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602" r:id="rId3"/>
    <p:sldId id="586" r:id="rId4"/>
    <p:sldId id="550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91" r:id="rId27"/>
    <p:sldId id="573" r:id="rId28"/>
    <p:sldId id="574" r:id="rId29"/>
    <p:sldId id="601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90" r:id="rId39"/>
    <p:sldId id="594" r:id="rId40"/>
    <p:sldId id="595" r:id="rId41"/>
    <p:sldId id="596" r:id="rId42"/>
    <p:sldId id="597" r:id="rId43"/>
    <p:sldId id="598" r:id="rId44"/>
    <p:sldId id="599" r:id="rId45"/>
    <p:sldId id="587" r:id="rId46"/>
    <p:sldId id="58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6762" autoAdjust="0"/>
  </p:normalViewPr>
  <p:slideViewPr>
    <p:cSldViewPr>
      <p:cViewPr varScale="1">
        <p:scale>
          <a:sx n="78" d="100"/>
          <a:sy n="78" d="100"/>
        </p:scale>
        <p:origin x="-1266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B8154099-E67D-49C3-8985-7E7B774CDC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F6AAE537-21A6-4BB8-9FBD-7CD69CC0C4C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9B41C0-E177-4B4A-8F1E-C1323EDC01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F42C8-A0B8-42AC-8174-33BED40556EE}" type="slidenum">
              <a:rPr lang="zh-CN" altLang="en-US"/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CF37FB-E66F-46CF-9D92-098A4316B5AA}" type="slidenum">
              <a:rPr lang="zh-CN" altLang="en-US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F31BAE-CFA3-4537-B920-6F8577C43FA5}" type="slidenum">
              <a:rPr lang="zh-CN" altLang="en-US"/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教学指导：接下来的三个常见错误最好在环境中演示效果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222E8E-E4D9-496E-B804-B7DB7683E06B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\01 </a:t>
            </a:r>
            <a:r>
              <a:rPr lang="zh-CN" altLang="en-US" smtClean="0"/>
              <a:t>教学演示案例</a:t>
            </a:r>
            <a:r>
              <a:rPr lang="en-US" altLang="zh-CN" smtClean="0"/>
              <a:t>\</a:t>
            </a:r>
            <a:r>
              <a:rPr lang="zh-CN" altLang="en-US" smtClean="0"/>
              <a:t>现场编程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2B7BF-9FC7-4971-99F9-0077527AD0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1E6AFC-8C3D-4B0B-9929-B0AF96544E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DEAFE-F1FA-40EE-B529-8C089C0D6E88}" type="slidenum">
              <a:rPr lang="zh-CN" altLang="en-US"/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44D07-32A1-48FE-A35A-58D426AD0072}" type="slidenum">
              <a:rPr lang="zh-CN" altLang="en-US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zh-CN" altLang="en-US" smtClean="0"/>
              <a:t>教学指导：</a:t>
            </a:r>
            <a:endParaRPr lang="zh-CN" altLang="en-US" smtClean="0"/>
          </a:p>
          <a:p>
            <a:pPr marL="228600" indent="-228600"/>
            <a:r>
              <a:rPr lang="zh-CN" altLang="en-GB" smtClean="0">
                <a:solidFill>
                  <a:srgbClr val="000000"/>
                </a:solidFill>
              </a:rPr>
              <a:t>引入生活案例，打擂台的规则：</a:t>
            </a:r>
            <a:endParaRPr lang="zh-CN" altLang="en-GB" smtClean="0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 smtClean="0">
                <a:solidFill>
                  <a:srgbClr val="000000"/>
                </a:solidFill>
              </a:rPr>
              <a:t>有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人站在擂台上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 smtClean="0">
                <a:solidFill>
                  <a:srgbClr val="000000"/>
                </a:solidFill>
              </a:rPr>
              <a:t>第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个人和他比武。如果比他强，则留在擂台上。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228600" indent="-228600"/>
            <a:r>
              <a:rPr lang="zh-CN" altLang="en-US" smtClean="0">
                <a:solidFill>
                  <a:srgbClr val="000000"/>
                </a:solidFill>
              </a:rPr>
              <a:t>依次类推，第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olidFill>
                  <a:srgbClr val="000000"/>
                </a:solidFill>
              </a:rPr>
              <a:t>个人和擂台上的人比武，谁赢了谁就是擂主－老大！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228600" indent="-228600"/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A50EB1-6BA6-4FE2-B08E-407A8C45DDB4}" type="slidenum">
              <a:rPr lang="zh-CN" altLang="en-US"/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465EC-4100-450B-9999-208D1615E6FD}" type="slidenum">
              <a:rPr lang="zh-CN" altLang="en-US"/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教学指导：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回顾：上次课的教学内容和学员已学过的相关技术内容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D4DCB5-822B-4F7D-8A6B-4CDA981EDAB3}" type="slidenum">
              <a:rPr lang="zh-CN" altLang="en-US"/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4E025-3585-4B9F-835E-1066FE50E9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0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AB3F18-53E0-42C1-AEC1-3EBDB85A37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6BFC06-05C2-47CF-BA81-742000BE2C3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</a:t>
            </a:r>
            <a:r>
              <a:rPr lang="zh-CN" altLang="en-US" dirty="0" smtClean="0"/>
              <a:t>因此技术顾问要</a:t>
            </a:r>
            <a:r>
              <a:rPr lang="zh-CN" altLang="en-US" dirty="0" smtClean="0"/>
              <a:t>在本次课布置下去。布置预习测试题的目的是要求学员进行预习，保障下次学员学习质量。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道题，其中至少包含一道简述题，主要了解学员对重要知识点的理解程度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0EB7DE-027E-481B-B38C-2A2473A8A1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837AA5-0005-4476-AE4B-074D15671DC9}" type="slidenum">
              <a:rPr lang="zh-CN" altLang="en-US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教学指导：结合图示案例讲解数组基本要素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E830EE-11CA-480D-9BB9-A464C3C7379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C208D-BEAA-42F0-878F-593BF6B305B0}" type="slidenum">
              <a:rPr lang="zh-CN" altLang="en-US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1DFD9B-611E-4876-BF01-9133DF1D9EA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6AF6BF-FFFC-4E9D-96B5-CEDA40342436}" type="slidenum">
              <a:rPr lang="zh-CN" altLang="en-US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129-76AD-4205-85C0-E323A18BB66F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  <a:p>
            <a:pPr>
              <a:spcBef>
                <a:spcPct val="5000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AC6EF-2632-45B5-9565-E9918F0F274F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97765-6B8F-46D9-BC64-2E4D7831C58D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B314B-7182-4F7A-A5EE-EEC79865C480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F9EA1-5FC4-45F3-B0DD-FE45DCDF57DA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EC772-472B-409C-AA19-CDDD680F5801}" type="slidenum">
              <a:rPr lang="zh-CN" altLang="en-US" smtClean="0"/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9D272-09C8-41CD-83A6-5925B887DEF7}" type="slidenum">
              <a:rPr lang="zh-CN" altLang="en-US" smtClean="0"/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D5957-4C8D-4CC1-835B-A6853BA9D510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9A71F-FDF1-4F0A-983A-F78243F0012D}" type="slidenum">
              <a:rPr lang="zh-CN" altLang="en-US" smtClean="0"/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E595F-7BE0-4F3A-BB2D-15B28A1A4399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72E1E-23BE-4882-B8F7-A584BCF54238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84AA6-23C5-44FA-95A5-82FEE36301D5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0AFA311B-C8B3-4972-8F7D-B8E1112633E1}" type="slidenum">
              <a:rPr lang="zh-CN" altLang="en-US"/>
            </a:fld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6.pn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oleObject" Target="../embeddings/oleObject8.bin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image" Target="../media/image35.emf"/><Relationship Id="rId2" Type="http://schemas.openxmlformats.org/officeDocument/2006/relationships/oleObject" Target="../embeddings/oleObject4.bin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4.vml"/><Relationship Id="rId1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00100" y="2060848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第七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 数组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801688" y="1357313"/>
            <a:ext cx="6913562" cy="39782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GB" dirty="0"/>
              <a:t>使用数组四步</a:t>
            </a:r>
            <a:r>
              <a:rPr lang="zh-CN" altLang="en-GB" dirty="0" smtClean="0"/>
              <a:t>走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 smtClean="0"/>
              <a:t>声明数组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 smtClean="0"/>
              <a:t>分配空间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 smtClean="0"/>
              <a:t>赋值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GB" dirty="0" smtClean="0"/>
              <a:t>处理</a:t>
            </a:r>
            <a:r>
              <a:rPr lang="zh-CN" altLang="en-GB" dirty="0"/>
              <a:t>数据</a:t>
            </a:r>
            <a:endParaRPr lang="zh-CN" altLang="en-GB" dirty="0"/>
          </a:p>
          <a:p>
            <a:pPr lvl="1">
              <a:defRPr/>
            </a:pPr>
            <a:endParaRPr lang="zh-CN" altLang="en-GB" dirty="0"/>
          </a:p>
          <a:p>
            <a:pPr lvl="1">
              <a:defRPr/>
            </a:pPr>
            <a:endParaRPr lang="zh-CN" altLang="en-GB" dirty="0"/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3203575" y="2424113"/>
            <a:ext cx="3379788" cy="4524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a;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203575" y="3276605"/>
            <a:ext cx="3379787" cy="452437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 err="1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int[5];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3203575" y="4129097"/>
            <a:ext cx="3379788" cy="4143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[0] = 8;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6888" name="AutoShape 8"/>
          <p:cNvSpPr>
            <a:spLocks noChangeArrowheads="1"/>
          </p:cNvSpPr>
          <p:nvPr/>
        </p:nvSpPr>
        <p:spPr bwMode="auto">
          <a:xfrm>
            <a:off x="3203575" y="4943488"/>
            <a:ext cx="3379788" cy="41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 [0] = a[0] * 10;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6911" name="Group 31"/>
          <p:cNvGraphicFramePr>
            <a:graphicFrameLocks noGrp="1"/>
          </p:cNvGraphicFramePr>
          <p:nvPr/>
        </p:nvGraphicFramePr>
        <p:xfrm>
          <a:off x="7800975" y="2701925"/>
          <a:ext cx="1008063" cy="2638426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6903" name="Text Box 23"/>
          <p:cNvSpPr txBox="1">
            <a:spLocks noChangeArrowheads="1"/>
          </p:cNvSpPr>
          <p:nvPr/>
        </p:nvSpPr>
        <p:spPr bwMode="auto">
          <a:xfrm>
            <a:off x="8161338" y="52943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8088313" y="4862513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8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06905" name="Text Box 25"/>
          <p:cNvSpPr txBox="1">
            <a:spLocks noChangeArrowheads="1"/>
          </p:cNvSpPr>
          <p:nvPr/>
        </p:nvSpPr>
        <p:spPr bwMode="auto">
          <a:xfrm>
            <a:off x="8088313" y="4862513"/>
            <a:ext cx="865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80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06906" name="Text Box 26"/>
          <p:cNvSpPr txBox="1">
            <a:spLocks noChangeArrowheads="1"/>
          </p:cNvSpPr>
          <p:nvPr/>
        </p:nvSpPr>
        <p:spPr bwMode="auto">
          <a:xfrm>
            <a:off x="6935788" y="486251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a[0]</a:t>
            </a:r>
            <a:endParaRPr lang="en-US" altLang="zh-CN" b="1"/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7512050" y="507841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6523038" y="285750"/>
            <a:ext cx="2441575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如何使用数组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6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 animBg="1"/>
      <p:bldP spid="506886" grpId="0" animBg="1"/>
      <p:bldP spid="506887" grpId="0" animBg="1"/>
      <p:bldP spid="506888" grpId="0" animBg="1"/>
      <p:bldP spid="506903" grpId="0"/>
      <p:bldP spid="506904" grpId="0"/>
      <p:bldP spid="506904" grpId="1"/>
      <p:bldP spid="506906" grpId="0"/>
      <p:bldP spid="5069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258888" y="2133600"/>
            <a:ext cx="374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982663" y="2238375"/>
            <a:ext cx="6018212" cy="11731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 ] score1;             //Java</a:t>
            </a:r>
            <a:r>
              <a:rPr lang="zh-CN" altLang="en-US" b="1" dirty="0">
                <a:ea typeface="宋体" panose="02010600030101010101" pitchFamily="2" charset="-122"/>
              </a:rPr>
              <a:t>成绩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score2[ ];             //C#</a:t>
            </a:r>
            <a:r>
              <a:rPr lang="zh-CN" altLang="en-US" b="1" dirty="0">
                <a:ea typeface="宋体" panose="02010600030101010101" pitchFamily="2" charset="-122"/>
              </a:rPr>
              <a:t>成绩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String</a:t>
            </a:r>
            <a:r>
              <a:rPr lang="en-US" altLang="zh-CN" b="1" dirty="0">
                <a:ea typeface="宋体" panose="02010600030101010101" pitchFamily="2" charset="-122"/>
              </a:rPr>
              <a:t>[ ] name;        //</a:t>
            </a:r>
            <a:r>
              <a:rPr lang="zh-CN" altLang="en-US" b="1" dirty="0">
                <a:ea typeface="宋体" panose="02010600030101010101" pitchFamily="2" charset="-122"/>
              </a:rPr>
              <a:t>学生姓名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1403350" y="1247775"/>
            <a:ext cx="6913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声明数组</a:t>
            </a:r>
            <a:r>
              <a:rPr lang="en-GB" altLang="zh-CN" sz="2800" b="1">
                <a:solidFill>
                  <a:srgbClr val="3333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GB" altLang="zh-CN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告诉计算机数据类型是什么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8936" name="Oval 8"/>
          <p:cNvSpPr>
            <a:spLocks noChangeArrowheads="1"/>
          </p:cNvSpPr>
          <p:nvPr/>
        </p:nvSpPr>
        <p:spPr bwMode="auto">
          <a:xfrm>
            <a:off x="900113" y="1341438"/>
            <a:ext cx="503237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solidFill>
              <a:schemeClr val="accent5">
                <a:lumMod val="5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endParaRPr lang="en-US" altLang="zh-CN" sz="2400" b="1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508937" name="AutoShape 9"/>
          <p:cNvSpPr>
            <a:spLocks noChangeArrowheads="1"/>
          </p:cNvSpPr>
          <p:nvPr/>
        </p:nvSpPr>
        <p:spPr bwMode="auto">
          <a:xfrm>
            <a:off x="2055813" y="4652963"/>
            <a:ext cx="2801937" cy="500062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    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38" name="AutoShape 10"/>
          <p:cNvSpPr>
            <a:spLocks noChangeArrowheads="1"/>
          </p:cNvSpPr>
          <p:nvPr/>
        </p:nvSpPr>
        <p:spPr bwMode="auto">
          <a:xfrm>
            <a:off x="2055813" y="5445125"/>
            <a:ext cx="2801937" cy="50006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08939" name="AutoShape 11"/>
          <p:cNvSpPr/>
          <p:nvPr/>
        </p:nvSpPr>
        <p:spPr bwMode="auto">
          <a:xfrm>
            <a:off x="1479550" y="4724400"/>
            <a:ext cx="431800" cy="1081088"/>
          </a:xfrm>
          <a:prstGeom prst="leftBrace">
            <a:avLst>
              <a:gd name="adj1" fmla="val 20864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8942" name="AutoShape 14"/>
          <p:cNvSpPr>
            <a:spLocks noChangeArrowheads="1"/>
          </p:cNvSpPr>
          <p:nvPr/>
        </p:nvSpPr>
        <p:spPr bwMode="auto">
          <a:xfrm>
            <a:off x="5148263" y="3860800"/>
            <a:ext cx="3138487" cy="407988"/>
          </a:xfrm>
          <a:prstGeom prst="wedgeRoundRectCallout">
            <a:avLst>
              <a:gd name="adj1" fmla="val -68"/>
              <a:gd name="adj2" fmla="val 515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声明数组时不规定数组长度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71438" y="3714750"/>
            <a:ext cx="1000125" cy="400050"/>
            <a:chOff x="1000100" y="1801286"/>
            <a:chExt cx="1000132" cy="400110"/>
          </a:xfrm>
        </p:grpSpPr>
        <p:pic>
          <p:nvPicPr>
            <p:cNvPr id="2459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4929190" y="4357694"/>
            <a:ext cx="642942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声明数组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6" grpId="0" animBg="1"/>
      <p:bldP spid="508937" grpId="0" animBg="1"/>
      <p:bldP spid="508938" grpId="0" animBg="1"/>
      <p:bldP spid="508939" grpId="0" animBg="1"/>
      <p:bldP spid="5089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982663" y="2073275"/>
            <a:ext cx="5318125" cy="1184275"/>
          </a:xfrm>
          <a:prstGeom prst="roundRect">
            <a:avLst>
              <a:gd name="adj" fmla="val 239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score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[30];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avgAge</a:t>
            </a:r>
            <a:r>
              <a:rPr lang="en-US" altLang="zh-CN" b="1" dirty="0">
                <a:ea typeface="宋体" panose="02010600030101010101" pitchFamily="2" charset="-122"/>
              </a:rPr>
              <a:t>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[6];    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name =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String[30];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aphicFrame>
        <p:nvGraphicFramePr>
          <p:cNvPr id="510981" name="Group 5"/>
          <p:cNvGraphicFramePr>
            <a:graphicFrameLocks noGrp="1"/>
          </p:cNvGraphicFramePr>
          <p:nvPr/>
        </p:nvGraphicFramePr>
        <p:xfrm>
          <a:off x="6853238" y="2205038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0999" name="AutoShape 23"/>
          <p:cNvSpPr/>
          <p:nvPr/>
        </p:nvSpPr>
        <p:spPr bwMode="auto">
          <a:xfrm>
            <a:off x="8459788" y="2062163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8569325" y="3716338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30</a:t>
            </a:r>
            <a:endParaRPr lang="en-US" altLang="zh-CN" b="1"/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6227763" y="1773238"/>
            <a:ext cx="165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1360488" y="1247775"/>
            <a:ext cx="71405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分配空间</a:t>
            </a:r>
            <a:r>
              <a:rPr lang="en-GB" altLang="zh-CN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GB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告诉计算机分配几个连续的空间</a:t>
            </a:r>
            <a:endParaRPr lang="en-GB" altLang="zh-CN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1005" name="Oval 29"/>
          <p:cNvSpPr>
            <a:spLocks noChangeArrowheads="1"/>
          </p:cNvSpPr>
          <p:nvPr/>
        </p:nvSpPr>
        <p:spPr bwMode="auto">
          <a:xfrm>
            <a:off x="857250" y="1341438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2" charset="-122"/>
              </a:rPr>
              <a:t>2</a:t>
            </a:r>
            <a:endParaRPr lang="en-US" altLang="zh-CN" sz="2400" b="1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511006" name="AutoShape 30"/>
          <p:cNvSpPr>
            <a:spLocks noChangeArrowheads="1"/>
          </p:cNvSpPr>
          <p:nvPr/>
        </p:nvSpPr>
        <p:spPr bwMode="auto">
          <a:xfrm>
            <a:off x="990600" y="4729163"/>
            <a:ext cx="5310188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new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大小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 ;       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1331913" y="393700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2" charset="-122"/>
              </a:rPr>
              <a:t>声明数组并分配空间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71438" y="3714750"/>
            <a:ext cx="1000125" cy="400050"/>
            <a:chOff x="1000100" y="1801286"/>
            <a:chExt cx="1000132" cy="400110"/>
          </a:xfrm>
        </p:grpSpPr>
        <p:pic>
          <p:nvPicPr>
            <p:cNvPr id="2563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分配空间</a:t>
            </a:r>
            <a:endParaRPr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99" grpId="0" animBg="1"/>
      <p:bldP spid="511000" grpId="0"/>
      <p:bldP spid="511001" grpId="0"/>
      <p:bldP spid="511002" grpId="0"/>
      <p:bldP spid="511005" grpId="0" animBg="1"/>
      <p:bldP spid="511006" grpId="0" animBg="1"/>
      <p:bldP spid="5110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5184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29" name="AutoShape 5"/>
          <p:cNvSpPr>
            <a:spLocks noChangeArrowheads="1"/>
          </p:cNvSpPr>
          <p:nvPr/>
        </p:nvSpPr>
        <p:spPr bwMode="auto">
          <a:xfrm>
            <a:off x="1023938" y="2122488"/>
            <a:ext cx="4484687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score[0]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score[1]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score[2]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1403350" y="1196975"/>
            <a:ext cx="691356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Arial Narrow" panose="020B060602020203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赋值</a:t>
            </a:r>
            <a:r>
              <a:rPr lang="zh-CN" altLang="en-GB" sz="2800" b="1">
                <a:latin typeface="Arial Narrow" panose="020B060602020203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：向分配的格子里放数据</a:t>
            </a:r>
            <a:endParaRPr lang="zh-CN" altLang="en-GB" sz="2800" b="1">
              <a:latin typeface="Arial Narrow" panose="020B060602020203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031" name="Group 7"/>
          <p:cNvGraphicFramePr>
            <a:graphicFrameLocks noGrp="1"/>
          </p:cNvGraphicFramePr>
          <p:nvPr/>
        </p:nvGraphicFramePr>
        <p:xfrm>
          <a:off x="6781800" y="1916113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049" name="AutoShape 25"/>
          <p:cNvSpPr/>
          <p:nvPr/>
        </p:nvSpPr>
        <p:spPr bwMode="auto">
          <a:xfrm>
            <a:off x="8316913" y="1773238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6156325" y="1484313"/>
            <a:ext cx="165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……</a:t>
            </a:r>
            <a:endParaRPr lang="en-US" altLang="zh-CN" b="1"/>
          </a:p>
        </p:txBody>
      </p:sp>
      <p:sp>
        <p:nvSpPr>
          <p:cNvPr id="513051" name="Text Box 27"/>
          <p:cNvSpPr txBox="1">
            <a:spLocks noChangeArrowheads="1"/>
          </p:cNvSpPr>
          <p:nvPr/>
        </p:nvSpPr>
        <p:spPr bwMode="auto">
          <a:xfrm>
            <a:off x="8424863" y="3357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30</a:t>
            </a:r>
            <a:endParaRPr lang="en-US" altLang="zh-CN" b="1"/>
          </a:p>
        </p:txBody>
      </p:sp>
      <p:sp>
        <p:nvSpPr>
          <p:cNvPr id="513052" name="Text Box 28"/>
          <p:cNvSpPr txBox="1">
            <a:spLocks noChangeArrowheads="1"/>
          </p:cNvSpPr>
          <p:nvPr/>
        </p:nvSpPr>
        <p:spPr bwMode="auto">
          <a:xfrm>
            <a:off x="5580063" y="501332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score[0]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3" name="Text Box 29"/>
          <p:cNvSpPr txBox="1">
            <a:spLocks noChangeArrowheads="1"/>
          </p:cNvSpPr>
          <p:nvPr/>
        </p:nvSpPr>
        <p:spPr bwMode="auto">
          <a:xfrm>
            <a:off x="5580063" y="45085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score[1]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5580063" y="400526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score[2]</a:t>
            </a:r>
            <a:endParaRPr lang="en-US" altLang="zh-CN" b="1">
              <a:solidFill>
                <a:srgbClr val="3333FF"/>
              </a:solidFill>
            </a:endParaRPr>
          </a:p>
        </p:txBody>
      </p:sp>
      <p:sp>
        <p:nvSpPr>
          <p:cNvPr id="513055" name="Text Box 31"/>
          <p:cNvSpPr txBox="1">
            <a:spLocks noChangeArrowheads="1"/>
          </p:cNvSpPr>
          <p:nvPr/>
        </p:nvSpPr>
        <p:spPr bwMode="auto">
          <a:xfrm>
            <a:off x="6877050" y="5013325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89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6" name="Text Box 32"/>
          <p:cNvSpPr txBox="1">
            <a:spLocks noChangeArrowheads="1"/>
          </p:cNvSpPr>
          <p:nvPr/>
        </p:nvSpPr>
        <p:spPr bwMode="auto">
          <a:xfrm>
            <a:off x="6877050" y="45085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79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7" name="Text Box 33"/>
          <p:cNvSpPr txBox="1">
            <a:spLocks noChangeArrowheads="1"/>
          </p:cNvSpPr>
          <p:nvPr/>
        </p:nvSpPr>
        <p:spPr bwMode="auto">
          <a:xfrm>
            <a:off x="6877050" y="397986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     </a:t>
            </a:r>
            <a:r>
              <a:rPr lang="en-US" altLang="zh-CN" b="1">
                <a:solidFill>
                  <a:srgbClr val="FF0000"/>
                </a:solidFill>
              </a:rPr>
              <a:t>76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13058" name="AutoShape 34"/>
          <p:cNvSpPr>
            <a:spLocks noChangeArrowheads="1"/>
          </p:cNvSpPr>
          <p:nvPr/>
        </p:nvSpPr>
        <p:spPr bwMode="auto">
          <a:xfrm>
            <a:off x="2143125" y="5286375"/>
            <a:ext cx="3001963" cy="407988"/>
          </a:xfrm>
          <a:prstGeom prst="wedgeRoundRectCallout">
            <a:avLst>
              <a:gd name="adj1" fmla="val 732"/>
              <a:gd name="adj2" fmla="val -543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太麻烦！能不能一起赋值？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3059" name="Oval 35"/>
          <p:cNvSpPr>
            <a:spLocks noChangeArrowheads="1"/>
          </p:cNvSpPr>
          <p:nvPr/>
        </p:nvSpPr>
        <p:spPr bwMode="auto">
          <a:xfrm>
            <a:off x="857250" y="1354138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2" charset="-122"/>
              </a:rPr>
              <a:t>3</a:t>
            </a:r>
            <a:endParaRPr lang="en-US" altLang="zh-CN" sz="2400" b="1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V="1">
            <a:off x="4357686" y="4643446"/>
            <a:ext cx="1214446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6643702" y="285751"/>
            <a:ext cx="2320911" cy="571481"/>
          </a:xfrm>
        </p:spPr>
        <p:txBody>
          <a:bodyPr/>
          <a:lstStyle/>
          <a:p>
            <a:pPr>
              <a:defRPr/>
            </a:pPr>
            <a:r>
              <a:rPr dirty="0" smtClean="0"/>
              <a:t>数组赋值 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animBg="1"/>
      <p:bldP spid="513030" grpId="0"/>
      <p:bldP spid="513049" grpId="0" animBg="1"/>
      <p:bldP spid="513050" grpId="0"/>
      <p:bldP spid="513051" grpId="0"/>
      <p:bldP spid="513052" grpId="0"/>
      <p:bldP spid="513053" grpId="0"/>
      <p:bldP spid="513054" grpId="0"/>
      <p:bldP spid="513055" grpId="0"/>
      <p:bldP spid="513056" grpId="0"/>
      <p:bldP spid="513057" grpId="0"/>
      <p:bldP spid="513058" grpId="0" animBg="1"/>
      <p:bldP spid="5130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785813" y="1285875"/>
            <a:ext cx="68802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方法</a:t>
            </a:r>
            <a:r>
              <a:rPr lang="en-US" altLang="zh-CN" sz="2600" b="1">
                <a:ea typeface="微软雅黑" panose="020B0503020204020204" pitchFamily="34" charset="-122"/>
              </a:rPr>
              <a:t>1: </a:t>
            </a:r>
            <a:r>
              <a:rPr lang="zh-CN" altLang="en-US" sz="2600" b="1">
                <a:ea typeface="微软雅黑" panose="020B0503020204020204" pitchFamily="34" charset="-122"/>
              </a:rPr>
              <a:t>边声明边赋值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方法</a:t>
            </a:r>
            <a:r>
              <a:rPr lang="en-US" altLang="zh-CN" sz="2600" b="1">
                <a:ea typeface="微软雅黑" panose="020B0503020204020204" pitchFamily="34" charset="-122"/>
              </a:rPr>
              <a:t>2</a:t>
            </a:r>
            <a:r>
              <a:rPr lang="zh-CN" altLang="en-US" sz="2600" b="1">
                <a:ea typeface="微软雅黑" panose="020B0503020204020204" pitchFamily="34" charset="-122"/>
              </a:rPr>
              <a:t>：动态地从键盘录入信息并赋值</a:t>
            </a:r>
            <a:endParaRPr lang="zh-CN" altLang="en-US" sz="2600" b="1">
              <a:ea typeface="微软雅黑" panose="020B0503020204020204" pitchFamily="34" charset="-122"/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1104900" y="1987550"/>
            <a:ext cx="5862638" cy="452438"/>
          </a:xfrm>
          <a:prstGeom prst="roundRect">
            <a:avLst>
              <a:gd name="adj" fmla="val 3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8" name="AutoShape 6"/>
          <p:cNvSpPr>
            <a:spLocks noChangeArrowheads="1"/>
          </p:cNvSpPr>
          <p:nvPr/>
        </p:nvSpPr>
        <p:spPr bwMode="auto">
          <a:xfrm>
            <a:off x="1120775" y="4164013"/>
            <a:ext cx="5808663" cy="1533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for(int i = 0; i &lt; 30; i 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score[i]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= input.nextInt();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79" name="AutoShape 7"/>
          <p:cNvSpPr>
            <a:spLocks noChangeArrowheads="1"/>
          </p:cNvSpPr>
          <p:nvPr/>
        </p:nvSpPr>
        <p:spPr bwMode="auto">
          <a:xfrm>
            <a:off x="1104900" y="2673350"/>
            <a:ext cx="5862638" cy="45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new 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]{89, 79, 76};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15080" name="Rectangle 8"/>
          <p:cNvSpPr>
            <a:spLocks noGrp="1" noChangeArrowheads="1"/>
          </p:cNvSpPr>
          <p:nvPr>
            <p:ph type="title"/>
          </p:nvPr>
        </p:nvSpPr>
        <p:spPr>
          <a:xfrm>
            <a:off x="6643702" y="285751"/>
            <a:ext cx="2320911" cy="642919"/>
          </a:xfrm>
        </p:spPr>
        <p:txBody>
          <a:bodyPr/>
          <a:lstStyle/>
          <a:p>
            <a:pPr>
              <a:defRPr/>
            </a:pPr>
            <a:r>
              <a:rPr dirty="0" smtClean="0"/>
              <a:t>数组赋值 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515081" name="AutoShape 9"/>
          <p:cNvSpPr>
            <a:spLocks noChangeArrowheads="1"/>
          </p:cNvSpPr>
          <p:nvPr/>
        </p:nvSpPr>
        <p:spPr bwMode="auto">
          <a:xfrm>
            <a:off x="5857875" y="2714625"/>
            <a:ext cx="2711450" cy="407988"/>
          </a:xfrm>
          <a:prstGeom prst="wedgeRoundRectCallout">
            <a:avLst>
              <a:gd name="adj1" fmla="val -2018"/>
              <a:gd name="adj2" fmla="val -5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不能指定数组长度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929190" y="2928934"/>
            <a:ext cx="932017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7" grpId="0" animBg="1"/>
      <p:bldP spid="515078" grpId="0" animBg="1"/>
      <p:bldP spid="515079" grpId="0" animBg="1"/>
      <p:bldP spid="5150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5" name="Group 3"/>
          <p:cNvGraphicFramePr>
            <a:graphicFrameLocks noGrp="1"/>
          </p:cNvGraphicFramePr>
          <p:nvPr/>
        </p:nvGraphicFramePr>
        <p:xfrm>
          <a:off x="7451725" y="3644900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60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70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85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209" name="AutoShape 17"/>
          <p:cNvSpPr>
            <a:spLocks noChangeArrowheads="1"/>
          </p:cNvSpPr>
          <p:nvPr/>
        </p:nvSpPr>
        <p:spPr bwMode="auto">
          <a:xfrm>
            <a:off x="623888" y="1687513"/>
            <a:ext cx="7823200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[ ] score = {60, 80, 90, 70, 85};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 = (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score[0] </a:t>
            </a:r>
            <a:r>
              <a:rPr lang="en-US" altLang="zh-CN" b="1" dirty="0">
                <a:ea typeface="宋体" panose="02010600030101010101" pitchFamily="2" charset="-122"/>
              </a:rPr>
              <a:t>+ score[1] + score[2] + score[3] + score[4])/5; 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0210" name="AutoShape 18"/>
          <p:cNvSpPr>
            <a:spLocks noChangeArrowheads="1"/>
          </p:cNvSpPr>
          <p:nvPr/>
        </p:nvSpPr>
        <p:spPr bwMode="auto">
          <a:xfrm>
            <a:off x="660400" y="3282950"/>
            <a:ext cx="6427788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 [ ] score = {60, 80, 90, 70, 85};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sum = 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double </a:t>
            </a: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sum = sum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ea typeface="宋体" panose="02010600030101010101" pitchFamily="2" charset="-122"/>
              </a:rPr>
              <a:t> = sum / </a:t>
            </a:r>
            <a:r>
              <a:rPr lang="en-US" altLang="zh-CN" b="1" dirty="0" err="1">
                <a:ea typeface="宋体" panose="02010600030101010101" pitchFamily="2" charset="-122"/>
              </a:rPr>
              <a:t>score.length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8605838" y="4294188"/>
            <a:ext cx="3587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成绩单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20212" name="AutoShape 20"/>
          <p:cNvSpPr>
            <a:spLocks noChangeArrowheads="1"/>
          </p:cNvSpPr>
          <p:nvPr/>
        </p:nvSpPr>
        <p:spPr bwMode="auto">
          <a:xfrm>
            <a:off x="4859338" y="1628775"/>
            <a:ext cx="3978275" cy="407988"/>
          </a:xfrm>
          <a:prstGeom prst="wedgeRoundRectCallout">
            <a:avLst>
              <a:gd name="adj1" fmla="val -37363"/>
              <a:gd name="adj2" fmla="val 48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访问数组成员：使用“标识符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[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下标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]”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13" name="AutoShape 21"/>
          <p:cNvSpPr>
            <a:spLocks noChangeArrowheads="1"/>
          </p:cNvSpPr>
          <p:nvPr/>
        </p:nvSpPr>
        <p:spPr bwMode="auto">
          <a:xfrm>
            <a:off x="3643313" y="5286375"/>
            <a:ext cx="1146175" cy="407988"/>
          </a:xfrm>
          <a:prstGeom prst="wedgeRoundRectCallout">
            <a:avLst>
              <a:gd name="adj1" fmla="val 1520"/>
              <a:gd name="adj2" fmla="val -51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访问成员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14" name="AutoShape 22"/>
          <p:cNvSpPr>
            <a:spLocks noChangeArrowheads="1"/>
          </p:cNvSpPr>
          <p:nvPr/>
        </p:nvSpPr>
        <p:spPr bwMode="auto">
          <a:xfrm>
            <a:off x="3571875" y="3714750"/>
            <a:ext cx="2058988" cy="407988"/>
          </a:xfrm>
          <a:prstGeom prst="wedgeRoundRectCallout">
            <a:avLst>
              <a:gd name="adj1" fmla="val 2772"/>
              <a:gd name="adj2" fmla="val 529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数组的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length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684213" y="1052513"/>
            <a:ext cx="74882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85825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对数据进行处理：</a:t>
            </a:r>
            <a:r>
              <a:rPr lang="zh-CN" altLang="en-GB" sz="2800" b="1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计算</a:t>
            </a:r>
            <a:r>
              <a:rPr lang="en-GB" altLang="zh-CN" sz="2800" b="1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GB" sz="2800" b="1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位学生的平均分</a:t>
            </a:r>
            <a:endParaRPr lang="zh-CN" altLang="en-GB" sz="2800" b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216" name="Oval 24"/>
          <p:cNvSpPr>
            <a:spLocks noChangeArrowheads="1"/>
          </p:cNvSpPr>
          <p:nvPr/>
        </p:nvSpPr>
        <p:spPr bwMode="auto">
          <a:xfrm>
            <a:off x="755650" y="1052513"/>
            <a:ext cx="503238" cy="4318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algn="ctr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400" b="1">
                <a:solidFill>
                  <a:schemeClr val="bg1"/>
                </a:solidFill>
                <a:ea typeface="黑体" panose="02010609060101010101" pitchFamily="2" charset="-122"/>
              </a:rPr>
              <a:t>4</a:t>
            </a:r>
            <a:endParaRPr lang="en-US" altLang="zh-CN" sz="2400" b="1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5572132" y="2071678"/>
            <a:ext cx="7143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357554" y="4143380"/>
            <a:ext cx="57150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28992" y="5000636"/>
            <a:ext cx="85725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处理数据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9" grpId="0" animBg="1"/>
      <p:bldP spid="520210" grpId="0" animBg="1"/>
      <p:bldP spid="520211" grpId="0"/>
      <p:bldP spid="520212" grpId="0" animBg="1"/>
      <p:bldP spid="520213" grpId="0" animBg="1"/>
      <p:bldP spid="520214" grpId="0" animBg="1"/>
      <p:bldP spid="520215" grpId="0"/>
      <p:bldP spid="5202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7" name="AutoShape 7"/>
          <p:cNvSpPr>
            <a:spLocks noChangeArrowheads="1"/>
          </p:cNvSpPr>
          <p:nvPr/>
        </p:nvSpPr>
        <p:spPr bwMode="auto">
          <a:xfrm>
            <a:off x="611188" y="1916113"/>
            <a:ext cx="8035925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public static void main(String[ ] </a:t>
            </a:r>
            <a:r>
              <a:rPr lang="en-US" altLang="zh-CN" b="1" dirty="0" err="1"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ea typeface="宋体" panose="02010600030101010101" pitchFamily="2" charset="-122"/>
              </a:rPr>
              <a:t>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[ ] scores = new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[5];</a:t>
            </a:r>
            <a:r>
              <a:rPr lang="en-US" altLang="zh-CN" b="1" dirty="0"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ea typeface="宋体" panose="02010600030101010101" pitchFamily="2" charset="-122"/>
              </a:rPr>
              <a:t>成绩数组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sum = 0;			//</a:t>
            </a:r>
            <a:r>
              <a:rPr lang="zh-CN" altLang="en-US" b="1" dirty="0">
                <a:ea typeface="宋体" panose="02010600030101010101" pitchFamily="2" charset="-122"/>
              </a:rPr>
              <a:t>成绩总和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Scanner input = new Scanner(</a:t>
            </a:r>
            <a:r>
              <a:rPr lang="en-US" altLang="zh-CN" b="1" dirty="0" err="1"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ea typeface="宋体" panose="02010600030101010101" pitchFamily="2" charset="-122"/>
              </a:rPr>
              <a:t>5</a:t>
            </a:r>
            <a:r>
              <a:rPr lang="zh-CN" altLang="en-US" b="1" dirty="0">
                <a:ea typeface="宋体" panose="02010600030101010101" pitchFamily="2" charset="-122"/>
              </a:rPr>
              <a:t>位学员的成绩：</a:t>
            </a:r>
            <a:r>
              <a:rPr lang="en-US" altLang="zh-CN" b="1" dirty="0">
                <a:ea typeface="宋体" panose="02010600030101010101" pitchFamily="2" charset="-122"/>
              </a:rPr>
              <a:t>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 </a:t>
            </a:r>
            <a:r>
              <a:rPr lang="en-US" altLang="zh-CN" b="1" dirty="0">
                <a:ea typeface="宋体" panose="02010600030101010101" pitchFamily="2" charset="-122"/>
              </a:rPr>
              <a:t>= </a:t>
            </a:r>
            <a:r>
              <a:rPr lang="en-US" altLang="zh-CN" b="1" dirty="0" err="1"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sum = sum +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r>
              <a:rPr lang="en-US" altLang="zh-CN" b="1" dirty="0">
                <a:ea typeface="宋体" panose="02010600030101010101" pitchFamily="2" charset="-122"/>
              </a:rPr>
              <a:t>	//</a:t>
            </a:r>
            <a:r>
              <a:rPr lang="zh-CN" altLang="en-US" b="1" dirty="0">
                <a:ea typeface="宋体" panose="02010600030101010101" pitchFamily="2" charset="-122"/>
              </a:rPr>
              <a:t>成绩累加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平均分是：</a:t>
            </a:r>
            <a:r>
              <a:rPr lang="en-US" altLang="zh-CN" b="1" dirty="0">
                <a:ea typeface="宋体" panose="02010600030101010101" pitchFamily="2" charset="-122"/>
              </a:rPr>
              <a:t>" + (double)sum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}	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>
          <a:xfrm>
            <a:off x="5867400" y="285750"/>
            <a:ext cx="3097213" cy="523875"/>
          </a:xfrm>
        </p:spPr>
        <p:txBody>
          <a:bodyPr/>
          <a:lstStyle/>
          <a:p>
            <a:pPr>
              <a:defRPr/>
            </a:pPr>
            <a:r>
              <a:rPr smtClean="0"/>
              <a:t>使用数组求平均分</a:t>
            </a:r>
            <a:endParaRPr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计算全班学员的平均分</a:t>
            </a:r>
            <a:endParaRPr lang="zh-CN" altLang="en-US" dirty="0"/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1357313" y="2354263"/>
            <a:ext cx="5357812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1357313" y="3357563"/>
            <a:ext cx="5357812" cy="10715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1357313" y="4497388"/>
            <a:ext cx="5357812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9705" name="组合 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2971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2357438" y="6143625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7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3683026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：计算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位学员平均分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7" grpId="0" animBg="1"/>
      <p:bldP spid="522252" grpId="0" animBg="1"/>
      <p:bldP spid="522253" grpId="0" animBg="1"/>
      <p:bldP spid="5222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4291" name="AutoShape 3"/>
          <p:cNvSpPr>
            <a:spLocks noChangeArrowheads="1"/>
          </p:cNvSpPr>
          <p:nvPr/>
        </p:nvSpPr>
        <p:spPr bwMode="auto">
          <a:xfrm>
            <a:off x="852488" y="2146300"/>
            <a:ext cx="7248525" cy="2973388"/>
          </a:xfrm>
          <a:prstGeom prst="roundRect">
            <a:avLst>
              <a:gd name="adj" fmla="val 30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ErrorDemo1 </a:t>
            </a: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public static void main(String[ ] args){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int[ ] score = new int[ 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score[0] = 89;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score[1] = 63;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   System.out.println(score[0]);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</a:t>
            </a:r>
            <a:endParaRPr lang="zh-CN" altLang="en-GB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4293" name="AutoShape 5"/>
          <p:cNvSpPr>
            <a:spLocks noChangeArrowheads="1"/>
          </p:cNvSpPr>
          <p:nvPr/>
        </p:nvSpPr>
        <p:spPr bwMode="auto">
          <a:xfrm>
            <a:off x="5651500" y="4005263"/>
            <a:ext cx="3471863" cy="407987"/>
          </a:xfrm>
          <a:prstGeom prst="wedgeRoundRectCallout">
            <a:avLst>
              <a:gd name="adj1" fmla="val -940"/>
              <a:gd name="adj2" fmla="val -570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编译出错，没有写明数组的大小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1857375" y="2928938"/>
            <a:ext cx="3071813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5143504" y="3143248"/>
            <a:ext cx="714380" cy="78581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729" name="组合 9"/>
          <p:cNvGrpSpPr/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3073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3-1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3" grpId="0" animBg="1"/>
      <p:bldP spid="5242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731250" y="1082675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6339" name="AutoShape 3"/>
          <p:cNvSpPr>
            <a:spLocks noChangeArrowheads="1"/>
          </p:cNvSpPr>
          <p:nvPr/>
        </p:nvSpPr>
        <p:spPr bwMode="auto">
          <a:xfrm>
            <a:off x="711200" y="1908175"/>
            <a:ext cx="7289800" cy="3333750"/>
          </a:xfrm>
          <a:prstGeom prst="roundRect">
            <a:avLst>
              <a:gd name="adj" fmla="val 67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class ErrorDemo2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public static void main(String[ ] args) {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int[ ] scores = new int[2];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scores[0] = 90;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scores[1] = 85;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scores[2] = 65;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System.out.println(scores[2]);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GB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</a:t>
            </a:r>
            <a:endParaRPr lang="en-GB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5214938" y="2786063"/>
            <a:ext cx="2298700" cy="407987"/>
          </a:xfrm>
          <a:prstGeom prst="wedgeRoundRectCallout">
            <a:avLst>
              <a:gd name="adj1" fmla="val 12187"/>
              <a:gd name="adj2" fmla="val 534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编译出错，数组越界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2071688" y="3786188"/>
            <a:ext cx="2143125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750" name="Rectangle 11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2"/>
          <p:cNvGraphicFramePr>
            <a:graphicFrameLocks noChangeAspect="1"/>
          </p:cNvGraphicFramePr>
          <p:nvPr/>
        </p:nvGraphicFramePr>
        <p:xfrm>
          <a:off x="1331913" y="4868863"/>
          <a:ext cx="67675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Visio" r:id="rId1" imgW="5477510" imgH="1990090" progId="Visio.Drawing.11">
                  <p:embed/>
                </p:oleObj>
              </mc:Choice>
              <mc:Fallback>
                <p:oleObj name="Visio" r:id="rId1" imgW="5477510" imgH="1990090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676751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4286248" y="3214686"/>
            <a:ext cx="1071570" cy="64294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1755" name="组合 11"/>
          <p:cNvGrpSpPr/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3175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3-2</a:t>
            </a:r>
            <a:endParaRPr dirty="0"/>
          </a:p>
        </p:txBody>
      </p:sp>
      <p:pic>
        <p:nvPicPr>
          <p:cNvPr id="17" name="图片 16" descr="图8.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072063"/>
            <a:ext cx="70167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 txBox="1">
            <a:spLocks noChangeArrowheads="1"/>
          </p:cNvSpPr>
          <p:nvPr/>
        </p:nvSpPr>
        <p:spPr bwMode="auto">
          <a:xfrm>
            <a:off x="1047750" y="1778000"/>
            <a:ext cx="7642225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lIns="0" rIns="0"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[5];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score = {60, 80, 90, 70, 85};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 ] score2;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  score2 = {60, 80, 90, 70, 85};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}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28393" name="Rectangle 9"/>
          <p:cNvSpPr>
            <a:spLocks noGrp="1" noChangeArrowheads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smtClean="0"/>
              <a:t>常见错误</a:t>
            </a:r>
            <a:r>
              <a:rPr lang="en-US" altLang="zh-CN" smtClean="0"/>
              <a:t>3-3</a:t>
            </a:r>
            <a:endParaRPr dirty="0"/>
          </a:p>
        </p:txBody>
      </p:sp>
      <p:sp>
        <p:nvSpPr>
          <p:cNvPr id="528388" name="AutoShape 4"/>
          <p:cNvSpPr>
            <a:spLocks noChangeArrowheads="1"/>
          </p:cNvSpPr>
          <p:nvPr/>
        </p:nvSpPr>
        <p:spPr bwMode="auto">
          <a:xfrm>
            <a:off x="5357813" y="2500313"/>
            <a:ext cx="3741737" cy="776287"/>
          </a:xfrm>
          <a:prstGeom prst="wedgeRoundRectCallout">
            <a:avLst>
              <a:gd name="adj1" fmla="val -50176"/>
              <a:gd name="adj2" fmla="val -1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编译出错，创建数组并赋值的方式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必须在一条语句中完成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428750" y="2568575"/>
            <a:ext cx="3529013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1428750" y="3640138"/>
            <a:ext cx="3500438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4857752" y="3214686"/>
            <a:ext cx="571504" cy="50006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2779" name="组合 9"/>
          <p:cNvGrpSpPr/>
          <p:nvPr/>
        </p:nvGrpSpPr>
        <p:grpSpPr bwMode="auto">
          <a:xfrm>
            <a:off x="101600" y="857250"/>
            <a:ext cx="1470025" cy="400050"/>
            <a:chOff x="2962268" y="5103147"/>
            <a:chExt cx="1469411" cy="400110"/>
          </a:xfrm>
        </p:grpSpPr>
        <p:pic>
          <p:nvPicPr>
            <p:cNvPr id="3278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 animBg="1"/>
      <p:bldP spid="528389" grpId="0" animBg="1"/>
      <p:bldP spid="5283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r>
              <a:rPr lang="zh-CN" altLang="en-US" dirty="0" smtClean="0"/>
              <a:t>通常什么情况下使用数组？</a:t>
            </a:r>
            <a:endParaRPr lang="zh-CN" altLang="en-US" dirty="0" smtClean="0"/>
          </a:p>
          <a:p>
            <a:r>
              <a:rPr lang="zh-CN" altLang="en-US" dirty="0" smtClean="0"/>
              <a:t>如何定义一个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数组？</a:t>
            </a:r>
            <a:endParaRPr lang="zh-CN" altLang="en-US" dirty="0" smtClean="0"/>
          </a:p>
          <a:p>
            <a:r>
              <a:rPr lang="zh-CN" altLang="en-US" dirty="0" smtClean="0"/>
              <a:t>怎样引用一个数组中的元素？</a:t>
            </a:r>
            <a:endParaRPr lang="en-US" altLang="zh-CN" dirty="0" smtClean="0"/>
          </a:p>
          <a:p>
            <a:r>
              <a:rPr lang="zh-CN" altLang="en-US" dirty="0" smtClean="0"/>
              <a:t>如何为数组元素赋值？</a:t>
            </a:r>
            <a:endParaRPr lang="zh-CN" altLang="en-US" dirty="0" smtClean="0"/>
          </a:p>
          <a:p>
            <a:r>
              <a:rPr lang="zh-CN" altLang="en-US" dirty="0" smtClean="0"/>
              <a:t>如何获得数组中指定位置的元素值？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5366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使用数组的步骤是什么？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有一个数列：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循环输出数列的值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求数列中所有数值的和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猜数游戏：从键盘中任意输入一个数据，判断数列中是否包含此数 </a:t>
            </a:r>
            <a:endParaRPr lang="zh-CN" altLang="en-US" dirty="0"/>
          </a:p>
        </p:txBody>
      </p:sp>
      <p:grpSp>
        <p:nvGrpSpPr>
          <p:cNvPr id="33797" name="组合 8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3380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3798" name="组合 11"/>
          <p:cNvGrpSpPr/>
          <p:nvPr/>
        </p:nvGrpSpPr>
        <p:grpSpPr bwMode="auto">
          <a:xfrm>
            <a:off x="71438" y="2786063"/>
            <a:ext cx="1503362" cy="400050"/>
            <a:chOff x="6641147" y="5088888"/>
            <a:chExt cx="1502753" cy="400110"/>
          </a:xfrm>
        </p:grpSpPr>
        <p:pic>
          <p:nvPicPr>
            <p:cNvPr id="33799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855372" y="5088888"/>
              <a:ext cx="128852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75" y="285750"/>
            <a:ext cx="48212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显示商品名称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数组的使用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在控制台显示</a:t>
            </a:r>
            <a:r>
              <a:rPr lang="en-US" altLang="zh-CN" dirty="0" smtClean="0"/>
              <a:t>5</a:t>
            </a:r>
            <a:r>
              <a:rPr lang="zh-CN" altLang="en-US" dirty="0" smtClean="0"/>
              <a:t>件特价商品名称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4821" name="组合 7"/>
          <p:cNvGrpSpPr/>
          <p:nvPr/>
        </p:nvGrpSpPr>
        <p:grpSpPr bwMode="auto">
          <a:xfrm>
            <a:off x="104775" y="857250"/>
            <a:ext cx="1109663" cy="500063"/>
            <a:chOff x="6072198" y="1142984"/>
            <a:chExt cx="1109759" cy="500066"/>
          </a:xfrm>
        </p:grpSpPr>
        <p:pic>
          <p:nvPicPr>
            <p:cNvPr id="3482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2" name="图片 11" descr="图8.6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214688"/>
            <a:ext cx="3165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3571875" y="6000750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354511" y="5187962"/>
              <a:ext cx="16462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显示商品名称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创建一个长度为</a:t>
            </a:r>
            <a:r>
              <a:rPr lang="en-US" dirty="0" smtClean="0"/>
              <a:t>5</a:t>
            </a:r>
            <a:r>
              <a:rPr lang="zh-CN" altLang="en-US" dirty="0" smtClean="0"/>
              <a:t>的</a:t>
            </a:r>
            <a:r>
              <a:rPr lang="en-US" dirty="0" smtClean="0"/>
              <a:t>String</a:t>
            </a:r>
            <a:r>
              <a:rPr lang="zh-CN" altLang="en-US" dirty="0" smtClean="0"/>
              <a:t>数组，存储商品名称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使用循环输出商品名称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5845" name="组合 19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585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组合 19"/>
          <p:cNvGrpSpPr/>
          <p:nvPr/>
        </p:nvGrpSpPr>
        <p:grpSpPr bwMode="auto">
          <a:xfrm>
            <a:off x="3000375" y="5786438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购物金额结算 </a:t>
            </a:r>
            <a:endParaRPr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以表格的形式输出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笔购物金额及总金额 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6869" name="组合 9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688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70" name="图片 16" descr="图8.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51075"/>
            <a:ext cx="3000375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57163" y="2357438"/>
            <a:ext cx="985837" cy="461962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68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内容占位符 2"/>
          <p:cNvSpPr txBox="1"/>
          <p:nvPr/>
        </p:nvSpPr>
        <p:spPr bwMode="auto">
          <a:xfrm>
            <a:off x="785813" y="2809875"/>
            <a:ext cx="76454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实现步骤</a:t>
            </a:r>
            <a:endParaRPr lang="zh-CN" altLang="en-US" sz="2600" b="1" dirty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创建</a:t>
            </a:r>
            <a:r>
              <a:rPr lang="zh-CN" altLang="en-US" sz="2400" b="1" dirty="0">
                <a:ea typeface="微软雅黑" panose="020B0503020204020204" pitchFamily="34" charset="-122"/>
              </a:rPr>
              <a:t>一个长度为</a:t>
            </a:r>
            <a:r>
              <a:rPr lang="en-US" altLang="zh-CN" sz="2400" b="1" dirty="0"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的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double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类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型</a:t>
            </a:r>
            <a:r>
              <a:rPr lang="zh-CN" altLang="en-US" sz="2400" b="1" dirty="0">
                <a:ea typeface="微软雅黑" panose="020B0503020204020204" pitchFamily="34" charset="-122"/>
              </a:rPr>
              <a:t>数组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，存储购物金额</a:t>
            </a: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 startAt="2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循环输入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笔</a:t>
            </a:r>
            <a:r>
              <a:rPr lang="zh-CN" altLang="en-US" sz="2400" b="1" dirty="0">
                <a:ea typeface="微软雅黑" panose="020B0503020204020204" pitchFamily="34" charset="-122"/>
              </a:rPr>
              <a:t>购物金额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，并累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加总金额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 startAt="3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ea typeface="微软雅黑" panose="020B0503020204020204" pitchFamily="34" charset="-122"/>
              </a:rPr>
              <a:t>循环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输出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笔购物金额，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最后</a:t>
            </a:r>
            <a:r>
              <a:rPr lang="zh-CN" altLang="en-US" sz="2400" b="1" dirty="0">
                <a:ea typeface="微软雅黑" panose="020B0503020204020204" pitchFamily="34" charset="-122"/>
              </a:rPr>
              <a:t>输出总金额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3143250" y="6384925"/>
            <a:ext cx="2786063" cy="428625"/>
            <a:chOff x="3714744" y="5143513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3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62396" y="5187963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75" y="285750"/>
            <a:ext cx="3106738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7893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895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7896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7901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7897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6" name="Rectangle 8"/>
          <p:cNvSpPr>
            <a:spLocks noGrp="1" noChangeArrowheads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smtClean="0"/>
              <a:t>数组排序</a:t>
            </a:r>
            <a:r>
              <a:rPr lang="en-US" altLang="zh-CN" smtClean="0"/>
              <a:t>2-1</a:t>
            </a:r>
            <a:endParaRPr lang="en-US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3367088"/>
            <a:ext cx="7645400" cy="2990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java.util.Arrays</a:t>
            </a:r>
            <a:r>
              <a:rPr lang="zh-CN" altLang="en-US" dirty="0" smtClean="0"/>
              <a:t>类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err="1" smtClean="0"/>
              <a:t>java.util</a:t>
            </a:r>
            <a:r>
              <a:rPr lang="zh-CN" altLang="en-US" dirty="0" smtClean="0"/>
              <a:t>包提供了许多工具类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Arrays</a:t>
            </a:r>
            <a:r>
              <a:rPr lang="zh-CN" altLang="en-US" dirty="0" smtClean="0"/>
              <a:t>类提供操作数组的方法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如排序、查询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Arrays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sort()</a:t>
            </a:r>
            <a:r>
              <a:rPr lang="zh-CN" altLang="en-US" dirty="0" smtClean="0"/>
              <a:t>方法：对数组进行升序排列</a:t>
            </a:r>
            <a:endParaRPr lang="zh-CN" altLang="en-US" dirty="0"/>
          </a:p>
        </p:txBody>
      </p:sp>
      <p:sp>
        <p:nvSpPr>
          <p:cNvPr id="534533" name="AutoShape 5"/>
          <p:cNvSpPr>
            <a:spLocks noChangeArrowheads="1"/>
          </p:cNvSpPr>
          <p:nvPr/>
        </p:nvSpPr>
        <p:spPr bwMode="auto">
          <a:xfrm>
            <a:off x="2555875" y="5572140"/>
            <a:ext cx="3230563" cy="4524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Arrays.sort(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4538" name="Rectangle 10"/>
          <p:cNvSpPr>
            <a:spLocks noChangeArrowheads="1"/>
          </p:cNvSpPr>
          <p:nvPr/>
        </p:nvSpPr>
        <p:spPr bwMode="auto">
          <a:xfrm>
            <a:off x="785812" y="1196975"/>
            <a:ext cx="7786715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循环录入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位学员成绩，进行升序排列后输出结果</a:t>
            </a:r>
            <a:endParaRPr lang="zh-CN" altLang="en-US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8919" name="组合 8"/>
          <p:cNvGrpSpPr/>
          <p:nvPr/>
        </p:nvGrpSpPr>
        <p:grpSpPr bwMode="auto">
          <a:xfrm>
            <a:off x="142875" y="857250"/>
            <a:ext cx="985838" cy="422275"/>
            <a:chOff x="1000100" y="1173499"/>
            <a:chExt cx="986586" cy="422603"/>
          </a:xfrm>
        </p:grpSpPr>
        <p:pic>
          <p:nvPicPr>
            <p:cNvPr id="3892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71438" y="2928934"/>
            <a:ext cx="1000125" cy="447675"/>
            <a:chOff x="1000100" y="3235185"/>
            <a:chExt cx="1000132" cy="446983"/>
          </a:xfrm>
        </p:grpSpPr>
        <p:pic>
          <p:nvPicPr>
            <p:cNvPr id="389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85938"/>
            <a:ext cx="297656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442913" y="1285875"/>
            <a:ext cx="8343900" cy="51339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import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java.util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.*;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导入包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[] scores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[5];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成绩数组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Scanner input = new Scanner(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System.in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位学员的成绩：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scores[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Arrays.sort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(scores);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学员成绩按升序排列：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(scores[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] + " 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lvl="1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5857875" y="4214813"/>
            <a:ext cx="2768600" cy="407987"/>
          </a:xfrm>
          <a:prstGeom prst="wedgeRoundRectCallout">
            <a:avLst>
              <a:gd name="adj1" fmla="val -49576"/>
              <a:gd name="adj2" fmla="val 37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数组中的元素被重新排列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5559" name="AutoShape 7"/>
          <p:cNvSpPr>
            <a:spLocks noChangeArrowheads="1"/>
          </p:cNvSpPr>
          <p:nvPr/>
        </p:nvSpPr>
        <p:spPr bwMode="auto">
          <a:xfrm>
            <a:off x="5429250" y="3643313"/>
            <a:ext cx="3706813" cy="407987"/>
          </a:xfrm>
          <a:prstGeom prst="wedgeRoundRectCallout">
            <a:avLst>
              <a:gd name="adj1" fmla="val -297"/>
              <a:gd name="adj2" fmla="val 558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循环录入学生成绩并存储在数组中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6572250" y="5300663"/>
            <a:ext cx="2533650" cy="407987"/>
          </a:xfrm>
          <a:prstGeom prst="wedgeRoundRectCallout">
            <a:avLst>
              <a:gd name="adj1" fmla="val -50049"/>
              <a:gd name="adj2" fmla="val 790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循环输出数组中的信息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5561" name="Rectangle 9"/>
          <p:cNvSpPr>
            <a:spLocks noGrp="1" noChangeArrowheads="1"/>
          </p:cNvSpPr>
          <p:nvPr>
            <p:ph type="title"/>
          </p:nvPr>
        </p:nvSpPr>
        <p:spPr>
          <a:xfrm>
            <a:off x="6572250" y="285750"/>
            <a:ext cx="2392363" cy="523875"/>
          </a:xfrm>
        </p:spPr>
        <p:txBody>
          <a:bodyPr/>
          <a:lstStyle/>
          <a:p>
            <a:pPr>
              <a:defRPr/>
            </a:pPr>
            <a:r>
              <a:rPr smtClean="0"/>
              <a:t>数组排序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1181100" y="3143250"/>
            <a:ext cx="3929063" cy="1006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1181100" y="5233988"/>
            <a:ext cx="4391025" cy="11239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1181100" y="4500563"/>
            <a:ext cx="38163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9947" name="组合 14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996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643570" y="5500702"/>
            <a:ext cx="928693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5000628" y="4429132"/>
            <a:ext cx="85725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4929190" y="3786190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278063" y="6286500"/>
            <a:ext cx="4579937" cy="428625"/>
            <a:chOff x="3143240" y="5143512"/>
            <a:chExt cx="4580148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6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428" y="5187962"/>
              <a:ext cx="3760960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：对数组进行升序排序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 animBg="1"/>
      <p:bldP spid="535559" grpId="0" animBg="1"/>
      <p:bldP spid="535560" grpId="0" animBg="1"/>
      <p:bldP spid="535567" grpId="0" animBg="1"/>
      <p:bldP spid="535568" grpId="0" animBg="1"/>
      <p:bldP spid="53556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7092280" y="142852"/>
            <a:ext cx="1980250" cy="57150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Arrays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类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Group 29"/>
          <p:cNvGraphicFramePr>
            <a:graphicFrameLocks noGrp="1"/>
          </p:cNvGraphicFramePr>
          <p:nvPr/>
        </p:nvGraphicFramePr>
        <p:xfrm>
          <a:off x="428596" y="1214422"/>
          <a:ext cx="8429684" cy="404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119"/>
                <a:gridCol w="4584565"/>
              </a:tblGrid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说明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boolean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 equals(array1,array2)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比较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array1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和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array2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两个数组是否相等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sort(array)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对数组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的元素进行升序排列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String </a:t>
                      </a: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toString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(array)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将一个数组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转换成一个字符串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void fill(</a:t>
                      </a: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array,val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把数组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所有元素都赋值为</a:t>
                      </a: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val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copyOf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(</a:t>
                      </a: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array,length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把数组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复制成一个长度为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length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的新数组，返回类型与复制的数组一致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528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int </a:t>
                      </a: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binarySearch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(array, </a:t>
                      </a:r>
                      <a:r>
                        <a:rPr kumimoji="0" lang="en-US" altLang="en-US" sz="2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val</a:t>
                      </a:r>
                      <a:r>
                        <a:rPr kumimoji="0" lang="en-US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)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查询元素值</a:t>
                      </a: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val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在数组</a:t>
                      </a: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array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中的下标（要求数组中元素已经按升序排列）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组合 14"/>
          <p:cNvGrpSpPr/>
          <p:nvPr/>
        </p:nvGrpSpPr>
        <p:grpSpPr bwMode="auto">
          <a:xfrm>
            <a:off x="2278063" y="5736679"/>
            <a:ext cx="4571821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72945" y="5187962"/>
              <a:ext cx="37066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演示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使用</a:t>
              </a:r>
              <a:r>
                <a:rPr lang="en-US" altLang="zh-CN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Arrays</a:t>
              </a:r>
              <a:r>
                <a:rPr lang="zh-CN" altLang="en-US" sz="16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类的各种方法</a:t>
              </a:r>
              <a:endPara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330325" y="1196975"/>
            <a:ext cx="6913563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GB" sz="2400" b="1"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endParaRPr lang="zh-CN" altLang="en-GB" sz="2400" b="1"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GB" sz="2400" b="1"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5795963" y="31416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39654" name="WordArt 6"/>
          <p:cNvSpPr>
            <a:spLocks noChangeArrowheads="1" noChangeShapeType="1" noTextEdit="1"/>
          </p:cNvSpPr>
          <p:nvPr/>
        </p:nvSpPr>
        <p:spPr bwMode="auto">
          <a:xfrm>
            <a:off x="3419475" y="2420938"/>
            <a:ext cx="25908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打擂台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403350" y="2924175"/>
            <a:ext cx="5759450" cy="2233613"/>
            <a:chOff x="658" y="1842"/>
            <a:chExt cx="3628" cy="1407"/>
          </a:xfrm>
        </p:grpSpPr>
        <p:sp>
          <p:nvSpPr>
            <p:cNvPr id="40972" name="AutoShape 9"/>
            <p:cNvSpPr>
              <a:spLocks noChangeArrowheads="1"/>
            </p:cNvSpPr>
            <p:nvPr/>
          </p:nvSpPr>
          <p:spPr bwMode="auto">
            <a:xfrm>
              <a:off x="658" y="2840"/>
              <a:ext cx="1406" cy="363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zh-CN" altLang="en-US" b="1">
                  <a:ea typeface="黑体" panose="02010609060101010101" pitchFamily="2" charset="-122"/>
                </a:rPr>
                <a:t>擂台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40973" name="Object 2"/>
            <p:cNvGraphicFramePr>
              <a:graphicFrameLocks noChangeAspect="1"/>
            </p:cNvGraphicFramePr>
            <p:nvPr/>
          </p:nvGraphicFramePr>
          <p:xfrm>
            <a:off x="1157" y="1842"/>
            <a:ext cx="44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3" name="Visio" r:id="rId2" imgW="628650" imgH="1500505" progId="Visio.Drawing.11">
                    <p:embed/>
                  </p:oleObj>
                </mc:Choice>
                <mc:Fallback>
                  <p:oleObj name="Visio" r:id="rId2" imgW="628650" imgH="1500505" progId="Visio.Drawing.11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842"/>
                          <a:ext cx="44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3"/>
            <p:cNvGraphicFramePr>
              <a:graphicFrameLocks noChangeAspect="1"/>
            </p:cNvGraphicFramePr>
            <p:nvPr/>
          </p:nvGraphicFramePr>
          <p:xfrm>
            <a:off x="2507" y="2342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4" name="Visio" r:id="rId4" imgW="628650" imgH="1500505" progId="Visio.Drawing.11">
                    <p:embed/>
                  </p:oleObj>
                </mc:Choice>
                <mc:Fallback>
                  <p:oleObj name="Visio" r:id="rId4" imgW="628650" imgH="1500505" progId="Visio.Drawing.11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2342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4"/>
            <p:cNvGraphicFramePr>
              <a:graphicFrameLocks noChangeAspect="1"/>
            </p:cNvGraphicFramePr>
            <p:nvPr/>
          </p:nvGraphicFramePr>
          <p:xfrm>
            <a:off x="3470" y="2341"/>
            <a:ext cx="374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name="Visio" r:id="rId5" imgW="628650" imgH="1500505" progId="Visio.Drawing.11">
                    <p:embed/>
                  </p:oleObj>
                </mc:Choice>
                <mc:Fallback>
                  <p:oleObj name="Visio" r:id="rId5" imgW="628650" imgH="1500505" progId="Visio.Drawing.11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341"/>
                          <a:ext cx="374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5"/>
            <p:cNvGraphicFramePr>
              <a:graphicFrameLocks noChangeAspect="1"/>
            </p:cNvGraphicFramePr>
            <p:nvPr/>
          </p:nvGraphicFramePr>
          <p:xfrm>
            <a:off x="2990" y="2341"/>
            <a:ext cx="373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6" name="Visio" r:id="rId6" imgW="628650" imgH="1500505" progId="Visio.Drawing.11">
                    <p:embed/>
                  </p:oleObj>
                </mc:Choice>
                <mc:Fallback>
                  <p:oleObj name="Visio" r:id="rId6" imgW="628650" imgH="1500505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2341"/>
                          <a:ext cx="373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6"/>
            <p:cNvGraphicFramePr>
              <a:graphicFrameLocks noChangeAspect="1"/>
            </p:cNvGraphicFramePr>
            <p:nvPr/>
          </p:nvGraphicFramePr>
          <p:xfrm>
            <a:off x="3913" y="2341"/>
            <a:ext cx="37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7" name="Visio" r:id="rId7" imgW="628650" imgH="1500505" progId="Visio.Drawing.11">
                    <p:embed/>
                  </p:oleObj>
                </mc:Choice>
                <mc:Fallback>
                  <p:oleObj name="Visio" r:id="rId7" imgW="628650" imgH="1500505" progId="Visio.Drawing.11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2341"/>
                          <a:ext cx="373" cy="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6" name="组合 14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097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求最大值</a:t>
            </a:r>
            <a:r>
              <a:rPr lang="en-US" altLang="zh-CN" smtClean="0"/>
              <a:t>3-1</a:t>
            </a:r>
            <a:endParaRPr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smtClean="0"/>
              <a:t>从键盘输入本次</a:t>
            </a:r>
            <a:r>
              <a:rPr lang="en-GB" altLang="zh-CN" smtClean="0"/>
              <a:t>Java</a:t>
            </a:r>
            <a:r>
              <a:rPr lang="zh-CN" altLang="en-GB" smtClean="0"/>
              <a:t>考试五位学生的成绩，求考试成绩最高分</a:t>
            </a:r>
            <a:endParaRPr lang="zh-CN" altLang="en-GB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2" name="AutoShape 6"/>
          <p:cNvSpPr>
            <a:spLocks noChangeArrowheads="1"/>
          </p:cNvSpPr>
          <p:nvPr/>
        </p:nvSpPr>
        <p:spPr bwMode="auto">
          <a:xfrm>
            <a:off x="5240338" y="1304925"/>
            <a:ext cx="3451225" cy="41703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max = </a:t>
            </a:r>
            <a:r>
              <a:rPr lang="en-US" altLang="zh-CN" b="1" dirty="0" err="1">
                <a:ea typeface="宋体" panose="02010600030101010101" pitchFamily="2" charset="-122"/>
              </a:rPr>
              <a:t>stu</a:t>
            </a:r>
            <a:r>
              <a:rPr lang="en-US" altLang="zh-CN" b="1" dirty="0">
                <a:ea typeface="宋体" panose="02010600030101010101" pitchFamily="2" charset="-122"/>
              </a:rPr>
              <a:t>[0]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 (a[1]&gt;max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max=a[1]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 (a[2]&gt;max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max=a[2]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rgbClr val="3333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 (a[3]&gt;max 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max=a[3] 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……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795963" y="31416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5500688" y="1643063"/>
            <a:ext cx="1943100" cy="3698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5500688" y="2786063"/>
            <a:ext cx="1873250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5500688" y="3857625"/>
            <a:ext cx="18732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5500688" y="2071688"/>
            <a:ext cx="1944687" cy="357187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5500688" y="3214688"/>
            <a:ext cx="1873250" cy="357187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5500688" y="4286250"/>
            <a:ext cx="1873250" cy="357188"/>
          </a:xfrm>
          <a:prstGeom prst="rect">
            <a:avLst/>
          </a:prstGeom>
          <a:noFill/>
          <a:ln w="38100" algn="ctr">
            <a:solidFill>
              <a:srgbClr val="3333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1709" name="AutoShape 13"/>
          <p:cNvSpPr>
            <a:spLocks noChangeArrowheads="1"/>
          </p:cNvSpPr>
          <p:nvPr/>
        </p:nvSpPr>
        <p:spPr bwMode="auto">
          <a:xfrm>
            <a:off x="2643188" y="3235325"/>
            <a:ext cx="2000250" cy="407988"/>
          </a:xfrm>
          <a:prstGeom prst="wedgeRoundRectCallout">
            <a:avLst>
              <a:gd name="adj1" fmla="val 19936"/>
              <a:gd name="adj2" fmla="val 509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使用循环来解决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41995" name="组合 14"/>
          <p:cNvGrpSpPr/>
          <p:nvPr/>
        </p:nvGrpSpPr>
        <p:grpSpPr bwMode="auto">
          <a:xfrm>
            <a:off x="71438" y="857250"/>
            <a:ext cx="1000125" cy="447675"/>
            <a:chOff x="1000100" y="3235185"/>
            <a:chExt cx="1000132" cy="446983"/>
          </a:xfrm>
        </p:grpSpPr>
        <p:pic>
          <p:nvPicPr>
            <p:cNvPr id="420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4214808" y="3689032"/>
            <a:ext cx="857258" cy="2400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求最大值</a:t>
            </a:r>
            <a:r>
              <a:rPr lang="en-US" altLang="zh-CN" smtClean="0"/>
              <a:t>3-2</a:t>
            </a:r>
            <a:endParaRPr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根据打擂台的规则</a:t>
            </a: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2" grpId="0" animBg="1"/>
      <p:bldP spid="541703" grpId="0" animBg="1"/>
      <p:bldP spid="541704" grpId="0" animBg="1"/>
      <p:bldP spid="541705" grpId="0" animBg="1"/>
      <p:bldP spid="541706" grpId="0" animBg="1"/>
      <p:bldP spid="541707" grpId="0" animBg="1"/>
      <p:bldP spid="541708" grpId="0" animBg="1"/>
      <p:bldP spid="5417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6" name="Rectangle 12"/>
          <p:cNvSpPr>
            <a:spLocks noGrp="1" noChangeArrowheads="1"/>
          </p:cNvSpPr>
          <p:nvPr>
            <p:ph type="title"/>
          </p:nvPr>
        </p:nvSpPr>
        <p:spPr>
          <a:xfrm>
            <a:off x="6143625" y="285750"/>
            <a:ext cx="28209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写出运行结果</a:t>
            </a:r>
            <a:r>
              <a:rPr lang="zh-CN" altLang="en-GB" sz="2400" dirty="0" smtClean="0"/>
              <a:t>？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点评作业的提交情况和共性问题</a:t>
            </a:r>
            <a:r>
              <a:rPr lang="zh-CN" altLang="en-GB" sz="2400" dirty="0" smtClean="0"/>
              <a:t>  </a:t>
            </a:r>
            <a:endParaRPr lang="zh-CN" altLang="en-GB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827088" y="1857364"/>
            <a:ext cx="4959350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0, j = 0;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for(;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&lt;7;i++){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if(j&gt;4) 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("**");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continue;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("*");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j++;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7202488" y="2538402"/>
            <a:ext cx="857250" cy="210978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**</a:t>
            </a:r>
            <a:endParaRPr lang="zh-CN" altLang="en-US" b="1"/>
          </a:p>
          <a:p>
            <a:pPr marL="285750" indent="-285750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**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7884" y="3500429"/>
            <a:ext cx="128588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143625" y="2906702"/>
            <a:ext cx="785813" cy="379412"/>
          </a:xfrm>
          <a:prstGeom prst="roundRect">
            <a:avLst>
              <a:gd name="adj" fmla="val 531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输出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6393" name="组合 16"/>
          <p:cNvGrpSpPr/>
          <p:nvPr/>
        </p:nvGrpSpPr>
        <p:grpSpPr bwMode="auto">
          <a:xfrm>
            <a:off x="101600" y="765175"/>
            <a:ext cx="1470025" cy="400050"/>
            <a:chOff x="2962268" y="5103147"/>
            <a:chExt cx="1469411" cy="400110"/>
          </a:xfrm>
        </p:grpSpPr>
        <p:pic>
          <p:nvPicPr>
            <p:cNvPr id="1639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1028" y="5286388"/>
            <a:ext cx="1497897" cy="400110"/>
            <a:chOff x="1004978" y="3857625"/>
            <a:chExt cx="1497897" cy="400110"/>
          </a:xfrm>
        </p:grpSpPr>
        <p:pic>
          <p:nvPicPr>
            <p:cNvPr id="1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作业点评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AutoShape 3"/>
          <p:cNvSpPr>
            <a:spLocks noChangeArrowheads="1"/>
          </p:cNvSpPr>
          <p:nvPr/>
        </p:nvSpPr>
        <p:spPr bwMode="auto">
          <a:xfrm>
            <a:off x="866775" y="1685925"/>
            <a:ext cx="7842250" cy="2973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//</a:t>
            </a:r>
            <a:r>
              <a:rPr lang="zh-CN" altLang="en-US" b="1" dirty="0">
                <a:ea typeface="宋体" panose="02010600030101010101" pitchFamily="2" charset="-122"/>
              </a:rPr>
              <a:t>计算成绩最大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max = scores[0];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1;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ea typeface="宋体" panose="02010600030101010101" pitchFamily="2" charset="-122"/>
              </a:rPr>
              <a:t>scores.length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if(scores[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 &gt; max){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	max = scores[</a:t>
            </a:r>
            <a:r>
              <a:rPr lang="en-US" altLang="zh-CN" b="1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];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	}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}</a:t>
            </a:r>
            <a:endParaRPr lang="en-US" altLang="zh-CN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ea typeface="宋体" panose="02010600030101010101" pitchFamily="2" charset="-122"/>
              </a:rPr>
              <a:t>("</a:t>
            </a:r>
            <a:r>
              <a:rPr lang="zh-CN" altLang="en-US" b="1" dirty="0">
                <a:ea typeface="宋体" panose="02010600030101010101" pitchFamily="2" charset="-122"/>
              </a:rPr>
              <a:t>考试成绩最高分为：</a:t>
            </a:r>
            <a:r>
              <a:rPr lang="en-US" altLang="zh-CN" b="1" dirty="0">
                <a:ea typeface="宋体" panose="02010600030101010101" pitchFamily="2" charset="-122"/>
              </a:rPr>
              <a:t>" + max);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786313" y="3513138"/>
            <a:ext cx="1146175" cy="407987"/>
          </a:xfrm>
          <a:prstGeom prst="wedgeRoundRectCallout">
            <a:avLst>
              <a:gd name="adj1" fmla="val -1967"/>
              <a:gd name="adj2" fmla="val -533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循环打擂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3750" name="AutoShape 6"/>
          <p:cNvSpPr>
            <a:spLocks noChangeArrowheads="1"/>
          </p:cNvSpPr>
          <p:nvPr/>
        </p:nvSpPr>
        <p:spPr bwMode="auto">
          <a:xfrm>
            <a:off x="3779838" y="1357313"/>
            <a:ext cx="4830762" cy="407987"/>
          </a:xfrm>
          <a:prstGeom prst="wedgeRoundRectCallout">
            <a:avLst>
              <a:gd name="adj1" fmla="val -133"/>
              <a:gd name="adj2" fmla="val 447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max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存储擂主初始值：第一个元素为擂主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3752" name="Rectangle 8"/>
          <p:cNvSpPr>
            <a:spLocks noGrp="1" noChangeArrowheads="1"/>
          </p:cNvSpPr>
          <p:nvPr>
            <p:ph type="title"/>
          </p:nvPr>
        </p:nvSpPr>
        <p:spPr>
          <a:xfrm>
            <a:off x="6588125" y="285750"/>
            <a:ext cx="2376488" cy="523875"/>
          </a:xfrm>
        </p:spPr>
        <p:txBody>
          <a:bodyPr/>
          <a:lstStyle/>
          <a:p>
            <a:pPr>
              <a:defRPr/>
            </a:pPr>
            <a:r>
              <a:rPr smtClean="0"/>
              <a:t>求最大值</a:t>
            </a:r>
            <a:r>
              <a:rPr lang="en-US" altLang="zh-CN" smtClean="0"/>
              <a:t>3-3</a:t>
            </a:r>
            <a:endParaRPr dirty="0"/>
          </a:p>
        </p:txBody>
      </p:sp>
      <p:sp>
        <p:nvSpPr>
          <p:cNvPr id="543757" name="Rectangle 13"/>
          <p:cNvSpPr>
            <a:spLocks noChangeArrowheads="1"/>
          </p:cNvSpPr>
          <p:nvPr/>
        </p:nvSpPr>
        <p:spPr bwMode="auto">
          <a:xfrm>
            <a:off x="1214438" y="2155825"/>
            <a:ext cx="2000250" cy="36036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1214438" y="2798763"/>
            <a:ext cx="2735262" cy="11430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3357553" y="1798615"/>
            <a:ext cx="1071571" cy="42862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71933" y="3441689"/>
            <a:ext cx="78581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3023" name="组合 18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303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1928813" y="5715000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31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571" y="5187962"/>
              <a:ext cx="288574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计算最大值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 animBg="1"/>
      <p:bldP spid="543750" grpId="0" animBg="1"/>
      <p:bldP spid="543757" grpId="0" animBg="1"/>
      <p:bldP spid="5437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85751"/>
            <a:ext cx="2392349" cy="642920"/>
          </a:xfrm>
        </p:spPr>
        <p:txBody>
          <a:bodyPr/>
          <a:lstStyle/>
          <a:p>
            <a:pPr>
              <a:defRPr/>
            </a:pPr>
            <a:r>
              <a:rPr dirty="0" smtClean="0"/>
              <a:t>插入算法 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有一组学员的成绩</a:t>
            </a:r>
            <a:r>
              <a:rPr lang="en-US" dirty="0" smtClean="0"/>
              <a:t>{99</a:t>
            </a:r>
            <a:r>
              <a:rPr lang="zh-CN" altLang="en-US" dirty="0" smtClean="0"/>
              <a:t>，</a:t>
            </a:r>
            <a:r>
              <a:rPr lang="en-US" dirty="0" smtClean="0"/>
              <a:t>85</a:t>
            </a:r>
            <a:r>
              <a:rPr lang="zh-CN" altLang="en-US" dirty="0" smtClean="0"/>
              <a:t>，</a:t>
            </a:r>
            <a:r>
              <a:rPr lang="en-US" dirty="0" smtClean="0"/>
              <a:t>82</a:t>
            </a:r>
            <a:r>
              <a:rPr lang="zh-CN" altLang="en-US" dirty="0" smtClean="0"/>
              <a:t>，</a:t>
            </a:r>
            <a:r>
              <a:rPr lang="en-US" dirty="0" smtClean="0"/>
              <a:t>63</a:t>
            </a:r>
            <a:r>
              <a:rPr lang="zh-CN" altLang="en-US" dirty="0" smtClean="0"/>
              <a:t>， </a:t>
            </a:r>
            <a:r>
              <a:rPr lang="en-US" dirty="0" smtClean="0"/>
              <a:t>60}</a:t>
            </a:r>
            <a:r>
              <a:rPr lang="zh-CN" altLang="en-US" dirty="0" smtClean="0"/>
              <a:t>，将它们按升序排列。要增加一个学员的成绩，将它插入成绩序列，并保持升序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将成绩序列保存在长度为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的数组中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通过比较找到插入位置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将该位置后的元素后移一个位置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将增加的学员成绩插入到该位置 </a:t>
            </a:r>
            <a:endParaRPr lang="zh-CN" altLang="en-US" dirty="0"/>
          </a:p>
        </p:txBody>
      </p:sp>
      <p:grpSp>
        <p:nvGrpSpPr>
          <p:cNvPr id="44037" name="组合 6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404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9"/>
          <p:cNvGrpSpPr/>
          <p:nvPr/>
        </p:nvGrpSpPr>
        <p:grpSpPr bwMode="auto">
          <a:xfrm>
            <a:off x="71438" y="4124325"/>
            <a:ext cx="1000125" cy="447675"/>
            <a:chOff x="1000100" y="3235185"/>
            <a:chExt cx="1000132" cy="446983"/>
          </a:xfrm>
        </p:grpSpPr>
        <p:pic>
          <p:nvPicPr>
            <p:cNvPr id="4404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44039" name="图片 12" descr="图8.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375"/>
            <a:ext cx="39068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AutoShape 2"/>
          <p:cNvSpPr>
            <a:spLocks noChangeArrowheads="1"/>
          </p:cNvSpPr>
          <p:nvPr/>
        </p:nvSpPr>
        <p:spPr bwMode="auto">
          <a:xfrm>
            <a:off x="692150" y="1214438"/>
            <a:ext cx="7666038" cy="5133975"/>
          </a:xfrm>
          <a:prstGeom prst="roundRect">
            <a:avLst>
              <a:gd name="adj" fmla="val 22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[] list = new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[6]; // </a:t>
            </a:r>
            <a:r>
              <a:rPr lang="zh-CN" altLang="en-US" b="1" dirty="0">
                <a:ea typeface="宋体" panose="02010600030101010101" pitchFamily="2" charset="-122"/>
              </a:rPr>
              <a:t>长度</a:t>
            </a:r>
            <a:r>
              <a:rPr lang="zh-CN" altLang="en-US" b="1" dirty="0" smtClean="0">
                <a:ea typeface="宋体" panose="02010600030101010101" pitchFamily="2" charset="-122"/>
              </a:rPr>
              <a:t>为</a:t>
            </a:r>
            <a:r>
              <a:rPr lang="en-US" altLang="zh-CN" b="1" dirty="0" smtClean="0">
                <a:ea typeface="宋体" panose="02010600030101010101" pitchFamily="2" charset="-122"/>
              </a:rPr>
              <a:t>6</a:t>
            </a:r>
            <a:r>
              <a:rPr lang="zh-CN" altLang="en-US" b="1" dirty="0">
                <a:ea typeface="宋体" panose="02010600030101010101" pitchFamily="2" charset="-122"/>
              </a:rPr>
              <a:t>的数组</a:t>
            </a:r>
            <a:r>
              <a:rPr lang="en-US" altLang="zh-CN" b="1" dirty="0">
                <a:ea typeface="宋体" panose="02010600030101010101" pitchFamily="2" charset="-122"/>
              </a:rPr>
              <a:t>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index = </a:t>
            </a:r>
            <a:r>
              <a:rPr lang="en-US" altLang="zh-CN" b="1" dirty="0" err="1">
                <a:ea typeface="宋体" panose="02010600030101010101" pitchFamily="2" charset="-122"/>
              </a:rPr>
              <a:t>list.length</a:t>
            </a:r>
            <a:r>
              <a:rPr lang="en-US" altLang="zh-CN" b="1" dirty="0">
                <a:ea typeface="宋体" panose="02010600030101010101" pitchFamily="2" charset="-122"/>
              </a:rPr>
              <a:t>;	//</a:t>
            </a:r>
            <a:r>
              <a:rPr lang="zh-CN" altLang="en-US" b="1" dirty="0">
                <a:ea typeface="宋体" panose="02010600030101010101" pitchFamily="2" charset="-122"/>
              </a:rPr>
              <a:t>保存新增成绩插入位置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//……</a:t>
            </a:r>
            <a:r>
              <a:rPr lang="zh-CN" altLang="en-US" b="1" dirty="0">
                <a:ea typeface="宋体" panose="02010600030101010101" pitchFamily="2" charset="-122"/>
              </a:rPr>
              <a:t>省略为数组和变量赋值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= 0;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 &lt; </a:t>
            </a:r>
            <a:r>
              <a:rPr lang="en-US" altLang="zh-CN" b="1" dirty="0" err="1">
                <a:ea typeface="宋体" panose="02010600030101010101" pitchFamily="2" charset="-122"/>
              </a:rPr>
              <a:t>list.length</a:t>
            </a:r>
            <a:r>
              <a:rPr lang="en-US" altLang="zh-CN" b="1" dirty="0"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++){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if(num &gt; list[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]){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index =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break;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}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}			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for(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j = list.length-1; j &gt; index; j--){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list[j] = list[j-1];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}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   list[index] = num;//</a:t>
            </a:r>
            <a:r>
              <a:rPr lang="zh-CN" altLang="en-US" b="1" dirty="0">
                <a:ea typeface="宋体" panose="02010600030101010101" pitchFamily="2" charset="-122"/>
              </a:rPr>
              <a:t>插入数据</a:t>
            </a:r>
            <a:endParaRPr lang="zh-CN" altLang="en-US" b="1" dirty="0"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……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title"/>
          </p:nvPr>
        </p:nvSpPr>
        <p:spPr>
          <a:xfrm>
            <a:off x="6643702" y="285751"/>
            <a:ext cx="2320911" cy="642920"/>
          </a:xfrm>
        </p:spPr>
        <p:txBody>
          <a:bodyPr/>
          <a:lstStyle/>
          <a:p>
            <a:pPr>
              <a:defRPr/>
            </a:pPr>
            <a:r>
              <a:rPr dirty="0" smtClean="0"/>
              <a:t>插入算法 </a:t>
            </a:r>
            <a:r>
              <a:rPr lang="en-US" dirty="0" smtClean="0"/>
              <a:t>2-2</a:t>
            </a:r>
            <a:endParaRPr dirty="0"/>
          </a:p>
        </p:txBody>
      </p:sp>
      <p:sp>
        <p:nvSpPr>
          <p:cNvPr id="488460" name="Rectangle 12"/>
          <p:cNvSpPr>
            <a:spLocks noChangeArrowheads="1"/>
          </p:cNvSpPr>
          <p:nvPr/>
        </p:nvSpPr>
        <p:spPr bwMode="auto">
          <a:xfrm>
            <a:off x="1116013" y="2428875"/>
            <a:ext cx="5761037" cy="20716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61" name="Rectangle 13"/>
          <p:cNvSpPr>
            <a:spLocks noChangeArrowheads="1"/>
          </p:cNvSpPr>
          <p:nvPr/>
        </p:nvSpPr>
        <p:spPr bwMode="auto">
          <a:xfrm>
            <a:off x="1116013" y="5643563"/>
            <a:ext cx="5741987" cy="3349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62" name="Rectangle 14"/>
          <p:cNvSpPr>
            <a:spLocks noChangeArrowheads="1"/>
          </p:cNvSpPr>
          <p:nvPr/>
        </p:nvSpPr>
        <p:spPr bwMode="auto">
          <a:xfrm>
            <a:off x="1116013" y="4572000"/>
            <a:ext cx="5741987" cy="10001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8451" name="AutoShape 3"/>
          <p:cNvSpPr>
            <a:spLocks noChangeArrowheads="1"/>
          </p:cNvSpPr>
          <p:nvPr/>
        </p:nvSpPr>
        <p:spPr bwMode="auto">
          <a:xfrm>
            <a:off x="5429250" y="4857750"/>
            <a:ext cx="1276350" cy="407988"/>
          </a:xfrm>
          <a:prstGeom prst="wedgeRoundRectCallout">
            <a:avLst>
              <a:gd name="adj1" fmla="val 51293"/>
              <a:gd name="adj2" fmla="val -15499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元素后移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8452" name="AutoShape 4"/>
          <p:cNvSpPr>
            <a:spLocks noChangeArrowheads="1"/>
          </p:cNvSpPr>
          <p:nvPr/>
        </p:nvSpPr>
        <p:spPr bwMode="auto">
          <a:xfrm>
            <a:off x="4214813" y="3357563"/>
            <a:ext cx="2735262" cy="407987"/>
          </a:xfrm>
          <a:prstGeom prst="wedgeRoundRectCallout">
            <a:avLst>
              <a:gd name="adj1" fmla="val 18950"/>
              <a:gd name="adj2" fmla="val -46175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找到新元素的插入位置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8453" name="AutoShape 5"/>
          <p:cNvSpPr>
            <a:spLocks noChangeArrowheads="1"/>
          </p:cNvSpPr>
          <p:nvPr/>
        </p:nvSpPr>
        <p:spPr bwMode="auto">
          <a:xfrm>
            <a:off x="5143500" y="5429250"/>
            <a:ext cx="3024188" cy="407988"/>
          </a:xfrm>
          <a:prstGeom prst="wedgeRoundRectCallout">
            <a:avLst>
              <a:gd name="adj1" fmla="val 49794"/>
              <a:gd name="adj2" fmla="val 2481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新元素放在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index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的位置</a:t>
            </a:r>
            <a:endParaRPr lang="zh-CN" altLang="en-US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5067" name="组合 15"/>
          <p:cNvGrpSpPr/>
          <p:nvPr/>
        </p:nvGrpSpPr>
        <p:grpSpPr bwMode="auto">
          <a:xfrm>
            <a:off x="71438" y="765175"/>
            <a:ext cx="1000125" cy="414338"/>
            <a:chOff x="1000100" y="2528843"/>
            <a:chExt cx="1000132" cy="414475"/>
          </a:xfrm>
        </p:grpSpPr>
        <p:pic>
          <p:nvPicPr>
            <p:cNvPr id="4508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00364" y="3643314"/>
            <a:ext cx="1214446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4500562" y="5072074"/>
            <a:ext cx="92869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 flipV="1">
            <a:off x="4500562" y="5760735"/>
            <a:ext cx="642942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000250" y="6286500"/>
            <a:ext cx="4929188" cy="428625"/>
            <a:chOff x="3143240" y="5143512"/>
            <a:chExt cx="4929240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435773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8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3962238" y="5187962"/>
              <a:ext cx="410405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向数组中插入一个元素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60" grpId="0" animBg="1"/>
      <p:bldP spid="488461" grpId="0" animBg="1"/>
      <p:bldP spid="488462" grpId="0" animBg="1"/>
      <p:bldP spid="488451" grpId="0" animBg="1"/>
      <p:bldP spid="488452" grpId="0" animBg="1"/>
      <p:bldP spid="4884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0263" y="285750"/>
            <a:ext cx="43243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字符逆序输出</a:t>
            </a:r>
            <a:endParaRPr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将 一组乱序的字符进行排序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进行升序和逆序输出  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6085" name="组合 9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609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3116"/>
            <a:ext cx="399256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/>
          <p:nvPr/>
        </p:nvGrpSpPr>
        <p:grpSpPr bwMode="auto">
          <a:xfrm>
            <a:off x="157163" y="3429000"/>
            <a:ext cx="985837" cy="461963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609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785813" y="3786190"/>
            <a:ext cx="76454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ea typeface="微软雅黑" panose="020B0503020204020204" pitchFamily="34" charset="-122"/>
              </a:rPr>
              <a:t>实现步骤</a:t>
            </a:r>
            <a:endParaRPr lang="zh-CN" altLang="en-US" sz="2600" b="1" dirty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创建</a:t>
            </a:r>
            <a:r>
              <a:rPr lang="zh-CN" altLang="en-US" sz="2400" b="1" dirty="0">
                <a:ea typeface="微软雅黑" panose="020B0503020204020204" pitchFamily="34" charset="-122"/>
              </a:rPr>
              <a:t>数组存储原字符序列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利用</a:t>
            </a:r>
            <a:r>
              <a:rPr lang="en-US" altLang="zh-CN" sz="2400" b="1" dirty="0" smtClean="0">
                <a:ea typeface="微软雅黑" panose="020B0503020204020204" pitchFamily="34" charset="-122"/>
              </a:rPr>
              <a:t>Arrays</a:t>
            </a:r>
            <a:r>
              <a:rPr lang="zh-CN" altLang="en-US" sz="2400" b="1" dirty="0" smtClean="0">
                <a:ea typeface="微软雅黑" panose="020B0503020204020204" pitchFamily="34" charset="-122"/>
              </a:rPr>
              <a:t>类的</a:t>
            </a:r>
            <a:r>
              <a:rPr lang="en-US" altLang="zh-CN" sz="2400" b="1" dirty="0">
                <a:ea typeface="微软雅黑" panose="020B0503020204020204" pitchFamily="34" charset="-122"/>
              </a:rPr>
              <a:t>sort( )</a:t>
            </a:r>
            <a:r>
              <a:rPr lang="zh-CN" altLang="en-US" sz="2400" b="1" dirty="0">
                <a:ea typeface="微软雅黑" panose="020B0503020204020204" pitchFamily="34" charset="-122"/>
              </a:rPr>
              <a:t>方法对数组进行排序，并循环输出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+mj-lt"/>
              <a:buAutoNum type="arabicPeriod"/>
            </a:pPr>
            <a:r>
              <a:rPr lang="zh-CN" altLang="en-US" sz="2400" b="1" dirty="0" smtClean="0">
                <a:ea typeface="微软雅黑" panose="020B0503020204020204" pitchFamily="34" charset="-122"/>
              </a:rPr>
              <a:t>从</a:t>
            </a:r>
            <a:r>
              <a:rPr lang="zh-CN" altLang="en-US" sz="2400" b="1" dirty="0">
                <a:ea typeface="微软雅黑" panose="020B0503020204020204" pitchFamily="34" charset="-122"/>
              </a:rPr>
              <a:t>最后一个元素开始，将数组中的元素逆序输出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3071813" y="6313488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0900" y="285750"/>
            <a:ext cx="55737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向有序序列中插入字符</a:t>
            </a:r>
            <a:endParaRPr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在上一个练习的基础上改进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一组有序的字符序列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，向次字符序列中插入一个新的字符，要求插入之后字符序列仍保持有序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7109" name="组合 9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71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/>
          <p:nvPr/>
        </p:nvGrpSpPr>
        <p:grpSpPr bwMode="auto">
          <a:xfrm>
            <a:off x="3143250" y="5929313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数组—图7.13 上机练习4的运行结果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3357562"/>
            <a:ext cx="4952715" cy="234602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800" y="285750"/>
            <a:ext cx="39608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求最低价格</a:t>
            </a:r>
            <a:endParaRPr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求出</a:t>
            </a:r>
            <a:r>
              <a:rPr lang="en-US" altLang="zh-CN" dirty="0" smtClean="0"/>
              <a:t>4</a:t>
            </a:r>
            <a:r>
              <a:rPr lang="zh-CN" altLang="en-US" dirty="0" smtClean="0"/>
              <a:t>家店的最低手机价格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8133" name="组合 9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814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57163" y="3252790"/>
            <a:ext cx="985837" cy="461962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814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内容占位符 2"/>
          <p:cNvSpPr txBox="1"/>
          <p:nvPr/>
        </p:nvSpPr>
        <p:spPr bwMode="auto">
          <a:xfrm>
            <a:off x="785813" y="3857628"/>
            <a:ext cx="7645400" cy="2152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实现步骤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</a:t>
            </a:r>
            <a:r>
              <a:rPr lang="zh-CN" altLang="en-US" dirty="0"/>
              <a:t>数组存储价格，并利用循环</a:t>
            </a:r>
            <a:r>
              <a:rPr lang="zh-CN" altLang="en-US" dirty="0" smtClean="0"/>
              <a:t>输入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</a:t>
            </a:r>
            <a:r>
              <a:rPr lang="zh-CN" altLang="en-US" dirty="0"/>
              <a:t>变量</a:t>
            </a:r>
            <a:r>
              <a:rPr lang="en-US" altLang="zh-CN" dirty="0"/>
              <a:t>min</a:t>
            </a:r>
            <a:r>
              <a:rPr lang="zh-CN" altLang="en-US" dirty="0"/>
              <a:t>保存当前的</a:t>
            </a:r>
            <a:r>
              <a:rPr lang="zh-CN" altLang="en-US" dirty="0" smtClean="0"/>
              <a:t>最低价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将</a:t>
            </a:r>
            <a:r>
              <a:rPr lang="en-US" altLang="zh-CN" dirty="0"/>
              <a:t>min</a:t>
            </a:r>
            <a:r>
              <a:rPr lang="zh-CN" altLang="en-US" dirty="0"/>
              <a:t>和数组中的其余元素依次</a:t>
            </a:r>
            <a:r>
              <a:rPr lang="zh-CN" altLang="en-US" dirty="0" smtClean="0"/>
              <a:t>比较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3143250" y="6072188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 descr="数组-图7.14 上机练习5的运行结果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5" y="1285860"/>
            <a:ext cx="3337649" cy="300039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9157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9159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9160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9165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9161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10496"/>
            <a:ext cx="8072494" cy="4733148"/>
          </a:xfrm>
          <a:noFill/>
        </p:spPr>
        <p:txBody>
          <a:bodyPr/>
          <a:lstStyle/>
          <a:p>
            <a:r>
              <a:rPr lang="zh-CN" altLang="en-US" dirty="0" smtClean="0"/>
              <a:t>要求对</a:t>
            </a:r>
            <a:r>
              <a:rPr lang="en-US" dirty="0" smtClean="0"/>
              <a:t>5</a:t>
            </a:r>
            <a:r>
              <a:rPr lang="zh-CN" altLang="en-US" dirty="0" smtClean="0"/>
              <a:t>个班各</a:t>
            </a:r>
            <a:r>
              <a:rPr lang="en-US" dirty="0" smtClean="0"/>
              <a:t>5</a:t>
            </a:r>
            <a:r>
              <a:rPr lang="zh-CN" altLang="en-US" dirty="0" smtClean="0"/>
              <a:t>名学生某门课程的成绩进行各种操作，如何实现？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个班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名学生成绩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的一维数组</a:t>
            </a:r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个班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名学生成绩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个长度为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的一维数组？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92080" y="285728"/>
            <a:ext cx="3672532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为什么学习多维数组</a:t>
            </a:r>
            <a:endParaRPr lang="zh-CN" altLang="en-US" b="1" dirty="0"/>
          </a:p>
        </p:txBody>
      </p:sp>
      <p:grpSp>
        <p:nvGrpSpPr>
          <p:cNvPr id="2" name="组合 6"/>
          <p:cNvGrpSpPr/>
          <p:nvPr/>
        </p:nvGrpSpPr>
        <p:grpSpPr>
          <a:xfrm>
            <a:off x="71406" y="1071546"/>
            <a:ext cx="986586" cy="422603"/>
            <a:chOff x="1000100" y="1173499"/>
            <a:chExt cx="986586" cy="422603"/>
          </a:xfrm>
        </p:grpSpPr>
        <p:pic>
          <p:nvPicPr>
            <p:cNvPr id="8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41"/>
          <p:cNvGrpSpPr/>
          <p:nvPr/>
        </p:nvGrpSpPr>
        <p:grpSpPr bwMode="auto">
          <a:xfrm>
            <a:off x="0" y="2786058"/>
            <a:ext cx="1000125" cy="447675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10496"/>
            <a:ext cx="8072494" cy="4733148"/>
          </a:xfrm>
          <a:noFill/>
        </p:spPr>
        <p:txBody>
          <a:bodyPr/>
          <a:lstStyle/>
          <a:p>
            <a:r>
              <a:rPr lang="zh-CN" altLang="en-US" dirty="0" smtClean="0"/>
              <a:t>三维及以上的数组很少使用</a:t>
            </a:r>
            <a:endParaRPr lang="en-US" altLang="zh-CN" dirty="0" smtClean="0"/>
          </a:p>
          <a:p>
            <a:r>
              <a:rPr lang="zh-CN" altLang="en-US" dirty="0" smtClean="0"/>
              <a:t>主要使用二维数组</a:t>
            </a:r>
            <a:endParaRPr lang="en-US" altLang="zh-CN" dirty="0" smtClean="0"/>
          </a:p>
          <a:p>
            <a:r>
              <a:rPr lang="zh-CN" altLang="en-US" dirty="0" smtClean="0"/>
              <a:t>从语法上</a:t>
            </a:r>
            <a:r>
              <a:rPr lang="en-US" dirty="0" smtClean="0"/>
              <a:t>Java</a:t>
            </a:r>
            <a:r>
              <a:rPr lang="zh-CN" altLang="en-US" dirty="0" smtClean="0"/>
              <a:t>支持多维数组</a:t>
            </a:r>
            <a:endParaRPr lang="en-US" altLang="zh-CN" dirty="0" smtClean="0"/>
          </a:p>
          <a:p>
            <a:r>
              <a:rPr lang="zh-CN" altLang="en-US" dirty="0" smtClean="0"/>
              <a:t>从内存分配原理的角度讲，只有一维数组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8304" y="285728"/>
            <a:ext cx="1656308" cy="52322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多维数组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7092280" y="193204"/>
            <a:ext cx="1763688" cy="5715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二维数组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28662" y="6000768"/>
            <a:ext cx="7286625" cy="50935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lvl="1" indent="-285750" defTabSz="723900" eaLnBrk="0" hangingPunct="0">
              <a:lnSpc>
                <a:spcPct val="150000"/>
              </a:lnSpc>
              <a:buClr>
                <a:srgbClr val="233DA9"/>
              </a:buClr>
              <a:buSzPct val="8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二维数组实际上是一个一维数组，它的每个元素又是一个一维数组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54"/>
          <p:cNvGrpSpPr/>
          <p:nvPr/>
        </p:nvGrpSpPr>
        <p:grpSpPr>
          <a:xfrm>
            <a:off x="285720" y="857232"/>
            <a:ext cx="1086800" cy="430831"/>
            <a:chOff x="3428992" y="5072074"/>
            <a:chExt cx="1358500" cy="538538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428992" y="5072074"/>
              <a:ext cx="528254" cy="487619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11451" y="5110475"/>
              <a:ext cx="876041" cy="500137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6" name="组合 18"/>
          <p:cNvGrpSpPr/>
          <p:nvPr/>
        </p:nvGrpSpPr>
        <p:grpSpPr>
          <a:xfrm>
            <a:off x="285720" y="3929066"/>
            <a:ext cx="1393713" cy="400110"/>
            <a:chOff x="1500166" y="3571876"/>
            <a:chExt cx="1742141" cy="500138"/>
          </a:xfrm>
        </p:grpSpPr>
        <p:pic>
          <p:nvPicPr>
            <p:cNvPr id="23" name="Picture 12" descr="E:\设计支持\模板设计\CJ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0166" y="3571876"/>
              <a:ext cx="304762" cy="39619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721056" y="3571876"/>
              <a:ext cx="152125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常见问题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037631" y="1412776"/>
            <a:ext cx="7062761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&lt;</a:t>
            </a:r>
            <a:r>
              <a:rPr lang="zh-CN" altLang="en-US" b="1" dirty="0"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ea typeface="宋体" panose="02010600030101010101" pitchFamily="2" charset="-122"/>
              </a:rPr>
              <a:t>&gt;  [ ][ ]  </a:t>
            </a:r>
            <a:r>
              <a:rPr lang="zh-CN" altLang="en-US" b="1" dirty="0">
                <a:ea typeface="宋体" panose="02010600030101010101" pitchFamily="2" charset="-122"/>
              </a:rPr>
              <a:t>数组名</a:t>
            </a:r>
            <a:r>
              <a:rPr lang="en-US" altLang="zh-CN" b="1" dirty="0">
                <a:ea typeface="宋体" panose="02010600030101010101" pitchFamily="2" charset="-122"/>
              </a:rPr>
              <a:t>;  </a:t>
            </a:r>
            <a:r>
              <a:rPr lang="zh-CN" altLang="en-US" b="1" dirty="0">
                <a:ea typeface="宋体" panose="02010600030101010101" pitchFamily="2" charset="-122"/>
              </a:rPr>
              <a:t>或者  </a:t>
            </a:r>
            <a:r>
              <a:rPr lang="en-US" altLang="zh-CN" b="1" dirty="0">
                <a:ea typeface="宋体" panose="02010600030101010101" pitchFamily="2" charset="-122"/>
              </a:rPr>
              <a:t>&lt;</a:t>
            </a:r>
            <a:r>
              <a:rPr lang="zh-CN" altLang="en-US" b="1" dirty="0">
                <a:ea typeface="宋体" panose="02010600030101010101" pitchFamily="2" charset="-122"/>
              </a:rPr>
              <a:t>数据类型</a:t>
            </a:r>
            <a:r>
              <a:rPr lang="en-US" altLang="zh-CN" b="1" dirty="0">
                <a:ea typeface="宋体" panose="02010600030101010101" pitchFamily="2" charset="-122"/>
              </a:rPr>
              <a:t>&gt;  </a:t>
            </a:r>
            <a:r>
              <a:rPr lang="zh-CN" altLang="en-US" b="1" dirty="0">
                <a:ea typeface="宋体" panose="02010600030101010101" pitchFamily="2" charset="-122"/>
              </a:rPr>
              <a:t>数组名 </a:t>
            </a:r>
            <a:r>
              <a:rPr lang="en-US" altLang="zh-CN" b="1" dirty="0">
                <a:ea typeface="宋体" panose="02010600030101010101" pitchFamily="2" charset="-122"/>
              </a:rPr>
              <a:t>[ ][ ];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043608" y="2060848"/>
            <a:ext cx="7062761" cy="17030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int [ ][ ] scores;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定义二维数组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scores=new int[5][50];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分配内存空间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或者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</a:rPr>
              <a:t>int [ ][ ] scores = new int[5][50];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070932" y="4509120"/>
            <a:ext cx="7062761" cy="12875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定义二维数组时，要定义</a:t>
            </a:r>
            <a:r>
              <a:rPr lang="zh-CN" altLang="en-US" b="1" dirty="0">
                <a:solidFill>
                  <a:srgbClr val="FF0000"/>
                </a:solidFill>
              </a:rPr>
              <a:t>最大维数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：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[ ][ ] scores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[5][];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[ ][ ] scores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[][];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6" name="Group 16"/>
          <p:cNvGrpSpPr/>
          <p:nvPr/>
        </p:nvGrpSpPr>
        <p:grpSpPr bwMode="auto">
          <a:xfrm>
            <a:off x="4790046" y="4971911"/>
            <a:ext cx="288925" cy="361950"/>
            <a:chOff x="4150" y="3339"/>
            <a:chExt cx="272" cy="273"/>
          </a:xfrm>
        </p:grpSpPr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3"/>
          <p:cNvGrpSpPr/>
          <p:nvPr/>
        </p:nvGrpSpPr>
        <p:grpSpPr bwMode="auto">
          <a:xfrm>
            <a:off x="4905018" y="5436290"/>
            <a:ext cx="142875" cy="360362"/>
            <a:chOff x="2789" y="1480"/>
            <a:chExt cx="409" cy="362"/>
          </a:xfrm>
        </p:grpSpPr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77050" y="285750"/>
            <a:ext cx="20875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统计本次考试平均分、最高分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显示商品名称、求商品最低价格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购物金额结算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实现数组排序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字符逆序输出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向有序字符序列中插入字符</a:t>
            </a:r>
            <a:endParaRPr lang="zh-CN" altLang="en-US" dirty="0"/>
          </a:p>
        </p:txBody>
      </p:sp>
      <p:pic>
        <p:nvPicPr>
          <p:cNvPr id="9" name="图片 8" descr="图8.3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314575"/>
            <a:ext cx="2625725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8.10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314575"/>
            <a:ext cx="2836862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8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555875"/>
            <a:ext cx="313213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8.1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2500313"/>
            <a:ext cx="307975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图8.7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171825"/>
            <a:ext cx="287337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图8.12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100513"/>
            <a:ext cx="3795713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图8.14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743450"/>
            <a:ext cx="39751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图8.8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600450"/>
            <a:ext cx="292893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193204"/>
            <a:ext cx="3357554" cy="5715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二维数组与内存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2-1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940062" y="1571612"/>
            <a:ext cx="5072098" cy="49244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sz="2600" b="1" dirty="0" err="1"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sz="2600" b="1" dirty="0">
                <a:latin typeface="+mn-lt"/>
                <a:ea typeface="微软雅黑" panose="020B0503020204020204" pitchFamily="34" charset="-122"/>
              </a:rPr>
              <a:t>[][] s =new </a:t>
            </a:r>
            <a:r>
              <a:rPr lang="en-US" sz="2600" b="1" dirty="0" err="1">
                <a:latin typeface="+mn-lt"/>
                <a:ea typeface="微软雅黑" panose="020B0503020204020204" pitchFamily="34" charset="-122"/>
              </a:rPr>
              <a:t>int</a:t>
            </a:r>
            <a:r>
              <a:rPr lang="en-US" sz="2600" b="1" dirty="0">
                <a:latin typeface="+mn-lt"/>
                <a:ea typeface="微软雅黑" panose="020B0503020204020204" pitchFamily="34" charset="-122"/>
              </a:rPr>
              <a:t>[3][5]</a:t>
            </a:r>
            <a:r>
              <a:rPr lang="en-US" altLang="zh-CN" sz="2600" b="1" dirty="0">
                <a:latin typeface="+mn-lt"/>
                <a:ea typeface="微软雅黑" panose="020B0503020204020204" pitchFamily="34" charset="-122"/>
              </a:rPr>
              <a:t>;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643182"/>
            <a:ext cx="77024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436096" y="265212"/>
            <a:ext cx="3419872" cy="5715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二维数组与内存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2-2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8466" y="2357430"/>
            <a:ext cx="627824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71600" y="980728"/>
            <a:ext cx="7062761" cy="12875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[][] scores=new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[3][5];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score[0][0]=90;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score[2][3]=70;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300192" y="265212"/>
            <a:ext cx="2483768" cy="5715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二维数组定义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357158" y="1083631"/>
            <a:ext cx="1086800" cy="487981"/>
            <a:chOff x="5572132" y="6143644"/>
            <a:chExt cx="1358500" cy="609977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72132" y="6143644"/>
              <a:ext cx="558730" cy="51809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054591" y="6253483"/>
              <a:ext cx="876041" cy="50013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714348" y="1571612"/>
            <a:ext cx="4000500" cy="21482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定义并赋值</a:t>
            </a: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写法一</a:t>
            </a:r>
            <a:endParaRPr lang="en-US" altLang="zh-CN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l">
              <a:lnSpc>
                <a:spcPct val="150000"/>
              </a:lnSpc>
              <a:buBlip>
                <a:blip r:embed="rId2"/>
              </a:buBlip>
            </a:pPr>
            <a:endParaRPr lang="en-US" altLang="zh-CN" sz="2400" dirty="0" smtClean="0">
              <a:solidFill>
                <a:schemeClr val="dk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写法二</a:t>
            </a:r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971600" y="2645752"/>
            <a:ext cx="7886680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defTabSz="469900"/>
            <a:r>
              <a:rPr lang="en-US" altLang="zh-CN" b="1" dirty="0" err="1"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[][]</a:t>
            </a:r>
            <a:r>
              <a:rPr lang="en-US" altLang="zh-CN" b="1" dirty="0">
                <a:ea typeface="黑体" panose="02010609060101010101" pitchFamily="2" charset="-122"/>
              </a:rPr>
              <a:t> scores=new </a:t>
            </a:r>
            <a:r>
              <a:rPr lang="en-US" altLang="zh-CN" b="1" dirty="0" err="1"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[][]</a:t>
            </a:r>
            <a:r>
              <a:rPr lang="en-US" altLang="zh-CN" b="1" dirty="0">
                <a:ea typeface="黑体" panose="02010609060101010101" pitchFamily="2" charset="-122"/>
              </a:rPr>
              <a:t>{ { 90, 85, 92, 78, 54 }, { 76, 63,80 }, { 87 }};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971600" y="4005064"/>
            <a:ext cx="7886680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indent="-224155" defTabSz="469900"/>
            <a:r>
              <a:rPr lang="en-US" altLang="zh-CN" b="1" dirty="0" err="1">
                <a:ea typeface="黑体" panose="02010609060101010101" pitchFamily="2" charset="-122"/>
              </a:rPr>
              <a:t>int</a:t>
            </a:r>
            <a:r>
              <a:rPr lang="en-US" altLang="zh-CN" b="1" dirty="0">
                <a:ea typeface="黑体" panose="02010609060101010101" pitchFamily="2" charset="-122"/>
              </a:rPr>
              <a:t> scores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[][]</a:t>
            </a:r>
            <a:r>
              <a:rPr lang="en-US" altLang="zh-CN" b="1" dirty="0">
                <a:ea typeface="黑体" panose="02010609060101010101" pitchFamily="2" charset="-122"/>
              </a:rPr>
              <a:t> = {{ 90, 85, 92, 78, 54 }, { 76, 63,80 }, { 87 } };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149475" y="1071546"/>
            <a:ext cx="606586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是一个变量，存储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相同数据类型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的一组数据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在内存空间划出一串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连续的空间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基本要素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使用步骤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Arrays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类的各种方法</a:t>
            </a:r>
            <a:endParaRPr lang="en-US" altLang="zh-CN" sz="20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典型应用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二维数组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51205" name="AutoShape 3"/>
          <p:cNvSpPr/>
          <p:nvPr/>
        </p:nvSpPr>
        <p:spPr bwMode="auto">
          <a:xfrm>
            <a:off x="3428993" y="3566228"/>
            <a:ext cx="142877" cy="85725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51207" name="TextBox 12"/>
          <p:cNvSpPr txBox="1">
            <a:spLocks noChangeArrowheads="1"/>
          </p:cNvSpPr>
          <p:nvPr/>
        </p:nvSpPr>
        <p:spPr bwMode="auto">
          <a:xfrm>
            <a:off x="3563152" y="3475300"/>
            <a:ext cx="19375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声明数组</a:t>
            </a:r>
            <a:endParaRPr lang="zh-CN" altLang="en-US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分配空间</a:t>
            </a:r>
            <a:endParaRPr lang="zh-CN" altLang="en-US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赋值</a:t>
            </a:r>
            <a:endParaRPr lang="zh-CN" altLang="en-US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4.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处理数据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252395" y="3171766"/>
            <a:ext cx="1819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数组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10" name="AutoShape 3"/>
          <p:cNvSpPr/>
          <p:nvPr/>
        </p:nvSpPr>
        <p:spPr bwMode="auto">
          <a:xfrm>
            <a:off x="1836739" y="1357298"/>
            <a:ext cx="234931" cy="480800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3428993" y="2143116"/>
            <a:ext cx="142876" cy="10715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563152" y="2052188"/>
            <a:ext cx="55808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标识符：数组的名称，用于区分不同的数组</a:t>
            </a:r>
            <a:endParaRPr lang="zh-CN" altLang="en-US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数组元素：向数组中存放的数据</a:t>
            </a:r>
            <a:endParaRPr lang="zh-CN" altLang="en-US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元素下标：对数组元素进行编号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                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开始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，通过下标可以访问到其中的每个元素</a:t>
            </a:r>
            <a:endParaRPr lang="zh-CN" altLang="en-US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元素类型：数组元素的数据类型</a:t>
            </a:r>
            <a:endParaRPr lang="zh-CN" altLang="en-US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428993" y="4857760"/>
            <a:ext cx="142877" cy="85725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563152" y="4864529"/>
            <a:ext cx="25717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实现数组的排序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求数组最大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最小值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向数组中插入一个元素</a:t>
            </a:r>
            <a:endParaRPr lang="zh-CN" altLang="en-US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25" y="285750"/>
            <a:ext cx="16779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掌握数组的基本用法 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掌握数组的几种典型应用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掌握多维数组的用法</a:t>
            </a:r>
            <a:endParaRPr lang="en-US" altLang="zh-CN" dirty="0" smtClean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136900" y="2598738"/>
            <a:ext cx="5530850" cy="29733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stu1 = 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stu2 = 89;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stu3 = 79;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stu4 = 64;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stu5 = 76;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stu6 = 88;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= (stu1+stu2+stu3+stu4+stu5…+stu30)/30;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883650" y="120015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55650" y="2060575"/>
            <a:ext cx="7488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endParaRPr lang="zh-CN" altLang="en-US" sz="2400" b="1">
              <a:ea typeface="黑体" panose="02010609060101010101" pitchFamily="2" charset="-122"/>
            </a:endParaRPr>
          </a:p>
        </p:txBody>
      </p:sp>
      <p:sp>
        <p:nvSpPr>
          <p:cNvPr id="490503" name="AutoShape 7"/>
          <p:cNvSpPr/>
          <p:nvPr/>
        </p:nvSpPr>
        <p:spPr bwMode="auto">
          <a:xfrm>
            <a:off x="5940425" y="2636838"/>
            <a:ext cx="719138" cy="2447925"/>
          </a:xfrm>
          <a:prstGeom prst="rightBrace">
            <a:avLst>
              <a:gd name="adj1" fmla="val 30037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6804025" y="3649663"/>
            <a:ext cx="1138238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个变量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6" name="AutoShape 10"/>
          <p:cNvSpPr>
            <a:spLocks noChangeArrowheads="1"/>
          </p:cNvSpPr>
          <p:nvPr/>
        </p:nvSpPr>
        <p:spPr bwMode="auto">
          <a:xfrm>
            <a:off x="928688" y="2878138"/>
            <a:ext cx="1871662" cy="407987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个变量太繁琐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19464" name="组合 11"/>
          <p:cNvGrpSpPr/>
          <p:nvPr/>
        </p:nvGrpSpPr>
        <p:grpSpPr bwMode="auto">
          <a:xfrm>
            <a:off x="85725" y="857250"/>
            <a:ext cx="985838" cy="422275"/>
            <a:chOff x="1000100" y="1173499"/>
            <a:chExt cx="986586" cy="422603"/>
          </a:xfrm>
        </p:grpSpPr>
        <p:pic>
          <p:nvPicPr>
            <p:cNvPr id="1947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1928794" y="3357562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6084888" y="285750"/>
            <a:ext cx="2879725" cy="523875"/>
          </a:xfrm>
        </p:spPr>
        <p:txBody>
          <a:bodyPr/>
          <a:lstStyle/>
          <a:p>
            <a:pPr>
              <a:defRPr/>
            </a:pPr>
            <a:r>
              <a:rPr smtClean="0"/>
              <a:t>为什么需要数组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考试结束后，老师给张浩分配了一项任务，让他计算全班（</a:t>
            </a:r>
            <a:r>
              <a:rPr lang="en-US" altLang="zh-CN" smtClean="0"/>
              <a:t>30</a:t>
            </a:r>
            <a:r>
              <a:rPr lang="zh-CN" altLang="en-US" smtClean="0"/>
              <a:t>人）的平均分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857488" y="5715016"/>
            <a:ext cx="2643205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ea typeface="宋体" panose="02010600030101010101" pitchFamily="2" charset="-122"/>
              </a:rPr>
              <a:t>数组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ea typeface="宋体" panose="02010600030101010101" pitchFamily="2" charset="-122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928688" y="4092575"/>
            <a:ext cx="1846262" cy="407988"/>
          </a:xfrm>
          <a:prstGeom prst="wedgeRoundRectCallout">
            <a:avLst>
              <a:gd name="adj1" fmla="val -1313"/>
              <a:gd name="adj2" fmla="val 514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不利于数据处理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1928794" y="4572008"/>
            <a:ext cx="1143008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90503" grpId="0" animBg="1"/>
      <p:bldP spid="490504" grpId="0" animBg="1"/>
      <p:bldP spid="49050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0" name="Rectangle 6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什么是数组</a:t>
            </a:r>
            <a:r>
              <a:rPr lang="en-US" altLang="zh-CN" smtClean="0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数组是一个变量，存储相同数据类型的一组数据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1" name="Object 2"/>
          <p:cNvGraphicFramePr>
            <a:graphicFrameLocks noChangeAspect="1"/>
          </p:cNvGraphicFramePr>
          <p:nvPr/>
        </p:nvGraphicFramePr>
        <p:xfrm>
          <a:off x="2357438" y="2208213"/>
          <a:ext cx="5429250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1" imgW="4851400" imgH="2184400" progId="Visio.Drawing.11">
                  <p:embed/>
                </p:oleObj>
              </mc:Choice>
              <mc:Fallback>
                <p:oleObj name="Visio" r:id="rId1" imgW="4851400" imgH="218440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208213"/>
                        <a:ext cx="5429250" cy="264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1763713" y="5003800"/>
            <a:ext cx="6586537" cy="863600"/>
            <a:chOff x="1763713" y="5003800"/>
            <a:chExt cx="6586537" cy="863600"/>
          </a:xfrm>
        </p:grpSpPr>
        <p:sp>
          <p:nvSpPr>
            <p:cNvPr id="497675" name="AutoShape 11"/>
            <p:cNvSpPr>
              <a:spLocks noChangeArrowheads="1"/>
            </p:cNvSpPr>
            <p:nvPr/>
          </p:nvSpPr>
          <p:spPr bwMode="auto">
            <a:xfrm>
              <a:off x="1763713" y="5157788"/>
              <a:ext cx="6586537" cy="70961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声明一个变量就是在内存空间划出一块合适的空间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声明一个数组就是在内存空间划出一串连续的空间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AutoShape 4"/>
            <p:cNvSpPr>
              <a:spLocks noChangeArrowheads="1"/>
            </p:cNvSpPr>
            <p:nvPr/>
          </p:nvSpPr>
          <p:spPr bwMode="gray">
            <a:xfrm>
              <a:off x="7931150" y="5003800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什么是数组</a:t>
            </a:r>
            <a:r>
              <a:rPr lang="en-US" altLang="zh-CN" smtClean="0"/>
              <a:t>2-2</a:t>
            </a:r>
            <a:endParaRPr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数组基本要素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标识符：数组的名称，用于区分不同的数组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数组元素：向数组中存放的数据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元素下标：对数组元素进行编号，从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开始，数组中的每个元素都可以通过下标来访问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元素类型：数组元素的数据类型  </a:t>
            </a:r>
            <a:endParaRPr lang="zh-CN" altLang="en-US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1500188" y="3968750"/>
          <a:ext cx="54292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Visio" r:id="rId1" imgW="4267200" imgH="1714500" progId="Visio.Drawing.11">
                  <p:embed/>
                </p:oleObj>
              </mc:Choice>
              <mc:Fallback>
                <p:oleObj name="Visio" r:id="rId1" imgW="4267200" imgH="171450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968750"/>
                        <a:ext cx="542925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2071688" y="5948363"/>
            <a:ext cx="4714875" cy="623887"/>
            <a:chOff x="2071688" y="5948363"/>
            <a:chExt cx="4714875" cy="623887"/>
          </a:xfrm>
        </p:grpSpPr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2071688" y="6072188"/>
              <a:ext cx="4714875" cy="50006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数组长度固定不变，避免数组越界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3" name="AutoShape 4"/>
            <p:cNvSpPr>
              <a:spLocks noChangeArrowheads="1"/>
            </p:cNvSpPr>
            <p:nvPr/>
          </p:nvSpPr>
          <p:spPr bwMode="gray">
            <a:xfrm>
              <a:off x="6361113" y="5948363"/>
              <a:ext cx="357187" cy="3603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25" name="Rectangle 17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使用数组的好处是什么？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下列哪组数据能存储在数组中？数组的类型是什么？ 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“刘星”，“夏雨”，“夏雪”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98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c”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98.1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341.2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34.3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3822" name="AutoShape 14"/>
          <p:cNvSpPr>
            <a:spLocks noChangeArrowheads="1"/>
          </p:cNvSpPr>
          <p:nvPr/>
        </p:nvSpPr>
        <p:spPr bwMode="auto">
          <a:xfrm>
            <a:off x="6929438" y="3424238"/>
            <a:ext cx="1181100" cy="407987"/>
          </a:xfrm>
          <a:prstGeom prst="wedgeRoundRectCallout">
            <a:avLst>
              <a:gd name="adj1" fmla="val 902"/>
              <a:gd name="adj2" fmla="val -533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3823" name="AutoShape 15"/>
          <p:cNvSpPr>
            <a:spLocks noChangeArrowheads="1"/>
          </p:cNvSpPr>
          <p:nvPr/>
        </p:nvSpPr>
        <p:spPr bwMode="auto">
          <a:xfrm>
            <a:off x="4857750" y="4567238"/>
            <a:ext cx="1273175" cy="407987"/>
          </a:xfrm>
          <a:prstGeom prst="wedgeRoundRectCallout">
            <a:avLst>
              <a:gd name="adj1" fmla="val -17378"/>
              <a:gd name="adj2" fmla="val -482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double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型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2535" name="组合 16"/>
          <p:cNvGrpSpPr/>
          <p:nvPr/>
        </p:nvGrpSpPr>
        <p:grpSpPr bwMode="auto">
          <a:xfrm>
            <a:off x="112713" y="857250"/>
            <a:ext cx="958850" cy="430213"/>
            <a:chOff x="3643306" y="2500357"/>
            <a:chExt cx="958752" cy="430730"/>
          </a:xfrm>
        </p:grpSpPr>
        <p:pic>
          <p:nvPicPr>
            <p:cNvPr id="22548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24175"/>
            <a:ext cx="65722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995738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549650"/>
            <a:ext cx="5349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4714876" y="4282265"/>
            <a:ext cx="28575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 flipV="1">
            <a:off x="6429388" y="3282133"/>
            <a:ext cx="500066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692275" y="5697538"/>
            <a:ext cx="5237163" cy="830262"/>
            <a:chOff x="1692275" y="5697538"/>
            <a:chExt cx="5237163" cy="830262"/>
          </a:xfrm>
        </p:grpSpPr>
        <p:sp>
          <p:nvSpPr>
            <p:cNvPr id="503812" name="AutoShape 4"/>
            <p:cNvSpPr>
              <a:spLocks noChangeArrowheads="1"/>
            </p:cNvSpPr>
            <p:nvPr/>
          </p:nvSpPr>
          <p:spPr bwMode="gray">
            <a:xfrm>
              <a:off x="1692275" y="5876925"/>
              <a:ext cx="5237163" cy="650875"/>
            </a:xfrm>
            <a:prstGeom prst="roundRect">
              <a:avLst>
                <a:gd name="adj" fmla="val 37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数组中的所有元素必须属于相同的数据类型      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AutoShape 4"/>
            <p:cNvSpPr>
              <a:spLocks noChangeArrowheads="1"/>
            </p:cNvSpPr>
            <p:nvPr/>
          </p:nvSpPr>
          <p:spPr bwMode="gray">
            <a:xfrm>
              <a:off x="6500813" y="56975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F2B5F8-CE0A-4CE3-86F1-76C2246F4BA3}" type="slidenum">
              <a:rPr lang="zh-CN" altLang="en-US" smtClean="0"/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2" grpId="0" animBg="1"/>
      <p:bldP spid="503823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FCE4"/>
        </a:solidFill>
        <a:ln w="19050" algn="ctr">
          <a:solidFill>
            <a:srgbClr val="00B0F0"/>
          </a:solidFill>
          <a:round/>
        </a:ln>
        <a:effectLst>
          <a:outerShdw blurRad="50800" dist="12700" dir="5400000" algn="t" rotWithShape="0">
            <a:prstClr val="black">
              <a:alpha val="40000"/>
            </a:prstClr>
          </a:outerShdw>
        </a:effectLst>
      </a:spPr>
      <a:bodyPr anchor="ctr" anchorCtr="1"/>
      <a:lstStyle>
        <a:defPPr marL="285750" indent="-285750" defTabSz="723900" eaLnBrk="0" hangingPunct="0">
          <a:lnSpc>
            <a:spcPct val="150000"/>
          </a:lnSpc>
          <a:buClr>
            <a:srgbClr val="233DA9"/>
          </a:buClr>
          <a:buSzPct val="80000"/>
          <a:tabLst>
            <a:tab pos="444500" algn="l"/>
          </a:tabLst>
          <a:defRPr b="1" dirty="0">
            <a:solidFill>
              <a:schemeClr val="tx1"/>
            </a:solidFill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6635</Words>
  <Application>WPS 演示</Application>
  <PresentationFormat>全屏显示(4:3)</PresentationFormat>
  <Paragraphs>852</Paragraphs>
  <Slides>44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44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黑体</vt:lpstr>
      <vt:lpstr>微软雅黑</vt:lpstr>
      <vt:lpstr>楷体_GB2312</vt:lpstr>
      <vt:lpstr>楷体_GB2312</vt:lpstr>
      <vt:lpstr>Tahoma</vt:lpstr>
      <vt:lpstr>Times New Roman</vt:lpstr>
      <vt:lpstr>Arial</vt:lpstr>
      <vt:lpstr>Arial Unicode MS</vt:lpstr>
      <vt:lpstr>Arial Narrow</vt:lpstr>
      <vt:lpstr>新宋体</vt:lpstr>
      <vt:lpstr>模板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预习检查</vt:lpstr>
      <vt:lpstr>回顾与作业点评</vt:lpstr>
      <vt:lpstr>本章任务</vt:lpstr>
      <vt:lpstr>本章目标</vt:lpstr>
      <vt:lpstr>为什么需要数组</vt:lpstr>
      <vt:lpstr>什么是数组2-1</vt:lpstr>
      <vt:lpstr>什么是数组2-2</vt:lpstr>
      <vt:lpstr>小结</vt:lpstr>
      <vt:lpstr>如何使用数组</vt:lpstr>
      <vt:lpstr>声明数组</vt:lpstr>
      <vt:lpstr>分配空间</vt:lpstr>
      <vt:lpstr>数组赋值 2-1</vt:lpstr>
      <vt:lpstr>数组赋值 2-2</vt:lpstr>
      <vt:lpstr>处理数据</vt:lpstr>
      <vt:lpstr>使用数组求平均分</vt:lpstr>
      <vt:lpstr>常见错误3-1</vt:lpstr>
      <vt:lpstr>常见错误3-2</vt:lpstr>
      <vt:lpstr>常见错误3-3</vt:lpstr>
      <vt:lpstr>小结</vt:lpstr>
      <vt:lpstr>学员操作—显示商品名称2-1</vt:lpstr>
      <vt:lpstr>学员操作—显示商品名称2-2</vt:lpstr>
      <vt:lpstr>学员操作—购物金额结算 </vt:lpstr>
      <vt:lpstr>共性问题集中讲解</vt:lpstr>
      <vt:lpstr>数组排序2-1</vt:lpstr>
      <vt:lpstr>数组排序2-2</vt:lpstr>
      <vt:lpstr>Arrays类</vt:lpstr>
      <vt:lpstr>求最大值3-1</vt:lpstr>
      <vt:lpstr>求最大值3-2</vt:lpstr>
      <vt:lpstr>求最大值3-3</vt:lpstr>
      <vt:lpstr>插入算法 2-1</vt:lpstr>
      <vt:lpstr>插入算法 2-2</vt:lpstr>
      <vt:lpstr>学员操作—字符逆序输出</vt:lpstr>
      <vt:lpstr>学员操作—向有序序列中插入字符</vt:lpstr>
      <vt:lpstr>学员操作—求最低价格</vt:lpstr>
      <vt:lpstr>共性问题集中讲解</vt:lpstr>
      <vt:lpstr>为什么学习多维数组</vt:lpstr>
      <vt:lpstr>多维数组</vt:lpstr>
      <vt:lpstr>二维数组</vt:lpstr>
      <vt:lpstr>二维数组与内存2-1</vt:lpstr>
      <vt:lpstr>二维数组与内存2-2</vt:lpstr>
      <vt:lpstr>二维数组定义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976</cp:revision>
  <dcterms:created xsi:type="dcterms:W3CDTF">2006-03-08T06:55:00Z</dcterms:created>
  <dcterms:modified xsi:type="dcterms:W3CDTF">2020-10-12T05:37:13Z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