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588" r:id="rId3"/>
    <p:sldId id="550" r:id="rId4"/>
    <p:sldId id="552" r:id="rId6"/>
    <p:sldId id="553" r:id="rId7"/>
    <p:sldId id="555" r:id="rId8"/>
    <p:sldId id="556" r:id="rId9"/>
    <p:sldId id="557" r:id="rId10"/>
    <p:sldId id="558" r:id="rId11"/>
    <p:sldId id="582" r:id="rId12"/>
    <p:sldId id="560" r:id="rId13"/>
    <p:sldId id="561" r:id="rId14"/>
    <p:sldId id="562" r:id="rId15"/>
    <p:sldId id="581" r:id="rId16"/>
    <p:sldId id="564" r:id="rId17"/>
    <p:sldId id="565" r:id="rId18"/>
    <p:sldId id="566" r:id="rId19"/>
    <p:sldId id="580" r:id="rId20"/>
    <p:sldId id="583" r:id="rId21"/>
    <p:sldId id="584" r:id="rId22"/>
    <p:sldId id="585" r:id="rId23"/>
    <p:sldId id="586" r:id="rId24"/>
    <p:sldId id="587" r:id="rId25"/>
    <p:sldId id="568" r:id="rId26"/>
    <p:sldId id="569" r:id="rId27"/>
    <p:sldId id="570" r:id="rId28"/>
    <p:sldId id="571" r:id="rId29"/>
    <p:sldId id="572" r:id="rId30"/>
    <p:sldId id="573" r:id="rId31"/>
    <p:sldId id="577" r:id="rId32"/>
    <p:sldId id="57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85" autoAdjust="0"/>
    <p:restoredTop sz="71894" autoAdjust="0"/>
  </p:normalViewPr>
  <p:slideViewPr>
    <p:cSldViewPr>
      <p:cViewPr varScale="1">
        <p:scale>
          <a:sx n="63" d="100"/>
          <a:sy n="63" d="100"/>
        </p:scale>
        <p:origin x="-1716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A758F7EA-6549-4215-82E7-C5EE1793643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27D1F12-B62A-4369-B436-E66065672B9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4777D-5DC5-4FCA-855A-F08E34C5F20D}" type="slidenum">
              <a:rPr lang="zh-CN" altLang="en-US"/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70398-2010-4CA2-B313-D881047F6760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717B5-D1BC-42E0-90BD-3668CE8711E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164C3-ABA0-4CEB-A89A-AE0EA91C7074}" type="slidenum">
              <a:rPr lang="zh-CN" altLang="en-US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看一下关键的实现思路和代码结构，然后进入环境演示整体实现效果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代码中出现的变量和数组技术顾问要解释一下）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30F24-0522-4694-9005-AE8A85B5A465}" type="slidenum">
              <a:rPr lang="zh-CN" altLang="en-US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看一下关键的实现思路和代码结构，然后进入环境演示整体实现效果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代码中出现的变量和数组技术顾问要解释一下）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F0464-B5B8-403C-947A-4E3F06DBB2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883C92-32CC-41F5-9A6A-37A48602FA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A5D49D-4D85-44EE-A120-CAD655A071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道题，其中至少包含一道简述题，主要了解学员对重要知识点的理解程度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F3772-574B-4A04-8825-0973D92797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技术顾问重点分析此问题为什么要使用二重循环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02781-0B9A-488F-B175-9ED78468C45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756B5-75DD-4A76-BFB7-4B4EC2FCC60A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看一下关键的实现思路和代码结构，然后进入环境演示整体实现效果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代码中出现的两个数组技术顾问要解释一下）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AB85F-9AE0-4420-8E7A-D68D7F41CD1F}" type="slidenum">
              <a:rPr lang="zh-CN" altLang="en-US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601E6-0ADC-4847-8F4B-0831B1DAC18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C7F44-256A-4CF2-97C0-AB630C92E7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9ECF5-4170-4D2E-BF36-527AA1B0FC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02B90-40DD-4622-88EC-BEA096C714C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此处如果没有人员的现场排队，备课前准备动画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在画图中几个不同颜色的矩形比较，用选择工具即可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4AAA6-2D7D-4094-ADBA-1B9B9347DC60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F875F-11C5-4784-9DC5-093EAFFC45B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82D8-A7E4-474F-88EC-7F5EAB7C8CB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121A4-AE91-45E7-AEBF-CED46076E11A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dirty="0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8967-8D29-4000-A462-881DE9D54CE1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C542E-8709-457F-A2EF-6442979E1EF7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D3E9-712E-4426-AA35-9D2E853C0318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808BB-E8FA-472E-9C77-5C6E3D021296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90754-A7B2-4EFD-B762-E44773D5DF85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ECA1-646B-440F-BAC8-ECD287F8E961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AA72F-327D-48FA-BA3E-18CA08BDF0BC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4CD6837C-559E-4462-9E30-87BDB49DACD1}" type="slidenum">
              <a:rPr lang="zh-CN" altLang="en-US"/>
            </a:fld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00100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第八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 循环结构进阶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285750"/>
            <a:ext cx="5256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打印直角三角形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二重循环及循环条件的设定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Scanner</a:t>
            </a:r>
            <a:r>
              <a:rPr lang="zh-CN" altLang="en-US" dirty="0" smtClean="0"/>
              <a:t>对象接收用户输入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从控制台输入直角三角形的高度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（行数）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每行 * 的数目依次为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7…</a:t>
            </a:r>
            <a:endParaRPr lang="zh-CN" altLang="en-US" dirty="0"/>
          </a:p>
        </p:txBody>
      </p:sp>
      <p:grpSp>
        <p:nvGrpSpPr>
          <p:cNvPr id="25605" name="组合 19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56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1" name="图片 10" descr="图9.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571625"/>
            <a:ext cx="25654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571750" y="5000625"/>
            <a:ext cx="2786063" cy="428625"/>
            <a:chOff x="3714744" y="5143510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0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83073" y="5187960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打印直角三角形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外层循环控制行数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分析每行打印的内容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每一行打印字符</a:t>
            </a:r>
            <a:r>
              <a:rPr lang="en-US" dirty="0" smtClean="0"/>
              <a:t>*</a:t>
            </a:r>
            <a:r>
              <a:rPr lang="zh-CN" altLang="en-US" dirty="0" smtClean="0"/>
              <a:t>结束后要换行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难点指导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内层循环的条件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j &lt;= 2i - 1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6629" name="组合 5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66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2928938" y="5643563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打印倒直角三角形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从控制台输入直角三角形的高度（行数）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每行*的数目从下至上依次为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4…</a:t>
            </a:r>
            <a:endParaRPr lang="zh-CN" altLang="en-US" dirty="0"/>
          </a:p>
        </p:txBody>
      </p:sp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786063"/>
            <a:ext cx="30003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组合 16"/>
          <p:cNvGrpSpPr/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1857375" y="5715000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8677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打印等腰三角形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从控制台输入等腰三角形的高度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每行*的数目依次为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7… 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9701" name="组合 6"/>
          <p:cNvGrpSpPr/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97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9.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00125"/>
            <a:ext cx="2357438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971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813" y="3857625"/>
            <a:ext cx="507206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外层循环控制行数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每行先打印空格，再打印</a:t>
            </a:r>
            <a:r>
              <a:rPr lang="en-US" altLang="en-US" sz="2600" b="1">
                <a:ea typeface="微软雅黑" panose="020B0503020204020204" pitchFamily="34" charset="-122"/>
              </a:rPr>
              <a:t>*</a:t>
            </a:r>
            <a:endParaRPr lang="en-US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打印空格和字符</a:t>
            </a:r>
            <a:r>
              <a:rPr lang="en-US" altLang="en-US" sz="2600" b="1">
                <a:ea typeface="微软雅黑" panose="020B0503020204020204" pitchFamily="34" charset="-122"/>
              </a:rPr>
              <a:t>*</a:t>
            </a:r>
            <a:r>
              <a:rPr lang="zh-CN" altLang="en-US" sz="2600" b="1">
                <a:ea typeface="微软雅黑" panose="020B0503020204020204" pitchFamily="34" charset="-122"/>
              </a:rPr>
              <a:t>用两个不同的循环</a:t>
            </a:r>
            <a:endParaRPr lang="zh-CN" altLang="en-US" sz="2600" b="1">
              <a:ea typeface="微软雅黑" panose="020B0503020204020204" pitchFamily="34" charset="-122"/>
            </a:endParaRPr>
          </a:p>
        </p:txBody>
      </p:sp>
      <p:pic>
        <p:nvPicPr>
          <p:cNvPr id="22" name="图片 21" descr="图9.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4071938"/>
            <a:ext cx="2381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2071688" y="6000750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285750"/>
            <a:ext cx="51847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打印九九乘法表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复杂的二重循环 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面试题：利用二重循环实现九九乘法表</a:t>
            </a: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 descr="图9.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71875"/>
            <a:ext cx="5143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928938" y="5929313"/>
            <a:ext cx="2786062" cy="428625"/>
            <a:chOff x="3643305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643305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3072" y="5187962"/>
              <a:ext cx="1646250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打印九九乘法表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九九乘法表共有</a:t>
            </a:r>
            <a:r>
              <a:rPr lang="pt-BR" altLang="zh-CN" dirty="0" smtClean="0"/>
              <a:t>9</a:t>
            </a:r>
            <a:r>
              <a:rPr lang="zh-CN" altLang="en-US" dirty="0" smtClean="0"/>
              <a:t>行，外层循环条件为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i&lt;=9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 </a:t>
            </a:r>
            <a:r>
              <a:rPr lang="pt-BR" altLang="zh-CN" dirty="0" smtClean="0"/>
              <a:t>i </a:t>
            </a:r>
            <a:r>
              <a:rPr lang="zh-CN" altLang="en-US" dirty="0" smtClean="0"/>
              <a:t>行上有 </a:t>
            </a:r>
            <a:r>
              <a:rPr lang="pt-BR" altLang="zh-CN" dirty="0" smtClean="0"/>
              <a:t>i </a:t>
            </a:r>
            <a:r>
              <a:rPr lang="zh-CN" altLang="en-US" dirty="0" smtClean="0"/>
              <a:t>个式子，内层循环条件为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       j &lt;=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行上的第 </a:t>
            </a:r>
            <a:r>
              <a:rPr lang="en-US" altLang="zh-CN" dirty="0" smtClean="0"/>
              <a:t>j </a:t>
            </a:r>
            <a:r>
              <a:rPr lang="zh-CN" altLang="en-US" dirty="0" smtClean="0"/>
              <a:t>个式子为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j 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* </a:t>
            </a:r>
            <a:r>
              <a:rPr lang="en-US" altLang="zh-CN" dirty="0"/>
              <a:t>i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= j*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175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3071813" y="55721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Game Time!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排排站，吃果果</a:t>
            </a:r>
            <a:r>
              <a:rPr lang="en-US" altLang="zh-CN" dirty="0" smtClean="0"/>
              <a:t>~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立正，稍息，从矮到高排队啦</a:t>
            </a:r>
            <a:r>
              <a:rPr lang="en-US" altLang="zh-CN" dirty="0" smtClean="0"/>
              <a:t>~</a:t>
            </a:r>
            <a:endParaRPr lang="zh-CN" alt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984" y="263606"/>
            <a:ext cx="4536628" cy="523220"/>
          </a:xfrm>
        </p:spPr>
        <p:txBody>
          <a:bodyPr/>
          <a:lstStyle/>
          <a:p>
            <a:r>
              <a:rPr lang="zh-CN" altLang="en-US" dirty="0" smtClean="0"/>
              <a:t>二重循环应用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冒泡排序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pic>
        <p:nvPicPr>
          <p:cNvPr id="651269" name="Picture 5" descr="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0" y="2357438"/>
            <a:ext cx="3071813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428750" y="3929063"/>
            <a:ext cx="3357563" cy="7858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这就是</a:t>
            </a:r>
            <a:r>
              <a:rPr lang="zh-CN" altLang="en-US" b="1" dirty="0">
                <a:solidFill>
                  <a:srgbClr val="FF0000"/>
                </a:solidFill>
              </a:rPr>
              <a:t>冒泡排序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5715000" y="1571625"/>
            <a:ext cx="2714625" cy="250031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</a:t>
            </a:r>
            <a:r>
              <a:rPr lang="zh-CN" altLang="en-US" dirty="0" smtClean="0">
                <a:solidFill>
                  <a:srgbClr val="FF0000"/>
                </a:solidFill>
              </a:rPr>
              <a:t>数字升序</a:t>
            </a:r>
            <a:r>
              <a:rPr lang="zh-CN" altLang="en-US" dirty="0" smtClean="0"/>
              <a:t>排序？</a:t>
            </a:r>
            <a:endParaRPr lang="zh-CN" altLang="en-US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 smtClean="0"/>
              <a:t>冒泡排序</a:t>
            </a:r>
            <a:r>
              <a:rPr lang="en-US" altLang="zh-CN" dirty="0"/>
              <a:t>3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1000125" y="4857750"/>
            <a:ext cx="4021138" cy="13239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每次比较相邻两数</a:t>
            </a:r>
            <a:endParaRPr lang="zh-CN" altLang="en-US" b="1" dirty="0"/>
          </a:p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小的交换到前面</a:t>
            </a:r>
            <a:endParaRPr lang="zh-CN" altLang="en-US" b="1" dirty="0"/>
          </a:p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每轮结束后最大的数交换到最后</a:t>
            </a:r>
            <a:endParaRPr lang="zh-CN" altLang="en-US" b="1" dirty="0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682625" y="2544763"/>
            <a:ext cx="1081088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8270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16</a:t>
            </a:r>
            <a:endParaRPr lang="en-US" altLang="zh-CN" sz="2100"/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1531938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16906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  <a:endParaRPr lang="en-US" altLang="zh-CN" sz="2100"/>
          </a:p>
        </p:txBody>
      </p:sp>
      <p:sp>
        <p:nvSpPr>
          <p:cNvPr id="637961" name="AutoShape 9"/>
          <p:cNvSpPr>
            <a:spLocks noChangeArrowheads="1"/>
          </p:cNvSpPr>
          <p:nvPr/>
        </p:nvSpPr>
        <p:spPr bwMode="auto">
          <a:xfrm rot="16540942" flipH="1">
            <a:off x="1352550" y="1773238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2366963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3" name="Text Box 11"/>
          <p:cNvSpPr txBox="1">
            <a:spLocks noChangeArrowheads="1"/>
          </p:cNvSpPr>
          <p:nvPr/>
        </p:nvSpPr>
        <p:spPr bwMode="auto">
          <a:xfrm>
            <a:off x="25542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  <a:endParaRPr lang="en-US" altLang="zh-CN" sz="2100"/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3217863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3346450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90</a:t>
            </a:r>
            <a:endParaRPr lang="en-US" altLang="zh-CN" sz="2100"/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4067175" y="2544763"/>
            <a:ext cx="1081088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421163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  <a:endParaRPr lang="en-US" altLang="zh-CN" sz="2100"/>
          </a:p>
        </p:txBody>
      </p:sp>
      <p:sp>
        <p:nvSpPr>
          <p:cNvPr id="637968" name="Text Box 16"/>
          <p:cNvSpPr txBox="1">
            <a:spLocks noChangeArrowheads="1"/>
          </p:cNvSpPr>
          <p:nvPr/>
        </p:nvSpPr>
        <p:spPr bwMode="auto">
          <a:xfrm>
            <a:off x="16906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16</a:t>
            </a:r>
            <a:endParaRPr lang="en-US" altLang="zh-CN" sz="2100"/>
          </a:p>
        </p:txBody>
      </p:sp>
      <p:sp>
        <p:nvSpPr>
          <p:cNvPr id="637969" name="Text Box 17"/>
          <p:cNvSpPr txBox="1">
            <a:spLocks noChangeArrowheads="1"/>
          </p:cNvSpPr>
          <p:nvPr/>
        </p:nvSpPr>
        <p:spPr bwMode="auto">
          <a:xfrm>
            <a:off x="25542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  <a:endParaRPr lang="en-US" altLang="zh-CN" sz="2100"/>
          </a:p>
        </p:txBody>
      </p:sp>
      <p:sp>
        <p:nvSpPr>
          <p:cNvPr id="637970" name="AutoShape 18"/>
          <p:cNvSpPr>
            <a:spLocks noChangeArrowheads="1"/>
          </p:cNvSpPr>
          <p:nvPr/>
        </p:nvSpPr>
        <p:spPr bwMode="auto">
          <a:xfrm rot="5476681" flipH="1">
            <a:off x="2014538" y="337185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1" name="AutoShape 19"/>
          <p:cNvSpPr>
            <a:spLocks noChangeArrowheads="1"/>
          </p:cNvSpPr>
          <p:nvPr/>
        </p:nvSpPr>
        <p:spPr bwMode="auto">
          <a:xfrm rot="16350870" flipH="1">
            <a:off x="3959225" y="1858963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2" name="AutoShape 20"/>
          <p:cNvSpPr>
            <a:spLocks noChangeArrowheads="1"/>
          </p:cNvSpPr>
          <p:nvPr/>
        </p:nvSpPr>
        <p:spPr bwMode="auto">
          <a:xfrm rot="16211675" flipH="1">
            <a:off x="3094038" y="18589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3" name="Text Box 21"/>
          <p:cNvSpPr txBox="1">
            <a:spLocks noChangeArrowheads="1"/>
          </p:cNvSpPr>
          <p:nvPr/>
        </p:nvSpPr>
        <p:spPr bwMode="auto">
          <a:xfrm>
            <a:off x="16906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  <a:endParaRPr lang="en-US" altLang="zh-CN" sz="2100"/>
          </a:p>
        </p:txBody>
      </p:sp>
      <p:sp>
        <p:nvSpPr>
          <p:cNvPr id="637974" name="AutoShape 22"/>
          <p:cNvSpPr>
            <a:spLocks noChangeArrowheads="1"/>
          </p:cNvSpPr>
          <p:nvPr/>
        </p:nvSpPr>
        <p:spPr bwMode="auto">
          <a:xfrm rot="5372263" flipH="1">
            <a:off x="2835275" y="33718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5" name="AutoShape 23"/>
          <p:cNvSpPr>
            <a:spLocks noChangeArrowheads="1"/>
          </p:cNvSpPr>
          <p:nvPr/>
        </p:nvSpPr>
        <p:spPr bwMode="auto">
          <a:xfrm rot="16388965" flipH="1">
            <a:off x="2230438" y="179070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6" name="AutoShape 24"/>
          <p:cNvSpPr>
            <a:spLocks noChangeArrowheads="1"/>
          </p:cNvSpPr>
          <p:nvPr/>
        </p:nvSpPr>
        <p:spPr bwMode="auto">
          <a:xfrm rot="16475724" flipH="1">
            <a:off x="1346200" y="176530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7" name="Text Box 25"/>
          <p:cNvSpPr txBox="1">
            <a:spLocks noChangeArrowheads="1"/>
          </p:cNvSpPr>
          <p:nvPr/>
        </p:nvSpPr>
        <p:spPr bwMode="auto">
          <a:xfrm>
            <a:off x="3346450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  <a:endParaRPr lang="en-US" altLang="zh-CN" sz="2100"/>
          </a:p>
        </p:txBody>
      </p:sp>
      <p:sp>
        <p:nvSpPr>
          <p:cNvPr id="637978" name="AutoShape 26"/>
          <p:cNvSpPr>
            <a:spLocks noChangeArrowheads="1"/>
          </p:cNvSpPr>
          <p:nvPr/>
        </p:nvSpPr>
        <p:spPr bwMode="auto">
          <a:xfrm rot="16187732" flipH="1">
            <a:off x="2214563" y="17700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9" name="AutoShape 27"/>
          <p:cNvSpPr>
            <a:spLocks noChangeArrowheads="1"/>
          </p:cNvSpPr>
          <p:nvPr/>
        </p:nvSpPr>
        <p:spPr bwMode="auto">
          <a:xfrm rot="16488098" flipH="1">
            <a:off x="1431925" y="17081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0" name="AutoShape 28"/>
          <p:cNvSpPr>
            <a:spLocks noChangeArrowheads="1"/>
          </p:cNvSpPr>
          <p:nvPr/>
        </p:nvSpPr>
        <p:spPr bwMode="auto">
          <a:xfrm rot="5488268" flipH="1">
            <a:off x="1077913" y="337185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1" name="Text Box 29"/>
          <p:cNvSpPr txBox="1">
            <a:spLocks noChangeArrowheads="1"/>
          </p:cNvSpPr>
          <p:nvPr/>
        </p:nvSpPr>
        <p:spPr bwMode="auto">
          <a:xfrm>
            <a:off x="421163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90</a:t>
            </a:r>
            <a:endParaRPr lang="en-US" altLang="zh-CN" sz="2100"/>
          </a:p>
        </p:txBody>
      </p:sp>
      <p:sp>
        <p:nvSpPr>
          <p:cNvPr id="637982" name="AutoShape 30"/>
          <p:cNvSpPr>
            <a:spLocks noChangeArrowheads="1"/>
          </p:cNvSpPr>
          <p:nvPr/>
        </p:nvSpPr>
        <p:spPr bwMode="auto">
          <a:xfrm rot="16414966" flipH="1">
            <a:off x="1366838" y="1716088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3" name="AutoShape 31"/>
          <p:cNvSpPr>
            <a:spLocks noChangeArrowheads="1"/>
          </p:cNvSpPr>
          <p:nvPr/>
        </p:nvSpPr>
        <p:spPr bwMode="auto">
          <a:xfrm rot="16351128" flipH="1">
            <a:off x="3106738" y="184150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4" name="AutoShape 32"/>
          <p:cNvSpPr>
            <a:spLocks noChangeArrowheads="1"/>
          </p:cNvSpPr>
          <p:nvPr/>
        </p:nvSpPr>
        <p:spPr bwMode="auto">
          <a:xfrm rot="5551648" flipH="1">
            <a:off x="3670300" y="33718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5" name="AutoShape 33"/>
          <p:cNvSpPr>
            <a:spLocks noChangeArrowheads="1"/>
          </p:cNvSpPr>
          <p:nvPr/>
        </p:nvSpPr>
        <p:spPr bwMode="auto">
          <a:xfrm rot="16251086" flipH="1">
            <a:off x="2217738" y="1774825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8270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  <a:endParaRPr lang="en-US" altLang="zh-CN" sz="2100"/>
          </a:p>
        </p:txBody>
      </p:sp>
      <p:sp>
        <p:nvSpPr>
          <p:cNvPr id="637987" name="Text Box 35"/>
          <p:cNvSpPr txBox="1">
            <a:spLocks noChangeArrowheads="1"/>
          </p:cNvSpPr>
          <p:nvPr/>
        </p:nvSpPr>
        <p:spPr bwMode="auto">
          <a:xfrm>
            <a:off x="3346450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  <a:endParaRPr lang="en-US" altLang="zh-CN" sz="2100"/>
          </a:p>
        </p:txBody>
      </p:sp>
      <p:sp>
        <p:nvSpPr>
          <p:cNvPr id="637988" name="Text Box 36"/>
          <p:cNvSpPr txBox="1">
            <a:spLocks noChangeArrowheads="1"/>
          </p:cNvSpPr>
          <p:nvPr/>
        </p:nvSpPr>
        <p:spPr bwMode="auto">
          <a:xfrm>
            <a:off x="2554288" y="29051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  <a:endParaRPr lang="en-US" altLang="zh-CN" sz="2100"/>
          </a:p>
        </p:txBody>
      </p:sp>
      <p:sp>
        <p:nvSpPr>
          <p:cNvPr id="637989" name="AutoShape 37"/>
          <p:cNvSpPr>
            <a:spLocks noChangeArrowheads="1"/>
          </p:cNvSpPr>
          <p:nvPr/>
        </p:nvSpPr>
        <p:spPr bwMode="auto">
          <a:xfrm>
            <a:off x="5940425" y="1773238"/>
            <a:ext cx="21939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4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7990" name="AutoShape 38"/>
          <p:cNvSpPr>
            <a:spLocks noChangeArrowheads="1"/>
          </p:cNvSpPr>
          <p:nvPr/>
        </p:nvSpPr>
        <p:spPr bwMode="auto">
          <a:xfrm>
            <a:off x="5940425" y="2301875"/>
            <a:ext cx="219392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7991" name="AutoShape 39"/>
          <p:cNvSpPr>
            <a:spLocks noChangeArrowheads="1"/>
          </p:cNvSpPr>
          <p:nvPr/>
        </p:nvSpPr>
        <p:spPr bwMode="auto">
          <a:xfrm>
            <a:off x="5940425" y="2852738"/>
            <a:ext cx="21939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第三轮：比较了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7992" name="AutoShape 40"/>
          <p:cNvSpPr>
            <a:spLocks noChangeArrowheads="1"/>
          </p:cNvSpPr>
          <p:nvPr/>
        </p:nvSpPr>
        <p:spPr bwMode="auto">
          <a:xfrm>
            <a:off x="5940425" y="3382963"/>
            <a:ext cx="21939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第四轮：比较了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41"/>
          <p:cNvGrpSpPr/>
          <p:nvPr/>
        </p:nvGrpSpPr>
        <p:grpSpPr bwMode="auto">
          <a:xfrm>
            <a:off x="71438" y="4267200"/>
            <a:ext cx="1000125" cy="447675"/>
            <a:chOff x="1000100" y="3235185"/>
            <a:chExt cx="1000132" cy="446983"/>
          </a:xfrm>
        </p:grpSpPr>
        <p:pic>
          <p:nvPicPr>
            <p:cNvPr id="1745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 rot="1395956">
            <a:off x="6855335" y="3925358"/>
            <a:ext cx="142876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zh-CN" altLang="en-US" sz="8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596336" y="1714500"/>
            <a:ext cx="357187" cy="22145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300192" y="1714500"/>
            <a:ext cx="357187" cy="22145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1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4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9" dur="5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2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63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0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6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3" dur="500"/>
                                        <p:tgtEl>
                                          <p:spTgt spid="63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6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6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9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6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" dur="500"/>
                                        <p:tgtEl>
                                          <p:spTgt spid="6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2" dur="500"/>
                                        <p:tgtEl>
                                          <p:spTgt spid="63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1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8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500" fill="hold"/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500"/>
                            </p:stCondLst>
                            <p:childTnLst>
                              <p:par>
                                <p:cTn id="23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37956" grpId="0" animBg="1"/>
      <p:bldP spid="637958" grpId="0"/>
      <p:bldP spid="637960" grpId="0"/>
      <p:bldP spid="637961" grpId="0" animBg="1"/>
      <p:bldP spid="637961" grpId="1" animBg="1"/>
      <p:bldP spid="637963" grpId="0"/>
      <p:bldP spid="637965" grpId="0"/>
      <p:bldP spid="637967" grpId="0"/>
      <p:bldP spid="637968" grpId="0"/>
      <p:bldP spid="637968" grpId="1"/>
      <p:bldP spid="637968" grpId="2"/>
      <p:bldP spid="637969" grpId="0"/>
      <p:bldP spid="637969" grpId="1"/>
      <p:bldP spid="637970" grpId="0" animBg="1"/>
      <p:bldP spid="637970" grpId="1" animBg="1"/>
      <p:bldP spid="637971" grpId="0" animBg="1"/>
      <p:bldP spid="637971" grpId="1" animBg="1"/>
      <p:bldP spid="637972" grpId="0" animBg="1"/>
      <p:bldP spid="637972" grpId="1" animBg="1"/>
      <p:bldP spid="637973" grpId="0"/>
      <p:bldP spid="637973" grpId="1"/>
      <p:bldP spid="637974" grpId="0" animBg="1"/>
      <p:bldP spid="637974" grpId="1" animBg="1"/>
      <p:bldP spid="637975" grpId="0" animBg="1"/>
      <p:bldP spid="637975" grpId="1" animBg="1"/>
      <p:bldP spid="637976" grpId="0" animBg="1"/>
      <p:bldP spid="637976" grpId="1" animBg="1"/>
      <p:bldP spid="637977" grpId="0"/>
      <p:bldP spid="637977" grpId="1"/>
      <p:bldP spid="637978" grpId="0" animBg="1"/>
      <p:bldP spid="637978" grpId="1" animBg="1"/>
      <p:bldP spid="637979" grpId="0" animBg="1"/>
      <p:bldP spid="637979" grpId="1" animBg="1"/>
      <p:bldP spid="637980" grpId="0" animBg="1"/>
      <p:bldP spid="637980" grpId="1" animBg="1"/>
      <p:bldP spid="637981" grpId="0"/>
      <p:bldP spid="637981" grpId="1"/>
      <p:bldP spid="637981" grpId="2"/>
      <p:bldP spid="637982" grpId="0" animBg="1"/>
      <p:bldP spid="637982" grpId="1" animBg="1"/>
      <p:bldP spid="637983" grpId="0" animBg="1"/>
      <p:bldP spid="637983" grpId="1" animBg="1"/>
      <p:bldP spid="637984" grpId="0" animBg="1"/>
      <p:bldP spid="637984" grpId="1" animBg="1"/>
      <p:bldP spid="637985" grpId="0" animBg="1"/>
      <p:bldP spid="637985" grpId="1" animBg="1"/>
      <p:bldP spid="637986" grpId="0"/>
      <p:bldP spid="637986" grpId="1"/>
      <p:bldP spid="637986" grpId="2"/>
      <p:bldP spid="637987" grpId="0"/>
      <p:bldP spid="637987" grpId="1"/>
      <p:bldP spid="637987" grpId="2"/>
      <p:bldP spid="637988" grpId="0"/>
      <p:bldP spid="637988" grpId="1"/>
      <p:bldP spid="637988" grpId="2"/>
      <p:bldP spid="637989" grpId="0" animBg="1"/>
      <p:bldP spid="637990" grpId="0" animBg="1"/>
      <p:bldP spid="637991" grpId="0" animBg="1"/>
      <p:bldP spid="637992" grpId="0" animBg="1"/>
      <p:bldP spid="50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/>
          <p:nvPr/>
        </p:nvSpPr>
        <p:spPr bwMode="auto">
          <a:xfrm>
            <a:off x="784254" y="1214422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6719" name="Rectangle 15"/>
          <p:cNvSpPr>
            <a:spLocks noGrp="1" noChangeArrowheads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 smtClean="0"/>
              <a:t>阅读下面代码，哪个有错误？说明理由</a:t>
            </a:r>
            <a:endParaRPr lang="en-US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r>
              <a:rPr lang="zh-CN" altLang="en-GB" dirty="0" smtClean="0"/>
              <a:t>填代码：逆序输出数组中的元素</a:t>
            </a:r>
            <a:endParaRPr lang="en-GB" altLang="zh-CN" dirty="0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987425" y="1928813"/>
            <a:ext cx="6799263" cy="500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double[ ] a = new double[ ];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09" name="AutoShape 5"/>
          <p:cNvSpPr>
            <a:spLocks noChangeArrowheads="1"/>
          </p:cNvSpPr>
          <p:nvPr/>
        </p:nvSpPr>
        <p:spPr bwMode="auto">
          <a:xfrm>
            <a:off x="987425" y="2576513"/>
            <a:ext cx="6799263" cy="500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double[ ] a = new double[5]{1,2,3,4,5,};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987425" y="3224213"/>
            <a:ext cx="6799263" cy="500062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 a = {1,2,3,4,5};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1000125" y="4724400"/>
            <a:ext cx="6888163" cy="16954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int[ ] a = new int[ ] {1,2,3,4,5};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for (_______________; ________; ____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System.out.println(a[i]);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1454150" y="5048250"/>
            <a:ext cx="2665413" cy="452438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int i = a.length -1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3597275" y="51339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 &gt;= 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4668838" y="51339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i- -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16395" name="组合 77"/>
          <p:cNvGrpSpPr/>
          <p:nvPr/>
        </p:nvGrpSpPr>
        <p:grpSpPr bwMode="auto">
          <a:xfrm>
            <a:off x="71438" y="885825"/>
            <a:ext cx="1470025" cy="400050"/>
            <a:chOff x="2962268" y="5103147"/>
            <a:chExt cx="1469411" cy="400110"/>
          </a:xfrm>
        </p:grpSpPr>
        <p:pic>
          <p:nvPicPr>
            <p:cNvPr id="1639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8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00250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43188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7563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0" y="857232"/>
            <a:ext cx="1497897" cy="400110"/>
            <a:chOff x="1004978" y="3857625"/>
            <a:chExt cx="1497897" cy="400110"/>
          </a:xfrm>
        </p:grpSpPr>
        <p:pic>
          <p:nvPicPr>
            <p:cNvPr id="2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8" grpId="0" animBg="1"/>
      <p:bldP spid="456709" grpId="0" animBg="1"/>
      <p:bldP spid="456710" grpId="0" animBg="1"/>
      <p:bldP spid="456711" grpId="0" animBg="1"/>
      <p:bldP spid="456711" grpId="1" animBg="1"/>
      <p:bldP spid="456712" grpId="0"/>
      <p:bldP spid="456712" grpId="1"/>
      <p:bldP spid="456713" grpId="0"/>
      <p:bldP spid="456713" grpId="1"/>
      <p:bldP spid="456714" grpId="0"/>
      <p:bldP spid="45671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1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二重循环</a:t>
            </a:r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个数字升序排序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个数字如何存放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数组，数组</a:t>
            </a:r>
            <a:r>
              <a:rPr lang="en-US" altLang="zh-CN" dirty="0" smtClean="0">
                <a:solidFill>
                  <a:srgbClr val="FF0000"/>
                </a:solidFill>
              </a:rPr>
              <a:t>.length = 5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控制比较多少轮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外层</a:t>
            </a:r>
            <a:r>
              <a:rPr lang="zh-CN" altLang="en-US" dirty="0" smtClean="0"/>
              <a:t>循环，循环变量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控制每轮比较多少次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内层</a:t>
            </a:r>
            <a:r>
              <a:rPr lang="zh-CN" altLang="en-US" dirty="0" smtClean="0"/>
              <a:t>循环，循环变量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交换数据</a:t>
            </a:r>
            <a:endParaRPr lang="en-US" altLang="zh-CN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 smtClean="0"/>
              <a:t>冒泡排序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2214563" y="559266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642088" cy="36933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冒泡排序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0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冒泡排序速记口诀</a:t>
            </a:r>
            <a:r>
              <a:rPr lang="zh-CN" altLang="en-US" dirty="0" smtClean="0">
                <a:sym typeface="Wingdings" panose="05000000000000000000" pitchFamily="2" charset="2"/>
              </a:rPr>
              <a:t>（升序）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N </a:t>
            </a:r>
            <a:r>
              <a:rPr lang="zh-CN" altLang="en-US" dirty="0" smtClean="0"/>
              <a:t>个数字来排队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两两相比小靠前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外层循环 </a:t>
            </a:r>
            <a:r>
              <a:rPr lang="en-US" altLang="zh-CN" dirty="0" smtClean="0"/>
              <a:t>N-1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内层循环 </a:t>
            </a:r>
            <a:r>
              <a:rPr lang="en-US" altLang="zh-CN" dirty="0" smtClean="0"/>
              <a:t>N-1-I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如何使用冒泡排序实现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个数字的降序排列？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使用冒泡排序对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个数字排序，共比较几次可得到最终结果？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285728"/>
            <a:ext cx="2448396" cy="478976"/>
          </a:xfrm>
        </p:spPr>
        <p:txBody>
          <a:bodyPr/>
          <a:lstStyle/>
          <a:p>
            <a:r>
              <a:rPr lang="zh-CN" altLang="en-US" smtClean="0"/>
              <a:t>冒泡排序小结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142984"/>
            <a:ext cx="8072494" cy="5256584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使用冒泡排序对输入的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名学员成绩进行降序排列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36096" y="285728"/>
            <a:ext cx="3528516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冒泡排序</a:t>
            </a:r>
            <a:endParaRPr lang="en-US" altLang="zh-CN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2643182"/>
            <a:ext cx="5286412" cy="2022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19"/>
          <p:cNvGrpSpPr/>
          <p:nvPr/>
        </p:nvGrpSpPr>
        <p:grpSpPr bwMode="auto">
          <a:xfrm>
            <a:off x="3071813" y="5572125"/>
            <a:ext cx="2786062" cy="428625"/>
            <a:chOff x="3714744" y="5143512"/>
            <a:chExt cx="278608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285750"/>
            <a:ext cx="54721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continue 2-1 </a:t>
            </a:r>
            <a:endParaRPr lang="en-US" altLang="zh-CN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个班级各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名学员参赛，计算每个班级参赛学员平均分，统计成绩大于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分学员数 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784225" y="3357563"/>
            <a:ext cx="3716337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在问题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基础上增加了新功能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continue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统计大于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85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分的学员人数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3798" name="组合 7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71438" y="2928938"/>
            <a:ext cx="1000125" cy="447675"/>
            <a:chOff x="1000100" y="3235185"/>
            <a:chExt cx="1000132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 descr="图9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7438"/>
            <a:ext cx="3357563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706438" y="1519238"/>
            <a:ext cx="8080375" cy="4052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for(int i = 0; i &lt; classnum; 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	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for(int j = 0; j &lt; score.length; j++){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     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if(score[j] &lt; 85) {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count++;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3995738" y="4429125"/>
            <a:ext cx="2952750" cy="1022350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continue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，进入本层循环的下一轮循环，不再执行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count++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5871" name="Rectangle 15"/>
          <p:cNvSpPr>
            <a:spLocks noGrp="1" noChangeArrowheads="1"/>
          </p:cNvSpPr>
          <p:nvPr>
            <p:ph type="title"/>
          </p:nvPr>
        </p:nvSpPr>
        <p:spPr>
          <a:xfrm>
            <a:off x="3203575" y="285750"/>
            <a:ext cx="57610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continue 2-2 </a:t>
            </a:r>
            <a:endParaRPr lang="en-US" altLang="zh-CN" dirty="0"/>
          </a:p>
        </p:txBody>
      </p:sp>
      <p:grpSp>
        <p:nvGrpSpPr>
          <p:cNvPr id="34822" name="组合 14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483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3492500" y="1911350"/>
            <a:ext cx="2519363" cy="1731963"/>
            <a:chOff x="3492500" y="1697037"/>
            <a:chExt cx="2519363" cy="1731963"/>
          </a:xfrm>
        </p:grpSpPr>
        <p:sp>
          <p:nvSpPr>
            <p:cNvPr id="34833" name="Line 35"/>
            <p:cNvSpPr>
              <a:spLocks noChangeShapeType="1"/>
            </p:cNvSpPr>
            <p:nvPr/>
          </p:nvSpPr>
          <p:spPr bwMode="auto">
            <a:xfrm flipV="1">
              <a:off x="3492500" y="3414712"/>
              <a:ext cx="2505075" cy="952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6"/>
            <p:cNvSpPr>
              <a:spLocks noChangeShapeType="1"/>
            </p:cNvSpPr>
            <p:nvPr/>
          </p:nvSpPr>
          <p:spPr bwMode="auto">
            <a:xfrm flipV="1">
              <a:off x="6007100" y="1697037"/>
              <a:ext cx="4763" cy="1731963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 flipH="1" flipV="1">
              <a:off x="4787900" y="1697037"/>
              <a:ext cx="1196975" cy="1428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836" name="直接箭头连接符 21"/>
            <p:cNvCxnSpPr>
              <a:cxnSpLocks noChangeShapeType="1"/>
              <a:stCxn id="34835" idx="1"/>
            </p:cNvCxnSpPr>
            <p:nvPr/>
          </p:nvCxnSpPr>
          <p:spPr bwMode="auto">
            <a:xfrm rot="16200000" flipH="1">
              <a:off x="4589352" y="1895584"/>
              <a:ext cx="401008" cy="39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4"/>
          <p:cNvGrpSpPr/>
          <p:nvPr/>
        </p:nvGrpSpPr>
        <p:grpSpPr bwMode="auto">
          <a:xfrm>
            <a:off x="1928813" y="6000750"/>
            <a:ext cx="5429250" cy="428625"/>
            <a:chOff x="3143240" y="5143512"/>
            <a:chExt cx="5429310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85780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3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399" y="5187962"/>
              <a:ext cx="4578401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统计成绩在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分以上的学员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break 2-1 </a:t>
            </a:r>
            <a:endParaRPr lang="en-US" altLang="zh-CN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51450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家衣服专卖店，每家最多购买</a:t>
            </a:r>
            <a:r>
              <a:rPr lang="en-US" altLang="zh-CN" dirty="0" smtClean="0"/>
              <a:t>3</a:t>
            </a:r>
            <a:r>
              <a:rPr lang="zh-CN" altLang="en-US" dirty="0" smtClean="0"/>
              <a:t>件。用户可以选择离开，可以买衣服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最后打印总共买了几件衣服 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5845" name="组合 7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585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71438" y="3552825"/>
            <a:ext cx="1000125" cy="447675"/>
            <a:chOff x="1000100" y="3235185"/>
            <a:chExt cx="1000132" cy="446983"/>
          </a:xfrm>
        </p:grpSpPr>
        <p:pic>
          <p:nvPicPr>
            <p:cNvPr id="3584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 descr="图9.1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000125"/>
            <a:ext cx="3071812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85813" y="4071938"/>
            <a:ext cx="7645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使用二重循环解决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外层循环控制去每个专卖店</a:t>
            </a:r>
            <a:endParaRPr lang="zh-CN" altLang="en-US" sz="2400" b="1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内层循环控制买衣服过程</a:t>
            </a:r>
            <a:endParaRPr lang="zh-CN" altLang="en-US" sz="2400" b="1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ea typeface="微软雅黑" panose="020B0503020204020204" pitchFamily="34" charset="-122"/>
              </a:rPr>
              <a:t>break</a:t>
            </a:r>
            <a:r>
              <a:rPr lang="zh-CN" altLang="en-US" sz="2400" b="1">
                <a:ea typeface="微软雅黑" panose="020B0503020204020204" pitchFamily="34" charset="-122"/>
              </a:rPr>
              <a:t>退出内层循环</a:t>
            </a:r>
            <a:endParaRPr lang="zh-CN" altLang="en-US" sz="24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8" name="AutoShape 18"/>
          <p:cNvSpPr>
            <a:spLocks noChangeArrowheads="1"/>
          </p:cNvSpPr>
          <p:nvPr/>
        </p:nvSpPr>
        <p:spPr bwMode="auto">
          <a:xfrm>
            <a:off x="468313" y="1571625"/>
            <a:ext cx="8356600" cy="4957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for(int i = 0; i &lt; 5; 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欢迎光临第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家专卖店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for(int j = 0; j &lt; 3; j++){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要离开吗（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y/n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）？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choice = input.nextLine();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if("y".equals(choice)){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break;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买了一件衣服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count++;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计数器加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5330825" y="3643313"/>
            <a:ext cx="3384550" cy="714375"/>
          </a:xfrm>
          <a:prstGeom prst="wedgeRoundRectCallout">
            <a:avLst>
              <a:gd name="adj1" fmla="val -49707"/>
              <a:gd name="adj2" fmla="val 2253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break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，跳出内层循环，继续执行外层循环的语句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7130" name="Rectangle 10"/>
          <p:cNvSpPr>
            <a:spLocks noGrp="1" noChangeArrowheads="1"/>
          </p:cNvSpPr>
          <p:nvPr>
            <p:ph type="title"/>
          </p:nvPr>
        </p:nvSpPr>
        <p:spPr>
          <a:xfrm>
            <a:off x="3995738" y="285750"/>
            <a:ext cx="49688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break 2-2 </a:t>
            </a:r>
            <a:endParaRPr lang="en-US" altLang="zh-CN" dirty="0"/>
          </a:p>
        </p:txBody>
      </p:sp>
      <p:grpSp>
        <p:nvGrpSpPr>
          <p:cNvPr id="36870" name="组合 14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2352675" y="3913188"/>
            <a:ext cx="2862263" cy="2016125"/>
            <a:chOff x="2351922" y="3913206"/>
            <a:chExt cx="2863020" cy="2016125"/>
          </a:xfrm>
        </p:grpSpPr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477007" y="3924407"/>
              <a:ext cx="1719641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21"/>
            <p:cNvSpPr>
              <a:spLocks noChangeShapeType="1"/>
            </p:cNvSpPr>
            <p:nvPr/>
          </p:nvSpPr>
          <p:spPr bwMode="auto">
            <a:xfrm>
              <a:off x="5214942" y="3913206"/>
              <a:ext cx="0" cy="147849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2"/>
            <p:cNvSpPr>
              <a:spLocks noChangeShapeType="1"/>
            </p:cNvSpPr>
            <p:nvPr/>
          </p:nvSpPr>
          <p:spPr bwMode="auto">
            <a:xfrm flipH="1">
              <a:off x="2351923" y="5402898"/>
              <a:ext cx="286301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884" name="直接箭头连接符 22"/>
            <p:cNvCxnSpPr>
              <a:cxnSpLocks noChangeShapeType="1"/>
              <a:stCxn id="36883" idx="1"/>
            </p:cNvCxnSpPr>
            <p:nvPr/>
          </p:nvCxnSpPr>
          <p:spPr bwMode="auto">
            <a:xfrm rot="16200000" flipH="1">
              <a:off x="2091456" y="5663365"/>
              <a:ext cx="526432" cy="5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4"/>
          <p:cNvGrpSpPr/>
          <p:nvPr/>
        </p:nvGrpSpPr>
        <p:grpSpPr bwMode="auto">
          <a:xfrm>
            <a:off x="2000250" y="6215063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641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购物结账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038" y="285750"/>
            <a:ext cx="56165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二重循环中</a:t>
            </a:r>
            <a:r>
              <a:rPr lang="en-US" altLang="zh-CN" dirty="0" smtClean="0"/>
              <a:t>continue</a:t>
            </a:r>
            <a:r>
              <a:rPr dirty="0" smtClean="0"/>
              <a:t>和</a:t>
            </a:r>
            <a:r>
              <a:rPr lang="en-US" altLang="zh-CN" dirty="0" smtClean="0"/>
              <a:t>break</a:t>
            </a:r>
            <a:r>
              <a:rPr dirty="0" smtClean="0"/>
              <a:t>对比 </a:t>
            </a:r>
            <a:endParaRPr dirty="0"/>
          </a:p>
        </p:txBody>
      </p:sp>
      <p:sp>
        <p:nvSpPr>
          <p:cNvPr id="32" name="AutoShape 4"/>
          <p:cNvSpPr>
            <a:spLocks noGrp="1" noChangeArrowheads="1"/>
          </p:cNvSpPr>
          <p:nvPr>
            <p:ph idx="1"/>
          </p:nvPr>
        </p:nvSpPr>
        <p:spPr>
          <a:xfrm>
            <a:off x="784225" y="1276350"/>
            <a:ext cx="3859213" cy="3333750"/>
          </a:xfrm>
          <a:prstGeom prst="roundRect">
            <a:avLst>
              <a:gd name="adj" fmla="val 864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for(…){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for(…) 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     continue;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859338" y="2214563"/>
            <a:ext cx="3887787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for(…){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for(…)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break;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787525" y="1857375"/>
            <a:ext cx="1984375" cy="1143000"/>
            <a:chOff x="1787565" y="1857364"/>
            <a:chExt cx="1984316" cy="1143008"/>
          </a:xfrm>
        </p:grpSpPr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2686682" y="2990718"/>
              <a:ext cx="107696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 flipV="1">
              <a:off x="3768588" y="1857364"/>
              <a:ext cx="3293" cy="114300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1"/>
            <p:cNvSpPr>
              <a:spLocks noChangeShapeType="1"/>
            </p:cNvSpPr>
            <p:nvPr/>
          </p:nvSpPr>
          <p:spPr bwMode="auto">
            <a:xfrm flipH="1" flipV="1">
              <a:off x="1787565" y="1867018"/>
              <a:ext cx="196784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5" name="直接箭头连接符 37"/>
            <p:cNvCxnSpPr>
              <a:cxnSpLocks noChangeShapeType="1"/>
              <a:stCxn id="37904" idx="1"/>
            </p:cNvCxnSpPr>
            <p:nvPr/>
          </p:nvCxnSpPr>
          <p:spPr bwMode="auto">
            <a:xfrm rot="16200000" flipH="1">
              <a:off x="1638259" y="2016324"/>
              <a:ext cx="302464" cy="385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组合 38"/>
          <p:cNvGrpSpPr/>
          <p:nvPr/>
        </p:nvGrpSpPr>
        <p:grpSpPr bwMode="auto">
          <a:xfrm>
            <a:off x="5862638" y="3849688"/>
            <a:ext cx="1881187" cy="1106487"/>
            <a:chOff x="5863383" y="3849697"/>
            <a:chExt cx="1880442" cy="1105867"/>
          </a:xfrm>
        </p:grpSpPr>
        <p:sp>
          <p:nvSpPr>
            <p:cNvPr id="37898" name="Line 15"/>
            <p:cNvSpPr>
              <a:spLocks noChangeShapeType="1"/>
            </p:cNvSpPr>
            <p:nvPr/>
          </p:nvSpPr>
          <p:spPr bwMode="auto">
            <a:xfrm>
              <a:off x="6614886" y="3855297"/>
              <a:ext cx="111705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6"/>
            <p:cNvSpPr>
              <a:spLocks noChangeShapeType="1"/>
            </p:cNvSpPr>
            <p:nvPr/>
          </p:nvSpPr>
          <p:spPr bwMode="auto">
            <a:xfrm>
              <a:off x="7743825" y="3849697"/>
              <a:ext cx="0" cy="73924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 flipH="1">
              <a:off x="5872163" y="4594544"/>
              <a:ext cx="1859778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1" name="直接箭头连接符 42"/>
            <p:cNvCxnSpPr>
              <a:cxnSpLocks noChangeShapeType="1"/>
              <a:stCxn id="37900" idx="1"/>
            </p:cNvCxnSpPr>
            <p:nvPr/>
          </p:nvCxnSpPr>
          <p:spPr bwMode="auto">
            <a:xfrm rot="-5400000" flipH="1" flipV="1">
              <a:off x="5687262" y="4770664"/>
              <a:ext cx="361021" cy="878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2786063" y="1231900"/>
            <a:ext cx="2857500" cy="407988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继续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下一轮循环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6572250" y="3289300"/>
            <a:ext cx="2357438" cy="407988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跳出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400" y="285750"/>
            <a:ext cx="5256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统计打折商品的数量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有</a:t>
            </a:r>
            <a:r>
              <a:rPr lang="en-US" dirty="0" smtClean="0"/>
              <a:t>3</a:t>
            </a:r>
            <a:r>
              <a:rPr lang="zh-CN" altLang="en-US" dirty="0" smtClean="0"/>
              <a:t>名顾客去商场购物，每人买</a:t>
            </a:r>
            <a:r>
              <a:rPr lang="en-US" dirty="0" smtClean="0"/>
              <a:t>3</a:t>
            </a:r>
            <a:r>
              <a:rPr lang="zh-CN" altLang="en-US" dirty="0" smtClean="0"/>
              <a:t>件商品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商品单价</a:t>
            </a:r>
            <a:r>
              <a:rPr lang="en-US" dirty="0" smtClean="0"/>
              <a:t>300</a:t>
            </a:r>
            <a:r>
              <a:rPr lang="zh-CN" altLang="en-US" dirty="0" smtClean="0"/>
              <a:t>元以上的商品享受</a:t>
            </a:r>
            <a:r>
              <a:rPr lang="en-US" dirty="0" smtClean="0"/>
              <a:t>8</a:t>
            </a:r>
            <a:r>
              <a:rPr lang="zh-CN" altLang="en-US" dirty="0" smtClean="0"/>
              <a:t>折优惠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请统计每人享受打折优惠的商品的数量</a:t>
            </a:r>
            <a:endParaRPr lang="zh-CN" altLang="en-US" dirty="0"/>
          </a:p>
        </p:txBody>
      </p:sp>
      <p:grpSp>
        <p:nvGrpSpPr>
          <p:cNvPr id="38917" name="组合 6"/>
          <p:cNvGrpSpPr/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892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89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813" y="3143250"/>
            <a:ext cx="521493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外层循环条件：</a:t>
            </a:r>
            <a:r>
              <a:rPr lang="pt-BR" altLang="en-US" sz="2600" b="1">
                <a:ea typeface="微软雅黑" panose="020B0503020204020204" pitchFamily="34" charset="-122"/>
              </a:rPr>
              <a:t>i&lt;3</a:t>
            </a:r>
            <a:endParaRPr lang="en-US" altLang="zh-CN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内层循环条件：</a:t>
            </a:r>
            <a:r>
              <a:rPr lang="pt-BR" altLang="en-US" sz="2600" b="1">
                <a:ea typeface="微软雅黑" panose="020B0503020204020204" pitchFamily="34" charset="-122"/>
              </a:rPr>
              <a:t>j&lt;3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使用</a:t>
            </a:r>
            <a:r>
              <a:rPr lang="en-US" altLang="zh-CN" sz="2600" b="1">
                <a:ea typeface="微软雅黑" panose="020B0503020204020204" pitchFamily="34" charset="-122"/>
              </a:rPr>
              <a:t>continue </a:t>
            </a:r>
            <a:r>
              <a:rPr lang="zh-CN" altLang="en-US" sz="2600" b="1">
                <a:ea typeface="微软雅黑" panose="020B0503020204020204" pitchFamily="34" charset="-122"/>
              </a:rPr>
              <a:t>统计享受优惠的商品数量</a:t>
            </a:r>
            <a:endParaRPr lang="zh-CN" altLang="en-US" sz="2600" b="1">
              <a:ea typeface="微软雅黑" panose="020B0503020204020204" pitchFamily="34" charset="-122"/>
            </a:endParaRPr>
          </a:p>
        </p:txBody>
      </p:sp>
      <p:pic>
        <p:nvPicPr>
          <p:cNvPr id="17" name="图片 16" descr="图9.11-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00375"/>
            <a:ext cx="2643188" cy="3790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2000250" y="6143625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001024" y="285750"/>
            <a:ext cx="963589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55657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是一个循环体内又包含另一个完整的循环结构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在二重循环中，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外层循环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变化一次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内层循环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变量要从初始值到结束值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变化一遍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二重循环应用：冒泡排序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在二重循环中可以使用</a:t>
            </a:r>
            <a:r>
              <a:rPr lang="en-US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continue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语句控制程序的执行</a:t>
            </a:r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65" name="AutoShape 3"/>
          <p:cNvSpPr/>
          <p:nvPr/>
        </p:nvSpPr>
        <p:spPr bwMode="auto">
          <a:xfrm>
            <a:off x="3071802" y="3857628"/>
            <a:ext cx="142876" cy="71438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3214678" y="3786190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：跳出本层循环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continue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：继续本层的下一轮循环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69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二重循环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70" name="AutoShape 3"/>
          <p:cNvSpPr/>
          <p:nvPr/>
        </p:nvSpPr>
        <p:spPr bwMode="auto">
          <a:xfrm>
            <a:off x="1836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计算竞赛平均分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用*打印图案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输出九九乘法表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模拟商场购物</a:t>
            </a:r>
            <a:endParaRPr lang="zh-CN" altLang="en-US" dirty="0"/>
          </a:p>
        </p:txBody>
      </p:sp>
      <p:pic>
        <p:nvPicPr>
          <p:cNvPr id="11" name="图片 10" descr="图9.2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285875"/>
            <a:ext cx="3857625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9.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57313"/>
            <a:ext cx="2233613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图9.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35731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 descr="图9.6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 descr="图9.8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29000"/>
            <a:ext cx="54292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图9.10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144588"/>
            <a:ext cx="3071812" cy="571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图9.11-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33750"/>
            <a:ext cx="2308225" cy="330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285750"/>
            <a:ext cx="963589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5974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25" y="285750"/>
            <a:ext cx="16779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掌握二重循环的使用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掌握二重循环中跳转语句的使用</a:t>
            </a:r>
            <a:endParaRPr lang="zh-CN" altLang="en-US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285750"/>
            <a:ext cx="36004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为什么使用二重循环</a:t>
            </a:r>
            <a:endParaRPr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个班级各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名学员参赛，如何计算每个班级参赛学员的平均分？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1530" name="Rectangle 10"/>
          <p:cNvSpPr>
            <a:spLocks noChangeArrowheads="1"/>
          </p:cNvSpPr>
          <p:nvPr/>
        </p:nvSpPr>
        <p:spPr bwMode="auto">
          <a:xfrm>
            <a:off x="784225" y="3213100"/>
            <a:ext cx="4287841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外层循环控制班级数目，内层循环控制每个班级学员数目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91531" name="AutoShape 11"/>
          <p:cNvSpPr>
            <a:spLocks noChangeArrowheads="1"/>
          </p:cNvSpPr>
          <p:nvPr/>
        </p:nvSpPr>
        <p:spPr bwMode="auto">
          <a:xfrm>
            <a:off x="1116013" y="5589588"/>
            <a:ext cx="2952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使用二重循环实现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7" name="组合 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49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71438" y="2714625"/>
            <a:ext cx="1000125" cy="447675"/>
            <a:chOff x="1000100" y="3235185"/>
            <a:chExt cx="1000132" cy="446983"/>
          </a:xfrm>
        </p:grpSpPr>
        <p:pic>
          <p:nvPicPr>
            <p:cNvPr id="2049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图9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2241550"/>
            <a:ext cx="349408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什么是二重循环 </a:t>
            </a:r>
            <a:endParaRPr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一个循环体内又包含另一个完整的循环结构 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954088" y="1819275"/>
            <a:ext cx="3417887" cy="2252663"/>
          </a:xfrm>
          <a:prstGeom prst="roundRect">
            <a:avLst>
              <a:gd name="adj" fmla="val 145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 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203575" y="2214563"/>
            <a:ext cx="1368425" cy="407987"/>
          </a:xfrm>
          <a:prstGeom prst="wedgeRoundRectCallout">
            <a:avLst>
              <a:gd name="adj1" fmla="val -16691"/>
              <a:gd name="adj2" fmla="val 482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4716463" y="1819275"/>
            <a:ext cx="3417887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do 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do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}while(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1);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2);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4716463" y="4214813"/>
            <a:ext cx="3417887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	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	  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900113" y="4214813"/>
            <a:ext cx="3417887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2989263" y="3573463"/>
            <a:ext cx="1439862" cy="407987"/>
          </a:xfrm>
          <a:prstGeom prst="wedgeRoundRectCallout">
            <a:avLst>
              <a:gd name="adj1" fmla="val -12265"/>
              <a:gd name="adj2" fmla="val -5125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1908175" y="6286500"/>
            <a:ext cx="55308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外层循环变量变化一次，内层循环变量要变化一遍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622" name="AutoShape 30"/>
          <p:cNvSpPr>
            <a:spLocks noChangeArrowheads="1"/>
          </p:cNvSpPr>
          <p:nvPr/>
        </p:nvSpPr>
        <p:spPr bwMode="auto">
          <a:xfrm>
            <a:off x="7215188" y="4786313"/>
            <a:ext cx="1655762" cy="714375"/>
          </a:xfrm>
          <a:prstGeom prst="wedgeRoundRectCallout">
            <a:avLst>
              <a:gd name="adj1" fmla="val -25168"/>
              <a:gd name="adj2" fmla="val 493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各种循环可以相互嵌套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517" name="组合 71"/>
          <p:cNvGrpSpPr/>
          <p:nvPr/>
        </p:nvGrpSpPr>
        <p:grpSpPr bwMode="auto">
          <a:xfrm>
            <a:off x="71438" y="857250"/>
            <a:ext cx="1000125" cy="400050"/>
            <a:chOff x="1000100" y="1801286"/>
            <a:chExt cx="1000132" cy="400110"/>
          </a:xfrm>
        </p:grpSpPr>
        <p:pic>
          <p:nvPicPr>
            <p:cNvPr id="2152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000364" y="2071678"/>
            <a:ext cx="642942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286116" y="3214686"/>
            <a:ext cx="357190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7000892" y="4572008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9" grpId="0" animBg="1"/>
      <p:bldP spid="494617" grpId="0" animBg="1"/>
      <p:bldP spid="494618" grpId="0" animBg="1"/>
      <p:bldP spid="494619" grpId="0" animBg="1"/>
      <p:bldP spid="494620" grpId="0" animBg="1"/>
      <p:bldP spid="494621" grpId="0" animBg="1"/>
      <p:bldP spid="4946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AutoShape 2"/>
          <p:cNvSpPr>
            <a:spLocks noChangeArrowheads="1"/>
          </p:cNvSpPr>
          <p:nvPr/>
        </p:nvSpPr>
        <p:spPr bwMode="auto">
          <a:xfrm>
            <a:off x="635000" y="1304925"/>
            <a:ext cx="8366125" cy="4124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classNum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sum = 0.0;			 			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请输入第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(i+1) + 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个班级的成绩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j = 0; j &lt; 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score.length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j++){ </a:t>
            </a:r>
            <a:endParaRPr lang="zh-CN" altLang="en-US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(j+1) + 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个学员的成绩：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	score[j] =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input.nextInt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	sum = sum + score[j];	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aver [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] = sum /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;	        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计算平均分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"+(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)+"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班级平均分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aver [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] + "\n");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4932363" y="1989138"/>
            <a:ext cx="3598862" cy="407987"/>
          </a:xfrm>
          <a:prstGeom prst="wedgeRoundRectCallout">
            <a:avLst>
              <a:gd name="adj1" fmla="val -26916"/>
              <a:gd name="adj2" fmla="val 46321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内层循环控制每个班参赛人数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>
          <a:xfrm>
            <a:off x="5292725" y="285750"/>
            <a:ext cx="36718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如何使用二重循环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sp>
        <p:nvSpPr>
          <p:cNvPr id="492556" name="Rectangle 12"/>
          <p:cNvSpPr>
            <a:spLocks noChangeArrowheads="1"/>
          </p:cNvSpPr>
          <p:nvPr/>
        </p:nvSpPr>
        <p:spPr bwMode="auto">
          <a:xfrm>
            <a:off x="900113" y="1357313"/>
            <a:ext cx="7704137" cy="39290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Rectangle 14"/>
          <p:cNvSpPr>
            <a:spLocks noChangeArrowheads="1"/>
          </p:cNvSpPr>
          <p:nvPr/>
        </p:nvSpPr>
        <p:spPr bwMode="auto">
          <a:xfrm>
            <a:off x="1450975" y="2428875"/>
            <a:ext cx="6192838" cy="17859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4427538" y="1125538"/>
            <a:ext cx="2735262" cy="407987"/>
          </a:xfrm>
          <a:prstGeom prst="wedgeRoundRectCallout">
            <a:avLst>
              <a:gd name="adj1" fmla="val -19280"/>
              <a:gd name="adj2" fmla="val 4846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外层循环控制班级数目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2537" name="组合 12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255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429124" y="1571612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5357818" y="2428868"/>
            <a:ext cx="85725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143125" y="6000750"/>
            <a:ext cx="5000625" cy="428625"/>
            <a:chOff x="3143240" y="5143512"/>
            <a:chExt cx="5000679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42917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5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9" y="5187962"/>
              <a:ext cx="417040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个班级成绩平均分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56" grpId="0" animBg="1"/>
      <p:bldP spid="492558" grpId="0" animBg="1"/>
      <p:bldP spid="4925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725" y="285750"/>
            <a:ext cx="3671888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如何使用二重循环</a:t>
            </a:r>
            <a:r>
              <a:rPr lang="en-US" altLang="zh-CN" smtClean="0"/>
              <a:t>3-2</a:t>
            </a:r>
            <a:endParaRPr lang="en-US" altLang="zh-CN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如何用*打印矩形图案？ 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784225" y="4429125"/>
            <a:ext cx="6480175" cy="11795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用二重循环实现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外层循环控制行数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内层循环控制每行的*号数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3558" name="组合 8"/>
          <p:cNvGrpSpPr/>
          <p:nvPr/>
        </p:nvGrpSpPr>
        <p:grpSpPr bwMode="auto">
          <a:xfrm>
            <a:off x="120650" y="857250"/>
            <a:ext cx="985838" cy="422275"/>
            <a:chOff x="1000100" y="1173499"/>
            <a:chExt cx="986586" cy="422603"/>
          </a:xfrm>
        </p:grpSpPr>
        <p:pic>
          <p:nvPicPr>
            <p:cNvPr id="2356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42875" y="3981450"/>
            <a:ext cx="1000125" cy="447675"/>
            <a:chOff x="1000100" y="3235185"/>
            <a:chExt cx="1000132" cy="446983"/>
          </a:xfrm>
        </p:grpSpPr>
        <p:pic>
          <p:nvPicPr>
            <p:cNvPr id="2356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图9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809750"/>
            <a:ext cx="23542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614363" y="1285875"/>
            <a:ext cx="6958033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Rectangle</a:t>
            </a:r>
            <a:r>
              <a:rPr lang="en-US" altLang="zh-CN" dirty="0"/>
              <a:t>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打印矩形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&lt;= 5;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++){  	//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打印第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j = 1; j &lt;= 5; j++){	//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个*号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("*");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("\n");		//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2453818" y="4143368"/>
            <a:ext cx="2447925" cy="407987"/>
          </a:xfrm>
          <a:prstGeom prst="wedgeRoundRectCallout">
            <a:avLst>
              <a:gd name="adj1" fmla="val 50335"/>
              <a:gd name="adj2" fmla="val -2609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外层循环控制行数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如何使用二重循环</a:t>
            </a:r>
            <a:r>
              <a:rPr lang="en-US" altLang="zh-CN" smtClean="0"/>
              <a:t>3-3</a:t>
            </a:r>
            <a:endParaRPr lang="en-US" altLang="zh-CN"/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1156831" y="2357430"/>
            <a:ext cx="4740286" cy="2286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1357290" y="2786055"/>
            <a:ext cx="4379046" cy="10715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15" name="AutoShape 3"/>
          <p:cNvSpPr>
            <a:spLocks noChangeArrowheads="1"/>
          </p:cNvSpPr>
          <p:nvPr/>
        </p:nvSpPr>
        <p:spPr bwMode="auto">
          <a:xfrm>
            <a:off x="2453818" y="3428993"/>
            <a:ext cx="2879725" cy="408623"/>
          </a:xfrm>
          <a:prstGeom prst="wedgeRoundRectCallout">
            <a:avLst>
              <a:gd name="adj1" fmla="val 17768"/>
              <a:gd name="adj2" fmla="val -51732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打印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个*号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59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2214563" y="6072188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：打印矩形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  <p:bldP spid="499719" grpId="0" animBg="1"/>
      <p:bldP spid="499720" grpId="0" animBg="1"/>
      <p:bldP spid="499715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4096</Words>
  <Application>WPS 演示</Application>
  <PresentationFormat>全屏显示(4:3)</PresentationFormat>
  <Paragraphs>561</Paragraphs>
  <Slides>30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 Unicode MS</vt:lpstr>
      <vt:lpstr>Arial</vt:lpstr>
      <vt:lpstr>新宋体</vt:lpstr>
      <vt:lpstr>模板</vt:lpstr>
      <vt:lpstr>PowerPoint 演示文稿</vt:lpstr>
      <vt:lpstr>回顾与作业点评</vt:lpstr>
      <vt:lpstr>本章任务</vt:lpstr>
      <vt:lpstr>本章目标</vt:lpstr>
      <vt:lpstr>为什么使用二重循环</vt:lpstr>
      <vt:lpstr>什么是二重循环 </vt:lpstr>
      <vt:lpstr>如何使用二重循环3-1</vt:lpstr>
      <vt:lpstr>如何使用二重循环3-2</vt:lpstr>
      <vt:lpstr>如何使用二重循环3-3</vt:lpstr>
      <vt:lpstr>学员操作—打印直角三角形2-1</vt:lpstr>
      <vt:lpstr>学员操作—打印直角三角形2-2</vt:lpstr>
      <vt:lpstr>学员操作—打印倒直角三角形</vt:lpstr>
      <vt:lpstr>共性问题集中讲解</vt:lpstr>
      <vt:lpstr>学员操作—打印等腰三角形</vt:lpstr>
      <vt:lpstr>学员操作—打印九九乘法表2-1</vt:lpstr>
      <vt:lpstr>学员操作—打印九九乘法表2-2</vt:lpstr>
      <vt:lpstr>共性问题集中讲解</vt:lpstr>
      <vt:lpstr>二重循环应用-冒泡排序3-1</vt:lpstr>
      <vt:lpstr>二重循环应用-冒泡排序3-2</vt:lpstr>
      <vt:lpstr>二重循环应用-冒泡排序3-3</vt:lpstr>
      <vt:lpstr>冒泡排序小结</vt:lpstr>
      <vt:lpstr>学员操作—冒泡排序</vt:lpstr>
      <vt:lpstr>在二重循环中使用continue 2-1 </vt:lpstr>
      <vt:lpstr>在二重循环中使用continue 2-2 </vt:lpstr>
      <vt:lpstr>在二重循环中使用break 2-1 </vt:lpstr>
      <vt:lpstr>在二重循环中使用break 2-2 </vt:lpstr>
      <vt:lpstr>二重循环中continue和break对比 </vt:lpstr>
      <vt:lpstr>学员操作—统计打折商品的数量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968</cp:revision>
  <dcterms:created xsi:type="dcterms:W3CDTF">2006-03-08T06:55:00Z</dcterms:created>
  <dcterms:modified xsi:type="dcterms:W3CDTF">2020-10-12T05:37:30Z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