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275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z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6551328" y="6233"/>
            <a:ext cx="2582863" cy="4950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9526" y="4755991"/>
            <a:ext cx="9163051" cy="39957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pic>
        <p:nvPicPr>
          <p:cNvPr id="21" name="2.png" descr="C:\Users\Administrator\Desktop\logo2 (1).pnglogo2 (1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230" y="6350"/>
            <a:ext cx="1281430" cy="4660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slogen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1150" y="4808855"/>
            <a:ext cx="3800475" cy="32194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6988" y="-11113"/>
            <a:ext cx="9197976" cy="5165726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16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35685" marR="0" indent="-57848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456055" marR="0" indent="-54165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020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4777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9349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3921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8493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306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I/UE基础训练营"/>
          <p:cNvSpPr txBox="1"/>
          <p:nvPr/>
        </p:nvSpPr>
        <p:spPr>
          <a:xfrm>
            <a:off x="793" y="1791208"/>
            <a:ext cx="9142414" cy="9220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r>
              <a:rPr lang="en-US" altLang="zh-CN" sz="5400" dirty="0">
                <a:ea typeface="宋体" panose="02010600030101010101" pitchFamily="2" charset="-122"/>
              </a:rPr>
              <a:t>Java</a:t>
            </a:r>
            <a:r>
              <a:rPr lang="zh-CN" altLang="en-US" sz="5400" dirty="0">
                <a:ea typeface="宋体" panose="02010600030101010101" pitchFamily="2" charset="-122"/>
              </a:rPr>
              <a:t>常用的设计模式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pic>
        <p:nvPicPr>
          <p:cNvPr id="32" name="2的副本.png" descr="C:\Users\Administrator\Desktop\6047ecf273ac4bb3902c192647026f5e.png6047ecf273ac4bb3902c192647026f5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885" y="88900"/>
            <a:ext cx="1267460" cy="4591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矩形"/>
          <p:cNvSpPr/>
          <p:nvPr/>
        </p:nvSpPr>
        <p:spPr>
          <a:xfrm>
            <a:off x="-11784" y="3210672"/>
            <a:ext cx="9167568" cy="5809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4" name="【线上版本】"/>
          <p:cNvSpPr txBox="1"/>
          <p:nvPr/>
        </p:nvSpPr>
        <p:spPr>
          <a:xfrm>
            <a:off x="3833497" y="3328410"/>
            <a:ext cx="147701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5E616D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dirty="0"/>
              <a:t>【</a:t>
            </a:r>
            <a:r>
              <a:rPr lang="zh-CN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19</a:t>
            </a:r>
            <a:r>
              <a:rPr lang="zh-CN" dirty="0">
                <a:ea typeface="宋体" panose="02010600030101010101" pitchFamily="2" charset="-122"/>
              </a:rPr>
              <a:t>关</a:t>
            </a:r>
            <a:r>
              <a:rPr dirty="0"/>
              <a:t>】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抽象工厂方法模式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41844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抽象工厂方法模式的类图如下：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2" y="1467293"/>
            <a:ext cx="7318446" cy="3185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3" y="2157413"/>
            <a:ext cx="9133114" cy="828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tx1"/>
                </a:solidFill>
                <a:latin typeface="思源黑体 CN Normal" pitchFamily="34" charset="-122"/>
                <a:ea typeface="思源黑体 CN Normal" pitchFamily="34" charset="-122"/>
              </a:rPr>
              <a:t>常用的</a:t>
            </a:r>
            <a:r>
              <a:rPr kumimoji="1" lang="zh-CN" altLang="en-US" sz="4800" b="1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查找算法</a:t>
            </a:r>
            <a:endParaRPr kumimoji="1" lang="en-US" altLang="zh-CN" sz="4800" b="1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线性查找算法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1339938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使用目标元素与样本数列中的第一个元素起依次比较；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若找到与目标元素相等的元素，则表示查找成功；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若目标元素与所有样本元素比较完毕也不相等，则表示查找失败；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折半查找算法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3"/>
            <a:ext cx="9144000" cy="260166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假定样本数列中的元素是从小到大依次排序的；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使用目标元素与样本数列中的中间元素进行比较；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若目标元素与中间元素相等，则表示查找成功；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若目标元素小于中间元素，则去中间元素的左边进行查找；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若目标元素大于中间元素，则去中间元素的右边进行查找；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直到目标元素与所有该比较的元素比较完毕后也不相等，则表示查找失败；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3" y="2157413"/>
            <a:ext cx="9133114" cy="828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tx1"/>
                </a:solidFill>
                <a:latin typeface="思源黑体 CN Normal" pitchFamily="34" charset="-122"/>
                <a:ea typeface="思源黑体 CN Normal" pitchFamily="34" charset="-122"/>
              </a:rPr>
              <a:t>常用的</a:t>
            </a:r>
            <a:r>
              <a:rPr kumimoji="1" lang="zh-CN" altLang="en-US" sz="4800" b="1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排序算法</a:t>
            </a:r>
            <a:endParaRPr kumimoji="1" lang="en-US" altLang="zh-CN" sz="4800" b="1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冒泡排序算法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3"/>
            <a:ext cx="9144000" cy="1573855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比较相邻位置的两个元素，若第一个元素比第二个元素大则交换；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从开始的第一对元素一直到结尾的最后一对元素，经过这一轮找到了最大值并放在了最后；</a:t>
            </a:r>
            <a:endParaRPr lang="zh-CN" altLang="en-US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持续对越来越少的元素进行两两比较，直到所有元素不再发生交换为止；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1的副本.png" descr="C:\Users\Administrator\Desktop\logo8.pnglogo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18840" y="1147445"/>
            <a:ext cx="2425065" cy="20504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" name="变态严管    让学习成为一种习惯"/>
          <p:cNvSpPr/>
          <p:nvPr/>
        </p:nvSpPr>
        <p:spPr>
          <a:xfrm>
            <a:off x="-9525" y="3719213"/>
            <a:ext cx="9163050" cy="484405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pic>
        <p:nvPicPr>
          <p:cNvPr id="2" name="图片 1" descr="slo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3717925"/>
            <a:ext cx="5658485" cy="478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3" y="2157413"/>
            <a:ext cx="9133114" cy="828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tx1"/>
                </a:solidFill>
                <a:latin typeface="思源黑体 CN Normal" pitchFamily="34" charset="-122"/>
                <a:ea typeface="思源黑体 CN Normal" pitchFamily="34" charset="-122"/>
              </a:rPr>
              <a:t>常用的</a:t>
            </a:r>
            <a:r>
              <a:rPr kumimoji="1" lang="zh-CN" altLang="en-US" sz="4800" b="1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设计原则</a:t>
            </a:r>
            <a:endParaRPr kumimoji="1" lang="en-US" altLang="zh-CN" sz="4800" b="1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常用的设计原则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3"/>
            <a:ext cx="9144000" cy="260166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开闭原则（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Open Close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     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对扩展开放对修改关闭，为了使程序的扩展性好，易于维护和升级。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里氏代换原则（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Liskov Substitution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     任何基类可以出现的地方，子类一定可以出现，多使用多态的方式。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依赖倒转原则（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Dependence Inversion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     尽量多依赖于抽象类或接口而不是具体实现类，对子类具有强制性和规范性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常用的设计原则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3"/>
            <a:ext cx="9144000" cy="260166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接口隔离原则（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Interface Segregation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     尽量多使用小接口而不是大接口，避免接口的污染，降低类之间的耦合度。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迪米特法则（最少知道原则）（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Demeter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    一个实体应当尽量少与其他实体之间发生相互作用，使系统功能模块相对独立。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合</a:t>
            </a:r>
            <a:r>
              <a:rPr lang="zh-CN" altLang="en-US" sz="2000" dirty="0" smtClean="0">
                <a:latin typeface="思源黑体 CN Normal" pitchFamily="34" charset="-122"/>
                <a:ea typeface="思源黑体 CN Normal" pitchFamily="34" charset="-122"/>
              </a:rPr>
              <a:t>成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复用原则（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Composite Reuse Principle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 marL="0" indent="0">
              <a:buClrTx/>
              <a:buNone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    尽量多使用合成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/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聚合的方式，而不是继承的方式。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3" y="2157413"/>
            <a:ext cx="9133114" cy="828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tx1"/>
                </a:solidFill>
                <a:latin typeface="思源黑体 CN Normal" pitchFamily="34" charset="-122"/>
                <a:ea typeface="思源黑体 CN Normal" pitchFamily="34" charset="-122"/>
              </a:rPr>
              <a:t>常用的</a:t>
            </a:r>
            <a:r>
              <a:rPr kumimoji="1" lang="zh-CN" altLang="en-US" sz="4800" b="1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设计模式</a:t>
            </a:r>
            <a:endParaRPr kumimoji="1" lang="en-US" altLang="zh-CN" sz="4800" b="1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设计模式的基本概念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1212348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设计模式（</a:t>
            </a:r>
            <a:r>
              <a:rPr lang="en-US" altLang="zh-CN" sz="2000" dirty="0">
                <a:latin typeface="思源黑体 CN Normal" pitchFamily="34" charset="-122"/>
                <a:ea typeface="思源黑体 CN Normal" pitchFamily="34" charset="-122"/>
              </a:rPr>
              <a:t>Design pattern</a:t>
            </a: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）是一套被反复使用、多数人知晓的、经过分类编目的、代码设计经验的总结。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设计模式就是一种用于固定场合的固定套路。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普通工厂方法模式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41844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普通工厂方法模式的类图如下：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1" y="1467293"/>
            <a:ext cx="7318446" cy="3185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多个工厂方法模式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41844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多个工厂方法模式的类图如下：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6" y="1467293"/>
            <a:ext cx="7318446" cy="31855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ln w="12700">
            <a:miter lim="400000"/>
          </a:ln>
        </p:spPr>
        <p:txBody>
          <a:bodyPr lIns="121917" tIns="60958" rIns="121917" bIns="60958" anchor="ctr"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r>
              <a:rPr lang="zh-CN" altLang="en-US" sz="3200" dirty="0">
                <a:latin typeface="思源黑体 CN Normal" pitchFamily="34" charset="-122"/>
                <a:ea typeface="思源黑体 CN Normal" pitchFamily="34" charset="-122"/>
              </a:rPr>
              <a:t>静态工厂方法模式</a:t>
            </a:r>
            <a:endParaRPr lang="zh-CN" altLang="en-US" sz="32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" y="1048844"/>
            <a:ext cx="9144000" cy="418449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530" indent="-21463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6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思源黑体 CN Normal" pitchFamily="34" charset="-122"/>
                <a:ea typeface="思源黑体 CN Normal" pitchFamily="34" charset="-122"/>
              </a:rPr>
              <a:t>静态工厂方法模式的类图如下：</a:t>
            </a:r>
            <a:endParaRPr lang="en-US" altLang="zh-CN" sz="2000" dirty="0"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4780" y="4612047"/>
            <a:ext cx="2398509" cy="3055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小米兰亭" pitchFamily="66" charset="-122"/>
              <a:ea typeface="小米兰亭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1" y="1467292"/>
            <a:ext cx="7318446" cy="3144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全屏显示(16:9)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SourceHanSerifSC-Heavy</vt:lpstr>
      <vt:lpstr>Source Han Sans CN Bold Bold</vt:lpstr>
      <vt:lpstr>Source Han Sans CN Medium</vt:lpstr>
      <vt:lpstr>思源黑体 CN Normal</vt:lpstr>
      <vt:lpstr>黑体</vt:lpstr>
      <vt:lpstr>Wingdings 3</vt:lpstr>
      <vt:lpstr>小米兰亭</vt:lpstr>
      <vt:lpstr>Segoe Print</vt:lpstr>
      <vt:lpstr>微软雅黑</vt:lpstr>
      <vt:lpstr>Arial Unicode MS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107</cp:revision>
  <dcterms:created xsi:type="dcterms:W3CDTF">2019-08-29T01:20:00Z</dcterms:created>
  <dcterms:modified xsi:type="dcterms:W3CDTF">2019-08-30T02:25:00Z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