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41"/>
  </p:handoutMasterIdLst>
  <p:sldIdLst>
    <p:sldId id="580" r:id="rId3"/>
    <p:sldId id="540" r:id="rId4"/>
    <p:sldId id="541" r:id="rId5"/>
    <p:sldId id="542" r:id="rId6"/>
    <p:sldId id="543" r:id="rId7"/>
    <p:sldId id="544" r:id="rId8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9" r:id="rId39"/>
    <p:sldId id="57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8227" autoAdjust="0"/>
  </p:normalViewPr>
  <p:slideViewPr>
    <p:cSldViewPr>
      <p:cViewPr varScale="1">
        <p:scale>
          <a:sx n="80" d="100"/>
          <a:sy n="80" d="100"/>
        </p:scale>
        <p:origin x="-1266" y="-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557A6-5859-4A8D-B7E6-632BED19BAA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0181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4379B-9EC3-478A-A1C8-BD42AEB2E7E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05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2B204-8852-445D-B0EB-571B776FD2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2229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总结部分</a:t>
            </a:r>
            <a:r>
              <a:rPr lang="zh-CN" altLang="zh-CN" dirty="0" smtClean="0">
                <a:ea typeface="宋体" panose="02010600030101010101" pitchFamily="2" charset="-122"/>
              </a:rPr>
              <a:t>主要达到以下几个目的：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回顾内容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 smtClean="0">
                <a:ea typeface="宋体" panose="02010600030101010101" pitchFamily="2" charset="-122"/>
              </a:rPr>
              <a:t>是强调</a:t>
            </a:r>
            <a:r>
              <a:rPr lang="zh-CN" altLang="en-US" dirty="0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 smtClean="0">
                <a:ea typeface="宋体" panose="02010600030101010101" pitchFamily="2" charset="-122"/>
              </a:rPr>
              <a:t>个知识点</a:t>
            </a:r>
            <a:r>
              <a:rPr lang="zh-CN" altLang="zh-CN" dirty="0" smtClean="0">
                <a:ea typeface="宋体" panose="02010600030101010101" pitchFamily="2" charset="-122"/>
              </a:rPr>
              <a:t>的观点</a:t>
            </a:r>
            <a:r>
              <a:rPr lang="zh-CN" altLang="en-US" dirty="0" smtClean="0">
                <a:ea typeface="宋体" panose="02010600030101010101" pitchFamily="2" charset="-122"/>
              </a:rPr>
              <a:t>结论</a:t>
            </a:r>
            <a:r>
              <a:rPr lang="zh-CN" altLang="zh-CN" dirty="0" smtClean="0">
                <a:ea typeface="宋体" panose="02010600030101010101" pitchFamily="2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整理逻辑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从而使</a:t>
            </a:r>
            <a:r>
              <a:rPr lang="zh-CN" altLang="en-US" dirty="0" smtClean="0">
                <a:ea typeface="宋体" panose="02010600030101010101" pitchFamily="2" charset="-122"/>
              </a:rPr>
              <a:t>知识</a:t>
            </a:r>
            <a:r>
              <a:rPr lang="zh-CN" altLang="zh-CN" dirty="0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 smtClean="0">
                <a:ea typeface="宋体" panose="02010600030101010101" pitchFamily="2" charset="-122"/>
              </a:rPr>
              <a:t>学员</a:t>
            </a:r>
            <a:r>
              <a:rPr lang="zh-CN" altLang="zh-CN" dirty="0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说明使用类图的好处，如何用类图表示，可与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对比讲解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说明如果不显示提供构造方法，系统提供默认无参构造方法，即示例代码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、只说明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的含义及在此的作用即可，并告之后面进行详细讲解。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、对比无参和有参构造，引出方法重载条件，并说明构造方法重载是特殊的方法重载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、说明之前用过的方法重载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、讲解定义语法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、讲解调用方式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、在此只讲解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修饰变量即可，具体其他用法后面章节讲解，并说明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修饰的变量称为静态常量以及命名规则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、演示示例：先演示将企鹅性别定义为静态常量“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仔、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妹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，再演示定义为静态常量“雄、雌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教学指导：演示示例时，使用断点调试，带领学员学习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修饰变属性和代码块时，是如何分配内存空间的。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 smtClean="0">
                <a:solidFill>
                  <a:schemeClr val="bg1"/>
                </a:solidFill>
              </a:rPr>
              <a:t>教学指导：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1</a:t>
            </a:r>
            <a:r>
              <a:rPr lang="zh-CN" altLang="en-US" b="0" dirty="0" smtClean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2</a:t>
            </a:r>
            <a:r>
              <a:rPr lang="zh-CN" altLang="en-US" b="0" dirty="0" smtClean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3</a:t>
            </a:r>
            <a:r>
              <a:rPr lang="zh-CN" altLang="en-US" b="0" dirty="0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、总结封装三步骤，如序号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、技巧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ACCP8.0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职业教育研究院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北京阿博泰克北大青鸟信息技术有限公司</a:t>
              </a:r>
              <a:endPara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</a:fld>
            <a:r>
              <a:rPr lang="en-US" altLang="zh-CN" dirty="0" smtClean="0"/>
              <a:t>/38</a:t>
            </a:r>
            <a:fld id="{547E6BAD-5B2D-4C09-BF0E-CC53EDE55B25}" type="slidenum">
              <a:rPr lang="en-US" altLang="zh-CN" dirty="0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image" Target="../media/image19.jpeg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jpeg"/><Relationship Id="rId10" Type="http://schemas.openxmlformats.org/officeDocument/2006/relationships/image" Target="../media/image21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67544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第三章  对象和封装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489" y="285728"/>
            <a:ext cx="3977123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3-3</a:t>
            </a:r>
            <a:endParaRPr lang="en-US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第三步：发现类的方法 </a:t>
            </a:r>
            <a:endParaRPr lang="zh-CN" altLang="en-US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193574" y="1857364"/>
            <a:ext cx="2235418" cy="1534478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狗类共有的行为： 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跑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吠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输出狗的信息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… …</a:t>
            </a:r>
            <a:endParaRPr lang="en-US" altLang="zh-CN" b="1" dirty="0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384310" y="2143116"/>
            <a:ext cx="687228" cy="408623"/>
          </a:xfrm>
          <a:prstGeom prst="wedgeRoundRectCallout">
            <a:avLst>
              <a:gd name="adj1" fmla="val 49935"/>
              <a:gd name="adj2" fmla="val 3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动词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6409" name="Freeform 25"/>
          <p:cNvSpPr/>
          <p:nvPr/>
        </p:nvSpPr>
        <p:spPr bwMode="auto">
          <a:xfrm rot="13417274" flipH="1">
            <a:off x="3372399" y="2221423"/>
            <a:ext cx="1671682" cy="504921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967144" y="5357826"/>
            <a:ext cx="2533286" cy="408623"/>
          </a:xfrm>
          <a:prstGeom prst="wedgeRoundRectCallout">
            <a:avLst>
              <a:gd name="adj1" fmla="val 50698"/>
              <a:gd name="adj2" fmla="val -220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放和业务相关的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 rot="10800000">
            <a:off x="3666911" y="5000635"/>
            <a:ext cx="428625" cy="121444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29784" name="AutoShape 10"/>
          <p:cNvSpPr>
            <a:spLocks noChangeArrowheads="1"/>
          </p:cNvSpPr>
          <p:nvPr/>
        </p:nvSpPr>
        <p:spPr bwMode="auto">
          <a:xfrm>
            <a:off x="4143372" y="3060000"/>
            <a:ext cx="4851400" cy="37265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class Dog {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String name = "</a:t>
            </a:r>
            <a:r>
              <a:rPr lang="zh-CN" altLang="en-US" b="1" dirty="0" smtClean="0">
                <a:latin typeface="黑体" panose="02010609060101010101" pitchFamily="2" charset="-122"/>
              </a:rPr>
              <a:t>旺财</a:t>
            </a:r>
            <a:r>
              <a:rPr lang="en-US" altLang="zh-CN" b="1" dirty="0" smtClean="0">
                <a:ea typeface="宋体" panose="02010600030101010101" pitchFamily="2" charset="-122"/>
              </a:rPr>
              <a:t>";   // </a:t>
            </a:r>
            <a:r>
              <a:rPr lang="zh-CN" altLang="en-US" b="1" dirty="0" smtClean="0">
                <a:latin typeface="黑体" panose="02010609060101010101" pitchFamily="2" charset="-122"/>
              </a:rPr>
              <a:t>昵称</a:t>
            </a:r>
            <a:endParaRPr lang="zh-CN" altLang="en-US" b="1" dirty="0" smtClean="0">
              <a:latin typeface="黑体" panose="0201060906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</a:rPr>
              <a:t> health = 100; // </a:t>
            </a:r>
            <a:r>
              <a:rPr lang="zh-CN" altLang="en-US" b="1" dirty="0" smtClean="0"/>
              <a:t>健康值    </a:t>
            </a:r>
            <a:endParaRPr lang="zh-CN" altLang="en-US" b="1" dirty="0" smtClean="0"/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</a:rPr>
              <a:t> love = 0;     // </a:t>
            </a:r>
            <a:r>
              <a:rPr lang="zh-CN" altLang="en-US" b="1" dirty="0" smtClean="0"/>
              <a:t>亲密度</a:t>
            </a:r>
            <a:endParaRPr lang="zh-CN" altLang="en-US" b="1" dirty="0" smtClean="0"/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String strain 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latin typeface="黑体" panose="02010609060101010101" pitchFamily="2" charset="-122"/>
              </a:rPr>
              <a:t> </a:t>
            </a:r>
            <a:r>
              <a:rPr lang="en-US" altLang="zh-CN" b="1" dirty="0" smtClean="0"/>
              <a:t>"</a:t>
            </a:r>
            <a:r>
              <a:rPr lang="zh-CN" altLang="en-US" b="1" dirty="0" smtClean="0">
                <a:latin typeface="黑体" panose="02010609060101010101" pitchFamily="2" charset="-122"/>
              </a:rPr>
              <a:t>拉布拉多犬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黑体" panose="02010609060101010101" pitchFamily="2" charset="-122"/>
              </a:rPr>
              <a:t>;</a:t>
            </a:r>
            <a:r>
              <a:rPr lang="en-US" altLang="zh-CN" b="1" dirty="0" smtClean="0">
                <a:ea typeface="宋体" panose="02010600030101010101" pitchFamily="2" charset="-122"/>
              </a:rPr>
              <a:t> // </a:t>
            </a:r>
            <a:r>
              <a:rPr lang="zh-CN" altLang="en-US" b="1" dirty="0" smtClean="0"/>
              <a:t>品种</a:t>
            </a:r>
            <a:r>
              <a:rPr lang="zh-CN" altLang="en-US" b="1" dirty="0" smtClean="0">
                <a:ea typeface="宋体" panose="02010600030101010101" pitchFamily="2" charset="-122"/>
              </a:rPr>
              <a:t> 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/* </a:t>
            </a:r>
            <a:r>
              <a:rPr lang="zh-CN" altLang="en-US" b="1" dirty="0" smtClean="0">
                <a:latin typeface="黑体" panose="02010609060101010101" pitchFamily="2" charset="-122"/>
              </a:rPr>
              <a:t>输出狗的信息</a:t>
            </a:r>
            <a:r>
              <a:rPr lang="zh-CN" altLang="en-US" b="1" dirty="0" smtClean="0">
                <a:ea typeface="宋体" panose="02010600030101010101" pitchFamily="2" charset="-122"/>
              </a:rPr>
              <a:t> *</a:t>
            </a:r>
            <a:r>
              <a:rPr lang="en-US" altLang="zh-CN" b="1" dirty="0" smtClean="0">
                <a:ea typeface="宋体" panose="02010600030101010101" pitchFamily="2" charset="-122"/>
              </a:rPr>
              <a:t>/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public void print() {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smtClean="0">
                <a:ea typeface="宋体" panose="02010600030101010101" pitchFamily="2" charset="-122"/>
              </a:rPr>
              <a:t>// </a:t>
            </a:r>
            <a:r>
              <a:rPr lang="zh-CN" altLang="en-US" b="1" dirty="0" smtClean="0">
                <a:latin typeface="黑体" panose="02010609060101010101" pitchFamily="2" charset="-122"/>
              </a:rPr>
              <a:t>输出狗信息的代码</a:t>
            </a:r>
            <a:endParaRPr lang="zh-CN" altLang="en-US" b="1" dirty="0" smtClean="0">
              <a:latin typeface="黑体" panose="0201060906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}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9" grpId="0" animBg="1"/>
      <p:bldP spid="2" grpId="0" animBg="1"/>
      <p:bldP spid="11" grpId="0" animBg="1"/>
      <p:bldP spid="629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6746" y="285728"/>
            <a:ext cx="107786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类图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使用类图描述类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用于分析和设计“类”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直观、容易理解</a:t>
            </a:r>
            <a:endParaRPr lang="zh-CN" altLang="en-US" dirty="0" smtClean="0"/>
          </a:p>
        </p:txBody>
      </p:sp>
      <p:grpSp>
        <p:nvGrpSpPr>
          <p:cNvPr id="8" name="Group 26"/>
          <p:cNvGrpSpPr/>
          <p:nvPr/>
        </p:nvGrpSpPr>
        <p:grpSpPr bwMode="auto">
          <a:xfrm>
            <a:off x="3419475" y="3085241"/>
            <a:ext cx="2938475" cy="2447333"/>
            <a:chOff x="2064" y="2193"/>
            <a:chExt cx="1678" cy="1311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064" y="2398"/>
              <a:ext cx="1678" cy="82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2064" y="2193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                 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2064" y="3219"/>
              <a:ext cx="1678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 ) : void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1571604" y="3857628"/>
            <a:ext cx="1438275" cy="776383"/>
          </a:xfrm>
          <a:prstGeom prst="wedgeRoundRectCallout">
            <a:avLst>
              <a:gd name="adj1" fmla="val 50888"/>
              <a:gd name="adj2" fmla="val 222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“+”:public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“-”:private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4352930" y="3140075"/>
            <a:ext cx="93345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56276" y="2357430"/>
            <a:ext cx="687228" cy="408623"/>
          </a:xfrm>
          <a:prstGeom prst="wedgeRoundRectCallout">
            <a:avLst>
              <a:gd name="adj1" fmla="val 9496"/>
              <a:gd name="adj2" fmla="val 578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6641" name="Rectangle 17"/>
          <p:cNvSpPr>
            <a:spLocks noChangeArrowheads="1"/>
          </p:cNvSpPr>
          <p:nvPr/>
        </p:nvSpPr>
        <p:spPr bwMode="auto">
          <a:xfrm>
            <a:off x="4357686" y="3571876"/>
            <a:ext cx="785818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3643306" y="5072074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6643" name="Rectangle 19"/>
          <p:cNvSpPr>
            <a:spLocks noChangeArrowheads="1"/>
          </p:cNvSpPr>
          <p:nvPr/>
        </p:nvSpPr>
        <p:spPr bwMode="auto">
          <a:xfrm>
            <a:off x="4572000" y="5072074"/>
            <a:ext cx="668337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6500826" y="5572140"/>
            <a:ext cx="1385920" cy="408623"/>
          </a:xfrm>
          <a:prstGeom prst="wedgeRoundRectCallout">
            <a:avLst>
              <a:gd name="adj1" fmla="val -50100"/>
              <a:gd name="adj2" fmla="val -305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6500826" y="3500438"/>
            <a:ext cx="687228" cy="408623"/>
          </a:xfrm>
          <a:prstGeom prst="wedgeRoundRectCallout">
            <a:avLst>
              <a:gd name="adj1" fmla="val -49733"/>
              <a:gd name="adj2" fmla="val -27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3714744" y="3571876"/>
            <a:ext cx="571504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2155711" y="3234691"/>
            <a:ext cx="916091" cy="408623"/>
          </a:xfrm>
          <a:prstGeom prst="wedgeRoundRectCallout">
            <a:avLst>
              <a:gd name="adj1" fmla="val 49134"/>
              <a:gd name="adj2" fmla="val 402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714744" y="5715016"/>
            <a:ext cx="2327791" cy="776383"/>
          </a:xfrm>
          <a:prstGeom prst="wedgeRoundRectCallout">
            <a:avLst>
              <a:gd name="adj1" fmla="val -25097"/>
              <a:gd name="adj2" fmla="val -527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参数：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155710" y="5592145"/>
            <a:ext cx="916092" cy="408623"/>
          </a:xfrm>
          <a:prstGeom prst="wedgeRoundRectCallout">
            <a:avLst>
              <a:gd name="adj1" fmla="val 52660"/>
              <a:gd name="adj2" fmla="val 180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0800000">
            <a:off x="3071804" y="3429000"/>
            <a:ext cx="571503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66639" idx="0"/>
            <a:endCxn id="2" idx="2"/>
          </p:cNvCxnSpPr>
          <p:nvPr/>
        </p:nvCxnSpPr>
        <p:spPr bwMode="auto">
          <a:xfrm rot="16200000" flipV="1">
            <a:off x="4622762" y="2943181"/>
            <a:ext cx="374022" cy="19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rot="10800000" flipV="1">
            <a:off x="3000366" y="4143380"/>
            <a:ext cx="500064" cy="1606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0800000" flipV="1">
            <a:off x="3089249" y="5366729"/>
            <a:ext cx="579534" cy="3749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4171004" y="5544508"/>
            <a:ext cx="3749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5214942" y="3714752"/>
            <a:ext cx="1285884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5286380" y="521495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66639" grpId="0" animBg="1"/>
      <p:bldP spid="2" grpId="0" animBg="1"/>
      <p:bldP spid="666641" grpId="0" animBg="1"/>
      <p:bldP spid="666642" grpId="0" animBg="1"/>
      <p:bldP spid="666643" grpId="0" animBg="1"/>
      <p:bldP spid="3" grpId="0" animBg="1"/>
      <p:bldP spid="4" grpId="0" animBg="1"/>
      <p:bldP spid="666646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面向对象设计的过程是什么？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抽象的原则是什么？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为什么说类图是面向对象设计的好工具？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实现领养宠物</a:t>
            </a:r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25489" y="1171055"/>
            <a:ext cx="7645398" cy="514353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实现领养宠物功能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编写宠物类</a:t>
            </a:r>
            <a:r>
              <a:rPr lang="en-US" altLang="zh-CN" dirty="0" smtClean="0"/>
              <a:t>Dog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Penguin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创建宠物对象，输入领养的宠物信息并输出</a:t>
            </a:r>
            <a:endParaRPr lang="zh-CN" altLang="en-US" dirty="0" smtClean="0"/>
          </a:p>
        </p:txBody>
      </p:sp>
      <p:pic>
        <p:nvPicPr>
          <p:cNvPr id="17" name="图片 16" descr="C:\Users\Administrator\Desktop\新建文件夹 (3)\JavaOOP(学生用书)\Chapter01\截图\图1.4 领养狗狗运行结果.bmp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8415" y="2564904"/>
            <a:ext cx="4922477" cy="181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C:\Users\Administrator\Desktop\新建文件夹 (3)\JavaOOP(学生用书)\Chapter01\截图\图1.5 领养企鹅运行结果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415" y="4361964"/>
            <a:ext cx="4922477" cy="173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27"/>
          <p:cNvGrpSpPr/>
          <p:nvPr/>
        </p:nvGrpSpPr>
        <p:grpSpPr bwMode="auto">
          <a:xfrm>
            <a:off x="2160240" y="6256160"/>
            <a:ext cx="4572000" cy="629224"/>
            <a:chOff x="3143240" y="5143512"/>
            <a:chExt cx="4572032" cy="62922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：领养宠物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对象初始化</a:t>
            </a:r>
            <a:endParaRPr lang="zh-CN" altLang="en-US" dirty="0" smtClean="0"/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1465263" y="2122488"/>
            <a:ext cx="6275387" cy="13087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 = new Penguin();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pgn.name = "qq";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2555875" y="3052763"/>
            <a:ext cx="518318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无参构造方法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Penguin()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name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"qq";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love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20;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sex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258888" y="2071677"/>
            <a:ext cx="4027492" cy="85249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使用构造方法：</a:t>
            </a:r>
            <a:endParaRPr lang="zh-CN" altLang="en-US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Penguin pgn1 = new Penguin();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214942" y="3214686"/>
            <a:ext cx="2103457" cy="776383"/>
          </a:xfrm>
          <a:prstGeom prst="wedgeRoundRectCallout">
            <a:avLst>
              <a:gd name="adj1" fmla="val -30926"/>
              <a:gd name="adj2" fmla="val -473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能否在创建对象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同时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就完成赋值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?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2857488" y="4214818"/>
            <a:ext cx="4675188" cy="21431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7997259" y="3643314"/>
            <a:ext cx="1146741" cy="408623"/>
          </a:xfrm>
          <a:prstGeom prst="wedgeRoundRectCallout">
            <a:avLst>
              <a:gd name="adj1" fmla="val -26600"/>
              <a:gd name="adj2" fmla="val 45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构造方法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572396" y="407194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5" grpId="0" animBg="1"/>
      <p:bldP spid="2" grpId="0" animBg="1"/>
      <p:bldP spid="673813" grpId="0" animBg="1"/>
      <p:bldP spid="647189" grpId="0" animBg="1"/>
      <p:bldP spid="647189" grpId="1" animBg="1"/>
      <p:bldP spid="63284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构造方法</a:t>
            </a:r>
            <a:endParaRPr lang="zh-CN" altLang="en-US" dirty="0" smtClean="0"/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1073124" y="3073963"/>
            <a:ext cx="40322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访问修饰符   构造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 )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初始化代码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874934" y="2283379"/>
            <a:ext cx="1385920" cy="408623"/>
          </a:xfrm>
          <a:prstGeom prst="wedgeRoundRectCallout">
            <a:avLst>
              <a:gd name="adj1" fmla="val -19851"/>
              <a:gd name="adj2" fmla="val 4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与类名相同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928662" y="2273863"/>
            <a:ext cx="1609826" cy="408623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无返回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111392" y="3571876"/>
            <a:ext cx="1675186" cy="408623"/>
          </a:xfrm>
          <a:prstGeom prst="wedgeRoundRectCallout">
            <a:avLst>
              <a:gd name="adj1" fmla="val -51148"/>
              <a:gd name="adj2" fmla="val -335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可以指定参数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3786182" y="3429000"/>
            <a:ext cx="1285884" cy="303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3143241" y="2928933"/>
            <a:ext cx="428627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10800000" flipH="1">
            <a:off x="2428861" y="2714621"/>
            <a:ext cx="3466" cy="571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00298" y="3143249"/>
            <a:ext cx="121444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1071538" y="5429264"/>
            <a:ext cx="407196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Penguin()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1785918" y="4714884"/>
            <a:ext cx="3143272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系统提供默认无参构造方法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pSp>
        <p:nvGrpSpPr>
          <p:cNvPr id="27" name="组合 70"/>
          <p:cNvGrpSpPr/>
          <p:nvPr/>
        </p:nvGrpSpPr>
        <p:grpSpPr>
          <a:xfrm>
            <a:off x="71406" y="4729037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786851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2" grpId="0" animBg="1"/>
      <p:bldP spid="3" grpId="0" animBg="1"/>
      <p:bldP spid="17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 smtClean="0"/>
              <a:t>构造方法重载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 smtClean="0"/>
              <a:t>自定义构造方法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28728" y="2167624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smtClean="0">
                <a:ea typeface="宋体" panose="02010600030101010101" pitchFamily="2" charset="-122"/>
              </a:rPr>
              <a:t>Penguin ()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71406" y="2000240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428729" y="4213918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smtClean="0">
                <a:ea typeface="宋体" panose="02010600030101010101" pitchFamily="2" charset="-122"/>
              </a:rPr>
              <a:t>Penguin (String </a:t>
            </a:r>
            <a:r>
              <a:rPr lang="en-US" altLang="zh-CN" b="1" dirty="0" err="1" smtClean="0">
                <a:ea typeface="宋体" panose="02010600030101010101" pitchFamily="2" charset="-122"/>
              </a:rPr>
              <a:t>name,int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</a:rPr>
              <a:t>health,int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</a:rPr>
              <a:t>love,String</a:t>
            </a:r>
            <a:r>
              <a:rPr lang="en-US" altLang="zh-CN" b="1" dirty="0" smtClean="0">
                <a:ea typeface="宋体" panose="02010600030101010101" pitchFamily="2" charset="-122"/>
              </a:rPr>
              <a:t> sex )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this.name = name;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this.health = health;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this.love = love;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        this.sex = sex;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4572000" y="1428736"/>
            <a:ext cx="3929090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系统不再提供默认无参构造方法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95736" y="2285992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214546" y="4286256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786314" y="2285992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方法名相同</a:t>
            </a:r>
            <a:endParaRPr lang="zh-CN" altLang="en-US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786313" y="2780928"/>
            <a:ext cx="2000265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参数数据类型或参数个数不同</a:t>
            </a:r>
            <a:endParaRPr lang="zh-CN" altLang="en-US" b="1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203848" y="2285992"/>
            <a:ext cx="28803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86116" y="4286256"/>
            <a:ext cx="442915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AutoShape 7"/>
          <p:cNvSpPr/>
          <p:nvPr/>
        </p:nvSpPr>
        <p:spPr bwMode="auto">
          <a:xfrm>
            <a:off x="6841302" y="2285992"/>
            <a:ext cx="428625" cy="164307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7429520" y="2714620"/>
            <a:ext cx="1214446" cy="78581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 smtClean="0"/>
              <a:t>重载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4786315" y="3429000"/>
            <a:ext cx="2000264" cy="57150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与返回值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访问</a:t>
            </a:r>
            <a:r>
              <a:rPr lang="zh-CN" altLang="en-US" b="1" dirty="0"/>
              <a:t>修饰符无关 </a:t>
            </a:r>
            <a:endParaRPr lang="zh-CN" altLang="en-US" b="1" dirty="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14811" y="5072074"/>
            <a:ext cx="4071966" cy="1351715"/>
          </a:xfrm>
          <a:prstGeom prst="roundRect">
            <a:avLst>
              <a:gd name="adj" fmla="val 169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panose="02010600030101010101" pitchFamily="2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(45)</a:t>
            </a:r>
            <a:r>
              <a:rPr lang="en-US" altLang="zh-CN" b="1" dirty="0" smtClean="0">
                <a:ea typeface="宋体" panose="02010600030101010101" pitchFamily="2" charset="-122"/>
              </a:rPr>
              <a:t>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panose="02010600030101010101" pitchFamily="2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(true)</a:t>
            </a:r>
            <a:r>
              <a:rPr lang="en-US" altLang="zh-CN" b="1" dirty="0" smtClean="0">
                <a:ea typeface="宋体" panose="02010600030101010101" pitchFamily="2" charset="-122"/>
              </a:rPr>
              <a:t>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 smtClean="0">
                <a:ea typeface="宋体" panose="02010600030101010101" pitchFamily="2" charset="-122"/>
              </a:rPr>
              <a:t>System.out.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println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</a:rPr>
              <a:t>狗在玩耍！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")</a:t>
            </a:r>
            <a:r>
              <a:rPr lang="en-US" altLang="zh-CN" b="1" dirty="0" smtClean="0">
                <a:ea typeface="宋体" panose="02010600030101010101" pitchFamily="2" charset="-122"/>
              </a:rPr>
              <a:t>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71438" y="5000636"/>
            <a:ext cx="1785918" cy="135732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en-US" b="1" dirty="0" smtClean="0"/>
              <a:t>this</a:t>
            </a:r>
            <a:r>
              <a:rPr lang="zh-CN" altLang="en-US" b="1" dirty="0" smtClean="0"/>
              <a:t>关键字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是对一个对象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的默认引用，这里用以区分同名成员变量</a:t>
            </a:r>
            <a:endParaRPr lang="zh-CN" altLang="en-US" b="1" dirty="0" smtClean="0"/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688202" y="4822570"/>
            <a:ext cx="312029" cy="178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330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00232" y="4643446"/>
            <a:ext cx="428628" cy="135732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802" y="285728"/>
            <a:ext cx="3248810" cy="523220"/>
          </a:xfrm>
        </p:spPr>
        <p:txBody>
          <a:bodyPr/>
          <a:lstStyle/>
          <a:p>
            <a:r>
              <a:rPr lang="zh-CN" altLang="en-US" dirty="0" smtClean="0"/>
              <a:t>构造方法重载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 smtClean="0"/>
              <a:t>构造方法重载的调用</a:t>
            </a:r>
            <a:endParaRPr lang="zh-CN" altLang="en-US" dirty="0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214414" y="2071678"/>
            <a:ext cx="4714876" cy="1532727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</a:t>
            </a:r>
            <a:r>
              <a:rPr lang="en-US" altLang="zh-CN" b="1" dirty="0" smtClean="0">
                <a:latin typeface="+mn-lt"/>
              </a:rPr>
              <a:t> = new Penguin();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pgn.print</a:t>
            </a:r>
            <a:r>
              <a:rPr lang="en-US" altLang="zh-CN" b="1" dirty="0" smtClean="0">
                <a:latin typeface="+mn-lt"/>
              </a:rPr>
              <a:t>();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</a:t>
            </a:r>
            <a:r>
              <a:rPr lang="en-US" altLang="zh-CN" b="1" dirty="0" smtClean="0">
                <a:latin typeface="+mn-lt"/>
              </a:rPr>
              <a:t> = new Penguin("</a:t>
            </a:r>
            <a:r>
              <a:rPr lang="zh-CN" altLang="en-US" b="1" dirty="0" smtClean="0">
                <a:latin typeface="+mn-lt"/>
              </a:rPr>
              <a:t>美美</a:t>
            </a:r>
            <a:r>
              <a:rPr lang="en-US" altLang="zh-CN" b="1" dirty="0" smtClean="0">
                <a:latin typeface="+mn-lt"/>
              </a:rPr>
              <a:t>", 80, 20, "Q</a:t>
            </a:r>
            <a:r>
              <a:rPr lang="zh-CN" altLang="en-US" b="1" dirty="0" smtClean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");</a:t>
            </a:r>
            <a:endParaRPr lang="zh-CN" altLang="en-US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pgn.print</a:t>
            </a:r>
            <a:r>
              <a:rPr lang="en-US" altLang="zh-CN" b="1" dirty="0" smtClean="0">
                <a:latin typeface="+mn-lt"/>
              </a:rPr>
              <a:t>();</a:t>
            </a:r>
            <a:endParaRPr lang="zh-CN" altLang="en-US" b="1" dirty="0">
              <a:latin typeface="+mn-lt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071539" y="4000504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smtClean="0">
                <a:ea typeface="宋体" panose="02010600030101010101" pitchFamily="2" charset="-122"/>
              </a:rPr>
              <a:t>Penguin (String </a:t>
            </a:r>
            <a:r>
              <a:rPr lang="en-US" altLang="zh-CN" b="1" dirty="0" err="1" smtClean="0">
                <a:ea typeface="宋体" panose="02010600030101010101" pitchFamily="2" charset="-122"/>
              </a:rPr>
              <a:t>name,int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</a:rPr>
              <a:t>health,int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</a:rPr>
              <a:t>love,String</a:t>
            </a:r>
            <a:r>
              <a:rPr lang="en-US" altLang="zh-CN" b="1" dirty="0" smtClean="0">
                <a:ea typeface="宋体" panose="02010600030101010101" pitchFamily="2" charset="-122"/>
              </a:rPr>
              <a:t> sex )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this.name = name;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this.health = health;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ea typeface="宋体" panose="02010600030101010101" pitchFamily="2" charset="-122"/>
              </a:rPr>
              <a:t>        this.love = love;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        this.sex = sex;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214942" y="4643446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smtClean="0">
                <a:ea typeface="宋体" panose="02010600030101010101" pitchFamily="2" charset="-122"/>
              </a:rPr>
              <a:t>Penguin ()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 smtClean="0">
                <a:latin typeface="+mn-lt"/>
              </a:rPr>
              <a:t>";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928794" y="2143116"/>
            <a:ext cx="178595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928794" y="2857496"/>
            <a:ext cx="392909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>
            <a:off x="5322496" y="3607198"/>
            <a:ext cx="78581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 bwMode="auto">
          <a:xfrm>
            <a:off x="3714744" y="2357430"/>
            <a:ext cx="4000528" cy="2286016"/>
          </a:xfrm>
          <a:custGeom>
            <a:avLst/>
            <a:gdLst>
              <a:gd name="connsiteX0" fmla="*/ 0 w 1207698"/>
              <a:gd name="connsiteY0" fmla="*/ 0 h 595223"/>
              <a:gd name="connsiteX1" fmla="*/ 1207698 w 1207698"/>
              <a:gd name="connsiteY1" fmla="*/ 0 h 595223"/>
              <a:gd name="connsiteX2" fmla="*/ 1207698 w 1207698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698" h="595223">
                <a:moveTo>
                  <a:pt x="0" y="0"/>
                </a:moveTo>
                <a:lnTo>
                  <a:pt x="1207698" y="0"/>
                </a:lnTo>
                <a:lnTo>
                  <a:pt x="1207698" y="595223"/>
                </a:lnTo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构造方法 </a:t>
            </a:r>
            <a:endParaRPr lang="zh-CN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阅读代码，说出运行结果，并指出原因</a:t>
            </a:r>
            <a:endParaRPr lang="zh-CN" altLang="en-US" dirty="0" smtClean="0"/>
          </a:p>
        </p:txBody>
      </p:sp>
      <p:sp>
        <p:nvSpPr>
          <p:cNvPr id="23556" name="AutoShape 12"/>
          <p:cNvSpPr>
            <a:spLocks noChangeArrowheads="1"/>
          </p:cNvSpPr>
          <p:nvPr/>
        </p:nvSpPr>
        <p:spPr bwMode="auto">
          <a:xfrm>
            <a:off x="785786" y="1795749"/>
            <a:ext cx="7348605" cy="40988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latin typeface="+mn-lt"/>
                <a:ea typeface="+mn-ea"/>
              </a:rPr>
              <a:t>String name = null; //</a:t>
            </a:r>
            <a:r>
              <a:rPr lang="zh-CN" altLang="en-US" sz="1700" b="1" dirty="0" smtClean="0">
                <a:latin typeface="+mn-lt"/>
                <a:ea typeface="+mn-ea"/>
              </a:rPr>
              <a:t>昵称</a:t>
            </a:r>
            <a:endParaRPr lang="en-US" altLang="zh-CN" sz="1700" b="1" dirty="0" smtClean="0">
              <a:latin typeface="+mn-lt"/>
              <a:ea typeface="+mn-ea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latin typeface="+mn-lt"/>
                <a:ea typeface="+mn-ea"/>
              </a:rPr>
              <a:t>       </a:t>
            </a:r>
            <a:r>
              <a:rPr lang="en-US" altLang="zh-CN" sz="1700" b="1" dirty="0" err="1" smtClean="0">
                <a:latin typeface="+mn-lt"/>
                <a:ea typeface="+mn-ea"/>
              </a:rPr>
              <a:t>int</a:t>
            </a:r>
            <a:r>
              <a:rPr lang="en-US" altLang="zh-CN" sz="1700" b="1" dirty="0" smtClean="0">
                <a:latin typeface="+mn-lt"/>
                <a:ea typeface="+mn-ea"/>
              </a:rPr>
              <a:t> health = 0; // </a:t>
            </a:r>
            <a:r>
              <a:rPr lang="zh-CN" altLang="en-US" sz="1700" b="1" dirty="0" smtClean="0">
                <a:latin typeface="+mn-lt"/>
                <a:ea typeface="+mn-ea"/>
              </a:rPr>
              <a:t>健康值</a:t>
            </a:r>
            <a:endParaRPr lang="en-US" altLang="zh-CN" sz="1700" b="1" dirty="0" smtClean="0">
              <a:latin typeface="+mn-lt"/>
              <a:ea typeface="+mn-ea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latin typeface="+mn-lt"/>
                <a:ea typeface="+mn-ea"/>
              </a:rPr>
              <a:t>       String sex = null; // </a:t>
            </a:r>
            <a:r>
              <a:rPr lang="zh-CN" altLang="en-US" sz="1700" b="1" dirty="0" smtClean="0">
                <a:latin typeface="+mn-lt"/>
                <a:ea typeface="+mn-ea"/>
              </a:rPr>
              <a:t>性别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Penguin() {	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health=10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sex="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print()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企鹅的名字是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endParaRPr lang="en-US" altLang="zh-CN" sz="17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                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health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sz="17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557" name="AutoShape 12"/>
          <p:cNvSpPr>
            <a:spLocks noChangeArrowheads="1"/>
          </p:cNvSpPr>
          <p:nvPr/>
        </p:nvSpPr>
        <p:spPr bwMode="auto">
          <a:xfrm>
            <a:off x="4040213" y="1785926"/>
            <a:ext cx="4103687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pgn3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 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pgn3.print();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142976" y="3000372"/>
            <a:ext cx="475297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643702" y="3786190"/>
            <a:ext cx="1881800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有返回值类型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不是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构造方法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929322" y="4071942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8793" y="5357826"/>
            <a:ext cx="367768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 bwMode="auto">
          <a:xfrm rot="5400000">
            <a:off x="6822297" y="2463793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722679" y="2714620"/>
            <a:ext cx="1706973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调用默认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无参构造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86446" y="1857364"/>
            <a:ext cx="17145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  <p:bldP spid="647189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常见错误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请指出下面代码的错误</a:t>
            </a:r>
            <a:endParaRPr lang="en-US" altLang="zh-CN" dirty="0" smtClean="0"/>
          </a:p>
        </p:txBody>
      </p:sp>
      <p:sp>
        <p:nvSpPr>
          <p:cNvPr id="24580" name="AutoShape 12"/>
          <p:cNvSpPr>
            <a:spLocks noChangeArrowheads="1"/>
          </p:cNvSpPr>
          <p:nvPr/>
        </p:nvSpPr>
        <p:spPr bwMode="auto">
          <a:xfrm>
            <a:off x="611188" y="1809124"/>
            <a:ext cx="7915275" cy="4334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health = 100;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love = 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play(int n)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localv;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health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health - n;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"+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localv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+"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"+health+" "+love);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Dog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d=new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(5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1285852" y="3357562"/>
            <a:ext cx="173037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4852995" y="3997331"/>
            <a:ext cx="719137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16537" y="3163253"/>
            <a:ext cx="2298603" cy="408623"/>
          </a:xfrm>
          <a:prstGeom prst="wedgeRoundRectCallout">
            <a:avLst>
              <a:gd name="adj1" fmla="val -51866"/>
              <a:gd name="adj2" fmla="val -114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局部变量没有初始化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>
            <a:stCxn id="635915" idx="0"/>
          </p:cNvCxnSpPr>
          <p:nvPr/>
        </p:nvCxnSpPr>
        <p:spPr bwMode="auto">
          <a:xfrm rot="16200000" flipV="1">
            <a:off x="4998648" y="3783414"/>
            <a:ext cx="425455" cy="2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3071802" y="342900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89880" y="4286256"/>
            <a:ext cx="5582648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3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3" grpId="0" animBg="1"/>
      <p:bldP spid="6359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预习检查</a:t>
            </a:r>
            <a:endParaRPr lang="zh-CN" altLang="en-US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57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如何从现实世界中抽象出类？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构造方法的作用和特点是什么？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什么是方法重载？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如何实现类的封装？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定义地址类，要求如下：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属性：国家</a:t>
            </a:r>
            <a:r>
              <a:rPr lang="zh-CN" altLang="en-US" dirty="0"/>
              <a:t>、省份、城市、街道、</a:t>
            </a:r>
            <a:r>
              <a:rPr lang="zh-CN" altLang="en-US" dirty="0" smtClean="0"/>
              <a:t>邮编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方法：返回地址信息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将属性进行封装</a:t>
            </a:r>
            <a:endParaRPr lang="zh-CN" altLang="en-US" dirty="0" smtClean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44438" y="692696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198" y="285728"/>
            <a:ext cx="2892414" cy="5232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5604" name="AutoShape 11"/>
          <p:cNvSpPr>
            <a:spLocks noChangeArrowheads="1"/>
          </p:cNvSpPr>
          <p:nvPr/>
        </p:nvSpPr>
        <p:spPr bwMode="auto">
          <a:xfrm>
            <a:off x="1479550" y="2030413"/>
            <a:ext cx="5535613" cy="923330"/>
          </a:xfrm>
          <a:prstGeom prst="roundRect">
            <a:avLst>
              <a:gd name="adj" fmla="val 14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Penguin pgn1 = new Penguin();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pgn1.sex =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Penguin.SEX_MALE</a:t>
            </a:r>
            <a:r>
              <a:rPr lang="en-US" altLang="zh-CN" b="1" dirty="0" smtClean="0">
                <a:ea typeface="宋体" panose="02010600030101010101" pitchFamily="2" charset="-122"/>
              </a:rPr>
              <a:t>;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500166" y="3500438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class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Penguin {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static final </a:t>
            </a:r>
            <a:r>
              <a:rPr lang="en-US" altLang="zh-CN" b="1" dirty="0" smtClean="0">
                <a:ea typeface="宋体" panose="02010600030101010101" pitchFamily="2" charset="-122"/>
              </a:rPr>
              <a:t>String SEX_MALE="Q</a:t>
            </a:r>
            <a:r>
              <a:rPr lang="zh-CN" altLang="en-US" b="1" dirty="0" smtClean="0">
                <a:latin typeface="黑体" panose="02010609060101010101" pitchFamily="2" charset="-122"/>
              </a:rPr>
              <a:t>仔</a:t>
            </a:r>
            <a:r>
              <a:rPr lang="en-US" altLang="zh-CN" b="1" dirty="0" smtClean="0">
                <a:ea typeface="宋体" panose="02010600030101010101" pitchFamily="2" charset="-122"/>
              </a:rPr>
              <a:t>";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static final </a:t>
            </a:r>
            <a:r>
              <a:rPr lang="en-US" altLang="zh-CN" b="1" dirty="0" smtClean="0">
                <a:ea typeface="宋体" panose="02010600030101010101" pitchFamily="2" charset="-122"/>
              </a:rPr>
              <a:t>String SEX_FEMALE="Q</a:t>
            </a:r>
            <a:r>
              <a:rPr lang="zh-CN" altLang="en-US" b="1" dirty="0" smtClean="0">
                <a:latin typeface="黑体" panose="02010609060101010101" pitchFamily="2" charset="-122"/>
              </a:rPr>
              <a:t>妹</a:t>
            </a:r>
            <a:r>
              <a:rPr lang="en-US" altLang="zh-CN" b="1" dirty="0" smtClean="0">
                <a:ea typeface="宋体" panose="02010600030101010101" pitchFamily="2" charset="-122"/>
              </a:rPr>
              <a:t>";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1571604" y="5786454"/>
            <a:ext cx="278608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void print() { 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000628" y="5806459"/>
            <a:ext cx="3394330" cy="40862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用类名调用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Penguin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.print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();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2786050" y="2497134"/>
            <a:ext cx="2286016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3714744" y="3925893"/>
            <a:ext cx="2143140" cy="43180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9713" name="Line 26"/>
          <p:cNvSpPr>
            <a:spLocks noChangeShapeType="1"/>
          </p:cNvSpPr>
          <p:nvPr/>
        </p:nvSpPr>
        <p:spPr bwMode="auto">
          <a:xfrm>
            <a:off x="4206733" y="2889176"/>
            <a:ext cx="45719" cy="10398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041401" y="3214686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  <a:endParaRPr lang="zh-CN" altLang="en-US" b="1" dirty="0"/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gray">
          <a:xfrm>
            <a:off x="1071538" y="5429264"/>
            <a:ext cx="2312981" cy="35719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定义方法 </a:t>
            </a:r>
            <a:endParaRPr lang="zh-CN" alt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84254" y="1276351"/>
            <a:ext cx="6624638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可否通过类名直接访问成员变量</a:t>
            </a:r>
            <a:r>
              <a:rPr lang="en-US" altLang="zh-CN" sz="2800" b="1" dirty="0" smtClean="0">
                <a:latin typeface="+mn-lt"/>
                <a:ea typeface="+mn-ea"/>
              </a:rPr>
              <a:t>?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>
            <a:off x="4429124" y="60007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6072198" y="3143248"/>
            <a:ext cx="2786050" cy="77638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final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修饰的变量称为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常量，其值固定不变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123728" y="6309320"/>
            <a:ext cx="4572000" cy="629224"/>
            <a:chOff x="3143240" y="5143512"/>
            <a:chExt cx="4572032" cy="629229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：静态常量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69711" grpId="0" animBg="1"/>
      <p:bldP spid="669712" grpId="0" animBg="1"/>
      <p:bldP spid="669713" grpId="0" animBg="1"/>
      <p:bldP spid="67381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93833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还可以用来修饰什么？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修饰成员时，如何分配内存空间？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2428860" y="3643314"/>
            <a:ext cx="335758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可以用来修饰属性、</a:t>
            </a:r>
            <a:endParaRPr lang="en-US" altLang="zh-CN" b="1" dirty="0" smtClean="0"/>
          </a:p>
          <a:p>
            <a:pPr algn="l">
              <a:defRPr/>
            </a:pPr>
            <a:r>
              <a:rPr lang="zh-CN" altLang="en-US" b="1" dirty="0" smtClean="0"/>
              <a:t>方法和代码块</a:t>
            </a:r>
            <a:endParaRPr lang="zh-CN" altLang="en-US" b="1" dirty="0"/>
          </a:p>
        </p:txBody>
      </p:sp>
      <p:grpSp>
        <p:nvGrpSpPr>
          <p:cNvPr id="13" name="组合 27"/>
          <p:cNvGrpSpPr/>
          <p:nvPr/>
        </p:nvGrpSpPr>
        <p:grpSpPr bwMode="auto">
          <a:xfrm>
            <a:off x="1976438" y="5808687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226642" y="5187962"/>
              <a:ext cx="296108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dirty="0"/>
                <a:t> </a:t>
              </a:r>
              <a:r>
                <a:rPr lang="en-US" altLang="en-US" sz="1600" b="1" dirty="0">
                  <a:solidFill>
                    <a:schemeClr val="bg1"/>
                  </a:solidFill>
                </a:rPr>
                <a:t>static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修饰代码块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8596" y="1285860"/>
            <a:ext cx="7645398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修饰与非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修饰的区别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1000100" y="2287334"/>
          <a:ext cx="7000925" cy="32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714644"/>
                <a:gridCol w="2714645"/>
              </a:tblGrid>
              <a:tr h="47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实例属性、实例变量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实例方法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常见错误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请指出下面代码的错误</a:t>
            </a:r>
            <a:endParaRPr lang="zh-CN" altLang="en-US" dirty="0" smtClean="0"/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830263" y="1841501"/>
            <a:ext cx="7843837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private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health = 100;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int love = 0;  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play(int n)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static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localv=5;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health = health - n;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 "+localv+" "+health+" "+love);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Dog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d=new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(5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786314" y="3643315"/>
            <a:ext cx="3910634" cy="408623"/>
          </a:xfrm>
          <a:prstGeom prst="wedgeRoundRectCallout">
            <a:avLst>
              <a:gd name="adj1" fmla="val -50512"/>
              <a:gd name="adj2" fmla="val 137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在实例方法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里不可以定义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static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625595" y="3714752"/>
            <a:ext cx="23034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700834"/>
            <a:ext cx="609440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4000496" y="3857628"/>
            <a:ext cx="642942" cy="13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369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285728"/>
            <a:ext cx="317341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为什么要使用封装 </a:t>
            </a:r>
            <a:endParaRPr lang="zh-CN" altLang="en-US" smtClean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下面代码有什么缺陷？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如何解决上面设计的缺陷？</a:t>
            </a:r>
            <a:endParaRPr lang="zh-CN" altLang="en-US" dirty="0" smtClean="0"/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1989138" y="2000240"/>
            <a:ext cx="3802062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 d = new Dog();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d.health 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-1000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786050" y="3234691"/>
            <a:ext cx="3302076" cy="408623"/>
          </a:xfrm>
          <a:prstGeom prst="wedgeRoundRectCallout">
            <a:avLst>
              <a:gd name="adj1" fmla="val -22953"/>
              <a:gd name="adj2" fmla="val -482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属性随意访问，不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合理的赋值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627312" y="5084763"/>
            <a:ext cx="3873513" cy="77312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使用封装 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5400000">
            <a:off x="3298019" y="3010686"/>
            <a:ext cx="40641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2071670" y="2428868"/>
            <a:ext cx="1928826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738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97626" y="285728"/>
            <a:ext cx="206698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什么是封装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面向对象三大特征之一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封装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封装的概念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r>
              <a:rPr lang="zh-CN" altLang="en-US" dirty="0" smtClean="0"/>
              <a:t>封装的好处</a:t>
            </a:r>
            <a:endParaRPr lang="zh-CN" altLang="en-US" sz="2000" dirty="0" smtClean="0"/>
          </a:p>
        </p:txBody>
      </p:sp>
      <p:pic>
        <p:nvPicPr>
          <p:cNvPr id="29700" name="Picture 7" descr="房子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05225" y="4319588"/>
            <a:ext cx="18319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9250" y="2276475"/>
            <a:ext cx="6553200" cy="12239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封装：将类的某些信息隐藏在类内部，不允许外部程序直接访问，而是通过该类提供的方法来实现对隐藏信息的操作和访问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54513" y="3841750"/>
            <a:ext cx="2063919" cy="408623"/>
          </a:xfrm>
          <a:prstGeom prst="wedgeRoundRectCallout">
            <a:avLst>
              <a:gd name="adj1" fmla="val -27937"/>
              <a:gd name="adj2" fmla="val 549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隐藏类的实现细节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00034" y="4572008"/>
            <a:ext cx="3002652" cy="408623"/>
          </a:xfrm>
          <a:prstGeom prst="wedgeRoundRectCallout">
            <a:avLst>
              <a:gd name="adj1" fmla="val 51067"/>
              <a:gd name="adj2" fmla="val -20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只能通过规定方法访问数据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865666" y="4751388"/>
            <a:ext cx="2063920" cy="408623"/>
          </a:xfrm>
          <a:prstGeom prst="wedgeRoundRectCallout">
            <a:avLst>
              <a:gd name="adj1" fmla="val -52205"/>
              <a:gd name="adj2" fmla="val 141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方便加入控制语句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924300" y="6163649"/>
            <a:ext cx="1609825" cy="408623"/>
          </a:xfrm>
          <a:prstGeom prst="wedgeRoundRectCallout">
            <a:avLst>
              <a:gd name="adj1" fmla="val -25736"/>
              <a:gd name="adj2" fmla="val -503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方便修改实现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3500430" y="4732646"/>
            <a:ext cx="428628" cy="4108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652319" y="4509451"/>
            <a:ext cx="4108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5286380" y="5000636"/>
            <a:ext cx="500066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4277367" y="5849011"/>
            <a:ext cx="3749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0853" y="285728"/>
            <a:ext cx="2363759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如何使用封装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4381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封装的步骤</a:t>
            </a:r>
            <a:endParaRPr lang="zh-CN" altLang="en-US" dirty="0" smtClean="0"/>
          </a:p>
        </p:txBody>
      </p:sp>
      <p:sp>
        <p:nvSpPr>
          <p:cNvPr id="40" name="右箭头 39"/>
          <p:cNvSpPr>
            <a:spLocks noChangeArrowheads="1"/>
          </p:cNvSpPr>
          <p:nvPr/>
        </p:nvSpPr>
        <p:spPr bwMode="auto">
          <a:xfrm rot="5400000">
            <a:off x="3464711" y="46791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" name="组合 25"/>
          <p:cNvGrpSpPr/>
          <p:nvPr/>
        </p:nvGrpSpPr>
        <p:grpSpPr bwMode="auto">
          <a:xfrm>
            <a:off x="2112986" y="1857364"/>
            <a:ext cx="2887642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矩形 4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修改属性的可见性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5" name="组合 30"/>
          <p:cNvGrpSpPr/>
          <p:nvPr/>
        </p:nvGrpSpPr>
        <p:grpSpPr bwMode="auto">
          <a:xfrm>
            <a:off x="2078670" y="4738706"/>
            <a:ext cx="2993396" cy="1262062"/>
            <a:chOff x="579816" y="4922850"/>
            <a:chExt cx="1593445" cy="126206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矩形 55"/>
            <p:cNvSpPr/>
            <p:nvPr/>
          </p:nvSpPr>
          <p:spPr bwMode="auto">
            <a:xfrm>
              <a:off x="714348" y="5214950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ea typeface="+mn-ea"/>
                </a:rPr>
                <a:t>getter/setter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方法中加入属性控制语句</a:t>
              </a:r>
              <a:endParaRPr lang="zh-CN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79816" y="4922850"/>
              <a:ext cx="224441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9" name="组合 25"/>
          <p:cNvGrpSpPr/>
          <p:nvPr/>
        </p:nvGrpSpPr>
        <p:grpSpPr bwMode="auto">
          <a:xfrm>
            <a:off x="2071670" y="3286132"/>
            <a:ext cx="3000396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矩形 5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创建公有的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ea typeface="+mn-ea"/>
                </a:rPr>
                <a:t>getter/setter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方法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62" name="AutoShape 11"/>
          <p:cNvSpPr>
            <a:spLocks noChangeArrowheads="1"/>
          </p:cNvSpPr>
          <p:nvPr/>
        </p:nvSpPr>
        <p:spPr bwMode="gray">
          <a:xfrm>
            <a:off x="5629310" y="2484434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设为</a:t>
            </a:r>
            <a:r>
              <a:rPr lang="en-US" altLang="zh-CN" b="1" dirty="0" smtClean="0"/>
              <a:t>private</a:t>
            </a:r>
            <a:endParaRPr lang="en-US" altLang="zh-CN" b="1" dirty="0"/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gray">
          <a:xfrm>
            <a:off x="5700748" y="3841756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黑体" panose="02010609060101010101" pitchFamily="2" charset="-122"/>
              </a:rPr>
              <a:t>用于属性的读写 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5700748" y="5143512"/>
            <a:ext cx="194308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黑体" panose="02010609060101010101" pitchFamily="2" charset="-122"/>
              </a:rPr>
              <a:t>对属性值的</a:t>
            </a:r>
            <a:r>
              <a:rPr lang="zh-CN" altLang="en-US" b="1" dirty="0" smtClean="0"/>
              <a:t>合法性</a:t>
            </a:r>
            <a:r>
              <a:rPr lang="zh-CN" altLang="en-US" b="1" dirty="0" smtClean="0">
                <a:latin typeface="黑体" panose="02010609060101010101" pitchFamily="2" charset="-122"/>
              </a:rPr>
              <a:t>进行判断 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65" name="右箭头 64"/>
          <p:cNvSpPr>
            <a:spLocks noChangeArrowheads="1"/>
          </p:cNvSpPr>
          <p:nvPr/>
        </p:nvSpPr>
        <p:spPr bwMode="auto">
          <a:xfrm rot="5400000">
            <a:off x="3393275" y="325040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072066" y="271462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5143504" y="4071942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5143504" y="557214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组合 27"/>
          <p:cNvGrpSpPr/>
          <p:nvPr/>
        </p:nvGrpSpPr>
        <p:grpSpPr bwMode="auto">
          <a:xfrm>
            <a:off x="1907704" y="6184152"/>
            <a:ext cx="4572000" cy="629224"/>
            <a:chOff x="3143240" y="5143512"/>
            <a:chExt cx="4572032" cy="629229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：类的封装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900113" y="1142984"/>
            <a:ext cx="7632700" cy="48013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fr-FR" altLang="zh-CN" b="1" dirty="0" smtClean="0">
                <a:ea typeface="宋体" panose="02010600030101010101" pitchFamily="2" charset="-122"/>
              </a:rPr>
              <a:t>class Dog {</a:t>
            </a:r>
            <a:endParaRPr lang="fr-FR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fr-FR" altLang="zh-CN" b="1" dirty="0" smtClean="0">
                <a:ea typeface="宋体" panose="02010600030101010101" pitchFamily="2" charset="-122"/>
              </a:rPr>
              <a:t>    </a:t>
            </a:r>
            <a:r>
              <a:rPr lang="fr-FR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 smtClean="0">
                <a:ea typeface="宋体" panose="02010600030101010101" pitchFamily="2" charset="-122"/>
              </a:rPr>
              <a:t>String name = </a:t>
            </a:r>
            <a:r>
              <a:rPr lang="en-US" altLang="zh-CN" b="1" dirty="0" smtClean="0">
                <a:ea typeface="宋体" panose="02010600030101010101" pitchFamily="2" charset="-122"/>
              </a:rPr>
              <a:t>"</a:t>
            </a:r>
            <a:r>
              <a:rPr lang="zh-CN" altLang="en-US" b="1" dirty="0" smtClean="0">
                <a:latin typeface="黑体" panose="02010609060101010101" pitchFamily="2" charset="-122"/>
              </a:rPr>
              <a:t>旺财</a:t>
            </a:r>
            <a:r>
              <a:rPr lang="en-US" altLang="zh-CN" b="1" dirty="0" smtClean="0">
                <a:ea typeface="宋体" panose="02010600030101010101" pitchFamily="2" charset="-122"/>
              </a:rPr>
              <a:t>"</a:t>
            </a:r>
            <a:r>
              <a:rPr lang="fr-FR" altLang="zh-CN" b="1" dirty="0" smtClean="0">
                <a:ea typeface="宋体" panose="02010600030101010101" pitchFamily="2" charset="-122"/>
              </a:rPr>
              <a:t>; // </a:t>
            </a:r>
            <a:r>
              <a:rPr lang="zh-CN" altLang="en-US" b="1" dirty="0" smtClean="0">
                <a:latin typeface="黑体" panose="02010609060101010101" pitchFamily="2" charset="-122"/>
              </a:rPr>
              <a:t>昵称</a:t>
            </a:r>
            <a:endParaRPr lang="zh-CN" altLang="fr-FR" b="1" dirty="0" smtClean="0">
              <a:latin typeface="黑体" panose="02010609060101010101" pitchFamily="2" charset="-122"/>
            </a:endParaRPr>
          </a:p>
          <a:p>
            <a:pPr algn="l"/>
            <a:r>
              <a:rPr lang="zh-CN" altLang="fr-FR" b="1" dirty="0" smtClean="0">
                <a:ea typeface="宋体" panose="02010600030101010101" pitchFamily="2" charset="-122"/>
              </a:rPr>
              <a:t>    </a:t>
            </a:r>
            <a:r>
              <a:rPr lang="fr-FR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 smtClean="0">
                <a:ea typeface="宋体" panose="02010600030101010101" pitchFamily="2" charset="-122"/>
              </a:rPr>
              <a:t>int health = 100; // </a:t>
            </a:r>
            <a:r>
              <a:rPr lang="zh-CN" altLang="en-US" b="1" dirty="0" smtClean="0">
                <a:latin typeface="黑体" panose="02010609060101010101" pitchFamily="2" charset="-122"/>
              </a:rPr>
              <a:t>健康值</a:t>
            </a:r>
            <a:endParaRPr lang="zh-CN" altLang="fr-FR" b="1" dirty="0" smtClean="0">
              <a:latin typeface="黑体" panose="02010609060101010101" pitchFamily="2" charset="-122"/>
            </a:endParaRPr>
          </a:p>
          <a:p>
            <a:pPr algn="l"/>
            <a:r>
              <a:rPr lang="zh-CN" altLang="fr-FR" b="1" dirty="0" smtClean="0"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 smtClean="0">
                <a:ea typeface="宋体" panose="02010600030101010101" pitchFamily="2" charset="-122"/>
              </a:rPr>
              <a:t>int love = 0;   // </a:t>
            </a:r>
            <a:r>
              <a:rPr lang="zh-CN" altLang="en-US" b="1" dirty="0" smtClean="0">
                <a:latin typeface="黑体" panose="02010609060101010101" pitchFamily="2" charset="-122"/>
              </a:rPr>
              <a:t>亲密度</a:t>
            </a:r>
            <a:endParaRPr lang="zh-CN" altLang="fr-FR" b="1" dirty="0" smtClean="0">
              <a:latin typeface="黑体" panose="02010609060101010101" pitchFamily="2" charset="-122"/>
            </a:endParaRPr>
          </a:p>
          <a:p>
            <a:pPr algn="l"/>
            <a:r>
              <a:rPr lang="zh-CN" altLang="fr-FR" b="1" dirty="0" smtClean="0">
                <a:ea typeface="宋体" panose="02010600030101010101" pitchFamily="2" charset="-122"/>
              </a:rPr>
              <a:t>    </a:t>
            </a:r>
            <a:r>
              <a:rPr lang="fr-FR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private </a:t>
            </a:r>
            <a:r>
              <a:rPr lang="fr-FR" altLang="zh-CN" b="1" dirty="0" smtClean="0">
                <a:ea typeface="宋体" panose="02010600030101010101" pitchFamily="2" charset="-122"/>
              </a:rPr>
              <a:t>String strain = </a:t>
            </a:r>
            <a:r>
              <a:rPr lang="en-US" altLang="zh-CN" b="1" dirty="0" smtClean="0">
                <a:ea typeface="宋体" panose="02010600030101010101" pitchFamily="2" charset="-122"/>
              </a:rPr>
              <a:t>"</a:t>
            </a:r>
            <a:r>
              <a:rPr lang="zh-CN" altLang="en-US" b="1" dirty="0" smtClean="0">
                <a:latin typeface="黑体" panose="02010609060101010101" pitchFamily="2" charset="-122"/>
              </a:rPr>
              <a:t>拉布拉多犬</a:t>
            </a:r>
            <a:r>
              <a:rPr lang="en-US" altLang="zh-CN" b="1" dirty="0" smtClean="0">
                <a:ea typeface="宋体" panose="02010600030101010101" pitchFamily="2" charset="-122"/>
              </a:rPr>
              <a:t>"</a:t>
            </a:r>
            <a:r>
              <a:rPr lang="fr-FR" altLang="zh-CN" b="1" dirty="0" smtClean="0">
                <a:ea typeface="宋体" panose="02010600030101010101" pitchFamily="2" charset="-122"/>
              </a:rPr>
              <a:t>; // </a:t>
            </a:r>
            <a:r>
              <a:rPr lang="zh-CN" altLang="en-US" b="1" dirty="0" smtClean="0">
                <a:latin typeface="黑体" panose="02010609060101010101" pitchFamily="2" charset="-122"/>
              </a:rPr>
              <a:t>品种</a:t>
            </a:r>
            <a:endParaRPr lang="zh-CN" altLang="en-US" b="1" dirty="0" smtClean="0">
              <a:latin typeface="黑体" panose="02010609060101010101" pitchFamily="2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public </a:t>
            </a:r>
            <a:r>
              <a:rPr lang="en-US" altLang="zh-CN" b="1" dirty="0" err="1" smtClean="0"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</a:rPr>
              <a:t>getHealth</a:t>
            </a:r>
            <a:r>
              <a:rPr lang="en-US" altLang="zh-CN" b="1" dirty="0" smtClean="0">
                <a:ea typeface="宋体" panose="02010600030101010101" pitchFamily="2" charset="-122"/>
              </a:rPr>
              <a:t>() {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return health;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}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public </a:t>
            </a:r>
            <a:r>
              <a:rPr lang="en-US" altLang="zh-CN" b="1" dirty="0" smtClean="0">
                <a:ea typeface="宋体" panose="02010600030101010101" pitchFamily="2" charset="-122"/>
              </a:rPr>
              <a:t>void </a:t>
            </a:r>
            <a:r>
              <a:rPr lang="en-US" altLang="zh-CN" b="1" dirty="0" err="1" smtClean="0">
                <a:ea typeface="宋体" panose="02010600030101010101" pitchFamily="2" charset="-122"/>
              </a:rPr>
              <a:t>setHealth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</a:rPr>
              <a:t> health) {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if (health &gt; 100 || health &lt; 0) {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this.health</a:t>
            </a:r>
            <a:r>
              <a:rPr lang="en-US" altLang="zh-CN" b="1" dirty="0" smtClean="0">
                <a:ea typeface="宋体" panose="02010600030101010101" pitchFamily="2" charset="-122"/>
              </a:rPr>
              <a:t> = 40;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b="1" dirty="0" smtClean="0">
                <a:ea typeface="宋体" panose="02010600030101010101" pitchFamily="2" charset="-122"/>
              </a:rPr>
              <a:t>("</a:t>
            </a:r>
            <a:r>
              <a:rPr lang="zh-CN" altLang="en-US" b="1" dirty="0" smtClean="0">
                <a:latin typeface="黑体" panose="02010609060101010101" pitchFamily="2" charset="-122"/>
              </a:rPr>
              <a:t>健康值应该在</a:t>
            </a:r>
            <a:r>
              <a:rPr lang="en-US" altLang="zh-CN" b="1" dirty="0" smtClean="0">
                <a:ea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黑体" panose="02010609060101010101" pitchFamily="2" charset="-122"/>
              </a:rPr>
              <a:t>和</a:t>
            </a:r>
            <a:r>
              <a:rPr lang="en-US" altLang="zh-CN" b="1" dirty="0" smtClean="0">
                <a:ea typeface="宋体" panose="02010600030101010101" pitchFamily="2" charset="-122"/>
              </a:rPr>
              <a:t>100</a:t>
            </a:r>
            <a:r>
              <a:rPr lang="zh-CN" altLang="en-US" b="1" dirty="0" smtClean="0">
                <a:latin typeface="黑体" panose="02010609060101010101" pitchFamily="2" charset="-122"/>
              </a:rPr>
              <a:t>之间，默认值是</a:t>
            </a:r>
            <a:r>
              <a:rPr lang="en-US" altLang="zh-CN" b="1" dirty="0" smtClean="0">
                <a:ea typeface="宋体" panose="02010600030101010101" pitchFamily="2" charset="-122"/>
              </a:rPr>
              <a:t>40");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} else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   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this.</a:t>
            </a:r>
            <a:r>
              <a:rPr lang="en-US" altLang="zh-CN" b="1" dirty="0" err="1" smtClean="0">
                <a:ea typeface="宋体" panose="02010600030101010101" pitchFamily="2" charset="-122"/>
              </a:rPr>
              <a:t>health</a:t>
            </a:r>
            <a:r>
              <a:rPr lang="en-US" altLang="zh-CN" b="1" dirty="0" smtClean="0">
                <a:ea typeface="宋体" panose="02010600030101010101" pitchFamily="2" charset="-122"/>
              </a:rPr>
              <a:t>  =  health;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}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// </a:t>
            </a:r>
            <a:r>
              <a:rPr lang="zh-CN" altLang="en-US" b="1" dirty="0" smtClean="0">
                <a:latin typeface="黑体" panose="02010609060101010101" pitchFamily="2" charset="-122"/>
              </a:rPr>
              <a:t>其它</a:t>
            </a:r>
            <a:r>
              <a:rPr lang="en-US" altLang="zh-CN" b="1" dirty="0" smtClean="0">
                <a:ea typeface="宋体" panose="02010600030101010101" pitchFamily="2" charset="-122"/>
              </a:rPr>
              <a:t>getter/setter</a:t>
            </a:r>
            <a:r>
              <a:rPr lang="zh-CN" altLang="en-US" b="1" dirty="0" smtClean="0">
                <a:latin typeface="黑体" panose="02010609060101010101" pitchFamily="2" charset="-122"/>
              </a:rPr>
              <a:t>方法</a:t>
            </a:r>
            <a:endParaRPr lang="zh-CN" altLang="en-US" b="1" dirty="0" smtClean="0">
              <a:latin typeface="黑体" panose="0201060906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1428728" y="3643314"/>
            <a:ext cx="6840538" cy="15001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1223828" y="1489070"/>
            <a:ext cx="863600" cy="10810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0" y="4429132"/>
            <a:ext cx="1246914" cy="776383"/>
          </a:xfrm>
          <a:prstGeom prst="wedgeRoundRectCallout">
            <a:avLst>
              <a:gd name="adj1" fmla="val 48708"/>
              <a:gd name="adj2" fmla="val 233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this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代表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当前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对象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1543" name="Line 26"/>
          <p:cNvSpPr>
            <a:spLocks noChangeShapeType="1"/>
          </p:cNvSpPr>
          <p:nvPr/>
        </p:nvSpPr>
        <p:spPr bwMode="auto">
          <a:xfrm flipV="1">
            <a:off x="2555875" y="2143115"/>
            <a:ext cx="45719" cy="258763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4" name="Line 26"/>
          <p:cNvSpPr>
            <a:spLocks noChangeShapeType="1"/>
          </p:cNvSpPr>
          <p:nvPr/>
        </p:nvSpPr>
        <p:spPr bwMode="auto">
          <a:xfrm flipV="1">
            <a:off x="3857620" y="3714752"/>
            <a:ext cx="214314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2357422" y="1731958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2214546" y="4730746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7" name="Rectangle 43"/>
          <p:cNvSpPr>
            <a:spLocks noChangeArrowheads="1"/>
          </p:cNvSpPr>
          <p:nvPr/>
        </p:nvSpPr>
        <p:spPr bwMode="auto">
          <a:xfrm>
            <a:off x="3244845" y="4730746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4000496" y="3362321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2285984" y="2570158"/>
            <a:ext cx="129540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2500298" y="3362321"/>
            <a:ext cx="230346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60"/>
          <p:cNvGrpSpPr/>
          <p:nvPr/>
        </p:nvGrpSpPr>
        <p:grpSpPr bwMode="auto">
          <a:xfrm>
            <a:off x="6143636" y="785794"/>
            <a:ext cx="2357454" cy="3409146"/>
            <a:chOff x="3878" y="1384"/>
            <a:chExt cx="1633" cy="1956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878" y="1599"/>
              <a:ext cx="1633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3878" y="1384"/>
              <a:ext cx="1633" cy="22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3878" y="2461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setHealth():void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… …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>
            <a:off x="3571868" y="2857496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4394199" y="3178967"/>
            <a:ext cx="35639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 flipH="1" flipV="1">
            <a:off x="5608645" y="3321843"/>
            <a:ext cx="64214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>
            <a:off x="714348" y="1857364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1230804" y="4713130"/>
            <a:ext cx="483676" cy="2160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357158" y="1643050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399002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715008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grpSp>
        <p:nvGrpSpPr>
          <p:cNvPr id="31" name="组合 65"/>
          <p:cNvGrpSpPr/>
          <p:nvPr/>
        </p:nvGrpSpPr>
        <p:grpSpPr>
          <a:xfrm>
            <a:off x="71406" y="5857892"/>
            <a:ext cx="928694" cy="400110"/>
            <a:chOff x="3786182" y="1885882"/>
            <a:chExt cx="928694" cy="400110"/>
          </a:xfrm>
        </p:grpSpPr>
        <p:pic>
          <p:nvPicPr>
            <p:cNvPr id="36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4014043" y="18858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技巧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1357290" y="5857892"/>
            <a:ext cx="5715040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>
                <a:latin typeface="+mn-lt"/>
                <a:ea typeface="+mn-ea"/>
              </a:rPr>
              <a:t>添加</a:t>
            </a:r>
            <a:r>
              <a:rPr lang="en-US" altLang="zh-CN" b="1" dirty="0" smtClean="0">
                <a:latin typeface="+mn-lt"/>
                <a:ea typeface="+mn-ea"/>
              </a:rPr>
              <a:t>getter/setter</a:t>
            </a:r>
            <a:r>
              <a:rPr lang="zh-CN" altLang="en-US" b="1" dirty="0" smtClean="0">
                <a:latin typeface="+mn-lt"/>
                <a:ea typeface="+mn-ea"/>
              </a:rPr>
              <a:t>方法的快捷键：</a:t>
            </a:r>
            <a:r>
              <a:rPr lang="en-US" altLang="zh-CN" b="1" dirty="0" err="1" smtClean="0">
                <a:latin typeface="+mn-lt"/>
                <a:ea typeface="+mn-ea"/>
              </a:rPr>
              <a:t>Shift+Alt+S+R</a:t>
            </a:r>
            <a:endParaRPr lang="zh-CN" altLang="en-US" b="1" dirty="0">
              <a:latin typeface="+mn-lt"/>
              <a:ea typeface="+mn-ea"/>
            </a:endParaRPr>
          </a:p>
        </p:txBody>
      </p:sp>
      <p:grpSp>
        <p:nvGrpSpPr>
          <p:cNvPr id="37" name="组合 12"/>
          <p:cNvGrpSpPr/>
          <p:nvPr/>
        </p:nvGrpSpPr>
        <p:grpSpPr bwMode="auto">
          <a:xfrm>
            <a:off x="179512" y="620688"/>
            <a:ext cx="1470025" cy="400050"/>
            <a:chOff x="2962268" y="5103147"/>
            <a:chExt cx="1469411" cy="400110"/>
          </a:xfrm>
        </p:grpSpPr>
        <p:pic>
          <p:nvPicPr>
            <p:cNvPr id="3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0" grpId="0" animBg="1"/>
      <p:bldP spid="661540" grpId="1" animBg="1"/>
      <p:bldP spid="661541" grpId="0" animBg="1"/>
      <p:bldP spid="661541" grpId="1" animBg="1"/>
      <p:bldP spid="7" grpId="0" animBg="1"/>
      <p:bldP spid="661543" grpId="0" animBg="1"/>
      <p:bldP spid="661544" grpId="0" animBg="1"/>
      <p:bldP spid="661545" grpId="0" animBg="1"/>
      <p:bldP spid="661546" grpId="0" animBg="1"/>
      <p:bldP spid="661547" grpId="0" animBg="1"/>
      <p:bldP spid="661548" grpId="0" animBg="1"/>
      <p:bldP spid="661553" grpId="0" animBg="1"/>
      <p:bldP spid="661553" grpId="1" animBg="1"/>
      <p:bldP spid="661554" grpId="0" animBg="1"/>
      <p:bldP spid="661554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pPr eaLnBrk="1" hangingPunct="1"/>
            <a:r>
              <a:rPr lang="en-US" altLang="zh-CN" smtClean="0"/>
              <a:t>this</a:t>
            </a:r>
            <a:r>
              <a:rPr lang="zh-CN" altLang="en-US" smtClean="0"/>
              <a:t>的用法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this</a:t>
            </a:r>
            <a:r>
              <a:rPr lang="zh-CN" altLang="en-US" dirty="0" smtClean="0"/>
              <a:t>关键字的用法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调用属性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调用方法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调用构造方法</a:t>
            </a:r>
            <a:endParaRPr lang="zh-CN" altLang="en-US" dirty="0" smtClean="0"/>
          </a:p>
        </p:txBody>
      </p:sp>
      <p:sp>
        <p:nvSpPr>
          <p:cNvPr id="31748" name="AutoShape 12"/>
          <p:cNvSpPr>
            <a:spLocks noChangeArrowheads="1"/>
          </p:cNvSpPr>
          <p:nvPr/>
        </p:nvSpPr>
        <p:spPr bwMode="auto">
          <a:xfrm>
            <a:off x="1643042" y="2367676"/>
            <a:ext cx="3529013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.health = 100;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大黄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1749" name="AutoShape 12"/>
          <p:cNvSpPr>
            <a:spLocks noChangeArrowheads="1"/>
          </p:cNvSpPr>
          <p:nvPr/>
        </p:nvSpPr>
        <p:spPr bwMode="auto">
          <a:xfrm>
            <a:off x="1714480" y="4136716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.print();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1643042" y="5417840"/>
            <a:ext cx="350996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898305" y="5429264"/>
            <a:ext cx="3031413" cy="776383"/>
          </a:xfrm>
          <a:prstGeom prst="wedgeRoundRectCallout">
            <a:avLst>
              <a:gd name="adj1" fmla="val -50308"/>
              <a:gd name="adj2" fmla="val -34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如果使用，必须是构造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中的第一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条语句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1643042" y="6065542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",100,100,"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286380" y="57150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655903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分析需求，用封装方式设计类，画出类图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汽车销售人员销售汽车，可售款式有凯越、君威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>
                <a:ea typeface="黑体" panose="02010609060101010101" pitchFamily="2" charset="-122"/>
              </a:rPr>
              <a:t>每款汽车有款式和编号，款式、编号不能修改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 lvl="2" eaLnBrk="1" hangingPunct="1"/>
            <a:r>
              <a:rPr lang="zh-CN" altLang="en-US" dirty="0" smtClean="0">
                <a:ea typeface="黑体" panose="02010609060101010101" pitchFamily="2" charset="-122"/>
              </a:rPr>
              <a:t>汽车销售人员有姓名，姓名不能修改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dirty="0" smtClean="0"/>
              <a:t>销售人员有两种销售方式：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>
                <a:ea typeface="黑体" panose="02010609060101010101" pitchFamily="2" charset="-122"/>
              </a:rPr>
              <a:t>按车辆销售，每次一辆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 lvl="2" eaLnBrk="1" hangingPunct="1"/>
            <a:r>
              <a:rPr lang="zh-CN" altLang="en-US" dirty="0" smtClean="0">
                <a:ea typeface="黑体" panose="02010609060101010101" pitchFamily="2" charset="-122"/>
              </a:rPr>
              <a:t>按车型销售（凯越），要同时告诉销售人员购买数量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grpSp>
        <p:nvGrpSpPr>
          <p:cNvPr id="4" name="Group 61"/>
          <p:cNvGrpSpPr/>
          <p:nvPr/>
        </p:nvGrpSpPr>
        <p:grpSpPr bwMode="auto">
          <a:xfrm>
            <a:off x="1000100" y="4357694"/>
            <a:ext cx="3529013" cy="2403440"/>
            <a:chOff x="204" y="2478"/>
            <a:chExt cx="1587" cy="1505"/>
          </a:xfrm>
        </p:grpSpPr>
        <p:sp>
          <p:nvSpPr>
            <p:cNvPr id="32785" name="Rectangle 10"/>
            <p:cNvSpPr>
              <a:spLocks noChangeArrowheads="1"/>
            </p:cNvSpPr>
            <p:nvPr/>
          </p:nvSpPr>
          <p:spPr bwMode="auto">
            <a:xfrm>
              <a:off x="204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204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Excelle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4" y="3249"/>
              <a:ext cx="1587" cy="734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Excelle(id:String,type:String)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" name="Group 62"/>
          <p:cNvGrpSpPr/>
          <p:nvPr/>
        </p:nvGrpSpPr>
        <p:grpSpPr bwMode="auto">
          <a:xfrm>
            <a:off x="4600549" y="4357695"/>
            <a:ext cx="3781455" cy="2376931"/>
            <a:chOff x="1836" y="2478"/>
            <a:chExt cx="1587" cy="1522"/>
          </a:xfrm>
        </p:grpSpPr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836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836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Regal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1836" y="3249"/>
              <a:ext cx="1587" cy="7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Regal(id:String,type:String)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2857488" y="1714488"/>
            <a:ext cx="3781455" cy="2670176"/>
            <a:chOff x="3629" y="2768"/>
            <a:chExt cx="2109" cy="1682"/>
          </a:xfrm>
        </p:grpSpPr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629" y="3022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629" y="2768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Seller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29" y="3258"/>
              <a:ext cx="2109" cy="119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setName(name:String):void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sell(car:Excelle):void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sell(car:Regal):void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</a:t>
              </a:r>
              <a:r>
                <a:rPr lang="en-US" altLang="zh-CN" b="1" dirty="0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sell(</a:t>
              </a:r>
              <a:r>
                <a:rPr lang="en-US" altLang="zh-CN" b="1" dirty="0" err="1" smtClean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car:Excelle,num:int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3452783" y="4429132"/>
            <a:ext cx="92869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凯越 </a:t>
            </a:r>
            <a:endParaRPr lang="zh-CN" altLang="en-US" b="1" dirty="0"/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7335813" y="4429132"/>
            <a:ext cx="97475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君威 </a:t>
            </a:r>
            <a:endParaRPr lang="zh-CN" altLang="en-US" b="1" dirty="0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5424497" y="1741458"/>
            <a:ext cx="1190655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销售员 </a:t>
            </a:r>
            <a:endParaRPr lang="zh-CN" altLang="en-US" b="1" dirty="0"/>
          </a:p>
        </p:txBody>
      </p:sp>
      <p:grpSp>
        <p:nvGrpSpPr>
          <p:cNvPr id="20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2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92" y="285728"/>
            <a:ext cx="1963720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本章任务</a:t>
            </a:r>
            <a:endParaRPr lang="zh-CN" altLang="en-US" smtClean="0"/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用类图设计</a:t>
            </a:r>
            <a:r>
              <a:rPr lang="en-US" dirty="0" smtClean="0"/>
              <a:t>Dog</a:t>
            </a:r>
            <a:r>
              <a:rPr lang="zh-CN" altLang="en-US" dirty="0" smtClean="0"/>
              <a:t>和</a:t>
            </a:r>
            <a:r>
              <a:rPr lang="en-US" dirty="0" smtClean="0"/>
              <a:t>Penguin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领养宠物并打印宠物信息</a:t>
            </a:r>
            <a:endParaRPr lang="zh-CN" alt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5876" y="2857496"/>
            <a:ext cx="273126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100" y="2928934"/>
            <a:ext cx="1905792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53" y="4429132"/>
            <a:ext cx="4847067" cy="2215504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828" y="2143116"/>
            <a:ext cx="48074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85728"/>
            <a:ext cx="7488957" cy="52322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altLang="zh-CN" sz="2800" dirty="0" smtClean="0"/>
              <a:t>用类图设计Dog和Penguin类 </a:t>
            </a:r>
            <a:endParaRPr lang="en-US" altLang="zh-CN" sz="28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运用面向对象思想抽象出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Penguin</a:t>
            </a:r>
            <a:r>
              <a:rPr lang="zh-CN" altLang="en-US" dirty="0" smtClean="0"/>
              <a:t>类，画出对应类图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根据类图编写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Penguin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添加默认构造方法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1285852" y="2635252"/>
          <a:ext cx="7358114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928694"/>
                <a:gridCol w="1143008"/>
                <a:gridCol w="1071570"/>
                <a:gridCol w="1000132"/>
                <a:gridCol w="214314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行为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昵称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健康值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亲密度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品种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anose="02010609060101010101" pitchFamily="2" charset="-122"/>
                        </a:rPr>
                        <a:t>输出信息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企鹅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昵称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健康值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亲密度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性别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anose="02010609060101010101" pitchFamily="2" charset="-122"/>
                        </a:rPr>
                        <a:t>输出信息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7"/>
          <p:cNvGrpSpPr/>
          <p:nvPr/>
        </p:nvGrpSpPr>
        <p:grpSpPr bwMode="auto">
          <a:xfrm>
            <a:off x="3167063" y="566467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3" y="285728"/>
            <a:ext cx="5184700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Dog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类的结构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类的封装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对象的创建，类的属性和方法的调用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4" y="3205520"/>
            <a:ext cx="4000496" cy="16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6"/>
          <p:cNvGrpSpPr/>
          <p:nvPr/>
        </p:nvGrpSpPr>
        <p:grpSpPr bwMode="auto">
          <a:xfrm>
            <a:off x="3214688" y="6240735"/>
            <a:ext cx="2714625" cy="428625"/>
            <a:chOff x="3143240" y="5143512"/>
            <a:chExt cx="271464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85786" y="3000372"/>
            <a:ext cx="4357718" cy="35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需求说明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根据控制台提示信息选择领养宠物</a:t>
            </a:r>
            <a:r>
              <a:rPr lang="zh-CN" altLang="en-US" sz="2400" b="1" kern="0" dirty="0" smtClean="0">
                <a:latin typeface="+mn-lt"/>
                <a:ea typeface="微软雅黑" panose="020B0503020204020204" pitchFamily="34" charset="-122"/>
              </a:rPr>
              <a:t>（狗）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rPr>
              <a:t>输入昵称、品种、健康值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rPr>
              <a:t>打印宠物信息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要保证健康值的有效性（在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100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</a:rPr>
              <a:t>之间）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79" y="285728"/>
            <a:ext cx="5472733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Dog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2" eaLnBrk="1" hangingPunct="1"/>
            <a:endParaRPr lang="zh-CN" altLang="en-US" dirty="0" smtClean="0">
              <a:ea typeface="黑体" panose="02010609060101010101" pitchFamily="2" charset="-122"/>
            </a:endParaRPr>
          </a:p>
          <a:p>
            <a:pPr lvl="2" eaLnBrk="1" hangingPunct="1"/>
            <a:endParaRPr lang="zh-CN" altLang="en-US" dirty="0" smtClean="0"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1828800" y="3500438"/>
            <a:ext cx="274478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从控制台输入宠物信息</a:t>
            </a:r>
            <a:endParaRPr lang="zh-CN" altLang="en-US" sz="2000" b="1" dirty="0"/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4781550" y="3500438"/>
            <a:ext cx="195103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打印宠物信息</a:t>
            </a:r>
            <a:endParaRPr lang="zh-CN" altLang="en-US" sz="2000" b="1" dirty="0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1835150" y="2357430"/>
            <a:ext cx="4826000" cy="40862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保证健康值的有效性，否则取默认值</a:t>
            </a:r>
            <a:r>
              <a:rPr lang="en-US" altLang="zh-CN" sz="2000" b="1" dirty="0"/>
              <a:t>60</a:t>
            </a:r>
            <a:endParaRPr lang="en-US" altLang="zh-CN" sz="20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6" name="组合 17"/>
          <p:cNvGrpSpPr/>
          <p:nvPr/>
        </p:nvGrpSpPr>
        <p:grpSpPr bwMode="auto">
          <a:xfrm>
            <a:off x="3167063" y="6024711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1" hangingPunct="1"/>
            <a:r>
              <a:rPr lang="zh-CN" altLang="en-US" dirty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602261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3" y="285728"/>
            <a:ext cx="6984900" cy="52322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——Dog</a:t>
            </a:r>
            <a:r>
              <a:rPr lang="zh-CN" altLang="en-US" sz="3200" dirty="0" smtClean="0"/>
              <a:t>类的带参构造方法 </a:t>
            </a:r>
            <a:r>
              <a:rPr lang="zh-CN" altLang="zh-CN" sz="3200" dirty="0" smtClean="0"/>
              <a:t> </a:t>
            </a:r>
            <a:endParaRPr lang="en-US" altLang="zh-CN" sz="32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增加带参构造方法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类，使用带参构造方法创建对象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1357290" y="2357430"/>
            <a:ext cx="655161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Dog(String name,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strain)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/>
          <p:nvPr/>
        </p:nvGrpSpPr>
        <p:grpSpPr bwMode="auto">
          <a:xfrm>
            <a:off x="3167063" y="602471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操作</a:t>
            </a:r>
            <a:r>
              <a:rPr lang="zh-CN" altLang="zh-CN" dirty="0" smtClean="0"/>
              <a:t>企鹅性别属性</a:t>
            </a:r>
            <a:endParaRPr lang="en-US" altLang="zh-CN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给</a:t>
            </a:r>
            <a:r>
              <a:rPr lang="en-US" altLang="zh-CN" dirty="0" smtClean="0"/>
              <a:t>Penguin</a:t>
            </a:r>
            <a:r>
              <a:rPr lang="zh-CN" altLang="en-US" dirty="0" smtClean="0"/>
              <a:t>类提供</a:t>
            </a:r>
            <a:r>
              <a:rPr lang="en-US" altLang="zh-CN" dirty="0" smtClean="0"/>
              <a:t>SEX_MALE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SEX_FEMALE</a:t>
            </a:r>
            <a:r>
              <a:rPr lang="zh-CN" altLang="en-US" dirty="0" smtClean="0"/>
              <a:t>两个静态常量，分别取值“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仔”或“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妹”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类，使用静态常量对性别进行赋值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修改企鹅的性别只能取值“雄”或“雌”，通过修改静态常量值实现该需求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4120" y="3717032"/>
            <a:ext cx="5130168" cy="23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7"/>
          <p:cNvGrpSpPr/>
          <p:nvPr/>
        </p:nvGrpSpPr>
        <p:grpSpPr bwMode="auto">
          <a:xfrm>
            <a:off x="3298106" y="6165304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1979713" y="980728"/>
            <a:ext cx="428362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面向对象的思想开发程序的好处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现实世界抽象出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方法重载的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可以修饰属性、方法、静态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块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实现封装的步骤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4320604" y="4941168"/>
            <a:ext cx="179388" cy="112308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4642297" y="1523170"/>
            <a:ext cx="32420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找出名词确定类、属性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找出动词确定方法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剔除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与业务无关的属性和方法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4535140" y="4898202"/>
            <a:ext cx="42133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修改属性的可见性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创建公有的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getter/setter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方法中加入属性控制语句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4427984" y="1652613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0" y="2956942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抽象和封装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1763688" y="996579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427984" y="3020765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644008" y="3020765"/>
            <a:ext cx="324207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方法名相同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参数项不同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与访问修饰符和返回值无关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zh-CN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7215206" y="285728"/>
            <a:ext cx="174940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1" hangingPunct="1"/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使用类图描述设计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掌握面向对象设计基本步骤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掌握类和对象的概念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掌握构造方法及其重载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掌握封装的概念及其使用</a:t>
            </a:r>
            <a:endParaRPr lang="zh-CN" altLang="en-US" dirty="0" smtClean="0"/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9454" y="26377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9454" y="321468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170909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16" y="1637658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2831" y="285728"/>
            <a:ext cx="4091781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为什么使用面向对象</a:t>
            </a:r>
            <a:r>
              <a:rPr lang="en-US" altLang="zh-CN" smtClean="0"/>
              <a:t>2-1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现实世界是由什么组成的？</a:t>
            </a:r>
            <a:endParaRPr lang="zh-CN" altLang="en-US" smtClean="0"/>
          </a:p>
        </p:txBody>
      </p:sp>
      <p:pic>
        <p:nvPicPr>
          <p:cNvPr id="12292" name="Picture 8" descr="u=3336855887,1773829459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0038" y="4195763"/>
            <a:ext cx="177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u=526139667,1611322799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3284538"/>
            <a:ext cx="914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0" descr="u=540745708,2641158090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294957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1" descr="u=633882278,4240882209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1773238"/>
            <a:ext cx="16002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3" descr="u=1242162319,1237083860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1916113"/>
            <a:ext cx="1333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 descr="u=2106891857,988304528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37038" y="1844675"/>
            <a:ext cx="1271587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7" descr="u=2604492475,3845154603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992" y="4214818"/>
            <a:ext cx="16002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8" descr="u=2736783560,3549747924&amp;fm=0&amp;gp=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79838" y="2781300"/>
            <a:ext cx="1600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7" descr="u=2909246188,1236223705&amp;fm=0&amp;gp=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19700" y="414972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24" descr="未命名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19250" y="3284538"/>
            <a:ext cx="125888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25" descr="u=163486264,3173599994&amp;fm=0&amp;gp=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1575" y="1773238"/>
            <a:ext cx="1600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000381" y="5788046"/>
            <a:ext cx="2428875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世界由对象组成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360" y="285728"/>
            <a:ext cx="4089252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为什么使用面向对象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软件出现的目的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用计算机的语言描述现实世界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用计算机解决现实世界的问题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marL="342900" lvl="1" indent="-342900" eaLnBrk="1" hangingPunct="1">
              <a:buSzPct val="80000"/>
              <a:buBlip>
                <a:blip r:embed="rId1"/>
              </a:buBlip>
            </a:pPr>
            <a:r>
              <a:rPr lang="zh-CN" altLang="en-US" sz="2800" dirty="0" smtClean="0"/>
              <a:t>面向对象设计和开发程序的好处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交流更加流畅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提高设计和开发效率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857224" y="3319161"/>
            <a:ext cx="2643206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面向对象的思想</a:t>
            </a:r>
            <a:endParaRPr lang="zh-CN" altLang="en-US" sz="2400" b="1" dirty="0"/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auto">
          <a:xfrm>
            <a:off x="3428992" y="4176417"/>
            <a:ext cx="2128659" cy="408623"/>
          </a:xfrm>
          <a:prstGeom prst="wedgeRoundRectCallout">
            <a:avLst>
              <a:gd name="adj1" fmla="val 50246"/>
              <a:gd name="adj2" fmla="val -119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符合人类思维习惯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5357818" y="3319161"/>
            <a:ext cx="250033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面向对象的世界</a:t>
            </a:r>
            <a:endParaRPr lang="zh-CN" altLang="en-US" sz="2400" b="1" dirty="0"/>
          </a:p>
        </p:txBody>
      </p:sp>
      <p:sp>
        <p:nvSpPr>
          <p:cNvPr id="18" name="右箭头 17"/>
          <p:cNvSpPr/>
          <p:nvPr/>
        </p:nvSpPr>
        <p:spPr bwMode="auto">
          <a:xfrm flipV="1">
            <a:off x="3786182" y="3604913"/>
            <a:ext cx="1428760" cy="2857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934" y="3143248"/>
            <a:ext cx="80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描述</a:t>
            </a:r>
            <a:endParaRPr lang="zh-CN" altLang="en-US" sz="24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93254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85728"/>
            <a:ext cx="3384549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一个现实世界的问题 </a:t>
            </a:r>
            <a:endParaRPr lang="zh-CN" altLang="en-US" smtClean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宠物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现实世界的对象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如何在计算机中描述它们</a:t>
            </a:r>
            <a:r>
              <a:rPr lang="en-US" altLang="zh-CN" dirty="0" smtClean="0"/>
              <a:t>?</a:t>
            </a:r>
            <a:endParaRPr lang="en-US" altLang="zh-CN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484438" y="4437063"/>
            <a:ext cx="4032250" cy="18002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从现实中抽象出类分三步：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找出它的种类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找出它的属性 </a:t>
            </a:r>
            <a:endParaRPr lang="zh-CN" altLang="en-US" sz="2400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找出它的行为 </a:t>
            </a:r>
            <a:endParaRPr lang="zh-CN" altLang="en-US" sz="2400" b="1" dirty="0"/>
          </a:p>
        </p:txBody>
      </p:sp>
      <p:pic>
        <p:nvPicPr>
          <p:cNvPr id="14342" name="Picture 12" descr="u=486405875,510153256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0063" y="1922463"/>
            <a:ext cx="1765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u=651425874,62278463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1862138"/>
            <a:ext cx="1600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4" descr="u=1880318704,2055524190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184467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5" descr="u=1988743720,2428469872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19161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1" descr="u=3231660781,1733649563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9000" y="1773238"/>
            <a:ext cx="1189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0" descr="u=3187969937,1827762822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1638" y="20129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3-1</a:t>
            </a:r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用面向对象的思想描述世界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第一步：发现类</a:t>
            </a:r>
            <a:endParaRPr lang="zh-CN" altLang="en-US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787900" y="4508500"/>
            <a:ext cx="3455988" cy="7064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根据</a:t>
            </a:r>
            <a:r>
              <a:rPr lang="en-US" altLang="zh-CN" b="1" dirty="0"/>
              <a:t>“</a:t>
            </a:r>
            <a:r>
              <a:rPr lang="zh-CN" altLang="en-US" b="1" dirty="0"/>
              <a:t>对象”抽象出</a:t>
            </a:r>
            <a:r>
              <a:rPr lang="en-US" altLang="zh-CN" b="1" dirty="0"/>
              <a:t>“</a:t>
            </a:r>
            <a:r>
              <a:rPr lang="zh-CN" altLang="en-US" b="1" dirty="0"/>
              <a:t>类” </a:t>
            </a:r>
            <a:endParaRPr lang="zh-CN" altLang="en-US" b="1" dirty="0"/>
          </a:p>
        </p:txBody>
      </p:sp>
      <p:sp>
        <p:nvSpPr>
          <p:cNvPr id="630799" name="AutoShape 10"/>
          <p:cNvSpPr>
            <a:spLocks noChangeArrowheads="1"/>
          </p:cNvSpPr>
          <p:nvPr/>
        </p:nvSpPr>
        <p:spPr bwMode="auto">
          <a:xfrm>
            <a:off x="5256213" y="2492375"/>
            <a:ext cx="2700337" cy="1217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 Dog { 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}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6000760" y="1876425"/>
            <a:ext cx="687228" cy="408623"/>
          </a:xfrm>
          <a:prstGeom prst="wedgeRoundRectCallout">
            <a:avLst>
              <a:gd name="adj1" fmla="val -25550"/>
              <a:gd name="adj2" fmla="val 49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15367" name="Picture 18" descr="u=1860636876,1484894446&amp;fm=0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4156075"/>
            <a:ext cx="1152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9" descr="u=2105736875,114141595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4149725"/>
            <a:ext cx="12239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0" descr="u=2305555199,3384846553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938" y="3141663"/>
            <a:ext cx="115093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612775" y="2782888"/>
            <a:ext cx="3959225" cy="3959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900113" y="2420938"/>
            <a:ext cx="1655762" cy="688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各个狗对象 </a:t>
            </a:r>
            <a:endParaRPr lang="zh-CN" altLang="en-US" b="1" dirty="0"/>
          </a:p>
        </p:txBody>
      </p:sp>
      <p:pic>
        <p:nvPicPr>
          <p:cNvPr id="15372" name="Picture 25" descr="u=1216880925,2104748814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221163"/>
            <a:ext cx="10810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409" name="Freeform 25"/>
          <p:cNvSpPr/>
          <p:nvPr/>
        </p:nvSpPr>
        <p:spPr bwMode="auto">
          <a:xfrm rot="10550394" flipH="1">
            <a:off x="3719497" y="2608782"/>
            <a:ext cx="1647825" cy="46449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5374" name="Picture 29" descr="未命名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313" y="3168650"/>
            <a:ext cx="100806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31" descr="u=1004206843,2046803908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6088" y="5373688"/>
            <a:ext cx="839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34" descr="未命名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87675" y="5229225"/>
            <a:ext cx="54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 rot="5400000" flipH="1" flipV="1">
            <a:off x="6107917" y="239314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30799" grpId="0" animBg="1"/>
      <p:bldP spid="644143" grpId="0" animBg="1"/>
      <p:bldP spid="6564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用面向对象描述世界</a:t>
            </a:r>
            <a:r>
              <a:rPr lang="en-US" altLang="zh-CN" smtClean="0"/>
              <a:t>3-2</a:t>
            </a:r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第二步：发现类的属性 </a:t>
            </a:r>
            <a:endParaRPr lang="zh-CN" altLang="en-US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1313" y="1890597"/>
            <a:ext cx="2256428" cy="2109907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狗类共有的特征： 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品种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年龄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昵称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4. </a:t>
            </a:r>
            <a:r>
              <a:rPr lang="zh-CN" altLang="en-US" b="1" dirty="0"/>
              <a:t>健康情况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5. </a:t>
            </a:r>
            <a:r>
              <a:rPr lang="zh-CN" altLang="en-US" b="1" dirty="0"/>
              <a:t>跟主人的亲密度</a:t>
            </a:r>
            <a:endParaRPr lang="zh-CN" altLang="en-US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… …</a:t>
            </a:r>
            <a:endParaRPr lang="en-US" altLang="zh-CN" b="1" dirty="0"/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4073525" y="3871913"/>
            <a:ext cx="4740275" cy="26320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class Dog {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String name = "</a:t>
            </a:r>
            <a:r>
              <a:rPr lang="zh-CN" altLang="en-US" b="1" dirty="0" smtClean="0">
                <a:solidFill>
                  <a:srgbClr val="FF0000"/>
                </a:solidFill>
              </a:rPr>
              <a:t>旺财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";</a:t>
            </a:r>
            <a:r>
              <a:rPr lang="en-US" altLang="zh-CN" b="1" dirty="0" smtClean="0">
                <a:ea typeface="宋体" panose="02010600030101010101" pitchFamily="2" charset="-122"/>
              </a:rPr>
              <a:t> // </a:t>
            </a:r>
            <a:r>
              <a:rPr lang="zh-CN" altLang="en-US" b="1" dirty="0" smtClean="0">
                <a:latin typeface="黑体" panose="02010609060101010101" pitchFamily="2" charset="-122"/>
              </a:rPr>
              <a:t>昵称</a:t>
            </a:r>
            <a:endParaRPr lang="zh-CN" altLang="en-US" b="1" dirty="0" smtClean="0">
              <a:latin typeface="黑体" panose="0201060906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health = 100;</a:t>
            </a:r>
            <a:r>
              <a:rPr lang="en-US" altLang="zh-CN" b="1" dirty="0" smtClean="0">
                <a:ea typeface="宋体" panose="02010600030101010101" pitchFamily="2" charset="-122"/>
              </a:rPr>
              <a:t> // </a:t>
            </a:r>
            <a:r>
              <a:rPr lang="zh-CN" altLang="en-US" b="1" dirty="0" smtClean="0"/>
              <a:t>健康值    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love = 0;</a:t>
            </a:r>
            <a:r>
              <a:rPr lang="en-US" altLang="zh-CN" b="1" dirty="0" smtClean="0">
                <a:ea typeface="宋体" panose="02010600030101010101" pitchFamily="2" charset="-122"/>
              </a:rPr>
              <a:t>   // </a:t>
            </a:r>
            <a:r>
              <a:rPr lang="zh-CN" altLang="en-US" b="1" dirty="0" smtClean="0"/>
              <a:t>亲密度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String strain = "</a:t>
            </a:r>
            <a:r>
              <a:rPr lang="zh-CN" altLang="en-US" b="1" dirty="0" smtClean="0">
                <a:solidFill>
                  <a:srgbClr val="FF0000"/>
                </a:solidFill>
              </a:rPr>
              <a:t>拉布拉多犬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";</a:t>
            </a:r>
            <a:r>
              <a:rPr lang="en-US" altLang="zh-CN" b="1" dirty="0" smtClean="0">
                <a:ea typeface="宋体" panose="02010600030101010101" pitchFamily="2" charset="-122"/>
              </a:rPr>
              <a:t> // </a:t>
            </a:r>
            <a:r>
              <a:rPr lang="zh-CN" altLang="en-US" b="1" dirty="0" smtClean="0"/>
              <a:t>品种</a:t>
            </a:r>
            <a:r>
              <a:rPr lang="zh-CN" altLang="en-US" b="1" dirty="0" smtClean="0">
                <a:ea typeface="宋体" panose="02010600030101010101" pitchFamily="2" charset="-122"/>
              </a:rPr>
              <a:t> 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56409" name="Freeform 25"/>
          <p:cNvSpPr/>
          <p:nvPr/>
        </p:nvSpPr>
        <p:spPr bwMode="auto">
          <a:xfrm rot="14263821" flipH="1">
            <a:off x="3779987" y="2794490"/>
            <a:ext cx="1800225" cy="470772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967144" y="4929198"/>
            <a:ext cx="2533286" cy="408623"/>
          </a:xfrm>
          <a:prstGeom prst="wedgeRoundRectCallout">
            <a:avLst>
              <a:gd name="adj1" fmla="val 49988"/>
              <a:gd name="adj2" fmla="val -106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放和业务相关的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785786" y="2071678"/>
            <a:ext cx="687228" cy="408623"/>
          </a:xfrm>
          <a:prstGeom prst="wedgeRoundRectCallout">
            <a:avLst>
              <a:gd name="adj1" fmla="val 49936"/>
              <a:gd name="adj2" fmla="val 318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 rot="10800000">
            <a:off x="3643307" y="4429132"/>
            <a:ext cx="428625" cy="1500199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/>
      <p:bldP spid="656409" grpId="0" animBg="1"/>
      <p:bldP spid="644143" grpId="0" animBg="1"/>
      <p:bldP spid="11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6823</Words>
  <Application>WPS 演示</Application>
  <PresentationFormat>全屏显示(4:3)</PresentationFormat>
  <Paragraphs>887</Paragraphs>
  <Slides>37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方正准圆繁体</vt:lpstr>
      <vt:lpstr>新宋体</vt:lpstr>
      <vt:lpstr>模板</vt:lpstr>
      <vt:lpstr>PowerPoint 演示文稿</vt:lpstr>
      <vt:lpstr>预习检查</vt:lpstr>
      <vt:lpstr>本章任务</vt:lpstr>
      <vt:lpstr>本章目标</vt:lpstr>
      <vt:lpstr>为什么使用面向对象2-1</vt:lpstr>
      <vt:lpstr>为什么使用面向对象2-2</vt:lpstr>
      <vt:lpstr>一个现实世界的问题 </vt:lpstr>
      <vt:lpstr>用面向对象描述世界3-1</vt:lpstr>
      <vt:lpstr>用面向对象描述世界3-2</vt:lpstr>
      <vt:lpstr>用面向对象描述世界3-3</vt:lpstr>
      <vt:lpstr>类图</vt:lpstr>
      <vt:lpstr>小结</vt:lpstr>
      <vt:lpstr>实现领养宠物</vt:lpstr>
      <vt:lpstr>构造方法 2-1</vt:lpstr>
      <vt:lpstr>构造方法 2-2</vt:lpstr>
      <vt:lpstr>构造方法重载2-1</vt:lpstr>
      <vt:lpstr>构造方法重载2-2</vt:lpstr>
      <vt:lpstr>构造方法 </vt:lpstr>
      <vt:lpstr>常见错误</vt:lpstr>
      <vt:lpstr>static关键字2-1</vt:lpstr>
      <vt:lpstr>static关键字2-2</vt:lpstr>
      <vt:lpstr>小结</vt:lpstr>
      <vt:lpstr>常见错误</vt:lpstr>
      <vt:lpstr>为什么要使用封装 </vt:lpstr>
      <vt:lpstr>什么是封装</vt:lpstr>
      <vt:lpstr>如何使用封装</vt:lpstr>
      <vt:lpstr>小结</vt:lpstr>
      <vt:lpstr>this的用法</vt:lpstr>
      <vt:lpstr>小结</vt:lpstr>
      <vt:lpstr>学员操作——用类图设计Dog和Penguin类 </vt:lpstr>
      <vt:lpstr>学员操作——打印Dog信息2-1</vt:lpstr>
      <vt:lpstr>学员操作——打印Dog信息2-2</vt:lpstr>
      <vt:lpstr>共性问题集中讲解</vt:lpstr>
      <vt:lpstr>学员操作——Dog类的带参构造方法  </vt:lpstr>
      <vt:lpstr>练习——操作企鹅性别属性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926</cp:revision>
  <dcterms:created xsi:type="dcterms:W3CDTF">2006-03-08T06:55:00Z</dcterms:created>
  <dcterms:modified xsi:type="dcterms:W3CDTF">2020-11-20T07:07:29Z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