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3"/>
  </p:handoutMasterIdLst>
  <p:sldIdLst>
    <p:sldId id="595" r:id="rId3"/>
    <p:sldId id="593" r:id="rId4"/>
    <p:sldId id="594" r:id="rId6"/>
    <p:sldId id="587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73" r:id="rId29"/>
    <p:sldId id="574" r:id="rId30"/>
    <p:sldId id="575" r:id="rId31"/>
    <p:sldId id="576" r:id="rId32"/>
    <p:sldId id="577" r:id="rId33"/>
    <p:sldId id="578" r:id="rId34"/>
    <p:sldId id="579" r:id="rId35"/>
    <p:sldId id="592" r:id="rId36"/>
    <p:sldId id="581" r:id="rId37"/>
    <p:sldId id="582" r:id="rId38"/>
    <p:sldId id="583" r:id="rId39"/>
    <p:sldId id="591" r:id="rId40"/>
    <p:sldId id="588" r:id="rId41"/>
    <p:sldId id="590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5648" autoAdjust="0"/>
  </p:normalViewPr>
  <p:slideViewPr>
    <p:cSldViewPr>
      <p:cViewPr varScale="1">
        <p:scale>
          <a:sx n="77" d="100"/>
          <a:sy n="77" d="100"/>
        </p:scale>
        <p:origin x="-1296" y="-96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E1AD12-5113-4DC1-820E-CDC2995E8A6F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F9A359-6017-4A8A-8A71-439965ED72D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0" dirty="0" smtClean="0"/>
            <a:t>定义类名</a:t>
          </a:r>
          <a:endParaRPr lang="en-US" b="0" dirty="0"/>
        </a:p>
      </dgm:t>
    </dgm:pt>
    <dgm:pt modelId="{94A4930B-82CA-469A-859E-1662DFD2221B}" cxnId="{FFB0AD5B-95BD-44B0-9922-E4159EABDFCB}" type="parTrans">
      <dgm:prSet/>
      <dgm:spPr/>
      <dgm:t>
        <a:bodyPr/>
        <a:lstStyle/>
        <a:p>
          <a:endParaRPr lang="zh-CN" altLang="en-US"/>
        </a:p>
      </dgm:t>
    </dgm:pt>
    <dgm:pt modelId="{E2AF1A64-DAD2-463C-A30E-3BDEAF19CA82}" cxnId="{FFB0AD5B-95BD-44B0-9922-E4159EABDFCB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60B7A184-E85E-42F2-8DD9-745FDE2F7A38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b="0" dirty="0" smtClean="0"/>
            <a:t>编写类的属性</a:t>
          </a:r>
          <a:endParaRPr lang="en-US" altLang="en-US" b="0" dirty="0"/>
        </a:p>
      </dgm:t>
    </dgm:pt>
    <dgm:pt modelId="{97B743D5-2D3C-44C6-BE00-E72D8908A3B5}" cxnId="{622E0605-AD38-4D78-9034-0A12BD6BEB7C}" type="parTrans">
      <dgm:prSet/>
      <dgm:spPr/>
      <dgm:t>
        <a:bodyPr/>
        <a:lstStyle/>
        <a:p>
          <a:endParaRPr lang="zh-CN" altLang="en-US"/>
        </a:p>
      </dgm:t>
    </dgm:pt>
    <dgm:pt modelId="{62D3E85F-315A-4119-AE6E-AA15CAC4B4B6}" cxnId="{622E0605-AD38-4D78-9034-0A12BD6BEB7C}" type="sibTrans">
      <dgm:prSet/>
      <dgm:spPr>
        <a:solidFill>
          <a:srgbClr val="0070C0"/>
        </a:solidFill>
        <a:ln>
          <a:solidFill>
            <a:srgbClr val="00B0F0"/>
          </a:solidFill>
        </a:ln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endParaRPr lang="zh-CN" altLang="en-US"/>
        </a:p>
      </dgm:t>
    </dgm:pt>
    <dgm:pt modelId="{9BB3CAC4-96F1-4309-8F30-61051E5E48C2}">
      <dgm:prSet/>
      <dgm:spPr>
        <a:solidFill>
          <a:schemeClr val="accent5">
            <a:lumMod val="50000"/>
          </a:schemeClr>
        </a:solidFill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</dgm:spPr>
      <dgm:t>
        <a:bodyPr/>
        <a:lstStyle/>
        <a:p>
          <a:pPr rtl="0"/>
          <a:r>
            <a:rPr lang="zh-CN" altLang="en-US" dirty="0" smtClean="0"/>
            <a:t>编写类的方法</a:t>
          </a:r>
          <a:endParaRPr lang="zh-CN" b="1" dirty="0"/>
        </a:p>
      </dgm:t>
    </dgm:pt>
    <dgm:pt modelId="{11CB40CC-83F4-472A-9CF3-0D01D523FD8A}" cxnId="{0EC969A3-FE85-4CF5-8E67-F9A639C3F266}" type="parTrans">
      <dgm:prSet/>
      <dgm:spPr/>
      <dgm:t>
        <a:bodyPr/>
        <a:lstStyle/>
        <a:p>
          <a:endParaRPr lang="zh-CN" altLang="en-US"/>
        </a:p>
      </dgm:t>
    </dgm:pt>
    <dgm:pt modelId="{33C85A28-2F02-4EFE-BC88-9B316DF94195}" cxnId="{0EC969A3-FE85-4CF5-8E67-F9A639C3F266}" type="sibTrans">
      <dgm:prSet/>
      <dgm:spPr/>
      <dgm:t>
        <a:bodyPr/>
        <a:lstStyle/>
        <a:p>
          <a:endParaRPr lang="zh-CN" altLang="en-US"/>
        </a:p>
      </dgm:t>
    </dgm:pt>
    <dgm:pt modelId="{946AB1F5-AFA6-407B-BD2C-9946AB463D1A}" type="pres">
      <dgm:prSet presAssocID="{E3E1AD12-5113-4DC1-820E-CDC2995E8A6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5B3497-F806-4732-BDBB-75C832824117}" type="pres">
      <dgm:prSet presAssocID="{23F9A359-6017-4A8A-8A71-439965ED72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54CC4A-3654-48B0-AFEF-E1767C56F769}" type="pres">
      <dgm:prSet presAssocID="{E2AF1A64-DAD2-463C-A30E-3BDEAF19CA82}" presName="sibTrans" presStyleLbl="sibTrans2D1" presStyleIdx="0" presStyleCnt="2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FAF0A22C-F716-4D95-947F-6B35C81539C7}" type="pres">
      <dgm:prSet presAssocID="{E2AF1A64-DAD2-463C-A30E-3BDEAF19CA82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910197F-1359-491F-9AFF-6D84CABE9A7A}" type="pres">
      <dgm:prSet presAssocID="{60B7A184-E85E-42F2-8DD9-745FDE2F7A3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E034EE-E5B1-481C-A812-B46CF0F3FFBE}" type="pres">
      <dgm:prSet presAssocID="{62D3E85F-315A-4119-AE6E-AA15CAC4B4B6}" presName="sibTrans" presStyleLbl="sibTrans2D1" presStyleIdx="1" presStyleCnt="2"/>
      <dgm:spPr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2908542C-55AC-43E3-8505-9CC197117C24}" type="pres">
      <dgm:prSet presAssocID="{62D3E85F-315A-4119-AE6E-AA15CAC4B4B6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24F3DEE-63A1-4D5C-B197-50993611C873}" type="pres">
      <dgm:prSet presAssocID="{9BB3CAC4-96F1-4309-8F30-61051E5E48C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49E6FE-3657-48D7-ABB3-A1B0311FA451}" type="presOf" srcId="{E2AF1A64-DAD2-463C-A30E-3BDEAF19CA82}" destId="{FAF0A22C-F716-4D95-947F-6B35C81539C7}" srcOrd="1" destOrd="0" presId="urn:microsoft.com/office/officeart/2005/8/layout/process1"/>
    <dgm:cxn modelId="{D4DC955C-BA1F-4FB2-810D-EDB4FE345E7D}" type="presOf" srcId="{E2AF1A64-DAD2-463C-A30E-3BDEAF19CA82}" destId="{C654CC4A-3654-48B0-AFEF-E1767C56F769}" srcOrd="0" destOrd="0" presId="urn:microsoft.com/office/officeart/2005/8/layout/process1"/>
    <dgm:cxn modelId="{622E0605-AD38-4D78-9034-0A12BD6BEB7C}" srcId="{E3E1AD12-5113-4DC1-820E-CDC2995E8A6F}" destId="{60B7A184-E85E-42F2-8DD9-745FDE2F7A38}" srcOrd="1" destOrd="0" parTransId="{97B743D5-2D3C-44C6-BE00-E72D8908A3B5}" sibTransId="{62D3E85F-315A-4119-AE6E-AA15CAC4B4B6}"/>
    <dgm:cxn modelId="{0EC969A3-FE85-4CF5-8E67-F9A639C3F266}" srcId="{E3E1AD12-5113-4DC1-820E-CDC2995E8A6F}" destId="{9BB3CAC4-96F1-4309-8F30-61051E5E48C2}" srcOrd="2" destOrd="0" parTransId="{11CB40CC-83F4-472A-9CF3-0D01D523FD8A}" sibTransId="{33C85A28-2F02-4EFE-BC88-9B316DF94195}"/>
    <dgm:cxn modelId="{A5BC0411-D118-4444-A1D9-6221CAF617BE}" type="presOf" srcId="{60B7A184-E85E-42F2-8DD9-745FDE2F7A38}" destId="{0910197F-1359-491F-9AFF-6D84CABE9A7A}" srcOrd="0" destOrd="0" presId="urn:microsoft.com/office/officeart/2005/8/layout/process1"/>
    <dgm:cxn modelId="{B0AAD689-9291-4598-BACD-14C0013F8179}" type="presOf" srcId="{23F9A359-6017-4A8A-8A71-439965ED72D2}" destId="{585B3497-F806-4732-BDBB-75C832824117}" srcOrd="0" destOrd="0" presId="urn:microsoft.com/office/officeart/2005/8/layout/process1"/>
    <dgm:cxn modelId="{CD88046F-3471-488F-90EA-F3F7A0A13E20}" type="presOf" srcId="{62D3E85F-315A-4119-AE6E-AA15CAC4B4B6}" destId="{2908542C-55AC-43E3-8505-9CC197117C24}" srcOrd="1" destOrd="0" presId="urn:microsoft.com/office/officeart/2005/8/layout/process1"/>
    <dgm:cxn modelId="{96D6D755-6D71-4B2F-8DA5-C5B5FE95865A}" type="presOf" srcId="{62D3E85F-315A-4119-AE6E-AA15CAC4B4B6}" destId="{4EE034EE-E5B1-481C-A812-B46CF0F3FFBE}" srcOrd="0" destOrd="0" presId="urn:microsoft.com/office/officeart/2005/8/layout/process1"/>
    <dgm:cxn modelId="{A2FEBAEF-9485-450F-A4FB-126EC0F60354}" type="presOf" srcId="{E3E1AD12-5113-4DC1-820E-CDC2995E8A6F}" destId="{946AB1F5-AFA6-407B-BD2C-9946AB463D1A}" srcOrd="0" destOrd="0" presId="urn:microsoft.com/office/officeart/2005/8/layout/process1"/>
    <dgm:cxn modelId="{B0334B0D-E715-4503-9B72-65CF43B58936}" type="presOf" srcId="{9BB3CAC4-96F1-4309-8F30-61051E5E48C2}" destId="{324F3DEE-63A1-4D5C-B197-50993611C873}" srcOrd="0" destOrd="0" presId="urn:microsoft.com/office/officeart/2005/8/layout/process1"/>
    <dgm:cxn modelId="{FFB0AD5B-95BD-44B0-9922-E4159EABDFCB}" srcId="{E3E1AD12-5113-4DC1-820E-CDC2995E8A6F}" destId="{23F9A359-6017-4A8A-8A71-439965ED72D2}" srcOrd="0" destOrd="0" parTransId="{94A4930B-82CA-469A-859E-1662DFD2221B}" sibTransId="{E2AF1A64-DAD2-463C-A30E-3BDEAF19CA82}"/>
    <dgm:cxn modelId="{7063E6F1-F3DE-4F0F-8EEA-F716AEA1707A}" type="presParOf" srcId="{946AB1F5-AFA6-407B-BD2C-9946AB463D1A}" destId="{585B3497-F806-4732-BDBB-75C832824117}" srcOrd="0" destOrd="0" presId="urn:microsoft.com/office/officeart/2005/8/layout/process1"/>
    <dgm:cxn modelId="{F8E0C21E-29F3-4FC3-B6AB-99E8185C8616}" type="presParOf" srcId="{946AB1F5-AFA6-407B-BD2C-9946AB463D1A}" destId="{C654CC4A-3654-48B0-AFEF-E1767C56F769}" srcOrd="1" destOrd="0" presId="urn:microsoft.com/office/officeart/2005/8/layout/process1"/>
    <dgm:cxn modelId="{DD237D60-45C3-4DCD-85D9-BD2FF86236C8}" type="presParOf" srcId="{C654CC4A-3654-48B0-AFEF-E1767C56F769}" destId="{FAF0A22C-F716-4D95-947F-6B35C81539C7}" srcOrd="0" destOrd="0" presId="urn:microsoft.com/office/officeart/2005/8/layout/process1"/>
    <dgm:cxn modelId="{EC3C0432-234A-4D86-9F4A-03E463ACA50D}" type="presParOf" srcId="{946AB1F5-AFA6-407B-BD2C-9946AB463D1A}" destId="{0910197F-1359-491F-9AFF-6D84CABE9A7A}" srcOrd="2" destOrd="0" presId="urn:microsoft.com/office/officeart/2005/8/layout/process1"/>
    <dgm:cxn modelId="{50DD915D-34D3-43D5-B4EE-1BED9EC4A164}" type="presParOf" srcId="{946AB1F5-AFA6-407B-BD2C-9946AB463D1A}" destId="{4EE034EE-E5B1-481C-A812-B46CF0F3FFBE}" srcOrd="3" destOrd="0" presId="urn:microsoft.com/office/officeart/2005/8/layout/process1"/>
    <dgm:cxn modelId="{464FED5D-B9AA-4C84-9C81-EF7AC1BD3CC1}" type="presParOf" srcId="{4EE034EE-E5B1-481C-A812-B46CF0F3FFBE}" destId="{2908542C-55AC-43E3-8505-9CC197117C24}" srcOrd="0" destOrd="0" presId="urn:microsoft.com/office/officeart/2005/8/layout/process1"/>
    <dgm:cxn modelId="{404EB22B-059D-4AE8-AE8B-DAC82C0C12F8}" type="presParOf" srcId="{946AB1F5-AFA6-407B-BD2C-9946AB463D1A}" destId="{324F3DEE-63A1-4D5C-B197-50993611C87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AA4C-FB82-4FE1-9B26-655B0BDC7CC8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573E2D-CF30-4342-9009-57D3911BFAC9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sz="2000" b="1" dirty="0" smtClean="0"/>
            <a:t>提高了程序的可重用性</a:t>
          </a:r>
          <a:endParaRPr lang="en-US" altLang="en-US" sz="2000" b="1" dirty="0"/>
        </a:p>
      </dgm:t>
    </dgm:pt>
    <dgm:pt modelId="{310CDD7C-31E1-4819-BEB3-236204E88027}" cxnId="{8FF1CF0A-DF24-4ACA-86CE-49E1271D29F9}" type="parTrans">
      <dgm:prSet/>
      <dgm:spPr/>
      <dgm:t>
        <a:bodyPr/>
        <a:lstStyle/>
        <a:p>
          <a:endParaRPr lang="zh-CN" altLang="en-US"/>
        </a:p>
      </dgm:t>
    </dgm:pt>
    <dgm:pt modelId="{8B875B69-7F62-4508-9698-7F3333C5A8CD}" cxnId="{8FF1CF0A-DF24-4ACA-86CE-49E1271D29F9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B24EA351-367F-4873-AEAE-1407281631A4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sz="2000" b="1" dirty="0" smtClean="0"/>
            <a:t>信息隐藏，提高了程序的可维护性和安全性 </a:t>
          </a:r>
          <a:endParaRPr lang="en-US" sz="2000" b="1" dirty="0"/>
        </a:p>
      </dgm:t>
    </dgm:pt>
    <dgm:pt modelId="{0B22AB28-0A7E-4F2F-B53E-8AC0B7128844}" cxnId="{DBC1D11C-ECB7-4255-820F-781C6BF1FDC5}" type="parTrans">
      <dgm:prSet/>
      <dgm:spPr/>
      <dgm:t>
        <a:bodyPr/>
        <a:lstStyle/>
        <a:p>
          <a:endParaRPr lang="zh-CN" altLang="en-US"/>
        </a:p>
      </dgm:t>
    </dgm:pt>
    <dgm:pt modelId="{243009FA-F76E-49C1-B303-26C70438CDA9}" cxnId="{DBC1D11C-ECB7-4255-820F-781C6BF1FDC5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230A4E08-2753-4AE3-9969-2B234C0CC492}">
      <dgm:prSet custT="1"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algn="l" rtl="0"/>
          <a:r>
            <a:rPr lang="zh-CN" altLang="en-US" sz="2000" b="1" dirty="0" smtClean="0"/>
            <a:t>与人类的思维习惯一致</a:t>
          </a:r>
          <a:endParaRPr lang="en-US" altLang="en-US" sz="2000" b="1" dirty="0"/>
        </a:p>
      </dgm:t>
    </dgm:pt>
    <dgm:pt modelId="{92ED0E81-F299-4D04-8E5B-FEF2ADA681FA}" cxnId="{7273D992-848A-4D21-B1A9-D016C7E614C1}" type="parTrans">
      <dgm:prSet/>
      <dgm:spPr/>
      <dgm:t>
        <a:bodyPr/>
        <a:lstStyle/>
        <a:p>
          <a:endParaRPr lang="zh-CN" altLang="en-US"/>
        </a:p>
      </dgm:t>
    </dgm:pt>
    <dgm:pt modelId="{23D4F72E-206C-47FE-8A80-6E26CC81A578}" cxnId="{7273D992-848A-4D21-B1A9-D016C7E614C1}" type="sibTrans">
      <dgm:prSet/>
      <dgm:spPr>
        <a:solidFill>
          <a:srgbClr val="0070C0"/>
        </a:solidFill>
      </dgm:spPr>
      <dgm:t>
        <a:bodyPr/>
        <a:lstStyle/>
        <a:p>
          <a:endParaRPr lang="zh-CN" altLang="en-US"/>
        </a:p>
      </dgm:t>
    </dgm:pt>
    <dgm:pt modelId="{5C0F5AAD-A9AD-4801-B6C8-8E154317225A}">
      <dgm:prSet/>
      <dgm:spPr>
        <a:solidFill>
          <a:srgbClr val="0070C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pPr rtl="0"/>
          <a:r>
            <a:rPr lang="zh-CN" altLang="en-US" b="1" dirty="0" smtClean="0"/>
            <a:t>面向对象</a:t>
          </a:r>
          <a:endParaRPr lang="en-US" b="1" dirty="0"/>
        </a:p>
      </dgm:t>
    </dgm:pt>
    <dgm:pt modelId="{C7BC7435-F5FA-4719-A85D-476D4C80A3C3}" cxnId="{FD6625B4-A23C-481B-B40C-6261078CAC98}" type="sibTrans">
      <dgm:prSet/>
      <dgm:spPr/>
      <dgm:t>
        <a:bodyPr/>
        <a:lstStyle/>
        <a:p>
          <a:endParaRPr lang="zh-CN" altLang="en-US"/>
        </a:p>
      </dgm:t>
    </dgm:pt>
    <dgm:pt modelId="{4844BDE7-FCA3-47EC-A362-3F6C2E8B21BB}" cxnId="{FD6625B4-A23C-481B-B40C-6261078CAC98}" type="parTrans">
      <dgm:prSet/>
      <dgm:spPr/>
      <dgm:t>
        <a:bodyPr/>
        <a:lstStyle/>
        <a:p>
          <a:endParaRPr lang="zh-CN" altLang="en-US"/>
        </a:p>
      </dgm:t>
    </dgm:pt>
    <dgm:pt modelId="{6DB9B935-762C-4094-B74F-B73150BF8C2B}" type="pres">
      <dgm:prSet presAssocID="{71FBAA4C-FB82-4FE1-9B26-655B0BDC7CC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1823CA-C3AA-4633-8038-04EFE465FC63}" type="pres">
      <dgm:prSet presAssocID="{5C0F5AAD-A9AD-4801-B6C8-8E154317225A}" presName="centerShape" presStyleLbl="node0" presStyleIdx="0" presStyleCnt="1" custScaleX="64060" custScaleY="64060"/>
      <dgm:spPr/>
      <dgm:t>
        <a:bodyPr/>
        <a:lstStyle/>
        <a:p>
          <a:endParaRPr lang="zh-CN" altLang="en-US"/>
        </a:p>
      </dgm:t>
    </dgm:pt>
    <dgm:pt modelId="{18D7D7CE-28F4-4736-A669-0B408257C4C8}" type="pres">
      <dgm:prSet presAssocID="{230A4E08-2753-4AE3-9969-2B234C0CC492}" presName="node" presStyleLbl="node1" presStyleIdx="0" presStyleCnt="3" custScaleX="186972" custScaleY="18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1C1C96-6924-45A6-B768-62A87EBDE244}" type="pres">
      <dgm:prSet presAssocID="{230A4E08-2753-4AE3-9969-2B234C0CC492}" presName="dummy" presStyleCnt="0"/>
      <dgm:spPr/>
    </dgm:pt>
    <dgm:pt modelId="{B55066E5-B186-4FF1-B6CE-9DBC49F67486}" type="pres">
      <dgm:prSet presAssocID="{23D4F72E-206C-47FE-8A80-6E26CC81A578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4D643F2-D6EC-418E-961E-ADC035AEA1CC}" type="pres">
      <dgm:prSet presAssocID="{74573E2D-CF30-4342-9009-57D3911BFAC9}" presName="node" presStyleLbl="node1" presStyleIdx="1" presStyleCnt="3" custScaleX="186972" custScaleY="18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38E2B1-8BCF-4DB4-9E84-3F8AB57FFF3D}" type="pres">
      <dgm:prSet presAssocID="{74573E2D-CF30-4342-9009-57D3911BFAC9}" presName="dummy" presStyleCnt="0"/>
      <dgm:spPr/>
    </dgm:pt>
    <dgm:pt modelId="{8C21D24F-6BA2-461A-BA26-8D35A8F64AA7}" type="pres">
      <dgm:prSet presAssocID="{8B875B69-7F62-4508-9698-7F3333C5A8CD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680CC048-5462-4C81-A971-2A111604CD5F}" type="pres">
      <dgm:prSet presAssocID="{B24EA351-367F-4873-AEAE-1407281631A4}" presName="node" presStyleLbl="node1" presStyleIdx="2" presStyleCnt="3" custScaleX="186972" custScaleY="18697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6F9999-1AC2-48AE-B694-3D9DB4D91AF0}" type="pres">
      <dgm:prSet presAssocID="{B24EA351-367F-4873-AEAE-1407281631A4}" presName="dummy" presStyleCnt="0"/>
      <dgm:spPr/>
    </dgm:pt>
    <dgm:pt modelId="{65F29CBE-9C02-4F6D-9438-538E1C3E9712}" type="pres">
      <dgm:prSet presAssocID="{243009FA-F76E-49C1-B303-26C70438CDA9}" presName="sibTrans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C4A823B-91BF-4C61-8C68-BD24A023A6D5}" type="presOf" srcId="{B24EA351-367F-4873-AEAE-1407281631A4}" destId="{680CC048-5462-4C81-A971-2A111604CD5F}" srcOrd="0" destOrd="0" presId="urn:microsoft.com/office/officeart/2005/8/layout/radial6"/>
    <dgm:cxn modelId="{9F00CADB-B1D5-4DA9-B257-CD093BF44C50}" type="presOf" srcId="{23D4F72E-206C-47FE-8A80-6E26CC81A578}" destId="{B55066E5-B186-4FF1-B6CE-9DBC49F67486}" srcOrd="0" destOrd="0" presId="urn:microsoft.com/office/officeart/2005/8/layout/radial6"/>
    <dgm:cxn modelId="{DBC1D11C-ECB7-4255-820F-781C6BF1FDC5}" srcId="{5C0F5AAD-A9AD-4801-B6C8-8E154317225A}" destId="{B24EA351-367F-4873-AEAE-1407281631A4}" srcOrd="2" destOrd="0" parTransId="{0B22AB28-0A7E-4F2F-B53E-8AC0B7128844}" sibTransId="{243009FA-F76E-49C1-B303-26C70438CDA9}"/>
    <dgm:cxn modelId="{DD908A17-0626-4E48-A98C-0B197B0682D0}" type="presOf" srcId="{243009FA-F76E-49C1-B303-26C70438CDA9}" destId="{65F29CBE-9C02-4F6D-9438-538E1C3E9712}" srcOrd="0" destOrd="0" presId="urn:microsoft.com/office/officeart/2005/8/layout/radial6"/>
    <dgm:cxn modelId="{8FF1CF0A-DF24-4ACA-86CE-49E1271D29F9}" srcId="{5C0F5AAD-A9AD-4801-B6C8-8E154317225A}" destId="{74573E2D-CF30-4342-9009-57D3911BFAC9}" srcOrd="1" destOrd="0" parTransId="{310CDD7C-31E1-4819-BEB3-236204E88027}" sibTransId="{8B875B69-7F62-4508-9698-7F3333C5A8CD}"/>
    <dgm:cxn modelId="{21236226-371E-4A2A-9A68-3ED6E733D3C3}" type="presOf" srcId="{74573E2D-CF30-4342-9009-57D3911BFAC9}" destId="{84D643F2-D6EC-418E-961E-ADC035AEA1CC}" srcOrd="0" destOrd="0" presId="urn:microsoft.com/office/officeart/2005/8/layout/radial6"/>
    <dgm:cxn modelId="{FCC4692D-5934-40C0-85AB-3E9FD2D6FE17}" type="presOf" srcId="{8B875B69-7F62-4508-9698-7F3333C5A8CD}" destId="{8C21D24F-6BA2-461A-BA26-8D35A8F64AA7}" srcOrd="0" destOrd="0" presId="urn:microsoft.com/office/officeart/2005/8/layout/radial6"/>
    <dgm:cxn modelId="{2F75D5E7-ABB2-422C-90E8-1CA6ED0B6A0A}" type="presOf" srcId="{5C0F5AAD-A9AD-4801-B6C8-8E154317225A}" destId="{2E1823CA-C3AA-4633-8038-04EFE465FC63}" srcOrd="0" destOrd="0" presId="urn:microsoft.com/office/officeart/2005/8/layout/radial6"/>
    <dgm:cxn modelId="{5253DB91-B373-4F59-88A6-8BE0F5314AB8}" type="presOf" srcId="{230A4E08-2753-4AE3-9969-2B234C0CC492}" destId="{18D7D7CE-28F4-4736-A669-0B408257C4C8}" srcOrd="0" destOrd="0" presId="urn:microsoft.com/office/officeart/2005/8/layout/radial6"/>
    <dgm:cxn modelId="{7273D992-848A-4D21-B1A9-D016C7E614C1}" srcId="{5C0F5AAD-A9AD-4801-B6C8-8E154317225A}" destId="{230A4E08-2753-4AE3-9969-2B234C0CC492}" srcOrd="0" destOrd="0" parTransId="{92ED0E81-F299-4D04-8E5B-FEF2ADA681FA}" sibTransId="{23D4F72E-206C-47FE-8A80-6E26CC81A578}"/>
    <dgm:cxn modelId="{B15AF09A-C4A6-4A7B-9A30-FB2054F6DFBA}" type="presOf" srcId="{71FBAA4C-FB82-4FE1-9B26-655B0BDC7CC8}" destId="{6DB9B935-762C-4094-B74F-B73150BF8C2B}" srcOrd="0" destOrd="0" presId="urn:microsoft.com/office/officeart/2005/8/layout/radial6"/>
    <dgm:cxn modelId="{FD6625B4-A23C-481B-B40C-6261078CAC98}" srcId="{71FBAA4C-FB82-4FE1-9B26-655B0BDC7CC8}" destId="{5C0F5AAD-A9AD-4801-B6C8-8E154317225A}" srcOrd="0" destOrd="0" parTransId="{4844BDE7-FCA3-47EC-A362-3F6C2E8B21BB}" sibTransId="{C7BC7435-F5FA-4719-A85D-476D4C80A3C3}"/>
    <dgm:cxn modelId="{A5BACC98-C464-46DE-9277-E3A471E4DC9D}" type="presParOf" srcId="{6DB9B935-762C-4094-B74F-B73150BF8C2B}" destId="{2E1823CA-C3AA-4633-8038-04EFE465FC63}" srcOrd="0" destOrd="0" presId="urn:microsoft.com/office/officeart/2005/8/layout/radial6"/>
    <dgm:cxn modelId="{EE4C1A53-5DE2-4BE6-9E6D-4EA9E6F6882D}" type="presParOf" srcId="{6DB9B935-762C-4094-B74F-B73150BF8C2B}" destId="{18D7D7CE-28F4-4736-A669-0B408257C4C8}" srcOrd="1" destOrd="0" presId="urn:microsoft.com/office/officeart/2005/8/layout/radial6"/>
    <dgm:cxn modelId="{B0EADA17-D06A-48D6-AB90-57935866A388}" type="presParOf" srcId="{6DB9B935-762C-4094-B74F-B73150BF8C2B}" destId="{481C1C96-6924-45A6-B768-62A87EBDE244}" srcOrd="2" destOrd="0" presId="urn:microsoft.com/office/officeart/2005/8/layout/radial6"/>
    <dgm:cxn modelId="{2F1393BB-545C-44BA-B865-8BE32BF24537}" type="presParOf" srcId="{6DB9B935-762C-4094-B74F-B73150BF8C2B}" destId="{B55066E5-B186-4FF1-B6CE-9DBC49F67486}" srcOrd="3" destOrd="0" presId="urn:microsoft.com/office/officeart/2005/8/layout/radial6"/>
    <dgm:cxn modelId="{76D7F09B-2AF8-42B7-93AE-E4BF0C7F4C23}" type="presParOf" srcId="{6DB9B935-762C-4094-B74F-B73150BF8C2B}" destId="{84D643F2-D6EC-418E-961E-ADC035AEA1CC}" srcOrd="4" destOrd="0" presId="urn:microsoft.com/office/officeart/2005/8/layout/radial6"/>
    <dgm:cxn modelId="{4B025DA7-0EAB-423E-B603-D01D987D9289}" type="presParOf" srcId="{6DB9B935-762C-4094-B74F-B73150BF8C2B}" destId="{7338E2B1-8BCF-4DB4-9E84-3F8AB57FFF3D}" srcOrd="5" destOrd="0" presId="urn:microsoft.com/office/officeart/2005/8/layout/radial6"/>
    <dgm:cxn modelId="{AB1F43CA-B270-4B45-BBF5-A711F6CC2EEB}" type="presParOf" srcId="{6DB9B935-762C-4094-B74F-B73150BF8C2B}" destId="{8C21D24F-6BA2-461A-BA26-8D35A8F64AA7}" srcOrd="6" destOrd="0" presId="urn:microsoft.com/office/officeart/2005/8/layout/radial6"/>
    <dgm:cxn modelId="{FCC7C0EE-1965-42A5-B2F7-92D802B2D5C8}" type="presParOf" srcId="{6DB9B935-762C-4094-B74F-B73150BF8C2B}" destId="{680CC048-5462-4C81-A971-2A111604CD5F}" srcOrd="7" destOrd="0" presId="urn:microsoft.com/office/officeart/2005/8/layout/radial6"/>
    <dgm:cxn modelId="{7819E181-0BC9-40F4-BCF2-BC019069BB90}" type="presParOf" srcId="{6DB9B935-762C-4094-B74F-B73150BF8C2B}" destId="{F16F9999-1AC2-48AE-B694-3D9DB4D91AF0}" srcOrd="8" destOrd="0" presId="urn:microsoft.com/office/officeart/2005/8/layout/radial6"/>
    <dgm:cxn modelId="{ACC138FD-3C3F-4000-9944-FCE7C68A7CD2}" type="presParOf" srcId="{6DB9B935-762C-4094-B74F-B73150BF8C2B}" destId="{65F29CBE-9C02-4F6D-9438-538E1C3E971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B3497-F806-4732-BDBB-75C832824117}">
      <dsp:nvSpPr>
        <dsp:cNvPr id="0" name=""/>
        <dsp:cNvSpPr/>
      </dsp:nvSpPr>
      <dsp:spPr>
        <a:xfrm>
          <a:off x="6719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kern="1200" dirty="0" smtClean="0"/>
            <a:t>定义类名</a:t>
          </a:r>
          <a:endParaRPr lang="en-US" sz="3000" b="0" kern="1200" dirty="0"/>
        </a:p>
      </dsp:txBody>
      <dsp:txXfrm>
        <a:off x="42014" y="1183003"/>
        <a:ext cx="1937820" cy="1134456"/>
      </dsp:txXfrm>
    </dsp:sp>
    <dsp:sp modelId="{C654CC4A-3654-48B0-AFEF-E1767C56F769}">
      <dsp:nvSpPr>
        <dsp:cNvPr id="0" name=""/>
        <dsp:cNvSpPr/>
      </dsp:nvSpPr>
      <dsp:spPr>
        <a:xfrm>
          <a:off x="2215970" y="1501188"/>
          <a:ext cx="425782" cy="498085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2215970" y="1600805"/>
        <a:ext cx="298047" cy="298851"/>
      </dsp:txXfrm>
    </dsp:sp>
    <dsp:sp modelId="{0910197F-1359-491F-9AFF-6D84CABE9A7A}">
      <dsp:nvSpPr>
        <dsp:cNvPr id="0" name=""/>
        <dsp:cNvSpPr/>
      </dsp:nvSpPr>
      <dsp:spPr>
        <a:xfrm>
          <a:off x="2818493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b="0" kern="1200" dirty="0" smtClean="0"/>
            <a:t>编写类的属性</a:t>
          </a:r>
          <a:endParaRPr lang="en-US" altLang="en-US" sz="3000" b="0" kern="1200" dirty="0"/>
        </a:p>
      </dsp:txBody>
      <dsp:txXfrm>
        <a:off x="2853788" y="1183003"/>
        <a:ext cx="1937820" cy="1134456"/>
      </dsp:txXfrm>
    </dsp:sp>
    <dsp:sp modelId="{4EE034EE-E5B1-481C-A812-B46CF0F3FFBE}">
      <dsp:nvSpPr>
        <dsp:cNvPr id="0" name=""/>
        <dsp:cNvSpPr/>
      </dsp:nvSpPr>
      <dsp:spPr>
        <a:xfrm>
          <a:off x="5027745" y="1501188"/>
          <a:ext cx="425782" cy="498085"/>
        </a:xfrm>
        <a:prstGeom prst="chevron">
          <a:avLst/>
        </a:prstGeom>
        <a:solidFill>
          <a:srgbClr val="0070C0"/>
        </a:solidFill>
        <a:ln>
          <a:solidFill>
            <a:srgbClr val="00B0F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027745" y="1600805"/>
        <a:ext cx="298047" cy="298851"/>
      </dsp:txXfrm>
    </dsp:sp>
    <dsp:sp modelId="{324F3DEE-63A1-4D5C-B197-50993611C873}">
      <dsp:nvSpPr>
        <dsp:cNvPr id="0" name=""/>
        <dsp:cNvSpPr/>
      </dsp:nvSpPr>
      <dsp:spPr>
        <a:xfrm>
          <a:off x="5630268" y="1147708"/>
          <a:ext cx="2008410" cy="120504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编写类的方法</a:t>
          </a:r>
          <a:endParaRPr lang="zh-CN" sz="3000" b="1" kern="1200" dirty="0"/>
        </a:p>
      </dsp:txBody>
      <dsp:txXfrm>
        <a:off x="5665563" y="1183003"/>
        <a:ext cx="1937820" cy="1134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29CBE-9C02-4F6D-9438-538E1C3E9712}">
      <dsp:nvSpPr>
        <dsp:cNvPr id="0" name=""/>
        <dsp:cNvSpPr/>
      </dsp:nvSpPr>
      <dsp:spPr>
        <a:xfrm>
          <a:off x="1704711" y="929976"/>
          <a:ext cx="4235977" cy="4235977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D24F-6BA2-461A-BA26-8D35A8F64AA7}">
      <dsp:nvSpPr>
        <dsp:cNvPr id="0" name=""/>
        <dsp:cNvSpPr/>
      </dsp:nvSpPr>
      <dsp:spPr>
        <a:xfrm>
          <a:off x="1704711" y="929976"/>
          <a:ext cx="4235977" cy="4235977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066E5-B186-4FF1-B6CE-9DBC49F67486}">
      <dsp:nvSpPr>
        <dsp:cNvPr id="0" name=""/>
        <dsp:cNvSpPr/>
      </dsp:nvSpPr>
      <dsp:spPr>
        <a:xfrm>
          <a:off x="1704711" y="929976"/>
          <a:ext cx="4235977" cy="4235977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23CA-C3AA-4633-8038-04EFE465FC63}">
      <dsp:nvSpPr>
        <dsp:cNvPr id="0" name=""/>
        <dsp:cNvSpPr/>
      </dsp:nvSpPr>
      <dsp:spPr>
        <a:xfrm>
          <a:off x="3198537" y="2423802"/>
          <a:ext cx="1248325" cy="1248325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/>
            <a:t>面向对象</a:t>
          </a:r>
          <a:endParaRPr lang="en-US" sz="2700" b="1" kern="1200" dirty="0"/>
        </a:p>
      </dsp:txBody>
      <dsp:txXfrm>
        <a:off x="3381350" y="2606615"/>
        <a:ext cx="882699" cy="882699"/>
      </dsp:txXfrm>
    </dsp:sp>
    <dsp:sp modelId="{18D7D7CE-28F4-4736-A669-0B408257C4C8}">
      <dsp:nvSpPr>
        <dsp:cNvPr id="0" name=""/>
        <dsp:cNvSpPr/>
      </dsp:nvSpPr>
      <dsp:spPr>
        <a:xfrm>
          <a:off x="2547479" y="-296137"/>
          <a:ext cx="2550441" cy="2550441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与人类的思维习惯一致</a:t>
          </a:r>
          <a:endParaRPr lang="en-US" altLang="en-US" sz="2000" b="1" kern="1200" dirty="0"/>
        </a:p>
      </dsp:txBody>
      <dsp:txXfrm>
        <a:off x="2920982" y="77366"/>
        <a:ext cx="1803435" cy="1803435"/>
      </dsp:txXfrm>
    </dsp:sp>
    <dsp:sp modelId="{84D643F2-D6EC-418E-961E-ADC035AEA1CC}">
      <dsp:nvSpPr>
        <dsp:cNvPr id="0" name=""/>
        <dsp:cNvSpPr/>
      </dsp:nvSpPr>
      <dsp:spPr>
        <a:xfrm>
          <a:off x="4339183" y="2807185"/>
          <a:ext cx="2550441" cy="2550441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提高了程序的可重用性</a:t>
          </a:r>
          <a:endParaRPr lang="en-US" altLang="en-US" sz="2000" b="1" kern="1200" dirty="0"/>
        </a:p>
      </dsp:txBody>
      <dsp:txXfrm>
        <a:off x="4712686" y="3180688"/>
        <a:ext cx="1803435" cy="1803435"/>
      </dsp:txXfrm>
    </dsp:sp>
    <dsp:sp modelId="{680CC048-5462-4C81-A971-2A111604CD5F}">
      <dsp:nvSpPr>
        <dsp:cNvPr id="0" name=""/>
        <dsp:cNvSpPr/>
      </dsp:nvSpPr>
      <dsp:spPr>
        <a:xfrm>
          <a:off x="755774" y="2807185"/>
          <a:ext cx="2550441" cy="2550441"/>
        </a:xfrm>
        <a:prstGeom prst="ellipse">
          <a:avLst/>
        </a:prstGeom>
        <a:solidFill>
          <a:srgbClr val="0070C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信息隐藏，提高了程序的可维护性和安全性 </a:t>
          </a:r>
          <a:endParaRPr lang="en-US" sz="2000" b="1" kern="1200" dirty="0"/>
        </a:p>
      </dsp:txBody>
      <dsp:txXfrm>
        <a:off x="1129277" y="3180688"/>
        <a:ext cx="1803435" cy="1803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2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199F2EDE-589A-4CB0-AAD5-991E16B9198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77A1A4AD-09BB-4300-9545-D4C9E7BC349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B8204-F876-486C-A350-3963A5A1D4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B91F87-7748-4C37-83CD-6D9E9B94F2F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196C69-8378-4911-ACB9-62B8308E0B9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9FD138-E257-4A67-98C9-6F6D8433B1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668825-E95B-454C-8017-45E96BF1D7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337EFE-2C55-4EF3-8266-116A1AD42A3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1D2436-95E2-4A44-B70C-9F575CB45C1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6DAFF2-5F7A-4AB0-BAD0-78A926D85B6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让学员对面向对象的好处有个基本的认知即可，不需深入讲解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100A15-83D4-47DB-98B4-ED06CFED5EC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F1D0F9-EE3A-4CEB-AACE-065B458A632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1A55C-A00B-47B8-AAF3-3F543762EF7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xxxxxxx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7698BF-8976-4E50-8D0F-B5755076D06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D6A724-745D-4872-8FAA-A149499D70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预习作业测试题用于下次上课前进行全班同学集中测试。</a:t>
            </a:r>
            <a:r>
              <a:rPr lang="zh-CN" altLang="en-US" dirty="0" smtClean="0"/>
              <a:t>因此技术顾问要</a:t>
            </a:r>
            <a:r>
              <a:rPr lang="zh-CN" altLang="en-US" dirty="0" smtClean="0"/>
              <a:t>在本次课布置下去。布置预习测试题的目的是要求学员进行预习，保障下次学员学习质量。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不少于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道题，其中至少包含一道简述题，主要了解学员对重要知识点的理解程度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12D07-CE19-4420-89AA-70F5B4444FF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en-US" altLang="zh-CN" smtClean="0"/>
              <a:t>   </a:t>
            </a:r>
            <a:r>
              <a:rPr lang="zh-CN" altLang="en-US" smtClean="0"/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AF48D-9004-4F2D-99E7-2FE6D67079E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FB977-BF95-46D6-A79A-507594FED4D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列举身边的例子，认识对象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43016B-2DE7-4E1A-8B1C-BEFACEBE14E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举例说明描述对象的方式之一即属性（对象的静态特征）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919BB-1F6E-47FD-9E6A-99A6FF1FD13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举例说明描述对象的方式之二即方法（行为，对象的动态特征）</a:t>
            </a:r>
            <a:endParaRPr lang="en-US" altLang="zh-CN" smtClean="0"/>
          </a:p>
          <a:p>
            <a:r>
              <a:rPr lang="zh-CN" altLang="en-US" smtClean="0"/>
              <a:t>并总结出对象的定义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022FFF-EBA3-4FDD-A7FC-E9649AB52AE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endParaRPr lang="en-US" altLang="zh-CN" smtClean="0"/>
          </a:p>
          <a:p>
            <a:r>
              <a:rPr lang="zh-CN" altLang="en-US" smtClean="0"/>
              <a:t>举例讲解封装的概念</a:t>
            </a:r>
            <a:endParaRPr lang="en-US" altLang="zh-CN" smtClean="0"/>
          </a:p>
          <a:p>
            <a:r>
              <a:rPr lang="zh-CN" altLang="en-US" smtClean="0"/>
              <a:t>下面讲类的组织结构时 再讲封装的好处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56DEBB-7E49-49FA-B35F-5127E0E21AE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技术顾问可以</a:t>
            </a:r>
            <a:r>
              <a:rPr lang="zh-CN" altLang="en-US" dirty="0" smtClean="0"/>
              <a:t>根据班级及授课情况发挥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5F6AAB-EDD0-46F9-AD06-ACF95BF2042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1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57875" y="6000750"/>
            <a:ext cx="2492375" cy="6826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defRPr/>
            </a:pPr>
            <a:r>
              <a:rPr lang="en-US" altLang="zh-CN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ACCP8.0</a:t>
            </a:r>
            <a:endParaRPr lang="en-US" altLang="zh-CN" sz="1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职业教育研究院</a:t>
            </a: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北京阿博泰克北大青鸟信息技术有限公司</a:t>
            </a:r>
            <a:endParaRPr lang="zh-CN" altLang="en-US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13"/>
          <p:cNvGrpSpPr/>
          <p:nvPr userDrawn="1"/>
        </p:nvGrpSpPr>
        <p:grpSpPr bwMode="auto">
          <a:xfrm>
            <a:off x="7715250" y="1747838"/>
            <a:ext cx="576263" cy="677862"/>
            <a:chOff x="7786710" y="1500174"/>
            <a:chExt cx="576891" cy="677108"/>
          </a:xfrm>
        </p:grpSpPr>
        <p:sp>
          <p:nvSpPr>
            <p:cNvPr id="8" name="圆角矩形 7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" name="组合 14"/>
            <p:cNvGrpSpPr/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0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5C5C9-CF87-42D7-B90E-3757BA5FCAB3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F73E0-4130-4476-AE74-80A28A63F738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0B7EC-0A33-45CF-A63D-62F59FF44994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0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775C-DD2A-4425-BE84-A7EF0687CB06}" type="slidenum">
              <a:rPr lang="zh-CN" altLang="en-US"/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29684-D3A8-4932-9257-88E4AA427634}" type="slidenum">
              <a:rPr lang="zh-CN" altLang="en-US"/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55768-E0F1-4FEF-B860-826102BCFEC7}" type="slidenum">
              <a:rPr lang="zh-CN" altLang="en-US"/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A6142-7871-4F4D-954F-861C03B0ADAE}" type="slidenum">
              <a:rPr lang="zh-CN" altLang="en-US"/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11144-7A66-4B4A-965F-976D60E56F53}" type="slidenum">
              <a:rPr lang="zh-CN" altLang="en-US"/>
            </a:fld>
            <a:r>
              <a:rPr lang="en-US" altLang="zh-CN" dirty="0"/>
              <a:t>/39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anose="05000000000000000000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dirty="0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A4EEE-BCE2-44A9-A8D3-EFB5A37A95E7}" type="slidenum">
              <a:rPr lang="zh-CN" altLang="en-US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F02B0-719F-4B91-AA17-4AE610C90937}" type="slidenum">
              <a:rPr lang="zh-CN" altLang="en-US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83E47-8815-4BAE-AE60-63470B48D180}" type="slidenum">
              <a:rPr lang="zh-CN" altLang="en-US"/>
            </a:fld>
            <a:r>
              <a:rPr lang="en-US" altLang="zh-CN" dirty="0" smtClean="0"/>
              <a:t>/38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90ED7-394B-40DB-91C8-494C052D96D9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E9FAB-67DF-4602-8C0D-84B3566BE9BD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4C790-A4FC-4432-B236-F902795E363D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07945-E067-4438-A267-DC9D5066BE00}" type="slidenum">
              <a:rPr lang="zh-CN" altLang="en-US"/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ea typeface="黑体" panose="02010609060101010101" pitchFamily="2" charset="-122"/>
              </a:defRPr>
            </a:lvl1pPr>
          </a:lstStyle>
          <a:p>
            <a:pPr>
              <a:defRPr/>
            </a:pPr>
            <a:fld id="{4C905474-AB9D-4E08-BB28-91AC1D5921C9}" type="slidenum">
              <a:rPr lang="zh-CN" altLang="en-US"/>
            </a:fld>
            <a:r>
              <a:rPr lang="en-US" altLang="zh-CN" dirty="0"/>
              <a:t>/</a:t>
            </a:r>
            <a:endParaRPr lang="zh-CN" altLang="en-US" dirty="0"/>
          </a:p>
        </p:txBody>
      </p:sp>
      <p:pic>
        <p:nvPicPr>
          <p:cNvPr id="7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n"/>
        <a:defRPr sz="2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anose="05000000000000000000" pitchFamily="2" charset="2"/>
        <a:buChar char="u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oleObject" Target="../embeddings/oleObject4.bin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2" Type="http://schemas.openxmlformats.org/officeDocument/2006/relationships/notesSlide" Target="../notesSlides/notesSlide9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6" Type="http://schemas.openxmlformats.org/officeDocument/2006/relationships/image" Target="../media/image25.jpeg"/><Relationship Id="rId5" Type="http://schemas.openxmlformats.org/officeDocument/2006/relationships/image" Target="../media/image36.jpeg"/><Relationship Id="rId4" Type="http://schemas.openxmlformats.org/officeDocument/2006/relationships/image" Target="../media/image28.jpeg"/><Relationship Id="rId3" Type="http://schemas.openxmlformats.org/officeDocument/2006/relationships/image" Target="../media/image23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jpe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4.png"/><Relationship Id="rId1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95536" y="2060848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400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第一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章  类和对象</a:t>
            </a:r>
            <a:b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</a:br>
            <a:endParaRPr lang="zh-CN" altLang="en-US" sz="4400"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对象的特征</a:t>
            </a:r>
            <a:r>
              <a:rPr lang="en-US" altLang="zh-CN" smtClean="0"/>
              <a:t>—</a:t>
            </a:r>
            <a:r>
              <a:rPr smtClean="0"/>
              <a:t>方法</a:t>
            </a:r>
            <a:endParaRPr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方法</a:t>
            </a:r>
            <a:r>
              <a:rPr lang="zh-CN" altLang="en-US" dirty="0" smtClean="0"/>
              <a:t>：</a:t>
            </a:r>
            <a:r>
              <a:rPr lang="zh-CN" dirty="0" smtClean="0"/>
              <a:t>对象执行的操作</a:t>
            </a:r>
            <a:endParaRPr 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dirty="0" smtClean="0"/>
              <a:t>对象：用来描述客观事物的一个实体，由一组属性和方法构成</a:t>
            </a:r>
            <a:endParaRPr 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91524" name="AutoShape 4"/>
          <p:cNvSpPr>
            <a:spLocks noChangeArrowheads="1"/>
          </p:cNvSpPr>
          <p:nvPr/>
        </p:nvSpPr>
        <p:spPr bwMode="auto">
          <a:xfrm>
            <a:off x="4202113" y="3141663"/>
            <a:ext cx="127952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打印账单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1526" name="Line 6"/>
          <p:cNvSpPr>
            <a:spLocks noChangeShapeType="1"/>
          </p:cNvSpPr>
          <p:nvPr/>
        </p:nvSpPr>
        <p:spPr bwMode="auto">
          <a:xfrm flipV="1">
            <a:off x="3005138" y="2581275"/>
            <a:ext cx="1150937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7" name="Line 7"/>
          <p:cNvSpPr>
            <a:spLocks noChangeShapeType="1"/>
          </p:cNvSpPr>
          <p:nvPr/>
        </p:nvSpPr>
        <p:spPr bwMode="auto">
          <a:xfrm>
            <a:off x="3005138" y="337343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8" name="Line 8"/>
          <p:cNvSpPr>
            <a:spLocks noChangeShapeType="1"/>
          </p:cNvSpPr>
          <p:nvPr/>
        </p:nvSpPr>
        <p:spPr bwMode="auto">
          <a:xfrm>
            <a:off x="3005138" y="3660775"/>
            <a:ext cx="129698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29" name="Line 9"/>
          <p:cNvSpPr>
            <a:spLocks noChangeShapeType="1"/>
          </p:cNvSpPr>
          <p:nvPr/>
        </p:nvSpPr>
        <p:spPr bwMode="auto">
          <a:xfrm>
            <a:off x="5429250" y="2498725"/>
            <a:ext cx="1247775" cy="803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0" name="Line 10"/>
          <p:cNvSpPr>
            <a:spLocks noChangeShapeType="1"/>
          </p:cNvSpPr>
          <p:nvPr/>
        </p:nvSpPr>
        <p:spPr bwMode="auto">
          <a:xfrm>
            <a:off x="5453063" y="3444875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 flipV="1">
            <a:off x="5092700" y="3662363"/>
            <a:ext cx="1655763" cy="646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2" name="Oval 12"/>
          <p:cNvSpPr>
            <a:spLocks noChangeArrowheads="1"/>
          </p:cNvSpPr>
          <p:nvPr/>
        </p:nvSpPr>
        <p:spPr bwMode="auto">
          <a:xfrm>
            <a:off x="6677025" y="3013075"/>
            <a:ext cx="1584325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533" name="AutoShape 13"/>
          <p:cNvSpPr>
            <a:spLocks noChangeArrowheads="1"/>
          </p:cNvSpPr>
          <p:nvPr/>
        </p:nvSpPr>
        <p:spPr bwMode="auto">
          <a:xfrm>
            <a:off x="4284663" y="4005263"/>
            <a:ext cx="1196975" cy="40798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刷卡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1535" name="AutoShape 15"/>
          <p:cNvSpPr>
            <a:spLocks noChangeArrowheads="1"/>
          </p:cNvSpPr>
          <p:nvPr/>
        </p:nvSpPr>
        <p:spPr bwMode="auto">
          <a:xfrm>
            <a:off x="917575" y="2941638"/>
            <a:ext cx="2141538" cy="79216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员  李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63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BC619C76-3A0D-4546-8883-2D547548A00A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491525" name="AutoShape 5"/>
          <p:cNvSpPr>
            <a:spLocks noChangeArrowheads="1"/>
          </p:cNvSpPr>
          <p:nvPr/>
        </p:nvSpPr>
        <p:spPr bwMode="auto">
          <a:xfrm>
            <a:off x="4152900" y="2349500"/>
            <a:ext cx="1328738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 收银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/>
      <p:bldP spid="491526" grpId="0" animBg="1"/>
      <p:bldP spid="491527" grpId="0" animBg="1"/>
      <p:bldP spid="491528" grpId="0" animBg="1"/>
      <p:bldP spid="491529" grpId="0" animBg="1"/>
      <p:bldP spid="491530" grpId="0" animBg="1"/>
      <p:bldP spid="491531" grpId="0" animBg="1"/>
      <p:bldP spid="491532" grpId="0" animBg="1"/>
      <p:bldP spid="491533" grpId="0" animBg="1"/>
      <p:bldP spid="491535" grpId="0" animBg="1"/>
      <p:bldP spid="4915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>
              <a:defRPr/>
            </a:pPr>
            <a:r>
              <a:rPr smtClean="0"/>
              <a:t>对象的属性和方法</a:t>
            </a:r>
            <a:endParaRPr smtClean="0"/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列出尼古拉斯</a:t>
            </a:r>
            <a:r>
              <a:rPr lang="en-US" altLang="zh-CN" dirty="0" smtClean="0"/>
              <a:t>·</a:t>
            </a:r>
            <a:r>
              <a:rPr lang="zh-CN" dirty="0" smtClean="0"/>
              <a:t>凯奇驾驶的这辆法拉利</a:t>
            </a:r>
            <a:r>
              <a:rPr lang="en-US" altLang="zh-CN" dirty="0" smtClean="0"/>
              <a:t>F360 Spider</a:t>
            </a:r>
            <a:r>
              <a:rPr lang="zh-CN" dirty="0" smtClean="0"/>
              <a:t>的属性和方法</a:t>
            </a:r>
            <a:endParaRPr 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r>
              <a:rPr lang="zh-CN" dirty="0" smtClean="0"/>
              <a:t>列出小狗对象的属性和方法</a:t>
            </a:r>
            <a:endParaRPr lang="zh-CN" dirty="0" smtClean="0"/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5572125" y="1773238"/>
            <a:ext cx="2665413" cy="2586037"/>
          </a:xfrm>
          <a:prstGeom prst="roundRect">
            <a:avLst>
              <a:gd name="adj" fmla="val 5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品牌：法拉利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型号：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F360 Spider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颜色：黄色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价格：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380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发动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停止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加速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5551488" y="4868863"/>
            <a:ext cx="2735262" cy="1800225"/>
          </a:xfrm>
          <a:prstGeom prst="roundRect">
            <a:avLst>
              <a:gd name="adj" fmla="val 31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属性：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颜色：白色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叫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吃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2550" name="Picture 6" descr="法拉利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05038"/>
            <a:ext cx="27844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551" name="Picture 7" descr="do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5010150"/>
            <a:ext cx="208756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581C931-2796-4EF7-BD5D-F21998BE902A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grpSp>
        <p:nvGrpSpPr>
          <p:cNvPr id="28682" name="组合 12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28683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nimBg="1"/>
      <p:bldP spid="4925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封装</a:t>
            </a:r>
            <a:endParaRPr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对象同时具有属性和方法两项特性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对象的属性和方法通常被封装在一起，共同体现事物的特性， 二者相辅相承，不能分割</a:t>
            </a:r>
            <a:endParaRPr lang="zh-CN" altLang="en-US" dirty="0"/>
          </a:p>
        </p:txBody>
      </p:sp>
      <p:pic>
        <p:nvPicPr>
          <p:cNvPr id="496644" name="Picture 4" descr="200731922411falal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3429000"/>
            <a:ext cx="38163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45" name="AutoShape 5"/>
          <p:cNvSpPr>
            <a:spLocks noChangeArrowheads="1"/>
          </p:cNvSpPr>
          <p:nvPr/>
        </p:nvSpPr>
        <p:spPr bwMode="auto">
          <a:xfrm>
            <a:off x="530225" y="3286125"/>
            <a:ext cx="4176713" cy="776288"/>
          </a:xfrm>
          <a:prstGeom prst="wedgeRoundRectCallout">
            <a:avLst>
              <a:gd name="adj1" fmla="val 50043"/>
              <a:gd name="adj2" fmla="val 5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一辆汽车，有完好的零件和特定的颜色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还应具备开动、刹车等方法行为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3829070" y="4143380"/>
            <a:ext cx="928694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 bwMode="auto">
          <a:xfrm>
            <a:off x="6596063" y="2419350"/>
            <a:ext cx="1806575" cy="1657350"/>
            <a:chOff x="4343" y="2900"/>
            <a:chExt cx="1298" cy="1217"/>
          </a:xfrm>
        </p:grpSpPr>
        <p:graphicFrame>
          <p:nvGraphicFramePr>
            <p:cNvPr id="30751" name="Object 3"/>
            <p:cNvGraphicFramePr>
              <a:graphicFrameLocks noChangeAspect="1"/>
            </p:cNvGraphicFramePr>
            <p:nvPr/>
          </p:nvGraphicFramePr>
          <p:xfrm>
            <a:off x="4343" y="2900"/>
            <a:ext cx="941" cy="1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1" name="Image" r:id="rId1" imgW="2616200" imgH="2667000" progId="">
                    <p:embed/>
                  </p:oleObj>
                </mc:Choice>
                <mc:Fallback>
                  <p:oleObj name="Image" r:id="rId1" imgW="2616200" imgH="2667000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900"/>
                          <a:ext cx="941" cy="1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752" name="Picture 4" descr="TowerCa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74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3573" name="Rectangle 5"/>
          <p:cNvSpPr>
            <a:spLocks noGrp="1" noChangeArrowheads="1"/>
          </p:cNvSpPr>
          <p:nvPr>
            <p:ph type="title"/>
          </p:nvPr>
        </p:nvSpPr>
        <p:spPr>
          <a:xfrm>
            <a:off x="7900988" y="285750"/>
            <a:ext cx="1063625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dirty="0" smtClean="0"/>
              <a:t>说一说教室里的对象</a:t>
            </a:r>
            <a:endParaRPr lang="zh-CN" dirty="0" smtClean="0"/>
          </a:p>
          <a:p>
            <a:pPr>
              <a:defRPr/>
            </a:pPr>
            <a:r>
              <a:rPr lang="zh-CN" dirty="0" smtClean="0"/>
              <a:t>描述他们的属性和方法 </a:t>
            </a:r>
            <a:endParaRPr lang="zh-CN" dirty="0" smtClean="0"/>
          </a:p>
        </p:txBody>
      </p:sp>
      <p:pic>
        <p:nvPicPr>
          <p:cNvPr id="30726" name="Picture 7" descr="des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437063"/>
            <a:ext cx="1944687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8" descr="project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2781300"/>
            <a:ext cx="11525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8" name="Object 2"/>
          <p:cNvGraphicFramePr>
            <a:graphicFrameLocks noChangeAspect="1"/>
          </p:cNvGraphicFramePr>
          <p:nvPr/>
        </p:nvGraphicFramePr>
        <p:xfrm>
          <a:off x="5191125" y="2492375"/>
          <a:ext cx="12525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Image" r:id="rId6" imgW="2476500" imgH="2984500" progId="">
                  <p:embed/>
                </p:oleObj>
              </mc:Choice>
              <mc:Fallback>
                <p:oleObj name="Image" r:id="rId6" imgW="2476500" imgH="29845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492375"/>
                        <a:ext cx="12525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9" name="Picture 12" descr="cof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40767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Litebulb"/>
          <p:cNvSpPr>
            <a:spLocks noEditPoints="1" noChangeArrowheads="1"/>
          </p:cNvSpPr>
          <p:nvPr/>
        </p:nvSpPr>
        <p:spPr bwMode="auto">
          <a:xfrm>
            <a:off x="5500688" y="4600575"/>
            <a:ext cx="1008062" cy="132873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3582" name="AutoShape 14"/>
          <p:cNvSpPr>
            <a:spLocks noChangeArrowheads="1"/>
          </p:cNvSpPr>
          <p:nvPr/>
        </p:nvSpPr>
        <p:spPr bwMode="auto">
          <a:xfrm>
            <a:off x="2500313" y="2357438"/>
            <a:ext cx="1654175" cy="1144587"/>
          </a:xfrm>
          <a:prstGeom prst="wedgeRoundRectCallout">
            <a:avLst>
              <a:gd name="adj1" fmla="val -51918"/>
              <a:gd name="adj2" fmla="val -1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颜色：黑色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品牌：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BENQ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投影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3583" name="AutoShape 15"/>
          <p:cNvSpPr>
            <a:spLocks noChangeArrowheads="1"/>
          </p:cNvSpPr>
          <p:nvPr/>
        </p:nvSpPr>
        <p:spPr bwMode="auto">
          <a:xfrm>
            <a:off x="6072188" y="1000125"/>
            <a:ext cx="1450975" cy="1144588"/>
          </a:xfrm>
          <a:prstGeom prst="wedgeRoundRectCallout">
            <a:avLst>
              <a:gd name="adj1" fmla="val -51041"/>
              <a:gd name="adj2" fmla="val -21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姓名：张三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年龄：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学习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7000875" y="4429125"/>
            <a:ext cx="1800225" cy="1863725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类型：白炽灯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变亮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变暗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3585" name="AutoShape 17"/>
          <p:cNvSpPr>
            <a:spLocks noChangeArrowheads="1"/>
          </p:cNvSpPr>
          <p:nvPr/>
        </p:nvSpPr>
        <p:spPr bwMode="auto">
          <a:xfrm>
            <a:off x="2928938" y="4500563"/>
            <a:ext cx="1328737" cy="776287"/>
          </a:xfrm>
          <a:prstGeom prst="wedgeRoundRectCallout">
            <a:avLst>
              <a:gd name="adj1" fmla="val -50947"/>
              <a:gd name="adj2" fmla="val -170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材制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: 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木质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支撑物品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0735" name="组合 18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3074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2" name="Line 12"/>
          <p:cNvSpPr>
            <a:spLocks noChangeShapeType="1"/>
          </p:cNvSpPr>
          <p:nvPr/>
        </p:nvSpPr>
        <p:spPr bwMode="auto">
          <a:xfrm flipH="1">
            <a:off x="2071670" y="2857496"/>
            <a:ext cx="428629" cy="21431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2500298" y="4857760"/>
            <a:ext cx="428629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H="1">
            <a:off x="6072198" y="2214554"/>
            <a:ext cx="500066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 flipH="1">
            <a:off x="6500826" y="5286388"/>
            <a:ext cx="500066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0748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652A584-685D-450E-ADC2-604568302941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2" grpId="0" animBg="1"/>
      <p:bldP spid="493583" grpId="0" animBg="1"/>
      <p:bldP spid="493584" grpId="0" animBg="1"/>
      <p:bldP spid="4935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074" name="Picture 2" descr="sho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3789363"/>
            <a:ext cx="21875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75" name="Rectangle 3"/>
          <p:cNvSpPr>
            <a:spLocks noGrp="1" noChangeArrowheads="1"/>
          </p:cNvSpPr>
          <p:nvPr>
            <p:ph type="title"/>
          </p:nvPr>
        </p:nvSpPr>
        <p:spPr>
          <a:xfrm>
            <a:off x="5443538" y="285750"/>
            <a:ext cx="3521075" cy="523875"/>
          </a:xfrm>
        </p:spPr>
        <p:txBody>
          <a:bodyPr/>
          <a:lstStyle/>
          <a:p>
            <a:pPr>
              <a:defRPr/>
            </a:pPr>
            <a:r>
              <a:rPr smtClean="0"/>
              <a:t>从对象抽象出“类”</a:t>
            </a:r>
            <a:endParaRPr dirty="0"/>
          </a:p>
        </p:txBody>
      </p:sp>
      <p:graphicFrame>
        <p:nvGraphicFramePr>
          <p:cNvPr id="5150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072198" y="4357694"/>
          <a:ext cx="14700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Visio" r:id="rId2" imgW="1389380" imgH="1604645" progId="Visio.Drawing.11">
                  <p:embed/>
                </p:oleObj>
              </mc:Choice>
              <mc:Fallback>
                <p:oleObj name="Visio" r:id="rId2" imgW="1389380" imgH="1604645" progId="Visio.Drawing.11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98" y="4357694"/>
                        <a:ext cx="14700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5076" name="Picture 4" descr="200731922411falal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49500"/>
            <a:ext cx="2663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79" name="Picture 7" descr="蓝色宝石捷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916113"/>
            <a:ext cx="2376487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5080" name="Picture 8" descr="法拉利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276475"/>
            <a:ext cx="20875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5081" name="WordArt 9"/>
          <p:cNvSpPr>
            <a:spLocks noChangeArrowheads="1" noChangeShapeType="1" noTextEdit="1"/>
          </p:cNvSpPr>
          <p:nvPr/>
        </p:nvSpPr>
        <p:spPr bwMode="auto">
          <a:xfrm>
            <a:off x="3924300" y="3500438"/>
            <a:ext cx="1657350" cy="433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轿车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5089" name="Rectangle 17"/>
          <p:cNvSpPr>
            <a:spLocks noChangeArrowheads="1"/>
          </p:cNvSpPr>
          <p:nvPr/>
        </p:nvSpPr>
        <p:spPr bwMode="auto">
          <a:xfrm>
            <a:off x="781050" y="1274763"/>
            <a:ext cx="7705725" cy="13684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latin typeface="+mn-lt"/>
                <a:ea typeface="微软雅黑" panose="020B0503020204020204" pitchFamily="34" charset="-122"/>
              </a:rPr>
              <a:t>抽取出下列对象的共同特征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（</a:t>
            </a:r>
            <a:r>
              <a:rPr lang="zh-CN" altLang="en-GB" sz="2600" b="1" dirty="0">
                <a:latin typeface="+mn-lt"/>
                <a:ea typeface="微软雅黑" panose="020B0503020204020204" pitchFamily="34" charset="-122"/>
              </a:rPr>
              <a:t>属性和方法</a:t>
            </a:r>
            <a:r>
              <a:rPr lang="zh-CN" altLang="en-US" sz="2600" b="1" dirty="0">
                <a:latin typeface="+mn-lt"/>
                <a:ea typeface="微软雅黑" panose="020B0503020204020204" pitchFamily="34" charset="-122"/>
              </a:rPr>
              <a:t>）</a:t>
            </a:r>
            <a:endParaRPr lang="en-GB" altLang="zh-CN" sz="2600" b="1" dirty="0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31755" name="组合 13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175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7" name="WordArt 9"/>
          <p:cNvSpPr>
            <a:spLocks noChangeArrowheads="1" noChangeShapeType="1" noTextEdit="1"/>
          </p:cNvSpPr>
          <p:nvPr/>
        </p:nvSpPr>
        <p:spPr bwMode="auto">
          <a:xfrm>
            <a:off x="3786188" y="5286375"/>
            <a:ext cx="1657350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4400" b="1" kern="10">
                <a:ln w="9525">
                  <a:solidFill>
                    <a:srgbClr val="0033CC"/>
                  </a:solidFill>
                  <a:round/>
                </a:ln>
                <a:gradFill rotWithShape="1">
                  <a:gsLst>
                    <a:gs pos="0">
                      <a:srgbClr val="3366FF"/>
                    </a:gs>
                    <a:gs pos="50000">
                      <a:srgbClr val="C6D4FF"/>
                    </a:gs>
                    <a:gs pos="100000">
                      <a:srgbClr val="3366FF"/>
                    </a:gs>
                  </a:gsLst>
                  <a:lin ang="5400000" scaled="1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顾客</a:t>
            </a:r>
            <a:endParaRPr lang="zh-CN" altLang="en-US" sz="4400" b="1" kern="10">
              <a:ln w="9525">
                <a:solidFill>
                  <a:srgbClr val="0033CC"/>
                </a:solidFill>
                <a:round/>
              </a:ln>
              <a:gradFill rotWithShape="1">
                <a:gsLst>
                  <a:gs pos="0">
                    <a:srgbClr val="3366FF"/>
                  </a:gs>
                  <a:gs pos="50000">
                    <a:srgbClr val="C6D4FF"/>
                  </a:gs>
                  <a:gs pos="100000">
                    <a:srgbClr val="3366FF"/>
                  </a:gs>
                </a:gsLst>
                <a:lin ang="5400000" scaled="1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81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6913" y="285750"/>
            <a:ext cx="647700" cy="523875"/>
          </a:xfrm>
        </p:spPr>
        <p:txBody>
          <a:bodyPr/>
          <a:lstStyle/>
          <a:p>
            <a:pPr>
              <a:defRPr/>
            </a:pPr>
            <a:r>
              <a:rPr smtClean="0"/>
              <a:t>类</a:t>
            </a:r>
            <a:endParaRPr smtClean="0"/>
          </a:p>
        </p:txBody>
      </p:sp>
      <p:graphicFrame>
        <p:nvGraphicFramePr>
          <p:cNvPr id="51610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97325" y="3303588"/>
          <a:ext cx="1217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Visio" r:id="rId1" imgW="1156335" imgH="914400" progId="Visio.Drawing.11">
                  <p:embed/>
                </p:oleObj>
              </mc:Choice>
              <mc:Fallback>
                <p:oleObj name="Visio" r:id="rId1" imgW="1156335" imgH="914400" progId="Visio.Drawing.11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3303588"/>
                        <a:ext cx="1217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8525" y="1268413"/>
            <a:ext cx="3889375" cy="5248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顾客类</a:t>
            </a:r>
            <a:endParaRPr lang="zh-CN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轿车类</a:t>
            </a:r>
            <a:endParaRPr lang="zh-CN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smtClean="0"/>
              <a:t>  </a:t>
            </a:r>
            <a:r>
              <a:rPr lang="en-US" altLang="zh-CN" sz="2400" smtClean="0"/>
              <a:t>……</a:t>
            </a:r>
            <a:endParaRPr lang="en-US" altLang="zh-CN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smtClean="0"/>
              <a:t>  ……</a:t>
            </a:r>
            <a:endParaRPr lang="en-US" altLang="zh-CN" sz="2400" smtClean="0"/>
          </a:p>
        </p:txBody>
      </p:sp>
      <p:sp>
        <p:nvSpPr>
          <p:cNvPr id="32774" name="AutoShape 4"/>
          <p:cNvSpPr/>
          <p:nvPr/>
        </p:nvSpPr>
        <p:spPr bwMode="auto">
          <a:xfrm>
            <a:off x="2195513" y="1343025"/>
            <a:ext cx="590550" cy="1657350"/>
          </a:xfrm>
          <a:prstGeom prst="rightBrace">
            <a:avLst>
              <a:gd name="adj1" fmla="val 20815"/>
              <a:gd name="adj2" fmla="val 50000"/>
            </a:avLst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844800" y="1843088"/>
            <a:ext cx="46799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2" charset="-122"/>
              </a:rPr>
              <a:t>  类是模子，定义对象将会拥有的特征（属性）和行为（方法）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771525" y="4764088"/>
            <a:ext cx="8229600" cy="14509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GB" sz="2600" b="1" dirty="0">
                <a:latin typeface="+mn-lt"/>
                <a:ea typeface="微软雅黑" panose="020B0503020204020204" pitchFamily="34" charset="-122"/>
              </a:rPr>
              <a:t>类是对象的类型</a:t>
            </a:r>
            <a:endParaRPr lang="en-US" altLang="zh-CN" sz="2600" b="1" dirty="0">
              <a:latin typeface="+mn-lt"/>
              <a:ea typeface="微软雅黑" panose="020B0503020204020204" pitchFamily="34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/>
            </a:pPr>
            <a:r>
              <a:rPr lang="zh-CN" altLang="en-GB" sz="2400" b="1" dirty="0">
                <a:latin typeface="+mn-lt"/>
                <a:ea typeface="微软雅黑" panose="020B0503020204020204" pitchFamily="34" charset="-122"/>
              </a:rPr>
              <a:t>不同于</a:t>
            </a:r>
            <a:r>
              <a:rPr lang="en-GB" altLang="zh-CN" sz="2400" b="1" dirty="0" err="1">
                <a:latin typeface="+mn-lt"/>
                <a:ea typeface="微软雅黑" panose="020B0503020204020204" pitchFamily="34" charset="-122"/>
              </a:rPr>
              <a:t>int</a:t>
            </a:r>
            <a:r>
              <a:rPr lang="zh-CN" altLang="en-GB" sz="2400" b="1" dirty="0" err="1">
                <a:latin typeface="+mn-lt"/>
                <a:ea typeface="微软雅黑" panose="020B0503020204020204" pitchFamily="34" charset="-122"/>
              </a:rPr>
              <a:t>类型：具有方法</a:t>
            </a:r>
            <a:endParaRPr lang="zh-CN" altLang="en-GB" sz="2400" b="1" dirty="0" err="1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941888" y="2979738"/>
            <a:ext cx="2987675" cy="1735137"/>
            <a:chOff x="3651" y="2886"/>
            <a:chExt cx="1882" cy="1093"/>
          </a:xfrm>
        </p:grpSpPr>
        <p:pic>
          <p:nvPicPr>
            <p:cNvPr id="32779" name="Picture 8" descr="CAQ7HUF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2886"/>
              <a:ext cx="1180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0" name="Text Box 9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ea typeface="黑体" panose="02010609060101010101" pitchFamily="2" charset="-122"/>
                </a:rPr>
                <a:t>各种口味的球状冰淇淋</a:t>
              </a:r>
              <a:endParaRPr lang="zh-CN" altLang="en-US" b="1">
                <a:ea typeface="黑体" panose="02010609060101010101" pitchFamily="2" charset="-122"/>
              </a:endParaRPr>
            </a:p>
          </p:txBody>
        </p:sp>
      </p:grpSp>
      <p:sp>
        <p:nvSpPr>
          <p:cNvPr id="32778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FEF3E4D-B844-4C9C-8C3E-A27665824168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7763" y="285750"/>
            <a:ext cx="2736850" cy="523875"/>
          </a:xfrm>
        </p:spPr>
        <p:txBody>
          <a:bodyPr/>
          <a:lstStyle/>
          <a:p>
            <a:pPr>
              <a:defRPr/>
            </a:pPr>
            <a:r>
              <a:rPr smtClean="0"/>
              <a:t>类和对象的关系</a:t>
            </a:r>
            <a:endParaRPr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类是抽象的概念，仅仅是模板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比如说：“人”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对象是一个你能够看得到、摸得着的具体实体</a:t>
            </a:r>
            <a:endParaRPr lang="zh-CN" altLang="en-US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14813" y="3929063"/>
            <a:ext cx="1655762" cy="1655762"/>
            <a:chOff x="2336" y="2478"/>
            <a:chExt cx="1043" cy="1043"/>
          </a:xfrm>
        </p:grpSpPr>
        <p:sp>
          <p:nvSpPr>
            <p:cNvPr id="33814" name="Line 5"/>
            <p:cNvSpPr>
              <a:spLocks noChangeShapeType="1"/>
            </p:cNvSpPr>
            <p:nvPr/>
          </p:nvSpPr>
          <p:spPr bwMode="auto">
            <a:xfrm flipV="1">
              <a:off x="2336" y="2478"/>
              <a:ext cx="104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6"/>
            <p:cNvSpPr>
              <a:spLocks noChangeShapeType="1"/>
            </p:cNvSpPr>
            <p:nvPr/>
          </p:nvSpPr>
          <p:spPr bwMode="auto">
            <a:xfrm flipV="1">
              <a:off x="2336" y="2886"/>
              <a:ext cx="104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7"/>
            <p:cNvSpPr>
              <a:spLocks noChangeShapeType="1"/>
            </p:cNvSpPr>
            <p:nvPr/>
          </p:nvSpPr>
          <p:spPr bwMode="auto">
            <a:xfrm>
              <a:off x="2336" y="3113"/>
              <a:ext cx="1043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8"/>
            <p:cNvSpPr>
              <a:spLocks noChangeShapeType="1"/>
            </p:cNvSpPr>
            <p:nvPr/>
          </p:nvSpPr>
          <p:spPr bwMode="auto">
            <a:xfrm>
              <a:off x="2336" y="3113"/>
              <a:ext cx="104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5867400" y="3714750"/>
            <a:ext cx="1944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小布什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5867400" y="435768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普京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5867400" y="4929188"/>
            <a:ext cx="1944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克林顿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18156" name="Text Box 12"/>
          <p:cNvSpPr txBox="1">
            <a:spLocks noChangeArrowheads="1"/>
          </p:cNvSpPr>
          <p:nvPr/>
        </p:nvSpPr>
        <p:spPr bwMode="auto">
          <a:xfrm>
            <a:off x="5867400" y="5348288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黑体" panose="02010609060101010101" pitchFamily="2" charset="-122"/>
              </a:rPr>
              <a:t>……</a:t>
            </a:r>
            <a:endParaRPr lang="en-US" altLang="zh-CN" b="1">
              <a:ea typeface="黑体" panose="02010609060101010101" pitchFamily="2" charset="-122"/>
            </a:endParaRPr>
          </a:p>
        </p:txBody>
      </p:sp>
      <p:sp>
        <p:nvSpPr>
          <p:cNvPr id="33802" name="Rectangle 27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03" name="Rectangle 29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1285875" y="2816225"/>
          <a:ext cx="2786063" cy="368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63"/>
              </a:tblGrid>
              <a:tr h="503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“人”类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44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特征（属性）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体重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6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行为（方法）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衣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食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行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16" marB="45716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53" grpId="0"/>
      <p:bldP spid="518154" grpId="0"/>
      <p:bldP spid="518155" grpId="0"/>
      <p:bldP spid="518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 </a:t>
            </a:r>
            <a:r>
              <a:rPr smtClean="0"/>
              <a:t>是面向对象的语言 </a:t>
            </a:r>
            <a:endParaRPr smtClean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 dirty="0" smtClean="0"/>
              <a:t>所有</a:t>
            </a:r>
            <a:r>
              <a:rPr lang="en-GB" altLang="zh-CN" dirty="0" smtClean="0"/>
              <a:t>Java</a:t>
            </a:r>
            <a:r>
              <a:rPr lang="zh-CN" altLang="en-GB" dirty="0" smtClean="0"/>
              <a:t>程序都以类</a:t>
            </a:r>
            <a:r>
              <a:rPr lang="en-GB" altLang="zh-CN" dirty="0" smtClean="0"/>
              <a:t>class</a:t>
            </a:r>
            <a:r>
              <a:rPr lang="zh-CN" altLang="en-GB" dirty="0" smtClean="0"/>
              <a:t>为组织单元</a:t>
            </a:r>
            <a:endParaRPr lang="zh-CN" altLang="en-GB" dirty="0" smtClean="0"/>
          </a:p>
          <a:p>
            <a:pPr>
              <a:defRPr/>
            </a:pPr>
            <a:r>
              <a:rPr lang="zh-CN" altLang="en-GB" dirty="0" smtClean="0"/>
              <a:t>关键字</a:t>
            </a:r>
            <a:r>
              <a:rPr lang="en-GB" altLang="zh-CN" dirty="0" smtClean="0"/>
              <a:t>class</a:t>
            </a:r>
            <a:r>
              <a:rPr lang="zh-CN" altLang="en-GB" dirty="0" smtClean="0"/>
              <a:t>定义自定义的数据类型</a:t>
            </a:r>
            <a:endParaRPr lang="zh-CN" altLang="en-GB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GB" altLang="zh-CN" dirty="0" smtClean="0"/>
              <a:t> </a:t>
            </a:r>
            <a:endParaRPr lang="en-GB" altLang="zh-CN" dirty="0" smtClean="0"/>
          </a:p>
          <a:p>
            <a:pPr>
              <a:defRPr/>
            </a:pPr>
            <a:endParaRPr lang="zh-CN" altLang="en-GB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25316" name="AutoShape 4"/>
          <p:cNvSpPr>
            <a:spLocks noChangeArrowheads="1"/>
          </p:cNvSpPr>
          <p:nvPr/>
        </p:nvSpPr>
        <p:spPr bwMode="auto">
          <a:xfrm>
            <a:off x="1187450" y="3251200"/>
            <a:ext cx="5884863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class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HelloWorld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args){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System.out.println("Hello  World!!!");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2643188" y="3286125"/>
            <a:ext cx="1214437" cy="35718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823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79210CB-749B-4907-9BC1-38F763EC362B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auto">
          <a:xfrm>
            <a:off x="5572125" y="2428875"/>
            <a:ext cx="1609725" cy="407988"/>
          </a:xfrm>
          <a:prstGeom prst="wedgeRoundRectCallout">
            <a:avLst>
              <a:gd name="adj1" fmla="val 51589"/>
              <a:gd name="adj2" fmla="val 127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类的基本框架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5357818" y="2857496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6" grpId="0" animBg="1"/>
      <p:bldP spid="525317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86563" y="285750"/>
            <a:ext cx="21780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Java</a:t>
            </a:r>
            <a:r>
              <a:rPr smtClean="0"/>
              <a:t>类模板</a:t>
            </a:r>
            <a:endParaRPr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类将现实世界中的概念模拟到计算机程序中</a:t>
            </a:r>
            <a:endParaRPr lang="zh-CN" altLang="en-US" dirty="0"/>
          </a:p>
        </p:txBody>
      </p:sp>
      <p:sp>
        <p:nvSpPr>
          <p:cNvPr id="527364" name="AutoShape 4"/>
          <p:cNvSpPr>
            <a:spLocks noChangeArrowheads="1"/>
          </p:cNvSpPr>
          <p:nvPr/>
        </p:nvSpPr>
        <p:spPr bwMode="auto">
          <a:xfrm>
            <a:off x="2000250" y="2016125"/>
            <a:ext cx="4786313" cy="44132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public class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类名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定义属性部分</a:t>
            </a:r>
            <a:endParaRPr lang="zh-CN" altLang="en-US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的类型 属性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n;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        //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定义方法部分</a:t>
            </a:r>
            <a:endParaRPr lang="zh-CN" altLang="en-US" b="1" dirty="0">
              <a:solidFill>
                <a:srgbClr val="FF0000"/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1;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m;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35846" name="组合 5"/>
          <p:cNvGrpSpPr/>
          <p:nvPr/>
        </p:nvGrpSpPr>
        <p:grpSpPr bwMode="auto">
          <a:xfrm>
            <a:off x="71438" y="2100263"/>
            <a:ext cx="1000125" cy="400050"/>
            <a:chOff x="1000100" y="1801286"/>
            <a:chExt cx="1000132" cy="400110"/>
          </a:xfrm>
        </p:grpSpPr>
        <p:pic>
          <p:nvPicPr>
            <p:cNvPr id="3584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0" y="285750"/>
            <a:ext cx="1439863" cy="523875"/>
          </a:xfrm>
        </p:spPr>
        <p:txBody>
          <a:bodyPr/>
          <a:lstStyle/>
          <a:p>
            <a:pPr>
              <a:defRPr/>
            </a:pPr>
            <a:r>
              <a:rPr smtClean="0"/>
              <a:t>定义类</a:t>
            </a:r>
            <a:endParaRPr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定义一个类的步骤</a:t>
            </a:r>
            <a:endParaRPr lang="zh-CN" altLang="en-US" dirty="0"/>
          </a:p>
        </p:txBody>
      </p:sp>
      <p:graphicFrame>
        <p:nvGraphicFramePr>
          <p:cNvPr id="6" name="内容占位符 4"/>
          <p:cNvGraphicFramePr/>
          <p:nvPr/>
        </p:nvGraphicFramePr>
        <p:xfrm>
          <a:off x="784254" y="1500174"/>
          <a:ext cx="7645398" cy="3500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学士后Java\PBDEVJ6.0\1.课程设计\课程体系图\java体系图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19198" y="592163"/>
            <a:ext cx="7596206" cy="6480175"/>
          </a:xfrm>
          <a:prstGeom prst="rect">
            <a:avLst/>
          </a:prstGeom>
          <a:noFill/>
        </p:spPr>
      </p:pic>
      <p:sp>
        <p:nvSpPr>
          <p:cNvPr id="8194" name="Rectangle 50"/>
          <p:cNvSpPr>
            <a:spLocks noGrp="1" noChangeArrowheads="1"/>
          </p:cNvSpPr>
          <p:nvPr>
            <p:ph type="title"/>
          </p:nvPr>
        </p:nvSpPr>
        <p:spPr>
          <a:xfrm>
            <a:off x="7286644" y="285728"/>
            <a:ext cx="1677968" cy="523220"/>
          </a:xfrm>
        </p:spPr>
        <p:txBody>
          <a:bodyPr/>
          <a:lstStyle/>
          <a:p>
            <a:r>
              <a:rPr lang="zh-CN" altLang="en-US" smtClean="0"/>
              <a:t>课程地位</a:t>
            </a:r>
            <a:endParaRPr lang="zh-CN" altLang="en-US" dirty="0" smtClean="0"/>
          </a:p>
        </p:txBody>
      </p:sp>
      <p:sp>
        <p:nvSpPr>
          <p:cNvPr id="58" name="矩形 57"/>
          <p:cNvSpPr/>
          <p:nvPr/>
        </p:nvSpPr>
        <p:spPr bwMode="auto">
          <a:xfrm>
            <a:off x="4714876" y="5643578"/>
            <a:ext cx="1285884" cy="357190"/>
          </a:xfrm>
          <a:prstGeom prst="rect">
            <a:avLst/>
          </a:prstGeom>
          <a:ln w="25400" cmpd="sng">
            <a:solidFill>
              <a:srgbClr val="FF0000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8963" y="285750"/>
            <a:ext cx="20256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类示例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不同北大青鸟培训中心，会感受到相同的环境和教学氛围，用类的思想输出中心信息</a:t>
            </a:r>
            <a:endParaRPr lang="zh-CN" altLang="en-US" sz="2400" dirty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7893" name="组合 6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37905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0" name="Group 29"/>
          <p:cNvGraphicFramePr>
            <a:graphicFrameLocks noGrp="1"/>
          </p:cNvGraphicFramePr>
          <p:nvPr/>
        </p:nvGraphicFramePr>
        <p:xfrm>
          <a:off x="2428875" y="2786063"/>
          <a:ext cx="2786063" cy="271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63"/>
              </a:tblGrid>
              <a:tr h="503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School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属性：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中心全称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中心教室数目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中心机房数目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方法：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展示中心信息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904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423C247-A63A-42C2-8B5E-5CCE74C83CB7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5463" y="285750"/>
            <a:ext cx="2089150" cy="523875"/>
          </a:xfrm>
        </p:spPr>
        <p:txBody>
          <a:bodyPr/>
          <a:lstStyle/>
          <a:p>
            <a:pPr>
              <a:defRPr/>
            </a:pPr>
            <a:r>
              <a:rPr smtClean="0"/>
              <a:t>类示例</a:t>
            </a:r>
            <a:r>
              <a:rPr lang="en-US" altLang="zh-CN" smtClean="0"/>
              <a:t>2-2</a:t>
            </a:r>
            <a:endParaRPr lang="en-US" altLang="zh-CN" dirty="0"/>
          </a:p>
        </p:txBody>
      </p:sp>
      <p:sp>
        <p:nvSpPr>
          <p:cNvPr id="530435" name="AutoShape 3"/>
          <p:cNvSpPr>
            <a:spLocks noChangeArrowheads="1"/>
          </p:cNvSpPr>
          <p:nvPr/>
        </p:nvSpPr>
        <p:spPr bwMode="auto">
          <a:xfrm>
            <a:off x="642938" y="1428750"/>
            <a:ext cx="7964487" cy="40528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String schoolName;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中心名称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classNumber;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教室数目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labNumber;	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机房数目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定义北大青鸟中心的方法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void showCenter()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System.out.println(schoolName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培训学员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\n"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配备：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+ classNumber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 labNumber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0436" name="AutoShape 4"/>
          <p:cNvSpPr>
            <a:spLocks noChangeArrowheads="1"/>
          </p:cNvSpPr>
          <p:nvPr/>
        </p:nvSpPr>
        <p:spPr bwMode="gray">
          <a:xfrm>
            <a:off x="2484438" y="5300663"/>
            <a:ext cx="4500562" cy="650875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showCenter()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用于输出类相关的信息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0441" name="Rectangle 9"/>
          <p:cNvSpPr>
            <a:spLocks noChangeArrowheads="1"/>
          </p:cNvSpPr>
          <p:nvPr/>
        </p:nvSpPr>
        <p:spPr bwMode="auto">
          <a:xfrm>
            <a:off x="1071563" y="1857375"/>
            <a:ext cx="4033837" cy="114300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0447" name="Rectangle 15"/>
          <p:cNvSpPr>
            <a:spLocks noChangeArrowheads="1"/>
          </p:cNvSpPr>
          <p:nvPr/>
        </p:nvSpPr>
        <p:spPr bwMode="auto">
          <a:xfrm>
            <a:off x="1071563" y="3643313"/>
            <a:ext cx="6842125" cy="142875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0437" name="AutoShape 5"/>
          <p:cNvSpPr>
            <a:spLocks noChangeArrowheads="1"/>
          </p:cNvSpPr>
          <p:nvPr/>
        </p:nvSpPr>
        <p:spPr bwMode="auto">
          <a:xfrm>
            <a:off x="4929188" y="3071813"/>
            <a:ext cx="687387" cy="407987"/>
          </a:xfrm>
          <a:prstGeom prst="wedgeRoundRectCallout">
            <a:avLst>
              <a:gd name="adj1" fmla="val -53977"/>
              <a:gd name="adj2" fmla="val 48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方法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0438" name="AutoShape 6"/>
          <p:cNvSpPr>
            <a:spLocks noChangeArrowheads="1"/>
          </p:cNvSpPr>
          <p:nvPr/>
        </p:nvSpPr>
        <p:spPr bwMode="auto">
          <a:xfrm>
            <a:off x="4429125" y="1214438"/>
            <a:ext cx="1146175" cy="407987"/>
          </a:xfrm>
          <a:prstGeom prst="wedgeRoundRectCallout">
            <a:avLst>
              <a:gd name="adj1" fmla="val 916"/>
              <a:gd name="adj2" fmla="val 50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38922" name="组合 14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3893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4000496" y="1500174"/>
            <a:ext cx="428628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 flipV="1">
            <a:off x="4429124" y="3357562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grpSp>
        <p:nvGrpSpPr>
          <p:cNvPr id="3" name="组合 25"/>
          <p:cNvGrpSpPr/>
          <p:nvPr/>
        </p:nvGrpSpPr>
        <p:grpSpPr bwMode="auto">
          <a:xfrm>
            <a:off x="2643188" y="6140472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8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宋体" panose="02010600030101010101" pitchFamily="2" charset="-122"/>
              </a:endParaRPr>
            </a:p>
          </p:txBody>
        </p:sp>
        <p:pic>
          <p:nvPicPr>
            <p:cNvPr id="29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941853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：定义</a:t>
              </a:r>
              <a:r>
                <a:rPr lang="en-US" altLang="zh-CN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School</a:t>
              </a:r>
              <a:r>
                <a:rPr lang="zh-CN" altLang="en-US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类</a:t>
              </a:r>
              <a:endParaRPr lang="zh-CN" altLang="en-US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animBg="1"/>
      <p:bldP spid="530436" grpId="0" animBg="1"/>
      <p:bldP spid="530441" grpId="0" animBg="1"/>
      <p:bldP spid="530447" grpId="0" animBg="1"/>
      <p:bldP spid="530437" grpId="0" animBg="1"/>
      <p:bldP spid="5304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smtClean="0"/>
              <a:t>如何创建和使用对象</a:t>
            </a:r>
            <a:endParaRPr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使用对象的步骤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创建对象</a:t>
            </a:r>
            <a:endParaRPr lang="zh-CN" altLang="en-US" smtClean="0"/>
          </a:p>
          <a:p>
            <a:pPr lvl="2">
              <a:defRPr/>
            </a:pPr>
            <a:r>
              <a:rPr lang="zh-CN" altLang="en-US" smtClean="0"/>
              <a:t>类名 对象名 </a:t>
            </a:r>
            <a:r>
              <a:rPr lang="en-US" altLang="zh-CN" smtClean="0"/>
              <a:t>= new </a:t>
            </a:r>
            <a:r>
              <a:rPr lang="zh-CN" altLang="en-US" smtClean="0"/>
              <a:t>类名</a:t>
            </a:r>
            <a:r>
              <a:rPr lang="en-US" altLang="zh-CN" smtClean="0"/>
              <a:t>();</a:t>
            </a: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引用对象成员：使用“</a:t>
            </a:r>
            <a:r>
              <a:rPr lang="en-US" altLang="zh-CN" smtClean="0"/>
              <a:t>.”</a:t>
            </a:r>
            <a:r>
              <a:rPr lang="zh-CN" altLang="en-US" smtClean="0"/>
              <a:t>进行以下操作</a:t>
            </a:r>
            <a:endParaRPr lang="zh-CN" altLang="en-US" smtClean="0"/>
          </a:p>
          <a:p>
            <a:pPr lvl="2">
              <a:defRPr/>
            </a:pPr>
            <a:r>
              <a:rPr lang="zh-CN" altLang="en-US" smtClean="0"/>
              <a:t>引用类的属性：对象名</a:t>
            </a:r>
            <a:r>
              <a:rPr lang="en-US" altLang="zh-CN" smtClean="0"/>
              <a:t>.</a:t>
            </a:r>
            <a:r>
              <a:rPr lang="zh-CN" altLang="en-US" smtClean="0"/>
              <a:t>属性</a:t>
            </a:r>
            <a:endParaRPr lang="zh-CN" altLang="en-US" smtClean="0"/>
          </a:p>
          <a:p>
            <a:pPr lvl="2">
              <a:defRPr/>
            </a:pPr>
            <a:r>
              <a:rPr lang="zh-CN" altLang="en-US" smtClean="0"/>
              <a:t>引用类的方法：对象名</a:t>
            </a:r>
            <a:r>
              <a:rPr lang="en-US" altLang="zh-CN" smtClean="0"/>
              <a:t>.</a:t>
            </a:r>
            <a:r>
              <a:rPr lang="zh-CN" altLang="en-US" smtClean="0"/>
              <a:t>方法名</a:t>
            </a:r>
            <a:r>
              <a:rPr lang="en-US" altLang="zh-CN" smtClean="0"/>
              <a:t>()</a:t>
            </a:r>
            <a:endParaRPr lang="en-US" altLang="zh-CN" smtClean="0"/>
          </a:p>
          <a:p>
            <a:pPr lvl="4">
              <a:defRPr/>
            </a:pPr>
            <a:endParaRPr lang="zh-CN" altLang="en-US" dirty="0"/>
          </a:p>
        </p:txBody>
      </p:sp>
      <p:sp>
        <p:nvSpPr>
          <p:cNvPr id="532484" name="AutoShape 4"/>
          <p:cNvSpPr>
            <a:spLocks noChangeArrowheads="1"/>
          </p:cNvSpPr>
          <p:nvPr/>
        </p:nvSpPr>
        <p:spPr bwMode="auto">
          <a:xfrm>
            <a:off x="1476375" y="2706688"/>
            <a:ext cx="5934075" cy="4524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School center =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new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 School();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2485" name="AutoShape 5"/>
          <p:cNvSpPr>
            <a:spLocks noChangeArrowheads="1"/>
          </p:cNvSpPr>
          <p:nvPr/>
        </p:nvSpPr>
        <p:spPr bwMode="auto">
          <a:xfrm>
            <a:off x="1547813" y="4830763"/>
            <a:ext cx="5810250" cy="8128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center.name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北京中心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";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name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属性赋值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center.showCenter();	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showCenter()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39943" name="组合 10"/>
          <p:cNvGrpSpPr/>
          <p:nvPr/>
        </p:nvGrpSpPr>
        <p:grpSpPr bwMode="auto">
          <a:xfrm>
            <a:off x="71438" y="1928813"/>
            <a:ext cx="1000125" cy="400050"/>
            <a:chOff x="1000100" y="1801286"/>
            <a:chExt cx="1000132" cy="400110"/>
          </a:xfrm>
        </p:grpSpPr>
        <p:pic>
          <p:nvPicPr>
            <p:cNvPr id="3994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9944" name="组合 13"/>
          <p:cNvGrpSpPr/>
          <p:nvPr/>
        </p:nvGrpSpPr>
        <p:grpSpPr bwMode="auto">
          <a:xfrm>
            <a:off x="71438" y="3643313"/>
            <a:ext cx="1000125" cy="400050"/>
            <a:chOff x="1000100" y="1801286"/>
            <a:chExt cx="1000132" cy="400110"/>
          </a:xfrm>
        </p:grpSpPr>
        <p:pic>
          <p:nvPicPr>
            <p:cNvPr id="39945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1801286"/>
              <a:ext cx="70009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214313" y="1785938"/>
            <a:ext cx="8551862" cy="4735512"/>
          </a:xfrm>
          <a:prstGeom prst="roundRect">
            <a:avLst>
              <a:gd name="adj" fmla="val 7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InitialSchool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School center = new School();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System.out.println("***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初始化成员变量前***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center. showCenter();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center.schoolName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北京中心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center.classNumber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center.labNumber = 10;	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System.out.println("\n***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初始化成员变量后***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center.showCenter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5-1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创建“北京中心”对象</a:t>
            </a:r>
            <a:endParaRPr lang="zh-CN" altLang="en-US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33511" name="Rectangle 7"/>
          <p:cNvSpPr>
            <a:spLocks noChangeArrowheads="1"/>
          </p:cNvSpPr>
          <p:nvPr/>
        </p:nvSpPr>
        <p:spPr bwMode="auto">
          <a:xfrm>
            <a:off x="928688" y="3992563"/>
            <a:ext cx="3816350" cy="1008062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2" name="Rectangle 8"/>
          <p:cNvSpPr>
            <a:spLocks noChangeArrowheads="1"/>
          </p:cNvSpPr>
          <p:nvPr/>
        </p:nvSpPr>
        <p:spPr bwMode="auto">
          <a:xfrm>
            <a:off x="928688" y="2571750"/>
            <a:ext cx="3857625" cy="3127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3" name="Rectangle 9"/>
          <p:cNvSpPr>
            <a:spLocks noChangeArrowheads="1"/>
          </p:cNvSpPr>
          <p:nvPr/>
        </p:nvSpPr>
        <p:spPr bwMode="auto">
          <a:xfrm>
            <a:off x="928688" y="3251200"/>
            <a:ext cx="3857625" cy="39211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4" name="Rectangle 10"/>
          <p:cNvSpPr>
            <a:spLocks noChangeArrowheads="1"/>
          </p:cNvSpPr>
          <p:nvPr/>
        </p:nvSpPr>
        <p:spPr bwMode="auto">
          <a:xfrm>
            <a:off x="928688" y="5426075"/>
            <a:ext cx="3816350" cy="36036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3515" name="AutoShape 11"/>
          <p:cNvSpPr>
            <a:spLocks noChangeArrowheads="1"/>
          </p:cNvSpPr>
          <p:nvPr/>
        </p:nvSpPr>
        <p:spPr bwMode="auto">
          <a:xfrm>
            <a:off x="3714750" y="3571875"/>
            <a:ext cx="2598738" cy="407988"/>
          </a:xfrm>
          <a:prstGeom prst="wedgeRoundRectCallout">
            <a:avLst>
              <a:gd name="adj1" fmla="val -849"/>
              <a:gd name="adj2" fmla="val 4860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说一说看到什么效果？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3522" name="AutoShape 18"/>
          <p:cNvSpPr>
            <a:spLocks noChangeArrowheads="1"/>
          </p:cNvSpPr>
          <p:nvPr/>
        </p:nvSpPr>
        <p:spPr bwMode="auto">
          <a:xfrm>
            <a:off x="4143375" y="5715000"/>
            <a:ext cx="2832100" cy="407988"/>
          </a:xfrm>
          <a:prstGeom prst="wedgeRoundRectCallout">
            <a:avLst>
              <a:gd name="adj1" fmla="val 1508"/>
              <a:gd name="adj2" fmla="val -451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说一说又看到什么效果？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40972" name="组合 16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098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3286116" y="3643314"/>
            <a:ext cx="428628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3571868" y="5572140"/>
            <a:ext cx="571504" cy="14287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428875" y="6286500"/>
            <a:ext cx="4572000" cy="428625"/>
            <a:chOff x="3143240" y="5143512"/>
            <a:chExt cx="457203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98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 bwMode="auto">
            <a:xfrm>
              <a:off x="3962396" y="5187962"/>
              <a:ext cx="327344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：创建和使用对象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图片 28" descr="图11.7-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1000108"/>
            <a:ext cx="2928958" cy="21990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533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11" grpId="0" animBg="1"/>
      <p:bldP spid="533511" grpId="1" animBg="1"/>
      <p:bldP spid="533512" grpId="0" animBg="1"/>
      <p:bldP spid="533512" grpId="1" animBg="1"/>
      <p:bldP spid="533513" grpId="0" animBg="1"/>
      <p:bldP spid="533514" grpId="0" animBg="1"/>
      <p:bldP spid="533515" grpId="0" animBg="1"/>
      <p:bldP spid="5335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5-2</a:t>
            </a: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编写学员类，输出学员相关信息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编写技术顾问类</a:t>
            </a:r>
            <a:r>
              <a:rPr lang="zh-CN" altLang="en-US" dirty="0" smtClean="0"/>
              <a:t>，</a:t>
            </a:r>
            <a:r>
              <a:rPr lang="zh-CN" altLang="en-US" dirty="0" smtClean="0"/>
              <a:t>输出技术顾问相关</a:t>
            </a:r>
            <a:r>
              <a:rPr lang="zh-CN" altLang="en-US" dirty="0" smtClean="0"/>
              <a:t>信息 </a:t>
            </a:r>
            <a:endParaRPr lang="zh-CN" altLang="en-US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1989" name="组合 10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2016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3"/>
          <p:cNvGrpSpPr/>
          <p:nvPr/>
        </p:nvGrpSpPr>
        <p:grpSpPr bwMode="auto">
          <a:xfrm>
            <a:off x="71438" y="3500438"/>
            <a:ext cx="1000125" cy="447675"/>
            <a:chOff x="1000100" y="3235185"/>
            <a:chExt cx="1000132" cy="446983"/>
          </a:xfrm>
        </p:grpSpPr>
        <p:pic>
          <p:nvPicPr>
            <p:cNvPr id="42014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7" name="Group 29"/>
          <p:cNvGraphicFramePr>
            <a:graphicFrameLocks noGrp="1"/>
          </p:cNvGraphicFramePr>
          <p:nvPr/>
        </p:nvGraphicFramePr>
        <p:xfrm>
          <a:off x="1071563" y="3887788"/>
          <a:ext cx="2428875" cy="2613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75"/>
              </a:tblGrid>
              <a:tr h="50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学员类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班级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爱好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显示学员个人信息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3714750" y="3887788"/>
          <a:ext cx="2500313" cy="269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/>
              </a:tblGrid>
              <a:tr h="50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技术顾问类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专业方向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教授课程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教龄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显示技术顾问个人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信息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marT="45723" marB="45723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011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E9F0959-DAD8-42BA-BA59-525CF9BF3530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pic>
        <p:nvPicPr>
          <p:cNvPr id="42012" name="图片 19" descr="图11.9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000125"/>
            <a:ext cx="19494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3" name="图片 20" descr="图11.10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928938"/>
            <a:ext cx="2763838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8" name="AutoShape 14"/>
          <p:cNvSpPr>
            <a:spLocks noChangeArrowheads="1"/>
          </p:cNvSpPr>
          <p:nvPr/>
        </p:nvSpPr>
        <p:spPr bwMode="auto">
          <a:xfrm>
            <a:off x="438150" y="1571625"/>
            <a:ext cx="8237538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姓名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age;	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String classNo;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班级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String hobby;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爱好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输出信息方法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void show(){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System.out.println(name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 age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就读于：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classNo + "\n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爱好：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+ hobby);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8639" name="AutoShape 15"/>
          <p:cNvSpPr>
            <a:spLocks noChangeArrowheads="1"/>
          </p:cNvSpPr>
          <p:nvPr/>
        </p:nvSpPr>
        <p:spPr bwMode="auto">
          <a:xfrm>
            <a:off x="446088" y="1593850"/>
            <a:ext cx="8054975" cy="3692525"/>
          </a:xfrm>
          <a:prstGeom prst="roundRect">
            <a:avLst>
              <a:gd name="adj" fmla="val 50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InitialStudent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 args[]){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Student student = new Student();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student.name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张浩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student.age = 10;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student.classNo = "S1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班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student.hobby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篮球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student.show();		          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38632" name="Rectangle 8"/>
          <p:cNvSpPr>
            <a:spLocks noChangeArrowheads="1"/>
          </p:cNvSpPr>
          <p:nvPr/>
        </p:nvSpPr>
        <p:spPr bwMode="auto">
          <a:xfrm>
            <a:off x="857250" y="2030413"/>
            <a:ext cx="3168650" cy="107950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5-3</a:t>
            </a:r>
            <a:endParaRPr lang="en-US" altLang="zh-CN" dirty="0"/>
          </a:p>
        </p:txBody>
      </p:sp>
      <p:sp>
        <p:nvSpPr>
          <p:cNvPr id="538640" name="Rectangle 16"/>
          <p:cNvSpPr>
            <a:spLocks noChangeArrowheads="1"/>
          </p:cNvSpPr>
          <p:nvPr/>
        </p:nvSpPr>
        <p:spPr bwMode="auto">
          <a:xfrm>
            <a:off x="857250" y="3816350"/>
            <a:ext cx="7096125" cy="142875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30" name="AutoShape 6"/>
          <p:cNvSpPr>
            <a:spLocks noChangeArrowheads="1"/>
          </p:cNvSpPr>
          <p:nvPr/>
        </p:nvSpPr>
        <p:spPr bwMode="auto">
          <a:xfrm>
            <a:off x="4140200" y="1857375"/>
            <a:ext cx="1146175" cy="407988"/>
          </a:xfrm>
          <a:prstGeom prst="wedgeRoundRectCallout">
            <a:avLst>
              <a:gd name="adj1" fmla="val -896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V="1">
            <a:off x="6500826" y="3571876"/>
            <a:ext cx="428628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29" name="AutoShape 5"/>
          <p:cNvSpPr>
            <a:spLocks noChangeArrowheads="1"/>
          </p:cNvSpPr>
          <p:nvPr/>
        </p:nvSpPr>
        <p:spPr bwMode="auto">
          <a:xfrm>
            <a:off x="7000875" y="3143250"/>
            <a:ext cx="1146175" cy="407988"/>
          </a:xfrm>
          <a:prstGeom prst="wedgeRoundRectCallout">
            <a:avLst>
              <a:gd name="adj1" fmla="val -669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成员方法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071934" y="2295508"/>
            <a:ext cx="500066" cy="20479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38641" name="Rectangle 17"/>
          <p:cNvSpPr>
            <a:spLocks noChangeArrowheads="1"/>
          </p:cNvSpPr>
          <p:nvPr/>
        </p:nvSpPr>
        <p:spPr bwMode="auto">
          <a:xfrm>
            <a:off x="1214438" y="2379663"/>
            <a:ext cx="4000500" cy="28733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2" name="Rectangle 18"/>
          <p:cNvSpPr>
            <a:spLocks noChangeArrowheads="1"/>
          </p:cNvSpPr>
          <p:nvPr/>
        </p:nvSpPr>
        <p:spPr bwMode="auto">
          <a:xfrm>
            <a:off x="1214438" y="2736850"/>
            <a:ext cx="2952750" cy="135731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1214438" y="4165600"/>
            <a:ext cx="2952750" cy="2873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8644" name="AutoShape 20"/>
          <p:cNvSpPr>
            <a:spLocks noChangeArrowheads="1"/>
          </p:cNvSpPr>
          <p:nvPr/>
        </p:nvSpPr>
        <p:spPr bwMode="auto">
          <a:xfrm>
            <a:off x="5357813" y="1736725"/>
            <a:ext cx="1146175" cy="407988"/>
          </a:xfrm>
          <a:prstGeom prst="wedgeRoundRectCallout">
            <a:avLst>
              <a:gd name="adj1" fmla="val 68"/>
              <a:gd name="adj2" fmla="val 544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创建对象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8645" name="AutoShape 21"/>
          <p:cNvSpPr>
            <a:spLocks noChangeArrowheads="1"/>
          </p:cNvSpPr>
          <p:nvPr/>
        </p:nvSpPr>
        <p:spPr bwMode="auto">
          <a:xfrm>
            <a:off x="5000625" y="2736850"/>
            <a:ext cx="1846263" cy="407988"/>
          </a:xfrm>
          <a:prstGeom prst="wedgeRoundRectCallout">
            <a:avLst>
              <a:gd name="adj1" fmla="val -713"/>
              <a:gd name="adj2" fmla="val 5164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给每个属性赋值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38646" name="AutoShape 22"/>
          <p:cNvSpPr>
            <a:spLocks noChangeArrowheads="1"/>
          </p:cNvSpPr>
          <p:nvPr/>
        </p:nvSpPr>
        <p:spPr bwMode="auto">
          <a:xfrm>
            <a:off x="4500563" y="3879850"/>
            <a:ext cx="1146175" cy="407988"/>
          </a:xfrm>
          <a:prstGeom prst="wedgeRoundRectCallout">
            <a:avLst>
              <a:gd name="adj1" fmla="val -1966"/>
              <a:gd name="adj2" fmla="val 4297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43030" name="组合 19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3049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3571868" y="4164837"/>
            <a:ext cx="928694" cy="214314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V="1">
            <a:off x="4000496" y="2950391"/>
            <a:ext cx="1000132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5286380" y="2164573"/>
            <a:ext cx="928694" cy="35719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643188" y="6215063"/>
            <a:ext cx="4823684" cy="428625"/>
            <a:chOff x="3143240" y="5143512"/>
            <a:chExt cx="4823906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3047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37"/>
            <p:cNvSpPr txBox="1"/>
            <p:nvPr/>
          </p:nvSpPr>
          <p:spPr bwMode="auto">
            <a:xfrm>
              <a:off x="3718671" y="5187962"/>
              <a:ext cx="424847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：输出学员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和技术顾问信息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8" grpId="0" animBg="1"/>
      <p:bldP spid="538638" grpId="1" animBg="1"/>
      <p:bldP spid="538639" grpId="0" animBg="1"/>
      <p:bldP spid="538632" grpId="0" animBg="1"/>
      <p:bldP spid="538632" grpId="1" animBg="1"/>
      <p:bldP spid="538640" grpId="0" animBg="1"/>
      <p:bldP spid="538640" grpId="1" animBg="1"/>
      <p:bldP spid="538630" grpId="0" animBg="1"/>
      <p:bldP spid="538630" grpId="1" animBg="1"/>
      <p:bldP spid="538629" grpId="0" animBg="1"/>
      <p:bldP spid="538629" grpId="1" animBg="1"/>
      <p:bldP spid="538641" grpId="0" animBg="1"/>
      <p:bldP spid="538642" grpId="0" animBg="1"/>
      <p:bldP spid="538643" grpId="0" animBg="1"/>
      <p:bldP spid="538644" grpId="0" animBg="1"/>
      <p:bldP spid="538645" grpId="0" animBg="1"/>
      <p:bldP spid="5386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5-4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一个景区根据游人的年龄收取不同价格的门票。请编写游人类，根据年龄段决定能够购买的门票价格并输出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44037" name="组合 8"/>
          <p:cNvGrpSpPr/>
          <p:nvPr/>
        </p:nvGrpSpPr>
        <p:grpSpPr bwMode="auto">
          <a:xfrm>
            <a:off x="71438" y="857250"/>
            <a:ext cx="985837" cy="422275"/>
            <a:chOff x="1000100" y="1173499"/>
            <a:chExt cx="986586" cy="422603"/>
          </a:xfrm>
        </p:grpSpPr>
        <p:pic>
          <p:nvPicPr>
            <p:cNvPr id="4405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1"/>
          <p:cNvGrpSpPr/>
          <p:nvPr/>
        </p:nvGrpSpPr>
        <p:grpSpPr bwMode="auto">
          <a:xfrm>
            <a:off x="71438" y="3429000"/>
            <a:ext cx="1000125" cy="447675"/>
            <a:chOff x="1000100" y="3235185"/>
            <a:chExt cx="1000132" cy="446983"/>
          </a:xfrm>
        </p:grpSpPr>
        <p:pic>
          <p:nvPicPr>
            <p:cNvPr id="4405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15" name="Group 29"/>
          <p:cNvGraphicFramePr>
            <a:graphicFrameLocks noGrp="1"/>
          </p:cNvGraphicFramePr>
          <p:nvPr/>
        </p:nvGraphicFramePr>
        <p:xfrm>
          <a:off x="1428750" y="3429000"/>
          <a:ext cx="2643188" cy="200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88"/>
              </a:tblGrid>
              <a:tr h="509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BFFFE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游人类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BFFFE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姓名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年龄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</a:rPr>
                        <a:t>显示姓名及门票价格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049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517E4FD-0060-4F73-B202-D05F0C844CC9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pic>
        <p:nvPicPr>
          <p:cNvPr id="44050" name="图片 16" descr="图11.1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357438"/>
            <a:ext cx="38354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AutoShape 2"/>
          <p:cNvSpPr>
            <a:spLocks noChangeArrowheads="1"/>
          </p:cNvSpPr>
          <p:nvPr/>
        </p:nvSpPr>
        <p:spPr bwMode="auto">
          <a:xfrm>
            <a:off x="468313" y="1285875"/>
            <a:ext cx="8288337" cy="549433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Visitor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String name;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姓名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int age;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显示信息方法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void show(){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while(!"n".equals(name)){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if(age&gt;=18 &amp;&amp; age&lt;=60){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判断年龄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	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(name+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年龄为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"+age+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panose="02010600030101010101" pitchFamily="2" charset="-122"/>
              </a:rPr>
              <a:t> 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价格为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20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}else{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	System.out.println(name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的年龄为：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"+age+"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，免费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创建和使用对象示例</a:t>
            </a:r>
            <a:r>
              <a:rPr lang="en-US" altLang="zh-CN" smtClean="0"/>
              <a:t>5-5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48" name="AutoShape 4"/>
          <p:cNvSpPr>
            <a:spLocks noChangeArrowheads="1"/>
          </p:cNvSpPr>
          <p:nvPr/>
        </p:nvSpPr>
        <p:spPr bwMode="auto">
          <a:xfrm>
            <a:off x="4714875" y="2306638"/>
            <a:ext cx="1146175" cy="407987"/>
          </a:xfrm>
          <a:prstGeom prst="wedgeRoundRectCallout">
            <a:avLst>
              <a:gd name="adj1" fmla="val -49181"/>
              <a:gd name="adj2" fmla="val 546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成员方法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857250" y="1714500"/>
            <a:ext cx="3168650" cy="6429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49" name="AutoShape 5"/>
          <p:cNvSpPr>
            <a:spLocks noChangeArrowheads="1"/>
          </p:cNvSpPr>
          <p:nvPr/>
        </p:nvSpPr>
        <p:spPr bwMode="auto">
          <a:xfrm>
            <a:off x="4429125" y="1143000"/>
            <a:ext cx="1146175" cy="407988"/>
          </a:xfrm>
          <a:prstGeom prst="wedgeRoundRectCallout">
            <a:avLst>
              <a:gd name="adj1" fmla="val 1888"/>
              <a:gd name="adj2" fmla="val 4893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成员变量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928688" y="2836863"/>
            <a:ext cx="7286625" cy="3449637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 flipV="1">
            <a:off x="4143372" y="1643050"/>
            <a:ext cx="642941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V="1">
            <a:off x="4572000" y="2786058"/>
            <a:ext cx="500066" cy="28575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43757" name="AutoShape 13"/>
          <p:cNvSpPr>
            <a:spLocks noChangeArrowheads="1"/>
          </p:cNvSpPr>
          <p:nvPr/>
        </p:nvSpPr>
        <p:spPr bwMode="auto">
          <a:xfrm>
            <a:off x="1065213" y="1357313"/>
            <a:ext cx="7650162" cy="43767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import java.util.Scanner;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public class InitialVistor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public static void main(String[] args)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Scanner input = new Scanner(System.in);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Visitor v = new Visitor();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请输入姓名：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v.name = input.next();	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System.out.print("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请输入年龄：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v.age = input.nextInt();	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v.show();     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宋体" panose="02010600030101010101" pitchFamily="2" charset="-122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43758" name="Rectangle 14"/>
          <p:cNvSpPr>
            <a:spLocks noChangeArrowheads="1"/>
          </p:cNvSpPr>
          <p:nvPr/>
        </p:nvSpPr>
        <p:spPr bwMode="auto">
          <a:xfrm>
            <a:off x="1835150" y="2857500"/>
            <a:ext cx="3744913" cy="285750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59" name="Rectangle 15"/>
          <p:cNvSpPr>
            <a:spLocks noChangeArrowheads="1"/>
          </p:cNvSpPr>
          <p:nvPr/>
        </p:nvSpPr>
        <p:spPr bwMode="auto">
          <a:xfrm>
            <a:off x="1835150" y="3571875"/>
            <a:ext cx="3744913" cy="1008063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60" name="Rectangle 16"/>
          <p:cNvSpPr>
            <a:spLocks noChangeArrowheads="1"/>
          </p:cNvSpPr>
          <p:nvPr/>
        </p:nvSpPr>
        <p:spPr bwMode="auto">
          <a:xfrm>
            <a:off x="1835150" y="4714875"/>
            <a:ext cx="3744913" cy="287338"/>
          </a:xfrm>
          <a:prstGeom prst="rect">
            <a:avLst/>
          </a:prstGeom>
          <a:noFill/>
          <a:ln w="28575" algn="ctr">
            <a:solidFill>
              <a:srgbClr val="FF66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43761" name="AutoShape 17"/>
          <p:cNvSpPr>
            <a:spLocks noChangeArrowheads="1"/>
          </p:cNvSpPr>
          <p:nvPr/>
        </p:nvSpPr>
        <p:spPr bwMode="auto">
          <a:xfrm>
            <a:off x="5986463" y="2798763"/>
            <a:ext cx="1146175" cy="407987"/>
          </a:xfrm>
          <a:prstGeom prst="wedgeRoundRectCallout">
            <a:avLst>
              <a:gd name="adj1" fmla="val -627"/>
              <a:gd name="adj2" fmla="val 4699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创建对象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3762" name="AutoShape 18"/>
          <p:cNvSpPr>
            <a:spLocks noChangeArrowheads="1"/>
          </p:cNvSpPr>
          <p:nvPr/>
        </p:nvSpPr>
        <p:spPr bwMode="auto">
          <a:xfrm>
            <a:off x="6054725" y="3902075"/>
            <a:ext cx="1846263" cy="500063"/>
          </a:xfrm>
          <a:prstGeom prst="wedgeRoundRectCallout">
            <a:avLst>
              <a:gd name="adj1" fmla="val 617"/>
              <a:gd name="adj2" fmla="val 4980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defTabSz="381000" eaLnBrk="0" hangingPunct="0">
              <a:lnSpc>
                <a:spcPct val="13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给每个属性赋值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3763" name="AutoShape 19"/>
          <p:cNvSpPr>
            <a:spLocks noChangeArrowheads="1"/>
          </p:cNvSpPr>
          <p:nvPr/>
        </p:nvSpPr>
        <p:spPr bwMode="auto">
          <a:xfrm>
            <a:off x="5867400" y="4814888"/>
            <a:ext cx="1146175" cy="407987"/>
          </a:xfrm>
          <a:prstGeom prst="wedgeRoundRectCallout">
            <a:avLst>
              <a:gd name="adj1" fmla="val -49498"/>
              <a:gd name="adj2" fmla="val 37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调用方法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45079" name="组合 19"/>
          <p:cNvGrpSpPr/>
          <p:nvPr/>
        </p:nvGrpSpPr>
        <p:grpSpPr bwMode="auto">
          <a:xfrm>
            <a:off x="71438" y="857250"/>
            <a:ext cx="1000125" cy="414338"/>
            <a:chOff x="1000100" y="2528843"/>
            <a:chExt cx="1000132" cy="414475"/>
          </a:xfrm>
        </p:grpSpPr>
        <p:pic>
          <p:nvPicPr>
            <p:cNvPr id="45098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>
            <a:off x="5549926" y="3026091"/>
            <a:ext cx="500066" cy="45719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5500694" y="4000504"/>
            <a:ext cx="615976" cy="94516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>
            <a:off x="5286380" y="4929198"/>
            <a:ext cx="571504" cy="71438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组合 14"/>
          <p:cNvGrpSpPr/>
          <p:nvPr/>
        </p:nvGrpSpPr>
        <p:grpSpPr bwMode="auto">
          <a:xfrm>
            <a:off x="2643188" y="6000750"/>
            <a:ext cx="4572000" cy="428625"/>
            <a:chOff x="3143240" y="5143512"/>
            <a:chExt cx="4572032" cy="428628"/>
          </a:xfrm>
        </p:grpSpPr>
        <p:sp>
          <p:nvSpPr>
            <p:cNvPr id="34" name="圆角矩形 3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5096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39"/>
            <p:cNvSpPr txBox="1"/>
            <p:nvPr/>
          </p:nvSpPr>
          <p:spPr bwMode="auto">
            <a:xfrm>
              <a:off x="3962396" y="5187962"/>
              <a:ext cx="303055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：输出门票价格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 animBg="1"/>
      <p:bldP spid="543748" grpId="0" animBg="1"/>
      <p:bldP spid="543750" grpId="0" animBg="1"/>
      <p:bldP spid="543750" grpId="1" animBg="1"/>
      <p:bldP spid="543749" grpId="0" animBg="1"/>
      <p:bldP spid="543749" grpId="1" animBg="1"/>
      <p:bldP spid="543756" grpId="0" animBg="1"/>
      <p:bldP spid="543756" grpId="1" animBg="1"/>
      <p:bldP spid="543757" grpId="0" animBg="1"/>
      <p:bldP spid="543758" grpId="0" animBg="1"/>
      <p:bldP spid="543759" grpId="0" animBg="1"/>
      <p:bldP spid="543760" grpId="0" animBg="1"/>
      <p:bldP spid="543761" grpId="0" animBg="1"/>
      <p:bldP spid="543762" grpId="0" animBg="1"/>
      <p:bldP spid="54376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27988" y="285750"/>
            <a:ext cx="93662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小结</a:t>
            </a:r>
            <a:endParaRPr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类和对象的关系？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如何创建和使用对象？</a:t>
            </a:r>
            <a:endParaRPr lang="zh-CN" altLang="en-US" dirty="0" smtClean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46085" name="组合 4"/>
          <p:cNvGrpSpPr/>
          <p:nvPr/>
        </p:nvGrpSpPr>
        <p:grpSpPr bwMode="auto">
          <a:xfrm>
            <a:off x="71438" y="857250"/>
            <a:ext cx="958850" cy="430213"/>
            <a:chOff x="3643306" y="2500357"/>
            <a:chExt cx="958752" cy="430730"/>
          </a:xfrm>
        </p:grpSpPr>
        <p:pic>
          <p:nvPicPr>
            <p:cNvPr id="46091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57"/>
          <p:cNvGrpSpPr/>
          <p:nvPr/>
        </p:nvGrpSpPr>
        <p:grpSpPr bwMode="auto">
          <a:xfrm>
            <a:off x="142875" y="2428875"/>
            <a:ext cx="842963" cy="400050"/>
            <a:chOff x="3786182" y="3143248"/>
            <a:chExt cx="84370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6090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85813" y="2928938"/>
            <a:ext cx="70580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>
                <a:ea typeface="微软雅黑" panose="020B0503020204020204" pitchFamily="34" charset="-122"/>
              </a:rPr>
              <a:t>利用</a:t>
            </a:r>
            <a:r>
              <a:rPr lang="en-US" altLang="zh-CN" sz="2600" b="1">
                <a:ea typeface="微软雅黑" panose="020B0503020204020204" pitchFamily="34" charset="-122"/>
              </a:rPr>
              <a:t>MyEclipse</a:t>
            </a:r>
            <a:r>
              <a:rPr lang="zh-CN" altLang="en-US" sz="2600" b="1">
                <a:ea typeface="微软雅黑" panose="020B0503020204020204" pitchFamily="34" charset="-122"/>
              </a:rPr>
              <a:t>自动提示功能</a:t>
            </a:r>
            <a:endParaRPr lang="zh-CN" altLang="en-US" sz="2600" b="1">
              <a:ea typeface="微软雅黑" panose="020B0503020204020204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400" b="1">
              <a:ea typeface="微软雅黑" panose="020B0503020204020204" pitchFamily="34" charset="-122"/>
            </a:endParaRPr>
          </a:p>
        </p:txBody>
      </p:sp>
      <p:pic>
        <p:nvPicPr>
          <p:cNvPr id="67586" name="Picture 2" descr="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500438"/>
            <a:ext cx="537686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4787900" y="285750"/>
            <a:ext cx="417671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面向对象（</a:t>
            </a:r>
            <a:r>
              <a:rPr lang="en-US" altLang="zh-CN" dirty="0" smtClean="0"/>
              <a:t>OO</a:t>
            </a:r>
            <a:r>
              <a:rPr dirty="0" smtClean="0"/>
              <a:t>）的优点</a:t>
            </a:r>
            <a:endParaRPr dirty="0" smtClean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784225" y="1214438"/>
          <a:ext cx="76454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本课目标</a:t>
            </a:r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学完本门课程后，你能够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2143116"/>
            <a:ext cx="5143536" cy="928688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742950" lvl="1" indent="-28575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根据需求进行面向对象程序设计</a:t>
            </a:r>
            <a:endParaRPr lang="zh-CN" altLang="en-US" sz="2400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463" y="285750"/>
            <a:ext cx="4248150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定义管理员类 </a:t>
            </a:r>
            <a:endParaRPr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类的属性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定义类的方法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编写管理员类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定义管理员类</a:t>
            </a:r>
            <a:r>
              <a:rPr lang="en-US" altLang="zh-CN" dirty="0" smtClean="0"/>
              <a:t>Administrator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定义其属性和方法</a:t>
            </a:r>
            <a:endParaRPr lang="zh-CN" altLang="en-US" dirty="0"/>
          </a:p>
        </p:txBody>
      </p:sp>
      <p:grpSp>
        <p:nvGrpSpPr>
          <p:cNvPr id="48133" name="组合 6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4813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2857500" y="6000750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0" y="285750"/>
            <a:ext cx="4176713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定义客户类</a:t>
            </a:r>
            <a:endParaRPr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编写客户类</a:t>
            </a:r>
            <a:endParaRPr lang="zh-CN" altLang="en-US" smtClean="0"/>
          </a:p>
          <a:p>
            <a:pPr lvl="2">
              <a:defRPr/>
            </a:pPr>
            <a:r>
              <a:rPr lang="zh-CN" altLang="en-US" smtClean="0"/>
              <a:t>属性：积分、卡类型</a:t>
            </a:r>
            <a:endParaRPr lang="zh-CN" altLang="en-US" smtClean="0"/>
          </a:p>
          <a:p>
            <a:pPr lvl="2">
              <a:defRPr/>
            </a:pPr>
            <a:r>
              <a:rPr lang="zh-CN" altLang="en-US" smtClean="0"/>
              <a:t>方法</a:t>
            </a:r>
            <a:r>
              <a:rPr lang="en-US" altLang="zh-CN" smtClean="0"/>
              <a:t>show()</a:t>
            </a:r>
            <a:r>
              <a:rPr lang="zh-CN" altLang="en-US" smtClean="0"/>
              <a:t>：显示客户信息（显示积分、卡类型）</a:t>
            </a:r>
            <a:endParaRPr lang="zh-CN" altLang="en-US" smtClean="0"/>
          </a:p>
          <a:p>
            <a:pPr>
              <a:defRPr/>
            </a:pPr>
            <a:endParaRPr lang="zh-CN" altLang="en-US" smtClean="0"/>
          </a:p>
          <a:p>
            <a:pPr lvl="1">
              <a:defRPr/>
            </a:pP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定义客户类</a:t>
            </a:r>
            <a:r>
              <a:rPr lang="en-US" altLang="zh-CN" smtClean="0"/>
              <a:t>Customer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定义属性和方法 </a:t>
            </a:r>
            <a:endParaRPr lang="zh-CN" altLang="en-US" smtClean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49157" name="组合 5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7" name="TextBox 6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916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8"/>
          <p:cNvGrpSpPr/>
          <p:nvPr/>
        </p:nvGrpSpPr>
        <p:grpSpPr bwMode="auto">
          <a:xfrm>
            <a:off x="157163" y="3467100"/>
            <a:ext cx="985837" cy="461963"/>
            <a:chOff x="3786182" y="3824735"/>
            <a:chExt cx="986585" cy="461521"/>
          </a:xfrm>
        </p:grpSpPr>
        <p:sp>
          <p:nvSpPr>
            <p:cNvPr id="18" name="TextBox 17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4916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/>
          <p:nvPr/>
        </p:nvGrpSpPr>
        <p:grpSpPr bwMode="auto">
          <a:xfrm>
            <a:off x="2928938" y="5929313"/>
            <a:ext cx="2786062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创建管理员对象 </a:t>
            </a:r>
            <a:endParaRPr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使用类创建对象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引用对象的属性和方法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创建两个管理员类对象，输出他们的相关信息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创建两个管理员类的对象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给两个对象赋值并调用</a:t>
            </a:r>
            <a:endParaRPr lang="zh-CN" altLang="en-US" dirty="0" smtClean="0"/>
          </a:p>
          <a:p>
            <a:pPr lvl="1">
              <a:buNone/>
              <a:defRPr/>
            </a:pPr>
            <a:r>
              <a:rPr lang="zh-CN" altLang="en-US" dirty="0" smtClean="0"/>
              <a:t>     显示方法</a:t>
            </a:r>
            <a:endParaRPr lang="zh-CN" altLang="en-US" dirty="0" smtClean="0"/>
          </a:p>
        </p:txBody>
      </p:sp>
      <p:grpSp>
        <p:nvGrpSpPr>
          <p:cNvPr id="50181" name="组合 7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019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9" name="图片 18" descr="图11.12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786188"/>
            <a:ext cx="3013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/>
          <p:nvPr/>
        </p:nvGrpSpPr>
        <p:grpSpPr bwMode="auto">
          <a:xfrm>
            <a:off x="3563938" y="6110288"/>
            <a:ext cx="2786062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9"/>
          <p:cNvGrpSpPr/>
          <p:nvPr/>
        </p:nvGrpSpPr>
        <p:grpSpPr bwMode="auto">
          <a:xfrm>
            <a:off x="571500" y="6154738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4249736" y="5187962"/>
              <a:ext cx="164624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  <a:endParaRPr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1205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1207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1208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1213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120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更改管理员密码 </a:t>
            </a:r>
            <a:endParaRPr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9644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使用类创建对象</a:t>
            </a:r>
            <a:endParaRPr lang="zh-CN" altLang="en-US" dirty="0" smtClean="0"/>
          </a:p>
          <a:p>
            <a:pPr lvl="1">
              <a:defRPr/>
            </a:pP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输入旧的用户名和密码，如果正确，方有权限更新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从键盘获取新的密码，进行更新</a:t>
            </a:r>
            <a:endParaRPr lang="zh-CN" altLang="en-US" dirty="0"/>
          </a:p>
        </p:txBody>
      </p:sp>
      <p:grpSp>
        <p:nvGrpSpPr>
          <p:cNvPr id="52229" name="组合 7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223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052513"/>
            <a:ext cx="3038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933825"/>
            <a:ext cx="3124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1619250" y="5497513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更改管理员密码 </a:t>
            </a:r>
            <a:endParaRPr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创建管理员类的对象</a:t>
            </a:r>
            <a:endParaRPr lang="zh-CN" altLang="en-US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利用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实现循环执行 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难点指导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循环执行</a:t>
            </a:r>
            <a:endParaRPr lang="zh-CN" altLang="en-US" dirty="0"/>
          </a:p>
        </p:txBody>
      </p:sp>
      <p:grpSp>
        <p:nvGrpSpPr>
          <p:cNvPr id="53253" name="组合 7"/>
          <p:cNvGrpSpPr/>
          <p:nvPr/>
        </p:nvGrpSpPr>
        <p:grpSpPr bwMode="auto">
          <a:xfrm>
            <a:off x="71438" y="857250"/>
            <a:ext cx="1109662" cy="500063"/>
            <a:chOff x="6072198" y="1142984"/>
            <a:chExt cx="1109759" cy="500066"/>
          </a:xfrm>
        </p:grpSpPr>
        <p:pic>
          <p:nvPicPr>
            <p:cNvPr id="5325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9"/>
          <p:cNvGrpSpPr/>
          <p:nvPr/>
        </p:nvGrpSpPr>
        <p:grpSpPr bwMode="auto">
          <a:xfrm>
            <a:off x="2857500" y="5715000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57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smtClean="0"/>
              <a:t>学员操作</a:t>
            </a:r>
            <a:r>
              <a:rPr lang="en-US" altLang="zh-CN" smtClean="0"/>
              <a:t>—</a:t>
            </a:r>
            <a:r>
              <a:rPr smtClean="0"/>
              <a:t>客户积分回馈</a:t>
            </a:r>
            <a:endParaRPr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需求说明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实现积分回馈功能</a:t>
            </a:r>
            <a:endParaRPr lang="en-US" altLang="zh-CN" smtClean="0"/>
          </a:p>
          <a:p>
            <a:pPr lvl="1">
              <a:defRPr/>
            </a:pPr>
            <a:r>
              <a:rPr lang="zh-CN" altLang="en-US" smtClean="0"/>
              <a:t>金卡客户积分大于</a:t>
            </a:r>
            <a:r>
              <a:rPr lang="en-US" altLang="zh-CN" smtClean="0"/>
              <a:t>1000</a:t>
            </a:r>
            <a:r>
              <a:rPr lang="zh-CN" altLang="en-US" smtClean="0"/>
              <a:t>分或普卡客户积分大于</a:t>
            </a:r>
            <a:r>
              <a:rPr lang="en-US" altLang="zh-CN" smtClean="0"/>
              <a:t>5000</a:t>
            </a:r>
            <a:r>
              <a:rPr lang="zh-CN" altLang="en-US" smtClean="0"/>
              <a:t>，获得回馈积分</a:t>
            </a:r>
            <a:r>
              <a:rPr lang="en-US" altLang="zh-CN" smtClean="0"/>
              <a:t>500</a:t>
            </a:r>
            <a:r>
              <a:rPr lang="zh-CN" altLang="en-US" smtClean="0"/>
              <a:t>分</a:t>
            </a:r>
            <a:endParaRPr lang="zh-CN" altLang="en-US" smtClean="0"/>
          </a:p>
          <a:p>
            <a:pPr lvl="1">
              <a:defRPr/>
            </a:pPr>
            <a:r>
              <a:rPr lang="zh-CN" altLang="en-US" smtClean="0"/>
              <a:t>创建客户对象输出他得到的回馈积分</a:t>
            </a:r>
            <a:endParaRPr lang="zh-CN" altLang="en-US" smtClean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4277" name="组合 6"/>
          <p:cNvGrpSpPr/>
          <p:nvPr/>
        </p:nvGrpSpPr>
        <p:grpSpPr bwMode="auto">
          <a:xfrm>
            <a:off x="71438" y="857250"/>
            <a:ext cx="928687" cy="406400"/>
            <a:chOff x="3786182" y="1192962"/>
            <a:chExt cx="928694" cy="406350"/>
          </a:xfrm>
        </p:grpSpPr>
        <p:sp>
          <p:nvSpPr>
            <p:cNvPr id="8" name="TextBox 7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5428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 descr="图11.14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514725"/>
            <a:ext cx="3114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/>
          <p:nvPr/>
        </p:nvGrpSpPr>
        <p:grpSpPr bwMode="auto">
          <a:xfrm>
            <a:off x="2714625" y="6143625"/>
            <a:ext cx="2786063" cy="428625"/>
            <a:chOff x="3714744" y="5143512"/>
            <a:chExt cx="278608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共性问题集中讲解</a:t>
            </a:r>
            <a:endParaRPr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55301" name="组合 29"/>
          <p:cNvGrpSpPr/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55303" name="组合 7"/>
            <p:cNvGrpSpPr/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55304" name="组合 19"/>
              <p:cNvGrpSpPr/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55309" name="组合 17"/>
                <p:cNvGrpSpPr/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55305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7884368" y="285750"/>
            <a:ext cx="1080245" cy="523875"/>
          </a:xfrm>
        </p:spPr>
        <p:txBody>
          <a:bodyPr/>
          <a:lstStyle/>
          <a:p>
            <a:pPr>
              <a:defRPr/>
            </a:pPr>
            <a:r>
              <a:rPr smtClean="0"/>
              <a:t>总结</a:t>
            </a:r>
            <a:endParaRPr smtClean="0"/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2149475" y="1643050"/>
            <a:ext cx="635161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对象是用来描述客观事物的一个实体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类定义了对象将会拥有的特征（属性）和行为（方法）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类是对象的类型，对象是类的实例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endParaRPr lang="zh-CN" altLang="en-US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使用类的步骤</a:t>
            </a:r>
            <a:endParaRPr lang="zh-CN" altLang="en-US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0" name="TextBox 11"/>
          <p:cNvSpPr txBox="1">
            <a:spLocks noChangeArrowheads="1"/>
          </p:cNvSpPr>
          <p:nvPr/>
        </p:nvSpPr>
        <p:spPr bwMode="auto">
          <a:xfrm>
            <a:off x="4429124" y="3436938"/>
            <a:ext cx="414340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0" indent="-342900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1. 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定义类：使用关键字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class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2. 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创建类的对象：使用关键字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new</a:t>
            </a:r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endParaRPr lang="en-US" altLang="zh-CN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/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3. 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使用类的属性和方法：使用“</a:t>
            </a:r>
            <a:r>
              <a:rPr lang="en-US" altLang="zh-CN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zh-CN" altLang="en-US" sz="16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”操作符</a:t>
            </a:r>
            <a:endParaRPr lang="zh-CN" altLang="en-US" sz="16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1600" b="1" dirty="0">
              <a:solidFill>
                <a:srgbClr val="C0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2" name="AutoShape 3"/>
          <p:cNvSpPr/>
          <p:nvPr/>
        </p:nvSpPr>
        <p:spPr bwMode="auto">
          <a:xfrm>
            <a:off x="4214811" y="3557588"/>
            <a:ext cx="214314" cy="1157296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57353" name="TextBox 15"/>
          <p:cNvSpPr txBox="1">
            <a:spLocks noChangeArrowheads="1"/>
          </p:cNvSpPr>
          <p:nvPr/>
        </p:nvSpPr>
        <p:spPr bwMode="auto">
          <a:xfrm>
            <a:off x="0" y="2584450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类和对象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354" name="AutoShape 3"/>
          <p:cNvSpPr/>
          <p:nvPr/>
        </p:nvSpPr>
        <p:spPr bwMode="auto">
          <a:xfrm>
            <a:off x="1836738" y="1620838"/>
            <a:ext cx="357187" cy="234791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2360" y="285750"/>
            <a:ext cx="1152253" cy="523875"/>
          </a:xfrm>
        </p:spPr>
        <p:txBody>
          <a:bodyPr/>
          <a:lstStyle/>
          <a:p>
            <a:pPr>
              <a:defRPr/>
            </a:pPr>
            <a:r>
              <a:rPr smtClean="0"/>
              <a:t>作业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课后作业</a:t>
            </a:r>
            <a:endParaRPr lang="en-US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技术顾问备课</a:t>
            </a:r>
            <a:r>
              <a:rPr lang="zh-CN" altLang="en-US" dirty="0" smtClean="0">
                <a:solidFill>
                  <a:srgbClr val="FF0000"/>
                </a:solidFill>
              </a:rPr>
              <a:t>时根据班级情况在此添加内容，应区分必做、选做内容，以满足不同层次学员的需求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92950" y="285750"/>
            <a:ext cx="1871663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  <a:endParaRPr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举例说明什么是类，什么是对象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类与对象的关系是什么？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简述对象的组成部分</a:t>
            </a:r>
            <a:endParaRPr lang="zh-CN" altLang="en-US" dirty="0" smtClean="0"/>
          </a:p>
          <a:p>
            <a:pPr>
              <a:defRPr/>
            </a:pPr>
            <a:r>
              <a:rPr lang="en-US" altLang="zh-CN" dirty="0" smtClean="0"/>
              <a:t>Java</a:t>
            </a:r>
            <a:r>
              <a:rPr lang="zh-CN" altLang="en-US" dirty="0" smtClean="0"/>
              <a:t>定义一个类的语法是什么？</a:t>
            </a:r>
            <a:endParaRPr lang="zh-CN" altLang="en-US" dirty="0" smtClean="0"/>
          </a:p>
          <a:p>
            <a:pPr>
              <a:defRPr/>
            </a:pPr>
            <a:r>
              <a:rPr lang="zh-CN" altLang="en-US" dirty="0" smtClean="0"/>
              <a:t>如何创建一个类的对象？</a:t>
            </a:r>
            <a:endParaRPr lang="zh-CN" altLang="en-US" dirty="0" smtClean="0"/>
          </a:p>
        </p:txBody>
      </p:sp>
      <p:grpSp>
        <p:nvGrpSpPr>
          <p:cNvPr id="20486" name="组合 1"/>
          <p:cNvGrpSpPr/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集中测试</a:t>
              </a:r>
              <a:endPara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048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308850" y="285750"/>
            <a:ext cx="16557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OO</a:t>
            </a:r>
            <a:r>
              <a:rPr lang="zh-CN" altLang="en-US" dirty="0" smtClean="0"/>
              <a:t>的方式实现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学校类</a:t>
            </a:r>
            <a:r>
              <a:rPr lang="zh-CN" altLang="en-US" dirty="0" smtClean="0"/>
              <a:t>、技术顾问类</a:t>
            </a:r>
            <a:r>
              <a:rPr lang="zh-CN" altLang="en-US" dirty="0" smtClean="0"/>
              <a:t>、学生类，描述相关信息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实现管理员类、客户类，描述相关信息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游人类，输出购买门票价格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更改管理员密码</a:t>
            </a:r>
            <a:endParaRPr lang="zh-CN" altLang="en-US" dirty="0" smtClean="0"/>
          </a:p>
          <a:p>
            <a:pPr lvl="1">
              <a:defRPr/>
            </a:pPr>
            <a:r>
              <a:rPr lang="zh-CN" altLang="en-US" dirty="0" smtClean="0"/>
              <a:t>实现客户积分回馈</a:t>
            </a:r>
            <a:endParaRPr lang="zh-CN" altLang="en-US" dirty="0" smtClean="0"/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10" name="图片 9" descr="图11.7.BM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847975"/>
            <a:ext cx="2446337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图11.9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2847975"/>
            <a:ext cx="18669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图11.10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898775"/>
            <a:ext cx="22987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图11.11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3522663"/>
            <a:ext cx="28130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 descr="图11.12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327400"/>
            <a:ext cx="3013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图11.13.BM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13" y="4217988"/>
            <a:ext cx="635635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 descr="图11.14.BMP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4613275"/>
            <a:ext cx="31146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0" y="285750"/>
            <a:ext cx="1820863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掌握类和对象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理解封装</a:t>
            </a:r>
            <a:endParaRPr lang="zh-CN" altLang="en-US" smtClean="0"/>
          </a:p>
          <a:p>
            <a:pPr>
              <a:defRPr/>
            </a:pPr>
            <a:r>
              <a:rPr lang="zh-CN" altLang="en-US" smtClean="0"/>
              <a:t>会创建和使用对象</a:t>
            </a:r>
            <a:endParaRPr lang="zh-CN" altLang="en-US" dirty="0"/>
          </a:p>
        </p:txBody>
      </p:sp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066800"/>
            <a:ext cx="642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09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5363"/>
            <a:ext cx="7143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eart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495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27" name="Rectangle 3"/>
          <p:cNvSpPr>
            <a:spLocks noGrp="1" noChangeArrowheads="1"/>
          </p:cNvSpPr>
          <p:nvPr>
            <p:ph type="title"/>
          </p:nvPr>
        </p:nvSpPr>
        <p:spPr>
          <a:xfrm>
            <a:off x="6948488" y="285750"/>
            <a:ext cx="2016125" cy="523875"/>
          </a:xfrm>
        </p:spPr>
        <p:txBody>
          <a:bodyPr/>
          <a:lstStyle/>
          <a:p>
            <a:pPr>
              <a:defRPr/>
            </a:pPr>
            <a:r>
              <a:rPr smtClean="0"/>
              <a:t>万物皆对象</a:t>
            </a:r>
            <a:endParaRPr dirty="0"/>
          </a:p>
        </p:txBody>
      </p:sp>
      <p:sp>
        <p:nvSpPr>
          <p:cNvPr id="487428" name="Rectangle 4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世界是由什么组成的？ </a:t>
            </a:r>
            <a:endParaRPr lang="zh-CN" altLang="en-US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39750" y="1916113"/>
            <a:ext cx="8316913" cy="3959225"/>
            <a:chOff x="521" y="1389"/>
            <a:chExt cx="5239" cy="2494"/>
          </a:xfrm>
        </p:grpSpPr>
        <p:pic>
          <p:nvPicPr>
            <p:cNvPr id="24584" name="Picture 6" descr="objectspi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389"/>
              <a:ext cx="5239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85" name="Group 7"/>
            <p:cNvGrpSpPr/>
            <p:nvPr/>
          </p:nvGrpSpPr>
          <p:grpSpPr bwMode="auto">
            <a:xfrm>
              <a:off x="748" y="1449"/>
              <a:ext cx="4695" cy="1673"/>
              <a:chOff x="748" y="1540"/>
              <a:chExt cx="4695" cy="1673"/>
            </a:xfrm>
          </p:grpSpPr>
          <p:sp>
            <p:nvSpPr>
              <p:cNvPr id="24592" name="Rectangle 8"/>
              <p:cNvSpPr>
                <a:spLocks noChangeArrowheads="1"/>
              </p:cNvSpPr>
              <p:nvPr/>
            </p:nvSpPr>
            <p:spPr bwMode="auto">
              <a:xfrm>
                <a:off x="748" y="1623"/>
                <a:ext cx="1458" cy="19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ea typeface="黑体" panose="02010609060101010101" pitchFamily="2" charset="-122"/>
                  </a:rPr>
                  <a:t>            名胜             </a:t>
                </a:r>
                <a:endParaRPr lang="zh-CN" altLang="en-US" b="1" dirty="0">
                  <a:solidFill>
                    <a:schemeClr val="bg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4593" name="Rectangle 9"/>
              <p:cNvSpPr>
                <a:spLocks noChangeArrowheads="1"/>
              </p:cNvSpPr>
              <p:nvPr/>
            </p:nvSpPr>
            <p:spPr bwMode="auto">
              <a:xfrm>
                <a:off x="3923" y="1842"/>
                <a:ext cx="726" cy="182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ea typeface="黑体" panose="02010609060101010101" pitchFamily="2" charset="-122"/>
                  </a:rPr>
                  <a:t>      人</a:t>
                </a:r>
                <a:endParaRPr lang="zh-CN" altLang="en-US" b="1" dirty="0">
                  <a:solidFill>
                    <a:schemeClr val="bg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4594" name="Rectangle 10"/>
              <p:cNvSpPr>
                <a:spLocks noChangeArrowheads="1"/>
              </p:cNvSpPr>
              <p:nvPr/>
            </p:nvSpPr>
            <p:spPr bwMode="auto">
              <a:xfrm>
                <a:off x="793" y="3022"/>
                <a:ext cx="1134" cy="191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>
                    <a:solidFill>
                      <a:schemeClr val="bg1"/>
                    </a:solidFill>
                    <a:ea typeface="黑体" panose="02010609060101010101" pitchFamily="2" charset="-122"/>
                  </a:rPr>
                  <a:t>          物品             </a:t>
                </a:r>
                <a:endParaRPr lang="zh-CN" altLang="en-US" b="1">
                  <a:solidFill>
                    <a:schemeClr val="bg1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24595" name="Rectangle 11"/>
              <p:cNvSpPr>
                <a:spLocks noChangeArrowheads="1"/>
              </p:cNvSpPr>
              <p:nvPr/>
            </p:nvSpPr>
            <p:spPr bwMode="auto">
              <a:xfrm>
                <a:off x="3946" y="1540"/>
                <a:ext cx="1497" cy="238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  </a:t>
                </a:r>
                <a:r>
                  <a:rPr lang="zh-CN" altLang="en-US" b="1" dirty="0" smtClean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动物 </a:t>
                </a:r>
                <a:r>
                  <a:rPr lang="zh-CN" altLang="en-US" b="1" dirty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，植物</a:t>
                </a:r>
                <a:r>
                  <a:rPr lang="en-US" altLang="zh-CN" b="1" dirty="0">
                    <a:solidFill>
                      <a:schemeClr val="bg1"/>
                    </a:solidFill>
                    <a:ea typeface="黑体" panose="02010609060101010101" pitchFamily="2" charset="-122"/>
                  </a:rPr>
                  <a:t>……</a:t>
                </a:r>
                <a:r>
                  <a:rPr lang="en-US" altLang="zh-CN" b="1" dirty="0">
                    <a:solidFill>
                      <a:schemeClr val="bg1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       </a:t>
                </a:r>
                <a:r>
                  <a:rPr lang="en-US" altLang="zh-CN" b="1" dirty="0">
                    <a:solidFill>
                      <a:schemeClr val="bg1"/>
                    </a:solidFill>
                  </a:rPr>
                  <a:t> </a:t>
                </a:r>
                <a:endParaRPr lang="en-US" altLang="zh-CN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586" name="Group 12"/>
            <p:cNvGrpSpPr/>
            <p:nvPr/>
          </p:nvGrpSpPr>
          <p:grpSpPr bwMode="auto">
            <a:xfrm>
              <a:off x="657" y="1550"/>
              <a:ext cx="4854" cy="1245"/>
              <a:chOff x="657" y="1550"/>
              <a:chExt cx="4854" cy="1245"/>
            </a:xfrm>
          </p:grpSpPr>
          <p:pic>
            <p:nvPicPr>
              <p:cNvPr id="24587" name="Picture 13" descr="big ben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8" y="1550"/>
                <a:ext cx="780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8" name="Picture 14" descr="great w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796"/>
                <a:ext cx="1384" cy="9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89" name="Picture 15" descr="temple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3" y="1640"/>
                <a:ext cx="862" cy="1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0" name="Picture 16" descr="贝克汉姆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" y="1933"/>
                <a:ext cx="726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591" name="Picture 17" descr="xiaotian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9" y="1751"/>
                <a:ext cx="862" cy="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87442" name="AutoShape 18"/>
          <p:cNvSpPr>
            <a:spLocks noChangeArrowheads="1"/>
          </p:cNvSpPr>
          <p:nvPr/>
        </p:nvSpPr>
        <p:spPr bwMode="auto">
          <a:xfrm>
            <a:off x="2195513" y="5949950"/>
            <a:ext cx="5013325" cy="709613"/>
          </a:xfrm>
          <a:prstGeom prst="roundRect">
            <a:avLst>
              <a:gd name="adj" fmla="val 14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分类是人们认识世界的一个很自然的过程，在日常生活中会不自觉地进行分类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59563" y="285750"/>
            <a:ext cx="2305050" cy="523875"/>
          </a:xfrm>
        </p:spPr>
        <p:txBody>
          <a:bodyPr/>
          <a:lstStyle/>
          <a:p>
            <a:pPr>
              <a:defRPr/>
            </a:pPr>
            <a:r>
              <a:rPr smtClean="0"/>
              <a:t>身边的对象</a:t>
            </a:r>
            <a:endParaRPr smtClean="0"/>
          </a:p>
        </p:txBody>
      </p:sp>
      <p:graphicFrame>
        <p:nvGraphicFramePr>
          <p:cNvPr id="48948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5588" y="2665413"/>
          <a:ext cx="210026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Visio" r:id="rId1" imgW="1389380" imgH="1604645" progId="Visio.Drawing.11">
                  <p:embed/>
                </p:oleObj>
              </mc:Choice>
              <mc:Fallback>
                <p:oleObj name="Visio" r:id="rId1" imgW="1389380" imgH="1604645" progId="Visio.Drawing.11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665413"/>
                        <a:ext cx="2100262" cy="273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83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57700" y="2593975"/>
          <a:ext cx="2481263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Visio" r:id="rId3" imgW="1389380" imgH="1577975" progId="Visio.Drawing.11">
                  <p:embed/>
                </p:oleObj>
              </mc:Choice>
              <mc:Fallback>
                <p:oleObj name="Visio" r:id="rId3" imgW="1389380" imgH="1577975" progId="Visio.Drawing.11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593975"/>
                        <a:ext cx="2481263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45791" dir="8778596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5" name="AutoShape 3"/>
          <p:cNvSpPr>
            <a:spLocks noChangeArrowheads="1"/>
          </p:cNvSpPr>
          <p:nvPr/>
        </p:nvSpPr>
        <p:spPr bwMode="auto">
          <a:xfrm>
            <a:off x="876300" y="1638300"/>
            <a:ext cx="1266825" cy="407988"/>
          </a:xfrm>
          <a:prstGeom prst="wedgeRoundRectCallout">
            <a:avLst>
              <a:gd name="adj1" fmla="val 400"/>
              <a:gd name="adj2" fmla="val 47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476" name="AutoShape 4"/>
          <p:cNvSpPr>
            <a:spLocks noChangeArrowheads="1"/>
          </p:cNvSpPr>
          <p:nvPr/>
        </p:nvSpPr>
        <p:spPr bwMode="gray">
          <a:xfrm>
            <a:off x="5829300" y="1643063"/>
            <a:ext cx="1295400" cy="417512"/>
          </a:xfrm>
          <a:prstGeom prst="wedgeRoundRectCallout">
            <a:avLst>
              <a:gd name="adj1" fmla="val -1216"/>
              <a:gd name="adj2" fmla="val 5172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477" name="AutoShape 5"/>
          <p:cNvSpPr>
            <a:spLocks noChangeArrowheads="1"/>
          </p:cNvSpPr>
          <p:nvPr/>
        </p:nvSpPr>
        <p:spPr bwMode="gray">
          <a:xfrm>
            <a:off x="7146925" y="2592388"/>
            <a:ext cx="1801813" cy="2809875"/>
          </a:xfrm>
          <a:prstGeom prst="roundRect">
            <a:avLst>
              <a:gd name="adj" fmla="val 1443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收银员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员工号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—10001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李明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部门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财务部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操作：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收款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打印账单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479" name="AutoShape 7"/>
          <p:cNvSpPr>
            <a:spLocks noChangeArrowheads="1"/>
          </p:cNvSpPr>
          <p:nvPr/>
        </p:nvSpPr>
        <p:spPr bwMode="auto">
          <a:xfrm>
            <a:off x="2484438" y="2708275"/>
            <a:ext cx="1798637" cy="269398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—20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—60kg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购买商品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10" name="灯片编号占位符 15"/>
          <p:cNvSpPr txBox="1"/>
          <p:nvPr/>
        </p:nvSpPr>
        <p:spPr bwMode="auto">
          <a:xfrm>
            <a:off x="6938963" y="642143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C3421B1-9CF6-4652-AC68-25A1111CC76D}" type="slidenum">
              <a:rPr lang="zh-CN" altLang="en-US" sz="1200"/>
            </a:fld>
            <a:r>
              <a:rPr lang="en-US" altLang="zh-CN" sz="1200"/>
              <a:t>/40</a:t>
            </a:r>
            <a:endParaRPr lang="zh-CN" altLang="en-US" sz="12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animBg="1"/>
      <p:bldP spid="489476" grpId="0" animBg="1"/>
      <p:bldP spid="489477" grpId="0" animBg="1"/>
      <p:bldP spid="4894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506" name="Line 10"/>
          <p:cNvSpPr>
            <a:spLocks noChangeShapeType="1"/>
          </p:cNvSpPr>
          <p:nvPr/>
        </p:nvSpPr>
        <p:spPr bwMode="auto">
          <a:xfrm>
            <a:off x="4857750" y="4800600"/>
            <a:ext cx="1441450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5" name="Line 9"/>
          <p:cNvSpPr>
            <a:spLocks noChangeShapeType="1"/>
          </p:cNvSpPr>
          <p:nvPr/>
        </p:nvSpPr>
        <p:spPr bwMode="auto">
          <a:xfrm>
            <a:off x="4857750" y="3873500"/>
            <a:ext cx="1516063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85750"/>
            <a:ext cx="3240088" cy="523875"/>
          </a:xfrm>
        </p:spPr>
        <p:txBody>
          <a:bodyPr/>
          <a:lstStyle/>
          <a:p>
            <a:pPr>
              <a:defRPr/>
            </a:pPr>
            <a:r>
              <a:rPr smtClean="0"/>
              <a:t>对象的特征</a:t>
            </a:r>
            <a:r>
              <a:rPr lang="en-US" altLang="zh-CN" smtClean="0"/>
              <a:t>—</a:t>
            </a:r>
            <a:r>
              <a:rPr smtClean="0"/>
              <a:t>属性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属性：对象具有的各种特征</a:t>
            </a:r>
            <a:endParaRPr lang="zh-CN" altLang="en-US" dirty="0" smtClean="0"/>
          </a:p>
          <a:p>
            <a:pPr>
              <a:defRPr/>
            </a:pPr>
            <a:r>
              <a:rPr lang="zh-CN" altLang="en-GB" dirty="0" smtClean="0"/>
              <a:t>每个对象的每个属性都拥有特定值</a:t>
            </a:r>
            <a:endParaRPr lang="zh-CN" altLang="en-GB" dirty="0" smtClean="0"/>
          </a:p>
          <a:p>
            <a:pPr lvl="1">
              <a:defRPr/>
            </a:pPr>
            <a:r>
              <a:rPr lang="zh-CN" altLang="en-GB" dirty="0" smtClean="0"/>
              <a:t>例如：张浩和李明的年龄、姓名不一样</a:t>
            </a:r>
            <a:endParaRPr lang="zh-CN" altLang="en-US" dirty="0"/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3906838" y="4565650"/>
            <a:ext cx="993775" cy="373063"/>
          </a:xfrm>
          <a:prstGeom prst="roundRect">
            <a:avLst>
              <a:gd name="adj" fmla="val 240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岁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1" name="AutoShape 5"/>
          <p:cNvSpPr>
            <a:spLocks noChangeArrowheads="1"/>
          </p:cNvSpPr>
          <p:nvPr/>
        </p:nvSpPr>
        <p:spPr bwMode="auto">
          <a:xfrm>
            <a:off x="3906838" y="3773488"/>
            <a:ext cx="969962" cy="369887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张浩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02" name="Line 6"/>
          <p:cNvSpPr>
            <a:spLocks noChangeShapeType="1"/>
          </p:cNvSpPr>
          <p:nvPr/>
        </p:nvSpPr>
        <p:spPr bwMode="auto">
          <a:xfrm flipV="1">
            <a:off x="2771775" y="4005263"/>
            <a:ext cx="11509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3" name="Line 7"/>
          <p:cNvSpPr>
            <a:spLocks noChangeShapeType="1"/>
          </p:cNvSpPr>
          <p:nvPr/>
        </p:nvSpPr>
        <p:spPr bwMode="auto">
          <a:xfrm>
            <a:off x="2771775" y="4797425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4" name="Line 8"/>
          <p:cNvSpPr>
            <a:spLocks noChangeShapeType="1"/>
          </p:cNvSpPr>
          <p:nvPr/>
        </p:nvSpPr>
        <p:spPr bwMode="auto">
          <a:xfrm>
            <a:off x="2771775" y="5084763"/>
            <a:ext cx="1296988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7" name="Line 11"/>
          <p:cNvSpPr>
            <a:spLocks noChangeShapeType="1"/>
          </p:cNvSpPr>
          <p:nvPr/>
        </p:nvSpPr>
        <p:spPr bwMode="auto">
          <a:xfrm flipV="1">
            <a:off x="4859338" y="5084763"/>
            <a:ext cx="158432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8" name="Oval 12"/>
          <p:cNvSpPr>
            <a:spLocks noChangeArrowheads="1"/>
          </p:cNvSpPr>
          <p:nvPr/>
        </p:nvSpPr>
        <p:spPr bwMode="auto">
          <a:xfrm>
            <a:off x="6300788" y="4437063"/>
            <a:ext cx="1725612" cy="863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509" name="AutoShape 13"/>
          <p:cNvSpPr>
            <a:spLocks noChangeArrowheads="1"/>
          </p:cNvSpPr>
          <p:nvPr/>
        </p:nvSpPr>
        <p:spPr bwMode="auto">
          <a:xfrm>
            <a:off x="3906838" y="5429250"/>
            <a:ext cx="966787" cy="369888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60kg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0511" name="AutoShape 15"/>
          <p:cNvSpPr>
            <a:spLocks noChangeArrowheads="1"/>
          </p:cNvSpPr>
          <p:nvPr/>
        </p:nvSpPr>
        <p:spPr bwMode="auto">
          <a:xfrm>
            <a:off x="684213" y="4365625"/>
            <a:ext cx="2087562" cy="792163"/>
          </a:xfrm>
          <a:prstGeom prst="roundRect">
            <a:avLst>
              <a:gd name="adj" fmla="val 3348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顾客  张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浩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2BC04B-702B-4CBB-87CA-63CD96333525}" type="slidenum">
              <a:rPr lang="zh-CN" altLang="en-US" smtClean="0"/>
            </a:fld>
            <a:r>
              <a:rPr lang="en-US" altLang="zh-CN" smtClean="0"/>
              <a:t>/40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6" grpId="0" animBg="1"/>
      <p:bldP spid="490505" grpId="0" animBg="1"/>
      <p:bldP spid="490500" grpId="0" animBg="1"/>
      <p:bldP spid="490501" grpId="0" animBg="1"/>
      <p:bldP spid="490502" grpId="0" animBg="1"/>
      <p:bldP spid="490503" grpId="0" animBg="1"/>
      <p:bldP spid="490504" grpId="0" animBg="1"/>
      <p:bldP spid="490507" grpId="0" animBg="1"/>
      <p:bldP spid="490508" grpId="0" animBg="1"/>
      <p:bldP spid="490509" grpId="0" animBg="1"/>
      <p:bldP spid="490511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b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4721</Words>
  <Application>WPS 演示</Application>
  <PresentationFormat>全屏显示(4:3)</PresentationFormat>
  <Paragraphs>729</Paragraphs>
  <Slides>39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宋体</vt:lpstr>
      <vt:lpstr>Wingdings</vt:lpstr>
      <vt:lpstr>黑体</vt:lpstr>
      <vt:lpstr>微软雅黑</vt:lpstr>
      <vt:lpstr>楷体_GB2312</vt:lpstr>
      <vt:lpstr>楷体_GB2312</vt:lpstr>
      <vt:lpstr>Calibri</vt:lpstr>
      <vt:lpstr>Tahoma</vt:lpstr>
      <vt:lpstr>Times New Roman</vt:lpstr>
      <vt:lpstr>Arial</vt:lpstr>
      <vt:lpstr>Arial Unicode MS</vt:lpstr>
      <vt:lpstr>新宋体</vt:lpstr>
      <vt:lpstr>模板</vt:lpstr>
      <vt:lpstr>Visio.Drawing.11</vt:lpstr>
      <vt:lpstr>Visio.Drawing.11</vt:lpstr>
      <vt:lpstr>Visio.Drawing.11</vt:lpstr>
      <vt:lpstr>Visio.Drawing.11</vt:lpstr>
      <vt:lpstr>PowerPoint 演示文稿</vt:lpstr>
      <vt:lpstr>课程地位</vt:lpstr>
      <vt:lpstr>本课目标</vt:lpstr>
      <vt:lpstr>预习检查</vt:lpstr>
      <vt:lpstr>本章任务</vt:lpstr>
      <vt:lpstr>本章目标</vt:lpstr>
      <vt:lpstr>万物皆对象</vt:lpstr>
      <vt:lpstr>身边的对象</vt:lpstr>
      <vt:lpstr>对象的特征—属性</vt:lpstr>
      <vt:lpstr>对象的特征—方法</vt:lpstr>
      <vt:lpstr>对象的属性和方法</vt:lpstr>
      <vt:lpstr>封装</vt:lpstr>
      <vt:lpstr>小结</vt:lpstr>
      <vt:lpstr>从对象抽象出“类”</vt:lpstr>
      <vt:lpstr>类</vt:lpstr>
      <vt:lpstr>类和对象的关系</vt:lpstr>
      <vt:lpstr>Java 是面向对象的语言 </vt:lpstr>
      <vt:lpstr>Java类模板</vt:lpstr>
      <vt:lpstr>定义类</vt:lpstr>
      <vt:lpstr>类示例2-1</vt:lpstr>
      <vt:lpstr>类示例2-2</vt:lpstr>
      <vt:lpstr>如何创建和使用对象</vt:lpstr>
      <vt:lpstr>创建和使用对象示例5-1</vt:lpstr>
      <vt:lpstr>创建和使用对象示例5-2</vt:lpstr>
      <vt:lpstr>创建和使用对象示例5-3</vt:lpstr>
      <vt:lpstr>创建和使用对象示例5-4</vt:lpstr>
      <vt:lpstr>创建和使用对象示例5-5</vt:lpstr>
      <vt:lpstr>小结</vt:lpstr>
      <vt:lpstr>面向对象（OO）的优点</vt:lpstr>
      <vt:lpstr>学员操作—定义管理员类 </vt:lpstr>
      <vt:lpstr>学员操作—定义客户类</vt:lpstr>
      <vt:lpstr>学员操作—创建管理员对象 </vt:lpstr>
      <vt:lpstr>共性问题集中讲解</vt:lpstr>
      <vt:lpstr>学员操作—更改管理员密码 </vt:lpstr>
      <vt:lpstr>学员操作—更改管理员密码 </vt:lpstr>
      <vt:lpstr>学员操作—客户积分回馈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cxl</cp:lastModifiedBy>
  <cp:revision>973</cp:revision>
  <dcterms:created xsi:type="dcterms:W3CDTF">2006-03-08T06:55:00Z</dcterms:created>
  <dcterms:modified xsi:type="dcterms:W3CDTF">2020-11-20T07:07:01Z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