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44"/>
  </p:handoutMasterIdLst>
  <p:sldIdLst>
    <p:sldId id="575" r:id="rId3"/>
    <p:sldId id="535" r:id="rId4"/>
    <p:sldId id="534" r:id="rId5"/>
    <p:sldId id="536" r:id="rId6"/>
    <p:sldId id="537" r:id="rId7"/>
    <p:sldId id="538" r:id="rId8"/>
    <p:sldId id="539" r:id="rId9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71" r:id="rId22"/>
    <p:sldId id="572" r:id="rId23"/>
    <p:sldId id="573" r:id="rId24"/>
    <p:sldId id="551" r:id="rId25"/>
    <p:sldId id="552" r:id="rId26"/>
    <p:sldId id="574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60" r:id="rId35"/>
    <p:sldId id="561" r:id="rId36"/>
    <p:sldId id="562" r:id="rId37"/>
    <p:sldId id="563" r:id="rId38"/>
    <p:sldId id="564" r:id="rId39"/>
    <p:sldId id="565" r:id="rId40"/>
    <p:sldId id="566" r:id="rId41"/>
    <p:sldId id="570" r:id="rId42"/>
    <p:sldId id="569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89" autoAdjust="0"/>
    <p:restoredTop sz="78411" autoAdjust="0"/>
  </p:normalViewPr>
  <p:slideViewPr>
    <p:cSldViewPr>
      <p:cViewPr varScale="1">
        <p:scale>
          <a:sx n="69" d="100"/>
          <a:sy n="69" d="100"/>
        </p:scale>
        <p:origin x="-1596" y="-96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FEF0D6A8-40AF-446F-8900-B0DA3DF0842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E92D0433-E955-4DC9-8EAD-FEF123459CD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、继承的优点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、子类与父类的关系，并说明</a:t>
            </a:r>
            <a:r>
              <a:rPr lang="en-US" altLang="zh-CN" dirty="0" smtClean="0"/>
              <a:t>is-a</a:t>
            </a:r>
            <a:r>
              <a:rPr lang="zh-CN" altLang="en-US" dirty="0" smtClean="0"/>
              <a:t>的关系，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或者说是一种特殊和一般的关系。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Dog is a Pet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。同样可以让学生继承人，让苹果继承水果，让三角形继承几何图形。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709E94-B03E-4A94-9E9B-AA1BE9745130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15A046-0771-40F4-AA28-5AAA50A3D1B5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F31F-9725-4BCD-9F64-A8A4EA6934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CEF1-873C-4DB5-8DE7-336985893EA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CE7E0F-EA88-4D03-BAD2-3D603A72E69F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总结部分</a:t>
            </a:r>
            <a:r>
              <a:rPr lang="zh-CN" altLang="zh-CN" dirty="0" smtClean="0">
                <a:ea typeface="宋体" panose="02010600030101010101" pitchFamily="2" charset="-122"/>
              </a:rPr>
              <a:t>主要达到以下几个目的：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zh-CN" altLang="zh-CN" b="1" dirty="0" smtClean="0">
                <a:ea typeface="宋体" panose="02010600030101010101" pitchFamily="2" charset="-122"/>
              </a:rPr>
              <a:t>回顾内容</a:t>
            </a:r>
            <a:r>
              <a:rPr lang="zh-CN" altLang="en-US" b="1" dirty="0" smtClean="0">
                <a:ea typeface="宋体" panose="02010600030101010101" pitchFamily="2" charset="-122"/>
              </a:rPr>
              <a:t>。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 dirty="0" smtClean="0">
                <a:ea typeface="宋体" panose="02010600030101010101" pitchFamily="2" charset="-122"/>
              </a:rPr>
              <a:t>是强调</a:t>
            </a:r>
            <a:r>
              <a:rPr lang="zh-CN" altLang="en-US" dirty="0" smtClean="0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 dirty="0" smtClean="0">
                <a:ea typeface="宋体" panose="02010600030101010101" pitchFamily="2" charset="-122"/>
              </a:rPr>
              <a:t>要格外强调观点，把每一</a:t>
            </a:r>
            <a:r>
              <a:rPr lang="zh-CN" altLang="en-US" dirty="0" smtClean="0">
                <a:ea typeface="宋体" panose="02010600030101010101" pitchFamily="2" charset="-122"/>
              </a:rPr>
              <a:t>个知识点</a:t>
            </a:r>
            <a:r>
              <a:rPr lang="zh-CN" altLang="zh-CN" dirty="0" smtClean="0">
                <a:ea typeface="宋体" panose="02010600030101010101" pitchFamily="2" charset="-122"/>
              </a:rPr>
              <a:t>的观点</a:t>
            </a:r>
            <a:r>
              <a:rPr lang="zh-CN" altLang="en-US" dirty="0" smtClean="0">
                <a:ea typeface="宋体" panose="02010600030101010101" pitchFamily="2" charset="-122"/>
              </a:rPr>
              <a:t>结论</a:t>
            </a:r>
            <a:r>
              <a:rPr lang="zh-CN" altLang="zh-CN" dirty="0" smtClean="0">
                <a:ea typeface="宋体" panose="02010600030101010101" pitchFamily="2" charset="-122"/>
              </a:rPr>
              <a:t>都尽量突出出来。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 smtClean="0"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ea typeface="宋体" panose="02010600030101010101" pitchFamily="2" charset="-122"/>
              </a:rPr>
              <a:t>、</a:t>
            </a:r>
            <a:r>
              <a:rPr lang="zh-CN" altLang="zh-CN" b="1" dirty="0" smtClean="0">
                <a:ea typeface="宋体" panose="02010600030101010101" pitchFamily="2" charset="-122"/>
              </a:rPr>
              <a:t>整理逻辑</a:t>
            </a:r>
            <a:r>
              <a:rPr lang="zh-CN" altLang="en-US" b="1" dirty="0" smtClean="0">
                <a:ea typeface="宋体" panose="02010600030101010101" pitchFamily="2" charset="-122"/>
              </a:rPr>
              <a:t>。</a:t>
            </a:r>
            <a:r>
              <a:rPr lang="zh-CN" altLang="zh-CN" dirty="0" smtClean="0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r>
              <a:rPr lang="zh-CN" altLang="zh-CN" dirty="0" smtClean="0">
                <a:ea typeface="宋体" panose="02010600030101010101" pitchFamily="2" charset="-122"/>
              </a:rPr>
              <a:t>从而使</a:t>
            </a:r>
            <a:r>
              <a:rPr lang="zh-CN" altLang="en-US" dirty="0" smtClean="0">
                <a:ea typeface="宋体" panose="02010600030101010101" pitchFamily="2" charset="-122"/>
              </a:rPr>
              <a:t>知识</a:t>
            </a:r>
            <a:r>
              <a:rPr lang="zh-CN" altLang="zh-CN" dirty="0" smtClean="0">
                <a:ea typeface="宋体" panose="02010600030101010101" pitchFamily="2" charset="-122"/>
              </a:rPr>
              <a:t>系统化、逻辑化。要帮助</a:t>
            </a:r>
            <a:r>
              <a:rPr lang="zh-CN" altLang="en-US" dirty="0" smtClean="0">
                <a:ea typeface="宋体" panose="02010600030101010101" pitchFamily="2" charset="-122"/>
              </a:rPr>
              <a:t>学员</a:t>
            </a:r>
            <a:r>
              <a:rPr lang="zh-CN" altLang="zh-CN" dirty="0" smtClean="0">
                <a:ea typeface="宋体" panose="02010600030101010101" pitchFamily="2" charset="-122"/>
              </a:rPr>
              <a:t>整清逻辑是总结的一大任务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5AD651-18CC-48C3-B806-4D5C0239B24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教学指导：通过同包、不同包下演示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种访问修饰符的访问权限及继承情况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教学指导：打开要演示的代码，先带领学员熟悉结，然后打断点运行，讲解初始化过程，重点演示内容如下：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、初始化顺序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super()</a:t>
            </a:r>
            <a:r>
              <a:rPr lang="zh-CN" altLang="en-US" dirty="0" smtClean="0"/>
              <a:t>的用法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>
                <a:ea typeface="宋体" panose="02010600030101010101" pitchFamily="2" charset="-122"/>
              </a:rPr>
              <a:t>继承条件下构造方法的调用规则如下：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</a:rPr>
              <a:t>如果子类的构造方法中没有通过</a:t>
            </a:r>
            <a:r>
              <a:rPr lang="en-US" altLang="zh-CN" dirty="0" smtClean="0">
                <a:ea typeface="宋体" panose="02010600030101010101" pitchFamily="2" charset="-122"/>
              </a:rPr>
              <a:t>super</a:t>
            </a:r>
            <a:r>
              <a:rPr lang="zh-CN" altLang="en-US" dirty="0" smtClean="0">
                <a:ea typeface="宋体" panose="02010600030101010101" pitchFamily="2" charset="-122"/>
              </a:rPr>
              <a:t>显式调用父类的有参构造方法，也没有通过</a:t>
            </a:r>
            <a:r>
              <a:rPr lang="en-US" altLang="zh-CN" dirty="0" smtClean="0">
                <a:ea typeface="宋体" panose="02010600030101010101" pitchFamily="2" charset="-122"/>
              </a:rPr>
              <a:t>this</a:t>
            </a:r>
            <a:r>
              <a:rPr lang="zh-CN" altLang="en-US" dirty="0" smtClean="0">
                <a:ea typeface="宋体" panose="02010600030101010101" pitchFamily="2" charset="-122"/>
              </a:rPr>
              <a:t>显式调用自身的其他构造方法，则系统会默认先调用父类的无参构造方法。在这种情况下，写不写“</a:t>
            </a:r>
            <a:r>
              <a:rPr lang="en-US" altLang="zh-CN" dirty="0" smtClean="0">
                <a:ea typeface="宋体" panose="02010600030101010101" pitchFamily="2" charset="-122"/>
              </a:rPr>
              <a:t>super();</a:t>
            </a:r>
            <a:r>
              <a:rPr lang="zh-CN" altLang="en-US" dirty="0" smtClean="0">
                <a:ea typeface="宋体" panose="02010600030101010101" pitchFamily="2" charset="-122"/>
              </a:rPr>
              <a:t>”语句，效果是一样的。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</a:rPr>
              <a:t>如果子类的构造方法中通过</a:t>
            </a:r>
            <a:r>
              <a:rPr lang="en-US" altLang="zh-CN" dirty="0" smtClean="0">
                <a:ea typeface="宋体" panose="02010600030101010101" pitchFamily="2" charset="-122"/>
              </a:rPr>
              <a:t>super</a:t>
            </a:r>
            <a:r>
              <a:rPr lang="zh-CN" altLang="en-US" dirty="0" smtClean="0">
                <a:ea typeface="宋体" panose="02010600030101010101" pitchFamily="2" charset="-122"/>
              </a:rPr>
              <a:t>显式调用父类的有参构造方法，那将执行父类相应构造方法，而不执行父类无参构造方法。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</a:rPr>
              <a:t>如果子类的构造方法中通过</a:t>
            </a:r>
            <a:r>
              <a:rPr lang="en-US" altLang="zh-CN" dirty="0" smtClean="0">
                <a:ea typeface="宋体" panose="02010600030101010101" pitchFamily="2" charset="-122"/>
              </a:rPr>
              <a:t>this</a:t>
            </a:r>
            <a:r>
              <a:rPr lang="zh-CN" altLang="en-US" dirty="0" smtClean="0">
                <a:ea typeface="宋体" panose="02010600030101010101" pitchFamily="2" charset="-122"/>
              </a:rPr>
              <a:t>显式调用自身的其他构造方法，在相应构造方法中应用以上两条规则。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</a:rPr>
              <a:t>特别注意的是，如果存在多级继承关系，在创建一个子类对象时，以上规则会多次向更高一级父类应用，一直到执行顶级父类</a:t>
            </a:r>
            <a:r>
              <a:rPr lang="en-US" altLang="zh-CN" dirty="0" smtClean="0">
                <a:ea typeface="宋体" panose="02010600030101010101" pitchFamily="2" charset="-122"/>
              </a:rPr>
              <a:t>Object</a:t>
            </a:r>
            <a:r>
              <a:rPr lang="zh-CN" altLang="en-US" dirty="0" smtClean="0">
                <a:ea typeface="宋体" panose="02010600030101010101" pitchFamily="2" charset="-122"/>
              </a:rPr>
              <a:t>类的无参构造方法为止。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2FAA87-A1E4-4121-AB3C-630F0940EFC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b="0" dirty="0" smtClean="0">
                <a:solidFill>
                  <a:schemeClr val="bg1"/>
                </a:solidFill>
              </a:rPr>
              <a:t>教学指导：</a:t>
            </a:r>
            <a:endParaRPr lang="en-US" altLang="zh-CN" b="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 smtClean="0">
                <a:solidFill>
                  <a:schemeClr val="bg1"/>
                </a:solidFill>
              </a:rPr>
              <a:t>1</a:t>
            </a:r>
            <a:r>
              <a:rPr lang="zh-CN" altLang="en-US" b="0" dirty="0" smtClean="0">
                <a:solidFill>
                  <a:schemeClr val="bg1"/>
                </a:solidFill>
              </a:rPr>
              <a:t>、示例演示了对企鹅的封装</a:t>
            </a:r>
            <a:endParaRPr lang="en-US" altLang="zh-CN" b="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 smtClean="0">
                <a:solidFill>
                  <a:schemeClr val="bg1"/>
                </a:solidFill>
              </a:rPr>
              <a:t>2</a:t>
            </a:r>
            <a:r>
              <a:rPr lang="zh-CN" altLang="en-US" b="0" dirty="0" smtClean="0">
                <a:solidFill>
                  <a:schemeClr val="bg1"/>
                </a:solidFill>
              </a:rPr>
              <a:t>、强调封装的三个步骤以及无参、有参构造方法</a:t>
            </a:r>
            <a:endParaRPr lang="en-US" altLang="zh-CN" b="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 smtClean="0">
                <a:solidFill>
                  <a:schemeClr val="bg1"/>
                </a:solidFill>
              </a:rPr>
              <a:t>3</a:t>
            </a:r>
            <a:r>
              <a:rPr lang="zh-CN" altLang="en-US" b="0" dirty="0" smtClean="0">
                <a:solidFill>
                  <a:schemeClr val="bg1"/>
                </a:solidFill>
              </a:rPr>
              <a:t>、测试时，先使用无参构造创建对象，再使用有参构造，并说明不同的使用场合</a:t>
            </a:r>
            <a:endParaRPr lang="en-US" altLang="zh-CN" b="0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b="0" dirty="0" smtClean="0">
                <a:solidFill>
                  <a:schemeClr val="bg1"/>
                </a:solidFill>
              </a:rPr>
              <a:t>教学指导：</a:t>
            </a:r>
            <a:endParaRPr lang="en-US" altLang="zh-CN" b="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 smtClean="0">
                <a:solidFill>
                  <a:schemeClr val="bg1"/>
                </a:solidFill>
              </a:rPr>
              <a:t>1</a:t>
            </a:r>
            <a:r>
              <a:rPr lang="zh-CN" altLang="en-US" b="0" dirty="0" smtClean="0">
                <a:solidFill>
                  <a:schemeClr val="bg1"/>
                </a:solidFill>
              </a:rPr>
              <a:t>、示例演示了对企鹅的封装</a:t>
            </a:r>
            <a:endParaRPr lang="en-US" altLang="zh-CN" b="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 smtClean="0">
                <a:solidFill>
                  <a:schemeClr val="bg1"/>
                </a:solidFill>
              </a:rPr>
              <a:t>2</a:t>
            </a:r>
            <a:r>
              <a:rPr lang="zh-CN" altLang="en-US" b="0" dirty="0" smtClean="0">
                <a:solidFill>
                  <a:schemeClr val="bg1"/>
                </a:solidFill>
              </a:rPr>
              <a:t>、强调封装的三个步骤以及无参、有参构造方法</a:t>
            </a:r>
            <a:endParaRPr lang="en-US" altLang="zh-CN" b="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 smtClean="0">
                <a:solidFill>
                  <a:schemeClr val="bg1"/>
                </a:solidFill>
              </a:rPr>
              <a:t>3</a:t>
            </a:r>
            <a:r>
              <a:rPr lang="zh-CN" altLang="en-US" b="0" dirty="0" smtClean="0">
                <a:solidFill>
                  <a:schemeClr val="bg1"/>
                </a:solidFill>
              </a:rPr>
              <a:t>、测试时，先使用无参构造创建对象，再使用有参构造，并说明不同的使用场合</a:t>
            </a:r>
            <a:endParaRPr lang="en-US" altLang="zh-CN" b="0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b="0" dirty="0" smtClean="0">
                <a:solidFill>
                  <a:schemeClr val="bg1"/>
                </a:solidFill>
              </a:rPr>
              <a:t>教学指导：</a:t>
            </a:r>
            <a:endParaRPr lang="en-US" altLang="zh-CN" b="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 smtClean="0">
                <a:solidFill>
                  <a:schemeClr val="bg1"/>
                </a:solidFill>
              </a:rPr>
              <a:t>1</a:t>
            </a:r>
            <a:r>
              <a:rPr lang="zh-CN" altLang="en-US" b="0" dirty="0" smtClean="0">
                <a:solidFill>
                  <a:schemeClr val="bg1"/>
                </a:solidFill>
              </a:rPr>
              <a:t>、示例演示了对企鹅的封装</a:t>
            </a:r>
            <a:endParaRPr lang="en-US" altLang="zh-CN" b="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 smtClean="0">
                <a:solidFill>
                  <a:schemeClr val="bg1"/>
                </a:solidFill>
              </a:rPr>
              <a:t>2</a:t>
            </a:r>
            <a:r>
              <a:rPr lang="zh-CN" altLang="en-US" b="0" dirty="0" smtClean="0">
                <a:solidFill>
                  <a:schemeClr val="bg1"/>
                </a:solidFill>
              </a:rPr>
              <a:t>、强调封装的三个步骤以及无参、有参构造方法</a:t>
            </a:r>
            <a:endParaRPr lang="en-US" altLang="zh-CN" b="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 smtClean="0">
                <a:solidFill>
                  <a:schemeClr val="bg1"/>
                </a:solidFill>
              </a:rPr>
              <a:t>3</a:t>
            </a:r>
            <a:r>
              <a:rPr lang="zh-CN" altLang="en-US" b="0" dirty="0" smtClean="0">
                <a:solidFill>
                  <a:schemeClr val="bg1"/>
                </a:solidFill>
              </a:rPr>
              <a:t>、测试时，先使用无参构造创建对象，再使用有参构造，并说明不同的使用场合</a:t>
            </a:r>
            <a:endParaRPr lang="en-US" altLang="zh-CN" b="0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/>
          <p:nvPr userDrawn="1"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ACCP8.0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职业教育研究院</a:t>
              </a:r>
              <a:endPara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北京阿博泰克北大青鸟信息技术有限公司</a:t>
              </a:r>
              <a:endPara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/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/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3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C4362-3D3F-4321-BD03-98420FD9FFF6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6918E-EAD3-4B33-BA0C-4AF66A87096C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51AD9-EA09-4BFF-8A30-583EFD476F7F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11E4A-214D-4CD6-8873-A4C0DB000C71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D3167-FC4E-4A8E-B8D7-E5D7F71509F5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AF7F4-7CF3-496A-B580-6F1217DF0E66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243D0-C415-4A78-B26B-184A02FEBA41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462B4-A2A3-43BC-A253-1DAA0A746FBE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93CF-DF56-4E27-9494-15B9B200DB95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BB404-E0AD-4BA4-8731-6B2EE8E74679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  <p:pic>
        <p:nvPicPr>
          <p:cNvPr id="7" name="Picture 2" descr="\\prdsoftlab\Softlab\033\小标-05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10144" y="6442139"/>
            <a:ext cx="871531" cy="34815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26.jpeg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571604" y="2132856"/>
            <a:ext cx="6092276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第四章  </a:t>
            </a:r>
            <a:r>
              <a:rPr lang="zh-CN" altLang="en-US" sz="44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继承</a:t>
            </a:r>
            <a:endParaRPr lang="zh-CN" altLang="en-US" sz="44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16216" y="285728"/>
            <a:ext cx="2448396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理解继承</a:t>
            </a:r>
            <a:r>
              <a:rPr lang="en-US" altLang="zh-CN" dirty="0" smtClean="0"/>
              <a:t>4-2</a:t>
            </a:r>
            <a:endParaRPr lang="en-US" altLang="zh-CN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100964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子类可以继承父类的所有些资源吗？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grpSp>
        <p:nvGrpSpPr>
          <p:cNvPr id="12" name="组合 58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13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92" name="AutoShape 7"/>
          <p:cNvSpPr>
            <a:spLocks noChangeArrowheads="1"/>
          </p:cNvSpPr>
          <p:nvPr/>
        </p:nvSpPr>
        <p:spPr bwMode="gray">
          <a:xfrm>
            <a:off x="3524250" y="4150659"/>
            <a:ext cx="3190890" cy="52294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lvl="1" eaLnBrk="0" hangingPunct="0"/>
            <a:r>
              <a:rPr lang="zh-CN" altLang="en-US" b="1" dirty="0" smtClean="0"/>
              <a:t>构造方法</a:t>
            </a:r>
            <a:endParaRPr lang="en-US" altLang="zh-CN" b="1" dirty="0" smtClean="0"/>
          </a:p>
        </p:txBody>
      </p:sp>
      <p:sp>
        <p:nvSpPr>
          <p:cNvPr id="93" name="AutoShape 8"/>
          <p:cNvSpPr>
            <a:spLocks noChangeArrowheads="1"/>
          </p:cNvSpPr>
          <p:nvPr/>
        </p:nvSpPr>
        <p:spPr bwMode="gray">
          <a:xfrm>
            <a:off x="3644900" y="3188773"/>
            <a:ext cx="3498868" cy="7402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lvl="1" algn="l"/>
            <a:r>
              <a:rPr lang="zh-CN" altLang="en-US" b="1" dirty="0" smtClean="0"/>
              <a:t>子类与父类不在同包，</a:t>
            </a:r>
            <a:endParaRPr lang="en-US" altLang="zh-CN" b="1" dirty="0" smtClean="0"/>
          </a:p>
          <a:p>
            <a:pPr lvl="1" algn="l"/>
            <a:r>
              <a:rPr lang="zh-CN" altLang="en-US" b="1" dirty="0" smtClean="0"/>
              <a:t>使用默认访问权限的成员</a:t>
            </a:r>
            <a:endParaRPr lang="en-US" altLang="zh-CN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gray">
          <a:xfrm>
            <a:off x="3492500" y="2469497"/>
            <a:ext cx="3222640" cy="52294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lvl="1" eaLnBrk="1" hangingPunct="1"/>
            <a:r>
              <a:rPr lang="en-US" altLang="zh-CN" b="1" dirty="0" smtClean="0"/>
              <a:t>private</a:t>
            </a:r>
            <a:r>
              <a:rPr lang="zh-CN" altLang="en-US" b="1" dirty="0" smtClean="0"/>
              <a:t>成员 </a:t>
            </a:r>
            <a:endParaRPr lang="zh-CN" altLang="en-US" b="1" dirty="0" smtClean="0"/>
          </a:p>
        </p:txBody>
      </p:sp>
      <p:grpSp>
        <p:nvGrpSpPr>
          <p:cNvPr id="95" name="Group 18"/>
          <p:cNvGrpSpPr/>
          <p:nvPr/>
        </p:nvGrpSpPr>
        <p:grpSpPr bwMode="auto">
          <a:xfrm>
            <a:off x="3187700" y="2579594"/>
            <a:ext cx="381000" cy="392206"/>
            <a:chOff x="2078" y="1680"/>
            <a:chExt cx="1615" cy="1615"/>
          </a:xfrm>
        </p:grpSpPr>
        <p:sp>
          <p:nvSpPr>
            <p:cNvPr id="96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7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Oval 2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00" name="Oval 2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102" name="Group 25"/>
          <p:cNvGrpSpPr/>
          <p:nvPr/>
        </p:nvGrpSpPr>
        <p:grpSpPr bwMode="auto">
          <a:xfrm>
            <a:off x="3340100" y="3413032"/>
            <a:ext cx="381000" cy="392206"/>
            <a:chOff x="2078" y="1680"/>
            <a:chExt cx="1615" cy="1615"/>
          </a:xfrm>
        </p:grpSpPr>
        <p:sp>
          <p:nvSpPr>
            <p:cNvPr id="103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4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5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07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109" name="Group 32"/>
          <p:cNvGrpSpPr/>
          <p:nvPr/>
        </p:nvGrpSpPr>
        <p:grpSpPr bwMode="auto">
          <a:xfrm>
            <a:off x="3187700" y="4255994"/>
            <a:ext cx="381000" cy="392206"/>
            <a:chOff x="2078" y="1680"/>
            <a:chExt cx="1615" cy="1615"/>
          </a:xfrm>
        </p:grpSpPr>
        <p:sp>
          <p:nvSpPr>
            <p:cNvPr id="110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1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2" name="Oval 3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14" name="Oval 3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117" name="AutoShape 5"/>
          <p:cNvSpPr>
            <a:spLocks noChangeArrowheads="1"/>
          </p:cNvSpPr>
          <p:nvPr/>
        </p:nvSpPr>
        <p:spPr bwMode="ltGray">
          <a:xfrm rot="5400000" flipH="1">
            <a:off x="535753" y="2321711"/>
            <a:ext cx="3000396" cy="2500330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2252952" y="2357430"/>
            <a:ext cx="461665" cy="2500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不能被继承的父类成员</a:t>
            </a:r>
            <a:endParaRPr lang="zh-CN" altLang="en-US" b="1" dirty="0"/>
          </a:p>
        </p:txBody>
      </p:sp>
      <p:pic>
        <p:nvPicPr>
          <p:cNvPr id="119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5" name="组合 27"/>
          <p:cNvGrpSpPr/>
          <p:nvPr/>
        </p:nvGrpSpPr>
        <p:grpSpPr bwMode="auto">
          <a:xfrm>
            <a:off x="2376264" y="5949280"/>
            <a:ext cx="4572000" cy="629225"/>
            <a:chOff x="3143240" y="5143512"/>
            <a:chExt cx="4572032" cy="629229"/>
          </a:xfrm>
        </p:grpSpPr>
        <p:sp>
          <p:nvSpPr>
            <p:cNvPr id="46" name="圆角矩形 4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" name="圆角矩形 4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48"/>
            <p:cNvSpPr txBox="1"/>
            <p:nvPr/>
          </p:nvSpPr>
          <p:spPr bwMode="auto">
            <a:xfrm>
              <a:off x="4238824" y="5187962"/>
              <a:ext cx="3044444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：不能被继承的情况 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117" grpId="0" animBg="1"/>
      <p:bldP spid="1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224" y="285728"/>
            <a:ext cx="2376388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理解继承</a:t>
            </a:r>
            <a:r>
              <a:rPr lang="en-US" altLang="zh-CN" dirty="0" smtClean="0"/>
              <a:t>4-3</a:t>
            </a:r>
            <a:endParaRPr lang="zh-CN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访问修饰符</a:t>
            </a:r>
            <a:r>
              <a:rPr lang="en-US" altLang="zh-CN" sz="2400" kern="1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protected</a:t>
            </a:r>
            <a:endParaRPr lang="zh-CN" altLang="en-US" sz="2400" kern="12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 smtClean="0"/>
              <a:t>可以修饰属性和方法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本类、同包、子类可以访问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访问修饰符总结</a:t>
            </a:r>
            <a:endParaRPr lang="zh-CN" altLang="en-US" dirty="0" smtClean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785786" y="3357562"/>
          <a:ext cx="771530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1571636"/>
                <a:gridCol w="1643074"/>
                <a:gridCol w="1214446"/>
                <a:gridCol w="1143006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访问修饰符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本类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同包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子类          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其他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private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√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默认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(friendly)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√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√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protected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√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√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√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public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√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√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√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√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08" y="285728"/>
            <a:ext cx="2249504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理解继承</a:t>
            </a:r>
            <a:r>
              <a:rPr lang="en-US" altLang="zh-CN" smtClean="0"/>
              <a:t>4-4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多重继承关系的初始化顺序是怎样的？</a:t>
            </a:r>
            <a:endParaRPr lang="zh-CN" altLang="en-US" dirty="0" smtClean="0"/>
          </a:p>
        </p:txBody>
      </p:sp>
      <p:cxnSp>
        <p:nvCxnSpPr>
          <p:cNvPr id="19" name="AutoShape 11"/>
          <p:cNvCxnSpPr>
            <a:cxnSpLocks noChangeShapeType="1"/>
          </p:cNvCxnSpPr>
          <p:nvPr/>
        </p:nvCxnSpPr>
        <p:spPr bwMode="gray">
          <a:xfrm flipV="1">
            <a:off x="2627337" y="3887798"/>
            <a:ext cx="319087" cy="504825"/>
          </a:xfrm>
          <a:prstGeom prst="bentConnector3">
            <a:avLst>
              <a:gd name="adj1" fmla="val 49750"/>
            </a:avLst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</p:spPr>
      </p:cxnSp>
      <p:cxnSp>
        <p:nvCxnSpPr>
          <p:cNvPr id="20" name="AutoShape 12"/>
          <p:cNvCxnSpPr>
            <a:cxnSpLocks noChangeShapeType="1"/>
          </p:cNvCxnSpPr>
          <p:nvPr/>
        </p:nvCxnSpPr>
        <p:spPr bwMode="gray">
          <a:xfrm flipV="1">
            <a:off x="6100787" y="2952761"/>
            <a:ext cx="339725" cy="503237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</p:spPr>
      </p:cxnSp>
      <p:cxnSp>
        <p:nvCxnSpPr>
          <p:cNvPr id="21" name="AutoShape 13"/>
          <p:cNvCxnSpPr>
            <a:cxnSpLocks noChangeShapeType="1"/>
          </p:cNvCxnSpPr>
          <p:nvPr/>
        </p:nvCxnSpPr>
        <p:spPr bwMode="gray">
          <a:xfrm flipV="1">
            <a:off x="4373587" y="3455998"/>
            <a:ext cx="300037" cy="431800"/>
          </a:xfrm>
          <a:prstGeom prst="bentConnector3">
            <a:avLst>
              <a:gd name="adj1" fmla="val 49736"/>
            </a:avLst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</p:spPr>
      </p:cxnSp>
      <p:grpSp>
        <p:nvGrpSpPr>
          <p:cNvPr id="22" name="Group 18"/>
          <p:cNvGrpSpPr/>
          <p:nvPr/>
        </p:nvGrpSpPr>
        <p:grpSpPr bwMode="auto">
          <a:xfrm>
            <a:off x="6324624" y="2544804"/>
            <a:ext cx="1676400" cy="1672751"/>
            <a:chOff x="3470" y="1570"/>
            <a:chExt cx="1056" cy="1239"/>
          </a:xfrm>
          <a:solidFill>
            <a:srgbClr val="0070C0"/>
          </a:solidFill>
        </p:grpSpPr>
        <p:sp>
          <p:nvSpPr>
            <p:cNvPr id="23" name="AutoShape 19"/>
            <p:cNvSpPr>
              <a:spLocks noChangeArrowheads="1"/>
            </p:cNvSpPr>
            <p:nvPr/>
          </p:nvSpPr>
          <p:spPr bwMode="gray">
            <a:xfrm>
              <a:off x="3549" y="1570"/>
              <a:ext cx="886" cy="95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</a:rPr>
                <a:t>子类构造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</a:rPr>
                <a:t>方法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0" descr="shado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gray">
            <a:xfrm>
              <a:off x="3470" y="2673"/>
              <a:ext cx="1056" cy="1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1"/>
          <p:cNvGrpSpPr/>
          <p:nvPr/>
        </p:nvGrpSpPr>
        <p:grpSpPr bwMode="auto">
          <a:xfrm>
            <a:off x="4549799" y="2932135"/>
            <a:ext cx="1676400" cy="1569421"/>
            <a:chOff x="2352" y="1569"/>
            <a:chExt cx="1056" cy="1519"/>
          </a:xfrm>
          <a:solidFill>
            <a:srgbClr val="0070C0"/>
          </a:solidFill>
        </p:grpSpPr>
        <p:sp>
          <p:nvSpPr>
            <p:cNvPr id="26" name="AutoShape 22"/>
            <p:cNvSpPr>
              <a:spLocks noChangeArrowheads="1"/>
            </p:cNvSpPr>
            <p:nvPr/>
          </p:nvSpPr>
          <p:spPr bwMode="gray">
            <a:xfrm>
              <a:off x="2436" y="1569"/>
              <a:ext cx="887" cy="118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</a:rPr>
                <a:t>子类属性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3" descr="shado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gray">
            <a:xfrm>
              <a:off x="2352" y="2952"/>
              <a:ext cx="1056" cy="1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4"/>
          <p:cNvGrpSpPr/>
          <p:nvPr/>
        </p:nvGrpSpPr>
        <p:grpSpPr bwMode="auto">
          <a:xfrm>
            <a:off x="2776562" y="3146448"/>
            <a:ext cx="1676400" cy="1714020"/>
            <a:chOff x="1235" y="1570"/>
            <a:chExt cx="1056" cy="1339"/>
          </a:xfrm>
          <a:solidFill>
            <a:srgbClr val="0070C0"/>
          </a:solidFill>
        </p:grpSpPr>
        <p:sp>
          <p:nvSpPr>
            <p:cNvPr id="29" name="AutoShape 25"/>
            <p:cNvSpPr>
              <a:spLocks noChangeArrowheads="1"/>
            </p:cNvSpPr>
            <p:nvPr/>
          </p:nvSpPr>
          <p:spPr bwMode="gray">
            <a:xfrm>
              <a:off x="1348" y="1570"/>
              <a:ext cx="887" cy="967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</a:rPr>
                <a:t>父类构造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</a:rPr>
                <a:t>方法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30" name="Picture 26" descr="shado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gray">
            <a:xfrm>
              <a:off x="1235" y="2773"/>
              <a:ext cx="1056" cy="1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27"/>
          <p:cNvGrpSpPr/>
          <p:nvPr/>
        </p:nvGrpSpPr>
        <p:grpSpPr bwMode="auto">
          <a:xfrm>
            <a:off x="1066824" y="3460762"/>
            <a:ext cx="1676400" cy="1682750"/>
            <a:chOff x="158" y="1573"/>
            <a:chExt cx="1056" cy="1060"/>
          </a:xfrm>
          <a:solidFill>
            <a:srgbClr val="0070C0"/>
          </a:solidFill>
        </p:grpSpPr>
        <p:sp>
          <p:nvSpPr>
            <p:cNvPr id="32" name="AutoShape 28"/>
            <p:cNvSpPr>
              <a:spLocks noChangeArrowheads="1"/>
            </p:cNvSpPr>
            <p:nvPr/>
          </p:nvSpPr>
          <p:spPr bwMode="gray">
            <a:xfrm>
              <a:off x="249" y="1573"/>
              <a:ext cx="886" cy="70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</a:rPr>
                <a:t>父类属性 </a:t>
              </a:r>
              <a:endParaRPr kumimoji="1"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Gulim" pitchFamily="34" charset="-127"/>
              </a:endParaRPr>
            </a:p>
          </p:txBody>
        </p:sp>
        <p:pic>
          <p:nvPicPr>
            <p:cNvPr id="33" name="Picture 29" descr="shado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gray">
            <a:xfrm>
              <a:off x="158" y="2500"/>
              <a:ext cx="1056" cy="1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组合 58"/>
          <p:cNvGrpSpPr/>
          <p:nvPr/>
        </p:nvGrpSpPr>
        <p:grpSpPr>
          <a:xfrm>
            <a:off x="112786" y="857232"/>
            <a:ext cx="958752" cy="430730"/>
            <a:chOff x="3643306" y="2500357"/>
            <a:chExt cx="958752" cy="430730"/>
          </a:xfrm>
        </p:grpSpPr>
        <p:pic>
          <p:nvPicPr>
            <p:cNvPr id="35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37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" name="组合 27"/>
          <p:cNvGrpSpPr/>
          <p:nvPr/>
        </p:nvGrpSpPr>
        <p:grpSpPr bwMode="auto">
          <a:xfrm>
            <a:off x="2171304" y="5968127"/>
            <a:ext cx="4488928" cy="629225"/>
            <a:chOff x="3143240" y="5143512"/>
            <a:chExt cx="4572032" cy="629229"/>
          </a:xfrm>
        </p:grpSpPr>
        <p:sp>
          <p:nvSpPr>
            <p:cNvPr id="40" name="圆角矩形 3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/>
            <p:cNvSpPr txBox="1"/>
            <p:nvPr/>
          </p:nvSpPr>
          <p:spPr bwMode="auto">
            <a:xfrm>
              <a:off x="3791317" y="5187962"/>
              <a:ext cx="3311401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断点跟踪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初始化过程 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85728"/>
            <a:ext cx="2880444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在何处使用继承</a:t>
            </a:r>
            <a:endParaRPr lang="zh-CN" altLang="en-US" smtClean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何时使用继承？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继承与真实世界类似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只要说</a:t>
            </a:r>
            <a:r>
              <a:rPr lang="zh-CN" altLang="en-US" dirty="0" smtClean="0">
                <a:latin typeface="宋体" panose="02010600030101010101" pitchFamily="2" charset="-122"/>
              </a:rPr>
              <a:t>“</a:t>
            </a:r>
            <a:r>
              <a:rPr lang="zh-CN" altLang="en-US" dirty="0" smtClean="0"/>
              <a:t>猫是哺乳动物</a:t>
            </a:r>
            <a:r>
              <a:rPr lang="zh-CN" altLang="en-US" dirty="0" smtClean="0">
                <a:latin typeface="宋体" panose="02010600030101010101" pitchFamily="2" charset="-122"/>
              </a:rPr>
              <a:t>”</a:t>
            </a:r>
            <a:r>
              <a:rPr lang="zh-CN" altLang="en-US" dirty="0" smtClean="0"/>
              <a:t>，猫的很多属性、行为</a:t>
            </a:r>
            <a:endParaRPr lang="zh-CN" altLang="en-US" dirty="0" smtClean="0"/>
          </a:p>
          <a:p>
            <a:pPr lvl="2" eaLnBrk="1" hangingPunct="1">
              <a:buFontTx/>
              <a:buNone/>
            </a:pPr>
            <a:r>
              <a:rPr lang="zh-CN" altLang="en-US" dirty="0" smtClean="0"/>
              <a:t>    就不言自明了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藏獒是一种狗</a:t>
            </a:r>
            <a:endParaRPr lang="zh-CN" altLang="en-US" dirty="0" smtClean="0"/>
          </a:p>
          <a:p>
            <a:pPr lvl="2" eaLnBrk="1" hangingPunct="1"/>
            <a:endParaRPr lang="zh-CN" altLang="en-US" dirty="0" smtClean="0"/>
          </a:p>
          <a:p>
            <a:pPr lvl="1" eaLnBrk="1" hangingPunct="1"/>
            <a:endParaRPr lang="zh-CN" altLang="en-US" sz="1800" dirty="0" smtClean="0"/>
          </a:p>
          <a:p>
            <a:pPr lvl="1" eaLnBrk="1" hangingPunct="1"/>
            <a:endParaRPr lang="zh-CN" altLang="en-US" sz="2000" dirty="0" smtClean="0"/>
          </a:p>
          <a:p>
            <a:pPr lvl="1" eaLnBrk="1" hangingPunct="1"/>
            <a:r>
              <a:rPr lang="zh-CN" altLang="en-US" dirty="0" smtClean="0"/>
              <a:t>继承是代码重用的一种方式</a:t>
            </a:r>
            <a:endParaRPr lang="zh-CN" altLang="en-US" dirty="0" smtClean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2000232" y="5011738"/>
            <a:ext cx="4681538" cy="57626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 将子</a:t>
            </a:r>
            <a:r>
              <a:rPr lang="zh-CN" altLang="en-US" sz="2000" b="1" dirty="0" smtClean="0"/>
              <a:t>类共有</a:t>
            </a:r>
            <a:r>
              <a:rPr lang="zh-CN" altLang="en-US" sz="2000" b="1" dirty="0"/>
              <a:t>的属性和行为放到父类中 </a:t>
            </a:r>
            <a:endParaRPr lang="zh-CN" altLang="en-US" sz="2000" b="1" dirty="0"/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gray">
          <a:xfrm>
            <a:off x="2432826" y="3571876"/>
            <a:ext cx="3816350" cy="57626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 符合</a:t>
            </a:r>
            <a:r>
              <a:rPr lang="en-US" altLang="zh-CN" sz="2000" b="1" dirty="0"/>
              <a:t>is-a</a:t>
            </a:r>
            <a:r>
              <a:rPr lang="zh-CN" altLang="en-US" sz="2000" b="1" dirty="0"/>
              <a:t>关系的设计使用继承 </a:t>
            </a:r>
            <a:endParaRPr lang="zh-CN" altLang="en-US" sz="20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4" y="285728"/>
            <a:ext cx="1656308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小结</a:t>
            </a:r>
            <a:r>
              <a:rPr lang="en-US" altLang="zh-CN" smtClean="0"/>
              <a:t>2-1</a:t>
            </a:r>
            <a:endParaRPr lang="en-US" altLang="zh-CN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继承使用什么关键字？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子类可以继承父类的哪些成员？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使用继承有什么好处？</a:t>
            </a:r>
            <a:endParaRPr lang="zh-CN" altLang="en-US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6619" y="285728"/>
            <a:ext cx="1727993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小结</a:t>
            </a:r>
            <a:r>
              <a:rPr lang="en-US" altLang="zh-CN" smtClean="0"/>
              <a:t>2-2</a:t>
            </a:r>
            <a:endParaRPr lang="en-US" altLang="zh-CN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阅读代码，说出运行结果</a:t>
            </a:r>
            <a:endParaRPr lang="zh-CN" altLang="en-US" dirty="0" smtClean="0"/>
          </a:p>
        </p:txBody>
      </p:sp>
      <p:sp>
        <p:nvSpPr>
          <p:cNvPr id="17412" name="AutoShape 10"/>
          <p:cNvSpPr>
            <a:spLocks noChangeArrowheads="1"/>
          </p:cNvSpPr>
          <p:nvPr/>
        </p:nvSpPr>
        <p:spPr bwMode="auto">
          <a:xfrm>
            <a:off x="468313" y="1785926"/>
            <a:ext cx="5184775" cy="40505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Car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private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site = 4;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座位数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Car(){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载客量是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"+site+"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void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setSite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site){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this.site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site;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void print(){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载客量是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"+site+"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414" name="AutoShape 10"/>
          <p:cNvSpPr>
            <a:spLocks noChangeArrowheads="1"/>
          </p:cNvSpPr>
          <p:nvPr/>
        </p:nvSpPr>
        <p:spPr bwMode="auto">
          <a:xfrm>
            <a:off x="5492749" y="3141653"/>
            <a:ext cx="3327400" cy="172380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Bus extends Car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Bus(int site){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setSite(site);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415" name="AutoShape 10"/>
          <p:cNvSpPr>
            <a:spLocks noChangeArrowheads="1"/>
          </p:cNvSpPr>
          <p:nvPr/>
        </p:nvSpPr>
        <p:spPr bwMode="auto">
          <a:xfrm>
            <a:off x="4429124" y="5265980"/>
            <a:ext cx="4391025" cy="139140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static void main(String[] args)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Bus bus = new Bus(20);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bus.print();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18857" name="AutoShape 9"/>
          <p:cNvSpPr>
            <a:spLocks noChangeArrowheads="1"/>
          </p:cNvSpPr>
          <p:nvPr/>
        </p:nvSpPr>
        <p:spPr bwMode="gray">
          <a:xfrm>
            <a:off x="6156325" y="2205038"/>
            <a:ext cx="2160588" cy="863600"/>
          </a:xfrm>
          <a:prstGeom prst="roundRect">
            <a:avLst>
              <a:gd name="adj" fmla="val 16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载客量是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人</a:t>
            </a:r>
            <a:endParaRPr lang="zh-CN" altLang="en-US" sz="2000" b="1" dirty="0"/>
          </a:p>
          <a:p>
            <a:pPr algn="l" eaLnBrk="0" hangingPunct="0">
              <a:defRPr/>
            </a:pPr>
            <a:r>
              <a:rPr lang="zh-CN" altLang="en-US" sz="2000" b="1" dirty="0"/>
              <a:t>载客量是</a:t>
            </a:r>
            <a:r>
              <a:rPr lang="en-US" altLang="zh-CN" sz="2000" b="1" dirty="0"/>
              <a:t>20</a:t>
            </a:r>
            <a:r>
              <a:rPr lang="zh-CN" altLang="en-US" sz="2000" b="1" dirty="0"/>
              <a:t>人 </a:t>
            </a:r>
            <a:endParaRPr lang="zh-CN" altLang="en-US" sz="2000" b="1" dirty="0"/>
          </a:p>
        </p:txBody>
      </p:sp>
      <p:grpSp>
        <p:nvGrpSpPr>
          <p:cNvPr id="9" name="组合 77"/>
          <p:cNvGrpSpPr/>
          <p:nvPr/>
        </p:nvGrpSpPr>
        <p:grpSpPr>
          <a:xfrm>
            <a:off x="71406" y="885750"/>
            <a:ext cx="1469411" cy="400110"/>
            <a:chOff x="2962268" y="5103147"/>
            <a:chExt cx="1469411" cy="400110"/>
          </a:xfrm>
        </p:grpSpPr>
        <p:pic>
          <p:nvPicPr>
            <p:cNvPr id="10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236296" y="285728"/>
            <a:ext cx="1728316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方法重写</a:t>
            </a:r>
            <a:endParaRPr lang="zh-CN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使用继承后效果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685197" name="AutoShape 141"/>
          <p:cNvSpPr>
            <a:spLocks noChangeArrowheads="1"/>
          </p:cNvSpPr>
          <p:nvPr/>
        </p:nvSpPr>
        <p:spPr bwMode="gray">
          <a:xfrm>
            <a:off x="6286512" y="4429132"/>
            <a:ext cx="2428892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800" b="1" dirty="0"/>
              <a:t> </a:t>
            </a:r>
            <a:r>
              <a:rPr lang="zh-CN" altLang="en-US" b="1" dirty="0">
                <a:latin typeface="+mn-lt"/>
                <a:ea typeface="+mn-ea"/>
              </a:rPr>
              <a:t>子类重写父类方法 </a:t>
            </a:r>
            <a:endParaRPr lang="zh-CN" altLang="en-US" b="1" dirty="0">
              <a:latin typeface="+mn-lt"/>
              <a:ea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1406" y="3363587"/>
            <a:ext cx="986586" cy="422603"/>
            <a:chOff x="1000100" y="1173499"/>
            <a:chExt cx="986586" cy="422603"/>
          </a:xfrm>
        </p:grpSpPr>
        <p:pic>
          <p:nvPicPr>
            <p:cNvPr id="1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5511" y="2026888"/>
            <a:ext cx="4318105" cy="15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AutoShape 141"/>
          <p:cNvSpPr>
            <a:spLocks noChangeArrowheads="1"/>
          </p:cNvSpPr>
          <p:nvPr/>
        </p:nvSpPr>
        <p:spPr bwMode="gray">
          <a:xfrm>
            <a:off x="6072198" y="2095314"/>
            <a:ext cx="2857520" cy="114300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>
                <a:latin typeface="+mn-lt"/>
                <a:ea typeface="+mn-ea"/>
              </a:rPr>
              <a:t>调用父类的</a:t>
            </a:r>
            <a:r>
              <a:rPr lang="en-US" altLang="zh-CN" b="1" dirty="0" smtClean="0">
                <a:latin typeface="+mn-lt"/>
                <a:ea typeface="+mn-ea"/>
              </a:rPr>
              <a:t>print()</a:t>
            </a:r>
            <a:r>
              <a:rPr lang="zh-CN" altLang="en-US" b="1" dirty="0" smtClean="0">
                <a:latin typeface="+mn-lt"/>
                <a:ea typeface="+mn-ea"/>
              </a:rPr>
              <a:t>方法，不能显示</a:t>
            </a:r>
            <a:r>
              <a:rPr lang="en-US" b="1" dirty="0" smtClean="0">
                <a:latin typeface="+mn-lt"/>
                <a:ea typeface="+mn-ea"/>
              </a:rPr>
              <a:t>Dog</a:t>
            </a:r>
            <a:r>
              <a:rPr lang="zh-CN" altLang="en-US" b="1" dirty="0" smtClean="0">
                <a:latin typeface="+mn-lt"/>
                <a:ea typeface="+mn-ea"/>
              </a:rPr>
              <a:t>的</a:t>
            </a:r>
            <a:r>
              <a:rPr lang="en-US" b="1" dirty="0" smtClean="0">
                <a:latin typeface="+mn-lt"/>
                <a:ea typeface="+mn-ea"/>
              </a:rPr>
              <a:t>strain</a:t>
            </a:r>
            <a:r>
              <a:rPr lang="zh-CN" altLang="en-US" b="1" dirty="0" smtClean="0">
                <a:latin typeface="+mn-lt"/>
                <a:ea typeface="+mn-ea"/>
              </a:rPr>
              <a:t>信息和</a:t>
            </a:r>
            <a:r>
              <a:rPr lang="en-US" b="1" dirty="0" err="1" smtClean="0">
                <a:latin typeface="+mn-lt"/>
                <a:ea typeface="+mn-ea"/>
              </a:rPr>
              <a:t>Peguin</a:t>
            </a:r>
            <a:r>
              <a:rPr lang="zh-CN" altLang="en-US" b="1" dirty="0" smtClean="0">
                <a:latin typeface="+mn-lt"/>
                <a:ea typeface="+mn-ea"/>
              </a:rPr>
              <a:t>的</a:t>
            </a:r>
            <a:r>
              <a:rPr lang="en-US" b="1" dirty="0" smtClean="0">
                <a:latin typeface="+mn-lt"/>
                <a:ea typeface="+mn-ea"/>
              </a:rPr>
              <a:t>sex</a:t>
            </a:r>
            <a:r>
              <a:rPr lang="zh-CN" altLang="en-US" b="1" dirty="0" smtClean="0">
                <a:latin typeface="+mn-lt"/>
                <a:ea typeface="+mn-ea"/>
              </a:rPr>
              <a:t>信息</a:t>
            </a:r>
            <a:endParaRPr lang="zh-CN" altLang="en-US" b="1" dirty="0">
              <a:latin typeface="+mn-lt"/>
              <a:ea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7831" y="4221088"/>
            <a:ext cx="4429676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直接箭头连接符 17"/>
          <p:cNvCxnSpPr>
            <a:endCxn id="17" idx="1"/>
          </p:cNvCxnSpPr>
          <p:nvPr/>
        </p:nvCxnSpPr>
        <p:spPr>
          <a:xfrm>
            <a:off x="5715008" y="2666818"/>
            <a:ext cx="35719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270462" y="5157192"/>
            <a:ext cx="1357322" cy="21431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59632" y="5733256"/>
            <a:ext cx="1357322" cy="21431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785786" y="3643314"/>
            <a:ext cx="4714908" cy="5715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如何实现如下效果呢？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857884" y="4929198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组合 27"/>
          <p:cNvGrpSpPr/>
          <p:nvPr/>
        </p:nvGrpSpPr>
        <p:grpSpPr bwMode="auto">
          <a:xfrm>
            <a:off x="1547664" y="6256159"/>
            <a:ext cx="5097877" cy="629225"/>
            <a:chOff x="3143240" y="5143512"/>
            <a:chExt cx="4591325" cy="629229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3791317" y="5187962"/>
              <a:ext cx="3943248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4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：使用重写优化电子宠物系统 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97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6004" y="285728"/>
            <a:ext cx="1518608" cy="523220"/>
          </a:xfrm>
        </p:spPr>
        <p:txBody>
          <a:bodyPr/>
          <a:lstStyle/>
          <a:p>
            <a:r>
              <a:rPr lang="zh-CN" altLang="en-US" dirty="0" smtClean="0"/>
              <a:t>小结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defRPr/>
            </a:pPr>
            <a:r>
              <a:rPr lang="zh-CN" altLang="en-US" dirty="0" smtClean="0"/>
              <a:t>构造方法也会被重写吗？</a:t>
            </a:r>
            <a:endParaRPr lang="zh-CN" altLang="en-US" dirty="0" smtClean="0"/>
          </a:p>
          <a:p>
            <a:r>
              <a:rPr lang="zh-CN" altLang="en-US" dirty="0" smtClean="0">
                <a:latin typeface="+mn-ea"/>
              </a:rPr>
              <a:t>方法重写的规则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方法名相同</a:t>
            </a:r>
            <a:endParaRPr lang="zh-CN" altLang="en-US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参数列表相同</a:t>
            </a:r>
            <a:endParaRPr lang="zh-CN" altLang="en-US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返回值类型相同或者是其子类</a:t>
            </a:r>
            <a:endParaRPr lang="zh-CN" altLang="en-US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访问权限不能严于父类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方法重载与方法重写</a:t>
            </a:r>
            <a:endParaRPr lang="en-US" altLang="zh-CN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9" name="AutoShape 141"/>
          <p:cNvSpPr>
            <a:spLocks noChangeArrowheads="1"/>
          </p:cNvSpPr>
          <p:nvPr/>
        </p:nvSpPr>
        <p:spPr bwMode="gray">
          <a:xfrm>
            <a:off x="5572132" y="1285860"/>
            <a:ext cx="1928826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sz="2800" b="1" dirty="0"/>
              <a:t> </a:t>
            </a:r>
            <a:r>
              <a:rPr lang="zh-CN" altLang="en-US" b="1" dirty="0" smtClean="0"/>
              <a:t>不能被继承，</a:t>
            </a:r>
            <a:endParaRPr lang="en-US" altLang="zh-CN" b="1" dirty="0" smtClean="0"/>
          </a:p>
          <a:p>
            <a:pPr eaLnBrk="0" hangingPunct="0">
              <a:defRPr/>
            </a:pPr>
            <a:r>
              <a:rPr lang="zh-CN" altLang="en-US" b="1" dirty="0" smtClean="0"/>
              <a:t>因此不能重写</a:t>
            </a:r>
            <a:endParaRPr lang="zh-CN" altLang="en-US" b="1" dirty="0">
              <a:latin typeface="+mn-lt"/>
              <a:ea typeface="+mn-ea"/>
            </a:endParaRPr>
          </a:p>
        </p:txBody>
      </p:sp>
      <p:pic>
        <p:nvPicPr>
          <p:cNvPr id="1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7743825" y="71541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928662" y="4714884"/>
          <a:ext cx="785818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557"/>
                <a:gridCol w="944459"/>
                <a:gridCol w="1285884"/>
                <a:gridCol w="1285884"/>
                <a:gridCol w="1214446"/>
                <a:gridCol w="1785951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位置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方法名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参数表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返回值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访问修饰符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方法重写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子类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相同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相同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相同或是其子类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不能比父类更严格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方法重载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同类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相同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不相同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无关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无关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6004" y="285728"/>
            <a:ext cx="1518608" cy="523220"/>
          </a:xfrm>
        </p:spPr>
        <p:txBody>
          <a:bodyPr/>
          <a:lstStyle/>
          <a:p>
            <a:r>
              <a:rPr lang="zh-CN" altLang="en-US" dirty="0" smtClean="0"/>
              <a:t>小结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80000"/>
              <a:buBlip>
                <a:blip r:embed="rId1"/>
              </a:buBlip>
            </a:pPr>
            <a:r>
              <a:rPr lang="en-US" altLang="zh-CN" sz="2800" dirty="0" smtClean="0">
                <a:cs typeface="+mn-cs"/>
              </a:rPr>
              <a:t>super</a:t>
            </a:r>
            <a:r>
              <a:rPr lang="zh-CN" altLang="en-US" sz="2800" dirty="0" smtClean="0">
                <a:cs typeface="+mn-cs"/>
              </a:rPr>
              <a:t>关键字来访问父类的成员</a:t>
            </a:r>
            <a:endParaRPr lang="en-US" altLang="zh-CN" sz="2800" dirty="0" smtClean="0">
              <a:cs typeface="+mn-cs"/>
            </a:endParaRPr>
          </a:p>
          <a:p>
            <a:pPr marL="742950" lvl="2" indent="-342900">
              <a:buSzPct val="80000"/>
              <a:buBlip>
                <a:blip r:embed="rId1"/>
              </a:buBlip>
            </a:pPr>
            <a:r>
              <a:rPr lang="en-US" altLang="zh-CN" sz="2400" dirty="0" smtClean="0"/>
              <a:t>super</a:t>
            </a:r>
            <a:r>
              <a:rPr lang="zh-CN" altLang="en-US" sz="2400" dirty="0" smtClean="0"/>
              <a:t>只能出现在子类的方法和构造方法中</a:t>
            </a:r>
            <a:endParaRPr lang="zh-CN" altLang="en-US" sz="2400" dirty="0" smtClean="0"/>
          </a:p>
          <a:p>
            <a:pPr marL="742950" lvl="2" indent="-342900">
              <a:buSzPct val="80000"/>
              <a:buBlip>
                <a:blip r:embed="rId1"/>
              </a:buBlip>
            </a:pPr>
            <a:r>
              <a:rPr lang="en-US" altLang="zh-CN" sz="2400" dirty="0" smtClean="0"/>
              <a:t>super</a:t>
            </a:r>
            <a:r>
              <a:rPr lang="zh-CN" altLang="en-US" sz="2400" dirty="0" smtClean="0"/>
              <a:t>调用构造方法时，只能是第一句</a:t>
            </a:r>
            <a:endParaRPr lang="zh-CN" altLang="en-US" sz="2400" dirty="0" smtClean="0"/>
          </a:p>
          <a:p>
            <a:pPr marL="742950" lvl="2" indent="-342900">
              <a:buSzPct val="80000"/>
              <a:buBlip>
                <a:blip r:embed="rId1"/>
              </a:buBlip>
            </a:pPr>
            <a:r>
              <a:rPr lang="en-US" altLang="zh-CN" sz="2400" dirty="0" smtClean="0"/>
              <a:t>super</a:t>
            </a:r>
            <a:r>
              <a:rPr lang="zh-CN" altLang="en-US" sz="2400" dirty="0" smtClean="0"/>
              <a:t>不能访问父类的</a:t>
            </a:r>
            <a:r>
              <a:rPr lang="en-US" altLang="zh-CN" sz="2400" dirty="0" smtClean="0"/>
              <a:t>private</a:t>
            </a:r>
            <a:r>
              <a:rPr lang="zh-CN" altLang="en-US" sz="2400" dirty="0" smtClean="0"/>
              <a:t>成员</a:t>
            </a:r>
            <a:endParaRPr lang="zh-CN" altLang="en-US" sz="2400" dirty="0" smtClean="0"/>
          </a:p>
          <a:p>
            <a:endParaRPr lang="en-US" altLang="zh-CN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1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7743825" y="71541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Object</a:t>
            </a:r>
            <a:r>
              <a:rPr lang="zh-CN" altLang="en-US" dirty="0" smtClean="0"/>
              <a:t>类是所有类的父类</a:t>
            </a:r>
            <a:endParaRPr lang="zh-CN" altLang="en-US" dirty="0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516216" y="70285"/>
            <a:ext cx="2448396" cy="95410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r>
              <a:rPr lang="en-US" altLang="zh-CN" dirty="0" smtClean="0"/>
              <a:t>3-1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57488" y="3357562"/>
            <a:ext cx="2786082" cy="295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2154188" y="1844824"/>
            <a:ext cx="4578051" cy="13388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224155" defTabSz="7239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public class  Pet 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extends Object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indent="-224155" defTabSz="7239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indent="-224155" defTabSz="7239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236296" y="285728"/>
            <a:ext cx="1728316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预习检查</a:t>
            </a:r>
            <a:endParaRPr lang="zh-CN" altLang="en-US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  <p:sp>
        <p:nvSpPr>
          <p:cNvPr id="5124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771556" y="1260492"/>
            <a:ext cx="8229600" cy="4525962"/>
          </a:xfrm>
        </p:spPr>
        <p:txBody>
          <a:bodyPr/>
          <a:lstStyle/>
          <a:p>
            <a:r>
              <a:rPr lang="zh-CN" altLang="zh-CN" dirty="0"/>
              <a:t>如何继承一个类？</a:t>
            </a:r>
            <a:endParaRPr lang="en-US" altLang="zh-CN" dirty="0"/>
          </a:p>
          <a:p>
            <a:r>
              <a:rPr lang="zh-CN" altLang="zh-CN" dirty="0"/>
              <a:t>使用继承有什么优点？</a:t>
            </a:r>
            <a:endParaRPr lang="en-US" altLang="zh-CN" dirty="0"/>
          </a:p>
          <a:p>
            <a:r>
              <a:rPr lang="zh-CN" altLang="zh-CN" dirty="0"/>
              <a:t>抽象类和抽象方法的特点是什么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编码实现：</a:t>
            </a:r>
            <a:endParaRPr lang="en-US" altLang="zh-CN" dirty="0"/>
          </a:p>
          <a:p>
            <a:pPr lvl="1"/>
            <a:r>
              <a:rPr lang="zh-CN" altLang="zh-CN" dirty="0"/>
              <a:t>定义员工类</a:t>
            </a:r>
            <a:r>
              <a:rPr lang="zh-CN" altLang="en-US" dirty="0"/>
              <a:t>，包括</a:t>
            </a:r>
            <a:endParaRPr lang="en-US" altLang="zh-CN" dirty="0"/>
          </a:p>
          <a:p>
            <a:pPr lvl="2"/>
            <a:r>
              <a:rPr lang="zh-CN" altLang="en-US" dirty="0"/>
              <a:t>属性：</a:t>
            </a:r>
            <a:r>
              <a:rPr lang="zh-CN" altLang="zh-CN" dirty="0"/>
              <a:t>姓名、年龄、性别</a:t>
            </a:r>
            <a:r>
              <a:rPr lang="en-US" altLang="zh-CN" dirty="0"/>
              <a:t> </a:t>
            </a:r>
            <a:endParaRPr lang="en-US" altLang="zh-CN" dirty="0"/>
          </a:p>
          <a:p>
            <a:pPr lvl="2"/>
            <a:r>
              <a:rPr lang="zh-CN" altLang="en-US" dirty="0"/>
              <a:t>方法：抽象的自我介绍方法、构造方法</a:t>
            </a:r>
            <a:endParaRPr lang="en-US" altLang="zh-CN" dirty="0"/>
          </a:p>
          <a:p>
            <a:pPr lvl="1"/>
            <a:r>
              <a:rPr lang="zh-CN" altLang="en-US" dirty="0"/>
              <a:t>定义管理层类继承员工类</a:t>
            </a:r>
            <a:endParaRPr lang="en-US" altLang="zh-CN" dirty="0"/>
          </a:p>
          <a:p>
            <a:pPr lvl="2"/>
            <a:r>
              <a:rPr lang="zh-CN" altLang="en-US" dirty="0"/>
              <a:t>特有属性：月薪</a:t>
            </a:r>
            <a:endParaRPr lang="en-US" altLang="zh-CN" dirty="0"/>
          </a:p>
          <a:p>
            <a:pPr lvl="2"/>
            <a:r>
              <a:rPr lang="zh-CN" altLang="en-US" dirty="0"/>
              <a:t>方法：实现父类自我介绍方法</a:t>
            </a:r>
            <a:endParaRPr lang="en-US" altLang="zh-CN" dirty="0"/>
          </a:p>
        </p:txBody>
      </p:sp>
      <p:grpSp>
        <p:nvGrpSpPr>
          <p:cNvPr id="9" name="组合 1"/>
          <p:cNvGrpSpPr/>
          <p:nvPr/>
        </p:nvGrpSpPr>
        <p:grpSpPr bwMode="auto">
          <a:xfrm>
            <a:off x="179512" y="620688"/>
            <a:ext cx="1619250" cy="736600"/>
            <a:chOff x="0" y="600123"/>
            <a:chExt cx="1619672" cy="736273"/>
          </a:xfrm>
        </p:grpSpPr>
        <p:sp>
          <p:nvSpPr>
            <p:cNvPr id="11" name="TextBox 10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集中测试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2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Object</a:t>
            </a:r>
            <a:r>
              <a:rPr lang="zh-CN" altLang="en-US" dirty="0" smtClean="0"/>
              <a:t>类被子类经常重写的方法</a:t>
            </a:r>
            <a:endParaRPr lang="zh-CN" altLang="en-US" dirty="0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516216" y="70285"/>
            <a:ext cx="2448396" cy="95410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r>
              <a:rPr lang="en-US" altLang="zh-CN" dirty="0" smtClean="0"/>
              <a:t>3-2</a:t>
            </a:r>
            <a:endParaRPr lang="en-US" altLang="zh-CN" dirty="0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714348" y="2071678"/>
          <a:ext cx="7786742" cy="330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574"/>
                <a:gridCol w="5921168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方法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2" charset="-122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说明</a:t>
                      </a:r>
                      <a:endParaRPr lang="zh-CN" altLang="en-US" dirty="0">
                        <a:latin typeface="黑体" panose="02010609060101010101" pitchFamily="2" charset="-122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</a:tr>
              <a:tr h="7772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rPr>
                        <a:t>toString</a:t>
                      </a:r>
                      <a:r>
                        <a:rPr kumimoji="0" lang="en-US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rPr>
                        <a:t>()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rPr>
                        <a:t>返回当前对象本身的有关信息，按字符串对象返回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67723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rPr>
                        <a:t>equals()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rPr>
                        <a:t>比较两个对象是否是同一个对象，是则返回</a:t>
                      </a:r>
                      <a:r>
                        <a:rPr kumimoji="0" lang="en-US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rPr>
                        <a:t>true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6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rPr>
                        <a:t>hashCode</a:t>
                      </a:r>
                      <a:r>
                        <a:rPr kumimoji="0" lang="en-US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rPr>
                        <a:t>()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rPr>
                        <a:t>返回该对象的哈希代码值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3439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rPr>
                        <a:t>getClass</a:t>
                      </a:r>
                      <a:r>
                        <a:rPr kumimoji="0" lang="en-US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rPr>
                        <a:t>()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rPr>
                        <a:t>获取当前对象所属的类信息，返回</a:t>
                      </a:r>
                      <a:r>
                        <a:rPr kumimoji="0" lang="en-US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rPr>
                        <a:t>Class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rPr>
                        <a:t>对象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Object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equals()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比较两个对象是否是</a:t>
            </a:r>
            <a:r>
              <a:rPr lang="zh-CN" altLang="en-US" dirty="0" smtClean="0">
                <a:solidFill>
                  <a:srgbClr val="FF0000"/>
                </a:solidFill>
              </a:rPr>
              <a:t>同一个</a:t>
            </a:r>
            <a:r>
              <a:rPr lang="zh-CN" altLang="en-US" dirty="0" smtClean="0"/>
              <a:t>对象，是则返回</a:t>
            </a:r>
            <a:r>
              <a:rPr lang="en-US" altLang="zh-CN" dirty="0" smtClean="0"/>
              <a:t>true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操作符</a:t>
            </a:r>
            <a:r>
              <a:rPr lang="en-US" altLang="zh-CN" dirty="0" smtClean="0"/>
              <a:t>==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简单数据类型，直接比较值。如</a:t>
            </a:r>
            <a:r>
              <a:rPr lang="en-US" altLang="zh-CN" dirty="0" smtClean="0"/>
              <a:t>1==2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引用类型，比较两者是否为同一对象</a:t>
            </a:r>
            <a:endParaRPr lang="zh-CN" altLang="en-US" dirty="0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0192" y="70285"/>
            <a:ext cx="2664420" cy="95410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r>
              <a:rPr lang="en-US" altLang="zh-CN" dirty="0" smtClean="0"/>
              <a:t>3-3</a:t>
            </a:r>
            <a:endParaRPr lang="en-US" altLang="zh-CN" dirty="0" smtClean="0"/>
          </a:p>
        </p:txBody>
      </p:sp>
      <p:grpSp>
        <p:nvGrpSpPr>
          <p:cNvPr id="11" name="组合 27"/>
          <p:cNvGrpSpPr/>
          <p:nvPr/>
        </p:nvGrpSpPr>
        <p:grpSpPr bwMode="auto">
          <a:xfrm>
            <a:off x="1547664" y="5865920"/>
            <a:ext cx="5076455" cy="882759"/>
            <a:chOff x="3143240" y="5143512"/>
            <a:chExt cx="4572032" cy="758060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791317" y="5187962"/>
              <a:ext cx="3254435" cy="71361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5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：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演示示例：重写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equals()</a:t>
              </a:r>
              <a:endParaRPr lang="zh-CN" altLang="en-US" sz="16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AutoShape 141"/>
          <p:cNvSpPr>
            <a:spLocks noChangeArrowheads="1"/>
          </p:cNvSpPr>
          <p:nvPr/>
        </p:nvSpPr>
        <p:spPr bwMode="gray">
          <a:xfrm>
            <a:off x="827584" y="3861047"/>
            <a:ext cx="8136904" cy="1392471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Object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类的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equals()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方法与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==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没区别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）当有特殊需求，如认为属性相同即为同一对象时，需要重写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equals()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b="1" dirty="0" err="1">
                <a:latin typeface="黑体" panose="02010609060101010101" pitchFamily="2" charset="-122"/>
                <a:ea typeface="黑体" panose="02010609060101010101" pitchFamily="2" charset="-122"/>
              </a:rPr>
              <a:t>Java.lang.String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重写了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equals()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方法，把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equals()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方法的判断变为了判断其值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9" y="285728"/>
            <a:ext cx="6840884" cy="52322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学员操作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优化电子宠物系统</a:t>
            </a:r>
            <a:r>
              <a:rPr lang="en-US" altLang="zh-CN" sz="3200" dirty="0" smtClean="0"/>
              <a:t>2-1</a:t>
            </a:r>
            <a:endParaRPr lang="en-US" altLang="zh-CN" sz="32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训练要点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继承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子类重写父类方法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理解继承中的初始化过程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优化电子宠物系统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使用继承实现</a:t>
            </a:r>
            <a:r>
              <a:rPr lang="en-US" altLang="zh-CN" dirty="0" smtClean="0"/>
              <a:t>Dog</a:t>
            </a:r>
            <a:r>
              <a:rPr lang="zh-CN" altLang="en-US" dirty="0" smtClean="0"/>
              <a:t>类和</a:t>
            </a:r>
            <a:r>
              <a:rPr lang="en-US" altLang="zh-CN" dirty="0" smtClean="0"/>
              <a:t>Penguin</a:t>
            </a:r>
            <a:r>
              <a:rPr lang="zh-CN" altLang="en-US" dirty="0" smtClean="0"/>
              <a:t>类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打印宠物信息</a:t>
            </a:r>
            <a:endParaRPr lang="zh-CN" altLang="en-US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2" name="组合 14"/>
          <p:cNvGrpSpPr/>
          <p:nvPr/>
        </p:nvGrpSpPr>
        <p:grpSpPr bwMode="auto">
          <a:xfrm>
            <a:off x="1907704" y="6168727"/>
            <a:ext cx="2714625" cy="428625"/>
            <a:chOff x="3143240" y="5143512"/>
            <a:chExt cx="2714644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4365104"/>
            <a:ext cx="4429676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25" y="1844703"/>
            <a:ext cx="4093615" cy="3600521"/>
          </a:xfrm>
          <a:prstGeom prst="rect">
            <a:avLst/>
          </a:prstGeom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5" y="285728"/>
            <a:ext cx="6768877" cy="52322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学员操作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优化电子宠物系统</a:t>
            </a:r>
            <a:r>
              <a:rPr lang="en-US" altLang="zh-CN" sz="3200" dirty="0" smtClean="0"/>
              <a:t>2-2</a:t>
            </a:r>
            <a:endParaRPr lang="en-US" altLang="zh-CN" sz="32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实现思路</a:t>
            </a:r>
            <a:endParaRPr lang="zh-CN" altLang="en-US" dirty="0" smtClean="0"/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1979712" y="4077072"/>
            <a:ext cx="931343" cy="510778"/>
          </a:xfrm>
          <a:prstGeom prst="wedgeRoundRectCallout">
            <a:avLst>
              <a:gd name="adj1" fmla="val 47657"/>
              <a:gd name="adj2" fmla="val 19136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继承 </a:t>
            </a:r>
            <a:endParaRPr lang="zh-CN" altLang="en-US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 rot="10800000" flipV="1">
            <a:off x="2908407" y="4362824"/>
            <a:ext cx="571503" cy="7143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21"/>
          <p:cNvGrpSpPr/>
          <p:nvPr/>
        </p:nvGrpSpPr>
        <p:grpSpPr bwMode="auto">
          <a:xfrm>
            <a:off x="3275856" y="5952703"/>
            <a:ext cx="2786063" cy="428625"/>
            <a:chOff x="3714744" y="5143511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1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23928" y="241484"/>
            <a:ext cx="5020020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重写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方法</a:t>
            </a:r>
            <a:endParaRPr lang="zh-CN" altLang="en-US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71472" y="1124744"/>
            <a:ext cx="8286808" cy="1661314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重写比较规则，判断两名学员（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）是否为同一对象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Student</a:t>
            </a:r>
            <a:r>
              <a:rPr lang="zh-CN" altLang="en-US" dirty="0" smtClean="0"/>
              <a:t>相关属性：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（学号）、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（姓名）、</a:t>
            </a:r>
            <a:r>
              <a:rPr lang="en-US" altLang="zh-CN" dirty="0" smtClean="0"/>
              <a:t>age</a:t>
            </a:r>
            <a:r>
              <a:rPr lang="zh-CN" altLang="en-US" dirty="0" smtClean="0"/>
              <a:t>（年龄）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如果两名学员的学号以及姓名相同，则为同一对象</a:t>
            </a:r>
            <a:endParaRPr lang="en-US" altLang="zh-CN" dirty="0" smtClean="0"/>
          </a:p>
          <a:p>
            <a:pPr lvl="2">
              <a:defRPr/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gray">
          <a:xfrm>
            <a:off x="1071538" y="3714752"/>
            <a:ext cx="7286676" cy="408623"/>
          </a:xfrm>
          <a:prstGeom prst="wedgeRoundRectCallout">
            <a:avLst>
              <a:gd name="adj1" fmla="val 24720"/>
              <a:gd name="adj2" fmla="val -5016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 dirty="0" err="1" smtClean="0"/>
              <a:t>instanceof</a:t>
            </a:r>
            <a:r>
              <a:rPr lang="zh-CN" altLang="en-US" b="1" dirty="0" smtClean="0"/>
              <a:t>用于判断一个引用类型所引用的对象是否是一个类的实例</a:t>
            </a:r>
            <a:endParaRPr lang="zh-CN" altLang="en-US" b="1" dirty="0"/>
          </a:p>
        </p:txBody>
      </p:sp>
      <p:grpSp>
        <p:nvGrpSpPr>
          <p:cNvPr id="8" name="组合 21"/>
          <p:cNvGrpSpPr/>
          <p:nvPr/>
        </p:nvGrpSpPr>
        <p:grpSpPr bwMode="auto">
          <a:xfrm>
            <a:off x="3275856" y="5805264"/>
            <a:ext cx="2786063" cy="428625"/>
            <a:chOff x="3714744" y="5143511"/>
            <a:chExt cx="278608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714744" y="5143511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868144" y="285728"/>
            <a:ext cx="3096468" cy="523220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7" name="组合 29"/>
          <p:cNvGrpSpPr/>
          <p:nvPr/>
        </p:nvGrpSpPr>
        <p:grpSpPr bwMode="auto">
          <a:xfrm>
            <a:off x="1619672" y="3386237"/>
            <a:ext cx="5929313" cy="2058987"/>
            <a:chOff x="1857356" y="3214688"/>
            <a:chExt cx="5929353" cy="2058988"/>
          </a:xfrm>
        </p:grpSpPr>
        <p:sp>
          <p:nvSpPr>
            <p:cNvPr id="9" name="等腰三角形 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0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1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6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2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24328" y="285728"/>
            <a:ext cx="1440284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抽象类</a:t>
            </a:r>
            <a:endParaRPr lang="zh-CN" altLang="en-US" smtClean="0"/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以下代码有什么问题？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中也使用抽象类，限制实例化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22532" name="AutoShape 10"/>
          <p:cNvSpPr>
            <a:spLocks noChangeArrowheads="1"/>
          </p:cNvSpPr>
          <p:nvPr/>
        </p:nvSpPr>
        <p:spPr bwMode="auto">
          <a:xfrm>
            <a:off x="1714480" y="1928802"/>
            <a:ext cx="4464050" cy="8439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Pet pet = new Pet ("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贝贝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",20,40);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pet.print();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93275" name="AutoShape 27"/>
          <p:cNvSpPr>
            <a:spLocks noChangeArrowheads="1"/>
          </p:cNvSpPr>
          <p:nvPr/>
        </p:nvSpPr>
        <p:spPr bwMode="auto">
          <a:xfrm>
            <a:off x="1986422" y="3000372"/>
            <a:ext cx="2942768" cy="510778"/>
          </a:xfrm>
          <a:prstGeom prst="wedgeRoundRectCallout">
            <a:avLst>
              <a:gd name="adj1" fmla="val -19310"/>
              <a:gd name="adj2" fmla="val -48807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实例化</a:t>
            </a:r>
            <a:r>
              <a:rPr lang="en-US" altLang="zh-CN" b="1" dirty="0"/>
              <a:t>Pet</a:t>
            </a:r>
            <a:r>
              <a:rPr lang="zh-CN" altLang="en-US" b="1" dirty="0"/>
              <a:t>没有意义 </a:t>
            </a:r>
            <a:endParaRPr lang="zh-CN" altLang="en-US" b="1" dirty="0"/>
          </a:p>
        </p:txBody>
      </p:sp>
      <p:sp>
        <p:nvSpPr>
          <p:cNvPr id="687113" name="AutoShape 10"/>
          <p:cNvSpPr>
            <a:spLocks noChangeArrowheads="1"/>
          </p:cNvSpPr>
          <p:nvPr/>
        </p:nvSpPr>
        <p:spPr bwMode="auto">
          <a:xfrm>
            <a:off x="1714480" y="5505417"/>
            <a:ext cx="4572032" cy="85254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</a:t>
            </a:r>
            <a:r>
              <a:rPr lang="fr-FR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fr-FR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abstract</a:t>
            </a:r>
            <a:r>
              <a:rPr lang="fr-FR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Pet {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2285984" y="3857628"/>
            <a:ext cx="4214842" cy="64294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在</a:t>
            </a:r>
            <a:r>
              <a:rPr lang="en-US" altLang="zh-CN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C#</a:t>
            </a:r>
            <a:r>
              <a:rPr lang="zh-CN" altLang="en-US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中通过抽象类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实现</a:t>
            </a:r>
            <a:endParaRPr lang="zh-CN" altLang="en-US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3" name="Freeform 12"/>
          <p:cNvSpPr/>
          <p:nvPr/>
        </p:nvSpPr>
        <p:spPr bwMode="auto">
          <a:xfrm rot="5132536" flipV="1">
            <a:off x="1142976" y="2500306"/>
            <a:ext cx="928694" cy="642942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75" grpId="0" animBg="1"/>
      <p:bldP spid="687113" grpId="0" animBg="1"/>
      <p:bldP spid="673813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288" y="285728"/>
            <a:ext cx="1800324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抽象方法</a:t>
            </a:r>
            <a:endParaRPr lang="zh-CN" altLang="en-US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931150" cy="501017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以下代码有什么问题？</a:t>
            </a: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abstract</a:t>
            </a:r>
            <a:r>
              <a:rPr lang="zh-CN" altLang="en-US" dirty="0" smtClean="0"/>
              <a:t>也可用于方法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抽象方法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抽象方法没有方法体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抽象方法必须在抽象类里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抽象方法必须在子类中被实现，除非子类是抽象类</a:t>
            </a:r>
            <a:endParaRPr lang="zh-CN" altLang="en-US" dirty="0" smtClean="0"/>
          </a:p>
        </p:txBody>
      </p:sp>
      <p:sp>
        <p:nvSpPr>
          <p:cNvPr id="701444" name="AutoShape 10"/>
          <p:cNvSpPr>
            <a:spLocks noChangeArrowheads="1"/>
          </p:cNvSpPr>
          <p:nvPr/>
        </p:nvSpPr>
        <p:spPr bwMode="auto">
          <a:xfrm>
            <a:off x="1643042" y="5818188"/>
            <a:ext cx="3940175" cy="511493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</a:t>
            </a:r>
            <a:r>
              <a:rPr lang="fr-FR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abstract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void print();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93275" name="AutoShape 27"/>
          <p:cNvSpPr>
            <a:spLocks noChangeArrowheads="1"/>
          </p:cNvSpPr>
          <p:nvPr/>
        </p:nvSpPr>
        <p:spPr bwMode="auto">
          <a:xfrm>
            <a:off x="5937242" y="5877897"/>
            <a:ext cx="1438255" cy="408623"/>
          </a:xfrm>
          <a:prstGeom prst="wedgeRoundRectCallout">
            <a:avLst>
              <a:gd name="adj1" fmla="val -50043"/>
              <a:gd name="adj2" fmla="val -2458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没有方法体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3558" name="AutoShape 10"/>
          <p:cNvSpPr>
            <a:spLocks noChangeArrowheads="1"/>
          </p:cNvSpPr>
          <p:nvPr/>
        </p:nvSpPr>
        <p:spPr bwMode="auto">
          <a:xfrm>
            <a:off x="1643042" y="1895475"/>
            <a:ext cx="3600450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abstract class Pet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print()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//…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AutoShape 27"/>
          <p:cNvSpPr>
            <a:spLocks noChangeArrowheads="1"/>
          </p:cNvSpPr>
          <p:nvPr/>
        </p:nvSpPr>
        <p:spPr bwMode="auto">
          <a:xfrm>
            <a:off x="5505554" y="2309813"/>
            <a:ext cx="2298603" cy="408623"/>
          </a:xfrm>
          <a:prstGeom prst="wedgeRoundRectCallout">
            <a:avLst>
              <a:gd name="adj1" fmla="val -50667"/>
              <a:gd name="adj2" fmla="val -2989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每个子类的实现不同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2" name="直接箭头连接符 11"/>
          <p:cNvCxnSpPr>
            <a:endCxn id="2" idx="1"/>
          </p:cNvCxnSpPr>
          <p:nvPr/>
        </p:nvCxnSpPr>
        <p:spPr bwMode="auto">
          <a:xfrm>
            <a:off x="4446571" y="2500306"/>
            <a:ext cx="1058983" cy="1381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5059377" y="6072206"/>
            <a:ext cx="798507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7743825" y="70743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 animBg="1"/>
      <p:bldP spid="693275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7" y="285728"/>
            <a:ext cx="5040685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抽象</a:t>
            </a:r>
            <a:r>
              <a:rPr lang="en-US" altLang="zh-CN" dirty="0" smtClean="0"/>
              <a:t>Pet</a:t>
            </a:r>
            <a:r>
              <a:rPr lang="zh-CN" altLang="en-US" dirty="0" smtClean="0"/>
              <a:t>类</a:t>
            </a:r>
            <a:r>
              <a:rPr lang="en-US" altLang="zh-CN" dirty="0" smtClean="0"/>
              <a:t>2-1</a:t>
            </a:r>
            <a:endParaRPr lang="en-US" altLang="zh-CN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训练要点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抽象类的定义和继承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抽象方法定义和重写 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修改</a:t>
            </a:r>
            <a:r>
              <a:rPr lang="en-US" altLang="zh-CN" dirty="0" smtClean="0"/>
              <a:t>Pet</a:t>
            </a:r>
            <a:r>
              <a:rPr lang="zh-CN" altLang="en-US" dirty="0" smtClean="0"/>
              <a:t>类为抽象类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修改</a:t>
            </a:r>
            <a:r>
              <a:rPr lang="en-US" altLang="zh-CN" dirty="0" smtClean="0"/>
              <a:t>Pet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print()</a:t>
            </a:r>
            <a:r>
              <a:rPr lang="zh-CN" altLang="en-US" dirty="0" smtClean="0"/>
              <a:t>方法为抽象方法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输出</a:t>
            </a:r>
            <a:r>
              <a:rPr lang="en-US" altLang="zh-CN" dirty="0" smtClean="0"/>
              <a:t>Dog</a:t>
            </a:r>
            <a:r>
              <a:rPr lang="zh-CN" altLang="en-US" dirty="0" smtClean="0"/>
              <a:t>信息</a:t>
            </a:r>
            <a:endParaRPr lang="zh-CN" altLang="en-US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2" name="Picture 10" descr="Snap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4498995"/>
            <a:ext cx="5638800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组合 14"/>
          <p:cNvGrpSpPr/>
          <p:nvPr/>
        </p:nvGrpSpPr>
        <p:grpSpPr bwMode="auto">
          <a:xfrm>
            <a:off x="3225527" y="6312743"/>
            <a:ext cx="2714625" cy="428625"/>
            <a:chOff x="3143240" y="5143512"/>
            <a:chExt cx="2714644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473963" y="285728"/>
            <a:ext cx="5490649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抽象</a:t>
            </a:r>
            <a:r>
              <a:rPr lang="en-US" altLang="zh-CN" dirty="0" smtClean="0"/>
              <a:t>Pet</a:t>
            </a:r>
            <a:r>
              <a:rPr lang="zh-CN" altLang="en-US" dirty="0" smtClean="0"/>
              <a:t>类</a:t>
            </a:r>
            <a:r>
              <a:rPr lang="en-US" altLang="zh-CN" dirty="0" smtClean="0"/>
              <a:t>2-2</a:t>
            </a:r>
            <a:endParaRPr lang="en-US" altLang="zh-C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实现思路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修改</a:t>
            </a:r>
            <a:r>
              <a:rPr lang="en-US" altLang="zh-CN" dirty="0" smtClean="0"/>
              <a:t>Pet</a:t>
            </a:r>
            <a:r>
              <a:rPr lang="zh-CN" altLang="en-US" dirty="0" smtClean="0"/>
              <a:t>类为抽象类，修改</a:t>
            </a:r>
            <a:r>
              <a:rPr lang="en-US" altLang="zh-CN" dirty="0" smtClean="0"/>
              <a:t>print()</a:t>
            </a:r>
            <a:r>
              <a:rPr lang="zh-CN" altLang="en-US" dirty="0" smtClean="0"/>
              <a:t>为抽象方法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Dog</a:t>
            </a:r>
            <a:r>
              <a:rPr lang="zh-CN" altLang="en-US" dirty="0" smtClean="0"/>
              <a:t>类继承</a:t>
            </a:r>
            <a:r>
              <a:rPr lang="en-US" altLang="zh-CN" dirty="0" smtClean="0"/>
              <a:t>Pet</a:t>
            </a:r>
            <a:r>
              <a:rPr lang="zh-CN" altLang="en-US" dirty="0" smtClean="0"/>
              <a:t>类，实现</a:t>
            </a:r>
            <a:r>
              <a:rPr lang="en-US" altLang="zh-CN" dirty="0" smtClean="0"/>
              <a:t>print()</a:t>
            </a:r>
            <a:r>
              <a:rPr lang="zh-CN" altLang="en-US" dirty="0" smtClean="0"/>
              <a:t>方法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运行测试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注释掉</a:t>
            </a:r>
            <a:r>
              <a:rPr lang="en-US" altLang="zh-CN" dirty="0" smtClean="0"/>
              <a:t>Dog</a:t>
            </a:r>
            <a:r>
              <a:rPr lang="zh-CN" altLang="en-US" dirty="0" smtClean="0"/>
              <a:t>类中</a:t>
            </a:r>
            <a:r>
              <a:rPr lang="en-US" altLang="zh-CN" dirty="0" smtClean="0"/>
              <a:t>print()</a:t>
            </a:r>
            <a:r>
              <a:rPr lang="zh-CN" altLang="en-US" dirty="0" smtClean="0"/>
              <a:t>方法，运行测试类查看错误信息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编写注释</a:t>
            </a:r>
            <a:endParaRPr lang="zh-CN" altLang="en-US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3" name="组合 21"/>
          <p:cNvGrpSpPr/>
          <p:nvPr/>
        </p:nvGrpSpPr>
        <p:grpSpPr bwMode="auto">
          <a:xfrm>
            <a:off x="3226097" y="5949280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85728"/>
            <a:ext cx="2880444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回顾及作业点评</a:t>
            </a:r>
            <a:endParaRPr lang="zh-CN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如何从现实世界抽象出类？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方法重载的规则有哪些？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如何实现封装？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点评作业的提交情况和共性问题</a:t>
            </a:r>
            <a:endParaRPr lang="zh-CN" altLang="en-US"/>
          </a:p>
          <a:p>
            <a:pPr marL="0" indent="0" eaLnBrk="1" hangingPunct="1">
              <a:buNone/>
            </a:pPr>
            <a:endParaRPr lang="en-US" altLang="zh-CN" dirty="0" smtClean="0"/>
          </a:p>
          <a:p>
            <a:pPr marL="0" indent="0" eaLnBrk="1" hangingPunct="1">
              <a:buNone/>
            </a:pPr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-11028" y="4005064"/>
            <a:ext cx="1497897" cy="400110"/>
            <a:chOff x="1004978" y="3857625"/>
            <a:chExt cx="1497897" cy="400110"/>
          </a:xfrm>
        </p:grpSpPr>
        <p:pic>
          <p:nvPicPr>
            <p:cNvPr id="11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作业点评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24128" y="285728"/>
            <a:ext cx="3240484" cy="523220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7" name="组合 29"/>
          <p:cNvGrpSpPr/>
          <p:nvPr/>
        </p:nvGrpSpPr>
        <p:grpSpPr bwMode="auto">
          <a:xfrm>
            <a:off x="1619672" y="3458245"/>
            <a:ext cx="5929313" cy="2058987"/>
            <a:chOff x="1857356" y="3214688"/>
            <a:chExt cx="5929353" cy="2058988"/>
          </a:xfrm>
        </p:grpSpPr>
        <p:sp>
          <p:nvSpPr>
            <p:cNvPr id="9" name="等腰三角形 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0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1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6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2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967643" y="262574"/>
            <a:ext cx="1996969" cy="52322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final</a:t>
            </a:r>
            <a:r>
              <a:rPr lang="zh-CN" altLang="en-US" dirty="0" smtClean="0"/>
              <a:t>用法</a:t>
            </a:r>
            <a:endParaRPr lang="zh-CN" altLang="en-US" dirty="0" smtClean="0"/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Penguin</a:t>
            </a:r>
            <a:r>
              <a:rPr lang="zh-CN" altLang="en-US" dirty="0" smtClean="0"/>
              <a:t>类不希望再被其他类继承？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类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方法不希望被重写？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属性值不希望被修改？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使用常量</a:t>
            </a:r>
            <a:endParaRPr lang="zh-CN" altLang="en-US" dirty="0" smtClean="0"/>
          </a:p>
        </p:txBody>
      </p:sp>
      <p:sp>
        <p:nvSpPr>
          <p:cNvPr id="717830" name="AutoShape 10"/>
          <p:cNvSpPr>
            <a:spLocks noChangeArrowheads="1"/>
          </p:cNvSpPr>
          <p:nvPr/>
        </p:nvSpPr>
        <p:spPr bwMode="auto">
          <a:xfrm>
            <a:off x="3776656" y="1684134"/>
            <a:ext cx="5153025" cy="923330"/>
          </a:xfrm>
          <a:prstGeom prst="roundRect">
            <a:avLst>
              <a:gd name="adj" fmla="val 81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final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Penguin extends Pet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93275" name="AutoShape 27"/>
          <p:cNvSpPr>
            <a:spLocks noChangeArrowheads="1"/>
          </p:cNvSpPr>
          <p:nvPr/>
        </p:nvSpPr>
        <p:spPr bwMode="auto">
          <a:xfrm>
            <a:off x="5429256" y="2428868"/>
            <a:ext cx="1438255" cy="408623"/>
          </a:xfrm>
          <a:prstGeom prst="wedgeRoundRectCallout">
            <a:avLst>
              <a:gd name="adj1" fmla="val -51409"/>
              <a:gd name="adj2" fmla="val -317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最终版的类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17832" name="AutoShape 10"/>
          <p:cNvSpPr>
            <a:spLocks noChangeArrowheads="1"/>
          </p:cNvSpPr>
          <p:nvPr/>
        </p:nvSpPr>
        <p:spPr bwMode="auto">
          <a:xfrm>
            <a:off x="3776656" y="3041456"/>
            <a:ext cx="5153025" cy="95904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final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void print ()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AutoShape 27"/>
          <p:cNvSpPr>
            <a:spLocks noChangeArrowheads="1"/>
          </p:cNvSpPr>
          <p:nvPr/>
        </p:nvSpPr>
        <p:spPr bwMode="auto">
          <a:xfrm>
            <a:off x="5357818" y="3857628"/>
            <a:ext cx="1609825" cy="408623"/>
          </a:xfrm>
          <a:prstGeom prst="wedgeRoundRectCallout">
            <a:avLst>
              <a:gd name="adj1" fmla="val -50647"/>
              <a:gd name="adj2" fmla="val -1111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最终版的方法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714744" y="4605217"/>
            <a:ext cx="5214937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Penguin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final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 home 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南极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居住地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setHome(String name){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this.home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=home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错误，不可再赋值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AutoShape 27"/>
          <p:cNvSpPr>
            <a:spLocks noChangeArrowheads="1"/>
          </p:cNvSpPr>
          <p:nvPr/>
        </p:nvSpPr>
        <p:spPr bwMode="auto">
          <a:xfrm>
            <a:off x="1691680" y="5643578"/>
            <a:ext cx="1846756" cy="408623"/>
          </a:xfrm>
          <a:prstGeom prst="wedgeRoundRectCallout">
            <a:avLst>
              <a:gd name="adj1" fmla="val -31497"/>
              <a:gd name="adj2" fmla="val -4951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最终版的属性值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 bwMode="auto">
          <a:xfrm rot="16200000" flipH="1">
            <a:off x="4964909" y="3464718"/>
            <a:ext cx="428628" cy="35719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16200000" flipH="1">
            <a:off x="5000628" y="2071677"/>
            <a:ext cx="500067" cy="35719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rot="10800000" flipV="1">
            <a:off x="3000364" y="5143512"/>
            <a:ext cx="1428762" cy="4286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0" grpId="0" animBg="1"/>
      <p:bldP spid="693275" grpId="0" animBg="1"/>
      <p:bldP spid="717832" grpId="0" animBg="1"/>
      <p:bldP spid="2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7092280" y="285728"/>
            <a:ext cx="1872332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常见错误</a:t>
            </a:r>
            <a:endParaRPr lang="zh-CN" altLang="en-US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请指出下面代码的错误</a:t>
            </a:r>
            <a:endParaRPr lang="zh-CN" altLang="en-US" smtClean="0"/>
          </a:p>
        </p:txBody>
      </p:sp>
      <p:sp>
        <p:nvSpPr>
          <p:cNvPr id="28676" name="AutoShape 12"/>
          <p:cNvSpPr>
            <a:spLocks noChangeArrowheads="1"/>
          </p:cNvSpPr>
          <p:nvPr/>
        </p:nvSpPr>
        <p:spPr bwMode="auto">
          <a:xfrm>
            <a:off x="728663" y="1785938"/>
            <a:ext cx="7915275" cy="438299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Dog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String name;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Dog(String name)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this.name = name;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Test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static void main(String[]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final Dog dog = new Dog("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欧欧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dog.name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美美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dog = new Dog("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亚亚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285852" y="5143512"/>
            <a:ext cx="2714625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auto">
          <a:xfrm>
            <a:off x="5357818" y="4572008"/>
            <a:ext cx="3268345" cy="776383"/>
          </a:xfrm>
          <a:prstGeom prst="wedgeRoundRectCallout">
            <a:avLst>
              <a:gd name="adj1" fmla="val -51114"/>
              <a:gd name="adj2" fmla="val 1155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使用</a:t>
            </a:r>
            <a:r>
              <a:rPr lang="en-US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final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修饰引用型变量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变量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不可以再指向另外的对象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gray">
          <a:xfrm>
            <a:off x="1428728" y="5715016"/>
            <a:ext cx="6215106" cy="78581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使用</a:t>
            </a:r>
            <a:r>
              <a:rPr lang="en-US" altLang="en-US" b="1" dirty="0"/>
              <a:t>final</a:t>
            </a:r>
            <a:r>
              <a:rPr lang="zh-CN" altLang="en-US" b="1" dirty="0"/>
              <a:t>修饰引用型变量，变量的值是固定不变的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 smtClean="0"/>
              <a:t>而</a:t>
            </a:r>
            <a:r>
              <a:rPr lang="zh-CN" altLang="en-US" b="1" dirty="0"/>
              <a:t>变量所指向的对象的属性值是可变的</a:t>
            </a:r>
            <a:endParaRPr lang="zh-CN" altLang="en-US" b="1" dirty="0"/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4071934" y="5072074"/>
            <a:ext cx="1143008" cy="14287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92280" y="285728"/>
            <a:ext cx="1872332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综合案例</a:t>
            </a:r>
            <a:endParaRPr lang="zh-CN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某汽车租赁公司出租多种车辆，车型及租金情况如下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编写程序实现计算租赁价</a:t>
            </a:r>
            <a:endParaRPr lang="zh-CN" altLang="en-US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9" name="Group 29"/>
          <p:cNvGraphicFramePr>
            <a:graphicFrameLocks noGrp="1"/>
          </p:cNvGraphicFramePr>
          <p:nvPr/>
        </p:nvGraphicFramePr>
        <p:xfrm>
          <a:off x="857224" y="2214554"/>
          <a:ext cx="75724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796"/>
                <a:gridCol w="1303451"/>
                <a:gridCol w="961071"/>
                <a:gridCol w="1087209"/>
                <a:gridCol w="1365520"/>
                <a:gridCol w="1241381"/>
              </a:tblGrid>
              <a:tr h="366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轿车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客车（金杯、金龙）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02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车型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别克商务舱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GL8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宝马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550i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别克林荫大道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&lt;=16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&gt;16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座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日租费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元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天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600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500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300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800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1500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68144" y="285728"/>
            <a:ext cx="3096468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综合案例分析</a:t>
            </a:r>
            <a:r>
              <a:rPr lang="en-US" altLang="zh-CN" smtClean="0"/>
              <a:t>2-1</a:t>
            </a:r>
            <a:endParaRPr lang="en-US" altLang="zh-CN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发现类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dirty="0" smtClean="0"/>
              <a:t>发现类的属性</a:t>
            </a:r>
            <a:endParaRPr lang="zh-CN" altLang="en-US" dirty="0" smtClean="0"/>
          </a:p>
        </p:txBody>
      </p:sp>
      <p:pic>
        <p:nvPicPr>
          <p:cNvPr id="710667" name="Picture 1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7" y="1857364"/>
            <a:ext cx="4538963" cy="936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10668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53" y="3929066"/>
            <a:ext cx="5175924" cy="223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71406" y="857232"/>
            <a:ext cx="1000132" cy="446983"/>
            <a:chOff x="1000100" y="3235185"/>
            <a:chExt cx="1000132" cy="446983"/>
          </a:xfrm>
        </p:grpSpPr>
        <p:pic>
          <p:nvPicPr>
            <p:cNvPr id="8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936316" y="285728"/>
            <a:ext cx="3028296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综合案例分析</a:t>
            </a:r>
            <a:r>
              <a:rPr lang="en-US" altLang="zh-CN" smtClean="0"/>
              <a:t>2-2</a:t>
            </a:r>
            <a:endParaRPr lang="en-US" altLang="zh-CN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发现类的方法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优化设计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编写程序入口</a:t>
            </a:r>
            <a:endParaRPr lang="zh-CN" altLang="en-US" dirty="0" smtClean="0"/>
          </a:p>
        </p:txBody>
      </p:sp>
      <p:pic>
        <p:nvPicPr>
          <p:cNvPr id="711689" name="Picture 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1538" y="4221088"/>
            <a:ext cx="3835103" cy="72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11695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00240"/>
            <a:ext cx="5055446" cy="158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1169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5857892"/>
            <a:ext cx="4864778" cy="61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8" name="组合 7"/>
          <p:cNvGrpSpPr/>
          <p:nvPr/>
        </p:nvGrpSpPr>
        <p:grpSpPr>
          <a:xfrm>
            <a:off x="71406" y="857232"/>
            <a:ext cx="1000132" cy="446983"/>
            <a:chOff x="1000100" y="3235185"/>
            <a:chExt cx="1000132" cy="446983"/>
          </a:xfrm>
        </p:grpSpPr>
        <p:pic>
          <p:nvPicPr>
            <p:cNvPr id="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85728"/>
            <a:ext cx="7344941" cy="523220"/>
          </a:xfrm>
        </p:spPr>
        <p:txBody>
          <a:bodyPr/>
          <a:lstStyle/>
          <a:p>
            <a:pPr eaLnBrk="1" hangingPunct="1"/>
            <a:r>
              <a:rPr lang="zh-CN" altLang="en-US" sz="2600" dirty="0" smtClean="0"/>
              <a:t>学员操作</a:t>
            </a:r>
            <a:r>
              <a:rPr lang="en-US" altLang="zh-CN" sz="2600" dirty="0" smtClean="0"/>
              <a:t>——</a:t>
            </a:r>
            <a:r>
              <a:rPr lang="zh-CN" altLang="en-US" sz="2600" dirty="0" smtClean="0"/>
              <a:t>编写</a:t>
            </a:r>
            <a:r>
              <a:rPr lang="en-US" altLang="zh-CN" sz="2600" dirty="0" err="1" smtClean="0"/>
              <a:t>MotoVehicle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Car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Bus</a:t>
            </a:r>
            <a:r>
              <a:rPr lang="zh-CN" altLang="en-US" sz="2600" dirty="0" smtClean="0"/>
              <a:t>类</a:t>
            </a:r>
            <a:endParaRPr lang="zh-CN" altLang="en-US" sz="2600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根据分析编写</a:t>
            </a:r>
            <a:r>
              <a:rPr lang="en-US" altLang="zh-CN" dirty="0" err="1" smtClean="0"/>
              <a:t>MotoVehicle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Bus</a:t>
            </a:r>
            <a:r>
              <a:rPr lang="zh-CN" altLang="en-US" dirty="0" smtClean="0"/>
              <a:t>类</a:t>
            </a:r>
            <a:endParaRPr lang="zh-CN" altLang="en-US" dirty="0" smtClean="0"/>
          </a:p>
          <a:p>
            <a:pPr lvl="1" eaLnBrk="1" hangingPunct="1"/>
            <a:endParaRPr lang="zh-CN" altLang="en-US" dirty="0" smtClean="0"/>
          </a:p>
        </p:txBody>
      </p:sp>
      <p:pic>
        <p:nvPicPr>
          <p:cNvPr id="650253" name="Picture 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728" y="2428868"/>
            <a:ext cx="5698885" cy="223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3" name="组合 16"/>
          <p:cNvGrpSpPr/>
          <p:nvPr/>
        </p:nvGrpSpPr>
        <p:grpSpPr bwMode="auto">
          <a:xfrm>
            <a:off x="3071813" y="5952703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32163" y="285728"/>
            <a:ext cx="5532449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编写测试代码运行</a:t>
            </a:r>
            <a:endParaRPr lang="zh-CN" alt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编写测试代码运行</a:t>
            </a:r>
            <a:endParaRPr lang="zh-CN" altLang="en-US" dirty="0" smtClean="0"/>
          </a:p>
          <a:p>
            <a:pPr lvl="1" eaLnBrk="1" hangingPunct="1"/>
            <a:endParaRPr lang="zh-CN" altLang="en-US" dirty="0" smtClean="0"/>
          </a:p>
        </p:txBody>
      </p:sp>
      <p:pic>
        <p:nvPicPr>
          <p:cNvPr id="692230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58892" y="2428868"/>
            <a:ext cx="5150941" cy="64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3" name="组合 16"/>
          <p:cNvGrpSpPr/>
          <p:nvPr/>
        </p:nvGrpSpPr>
        <p:grpSpPr bwMode="auto">
          <a:xfrm>
            <a:off x="3071813" y="5877272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05538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24128" y="285728"/>
            <a:ext cx="3240484" cy="523220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24" name="组合 29"/>
          <p:cNvGrpSpPr/>
          <p:nvPr/>
        </p:nvGrpSpPr>
        <p:grpSpPr bwMode="auto">
          <a:xfrm>
            <a:off x="1691680" y="3674269"/>
            <a:ext cx="5929313" cy="2058987"/>
            <a:chOff x="1857356" y="3214688"/>
            <a:chExt cx="5929353" cy="2058988"/>
          </a:xfrm>
        </p:grpSpPr>
        <p:sp>
          <p:nvSpPr>
            <p:cNvPr id="25" name="等腰三角形 24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7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31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33" name="等腰三角形 32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4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5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" name="等腰三角形 35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7" name="等腰三角形 36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8" name="等腰三角形 37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9" name="等腰三角形 38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8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29" name="任意多边形 28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30" name="任意多边形 29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958168" y="274638"/>
            <a:ext cx="971550" cy="582612"/>
          </a:xfrm>
        </p:spPr>
        <p:txBody>
          <a:bodyPr/>
          <a:lstStyle/>
          <a:p>
            <a:pPr eaLnBrk="1" hangingPunct="1"/>
            <a:r>
              <a:rPr dirty="0" smtClean="0">
                <a:solidFill>
                  <a:srgbClr val="121F55"/>
                </a:solidFill>
              </a:rPr>
              <a:t>总结</a:t>
            </a:r>
            <a:endParaRPr dirty="0" smtClean="0">
              <a:solidFill>
                <a:srgbClr val="121F55"/>
              </a:solidFill>
            </a:endParaRPr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918022" y="833142"/>
            <a:ext cx="428362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继承</a:t>
            </a:r>
            <a:endParaRPr lang="zh-CN" altLang="en-US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方法重写的规则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Object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类</a:t>
            </a:r>
            <a:r>
              <a: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equals()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的方法重写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super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关键字来访问父类的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成员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抽象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类和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抽象方法</a:t>
            </a:r>
            <a:endParaRPr lang="en-US" altLang="zh-CN" sz="20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final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修饰符</a:t>
            </a:r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636" name="AutoShape 3"/>
          <p:cNvSpPr/>
          <p:nvPr/>
        </p:nvSpPr>
        <p:spPr bwMode="auto">
          <a:xfrm>
            <a:off x="4572000" y="3028950"/>
            <a:ext cx="179388" cy="76009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69637" name="TextBox 11"/>
          <p:cNvSpPr txBox="1">
            <a:spLocks noChangeArrowheads="1"/>
          </p:cNvSpPr>
          <p:nvPr/>
        </p:nvSpPr>
        <p:spPr bwMode="auto">
          <a:xfrm>
            <a:off x="2627784" y="764704"/>
            <a:ext cx="32420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符合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is-a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关系</a:t>
            </a:r>
            <a:endParaRPr lang="en-US" altLang="zh-CN" sz="16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extends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关键字</a:t>
            </a:r>
            <a:endParaRPr lang="en-US" altLang="zh-CN" sz="16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代码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复用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638" name="TextBox 12"/>
          <p:cNvSpPr txBox="1">
            <a:spLocks noChangeArrowheads="1"/>
          </p:cNvSpPr>
          <p:nvPr/>
        </p:nvSpPr>
        <p:spPr bwMode="auto">
          <a:xfrm>
            <a:off x="4896891" y="2897649"/>
            <a:ext cx="421332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super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只能出现在子类的方法和构造方法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中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super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调用构造方法时，只能是第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一句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super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不能访问子类的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private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成员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639" name="AutoShape 3"/>
          <p:cNvSpPr/>
          <p:nvPr/>
        </p:nvSpPr>
        <p:spPr bwMode="auto">
          <a:xfrm>
            <a:off x="2195736" y="836712"/>
            <a:ext cx="214313" cy="57606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69640" name="TextBox 15"/>
          <p:cNvSpPr txBox="1">
            <a:spLocks noChangeArrowheads="1"/>
          </p:cNvSpPr>
          <p:nvPr/>
        </p:nvSpPr>
        <p:spPr bwMode="auto">
          <a:xfrm>
            <a:off x="0" y="2956942"/>
            <a:ext cx="909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继承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641" name="AutoShape 3"/>
          <p:cNvSpPr/>
          <p:nvPr/>
        </p:nvSpPr>
        <p:spPr bwMode="auto">
          <a:xfrm>
            <a:off x="827584" y="924571"/>
            <a:ext cx="178593" cy="450613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3059832" y="1628800"/>
            <a:ext cx="214313" cy="115212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3275856" y="1628800"/>
            <a:ext cx="324207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方法名相同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参数列表相同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返回值类型相同或者是其子类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访问权限不能严于父类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AutoShape 3"/>
          <p:cNvSpPr/>
          <p:nvPr/>
        </p:nvSpPr>
        <p:spPr bwMode="auto">
          <a:xfrm>
            <a:off x="3275856" y="4005064"/>
            <a:ext cx="179388" cy="79208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3635896" y="4005064"/>
            <a:ext cx="421332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抽象类不能被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实例化</a:t>
            </a:r>
            <a:endParaRPr lang="en-US" altLang="zh-CN" sz="16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抽象类可以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0~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多个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抽象方法</a:t>
            </a:r>
            <a:endParaRPr lang="en-US" altLang="zh-CN" sz="16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非抽象子类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必须重写父类的所有抽象方法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AutoShape 3"/>
          <p:cNvSpPr/>
          <p:nvPr/>
        </p:nvSpPr>
        <p:spPr bwMode="auto">
          <a:xfrm>
            <a:off x="2771800" y="4941168"/>
            <a:ext cx="179388" cy="79208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3131840" y="4985881"/>
            <a:ext cx="518457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修饰的类，不能再被继承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修饰的方法，不能被子类重写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修饰的变量将变成常量，只能在初始化时进行赋值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4" y="285728"/>
            <a:ext cx="1656308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本章任务</a:t>
            </a:r>
            <a:endParaRPr lang="zh-CN" altLang="en-US" smtClean="0"/>
          </a:p>
        </p:txBody>
      </p:sp>
      <p:sp>
        <p:nvSpPr>
          <p:cNvPr id="6147" name="Rectangle 1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优化电子宠物系统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实现汽车租赁系统计价功能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04864"/>
            <a:ext cx="4626280" cy="36724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46" y="2691372"/>
            <a:ext cx="5093758" cy="259944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0352" y="285728"/>
            <a:ext cx="1224260" cy="52322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作业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技术顾问备课时根据班级情况在此添加内容，应区分必做、选做内容，以满足不同层次学员的需求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>
          <a:xfrm>
            <a:off x="7072330" y="285728"/>
            <a:ext cx="1892282" cy="52322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dirty="0" smtClean="0"/>
              <a:t>本章目标</a:t>
            </a:r>
            <a:endParaRPr lang="zh-CN" altLang="en-US" dirty="0" smtClean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掌握继承的优点和实现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掌握子类重写父类方法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掌握继承下构造方法的执行过程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掌握抽象类和抽象方法的使用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掌握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修饰属性、方法和类</a:t>
            </a:r>
            <a:endParaRPr lang="zh-CN" altLang="en-US" dirty="0" smtClean="0"/>
          </a:p>
        </p:txBody>
      </p:sp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72330" y="1566220"/>
            <a:ext cx="714380" cy="719772"/>
          </a:xfrm>
          <a:prstGeom prst="rect">
            <a:avLst/>
          </a:prstGeom>
          <a:noFill/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72330" y="2143116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2209162"/>
            <a:ext cx="643477" cy="648334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72330" y="3209294"/>
            <a:ext cx="714380" cy="719772"/>
          </a:xfrm>
          <a:prstGeom prst="rect">
            <a:avLst/>
          </a:prstGeom>
          <a:noFill/>
        </p:spPr>
      </p:pic>
      <p:pic>
        <p:nvPicPr>
          <p:cNvPr id="1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72330" y="2643182"/>
            <a:ext cx="714380" cy="719772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7073278" y="3236401"/>
            <a:ext cx="1675186" cy="408623"/>
          </a:xfrm>
          <a:prstGeom prst="wedgeRoundRectCallout">
            <a:avLst>
              <a:gd name="adj1" fmla="val 50913"/>
              <a:gd name="adj2" fmla="val 185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代码冗余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104" y="285728"/>
            <a:ext cx="3456508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为什么使用继承 </a:t>
            </a:r>
            <a:r>
              <a:rPr lang="en-US" altLang="zh-CN" smtClean="0"/>
              <a:t>2-1</a:t>
            </a:r>
            <a:endParaRPr lang="en-US" altLang="zh-CN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这两个类图有什么问题？</a:t>
            </a:r>
            <a:endParaRPr lang="zh-CN" altLang="en-US" dirty="0" smtClean="0"/>
          </a:p>
        </p:txBody>
      </p:sp>
      <p:grpSp>
        <p:nvGrpSpPr>
          <p:cNvPr id="2" name="Group 30"/>
          <p:cNvGrpSpPr/>
          <p:nvPr/>
        </p:nvGrpSpPr>
        <p:grpSpPr bwMode="auto">
          <a:xfrm>
            <a:off x="1357290" y="1857817"/>
            <a:ext cx="2593975" cy="4128177"/>
            <a:chOff x="1291" y="1164"/>
            <a:chExt cx="1634" cy="2294"/>
          </a:xfrm>
        </p:grpSpPr>
        <p:sp>
          <p:nvSpPr>
            <p:cNvPr id="8206" name="Rectangle 10"/>
            <p:cNvSpPr>
              <a:spLocks noChangeArrowheads="1"/>
            </p:cNvSpPr>
            <p:nvPr/>
          </p:nvSpPr>
          <p:spPr bwMode="auto">
            <a:xfrm>
              <a:off x="1291" y="1389"/>
              <a:ext cx="1634" cy="96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name:String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health:int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love:int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strain:String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8207" name="Rectangle 12"/>
            <p:cNvSpPr>
              <a:spLocks noChangeArrowheads="1"/>
            </p:cNvSpPr>
            <p:nvPr/>
          </p:nvSpPr>
          <p:spPr bwMode="auto">
            <a:xfrm>
              <a:off x="1291" y="1164"/>
              <a:ext cx="1634" cy="231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Dog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8208" name="Rectangle 13"/>
            <p:cNvSpPr>
              <a:spLocks noChangeArrowheads="1"/>
            </p:cNvSpPr>
            <p:nvPr/>
          </p:nvSpPr>
          <p:spPr bwMode="auto">
            <a:xfrm>
              <a:off x="1291" y="2206"/>
              <a:ext cx="1634" cy="125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print():void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getName():String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getHealth ():int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getLove():int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getStrain:String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Dog()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3" name="Group 29"/>
          <p:cNvGrpSpPr/>
          <p:nvPr/>
        </p:nvGrpSpPr>
        <p:grpSpPr bwMode="auto">
          <a:xfrm>
            <a:off x="4025877" y="1857817"/>
            <a:ext cx="2662238" cy="4128177"/>
            <a:chOff x="2972" y="1164"/>
            <a:chExt cx="1677" cy="2294"/>
          </a:xfrm>
        </p:grpSpPr>
        <p:sp>
          <p:nvSpPr>
            <p:cNvPr id="8203" name="Rectangle 10"/>
            <p:cNvSpPr>
              <a:spLocks noChangeArrowheads="1"/>
            </p:cNvSpPr>
            <p:nvPr/>
          </p:nvSpPr>
          <p:spPr bwMode="auto">
            <a:xfrm>
              <a:off x="2972" y="1389"/>
              <a:ext cx="1677" cy="96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name:String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health:int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love:int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sex:String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972" y="1164"/>
              <a:ext cx="1677" cy="231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Penguin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972" y="2206"/>
              <a:ext cx="1677" cy="125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print():void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getName():String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getHealth ():int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getLove():int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getSex():String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Penguin()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</p:grpSp>
      <p:sp>
        <p:nvSpPr>
          <p:cNvPr id="678928" name="Rectangle 16"/>
          <p:cNvSpPr>
            <a:spLocks noChangeArrowheads="1"/>
          </p:cNvSpPr>
          <p:nvPr/>
        </p:nvSpPr>
        <p:spPr bwMode="auto">
          <a:xfrm>
            <a:off x="1431903" y="2349501"/>
            <a:ext cx="4926047" cy="1079499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78930" name="Rectangle 18"/>
          <p:cNvSpPr>
            <a:spLocks noChangeArrowheads="1"/>
          </p:cNvSpPr>
          <p:nvPr/>
        </p:nvSpPr>
        <p:spPr bwMode="auto">
          <a:xfrm>
            <a:off x="1450935" y="3786190"/>
            <a:ext cx="4907015" cy="142876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7047918" y="2938369"/>
            <a:ext cx="1640373" cy="776383"/>
          </a:xfrm>
          <a:prstGeom prst="wedgeRoundRectCallout">
            <a:avLst>
              <a:gd name="adj1" fmla="val -50711"/>
              <a:gd name="adj2" fmla="val -2801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将重复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代码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抽取到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父类中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 flipV="1">
            <a:off x="6429390" y="3571877"/>
            <a:ext cx="571503" cy="42862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AutoShape 11"/>
          <p:cNvSpPr>
            <a:spLocks noChangeArrowheads="1"/>
          </p:cNvSpPr>
          <p:nvPr/>
        </p:nvSpPr>
        <p:spPr bwMode="gray">
          <a:xfrm>
            <a:off x="2700352" y="6215082"/>
            <a:ext cx="3157532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使用继承优化设计</a:t>
            </a:r>
            <a:endParaRPr lang="en-US" altLang="zh-CN" b="1" dirty="0"/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6429388" y="3000372"/>
            <a:ext cx="571504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79512" y="668108"/>
            <a:ext cx="1058046" cy="528644"/>
            <a:chOff x="928662" y="2571744"/>
            <a:chExt cx="1058046" cy="528644"/>
          </a:xfrm>
        </p:grpSpPr>
        <p:sp>
          <p:nvSpPr>
            <p:cNvPr id="26" name="TextBox 13"/>
            <p:cNvSpPr txBox="1"/>
            <p:nvPr/>
          </p:nvSpPr>
          <p:spPr bwMode="auto">
            <a:xfrm>
              <a:off x="1285875" y="262255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思考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7" name="Picture 4" descr="\\prdsoftlab\Softlab\034\07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928662" y="2571744"/>
              <a:ext cx="528644" cy="528644"/>
            </a:xfrm>
            <a:prstGeom prst="rect">
              <a:avLst/>
            </a:prstGeom>
            <a:noFill/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7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67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678928" grpId="0" animBg="1"/>
      <p:bldP spid="678930" grpId="0" animBg="1"/>
      <p:bldP spid="638984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74" y="2401893"/>
            <a:ext cx="3719325" cy="3075153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57819" y="285728"/>
            <a:ext cx="3606794" cy="523220"/>
          </a:xfrm>
        </p:spPr>
        <p:txBody>
          <a:bodyPr/>
          <a:lstStyle/>
          <a:p>
            <a:pPr eaLnBrk="1" hangingPunct="1"/>
            <a:r>
              <a:rPr lang="zh-CN" altLang="en-US" smtClean="0"/>
              <a:t>为什么使用继承 </a:t>
            </a:r>
            <a:r>
              <a:rPr lang="en-US" altLang="zh-CN" smtClean="0"/>
              <a:t>2-2</a:t>
            </a:r>
            <a:endParaRPr lang="en-US" altLang="zh-CN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使用继承优化后</a:t>
            </a:r>
            <a:endParaRPr lang="zh-CN" altLang="en-US" dirty="0" smtClean="0"/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6929454" y="4877765"/>
            <a:ext cx="1438255" cy="408623"/>
          </a:xfrm>
          <a:prstGeom prst="wedgeRoundRectCallout">
            <a:avLst>
              <a:gd name="adj1" fmla="val 47566"/>
              <a:gd name="adj2" fmla="val 890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减少代码量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" name="AutoShape 8"/>
          <p:cNvSpPr>
            <a:spLocks noChangeArrowheads="1"/>
          </p:cNvSpPr>
          <p:nvPr/>
        </p:nvSpPr>
        <p:spPr bwMode="auto">
          <a:xfrm>
            <a:off x="5929322" y="2143116"/>
            <a:ext cx="1675186" cy="408623"/>
          </a:xfrm>
          <a:prstGeom prst="wedgeRoundRectCallout">
            <a:avLst>
              <a:gd name="adj1" fmla="val 50913"/>
              <a:gd name="adj2" fmla="val 185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方便修改代码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5357818" y="2357430"/>
            <a:ext cx="500067" cy="21431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 flipV="1">
            <a:off x="6286512" y="5143512"/>
            <a:ext cx="571504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AutoShape 11"/>
          <p:cNvSpPr>
            <a:spLocks noChangeArrowheads="1"/>
          </p:cNvSpPr>
          <p:nvPr/>
        </p:nvSpPr>
        <p:spPr bwMode="gray">
          <a:xfrm>
            <a:off x="2500298" y="6072206"/>
            <a:ext cx="4286280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子类与父类是</a:t>
            </a:r>
            <a:r>
              <a:rPr lang="en-US" altLang="zh-CN" b="1" dirty="0" smtClean="0"/>
              <a:t>is-a</a:t>
            </a:r>
            <a:r>
              <a:rPr lang="zh-CN" altLang="en-US" b="1" dirty="0" smtClean="0"/>
              <a:t>关系</a:t>
            </a:r>
            <a:endParaRPr lang="en-US" altLang="zh-CN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4" grpId="0" animBg="1"/>
      <p:bldP spid="2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456382" y="285728"/>
            <a:ext cx="2508229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如何使用继承</a:t>
            </a:r>
            <a:endParaRPr lang="zh-CN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908720"/>
            <a:ext cx="7645398" cy="544923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使用继承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编写父类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编写子类，继承父类</a:t>
            </a:r>
            <a:endParaRPr lang="zh-CN" altLang="en-US" dirty="0" smtClean="0"/>
          </a:p>
        </p:txBody>
      </p:sp>
      <p:sp>
        <p:nvSpPr>
          <p:cNvPr id="10244" name="AutoShape 10"/>
          <p:cNvSpPr>
            <a:spLocks noChangeArrowheads="1"/>
          </p:cNvSpPr>
          <p:nvPr/>
        </p:nvSpPr>
        <p:spPr bwMode="auto">
          <a:xfrm>
            <a:off x="1762125" y="1916832"/>
            <a:ext cx="5865813" cy="10064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Pet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公共的属性和方法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245" name="AutoShape 10"/>
          <p:cNvSpPr>
            <a:spLocks noChangeArrowheads="1"/>
          </p:cNvSpPr>
          <p:nvPr/>
        </p:nvSpPr>
        <p:spPr bwMode="auto">
          <a:xfrm>
            <a:off x="1731963" y="3714750"/>
            <a:ext cx="5865812" cy="121264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Dog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extends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Pet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子类特有的属性和方法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246" name="AutoShape 10"/>
          <p:cNvSpPr>
            <a:spLocks noChangeArrowheads="1"/>
          </p:cNvSpPr>
          <p:nvPr/>
        </p:nvSpPr>
        <p:spPr bwMode="auto">
          <a:xfrm>
            <a:off x="1743075" y="5115247"/>
            <a:ext cx="5854700" cy="8855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Penguin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extends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Pet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5340371" y="3806195"/>
            <a:ext cx="2232025" cy="408623"/>
          </a:xfrm>
          <a:prstGeom prst="wedgeRoundRectCallout">
            <a:avLst>
              <a:gd name="adj1" fmla="val -51046"/>
              <a:gd name="adj2" fmla="val 1222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只能继承一个父类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" name="AutoShape 8"/>
          <p:cNvSpPr>
            <a:spLocks noChangeArrowheads="1"/>
          </p:cNvSpPr>
          <p:nvPr/>
        </p:nvSpPr>
        <p:spPr bwMode="auto">
          <a:xfrm>
            <a:off x="2928926" y="6000768"/>
            <a:ext cx="1438254" cy="408623"/>
          </a:xfrm>
          <a:prstGeom prst="wedgeRoundRectCallout">
            <a:avLst>
              <a:gd name="adj1" fmla="val 16822"/>
              <a:gd name="adj2" fmla="val -5062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继承关键字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auto">
          <a:xfrm>
            <a:off x="5214942" y="6020773"/>
            <a:ext cx="142028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C#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用“ 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: ” 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4643438" y="3998916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rot="5400000">
            <a:off x="3643306" y="5715016"/>
            <a:ext cx="427834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999356" y="3786190"/>
            <a:ext cx="428628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10800000">
            <a:off x="4429124" y="6356369"/>
            <a:ext cx="71438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9949" name="Text Box 13"/>
          <p:cNvSpPr txBox="1">
            <a:spLocks noChangeArrowheads="1"/>
          </p:cNvSpPr>
          <p:nvPr/>
        </p:nvSpPr>
        <p:spPr bwMode="auto">
          <a:xfrm>
            <a:off x="4422780" y="6000768"/>
            <a:ext cx="792162" cy="3667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对比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17" name="组合 7"/>
          <p:cNvGrpSpPr/>
          <p:nvPr/>
        </p:nvGrpSpPr>
        <p:grpSpPr bwMode="auto">
          <a:xfrm>
            <a:off x="187499" y="1844824"/>
            <a:ext cx="1000125" cy="400050"/>
            <a:chOff x="1000100" y="1801286"/>
            <a:chExt cx="1000132" cy="400110"/>
          </a:xfrm>
        </p:grpSpPr>
        <p:pic>
          <p:nvPicPr>
            <p:cNvPr id="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0" name="组合 16"/>
          <p:cNvGrpSpPr/>
          <p:nvPr/>
        </p:nvGrpSpPr>
        <p:grpSpPr bwMode="auto">
          <a:xfrm>
            <a:off x="107504" y="3573016"/>
            <a:ext cx="1000125" cy="414338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4" grpId="0" animBg="1"/>
      <p:bldP spid="2" grpId="0" animBg="1"/>
      <p:bldP spid="673813" grpId="0" animBg="1"/>
      <p:bldP spid="13" grpId="0" animBg="1"/>
      <p:bldP spid="6799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16216" y="285728"/>
            <a:ext cx="2448396" cy="5232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理解继承</a:t>
            </a:r>
            <a:r>
              <a:rPr lang="en-US" altLang="zh-CN" dirty="0" smtClean="0"/>
              <a:t>4-1</a:t>
            </a:r>
            <a:endParaRPr lang="en-US" altLang="zh-CN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85860"/>
            <a:ext cx="7645398" cy="501017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子类访问父类成员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访问父类构造方法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访问父类属性</a:t>
            </a: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访问父类方法</a:t>
            </a:r>
            <a:endParaRPr lang="zh-CN" altLang="en-US" dirty="0" smtClean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4857752" y="1350953"/>
            <a:ext cx="3000396" cy="720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使用</a:t>
            </a:r>
            <a:r>
              <a:rPr lang="en-US" altLang="zh-CN" b="1" dirty="0"/>
              <a:t>super</a:t>
            </a:r>
            <a:r>
              <a:rPr lang="zh-CN" altLang="en-US" b="1" dirty="0" smtClean="0"/>
              <a:t>关键字</a:t>
            </a:r>
            <a:r>
              <a:rPr lang="en-US" altLang="zh-CN" b="1" dirty="0" smtClean="0"/>
              <a:t>,</a:t>
            </a:r>
            <a:endParaRPr lang="en-US" altLang="zh-CN" b="1" dirty="0" smtClean="0"/>
          </a:p>
          <a:p>
            <a:pPr algn="l" eaLnBrk="0" hangingPunc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/>
              <a:t>super</a:t>
            </a:r>
            <a:r>
              <a:rPr lang="zh-CN" altLang="en-US" b="1" dirty="0" smtClean="0"/>
              <a:t>代表父类对象 </a:t>
            </a:r>
            <a:endParaRPr lang="zh-CN" altLang="en-US" b="1" dirty="0"/>
          </a:p>
        </p:txBody>
      </p:sp>
      <p:sp>
        <p:nvSpPr>
          <p:cNvPr id="11269" name="AutoShape 10"/>
          <p:cNvSpPr>
            <a:spLocks noChangeArrowheads="1"/>
          </p:cNvSpPr>
          <p:nvPr/>
        </p:nvSpPr>
        <p:spPr bwMode="auto">
          <a:xfrm>
            <a:off x="1714480" y="4143380"/>
            <a:ext cx="3000396" cy="469934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super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.name;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270" name="AutoShape 10"/>
          <p:cNvSpPr>
            <a:spLocks noChangeArrowheads="1"/>
          </p:cNvSpPr>
          <p:nvPr/>
        </p:nvSpPr>
        <p:spPr bwMode="auto">
          <a:xfrm>
            <a:off x="1714481" y="5429264"/>
            <a:ext cx="3000396" cy="469934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super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print();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1714480" y="2370723"/>
            <a:ext cx="3000396" cy="843963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super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()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super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(name);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gray">
          <a:xfrm>
            <a:off x="5500694" y="2571744"/>
            <a:ext cx="2857520" cy="71438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 smtClean="0"/>
              <a:t>在子类构造方法中调用且必须是第一句</a:t>
            </a:r>
            <a:endParaRPr lang="en-US" altLang="zh-CN" b="1" dirty="0" smtClean="0"/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4786314" y="2786058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组合 27"/>
          <p:cNvGrpSpPr/>
          <p:nvPr/>
        </p:nvGrpSpPr>
        <p:grpSpPr bwMode="auto">
          <a:xfrm>
            <a:off x="1979712" y="6040135"/>
            <a:ext cx="4949742" cy="629225"/>
            <a:chOff x="3143240" y="5143512"/>
            <a:chExt cx="4572032" cy="629229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791317" y="5187962"/>
              <a:ext cx="3813892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：使用继承优化电子宠物系统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4861</Words>
  <Application>WPS 演示</Application>
  <PresentationFormat>全屏显示(4:3)</PresentationFormat>
  <Paragraphs>863</Paragraphs>
  <Slides>40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7" baseType="lpstr">
      <vt:lpstr>Arial</vt:lpstr>
      <vt:lpstr>宋体</vt:lpstr>
      <vt:lpstr>Wingdings</vt:lpstr>
      <vt:lpstr>黑体</vt:lpstr>
      <vt:lpstr>微软雅黑</vt:lpstr>
      <vt:lpstr>楷体_GB2312</vt:lpstr>
      <vt:lpstr>楷体_GB2312</vt:lpstr>
      <vt:lpstr>Calibri</vt:lpstr>
      <vt:lpstr>Tahoma</vt:lpstr>
      <vt:lpstr>Times New Roman</vt:lpstr>
      <vt:lpstr>Arial</vt:lpstr>
      <vt:lpstr>Arial Unicode MS</vt:lpstr>
      <vt:lpstr>Verdana</vt:lpstr>
      <vt:lpstr>Gulim</vt:lpstr>
      <vt:lpstr>Malgun Gothic</vt:lpstr>
      <vt:lpstr>新宋体</vt:lpstr>
      <vt:lpstr>模板</vt:lpstr>
      <vt:lpstr>PowerPoint 演示文稿</vt:lpstr>
      <vt:lpstr>预习检查</vt:lpstr>
      <vt:lpstr>回顾及作业点评</vt:lpstr>
      <vt:lpstr>本章任务</vt:lpstr>
      <vt:lpstr>本章目标</vt:lpstr>
      <vt:lpstr>为什么使用继承 2-1</vt:lpstr>
      <vt:lpstr>为什么使用继承 2-2</vt:lpstr>
      <vt:lpstr>如何使用继承</vt:lpstr>
      <vt:lpstr>理解继承4-1</vt:lpstr>
      <vt:lpstr>理解继承4-2</vt:lpstr>
      <vt:lpstr>理解继承4-3</vt:lpstr>
      <vt:lpstr>理解继承4-4</vt:lpstr>
      <vt:lpstr>在何处使用继承</vt:lpstr>
      <vt:lpstr>小结2-1</vt:lpstr>
      <vt:lpstr>小结2-2</vt:lpstr>
      <vt:lpstr>方法重写</vt:lpstr>
      <vt:lpstr>小结2-1</vt:lpstr>
      <vt:lpstr>小结2-2</vt:lpstr>
      <vt:lpstr>Object类3-1</vt:lpstr>
      <vt:lpstr>Object类3-2</vt:lpstr>
      <vt:lpstr>Object类3-3</vt:lpstr>
      <vt:lpstr>学员操作——优化电子宠物系统2-1</vt:lpstr>
      <vt:lpstr>学员操作——优化电子宠物系统2-2</vt:lpstr>
      <vt:lpstr>学员操作——重写Object方法</vt:lpstr>
      <vt:lpstr>共性问题集中讲解</vt:lpstr>
      <vt:lpstr>抽象类</vt:lpstr>
      <vt:lpstr>抽象方法</vt:lpstr>
      <vt:lpstr>学员操作——抽象Pet类2-1</vt:lpstr>
      <vt:lpstr>学员操作——抽象Pet类2-2</vt:lpstr>
      <vt:lpstr>共性问题集中讲解</vt:lpstr>
      <vt:lpstr>final用法</vt:lpstr>
      <vt:lpstr>常见错误</vt:lpstr>
      <vt:lpstr>综合案例</vt:lpstr>
      <vt:lpstr>综合案例分析2-1</vt:lpstr>
      <vt:lpstr>综合案例分析2-2</vt:lpstr>
      <vt:lpstr>学员操作——编写MotoVehicle、Car、Bus类</vt:lpstr>
      <vt:lpstr>学员操作——编写测试代码运行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cxl</cp:lastModifiedBy>
  <cp:revision>923</cp:revision>
  <dcterms:created xsi:type="dcterms:W3CDTF">2006-03-08T06:55:00Z</dcterms:created>
  <dcterms:modified xsi:type="dcterms:W3CDTF">2020-11-20T07:07:48Z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