
<file path=[Content_Types].xml><?xml version="1.0" encoding="utf-8"?>
<Types xmlns="http://schemas.openxmlformats.org/package/2006/content-types">
  <Default Extension="jpeg" ContentType="image/jpeg"/>
  <Default Extension="bmp" ContentType="image/bmp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"/>
  </p:notesMasterIdLst>
  <p:handoutMasterIdLst>
    <p:handoutMasterId r:id="rId35"/>
  </p:handoutMasterIdLst>
  <p:sldIdLst>
    <p:sldId id="572" r:id="rId3"/>
    <p:sldId id="535" r:id="rId4"/>
    <p:sldId id="534" r:id="rId5"/>
    <p:sldId id="536" r:id="rId6"/>
    <p:sldId id="537" r:id="rId7"/>
    <p:sldId id="538" r:id="rId8"/>
    <p:sldId id="539" r:id="rId10"/>
    <p:sldId id="540" r:id="rId11"/>
    <p:sldId id="541" r:id="rId12"/>
    <p:sldId id="542" r:id="rId13"/>
    <p:sldId id="543" r:id="rId14"/>
    <p:sldId id="544" r:id="rId15"/>
    <p:sldId id="545" r:id="rId16"/>
    <p:sldId id="546" r:id="rId17"/>
    <p:sldId id="547" r:id="rId18"/>
    <p:sldId id="548" r:id="rId19"/>
    <p:sldId id="549" r:id="rId20"/>
    <p:sldId id="550" r:id="rId21"/>
    <p:sldId id="551" r:id="rId22"/>
    <p:sldId id="552" r:id="rId23"/>
    <p:sldId id="553" r:id="rId24"/>
    <p:sldId id="554" r:id="rId25"/>
    <p:sldId id="569" r:id="rId26"/>
    <p:sldId id="570" r:id="rId27"/>
    <p:sldId id="571" r:id="rId28"/>
    <p:sldId id="555" r:id="rId29"/>
    <p:sldId id="556" r:id="rId30"/>
    <p:sldId id="557" r:id="rId31"/>
    <p:sldId id="558" r:id="rId32"/>
    <p:sldId id="568" r:id="rId33"/>
    <p:sldId id="567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9CDE"/>
    <a:srgbClr val="0C83B8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9" autoAdjust="0"/>
    <p:restoredTop sz="88227" autoAdjust="0"/>
  </p:normalViewPr>
  <p:slideViewPr>
    <p:cSldViewPr>
      <p:cViewPr varScale="1">
        <p:scale>
          <a:sx n="80" d="100"/>
          <a:sy n="80" d="100"/>
        </p:scale>
        <p:origin x="-1266" y="-78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80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FEF0D6A8-40AF-446F-8900-B0DA3DF0842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E92D0433-E955-4DC9-8EAD-FEF123459CD4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教学指导：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1</a:t>
            </a:r>
            <a:r>
              <a:rPr lang="zh-CN" altLang="en-US" smtClean="0">
                <a:ea typeface="宋体" panose="02010600030101010101" pitchFamily="2" charset="-122"/>
              </a:rPr>
              <a:t>、提出需求，带领学员分析如何实现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2</a:t>
            </a:r>
            <a:r>
              <a:rPr lang="zh-CN" altLang="en-US" smtClean="0">
                <a:ea typeface="宋体" panose="02010600030101010101" pitchFamily="2" charset="-122"/>
              </a:rPr>
              <a:t>、按之前所学无法合理解决问题，不能让防盗门继承门的同时又继承锁，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zh-CN" altLang="en-US" smtClean="0">
                <a:ea typeface="宋体" panose="02010600030101010101" pitchFamily="2" charset="-122"/>
              </a:rPr>
              <a:t>原因两点：第一，防盗门不是锁，不符合继承中</a:t>
            </a:r>
            <a:r>
              <a:rPr lang="en-US" altLang="zh-CN" smtClean="0">
                <a:ea typeface="宋体" panose="02010600030101010101" pitchFamily="2" charset="-122"/>
              </a:rPr>
              <a:t>is a</a:t>
            </a:r>
            <a:r>
              <a:rPr lang="zh-CN" altLang="en-US" smtClean="0">
                <a:ea typeface="宋体" panose="02010600030101010101" pitchFamily="2" charset="-122"/>
              </a:rPr>
              <a:t>的关系；第二，</a:t>
            </a:r>
            <a:r>
              <a:rPr lang="en-US" altLang="zh-CN" smtClean="0">
                <a:ea typeface="宋体" panose="02010600030101010101" pitchFamily="2" charset="-122"/>
              </a:rPr>
              <a:t>Java</a:t>
            </a:r>
            <a:r>
              <a:rPr lang="zh-CN" altLang="en-US" smtClean="0">
                <a:ea typeface="宋体" panose="02010600030101010101" pitchFamily="2" charset="-122"/>
              </a:rPr>
              <a:t>只支持单继承。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3</a:t>
            </a:r>
            <a:r>
              <a:rPr lang="zh-CN" altLang="en-US" smtClean="0">
                <a:ea typeface="宋体" panose="02010600030101010101" pitchFamily="2" charset="-122"/>
              </a:rPr>
              <a:t>、说明解决办法，由此引出接口的讲解。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B60AD7-A02A-4569-944F-399DA707E5F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教学指导；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总结部分</a:t>
            </a:r>
            <a:r>
              <a:rPr lang="zh-CN" altLang="zh-CN" dirty="0" smtClean="0">
                <a:ea typeface="宋体" panose="02010600030101010101" pitchFamily="2" charset="-122"/>
              </a:rPr>
              <a:t>主要达到以下几个目的：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zh-CN" altLang="zh-CN" b="1" dirty="0" smtClean="0">
                <a:ea typeface="宋体" panose="02010600030101010101" pitchFamily="2" charset="-122"/>
              </a:rPr>
              <a:t>回顾内容</a:t>
            </a:r>
            <a:r>
              <a:rPr lang="zh-CN" altLang="en-US" b="1" dirty="0" smtClean="0">
                <a:ea typeface="宋体" panose="02010600030101010101" pitchFamily="2" charset="-122"/>
              </a:rPr>
              <a:t>。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</a:rPr>
              <a:t>注意与</a:t>
            </a:r>
            <a:r>
              <a:rPr lang="zh-CN" altLang="zh-CN" dirty="0" smtClean="0">
                <a:solidFill>
                  <a:srgbClr val="C00000"/>
                </a:solidFill>
                <a:ea typeface="宋体" panose="02010600030101010101" pitchFamily="2" charset="-122"/>
              </a:rPr>
              <a:t>与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</a:rPr>
              <a:t>本章任务和目标</a:t>
            </a:r>
            <a:r>
              <a:rPr lang="zh-CN" altLang="zh-CN" dirty="0" smtClean="0">
                <a:solidFill>
                  <a:srgbClr val="C00000"/>
                </a:solidFill>
                <a:ea typeface="宋体" panose="02010600030101010101" pitchFamily="2" charset="-122"/>
              </a:rPr>
              <a:t>不一样。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</a:rPr>
              <a:t>本章任务和目标是</a:t>
            </a:r>
            <a:r>
              <a:rPr lang="zh-CN" altLang="zh-CN" dirty="0" smtClean="0">
                <a:ea typeface="宋体" panose="02010600030101010101" pitchFamily="2" charset="-122"/>
              </a:rPr>
              <a:t>是强调</a:t>
            </a:r>
            <a:r>
              <a:rPr lang="zh-CN" altLang="en-US" dirty="0" smtClean="0">
                <a:ea typeface="宋体" panose="02010600030101010101" pitchFamily="2" charset="-122"/>
              </a:rPr>
              <a:t>内容概貌，学到技术，告知要学习什么；总结时，</a:t>
            </a:r>
            <a:r>
              <a:rPr lang="zh-CN" altLang="zh-CN" dirty="0" smtClean="0">
                <a:ea typeface="宋体" panose="02010600030101010101" pitchFamily="2" charset="-122"/>
              </a:rPr>
              <a:t>要格外强调观点，把每一</a:t>
            </a:r>
            <a:r>
              <a:rPr lang="zh-CN" altLang="en-US" dirty="0" smtClean="0">
                <a:ea typeface="宋体" panose="02010600030101010101" pitchFamily="2" charset="-122"/>
              </a:rPr>
              <a:t>个知识点</a:t>
            </a:r>
            <a:r>
              <a:rPr lang="zh-CN" altLang="zh-CN" dirty="0" smtClean="0">
                <a:ea typeface="宋体" panose="02010600030101010101" pitchFamily="2" charset="-122"/>
              </a:rPr>
              <a:t>的观点</a:t>
            </a:r>
            <a:r>
              <a:rPr lang="zh-CN" altLang="en-US" dirty="0" smtClean="0">
                <a:ea typeface="宋体" panose="02010600030101010101" pitchFamily="2" charset="-122"/>
              </a:rPr>
              <a:t>结论</a:t>
            </a:r>
            <a:r>
              <a:rPr lang="zh-CN" altLang="zh-CN" dirty="0" smtClean="0">
                <a:ea typeface="宋体" panose="02010600030101010101" pitchFamily="2" charset="-122"/>
              </a:rPr>
              <a:t>都尽量突出出来。</a:t>
            </a:r>
            <a:endParaRPr lang="en-US" altLang="zh-CN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b="1" dirty="0" smtClean="0">
                <a:ea typeface="宋体" panose="02010600030101010101" pitchFamily="2" charset="-122"/>
              </a:rPr>
              <a:t>2</a:t>
            </a:r>
            <a:r>
              <a:rPr lang="zh-CN" altLang="en-US" b="1" dirty="0" smtClean="0">
                <a:ea typeface="宋体" panose="02010600030101010101" pitchFamily="2" charset="-122"/>
              </a:rPr>
              <a:t>、</a:t>
            </a:r>
            <a:r>
              <a:rPr lang="zh-CN" altLang="zh-CN" b="1" dirty="0" smtClean="0">
                <a:ea typeface="宋体" panose="02010600030101010101" pitchFamily="2" charset="-122"/>
              </a:rPr>
              <a:t>整理逻辑</a:t>
            </a:r>
            <a:r>
              <a:rPr lang="zh-CN" altLang="en-US" b="1" dirty="0" smtClean="0">
                <a:ea typeface="宋体" panose="02010600030101010101" pitchFamily="2" charset="-122"/>
              </a:rPr>
              <a:t>。</a:t>
            </a:r>
            <a:r>
              <a:rPr lang="zh-CN" altLang="zh-CN" dirty="0" smtClean="0">
                <a:ea typeface="宋体" panose="02010600030101010101" pitchFamily="2" charset="-122"/>
              </a:rPr>
              <a:t>还应该把观点之间的逻辑联系梳理出来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  <a:r>
              <a:rPr lang="zh-CN" altLang="zh-CN" dirty="0" smtClean="0">
                <a:ea typeface="宋体" panose="02010600030101010101" pitchFamily="2" charset="-122"/>
              </a:rPr>
              <a:t>从而使</a:t>
            </a:r>
            <a:r>
              <a:rPr lang="zh-CN" altLang="en-US" dirty="0" smtClean="0">
                <a:ea typeface="宋体" panose="02010600030101010101" pitchFamily="2" charset="-122"/>
              </a:rPr>
              <a:t>知识</a:t>
            </a:r>
            <a:r>
              <a:rPr lang="zh-CN" altLang="zh-CN" dirty="0" smtClean="0">
                <a:ea typeface="宋体" panose="02010600030101010101" pitchFamily="2" charset="-122"/>
              </a:rPr>
              <a:t>系统化、逻辑化。要帮助</a:t>
            </a:r>
            <a:r>
              <a:rPr lang="zh-CN" altLang="en-US" dirty="0" smtClean="0">
                <a:ea typeface="宋体" panose="02010600030101010101" pitchFamily="2" charset="-122"/>
              </a:rPr>
              <a:t>学员</a:t>
            </a:r>
            <a:r>
              <a:rPr lang="zh-CN" altLang="zh-CN" dirty="0" smtClean="0">
                <a:ea typeface="宋体" panose="02010600030101010101" pitchFamily="2" charset="-122"/>
              </a:rPr>
              <a:t>整清逻辑是总结的一大任务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5AD651-18CC-48C3-B806-4D5C0239B24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02500F-CA2D-4777-99F2-35E45873AAAE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F8A270-7CB0-42A5-B388-EB0B875805A1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教学指导：简单讲解一下类图。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BF31F-9725-4BCD-9F64-A8A4EA6934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BF31F-9725-4BCD-9F64-A8A4EA6934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BF31F-9725-4BCD-9F64-A8A4EA6934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E33220-A6A6-4C1B-AEDB-06D8C662DA02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707201-A4BF-45F1-A919-F93BF3315C6F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2--面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6"/>
          <p:cNvGrpSpPr/>
          <p:nvPr userDrawn="1"/>
        </p:nvGrpSpPr>
        <p:grpSpPr bwMode="auto">
          <a:xfrm>
            <a:off x="6365875" y="5786438"/>
            <a:ext cx="2492375" cy="682625"/>
            <a:chOff x="6365905" y="5786454"/>
            <a:chExt cx="2492375" cy="682625"/>
          </a:xfrm>
        </p:grpSpPr>
        <p:sp>
          <p:nvSpPr>
            <p:cNvPr id="6" name="圆角矩形 5"/>
            <p:cNvSpPr/>
            <p:nvPr userDrawn="1"/>
          </p:nvSpPr>
          <p:spPr bwMode="auto">
            <a:xfrm>
              <a:off x="6429388" y="5857892"/>
              <a:ext cx="642942" cy="142876"/>
            </a:xfrm>
            <a:prstGeom prst="roundRect">
              <a:avLst/>
            </a:prstGeom>
            <a:solidFill>
              <a:srgbClr val="0E9CDE"/>
            </a:solidFill>
            <a:ln cmpd="sng">
              <a:noFill/>
              <a:headEnd type="none"/>
              <a:tailEnd type="triangle"/>
            </a:ln>
            <a:effectLst/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6365905" y="5786454"/>
              <a:ext cx="2492375" cy="68262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1600"/>
                </a:lnSpc>
                <a:defRPr/>
              </a:pPr>
              <a:r>
                <a:rPr lang="en-US" altLang="zh-CN" sz="1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ACCP8.0</a:t>
              </a:r>
              <a:endParaRPr lang="en-US" altLang="zh-CN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  <a:defRPr/>
              </a:pPr>
              <a:r>
                <a:rPr lang="zh-CN" altLang="en-US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职业教育研究院</a:t>
              </a:r>
              <a:endPara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  <a:defRPr/>
              </a:pPr>
              <a:r>
                <a:rPr lang="zh-CN" altLang="en-US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北京阿博泰克北大青鸟信息技术有限公司</a:t>
              </a:r>
              <a:endPara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" name="图片 13" descr="彩色1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14313"/>
            <a:ext cx="1833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13"/>
          <p:cNvGrpSpPr/>
          <p:nvPr userDrawn="1"/>
        </p:nvGrpSpPr>
        <p:grpSpPr bwMode="auto">
          <a:xfrm>
            <a:off x="7715250" y="1751013"/>
            <a:ext cx="576263" cy="677862"/>
            <a:chOff x="7786710" y="1500174"/>
            <a:chExt cx="576891" cy="677108"/>
          </a:xfrm>
        </p:grpSpPr>
        <p:sp>
          <p:nvSpPr>
            <p:cNvPr id="10" name="圆角矩形 9"/>
            <p:cNvSpPr/>
            <p:nvPr/>
          </p:nvSpPr>
          <p:spPr>
            <a:xfrm>
              <a:off x="7858226" y="1642890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" name="组合 14"/>
            <p:cNvGrpSpPr/>
            <p:nvPr/>
          </p:nvGrpSpPr>
          <p:grpSpPr bwMode="auto">
            <a:xfrm>
              <a:off x="7786710" y="1500174"/>
              <a:ext cx="576891" cy="677108"/>
              <a:chOff x="7572396" y="1500174"/>
              <a:chExt cx="576891" cy="677108"/>
            </a:xfrm>
          </p:grpSpPr>
          <p:sp>
            <p:nvSpPr>
              <p:cNvPr id="12" name="矩形 16"/>
              <p:cNvSpPr>
                <a:spLocks noChangeArrowheads="1"/>
              </p:cNvSpPr>
              <p:nvPr/>
            </p:nvSpPr>
            <p:spPr bwMode="auto">
              <a:xfrm>
                <a:off x="7572396" y="1500174"/>
                <a:ext cx="429092" cy="6771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3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endParaRPr lang="zh-CN" altLang="en-US" sz="3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 17"/>
              <p:cNvSpPr>
                <a:spLocks noChangeArrowheads="1"/>
              </p:cNvSpPr>
              <p:nvPr/>
            </p:nvSpPr>
            <p:spPr bwMode="auto">
              <a:xfrm>
                <a:off x="7786943" y="1774506"/>
                <a:ext cx="362344" cy="36789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C4362-3D3F-4321-BD03-98420FD9FFF6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6918E-EAD3-4B33-BA0C-4AF66A87096C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51AD9-EA09-4BFF-8A30-583EFD476F7F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anose="05000000000000000000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anose="05000000000000000000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dirty="0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11E4A-214D-4CD6-8873-A4C0DB000C71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D3167-FC4E-4A8E-B8D7-E5D7F71509F5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AF7F4-7CF3-496A-B580-6F1217DF0E66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243D0-C415-4A78-B26B-184A02FEBA41}" type="slidenum">
              <a:rPr lang="zh-CN" altLang="en-US"/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462B4-A2A3-43BC-A253-1DAA0A746FBE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993CF-DF56-4E27-9494-15B9B200DB95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BB404-E0AD-4BA4-8731-6B2EE8E74679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 dirty="0" smtClean="0"/>
              <a:t>/32</a:t>
            </a:r>
            <a:endParaRPr lang="zh-CN" altLang="en-US" dirty="0"/>
          </a:p>
        </p:txBody>
      </p:sp>
      <p:pic>
        <p:nvPicPr>
          <p:cNvPr id="7" name="Picture 2" descr="\\prdsoftlab\Softlab\033\小标-05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10144" y="6442139"/>
            <a:ext cx="871531" cy="34815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n"/>
        <a:defRPr sz="2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u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image" Target="../media/image20.b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image" Target="../media/image8.b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8.bmp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image" Target="../media/image10.bmp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4.bm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image" Target="../media/image11.b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bmp"/><Relationship Id="rId3" Type="http://schemas.openxmlformats.org/officeDocument/2006/relationships/image" Target="../media/image10.bmp"/><Relationship Id="rId2" Type="http://schemas.openxmlformats.org/officeDocument/2006/relationships/image" Target="../media/image9.png"/><Relationship Id="rId1" Type="http://schemas.openxmlformats.org/officeDocument/2006/relationships/image" Target="../media/image8.b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-104056" y="2139132"/>
            <a:ext cx="7772400" cy="785812"/>
          </a:xfrm>
          <a:prstGeom prst="rect">
            <a:avLst/>
          </a:prstGeom>
        </p:spPr>
        <p:txBody>
          <a:bodyPr>
            <a:no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 dirty="0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400" dirty="0">
                <a:solidFill>
                  <a:schemeClr val="tx2">
                    <a:lumMod val="75000"/>
                  </a:schemeClr>
                </a:solidFill>
                <a:cs typeface="+mn-cs"/>
              </a:rPr>
              <a:t>第六章  接  口</a:t>
            </a:r>
            <a:endParaRPr lang="zh-CN" altLang="en-US" sz="4400" dirty="0">
              <a:solidFill>
                <a:schemeClr val="tx2">
                  <a:lumMod val="75000"/>
                </a:schemeClr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224" y="285728"/>
            <a:ext cx="2376388" cy="523220"/>
          </a:xfrm>
        </p:spPr>
        <p:txBody>
          <a:bodyPr/>
          <a:lstStyle/>
          <a:p>
            <a:pPr eaLnBrk="1" hangingPunct="1"/>
            <a:r>
              <a:rPr lang="zh-CN" altLang="en-US" smtClean="0"/>
              <a:t>如何使用接口</a:t>
            </a:r>
            <a:endParaRPr lang="zh-CN" alt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编码实现</a:t>
            </a:r>
            <a:endParaRPr lang="zh-CN" altLang="en-US" smtClean="0"/>
          </a:p>
        </p:txBody>
      </p:sp>
      <p:sp>
        <p:nvSpPr>
          <p:cNvPr id="733188" name="AutoShape 4"/>
          <p:cNvSpPr>
            <a:spLocks noChangeArrowheads="1"/>
          </p:cNvSpPr>
          <p:nvPr/>
        </p:nvSpPr>
        <p:spPr bwMode="auto">
          <a:xfrm>
            <a:off x="1403350" y="3638944"/>
            <a:ext cx="6769100" cy="156042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UDisk </a:t>
            </a:r>
            <a:r>
              <a:rPr lang="en-US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implements</a:t>
            </a:r>
            <a:r>
              <a:rPr lang="en-US" altLang="en-US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UsbInterface {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public void service() {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System.out.println("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连接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USB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口，开始传输数据。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733189" name="AutoShape 5"/>
          <p:cNvSpPr>
            <a:spLocks noChangeArrowheads="1"/>
          </p:cNvSpPr>
          <p:nvPr/>
        </p:nvSpPr>
        <p:spPr bwMode="auto">
          <a:xfrm>
            <a:off x="1403350" y="1752876"/>
            <a:ext cx="6740550" cy="1754326"/>
          </a:xfrm>
          <a:prstGeom prst="roundRect">
            <a:avLst>
              <a:gd name="adj" fmla="val 88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interface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UsbInterface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/**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* USB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接口提供服务。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*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void service();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733190" name="AutoShape 6"/>
          <p:cNvSpPr>
            <a:spLocks noChangeArrowheads="1"/>
          </p:cNvSpPr>
          <p:nvPr/>
        </p:nvSpPr>
        <p:spPr bwMode="auto">
          <a:xfrm>
            <a:off x="1403350" y="5331114"/>
            <a:ext cx="6740550" cy="8125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UsbInterface uDisk = new UDisk();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uDisk.service();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733192" name="AutoShape 8"/>
          <p:cNvSpPr>
            <a:spLocks noChangeArrowheads="1"/>
          </p:cNvSpPr>
          <p:nvPr/>
        </p:nvSpPr>
        <p:spPr bwMode="gray">
          <a:xfrm>
            <a:off x="541338" y="2153529"/>
            <a:ext cx="795337" cy="715089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编写接口 </a:t>
            </a:r>
            <a:endParaRPr lang="zh-CN" altLang="en-US" b="1" dirty="0"/>
          </a:p>
        </p:txBody>
      </p:sp>
      <p:sp>
        <p:nvSpPr>
          <p:cNvPr id="733193" name="AutoShape 9"/>
          <p:cNvSpPr>
            <a:spLocks noChangeArrowheads="1"/>
          </p:cNvSpPr>
          <p:nvPr/>
        </p:nvSpPr>
        <p:spPr bwMode="gray">
          <a:xfrm>
            <a:off x="539750" y="3755323"/>
            <a:ext cx="793750" cy="715089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实现接口 </a:t>
            </a:r>
            <a:endParaRPr lang="zh-CN" altLang="en-US" b="1" dirty="0"/>
          </a:p>
        </p:txBody>
      </p:sp>
      <p:sp>
        <p:nvSpPr>
          <p:cNvPr id="733194" name="AutoShape 10"/>
          <p:cNvSpPr>
            <a:spLocks noChangeArrowheads="1"/>
          </p:cNvSpPr>
          <p:nvPr/>
        </p:nvSpPr>
        <p:spPr bwMode="gray">
          <a:xfrm>
            <a:off x="541338" y="5357117"/>
            <a:ext cx="792162" cy="715089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使用接口 </a:t>
            </a:r>
            <a:endParaRPr lang="zh-CN" altLang="en-US" b="1" dirty="0"/>
          </a:p>
        </p:txBody>
      </p:sp>
      <p:sp>
        <p:nvSpPr>
          <p:cNvPr id="733198" name="Rectangle 14"/>
          <p:cNvSpPr>
            <a:spLocks noChangeArrowheads="1"/>
          </p:cNvSpPr>
          <p:nvPr/>
        </p:nvSpPr>
        <p:spPr bwMode="auto">
          <a:xfrm>
            <a:off x="3214679" y="1844675"/>
            <a:ext cx="1498610" cy="3603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33199" name="Rectangle 15"/>
          <p:cNvSpPr>
            <a:spLocks noChangeArrowheads="1"/>
          </p:cNvSpPr>
          <p:nvPr/>
        </p:nvSpPr>
        <p:spPr bwMode="auto">
          <a:xfrm>
            <a:off x="4857752" y="3714752"/>
            <a:ext cx="1500198" cy="36036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33201" name="AutoShape 17"/>
          <p:cNvSpPr>
            <a:spLocks noChangeArrowheads="1"/>
          </p:cNvSpPr>
          <p:nvPr/>
        </p:nvSpPr>
        <p:spPr bwMode="auto">
          <a:xfrm>
            <a:off x="3357554" y="2643182"/>
            <a:ext cx="1640372" cy="776383"/>
          </a:xfrm>
          <a:prstGeom prst="wedgeRoundRectCallout">
            <a:avLst>
              <a:gd name="adj1" fmla="val 8731"/>
              <a:gd name="adj2" fmla="val 5456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实现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接口使用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的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关键字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733202" name="AutoShape 18"/>
          <p:cNvSpPr>
            <a:spLocks noChangeArrowheads="1"/>
          </p:cNvSpPr>
          <p:nvPr/>
        </p:nvSpPr>
        <p:spPr bwMode="auto">
          <a:xfrm>
            <a:off x="3357554" y="5877897"/>
            <a:ext cx="1846756" cy="408623"/>
          </a:xfrm>
          <a:prstGeom prst="wedgeRoundRectCallout">
            <a:avLst>
              <a:gd name="adj1" fmla="val -52349"/>
              <a:gd name="adj2" fmla="val -1535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用接口实现多态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733203" name="Rectangle 19"/>
          <p:cNvSpPr>
            <a:spLocks noChangeArrowheads="1"/>
          </p:cNvSpPr>
          <p:nvPr/>
        </p:nvSpPr>
        <p:spPr bwMode="auto">
          <a:xfrm>
            <a:off x="1489063" y="5357826"/>
            <a:ext cx="1439863" cy="3603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33204" name="Rectangle 20"/>
          <p:cNvSpPr>
            <a:spLocks noChangeArrowheads="1"/>
          </p:cNvSpPr>
          <p:nvPr/>
        </p:nvSpPr>
        <p:spPr bwMode="auto">
          <a:xfrm>
            <a:off x="4286248" y="5357826"/>
            <a:ext cx="928694" cy="36036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33191" name="AutoShape 7"/>
          <p:cNvSpPr>
            <a:spLocks noChangeArrowheads="1"/>
          </p:cNvSpPr>
          <p:nvPr/>
        </p:nvSpPr>
        <p:spPr bwMode="auto">
          <a:xfrm>
            <a:off x="6286512" y="2928934"/>
            <a:ext cx="2544615" cy="408623"/>
          </a:xfrm>
          <a:prstGeom prst="wedgeRoundRectCallout">
            <a:avLst>
              <a:gd name="adj1" fmla="val -51442"/>
              <a:gd name="adj2" fmla="val 1857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多个接口使用“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,”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分隔 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 rot="5400000" flipH="1" flipV="1">
            <a:off x="4066555" y="3577255"/>
            <a:ext cx="402660" cy="10615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>
            <a:off x="2928926" y="5715016"/>
            <a:ext cx="428628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 bwMode="auto">
          <a:xfrm rot="5400000" flipH="1" flipV="1">
            <a:off x="5857884" y="3286124"/>
            <a:ext cx="428628" cy="428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16200000" flipH="1">
            <a:off x="4429124" y="2428868"/>
            <a:ext cx="1571636" cy="100013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 bwMode="auto">
          <a:xfrm rot="10800000" flipV="1">
            <a:off x="4071934" y="5715016"/>
            <a:ext cx="214316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0" name="组合 21"/>
          <p:cNvGrpSpPr/>
          <p:nvPr/>
        </p:nvGrpSpPr>
        <p:grpSpPr bwMode="auto">
          <a:xfrm>
            <a:off x="2195736" y="6381328"/>
            <a:ext cx="4572000" cy="629224"/>
            <a:chOff x="3143240" y="5143512"/>
            <a:chExt cx="4572032" cy="629229"/>
          </a:xfrm>
        </p:grpSpPr>
        <p:sp>
          <p:nvSpPr>
            <p:cNvPr id="31" name="圆角矩形 3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3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 bwMode="auto">
            <a:xfrm>
              <a:off x="4565273" y="5187962"/>
              <a:ext cx="2177213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USB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接口</a:t>
              </a:r>
              <a:endParaRPr lang="zh-CN" altLang="en-US" sz="16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3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33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3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3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3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3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3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3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88" grpId="0" animBg="1"/>
      <p:bldP spid="733190" grpId="0" animBg="1"/>
      <p:bldP spid="733193" grpId="0" animBg="1"/>
      <p:bldP spid="733194" grpId="0" animBg="1"/>
      <p:bldP spid="733198" grpId="0" animBg="1"/>
      <p:bldP spid="733199" grpId="0" animBg="1"/>
      <p:bldP spid="733201" grpId="0" animBg="1"/>
      <p:bldP spid="733202" grpId="0" animBg="1"/>
      <p:bldP spid="733203" grpId="0" animBg="1"/>
      <p:bldP spid="733204" grpId="0" animBg="1"/>
      <p:bldP spid="73319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868144" y="285728"/>
            <a:ext cx="3096468" cy="523220"/>
          </a:xfrm>
        </p:spPr>
        <p:txBody>
          <a:bodyPr/>
          <a:lstStyle/>
          <a:p>
            <a:pPr eaLnBrk="1" hangingPunct="1"/>
            <a:r>
              <a:rPr lang="zh-CN" altLang="en-US" smtClean="0"/>
              <a:t>接口表示一种能力</a:t>
            </a:r>
            <a:endParaRPr lang="zh-CN" altLang="en-US" smtClean="0"/>
          </a:p>
        </p:txBody>
      </p:sp>
      <p:sp>
        <p:nvSpPr>
          <p:cNvPr id="71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“做这项工作需要一个钳工（木匠</a:t>
            </a:r>
            <a:r>
              <a:rPr lang="en-US" altLang="zh-CN" smtClean="0"/>
              <a:t>/</a:t>
            </a:r>
            <a:r>
              <a:rPr lang="zh-CN" altLang="en-US" smtClean="0"/>
              <a:t>程序员）”</a:t>
            </a:r>
            <a:endParaRPr lang="zh-CN" altLang="en-US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接口是一种能力</a:t>
            </a:r>
            <a:endParaRPr lang="zh-CN" altLang="en-US" smtClean="0"/>
          </a:p>
          <a:p>
            <a:pPr eaLnBrk="1" hangingPunct="1"/>
            <a:endParaRPr lang="zh-CN" altLang="en-US" smtClean="0"/>
          </a:p>
          <a:p>
            <a:pPr lvl="1"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面向接口编程</a:t>
            </a:r>
            <a:endParaRPr lang="zh-CN" altLang="en-US" smtClean="0"/>
          </a:p>
        </p:txBody>
      </p:sp>
      <p:sp>
        <p:nvSpPr>
          <p:cNvPr id="711687" name="AutoShape 7"/>
          <p:cNvSpPr>
            <a:spLocks noChangeArrowheads="1"/>
          </p:cNvSpPr>
          <p:nvPr/>
        </p:nvSpPr>
        <p:spPr bwMode="gray">
          <a:xfrm>
            <a:off x="2484438" y="5013325"/>
            <a:ext cx="5256212" cy="503238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 关心实现类有何能力，而不关心实现细节 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711688" name="AutoShape 8"/>
          <p:cNvSpPr>
            <a:spLocks noChangeArrowheads="1"/>
          </p:cNvSpPr>
          <p:nvPr/>
        </p:nvSpPr>
        <p:spPr bwMode="auto">
          <a:xfrm>
            <a:off x="2127250" y="1919288"/>
            <a:ext cx="4713150" cy="442674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 钳工是一种“能力”，不关心具体是谁 </a:t>
            </a:r>
            <a:endParaRPr lang="zh-CN" altLang="en-US" sz="20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711689" name="AutoShape 9"/>
          <p:cNvSpPr>
            <a:spLocks noChangeArrowheads="1"/>
          </p:cNvSpPr>
          <p:nvPr/>
        </p:nvSpPr>
        <p:spPr bwMode="gray">
          <a:xfrm>
            <a:off x="2627313" y="3429000"/>
            <a:ext cx="3816350" cy="64770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400" b="1" dirty="0"/>
              <a:t>体现在接口的方法上 </a:t>
            </a:r>
            <a:endParaRPr lang="zh-CN" altLang="en-US" sz="2400" b="1" dirty="0"/>
          </a:p>
        </p:txBody>
      </p:sp>
      <p:sp>
        <p:nvSpPr>
          <p:cNvPr id="711692" name="AutoShape 12"/>
          <p:cNvSpPr>
            <a:spLocks noChangeArrowheads="1"/>
          </p:cNvSpPr>
          <p:nvPr/>
        </p:nvSpPr>
        <p:spPr bwMode="gray">
          <a:xfrm>
            <a:off x="2484438" y="5805488"/>
            <a:ext cx="5256212" cy="503237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面向接口的约定而不考虑接口的具体实现 </a:t>
            </a:r>
            <a:endParaRPr lang="zh-CN" altLang="en-US" sz="2000" b="1" dirty="0"/>
          </a:p>
        </p:txBody>
      </p:sp>
      <p:sp>
        <p:nvSpPr>
          <p:cNvPr id="711694" name="AutoShape 14"/>
          <p:cNvSpPr>
            <a:spLocks noChangeArrowheads="1"/>
          </p:cNvSpPr>
          <p:nvPr/>
        </p:nvSpPr>
        <p:spPr bwMode="gray">
          <a:xfrm>
            <a:off x="857224" y="5272834"/>
            <a:ext cx="1010141" cy="77638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 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程序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设计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时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711695" name="AutoShape 15"/>
          <p:cNvSpPr/>
          <p:nvPr/>
        </p:nvSpPr>
        <p:spPr bwMode="auto">
          <a:xfrm flipH="1">
            <a:off x="1979613" y="5084763"/>
            <a:ext cx="358775" cy="1152525"/>
          </a:xfrm>
          <a:prstGeom prst="rightBrace">
            <a:avLst>
              <a:gd name="adj1" fmla="val 26770"/>
              <a:gd name="adj2" fmla="val 50000"/>
            </a:avLst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1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1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7" grpId="0" animBg="1"/>
      <p:bldP spid="711689" grpId="0" animBg="1"/>
      <p:bldP spid="711692" grpId="0" animBg="1"/>
      <p:bldP spid="711694" grpId="0" animBg="1"/>
      <p:bldP spid="71169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12160" y="285728"/>
            <a:ext cx="2952452" cy="52322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面向接口编程</a:t>
            </a:r>
            <a:r>
              <a:rPr lang="en-US" altLang="zh-CN" dirty="0" smtClean="0"/>
              <a:t>3-1</a:t>
            </a:r>
            <a:endParaRPr lang="zh-CN" altLang="en-US" dirty="0" smtClean="0"/>
          </a:p>
        </p:txBody>
      </p:sp>
      <p:sp>
        <p:nvSpPr>
          <p:cNvPr id="72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实现防盗门功能</a:t>
            </a:r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防盗门是一个门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防盗门有一个锁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上锁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开锁</a:t>
            </a:r>
            <a:endParaRPr lang="zh-CN" altLang="en-US" dirty="0" smtClean="0"/>
          </a:p>
        </p:txBody>
      </p:sp>
      <p:sp>
        <p:nvSpPr>
          <p:cNvPr id="722966" name="AutoShape 22"/>
          <p:cNvSpPr>
            <a:spLocks noChangeArrowheads="1"/>
          </p:cNvSpPr>
          <p:nvPr/>
        </p:nvSpPr>
        <p:spPr bwMode="gray">
          <a:xfrm>
            <a:off x="3143240" y="5299868"/>
            <a:ext cx="1071570" cy="43338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 smtClean="0"/>
              <a:t>能力</a:t>
            </a:r>
            <a:endParaRPr lang="zh-CN" altLang="en-US" sz="2000" b="1" dirty="0"/>
          </a:p>
        </p:txBody>
      </p:sp>
      <p:sp>
        <p:nvSpPr>
          <p:cNvPr id="16" name="AutoShape 21"/>
          <p:cNvSpPr>
            <a:spLocks noChangeArrowheads="1"/>
          </p:cNvSpPr>
          <p:nvPr/>
        </p:nvSpPr>
        <p:spPr bwMode="gray">
          <a:xfrm>
            <a:off x="4429124" y="4080293"/>
            <a:ext cx="2079625" cy="43338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0" lvl="1" algn="l" eaLnBrk="0" hangingPunct="0">
              <a:defRPr/>
            </a:pPr>
            <a:endParaRPr lang="en-US" altLang="en-US" sz="2000" b="1" dirty="0"/>
          </a:p>
          <a:p>
            <a:pPr marL="0" lvl="1" algn="l" eaLnBrk="0" hangingPunct="0">
              <a:defRPr/>
            </a:pPr>
            <a:r>
              <a:rPr lang="en-US" altLang="en-US" sz="2000" b="1" dirty="0"/>
              <a:t>is a</a:t>
            </a:r>
            <a:r>
              <a:rPr lang="zh-CN" altLang="en-US" sz="2000" b="1" dirty="0"/>
              <a:t>的关系</a:t>
            </a:r>
            <a:endParaRPr lang="en-US" altLang="zh-CN" sz="2000" b="1" dirty="0"/>
          </a:p>
          <a:p>
            <a:pPr algn="l" eaLnBrk="0" hangingPunct="0">
              <a:defRPr/>
            </a:pPr>
            <a:endParaRPr lang="zh-CN" altLang="en-US" sz="2000" b="1" dirty="0"/>
          </a:p>
        </p:txBody>
      </p:sp>
      <p:sp>
        <p:nvSpPr>
          <p:cNvPr id="17" name="AutoShape 21"/>
          <p:cNvSpPr>
            <a:spLocks noChangeArrowheads="1"/>
          </p:cNvSpPr>
          <p:nvPr/>
        </p:nvSpPr>
        <p:spPr bwMode="gray">
          <a:xfrm>
            <a:off x="4429124" y="4651797"/>
            <a:ext cx="2079625" cy="43338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0" lvl="1" algn="l" eaLnBrk="0" hangingPunct="0">
              <a:defRPr/>
            </a:pPr>
            <a:r>
              <a:rPr lang="en-US" altLang="en-US" sz="2000" b="1" dirty="0"/>
              <a:t>has a</a:t>
            </a:r>
            <a:r>
              <a:rPr lang="zh-CN" altLang="en-US" sz="2000" b="1" dirty="0"/>
              <a:t>的关系</a:t>
            </a:r>
            <a:endParaRPr lang="zh-CN" altLang="en-US" sz="2000" b="1" dirty="0"/>
          </a:p>
        </p:txBody>
      </p:sp>
      <p:pic>
        <p:nvPicPr>
          <p:cNvPr id="143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00188" y="1944566"/>
            <a:ext cx="4722812" cy="166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组合 10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1406" y="3486073"/>
            <a:ext cx="1000132" cy="446983"/>
            <a:chOff x="1000100" y="3235185"/>
            <a:chExt cx="1000132" cy="446983"/>
          </a:xfrm>
        </p:grpSpPr>
        <p:pic>
          <p:nvPicPr>
            <p:cNvPr id="15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9" name="AutoShape 15"/>
          <p:cNvSpPr/>
          <p:nvPr/>
        </p:nvSpPr>
        <p:spPr bwMode="auto">
          <a:xfrm rot="10800000" flipH="1">
            <a:off x="2571736" y="5162892"/>
            <a:ext cx="358775" cy="714380"/>
          </a:xfrm>
          <a:prstGeom prst="rightBrace">
            <a:avLst>
              <a:gd name="adj1" fmla="val 26770"/>
              <a:gd name="adj2" fmla="val 50000"/>
            </a:avLst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2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2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2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66" grpId="0" animBg="1"/>
      <p:bldP spid="16" grpId="0" animBg="1"/>
      <p:bldP spid="17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652120" y="285728"/>
            <a:ext cx="3312492" cy="52322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面向接口编程</a:t>
            </a:r>
            <a:r>
              <a:rPr lang="en-US" altLang="zh-CN" dirty="0" smtClean="0"/>
              <a:t>3-2</a:t>
            </a:r>
            <a:endParaRPr lang="zh-CN" alt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实现过程</a:t>
            </a:r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gray">
          <a:xfrm>
            <a:off x="5072063" y="4143375"/>
            <a:ext cx="2825750" cy="40862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定义</a:t>
            </a:r>
            <a:r>
              <a:rPr lang="en-US" altLang="en-US" sz="2000" b="1" dirty="0"/>
              <a:t>Lock</a:t>
            </a:r>
            <a:r>
              <a:rPr lang="zh-CN" altLang="en-US" sz="2000" b="1" dirty="0"/>
              <a:t>接口</a:t>
            </a:r>
            <a:endParaRPr lang="zh-CN" altLang="en-US" sz="2000" b="1" dirty="0"/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6929454" y="2857496"/>
            <a:ext cx="1411970" cy="776383"/>
          </a:xfrm>
          <a:prstGeom prst="wedgeRoundRectCallout">
            <a:avLst>
              <a:gd name="adj1" fmla="val 19906"/>
              <a:gd name="adj2" fmla="val -4986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具备上锁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、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开锁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的能力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428625" y="3786188"/>
            <a:ext cx="1411970" cy="776383"/>
          </a:xfrm>
          <a:prstGeom prst="wedgeRoundRectCallout">
            <a:avLst>
              <a:gd name="adj1" fmla="val 51130"/>
              <a:gd name="adj2" fmla="val 1764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具有开门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、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关门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的功能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9" name="AutoShape 9"/>
          <p:cNvSpPr>
            <a:spLocks noChangeArrowheads="1"/>
          </p:cNvSpPr>
          <p:nvPr/>
        </p:nvSpPr>
        <p:spPr bwMode="gray">
          <a:xfrm>
            <a:off x="3203574" y="4797425"/>
            <a:ext cx="2940061" cy="43338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编写</a:t>
            </a:r>
            <a:r>
              <a:rPr lang="en-US" altLang="en-US" sz="2000" b="1" dirty="0" err="1"/>
              <a:t>TheftproofDoor</a:t>
            </a:r>
            <a:r>
              <a:rPr lang="zh-CN" altLang="en-US" sz="2000" b="1" dirty="0"/>
              <a:t>类</a:t>
            </a:r>
            <a:endParaRPr lang="zh-CN" altLang="en-US" sz="2000" b="1" dirty="0"/>
          </a:p>
        </p:txBody>
      </p:sp>
      <p:sp>
        <p:nvSpPr>
          <p:cNvPr id="20" name="AutoShape 10"/>
          <p:cNvSpPr>
            <a:spLocks noChangeArrowheads="1"/>
          </p:cNvSpPr>
          <p:nvPr/>
        </p:nvSpPr>
        <p:spPr bwMode="auto">
          <a:xfrm>
            <a:off x="6429375" y="5357826"/>
            <a:ext cx="1846756" cy="408623"/>
          </a:xfrm>
          <a:prstGeom prst="wedgeRoundRectCallout">
            <a:avLst>
              <a:gd name="adj1" fmla="val -31856"/>
              <a:gd name="adj2" fmla="val -4892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继承类实现接口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1" name="AutoShape 11"/>
          <p:cNvSpPr>
            <a:spLocks noChangeArrowheads="1"/>
          </p:cNvSpPr>
          <p:nvPr/>
        </p:nvSpPr>
        <p:spPr bwMode="gray">
          <a:xfrm>
            <a:off x="3203574" y="5410200"/>
            <a:ext cx="2940061" cy="43338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编写测试类</a:t>
            </a:r>
            <a:endParaRPr lang="zh-CN" altLang="en-US" sz="2000" b="1" dirty="0"/>
          </a:p>
        </p:txBody>
      </p:sp>
      <p:sp>
        <p:nvSpPr>
          <p:cNvPr id="22" name="AutoShape 12"/>
          <p:cNvSpPr>
            <a:spLocks noChangeArrowheads="1"/>
          </p:cNvSpPr>
          <p:nvPr/>
        </p:nvSpPr>
        <p:spPr bwMode="auto">
          <a:xfrm>
            <a:off x="428625" y="5214938"/>
            <a:ext cx="2103457" cy="776383"/>
          </a:xfrm>
          <a:prstGeom prst="wedgeRoundRectCallout">
            <a:avLst>
              <a:gd name="adj1" fmla="val 49575"/>
              <a:gd name="adj2" fmla="val -1762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让防盗门关门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、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上锁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、开锁、开门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2357438" y="4143375"/>
            <a:ext cx="2428875" cy="40862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定义</a:t>
            </a:r>
            <a:r>
              <a:rPr lang="en-US" altLang="en-US" sz="2000" b="1" dirty="0"/>
              <a:t>Door </a:t>
            </a:r>
            <a:r>
              <a:rPr lang="zh-CN" altLang="en-US" sz="2000" b="1" dirty="0"/>
              <a:t>抽象类</a:t>
            </a:r>
            <a:endParaRPr lang="zh-CN" altLang="en-US" sz="2000" b="1" dirty="0"/>
          </a:p>
        </p:txBody>
      </p:sp>
      <p:pic>
        <p:nvPicPr>
          <p:cNvPr id="15373" name="图片 23" descr="类图01.bmp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500438" y="1571625"/>
            <a:ext cx="3151187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直接箭头连接符 27"/>
          <p:cNvCxnSpPr>
            <a:endCxn id="20" idx="4"/>
          </p:cNvCxnSpPr>
          <p:nvPr/>
        </p:nvCxnSpPr>
        <p:spPr bwMode="auto">
          <a:xfrm>
            <a:off x="6143636" y="5000649"/>
            <a:ext cx="620814" cy="36159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 bwMode="auto">
          <a:xfrm flipV="1">
            <a:off x="6715140" y="3705318"/>
            <a:ext cx="848861" cy="43806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1" idx="1"/>
            <a:endCxn id="22" idx="4"/>
          </p:cNvCxnSpPr>
          <p:nvPr/>
        </p:nvCxnSpPr>
        <p:spPr bwMode="auto">
          <a:xfrm rot="10800000">
            <a:off x="2523142" y="5466284"/>
            <a:ext cx="680432" cy="16061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 bwMode="auto">
          <a:xfrm rot="10800000">
            <a:off x="1856550" y="4143380"/>
            <a:ext cx="500872" cy="18916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2" name="组合 21"/>
          <p:cNvGrpSpPr/>
          <p:nvPr/>
        </p:nvGrpSpPr>
        <p:grpSpPr bwMode="auto">
          <a:xfrm>
            <a:off x="2160240" y="6328168"/>
            <a:ext cx="4572000" cy="629224"/>
            <a:chOff x="3143240" y="5143512"/>
            <a:chExt cx="4572032" cy="629229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5" name="圆角矩形 3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6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36"/>
            <p:cNvSpPr txBox="1"/>
            <p:nvPr/>
          </p:nvSpPr>
          <p:spPr bwMode="auto">
            <a:xfrm>
              <a:off x="4565273" y="5187962"/>
              <a:ext cx="2366370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2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：防盗门功能</a:t>
              </a:r>
              <a:endParaRPr lang="zh-CN" altLang="en-US" sz="16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724128" y="285728"/>
            <a:ext cx="3240484" cy="523220"/>
          </a:xfrm>
        </p:spPr>
        <p:txBody>
          <a:bodyPr/>
          <a:lstStyle/>
          <a:p>
            <a:pPr eaLnBrk="1" hangingPunct="1"/>
            <a:r>
              <a:rPr lang="zh-CN" altLang="en-US" smtClean="0"/>
              <a:t>面向接口编程</a:t>
            </a:r>
            <a:r>
              <a:rPr lang="en-US" altLang="zh-CN" smtClean="0"/>
              <a:t>3-3</a:t>
            </a:r>
            <a:endParaRPr lang="zh-CN" altLang="en-US" smtClean="0"/>
          </a:p>
        </p:txBody>
      </p:sp>
      <p:sp>
        <p:nvSpPr>
          <p:cNvPr id="72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扩展防盗门门铃功能，主要是实现拍照存档</a:t>
            </a:r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  <p:sp>
        <p:nvSpPr>
          <p:cNvPr id="722968" name="AutoShape 24"/>
          <p:cNvSpPr>
            <a:spLocks noChangeArrowheads="1"/>
          </p:cNvSpPr>
          <p:nvPr/>
        </p:nvSpPr>
        <p:spPr bwMode="auto">
          <a:xfrm>
            <a:off x="1928794" y="1428736"/>
            <a:ext cx="4500594" cy="107157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sz="2400" b="1" dirty="0" smtClean="0"/>
              <a:t>一个人</a:t>
            </a:r>
            <a:r>
              <a:rPr lang="zh-CN" altLang="en-US" sz="2400" b="1" dirty="0"/>
              <a:t>可以具有多项</a:t>
            </a:r>
            <a:r>
              <a:rPr lang="zh-CN" altLang="en-US" sz="2400" b="1" dirty="0" smtClean="0"/>
              <a:t>能力</a:t>
            </a:r>
            <a:endParaRPr lang="en-US" altLang="zh-CN" sz="2400" b="1" dirty="0" smtClean="0"/>
          </a:p>
          <a:p>
            <a:pPr algn="l">
              <a:defRPr/>
            </a:pPr>
            <a:r>
              <a:rPr lang="zh-CN" altLang="en-US" sz="2400" b="1" dirty="0" smtClean="0"/>
              <a:t>一个</a:t>
            </a:r>
            <a:r>
              <a:rPr lang="zh-CN" altLang="en-US" sz="2400" b="1" dirty="0"/>
              <a:t>类可以实现多个接口 </a:t>
            </a:r>
            <a:endParaRPr lang="zh-CN" altLang="en-US" sz="2400" b="1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7472" y="3500438"/>
            <a:ext cx="5131594" cy="205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组合 10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20" name="组合 21"/>
          <p:cNvGrpSpPr/>
          <p:nvPr/>
        </p:nvGrpSpPr>
        <p:grpSpPr bwMode="auto">
          <a:xfrm>
            <a:off x="2160240" y="6040136"/>
            <a:ext cx="4572000" cy="629224"/>
            <a:chOff x="3143240" y="5143512"/>
            <a:chExt cx="4572032" cy="629229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4565273" y="5187962"/>
              <a:ext cx="2779947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3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：防盗门扩展功能</a:t>
              </a:r>
              <a:endParaRPr lang="zh-CN" altLang="en-US" sz="16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2082064" y="4581128"/>
            <a:ext cx="2649925" cy="18018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357437" y="285728"/>
            <a:ext cx="6607175" cy="52322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学员操作</a:t>
            </a:r>
            <a:r>
              <a:rPr lang="en-US" altLang="zh-CN" sz="2800" dirty="0" smtClean="0"/>
              <a:t>——</a:t>
            </a:r>
            <a:r>
              <a:rPr lang="zh-CN" sz="2800" dirty="0" smtClean="0"/>
              <a:t>使用接口实现防盗门功能</a:t>
            </a:r>
            <a:endParaRPr lang="zh-CN" altLang="en-US" sz="2800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需求说明：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使用面向接口编程实现防盗门的功能</a:t>
            </a:r>
            <a:endParaRPr lang="zh-CN" altLang="en-US" dirty="0" smtClean="0"/>
          </a:p>
          <a:p>
            <a:pPr lvl="2" eaLnBrk="1" hangingPunct="1"/>
            <a:r>
              <a:rPr lang="zh-CN" altLang="en-US" dirty="0" smtClean="0">
                <a:ea typeface="宋体" panose="02010600030101010101" pitchFamily="2" charset="-122"/>
              </a:rPr>
              <a:t>开门、关门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dirty="0" smtClean="0">
                <a:ea typeface="宋体" panose="02010600030101010101" pitchFamily="2" charset="-122"/>
              </a:rPr>
              <a:t>上锁、开锁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dirty="0" smtClean="0">
                <a:ea typeface="宋体" panose="02010600030101010101" pitchFamily="2" charset="-122"/>
              </a:rPr>
              <a:t>拍照存档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713736" name="AutoShape 8"/>
          <p:cNvSpPr>
            <a:spLocks noChangeArrowheads="1"/>
          </p:cNvSpPr>
          <p:nvPr/>
        </p:nvSpPr>
        <p:spPr bwMode="gray">
          <a:xfrm>
            <a:off x="1571625" y="3997325"/>
            <a:ext cx="3168650" cy="43338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 定义</a:t>
            </a:r>
            <a:r>
              <a:rPr lang="en-US" altLang="en-US" b="1" dirty="0" err="1"/>
              <a:t>TheftproofDoor</a:t>
            </a:r>
            <a:r>
              <a:rPr lang="zh-CN" altLang="en-US" b="1" dirty="0"/>
              <a:t>类 </a:t>
            </a:r>
            <a:endParaRPr lang="zh-CN" altLang="en-US" b="1" dirty="0"/>
          </a:p>
        </p:txBody>
      </p:sp>
      <p:sp>
        <p:nvSpPr>
          <p:cNvPr id="713737" name="AutoShape 9"/>
          <p:cNvSpPr>
            <a:spLocks noChangeArrowheads="1"/>
          </p:cNvSpPr>
          <p:nvPr/>
        </p:nvSpPr>
        <p:spPr bwMode="gray">
          <a:xfrm>
            <a:off x="5000625" y="3997325"/>
            <a:ext cx="3168650" cy="43338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 编写测试类 </a:t>
            </a:r>
            <a:endParaRPr lang="zh-CN" altLang="en-US" b="1" dirty="0"/>
          </a:p>
        </p:txBody>
      </p:sp>
      <p:sp>
        <p:nvSpPr>
          <p:cNvPr id="713738" name="AutoShape 10"/>
          <p:cNvSpPr>
            <a:spLocks noChangeArrowheads="1"/>
          </p:cNvSpPr>
          <p:nvPr/>
        </p:nvSpPr>
        <p:spPr bwMode="gray">
          <a:xfrm>
            <a:off x="3071813" y="3286124"/>
            <a:ext cx="3500437" cy="642942"/>
          </a:xfrm>
          <a:prstGeom prst="roundRect">
            <a:avLst>
              <a:gd name="adj" fmla="val 11634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定义</a:t>
            </a:r>
            <a:r>
              <a:rPr lang="en-US" altLang="en-US" b="1" dirty="0"/>
              <a:t>Door</a:t>
            </a:r>
            <a:r>
              <a:rPr lang="zh-CN" altLang="en-US" b="1" dirty="0"/>
              <a:t>抽象类</a:t>
            </a:r>
            <a:endParaRPr lang="zh-CN" altLang="en-US" b="1" dirty="0"/>
          </a:p>
          <a:p>
            <a:pPr algn="l" eaLnBrk="0" hangingPunct="0">
              <a:defRPr/>
            </a:pPr>
            <a:r>
              <a:rPr lang="zh-CN" altLang="en-US" b="1" dirty="0"/>
              <a:t>定义</a:t>
            </a:r>
            <a:r>
              <a:rPr lang="en-US" altLang="en-US" b="1" dirty="0"/>
              <a:t>Lock</a:t>
            </a:r>
            <a:r>
              <a:rPr lang="zh-CN" altLang="en-US" b="1" dirty="0"/>
              <a:t>、</a:t>
            </a:r>
            <a:r>
              <a:rPr lang="en-US" altLang="en-US" b="1" dirty="0"/>
              <a:t> </a:t>
            </a:r>
            <a:r>
              <a:rPr lang="en-US" altLang="en-US" b="1" dirty="0" err="1"/>
              <a:t>DoorBell</a:t>
            </a:r>
            <a:r>
              <a:rPr lang="zh-CN" altLang="en-US" b="1" dirty="0"/>
              <a:t>接口</a:t>
            </a:r>
            <a:endParaRPr lang="zh-CN" altLang="en-US" b="1" dirty="0"/>
          </a:p>
        </p:txBody>
      </p:sp>
      <p:pic>
        <p:nvPicPr>
          <p:cNvPr id="17417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0931" y="4500563"/>
            <a:ext cx="4500563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组合 9"/>
          <p:cNvGrpSpPr/>
          <p:nvPr/>
        </p:nvGrpSpPr>
        <p:grpSpPr>
          <a:xfrm>
            <a:off x="71406" y="879510"/>
            <a:ext cx="928694" cy="406350"/>
            <a:chOff x="3786182" y="1192962"/>
            <a:chExt cx="928694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7" name="组合 17"/>
          <p:cNvGrpSpPr/>
          <p:nvPr/>
        </p:nvGrpSpPr>
        <p:grpSpPr bwMode="auto">
          <a:xfrm>
            <a:off x="3167063" y="6309320"/>
            <a:ext cx="2786062" cy="428625"/>
            <a:chOff x="3714744" y="5143512"/>
            <a:chExt cx="278608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1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36" grpId="0" animBg="1"/>
      <p:bldP spid="713737" grpId="0" animBg="1"/>
      <p:bldP spid="7137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285728"/>
            <a:ext cx="6768877" cy="52322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学员操作</a:t>
            </a:r>
            <a:r>
              <a:rPr lang="en-US" altLang="zh-CN" sz="2800" dirty="0" smtClean="0"/>
              <a:t>——</a:t>
            </a:r>
            <a:r>
              <a:rPr lang="zh-CN" sz="2800" dirty="0" smtClean="0"/>
              <a:t>使用接口实现手机功能</a:t>
            </a:r>
            <a:r>
              <a:rPr lang="en-US" altLang="zh-CN" sz="2800" dirty="0" smtClean="0"/>
              <a:t>2-1</a:t>
            </a:r>
            <a:endParaRPr lang="en-US" altLang="zh-CN" sz="2800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训练要点：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接口的基础知识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接口表示一种能力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需求说明：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原始的手机，可以发短信，通电话。随着发展，手机增加了功能：音频、视频播放、拍照、上网</a:t>
            </a:r>
            <a:endParaRPr lang="zh-CN" altLang="en-US" dirty="0" smtClean="0"/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0562" y="867257"/>
            <a:ext cx="4354064" cy="2814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组合 10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12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2793479" y="6024711"/>
            <a:ext cx="2714625" cy="428625"/>
            <a:chOff x="3143240" y="5143512"/>
            <a:chExt cx="2714644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8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8750" y="3317498"/>
            <a:ext cx="6997700" cy="2496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1" y="285728"/>
            <a:ext cx="6912892" cy="52322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学员操作</a:t>
            </a:r>
            <a:r>
              <a:rPr lang="en-US" altLang="zh-CN" sz="2800" dirty="0" smtClean="0"/>
              <a:t>——</a:t>
            </a:r>
            <a:r>
              <a:rPr lang="zh-CN" sz="2800" dirty="0" smtClean="0"/>
              <a:t>使用接口实现手机功能</a:t>
            </a:r>
            <a:r>
              <a:rPr lang="en-US" altLang="zh-CN" sz="2800" dirty="0" smtClean="0"/>
              <a:t>2-2</a:t>
            </a:r>
            <a:endParaRPr lang="en-US" altLang="zh-CN" sz="2800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编写类及接口，参照以下类的结构图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编写测试类，让普通手机播放音频、发信息和通电话，让智能手机上网、播放视频、照相、发信息和通电话</a:t>
            </a:r>
            <a:endParaRPr lang="zh-CN" altLang="en-US" dirty="0" smtClean="0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gray">
          <a:xfrm>
            <a:off x="428625" y="3286122"/>
            <a:ext cx="1214438" cy="43338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照相</a:t>
            </a:r>
            <a:endParaRPr lang="zh-CN" altLang="en-US" b="1" dirty="0"/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gray">
          <a:xfrm>
            <a:off x="3000375" y="3068960"/>
            <a:ext cx="1214438" cy="43338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连接网络</a:t>
            </a:r>
            <a:endParaRPr lang="zh-CN" altLang="en-US" b="1" dirty="0"/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gray">
          <a:xfrm>
            <a:off x="7557426" y="6072727"/>
            <a:ext cx="1214438" cy="43338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普通手机</a:t>
            </a:r>
            <a:endParaRPr lang="zh-CN" altLang="en-US" b="1" dirty="0"/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gray">
          <a:xfrm>
            <a:off x="7715250" y="3068960"/>
            <a:ext cx="1214438" cy="43338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播放</a:t>
            </a:r>
            <a:endParaRPr lang="zh-CN" altLang="en-US" b="1" dirty="0"/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gray">
          <a:xfrm>
            <a:off x="1331640" y="5357809"/>
            <a:ext cx="1214438" cy="43338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智能手机</a:t>
            </a:r>
            <a:endParaRPr lang="zh-CN" altLang="en-US" b="1" dirty="0"/>
          </a:p>
        </p:txBody>
      </p:sp>
      <p:sp>
        <p:nvSpPr>
          <p:cNvPr id="17" name="AutoShape 9"/>
          <p:cNvSpPr>
            <a:spLocks noChangeArrowheads="1"/>
          </p:cNvSpPr>
          <p:nvPr/>
        </p:nvSpPr>
        <p:spPr bwMode="gray">
          <a:xfrm>
            <a:off x="6429375" y="3209922"/>
            <a:ext cx="1143000" cy="43338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手机</a:t>
            </a:r>
            <a:endParaRPr lang="zh-CN" altLang="en-US" b="1" dirty="0"/>
          </a:p>
        </p:txBody>
      </p:sp>
      <p:cxnSp>
        <p:nvCxnSpPr>
          <p:cNvPr id="18" name="直接箭头连接符 17"/>
          <p:cNvCxnSpPr/>
          <p:nvPr/>
        </p:nvCxnSpPr>
        <p:spPr>
          <a:xfrm rot="16200000" flipV="1">
            <a:off x="1178695" y="3750471"/>
            <a:ext cx="285752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10800000">
            <a:off x="2546061" y="5643578"/>
            <a:ext cx="71438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6750480" y="5842792"/>
            <a:ext cx="571500" cy="36780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5400000" flipH="1" flipV="1">
            <a:off x="8071668" y="3640466"/>
            <a:ext cx="286546" cy="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143636" y="3429000"/>
            <a:ext cx="28575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rot="5400000" flipH="1" flipV="1">
            <a:off x="3357554" y="3640466"/>
            <a:ext cx="28575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20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27" name="组合 21"/>
          <p:cNvGrpSpPr/>
          <p:nvPr/>
        </p:nvGrpSpPr>
        <p:grpSpPr bwMode="auto">
          <a:xfrm>
            <a:off x="3082081" y="6168727"/>
            <a:ext cx="2786063" cy="428625"/>
            <a:chOff x="3714744" y="5143512"/>
            <a:chExt cx="2786082" cy="428628"/>
          </a:xfrm>
        </p:grpSpPr>
        <p:sp>
          <p:nvSpPr>
            <p:cNvPr id="28" name="圆角矩形 2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796136" y="285728"/>
            <a:ext cx="3168476" cy="52322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共性问题集中讲解</a:t>
            </a:r>
            <a:endParaRPr lang="zh-CN" altLang="en-US" dirty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  <a:endParaRPr lang="zh-CN" altLang="en-US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grpSp>
        <p:nvGrpSpPr>
          <p:cNvPr id="7" name="组合 29"/>
          <p:cNvGrpSpPr/>
          <p:nvPr/>
        </p:nvGrpSpPr>
        <p:grpSpPr bwMode="auto">
          <a:xfrm>
            <a:off x="1619672" y="3530253"/>
            <a:ext cx="5929313" cy="2058987"/>
            <a:chOff x="1857356" y="3214688"/>
            <a:chExt cx="5929353" cy="2058988"/>
          </a:xfrm>
        </p:grpSpPr>
        <p:sp>
          <p:nvSpPr>
            <p:cNvPr id="8" name="等腰三角形 7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9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10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4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15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6" name="等腰三角形 15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9" name="等腰三角形 18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11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2" name="任意多边形 11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3" name="任意多边形 12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028384" y="285728"/>
            <a:ext cx="936228" cy="52322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小结</a:t>
            </a:r>
            <a:endParaRPr lang="zh-CN" altLang="en-US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如何理解接口是一种能力？</a:t>
            </a:r>
            <a:endParaRPr lang="zh-CN" altLang="en-US" dirty="0" smtClean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gray">
          <a:xfrm>
            <a:off x="1500166" y="2285992"/>
            <a:ext cx="6357982" cy="285752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400" b="1" dirty="0"/>
              <a:t>接口有比抽象类更好的特性：</a:t>
            </a:r>
            <a:endParaRPr lang="en-US" altLang="zh-CN" sz="2400" b="1" dirty="0"/>
          </a:p>
          <a:p>
            <a:pPr algn="l" eaLnBrk="0" hangingPunct="0">
              <a:defRPr/>
            </a:pPr>
            <a:r>
              <a:rPr lang="en-US" altLang="zh-CN" sz="2400" b="1" dirty="0"/>
              <a:t>1.</a:t>
            </a:r>
            <a:r>
              <a:rPr lang="zh-CN" altLang="en-US" sz="2400" b="1" dirty="0"/>
              <a:t>可以被多继承</a:t>
            </a:r>
            <a:endParaRPr lang="zh-CN" altLang="en-US" sz="2400" b="1" dirty="0"/>
          </a:p>
          <a:p>
            <a:pPr algn="l" eaLnBrk="0" hangingPunct="0">
              <a:defRPr/>
            </a:pPr>
            <a:r>
              <a:rPr lang="en-US" altLang="zh-CN" sz="2400" b="1" dirty="0"/>
              <a:t>2.</a:t>
            </a:r>
            <a:r>
              <a:rPr lang="zh-CN" altLang="en-US" sz="2400" b="1" dirty="0"/>
              <a:t>设计和实现完全分离</a:t>
            </a:r>
            <a:endParaRPr lang="zh-CN" altLang="en-US" sz="2400" b="1" dirty="0"/>
          </a:p>
          <a:p>
            <a:pPr algn="l" eaLnBrk="0" hangingPunct="0">
              <a:defRPr/>
            </a:pPr>
            <a:r>
              <a:rPr lang="en-US" altLang="zh-CN" sz="2400" b="1" dirty="0"/>
              <a:t>3.</a:t>
            </a:r>
            <a:r>
              <a:rPr lang="zh-CN" altLang="en-US" sz="2400" b="1" dirty="0"/>
              <a:t>更自然的使用多态</a:t>
            </a:r>
            <a:endParaRPr lang="zh-CN" altLang="en-US" sz="2400" b="1" dirty="0"/>
          </a:p>
          <a:p>
            <a:pPr algn="l" eaLnBrk="0" hangingPunct="0">
              <a:defRPr/>
            </a:pPr>
            <a:r>
              <a:rPr lang="en-US" altLang="zh-CN" sz="2400" b="1" dirty="0"/>
              <a:t>4.</a:t>
            </a:r>
            <a:r>
              <a:rPr lang="zh-CN" altLang="en-US" sz="2400" b="1" dirty="0"/>
              <a:t>更容易搭建程序框架</a:t>
            </a:r>
            <a:endParaRPr lang="zh-CN" altLang="en-US" sz="2400" b="1" dirty="0"/>
          </a:p>
          <a:p>
            <a:pPr algn="l" eaLnBrk="0" hangingPunct="0">
              <a:defRPr/>
            </a:pPr>
            <a:r>
              <a:rPr lang="en-US" altLang="zh-CN" sz="2400" b="1" dirty="0"/>
              <a:t>5.</a:t>
            </a:r>
            <a:r>
              <a:rPr lang="zh-CN" altLang="en-US" sz="2400" b="1" dirty="0"/>
              <a:t>更容易更换实现</a:t>
            </a:r>
            <a:endParaRPr lang="zh-CN" altLang="en-US" sz="2400" b="1" dirty="0"/>
          </a:p>
          <a:p>
            <a:pPr algn="l" eaLnBrk="0" hangingPunct="0">
              <a:defRPr/>
            </a:pPr>
            <a:r>
              <a:rPr lang="en-US" altLang="zh-CN" sz="2400" b="1" dirty="0"/>
              <a:t> …… </a:t>
            </a:r>
            <a:endParaRPr lang="en-US" altLang="zh-CN" sz="2400" b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71406" y="857232"/>
            <a:ext cx="958752" cy="430730"/>
            <a:chOff x="3643306" y="2500357"/>
            <a:chExt cx="958752" cy="430730"/>
          </a:xfrm>
        </p:grpSpPr>
        <p:pic>
          <p:nvPicPr>
            <p:cNvPr id="7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10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500587">
            <a:off x="7743825" y="571500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308304" y="285728"/>
            <a:ext cx="1656308" cy="52322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预习检查</a:t>
            </a:r>
            <a:endParaRPr lang="zh-CN" altLang="en-US" dirty="0" smtClean="0"/>
          </a:p>
        </p:txBody>
      </p:sp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/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785786" y="1276350"/>
            <a:ext cx="8215370" cy="50101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如何编写接口？</a:t>
            </a:r>
            <a:endParaRPr lang="zh-CN" altLang="en-US" sz="2600" b="1" dirty="0">
              <a:latin typeface="+mn-lt"/>
              <a:ea typeface="微软雅黑" panose="020B0503020204020204" pitchFamily="34" charset="-122"/>
            </a:endParaRPr>
          </a:p>
          <a:p>
            <a:pPr marL="342900" lvl="0" indent="-34290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接口有哪些特性？（说出</a:t>
            </a:r>
            <a:r>
              <a:rPr lang="en-US" altLang="zh-CN" sz="2600" b="1" dirty="0">
                <a:latin typeface="+mn-lt"/>
                <a:ea typeface="微软雅黑" panose="020B0503020204020204" pitchFamily="34" charset="-122"/>
              </a:rPr>
              <a:t>2</a:t>
            </a: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个</a:t>
            </a:r>
            <a:r>
              <a:rPr lang="zh-CN" altLang="en-US" sz="2600" b="1" dirty="0" smtClean="0">
                <a:latin typeface="+mn-lt"/>
                <a:ea typeface="微软雅黑" panose="020B0503020204020204" pitchFamily="34" charset="-122"/>
              </a:rPr>
              <a:t>）</a:t>
            </a:r>
            <a:endParaRPr lang="zh-CN" altLang="en-US" sz="2600" b="1" dirty="0">
              <a:latin typeface="+mn-lt"/>
              <a:ea typeface="微软雅黑" panose="020B0503020204020204" pitchFamily="34" charset="-122"/>
            </a:endParaRPr>
          </a:p>
        </p:txBody>
      </p:sp>
      <p:grpSp>
        <p:nvGrpSpPr>
          <p:cNvPr id="10" name="组合 1"/>
          <p:cNvGrpSpPr/>
          <p:nvPr/>
        </p:nvGrpSpPr>
        <p:grpSpPr bwMode="auto">
          <a:xfrm>
            <a:off x="144438" y="676176"/>
            <a:ext cx="1619250" cy="736600"/>
            <a:chOff x="0" y="600123"/>
            <a:chExt cx="1619672" cy="736273"/>
          </a:xfrm>
        </p:grpSpPr>
        <p:sp>
          <p:nvSpPr>
            <p:cNvPr id="11" name="TextBox 10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集中测试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2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857884" y="285728"/>
            <a:ext cx="3106728" cy="52322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接口是一种约定</a:t>
            </a:r>
            <a:endParaRPr lang="zh-CN" altLang="en-US" dirty="0" smtClean="0"/>
          </a:p>
        </p:txBody>
      </p:sp>
      <p:sp>
        <p:nvSpPr>
          <p:cNvPr id="70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生活中，我们使用的两相电源插座，规定了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两个接头间的额定电压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两个接头间的距离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接头的形状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接口是一种约定</a:t>
            </a:r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面向接口编程</a:t>
            </a:r>
            <a:endParaRPr lang="zh-CN" altLang="en-US" dirty="0" smtClean="0"/>
          </a:p>
          <a:p>
            <a:pPr lvl="1" eaLnBrk="1" hangingPunct="1"/>
            <a:endParaRPr lang="en-US" altLang="zh-CN" dirty="0" smtClean="0"/>
          </a:p>
        </p:txBody>
      </p:sp>
      <p:sp>
        <p:nvSpPr>
          <p:cNvPr id="705545" name="AutoShape 9"/>
          <p:cNvSpPr>
            <a:spLocks noChangeArrowheads="1"/>
          </p:cNvSpPr>
          <p:nvPr/>
        </p:nvSpPr>
        <p:spPr bwMode="gray">
          <a:xfrm>
            <a:off x="1547813" y="5286388"/>
            <a:ext cx="5881707" cy="571504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 程序设计时面向接口的约定而不考虑具体实现 </a:t>
            </a:r>
            <a:endParaRPr lang="zh-CN" altLang="en-US" sz="2000" b="1" dirty="0"/>
          </a:p>
        </p:txBody>
      </p:sp>
      <p:sp>
        <p:nvSpPr>
          <p:cNvPr id="705546" name="AutoShape 10"/>
          <p:cNvSpPr>
            <a:spLocks noChangeArrowheads="1"/>
          </p:cNvSpPr>
          <p:nvPr/>
        </p:nvSpPr>
        <p:spPr bwMode="auto">
          <a:xfrm>
            <a:off x="5786446" y="3429000"/>
            <a:ext cx="2063920" cy="408623"/>
          </a:xfrm>
          <a:prstGeom prst="wedgeRoundRectCallout">
            <a:avLst>
              <a:gd name="adj1" fmla="val -31459"/>
              <a:gd name="adj2" fmla="val 4755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有些接口只有名称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705547" name="AutoShape 11"/>
          <p:cNvSpPr>
            <a:spLocks noChangeArrowheads="1"/>
          </p:cNvSpPr>
          <p:nvPr/>
        </p:nvSpPr>
        <p:spPr bwMode="auto">
          <a:xfrm>
            <a:off x="5857884" y="4143380"/>
            <a:ext cx="2103457" cy="776383"/>
          </a:xfrm>
          <a:prstGeom prst="wedgeRoundRectCallout">
            <a:avLst>
              <a:gd name="adj1" fmla="val -32675"/>
              <a:gd name="adj2" fmla="val -4947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方法的实现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方式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要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通过注释来约定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 flipV="1">
            <a:off x="5214942" y="3643314"/>
            <a:ext cx="500066" cy="2857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 bwMode="auto">
          <a:xfrm>
            <a:off x="5214942" y="4143380"/>
            <a:ext cx="571504" cy="2857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5543" name="AutoShape 7"/>
          <p:cNvSpPr>
            <a:spLocks noChangeArrowheads="1"/>
          </p:cNvSpPr>
          <p:nvPr/>
        </p:nvSpPr>
        <p:spPr bwMode="gray">
          <a:xfrm>
            <a:off x="2051050" y="3714752"/>
            <a:ext cx="3163892" cy="64770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体现在接口名称和注释上 </a:t>
            </a:r>
            <a:endParaRPr lang="zh-CN" altLang="en-US" sz="20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0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0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0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45" grpId="0" animBg="1"/>
      <p:bldP spid="705546" grpId="0" animBg="1"/>
      <p:bldP spid="705547" grpId="0" animBg="1"/>
      <p:bldP spid="7055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444208" y="285728"/>
            <a:ext cx="2520404" cy="52322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面向接口编程</a:t>
            </a:r>
            <a:endParaRPr lang="zh-CN" altLang="en-US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开发打印机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墨盒：彩色、黑白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纸张类型：</a:t>
            </a:r>
            <a:r>
              <a:rPr lang="en-US" altLang="zh-CN" dirty="0" smtClean="0"/>
              <a:t>A4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B5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墨盒和纸张都不是打印机厂商提供的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打印机厂商要兼容市场上的墨盒、纸张</a:t>
            </a:r>
            <a:endParaRPr lang="zh-CN" altLang="en-US" dirty="0" smtClean="0"/>
          </a:p>
        </p:txBody>
      </p:sp>
      <p:pic>
        <p:nvPicPr>
          <p:cNvPr id="23557" name="Picture 2" descr="图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00250" y="3786190"/>
            <a:ext cx="4691063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5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7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516216" y="285728"/>
            <a:ext cx="2448396" cy="52322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面向接口编程</a:t>
            </a:r>
            <a:endParaRPr lang="zh-CN" altLang="en-US" dirty="0" smtClean="0"/>
          </a:p>
        </p:txBody>
      </p:sp>
      <p:sp>
        <p:nvSpPr>
          <p:cNvPr id="72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墨盒和纸张的规格是一种约定 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打印机需要遵守这些约定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用面向接口编程的方式开发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制定墨盒、纸张的约定或标准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打印机厂商使用墨盒、纸张的标准开发打印机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其他厂商按照墨盒、纸张的标准生产墨盒、纸张</a:t>
            </a:r>
            <a:endParaRPr lang="zh-CN" altLang="en-US" dirty="0" smtClean="0"/>
          </a:p>
        </p:txBody>
      </p:sp>
      <p:sp>
        <p:nvSpPr>
          <p:cNvPr id="720901" name="AutoShape 5"/>
          <p:cNvSpPr>
            <a:spLocks noChangeArrowheads="1"/>
          </p:cNvSpPr>
          <p:nvPr/>
        </p:nvSpPr>
        <p:spPr bwMode="gray">
          <a:xfrm>
            <a:off x="2273300" y="4142671"/>
            <a:ext cx="2692400" cy="715089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定义墨盒接口</a:t>
            </a:r>
            <a:r>
              <a:rPr lang="en-US" altLang="zh-CN" b="1" dirty="0"/>
              <a:t>InkBox</a:t>
            </a:r>
            <a:endParaRPr lang="en-US" altLang="zh-CN" b="1" dirty="0"/>
          </a:p>
          <a:p>
            <a:pPr algn="l" eaLnBrk="0" hangingPunct="0">
              <a:defRPr/>
            </a:pPr>
            <a:r>
              <a:rPr lang="zh-CN" altLang="en-US" b="1" dirty="0"/>
              <a:t>定义纸张接口</a:t>
            </a:r>
            <a:r>
              <a:rPr lang="en-US" altLang="zh-CN" b="1" dirty="0"/>
              <a:t>Paper </a:t>
            </a:r>
            <a:endParaRPr lang="zh-CN" altLang="en-US" b="1" dirty="0"/>
          </a:p>
        </p:txBody>
      </p:sp>
      <p:sp>
        <p:nvSpPr>
          <p:cNvPr id="720903" name="AutoShape 7"/>
          <p:cNvSpPr>
            <a:spLocks noChangeArrowheads="1"/>
          </p:cNvSpPr>
          <p:nvPr/>
        </p:nvSpPr>
        <p:spPr bwMode="gray">
          <a:xfrm>
            <a:off x="2301875" y="4949203"/>
            <a:ext cx="2663825" cy="40862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 定义打印机类 </a:t>
            </a:r>
            <a:endParaRPr lang="zh-CN" altLang="en-US" b="1" dirty="0"/>
          </a:p>
        </p:txBody>
      </p:sp>
      <p:sp>
        <p:nvSpPr>
          <p:cNvPr id="720904" name="AutoShape 8"/>
          <p:cNvSpPr>
            <a:spLocks noChangeArrowheads="1"/>
          </p:cNvSpPr>
          <p:nvPr/>
        </p:nvSpPr>
        <p:spPr bwMode="gray">
          <a:xfrm>
            <a:off x="2301875" y="5428555"/>
            <a:ext cx="2663825" cy="715089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实现墨盒接口</a:t>
            </a:r>
            <a:endParaRPr lang="zh-CN" altLang="en-US" b="1" dirty="0"/>
          </a:p>
          <a:p>
            <a:pPr algn="l" eaLnBrk="0" hangingPunct="0">
              <a:defRPr/>
            </a:pPr>
            <a:r>
              <a:rPr lang="zh-CN" altLang="en-US" b="1" dirty="0"/>
              <a:t>实现纸张接口 </a:t>
            </a:r>
            <a:endParaRPr lang="zh-CN" altLang="en-US" b="1" dirty="0"/>
          </a:p>
        </p:txBody>
      </p:sp>
      <p:sp>
        <p:nvSpPr>
          <p:cNvPr id="720907" name="AutoShape 11"/>
          <p:cNvSpPr>
            <a:spLocks noChangeArrowheads="1"/>
          </p:cNvSpPr>
          <p:nvPr/>
        </p:nvSpPr>
        <p:spPr bwMode="auto">
          <a:xfrm>
            <a:off x="214282" y="4286256"/>
            <a:ext cx="1640372" cy="776383"/>
          </a:xfrm>
          <a:prstGeom prst="wedgeRoundRectCallout">
            <a:avLst>
              <a:gd name="adj1" fmla="val 50385"/>
              <a:gd name="adj2" fmla="val 2766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约定墨盒标准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约定纸张标准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720909" name="AutoShape 13"/>
          <p:cNvSpPr>
            <a:spLocks noChangeArrowheads="1"/>
          </p:cNvSpPr>
          <p:nvPr/>
        </p:nvSpPr>
        <p:spPr bwMode="auto">
          <a:xfrm>
            <a:off x="5500694" y="4786322"/>
            <a:ext cx="3472019" cy="408623"/>
          </a:xfrm>
          <a:prstGeom prst="wedgeRoundRectCallout">
            <a:avLst>
              <a:gd name="adj1" fmla="val -50491"/>
              <a:gd name="adj2" fmla="val 1581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用墨盒、纸张接口实现打印方法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1406" y="857232"/>
            <a:ext cx="1000132" cy="446983"/>
            <a:chOff x="1000100" y="3235185"/>
            <a:chExt cx="1000132" cy="446983"/>
          </a:xfrm>
        </p:grpSpPr>
        <p:pic>
          <p:nvPicPr>
            <p:cNvPr id="17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cxnSp>
        <p:nvCxnSpPr>
          <p:cNvPr id="23" name="直接箭头连接符 22"/>
          <p:cNvCxnSpPr/>
          <p:nvPr/>
        </p:nvCxnSpPr>
        <p:spPr bwMode="auto">
          <a:xfrm rot="10800000" flipV="1">
            <a:off x="1857356" y="4714884"/>
            <a:ext cx="357190" cy="90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720909" idx="4"/>
          </p:cNvCxnSpPr>
          <p:nvPr/>
        </p:nvCxnSpPr>
        <p:spPr bwMode="auto">
          <a:xfrm flipV="1">
            <a:off x="5033969" y="5055249"/>
            <a:ext cx="449677" cy="16675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5" name="组合 30"/>
          <p:cNvGrpSpPr/>
          <p:nvPr/>
        </p:nvGrpSpPr>
        <p:grpSpPr bwMode="auto">
          <a:xfrm>
            <a:off x="2051720" y="6312743"/>
            <a:ext cx="3744416" cy="428625"/>
            <a:chOff x="3143240" y="5143512"/>
            <a:chExt cx="2664175" cy="428628"/>
          </a:xfrm>
        </p:grpSpPr>
        <p:sp>
          <p:nvSpPr>
            <p:cNvPr id="26" name="圆角矩形 2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3714743" y="5143512"/>
              <a:ext cx="209267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9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 bwMode="auto">
            <a:xfrm>
              <a:off x="3675029" y="5187962"/>
              <a:ext cx="1466554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</a:rPr>
                <a:t>      演示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4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：打印机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2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2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2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01" grpId="0" animBg="1"/>
      <p:bldP spid="720904" grpId="0" animBg="1"/>
      <p:bldP spid="72090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相同点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代表系统的抽象层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都不能被实例化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都能包含抽象方法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用于描述系统提供的服务，不必提供具体实现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不同点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在抽象类中可以为部分方法提供默认实现，而接口中只能包含抽象方法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抽象类便于复用，接口便于代码维护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一个类只能继承一个直接的父类，但可以实现多个接口</a:t>
            </a:r>
            <a:endParaRPr lang="en-US" altLang="zh-CN" dirty="0" smtClean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224" y="285728"/>
            <a:ext cx="2376388" cy="52322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抽象类</a:t>
            </a:r>
            <a:r>
              <a:rPr lang="en-US" altLang="zh-CN" dirty="0" err="1" smtClean="0"/>
              <a:t>vs</a:t>
            </a:r>
            <a:r>
              <a:rPr lang="zh-CN" altLang="en-US" dirty="0" smtClean="0"/>
              <a:t>接口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使用原则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接口做系统与外界交互的窗口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接口提供服务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接口本身一旦制定，就不允许随意修改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抽象类可完成部分功能实现，还有部分功能可作为系统的扩展点</a:t>
            </a:r>
            <a:endParaRPr lang="en-US" altLang="zh-CN" dirty="0" smtClean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516216" y="285728"/>
            <a:ext cx="2448396" cy="52322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抽象类</a:t>
            </a:r>
            <a:r>
              <a:rPr lang="en-US" altLang="zh-CN" dirty="0" err="1" smtClean="0"/>
              <a:t>vs</a:t>
            </a:r>
            <a:r>
              <a:rPr lang="zh-CN" altLang="en-US" dirty="0" smtClean="0"/>
              <a:t>接口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652120" y="285728"/>
            <a:ext cx="3312492" cy="52322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面向对象设计原则</a:t>
            </a:r>
            <a:endParaRPr lang="zh-CN" alt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71472" y="1124744"/>
            <a:ext cx="8072494" cy="5256584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8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多用组合，少用继承</a:t>
            </a:r>
            <a:endParaRPr lang="en-US" altLang="zh-CN" sz="2800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针对接口编程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28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针对扩展开放，针对改变关闭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419871" y="285728"/>
            <a:ext cx="5544741" cy="52322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dirty="0" smtClean="0"/>
              <a:t>组装一台计算机</a:t>
            </a:r>
            <a:r>
              <a:rPr lang="en-US" altLang="zh-CN" dirty="0" smtClean="0"/>
              <a:t>2-1</a:t>
            </a:r>
            <a:endParaRPr lang="en-US" altLang="zh-CN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训练要点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接口的基础知识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理解接口表示一种约定 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采用面向接口编程思想组装一台计算机。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计算机的主要组成部分有：</a:t>
            </a:r>
            <a:endParaRPr lang="zh-CN" altLang="en-US" dirty="0" smtClean="0"/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CPU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硬盘</a:t>
            </a:r>
            <a:endParaRPr lang="zh-CN" altLang="en-US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2" eaLnBrk="1" hangingPunct="1"/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内存</a:t>
            </a:r>
            <a:endParaRPr lang="zh-CN" altLang="en-US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25605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3313" y="4623587"/>
            <a:ext cx="3821112" cy="1336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组合 10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12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3225527" y="6237288"/>
            <a:ext cx="2714625" cy="428625"/>
            <a:chOff x="3143240" y="5143512"/>
            <a:chExt cx="2714644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8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432165" y="285728"/>
            <a:ext cx="5532448" cy="52322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dirty="0" smtClean="0"/>
              <a:t>组装一台计算机</a:t>
            </a:r>
            <a:r>
              <a:rPr lang="en-US" altLang="zh-CN" dirty="0" smtClean="0"/>
              <a:t>2-2</a:t>
            </a:r>
            <a:endParaRPr lang="en-US" altLang="zh-CN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ct val="2000"/>
              </a:spcAft>
            </a:pPr>
            <a:r>
              <a:rPr lang="zh-CN" altLang="en-US" dirty="0" smtClean="0"/>
              <a:t>实现思路</a:t>
            </a:r>
            <a:endParaRPr lang="zh-CN" altLang="en-US" dirty="0" smtClean="0"/>
          </a:p>
          <a:p>
            <a:pPr lvl="1" eaLnBrk="1" hangingPunct="1">
              <a:spcAft>
                <a:spcPct val="2000"/>
              </a:spcAft>
            </a:pPr>
            <a:r>
              <a:rPr lang="zh-CN" altLang="en-US" dirty="0" smtClean="0"/>
              <a:t>定义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的接口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，返回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品牌和主频</a:t>
            </a:r>
            <a:endParaRPr lang="en-US" altLang="zh-CN" dirty="0" smtClean="0"/>
          </a:p>
          <a:p>
            <a:pPr lvl="1" eaLnBrk="1" hangingPunct="1">
              <a:spcAft>
                <a:spcPct val="2000"/>
              </a:spcAft>
            </a:pPr>
            <a:r>
              <a:rPr lang="zh-CN" altLang="en-US" dirty="0" smtClean="0"/>
              <a:t>定义内存的接口</a:t>
            </a:r>
            <a:r>
              <a:rPr lang="en-US" altLang="zh-CN" dirty="0" smtClean="0"/>
              <a:t>EMS</a:t>
            </a:r>
            <a:r>
              <a:rPr lang="zh-CN" altLang="en-US" dirty="0" smtClean="0"/>
              <a:t>，返回容量</a:t>
            </a:r>
            <a:endParaRPr lang="en-US" altLang="zh-CN" dirty="0" smtClean="0"/>
          </a:p>
          <a:p>
            <a:pPr lvl="1" eaLnBrk="1" hangingPunct="1">
              <a:spcAft>
                <a:spcPct val="2000"/>
              </a:spcAft>
            </a:pPr>
            <a:r>
              <a:rPr lang="zh-CN" altLang="en-US" dirty="0" smtClean="0"/>
              <a:t>定义硬盘的接口</a:t>
            </a:r>
            <a:r>
              <a:rPr lang="en-US" altLang="zh-CN" dirty="0" err="1" smtClean="0"/>
              <a:t>HardDisk</a:t>
            </a:r>
            <a:r>
              <a:rPr lang="zh-CN" altLang="en-US" dirty="0" smtClean="0"/>
              <a:t>，返回容量</a:t>
            </a:r>
            <a:endParaRPr lang="zh-CN" altLang="en-US" dirty="0" smtClean="0"/>
          </a:p>
          <a:p>
            <a:pPr lvl="2" eaLnBrk="1" hangingPunct="1">
              <a:spcAft>
                <a:spcPct val="2000"/>
              </a:spcAft>
              <a:buFontTx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 lvl="1" eaLnBrk="1" hangingPunct="1">
              <a:spcAft>
                <a:spcPct val="2000"/>
              </a:spcAft>
            </a:pPr>
            <a:r>
              <a:rPr lang="zh-CN" altLang="en-US" dirty="0" smtClean="0"/>
              <a:t>编写各组件厂商分别实现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EMS</a:t>
            </a:r>
            <a:r>
              <a:rPr lang="zh-CN" altLang="en-US" dirty="0" smtClean="0"/>
              <a:t>、和</a:t>
            </a:r>
            <a:r>
              <a:rPr lang="en-US" altLang="zh-CN" dirty="0" err="1" smtClean="0"/>
              <a:t>HardDisk</a:t>
            </a:r>
            <a:r>
              <a:rPr lang="zh-CN" altLang="en-US" dirty="0" smtClean="0"/>
              <a:t>接口编写计算机类，组装计算机并显示相关信息</a:t>
            </a:r>
            <a:endParaRPr lang="en-US" altLang="zh-CN" dirty="0" smtClean="0"/>
          </a:p>
          <a:p>
            <a:pPr lvl="1" eaLnBrk="1" hangingPunct="1">
              <a:spcAft>
                <a:spcPct val="2000"/>
              </a:spcAft>
            </a:pPr>
            <a:r>
              <a:rPr lang="zh-CN" altLang="en-US" dirty="0" smtClean="0"/>
              <a:t>编写测试类运行</a:t>
            </a:r>
            <a:endParaRPr lang="zh-CN" altLang="en-US" dirty="0" smtClean="0"/>
          </a:p>
        </p:txBody>
      </p:sp>
      <p:sp>
        <p:nvSpPr>
          <p:cNvPr id="709644" name="AutoShape 12"/>
          <p:cNvSpPr>
            <a:spLocks noChangeArrowheads="1"/>
          </p:cNvSpPr>
          <p:nvPr/>
        </p:nvSpPr>
        <p:spPr bwMode="auto">
          <a:xfrm>
            <a:off x="5715000" y="3020377"/>
            <a:ext cx="259802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实现计算机各组件信息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709645" name="AutoShape 13"/>
          <p:cNvSpPr>
            <a:spLocks noChangeArrowheads="1"/>
          </p:cNvSpPr>
          <p:nvPr/>
        </p:nvSpPr>
        <p:spPr bwMode="auto">
          <a:xfrm>
            <a:off x="5643563" y="1285860"/>
            <a:ext cx="2428083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 定义计算机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组成部分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5" name="组合 21"/>
          <p:cNvGrpSpPr/>
          <p:nvPr/>
        </p:nvGrpSpPr>
        <p:grpSpPr bwMode="auto">
          <a:xfrm>
            <a:off x="3010073" y="5877272"/>
            <a:ext cx="2786063" cy="428625"/>
            <a:chOff x="3714744" y="5143512"/>
            <a:chExt cx="278608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0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44" grpId="0" animBg="1"/>
      <p:bldP spid="70964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104" y="285728"/>
            <a:ext cx="3456508" cy="523220"/>
          </a:xfr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  <a:endParaRPr lang="zh-CN" altLang="en-US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grpSp>
        <p:nvGrpSpPr>
          <p:cNvPr id="7" name="组合 29"/>
          <p:cNvGrpSpPr/>
          <p:nvPr/>
        </p:nvGrpSpPr>
        <p:grpSpPr bwMode="auto">
          <a:xfrm>
            <a:off x="1691680" y="3386237"/>
            <a:ext cx="5929313" cy="2058987"/>
            <a:chOff x="1857356" y="3214688"/>
            <a:chExt cx="5929353" cy="2058988"/>
          </a:xfrm>
        </p:grpSpPr>
        <p:sp>
          <p:nvSpPr>
            <p:cNvPr id="8" name="等腰三角形 7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9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10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4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15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6" name="等腰三角形 15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9" name="等腰三角形 18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11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2" name="任意多边形 11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3" name="任意多边形 12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812360" y="285728"/>
            <a:ext cx="1152252" cy="523220"/>
          </a:xfrm>
        </p:spPr>
        <p:txBody>
          <a:bodyPr/>
          <a:lstStyle/>
          <a:p>
            <a:pPr eaLnBrk="1" hangingPunct="1"/>
            <a:r>
              <a:rPr lang="zh-CN" altLang="en-US" smtClean="0"/>
              <a:t>小结</a:t>
            </a:r>
            <a:endParaRPr lang="en-US" altLang="zh-CN" smtClean="0"/>
          </a:p>
        </p:txBody>
      </p:sp>
      <p:sp>
        <p:nvSpPr>
          <p:cNvPr id="69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编写和实现接口的语法是什么？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接口有哪些特性？（说出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个）</a:t>
            </a:r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阅读代码，找出错误</a:t>
            </a:r>
            <a:endParaRPr lang="zh-CN" altLang="en-US" dirty="0" smtClean="0"/>
          </a:p>
        </p:txBody>
      </p:sp>
      <p:sp>
        <p:nvSpPr>
          <p:cNvPr id="693258" name="AutoShape 10"/>
          <p:cNvSpPr>
            <a:spLocks noChangeArrowheads="1"/>
          </p:cNvSpPr>
          <p:nvPr/>
        </p:nvSpPr>
        <p:spPr bwMode="auto">
          <a:xfrm>
            <a:off x="1611313" y="3429001"/>
            <a:ext cx="5703887" cy="33332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interface MyInterface {   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public MyInterface();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public void method1();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public void method2(){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private void method3();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void method4();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int method5();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int TYPE = 1;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1406" y="857232"/>
            <a:ext cx="958752" cy="430730"/>
            <a:chOff x="3643306" y="2500357"/>
            <a:chExt cx="958752" cy="430730"/>
          </a:xfrm>
        </p:grpSpPr>
        <p:pic>
          <p:nvPicPr>
            <p:cNvPr id="18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20" name="组合 77"/>
          <p:cNvGrpSpPr/>
          <p:nvPr/>
        </p:nvGrpSpPr>
        <p:grpSpPr>
          <a:xfrm>
            <a:off x="71406" y="2357430"/>
            <a:ext cx="1469411" cy="400110"/>
            <a:chOff x="2962268" y="5103147"/>
            <a:chExt cx="1469411" cy="400110"/>
          </a:xfrm>
        </p:grpSpPr>
        <p:pic>
          <p:nvPicPr>
            <p:cNvPr id="21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23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51853" y="3855380"/>
            <a:ext cx="345600" cy="288000"/>
          </a:xfrm>
          <a:prstGeom prst="rect">
            <a:avLst/>
          </a:prstGeom>
          <a:noFill/>
        </p:spPr>
      </p:pic>
      <p:pic>
        <p:nvPicPr>
          <p:cNvPr id="24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99307" y="4212570"/>
            <a:ext cx="401387" cy="288000"/>
          </a:xfrm>
          <a:prstGeom prst="rect">
            <a:avLst/>
          </a:prstGeom>
          <a:noFill/>
        </p:spPr>
      </p:pic>
      <p:pic>
        <p:nvPicPr>
          <p:cNvPr id="25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3656" y="4926950"/>
            <a:ext cx="345600" cy="288000"/>
          </a:xfrm>
          <a:prstGeom prst="rect">
            <a:avLst/>
          </a:prstGeom>
          <a:noFill/>
        </p:spPr>
      </p:pic>
      <p:pic>
        <p:nvPicPr>
          <p:cNvPr id="26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99307" y="5284140"/>
            <a:ext cx="401387" cy="288000"/>
          </a:xfrm>
          <a:prstGeom prst="rect">
            <a:avLst/>
          </a:prstGeom>
          <a:noFill/>
        </p:spPr>
      </p:pic>
      <p:pic>
        <p:nvPicPr>
          <p:cNvPr id="27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5643578"/>
            <a:ext cx="401387" cy="288000"/>
          </a:xfrm>
          <a:prstGeom prst="rect">
            <a:avLst/>
          </a:prstGeom>
          <a:noFill/>
        </p:spPr>
      </p:pic>
      <p:pic>
        <p:nvPicPr>
          <p:cNvPr id="28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5998520"/>
            <a:ext cx="401387" cy="288000"/>
          </a:xfrm>
          <a:prstGeom prst="rect">
            <a:avLst/>
          </a:prstGeom>
          <a:noFill/>
        </p:spPr>
      </p:pic>
      <p:pic>
        <p:nvPicPr>
          <p:cNvPr id="30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3656" y="4569760"/>
            <a:ext cx="345600" cy="288000"/>
          </a:xfrm>
          <a:prstGeom prst="rect">
            <a:avLst/>
          </a:prstGeom>
          <a:noFill/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9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56176" y="285728"/>
            <a:ext cx="2808436" cy="52322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回顾及作业点评</a:t>
            </a:r>
            <a:endParaRPr lang="zh-CN" alt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如何实现多态？</a:t>
            </a:r>
            <a:endParaRPr lang="zh-CN" altLang="en-US" dirty="0"/>
          </a:p>
          <a:p>
            <a:pPr eaLnBrk="1" hangingPunct="1"/>
            <a:r>
              <a:rPr lang="zh-CN" altLang="en-US" dirty="0"/>
              <a:t>使用多态有什么好处？</a:t>
            </a:r>
            <a:endParaRPr lang="zh-CN" altLang="en-US" dirty="0"/>
          </a:p>
          <a:p>
            <a:pPr eaLnBrk="1" hangingPunct="1"/>
            <a:r>
              <a:rPr lang="zh-CN" altLang="en-US" dirty="0"/>
              <a:t>抽象类的特点是什么？</a:t>
            </a:r>
            <a:endParaRPr lang="zh-CN" altLang="en-US" dirty="0"/>
          </a:p>
          <a:p>
            <a:pPr eaLnBrk="1" hangingPunct="1"/>
            <a:r>
              <a:rPr lang="zh-CN" altLang="en-US" dirty="0"/>
              <a:t>抽象方法的特点是什么？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点评作业的提交情况和共性问题</a:t>
            </a:r>
            <a:endParaRPr lang="zh-CN" altLang="en-US" dirty="0"/>
          </a:p>
          <a:p>
            <a:pPr marL="0" indent="0" eaLnBrk="1" hangingPunct="1">
              <a:buNone/>
            </a:pPr>
            <a:endParaRPr lang="zh-CN" altLang="en-US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71406" y="857232"/>
            <a:ext cx="958752" cy="430730"/>
            <a:chOff x="3643306" y="2500357"/>
            <a:chExt cx="958752" cy="430730"/>
          </a:xfrm>
        </p:grpSpPr>
        <p:pic>
          <p:nvPicPr>
            <p:cNvPr id="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21775" y="4005064"/>
            <a:ext cx="1497897" cy="400110"/>
            <a:chOff x="1004978" y="3857625"/>
            <a:chExt cx="1497897" cy="400110"/>
          </a:xfrm>
        </p:grpSpPr>
        <p:pic>
          <p:nvPicPr>
            <p:cNvPr id="9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作业点评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7715250" y="274638"/>
            <a:ext cx="971550" cy="582612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总结</a:t>
            </a:r>
            <a:endParaRPr smtClean="0">
              <a:solidFill>
                <a:srgbClr val="121F55"/>
              </a:solidFill>
            </a:endParaRPr>
          </a:p>
        </p:txBody>
      </p:sp>
      <p:sp>
        <p:nvSpPr>
          <p:cNvPr id="69635" name="TextBox 4"/>
          <p:cNvSpPr txBox="1">
            <a:spLocks noChangeArrowheads="1"/>
          </p:cNvSpPr>
          <p:nvPr/>
        </p:nvSpPr>
        <p:spPr bwMode="auto">
          <a:xfrm>
            <a:off x="2149475" y="1503363"/>
            <a:ext cx="6351588" cy="686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Java</a:t>
            </a:r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中的接口</a:t>
            </a:r>
            <a:endParaRPr lang="zh-CN" altLang="en-US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一</a:t>
            </a:r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个类可以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实现多个接口</a:t>
            </a:r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，非抽象类实现接口时必须实现接口中的全部</a:t>
            </a:r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方法</a:t>
            </a:r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抽象</a:t>
            </a:r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类利于代码复用，接口利于代码</a:t>
            </a:r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维护</a:t>
            </a:r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程序开发</a:t>
            </a:r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9640" name="TextBox 15"/>
          <p:cNvSpPr txBox="1">
            <a:spLocks noChangeArrowheads="1"/>
          </p:cNvSpPr>
          <p:nvPr/>
        </p:nvSpPr>
        <p:spPr bwMode="auto">
          <a:xfrm>
            <a:off x="0" y="2584450"/>
            <a:ext cx="1819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接口</a:t>
            </a:r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9641" name="AutoShape 3"/>
          <p:cNvSpPr/>
          <p:nvPr/>
        </p:nvSpPr>
        <p:spPr bwMode="auto">
          <a:xfrm>
            <a:off x="1836738" y="1620837"/>
            <a:ext cx="312737" cy="2600251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2" name="AutoShape 3"/>
          <p:cNvSpPr/>
          <p:nvPr/>
        </p:nvSpPr>
        <p:spPr bwMode="auto">
          <a:xfrm>
            <a:off x="3937000" y="1006857"/>
            <a:ext cx="202952" cy="1270016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4139952" y="1006858"/>
            <a:ext cx="3317329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属性全都是全局静态常量</a:t>
            </a:r>
            <a:endParaRPr lang="zh-CN" altLang="en-US" sz="20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方法都是全局抽象方法</a:t>
            </a:r>
            <a:endParaRPr lang="zh-CN" altLang="en-US" sz="20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无构造方法</a:t>
            </a:r>
            <a:endParaRPr lang="zh-CN" altLang="en-US" sz="20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solidFill>
                <a:srgbClr val="C0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28384" y="285728"/>
            <a:ext cx="936228" cy="52322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作业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课后作业</a:t>
            </a:r>
            <a:endParaRPr lang="en-US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技术顾问备课</a:t>
            </a:r>
            <a:r>
              <a:rPr lang="zh-CN" altLang="en-US" dirty="0" smtClean="0">
                <a:solidFill>
                  <a:srgbClr val="FF0000"/>
                </a:solidFill>
              </a:rPr>
              <a:t>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zh-CN" altLang="en-US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308304" y="285728"/>
            <a:ext cx="1656308" cy="523220"/>
          </a:xfrm>
        </p:spPr>
        <p:txBody>
          <a:bodyPr/>
          <a:lstStyle/>
          <a:p>
            <a:pPr eaLnBrk="1" hangingPunct="1"/>
            <a:r>
              <a:rPr lang="zh-CN" altLang="en-US" smtClean="0"/>
              <a:t>本章任务</a:t>
            </a:r>
            <a:endParaRPr lang="zh-CN" altLang="en-US" smtClean="0"/>
          </a:p>
        </p:txBody>
      </p:sp>
      <p:sp>
        <p:nvSpPr>
          <p:cNvPr id="6147" name="Rectangle 1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使用接口设计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防盗门功能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手机功能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组装一台计算机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打印机打印</a:t>
            </a:r>
            <a:endParaRPr lang="en-US" altLang="zh-CN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0475" y="1928813"/>
            <a:ext cx="4770438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图4.8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51263" y="3214688"/>
            <a:ext cx="4321175" cy="133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86188" y="2412079"/>
            <a:ext cx="4899025" cy="3167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86188" y="2844081"/>
            <a:ext cx="4710112" cy="1647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6"/>
          <p:cNvSpPr>
            <a:spLocks noGrp="1" noChangeArrowheads="1"/>
          </p:cNvSpPr>
          <p:nvPr>
            <p:ph type="title"/>
          </p:nvPr>
        </p:nvSpPr>
        <p:spPr>
          <a:xfrm>
            <a:off x="7358082" y="285728"/>
            <a:ext cx="1606530" cy="52322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 dirty="0" smtClean="0"/>
              <a:t>本章目标</a:t>
            </a:r>
            <a:endParaRPr lang="zh-CN" altLang="en-US" dirty="0" smtClean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掌握接口基础知识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掌握接口作为一种约定和能力的含义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掌握面向接口编程</a:t>
            </a:r>
            <a:endParaRPr lang="zh-CN" altLang="en-US" dirty="0" smtClean="0"/>
          </a:p>
        </p:txBody>
      </p:sp>
      <p:pic>
        <p:nvPicPr>
          <p:cNvPr id="4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358082" y="1643050"/>
            <a:ext cx="714380" cy="719772"/>
          </a:xfrm>
          <a:prstGeom prst="rect">
            <a:avLst/>
          </a:prstGeom>
          <a:noFill/>
        </p:spPr>
      </p:pic>
      <p:pic>
        <p:nvPicPr>
          <p:cNvPr id="9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1927" y="1709096"/>
            <a:ext cx="643477" cy="648334"/>
          </a:xfrm>
          <a:prstGeom prst="rect">
            <a:avLst/>
          </a:prstGeom>
          <a:noFill/>
        </p:spPr>
      </p:pic>
      <p:pic>
        <p:nvPicPr>
          <p:cNvPr id="8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2204602"/>
            <a:ext cx="643477" cy="648334"/>
          </a:xfrm>
          <a:prstGeom prst="rect">
            <a:avLst/>
          </a:prstGeom>
          <a:noFill/>
        </p:spPr>
      </p:pic>
      <p:pic>
        <p:nvPicPr>
          <p:cNvPr id="10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380312" y="2061156"/>
            <a:ext cx="714380" cy="719772"/>
          </a:xfrm>
          <a:prstGeom prst="rect">
            <a:avLst/>
          </a:prstGeom>
          <a:noFill/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940152" y="285728"/>
            <a:ext cx="3024460" cy="52322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为什么使用接口</a:t>
            </a:r>
            <a:endParaRPr lang="zh-CN" alt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645398" cy="501017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要求实现防盗门的功能</a:t>
            </a:r>
            <a:endParaRPr lang="en-US" altLang="zh-CN" dirty="0" smtClean="0"/>
          </a:p>
        </p:txBody>
      </p:sp>
      <p:grpSp>
        <p:nvGrpSpPr>
          <p:cNvPr id="2" name="组合 69"/>
          <p:cNvGrpSpPr/>
          <p:nvPr/>
        </p:nvGrpSpPr>
        <p:grpSpPr bwMode="auto">
          <a:xfrm>
            <a:off x="71406" y="1981193"/>
            <a:ext cx="1000125" cy="447675"/>
            <a:chOff x="1000100" y="3235185"/>
            <a:chExt cx="1000132" cy="446983"/>
          </a:xfrm>
        </p:grpSpPr>
        <p:pic>
          <p:nvPicPr>
            <p:cNvPr id="8202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1300139" y="3258960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b="1" dirty="0"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84254" y="2357430"/>
            <a:ext cx="7931150" cy="2214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门有“开”和“关”的功能，锁有“上锁”和“开锁”的功能</a:t>
            </a:r>
            <a:endParaRPr lang="en-US" altLang="zh-CN" sz="2600" b="1" dirty="0">
              <a:latin typeface="+mn-lt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将门和锁分别定义为抽象类</a:t>
            </a:r>
            <a:endParaRPr lang="en-US" altLang="zh-CN" sz="2600" b="1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1785938" y="5072067"/>
            <a:ext cx="5429268" cy="571511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400" b="1" dirty="0"/>
              <a:t>防盗门可以继承门的同时又继承锁吗？</a:t>
            </a:r>
            <a:endParaRPr lang="zh-CN" altLang="en-US" sz="2400" b="1" dirty="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1714500" y="5857887"/>
            <a:ext cx="5509110" cy="571510"/>
          </a:xfrm>
          <a:prstGeom prst="roundRect">
            <a:avLst>
              <a:gd name="adj" fmla="val 3456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400" b="1" dirty="0"/>
              <a:t>如何解决这个问题呢？</a:t>
            </a:r>
            <a:endParaRPr lang="zh-CN" altLang="en-US" sz="2400" b="1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115616" y="3870746"/>
            <a:ext cx="7931150" cy="1214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将门定义为抽象类，锁定义为接口</a:t>
            </a:r>
            <a:endParaRPr lang="en-US" altLang="zh-CN" sz="2600" b="1" dirty="0">
              <a:solidFill>
                <a:srgbClr val="FF0000"/>
              </a:solidFill>
              <a:latin typeface="+mn-lt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防盗门继承门，实现锁的接口</a:t>
            </a:r>
            <a:endParaRPr lang="en-US" altLang="zh-CN" sz="2600" b="1" dirty="0">
              <a:solidFill>
                <a:srgbClr val="FF0000"/>
              </a:solidFill>
              <a:latin typeface="+mn-lt"/>
              <a:ea typeface="微软雅黑" panose="020B0503020204020204" pitchFamily="34" charset="-122"/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Tx/>
              <a:buBlip>
                <a:blip r:embed="rId2"/>
              </a:buBlip>
              <a:defRPr/>
            </a:pPr>
            <a:endParaRPr lang="en-US" altLang="zh-CN" sz="2800" b="1" dirty="0">
              <a:latin typeface="+mn-lt"/>
              <a:ea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6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  <p:bldP spid="12" grpId="0" animBg="1"/>
      <p:bldP spid="12" grpId="1" animBg="1"/>
      <p:bldP spid="13" grpId="0" animBg="1"/>
      <p:bldP spid="13" grpId="1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968851" y="285728"/>
            <a:ext cx="1995761" cy="523220"/>
          </a:xfrm>
        </p:spPr>
        <p:txBody>
          <a:bodyPr/>
          <a:lstStyle/>
          <a:p>
            <a:pPr eaLnBrk="1" hangingPunct="1"/>
            <a:r>
              <a:rPr lang="zh-CN" altLang="en-US" smtClean="0"/>
              <a:t>什么是接口</a:t>
            </a:r>
            <a:endParaRPr lang="zh-CN" altLang="en-US" smtClean="0"/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认识一下接口</a:t>
            </a:r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接口的特性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接口不可以被实例化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实现类必须实现接口的所有方法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实现类可以实现多个接口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接口中的变量都是静态常量</a:t>
            </a:r>
            <a:endParaRPr lang="zh-CN" altLang="en-US" dirty="0" smtClean="0"/>
          </a:p>
        </p:txBody>
      </p:sp>
      <p:sp>
        <p:nvSpPr>
          <p:cNvPr id="703493" name="AutoShape 5"/>
          <p:cNvSpPr>
            <a:spLocks noChangeArrowheads="1"/>
          </p:cNvSpPr>
          <p:nvPr/>
        </p:nvSpPr>
        <p:spPr bwMode="auto">
          <a:xfrm>
            <a:off x="2035175" y="1878013"/>
            <a:ext cx="4478338" cy="153272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interface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MyInterface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public void foo()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；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其他方法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703494" name="AutoShape 6"/>
          <p:cNvSpPr>
            <a:spLocks noChangeArrowheads="1"/>
          </p:cNvSpPr>
          <p:nvPr/>
        </p:nvSpPr>
        <p:spPr bwMode="auto">
          <a:xfrm>
            <a:off x="5072066" y="2357430"/>
            <a:ext cx="1896785" cy="776383"/>
          </a:xfrm>
          <a:prstGeom prst="wedgeRoundRectCallout">
            <a:avLst>
              <a:gd name="adj1" fmla="val -50560"/>
              <a:gd name="adj2" fmla="val -1923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所有方法都是：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public abstract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703500" name="AutoShape 12"/>
          <p:cNvSpPr>
            <a:spLocks noChangeArrowheads="1"/>
          </p:cNvSpPr>
          <p:nvPr/>
        </p:nvSpPr>
        <p:spPr bwMode="gray">
          <a:xfrm>
            <a:off x="5572132" y="5300663"/>
            <a:ext cx="2208233" cy="360362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sz="2000" b="1" dirty="0"/>
              <a:t>Java</a:t>
            </a:r>
            <a:r>
              <a:rPr lang="zh-CN" altLang="en-US" sz="2000" b="1" dirty="0"/>
              <a:t>中的多继承</a:t>
            </a:r>
            <a:endParaRPr lang="zh-CN" altLang="en-US" sz="2000" b="1" dirty="0"/>
          </a:p>
        </p:txBody>
      </p:sp>
      <p:sp>
        <p:nvSpPr>
          <p:cNvPr id="703501" name="AutoShape 13"/>
          <p:cNvSpPr>
            <a:spLocks noChangeArrowheads="1"/>
          </p:cNvSpPr>
          <p:nvPr/>
        </p:nvSpPr>
        <p:spPr bwMode="gray">
          <a:xfrm>
            <a:off x="6318308" y="4365625"/>
            <a:ext cx="2070116" cy="360363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 常作为类型使用 </a:t>
            </a:r>
            <a:endParaRPr lang="zh-CN" altLang="en-US" sz="2000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71406" y="872998"/>
            <a:ext cx="1000132" cy="400110"/>
            <a:chOff x="1000100" y="1801286"/>
            <a:chExt cx="1000132" cy="400110"/>
          </a:xfrm>
        </p:grpSpPr>
        <p:pic>
          <p:nvPicPr>
            <p:cNvPr id="11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4" name="AutoShape 14"/>
          <p:cNvSpPr/>
          <p:nvPr/>
        </p:nvSpPr>
        <p:spPr bwMode="auto">
          <a:xfrm>
            <a:off x="4572000" y="2357430"/>
            <a:ext cx="288925" cy="642942"/>
          </a:xfrm>
          <a:prstGeom prst="rightBrace">
            <a:avLst>
              <a:gd name="adj1" fmla="val 24908"/>
              <a:gd name="adj2" fmla="val 48875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0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0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0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0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0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4" grpId="0" animBg="1"/>
      <p:bldP spid="703500" grpId="0" animBg="1"/>
      <p:bldP spid="703501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224" y="285728"/>
            <a:ext cx="2376388" cy="523220"/>
          </a:xfrm>
        </p:spPr>
        <p:txBody>
          <a:bodyPr/>
          <a:lstStyle/>
          <a:p>
            <a:pPr eaLnBrk="1" hangingPunct="1"/>
            <a:r>
              <a:rPr lang="zh-CN" altLang="en-US" smtClean="0"/>
              <a:t>如何使用接口</a:t>
            </a:r>
            <a:endParaRPr lang="zh-CN" alt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用程序描述</a:t>
            </a:r>
            <a:r>
              <a:rPr lang="en-US" altLang="zh-CN" dirty="0" smtClean="0"/>
              <a:t>USB</a:t>
            </a:r>
            <a:r>
              <a:rPr lang="zh-CN" altLang="en-US" dirty="0" smtClean="0"/>
              <a:t>接口</a:t>
            </a:r>
            <a:endParaRPr lang="en-US" altLang="zh-CN" dirty="0" smtClean="0"/>
          </a:p>
        </p:txBody>
      </p:sp>
      <p:pic>
        <p:nvPicPr>
          <p:cNvPr id="704544" name="Picture 3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24075" y="2420938"/>
            <a:ext cx="4819650" cy="359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5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7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454875" y="285728"/>
            <a:ext cx="2509737" cy="523220"/>
          </a:xfrm>
        </p:spPr>
        <p:txBody>
          <a:bodyPr/>
          <a:lstStyle/>
          <a:p>
            <a:pPr eaLnBrk="1" hangingPunct="1"/>
            <a:r>
              <a:rPr lang="zh-CN" altLang="en-US" smtClean="0"/>
              <a:t>如何使用接口</a:t>
            </a:r>
            <a:endParaRPr lang="zh-CN" altLang="en-US" smtClean="0"/>
          </a:p>
        </p:txBody>
      </p:sp>
      <p:sp>
        <p:nvSpPr>
          <p:cNvPr id="73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可以使用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接口来实现</a:t>
            </a:r>
            <a:endParaRPr lang="zh-CN" altLang="en-US" dirty="0" smtClean="0"/>
          </a:p>
        </p:txBody>
      </p:sp>
      <p:sp>
        <p:nvSpPr>
          <p:cNvPr id="735237" name="AutoShape 5"/>
          <p:cNvSpPr>
            <a:spLocks noChangeArrowheads="1"/>
          </p:cNvSpPr>
          <p:nvPr/>
        </p:nvSpPr>
        <p:spPr bwMode="auto">
          <a:xfrm>
            <a:off x="2336800" y="1226496"/>
            <a:ext cx="4089239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2000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USB</a:t>
            </a:r>
            <a:r>
              <a:rPr lang="zh-CN" altLang="en-US" sz="20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接口本身没有实现任何功能 </a:t>
            </a:r>
            <a:endParaRPr lang="zh-CN" altLang="en-US" sz="20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735238" name="AutoShape 6"/>
          <p:cNvSpPr>
            <a:spLocks noChangeArrowheads="1"/>
          </p:cNvSpPr>
          <p:nvPr/>
        </p:nvSpPr>
        <p:spPr bwMode="auto">
          <a:xfrm>
            <a:off x="2336800" y="1730528"/>
            <a:ext cx="4092588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2000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USB</a:t>
            </a:r>
            <a:r>
              <a:rPr lang="zh-CN" altLang="en-US" sz="20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接口规定了数据传输的要求</a:t>
            </a:r>
            <a:endParaRPr lang="zh-CN" altLang="en-US" sz="20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735239" name="AutoShape 7"/>
          <p:cNvSpPr>
            <a:spLocks noChangeArrowheads="1"/>
          </p:cNvSpPr>
          <p:nvPr/>
        </p:nvSpPr>
        <p:spPr bwMode="auto">
          <a:xfrm>
            <a:off x="2336800" y="2234559"/>
            <a:ext cx="4095992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2000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USB</a:t>
            </a:r>
            <a:r>
              <a:rPr lang="zh-CN" altLang="en-US" sz="20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接口可以被多种</a:t>
            </a:r>
            <a:r>
              <a:rPr lang="en-US" altLang="zh-CN" sz="20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USB</a:t>
            </a:r>
            <a:r>
              <a:rPr lang="zh-CN" altLang="en-US" sz="20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设备实现 </a:t>
            </a:r>
            <a:endParaRPr lang="zh-CN" altLang="en-US" sz="20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735240" name="AutoShape 8"/>
          <p:cNvSpPr>
            <a:spLocks noChangeArrowheads="1"/>
          </p:cNvSpPr>
          <p:nvPr/>
        </p:nvSpPr>
        <p:spPr bwMode="gray">
          <a:xfrm>
            <a:off x="2413000" y="3590926"/>
            <a:ext cx="1990725" cy="40862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编写</a:t>
            </a:r>
            <a:r>
              <a:rPr lang="en-US" altLang="zh-CN" b="1" dirty="0"/>
              <a:t>USB</a:t>
            </a:r>
            <a:r>
              <a:rPr lang="zh-CN" altLang="en-US" b="1" dirty="0"/>
              <a:t>接口 </a:t>
            </a:r>
            <a:endParaRPr lang="zh-CN" altLang="en-US" b="1" dirty="0"/>
          </a:p>
        </p:txBody>
      </p:sp>
      <p:sp>
        <p:nvSpPr>
          <p:cNvPr id="735241" name="AutoShape 9"/>
          <p:cNvSpPr>
            <a:spLocks noChangeArrowheads="1"/>
          </p:cNvSpPr>
          <p:nvPr/>
        </p:nvSpPr>
        <p:spPr bwMode="gray">
          <a:xfrm>
            <a:off x="2411413" y="4217989"/>
            <a:ext cx="1985962" cy="40862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实现</a:t>
            </a:r>
            <a:r>
              <a:rPr lang="en-US" altLang="zh-CN" b="1" dirty="0"/>
              <a:t>USB</a:t>
            </a:r>
            <a:r>
              <a:rPr lang="zh-CN" altLang="en-US" b="1" dirty="0"/>
              <a:t>接口 </a:t>
            </a:r>
            <a:endParaRPr lang="zh-CN" altLang="en-US" b="1" dirty="0"/>
          </a:p>
        </p:txBody>
      </p:sp>
      <p:sp>
        <p:nvSpPr>
          <p:cNvPr id="735242" name="AutoShape 10"/>
          <p:cNvSpPr>
            <a:spLocks noChangeArrowheads="1"/>
          </p:cNvSpPr>
          <p:nvPr/>
        </p:nvSpPr>
        <p:spPr bwMode="gray">
          <a:xfrm>
            <a:off x="2413000" y="4794251"/>
            <a:ext cx="1981200" cy="40862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使用</a:t>
            </a:r>
            <a:r>
              <a:rPr lang="en-US" altLang="zh-CN" b="1" dirty="0"/>
              <a:t>USB</a:t>
            </a:r>
            <a:r>
              <a:rPr lang="zh-CN" altLang="en-US" b="1" dirty="0"/>
              <a:t>接口 </a:t>
            </a:r>
            <a:endParaRPr lang="zh-CN" altLang="en-US" b="1" dirty="0"/>
          </a:p>
        </p:txBody>
      </p:sp>
      <p:sp>
        <p:nvSpPr>
          <p:cNvPr id="735243" name="AutoShape 11"/>
          <p:cNvSpPr>
            <a:spLocks noChangeArrowheads="1"/>
          </p:cNvSpPr>
          <p:nvPr/>
        </p:nvSpPr>
        <p:spPr bwMode="auto">
          <a:xfrm>
            <a:off x="4845050" y="3571876"/>
            <a:ext cx="2063919" cy="408623"/>
          </a:xfrm>
          <a:prstGeom prst="wedgeRoundRectCallout">
            <a:avLst>
              <a:gd name="adj1" fmla="val -51285"/>
              <a:gd name="adj2" fmla="val -1915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根据需求设计方法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735244" name="AutoShape 12"/>
          <p:cNvSpPr>
            <a:spLocks noChangeArrowheads="1"/>
          </p:cNvSpPr>
          <p:nvPr/>
        </p:nvSpPr>
        <p:spPr bwMode="auto">
          <a:xfrm>
            <a:off x="4845050" y="4219576"/>
            <a:ext cx="1609825" cy="408623"/>
          </a:xfrm>
          <a:prstGeom prst="wedgeRoundRectCallout">
            <a:avLst>
              <a:gd name="adj1" fmla="val -51553"/>
              <a:gd name="adj2" fmla="val -1876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实现所有方法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735245" name="AutoShape 13"/>
          <p:cNvSpPr>
            <a:spLocks noChangeArrowheads="1"/>
          </p:cNvSpPr>
          <p:nvPr/>
        </p:nvSpPr>
        <p:spPr bwMode="auto">
          <a:xfrm>
            <a:off x="4845050" y="4795839"/>
            <a:ext cx="2063919" cy="408623"/>
          </a:xfrm>
          <a:prstGeom prst="wedgeRoundRectCallout">
            <a:avLst>
              <a:gd name="adj1" fmla="val -48794"/>
              <a:gd name="adj2" fmla="val -2497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用多态的方式使用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1406" y="857232"/>
            <a:ext cx="1000132" cy="446983"/>
            <a:chOff x="1000100" y="3235185"/>
            <a:chExt cx="1000132" cy="446983"/>
          </a:xfrm>
        </p:grpSpPr>
        <p:pic>
          <p:nvPicPr>
            <p:cNvPr id="15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cxnSp>
        <p:nvCxnSpPr>
          <p:cNvPr id="17" name="直接箭头连接符 16"/>
          <p:cNvCxnSpPr>
            <a:stCxn id="735240" idx="3"/>
            <a:endCxn id="735243" idx="1"/>
          </p:cNvCxnSpPr>
          <p:nvPr/>
        </p:nvCxnSpPr>
        <p:spPr bwMode="auto">
          <a:xfrm flipV="1">
            <a:off x="4403725" y="3776188"/>
            <a:ext cx="441325" cy="1905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35241" idx="3"/>
            <a:endCxn id="735244" idx="1"/>
          </p:cNvCxnSpPr>
          <p:nvPr/>
        </p:nvCxnSpPr>
        <p:spPr bwMode="auto">
          <a:xfrm>
            <a:off x="4397375" y="4422301"/>
            <a:ext cx="447675" cy="158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35242" idx="3"/>
            <a:endCxn id="735245" idx="1"/>
          </p:cNvCxnSpPr>
          <p:nvPr/>
        </p:nvCxnSpPr>
        <p:spPr bwMode="auto">
          <a:xfrm>
            <a:off x="4394200" y="4998563"/>
            <a:ext cx="45085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3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3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3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3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40" grpId="0" animBg="1"/>
      <p:bldP spid="735241" grpId="0" animBg="1"/>
      <p:bldP spid="735242" grpId="0" animBg="1"/>
      <p:bldP spid="735243" grpId="0" animBg="1"/>
      <p:bldP spid="735244" grpId="0" animBg="1"/>
      <p:bldP spid="735245" grpId="0" animBg="1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3120</Words>
  <Application>WPS 演示</Application>
  <PresentationFormat>全屏显示(4:3)</PresentationFormat>
  <Paragraphs>576</Paragraphs>
  <Slides>31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Arial</vt:lpstr>
      <vt:lpstr>宋体</vt:lpstr>
      <vt:lpstr>Wingdings</vt:lpstr>
      <vt:lpstr>黑体</vt:lpstr>
      <vt:lpstr>微软雅黑</vt:lpstr>
      <vt:lpstr>楷体_GB2312</vt:lpstr>
      <vt:lpstr>楷体_GB2312</vt:lpstr>
      <vt:lpstr>Calibri</vt:lpstr>
      <vt:lpstr>Tahoma</vt:lpstr>
      <vt:lpstr>Times New Roman</vt:lpstr>
      <vt:lpstr>Arial</vt:lpstr>
      <vt:lpstr>Arial Unicode MS</vt:lpstr>
      <vt:lpstr>新宋体</vt:lpstr>
      <vt:lpstr>模板</vt:lpstr>
      <vt:lpstr>PowerPoint 演示文稿</vt:lpstr>
      <vt:lpstr>预习检查</vt:lpstr>
      <vt:lpstr>回顾及作业点评</vt:lpstr>
      <vt:lpstr>本章任务</vt:lpstr>
      <vt:lpstr>本章目标</vt:lpstr>
      <vt:lpstr>为什么使用接口</vt:lpstr>
      <vt:lpstr>什么是接口</vt:lpstr>
      <vt:lpstr>如何使用接口</vt:lpstr>
      <vt:lpstr>如何使用接口</vt:lpstr>
      <vt:lpstr>如何使用接口</vt:lpstr>
      <vt:lpstr>接口表示一种能力</vt:lpstr>
      <vt:lpstr>面向接口编程3-1</vt:lpstr>
      <vt:lpstr>面向接口编程3-2</vt:lpstr>
      <vt:lpstr>面向接口编程3-3</vt:lpstr>
      <vt:lpstr>学员操作——使用接口实现防盗门功能</vt:lpstr>
      <vt:lpstr>学员操作——使用接口实现手机功能2-1</vt:lpstr>
      <vt:lpstr>学员操作——使用接口实现手机功能2-2</vt:lpstr>
      <vt:lpstr>共性问题集中讲解</vt:lpstr>
      <vt:lpstr>小结</vt:lpstr>
      <vt:lpstr>接口是一种约定</vt:lpstr>
      <vt:lpstr>面向接口编程</vt:lpstr>
      <vt:lpstr>面向接口编程</vt:lpstr>
      <vt:lpstr>抽象类vs接口</vt:lpstr>
      <vt:lpstr>抽象类vs接口</vt:lpstr>
      <vt:lpstr>面向对象设计原则</vt:lpstr>
      <vt:lpstr>学员操作——组装一台计算机2-1</vt:lpstr>
      <vt:lpstr>学员操作——组装一台计算机2-2</vt:lpstr>
      <vt:lpstr>共性问题集中讲解</vt:lpstr>
      <vt:lpstr>小结</vt:lpstr>
      <vt:lpstr>总结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cxl</cp:lastModifiedBy>
  <cp:revision>936</cp:revision>
  <dcterms:created xsi:type="dcterms:W3CDTF">2006-03-08T06:55:00Z</dcterms:created>
  <dcterms:modified xsi:type="dcterms:W3CDTF">2020-11-20T07:08:11Z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