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handoutMasterIdLst>
    <p:handoutMasterId r:id="rId56"/>
  </p:handoutMasterIdLst>
  <p:sldIdLst>
    <p:sldId id="587" r:id="rId3"/>
    <p:sldId id="535" r:id="rId4"/>
    <p:sldId id="534" r:id="rId5"/>
    <p:sldId id="536" r:id="rId6"/>
    <p:sldId id="537" r:id="rId7"/>
    <p:sldId id="538" r:id="rId8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52" r:id="rId23"/>
    <p:sldId id="553" r:id="rId24"/>
    <p:sldId id="554" r:id="rId25"/>
    <p:sldId id="555" r:id="rId26"/>
    <p:sldId id="556" r:id="rId27"/>
    <p:sldId id="557" r:id="rId28"/>
    <p:sldId id="558" r:id="rId29"/>
    <p:sldId id="573" r:id="rId30"/>
    <p:sldId id="559" r:id="rId31"/>
    <p:sldId id="560" r:id="rId32"/>
    <p:sldId id="561" r:id="rId33"/>
    <p:sldId id="562" r:id="rId34"/>
    <p:sldId id="563" r:id="rId35"/>
    <p:sldId id="564" r:id="rId36"/>
    <p:sldId id="565" r:id="rId37"/>
    <p:sldId id="566" r:id="rId38"/>
    <p:sldId id="567" r:id="rId39"/>
    <p:sldId id="568" r:id="rId40"/>
    <p:sldId id="574" r:id="rId41"/>
    <p:sldId id="575" r:id="rId42"/>
    <p:sldId id="576" r:id="rId43"/>
    <p:sldId id="577" r:id="rId44"/>
    <p:sldId id="578" r:id="rId45"/>
    <p:sldId id="579" r:id="rId46"/>
    <p:sldId id="580" r:id="rId47"/>
    <p:sldId id="581" r:id="rId48"/>
    <p:sldId id="582" r:id="rId49"/>
    <p:sldId id="583" r:id="rId50"/>
    <p:sldId id="584" r:id="rId51"/>
    <p:sldId id="585" r:id="rId52"/>
    <p:sldId id="586" r:id="rId53"/>
    <p:sldId id="571" r:id="rId54"/>
    <p:sldId id="570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CDE"/>
    <a:srgbClr val="0C83B8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89" autoAdjust="0"/>
    <p:restoredTop sz="88227" autoAdjust="0"/>
  </p:normalViewPr>
  <p:slideViewPr>
    <p:cSldViewPr>
      <p:cViewPr varScale="1">
        <p:scale>
          <a:sx n="78" d="100"/>
          <a:sy n="78" d="100"/>
        </p:scale>
        <p:origin x="-1326" y="-90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037AF4-0F0F-4AD6-862C-A3526FDF0BFC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</dgm:pt>
    <dgm:pt modelId="{E5543EB4-B0B2-40B8-B9CF-40513EF7F304}">
      <dgm:prSet phldrT="[文本]" custT="1"/>
      <dgm:spPr/>
      <dgm:t>
        <a:bodyPr/>
        <a:lstStyle/>
        <a:p>
          <a:r>
            <a:rPr lang="en-US" altLang="zh-CN" sz="1600" dirty="0" smtClean="0">
              <a:latin typeface="黑体" panose="02010609060101010101" pitchFamily="2" charset="-122"/>
              <a:ea typeface="黑体" panose="02010609060101010101" pitchFamily="2" charset="-122"/>
            </a:rPr>
            <a:t>1.</a:t>
          </a:r>
          <a:r>
            <a:rPr lang="zh-CN" altLang="zh-CN" sz="1600" dirty="0" smtClean="0">
              <a:latin typeface="黑体" panose="02010609060101010101" pitchFamily="2" charset="-122"/>
              <a:ea typeface="黑体" panose="02010609060101010101" pitchFamily="2" charset="-122"/>
            </a:rPr>
            <a:t>定义异常类</a:t>
          </a:r>
          <a:endParaRPr lang="zh-CN" altLang="en-US" sz="1600" dirty="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4ACE5930-82B7-45F6-8F52-E94C70F6560E}" cxnId="{071350EF-080C-47F2-AB63-3B4444C691B6}" type="parTrans">
      <dgm:prSet/>
      <dgm:spPr/>
      <dgm:t>
        <a:bodyPr/>
        <a:lstStyle/>
        <a:p>
          <a:endParaRPr lang="zh-CN" altLang="en-US" sz="240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B914E54A-97DE-4788-87E1-A54AB689A6F4}" cxnId="{071350EF-080C-47F2-AB63-3B4444C691B6}" type="sibTrans">
      <dgm:prSet/>
      <dgm:spPr/>
      <dgm:t>
        <a:bodyPr/>
        <a:lstStyle/>
        <a:p>
          <a:endParaRPr lang="zh-CN" altLang="en-US" sz="240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B867390C-24D2-4F69-AA1B-C4BEDCF94268}">
      <dgm:prSet phldrT="[文本]" custT="1"/>
      <dgm:spPr/>
      <dgm:t>
        <a:bodyPr/>
        <a:lstStyle/>
        <a:p>
          <a:r>
            <a:rPr lang="en-US" altLang="zh-CN" sz="1600" dirty="0" smtClean="0">
              <a:latin typeface="黑体" panose="02010609060101010101" pitchFamily="2" charset="-122"/>
              <a:ea typeface="黑体" panose="02010609060101010101" pitchFamily="2" charset="-122"/>
            </a:rPr>
            <a:t>2.</a:t>
          </a:r>
          <a:r>
            <a:rPr lang="zh-CN" altLang="zh-CN" sz="1600" dirty="0" smtClean="0">
              <a:latin typeface="黑体" panose="02010609060101010101" pitchFamily="2" charset="-122"/>
              <a:ea typeface="黑体" panose="02010609060101010101" pitchFamily="2" charset="-122"/>
            </a:rPr>
            <a:t>编写构造方法，继承父类的实现</a:t>
          </a:r>
          <a:endParaRPr lang="zh-CN" altLang="en-US" sz="1600" dirty="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30A94CD2-81C4-4D98-89E7-F99DAED34C9D}" cxnId="{23F34F5D-9D6F-477A-B627-F2DFDCC46E77}" type="parTrans">
      <dgm:prSet/>
      <dgm:spPr/>
      <dgm:t>
        <a:bodyPr/>
        <a:lstStyle/>
        <a:p>
          <a:endParaRPr lang="zh-CN" altLang="en-US" sz="240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106124D1-3CE4-4D6D-98AE-E67B7A4AA1FE}" cxnId="{23F34F5D-9D6F-477A-B627-F2DFDCC46E77}" type="sibTrans">
      <dgm:prSet/>
      <dgm:spPr/>
      <dgm:t>
        <a:bodyPr/>
        <a:lstStyle/>
        <a:p>
          <a:endParaRPr lang="zh-CN" altLang="en-US" sz="240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4DEF4839-7AD2-44D7-B728-C7FF72562935}">
      <dgm:prSet phldrT="[文本]" custT="1"/>
      <dgm:spPr/>
      <dgm:t>
        <a:bodyPr/>
        <a:lstStyle/>
        <a:p>
          <a:r>
            <a:rPr lang="en-US" altLang="zh-CN" sz="1600" dirty="0" smtClean="0">
              <a:latin typeface="黑体" panose="02010609060101010101" pitchFamily="2" charset="-122"/>
              <a:ea typeface="黑体" panose="02010609060101010101" pitchFamily="2" charset="-122"/>
            </a:rPr>
            <a:t>3.</a:t>
          </a:r>
          <a:r>
            <a:rPr lang="zh-CN" altLang="zh-CN" sz="1600" dirty="0" smtClean="0">
              <a:latin typeface="黑体" panose="02010609060101010101" pitchFamily="2" charset="-122"/>
              <a:ea typeface="黑体" panose="02010609060101010101" pitchFamily="2" charset="-122"/>
            </a:rPr>
            <a:t>实例化自定义异常对象</a:t>
          </a:r>
          <a:endParaRPr lang="zh-CN" altLang="en-US" sz="1600" dirty="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A5E2F288-E2DA-4967-B53B-709175608506}" cxnId="{B13E84DF-2D3C-4428-9924-2A1214E40D97}" type="parTrans">
      <dgm:prSet/>
      <dgm:spPr/>
      <dgm:t>
        <a:bodyPr/>
        <a:lstStyle/>
        <a:p>
          <a:endParaRPr lang="zh-CN" altLang="en-US" sz="240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19D05D51-A375-4838-B047-F5B76145F3B2}" cxnId="{B13E84DF-2D3C-4428-9924-2A1214E40D97}" type="sibTrans">
      <dgm:prSet/>
      <dgm:spPr/>
      <dgm:t>
        <a:bodyPr/>
        <a:lstStyle/>
        <a:p>
          <a:endParaRPr lang="zh-CN" altLang="en-US" sz="240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FEE59165-859F-4B77-88EC-00F9598CC522}">
      <dgm:prSet custT="1"/>
      <dgm:spPr/>
      <dgm:t>
        <a:bodyPr/>
        <a:lstStyle/>
        <a:p>
          <a:r>
            <a:rPr lang="en-US" altLang="zh-CN" sz="1600" dirty="0" smtClean="0">
              <a:latin typeface="黑体" panose="02010609060101010101" pitchFamily="2" charset="-122"/>
              <a:ea typeface="黑体" panose="02010609060101010101" pitchFamily="2" charset="-122"/>
            </a:rPr>
            <a:t>4.</a:t>
          </a:r>
          <a:r>
            <a:rPr lang="zh-CN" altLang="zh-CN" sz="1600" dirty="0" smtClean="0">
              <a:latin typeface="黑体" panose="02010609060101010101" pitchFamily="2" charset="-122"/>
              <a:ea typeface="黑体" panose="02010609060101010101" pitchFamily="2" charset="-122"/>
            </a:rPr>
            <a:t>使用</a:t>
          </a:r>
          <a:r>
            <a:rPr lang="en-US" altLang="zh-CN" sz="1600" dirty="0" smtClean="0">
              <a:latin typeface="黑体" panose="02010609060101010101" pitchFamily="2" charset="-122"/>
              <a:ea typeface="黑体" panose="02010609060101010101" pitchFamily="2" charset="-122"/>
            </a:rPr>
            <a:t>throw</a:t>
          </a:r>
          <a:r>
            <a:rPr lang="zh-CN" altLang="zh-CN" sz="1600" dirty="0" smtClean="0">
              <a:latin typeface="黑体" panose="02010609060101010101" pitchFamily="2" charset="-122"/>
              <a:ea typeface="黑体" panose="02010609060101010101" pitchFamily="2" charset="-122"/>
            </a:rPr>
            <a:t>抛出</a:t>
          </a:r>
          <a:endParaRPr lang="zh-CN" altLang="en-US" sz="1600" dirty="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D72CCD81-AB66-4AAE-9770-5840CDFDBBCE}" cxnId="{965B64B8-07CA-4855-923A-B3D1141BF22A}" type="parTrans">
      <dgm:prSet/>
      <dgm:spPr/>
      <dgm:t>
        <a:bodyPr/>
        <a:lstStyle/>
        <a:p>
          <a:endParaRPr lang="zh-CN" altLang="en-US" sz="240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5E6500FC-84F3-4FB1-B012-1A0648F3592A}" cxnId="{965B64B8-07CA-4855-923A-B3D1141BF22A}" type="sibTrans">
      <dgm:prSet/>
      <dgm:spPr/>
      <dgm:t>
        <a:bodyPr/>
        <a:lstStyle/>
        <a:p>
          <a:endParaRPr lang="zh-CN" altLang="en-US" sz="240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C794C060-173F-4167-BBEA-EBAE9261AB33}" type="pres">
      <dgm:prSet presAssocID="{CC037AF4-0F0F-4AD6-862C-A3526FDF0BFC}" presName="Name0" presStyleCnt="0">
        <dgm:presLayoutVars>
          <dgm:dir/>
          <dgm:animLvl val="lvl"/>
          <dgm:resizeHandles val="exact"/>
        </dgm:presLayoutVars>
      </dgm:prSet>
      <dgm:spPr/>
    </dgm:pt>
    <dgm:pt modelId="{AD645988-F6D5-470A-961F-B9DE59E0116B}" type="pres">
      <dgm:prSet presAssocID="{E5543EB4-B0B2-40B8-B9CF-40513EF7F30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FD68ED-1C87-4E3A-9071-794CBAD99E8E}" type="pres">
      <dgm:prSet presAssocID="{B914E54A-97DE-4788-87E1-A54AB689A6F4}" presName="parTxOnlySpace" presStyleCnt="0"/>
      <dgm:spPr/>
    </dgm:pt>
    <dgm:pt modelId="{3A696E6C-71C0-453F-8378-9371C4D76C3A}" type="pres">
      <dgm:prSet presAssocID="{B867390C-24D2-4F69-AA1B-C4BEDCF9426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0E8F70-5B96-4126-9297-61FF99685B52}" type="pres">
      <dgm:prSet presAssocID="{106124D1-3CE4-4D6D-98AE-E67B7A4AA1FE}" presName="parTxOnlySpace" presStyleCnt="0"/>
      <dgm:spPr/>
    </dgm:pt>
    <dgm:pt modelId="{22C89B9C-9C16-4907-B128-C065246D72A1}" type="pres">
      <dgm:prSet presAssocID="{4DEF4839-7AD2-44D7-B728-C7FF7256293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F0E746-7484-47A6-8393-AAB5F12CF127}" type="pres">
      <dgm:prSet presAssocID="{19D05D51-A375-4838-B047-F5B76145F3B2}" presName="parTxOnlySpace" presStyleCnt="0"/>
      <dgm:spPr/>
    </dgm:pt>
    <dgm:pt modelId="{B22369A1-D654-44CA-8145-2F12F554D803}" type="pres">
      <dgm:prSet presAssocID="{FEE59165-859F-4B77-88EC-00F9598CC52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C91C300-829E-4DF9-AFDE-24EFB6176307}" type="presOf" srcId="{FEE59165-859F-4B77-88EC-00F9598CC522}" destId="{B22369A1-D654-44CA-8145-2F12F554D803}" srcOrd="0" destOrd="0" presId="urn:microsoft.com/office/officeart/2005/8/layout/chevron1"/>
    <dgm:cxn modelId="{4C4B2558-60C2-4DAB-BB29-449C717FBEBD}" type="presOf" srcId="{B867390C-24D2-4F69-AA1B-C4BEDCF94268}" destId="{3A696E6C-71C0-453F-8378-9371C4D76C3A}" srcOrd="0" destOrd="0" presId="urn:microsoft.com/office/officeart/2005/8/layout/chevron1"/>
    <dgm:cxn modelId="{071350EF-080C-47F2-AB63-3B4444C691B6}" srcId="{CC037AF4-0F0F-4AD6-862C-A3526FDF0BFC}" destId="{E5543EB4-B0B2-40B8-B9CF-40513EF7F304}" srcOrd="0" destOrd="0" parTransId="{4ACE5930-82B7-45F6-8F52-E94C70F6560E}" sibTransId="{B914E54A-97DE-4788-87E1-A54AB689A6F4}"/>
    <dgm:cxn modelId="{23F34F5D-9D6F-477A-B627-F2DFDCC46E77}" srcId="{CC037AF4-0F0F-4AD6-862C-A3526FDF0BFC}" destId="{B867390C-24D2-4F69-AA1B-C4BEDCF94268}" srcOrd="1" destOrd="0" parTransId="{30A94CD2-81C4-4D98-89E7-F99DAED34C9D}" sibTransId="{106124D1-3CE4-4D6D-98AE-E67B7A4AA1FE}"/>
    <dgm:cxn modelId="{7878F990-C6E5-4064-B634-CE97CB1E2F8E}" type="presOf" srcId="{CC037AF4-0F0F-4AD6-862C-A3526FDF0BFC}" destId="{C794C060-173F-4167-BBEA-EBAE9261AB33}" srcOrd="0" destOrd="0" presId="urn:microsoft.com/office/officeart/2005/8/layout/chevron1"/>
    <dgm:cxn modelId="{55E27770-BE87-4820-ABB1-B0D89EA57DE4}" type="presOf" srcId="{E5543EB4-B0B2-40B8-B9CF-40513EF7F304}" destId="{AD645988-F6D5-470A-961F-B9DE59E0116B}" srcOrd="0" destOrd="0" presId="urn:microsoft.com/office/officeart/2005/8/layout/chevron1"/>
    <dgm:cxn modelId="{6A090518-B47A-4D17-9E39-E1E25BD677BB}" type="presOf" srcId="{4DEF4839-7AD2-44D7-B728-C7FF72562935}" destId="{22C89B9C-9C16-4907-B128-C065246D72A1}" srcOrd="0" destOrd="0" presId="urn:microsoft.com/office/officeart/2005/8/layout/chevron1"/>
    <dgm:cxn modelId="{965B64B8-07CA-4855-923A-B3D1141BF22A}" srcId="{CC037AF4-0F0F-4AD6-862C-A3526FDF0BFC}" destId="{FEE59165-859F-4B77-88EC-00F9598CC522}" srcOrd="3" destOrd="0" parTransId="{D72CCD81-AB66-4AAE-9770-5840CDFDBBCE}" sibTransId="{5E6500FC-84F3-4FB1-B012-1A0648F3592A}"/>
    <dgm:cxn modelId="{B13E84DF-2D3C-4428-9924-2A1214E40D97}" srcId="{CC037AF4-0F0F-4AD6-862C-A3526FDF0BFC}" destId="{4DEF4839-7AD2-44D7-B728-C7FF72562935}" srcOrd="2" destOrd="0" parTransId="{A5E2F288-E2DA-4967-B53B-709175608506}" sibTransId="{19D05D51-A375-4838-B047-F5B76145F3B2}"/>
    <dgm:cxn modelId="{E880B7D0-F0EB-44B6-86C9-30B04F58FE9B}" type="presParOf" srcId="{C794C060-173F-4167-BBEA-EBAE9261AB33}" destId="{AD645988-F6D5-470A-961F-B9DE59E0116B}" srcOrd="0" destOrd="0" presId="urn:microsoft.com/office/officeart/2005/8/layout/chevron1"/>
    <dgm:cxn modelId="{8ACFE2C2-4886-4B33-9536-EE595FF7A0ED}" type="presParOf" srcId="{C794C060-173F-4167-BBEA-EBAE9261AB33}" destId="{16FD68ED-1C87-4E3A-9071-794CBAD99E8E}" srcOrd="1" destOrd="0" presId="urn:microsoft.com/office/officeart/2005/8/layout/chevron1"/>
    <dgm:cxn modelId="{6FD03B8F-EA6B-4489-9A81-E7DFE82AF00A}" type="presParOf" srcId="{C794C060-173F-4167-BBEA-EBAE9261AB33}" destId="{3A696E6C-71C0-453F-8378-9371C4D76C3A}" srcOrd="2" destOrd="0" presId="urn:microsoft.com/office/officeart/2005/8/layout/chevron1"/>
    <dgm:cxn modelId="{F3A15826-E5AD-4853-BECB-42ACCFC4A3A2}" type="presParOf" srcId="{C794C060-173F-4167-BBEA-EBAE9261AB33}" destId="{190E8F70-5B96-4126-9297-61FF99685B52}" srcOrd="3" destOrd="0" presId="urn:microsoft.com/office/officeart/2005/8/layout/chevron1"/>
    <dgm:cxn modelId="{CFF7B4B7-DC5F-4006-B4A8-72F7A1CFB722}" type="presParOf" srcId="{C794C060-173F-4167-BBEA-EBAE9261AB33}" destId="{22C89B9C-9C16-4907-B128-C065246D72A1}" srcOrd="4" destOrd="0" presId="urn:microsoft.com/office/officeart/2005/8/layout/chevron1"/>
    <dgm:cxn modelId="{A6C2D314-7B55-446C-BE5D-B928FF397D08}" type="presParOf" srcId="{C794C060-173F-4167-BBEA-EBAE9261AB33}" destId="{C1F0E746-7484-47A6-8393-AAB5F12CF127}" srcOrd="5" destOrd="0" presId="urn:microsoft.com/office/officeart/2005/8/layout/chevron1"/>
    <dgm:cxn modelId="{30ED907F-0DE2-4CD1-A17D-2550DFD7E10F}" type="presParOf" srcId="{C794C060-173F-4167-BBEA-EBAE9261AB33}" destId="{B22369A1-D654-44CA-8145-2F12F554D80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45988-F6D5-470A-961F-B9DE59E0116B}">
      <dsp:nvSpPr>
        <dsp:cNvPr id="0" name=""/>
        <dsp:cNvSpPr/>
      </dsp:nvSpPr>
      <dsp:spPr>
        <a:xfrm>
          <a:off x="3744" y="0"/>
          <a:ext cx="2179731" cy="7858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黑体" pitchFamily="49" charset="-122"/>
              <a:ea typeface="黑体" pitchFamily="49" charset="-122"/>
            </a:rPr>
            <a:t>1.</a:t>
          </a:r>
          <a:r>
            <a:rPr lang="zh-CN" altLang="zh-CN" sz="1600" kern="1200" dirty="0" smtClean="0">
              <a:latin typeface="黑体" pitchFamily="49" charset="-122"/>
              <a:ea typeface="黑体" pitchFamily="49" charset="-122"/>
            </a:rPr>
            <a:t>定义异常类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</dsp:txBody>
      <dsp:txXfrm>
        <a:off x="396653" y="0"/>
        <a:ext cx="1393913" cy="785818"/>
      </dsp:txXfrm>
    </dsp:sp>
    <dsp:sp modelId="{3A696E6C-71C0-453F-8378-9371C4D76C3A}">
      <dsp:nvSpPr>
        <dsp:cNvPr id="0" name=""/>
        <dsp:cNvSpPr/>
      </dsp:nvSpPr>
      <dsp:spPr>
        <a:xfrm>
          <a:off x="1965502" y="0"/>
          <a:ext cx="2179731" cy="7858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黑体" pitchFamily="49" charset="-122"/>
              <a:ea typeface="黑体" pitchFamily="49" charset="-122"/>
            </a:rPr>
            <a:t>2.</a:t>
          </a:r>
          <a:r>
            <a:rPr lang="zh-CN" altLang="zh-CN" sz="1600" kern="1200" dirty="0" smtClean="0">
              <a:latin typeface="黑体" pitchFamily="49" charset="-122"/>
              <a:ea typeface="黑体" pitchFamily="49" charset="-122"/>
            </a:rPr>
            <a:t>编写构造方法，继承父类的实现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</dsp:txBody>
      <dsp:txXfrm>
        <a:off x="2358411" y="0"/>
        <a:ext cx="1393913" cy="785818"/>
      </dsp:txXfrm>
    </dsp:sp>
    <dsp:sp modelId="{22C89B9C-9C16-4907-B128-C065246D72A1}">
      <dsp:nvSpPr>
        <dsp:cNvPr id="0" name=""/>
        <dsp:cNvSpPr/>
      </dsp:nvSpPr>
      <dsp:spPr>
        <a:xfrm>
          <a:off x="3927260" y="0"/>
          <a:ext cx="2179731" cy="7858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黑体" pitchFamily="49" charset="-122"/>
              <a:ea typeface="黑体" pitchFamily="49" charset="-122"/>
            </a:rPr>
            <a:t>3.</a:t>
          </a:r>
          <a:r>
            <a:rPr lang="zh-CN" altLang="zh-CN" sz="1600" kern="1200" dirty="0" smtClean="0">
              <a:latin typeface="黑体" pitchFamily="49" charset="-122"/>
              <a:ea typeface="黑体" pitchFamily="49" charset="-122"/>
            </a:rPr>
            <a:t>实例化自定义异常对象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</dsp:txBody>
      <dsp:txXfrm>
        <a:off x="4320169" y="0"/>
        <a:ext cx="1393913" cy="785818"/>
      </dsp:txXfrm>
    </dsp:sp>
    <dsp:sp modelId="{B22369A1-D654-44CA-8145-2F12F554D803}">
      <dsp:nvSpPr>
        <dsp:cNvPr id="0" name=""/>
        <dsp:cNvSpPr/>
      </dsp:nvSpPr>
      <dsp:spPr>
        <a:xfrm>
          <a:off x="5889018" y="0"/>
          <a:ext cx="2179731" cy="7858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黑体" pitchFamily="49" charset="-122"/>
              <a:ea typeface="黑体" pitchFamily="49" charset="-122"/>
            </a:rPr>
            <a:t>4.</a:t>
          </a:r>
          <a:r>
            <a:rPr lang="zh-CN" altLang="zh-CN" sz="1600" kern="1200" dirty="0" smtClean="0">
              <a:latin typeface="黑体" pitchFamily="49" charset="-122"/>
              <a:ea typeface="黑体" pitchFamily="49" charset="-122"/>
            </a:rPr>
            <a:t>使用</a:t>
          </a:r>
          <a:r>
            <a:rPr lang="en-US" altLang="zh-CN" sz="1600" kern="1200" dirty="0" smtClean="0">
              <a:latin typeface="黑体" pitchFamily="49" charset="-122"/>
              <a:ea typeface="黑体" pitchFamily="49" charset="-122"/>
            </a:rPr>
            <a:t>throw</a:t>
          </a:r>
          <a:r>
            <a:rPr lang="zh-CN" altLang="zh-CN" sz="1600" kern="1200" dirty="0" smtClean="0">
              <a:latin typeface="黑体" pitchFamily="49" charset="-122"/>
              <a:ea typeface="黑体" pitchFamily="49" charset="-122"/>
            </a:rPr>
            <a:t>抛出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</dsp:txBody>
      <dsp:txXfrm>
        <a:off x="6281927" y="0"/>
        <a:ext cx="1393913" cy="785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FEF0D6A8-40AF-446F-8900-B0DA3DF0842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E92D0433-E955-4DC9-8EAD-FEF123459CD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CDB1CB9-C074-434D-8929-A689085AC2FE}" type="slidenum">
              <a:rPr lang="zh-CN" altLang="en-US"/>
            </a:fld>
            <a:endParaRPr lang="en-US" altLang="zh-CN"/>
          </a:p>
        </p:txBody>
      </p:sp>
      <p:sp>
        <p:nvSpPr>
          <p:cNvPr id="6256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91A4E16E-194E-490F-A3F8-0430A085BB4F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625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5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演示示例：</a:t>
            </a:r>
            <a:endParaRPr lang="en-US" altLang="zh-CN" dirty="0" smtClean="0"/>
          </a:p>
          <a:p>
            <a:r>
              <a:rPr lang="en-US" altLang="zh-CN" dirty="0" smtClean="0"/>
              <a:t>   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）测试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InputMismatchException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异常：输入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endParaRPr lang="en-US" altLang="zh-CN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）测试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ArithmeticException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异常：输入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lang="en-US" altLang="zh-CN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）错误现象：调换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catch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语句顺序，先父类后子类</a:t>
            </a:r>
            <a:endParaRPr lang="en-US" altLang="zh-CN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A27A162-A56E-46AA-B903-B597E4CFE447}" type="slidenum">
              <a:rPr lang="zh-CN" altLang="en-US"/>
            </a:fld>
            <a:endParaRPr lang="en-US" altLang="zh-CN"/>
          </a:p>
        </p:txBody>
      </p:sp>
      <p:sp>
        <p:nvSpPr>
          <p:cNvPr id="6522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9C36BAF7-3DAD-454E-90CA-12D04BD40242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65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106653C-30DC-45AB-9876-EA78E41B966F}" type="slidenum">
              <a:rPr lang="zh-CN" altLang="en-US"/>
            </a:fld>
            <a:endParaRPr lang="en-US" altLang="zh-CN"/>
          </a:p>
        </p:txBody>
      </p:sp>
      <p:sp>
        <p:nvSpPr>
          <p:cNvPr id="6543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8D7A57DA-5814-422B-99CE-37B8C83E614E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65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zh-CN" b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054741B-E4F5-47B7-8E3B-DCE2CA22B794}" type="slidenum">
              <a:rPr lang="zh-CN" altLang="en-US"/>
            </a:fld>
            <a:endParaRPr lang="en-US" altLang="zh-CN"/>
          </a:p>
        </p:txBody>
      </p:sp>
      <p:sp>
        <p:nvSpPr>
          <p:cNvPr id="6615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1251F8C2-5BA1-4A70-983A-A2F3043C263B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66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按步骤演示使用</a:t>
            </a:r>
            <a:r>
              <a:rPr lang="en-US" altLang="zh-CN" dirty="0" smtClean="0"/>
              <a:t>log4j</a:t>
            </a:r>
            <a:r>
              <a:rPr lang="zh-CN" altLang="en-US" dirty="0" smtClean="0"/>
              <a:t>记录日志，配置信息后面详细讲解，测试内容：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、输入 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、输入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、打开日志文件查看日志信息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25627AE-0358-4F5B-AFF3-99642F6CF95C}" type="slidenum">
              <a:rPr lang="zh-CN" altLang="en-US"/>
            </a:fld>
            <a:endParaRPr lang="en-US" altLang="zh-CN"/>
          </a:p>
        </p:txBody>
      </p:sp>
      <p:sp>
        <p:nvSpPr>
          <p:cNvPr id="6656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AD7B014-D6DB-4DA3-97B4-AA41E037EC49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66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800" dirty="0" smtClean="0"/>
              <a:t>教学指导：</a:t>
            </a:r>
            <a:endParaRPr lang="en-US" altLang="zh-CN" sz="800" dirty="0" smtClean="0"/>
          </a:p>
          <a:p>
            <a:pPr>
              <a:lnSpc>
                <a:spcPct val="80000"/>
              </a:lnSpc>
            </a:pPr>
            <a:r>
              <a:rPr lang="en-US" altLang="zh-CN" sz="800" dirty="0" smtClean="0"/>
              <a:t>1</a:t>
            </a:r>
            <a:r>
              <a:rPr lang="zh-CN" altLang="en-US" sz="800" dirty="0" smtClean="0"/>
              <a:t>、讲解各配置信息</a:t>
            </a:r>
            <a:endParaRPr lang="en-US" altLang="zh-CN" sz="800" dirty="0" smtClean="0"/>
          </a:p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800" dirty="0" smtClean="0"/>
              <a:t>2</a:t>
            </a:r>
            <a:r>
              <a:rPr lang="zh-CN" altLang="en-US" sz="800" dirty="0" smtClean="0"/>
              <a:t>、</a:t>
            </a:r>
            <a:r>
              <a:rPr lang="zh-CN" altLang="en-US" sz="8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说明在此处，如果优先级别设为</a:t>
            </a:r>
            <a:r>
              <a:rPr lang="en-US" altLang="zh-CN" sz="8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info</a:t>
            </a:r>
            <a:r>
              <a:rPr lang="zh-CN" altLang="en-US" sz="8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，那么使用</a:t>
            </a:r>
            <a:r>
              <a:rPr lang="en-US" altLang="zh-CN" sz="8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debug</a:t>
            </a:r>
            <a:r>
              <a:rPr lang="zh-CN" altLang="en-US" sz="8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方法打印的日志信息将不被输出 </a:t>
            </a:r>
            <a:endParaRPr lang="zh-CN" altLang="en-US" sz="8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80000"/>
              </a:lnSpc>
            </a:pPr>
            <a:endParaRPr lang="zh-CN" altLang="zh-CN" sz="8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教学演示示例：</a:t>
            </a:r>
            <a:endParaRPr lang="en-US" altLang="zh-CN" dirty="0" smtClean="0"/>
          </a:p>
          <a:p>
            <a:r>
              <a:rPr lang="zh-CN" altLang="en-US" dirty="0" smtClean="0"/>
              <a:t>让学员阅读代码，回忆以前出现的错误，然后由技术顾问在已编写好的代码上演示程序中的异常：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/>
              <a:t>1</a:t>
            </a:r>
            <a:r>
              <a:rPr lang="zh-CN" altLang="en-US" sz="1200" dirty="0" smtClean="0"/>
              <a:t>、正常情况：输入 </a:t>
            </a:r>
            <a:r>
              <a:rPr lang="en-US" altLang="zh-CN" sz="1200" dirty="0" smtClean="0"/>
              <a:t>200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40</a:t>
            </a:r>
            <a:endParaRPr lang="en-US" altLang="zh-CN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/>
              <a:t>1</a:t>
            </a:r>
            <a:r>
              <a:rPr lang="zh-CN" altLang="en-US" sz="1200" dirty="0" smtClean="0"/>
              <a:t>、异常情况：输入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B</a:t>
            </a:r>
            <a:endParaRPr lang="en-US" altLang="zh-CN" sz="1200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baseline="0" dirty="0" smtClean="0"/>
              <a:t>2</a:t>
            </a:r>
            <a:r>
              <a:rPr lang="zh-CN" altLang="en-US" sz="1200" baseline="0" dirty="0" smtClean="0"/>
              <a:t>、异</a:t>
            </a:r>
            <a:r>
              <a:rPr lang="zh-CN" altLang="en-US" sz="1200" dirty="0" smtClean="0"/>
              <a:t>常情况：</a:t>
            </a:r>
            <a:r>
              <a:rPr lang="zh-CN" altLang="en-US" sz="1200" baseline="0" dirty="0" smtClean="0"/>
              <a:t>输入 </a:t>
            </a:r>
            <a:r>
              <a:rPr lang="en-US" altLang="zh-CN" sz="1200" baseline="0" dirty="0" smtClean="0"/>
              <a:t>200</a:t>
            </a:r>
            <a:r>
              <a:rPr lang="zh-CN" altLang="en-US" sz="1200" baseline="0" dirty="0" smtClean="0"/>
              <a:t>，</a:t>
            </a:r>
            <a:r>
              <a:rPr lang="en-US" altLang="zh-CN" sz="1200" baseline="0" dirty="0" smtClean="0"/>
              <a:t>0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教学指导；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总结部分</a:t>
            </a:r>
            <a:r>
              <a:rPr lang="zh-CN" altLang="zh-CN" dirty="0" smtClean="0">
                <a:ea typeface="宋体" panose="02010600030101010101" pitchFamily="2" charset="-122"/>
              </a:rPr>
              <a:t>主要达到以下几个目的：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zh-CN" altLang="zh-CN" b="1" dirty="0" smtClean="0">
                <a:ea typeface="宋体" panose="02010600030101010101" pitchFamily="2" charset="-122"/>
              </a:rPr>
              <a:t>回顾内容</a:t>
            </a:r>
            <a:r>
              <a:rPr lang="zh-CN" altLang="en-US" b="1" dirty="0" smtClean="0">
                <a:ea typeface="宋体" panose="02010600030101010101" pitchFamily="2" charset="-122"/>
              </a:rPr>
              <a:t>。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</a:rPr>
              <a:t>注意与</a:t>
            </a:r>
            <a:r>
              <a:rPr lang="zh-CN" altLang="zh-CN" dirty="0" smtClean="0">
                <a:solidFill>
                  <a:srgbClr val="C00000"/>
                </a:solidFill>
                <a:ea typeface="宋体" panose="02010600030101010101" pitchFamily="2" charset="-122"/>
              </a:rPr>
              <a:t>与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</a:rPr>
              <a:t>本章任务和目标</a:t>
            </a:r>
            <a:r>
              <a:rPr lang="zh-CN" altLang="zh-CN" dirty="0" smtClean="0">
                <a:solidFill>
                  <a:srgbClr val="C00000"/>
                </a:solidFill>
                <a:ea typeface="宋体" panose="02010600030101010101" pitchFamily="2" charset="-122"/>
              </a:rPr>
              <a:t>不一样。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</a:rPr>
              <a:t>本章任务和目标是</a:t>
            </a:r>
            <a:r>
              <a:rPr lang="zh-CN" altLang="zh-CN" dirty="0" smtClean="0">
                <a:ea typeface="宋体" panose="02010600030101010101" pitchFamily="2" charset="-122"/>
              </a:rPr>
              <a:t>是强调</a:t>
            </a:r>
            <a:r>
              <a:rPr lang="zh-CN" altLang="en-US" dirty="0" smtClean="0">
                <a:ea typeface="宋体" panose="02010600030101010101" pitchFamily="2" charset="-122"/>
              </a:rPr>
              <a:t>内容概貌，学到技术，告知要学习什么；总结时，</a:t>
            </a:r>
            <a:r>
              <a:rPr lang="zh-CN" altLang="zh-CN" dirty="0" smtClean="0">
                <a:ea typeface="宋体" panose="02010600030101010101" pitchFamily="2" charset="-122"/>
              </a:rPr>
              <a:t>要格外强调观点，把每一</a:t>
            </a:r>
            <a:r>
              <a:rPr lang="zh-CN" altLang="en-US" dirty="0" smtClean="0">
                <a:ea typeface="宋体" panose="02010600030101010101" pitchFamily="2" charset="-122"/>
              </a:rPr>
              <a:t>个知识点</a:t>
            </a:r>
            <a:r>
              <a:rPr lang="zh-CN" altLang="zh-CN" dirty="0" smtClean="0">
                <a:ea typeface="宋体" panose="02010600030101010101" pitchFamily="2" charset="-122"/>
              </a:rPr>
              <a:t>的观点</a:t>
            </a:r>
            <a:r>
              <a:rPr lang="zh-CN" altLang="en-US" dirty="0" smtClean="0">
                <a:ea typeface="宋体" panose="02010600030101010101" pitchFamily="2" charset="-122"/>
              </a:rPr>
              <a:t>结论</a:t>
            </a:r>
            <a:r>
              <a:rPr lang="zh-CN" altLang="zh-CN" dirty="0" smtClean="0">
                <a:ea typeface="宋体" panose="02010600030101010101" pitchFamily="2" charset="-122"/>
              </a:rPr>
              <a:t>都尽量突出出来。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 smtClean="0">
                <a:ea typeface="宋体" panose="02010600030101010101" pitchFamily="2" charset="-122"/>
              </a:rPr>
              <a:t>2</a:t>
            </a:r>
            <a:r>
              <a:rPr lang="zh-CN" altLang="en-US" b="1" dirty="0" smtClean="0">
                <a:ea typeface="宋体" panose="02010600030101010101" pitchFamily="2" charset="-122"/>
              </a:rPr>
              <a:t>、</a:t>
            </a:r>
            <a:r>
              <a:rPr lang="zh-CN" altLang="zh-CN" b="1" dirty="0" smtClean="0">
                <a:ea typeface="宋体" panose="02010600030101010101" pitchFamily="2" charset="-122"/>
              </a:rPr>
              <a:t>整理逻辑</a:t>
            </a:r>
            <a:r>
              <a:rPr lang="zh-CN" altLang="en-US" b="1" dirty="0" smtClean="0">
                <a:ea typeface="宋体" panose="02010600030101010101" pitchFamily="2" charset="-122"/>
              </a:rPr>
              <a:t>。</a:t>
            </a:r>
            <a:r>
              <a:rPr lang="zh-CN" altLang="zh-CN" dirty="0" smtClean="0">
                <a:ea typeface="宋体" panose="02010600030101010101" pitchFamily="2" charset="-122"/>
              </a:rPr>
              <a:t>还应该把观点之间的逻辑联系梳理出来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r>
              <a:rPr lang="zh-CN" altLang="zh-CN" dirty="0" smtClean="0">
                <a:ea typeface="宋体" panose="02010600030101010101" pitchFamily="2" charset="-122"/>
              </a:rPr>
              <a:t>从而使</a:t>
            </a:r>
            <a:r>
              <a:rPr lang="zh-CN" altLang="en-US" dirty="0" smtClean="0">
                <a:ea typeface="宋体" panose="02010600030101010101" pitchFamily="2" charset="-122"/>
              </a:rPr>
              <a:t>知识</a:t>
            </a:r>
            <a:r>
              <a:rPr lang="zh-CN" altLang="zh-CN" dirty="0" smtClean="0">
                <a:ea typeface="宋体" panose="02010600030101010101" pitchFamily="2" charset="-122"/>
              </a:rPr>
              <a:t>系统化、逻辑化。要帮助</a:t>
            </a:r>
            <a:r>
              <a:rPr lang="zh-CN" altLang="en-US" dirty="0" smtClean="0">
                <a:ea typeface="宋体" panose="02010600030101010101" pitchFamily="2" charset="-122"/>
              </a:rPr>
              <a:t>学员</a:t>
            </a:r>
            <a:r>
              <a:rPr lang="zh-CN" altLang="zh-CN" dirty="0" smtClean="0">
                <a:ea typeface="宋体" panose="02010600030101010101" pitchFamily="2" charset="-122"/>
              </a:rPr>
              <a:t>整清逻辑是总结的一大任务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5AD651-18CC-48C3-B806-4D5C0239B24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36C7351-C58D-4F17-A077-F96AE3FFC6D8}" type="slidenum">
              <a:rPr lang="zh-CN" altLang="en-US"/>
            </a:fld>
            <a:endParaRPr lang="en-US" altLang="zh-CN"/>
          </a:p>
        </p:txBody>
      </p:sp>
      <p:sp>
        <p:nvSpPr>
          <p:cNvPr id="6297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389ED65F-E710-4825-A9D9-3DC259B4A870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629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9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80C83C1-7987-491A-BF6B-D08A8EBC2B03}" type="slidenum">
              <a:rPr lang="zh-CN" altLang="en-US"/>
            </a:fld>
            <a:endParaRPr lang="en-US" altLang="zh-CN"/>
          </a:p>
        </p:txBody>
      </p:sp>
      <p:sp>
        <p:nvSpPr>
          <p:cNvPr id="6318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B5BF280C-E7D1-44EA-AF9D-747CB6548006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631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1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0C79218-420E-41AB-82BD-E4D7C705D531}" type="slidenum">
              <a:rPr lang="zh-CN" altLang="en-US"/>
            </a:fld>
            <a:endParaRPr lang="en-US" altLang="zh-CN"/>
          </a:p>
        </p:txBody>
      </p:sp>
      <p:sp>
        <p:nvSpPr>
          <p:cNvPr id="6338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8D8437A1-9D8E-41FB-94D7-84D96E2EE5D1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633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3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1F63DF2-FA0E-41CD-82FE-66DF104D419A}" type="slidenum">
              <a:rPr lang="zh-CN" altLang="en-US"/>
            </a:fld>
            <a:endParaRPr lang="en-US" altLang="zh-CN"/>
          </a:p>
        </p:txBody>
      </p:sp>
      <p:sp>
        <p:nvSpPr>
          <p:cNvPr id="6359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A9C3CCD2-7EE9-4FC9-89E2-207D23449C29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635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5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800" dirty="0" smtClean="0"/>
              <a:t>教学指导：此页演示示例和下一页使用同一段代码，本页演示正常情况：输入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200</a:t>
            </a:r>
            <a:r>
              <a:rPr lang="zh-CN" altLang="en-US" sz="800" baseline="0" dirty="0" smtClean="0"/>
              <a:t>，</a:t>
            </a:r>
            <a:r>
              <a:rPr lang="en-US" altLang="zh-CN" sz="800" baseline="0" dirty="0" smtClean="0"/>
              <a:t>40</a:t>
            </a:r>
            <a:endParaRPr lang="zh-CN" altLang="en-US" sz="8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/>
              <a:t>教学指导：此页演示示例和上一页使用同一段代码，本页演示两种异常情况：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、输入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B</a:t>
            </a:r>
            <a:r>
              <a:rPr lang="zh-CN" altLang="en-US" sz="1200" baseline="0" dirty="0" smtClean="0"/>
              <a:t>，</a:t>
            </a:r>
            <a:r>
              <a:rPr lang="en-US" altLang="zh-CN" sz="1200" baseline="0" dirty="0" smtClean="0"/>
              <a:t>2</a:t>
            </a:r>
            <a:r>
              <a:rPr lang="zh-CN" altLang="en-US" sz="1200" baseline="0" dirty="0" smtClean="0"/>
              <a:t>输入 </a:t>
            </a:r>
            <a:r>
              <a:rPr lang="en-US" altLang="zh-CN" sz="1200" baseline="0" dirty="0" smtClean="0"/>
              <a:t>200</a:t>
            </a:r>
            <a:r>
              <a:rPr lang="zh-CN" altLang="en-US" sz="1200" baseline="0" dirty="0" smtClean="0"/>
              <a:t>，</a:t>
            </a:r>
            <a:r>
              <a:rPr lang="en-US" altLang="zh-CN" sz="1200" baseline="0" dirty="0" smtClean="0"/>
              <a:t>0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块执行和不执行的两种情况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、演示示例：</a:t>
            </a:r>
            <a:endParaRPr lang="en-US" altLang="zh-CN" dirty="0" smtClean="0"/>
          </a:p>
          <a:p>
            <a:r>
              <a:rPr lang="en-US" altLang="zh-CN" dirty="0" smtClean="0"/>
              <a:t>   1</a:t>
            </a:r>
            <a:r>
              <a:rPr lang="zh-CN" altLang="en-US" dirty="0" smtClean="0"/>
              <a:t>）正常情况：输入 </a:t>
            </a:r>
            <a:r>
              <a:rPr lang="en-US" altLang="zh-CN" dirty="0" smtClean="0"/>
              <a:t>200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40 </a:t>
            </a:r>
            <a:endParaRPr lang="en-US" altLang="zh-CN" dirty="0" smtClean="0"/>
          </a:p>
          <a:p>
            <a:r>
              <a:rPr lang="en-US" altLang="zh-CN" dirty="0" smtClean="0"/>
              <a:t>   2</a:t>
            </a:r>
            <a:r>
              <a:rPr lang="zh-CN" altLang="en-US" dirty="0" smtClean="0"/>
              <a:t>）异常情况：输入 </a:t>
            </a:r>
            <a:r>
              <a:rPr lang="en-US" altLang="zh-CN" dirty="0" smtClean="0"/>
              <a:t>200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   3</a:t>
            </a:r>
            <a:r>
              <a:rPr lang="zh-CN" altLang="en-US" dirty="0" smtClean="0"/>
              <a:t>）不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执行情况：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System.exit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</a:t>
            </a:r>
            <a:endParaRPr lang="zh-CN" alt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教学指导：演示示例时，可打断点观察执行过程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2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/>
          <p:cNvGrpSpPr/>
          <p:nvPr userDrawn="1"/>
        </p:nvGrpSpPr>
        <p:grpSpPr bwMode="auto">
          <a:xfrm>
            <a:off x="6365875" y="5786438"/>
            <a:ext cx="2492375" cy="682625"/>
            <a:chOff x="6365905" y="5786454"/>
            <a:chExt cx="2492375" cy="682625"/>
          </a:xfrm>
        </p:grpSpPr>
        <p:sp>
          <p:nvSpPr>
            <p:cNvPr id="6" name="圆角矩形 5"/>
            <p:cNvSpPr/>
            <p:nvPr userDrawn="1"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2492375" cy="68262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600"/>
                </a:lnSpc>
                <a:defRPr/>
              </a:pPr>
              <a:r>
                <a:rPr lang="en-US" altLang="zh-CN" sz="1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ACCP8.0</a:t>
              </a:r>
              <a:endPara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职业教育研究院</a:t>
              </a:r>
              <a:endPara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北京阿博泰克北大青鸟信息技术有限公司</a:t>
              </a:r>
              <a:endPara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3"/>
          <p:cNvGrpSpPr/>
          <p:nvPr userDrawn="1"/>
        </p:nvGrpSpPr>
        <p:grpSpPr bwMode="auto">
          <a:xfrm>
            <a:off x="7715250" y="1751013"/>
            <a:ext cx="576263" cy="677862"/>
            <a:chOff x="7786710" y="1500174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/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3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endParaRPr lang="zh-CN" altLang="en-US" sz="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C4362-3D3F-4321-BD03-98420FD9FFF6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6918E-EAD3-4B33-BA0C-4AF66A87096C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51AD9-EA09-4BFF-8A30-583EFD476F7F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dirty="0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11E4A-214D-4CD6-8873-A4C0DB000C71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D3167-FC4E-4A8E-B8D7-E5D7F71509F5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AF7F4-7CF3-496A-B580-6F1217DF0E66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243D0-C415-4A78-B26B-184A02FEBA41}" type="slidenum">
              <a:rPr lang="zh-CN" altLang="en-US" smtClean="0"/>
            </a:fld>
            <a:r>
              <a:rPr lang="en-US" altLang="zh-CN" dirty="0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462B4-A2A3-43BC-A253-1DAA0A746FBE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993CF-DF56-4E27-9494-15B9B200DB95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BB404-E0AD-4BA4-8731-6B2EE8E74679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dirty="0" smtClean="0"/>
              <a:t>/53</a:t>
            </a:r>
            <a:endParaRPr lang="zh-CN" altLang="en-US" dirty="0"/>
          </a:p>
        </p:txBody>
      </p:sp>
      <p:pic>
        <p:nvPicPr>
          <p:cNvPr id="7" name="Picture 2" descr="\\prdsoftlab\Softlab\033\小标-05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10144" y="6442139"/>
            <a:ext cx="871531" cy="34815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51520" y="2132856"/>
            <a:ext cx="7772400" cy="785812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 dirty="0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第七章  异 </a:t>
            </a:r>
            <a:r>
              <a:rPr lang="zh-CN" altLang="en-US" sz="4400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常</a:t>
            </a:r>
            <a:endParaRPr lang="zh-CN" altLang="en-US" sz="4400"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92" name="Rectangle 9"/>
          <p:cNvSpPr>
            <a:spLocks noGrp="1" noChangeArrowheads="1"/>
          </p:cNvSpPr>
          <p:nvPr>
            <p:ph type="title"/>
          </p:nvPr>
        </p:nvSpPr>
        <p:spPr>
          <a:xfrm>
            <a:off x="5940425" y="285728"/>
            <a:ext cx="3024187" cy="523220"/>
          </a:xfrm>
        </p:spPr>
        <p:txBody>
          <a:bodyPr/>
          <a:lstStyle/>
          <a:p>
            <a:r>
              <a:rPr lang="zh-CN" altLang="en-US"/>
              <a:t>什么是异常处理</a:t>
            </a:r>
            <a:endParaRPr lang="zh-CN" altLang="en-US"/>
          </a:p>
        </p:txBody>
      </p:sp>
      <p:sp>
        <p:nvSpPr>
          <p:cNvPr id="6307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编程语言使用异常处理机制为程序提供了错误处理的能力</a:t>
            </a:r>
            <a:endParaRPr lang="zh-CN" altLang="en-US" dirty="0"/>
          </a:p>
        </p:txBody>
      </p:sp>
      <p:sp>
        <p:nvSpPr>
          <p:cNvPr id="187396" name="AutoShape 4"/>
          <p:cNvSpPr>
            <a:spLocks noChangeArrowheads="1"/>
          </p:cNvSpPr>
          <p:nvPr/>
        </p:nvSpPr>
        <p:spPr bwMode="gray">
          <a:xfrm>
            <a:off x="1187450" y="2986046"/>
            <a:ext cx="2408618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程序中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预先设置好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对付异常的处理办法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87397" name="AutoShape 5"/>
          <p:cNvSpPr>
            <a:spLocks noChangeArrowheads="1"/>
          </p:cNvSpPr>
          <p:nvPr/>
        </p:nvSpPr>
        <p:spPr bwMode="gray">
          <a:xfrm>
            <a:off x="5940425" y="3152900"/>
            <a:ext cx="808665" cy="44267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异常 </a:t>
            </a:r>
            <a:endParaRPr lang="zh-CN" altLang="en-US" sz="20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87398" name="AutoShape 6"/>
          <p:cNvSpPr>
            <a:spLocks noChangeArrowheads="1"/>
          </p:cNvSpPr>
          <p:nvPr/>
        </p:nvSpPr>
        <p:spPr bwMode="auto">
          <a:xfrm>
            <a:off x="3779838" y="2991644"/>
            <a:ext cx="2136279" cy="765186"/>
          </a:xfrm>
          <a:prstGeom prst="rightArrow">
            <a:avLst>
              <a:gd name="adj1" fmla="val 50000"/>
              <a:gd name="adj2" fmla="val 9176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程序运行</a:t>
            </a:r>
            <a:endParaRPr lang="zh-CN" altLang="en-US" b="1" dirty="0"/>
          </a:p>
        </p:txBody>
      </p:sp>
      <p:sp>
        <p:nvSpPr>
          <p:cNvPr id="187399" name="AutoShape 7"/>
          <p:cNvSpPr>
            <a:spLocks noChangeArrowheads="1"/>
          </p:cNvSpPr>
          <p:nvPr/>
        </p:nvSpPr>
        <p:spPr bwMode="auto">
          <a:xfrm>
            <a:off x="4427538" y="4306888"/>
            <a:ext cx="3359172" cy="765186"/>
          </a:xfrm>
          <a:prstGeom prst="rightArrow">
            <a:avLst>
              <a:gd name="adj1" fmla="val 50000"/>
              <a:gd name="adj2" fmla="val 14429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处理完毕，程序继续运行</a:t>
            </a:r>
            <a:endParaRPr lang="zh-CN" altLang="en-US" b="1" dirty="0"/>
          </a:p>
        </p:txBody>
      </p:sp>
      <p:sp>
        <p:nvSpPr>
          <p:cNvPr id="187400" name="AutoShape 8"/>
          <p:cNvSpPr>
            <a:spLocks noChangeArrowheads="1"/>
          </p:cNvSpPr>
          <p:nvPr/>
        </p:nvSpPr>
        <p:spPr bwMode="auto">
          <a:xfrm>
            <a:off x="1042988" y="4306888"/>
            <a:ext cx="3359172" cy="765186"/>
          </a:xfrm>
          <a:prstGeom prst="rightArrow">
            <a:avLst>
              <a:gd name="adj1" fmla="val 50000"/>
              <a:gd name="adj2" fmla="val 140024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对异常进行处理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6" grpId="0" animBg="1"/>
      <p:bldP spid="187397" grpId="0" animBg="1"/>
      <p:bldP spid="187398" grpId="0" animBg="1"/>
      <p:bldP spid="187399" grpId="0" animBg="1"/>
      <p:bldP spid="18740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3"/>
          <p:cNvSpPr>
            <a:spLocks noGrp="1" noChangeArrowheads="1"/>
          </p:cNvSpPr>
          <p:nvPr>
            <p:ph idx="1"/>
          </p:nvPr>
        </p:nvSpPr>
        <p:spPr>
          <a:xfrm>
            <a:off x="756000" y="1213200"/>
            <a:ext cx="8039071" cy="938203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的异常处理是通过</a:t>
            </a:r>
            <a:r>
              <a:rPr lang="en-US" altLang="zh-CN" dirty="0"/>
              <a:t>5</a:t>
            </a:r>
            <a:r>
              <a:rPr lang="zh-CN" altLang="en-US" dirty="0"/>
              <a:t>个关键字来实现的：</a:t>
            </a:r>
            <a:r>
              <a:rPr lang="en-US" altLang="zh-CN" dirty="0">
                <a:solidFill>
                  <a:srgbClr val="FF0000"/>
                </a:solidFill>
              </a:rPr>
              <a:t>try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catch</a:t>
            </a:r>
            <a:r>
              <a:rPr lang="zh-CN" altLang="en-US" dirty="0">
                <a:solidFill>
                  <a:srgbClr val="FF0000"/>
                </a:solidFill>
              </a:rPr>
              <a:t>、 </a:t>
            </a:r>
            <a:r>
              <a:rPr lang="en-US" altLang="zh-CN" dirty="0">
                <a:solidFill>
                  <a:srgbClr val="FF0000"/>
                </a:solidFill>
              </a:rPr>
              <a:t>finally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throw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throws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32848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中如何进行异常处理</a:t>
            </a:r>
            <a:endParaRPr lang="zh-CN" altLang="en-US"/>
          </a:p>
        </p:txBody>
      </p:sp>
      <p:sp>
        <p:nvSpPr>
          <p:cNvPr id="189444" name="AutoShape 4"/>
          <p:cNvSpPr>
            <a:spLocks noChangeArrowheads="1"/>
          </p:cNvSpPr>
          <p:nvPr/>
        </p:nvSpPr>
        <p:spPr bwMode="gray">
          <a:xfrm>
            <a:off x="2071670" y="2305997"/>
            <a:ext cx="127870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捕获异常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89445" name="AutoShape 5"/>
          <p:cNvSpPr>
            <a:spLocks noChangeArrowheads="1"/>
          </p:cNvSpPr>
          <p:nvPr/>
        </p:nvSpPr>
        <p:spPr bwMode="auto">
          <a:xfrm flipH="1">
            <a:off x="755650" y="3944938"/>
            <a:ext cx="1152525" cy="549275"/>
          </a:xfrm>
          <a:prstGeom prst="leftArrow">
            <a:avLst>
              <a:gd name="adj1" fmla="val 50000"/>
              <a:gd name="adj2" fmla="val 5245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c</a:t>
            </a:r>
            <a:r>
              <a:rPr lang="en-US" altLang="en-US" b="1" dirty="0"/>
              <a:t>atch</a:t>
            </a:r>
            <a:endParaRPr lang="en-US" altLang="en-US" b="1" dirty="0"/>
          </a:p>
        </p:txBody>
      </p:sp>
      <p:sp>
        <p:nvSpPr>
          <p:cNvPr id="189446" name="AutoShape 6"/>
          <p:cNvSpPr>
            <a:spLocks noChangeArrowheads="1"/>
          </p:cNvSpPr>
          <p:nvPr/>
        </p:nvSpPr>
        <p:spPr bwMode="auto">
          <a:xfrm flipH="1">
            <a:off x="755650" y="3082925"/>
            <a:ext cx="1152525" cy="549275"/>
          </a:xfrm>
          <a:prstGeom prst="leftArrow">
            <a:avLst>
              <a:gd name="adj1" fmla="val 50000"/>
              <a:gd name="adj2" fmla="val 5245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try</a:t>
            </a:r>
            <a:endParaRPr lang="en-US" altLang="zh-CN" b="1" dirty="0"/>
          </a:p>
        </p:txBody>
      </p:sp>
      <p:sp>
        <p:nvSpPr>
          <p:cNvPr id="189447" name="AutoShape 7"/>
          <p:cNvSpPr>
            <a:spLocks noChangeArrowheads="1"/>
          </p:cNvSpPr>
          <p:nvPr/>
        </p:nvSpPr>
        <p:spPr bwMode="auto">
          <a:xfrm flipH="1">
            <a:off x="755650" y="4883150"/>
            <a:ext cx="1152525" cy="549275"/>
          </a:xfrm>
          <a:prstGeom prst="leftArrow">
            <a:avLst>
              <a:gd name="adj1" fmla="val 50000"/>
              <a:gd name="adj2" fmla="val 5245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finally</a:t>
            </a:r>
            <a:endParaRPr lang="en-US" altLang="zh-CN" b="1" dirty="0"/>
          </a:p>
        </p:txBody>
      </p:sp>
      <p:sp>
        <p:nvSpPr>
          <p:cNvPr id="189448" name="AutoShape 8"/>
          <p:cNvSpPr>
            <a:spLocks noChangeArrowheads="1"/>
          </p:cNvSpPr>
          <p:nvPr/>
        </p:nvSpPr>
        <p:spPr bwMode="gray">
          <a:xfrm>
            <a:off x="1979613" y="2997200"/>
            <a:ext cx="2411412" cy="7191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执行可能产生 </a:t>
            </a:r>
            <a:endParaRPr lang="zh-CN" altLang="en-US" b="1" dirty="0"/>
          </a:p>
          <a:p>
            <a:pPr algn="l" eaLnBrk="0" hangingPunct="0">
              <a:defRPr/>
            </a:pPr>
            <a:r>
              <a:rPr lang="zh-CN" altLang="en-US" b="1" dirty="0"/>
              <a:t>异常的代码 </a:t>
            </a:r>
            <a:endParaRPr lang="zh-CN" altLang="en-US" b="1" dirty="0"/>
          </a:p>
        </p:txBody>
      </p:sp>
      <p:sp>
        <p:nvSpPr>
          <p:cNvPr id="189449" name="AutoShape 9"/>
          <p:cNvSpPr>
            <a:spLocks noChangeArrowheads="1"/>
          </p:cNvSpPr>
          <p:nvPr/>
        </p:nvSpPr>
        <p:spPr bwMode="gray">
          <a:xfrm>
            <a:off x="1979613" y="3859213"/>
            <a:ext cx="2411412" cy="71913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捕获异常 </a:t>
            </a:r>
            <a:endParaRPr lang="zh-CN" altLang="en-US" b="1" dirty="0"/>
          </a:p>
        </p:txBody>
      </p:sp>
      <p:sp>
        <p:nvSpPr>
          <p:cNvPr id="189450" name="AutoShape 10"/>
          <p:cNvSpPr>
            <a:spLocks noChangeArrowheads="1"/>
          </p:cNvSpPr>
          <p:nvPr/>
        </p:nvSpPr>
        <p:spPr bwMode="gray">
          <a:xfrm>
            <a:off x="1979613" y="4725988"/>
            <a:ext cx="2376487" cy="8636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zh-CN" b="1" dirty="0"/>
          </a:p>
          <a:p>
            <a:pPr algn="l" eaLnBrk="0" hangingPunct="0">
              <a:defRPr/>
            </a:pPr>
            <a:r>
              <a:rPr lang="zh-CN" altLang="en-US" b="1" dirty="0"/>
              <a:t>无论是否发生异常，</a:t>
            </a:r>
            <a:endParaRPr lang="zh-CN" altLang="en-US" b="1" dirty="0"/>
          </a:p>
          <a:p>
            <a:pPr algn="l" eaLnBrk="0" hangingPunct="0">
              <a:defRPr/>
            </a:pPr>
            <a:r>
              <a:rPr lang="zh-CN" altLang="en-US" b="1" dirty="0"/>
              <a:t>代码总能执行</a:t>
            </a:r>
            <a:endParaRPr lang="zh-CN" altLang="en-US" b="1" dirty="0"/>
          </a:p>
          <a:p>
            <a:pPr algn="l" eaLnBrk="0" hangingPunct="0">
              <a:defRPr/>
            </a:pPr>
            <a:endParaRPr lang="en-US" altLang="zh-CN" b="1" dirty="0"/>
          </a:p>
        </p:txBody>
      </p:sp>
      <p:sp>
        <p:nvSpPr>
          <p:cNvPr id="189451" name="AutoShape 11"/>
          <p:cNvSpPr>
            <a:spLocks noChangeArrowheads="1"/>
          </p:cNvSpPr>
          <p:nvPr/>
        </p:nvSpPr>
        <p:spPr bwMode="gray">
          <a:xfrm>
            <a:off x="7034213" y="3652838"/>
            <a:ext cx="1800225" cy="90011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手动抛出异常 </a:t>
            </a:r>
            <a:endParaRPr lang="zh-CN" altLang="en-US" b="1" dirty="0"/>
          </a:p>
        </p:txBody>
      </p:sp>
      <p:sp>
        <p:nvSpPr>
          <p:cNvPr id="189453" name="AutoShape 13"/>
          <p:cNvSpPr>
            <a:spLocks noChangeArrowheads="1"/>
          </p:cNvSpPr>
          <p:nvPr/>
        </p:nvSpPr>
        <p:spPr bwMode="auto">
          <a:xfrm>
            <a:off x="7143750" y="2932113"/>
            <a:ext cx="1679575" cy="57626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throw</a:t>
            </a:r>
            <a:endParaRPr lang="en-US" altLang="zh-CN" b="1" dirty="0"/>
          </a:p>
        </p:txBody>
      </p:sp>
      <p:sp>
        <p:nvSpPr>
          <p:cNvPr id="189455" name="AutoShape 15"/>
          <p:cNvSpPr>
            <a:spLocks noChangeArrowheads="1"/>
          </p:cNvSpPr>
          <p:nvPr/>
        </p:nvSpPr>
        <p:spPr bwMode="gray">
          <a:xfrm>
            <a:off x="4800600" y="3651250"/>
            <a:ext cx="1944688" cy="9001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声明方法可能要</a:t>
            </a:r>
            <a:endParaRPr lang="zh-CN" altLang="en-US" b="1" dirty="0"/>
          </a:p>
          <a:p>
            <a:pPr algn="l" eaLnBrk="0" hangingPunct="0">
              <a:defRPr/>
            </a:pPr>
            <a:r>
              <a:rPr lang="zh-CN" altLang="en-US" b="1" dirty="0"/>
              <a:t>抛出的各种异常 </a:t>
            </a:r>
            <a:endParaRPr lang="zh-CN" altLang="en-US" b="1" dirty="0"/>
          </a:p>
        </p:txBody>
      </p:sp>
      <p:sp>
        <p:nvSpPr>
          <p:cNvPr id="189456" name="AutoShape 16"/>
          <p:cNvSpPr>
            <a:spLocks noChangeArrowheads="1"/>
          </p:cNvSpPr>
          <p:nvPr/>
        </p:nvSpPr>
        <p:spPr bwMode="auto">
          <a:xfrm>
            <a:off x="4786313" y="2914650"/>
            <a:ext cx="1916112" cy="5762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throws</a:t>
            </a:r>
            <a:endParaRPr lang="en-US" altLang="zh-CN" b="1" dirty="0"/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gray">
          <a:xfrm>
            <a:off x="5021248" y="2305997"/>
            <a:ext cx="121272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声明异常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gray">
          <a:xfrm>
            <a:off x="7378702" y="2305997"/>
            <a:ext cx="121272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抛出异常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7" name="Rectangle 8"/>
          <p:cNvSpPr>
            <a:spLocks noGrp="1" noChangeArrowheads="1"/>
          </p:cNvSpPr>
          <p:nvPr>
            <p:ph idx="1"/>
          </p:nvPr>
        </p:nvSpPr>
        <p:spPr>
          <a:xfrm>
            <a:off x="756000" y="1213200"/>
            <a:ext cx="7645398" cy="5010170"/>
          </a:xfrm>
          <a:noFill/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try-catch</a:t>
            </a:r>
            <a:r>
              <a:rPr lang="zh-CN" altLang="en-US" dirty="0"/>
              <a:t>块捕获异常，分为三种</a:t>
            </a:r>
            <a:r>
              <a:rPr lang="zh-CN" altLang="en-US" dirty="0" smtClean="0"/>
              <a:t>情况</a:t>
            </a:r>
            <a:endParaRPr lang="zh-CN" altLang="en-US" dirty="0"/>
          </a:p>
        </p:txBody>
      </p:sp>
      <p:sp>
        <p:nvSpPr>
          <p:cNvPr id="191491" name="AutoShape 3"/>
          <p:cNvSpPr>
            <a:spLocks noChangeArrowheads="1"/>
          </p:cNvSpPr>
          <p:nvPr/>
        </p:nvSpPr>
        <p:spPr bwMode="gray">
          <a:xfrm>
            <a:off x="5257800" y="2571744"/>
            <a:ext cx="2197100" cy="2657481"/>
          </a:xfrm>
          <a:prstGeom prst="roundRect">
            <a:avLst>
              <a:gd name="adj" fmla="val 11491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en-US" b="1" dirty="0"/>
          </a:p>
        </p:txBody>
      </p:sp>
      <p:sp>
        <p:nvSpPr>
          <p:cNvPr id="191492" name="AutoShape 4"/>
          <p:cNvSpPr>
            <a:spLocks noChangeArrowheads="1"/>
          </p:cNvSpPr>
          <p:nvPr/>
        </p:nvSpPr>
        <p:spPr bwMode="gray">
          <a:xfrm>
            <a:off x="5643570" y="2928934"/>
            <a:ext cx="1439862" cy="57626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sz="2400" b="1" dirty="0"/>
              <a:t>try</a:t>
            </a:r>
            <a:endParaRPr lang="en-US" altLang="en-US" sz="2400" b="1" dirty="0"/>
          </a:p>
        </p:txBody>
      </p:sp>
      <p:sp>
        <p:nvSpPr>
          <p:cNvPr id="191493" name="AutoShape 5"/>
          <p:cNvSpPr>
            <a:spLocks noChangeArrowheads="1"/>
          </p:cNvSpPr>
          <p:nvPr/>
        </p:nvSpPr>
        <p:spPr bwMode="gray">
          <a:xfrm>
            <a:off x="5618163" y="4138622"/>
            <a:ext cx="1439862" cy="5762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sz="2400" b="1" dirty="0"/>
              <a:t>c</a:t>
            </a:r>
            <a:r>
              <a:rPr lang="en-US" altLang="en-US" sz="2400" b="1" dirty="0"/>
              <a:t>atch</a:t>
            </a:r>
            <a:endParaRPr lang="en-US" altLang="en-US" sz="2400" b="1" dirty="0"/>
          </a:p>
        </p:txBody>
      </p:sp>
      <p:sp>
        <p:nvSpPr>
          <p:cNvPr id="191494" name="AutoShape 6"/>
          <p:cNvSpPr>
            <a:spLocks noChangeArrowheads="1"/>
          </p:cNvSpPr>
          <p:nvPr/>
        </p:nvSpPr>
        <p:spPr bwMode="gray">
          <a:xfrm>
            <a:off x="4929190" y="5500703"/>
            <a:ext cx="2881312" cy="571504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 try-catch</a:t>
            </a:r>
            <a:r>
              <a:rPr lang="en-US" altLang="en-US" b="1" dirty="0"/>
              <a:t> </a:t>
            </a:r>
            <a:r>
              <a:rPr lang="zh-CN" altLang="en-US" b="1" dirty="0"/>
              <a:t>块后的代码段</a:t>
            </a:r>
            <a:endParaRPr lang="zh-CN" altLang="en-US" b="1" dirty="0"/>
          </a:p>
        </p:txBody>
      </p:sp>
      <p:sp>
        <p:nvSpPr>
          <p:cNvPr id="634886" name="AutoShape 7"/>
          <p:cNvSpPr>
            <a:spLocks noChangeArrowheads="1"/>
          </p:cNvSpPr>
          <p:nvPr/>
        </p:nvSpPr>
        <p:spPr bwMode="auto">
          <a:xfrm>
            <a:off x="327025" y="2571744"/>
            <a:ext cx="4457700" cy="34163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/>
              <a:t>public void method(){</a:t>
            </a:r>
            <a:endParaRPr lang="en-US" altLang="zh-CN" b="1" dirty="0" smtClean="0"/>
          </a:p>
          <a:p>
            <a:pPr lvl="1" algn="l"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try</a:t>
            </a:r>
            <a:r>
              <a:rPr lang="en-US" altLang="zh-CN" b="1" dirty="0" smtClean="0"/>
              <a:t> {</a:t>
            </a:r>
            <a:endParaRPr lang="en-US" altLang="zh-CN" b="1" dirty="0" smtClean="0"/>
          </a:p>
          <a:p>
            <a:pPr lvl="1" algn="l">
              <a:lnSpc>
                <a:spcPct val="150000"/>
              </a:lnSpc>
            </a:pPr>
            <a:r>
              <a:rPr lang="en-US" altLang="zh-CN" b="1" dirty="0" smtClean="0"/>
              <a:t>      // </a:t>
            </a:r>
            <a:r>
              <a:rPr lang="zh-CN" altLang="en-US" b="1" dirty="0" smtClean="0"/>
              <a:t>代码段</a:t>
            </a:r>
            <a:r>
              <a:rPr lang="en-US" altLang="zh-CN" b="1" dirty="0" smtClean="0"/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此处不会产生异常</a:t>
            </a:r>
            <a:r>
              <a:rPr lang="en-US" altLang="zh-CN" b="1" dirty="0" smtClean="0"/>
              <a:t>)</a:t>
            </a:r>
            <a:endParaRPr lang="en-US" altLang="zh-CN" b="1" dirty="0" smtClean="0"/>
          </a:p>
          <a:p>
            <a:pPr lvl="1" algn="l">
              <a:lnSpc>
                <a:spcPct val="150000"/>
              </a:lnSpc>
            </a:pPr>
            <a:r>
              <a:rPr lang="en-US" altLang="zh-CN" b="1" dirty="0" smtClean="0"/>
              <a:t>} </a:t>
            </a:r>
            <a:r>
              <a:rPr lang="en-US" altLang="zh-CN" b="1" dirty="0" smtClean="0">
                <a:solidFill>
                  <a:srgbClr val="FF0000"/>
                </a:solidFill>
              </a:rPr>
              <a:t>catch 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异常类型 </a:t>
            </a:r>
            <a:r>
              <a:rPr lang="en-US" altLang="zh-CN" b="1" dirty="0" smtClean="0"/>
              <a:t>ex) {</a:t>
            </a:r>
            <a:endParaRPr lang="en-US" altLang="zh-CN" b="1" dirty="0" smtClean="0"/>
          </a:p>
          <a:p>
            <a:pPr lvl="1" algn="l">
              <a:lnSpc>
                <a:spcPct val="150000"/>
              </a:lnSpc>
            </a:pPr>
            <a:r>
              <a:rPr lang="en-US" altLang="zh-CN" b="1" dirty="0" smtClean="0"/>
              <a:t>      // </a:t>
            </a:r>
            <a:r>
              <a:rPr lang="zh-CN" altLang="en-US" b="1" dirty="0" smtClean="0"/>
              <a:t>对异常进行处理的代码段</a:t>
            </a:r>
            <a:endParaRPr lang="zh-CN" altLang="en-US" b="1" dirty="0" smtClean="0"/>
          </a:p>
          <a:p>
            <a:pPr lvl="1" algn="l">
              <a:lnSpc>
                <a:spcPct val="150000"/>
              </a:lnSpc>
            </a:pPr>
            <a:r>
              <a:rPr lang="en-US" altLang="zh-CN" b="1" dirty="0" smtClean="0"/>
              <a:t>}</a:t>
            </a:r>
            <a:endParaRPr lang="en-US" altLang="zh-CN" b="1" dirty="0" smtClean="0"/>
          </a:p>
          <a:p>
            <a:pPr lvl="1" algn="l">
              <a:lnSpc>
                <a:spcPct val="150000"/>
              </a:lnSpc>
            </a:pPr>
            <a:r>
              <a:rPr lang="en-US" altLang="zh-CN" b="1" dirty="0" smtClean="0"/>
              <a:t>// </a:t>
            </a:r>
            <a:r>
              <a:rPr lang="zh-CN" altLang="en-US" b="1" dirty="0" smtClean="0"/>
              <a:t>代码段</a:t>
            </a:r>
            <a:endParaRPr lang="zh-CN" altLang="en-US" b="1" dirty="0" smtClean="0"/>
          </a:p>
          <a:p>
            <a:pPr algn="l">
              <a:lnSpc>
                <a:spcPct val="150000"/>
              </a:lnSpc>
            </a:pPr>
            <a:r>
              <a:rPr lang="en-US" altLang="zh-CN" b="1" dirty="0" smtClean="0"/>
              <a:t>}</a:t>
            </a:r>
            <a:endParaRPr lang="en-US" altLang="zh-CN" b="1" dirty="0"/>
          </a:p>
        </p:txBody>
      </p:sp>
      <p:sp>
        <p:nvSpPr>
          <p:cNvPr id="634892" name="Rectangle 13"/>
          <p:cNvSpPr>
            <a:spLocks noGrp="1" noChangeArrowheads="1"/>
          </p:cNvSpPr>
          <p:nvPr>
            <p:ph type="title"/>
          </p:nvPr>
        </p:nvSpPr>
        <p:spPr>
          <a:xfrm>
            <a:off x="6012160" y="285728"/>
            <a:ext cx="2952452" cy="523220"/>
          </a:xfrm>
        </p:spPr>
        <p:txBody>
          <a:bodyPr/>
          <a:lstStyle/>
          <a:p>
            <a:r>
              <a:rPr lang="en-US" altLang="zh-CN" dirty="0"/>
              <a:t>try-catch</a:t>
            </a:r>
            <a:r>
              <a:rPr lang="zh-CN" altLang="en-US" dirty="0" smtClean="0"/>
              <a:t>块</a:t>
            </a:r>
            <a:r>
              <a:rPr lang="en-US" altLang="zh-CN" dirty="0" smtClean="0"/>
              <a:t>5-1</a:t>
            </a:r>
            <a:endParaRPr lang="en-US" altLang="zh-CN" dirty="0"/>
          </a:p>
        </p:txBody>
      </p:sp>
      <p:sp>
        <p:nvSpPr>
          <p:cNvPr id="191497" name="Line 9"/>
          <p:cNvSpPr>
            <a:spLocks noChangeShapeType="1"/>
          </p:cNvSpPr>
          <p:nvPr/>
        </p:nvSpPr>
        <p:spPr bwMode="auto">
          <a:xfrm>
            <a:off x="365099" y="3641727"/>
            <a:ext cx="563563" cy="1587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1498" name="Line 10"/>
          <p:cNvSpPr>
            <a:spLocks noChangeShapeType="1"/>
          </p:cNvSpPr>
          <p:nvPr/>
        </p:nvSpPr>
        <p:spPr bwMode="auto">
          <a:xfrm>
            <a:off x="336550" y="5284800"/>
            <a:ext cx="563563" cy="1588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1499" name="AutoShape 11"/>
          <p:cNvSpPr>
            <a:spLocks noChangeArrowheads="1"/>
          </p:cNvSpPr>
          <p:nvPr/>
        </p:nvSpPr>
        <p:spPr bwMode="gray">
          <a:xfrm>
            <a:off x="1562110" y="2214554"/>
            <a:ext cx="212866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第一种情况 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：正常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3" name="Freeform 12"/>
          <p:cNvSpPr/>
          <p:nvPr/>
        </p:nvSpPr>
        <p:spPr bwMode="auto">
          <a:xfrm rot="5400000" flipV="1">
            <a:off x="4536281" y="3821909"/>
            <a:ext cx="2214578" cy="1143008"/>
          </a:xfrm>
          <a:prstGeom prst="arc">
            <a:avLst>
              <a:gd name="adj1" fmla="val 10930154"/>
              <a:gd name="adj2" fmla="val 21325007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19" name="组合 27"/>
          <p:cNvGrpSpPr/>
          <p:nvPr/>
        </p:nvGrpSpPr>
        <p:grpSpPr bwMode="auto">
          <a:xfrm>
            <a:off x="1752876" y="6261049"/>
            <a:ext cx="4572000" cy="624335"/>
            <a:chOff x="3143240" y="5143512"/>
            <a:chExt cx="4572032" cy="624340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033576" y="5183073"/>
              <a:ext cx="3440388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：使用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try-catch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处理异常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7" grpId="0" animBg="1"/>
      <p:bldP spid="191498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64" name="Rectangle 1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9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/>
              <a:t>try-catch</a:t>
            </a:r>
            <a:r>
              <a:rPr lang="zh-CN" altLang="en-US" dirty="0"/>
              <a:t>块捕获异常，分为三种</a:t>
            </a:r>
            <a:r>
              <a:rPr lang="zh-CN" altLang="en-US" dirty="0" smtClean="0"/>
              <a:t>情况</a:t>
            </a:r>
            <a:endParaRPr lang="zh-CN" altLang="en-US" dirty="0"/>
          </a:p>
        </p:txBody>
      </p:sp>
      <p:sp>
        <p:nvSpPr>
          <p:cNvPr id="194563" name="AutoShape 3"/>
          <p:cNvSpPr>
            <a:spLocks noChangeArrowheads="1"/>
          </p:cNvSpPr>
          <p:nvPr/>
        </p:nvSpPr>
        <p:spPr bwMode="gray">
          <a:xfrm>
            <a:off x="4608513" y="2781301"/>
            <a:ext cx="2197100" cy="2719402"/>
          </a:xfrm>
          <a:prstGeom prst="roundRect">
            <a:avLst>
              <a:gd name="adj" fmla="val 1033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zh-CN" b="1" dirty="0"/>
          </a:p>
        </p:txBody>
      </p:sp>
      <p:sp>
        <p:nvSpPr>
          <p:cNvPr id="194564" name="AutoShape 4"/>
          <p:cNvSpPr>
            <a:spLocks noChangeArrowheads="1"/>
          </p:cNvSpPr>
          <p:nvPr/>
        </p:nvSpPr>
        <p:spPr bwMode="gray">
          <a:xfrm>
            <a:off x="4968875" y="3067050"/>
            <a:ext cx="1246199" cy="576264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b="1" dirty="0"/>
              <a:t>try</a:t>
            </a:r>
            <a:endParaRPr lang="en-US" altLang="en-US" b="1" dirty="0"/>
          </a:p>
        </p:txBody>
      </p:sp>
      <p:sp>
        <p:nvSpPr>
          <p:cNvPr id="194566" name="AutoShape 6"/>
          <p:cNvSpPr>
            <a:spLocks noChangeArrowheads="1"/>
          </p:cNvSpPr>
          <p:nvPr/>
        </p:nvSpPr>
        <p:spPr bwMode="gray">
          <a:xfrm>
            <a:off x="7380289" y="4221163"/>
            <a:ext cx="1335115" cy="56515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/>
              <a:t>异常</a:t>
            </a:r>
            <a:r>
              <a:rPr lang="zh-CN" altLang="en-US" b="1" dirty="0" smtClean="0"/>
              <a:t>类型</a:t>
            </a:r>
            <a:endParaRPr lang="en-US" altLang="zh-CN" b="1" dirty="0" smtClean="0"/>
          </a:p>
          <a:p>
            <a:pPr eaLnBrk="0" hangingPunct="0">
              <a:defRPr/>
            </a:pPr>
            <a:r>
              <a:rPr lang="zh-CN" altLang="en-US" b="1" dirty="0" smtClean="0"/>
              <a:t>匹配 </a:t>
            </a:r>
            <a:endParaRPr lang="zh-CN" altLang="en-US" b="1" dirty="0"/>
          </a:p>
        </p:txBody>
      </p:sp>
      <p:sp>
        <p:nvSpPr>
          <p:cNvPr id="194568" name="AutoShape 8"/>
          <p:cNvSpPr>
            <a:spLocks noChangeArrowheads="1"/>
          </p:cNvSpPr>
          <p:nvPr/>
        </p:nvSpPr>
        <p:spPr bwMode="gray">
          <a:xfrm>
            <a:off x="4714877" y="5572140"/>
            <a:ext cx="2071702" cy="64294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zh-CN" b="1" dirty="0"/>
              <a:t>try-catch</a:t>
            </a:r>
            <a:r>
              <a:rPr lang="en-US" altLang="en-US" b="1" dirty="0"/>
              <a:t> </a:t>
            </a:r>
            <a:r>
              <a:rPr lang="zh-CN" altLang="en-US" b="1" dirty="0"/>
              <a:t>块</a:t>
            </a:r>
            <a:r>
              <a:rPr lang="zh-CN" altLang="en-US" b="1" dirty="0" smtClean="0"/>
              <a:t>后</a:t>
            </a:r>
            <a:endParaRPr lang="en-US" altLang="zh-CN" b="1" dirty="0" smtClean="0"/>
          </a:p>
          <a:p>
            <a:pPr eaLnBrk="0" hangingPunct="0">
              <a:defRPr/>
            </a:pPr>
            <a:r>
              <a:rPr lang="zh-CN" altLang="en-US" b="1" dirty="0" smtClean="0"/>
              <a:t>的</a:t>
            </a:r>
            <a:r>
              <a:rPr lang="zh-CN" altLang="en-US" b="1" dirty="0"/>
              <a:t>代码段</a:t>
            </a:r>
            <a:endParaRPr lang="zh-CN" altLang="en-US" b="1" dirty="0"/>
          </a:p>
        </p:txBody>
      </p:sp>
      <p:cxnSp>
        <p:nvCxnSpPr>
          <p:cNvPr id="194569" name="AutoShape 9"/>
          <p:cNvCxnSpPr>
            <a:cxnSpLocks noChangeShapeType="1"/>
            <a:stCxn id="194566" idx="1"/>
            <a:endCxn id="194565" idx="3"/>
          </p:cNvCxnSpPr>
          <p:nvPr/>
        </p:nvCxnSpPr>
        <p:spPr bwMode="auto">
          <a:xfrm rot="10800000" flipV="1">
            <a:off x="6215075" y="4503742"/>
            <a:ext cx="1165215" cy="14287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570" name="AutoShape 10"/>
          <p:cNvCxnSpPr>
            <a:cxnSpLocks noChangeShapeType="1"/>
            <a:stCxn id="194564" idx="3"/>
            <a:endCxn id="194579" idx="1"/>
          </p:cNvCxnSpPr>
          <p:nvPr/>
        </p:nvCxnSpPr>
        <p:spPr bwMode="auto">
          <a:xfrm>
            <a:off x="6215074" y="3355182"/>
            <a:ext cx="1136639" cy="2174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571" name="Text Box 11"/>
          <p:cNvSpPr txBox="1">
            <a:spLocks noChangeArrowheads="1"/>
          </p:cNvSpPr>
          <p:nvPr/>
        </p:nvSpPr>
        <p:spPr bwMode="auto">
          <a:xfrm rot="-687340">
            <a:off x="6093893" y="4575175"/>
            <a:ext cx="1477963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进入</a:t>
            </a:r>
            <a:r>
              <a:rPr lang="en-US" altLang="zh-CN" sz="1600" b="1" dirty="0">
                <a:solidFill>
                  <a:srgbClr val="C00000"/>
                </a:solidFill>
                <a:ea typeface="黑体" panose="02010609060101010101" pitchFamily="2" charset="-122"/>
              </a:rPr>
              <a:t>catch</a:t>
            </a: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块</a:t>
            </a:r>
            <a:endParaRPr lang="zh-CN" altLang="en-US" sz="1600" b="1" dirty="0">
              <a:solidFill>
                <a:srgbClr val="C00000"/>
              </a:solidFill>
              <a:ea typeface="黑体" panose="02010609060101010101" pitchFamily="2" charset="-122"/>
            </a:endParaRPr>
          </a:p>
        </p:txBody>
      </p:sp>
      <p:sp>
        <p:nvSpPr>
          <p:cNvPr id="637963" name="AutoShape 12"/>
          <p:cNvSpPr>
            <a:spLocks noChangeArrowheads="1"/>
          </p:cNvSpPr>
          <p:nvPr/>
        </p:nvSpPr>
        <p:spPr bwMode="auto">
          <a:xfrm>
            <a:off x="322264" y="2571744"/>
            <a:ext cx="4035422" cy="383619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void method(){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try</a:t>
            </a:r>
            <a:r>
              <a:rPr lang="en-US" altLang="zh-CN" b="1" dirty="0">
                <a:solidFill>
                  <a:srgbClr val="0033CC"/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产生异常的代码段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3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 </a:t>
            </a:r>
            <a:r>
              <a:rPr lang="en-US" altLang="zh-CN" b="1" dirty="0">
                <a:solidFill>
                  <a:srgbClr val="FF0000"/>
                </a:solidFill>
              </a:rPr>
              <a:t>catch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异常类型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ex)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对异常进行处理的代码段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4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代码段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5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37976" name="Rectangle 26"/>
          <p:cNvSpPr>
            <a:spLocks noGrp="1" noChangeArrowheads="1"/>
          </p:cNvSpPr>
          <p:nvPr>
            <p:ph type="title"/>
          </p:nvPr>
        </p:nvSpPr>
        <p:spPr>
          <a:xfrm>
            <a:off x="6072198" y="285728"/>
            <a:ext cx="2892414" cy="523220"/>
          </a:xfrm>
        </p:spPr>
        <p:txBody>
          <a:bodyPr/>
          <a:lstStyle/>
          <a:p>
            <a:r>
              <a:rPr lang="en-US" altLang="zh-CN" dirty="0"/>
              <a:t>try-catch</a:t>
            </a:r>
            <a:r>
              <a:rPr lang="zh-CN" altLang="en-US" dirty="0" smtClean="0"/>
              <a:t>块</a:t>
            </a:r>
            <a:r>
              <a:rPr lang="en-US" altLang="zh-CN" dirty="0" smtClean="0"/>
              <a:t>5-2</a:t>
            </a:r>
            <a:endParaRPr lang="en-US" altLang="zh-CN" dirty="0"/>
          </a:p>
        </p:txBody>
      </p:sp>
      <p:sp>
        <p:nvSpPr>
          <p:cNvPr id="194574" name="Line 14"/>
          <p:cNvSpPr>
            <a:spLocks noChangeShapeType="1"/>
          </p:cNvSpPr>
          <p:nvPr/>
        </p:nvSpPr>
        <p:spPr bwMode="auto">
          <a:xfrm>
            <a:off x="353986" y="3857628"/>
            <a:ext cx="503238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4575" name="Line 15"/>
          <p:cNvSpPr>
            <a:spLocks noChangeShapeType="1"/>
          </p:cNvSpPr>
          <p:nvPr/>
        </p:nvSpPr>
        <p:spPr bwMode="auto">
          <a:xfrm>
            <a:off x="317443" y="3500438"/>
            <a:ext cx="503238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4576" name="Line 16"/>
          <p:cNvSpPr>
            <a:spLocks noChangeShapeType="1"/>
          </p:cNvSpPr>
          <p:nvPr/>
        </p:nvSpPr>
        <p:spPr bwMode="auto">
          <a:xfrm>
            <a:off x="317443" y="4964127"/>
            <a:ext cx="503238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4577" name="Line 17"/>
          <p:cNvSpPr>
            <a:spLocks noChangeShapeType="1"/>
          </p:cNvSpPr>
          <p:nvPr/>
        </p:nvSpPr>
        <p:spPr bwMode="auto">
          <a:xfrm>
            <a:off x="317443" y="5643578"/>
            <a:ext cx="501650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4578" name="AutoShape 18"/>
          <p:cNvSpPr>
            <a:spLocks noChangeArrowheads="1"/>
          </p:cNvSpPr>
          <p:nvPr/>
        </p:nvSpPr>
        <p:spPr bwMode="gray">
          <a:xfrm>
            <a:off x="1116013" y="2163121"/>
            <a:ext cx="259802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第二种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情况：出现异常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94579" name="AutoShape 19"/>
          <p:cNvSpPr>
            <a:spLocks noChangeArrowheads="1"/>
          </p:cNvSpPr>
          <p:nvPr/>
        </p:nvSpPr>
        <p:spPr bwMode="gray">
          <a:xfrm>
            <a:off x="7351713" y="3284538"/>
            <a:ext cx="1363691" cy="5762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/>
              <a:t>产生</a:t>
            </a:r>
            <a:r>
              <a:rPr lang="zh-CN" altLang="en-US" b="1" dirty="0" smtClean="0"/>
              <a:t>异常</a:t>
            </a:r>
            <a:endParaRPr lang="en-US" altLang="zh-CN" b="1" dirty="0" smtClean="0"/>
          </a:p>
          <a:p>
            <a:pPr eaLnBrk="0" hangingPunct="0">
              <a:defRPr/>
            </a:pPr>
            <a:r>
              <a:rPr lang="zh-CN" altLang="en-US" b="1" dirty="0" smtClean="0"/>
              <a:t>对象 </a:t>
            </a:r>
            <a:endParaRPr lang="zh-CN" altLang="en-US" b="1" dirty="0"/>
          </a:p>
        </p:txBody>
      </p:sp>
      <p:cxnSp>
        <p:nvCxnSpPr>
          <p:cNvPr id="194580" name="AutoShape 20"/>
          <p:cNvCxnSpPr>
            <a:cxnSpLocks noChangeShapeType="1"/>
            <a:stCxn id="194579" idx="2"/>
            <a:endCxn id="194566" idx="0"/>
          </p:cNvCxnSpPr>
          <p:nvPr/>
        </p:nvCxnSpPr>
        <p:spPr bwMode="auto">
          <a:xfrm rot="16200000" flipH="1">
            <a:off x="7860522" y="4033837"/>
            <a:ext cx="360363" cy="142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581" name="Text Box 21"/>
          <p:cNvSpPr txBox="1">
            <a:spLocks noChangeArrowheads="1"/>
          </p:cNvSpPr>
          <p:nvPr/>
        </p:nvSpPr>
        <p:spPr bwMode="auto">
          <a:xfrm>
            <a:off x="5572132" y="5072074"/>
            <a:ext cx="1477963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程序继续执行</a:t>
            </a:r>
            <a:endParaRPr lang="zh-CN" altLang="en-US" sz="1600" b="1" dirty="0">
              <a:solidFill>
                <a:srgbClr val="C00000"/>
              </a:solidFill>
              <a:ea typeface="黑体" panose="02010609060101010101" pitchFamily="2" charset="-122"/>
            </a:endParaRPr>
          </a:p>
        </p:txBody>
      </p:sp>
      <p:sp>
        <p:nvSpPr>
          <p:cNvPr id="194582" name="AutoShape 22"/>
          <p:cNvSpPr>
            <a:spLocks noChangeArrowheads="1"/>
          </p:cNvSpPr>
          <p:nvPr/>
        </p:nvSpPr>
        <p:spPr bwMode="auto">
          <a:xfrm>
            <a:off x="5210128" y="1866799"/>
            <a:ext cx="3505276" cy="776383"/>
          </a:xfrm>
          <a:prstGeom prst="wedgeRoundRectCallout">
            <a:avLst>
              <a:gd name="adj1" fmla="val 22038"/>
              <a:gd name="adj2" fmla="val 5265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异常是一种特殊的对象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，</a:t>
            </a:r>
            <a:r>
              <a:rPr lang="zh-CN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类型为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java</a:t>
            </a: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.lang.Exception或其子类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94583" name="Line 23"/>
          <p:cNvSpPr>
            <a:spLocks noChangeShapeType="1"/>
          </p:cNvSpPr>
          <p:nvPr/>
        </p:nvSpPr>
        <p:spPr bwMode="auto">
          <a:xfrm>
            <a:off x="317443" y="4572008"/>
            <a:ext cx="503238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4584" name="Text Box 24"/>
          <p:cNvSpPr txBox="1">
            <a:spLocks noChangeArrowheads="1"/>
          </p:cNvSpPr>
          <p:nvPr/>
        </p:nvSpPr>
        <p:spPr bwMode="auto">
          <a:xfrm rot="814890">
            <a:off x="6098143" y="3068638"/>
            <a:ext cx="1223962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C00000"/>
                </a:solidFill>
                <a:ea typeface="黑体" panose="02010609060101010101" pitchFamily="2" charset="-122"/>
              </a:rPr>
              <a:t>   </a:t>
            </a: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发生异常</a:t>
            </a:r>
            <a:endParaRPr lang="zh-CN" altLang="en-US" sz="1600" b="1" dirty="0">
              <a:solidFill>
                <a:srgbClr val="C00000"/>
              </a:solidFill>
              <a:ea typeface="黑体" panose="02010609060101010101" pitchFamily="2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5287174" y="5285594"/>
            <a:ext cx="71438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565" name="AutoShape 5"/>
          <p:cNvSpPr>
            <a:spLocks noChangeArrowheads="1"/>
          </p:cNvSpPr>
          <p:nvPr/>
        </p:nvSpPr>
        <p:spPr bwMode="gray">
          <a:xfrm>
            <a:off x="4968875" y="4364038"/>
            <a:ext cx="1246199" cy="56516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</a:t>
            </a:r>
            <a:r>
              <a:rPr lang="en-US" altLang="en-US" b="1" dirty="0"/>
              <a:t>atch</a:t>
            </a:r>
            <a:endParaRPr lang="en-US" altLang="en-US" b="1" dirty="0"/>
          </a:p>
        </p:txBody>
      </p:sp>
      <p:grpSp>
        <p:nvGrpSpPr>
          <p:cNvPr id="30" name="组合 27"/>
          <p:cNvGrpSpPr/>
          <p:nvPr/>
        </p:nvGrpSpPr>
        <p:grpSpPr bwMode="auto">
          <a:xfrm>
            <a:off x="1752876" y="6261049"/>
            <a:ext cx="4572000" cy="624335"/>
            <a:chOff x="3143240" y="5143512"/>
            <a:chExt cx="4572032" cy="624340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 bwMode="auto">
            <a:xfrm>
              <a:off x="4033576" y="5183073"/>
              <a:ext cx="3440388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：使用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try-catch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处理异常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6" grpId="0" animBg="1"/>
      <p:bldP spid="194568" grpId="0" animBg="1"/>
      <p:bldP spid="194571" grpId="0"/>
      <p:bldP spid="194574" grpId="0" animBg="1"/>
      <p:bldP spid="194575" grpId="0" animBg="1"/>
      <p:bldP spid="194576" grpId="0" animBg="1"/>
      <p:bldP spid="194577" grpId="0" animBg="1"/>
      <p:bldP spid="194579" grpId="0" animBg="1"/>
      <p:bldP spid="194581" grpId="0"/>
      <p:bldP spid="194582" grpId="0" animBg="1"/>
      <p:bldP spid="194583" grpId="0" animBg="1"/>
      <p:bldP spid="19458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7" name="Rectangle 11"/>
          <p:cNvSpPr>
            <a:spLocks noGrp="1" noChangeArrowheads="1"/>
          </p:cNvSpPr>
          <p:nvPr>
            <p:ph type="title"/>
          </p:nvPr>
        </p:nvSpPr>
        <p:spPr>
          <a:xfrm>
            <a:off x="5929322" y="285728"/>
            <a:ext cx="3035290" cy="523220"/>
          </a:xfrm>
        </p:spPr>
        <p:txBody>
          <a:bodyPr/>
          <a:lstStyle/>
          <a:p>
            <a:r>
              <a:rPr lang="en-US" altLang="zh-CN" dirty="0"/>
              <a:t>try-catch</a:t>
            </a:r>
            <a:r>
              <a:rPr lang="zh-CN" altLang="en-US" dirty="0" smtClean="0"/>
              <a:t>块</a:t>
            </a:r>
            <a:r>
              <a:rPr lang="en-US" altLang="zh-CN" dirty="0" smtClean="0"/>
              <a:t>5-3</a:t>
            </a:r>
            <a:endParaRPr lang="en-US" altLang="zh-CN" dirty="0"/>
          </a:p>
        </p:txBody>
      </p:sp>
      <p:sp>
        <p:nvSpPr>
          <p:cNvPr id="640002" name="Rectangle 2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90000"/>
              </a:lnSpc>
            </a:pPr>
            <a:r>
              <a:rPr lang="en-US" altLang="zh-CN" dirty="0" err="1"/>
              <a:t>printStackTrace</a:t>
            </a:r>
            <a:r>
              <a:rPr lang="zh-CN" altLang="en-US" dirty="0"/>
              <a:t>的堆栈跟踪功能显示出程序运行到当前类的执行流程 </a:t>
            </a:r>
            <a:endParaRPr lang="zh-CN" altLang="en-US" dirty="0"/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640003" name="AutoShape 6"/>
          <p:cNvSpPr>
            <a:spLocks noChangeArrowheads="1"/>
          </p:cNvSpPr>
          <p:nvPr/>
        </p:nvSpPr>
        <p:spPr bwMode="auto">
          <a:xfrm>
            <a:off x="1403350" y="2943217"/>
            <a:ext cx="7278688" cy="2585323"/>
          </a:xfrm>
          <a:prstGeom prst="roundRect">
            <a:avLst>
              <a:gd name="adj" fmla="val 3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b="1" u="sng" dirty="0" err="1" smtClean="0">
                <a:latin typeface="+mn-lt"/>
              </a:rPr>
              <a:t>java.util.</a:t>
            </a:r>
            <a:r>
              <a:rPr lang="en-US" altLang="en-US" b="1" u="sng" dirty="0" err="1" smtClean="0">
                <a:solidFill>
                  <a:srgbClr val="FF0000"/>
                </a:solidFill>
                <a:latin typeface="+mn-lt"/>
              </a:rPr>
              <a:t>InputMismatchException</a:t>
            </a:r>
            <a:endParaRPr lang="en-US" altLang="en-US" b="1" dirty="0" smtClean="0">
              <a:solidFill>
                <a:srgbClr val="FF0000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b="1" dirty="0" smtClean="0">
                <a:latin typeface="+mn-lt"/>
              </a:rPr>
              <a:t>at </a:t>
            </a:r>
            <a:r>
              <a:rPr lang="en-US" altLang="en-US" b="1" dirty="0" err="1" smtClean="0">
                <a:latin typeface="+mn-lt"/>
              </a:rPr>
              <a:t>java.util.Scanner.throwFor</a:t>
            </a:r>
            <a:r>
              <a:rPr lang="en-US" altLang="en-US" b="1" dirty="0" smtClean="0">
                <a:latin typeface="+mn-lt"/>
              </a:rPr>
              <a:t>(</a:t>
            </a:r>
            <a:r>
              <a:rPr lang="en-US" altLang="en-US" b="1" u="sng" dirty="0" smtClean="0">
                <a:latin typeface="+mn-lt"/>
              </a:rPr>
              <a:t>Scanner.java:840</a:t>
            </a:r>
            <a:r>
              <a:rPr lang="en-US" altLang="en-US" b="1" dirty="0" smtClean="0">
                <a:latin typeface="+mn-lt"/>
              </a:rPr>
              <a:t>)</a:t>
            </a:r>
            <a:endParaRPr lang="en-US" altLang="en-US" b="1" dirty="0" smtClean="0"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b="1" dirty="0" smtClean="0">
                <a:latin typeface="+mn-lt"/>
              </a:rPr>
              <a:t>at </a:t>
            </a:r>
            <a:r>
              <a:rPr lang="en-US" altLang="en-US" b="1" dirty="0" err="1" smtClean="0">
                <a:latin typeface="+mn-lt"/>
              </a:rPr>
              <a:t>java.util.Scanner.next</a:t>
            </a:r>
            <a:r>
              <a:rPr lang="en-US" altLang="en-US" b="1" dirty="0" smtClean="0">
                <a:latin typeface="+mn-lt"/>
              </a:rPr>
              <a:t>(</a:t>
            </a:r>
            <a:r>
              <a:rPr lang="en-US" altLang="en-US" b="1" u="sng" dirty="0" smtClean="0">
                <a:latin typeface="+mn-lt"/>
              </a:rPr>
              <a:t>Scanner.java:1461</a:t>
            </a:r>
            <a:r>
              <a:rPr lang="en-US" altLang="en-US" b="1" dirty="0" smtClean="0">
                <a:latin typeface="+mn-lt"/>
              </a:rPr>
              <a:t>)</a:t>
            </a:r>
            <a:endParaRPr lang="en-US" altLang="en-US" b="1" dirty="0" smtClean="0"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b="1" dirty="0" smtClean="0">
                <a:latin typeface="+mn-lt"/>
              </a:rPr>
              <a:t>at </a:t>
            </a:r>
            <a:r>
              <a:rPr lang="en-US" altLang="en-US" b="1" dirty="0" err="1" smtClean="0">
                <a:latin typeface="+mn-lt"/>
              </a:rPr>
              <a:t>java.util.Scanner.nextInt</a:t>
            </a:r>
            <a:r>
              <a:rPr lang="en-US" altLang="en-US" b="1" dirty="0" smtClean="0">
                <a:latin typeface="+mn-lt"/>
              </a:rPr>
              <a:t>(</a:t>
            </a:r>
            <a:r>
              <a:rPr lang="en-US" altLang="en-US" b="1" u="sng" dirty="0" smtClean="0">
                <a:latin typeface="+mn-lt"/>
              </a:rPr>
              <a:t>Scanner.java:2091</a:t>
            </a:r>
            <a:r>
              <a:rPr lang="en-US" altLang="en-US" b="1" dirty="0" smtClean="0">
                <a:latin typeface="+mn-lt"/>
              </a:rPr>
              <a:t>)</a:t>
            </a:r>
            <a:endParaRPr lang="en-US" altLang="en-US" b="1" dirty="0" smtClean="0"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b="1" dirty="0" smtClean="0">
                <a:latin typeface="+mn-lt"/>
              </a:rPr>
              <a:t>at </a:t>
            </a:r>
            <a:r>
              <a:rPr lang="en-US" altLang="en-US" b="1" dirty="0" err="1" smtClean="0">
                <a:latin typeface="+mn-lt"/>
              </a:rPr>
              <a:t>java.util.Scanner.nextInt</a:t>
            </a:r>
            <a:r>
              <a:rPr lang="en-US" altLang="en-US" b="1" dirty="0" smtClean="0">
                <a:latin typeface="+mn-lt"/>
              </a:rPr>
              <a:t>(</a:t>
            </a:r>
            <a:r>
              <a:rPr lang="en-US" altLang="en-US" b="1" u="sng" dirty="0" smtClean="0">
                <a:latin typeface="+mn-lt"/>
              </a:rPr>
              <a:t>Scanner.java:2050</a:t>
            </a:r>
            <a:r>
              <a:rPr lang="en-US" altLang="en-US" b="1" dirty="0" smtClean="0">
                <a:latin typeface="+mn-lt"/>
              </a:rPr>
              <a:t>)</a:t>
            </a:r>
            <a:endParaRPr lang="en-US" altLang="en-US" b="1" dirty="0" smtClean="0"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b="1" dirty="0" smtClean="0">
                <a:latin typeface="+mn-lt"/>
              </a:rPr>
              <a:t>at cn.jbit.exception.Test3.</a:t>
            </a:r>
            <a:r>
              <a:rPr lang="en-US" altLang="en-US" b="1" dirty="0" smtClean="0">
                <a:solidFill>
                  <a:srgbClr val="FF0000"/>
                </a:solidFill>
                <a:latin typeface="+mn-lt"/>
              </a:rPr>
              <a:t>main</a:t>
            </a:r>
            <a:r>
              <a:rPr lang="en-US" altLang="en-US" b="1" dirty="0" smtClean="0">
                <a:latin typeface="+mn-lt"/>
              </a:rPr>
              <a:t>(</a:t>
            </a:r>
            <a:r>
              <a:rPr lang="en-US" altLang="en-US" b="1" u="sng" dirty="0" smtClean="0">
                <a:solidFill>
                  <a:srgbClr val="FF0000"/>
                </a:solidFill>
                <a:latin typeface="+mn-lt"/>
              </a:rPr>
              <a:t>Test3.java:15</a:t>
            </a:r>
            <a:r>
              <a:rPr lang="en-US" altLang="en-US" b="1" dirty="0" smtClean="0">
                <a:latin typeface="+mn-lt"/>
              </a:rPr>
              <a:t>)</a:t>
            </a:r>
            <a:endParaRPr lang="en-US" altLang="zh-CN" b="1" dirty="0">
              <a:latin typeface="+mn-lt"/>
            </a:endParaRPr>
          </a:p>
        </p:txBody>
      </p:sp>
      <p:sp>
        <p:nvSpPr>
          <p:cNvPr id="196615" name="AutoShape 7"/>
          <p:cNvSpPr>
            <a:spLocks noChangeArrowheads="1"/>
          </p:cNvSpPr>
          <p:nvPr/>
        </p:nvSpPr>
        <p:spPr bwMode="auto">
          <a:xfrm>
            <a:off x="5929322" y="2928934"/>
            <a:ext cx="1146741" cy="408623"/>
          </a:xfrm>
          <a:prstGeom prst="wedgeRoundRectCallout">
            <a:avLst>
              <a:gd name="adj1" fmla="val -25346"/>
              <a:gd name="adj2" fmla="val 5249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异常类型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96616" name="AutoShape 8"/>
          <p:cNvSpPr>
            <a:spLocks noChangeArrowheads="1"/>
          </p:cNvSpPr>
          <p:nvPr/>
        </p:nvSpPr>
        <p:spPr bwMode="gray">
          <a:xfrm>
            <a:off x="1617663" y="2357430"/>
            <a:ext cx="1882767" cy="538164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异常堆栈信息</a:t>
            </a:r>
            <a:endParaRPr lang="zh-CN" altLang="en-US" sz="2000" b="1" dirty="0"/>
          </a:p>
        </p:txBody>
      </p:sp>
      <p:sp>
        <p:nvSpPr>
          <p:cNvPr id="196617" name="AutoShape 9"/>
          <p:cNvSpPr>
            <a:spLocks noChangeArrowheads="1"/>
          </p:cNvSpPr>
          <p:nvPr/>
        </p:nvSpPr>
        <p:spPr bwMode="auto">
          <a:xfrm>
            <a:off x="2786050" y="5643578"/>
            <a:ext cx="2533285" cy="408623"/>
          </a:xfrm>
          <a:prstGeom prst="wedgeRoundRectCallout">
            <a:avLst>
              <a:gd name="adj1" fmla="val -33225"/>
              <a:gd name="adj2" fmla="val -5493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在此方法中抛出了异常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96620" name="AutoShape 12"/>
          <p:cNvSpPr>
            <a:spLocks noChangeArrowheads="1"/>
          </p:cNvSpPr>
          <p:nvPr/>
        </p:nvSpPr>
        <p:spPr bwMode="auto">
          <a:xfrm>
            <a:off x="6143636" y="5663583"/>
            <a:ext cx="1846757" cy="408623"/>
          </a:xfrm>
          <a:prstGeom prst="wedgeRoundRectCallout">
            <a:avLst>
              <a:gd name="adj1" fmla="val -28646"/>
              <a:gd name="adj2" fmla="val 5366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出现异常的位置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5214942" y="3143248"/>
            <a:ext cx="64294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2357422" y="2999802"/>
            <a:ext cx="2857520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4944010" y="5088034"/>
            <a:ext cx="1500198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4288528" y="5085184"/>
            <a:ext cx="571504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 rot="10800000" flipV="1">
            <a:off x="3929058" y="5429264"/>
            <a:ext cx="285752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rot="16200000" flipH="1">
            <a:off x="6286512" y="5429264"/>
            <a:ext cx="285752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5" grpId="0" animBg="1"/>
      <p:bldP spid="196617" grpId="0" animBg="1"/>
      <p:bldP spid="196620" grpId="0" animBg="1"/>
      <p:bldP spid="15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36" name="Rectangle 1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9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/>
              <a:t>try-catch</a:t>
            </a:r>
            <a:r>
              <a:rPr lang="zh-CN" altLang="en-US" dirty="0"/>
              <a:t>块捕获异常，分为三种</a:t>
            </a:r>
            <a:r>
              <a:rPr lang="zh-CN" altLang="en-US" dirty="0" smtClean="0"/>
              <a:t>情况</a:t>
            </a:r>
            <a:endParaRPr lang="zh-CN" altLang="en-US" dirty="0"/>
          </a:p>
        </p:txBody>
      </p:sp>
      <p:sp>
        <p:nvSpPr>
          <p:cNvPr id="197635" name="AutoShape 3"/>
          <p:cNvSpPr>
            <a:spLocks noChangeArrowheads="1"/>
          </p:cNvSpPr>
          <p:nvPr/>
        </p:nvSpPr>
        <p:spPr bwMode="gray">
          <a:xfrm>
            <a:off x="4608513" y="2500306"/>
            <a:ext cx="2197100" cy="2735269"/>
          </a:xfrm>
          <a:prstGeom prst="roundRect">
            <a:avLst>
              <a:gd name="adj" fmla="val 1091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en-US" b="1" dirty="0"/>
          </a:p>
        </p:txBody>
      </p:sp>
      <p:sp>
        <p:nvSpPr>
          <p:cNvPr id="197636" name="AutoShape 4"/>
          <p:cNvSpPr>
            <a:spLocks noChangeArrowheads="1"/>
          </p:cNvSpPr>
          <p:nvPr/>
        </p:nvSpPr>
        <p:spPr bwMode="gray">
          <a:xfrm>
            <a:off x="4968875" y="2641601"/>
            <a:ext cx="1317637" cy="50164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b="1" dirty="0"/>
              <a:t>try</a:t>
            </a:r>
            <a:endParaRPr lang="en-US" altLang="en-US" b="1" dirty="0"/>
          </a:p>
        </p:txBody>
      </p:sp>
      <p:sp>
        <p:nvSpPr>
          <p:cNvPr id="197637" name="AutoShape 5"/>
          <p:cNvSpPr>
            <a:spLocks noChangeArrowheads="1"/>
          </p:cNvSpPr>
          <p:nvPr/>
        </p:nvSpPr>
        <p:spPr bwMode="gray">
          <a:xfrm>
            <a:off x="4968875" y="3938588"/>
            <a:ext cx="1389075" cy="56198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</a:t>
            </a:r>
            <a:r>
              <a:rPr lang="en-US" altLang="en-US" b="1" dirty="0"/>
              <a:t>atch</a:t>
            </a:r>
            <a:endParaRPr lang="en-US" altLang="en-US" b="1" dirty="0"/>
          </a:p>
        </p:txBody>
      </p:sp>
      <p:sp>
        <p:nvSpPr>
          <p:cNvPr id="197638" name="AutoShape 6"/>
          <p:cNvSpPr>
            <a:spLocks noChangeArrowheads="1"/>
          </p:cNvSpPr>
          <p:nvPr/>
        </p:nvSpPr>
        <p:spPr bwMode="gray">
          <a:xfrm>
            <a:off x="7358082" y="3865564"/>
            <a:ext cx="1406553" cy="635006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异常</a:t>
            </a:r>
            <a:r>
              <a:rPr lang="zh-CN" altLang="en-US" b="1" dirty="0" smtClean="0"/>
              <a:t>类型</a:t>
            </a:r>
            <a:endParaRPr lang="en-US" altLang="zh-CN" b="1" dirty="0" smtClean="0"/>
          </a:p>
          <a:p>
            <a:pPr algn="l" eaLnBrk="0" hangingPunct="0">
              <a:defRPr/>
            </a:pPr>
            <a:r>
              <a:rPr lang="zh-CN" altLang="en-US" b="1" dirty="0" smtClean="0"/>
              <a:t>不匹配 </a:t>
            </a:r>
            <a:endParaRPr lang="zh-CN" altLang="en-US" b="1" dirty="0"/>
          </a:p>
        </p:txBody>
      </p:sp>
      <p:sp>
        <p:nvSpPr>
          <p:cNvPr id="197639" name="AutoShape 7"/>
          <p:cNvSpPr>
            <a:spLocks noChangeArrowheads="1"/>
          </p:cNvSpPr>
          <p:nvPr/>
        </p:nvSpPr>
        <p:spPr bwMode="gray">
          <a:xfrm>
            <a:off x="4572001" y="5307013"/>
            <a:ext cx="2214577" cy="76519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zh-CN" b="1" dirty="0"/>
              <a:t>try-catch</a:t>
            </a:r>
            <a:r>
              <a:rPr lang="en-US" altLang="en-US" b="1" dirty="0"/>
              <a:t> </a:t>
            </a:r>
            <a:r>
              <a:rPr lang="zh-CN" altLang="en-US" b="1" dirty="0"/>
              <a:t>块</a:t>
            </a:r>
            <a:r>
              <a:rPr lang="zh-CN" altLang="en-US" b="1" dirty="0" smtClean="0"/>
              <a:t>后</a:t>
            </a:r>
            <a:endParaRPr lang="en-US" altLang="zh-CN" b="1" dirty="0" smtClean="0"/>
          </a:p>
          <a:p>
            <a:pPr eaLnBrk="0" hangingPunct="0">
              <a:defRPr/>
            </a:pPr>
            <a:r>
              <a:rPr lang="zh-CN" altLang="en-US" b="1" dirty="0" smtClean="0"/>
              <a:t>的</a:t>
            </a:r>
            <a:r>
              <a:rPr lang="zh-CN" altLang="en-US" b="1" dirty="0"/>
              <a:t>代码段</a:t>
            </a:r>
            <a:endParaRPr lang="zh-CN" altLang="en-US" b="1" dirty="0"/>
          </a:p>
        </p:txBody>
      </p:sp>
      <p:cxnSp>
        <p:nvCxnSpPr>
          <p:cNvPr id="197641" name="AutoShape 9"/>
          <p:cNvCxnSpPr>
            <a:cxnSpLocks noChangeShapeType="1"/>
            <a:stCxn id="197636" idx="3"/>
            <a:endCxn id="197649" idx="1"/>
          </p:cNvCxnSpPr>
          <p:nvPr/>
        </p:nvCxnSpPr>
        <p:spPr bwMode="auto">
          <a:xfrm>
            <a:off x="6286512" y="2892425"/>
            <a:ext cx="1065201" cy="254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7642" name="Text Box 10"/>
          <p:cNvSpPr txBox="1">
            <a:spLocks noChangeArrowheads="1"/>
          </p:cNvSpPr>
          <p:nvPr/>
        </p:nvSpPr>
        <p:spPr bwMode="auto">
          <a:xfrm>
            <a:off x="7072360" y="4848237"/>
            <a:ext cx="2000234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程序</a:t>
            </a:r>
            <a:r>
              <a:rPr lang="zh-CN" altLang="en-US" sz="1600" b="1" dirty="0" smtClean="0">
                <a:solidFill>
                  <a:srgbClr val="C00000"/>
                </a:solidFill>
                <a:ea typeface="黑体" panose="02010609060101010101" pitchFamily="2" charset="-122"/>
              </a:rPr>
              <a:t>中  断</a:t>
            </a: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运行</a:t>
            </a:r>
            <a:endParaRPr lang="zh-CN" altLang="en-US" sz="1600" b="1" dirty="0">
              <a:solidFill>
                <a:srgbClr val="C00000"/>
              </a:solidFill>
              <a:ea typeface="黑体" panose="02010609060101010101" pitchFamily="2" charset="-122"/>
            </a:endParaRPr>
          </a:p>
        </p:txBody>
      </p:sp>
      <p:sp>
        <p:nvSpPr>
          <p:cNvPr id="197643" name="Text Box 11"/>
          <p:cNvSpPr txBox="1">
            <a:spLocks noChangeArrowheads="1"/>
          </p:cNvSpPr>
          <p:nvPr/>
        </p:nvSpPr>
        <p:spPr bwMode="auto">
          <a:xfrm rot="738205">
            <a:off x="5875462" y="2571744"/>
            <a:ext cx="1871662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rgbClr val="FF0000"/>
                </a:solidFill>
                <a:ea typeface="黑体" panose="02010609060101010101" pitchFamily="2" charset="-122"/>
              </a:rPr>
              <a:t>   </a:t>
            </a:r>
            <a:r>
              <a:rPr lang="zh-CN" altLang="en-US" sz="1600" b="1" dirty="0">
                <a:solidFill>
                  <a:srgbClr val="C00000"/>
                </a:solidFill>
              </a:rPr>
              <a:t>发生异常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641035" name="AutoShape 12"/>
          <p:cNvSpPr>
            <a:spLocks noChangeArrowheads="1"/>
          </p:cNvSpPr>
          <p:nvPr/>
        </p:nvSpPr>
        <p:spPr bwMode="auto">
          <a:xfrm>
            <a:off x="246063" y="2447925"/>
            <a:ext cx="4035425" cy="3836194"/>
          </a:xfrm>
          <a:prstGeom prst="roundRect">
            <a:avLst>
              <a:gd name="adj" fmla="val 777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void method(){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try</a:t>
            </a:r>
            <a:r>
              <a:rPr lang="en-US" altLang="zh-CN" b="1" dirty="0">
                <a:solidFill>
                  <a:srgbClr val="0033CC"/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产生异常的代码段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3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r>
              <a:rPr lang="en-US" altLang="zh-CN" b="1" dirty="0">
                <a:solidFill>
                  <a:srgbClr val="0033CC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catch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异常类型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ex)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对异常进行处理的代码段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4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代码段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5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41044" name="Rectangle 22"/>
          <p:cNvSpPr>
            <a:spLocks noGrp="1" noChangeArrowheads="1"/>
          </p:cNvSpPr>
          <p:nvPr>
            <p:ph type="title"/>
          </p:nvPr>
        </p:nvSpPr>
        <p:spPr>
          <a:xfrm>
            <a:off x="6012160" y="285728"/>
            <a:ext cx="2952452" cy="523220"/>
          </a:xfrm>
        </p:spPr>
        <p:txBody>
          <a:bodyPr/>
          <a:lstStyle/>
          <a:p>
            <a:r>
              <a:rPr lang="en-US" altLang="zh-CN" dirty="0"/>
              <a:t>try-catch</a:t>
            </a:r>
            <a:r>
              <a:rPr lang="zh-CN" altLang="en-US" dirty="0" smtClean="0"/>
              <a:t>块</a:t>
            </a:r>
            <a:r>
              <a:rPr lang="en-US" altLang="zh-CN" dirty="0" smtClean="0"/>
              <a:t>5-4</a:t>
            </a:r>
            <a:endParaRPr lang="en-US" altLang="zh-CN" dirty="0"/>
          </a:p>
        </p:txBody>
      </p:sp>
      <p:sp>
        <p:nvSpPr>
          <p:cNvPr id="197646" name="Line 14"/>
          <p:cNvSpPr>
            <a:spLocks noChangeShapeType="1"/>
          </p:cNvSpPr>
          <p:nvPr/>
        </p:nvSpPr>
        <p:spPr bwMode="auto">
          <a:xfrm>
            <a:off x="285720" y="3857628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7647" name="Line 15"/>
          <p:cNvSpPr>
            <a:spLocks noChangeShapeType="1"/>
          </p:cNvSpPr>
          <p:nvPr/>
        </p:nvSpPr>
        <p:spPr bwMode="auto">
          <a:xfrm>
            <a:off x="285720" y="3500444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7648" name="AutoShape 16"/>
          <p:cNvSpPr>
            <a:spLocks noChangeArrowheads="1"/>
          </p:cNvSpPr>
          <p:nvPr/>
        </p:nvSpPr>
        <p:spPr bwMode="gray">
          <a:xfrm>
            <a:off x="642910" y="2020245"/>
            <a:ext cx="330207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第三种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情况：异常类型不匹配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97649" name="AutoShape 17"/>
          <p:cNvSpPr>
            <a:spLocks noChangeArrowheads="1"/>
          </p:cNvSpPr>
          <p:nvPr/>
        </p:nvSpPr>
        <p:spPr bwMode="gray">
          <a:xfrm>
            <a:off x="7351713" y="2859088"/>
            <a:ext cx="1435129" cy="5762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/>
              <a:t>产生</a:t>
            </a:r>
            <a:r>
              <a:rPr lang="zh-CN" altLang="en-US" b="1" dirty="0" smtClean="0"/>
              <a:t>异常</a:t>
            </a:r>
            <a:endParaRPr lang="en-US" altLang="zh-CN" b="1" dirty="0" smtClean="0"/>
          </a:p>
          <a:p>
            <a:pPr eaLnBrk="0" hangingPunct="0">
              <a:defRPr/>
            </a:pPr>
            <a:r>
              <a:rPr lang="zh-CN" altLang="en-US" b="1" dirty="0" smtClean="0"/>
              <a:t>对象 </a:t>
            </a:r>
            <a:endParaRPr lang="zh-CN" altLang="en-US" b="1" dirty="0"/>
          </a:p>
        </p:txBody>
      </p:sp>
      <p:cxnSp>
        <p:nvCxnSpPr>
          <p:cNvPr id="197650" name="AutoShape 18"/>
          <p:cNvCxnSpPr>
            <a:cxnSpLocks noChangeShapeType="1"/>
            <a:stCxn id="197649" idx="2"/>
            <a:endCxn id="197638" idx="0"/>
          </p:cNvCxnSpPr>
          <p:nvPr/>
        </p:nvCxnSpPr>
        <p:spPr bwMode="auto">
          <a:xfrm rot="5400000">
            <a:off x="7850212" y="3646498"/>
            <a:ext cx="430214" cy="791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7651" name="AutoShape 19"/>
          <p:cNvSpPr>
            <a:spLocks noChangeArrowheads="1"/>
          </p:cNvSpPr>
          <p:nvPr/>
        </p:nvSpPr>
        <p:spPr bwMode="auto">
          <a:xfrm>
            <a:off x="7781952" y="5567382"/>
            <a:ext cx="647700" cy="576262"/>
          </a:xfrm>
          <a:custGeom>
            <a:avLst/>
            <a:gdLst>
              <a:gd name="T0" fmla="*/ 323850 w 21600"/>
              <a:gd name="T1" fmla="*/ 0 h 21600"/>
              <a:gd name="T2" fmla="*/ 94846 w 21600"/>
              <a:gd name="T3" fmla="*/ 84385 h 21600"/>
              <a:gd name="T4" fmla="*/ 0 w 21600"/>
              <a:gd name="T5" fmla="*/ 288131 h 21600"/>
              <a:gd name="T6" fmla="*/ 94846 w 21600"/>
              <a:gd name="T7" fmla="*/ 491877 h 21600"/>
              <a:gd name="T8" fmla="*/ 323850 w 21600"/>
              <a:gd name="T9" fmla="*/ 576262 h 21600"/>
              <a:gd name="T10" fmla="*/ 552854 w 21600"/>
              <a:gd name="T11" fmla="*/ 491877 h 21600"/>
              <a:gd name="T12" fmla="*/ 647700 w 21600"/>
              <a:gd name="T13" fmla="*/ 288131 h 21600"/>
              <a:gd name="T14" fmla="*/ 552854 w 21600"/>
              <a:gd name="T15" fmla="*/ 8438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3300"/>
          </a:solidFill>
          <a:ln w="2857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en-US" b="0">
              <a:ea typeface="黑体" panose="02010609060101010101" pitchFamily="2" charset="-122"/>
            </a:endParaRPr>
          </a:p>
        </p:txBody>
      </p:sp>
      <p:sp>
        <p:nvSpPr>
          <p:cNvPr id="197652" name="Line 20"/>
          <p:cNvSpPr>
            <a:spLocks noChangeShapeType="1"/>
          </p:cNvSpPr>
          <p:nvPr/>
        </p:nvSpPr>
        <p:spPr bwMode="auto">
          <a:xfrm>
            <a:off x="285720" y="4572008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rot="5400000">
            <a:off x="7536677" y="5035561"/>
            <a:ext cx="107157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9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8" grpId="0" animBg="1"/>
      <p:bldP spid="197642" grpId="0"/>
      <p:bldP spid="197643" grpId="0"/>
      <p:bldP spid="197646" grpId="0" animBg="1"/>
      <p:bldP spid="197647" grpId="0" animBg="1"/>
      <p:bldP spid="197649" grpId="0" animBg="1"/>
      <p:bldP spid="197651" grpId="0" animBg="1"/>
      <p:bldP spid="1976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56000" y="1213200"/>
            <a:ext cx="7645398" cy="5010170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块中处理异常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加入用户自定义处理信息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调用方法输出异常信息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异常对象常用的方法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642050" name="Rectangle 9"/>
          <p:cNvSpPr>
            <a:spLocks noGrp="1" noChangeArrowheads="1"/>
          </p:cNvSpPr>
          <p:nvPr>
            <p:ph type="title"/>
          </p:nvPr>
        </p:nvSpPr>
        <p:spPr>
          <a:xfrm>
            <a:off x="6084168" y="285728"/>
            <a:ext cx="2880444" cy="523220"/>
          </a:xfrm>
        </p:spPr>
        <p:txBody>
          <a:bodyPr/>
          <a:lstStyle/>
          <a:p>
            <a:r>
              <a:rPr lang="en-US" altLang="zh-CN" dirty="0"/>
              <a:t>try-catch</a:t>
            </a:r>
            <a:r>
              <a:rPr lang="zh-CN" altLang="en-US" dirty="0" smtClean="0"/>
              <a:t>块</a:t>
            </a:r>
            <a:r>
              <a:rPr lang="en-US" altLang="zh-CN" dirty="0" smtClean="0"/>
              <a:t>5-5</a:t>
            </a:r>
            <a:endParaRPr lang="en-US" altLang="zh-CN" dirty="0"/>
          </a:p>
        </p:txBody>
      </p:sp>
      <p:sp>
        <p:nvSpPr>
          <p:cNvPr id="642052" name="AutoShape 10"/>
          <p:cNvSpPr>
            <a:spLocks noChangeArrowheads="1"/>
          </p:cNvSpPr>
          <p:nvPr/>
        </p:nvSpPr>
        <p:spPr bwMode="auto">
          <a:xfrm>
            <a:off x="1285852" y="3645024"/>
            <a:ext cx="3921125" cy="469934"/>
          </a:xfrm>
          <a:prstGeom prst="roundRect">
            <a:avLst>
              <a:gd name="adj" fmla="val 777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e.printStackTrace();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42053" name="AutoShape 11"/>
          <p:cNvSpPr>
            <a:spLocks noChangeArrowheads="1"/>
          </p:cNvSpPr>
          <p:nvPr/>
        </p:nvSpPr>
        <p:spPr bwMode="auto">
          <a:xfrm>
            <a:off x="1285852" y="2224997"/>
            <a:ext cx="6500858" cy="843963"/>
          </a:xfrm>
          <a:prstGeom prst="roundRect">
            <a:avLst>
              <a:gd name="adj" fmla="val 777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System.err.println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出现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错误：被除数和除数必须是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整数，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”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	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+"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除数不能为零。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714348" y="4874916"/>
          <a:ext cx="764386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3224"/>
                <a:gridCol w="4760642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方法名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92477" marR="92477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说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92477" marR="92477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printStackTrace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77" marR="9247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输出异常的堆栈信息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2477" marR="9247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String getMessage()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77" marR="9247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返回异常信息描述字符串，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是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printStackTrace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()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输出信息的一部分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2477" marR="9247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36"/>
          <p:cNvSpPr>
            <a:spLocks noGrp="1" noChangeArrowheads="1"/>
          </p:cNvSpPr>
          <p:nvPr>
            <p:ph type="title"/>
          </p:nvPr>
        </p:nvSpPr>
        <p:spPr>
          <a:xfrm>
            <a:off x="6156176" y="285728"/>
            <a:ext cx="2808436" cy="523220"/>
          </a:xfrm>
        </p:spPr>
        <p:txBody>
          <a:bodyPr/>
          <a:lstStyle/>
          <a:p>
            <a:r>
              <a:rPr lang="zh-CN" altLang="en-US"/>
              <a:t>常见的异常类型 </a:t>
            </a:r>
            <a:endParaRPr lang="zh-CN" altLang="en-US"/>
          </a:p>
        </p:txBody>
      </p:sp>
      <p:graphicFrame>
        <p:nvGraphicFramePr>
          <p:cNvPr id="4" name="Group 29"/>
          <p:cNvGraphicFramePr>
            <a:graphicFrameLocks noGrp="1"/>
          </p:cNvGraphicFramePr>
          <p:nvPr/>
        </p:nvGraphicFramePr>
        <p:xfrm>
          <a:off x="428596" y="1701180"/>
          <a:ext cx="8358246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94"/>
                <a:gridCol w="3857652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异 常 类 型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87463" marR="87463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说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87463" marR="87463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Exception 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异常层次结构的父类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ArithmeticException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算术错误情形，如以零作除数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ArrayIndexOutOfBoundsException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数组下标越界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NullPointerException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尝试访问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null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对象成员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ClassNotFoundException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不能加载所需的类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IllegalArgumentException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方法接收到非法参数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ClassCastException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对象强制类型转换出错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NumberFormatException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数字格式转换异常，如把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"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abc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"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转换成数字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07" name="Rectangle 12"/>
          <p:cNvSpPr>
            <a:spLocks noGrp="1" noChangeArrowheads="1"/>
          </p:cNvSpPr>
          <p:nvPr>
            <p:ph type="title"/>
          </p:nvPr>
        </p:nvSpPr>
        <p:spPr>
          <a:xfrm>
            <a:off x="4954568" y="285728"/>
            <a:ext cx="4010044" cy="523220"/>
          </a:xfrm>
        </p:spPr>
        <p:txBody>
          <a:bodyPr/>
          <a:lstStyle/>
          <a:p>
            <a:r>
              <a:rPr lang="en-US" altLang="zh-CN" dirty="0"/>
              <a:t>try-catch-finally </a:t>
            </a:r>
            <a:r>
              <a:rPr lang="en-US" altLang="zh-CN" dirty="0" smtClean="0"/>
              <a:t>2-1</a:t>
            </a:r>
            <a:endParaRPr lang="en-US" altLang="zh-CN" dirty="0"/>
          </a:p>
        </p:txBody>
      </p:sp>
      <p:sp>
        <p:nvSpPr>
          <p:cNvPr id="644098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788274" cy="866765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try-catch</a:t>
            </a:r>
            <a:r>
              <a:rPr lang="zh-CN" altLang="en-US" dirty="0"/>
              <a:t>块后加入</a:t>
            </a:r>
            <a:r>
              <a:rPr lang="en-US" altLang="zh-CN" dirty="0"/>
              <a:t>finally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是否发生异常都执行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不执行的唯一情况</a:t>
            </a:r>
            <a:endParaRPr lang="zh-CN" altLang="en-US" dirty="0"/>
          </a:p>
        </p:txBody>
      </p:sp>
      <p:sp>
        <p:nvSpPr>
          <p:cNvPr id="203780" name="AutoShape 4"/>
          <p:cNvSpPr>
            <a:spLocks noChangeArrowheads="1"/>
          </p:cNvSpPr>
          <p:nvPr/>
        </p:nvSpPr>
        <p:spPr bwMode="gray">
          <a:xfrm>
            <a:off x="1785918" y="2709862"/>
            <a:ext cx="3168650" cy="6477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try </a:t>
            </a:r>
            <a:r>
              <a:rPr lang="zh-CN" altLang="en-US" b="1" dirty="0"/>
              <a:t>块 </a:t>
            </a:r>
            <a:endParaRPr lang="zh-CN" altLang="en-US" b="1" dirty="0"/>
          </a:p>
        </p:txBody>
      </p:sp>
      <p:sp>
        <p:nvSpPr>
          <p:cNvPr id="203781" name="AutoShape 5"/>
          <p:cNvSpPr>
            <a:spLocks noChangeArrowheads="1"/>
          </p:cNvSpPr>
          <p:nvPr/>
        </p:nvSpPr>
        <p:spPr bwMode="gray">
          <a:xfrm>
            <a:off x="1785918" y="5572140"/>
            <a:ext cx="3168650" cy="571504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finally </a:t>
            </a:r>
            <a:r>
              <a:rPr lang="zh-CN" altLang="en-US" b="1" dirty="0"/>
              <a:t>块 </a:t>
            </a:r>
            <a:endParaRPr lang="zh-CN" altLang="en-US" b="1" dirty="0"/>
          </a:p>
        </p:txBody>
      </p:sp>
      <p:sp>
        <p:nvSpPr>
          <p:cNvPr id="203782" name="AutoShape 6"/>
          <p:cNvSpPr>
            <a:spLocks noChangeArrowheads="1"/>
          </p:cNvSpPr>
          <p:nvPr/>
        </p:nvSpPr>
        <p:spPr bwMode="gray">
          <a:xfrm>
            <a:off x="1785918" y="4116417"/>
            <a:ext cx="3168650" cy="78581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zh-CN" b="1" dirty="0" smtClean="0"/>
          </a:p>
          <a:p>
            <a:pPr algn="l" eaLnBrk="0" hangingPunct="0">
              <a:defRPr/>
            </a:pPr>
            <a:r>
              <a:rPr lang="en-US" altLang="zh-CN" b="1" dirty="0" smtClean="0"/>
              <a:t> catch </a:t>
            </a:r>
            <a:r>
              <a:rPr lang="zh-CN" altLang="en-US" b="1" dirty="0" smtClean="0"/>
              <a:t>块</a:t>
            </a:r>
            <a:endParaRPr lang="en-US" altLang="zh-CN" b="1" dirty="0" smtClean="0"/>
          </a:p>
          <a:p>
            <a:pPr algn="l" eaLnBrk="0" hangingPunct="0">
              <a:defRPr/>
            </a:pPr>
            <a:endParaRPr lang="en-US" altLang="zh-CN" b="1" dirty="0" smtClean="0"/>
          </a:p>
          <a:p>
            <a:pPr algn="l" eaLnBrk="0" hangingPunct="0">
              <a:defRPr/>
            </a:pPr>
            <a:r>
              <a:rPr lang="zh-CN" altLang="en-US" b="1" dirty="0" smtClean="0"/>
              <a:t>  </a:t>
            </a:r>
            <a:endParaRPr lang="zh-CN" altLang="en-US" b="1" dirty="0"/>
          </a:p>
        </p:txBody>
      </p:sp>
      <p:sp>
        <p:nvSpPr>
          <p:cNvPr id="203785" name="AutoShape 9"/>
          <p:cNvSpPr>
            <a:spLocks noChangeArrowheads="1"/>
          </p:cNvSpPr>
          <p:nvPr/>
        </p:nvSpPr>
        <p:spPr bwMode="gray">
          <a:xfrm>
            <a:off x="5805479" y="3911620"/>
            <a:ext cx="98269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无异常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03786" name="AutoShape 10"/>
          <p:cNvSpPr>
            <a:spLocks noChangeArrowheads="1"/>
          </p:cNvSpPr>
          <p:nvPr/>
        </p:nvSpPr>
        <p:spPr bwMode="gray">
          <a:xfrm>
            <a:off x="3427393" y="3533795"/>
            <a:ext cx="98269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有异常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rot="5400000">
            <a:off x="2984075" y="3804066"/>
            <a:ext cx="642942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>
            <a:off x="2983281" y="5232826"/>
            <a:ext cx="642942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Freeform 12"/>
          <p:cNvSpPr/>
          <p:nvPr/>
        </p:nvSpPr>
        <p:spPr bwMode="auto">
          <a:xfrm rot="5225368">
            <a:off x="3567431" y="3822436"/>
            <a:ext cx="2839447" cy="1208278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2428860" y="4500570"/>
            <a:ext cx="2000234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b="1" dirty="0" err="1" smtClean="0">
                <a:solidFill>
                  <a:srgbClr val="C00000"/>
                </a:solidFill>
              </a:rPr>
              <a:t>System.exit</a:t>
            </a:r>
            <a:r>
              <a:rPr lang="en-US" altLang="zh-CN" b="1" dirty="0" smtClean="0">
                <a:solidFill>
                  <a:srgbClr val="C00000"/>
                </a:solidFill>
              </a:rPr>
              <a:t>(1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)</a:t>
            </a:r>
            <a:endParaRPr lang="zh-CN" altLang="en-US" sz="1600" b="1" dirty="0">
              <a:solidFill>
                <a:srgbClr val="C00000"/>
              </a:solidFill>
              <a:ea typeface="黑体" panose="02010609060101010101" pitchFamily="2" charset="-122"/>
            </a:endParaRPr>
          </a:p>
        </p:txBody>
      </p:sp>
      <p:sp>
        <p:nvSpPr>
          <p:cNvPr id="25" name="AutoShape 9"/>
          <p:cNvSpPr>
            <a:spLocks noChangeArrowheads="1"/>
          </p:cNvSpPr>
          <p:nvPr/>
        </p:nvSpPr>
        <p:spPr bwMode="gray">
          <a:xfrm>
            <a:off x="5143504" y="4357694"/>
            <a:ext cx="311594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中断程序，退出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Java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虚拟机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pic>
        <p:nvPicPr>
          <p:cNvPr id="30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2500587">
            <a:off x="7743825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组合 27"/>
          <p:cNvGrpSpPr/>
          <p:nvPr/>
        </p:nvGrpSpPr>
        <p:grpSpPr bwMode="auto">
          <a:xfrm>
            <a:off x="1259632" y="6256160"/>
            <a:ext cx="5748396" cy="629224"/>
            <a:chOff x="3143240" y="5143512"/>
            <a:chExt cx="4572032" cy="629229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 bwMode="auto">
            <a:xfrm>
              <a:off x="3590524" y="5187962"/>
              <a:ext cx="4104038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：使用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try-catch-finally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处理异常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37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3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nimBg="1"/>
      <p:bldP spid="203781" grpId="0" animBg="1"/>
      <p:bldP spid="203782" grpId="0" animBg="1" build="allAtOnce"/>
      <p:bldP spid="203785" grpId="0" animBg="1"/>
      <p:bldP spid="203785" grpId="1" animBg="1"/>
      <p:bldP spid="203786" grpId="0" animBg="1"/>
      <p:bldP spid="203786" grpId="1" animBg="1"/>
      <p:bldP spid="203786" grpId="2" animBg="1"/>
      <p:bldP spid="17" grpId="0" animBg="1"/>
      <p:bldP spid="17" grpId="1" animBg="1"/>
      <p:bldP spid="24" grpId="0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3471" y="285728"/>
            <a:ext cx="4071141" cy="523220"/>
          </a:xfrm>
        </p:spPr>
        <p:txBody>
          <a:bodyPr/>
          <a:lstStyle/>
          <a:p>
            <a:r>
              <a:rPr lang="en-US" altLang="zh-CN" dirty="0" smtClean="0"/>
              <a:t>try-catch-finally 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存在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try-catch-finally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gray">
          <a:xfrm>
            <a:off x="4608513" y="2500306"/>
            <a:ext cx="2197100" cy="3643338"/>
          </a:xfrm>
          <a:prstGeom prst="roundRect">
            <a:avLst>
              <a:gd name="adj" fmla="val 1091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en-US" b="1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4968875" y="2641601"/>
            <a:ext cx="1317637" cy="50164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b="1" dirty="0"/>
              <a:t>try</a:t>
            </a:r>
            <a:endParaRPr lang="en-US" altLang="en-US" b="1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gray">
          <a:xfrm>
            <a:off x="4968875" y="3786190"/>
            <a:ext cx="1389075" cy="857256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b="1" dirty="0" smtClean="0"/>
              <a:t>catch</a:t>
            </a:r>
            <a:endParaRPr lang="en-US" altLang="en-US" b="1" dirty="0" smtClean="0"/>
          </a:p>
          <a:p>
            <a:pPr algn="l" eaLnBrk="0" hangingPunct="0">
              <a:defRPr/>
            </a:pPr>
            <a:r>
              <a:rPr lang="en-US" altLang="en-US" b="1" dirty="0" smtClean="0"/>
              <a:t>return</a:t>
            </a:r>
            <a:endParaRPr lang="en-US" altLang="en-US" b="1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7358082" y="3865564"/>
            <a:ext cx="1406553" cy="635006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/>
              <a:t>异常</a:t>
            </a:r>
            <a:r>
              <a:rPr lang="zh-CN" altLang="en-US" b="1" dirty="0" smtClean="0"/>
              <a:t>类型</a:t>
            </a:r>
            <a:endParaRPr lang="en-US" altLang="zh-CN" b="1" dirty="0" smtClean="0"/>
          </a:p>
          <a:p>
            <a:pPr eaLnBrk="0" hangingPunct="0">
              <a:defRPr/>
            </a:pPr>
            <a:r>
              <a:rPr lang="zh-CN" altLang="en-US" b="1" dirty="0" smtClean="0"/>
              <a:t>匹配 </a:t>
            </a:r>
            <a:endParaRPr lang="zh-CN" altLang="en-US" b="1" dirty="0"/>
          </a:p>
        </p:txBody>
      </p:sp>
      <p:cxnSp>
        <p:nvCxnSpPr>
          <p:cNvPr id="11" name="AutoShape 9"/>
          <p:cNvCxnSpPr>
            <a:cxnSpLocks noChangeShapeType="1"/>
            <a:stCxn id="7" idx="3"/>
            <a:endCxn id="18" idx="1"/>
          </p:cNvCxnSpPr>
          <p:nvPr/>
        </p:nvCxnSpPr>
        <p:spPr bwMode="auto">
          <a:xfrm>
            <a:off x="6286512" y="2892425"/>
            <a:ext cx="1065201" cy="254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 Box 11"/>
          <p:cNvSpPr txBox="1">
            <a:spLocks noChangeArrowheads="1"/>
          </p:cNvSpPr>
          <p:nvPr/>
        </p:nvSpPr>
        <p:spPr bwMode="auto">
          <a:xfrm rot="738205">
            <a:off x="5875462" y="2571744"/>
            <a:ext cx="1871662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rgbClr val="FF0000"/>
                </a:solidFill>
                <a:ea typeface="黑体" panose="02010609060101010101" pitchFamily="2" charset="-122"/>
              </a:rPr>
              <a:t>   </a:t>
            </a:r>
            <a:r>
              <a:rPr lang="zh-CN" altLang="en-US" sz="1600" b="1" dirty="0">
                <a:solidFill>
                  <a:srgbClr val="C00000"/>
                </a:solidFill>
              </a:rPr>
              <a:t>发生异常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246063" y="2000240"/>
            <a:ext cx="4035425" cy="4210223"/>
          </a:xfrm>
          <a:prstGeom prst="roundRect">
            <a:avLst>
              <a:gd name="adj" fmla="val 777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void method(){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try</a:t>
            </a:r>
            <a:r>
              <a:rPr lang="en-US" altLang="zh-CN" b="1" dirty="0">
                <a:solidFill>
                  <a:srgbClr val="0033CC"/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产生异常的代码段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r>
              <a:rPr lang="en-US" altLang="zh-CN" b="1" dirty="0" smtClean="0">
                <a:solidFill>
                  <a:srgbClr val="0033CC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catch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异常类型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ex)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对异常进行处理的代码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段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3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 dirty="0" smtClean="0">
                <a:solidFill>
                  <a:srgbClr val="FF0000"/>
                </a:solidFill>
              </a:rPr>
              <a:t>return;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finally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//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代码段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4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85720" y="3352943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85720" y="3067191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gray">
          <a:xfrm>
            <a:off x="7351713" y="2859088"/>
            <a:ext cx="1435129" cy="5762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/>
              <a:t>产生</a:t>
            </a:r>
            <a:r>
              <a:rPr lang="zh-CN" altLang="en-US" b="1" dirty="0" smtClean="0"/>
              <a:t>异常</a:t>
            </a:r>
            <a:endParaRPr lang="en-US" altLang="zh-CN" b="1" dirty="0" smtClean="0"/>
          </a:p>
          <a:p>
            <a:pPr eaLnBrk="0" hangingPunct="0">
              <a:defRPr/>
            </a:pPr>
            <a:r>
              <a:rPr lang="zh-CN" altLang="en-US" b="1" dirty="0" smtClean="0"/>
              <a:t>对象 </a:t>
            </a:r>
            <a:endParaRPr lang="zh-CN" altLang="en-US" b="1" dirty="0"/>
          </a:p>
        </p:txBody>
      </p:sp>
      <p:cxnSp>
        <p:nvCxnSpPr>
          <p:cNvPr id="19" name="AutoShape 18"/>
          <p:cNvCxnSpPr>
            <a:cxnSpLocks noChangeShapeType="1"/>
            <a:stCxn id="18" idx="2"/>
            <a:endCxn id="9" idx="0"/>
          </p:cNvCxnSpPr>
          <p:nvPr/>
        </p:nvCxnSpPr>
        <p:spPr bwMode="auto">
          <a:xfrm rot="5400000">
            <a:off x="7850212" y="3646498"/>
            <a:ext cx="430214" cy="791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85720" y="5210331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285720" y="4495951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gray">
          <a:xfrm>
            <a:off x="5000628" y="5367348"/>
            <a:ext cx="1389075" cy="56198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b="1" dirty="0" smtClean="0"/>
              <a:t>finally</a:t>
            </a:r>
            <a:endParaRPr lang="en-US" altLang="en-US" b="1" dirty="0"/>
          </a:p>
        </p:txBody>
      </p:sp>
      <p:cxnSp>
        <p:nvCxnSpPr>
          <p:cNvPr id="28" name="直接箭头连接符 27"/>
          <p:cNvCxnSpPr/>
          <p:nvPr/>
        </p:nvCxnSpPr>
        <p:spPr>
          <a:xfrm rot="16200000" flipH="1">
            <a:off x="5285982" y="5000238"/>
            <a:ext cx="714384" cy="79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AutoShape 9"/>
          <p:cNvCxnSpPr>
            <a:cxnSpLocks noChangeShapeType="1"/>
          </p:cNvCxnSpPr>
          <p:nvPr/>
        </p:nvCxnSpPr>
        <p:spPr bwMode="auto">
          <a:xfrm rot="10800000">
            <a:off x="6357951" y="4000504"/>
            <a:ext cx="1000131" cy="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072198" y="4040658"/>
            <a:ext cx="1477963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进入</a:t>
            </a:r>
            <a:r>
              <a:rPr lang="en-US" altLang="zh-CN" sz="1600" b="1" dirty="0">
                <a:solidFill>
                  <a:srgbClr val="C00000"/>
                </a:solidFill>
                <a:ea typeface="黑体" panose="02010609060101010101" pitchFamily="2" charset="-122"/>
              </a:rPr>
              <a:t>catch</a:t>
            </a: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块</a:t>
            </a:r>
            <a:endParaRPr lang="zh-CN" altLang="en-US" sz="1600" b="1" dirty="0">
              <a:solidFill>
                <a:srgbClr val="C00000"/>
              </a:solidFill>
              <a:ea typeface="黑体" panose="02010609060101010101" pitchFamily="2" charset="-122"/>
            </a:endParaRPr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>
            <a:off x="285720" y="4067323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7" name="Freeform 12"/>
          <p:cNvSpPr/>
          <p:nvPr/>
        </p:nvSpPr>
        <p:spPr bwMode="auto">
          <a:xfrm rot="16574020">
            <a:off x="4809440" y="4573948"/>
            <a:ext cx="969968" cy="596496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286116" y="4786322"/>
            <a:ext cx="2428892" cy="3571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solidFill>
                  <a:srgbClr val="C00000"/>
                </a:solidFill>
                <a:ea typeface="黑体" panose="02010609060101010101" pitchFamily="2" charset="-122"/>
              </a:rPr>
              <a:t>执行</a:t>
            </a:r>
            <a:r>
              <a:rPr lang="en-US" altLang="zh-CN" sz="1600" b="1" dirty="0" smtClean="0">
                <a:solidFill>
                  <a:srgbClr val="C00000"/>
                </a:solidFill>
                <a:ea typeface="黑体" panose="02010609060101010101" pitchFamily="2" charset="-122"/>
              </a:rPr>
              <a:t>return</a:t>
            </a:r>
            <a:r>
              <a:rPr lang="zh-CN" altLang="en-US" sz="1600" b="1" dirty="0" smtClean="0">
                <a:solidFill>
                  <a:srgbClr val="C00000"/>
                </a:solidFill>
                <a:ea typeface="黑体" panose="02010609060101010101" pitchFamily="2" charset="-122"/>
              </a:rPr>
              <a:t>退出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 </a:t>
            </a:r>
            <a:r>
              <a:rPr lang="zh-CN" altLang="en-US" sz="1600" b="1" dirty="0" smtClean="0">
                <a:solidFill>
                  <a:srgbClr val="C00000"/>
                </a:solidFill>
                <a:ea typeface="黑体" panose="02010609060101010101" pitchFamily="2" charset="-122"/>
              </a:rPr>
              <a:t>方法</a:t>
            </a:r>
            <a:endParaRPr lang="zh-CN" altLang="en-US" sz="1600" b="1" dirty="0">
              <a:solidFill>
                <a:srgbClr val="C00000"/>
              </a:solidFill>
              <a:ea typeface="黑体" panose="02010609060101010101" pitchFamily="2" charset="-122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5665805" y="4991113"/>
            <a:ext cx="1477963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solidFill>
                  <a:srgbClr val="C00000"/>
                </a:solidFill>
              </a:rPr>
              <a:t>执行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finally</a:t>
            </a:r>
            <a:r>
              <a:rPr lang="zh-CN" altLang="en-US" sz="1600" b="1" dirty="0" smtClean="0">
                <a:solidFill>
                  <a:srgbClr val="C00000"/>
                </a:solidFill>
                <a:ea typeface="黑体" panose="02010609060101010101" pitchFamily="2" charset="-122"/>
              </a:rPr>
              <a:t>块</a:t>
            </a:r>
            <a:endParaRPr lang="zh-CN" altLang="en-US" sz="1600" b="1" dirty="0">
              <a:solidFill>
                <a:srgbClr val="C00000"/>
              </a:solidFill>
              <a:ea typeface="黑体" panose="02010609060101010101" pitchFamily="2" charset="-122"/>
            </a:endParaRPr>
          </a:p>
        </p:txBody>
      </p:sp>
      <p:sp>
        <p:nvSpPr>
          <p:cNvPr id="41" name="AutoShape 5"/>
          <p:cNvSpPr>
            <a:spLocks noChangeArrowheads="1"/>
          </p:cNvSpPr>
          <p:nvPr/>
        </p:nvSpPr>
        <p:spPr bwMode="gray">
          <a:xfrm>
            <a:off x="4547275" y="1857364"/>
            <a:ext cx="4168129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try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块中有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return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语句执行过程与此类似</a:t>
            </a:r>
            <a:endParaRPr lang="en-US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6715140" y="3857628"/>
            <a:ext cx="287321" cy="285741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方正准圆繁体" pitchFamily="2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方正准圆繁体" pitchFamily="2" charset="-122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6643702" y="2857496"/>
            <a:ext cx="287321" cy="285741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方正准圆繁体" pitchFamily="2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方正准圆繁体" pitchFamily="2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5500694" y="4714884"/>
            <a:ext cx="287321" cy="285741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方正准圆繁体" pitchFamily="2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方正准圆繁体" pitchFamily="2" charset="-122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4857752" y="4500581"/>
            <a:ext cx="287321" cy="285741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方正准圆繁体" pitchFamily="2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方正准圆繁体" pitchFamily="2" charset="-122"/>
            </a:endParaRPr>
          </a:p>
        </p:txBody>
      </p:sp>
      <p:pic>
        <p:nvPicPr>
          <p:cNvPr id="51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2500587">
            <a:off x="7743825" y="57043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" name="组合 27"/>
          <p:cNvGrpSpPr/>
          <p:nvPr/>
        </p:nvGrpSpPr>
        <p:grpSpPr bwMode="auto">
          <a:xfrm>
            <a:off x="1487900" y="6328168"/>
            <a:ext cx="5748396" cy="629224"/>
            <a:chOff x="3143240" y="5143512"/>
            <a:chExt cx="4572032" cy="629229"/>
          </a:xfrm>
        </p:grpSpPr>
        <p:sp>
          <p:nvSpPr>
            <p:cNvPr id="39" name="圆角矩形 3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4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52"/>
            <p:cNvSpPr txBox="1"/>
            <p:nvPr/>
          </p:nvSpPr>
          <p:spPr bwMode="auto">
            <a:xfrm>
              <a:off x="3792007" y="5187962"/>
              <a:ext cx="3646643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4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try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块和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catch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块中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return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语句的执行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5" grpId="0" animBg="1"/>
      <p:bldP spid="16" grpId="0" animBg="1"/>
      <p:bldP spid="18" grpId="0" animBg="1"/>
      <p:bldP spid="21" grpId="0" animBg="1"/>
      <p:bldP spid="23" grpId="0" animBg="1"/>
      <p:bldP spid="32" grpId="0"/>
      <p:bldP spid="34" grpId="0" animBg="1"/>
      <p:bldP spid="37" grpId="0" animBg="1"/>
      <p:bldP spid="12" grpId="0"/>
      <p:bldP spid="38" grpId="0"/>
      <p:bldP spid="41" grpId="0" animBg="1"/>
      <p:bldP spid="42" grpId="0" animBg="1"/>
      <p:bldP spid="43" grpId="0" animBg="1"/>
      <p:bldP spid="45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304" y="285728"/>
            <a:ext cx="1656308" cy="523220"/>
          </a:xfrm>
        </p:spPr>
        <p:txBody>
          <a:bodyPr/>
          <a:lstStyle/>
          <a:p>
            <a:r>
              <a:rPr lang="zh-CN" altLang="en-US" dirty="0"/>
              <a:t>预习检查</a:t>
            </a:r>
            <a:endParaRPr lang="zh-CN" altLang="en-US" dirty="0"/>
          </a:p>
        </p:txBody>
      </p:sp>
      <p:sp>
        <p:nvSpPr>
          <p:cNvPr id="621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什么是异常？</a:t>
            </a:r>
            <a:endParaRPr lang="zh-CN" altLang="en-US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中，如何进行异常处理？</a:t>
            </a:r>
            <a:endParaRPr lang="zh-CN" altLang="en-US" dirty="0" smtClean="0"/>
          </a:p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log4j</a:t>
            </a:r>
            <a:r>
              <a:rPr lang="zh-CN" altLang="en-US" dirty="0" smtClean="0"/>
              <a:t>记录日志</a:t>
            </a:r>
            <a:r>
              <a:rPr lang="zh-CN" altLang="en-US" dirty="0" smtClean="0">
                <a:ea typeface="黑体" panose="02010609060101010101" pitchFamily="2" charset="-122"/>
              </a:rPr>
              <a:t>？</a:t>
            </a:r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9" name="组合 1"/>
          <p:cNvGrpSpPr/>
          <p:nvPr/>
        </p:nvGrpSpPr>
        <p:grpSpPr bwMode="auto">
          <a:xfrm>
            <a:off x="216446" y="548680"/>
            <a:ext cx="1619250" cy="736600"/>
            <a:chOff x="0" y="600123"/>
            <a:chExt cx="1619672" cy="736273"/>
          </a:xfrm>
        </p:grpSpPr>
        <p:sp>
          <p:nvSpPr>
            <p:cNvPr id="10" name="TextBox 9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集中测试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1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1" name="Rectangle 4"/>
          <p:cNvSpPr>
            <a:spLocks noGrp="1" noChangeArrowheads="1"/>
          </p:cNvSpPr>
          <p:nvPr>
            <p:ph idx="1"/>
          </p:nvPr>
        </p:nvSpPr>
        <p:spPr>
          <a:xfrm>
            <a:off x="756000" y="1213200"/>
            <a:ext cx="8074026" cy="501017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defTabSz="723900">
              <a:tabLst>
                <a:tab pos="444500" algn="l"/>
              </a:tabLst>
              <a:defRPr/>
            </a:pPr>
            <a:r>
              <a:rPr lang="zh-CN" altLang="en-US" dirty="0" smtClean="0"/>
              <a:t>引发</a:t>
            </a:r>
            <a:r>
              <a:rPr lang="zh-CN" altLang="en-US" dirty="0"/>
              <a:t>多种类型的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pPr lvl="1" defTabSz="723900">
              <a:tabLst>
                <a:tab pos="444500" algn="l"/>
              </a:tabLst>
              <a:defRPr/>
            </a:pPr>
            <a:r>
              <a:rPr lang="zh-CN" altLang="en-US" sz="2000" dirty="0" smtClean="0"/>
              <a:t>排列</a:t>
            </a:r>
            <a:r>
              <a:rPr lang="en-US" altLang="zh-CN" sz="2000" dirty="0" smtClean="0"/>
              <a:t>catch </a:t>
            </a:r>
            <a:r>
              <a:rPr lang="zh-CN" altLang="en-US" sz="2000" dirty="0" smtClean="0"/>
              <a:t>语句的顺序：先子类后父类 </a:t>
            </a:r>
            <a:endParaRPr lang="zh-CN" altLang="en-US" sz="2000" dirty="0"/>
          </a:p>
          <a:p>
            <a:pPr lvl="1" defTabSz="723900">
              <a:tabLst>
                <a:tab pos="444500" algn="l"/>
              </a:tabLst>
              <a:defRPr/>
            </a:pPr>
            <a:r>
              <a:rPr lang="zh-CN" altLang="en-US" sz="2000" dirty="0" smtClean="0"/>
              <a:t>发生异常时按顺序逐个匹配</a:t>
            </a:r>
            <a:endParaRPr lang="en-US" altLang="zh-CN" sz="2000" dirty="0" smtClean="0"/>
          </a:p>
          <a:p>
            <a:pPr lvl="1" defTabSz="723900">
              <a:tabLst>
                <a:tab pos="444500" algn="l"/>
              </a:tabLst>
              <a:defRPr/>
            </a:pPr>
            <a:r>
              <a:rPr lang="zh-CN" altLang="en-US" sz="2000" dirty="0" smtClean="0"/>
              <a:t>只执行</a:t>
            </a:r>
            <a:r>
              <a:rPr lang="zh-CN" altLang="en-US" sz="2000" dirty="0"/>
              <a:t>第一个与异常类型匹配的</a:t>
            </a:r>
            <a:r>
              <a:rPr lang="en-US" altLang="zh-CN" sz="2000" dirty="0"/>
              <a:t>catch</a:t>
            </a:r>
            <a:r>
              <a:rPr lang="zh-CN" altLang="en-US" sz="2000" dirty="0" smtClean="0"/>
              <a:t>语句</a:t>
            </a:r>
            <a:endParaRPr lang="zh-CN" altLang="en-US" sz="2000" dirty="0"/>
          </a:p>
        </p:txBody>
      </p:sp>
      <p:sp>
        <p:nvSpPr>
          <p:cNvPr id="647170" name="AutoShape 2"/>
          <p:cNvSpPr>
            <a:spLocks noChangeArrowheads="1"/>
          </p:cNvSpPr>
          <p:nvPr/>
        </p:nvSpPr>
        <p:spPr bwMode="auto">
          <a:xfrm>
            <a:off x="182564" y="2878953"/>
            <a:ext cx="4103684" cy="36933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/>
              <a:t>public void method(){</a:t>
            </a:r>
            <a:endParaRPr lang="en-US" altLang="zh-CN" b="1" dirty="0" smtClean="0"/>
          </a:p>
          <a:p>
            <a:pPr lvl="1" algn="l"/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try</a:t>
            </a:r>
            <a:r>
              <a:rPr lang="en-US" altLang="zh-CN" b="1" dirty="0" smtClean="0"/>
              <a:t> {</a:t>
            </a:r>
            <a:endParaRPr lang="en-US" altLang="zh-CN" b="1" dirty="0" smtClean="0"/>
          </a:p>
          <a:p>
            <a:pPr lvl="1" algn="l"/>
            <a:r>
              <a:rPr lang="en-US" altLang="zh-CN" b="1" dirty="0" smtClean="0"/>
              <a:t>     // </a:t>
            </a:r>
            <a:r>
              <a:rPr lang="zh-CN" altLang="en-US" b="1" dirty="0" smtClean="0"/>
              <a:t>代码段</a:t>
            </a:r>
            <a:endParaRPr lang="zh-CN" altLang="en-US" b="1" dirty="0" smtClean="0"/>
          </a:p>
          <a:p>
            <a:pPr lvl="1" algn="l"/>
            <a:r>
              <a:rPr lang="zh-CN" altLang="en-US" b="1" dirty="0" smtClean="0"/>
              <a:t>     </a:t>
            </a:r>
            <a:r>
              <a:rPr lang="en-US" altLang="zh-CN" b="1" dirty="0" smtClean="0"/>
              <a:t>// </a:t>
            </a:r>
            <a:r>
              <a:rPr lang="zh-CN" altLang="en-US" b="1" dirty="0" smtClean="0"/>
              <a:t>产生异常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异常类型</a:t>
            </a:r>
            <a:r>
              <a:rPr lang="en-US" altLang="zh-CN" b="1" dirty="0" smtClean="0"/>
              <a:t>2)</a:t>
            </a:r>
            <a:endParaRPr lang="en-US" altLang="zh-CN" b="1" dirty="0" smtClean="0"/>
          </a:p>
          <a:p>
            <a:pPr lvl="1" algn="l"/>
            <a:r>
              <a:rPr lang="en-US" altLang="zh-CN" b="1" dirty="0" smtClean="0"/>
              <a:t>} </a:t>
            </a:r>
            <a:r>
              <a:rPr lang="en-US" altLang="zh-CN" b="1" dirty="0" smtClean="0">
                <a:solidFill>
                  <a:srgbClr val="FF0000"/>
                </a:solidFill>
              </a:rPr>
              <a:t>catch 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异常类型</a:t>
            </a:r>
            <a:r>
              <a:rPr lang="en-US" altLang="zh-CN" b="1" dirty="0" smtClean="0"/>
              <a:t>1 ex) {</a:t>
            </a:r>
            <a:endParaRPr lang="en-US" altLang="zh-CN" b="1" dirty="0" smtClean="0"/>
          </a:p>
          <a:p>
            <a:pPr lvl="1" algn="l"/>
            <a:r>
              <a:rPr lang="en-US" altLang="zh-CN" b="1" dirty="0" smtClean="0"/>
              <a:t>     // </a:t>
            </a:r>
            <a:r>
              <a:rPr lang="zh-CN" altLang="en-US" b="1" dirty="0" smtClean="0"/>
              <a:t>对异常进行处理的代码段</a:t>
            </a:r>
            <a:endParaRPr lang="zh-CN" altLang="en-US" b="1" dirty="0" smtClean="0"/>
          </a:p>
          <a:p>
            <a:pPr lvl="1" algn="l"/>
            <a:r>
              <a:rPr lang="en-US" altLang="zh-CN" b="1" dirty="0" smtClean="0"/>
              <a:t>} </a:t>
            </a:r>
            <a:r>
              <a:rPr lang="en-US" altLang="zh-CN" b="1" dirty="0" smtClean="0">
                <a:solidFill>
                  <a:srgbClr val="FF0000"/>
                </a:solidFill>
              </a:rPr>
              <a:t>catch 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异常类型</a:t>
            </a:r>
            <a:r>
              <a:rPr lang="en-US" altLang="zh-CN" b="1" dirty="0" smtClean="0"/>
              <a:t>2 ex) {</a:t>
            </a:r>
            <a:endParaRPr lang="en-US" altLang="zh-CN" b="1" dirty="0" smtClean="0"/>
          </a:p>
          <a:p>
            <a:pPr lvl="1" algn="l"/>
            <a:r>
              <a:rPr lang="en-US" altLang="zh-CN" b="1" dirty="0" smtClean="0"/>
              <a:t>     // </a:t>
            </a:r>
            <a:r>
              <a:rPr lang="zh-CN" altLang="en-US" b="1" dirty="0" smtClean="0"/>
              <a:t>对异常进行处理的代码段</a:t>
            </a:r>
            <a:endParaRPr lang="zh-CN" altLang="en-US" b="1" dirty="0" smtClean="0"/>
          </a:p>
          <a:p>
            <a:pPr lvl="1" algn="l"/>
            <a:r>
              <a:rPr lang="en-US" altLang="zh-CN" b="1" dirty="0" smtClean="0"/>
              <a:t>} </a:t>
            </a:r>
            <a:r>
              <a:rPr lang="en-US" altLang="zh-CN" b="1" dirty="0" smtClean="0">
                <a:solidFill>
                  <a:srgbClr val="FF0000"/>
                </a:solidFill>
              </a:rPr>
              <a:t>catch 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异常类型</a:t>
            </a:r>
            <a:r>
              <a:rPr lang="en-US" altLang="zh-CN" b="1" dirty="0" smtClean="0"/>
              <a:t>3 ex) {</a:t>
            </a:r>
            <a:endParaRPr lang="en-US" altLang="zh-CN" b="1" dirty="0" smtClean="0"/>
          </a:p>
          <a:p>
            <a:pPr lvl="1" algn="l"/>
            <a:r>
              <a:rPr lang="en-US" altLang="zh-CN" b="1" dirty="0" smtClean="0"/>
              <a:t>     // </a:t>
            </a:r>
            <a:r>
              <a:rPr lang="zh-CN" altLang="en-US" b="1" dirty="0" smtClean="0"/>
              <a:t>对异常进行处理的代码段</a:t>
            </a:r>
            <a:endParaRPr lang="zh-CN" altLang="en-US" b="1" dirty="0" smtClean="0"/>
          </a:p>
          <a:p>
            <a:pPr lvl="1" algn="l"/>
            <a:r>
              <a:rPr lang="en-US" altLang="zh-CN" b="1" dirty="0" smtClean="0"/>
              <a:t>}</a:t>
            </a:r>
            <a:endParaRPr lang="en-US" altLang="zh-CN" b="1" dirty="0" smtClean="0"/>
          </a:p>
          <a:p>
            <a:pPr lvl="1" algn="l"/>
            <a:r>
              <a:rPr lang="en-US" altLang="zh-CN" b="1" dirty="0" smtClean="0"/>
              <a:t>// </a:t>
            </a:r>
            <a:r>
              <a:rPr lang="zh-CN" altLang="en-US" b="1" dirty="0" smtClean="0"/>
              <a:t>代码段</a:t>
            </a:r>
            <a:endParaRPr lang="zh-CN" altLang="en-US" b="1" dirty="0" smtClean="0"/>
          </a:p>
          <a:p>
            <a:pPr algn="l"/>
            <a:r>
              <a:rPr lang="en-US" altLang="zh-CN" b="1" dirty="0" smtClean="0"/>
              <a:t>}</a:t>
            </a:r>
            <a:endParaRPr lang="en-US" altLang="zh-CN" b="1" dirty="0"/>
          </a:p>
        </p:txBody>
      </p:sp>
      <p:sp>
        <p:nvSpPr>
          <p:cNvPr id="647195" name="Rectangle 28"/>
          <p:cNvSpPr>
            <a:spLocks noGrp="1" noChangeArrowheads="1"/>
          </p:cNvSpPr>
          <p:nvPr>
            <p:ph type="title"/>
          </p:nvPr>
        </p:nvSpPr>
        <p:spPr>
          <a:xfrm>
            <a:off x="6631807" y="285728"/>
            <a:ext cx="2332805" cy="523220"/>
          </a:xfrm>
        </p:spPr>
        <p:txBody>
          <a:bodyPr/>
          <a:lstStyle/>
          <a:p>
            <a:r>
              <a:rPr lang="zh-CN" altLang="en-US" dirty="0"/>
              <a:t>多重</a:t>
            </a:r>
            <a:r>
              <a:rPr lang="en-US" altLang="zh-CN" dirty="0"/>
              <a:t>catch</a:t>
            </a:r>
            <a:r>
              <a:rPr lang="zh-CN" altLang="en-US" dirty="0"/>
              <a:t>块 </a:t>
            </a:r>
            <a:endParaRPr lang="en-US" altLang="zh-CN" dirty="0"/>
          </a:p>
        </p:txBody>
      </p:sp>
      <p:sp>
        <p:nvSpPr>
          <p:cNvPr id="206853" name="AutoShape 5"/>
          <p:cNvSpPr>
            <a:spLocks noChangeArrowheads="1"/>
          </p:cNvSpPr>
          <p:nvPr/>
        </p:nvSpPr>
        <p:spPr bwMode="gray">
          <a:xfrm>
            <a:off x="4527550" y="2900384"/>
            <a:ext cx="2197100" cy="2879725"/>
          </a:xfrm>
          <a:prstGeom prst="roundRect">
            <a:avLst>
              <a:gd name="adj" fmla="val 1091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en-US" b="1" dirty="0"/>
          </a:p>
        </p:txBody>
      </p:sp>
      <p:sp>
        <p:nvSpPr>
          <p:cNvPr id="206854" name="AutoShape 6"/>
          <p:cNvSpPr>
            <a:spLocks noChangeArrowheads="1"/>
          </p:cNvSpPr>
          <p:nvPr/>
        </p:nvSpPr>
        <p:spPr bwMode="gray">
          <a:xfrm>
            <a:off x="4924426" y="3048022"/>
            <a:ext cx="1290648" cy="30954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b="1" dirty="0"/>
              <a:t>try</a:t>
            </a:r>
            <a:endParaRPr lang="en-US" altLang="en-US" b="1" dirty="0"/>
          </a:p>
        </p:txBody>
      </p:sp>
      <p:sp>
        <p:nvSpPr>
          <p:cNvPr id="206855" name="AutoShape 7"/>
          <p:cNvSpPr>
            <a:spLocks noChangeArrowheads="1"/>
          </p:cNvSpPr>
          <p:nvPr/>
        </p:nvSpPr>
        <p:spPr bwMode="gray">
          <a:xfrm>
            <a:off x="6786578" y="3837009"/>
            <a:ext cx="2357422" cy="5048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 </a:t>
            </a:r>
            <a:r>
              <a:rPr lang="zh-CN" altLang="en-US" b="1" dirty="0"/>
              <a:t>与异常类型</a:t>
            </a:r>
            <a:r>
              <a:rPr lang="en-US" altLang="zh-CN" b="1" dirty="0"/>
              <a:t>1</a:t>
            </a:r>
            <a:r>
              <a:rPr lang="zh-CN" altLang="en-US" b="1" dirty="0"/>
              <a:t>不匹配</a:t>
            </a:r>
            <a:endParaRPr lang="zh-CN" altLang="en-US" b="1" dirty="0"/>
          </a:p>
        </p:txBody>
      </p:sp>
      <p:cxnSp>
        <p:nvCxnSpPr>
          <p:cNvPr id="206856" name="AutoShape 8"/>
          <p:cNvCxnSpPr>
            <a:cxnSpLocks noChangeShapeType="1"/>
            <a:stCxn id="206854" idx="3"/>
            <a:endCxn id="206861" idx="1"/>
          </p:cNvCxnSpPr>
          <p:nvPr/>
        </p:nvCxnSpPr>
        <p:spPr bwMode="auto">
          <a:xfrm flipV="1">
            <a:off x="6215074" y="3188516"/>
            <a:ext cx="938201" cy="14276"/>
          </a:xfrm>
          <a:prstGeom prst="curvedConnector3">
            <a:avLst>
              <a:gd name="adj1" fmla="val 50000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6857" name="AutoShape 9"/>
          <p:cNvSpPr>
            <a:spLocks noChangeArrowheads="1"/>
          </p:cNvSpPr>
          <p:nvPr/>
        </p:nvSpPr>
        <p:spPr bwMode="gray">
          <a:xfrm>
            <a:off x="4572000" y="5857892"/>
            <a:ext cx="2852737" cy="5762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try-catch</a:t>
            </a:r>
            <a:r>
              <a:rPr lang="en-US" altLang="en-US" b="1" dirty="0"/>
              <a:t> </a:t>
            </a:r>
            <a:r>
              <a:rPr lang="zh-CN" altLang="en-US" b="1" dirty="0"/>
              <a:t>块后的代码段</a:t>
            </a:r>
            <a:endParaRPr lang="zh-CN" altLang="en-US" b="1" dirty="0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5715008" y="2857496"/>
            <a:ext cx="1871662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发生异常</a:t>
            </a:r>
            <a:endParaRPr lang="zh-CN" altLang="en-US" sz="1600" b="1" dirty="0">
              <a:solidFill>
                <a:srgbClr val="C00000"/>
              </a:solidFill>
              <a:ea typeface="黑体" panose="02010609060101010101" pitchFamily="2" charset="-122"/>
            </a:endParaRPr>
          </a:p>
        </p:txBody>
      </p:sp>
      <p:sp>
        <p:nvSpPr>
          <p:cNvPr id="206859" name="Line 11"/>
          <p:cNvSpPr>
            <a:spLocks noChangeShapeType="1"/>
          </p:cNvSpPr>
          <p:nvPr/>
        </p:nvSpPr>
        <p:spPr bwMode="auto">
          <a:xfrm>
            <a:off x="157163" y="3857628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>
            <a:off x="157163" y="3643314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6861" name="AutoShape 13"/>
          <p:cNvSpPr>
            <a:spLocks noChangeArrowheads="1"/>
          </p:cNvSpPr>
          <p:nvPr/>
        </p:nvSpPr>
        <p:spPr bwMode="gray">
          <a:xfrm>
            <a:off x="7153275" y="2900384"/>
            <a:ext cx="1641475" cy="57626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产生异常对象</a:t>
            </a:r>
            <a:endParaRPr lang="zh-CN" altLang="en-US" b="1" dirty="0"/>
          </a:p>
        </p:txBody>
      </p:sp>
      <p:cxnSp>
        <p:nvCxnSpPr>
          <p:cNvPr id="206862" name="AutoShape 14"/>
          <p:cNvCxnSpPr>
            <a:cxnSpLocks noChangeShapeType="1"/>
            <a:stCxn id="206861" idx="2"/>
            <a:endCxn id="206855" idx="0"/>
          </p:cNvCxnSpPr>
          <p:nvPr/>
        </p:nvCxnSpPr>
        <p:spPr bwMode="auto">
          <a:xfrm rot="5400000">
            <a:off x="7789470" y="3652466"/>
            <a:ext cx="360362" cy="872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6863" name="AutoShape 15"/>
          <p:cNvSpPr>
            <a:spLocks noChangeArrowheads="1"/>
          </p:cNvSpPr>
          <p:nvPr/>
        </p:nvSpPr>
        <p:spPr bwMode="gray">
          <a:xfrm>
            <a:off x="4873625" y="3735409"/>
            <a:ext cx="1439863" cy="2873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</a:t>
            </a:r>
            <a:r>
              <a:rPr lang="en-US" altLang="en-US" b="1" dirty="0"/>
              <a:t>atch</a:t>
            </a:r>
            <a:endParaRPr lang="en-US" altLang="en-US" b="1" dirty="0"/>
          </a:p>
        </p:txBody>
      </p:sp>
      <p:sp>
        <p:nvSpPr>
          <p:cNvPr id="206864" name="AutoShape 16"/>
          <p:cNvSpPr>
            <a:spLocks noChangeArrowheads="1"/>
          </p:cNvSpPr>
          <p:nvPr/>
        </p:nvSpPr>
        <p:spPr bwMode="gray">
          <a:xfrm>
            <a:off x="6951663" y="4767284"/>
            <a:ext cx="2051050" cy="43815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与异常类型</a:t>
            </a:r>
            <a:r>
              <a:rPr lang="en-US" altLang="zh-CN" b="1" dirty="0"/>
              <a:t>2</a:t>
            </a:r>
            <a:r>
              <a:rPr lang="zh-CN" altLang="en-US" b="1" dirty="0"/>
              <a:t>匹配</a:t>
            </a:r>
            <a:endParaRPr lang="zh-CN" altLang="en-US" b="1" dirty="0"/>
          </a:p>
        </p:txBody>
      </p:sp>
      <p:cxnSp>
        <p:nvCxnSpPr>
          <p:cNvPr id="206865" name="AutoShape 17"/>
          <p:cNvCxnSpPr>
            <a:cxnSpLocks noChangeShapeType="1"/>
            <a:stCxn id="206864" idx="1"/>
            <a:endCxn id="206867" idx="3"/>
          </p:cNvCxnSpPr>
          <p:nvPr/>
        </p:nvCxnSpPr>
        <p:spPr bwMode="auto">
          <a:xfrm flipH="1" flipV="1">
            <a:off x="6327775" y="4557734"/>
            <a:ext cx="623888" cy="42862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866" name="AutoShape 18"/>
          <p:cNvCxnSpPr>
            <a:cxnSpLocks noChangeShapeType="1"/>
            <a:stCxn id="206855" idx="2"/>
            <a:endCxn id="206864" idx="0"/>
          </p:cNvCxnSpPr>
          <p:nvPr/>
        </p:nvCxnSpPr>
        <p:spPr bwMode="auto">
          <a:xfrm rot="16200000" flipH="1">
            <a:off x="7758513" y="4548609"/>
            <a:ext cx="425450" cy="1189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6867" name="AutoShape 19"/>
          <p:cNvSpPr>
            <a:spLocks noChangeArrowheads="1"/>
          </p:cNvSpPr>
          <p:nvPr/>
        </p:nvSpPr>
        <p:spPr bwMode="gray">
          <a:xfrm>
            <a:off x="4887913" y="4413272"/>
            <a:ext cx="1439862" cy="28733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</a:t>
            </a:r>
            <a:r>
              <a:rPr lang="en-US" altLang="en-US" b="1" dirty="0"/>
              <a:t>atch</a:t>
            </a:r>
            <a:endParaRPr lang="en-US" altLang="en-US" b="1" dirty="0"/>
          </a:p>
        </p:txBody>
      </p:sp>
      <p:sp>
        <p:nvSpPr>
          <p:cNvPr id="206868" name="AutoShape 20"/>
          <p:cNvSpPr>
            <a:spLocks noChangeArrowheads="1"/>
          </p:cNvSpPr>
          <p:nvPr/>
        </p:nvSpPr>
        <p:spPr bwMode="gray">
          <a:xfrm>
            <a:off x="4887913" y="5075259"/>
            <a:ext cx="1439862" cy="2873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</a:t>
            </a:r>
            <a:r>
              <a:rPr lang="en-US" altLang="en-US" b="1" dirty="0"/>
              <a:t>atch</a:t>
            </a:r>
            <a:endParaRPr lang="en-US" altLang="en-US" b="1" dirty="0"/>
          </a:p>
        </p:txBody>
      </p:sp>
      <p:sp>
        <p:nvSpPr>
          <p:cNvPr id="206870" name="Text Box 22"/>
          <p:cNvSpPr txBox="1">
            <a:spLocks noChangeArrowheads="1"/>
          </p:cNvSpPr>
          <p:nvPr/>
        </p:nvSpPr>
        <p:spPr bwMode="auto">
          <a:xfrm>
            <a:off x="4165608" y="5381620"/>
            <a:ext cx="1477962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</a:rPr>
              <a:t>程序继续执行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206871" name="Line 23"/>
          <p:cNvSpPr>
            <a:spLocks noChangeShapeType="1"/>
          </p:cNvSpPr>
          <p:nvPr/>
        </p:nvSpPr>
        <p:spPr bwMode="auto">
          <a:xfrm>
            <a:off x="157163" y="4143380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6872" name="Line 24"/>
          <p:cNvSpPr>
            <a:spLocks noChangeShapeType="1"/>
          </p:cNvSpPr>
          <p:nvPr/>
        </p:nvSpPr>
        <p:spPr bwMode="auto">
          <a:xfrm>
            <a:off x="157163" y="4714884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6873" name="Line 25"/>
          <p:cNvSpPr>
            <a:spLocks noChangeShapeType="1"/>
          </p:cNvSpPr>
          <p:nvPr/>
        </p:nvSpPr>
        <p:spPr bwMode="auto">
          <a:xfrm>
            <a:off x="211110" y="6072206"/>
            <a:ext cx="503238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6874" name="Line 26"/>
          <p:cNvSpPr>
            <a:spLocks noChangeShapeType="1"/>
          </p:cNvSpPr>
          <p:nvPr/>
        </p:nvSpPr>
        <p:spPr bwMode="auto">
          <a:xfrm>
            <a:off x="157163" y="5000636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6875" name="Text Box 27"/>
          <p:cNvSpPr txBox="1">
            <a:spLocks noChangeArrowheads="1"/>
          </p:cNvSpPr>
          <p:nvPr/>
        </p:nvSpPr>
        <p:spPr bwMode="auto">
          <a:xfrm rot="2197204">
            <a:off x="5892826" y="4943690"/>
            <a:ext cx="1477962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</a:rPr>
              <a:t>进入</a:t>
            </a:r>
            <a:r>
              <a:rPr lang="en-US" altLang="zh-CN" sz="1600" b="1" dirty="0">
                <a:solidFill>
                  <a:srgbClr val="C00000"/>
                </a:solidFill>
              </a:rPr>
              <a:t>catch</a:t>
            </a:r>
            <a:r>
              <a:rPr lang="zh-CN" altLang="en-US" sz="1600" b="1" dirty="0">
                <a:solidFill>
                  <a:srgbClr val="C00000"/>
                </a:solidFill>
              </a:rPr>
              <a:t>块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29" name="Freeform 12"/>
          <p:cNvSpPr/>
          <p:nvPr/>
        </p:nvSpPr>
        <p:spPr bwMode="auto">
          <a:xfrm rot="5400000" flipV="1">
            <a:off x="4048183" y="4762572"/>
            <a:ext cx="1785950" cy="1404823"/>
          </a:xfrm>
          <a:prstGeom prst="arc">
            <a:avLst>
              <a:gd name="adj1" fmla="val 10930154"/>
              <a:gd name="adj2" fmla="val 20187691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pic>
        <p:nvPicPr>
          <p:cNvPr id="41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2500587">
            <a:off x="7743825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" name="组合 27"/>
          <p:cNvGrpSpPr/>
          <p:nvPr/>
        </p:nvGrpSpPr>
        <p:grpSpPr bwMode="auto">
          <a:xfrm>
            <a:off x="1559908" y="6381328"/>
            <a:ext cx="5748396" cy="629224"/>
            <a:chOff x="3143240" y="5143512"/>
            <a:chExt cx="4572032" cy="629229"/>
          </a:xfrm>
        </p:grpSpPr>
        <p:sp>
          <p:nvSpPr>
            <p:cNvPr id="35" name="圆角矩形 3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3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43"/>
            <p:cNvSpPr txBox="1"/>
            <p:nvPr/>
          </p:nvSpPr>
          <p:spPr bwMode="auto">
            <a:xfrm>
              <a:off x="3792007" y="5187962"/>
              <a:ext cx="2801344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5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：使用多重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catch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处理异常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0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5" grpId="0" animBg="1"/>
      <p:bldP spid="206858" grpId="0"/>
      <p:bldP spid="206859" grpId="0" animBg="1"/>
      <p:bldP spid="206860" grpId="0" animBg="1"/>
      <p:bldP spid="206861" grpId="0" animBg="1"/>
      <p:bldP spid="206864" grpId="0" animBg="1"/>
      <p:bldP spid="206870" grpId="0"/>
      <p:bldP spid="206871" grpId="0" animBg="1"/>
      <p:bldP spid="206872" grpId="0" animBg="1"/>
      <p:bldP spid="206873" grpId="0" animBg="1"/>
      <p:bldP spid="206874" grpId="0" animBg="1"/>
      <p:bldP spid="206875" grpId="0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2360" y="285728"/>
            <a:ext cx="1152252" cy="523220"/>
          </a:xfrm>
        </p:spPr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84254" y="1285860"/>
            <a:ext cx="7645398" cy="50101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面试题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：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try-catch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块中存在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return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语句，是否还执行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finally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块，如果执行，说出执行顺序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try-catch- finally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块中，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 finally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块唯一不执行的情况是什么？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1"/>
              </a:buBlip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组合 7"/>
          <p:cNvGrpSpPr/>
          <p:nvPr/>
        </p:nvGrpSpPr>
        <p:grpSpPr>
          <a:xfrm>
            <a:off x="71406" y="855130"/>
            <a:ext cx="958752" cy="430730"/>
            <a:chOff x="3643306" y="2500357"/>
            <a:chExt cx="958752" cy="430730"/>
          </a:xfrm>
        </p:grpSpPr>
        <p:pic>
          <p:nvPicPr>
            <p:cNvPr id="7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0" y="285728"/>
            <a:ext cx="6107113" cy="523220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根据编号输出课程名称</a:t>
            </a:r>
            <a:endParaRPr lang="zh-CN" altLang="en-US" dirty="0"/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859712" cy="5010170"/>
          </a:xfrm>
        </p:spPr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zh-CN" altLang="en-US" dirty="0"/>
          </a:p>
          <a:p>
            <a:pPr lvl="1"/>
            <a:r>
              <a:rPr lang="zh-CN" altLang="en-US" dirty="0"/>
              <a:t>按照控制台提示输入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3</a:t>
            </a:r>
            <a:r>
              <a:rPr lang="zh-CN" altLang="en-US" dirty="0"/>
              <a:t>之间任一个数字，程序将输出相应的课程名称</a:t>
            </a:r>
            <a:endParaRPr lang="zh-CN" altLang="en-US" dirty="0"/>
          </a:p>
          <a:p>
            <a:pPr lvl="1"/>
            <a:r>
              <a:rPr lang="zh-CN" altLang="en-US" dirty="0"/>
              <a:t>根据键盘输入进行判断。如果输入正确，输出对应课程名称。如果输入错误，给出错误提示</a:t>
            </a:r>
            <a:endParaRPr lang="zh-CN" altLang="en-US" dirty="0"/>
          </a:p>
          <a:p>
            <a:pPr lvl="1"/>
            <a:r>
              <a:rPr lang="zh-CN" altLang="en-US" dirty="0"/>
              <a:t>不管输入是否正确，均输出“欢迎提出建议”语句</a:t>
            </a:r>
            <a:endParaRPr lang="zh-CN" altLang="en-US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3" name="图片 12" descr="图6.13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4071942"/>
            <a:ext cx="5242300" cy="1656000"/>
          </a:xfrm>
          <a:prstGeom prst="rect">
            <a:avLst/>
          </a:prstGeom>
        </p:spPr>
      </p:pic>
      <p:grpSp>
        <p:nvGrpSpPr>
          <p:cNvPr id="15" name="组合 17"/>
          <p:cNvGrpSpPr/>
          <p:nvPr/>
        </p:nvGrpSpPr>
        <p:grpSpPr bwMode="auto">
          <a:xfrm>
            <a:off x="3203848" y="5880695"/>
            <a:ext cx="2786062" cy="428625"/>
            <a:chOff x="3714744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724128" y="285728"/>
            <a:ext cx="3240484" cy="523220"/>
          </a:xfr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grpSp>
        <p:nvGrpSpPr>
          <p:cNvPr id="7" name="组合 29"/>
          <p:cNvGrpSpPr/>
          <p:nvPr/>
        </p:nvGrpSpPr>
        <p:grpSpPr bwMode="auto">
          <a:xfrm>
            <a:off x="1619672" y="3458245"/>
            <a:ext cx="5929313" cy="2058987"/>
            <a:chOff x="1857356" y="3214688"/>
            <a:chExt cx="5929353" cy="2058988"/>
          </a:xfrm>
        </p:grpSpPr>
        <p:sp>
          <p:nvSpPr>
            <p:cNvPr id="8" name="等腰三角形 7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9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10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4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15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6" name="等腰三角形 15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" name="等腰三角形 18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1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2" name="任意多边形 11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3" name="任意多边形 12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9" name="Rectangle 7"/>
          <p:cNvSpPr>
            <a:spLocks noGrp="1" noChangeArrowheads="1"/>
          </p:cNvSpPr>
          <p:nvPr>
            <p:ph type="title"/>
          </p:nvPr>
        </p:nvSpPr>
        <p:spPr>
          <a:xfrm>
            <a:off x="7020272" y="285728"/>
            <a:ext cx="1944340" cy="523220"/>
          </a:xfrm>
        </p:spPr>
        <p:txBody>
          <a:bodyPr/>
          <a:lstStyle/>
          <a:p>
            <a:r>
              <a:rPr lang="zh-CN" altLang="en-US"/>
              <a:t>声明异常</a:t>
            </a:r>
            <a:endParaRPr lang="zh-CN" altLang="en-US"/>
          </a:p>
        </p:txBody>
      </p:sp>
      <p:sp>
        <p:nvSpPr>
          <p:cNvPr id="651266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1285860"/>
            <a:ext cx="7645398" cy="50101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如果在一个方法体中抛出了异常，如何通知调用者？</a:t>
            </a:r>
            <a:endParaRPr lang="en-US" altLang="zh-CN" dirty="0" smtClean="0"/>
          </a:p>
        </p:txBody>
      </p:sp>
      <p:grpSp>
        <p:nvGrpSpPr>
          <p:cNvPr id="24" name="组合 58"/>
          <p:cNvGrpSpPr/>
          <p:nvPr/>
        </p:nvGrpSpPr>
        <p:grpSpPr>
          <a:xfrm>
            <a:off x="112786" y="857232"/>
            <a:ext cx="958752" cy="430730"/>
            <a:chOff x="3643306" y="2500357"/>
            <a:chExt cx="958752" cy="430730"/>
          </a:xfrm>
        </p:grpSpPr>
        <p:pic>
          <p:nvPicPr>
            <p:cNvPr id="25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7" name="AutoShape 13"/>
          <p:cNvSpPr>
            <a:spLocks noChangeArrowheads="1"/>
          </p:cNvSpPr>
          <p:nvPr/>
        </p:nvSpPr>
        <p:spPr bwMode="gray">
          <a:xfrm>
            <a:off x="2428860" y="2571744"/>
            <a:ext cx="3500462" cy="114300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en-US" sz="2400" b="1" dirty="0" smtClean="0"/>
              <a:t>throws</a:t>
            </a:r>
            <a:r>
              <a:rPr lang="zh-CN" altLang="en-US" sz="2400" b="1" dirty="0" smtClean="0"/>
              <a:t>声明某个方法可能抛出的各种异常</a:t>
            </a:r>
            <a:endParaRPr lang="zh-CN" altLang="en-US" sz="2400" b="1" dirty="0"/>
          </a:p>
        </p:txBody>
      </p:sp>
      <p:sp>
        <p:nvSpPr>
          <p:cNvPr id="31" name="AutoShape 12"/>
          <p:cNvSpPr>
            <a:spLocks noChangeArrowheads="1"/>
          </p:cNvSpPr>
          <p:nvPr/>
        </p:nvSpPr>
        <p:spPr bwMode="auto">
          <a:xfrm>
            <a:off x="1000100" y="2182079"/>
            <a:ext cx="7143800" cy="4247317"/>
          </a:xfrm>
          <a:prstGeom prst="roundRect">
            <a:avLst>
              <a:gd name="adj" fmla="val 50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public class Test7 {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	public static void </a:t>
            </a:r>
            <a:r>
              <a:rPr lang="en-US" altLang="zh-CN" b="1" dirty="0" smtClean="0">
                <a:solidFill>
                  <a:srgbClr val="FF3300"/>
                </a:solidFill>
                <a:cs typeface="Times New Roman" panose="02020603050405020304" pitchFamily="18" charset="0"/>
              </a:rPr>
              <a:t>divide()</a:t>
            </a:r>
            <a:r>
              <a:rPr lang="en-US" altLang="zh-CN" b="1" dirty="0" smtClean="0"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throws Exception </a:t>
            </a:r>
            <a:r>
              <a:rPr lang="en-US" altLang="zh-CN" b="1" dirty="0" smtClean="0">
                <a:cs typeface="Times New Roman" panose="02020603050405020304" pitchFamily="18" charset="0"/>
              </a:rPr>
              <a:t>{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		  //</a:t>
            </a:r>
            <a:r>
              <a:rPr lang="zh-CN" altLang="en-US" b="1" dirty="0" smtClean="0">
                <a:cs typeface="Times New Roman" panose="02020603050405020304" pitchFamily="18" charset="0"/>
              </a:rPr>
              <a:t>可能出现异常的代码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	}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	public static void main(String[] </a:t>
            </a:r>
            <a:r>
              <a:rPr lang="en-US" altLang="zh-CN" b="1" dirty="0" err="1" smtClean="0">
                <a:cs typeface="Times New Roman" panose="02020603050405020304" pitchFamily="18" charset="0"/>
              </a:rPr>
              <a:t>args</a:t>
            </a:r>
            <a:r>
              <a:rPr lang="en-US" altLang="zh-CN" b="1" dirty="0" smtClean="0">
                <a:cs typeface="Times New Roman" panose="02020603050405020304" pitchFamily="18" charset="0"/>
              </a:rPr>
              <a:t>) {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		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try {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			</a:t>
            </a:r>
            <a:r>
              <a:rPr lang="en-US" altLang="zh-CN" b="1" dirty="0" smtClean="0">
                <a:solidFill>
                  <a:srgbClr val="FF3300"/>
                </a:solidFill>
                <a:cs typeface="Times New Roman" panose="02020603050405020304" pitchFamily="18" charset="0"/>
              </a:rPr>
              <a:t>divide();</a:t>
            </a:r>
            <a:endParaRPr lang="en-US" altLang="zh-CN" b="1" dirty="0" smtClean="0">
              <a:solidFill>
                <a:srgbClr val="FF3300"/>
              </a:solidFill>
              <a:cs typeface="Times New Roman" panose="02020603050405020304" pitchFamily="18" charset="0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		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}</a:t>
            </a:r>
            <a:r>
              <a:rPr lang="en-US" altLang="zh-CN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catch (Exception e)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{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			</a:t>
            </a:r>
            <a:r>
              <a:rPr lang="en-US" altLang="zh-CN" b="1" dirty="0" err="1" smtClean="0">
                <a:cs typeface="Times New Roman" panose="02020603050405020304" pitchFamily="18" charset="0"/>
              </a:rPr>
              <a:t>e.printStackTrace</a:t>
            </a:r>
            <a:r>
              <a:rPr lang="en-US" altLang="zh-CN" b="1" dirty="0" smtClean="0">
                <a:cs typeface="Times New Roman" panose="02020603050405020304" pitchFamily="18" charset="0"/>
              </a:rPr>
              <a:t>();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}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	}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//	public static void main(String[] </a:t>
            </a:r>
            <a:r>
              <a:rPr lang="en-US" altLang="zh-CN" b="1" dirty="0" err="1" smtClean="0">
                <a:cs typeface="Times New Roman" panose="02020603050405020304" pitchFamily="18" charset="0"/>
              </a:rPr>
              <a:t>args</a:t>
            </a:r>
            <a:r>
              <a:rPr lang="en-US" altLang="zh-CN" b="1" dirty="0" smtClean="0">
                <a:cs typeface="Times New Roman" panose="02020603050405020304" pitchFamily="18" charset="0"/>
              </a:rPr>
              <a:t>)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throws Exception </a:t>
            </a:r>
            <a:r>
              <a:rPr lang="en-US" altLang="zh-CN" b="1" dirty="0" smtClean="0">
                <a:cs typeface="Times New Roman" panose="02020603050405020304" pitchFamily="18" charset="0"/>
              </a:rPr>
              <a:t>{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//		 </a:t>
            </a:r>
            <a:r>
              <a:rPr lang="en-US" altLang="zh-CN" b="1" dirty="0" smtClean="0">
                <a:solidFill>
                  <a:srgbClr val="FF3300"/>
                </a:solidFill>
                <a:cs typeface="Times New Roman" panose="02020603050405020304" pitchFamily="18" charset="0"/>
              </a:rPr>
              <a:t>divide();</a:t>
            </a:r>
            <a:endParaRPr lang="en-US" altLang="zh-CN" b="1" dirty="0" smtClean="0">
              <a:solidFill>
                <a:srgbClr val="FF3300"/>
              </a:solidFill>
              <a:cs typeface="Times New Roman" panose="02020603050405020304" pitchFamily="18" charset="0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//	}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}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218118" name="AutoShape 6"/>
          <p:cNvSpPr>
            <a:spLocks noChangeArrowheads="1"/>
          </p:cNvSpPr>
          <p:nvPr/>
        </p:nvSpPr>
        <p:spPr bwMode="auto">
          <a:xfrm>
            <a:off x="6944079" y="2143116"/>
            <a:ext cx="1948401" cy="776383"/>
          </a:xfrm>
          <a:prstGeom prst="wedgeRoundRectCallout">
            <a:avLst>
              <a:gd name="adj1" fmla="val -33300"/>
              <a:gd name="adj2" fmla="val -4819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声明异常，多个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异常用逗号隔开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6444208" y="2635324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8122" name="AutoShape 10"/>
          <p:cNvSpPr>
            <a:spLocks noChangeArrowheads="1"/>
          </p:cNvSpPr>
          <p:nvPr/>
        </p:nvSpPr>
        <p:spPr bwMode="auto">
          <a:xfrm>
            <a:off x="6370326" y="5715016"/>
            <a:ext cx="1773574" cy="776383"/>
          </a:xfrm>
          <a:prstGeom prst="wedgeRoundRectCallout">
            <a:avLst>
              <a:gd name="adj1" fmla="val -49368"/>
              <a:gd name="adj2" fmla="val -1695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lt"/>
                <a:ea typeface="+mn-ea"/>
              </a:rPr>
              <a:t>方式</a:t>
            </a:r>
            <a:r>
              <a:rPr lang="en-US" altLang="zh-CN" b="1" kern="0" dirty="0">
                <a:solidFill>
                  <a:schemeClr val="bg1"/>
                </a:solidFill>
                <a:latin typeface="+mn-lt"/>
                <a:ea typeface="+mn-ea"/>
              </a:rPr>
              <a:t>2</a:t>
            </a:r>
            <a:r>
              <a:rPr lang="zh-CN" altLang="en-US" b="1" kern="0" dirty="0">
                <a:solidFill>
                  <a:schemeClr val="bg1"/>
                </a:solidFill>
                <a:latin typeface="+mn-lt"/>
                <a:ea typeface="+mn-ea"/>
              </a:rPr>
              <a:t>：调用</a:t>
            </a:r>
            <a:r>
              <a:rPr lang="zh-CN" altLang="en-US" b="1" kern="0" dirty="0" smtClean="0">
                <a:solidFill>
                  <a:schemeClr val="bg1"/>
                </a:solidFill>
                <a:latin typeface="+mn-lt"/>
                <a:ea typeface="+mn-ea"/>
              </a:rPr>
              <a:t>者</a:t>
            </a:r>
            <a:endParaRPr lang="en-US" altLang="zh-CN" b="1" kern="0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+mn-lt"/>
                <a:ea typeface="+mn-ea"/>
              </a:rPr>
              <a:t>继续</a:t>
            </a:r>
            <a:r>
              <a:rPr lang="zh-CN" altLang="en-US" b="1" kern="0" dirty="0">
                <a:solidFill>
                  <a:schemeClr val="bg1"/>
                </a:solidFill>
                <a:latin typeface="+mn-lt"/>
                <a:ea typeface="+mn-ea"/>
              </a:rPr>
              <a:t>声明异常 </a:t>
            </a:r>
            <a:endParaRPr lang="zh-CN" altLang="en-US" b="1" kern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rot="16200000" flipH="1">
            <a:off x="7598615" y="5429264"/>
            <a:ext cx="428628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8121" name="AutoShape 9"/>
          <p:cNvSpPr>
            <a:spLocks noChangeArrowheads="1"/>
          </p:cNvSpPr>
          <p:nvPr/>
        </p:nvSpPr>
        <p:spPr bwMode="auto">
          <a:xfrm>
            <a:off x="5786446" y="3438435"/>
            <a:ext cx="1773574" cy="776383"/>
          </a:xfrm>
          <a:prstGeom prst="wedgeRoundRectCallout">
            <a:avLst>
              <a:gd name="adj1" fmla="val -49733"/>
              <a:gd name="adj2" fmla="val -2027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lt"/>
                <a:ea typeface="+mn-ea"/>
              </a:rPr>
              <a:t>方式</a:t>
            </a:r>
            <a:r>
              <a:rPr lang="en-US" altLang="zh-CN" b="1" kern="0" dirty="0">
                <a:solidFill>
                  <a:schemeClr val="bg1"/>
                </a:solidFill>
                <a:latin typeface="+mn-lt"/>
                <a:ea typeface="+mn-ea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+mn-lt"/>
                <a:ea typeface="+mn-ea"/>
              </a:rPr>
              <a:t>：调用</a:t>
            </a:r>
            <a:r>
              <a:rPr lang="zh-CN" altLang="en-US" b="1" kern="0" dirty="0" smtClean="0">
                <a:solidFill>
                  <a:schemeClr val="bg1"/>
                </a:solidFill>
                <a:latin typeface="+mn-lt"/>
                <a:ea typeface="+mn-ea"/>
              </a:rPr>
              <a:t>者</a:t>
            </a:r>
            <a:endParaRPr lang="en-US" altLang="zh-CN" b="1" kern="0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+mn-lt"/>
                <a:ea typeface="+mn-ea"/>
              </a:rPr>
              <a:t>处理</a:t>
            </a:r>
            <a:r>
              <a:rPr lang="zh-CN" altLang="en-US" b="1" kern="0" dirty="0">
                <a:solidFill>
                  <a:schemeClr val="bg1"/>
                </a:solidFill>
                <a:latin typeface="+mn-lt"/>
                <a:ea typeface="+mn-ea"/>
              </a:rPr>
              <a:t>异常 </a:t>
            </a:r>
            <a:endParaRPr lang="zh-CN" altLang="en-US" b="1" kern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4674119" y="3857628"/>
            <a:ext cx="107157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4355976" y="2424308"/>
            <a:ext cx="1969583" cy="42862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1714480" y="3643314"/>
            <a:ext cx="2928958" cy="142876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5555315" y="5143512"/>
            <a:ext cx="2041021" cy="42862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9" name="AutoShape 13"/>
          <p:cNvSpPr>
            <a:spLocks noChangeArrowheads="1"/>
          </p:cNvSpPr>
          <p:nvPr/>
        </p:nvSpPr>
        <p:spPr bwMode="gray">
          <a:xfrm>
            <a:off x="3071802" y="5572140"/>
            <a:ext cx="2428892" cy="64294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lvl="0" algn="l" eaLnBrk="0" hangingPunct="0">
              <a:defRPr/>
            </a:pPr>
            <a:endParaRPr lang="en-US" altLang="en-US" b="1" dirty="0" smtClean="0"/>
          </a:p>
          <a:p>
            <a:pPr lvl="0" algn="l" eaLnBrk="0" hangingPunct="0">
              <a:defRPr/>
            </a:pPr>
            <a:r>
              <a:rPr lang="en-US" altLang="en-US" b="1" dirty="0" smtClean="0"/>
              <a:t>main</a:t>
            </a:r>
            <a:r>
              <a:rPr lang="zh-CN" altLang="en-US" b="1" dirty="0" smtClean="0"/>
              <a:t>方法声明的异常</a:t>
            </a:r>
            <a:endParaRPr lang="en-US" altLang="zh-CN" b="1" dirty="0" smtClean="0"/>
          </a:p>
          <a:p>
            <a:pPr lvl="0" algn="l" eaLnBrk="0" hangingPunct="0">
              <a:defRPr/>
            </a:pPr>
            <a:r>
              <a:rPr lang="zh-CN" altLang="en-US" b="1" dirty="0" smtClean="0"/>
              <a:t>由</a:t>
            </a:r>
            <a:r>
              <a:rPr lang="en-US" altLang="en-US" b="1" dirty="0" smtClean="0"/>
              <a:t>Java</a:t>
            </a:r>
            <a:r>
              <a:rPr lang="zh-CN" altLang="en-US" b="1" dirty="0" smtClean="0"/>
              <a:t>虚拟机处理</a:t>
            </a:r>
            <a:endParaRPr lang="zh-CN" altLang="en-US" b="1" dirty="0" smtClean="0"/>
          </a:p>
          <a:p>
            <a:pPr algn="l" eaLnBrk="0" hangingPunct="0">
              <a:defRPr/>
            </a:pPr>
            <a:endParaRPr lang="zh-CN" altLang="en-US" b="1" dirty="0"/>
          </a:p>
        </p:txBody>
      </p:sp>
      <p:pic>
        <p:nvPicPr>
          <p:cNvPr id="43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7743825" y="57043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组合 27"/>
          <p:cNvGrpSpPr/>
          <p:nvPr/>
        </p:nvGrpSpPr>
        <p:grpSpPr bwMode="auto">
          <a:xfrm>
            <a:off x="1559908" y="6400176"/>
            <a:ext cx="4726604" cy="629224"/>
            <a:chOff x="3143240" y="5143512"/>
            <a:chExt cx="4572032" cy="629229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 bwMode="auto">
            <a:xfrm>
              <a:off x="3792007" y="5187962"/>
              <a:ext cx="2582051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6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：使用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throws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声明异常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218118" grpId="0" animBg="1"/>
      <p:bldP spid="218122" grpId="0" animBg="1"/>
      <p:bldP spid="218121" grpId="0" animBg="1"/>
      <p:bldP spid="30" grpId="0" animBg="1"/>
      <p:bldP spid="35" grpId="0" animBg="1"/>
      <p:bldP spid="36" grpId="0" animBg="1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9" name="Rectangle 10"/>
          <p:cNvSpPr>
            <a:spLocks noGrp="1" noChangeArrowheads="1"/>
          </p:cNvSpPr>
          <p:nvPr>
            <p:ph type="title"/>
          </p:nvPr>
        </p:nvSpPr>
        <p:spPr>
          <a:xfrm>
            <a:off x="7308304" y="285728"/>
            <a:ext cx="1656308" cy="523220"/>
          </a:xfrm>
        </p:spPr>
        <p:txBody>
          <a:bodyPr/>
          <a:lstStyle/>
          <a:p>
            <a:r>
              <a:rPr lang="zh-CN" altLang="en-US"/>
              <a:t>抛出异常</a:t>
            </a:r>
            <a:endParaRPr lang="zh-CN" altLang="en-US"/>
          </a:p>
        </p:txBody>
      </p:sp>
      <p:sp>
        <p:nvSpPr>
          <p:cNvPr id="653314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99150"/>
            <a:ext cx="7645398" cy="50101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除了系统自动抛出异常外，有些问题需要程序员自行抛出异常 </a:t>
            </a:r>
            <a:endParaRPr lang="zh-CN" altLang="en-US" dirty="0"/>
          </a:p>
        </p:txBody>
      </p:sp>
      <p:sp>
        <p:nvSpPr>
          <p:cNvPr id="216068" name="AutoShape 4"/>
          <p:cNvSpPr>
            <a:spLocks noChangeArrowheads="1"/>
          </p:cNvSpPr>
          <p:nvPr/>
        </p:nvSpPr>
        <p:spPr bwMode="auto">
          <a:xfrm>
            <a:off x="1071538" y="2388944"/>
            <a:ext cx="7466013" cy="34163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public class Person {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	private String name = "";   // </a:t>
            </a:r>
            <a:r>
              <a:rPr lang="zh-CN" altLang="en-US" b="1" dirty="0" smtClean="0">
                <a:cs typeface="Times New Roman" panose="02020603050405020304" pitchFamily="18" charset="0"/>
              </a:rPr>
              <a:t>姓名</a:t>
            </a:r>
            <a:endParaRPr lang="zh-CN" altLang="en-US" b="1" dirty="0" smtClean="0">
              <a:cs typeface="Times New Roman" panose="02020603050405020304" pitchFamily="18" charset="0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 dirty="0" smtClean="0"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cs typeface="Times New Roman" panose="02020603050405020304" pitchFamily="18" charset="0"/>
              </a:rPr>
              <a:t>private </a:t>
            </a:r>
            <a:r>
              <a:rPr lang="en-US" altLang="zh-CN" b="1" dirty="0" err="1" smtClean="0"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cs typeface="Times New Roman" panose="02020603050405020304" pitchFamily="18" charset="0"/>
              </a:rPr>
              <a:t> age = 0;   // </a:t>
            </a:r>
            <a:r>
              <a:rPr lang="zh-CN" altLang="en-US" b="1" dirty="0" smtClean="0">
                <a:cs typeface="Times New Roman" panose="02020603050405020304" pitchFamily="18" charset="0"/>
              </a:rPr>
              <a:t>年龄</a:t>
            </a:r>
            <a:endParaRPr lang="zh-CN" altLang="en-US" b="1" dirty="0" smtClean="0">
              <a:cs typeface="Times New Roman" panose="02020603050405020304" pitchFamily="18" charset="0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 dirty="0" smtClean="0"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cs typeface="Times New Roman" panose="02020603050405020304" pitchFamily="18" charset="0"/>
              </a:rPr>
              <a:t>private String sex = "</a:t>
            </a:r>
            <a:r>
              <a:rPr lang="zh-CN" altLang="en-US" b="1" dirty="0" smtClean="0">
                <a:cs typeface="Times New Roman" panose="02020603050405020304" pitchFamily="18" charset="0"/>
              </a:rPr>
              <a:t>男</a:t>
            </a:r>
            <a:r>
              <a:rPr lang="en-US" altLang="zh-CN" b="1" dirty="0" smtClean="0">
                <a:cs typeface="Times New Roman" panose="02020603050405020304" pitchFamily="18" charset="0"/>
              </a:rPr>
              <a:t>";  // </a:t>
            </a:r>
            <a:r>
              <a:rPr lang="zh-CN" altLang="en-US" b="1" dirty="0" smtClean="0">
                <a:cs typeface="Times New Roman" panose="02020603050405020304" pitchFamily="18" charset="0"/>
              </a:rPr>
              <a:t>性别</a:t>
            </a:r>
            <a:endParaRPr lang="zh-CN" altLang="en-US" b="1" dirty="0" smtClean="0">
              <a:cs typeface="Times New Roman" panose="02020603050405020304" pitchFamily="18" charset="0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 dirty="0" smtClean="0"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cs typeface="Times New Roman" panose="02020603050405020304" pitchFamily="18" charset="0"/>
              </a:rPr>
              <a:t>public void </a:t>
            </a:r>
            <a:r>
              <a:rPr lang="en-US" altLang="zh-CN" b="1" dirty="0" err="1" smtClean="0">
                <a:cs typeface="Times New Roman" panose="02020603050405020304" pitchFamily="18" charset="0"/>
              </a:rPr>
              <a:t>setSex</a:t>
            </a:r>
            <a:r>
              <a:rPr lang="en-US" altLang="zh-CN" b="1" dirty="0" smtClean="0">
                <a:cs typeface="Times New Roman" panose="02020603050405020304" pitchFamily="18" charset="0"/>
              </a:rPr>
              <a:t>(String sex)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throws Exception </a:t>
            </a:r>
            <a:r>
              <a:rPr lang="en-US" altLang="zh-CN" b="1" dirty="0" smtClean="0">
                <a:cs typeface="Times New Roman" panose="02020603050405020304" pitchFamily="18" charset="0"/>
              </a:rPr>
              <a:t>{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		if ("</a:t>
            </a:r>
            <a:r>
              <a:rPr lang="zh-CN" altLang="en-US" b="1" dirty="0" smtClean="0">
                <a:cs typeface="Times New Roman" panose="02020603050405020304" pitchFamily="18" charset="0"/>
              </a:rPr>
              <a:t>男</a:t>
            </a:r>
            <a:r>
              <a:rPr lang="en-US" altLang="zh-CN" b="1" dirty="0" smtClean="0">
                <a:cs typeface="Times New Roman" panose="02020603050405020304" pitchFamily="18" charset="0"/>
              </a:rPr>
              <a:t>".equals(sex) || "</a:t>
            </a:r>
            <a:r>
              <a:rPr lang="zh-CN" altLang="en-US" b="1" dirty="0" smtClean="0">
                <a:cs typeface="Times New Roman" panose="02020603050405020304" pitchFamily="18" charset="0"/>
              </a:rPr>
              <a:t>女</a:t>
            </a:r>
            <a:r>
              <a:rPr lang="en-US" altLang="zh-CN" b="1" dirty="0" smtClean="0">
                <a:cs typeface="Times New Roman" panose="02020603050405020304" pitchFamily="18" charset="0"/>
              </a:rPr>
              <a:t>".equals(sex))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			this.sex = sex;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		else {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			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throw new Exception(“</a:t>
            </a:r>
            <a:r>
              <a:rPr lang="zh-CN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性别必须是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\"</a:t>
            </a:r>
            <a:r>
              <a:rPr lang="zh-CN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男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\"</a:t>
            </a:r>
            <a:r>
              <a:rPr lang="zh-CN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或者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\"</a:t>
            </a:r>
            <a:r>
              <a:rPr lang="zh-CN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女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\"</a:t>
            </a:r>
            <a:r>
              <a:rPr lang="zh-CN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！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");</a:t>
            </a:r>
            <a:endParaRPr lang="en-US" altLang="zh-CN" b="1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		}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	}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}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216070" name="AutoShape 6"/>
          <p:cNvSpPr>
            <a:spLocks noChangeArrowheads="1"/>
          </p:cNvSpPr>
          <p:nvPr/>
        </p:nvSpPr>
        <p:spPr bwMode="auto">
          <a:xfrm>
            <a:off x="7000892" y="3719312"/>
            <a:ext cx="1146741" cy="408623"/>
          </a:xfrm>
          <a:prstGeom prst="wedgeRoundRectCallout">
            <a:avLst>
              <a:gd name="adj1" fmla="val 23257"/>
              <a:gd name="adj2" fmla="val 4965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抛出异常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 rot="5400000" flipH="1" flipV="1">
            <a:off x="7215206" y="4361460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2357422" y="4581128"/>
            <a:ext cx="6000792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2149652" y="6184152"/>
            <a:ext cx="4726604" cy="629224"/>
            <a:chOff x="3143240" y="5143512"/>
            <a:chExt cx="4572032" cy="629229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3792007" y="5187962"/>
              <a:ext cx="3030145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7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：使用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throw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抛出异常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8" grpId="0" animBg="1"/>
      <p:bldP spid="216070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4636" y="285728"/>
            <a:ext cx="2679976" cy="523220"/>
          </a:xfrm>
        </p:spPr>
        <p:txBody>
          <a:bodyPr/>
          <a:lstStyle/>
          <a:p>
            <a:r>
              <a:rPr lang="zh-CN" altLang="en-US" dirty="0"/>
              <a:t>异常的</a:t>
            </a:r>
            <a:r>
              <a:rPr lang="zh-CN" altLang="en-US" dirty="0" smtClean="0"/>
              <a:t>分类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pic>
        <p:nvPicPr>
          <p:cNvPr id="655363" name="Picture 8" descr="5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1604" y="1752598"/>
            <a:ext cx="6429420" cy="4391046"/>
          </a:xfrm>
          <a:noFill/>
        </p:spPr>
      </p:pic>
      <p:sp>
        <p:nvSpPr>
          <p:cNvPr id="209929" name="AutoShape 9"/>
          <p:cNvSpPr>
            <a:spLocks noChangeArrowheads="1"/>
          </p:cNvSpPr>
          <p:nvPr/>
        </p:nvSpPr>
        <p:spPr bwMode="auto">
          <a:xfrm>
            <a:off x="253965" y="2000240"/>
            <a:ext cx="2103457" cy="776383"/>
          </a:xfrm>
          <a:prstGeom prst="wedgeRoundRectCallout">
            <a:avLst>
              <a:gd name="adj1" fmla="val 26050"/>
              <a:gd name="adj2" fmla="val 4754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仅靠程序本身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无法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恢复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的严重错误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09930" name="AutoShape 10"/>
          <p:cNvSpPr>
            <a:spLocks noChangeArrowheads="1"/>
          </p:cNvSpPr>
          <p:nvPr/>
        </p:nvSpPr>
        <p:spPr bwMode="auto">
          <a:xfrm>
            <a:off x="2042579" y="1071546"/>
            <a:ext cx="1743603" cy="776383"/>
          </a:xfrm>
          <a:prstGeom prst="wedgeRoundRectCallout">
            <a:avLst>
              <a:gd name="adj1" fmla="val 21195"/>
              <a:gd name="adj2" fmla="val 507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Exception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和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Error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类的父类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09931" name="AutoShape 11"/>
          <p:cNvSpPr>
            <a:spLocks noChangeArrowheads="1"/>
          </p:cNvSpPr>
          <p:nvPr/>
        </p:nvSpPr>
        <p:spPr bwMode="auto">
          <a:xfrm>
            <a:off x="4929190" y="1652485"/>
            <a:ext cx="2859842" cy="776383"/>
          </a:xfrm>
          <a:prstGeom prst="wedgeRoundRectCallout">
            <a:avLst>
              <a:gd name="adj1" fmla="val -30000"/>
              <a:gd name="adj2" fmla="val 497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由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Java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应用程序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抛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出和处理的非严重错误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09934" name="Rectangle 14"/>
          <p:cNvSpPr>
            <a:spLocks noChangeArrowheads="1"/>
          </p:cNvSpPr>
          <p:nvPr/>
        </p:nvSpPr>
        <p:spPr bwMode="auto">
          <a:xfrm>
            <a:off x="3000364" y="3571876"/>
            <a:ext cx="2428892" cy="142876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9935" name="Rectangle 15"/>
          <p:cNvSpPr>
            <a:spLocks noChangeArrowheads="1"/>
          </p:cNvSpPr>
          <p:nvPr/>
        </p:nvSpPr>
        <p:spPr bwMode="auto">
          <a:xfrm>
            <a:off x="5916634" y="3643314"/>
            <a:ext cx="1584324" cy="500066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9932" name="AutoShape 12"/>
          <p:cNvSpPr>
            <a:spLocks noChangeArrowheads="1"/>
          </p:cNvSpPr>
          <p:nvPr/>
        </p:nvSpPr>
        <p:spPr bwMode="auto">
          <a:xfrm>
            <a:off x="6372767" y="2652617"/>
            <a:ext cx="2342637" cy="776383"/>
          </a:xfrm>
          <a:prstGeom prst="wedgeRoundRectCallout">
            <a:avLst>
              <a:gd name="adj1" fmla="val 23896"/>
              <a:gd name="adj2" fmla="val 5084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运行时异常，不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要求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程序必须做出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处理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09933" name="AutoShape 13"/>
          <p:cNvSpPr>
            <a:spLocks noChangeArrowheads="1"/>
          </p:cNvSpPr>
          <p:nvPr/>
        </p:nvSpPr>
        <p:spPr bwMode="auto">
          <a:xfrm>
            <a:off x="3339381" y="5438699"/>
            <a:ext cx="2375627" cy="776383"/>
          </a:xfrm>
          <a:prstGeom prst="wedgeRoundRectCallout">
            <a:avLst>
              <a:gd name="adj1" fmla="val 20873"/>
              <a:gd name="adj2" fmla="val -492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Checked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异常，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程序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必须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处理该类异常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rot="16200000" flipV="1">
            <a:off x="1964513" y="2821777"/>
            <a:ext cx="214314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rot="16200000" flipV="1">
            <a:off x="3214679" y="2000241"/>
            <a:ext cx="714379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 rot="5400000" flipH="1" flipV="1">
            <a:off x="5643570" y="2713826"/>
            <a:ext cx="57150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rot="5400000" flipH="1" flipV="1">
            <a:off x="7500958" y="3429000"/>
            <a:ext cx="500066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rot="5400000">
            <a:off x="4001290" y="5214950"/>
            <a:ext cx="427834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 bwMode="auto">
          <a:xfrm>
            <a:off x="2221660" y="6328168"/>
            <a:ext cx="4726604" cy="629224"/>
            <a:chOff x="3143240" y="5143512"/>
            <a:chExt cx="4572032" cy="629229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3792007" y="5187962"/>
              <a:ext cx="3281339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8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checked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异常必须处理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9" grpId="0" animBg="1"/>
      <p:bldP spid="209930" grpId="0" animBg="1"/>
      <p:bldP spid="209931" grpId="0" animBg="1"/>
      <p:bldP spid="209934" grpId="0" animBg="1"/>
      <p:bldP spid="209935" grpId="0" animBg="1"/>
      <p:bldP spid="209932" grpId="0" animBg="1"/>
      <p:bldP spid="2099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JDK </a:t>
            </a:r>
            <a:r>
              <a:rPr lang="zh-CN" altLang="en-US" dirty="0" smtClean="0"/>
              <a:t>中的异常类型不能满足程序的需要时，可以自定义异常类</a:t>
            </a:r>
            <a:endParaRPr lang="en-US" altLang="zh-CN" dirty="0" smtClean="0"/>
          </a:p>
          <a:p>
            <a:r>
              <a:rPr lang="zh-CN" altLang="en-US" dirty="0" smtClean="0"/>
              <a:t>使用自定义异常的步骤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6256" y="285728"/>
            <a:ext cx="2088356" cy="523220"/>
          </a:xfrm>
        </p:spPr>
        <p:txBody>
          <a:bodyPr/>
          <a:lstStyle/>
          <a:p>
            <a:r>
              <a:rPr lang="zh-CN" altLang="en-US" dirty="0" smtClean="0"/>
              <a:t>自定义异常</a:t>
            </a:r>
            <a:endParaRPr lang="zh-CN" altLang="en-US" dirty="0" smtClean="0"/>
          </a:p>
        </p:txBody>
      </p:sp>
      <p:graphicFrame>
        <p:nvGraphicFramePr>
          <p:cNvPr id="9" name="图示 8"/>
          <p:cNvGraphicFramePr/>
          <p:nvPr/>
        </p:nvGraphicFramePr>
        <p:xfrm>
          <a:off x="571472" y="2786058"/>
          <a:ext cx="8072494" cy="785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14348" y="4357694"/>
            <a:ext cx="4643470" cy="715089"/>
          </a:xfrm>
          <a:prstGeom prst="wedgeRoundRectCallout">
            <a:avLst>
              <a:gd name="adj1" fmla="val -34030"/>
              <a:gd name="adj2" fmla="val -152121"/>
              <a:gd name="adj3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继承</a:t>
            </a:r>
            <a:r>
              <a:rPr lang="en-US" altLang="en-US" b="1" dirty="0" err="1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Throwable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类、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继承</a:t>
            </a:r>
            <a:r>
              <a:rPr lang="en-US" altLang="zh-CN" b="1" dirty="0" err="1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Excepion</a:t>
            </a:r>
            <a:r>
              <a:rPr lang="en-US" altLang="zh-CN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或者</a:t>
            </a:r>
            <a:r>
              <a:rPr lang="en-US" altLang="zh-CN" b="1" dirty="0" err="1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RuntimeException</a:t>
            </a:r>
            <a:endParaRPr lang="zh-CN" altLang="en-US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2149652" y="6093296"/>
            <a:ext cx="4726604" cy="629225"/>
            <a:chOff x="3143240" y="5143512"/>
            <a:chExt cx="4572032" cy="629230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4451161" y="5187962"/>
              <a:ext cx="2288967" cy="58478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9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：自定义异常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005763" y="80963"/>
            <a:ext cx="958850" cy="900112"/>
          </a:xfrm>
        </p:spPr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7" name="灯片编号占位符 3"/>
          <p:cNvSpPr txBox="1"/>
          <p:nvPr/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FED7F7-542B-44B9-8A0F-41B586BD27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/35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56000" y="1213200"/>
            <a:ext cx="7645398" cy="50101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面试题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：说出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5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个常见的运行时异常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throw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与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throws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的区别是什么？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1"/>
              </a:buBlip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组合 7"/>
          <p:cNvGrpSpPr/>
          <p:nvPr/>
        </p:nvGrpSpPr>
        <p:grpSpPr>
          <a:xfrm>
            <a:off x="71406" y="855130"/>
            <a:ext cx="958752" cy="430730"/>
            <a:chOff x="3643306" y="2500357"/>
            <a:chExt cx="958752" cy="430730"/>
          </a:xfrm>
        </p:grpSpPr>
        <p:pic>
          <p:nvPicPr>
            <p:cNvPr id="10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1" y="285728"/>
            <a:ext cx="5904781" cy="523220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/>
              <a:t>使用</a:t>
            </a:r>
            <a:r>
              <a:rPr lang="en-US" altLang="zh-CN" dirty="0"/>
              <a:t>throw</a:t>
            </a:r>
            <a:r>
              <a:rPr lang="zh-CN" altLang="en-US" dirty="0"/>
              <a:t>抛出异常</a:t>
            </a:r>
            <a:endParaRPr lang="zh-CN" altLang="en-US" dirty="0"/>
          </a:p>
        </p:txBody>
      </p:sp>
      <p:sp>
        <p:nvSpPr>
          <p:cNvPr id="65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zh-CN" altLang="en-US" dirty="0"/>
          </a:p>
          <a:p>
            <a:pPr lvl="1" algn="just"/>
            <a:r>
              <a:rPr lang="zh-CN" altLang="en-US" dirty="0"/>
              <a:t>在</a:t>
            </a:r>
            <a:r>
              <a:rPr lang="en-US" altLang="zh-CN" dirty="0" err="1"/>
              <a:t>setAge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age) </a:t>
            </a:r>
            <a:r>
              <a:rPr lang="zh-CN" altLang="en-US" dirty="0"/>
              <a:t>中对年龄进行判断，如果年龄介于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直接赋值，否则抛出异常</a:t>
            </a:r>
            <a:endParaRPr lang="zh-CN" altLang="en-US" dirty="0"/>
          </a:p>
          <a:p>
            <a:pPr lvl="1" algn="just"/>
            <a:r>
              <a:rPr lang="zh-CN" altLang="en-US" dirty="0"/>
              <a:t>在测试类中创建对象并调用</a:t>
            </a:r>
            <a:r>
              <a:rPr lang="en-US" altLang="zh-CN" dirty="0" err="1"/>
              <a:t>setAge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age)</a:t>
            </a:r>
            <a:r>
              <a:rPr lang="zh-CN" altLang="en-US" dirty="0"/>
              <a:t>方法，使用</a:t>
            </a:r>
            <a:r>
              <a:rPr lang="en-US" altLang="zh-CN" dirty="0"/>
              <a:t>try-catch</a:t>
            </a:r>
            <a:r>
              <a:rPr lang="zh-CN" altLang="en-US" dirty="0"/>
              <a:t>捕获并处理异常</a:t>
            </a:r>
            <a:endParaRPr lang="zh-CN" altLang="en-US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39" y="3940546"/>
            <a:ext cx="7254243" cy="1345039"/>
          </a:xfrm>
          <a:prstGeom prst="rect">
            <a:avLst/>
          </a:prstGeom>
        </p:spPr>
      </p:pic>
      <p:grpSp>
        <p:nvGrpSpPr>
          <p:cNvPr id="15" name="组合 17"/>
          <p:cNvGrpSpPr/>
          <p:nvPr/>
        </p:nvGrpSpPr>
        <p:grpSpPr bwMode="auto">
          <a:xfrm>
            <a:off x="3131840" y="5808687"/>
            <a:ext cx="2786062" cy="428625"/>
            <a:chOff x="3714744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184" y="285728"/>
            <a:ext cx="2736428" cy="523220"/>
          </a:xfrm>
        </p:spPr>
        <p:txBody>
          <a:bodyPr/>
          <a:lstStyle/>
          <a:p>
            <a:r>
              <a:rPr lang="zh-CN" altLang="en-US" dirty="0"/>
              <a:t>回顾与作业点评</a:t>
            </a:r>
            <a:endParaRPr lang="zh-CN" altLang="en-U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简述抽象类和接口的应用场合</a:t>
            </a:r>
            <a:endParaRPr lang="zh-CN" altLang="en-US" dirty="0"/>
          </a:p>
          <a:p>
            <a:r>
              <a:rPr lang="zh-CN" altLang="en-US" dirty="0" smtClean="0"/>
              <a:t>面向接口编程的好处是</a:t>
            </a:r>
            <a:r>
              <a:rPr lang="zh-CN" altLang="en-US" dirty="0"/>
              <a:t>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>
                <a:solidFill>
                  <a:srgbClr val="FF0000"/>
                </a:solidFill>
              </a:rPr>
              <a:t>点评作业的提交情况和共性问题</a:t>
            </a:r>
            <a:endParaRPr lang="zh-CN" altLang="en-US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1775" y="4005064"/>
            <a:ext cx="1497897" cy="400110"/>
            <a:chOff x="1004978" y="3857625"/>
            <a:chExt cx="1497897" cy="400110"/>
          </a:xfrm>
        </p:grpSpPr>
        <p:pic>
          <p:nvPicPr>
            <p:cNvPr id="9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作业点评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796136" y="285728"/>
            <a:ext cx="3168476" cy="523220"/>
          </a:xfr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grpSp>
        <p:nvGrpSpPr>
          <p:cNvPr id="7" name="组合 29"/>
          <p:cNvGrpSpPr/>
          <p:nvPr/>
        </p:nvGrpSpPr>
        <p:grpSpPr bwMode="auto">
          <a:xfrm>
            <a:off x="1691680" y="3530253"/>
            <a:ext cx="5929313" cy="2058987"/>
            <a:chOff x="1857356" y="3214688"/>
            <a:chExt cx="5929353" cy="2058988"/>
          </a:xfrm>
        </p:grpSpPr>
        <p:sp>
          <p:nvSpPr>
            <p:cNvPr id="8" name="等腰三角形 7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9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10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4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15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6" name="等腰三角形 15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" name="等腰三角形 18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1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2" name="任意多边形 11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3" name="任意多边形 12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88024" y="285728"/>
            <a:ext cx="4176588" cy="523220"/>
          </a:xfrm>
        </p:spPr>
        <p:txBody>
          <a:bodyPr/>
          <a:lstStyle/>
          <a:p>
            <a:r>
              <a:rPr lang="zh-CN" altLang="en-US"/>
              <a:t>开源日志记录工具</a:t>
            </a:r>
            <a:r>
              <a:rPr lang="en-US" altLang="zh-CN"/>
              <a:t>log4j </a:t>
            </a:r>
            <a:endParaRPr lang="en-US" altLang="zh-CN"/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如何实现以文件形式记录</a:t>
            </a:r>
            <a:r>
              <a:rPr lang="zh-CN" altLang="en-US" dirty="0"/>
              <a:t>异常</a:t>
            </a:r>
            <a:r>
              <a:rPr lang="zh-CN" altLang="en-US" dirty="0" smtClean="0"/>
              <a:t>信息、程序</a:t>
            </a:r>
            <a:r>
              <a:rPr lang="zh-CN" altLang="en-US" dirty="0"/>
              <a:t>正常运行的关键步骤</a:t>
            </a:r>
            <a:r>
              <a:rPr lang="zh-CN" altLang="en-US" dirty="0" smtClean="0"/>
              <a:t>信息？    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使用开</a:t>
            </a:r>
            <a:r>
              <a:rPr lang="zh-CN" altLang="en-US" dirty="0"/>
              <a:t>源日志记录工具 </a:t>
            </a:r>
            <a:r>
              <a:rPr lang="en-US" altLang="zh-CN" dirty="0" smtClean="0"/>
              <a:t>——log4j</a:t>
            </a:r>
            <a:r>
              <a:rPr lang="zh-CN" altLang="en-US" dirty="0"/>
              <a:t>来实现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1406" y="2643182"/>
            <a:ext cx="1000132" cy="446983"/>
            <a:chOff x="1000100" y="3235185"/>
            <a:chExt cx="1000132" cy="446983"/>
          </a:xfrm>
        </p:grpSpPr>
        <p:pic>
          <p:nvPicPr>
            <p:cNvPr id="1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24" y="4184359"/>
            <a:ext cx="7358122" cy="1178039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3" name="Rectangle 6"/>
          <p:cNvSpPr>
            <a:spLocks noGrp="1" noChangeArrowheads="1"/>
          </p:cNvSpPr>
          <p:nvPr>
            <p:ph type="title"/>
          </p:nvPr>
        </p:nvSpPr>
        <p:spPr>
          <a:xfrm>
            <a:off x="6876256" y="285728"/>
            <a:ext cx="2088356" cy="523220"/>
          </a:xfrm>
        </p:spPr>
        <p:txBody>
          <a:bodyPr/>
          <a:lstStyle/>
          <a:p>
            <a:r>
              <a:rPr lang="zh-CN" altLang="en-US"/>
              <a:t>日志及分类 </a:t>
            </a:r>
            <a:endParaRPr lang="zh-CN" altLang="en-US"/>
          </a:p>
        </p:txBody>
      </p:sp>
      <p:sp>
        <p:nvSpPr>
          <p:cNvPr id="66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日志（</a:t>
            </a:r>
            <a:r>
              <a:rPr lang="en-US" altLang="zh-CN" dirty="0"/>
              <a:t>log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主要用来记录系统运行中一些重要操作信息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便于监视系统运行情况，帮助用户提前发现和避开可能出现的问题，或者出现问题后根据日志找到原因</a:t>
            </a:r>
            <a:endParaRPr lang="zh-CN" altLang="en-US" dirty="0"/>
          </a:p>
          <a:p>
            <a:pPr lvl="1"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日志分类		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日志、异常日志、业务日志</a:t>
            </a:r>
            <a:endParaRPr lang="zh-CN" altLang="en-US" dirty="0"/>
          </a:p>
          <a:p>
            <a:pPr lvl="1"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en-US" altLang="zh-CN" dirty="0"/>
              <a:t>log4j</a:t>
            </a:r>
            <a:r>
              <a:rPr lang="zh-CN" altLang="en-US" dirty="0"/>
              <a:t>是一个非常优秀的开源日志记录工具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控制日志的输出级别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控制日志信息输送的目的地是控制台、文件等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控制每一条日志的输出格式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17833" y="285728"/>
            <a:ext cx="4146779" cy="52322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log4j</a:t>
            </a:r>
            <a:r>
              <a:rPr lang="zh-CN" altLang="en-US" dirty="0" smtClean="0"/>
              <a:t>记录日志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log4j</a:t>
            </a:r>
            <a:r>
              <a:rPr lang="zh-CN" altLang="en-US" dirty="0" smtClean="0"/>
              <a:t>记录日志步骤</a:t>
            </a:r>
            <a:endParaRPr lang="zh-CN" altLang="en-US" dirty="0"/>
          </a:p>
        </p:txBody>
      </p:sp>
      <p:sp>
        <p:nvSpPr>
          <p:cNvPr id="6" name="右箭头 5"/>
          <p:cNvSpPr>
            <a:spLocks noChangeArrowheads="1"/>
          </p:cNvSpPr>
          <p:nvPr/>
        </p:nvSpPr>
        <p:spPr bwMode="auto">
          <a:xfrm rot="5400000">
            <a:off x="4036213" y="2750338"/>
            <a:ext cx="357187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bg1"/>
            </a:solidFill>
            <a:round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txBody>
          <a:bodyPr anchor="b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右箭头 6"/>
          <p:cNvSpPr>
            <a:spLocks noChangeArrowheads="1"/>
          </p:cNvSpPr>
          <p:nvPr/>
        </p:nvSpPr>
        <p:spPr bwMode="auto">
          <a:xfrm rot="5400000">
            <a:off x="4393403" y="3607594"/>
            <a:ext cx="357188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bg1"/>
            </a:solidFill>
            <a:round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txBody>
          <a:bodyPr anchor="b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右箭头 7"/>
          <p:cNvSpPr>
            <a:spLocks noChangeArrowheads="1"/>
          </p:cNvSpPr>
          <p:nvPr/>
        </p:nvSpPr>
        <p:spPr bwMode="auto">
          <a:xfrm rot="5400000">
            <a:off x="4893473" y="4464851"/>
            <a:ext cx="357187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bg1"/>
            </a:solidFill>
            <a:round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txBody>
          <a:bodyPr anchor="b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9" name="组合 31"/>
          <p:cNvGrpSpPr/>
          <p:nvPr/>
        </p:nvGrpSpPr>
        <p:grpSpPr bwMode="auto">
          <a:xfrm>
            <a:off x="2786048" y="4572009"/>
            <a:ext cx="3786216" cy="785819"/>
            <a:chOff x="5200574" y="1763675"/>
            <a:chExt cx="1575943" cy="1013413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0" name="矩形 9"/>
            <p:cNvSpPr/>
            <p:nvPr/>
          </p:nvSpPr>
          <p:spPr bwMode="auto">
            <a:xfrm>
              <a:off x="5316018" y="2083512"/>
              <a:ext cx="1460499" cy="693576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b"/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使用</a:t>
              </a:r>
              <a:r>
                <a:rPr lang="en-US" altLang="en-US" b="1" dirty="0" smtClean="0">
                  <a:solidFill>
                    <a:schemeClr val="bg1"/>
                  </a:solidFill>
                </a:rPr>
                <a:t>log4j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记录日志信息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5200574" y="1763675"/>
              <a:ext cx="148675" cy="460642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方正准圆繁体" pitchFamily="2" charset="-122"/>
                </a:rPr>
                <a:t>4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方正准圆繁体" pitchFamily="2" charset="-122"/>
              </a:endParaRPr>
            </a:p>
          </p:txBody>
        </p:sp>
      </p:grpSp>
      <p:grpSp>
        <p:nvGrpSpPr>
          <p:cNvPr id="15" name="组合 25"/>
          <p:cNvGrpSpPr/>
          <p:nvPr/>
        </p:nvGrpSpPr>
        <p:grpSpPr bwMode="auto">
          <a:xfrm>
            <a:off x="1142974" y="2071677"/>
            <a:ext cx="4429156" cy="1516716"/>
            <a:chOff x="214313" y="1874685"/>
            <a:chExt cx="1838507" cy="1590250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矩形 15"/>
            <p:cNvSpPr/>
            <p:nvPr/>
          </p:nvSpPr>
          <p:spPr bwMode="auto">
            <a:xfrm>
              <a:off x="327025" y="2100263"/>
              <a:ext cx="1458913" cy="523437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b"/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在项目中加入</a:t>
              </a:r>
              <a:r>
                <a:rPr lang="en-US" altLang="en-US" b="1" dirty="0" smtClean="0">
                  <a:solidFill>
                    <a:schemeClr val="bg1"/>
                  </a:solidFill>
                </a:rPr>
                <a:t>log4j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的</a:t>
              </a:r>
              <a:r>
                <a:rPr lang="en-US" altLang="en-US" b="1" dirty="0" smtClean="0">
                  <a:solidFill>
                    <a:schemeClr val="bg1"/>
                  </a:solidFill>
                </a:rPr>
                <a:t>JAR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文件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214313" y="1874685"/>
              <a:ext cx="154081" cy="35719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方正准圆繁体" pitchFamily="2" charset="-122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方正准圆繁体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593905" y="2923308"/>
              <a:ext cx="1458915" cy="541627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b"/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创建</a:t>
              </a:r>
              <a:r>
                <a:rPr lang="en-US" altLang="en-US" b="1" dirty="0" smtClean="0">
                  <a:solidFill>
                    <a:schemeClr val="bg1"/>
                  </a:solidFill>
                </a:rPr>
                <a:t>log4j.properties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文件</a:t>
              </a:r>
              <a:endParaRPr lang="en-US" altLang="zh-CN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 bwMode="auto">
            <a:xfrm>
              <a:off x="475292" y="2698601"/>
              <a:ext cx="154081" cy="35719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方正准圆繁体" pitchFamily="2" charset="-122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方正准圆繁体" pitchFamily="2" charset="-122"/>
              </a:endParaRPr>
            </a:p>
          </p:txBody>
        </p:sp>
      </p:grpSp>
      <p:grpSp>
        <p:nvGrpSpPr>
          <p:cNvPr id="21" name="组合 30"/>
          <p:cNvGrpSpPr/>
          <p:nvPr/>
        </p:nvGrpSpPr>
        <p:grpSpPr bwMode="auto">
          <a:xfrm>
            <a:off x="2214544" y="3786189"/>
            <a:ext cx="3786214" cy="672355"/>
            <a:chOff x="3786188" y="1884832"/>
            <a:chExt cx="1571625" cy="627532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2" name="矩形 21"/>
            <p:cNvSpPr/>
            <p:nvPr/>
          </p:nvSpPr>
          <p:spPr bwMode="auto">
            <a:xfrm>
              <a:off x="3898900" y="2045636"/>
              <a:ext cx="1458913" cy="466728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b"/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配置日志信息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3786188" y="1884832"/>
              <a:ext cx="148267" cy="294156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方正准圆繁体" pitchFamily="2" charset="-122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方正准圆繁体" pitchFamily="2" charset="-122"/>
              </a:endParaRPr>
            </a:p>
          </p:txBody>
        </p:sp>
      </p:grpSp>
      <p:pic>
        <p:nvPicPr>
          <p:cNvPr id="52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2500587">
            <a:off x="7743825" y="57043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组合 27"/>
          <p:cNvGrpSpPr/>
          <p:nvPr/>
        </p:nvGrpSpPr>
        <p:grpSpPr bwMode="auto">
          <a:xfrm>
            <a:off x="2304256" y="5896120"/>
            <a:ext cx="4572000" cy="629225"/>
            <a:chOff x="3143240" y="5143512"/>
            <a:chExt cx="4572032" cy="629230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 bwMode="auto">
            <a:xfrm>
              <a:off x="3925607" y="5187962"/>
              <a:ext cx="3166273" cy="58478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sz="1600" b="1" dirty="0" smtClean="0">
                  <a:solidFill>
                    <a:schemeClr val="bg1"/>
                  </a:solidFill>
                </a:rPr>
                <a:t>10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：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使用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log4j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记录日志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8" name="Rectangle 15"/>
          <p:cNvSpPr>
            <a:spLocks noGrp="1" noChangeArrowheads="1"/>
          </p:cNvSpPr>
          <p:nvPr>
            <p:ph type="title"/>
          </p:nvPr>
        </p:nvSpPr>
        <p:spPr>
          <a:xfrm>
            <a:off x="5143504" y="285728"/>
            <a:ext cx="3821108" cy="52322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log4j</a:t>
            </a:r>
            <a:r>
              <a:rPr lang="zh-CN" altLang="en-US" dirty="0" smtClean="0"/>
              <a:t>记录日志</a:t>
            </a:r>
            <a:r>
              <a:rPr lang="en-US" altLang="zh-CN" dirty="0" smtClean="0"/>
              <a:t>2-2</a:t>
            </a:r>
            <a:endParaRPr lang="en-US" altLang="zh-CN" dirty="0"/>
          </a:p>
        </p:txBody>
      </p:sp>
      <p:sp>
        <p:nvSpPr>
          <p:cNvPr id="664578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785794"/>
            <a:ext cx="7931150" cy="5010170"/>
          </a:xfrm>
        </p:spPr>
        <p:txBody>
          <a:bodyPr/>
          <a:lstStyle/>
          <a:p>
            <a:r>
              <a:rPr lang="zh-CN" altLang="en-US" dirty="0" smtClean="0"/>
              <a:t>配置</a:t>
            </a:r>
            <a:r>
              <a:rPr lang="zh-CN" altLang="en-US" dirty="0"/>
              <a:t>日志信息 </a:t>
            </a:r>
            <a:endParaRPr lang="zh-CN" altLang="en-US" dirty="0"/>
          </a:p>
        </p:txBody>
      </p:sp>
      <p:sp>
        <p:nvSpPr>
          <p:cNvPr id="664579" name="AutoShape 3"/>
          <p:cNvSpPr>
            <a:spLocks noChangeArrowheads="1"/>
          </p:cNvSpPr>
          <p:nvPr/>
        </p:nvSpPr>
        <p:spPr bwMode="auto">
          <a:xfrm>
            <a:off x="142844" y="1357298"/>
            <a:ext cx="7042150" cy="5082160"/>
          </a:xfrm>
          <a:prstGeom prst="roundRect">
            <a:avLst>
              <a:gd name="adj" fmla="val 32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ts val="2800"/>
              </a:lnSpc>
            </a:pPr>
            <a:r>
              <a:rPr lang="fr-FR" altLang="zh-CN" b="1" dirty="0" smtClean="0">
                <a:latin typeface="+mn-lt"/>
              </a:rPr>
              <a:t>### </a:t>
            </a:r>
            <a:r>
              <a:rPr lang="zh-CN" altLang="fr-FR" b="1" dirty="0" smtClean="0">
                <a:latin typeface="+mn-lt"/>
              </a:rPr>
              <a:t>设置</a:t>
            </a:r>
            <a:r>
              <a:rPr lang="fr-FR" altLang="zh-CN" b="1" dirty="0" smtClean="0">
                <a:latin typeface="+mn-lt"/>
              </a:rPr>
              <a:t>Logger</a:t>
            </a:r>
            <a:r>
              <a:rPr lang="zh-CN" altLang="fr-FR" b="1" dirty="0" smtClean="0">
                <a:latin typeface="+mn-lt"/>
              </a:rPr>
              <a:t>输出级别和输出目的地 </a:t>
            </a:r>
            <a:r>
              <a:rPr lang="fr-FR" altLang="zh-CN" b="1" dirty="0" smtClean="0">
                <a:latin typeface="+mn-lt"/>
              </a:rPr>
              <a:t>###</a:t>
            </a:r>
            <a:endParaRPr lang="fr-FR" altLang="zh-CN" b="1" dirty="0" smtClean="0">
              <a:latin typeface="+mn-lt"/>
            </a:endParaRPr>
          </a:p>
          <a:p>
            <a:pPr algn="l">
              <a:lnSpc>
                <a:spcPts val="2800"/>
              </a:lnSpc>
            </a:pPr>
            <a:r>
              <a:rPr lang="fr-FR" altLang="zh-CN" b="1" dirty="0" smtClean="0">
                <a:latin typeface="+mn-lt"/>
              </a:rPr>
              <a:t>log4j.rootLogger=debug, </a:t>
            </a:r>
            <a:r>
              <a:rPr lang="fr-FR" altLang="zh-CN" b="1" dirty="0" smtClean="0">
                <a:solidFill>
                  <a:srgbClr val="FF0000"/>
                </a:solidFill>
                <a:latin typeface="+mn-lt"/>
              </a:rPr>
              <a:t>stdout,</a:t>
            </a:r>
            <a:r>
              <a:rPr lang="fr-FR" altLang="zh-CN" b="1" dirty="0" smtClean="0">
                <a:solidFill>
                  <a:srgbClr val="FF3300"/>
                </a:solidFill>
                <a:latin typeface="+mn-lt"/>
              </a:rPr>
              <a:t>logfile</a:t>
            </a:r>
            <a:endParaRPr lang="fr-FR" altLang="zh-CN" b="1" dirty="0" smtClean="0">
              <a:solidFill>
                <a:srgbClr val="FF3300"/>
              </a:solidFill>
              <a:latin typeface="+mn-lt"/>
            </a:endParaRPr>
          </a:p>
          <a:p>
            <a:pPr algn="l">
              <a:lnSpc>
                <a:spcPts val="2800"/>
              </a:lnSpc>
            </a:pPr>
            <a:endParaRPr lang="fr-FR" altLang="zh-CN" b="1" dirty="0" smtClean="0">
              <a:latin typeface="+mn-lt"/>
            </a:endParaRPr>
          </a:p>
          <a:p>
            <a:pPr algn="l">
              <a:lnSpc>
                <a:spcPts val="2800"/>
              </a:lnSpc>
            </a:pPr>
            <a:r>
              <a:rPr lang="fr-FR" altLang="zh-CN" b="1" dirty="0" smtClean="0">
                <a:latin typeface="+mn-lt"/>
              </a:rPr>
              <a:t>### </a:t>
            </a:r>
            <a:r>
              <a:rPr lang="zh-CN" altLang="fr-FR" b="1" dirty="0" smtClean="0">
                <a:latin typeface="+mn-lt"/>
              </a:rPr>
              <a:t>把日志信息输出到控制台 </a:t>
            </a:r>
            <a:r>
              <a:rPr lang="fr-FR" altLang="zh-CN" b="1" dirty="0" smtClean="0">
                <a:latin typeface="+mn-lt"/>
              </a:rPr>
              <a:t>###</a:t>
            </a:r>
            <a:endParaRPr lang="fr-FR" altLang="zh-CN" b="1" dirty="0" smtClean="0">
              <a:latin typeface="+mn-lt"/>
            </a:endParaRPr>
          </a:p>
          <a:p>
            <a:pPr algn="l">
              <a:lnSpc>
                <a:spcPts val="2800"/>
              </a:lnSpc>
            </a:pPr>
            <a:r>
              <a:rPr lang="fr-FR" altLang="zh-CN" b="1" dirty="0" smtClean="0">
                <a:latin typeface="+mn-lt"/>
              </a:rPr>
              <a:t>log4j.appender.</a:t>
            </a:r>
            <a:r>
              <a:rPr lang="fr-FR" altLang="zh-CN" b="1" dirty="0" smtClean="0">
                <a:solidFill>
                  <a:srgbClr val="FF0000"/>
                </a:solidFill>
                <a:latin typeface="+mn-lt"/>
              </a:rPr>
              <a:t>stdout</a:t>
            </a:r>
            <a:r>
              <a:rPr lang="fr-FR" altLang="zh-CN" b="1" dirty="0" smtClean="0">
                <a:latin typeface="+mn-lt"/>
              </a:rPr>
              <a:t>=org.apache.log4j.ConsoleAppender</a:t>
            </a:r>
            <a:endParaRPr lang="fr-FR" altLang="zh-CN" b="1" dirty="0" smtClean="0">
              <a:latin typeface="+mn-lt"/>
            </a:endParaRPr>
          </a:p>
          <a:p>
            <a:pPr algn="l">
              <a:lnSpc>
                <a:spcPts val="2800"/>
              </a:lnSpc>
            </a:pPr>
            <a:r>
              <a:rPr lang="fr-FR" altLang="zh-CN" b="1" dirty="0" smtClean="0">
                <a:latin typeface="+mn-lt"/>
              </a:rPr>
              <a:t>log4j.appender.</a:t>
            </a:r>
            <a:r>
              <a:rPr lang="fr-FR" altLang="zh-CN" b="1" dirty="0" smtClean="0">
                <a:solidFill>
                  <a:srgbClr val="FF0000"/>
                </a:solidFill>
                <a:latin typeface="+mn-lt"/>
              </a:rPr>
              <a:t>stdout.</a:t>
            </a:r>
            <a:r>
              <a:rPr lang="fr-FR" altLang="zh-CN" b="1" dirty="0" smtClean="0">
                <a:latin typeface="+mn-lt"/>
              </a:rPr>
              <a:t>Target=System.err</a:t>
            </a:r>
            <a:endParaRPr lang="en-US" altLang="zh-CN" b="1" dirty="0" smtClean="0">
              <a:latin typeface="+mn-lt"/>
            </a:endParaRPr>
          </a:p>
          <a:p>
            <a:pPr algn="l">
              <a:lnSpc>
                <a:spcPts val="2800"/>
              </a:lnSpc>
            </a:pPr>
            <a:r>
              <a:rPr lang="en-US" altLang="zh-CN" b="1" dirty="0" smtClean="0">
                <a:latin typeface="+mn-lt"/>
              </a:rPr>
              <a:t>log4j.appender.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stdout.l</a:t>
            </a:r>
            <a:r>
              <a:rPr lang="en-US" altLang="zh-CN" b="1" dirty="0" smtClean="0">
                <a:latin typeface="+mn-lt"/>
              </a:rPr>
              <a:t>ayout=org.apache.log4j.SimpleLayout</a:t>
            </a:r>
            <a:endParaRPr lang="en-US" altLang="zh-CN" b="1" dirty="0" smtClean="0">
              <a:latin typeface="+mn-lt"/>
            </a:endParaRPr>
          </a:p>
          <a:p>
            <a:pPr algn="l">
              <a:lnSpc>
                <a:spcPts val="2800"/>
              </a:lnSpc>
            </a:pPr>
            <a:endParaRPr lang="en-US" altLang="zh-CN" b="1" dirty="0" smtClean="0">
              <a:latin typeface="+mn-lt"/>
            </a:endParaRPr>
          </a:p>
          <a:p>
            <a:pPr algn="l">
              <a:lnSpc>
                <a:spcPts val="2800"/>
              </a:lnSpc>
            </a:pPr>
            <a:r>
              <a:rPr lang="en-US" altLang="zh-CN" b="1" dirty="0" smtClean="0">
                <a:latin typeface="+mn-lt"/>
              </a:rPr>
              <a:t>### </a:t>
            </a:r>
            <a:r>
              <a:rPr lang="zh-CN" altLang="fr-FR" b="1" dirty="0" smtClean="0">
                <a:latin typeface="+mn-lt"/>
              </a:rPr>
              <a:t>把日志信息输出到文件</a:t>
            </a:r>
            <a:r>
              <a:rPr lang="zh-CN" altLang="en-US" b="1" dirty="0" smtClean="0">
                <a:latin typeface="+mn-lt"/>
              </a:rPr>
              <a:t>：</a:t>
            </a:r>
            <a:r>
              <a:rPr lang="en-US" altLang="zh-CN" b="1" dirty="0" smtClean="0">
                <a:latin typeface="+mn-lt"/>
              </a:rPr>
              <a:t>jbit.log ###</a:t>
            </a:r>
            <a:endParaRPr lang="en-US" altLang="zh-CN" b="1" dirty="0" smtClean="0">
              <a:latin typeface="+mn-lt"/>
            </a:endParaRPr>
          </a:p>
          <a:p>
            <a:pPr algn="l">
              <a:lnSpc>
                <a:spcPts val="2800"/>
              </a:lnSpc>
            </a:pPr>
            <a:r>
              <a:rPr lang="en-US" altLang="zh-CN" b="1" dirty="0" smtClean="0">
                <a:latin typeface="+mn-lt"/>
              </a:rPr>
              <a:t>log4j.appender.</a:t>
            </a:r>
            <a:r>
              <a:rPr lang="en-US" altLang="zh-CN" b="1" dirty="0" smtClean="0">
                <a:solidFill>
                  <a:srgbClr val="FF3300"/>
                </a:solidFill>
                <a:latin typeface="+mn-lt"/>
              </a:rPr>
              <a:t>logfile</a:t>
            </a:r>
            <a:r>
              <a:rPr lang="en-US" altLang="zh-CN" b="1" dirty="0" smtClean="0">
                <a:latin typeface="+mn-lt"/>
              </a:rPr>
              <a:t>=org.apache.log4j.FileAppender</a:t>
            </a:r>
            <a:endParaRPr lang="en-US" altLang="zh-CN" b="1" dirty="0" smtClean="0">
              <a:latin typeface="+mn-lt"/>
            </a:endParaRPr>
          </a:p>
          <a:p>
            <a:pPr algn="l">
              <a:lnSpc>
                <a:spcPts val="2800"/>
              </a:lnSpc>
            </a:pPr>
            <a:r>
              <a:rPr lang="en-US" altLang="zh-CN" b="1" dirty="0" smtClean="0">
                <a:latin typeface="+mn-lt"/>
              </a:rPr>
              <a:t>log4j.appender.</a:t>
            </a:r>
            <a:r>
              <a:rPr lang="en-US" altLang="zh-CN" b="1" dirty="0" smtClean="0">
                <a:solidFill>
                  <a:srgbClr val="FF3300"/>
                </a:solidFill>
                <a:latin typeface="+mn-lt"/>
              </a:rPr>
              <a:t>logfile</a:t>
            </a:r>
            <a:r>
              <a:rPr lang="en-US" altLang="zh-CN" b="1" dirty="0" smtClean="0">
                <a:latin typeface="+mn-lt"/>
              </a:rPr>
              <a:t>.File=jbit.log</a:t>
            </a:r>
            <a:endParaRPr lang="en-US" altLang="zh-CN" b="1" dirty="0" smtClean="0">
              <a:latin typeface="+mn-lt"/>
            </a:endParaRPr>
          </a:p>
          <a:p>
            <a:pPr algn="l">
              <a:lnSpc>
                <a:spcPts val="2800"/>
              </a:lnSpc>
            </a:pPr>
            <a:r>
              <a:rPr lang="en-US" altLang="zh-CN" b="1" dirty="0" smtClean="0">
                <a:latin typeface="+mn-lt"/>
              </a:rPr>
              <a:t>log4j.appender.</a:t>
            </a:r>
            <a:r>
              <a:rPr lang="en-US" altLang="zh-CN" b="1" dirty="0" smtClean="0">
                <a:solidFill>
                  <a:srgbClr val="FF3300"/>
                </a:solidFill>
                <a:latin typeface="+mn-lt"/>
              </a:rPr>
              <a:t>logfile</a:t>
            </a:r>
            <a:r>
              <a:rPr lang="en-US" altLang="zh-CN" b="1" dirty="0" smtClean="0">
                <a:latin typeface="+mn-lt"/>
              </a:rPr>
              <a:t>.layout=org.apache.log4j.PatternLayout</a:t>
            </a:r>
            <a:endParaRPr lang="en-US" altLang="zh-CN" b="1" dirty="0" smtClean="0">
              <a:latin typeface="+mn-lt"/>
            </a:endParaRPr>
          </a:p>
          <a:p>
            <a:pPr algn="l">
              <a:lnSpc>
                <a:spcPts val="2800"/>
              </a:lnSpc>
            </a:pPr>
            <a:r>
              <a:rPr lang="en-US" altLang="zh-CN" b="1" dirty="0" smtClean="0">
                <a:latin typeface="+mn-lt"/>
              </a:rPr>
              <a:t>log4j.appender.</a:t>
            </a:r>
            <a:r>
              <a:rPr lang="en-US" altLang="zh-CN" b="1" dirty="0" smtClean="0">
                <a:solidFill>
                  <a:srgbClr val="FF3300"/>
                </a:solidFill>
                <a:latin typeface="+mn-lt"/>
              </a:rPr>
              <a:t>logfile</a:t>
            </a:r>
            <a:r>
              <a:rPr lang="en-US" altLang="zh-CN" b="1" dirty="0" smtClean="0">
                <a:latin typeface="+mn-lt"/>
              </a:rPr>
              <a:t>.layout.ConversionPattern=%d{</a:t>
            </a:r>
            <a:r>
              <a:rPr lang="en-US" altLang="zh-CN" b="1" dirty="0" err="1" smtClean="0">
                <a:latin typeface="+mn-lt"/>
              </a:rPr>
              <a:t>yyyy</a:t>
            </a:r>
            <a:r>
              <a:rPr lang="en-US" altLang="zh-CN" b="1" dirty="0" smtClean="0">
                <a:latin typeface="+mn-lt"/>
              </a:rPr>
              <a:t>-MM-</a:t>
            </a:r>
            <a:endParaRPr lang="en-US" altLang="zh-CN" b="1" dirty="0" smtClean="0">
              <a:latin typeface="+mn-lt"/>
            </a:endParaRPr>
          </a:p>
          <a:p>
            <a:pPr algn="l">
              <a:lnSpc>
                <a:spcPts val="2800"/>
              </a:lnSpc>
            </a:pPr>
            <a:r>
              <a:rPr lang="en-US" altLang="zh-CN" b="1" dirty="0" smtClean="0">
                <a:latin typeface="+mn-lt"/>
              </a:rPr>
              <a:t>              </a:t>
            </a:r>
            <a:r>
              <a:rPr lang="en-US" altLang="zh-CN" b="1" dirty="0" err="1" smtClean="0">
                <a:latin typeface="+mn-lt"/>
              </a:rPr>
              <a:t>dd</a:t>
            </a:r>
            <a:r>
              <a:rPr lang="en-US" altLang="zh-CN" b="1" dirty="0" smtClean="0">
                <a:latin typeface="+mn-lt"/>
              </a:rPr>
              <a:t> </a:t>
            </a:r>
            <a:r>
              <a:rPr lang="en-US" altLang="zh-CN" b="1" dirty="0" err="1" smtClean="0">
                <a:latin typeface="+mn-lt"/>
              </a:rPr>
              <a:t>HH:mm:ss</a:t>
            </a:r>
            <a:r>
              <a:rPr lang="en-US" altLang="zh-CN" b="1" dirty="0" smtClean="0">
                <a:latin typeface="+mn-lt"/>
              </a:rPr>
              <a:t>} %l %F %p %</a:t>
            </a:r>
            <a:r>
              <a:rPr lang="en-US" altLang="zh-CN" b="1" dirty="0" err="1" smtClean="0">
                <a:latin typeface="+mn-lt"/>
              </a:rPr>
              <a:t>m%n</a:t>
            </a:r>
            <a:endParaRPr lang="en-US" altLang="zh-CN" b="1" dirty="0">
              <a:latin typeface="+mn-lt"/>
            </a:endParaRPr>
          </a:p>
        </p:txBody>
      </p:sp>
      <p:sp>
        <p:nvSpPr>
          <p:cNvPr id="233476" name="AutoShape 4"/>
          <p:cNvSpPr>
            <a:spLocks noChangeArrowheads="1"/>
          </p:cNvSpPr>
          <p:nvPr/>
        </p:nvSpPr>
        <p:spPr bwMode="gray">
          <a:xfrm>
            <a:off x="6215074" y="4483189"/>
            <a:ext cx="2286016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日志信息写</a:t>
            </a: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到文件中  </a:t>
            </a:r>
            <a:endParaRPr lang="zh-CN" altLang="en-US" sz="16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33477" name="AutoShape 5"/>
          <p:cNvSpPr>
            <a:spLocks noChangeArrowheads="1"/>
          </p:cNvSpPr>
          <p:nvPr/>
        </p:nvSpPr>
        <p:spPr bwMode="gray">
          <a:xfrm>
            <a:off x="5143504" y="4929198"/>
            <a:ext cx="2390857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指定日志输出的文件名  </a:t>
            </a:r>
            <a:endParaRPr lang="zh-CN" altLang="en-US" sz="16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33478" name="AutoShape 6"/>
          <p:cNvSpPr>
            <a:spLocks noChangeArrowheads="1"/>
          </p:cNvSpPr>
          <p:nvPr/>
        </p:nvSpPr>
        <p:spPr bwMode="gray">
          <a:xfrm>
            <a:off x="7086779" y="3571876"/>
            <a:ext cx="1985815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指定</a:t>
            </a:r>
            <a:r>
              <a:rPr lang="zh-CN" altLang="fr-FR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日志布局类型 </a:t>
            </a:r>
            <a:endParaRPr lang="zh-CN" altLang="en-US" sz="16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33480" name="AutoShape 8"/>
          <p:cNvSpPr>
            <a:spLocks noChangeArrowheads="1"/>
          </p:cNvSpPr>
          <p:nvPr/>
        </p:nvSpPr>
        <p:spPr bwMode="gray">
          <a:xfrm>
            <a:off x="6715141" y="2795231"/>
            <a:ext cx="2286015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日志信息输出到</a:t>
            </a: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控制台 </a:t>
            </a:r>
            <a:endParaRPr lang="zh-CN" altLang="en-US" sz="16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33483" name="AutoShape 11"/>
          <p:cNvSpPr>
            <a:spLocks noChangeArrowheads="1"/>
          </p:cNvSpPr>
          <p:nvPr/>
        </p:nvSpPr>
        <p:spPr bwMode="gray">
          <a:xfrm>
            <a:off x="5429256" y="3203854"/>
            <a:ext cx="2500329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信息打印到</a:t>
            </a:r>
            <a:r>
              <a:rPr lang="en-US" altLang="zh-CN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System.err</a:t>
            </a: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上  </a:t>
            </a:r>
            <a:endParaRPr lang="zh-CN" altLang="en-US" sz="16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33484" name="AutoShape 12"/>
          <p:cNvSpPr>
            <a:spLocks noChangeArrowheads="1"/>
          </p:cNvSpPr>
          <p:nvPr/>
        </p:nvSpPr>
        <p:spPr bwMode="gray">
          <a:xfrm>
            <a:off x="7143768" y="5786454"/>
            <a:ext cx="1915016" cy="368022"/>
          </a:xfrm>
          <a:prstGeom prst="roundRect">
            <a:avLst>
              <a:gd name="adj" fmla="val 13889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指定</a:t>
            </a:r>
            <a:r>
              <a:rPr lang="zh-CN" altLang="fr-FR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日志布局类型 </a:t>
            </a:r>
            <a:endParaRPr lang="zh-CN" altLang="en-US" sz="16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33486" name="AutoShape 14"/>
          <p:cNvSpPr>
            <a:spLocks noChangeArrowheads="1"/>
          </p:cNvSpPr>
          <p:nvPr/>
        </p:nvSpPr>
        <p:spPr bwMode="gray">
          <a:xfrm>
            <a:off x="214282" y="2071678"/>
            <a:ext cx="5572164" cy="42862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sz="1600" b="1" dirty="0" smtClean="0">
                <a:latin typeface="+mn-lt"/>
                <a:ea typeface="+mn-ea"/>
              </a:rPr>
              <a:t>日志记录器输出级别：</a:t>
            </a:r>
            <a:r>
              <a:rPr lang="fr-FR" sz="1600" b="1" dirty="0" smtClean="0">
                <a:latin typeface="+mn-lt"/>
                <a:ea typeface="+mn-ea"/>
              </a:rPr>
              <a:t>fatal &gt; error &gt; warn &gt; info &gt;debug</a:t>
            </a:r>
            <a:endParaRPr lang="en-US" altLang="zh-CN" sz="1600" b="1" dirty="0">
              <a:latin typeface="+mn-lt"/>
              <a:ea typeface="+mn-ea"/>
            </a:endParaRPr>
          </a:p>
        </p:txBody>
      </p:sp>
      <p:sp>
        <p:nvSpPr>
          <p:cNvPr id="233492" name="AutoShape 20"/>
          <p:cNvSpPr>
            <a:spLocks noChangeArrowheads="1"/>
          </p:cNvSpPr>
          <p:nvPr/>
        </p:nvSpPr>
        <p:spPr bwMode="gray">
          <a:xfrm>
            <a:off x="7072330" y="5346994"/>
            <a:ext cx="1675186" cy="368022"/>
          </a:xfrm>
          <a:prstGeom prst="roundRect">
            <a:avLst>
              <a:gd name="adj" fmla="val 13889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指定</a:t>
            </a:r>
            <a:r>
              <a:rPr lang="zh-CN" altLang="fr-FR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转换模式 </a:t>
            </a:r>
            <a:endParaRPr lang="zh-CN" altLang="en-US" sz="16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gray">
          <a:xfrm>
            <a:off x="4786314" y="1768545"/>
            <a:ext cx="2958952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目的地的名字和目的地的名字 </a:t>
            </a:r>
            <a:endParaRPr lang="zh-CN" altLang="en-US" sz="16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70285"/>
            <a:ext cx="7056909" cy="954107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使用</a:t>
            </a:r>
            <a:r>
              <a:rPr lang="en-US" altLang="zh-CN" dirty="0"/>
              <a:t>log4j</a:t>
            </a:r>
            <a:r>
              <a:rPr lang="zh-CN" altLang="en-US" dirty="0"/>
              <a:t>输出日志到控制台</a:t>
            </a:r>
            <a:endParaRPr lang="zh-CN" altLang="en-US" dirty="0"/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zh-CN" altLang="en-US" dirty="0"/>
          </a:p>
          <a:p>
            <a:pPr lvl="1" algn="just"/>
            <a:r>
              <a:rPr lang="zh-CN" altLang="en-US" dirty="0"/>
              <a:t>按照控制台提示输入被除数和除数</a:t>
            </a:r>
            <a:endParaRPr lang="zh-CN" altLang="en-US" dirty="0"/>
          </a:p>
          <a:p>
            <a:pPr lvl="1" algn="just"/>
            <a:r>
              <a:rPr lang="zh-CN" altLang="en-US" dirty="0"/>
              <a:t>如果除数为</a:t>
            </a:r>
            <a:r>
              <a:rPr lang="en-US" altLang="zh-CN" dirty="0"/>
              <a:t>0</a:t>
            </a:r>
            <a:r>
              <a:rPr lang="zh-CN" altLang="en-US" dirty="0"/>
              <a:t>，在控制台输出日志信息，包括完整的异常堆栈信息</a:t>
            </a:r>
            <a:endParaRPr lang="zh-CN" altLang="en-US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12" name="TextBox 11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106" y="3318695"/>
            <a:ext cx="6551726" cy="221178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526893"/>
            <a:ext cx="5040560" cy="2016000"/>
          </a:xfrm>
          <a:prstGeom prst="rect">
            <a:avLst/>
          </a:prstGeom>
        </p:spPr>
      </p:pic>
      <p:grpSp>
        <p:nvGrpSpPr>
          <p:cNvPr id="17" name="组合 17"/>
          <p:cNvGrpSpPr/>
          <p:nvPr/>
        </p:nvGrpSpPr>
        <p:grpSpPr bwMode="auto">
          <a:xfrm>
            <a:off x="3347864" y="5880695"/>
            <a:ext cx="2786062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285728"/>
            <a:ext cx="6552853" cy="523220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使用</a:t>
            </a:r>
            <a:r>
              <a:rPr lang="en-US" altLang="zh-CN" dirty="0"/>
              <a:t>log4j</a:t>
            </a:r>
            <a:r>
              <a:rPr lang="zh-CN" altLang="en-US" dirty="0"/>
              <a:t>输出日志到文件</a:t>
            </a:r>
            <a:endParaRPr lang="zh-CN" altLang="en-US" dirty="0"/>
          </a:p>
        </p:txBody>
      </p:sp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zh-CN" altLang="en-US" dirty="0"/>
          </a:p>
          <a:p>
            <a:pPr lvl="1" algn="just"/>
            <a:r>
              <a:rPr lang="zh-CN" altLang="en-US" dirty="0"/>
              <a:t>按照控制台提示输入被除数和除数</a:t>
            </a:r>
            <a:endParaRPr lang="zh-CN" altLang="en-US" dirty="0"/>
          </a:p>
          <a:p>
            <a:pPr lvl="1" algn="just"/>
            <a:r>
              <a:rPr lang="zh-CN" altLang="en-US" dirty="0"/>
              <a:t>如果输入不为整数，记录</a:t>
            </a:r>
            <a:r>
              <a:rPr lang="en-US" altLang="zh-CN" dirty="0"/>
              <a:t>error</a:t>
            </a:r>
            <a:r>
              <a:rPr lang="zh-CN" altLang="en-US" dirty="0"/>
              <a:t>日志；如果除数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pPr lvl="1" algn="just">
              <a:buNone/>
            </a:pPr>
            <a:r>
              <a:rPr lang="en-US" altLang="zh-CN" dirty="0" smtClean="0"/>
              <a:t>0</a:t>
            </a:r>
            <a:r>
              <a:rPr lang="zh-CN" altLang="en-US" dirty="0"/>
              <a:t>，记录</a:t>
            </a:r>
            <a:r>
              <a:rPr lang="en-US" altLang="zh-CN" dirty="0"/>
              <a:t>warn</a:t>
            </a:r>
            <a:r>
              <a:rPr lang="zh-CN" altLang="en-US" dirty="0"/>
              <a:t>日志</a:t>
            </a:r>
            <a:endParaRPr lang="zh-CN" altLang="en-US" dirty="0"/>
          </a:p>
          <a:p>
            <a:pPr lvl="1" algn="just"/>
            <a:r>
              <a:rPr lang="zh-CN" altLang="en-US" dirty="0"/>
              <a:t>如果正常输入记录</a:t>
            </a:r>
            <a:r>
              <a:rPr lang="en-US" altLang="zh-CN" dirty="0"/>
              <a:t>info</a:t>
            </a:r>
            <a:r>
              <a:rPr lang="zh-CN" altLang="en-US" dirty="0"/>
              <a:t>日志 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53" y="3816076"/>
            <a:ext cx="7046989" cy="1128226"/>
          </a:xfrm>
          <a:prstGeom prst="rect">
            <a:avLst/>
          </a:prstGeom>
        </p:spPr>
      </p:pic>
      <p:grpSp>
        <p:nvGrpSpPr>
          <p:cNvPr id="15" name="组合 17"/>
          <p:cNvGrpSpPr/>
          <p:nvPr/>
        </p:nvGrpSpPr>
        <p:grpSpPr bwMode="auto">
          <a:xfrm>
            <a:off x="2915816" y="5880695"/>
            <a:ext cx="2786062" cy="428625"/>
            <a:chOff x="3714744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796136" y="285728"/>
            <a:ext cx="3168476" cy="523220"/>
          </a:xfr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grpSp>
        <p:nvGrpSpPr>
          <p:cNvPr id="7" name="组合 29"/>
          <p:cNvGrpSpPr/>
          <p:nvPr/>
        </p:nvGrpSpPr>
        <p:grpSpPr bwMode="auto">
          <a:xfrm>
            <a:off x="1619672" y="3458245"/>
            <a:ext cx="5929313" cy="2058987"/>
            <a:chOff x="1857356" y="3214688"/>
            <a:chExt cx="5929353" cy="2058988"/>
          </a:xfrm>
        </p:grpSpPr>
        <p:sp>
          <p:nvSpPr>
            <p:cNvPr id="8" name="等腰三角形 7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9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10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4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15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6" name="等腰三角形 15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" name="等腰三角形 18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1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2" name="任意多边形 11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3" name="任意多边形 12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124744"/>
            <a:ext cx="8072494" cy="4304520"/>
          </a:xfrm>
        </p:spPr>
        <p:txBody>
          <a:bodyPr/>
          <a:lstStyle/>
          <a:p>
            <a:r>
              <a:rPr lang="zh-CN" altLang="en-US" dirty="0" smtClean="0"/>
              <a:t>系统概述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以面向对象思想设计动物乐园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动物乐园包括的成员：猫、鸭子</a:t>
            </a:r>
            <a:r>
              <a:rPr lang="en-US" altLang="zh-CN" dirty="0" smtClean="0"/>
              <a:t>……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属性：名称、腿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方法：叫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设计类图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编码实现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4288" y="285728"/>
            <a:ext cx="1800324" cy="523220"/>
          </a:xfrm>
        </p:spPr>
        <p:txBody>
          <a:bodyPr/>
          <a:lstStyle/>
          <a:p>
            <a:r>
              <a:rPr lang="zh-CN" altLang="en-US" dirty="0" smtClean="0"/>
              <a:t>综合练习</a:t>
            </a:r>
            <a:endParaRPr lang="zh-CN" altLang="en-US" dirty="0"/>
          </a:p>
        </p:txBody>
      </p:sp>
      <p:pic>
        <p:nvPicPr>
          <p:cNvPr id="1026" name="Picture 2" descr="C:\Users\ji.li\Desktop\新建文件夹 (14)\oop5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00430" y="3000372"/>
            <a:ext cx="4678666" cy="1800953"/>
          </a:xfrm>
          <a:prstGeom prst="rect">
            <a:avLst/>
          </a:prstGeom>
          <a:noFill/>
        </p:spPr>
      </p:pic>
      <p:grpSp>
        <p:nvGrpSpPr>
          <p:cNvPr id="8" name="组合 27"/>
          <p:cNvGrpSpPr/>
          <p:nvPr/>
        </p:nvGrpSpPr>
        <p:grpSpPr bwMode="auto">
          <a:xfrm>
            <a:off x="2304256" y="5824112"/>
            <a:ext cx="4572000" cy="629224"/>
            <a:chOff x="3143240" y="5143512"/>
            <a:chExt cx="4572032" cy="629229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3925607" y="5187962"/>
              <a:ext cx="2273395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sz="1600" b="1" dirty="0" smtClean="0">
                  <a:solidFill>
                    <a:schemeClr val="bg1"/>
                  </a:solidFill>
                </a:rPr>
                <a:t>10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：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动物乐园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设计猫和鸭类结构，画出类图并写出代码</a:t>
            </a:r>
            <a:endParaRPr lang="en-US" altLang="zh-CN" dirty="0" smtClean="0"/>
          </a:p>
          <a:p>
            <a:r>
              <a:rPr lang="zh-CN" altLang="en-US" dirty="0" smtClean="0"/>
              <a:t>增加新成员海豚，重新设计类结构</a:t>
            </a:r>
            <a:endParaRPr lang="en-US" altLang="zh-CN" dirty="0" smtClean="0"/>
          </a:p>
          <a:p>
            <a:r>
              <a:rPr lang="zh-CN" altLang="en-US" dirty="0" smtClean="0"/>
              <a:t>输出各种动物叫声</a:t>
            </a:r>
            <a:endParaRPr lang="zh-CN" altLang="en-US" dirty="0" smtClean="0"/>
          </a:p>
          <a:p>
            <a:r>
              <a:rPr lang="zh-CN" altLang="en-US" dirty="0" smtClean="0"/>
              <a:t>输出各种动物腿的条数</a:t>
            </a:r>
            <a:endParaRPr lang="en-US" altLang="zh-CN" dirty="0" smtClean="0"/>
          </a:p>
          <a:p>
            <a:r>
              <a:rPr lang="zh-CN" altLang="en-US" dirty="0" smtClean="0"/>
              <a:t>实现修改数据功能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6296" y="285728"/>
            <a:ext cx="1728316" cy="523220"/>
          </a:xfrm>
        </p:spPr>
        <p:txBody>
          <a:bodyPr/>
          <a:lstStyle/>
          <a:p>
            <a:r>
              <a:rPr lang="zh-CN" altLang="en-US" dirty="0" smtClean="0"/>
              <a:t>开发步骤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36296" y="285728"/>
            <a:ext cx="1728316" cy="523220"/>
          </a:xfrm>
        </p:spPr>
        <p:txBody>
          <a:bodyPr/>
          <a:lstStyle/>
          <a:p>
            <a:r>
              <a:rPr lang="zh-CN" altLang="en-US"/>
              <a:t>本章任务</a:t>
            </a:r>
            <a:endParaRPr lang="zh-CN" alt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根据输入的课程编号输出相应的课程名称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dirty="0" smtClean="0"/>
              <a:t>throw</a:t>
            </a:r>
            <a:r>
              <a:rPr lang="zh-CN" altLang="en-US" dirty="0" smtClean="0"/>
              <a:t>抛出异常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/>
              <a:t>log4j</a:t>
            </a:r>
            <a:r>
              <a:rPr lang="zh-CN" altLang="en-US" dirty="0"/>
              <a:t>记录</a:t>
            </a:r>
            <a:r>
              <a:rPr lang="zh-CN" altLang="en-US" dirty="0" smtClean="0"/>
              <a:t>日志</a:t>
            </a:r>
            <a:endParaRPr lang="en-US" altLang="zh-CN" dirty="0" smtClean="0"/>
          </a:p>
          <a:p>
            <a:r>
              <a:rPr lang="zh-CN" altLang="en-US" dirty="0"/>
              <a:t>实现动物乐园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532" y="3143248"/>
            <a:ext cx="3372386" cy="1584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47" y="3199223"/>
            <a:ext cx="6299738" cy="11680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532" y="2855248"/>
            <a:ext cx="4132343" cy="1872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01" y="5171587"/>
            <a:ext cx="6619899" cy="1059849"/>
          </a:xfrm>
          <a:prstGeom prst="rect">
            <a:avLst/>
          </a:prstGeom>
        </p:spPr>
      </p:pic>
      <p:pic>
        <p:nvPicPr>
          <p:cNvPr id="10" name="Picture 2" descr="C:\Users\ji.li\Desktop\新建文件夹 (14)\oop5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87624" y="3500255"/>
            <a:ext cx="4678666" cy="1800953"/>
          </a:xfrm>
          <a:prstGeom prst="rect">
            <a:avLst/>
          </a:prstGeom>
          <a:noFill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类图分析</a:t>
            </a:r>
            <a:endParaRPr lang="zh-CN" altLang="en-US" dirty="0" smtClean="0"/>
          </a:p>
          <a:p>
            <a:pPr lvl="1">
              <a:buNone/>
            </a:pPr>
            <a:r>
              <a:rPr lang="zh-CN" altLang="en-US" dirty="0" smtClean="0"/>
              <a:t>	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8144" y="285728"/>
            <a:ext cx="3096468" cy="523220"/>
          </a:xfrm>
        </p:spPr>
        <p:txBody>
          <a:bodyPr/>
          <a:lstStyle/>
          <a:p>
            <a:r>
              <a:rPr lang="zh-CN" altLang="en-US" b="1" dirty="0" smtClean="0"/>
              <a:t>设计猫和鸭类结构</a:t>
            </a:r>
            <a:endParaRPr lang="zh-CN" altLang="en-US" dirty="0"/>
          </a:p>
        </p:txBody>
      </p:sp>
      <p:pic>
        <p:nvPicPr>
          <p:cNvPr id="1026" name="Picture 2" descr="D:\项目案例\影院图\10.6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28794" y="1714488"/>
            <a:ext cx="5248275" cy="1571636"/>
          </a:xfrm>
          <a:prstGeom prst="rect">
            <a:avLst/>
          </a:prstGeom>
          <a:noFill/>
        </p:spPr>
      </p:pic>
      <p:pic>
        <p:nvPicPr>
          <p:cNvPr id="1027" name="Picture 3" descr="D:\项目案例\影院图\10.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429000"/>
            <a:ext cx="4143404" cy="2286016"/>
          </a:xfrm>
          <a:prstGeom prst="rect">
            <a:avLst/>
          </a:prstGeom>
          <a:noFill/>
        </p:spPr>
      </p:pic>
      <p:pic>
        <p:nvPicPr>
          <p:cNvPr id="1028" name="Picture 4" descr="D:\项目案例\影院图\10.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429000"/>
            <a:ext cx="4357717" cy="2290761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3870762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编写猫和鸭类以及动物类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0072" y="70285"/>
            <a:ext cx="3744540" cy="954107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/>
              <a:t>——</a:t>
            </a:r>
            <a:r>
              <a:rPr lang="zh-CN" altLang="en-US" dirty="0" smtClean="0"/>
              <a:t>创建类</a:t>
            </a:r>
            <a:r>
              <a:rPr lang="en-US" altLang="zh-CN" dirty="0" smtClean="0"/>
              <a:t>-</a:t>
            </a:r>
            <a:endParaRPr lang="zh-CN" altLang="en-US" dirty="0"/>
          </a:p>
        </p:txBody>
      </p:sp>
      <p:grpSp>
        <p:nvGrpSpPr>
          <p:cNvPr id="8" name="组合 17"/>
          <p:cNvGrpSpPr/>
          <p:nvPr/>
        </p:nvGrpSpPr>
        <p:grpSpPr bwMode="auto">
          <a:xfrm>
            <a:off x="3226098" y="5733256"/>
            <a:ext cx="2786062" cy="428625"/>
            <a:chOff x="3714744" y="5143512"/>
            <a:chExt cx="27860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动物乐园增加一个新成员海豚，海豚的叫声是</a:t>
            </a:r>
            <a:r>
              <a:rPr lang="zh-CN" altLang="zh-CN" dirty="0" smtClean="0">
                <a:latin typeface="宋体" panose="02010600030101010101" pitchFamily="2" charset="-122"/>
              </a:rPr>
              <a:t>“</a:t>
            </a:r>
            <a:r>
              <a:rPr lang="zh-CN" altLang="zh-CN" dirty="0" smtClean="0"/>
              <a:t>海豚音</a:t>
            </a:r>
            <a:r>
              <a:rPr lang="zh-CN" altLang="zh-CN" dirty="0" smtClean="0">
                <a:latin typeface="宋体" panose="02010600030101010101" pitchFamily="2" charset="-122"/>
              </a:rPr>
              <a:t>……”</a:t>
            </a:r>
            <a:r>
              <a:rPr lang="zh-CN" altLang="zh-CN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实现思路：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Animals</a:t>
            </a:r>
            <a:r>
              <a:rPr lang="zh-CN" altLang="en-US" dirty="0" smtClean="0"/>
              <a:t>类重新设计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海豚类同时继承类和实现接口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6176" y="285728"/>
            <a:ext cx="2808436" cy="523220"/>
          </a:xfrm>
        </p:spPr>
        <p:txBody>
          <a:bodyPr/>
          <a:lstStyle/>
          <a:p>
            <a:r>
              <a:rPr lang="zh-CN" altLang="en-US" dirty="0" smtClean="0"/>
              <a:t>增加新成员海豚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使用多态、接口优化设计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6176" y="285728"/>
            <a:ext cx="2808436" cy="523220"/>
          </a:xfrm>
        </p:spPr>
        <p:txBody>
          <a:bodyPr/>
          <a:lstStyle/>
          <a:p>
            <a:r>
              <a:rPr lang="zh-CN" altLang="en-US" dirty="0" smtClean="0"/>
              <a:t>重新设计类结构</a:t>
            </a:r>
            <a:endParaRPr lang="zh-CN" altLang="en-US" dirty="0"/>
          </a:p>
        </p:txBody>
      </p:sp>
      <p:pic>
        <p:nvPicPr>
          <p:cNvPr id="2050" name="Picture 2" descr="D:\项目案例\影院图\10.9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5720" y="2143116"/>
            <a:ext cx="4214842" cy="3500462"/>
          </a:xfrm>
          <a:prstGeom prst="rect">
            <a:avLst/>
          </a:prstGeom>
          <a:noFill/>
        </p:spPr>
      </p:pic>
      <p:pic>
        <p:nvPicPr>
          <p:cNvPr id="2051" name="Picture 3" descr="D:\项目案例\影院图\10.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071678"/>
            <a:ext cx="4230706" cy="3571900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新增海豚成员，优化类结构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新增海豚类</a:t>
            </a:r>
            <a:endParaRPr lang="zh-CN" altLang="en-US" dirty="0"/>
          </a:p>
        </p:txBody>
      </p:sp>
      <p:grpSp>
        <p:nvGrpSpPr>
          <p:cNvPr id="8" name="组合 17"/>
          <p:cNvGrpSpPr/>
          <p:nvPr/>
        </p:nvGrpSpPr>
        <p:grpSpPr bwMode="auto">
          <a:xfrm>
            <a:off x="3226098" y="5733256"/>
            <a:ext cx="2786062" cy="428625"/>
            <a:chOff x="3714744" y="5143512"/>
            <a:chExt cx="27860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124744"/>
            <a:ext cx="8286808" cy="52565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需求说明：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分别创建Cat、Duck、Dolphin对象并放到一个数组中，</a:t>
            </a:r>
            <a:r>
              <a:rPr lang="zh-CN" altLang="en-US" dirty="0" smtClean="0"/>
              <a:t>编写方法</a:t>
            </a:r>
            <a:r>
              <a:rPr lang="zh-CN" altLang="zh-CN" dirty="0" smtClean="0"/>
              <a:t>对数组进行遍历输出各种动物如何叫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6136" y="285728"/>
            <a:ext cx="3168476" cy="523220"/>
          </a:xfrm>
        </p:spPr>
        <p:txBody>
          <a:bodyPr/>
          <a:lstStyle/>
          <a:p>
            <a:r>
              <a:rPr lang="zh-CN" altLang="en-US" dirty="0" smtClean="0"/>
              <a:t>输出各种动物叫声</a:t>
            </a:r>
            <a:endParaRPr lang="zh-CN" altLang="en-US" dirty="0"/>
          </a:p>
        </p:txBody>
      </p:sp>
      <p:pic>
        <p:nvPicPr>
          <p:cNvPr id="1026" name="Picture 2" descr="C:\Users\ji.li\Desktop\新建文件夹 (14)\oop1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5984" y="3143248"/>
            <a:ext cx="4953692" cy="1695687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实现输出各种动物叫声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输出格式正确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输出宠物叫声</a:t>
            </a:r>
            <a:endParaRPr lang="zh-CN" altLang="en-US" dirty="0"/>
          </a:p>
        </p:txBody>
      </p:sp>
      <p:grpSp>
        <p:nvGrpSpPr>
          <p:cNvPr id="6" name="组合 17"/>
          <p:cNvGrpSpPr/>
          <p:nvPr/>
        </p:nvGrpSpPr>
        <p:grpSpPr bwMode="auto">
          <a:xfrm>
            <a:off x="3226098" y="5733256"/>
            <a:ext cx="2786062" cy="428625"/>
            <a:chOff x="3714744" y="5143512"/>
            <a:chExt cx="27860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需求说明：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对数组进行遍历输出各种动物腿的条数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instanceof</a:t>
            </a:r>
            <a:r>
              <a:rPr lang="zh-CN" altLang="en-US" dirty="0" smtClean="0"/>
              <a:t>运算符</a:t>
            </a:r>
            <a:endParaRPr lang="zh-CN" altLang="en-US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4048" y="285728"/>
            <a:ext cx="3960564" cy="523220"/>
          </a:xfrm>
        </p:spPr>
        <p:txBody>
          <a:bodyPr/>
          <a:lstStyle/>
          <a:p>
            <a:r>
              <a:rPr lang="zh-CN" altLang="en-US" dirty="0" smtClean="0"/>
              <a:t>输出各种动物腿的条数</a:t>
            </a:r>
            <a:endParaRPr lang="zh-CN" altLang="en-US" dirty="0"/>
          </a:p>
        </p:txBody>
      </p:sp>
      <p:pic>
        <p:nvPicPr>
          <p:cNvPr id="2050" name="Picture 2" descr="C:\Users\ji.li\Desktop\新建文件夹 (14)\oop2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85852" y="3000372"/>
            <a:ext cx="5001323" cy="1705213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实现输出各种动物腿的条数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输出格式正确</a:t>
            </a:r>
            <a:endParaRPr lang="zh-CN" altLang="en-US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3968" y="70285"/>
            <a:ext cx="4680644" cy="954107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输出腿的条数</a:t>
            </a:r>
            <a:endParaRPr lang="zh-CN" altLang="en-US" dirty="0"/>
          </a:p>
        </p:txBody>
      </p:sp>
      <p:grpSp>
        <p:nvGrpSpPr>
          <p:cNvPr id="6" name="组合 17"/>
          <p:cNvGrpSpPr/>
          <p:nvPr/>
        </p:nvGrpSpPr>
        <p:grpSpPr bwMode="auto">
          <a:xfrm>
            <a:off x="3370114" y="5733256"/>
            <a:ext cx="2786062" cy="428625"/>
            <a:chOff x="3714744" y="5143512"/>
            <a:chExt cx="27860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071546"/>
            <a:ext cx="8072494" cy="52565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需求说明：</a:t>
            </a:r>
            <a:endParaRPr lang="zh-CN" altLang="en-US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增加修改功能，使用户可以修改三种动物的信息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如果腿的条数不符合客观条件则手动抛出异常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调用此方法时捕捉异常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6136" y="285728"/>
            <a:ext cx="3168476" cy="523220"/>
          </a:xfrm>
        </p:spPr>
        <p:txBody>
          <a:bodyPr/>
          <a:lstStyle/>
          <a:p>
            <a:r>
              <a:rPr lang="zh-CN" altLang="en-US" dirty="0" smtClean="0"/>
              <a:t>实现修改数据功能</a:t>
            </a:r>
            <a:endParaRPr lang="en-US" altLang="zh-CN" dirty="0" smtClean="0"/>
          </a:p>
        </p:txBody>
      </p:sp>
      <p:pic>
        <p:nvPicPr>
          <p:cNvPr id="1026" name="Picture 2" descr="C:\Users\ji.li\Desktop\新建文件夹 (14)\oop4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43108" y="2857496"/>
            <a:ext cx="4676775" cy="3743325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7215206" y="285728"/>
            <a:ext cx="1749406" cy="523220"/>
          </a:xfrm>
        </p:spPr>
        <p:txBody>
          <a:bodyPr/>
          <a:lstStyle/>
          <a:p>
            <a:r>
              <a:rPr lang="zh-CN" altLang="en-US"/>
              <a:t>本章目标</a:t>
            </a:r>
            <a:endParaRPr lang="zh-CN" altLang="en-US"/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 </a:t>
            </a:r>
            <a:r>
              <a:rPr lang="zh-CN" altLang="en-US" dirty="0" smtClean="0"/>
              <a:t>熟悉</a:t>
            </a:r>
            <a:r>
              <a:rPr lang="zh-CN" altLang="zh-CN" dirty="0" smtClean="0"/>
              <a:t>使用</a:t>
            </a:r>
            <a:r>
              <a:rPr lang="zh-CN" altLang="zh-CN" dirty="0"/>
              <a:t>try-catch-finally处理异常</a:t>
            </a:r>
            <a:endParaRPr lang="zh-CN" altLang="zh-CN" dirty="0"/>
          </a:p>
          <a:p>
            <a:r>
              <a:rPr lang="zh-CN" altLang="zh-CN" dirty="0"/>
              <a:t> </a:t>
            </a:r>
            <a:r>
              <a:rPr lang="zh-CN" altLang="en-US" dirty="0" smtClean="0"/>
              <a:t>会</a:t>
            </a:r>
            <a:r>
              <a:rPr lang="zh-CN" altLang="zh-CN" dirty="0" smtClean="0"/>
              <a:t>使用</a:t>
            </a:r>
            <a:r>
              <a:rPr lang="zh-CN" altLang="zh-CN" dirty="0"/>
              <a:t>throw、throws抛出异常</a:t>
            </a:r>
            <a:endParaRPr lang="zh-CN" altLang="zh-CN" dirty="0"/>
          </a:p>
          <a:p>
            <a:r>
              <a:rPr lang="zh-CN" altLang="zh-CN" dirty="0"/>
              <a:t> 掌握异常及其</a:t>
            </a:r>
            <a:r>
              <a:rPr lang="zh-CN" altLang="zh-CN" dirty="0" smtClean="0"/>
              <a:t>分类</a:t>
            </a:r>
            <a:endParaRPr lang="en-US" altLang="zh-CN" dirty="0" smtClean="0"/>
          </a:p>
          <a:p>
            <a:r>
              <a:rPr lang="zh-CN" altLang="en-US" dirty="0" smtClean="0"/>
              <a:t>掌握自定义异常</a:t>
            </a:r>
            <a:endParaRPr lang="zh-CN" altLang="zh-CN" dirty="0"/>
          </a:p>
          <a:p>
            <a:r>
              <a:rPr lang="zh-CN" altLang="zh-CN" dirty="0"/>
              <a:t> 使用log4j记录日志</a:t>
            </a:r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215206" y="1066154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215206" y="2925252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215206" y="1643050"/>
            <a:ext cx="714380" cy="719772"/>
          </a:xfrm>
          <a:prstGeom prst="rect">
            <a:avLst/>
          </a:prstGeom>
          <a:noFill/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6" y="2996690"/>
            <a:ext cx="643477" cy="648334"/>
          </a:xfrm>
          <a:prstGeom prst="rect">
            <a:avLst/>
          </a:prstGeom>
          <a:noFill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实现数据修改功能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实现抛出异常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实现数据修改</a:t>
            </a:r>
            <a:endParaRPr lang="zh-CN" altLang="en-US" dirty="0"/>
          </a:p>
        </p:txBody>
      </p:sp>
      <p:grpSp>
        <p:nvGrpSpPr>
          <p:cNvPr id="8" name="组合 17"/>
          <p:cNvGrpSpPr/>
          <p:nvPr/>
        </p:nvGrpSpPr>
        <p:grpSpPr bwMode="auto">
          <a:xfrm>
            <a:off x="3586138" y="5733256"/>
            <a:ext cx="2786062" cy="428625"/>
            <a:chOff x="3714744" y="5143512"/>
            <a:chExt cx="27860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7715250" y="274638"/>
            <a:ext cx="971550" cy="582612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总结</a:t>
            </a:r>
            <a:endParaRPr smtClean="0">
              <a:solidFill>
                <a:srgbClr val="121F55"/>
              </a:solidFill>
            </a:endParaRPr>
          </a:p>
        </p:txBody>
      </p:sp>
      <p:sp>
        <p:nvSpPr>
          <p:cNvPr id="69635" name="TextBox 4"/>
          <p:cNvSpPr txBox="1">
            <a:spLocks noChangeArrowheads="1"/>
          </p:cNvSpPr>
          <p:nvPr/>
        </p:nvSpPr>
        <p:spPr bwMode="auto">
          <a:xfrm>
            <a:off x="1475656" y="1503363"/>
            <a:ext cx="3575050" cy="747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异常分类</a:t>
            </a: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异常处理</a:t>
            </a:r>
            <a:endParaRPr lang="en-US" altLang="zh-CN" sz="20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t</a:t>
            </a:r>
            <a:r>
              <a:rPr lang="en-US" altLang="zh-CN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hrows</a:t>
            </a: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throw</a:t>
            </a: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自定义异常</a:t>
            </a: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使用</a:t>
            </a:r>
            <a:r>
              <a: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log4j</a:t>
            </a: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记录日志的步骤</a:t>
            </a:r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程序开发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636" name="AutoShape 3"/>
          <p:cNvSpPr/>
          <p:nvPr/>
        </p:nvSpPr>
        <p:spPr bwMode="auto">
          <a:xfrm>
            <a:off x="2752039" y="2338542"/>
            <a:ext cx="179388" cy="1450497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69638" name="TextBox 12"/>
          <p:cNvSpPr txBox="1">
            <a:spLocks noChangeArrowheads="1"/>
          </p:cNvSpPr>
          <p:nvPr/>
        </p:nvSpPr>
        <p:spPr bwMode="auto">
          <a:xfrm>
            <a:off x="2915816" y="2405206"/>
            <a:ext cx="548875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使用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try-catch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或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try-catch-finally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语句执行异常处理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try-catch-finally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中存在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return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语句的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执行顺序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finally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块中语句不执行的情况</a:t>
            </a:r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639" name="AutoShape 3"/>
          <p:cNvSpPr/>
          <p:nvPr/>
        </p:nvSpPr>
        <p:spPr bwMode="auto">
          <a:xfrm>
            <a:off x="3347864" y="4135433"/>
            <a:ext cx="271885" cy="661719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69640" name="TextBox 15"/>
          <p:cNvSpPr txBox="1">
            <a:spLocks noChangeArrowheads="1"/>
          </p:cNvSpPr>
          <p:nvPr/>
        </p:nvSpPr>
        <p:spPr bwMode="auto">
          <a:xfrm>
            <a:off x="1" y="3388930"/>
            <a:ext cx="1115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异常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641" name="AutoShape 3"/>
          <p:cNvSpPr/>
          <p:nvPr/>
        </p:nvSpPr>
        <p:spPr bwMode="auto">
          <a:xfrm>
            <a:off x="971600" y="1620838"/>
            <a:ext cx="357187" cy="404673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2" name="AutoShape 3"/>
          <p:cNvSpPr/>
          <p:nvPr/>
        </p:nvSpPr>
        <p:spPr bwMode="auto">
          <a:xfrm>
            <a:off x="2701503" y="1329689"/>
            <a:ext cx="214313" cy="731159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915816" y="1229851"/>
            <a:ext cx="558524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Checked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异常</a:t>
            </a:r>
            <a:r>
              <a: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必须捕获或者声明抛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出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运行时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异常</a:t>
            </a:r>
            <a:r>
              <a: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不要求必须捕获或者声明抛出</a:t>
            </a:r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3635896" y="4049777"/>
            <a:ext cx="548875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throws——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声明方法可能抛出的异常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throw——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手动抛出异常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AutoShape 3"/>
          <p:cNvSpPr/>
          <p:nvPr/>
        </p:nvSpPr>
        <p:spPr bwMode="auto">
          <a:xfrm>
            <a:off x="4499992" y="5207195"/>
            <a:ext cx="214313" cy="920750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4714305" y="5182126"/>
            <a:ext cx="548875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在项目中加入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log4j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JAR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创建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log4j.properties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配置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日志信息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使用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log4j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记录日志信息</a:t>
            </a:r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6376" y="285728"/>
            <a:ext cx="1008236" cy="52322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作业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14422"/>
            <a:ext cx="8424936" cy="5143536"/>
          </a:xfrm>
        </p:spPr>
        <p:txBody>
          <a:bodyPr/>
          <a:lstStyle/>
          <a:p>
            <a:pPr lvl="0"/>
            <a:r>
              <a:rPr lang="zh-CN" altLang="en-US" dirty="0" smtClean="0"/>
              <a:t>课后作业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技术顾问备课时根据班级情况在此添加内容，应区分必做、选做内容，以满足不同层次学员的需求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2" name="Rectangle 15"/>
          <p:cNvSpPr>
            <a:spLocks noGrp="1" noChangeArrowheads="1"/>
          </p:cNvSpPr>
          <p:nvPr>
            <p:ph type="title"/>
          </p:nvPr>
        </p:nvSpPr>
        <p:spPr>
          <a:xfrm>
            <a:off x="6156176" y="285728"/>
            <a:ext cx="2808436" cy="523220"/>
          </a:xfrm>
        </p:spPr>
        <p:txBody>
          <a:bodyPr/>
          <a:lstStyle/>
          <a:p>
            <a:r>
              <a:rPr lang="zh-CN" altLang="en-US"/>
              <a:t>生活中的异常 </a:t>
            </a:r>
            <a:endParaRPr lang="zh-CN" altLang="en-US"/>
          </a:p>
        </p:txBody>
      </p:sp>
      <p:sp>
        <p:nvSpPr>
          <p:cNvPr id="624642" name="Rectangle 3"/>
          <p:cNvSpPr>
            <a:spLocks noGrp="1" noChangeArrowheads="1"/>
          </p:cNvSpPr>
          <p:nvPr>
            <p:ph idx="1"/>
          </p:nvPr>
        </p:nvSpPr>
        <p:spPr>
          <a:xfrm>
            <a:off x="720000" y="1213200"/>
            <a:ext cx="7645398" cy="5010170"/>
          </a:xfrm>
        </p:spPr>
        <p:txBody>
          <a:bodyPr/>
          <a:lstStyle/>
          <a:p>
            <a:r>
              <a:rPr lang="zh-CN" altLang="en-US" dirty="0"/>
              <a:t>正常情况下，小王每日开车去上班，耗时大约</a:t>
            </a:r>
            <a:r>
              <a:rPr lang="en-US" altLang="zh-CN" dirty="0"/>
              <a:t>30</a:t>
            </a:r>
            <a:r>
              <a:rPr lang="zh-CN" altLang="en-US" dirty="0"/>
              <a:t>分钟</a:t>
            </a:r>
            <a:endParaRPr lang="zh-CN" altLang="en-US" dirty="0"/>
          </a:p>
        </p:txBody>
      </p:sp>
      <p:sp>
        <p:nvSpPr>
          <p:cNvPr id="624643" name="Rectangle 4"/>
          <p:cNvSpPr>
            <a:spLocks noChangeArrowheads="1"/>
          </p:cNvSpPr>
          <p:nvPr/>
        </p:nvSpPr>
        <p:spPr bwMode="auto">
          <a:xfrm>
            <a:off x="784254" y="3429000"/>
            <a:ext cx="7775575" cy="577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但是，异常情况迟早要发生！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624644" name="Picture 5" descr="hibuilding1_00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75463" y="2420938"/>
            <a:ext cx="1235075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45" name="Picture 6" descr="ho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2349500"/>
            <a:ext cx="118745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7" name="AutoShape 7"/>
          <p:cNvSpPr>
            <a:spLocks noChangeArrowheads="1"/>
          </p:cNvSpPr>
          <p:nvPr/>
        </p:nvSpPr>
        <p:spPr bwMode="auto">
          <a:xfrm>
            <a:off x="2771775" y="2505075"/>
            <a:ext cx="4032250" cy="549275"/>
          </a:xfrm>
          <a:prstGeom prst="rightArrow">
            <a:avLst>
              <a:gd name="adj1" fmla="val 50000"/>
              <a:gd name="adj2" fmla="val 18352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一路畅通</a:t>
            </a:r>
            <a:endParaRPr lang="zh-CN" altLang="en-US" b="1" dirty="0"/>
          </a:p>
        </p:txBody>
      </p:sp>
      <p:pic>
        <p:nvPicPr>
          <p:cNvPr id="624647" name="Picture 8" descr="ho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4365625"/>
            <a:ext cx="118745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48" name="Picture 9" descr="hibuilding1_00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75463" y="4424363"/>
            <a:ext cx="1235075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10" name="AutoShape 10"/>
          <p:cNvSpPr>
            <a:spLocks noChangeArrowheads="1"/>
          </p:cNvSpPr>
          <p:nvPr/>
        </p:nvSpPr>
        <p:spPr bwMode="auto">
          <a:xfrm>
            <a:off x="2771775" y="4581525"/>
            <a:ext cx="3889375" cy="576263"/>
          </a:xfrm>
          <a:prstGeom prst="rightArrow">
            <a:avLst>
              <a:gd name="adj1" fmla="val 50000"/>
              <a:gd name="adj2" fmla="val 1687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zh-CN" b="1"/>
          </a:p>
        </p:txBody>
      </p:sp>
      <p:sp>
        <p:nvSpPr>
          <p:cNvPr id="179211" name="AutoShape 11"/>
          <p:cNvSpPr>
            <a:spLocks noChangeArrowheads="1"/>
          </p:cNvSpPr>
          <p:nvPr/>
        </p:nvSpPr>
        <p:spPr bwMode="gray">
          <a:xfrm>
            <a:off x="3706813" y="4222750"/>
            <a:ext cx="1081087" cy="4318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堵车！</a:t>
            </a:r>
            <a:endParaRPr lang="zh-CN" altLang="en-US" b="1" dirty="0"/>
          </a:p>
        </p:txBody>
      </p:sp>
      <p:sp>
        <p:nvSpPr>
          <p:cNvPr id="179212" name="AutoShape 12"/>
          <p:cNvSpPr>
            <a:spLocks noChangeArrowheads="1"/>
          </p:cNvSpPr>
          <p:nvPr/>
        </p:nvSpPr>
        <p:spPr bwMode="gray">
          <a:xfrm>
            <a:off x="3706813" y="5086350"/>
            <a:ext cx="1081087" cy="4318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撞车！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1" grpId="0" animBg="1"/>
      <p:bldP spid="1792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8144" y="285728"/>
            <a:ext cx="3096468" cy="523220"/>
          </a:xfrm>
        </p:spPr>
        <p:txBody>
          <a:bodyPr/>
          <a:lstStyle/>
          <a:p>
            <a:r>
              <a:rPr lang="zh-CN" altLang="en-US" dirty="0" smtClean="0"/>
              <a:t>程序中的异常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以下程序运行时会出现错误吗？</a:t>
            </a:r>
            <a:endParaRPr lang="zh-CN" altLang="en-US" dirty="0"/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714348" y="2000240"/>
            <a:ext cx="7564438" cy="3725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Test1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public static void main(String[] args)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Scanner in = new Scanner(System.in);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System.out.print("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请输入被除数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:");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int num1 = in.nextInt();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System.out.print("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请输入除数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:");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int num2 = in.nextInt();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System.out.println(String.format("%d / %d = %d",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				num1, num2, num1/ num2));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感谢使用本程序！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3" name="组合 77"/>
          <p:cNvGrpSpPr/>
          <p:nvPr/>
        </p:nvGrpSpPr>
        <p:grpSpPr>
          <a:xfrm>
            <a:off x="102193" y="857232"/>
            <a:ext cx="1469411" cy="400110"/>
            <a:chOff x="2962268" y="5103147"/>
            <a:chExt cx="1469411" cy="400110"/>
          </a:xfrm>
        </p:grpSpPr>
        <p:pic>
          <p:nvPicPr>
            <p:cNvPr id="14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7" name="组合 27"/>
          <p:cNvGrpSpPr/>
          <p:nvPr/>
        </p:nvGrpSpPr>
        <p:grpSpPr bwMode="auto">
          <a:xfrm>
            <a:off x="2262188" y="5968128"/>
            <a:ext cx="4572000" cy="629224"/>
            <a:chOff x="3143240" y="5143512"/>
            <a:chExt cx="4572032" cy="629229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4156915" y="5187962"/>
              <a:ext cx="2573158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：程序中的异常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9" name="Rectangle 10"/>
          <p:cNvSpPr>
            <a:spLocks noGrp="1" noChangeArrowheads="1"/>
          </p:cNvSpPr>
          <p:nvPr>
            <p:ph type="title"/>
          </p:nvPr>
        </p:nvSpPr>
        <p:spPr>
          <a:xfrm>
            <a:off x="5796136" y="285728"/>
            <a:ext cx="3168476" cy="523220"/>
          </a:xfrm>
        </p:spPr>
        <p:txBody>
          <a:bodyPr/>
          <a:lstStyle/>
          <a:p>
            <a:r>
              <a:rPr lang="zh-CN" altLang="en-US"/>
              <a:t>程序中的异常</a:t>
            </a:r>
            <a:r>
              <a:rPr lang="en-US" altLang="zh-CN"/>
              <a:t>2-2</a:t>
            </a:r>
            <a:endParaRPr lang="en-US" altLang="zh-CN"/>
          </a:p>
        </p:txBody>
      </p:sp>
      <p:sp>
        <p:nvSpPr>
          <p:cNvPr id="6277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如何解决该问题呢？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184324" name="AutoShape 4"/>
          <p:cNvSpPr>
            <a:spLocks noChangeArrowheads="1"/>
          </p:cNvSpPr>
          <p:nvPr/>
        </p:nvSpPr>
        <p:spPr bwMode="auto">
          <a:xfrm>
            <a:off x="714348" y="1928802"/>
            <a:ext cx="7885113" cy="460741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457200">
              <a:lnSpc>
                <a:spcPct val="90000"/>
              </a:lnSpc>
            </a:pPr>
            <a:r>
              <a:rPr lang="en-US" altLang="zh-CN" b="1" dirty="0" smtClean="0">
                <a:latin typeface="+mn-lt"/>
              </a:rPr>
              <a:t>public class Test2 {</a:t>
            </a:r>
            <a:endParaRPr lang="en-US" altLang="zh-CN" b="1" dirty="0" smtClean="0">
              <a:latin typeface="+mn-lt"/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>
                <a:latin typeface="+mn-lt"/>
              </a:rPr>
              <a:t>	public static void main(String[] </a:t>
            </a:r>
            <a:r>
              <a:rPr lang="en-US" altLang="zh-CN" b="1" dirty="0" err="1" smtClean="0">
                <a:latin typeface="+mn-lt"/>
              </a:rPr>
              <a:t>args</a:t>
            </a:r>
            <a:r>
              <a:rPr lang="en-US" altLang="zh-CN" b="1" dirty="0" smtClean="0">
                <a:latin typeface="+mn-lt"/>
              </a:rPr>
              <a:t>) {</a:t>
            </a:r>
            <a:endParaRPr lang="en-US" altLang="zh-CN" b="1" dirty="0" smtClean="0">
              <a:latin typeface="+mn-lt"/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>
                <a:latin typeface="+mn-lt"/>
              </a:rPr>
              <a:t>		Scanner in = new Scanner(</a:t>
            </a:r>
            <a:r>
              <a:rPr lang="en-US" altLang="zh-CN" b="1" dirty="0" err="1" smtClean="0">
                <a:latin typeface="+mn-lt"/>
              </a:rPr>
              <a:t>System.in</a:t>
            </a:r>
            <a:r>
              <a:rPr lang="en-US" altLang="zh-CN" b="1" dirty="0" smtClean="0">
                <a:latin typeface="+mn-lt"/>
              </a:rPr>
              <a:t>);</a:t>
            </a:r>
            <a:endParaRPr lang="en-US" altLang="zh-CN" b="1" dirty="0" smtClean="0">
              <a:latin typeface="+mn-lt"/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>
                <a:latin typeface="+mn-lt"/>
              </a:rPr>
              <a:t>		…</a:t>
            </a:r>
            <a:endParaRPr lang="en-US" altLang="zh-CN" b="1" dirty="0" smtClean="0">
              <a:latin typeface="+mn-lt"/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>
                <a:latin typeface="+mn-lt"/>
              </a:rPr>
              <a:t>		</a:t>
            </a:r>
            <a:r>
              <a:rPr lang="en-US" altLang="zh-CN" b="1" dirty="0" err="1" smtClean="0">
                <a:latin typeface="+mn-lt"/>
              </a:rPr>
              <a:t>System.out.print</a:t>
            </a:r>
            <a:r>
              <a:rPr lang="en-US" altLang="zh-CN" b="1" dirty="0" smtClean="0">
                <a:latin typeface="+mn-lt"/>
              </a:rPr>
              <a:t>("</a:t>
            </a:r>
            <a:r>
              <a:rPr lang="zh-CN" altLang="en-US" b="1" dirty="0" smtClean="0">
                <a:latin typeface="+mn-lt"/>
              </a:rPr>
              <a:t>请输入除数</a:t>
            </a:r>
            <a:r>
              <a:rPr lang="en-US" altLang="zh-CN" b="1" dirty="0" smtClean="0">
                <a:latin typeface="+mn-lt"/>
              </a:rPr>
              <a:t>:");</a:t>
            </a:r>
            <a:endParaRPr lang="en-US" altLang="zh-CN" b="1" dirty="0" smtClean="0">
              <a:latin typeface="+mn-lt"/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>
                <a:latin typeface="+mn-lt"/>
              </a:rPr>
              <a:t>		</a:t>
            </a:r>
            <a:r>
              <a:rPr lang="en-US" altLang="zh-CN" b="1" dirty="0" err="1" smtClean="0">
                <a:latin typeface="+mn-lt"/>
              </a:rPr>
              <a:t>int</a:t>
            </a:r>
            <a:r>
              <a:rPr lang="en-US" altLang="zh-CN" b="1" dirty="0" smtClean="0">
                <a:latin typeface="+mn-lt"/>
              </a:rPr>
              <a:t> num2 = 0;</a:t>
            </a:r>
            <a:endParaRPr lang="en-US" altLang="zh-CN" b="1" dirty="0" smtClean="0">
              <a:latin typeface="+mn-lt"/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>
                <a:latin typeface="+mn-lt"/>
              </a:rPr>
              <a:t>		if (</a:t>
            </a:r>
            <a:r>
              <a:rPr lang="en-US" altLang="zh-CN" b="1" dirty="0" err="1" smtClean="0">
                <a:latin typeface="+mn-lt"/>
              </a:rPr>
              <a:t>in.hasNextInt</a:t>
            </a:r>
            <a:r>
              <a:rPr lang="en-US" altLang="zh-CN" b="1" dirty="0" smtClean="0">
                <a:latin typeface="+mn-lt"/>
              </a:rPr>
              <a:t>()) { // </a:t>
            </a:r>
            <a:r>
              <a:rPr lang="zh-CN" altLang="en-US" b="1" dirty="0" smtClean="0">
                <a:solidFill>
                  <a:srgbClr val="FF3300"/>
                </a:solidFill>
                <a:latin typeface="+mn-lt"/>
              </a:rPr>
              <a:t>如果输入的除数是整数</a:t>
            </a:r>
            <a:endParaRPr lang="zh-CN" altLang="en-US" b="1" dirty="0" smtClean="0">
              <a:solidFill>
                <a:srgbClr val="FF3300"/>
              </a:solidFill>
              <a:latin typeface="+mn-lt"/>
            </a:endParaRPr>
          </a:p>
          <a:p>
            <a:pPr algn="l" defTabSz="457200">
              <a:lnSpc>
                <a:spcPct val="90000"/>
              </a:lnSpc>
            </a:pPr>
            <a:r>
              <a:rPr lang="zh-CN" altLang="en-US" b="1" dirty="0" smtClean="0">
                <a:latin typeface="+mn-lt"/>
              </a:rPr>
              <a:t>			</a:t>
            </a:r>
            <a:r>
              <a:rPr lang="en-US" altLang="zh-CN" b="1" dirty="0" smtClean="0">
                <a:latin typeface="+mn-lt"/>
              </a:rPr>
              <a:t>num2 = </a:t>
            </a:r>
            <a:r>
              <a:rPr lang="en-US" altLang="zh-CN" b="1" dirty="0" err="1" smtClean="0">
                <a:latin typeface="+mn-lt"/>
              </a:rPr>
              <a:t>in.nextInt</a:t>
            </a:r>
            <a:r>
              <a:rPr lang="en-US" altLang="zh-CN" b="1" dirty="0" smtClean="0">
                <a:latin typeface="+mn-lt"/>
              </a:rPr>
              <a:t>();</a:t>
            </a:r>
            <a:endParaRPr lang="en-US" altLang="zh-CN" b="1" dirty="0" smtClean="0">
              <a:latin typeface="+mn-lt"/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>
                <a:latin typeface="+mn-lt"/>
              </a:rPr>
              <a:t>			if (0 == num2) { // </a:t>
            </a:r>
            <a:r>
              <a:rPr lang="zh-CN" altLang="en-US" b="1" dirty="0" smtClean="0">
                <a:solidFill>
                  <a:srgbClr val="FF3300"/>
                </a:solidFill>
                <a:latin typeface="+mn-lt"/>
              </a:rPr>
              <a:t>如果输入的除数是</a:t>
            </a:r>
            <a:r>
              <a:rPr lang="en-US" altLang="zh-CN" b="1" dirty="0" smtClean="0">
                <a:solidFill>
                  <a:srgbClr val="FF3300"/>
                </a:solidFill>
                <a:latin typeface="+mn-lt"/>
              </a:rPr>
              <a:t>0</a:t>
            </a:r>
            <a:endParaRPr lang="en-US" altLang="zh-CN" b="1" dirty="0" smtClean="0">
              <a:solidFill>
                <a:srgbClr val="FF3300"/>
              </a:solidFill>
              <a:latin typeface="+mn-lt"/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>
                <a:latin typeface="+mn-lt"/>
              </a:rPr>
              <a:t>				</a:t>
            </a:r>
            <a:r>
              <a:rPr lang="en-US" altLang="zh-CN" b="1" dirty="0" err="1" smtClean="0">
                <a:latin typeface="+mn-lt"/>
              </a:rPr>
              <a:t>System.err.println</a:t>
            </a:r>
            <a:r>
              <a:rPr lang="en-US" altLang="zh-CN" b="1" dirty="0" smtClean="0">
                <a:latin typeface="+mn-lt"/>
              </a:rPr>
              <a:t>("</a:t>
            </a:r>
            <a:r>
              <a:rPr lang="zh-CN" altLang="en-US" b="1" dirty="0" smtClean="0">
                <a:latin typeface="+mn-lt"/>
              </a:rPr>
              <a:t>输入的除数是</a:t>
            </a:r>
            <a:r>
              <a:rPr lang="en-US" altLang="zh-CN" b="1" dirty="0" smtClean="0">
                <a:latin typeface="+mn-lt"/>
              </a:rPr>
              <a:t>0</a:t>
            </a:r>
            <a:r>
              <a:rPr lang="zh-CN" altLang="en-US" b="1" dirty="0" smtClean="0">
                <a:latin typeface="+mn-lt"/>
              </a:rPr>
              <a:t>，程序退出。</a:t>
            </a:r>
            <a:r>
              <a:rPr lang="en-US" altLang="zh-CN" b="1" dirty="0" smtClean="0">
                <a:latin typeface="+mn-lt"/>
              </a:rPr>
              <a:t>");</a:t>
            </a:r>
            <a:endParaRPr lang="en-US" altLang="zh-CN" b="1" dirty="0" smtClean="0">
              <a:latin typeface="+mn-lt"/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>
                <a:latin typeface="+mn-lt"/>
              </a:rPr>
              <a:t>				</a:t>
            </a:r>
            <a:r>
              <a:rPr lang="en-US" altLang="zh-CN" b="1" dirty="0" err="1" smtClean="0">
                <a:latin typeface="+mn-lt"/>
              </a:rPr>
              <a:t>System.exit</a:t>
            </a:r>
            <a:r>
              <a:rPr lang="en-US" altLang="zh-CN" b="1" dirty="0" smtClean="0">
                <a:latin typeface="+mn-lt"/>
              </a:rPr>
              <a:t>(1);</a:t>
            </a:r>
            <a:endParaRPr lang="en-US" altLang="zh-CN" b="1" dirty="0" smtClean="0">
              <a:latin typeface="+mn-lt"/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>
                <a:latin typeface="+mn-lt"/>
              </a:rPr>
              <a:t>			}</a:t>
            </a:r>
            <a:endParaRPr lang="en-US" altLang="zh-CN" b="1" dirty="0" smtClean="0">
              <a:latin typeface="+mn-lt"/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>
                <a:latin typeface="+mn-lt"/>
              </a:rPr>
              <a:t>		} else { // </a:t>
            </a:r>
            <a:r>
              <a:rPr lang="zh-CN" altLang="en-US" b="1" dirty="0" smtClean="0">
                <a:solidFill>
                  <a:srgbClr val="FF3300"/>
                </a:solidFill>
                <a:latin typeface="+mn-lt"/>
              </a:rPr>
              <a:t>如果输入的除数不是整数</a:t>
            </a:r>
            <a:endParaRPr lang="zh-CN" altLang="en-US" b="1" dirty="0" smtClean="0">
              <a:solidFill>
                <a:srgbClr val="FF3300"/>
              </a:solidFill>
              <a:latin typeface="+mn-lt"/>
            </a:endParaRPr>
          </a:p>
          <a:p>
            <a:pPr algn="l" defTabSz="457200">
              <a:lnSpc>
                <a:spcPct val="90000"/>
              </a:lnSpc>
            </a:pPr>
            <a:r>
              <a:rPr lang="zh-CN" altLang="en-US" b="1" dirty="0" smtClean="0">
                <a:latin typeface="+mn-lt"/>
              </a:rPr>
              <a:t>			</a:t>
            </a:r>
            <a:r>
              <a:rPr lang="en-US" altLang="zh-CN" b="1" dirty="0" err="1" smtClean="0">
                <a:latin typeface="+mn-lt"/>
              </a:rPr>
              <a:t>System.err.println</a:t>
            </a:r>
            <a:r>
              <a:rPr lang="en-US" altLang="zh-CN" b="1" dirty="0" smtClean="0">
                <a:latin typeface="+mn-lt"/>
              </a:rPr>
              <a:t>("</a:t>
            </a:r>
            <a:r>
              <a:rPr lang="zh-CN" altLang="en-US" b="1" dirty="0" smtClean="0">
                <a:latin typeface="+mn-lt"/>
              </a:rPr>
              <a:t>输入的除数不是整数，程序退出。</a:t>
            </a:r>
            <a:r>
              <a:rPr lang="en-US" altLang="zh-CN" b="1" dirty="0" smtClean="0">
                <a:latin typeface="+mn-lt"/>
              </a:rPr>
              <a:t>");</a:t>
            </a:r>
            <a:endParaRPr lang="en-US" altLang="zh-CN" b="1" dirty="0" smtClean="0">
              <a:latin typeface="+mn-lt"/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>
                <a:latin typeface="+mn-lt"/>
              </a:rPr>
              <a:t>			</a:t>
            </a:r>
            <a:r>
              <a:rPr lang="en-US" altLang="zh-CN" b="1" dirty="0" err="1" smtClean="0">
                <a:latin typeface="+mn-lt"/>
              </a:rPr>
              <a:t>System.exit</a:t>
            </a:r>
            <a:r>
              <a:rPr lang="en-US" altLang="zh-CN" b="1" dirty="0" smtClean="0">
                <a:latin typeface="+mn-lt"/>
              </a:rPr>
              <a:t>(1);</a:t>
            </a:r>
            <a:endParaRPr lang="en-US" altLang="zh-CN" b="1" dirty="0" smtClean="0">
              <a:latin typeface="+mn-lt"/>
            </a:endParaRPr>
          </a:p>
          <a:p>
            <a:pPr algn="l" defTabSz="457200">
              <a:lnSpc>
                <a:spcPct val="70000"/>
              </a:lnSpc>
            </a:pPr>
            <a:r>
              <a:rPr lang="en-US" altLang="zh-CN" b="1" dirty="0" smtClean="0">
                <a:latin typeface="+mn-lt"/>
              </a:rPr>
              <a:t>		}</a:t>
            </a:r>
            <a:endParaRPr lang="en-US" altLang="zh-CN" b="1" dirty="0" smtClean="0">
              <a:latin typeface="+mn-lt"/>
            </a:endParaRPr>
          </a:p>
          <a:p>
            <a:pPr algn="l" defTabSz="457200">
              <a:lnSpc>
                <a:spcPct val="70000"/>
              </a:lnSpc>
            </a:pPr>
            <a:r>
              <a:rPr lang="en-US" altLang="zh-CN" b="1" dirty="0" smtClean="0">
                <a:latin typeface="+mn-lt"/>
              </a:rPr>
              <a:t>		…</a:t>
            </a:r>
            <a:endParaRPr lang="en-US" altLang="zh-CN" b="1" dirty="0" smtClean="0">
              <a:latin typeface="+mn-lt"/>
            </a:endParaRPr>
          </a:p>
          <a:p>
            <a:pPr algn="l" defTabSz="457200">
              <a:lnSpc>
                <a:spcPct val="70000"/>
              </a:lnSpc>
            </a:pPr>
            <a:r>
              <a:rPr lang="en-US" altLang="zh-CN" b="1" dirty="0" smtClean="0">
                <a:latin typeface="+mn-lt"/>
              </a:rPr>
              <a:t>	}</a:t>
            </a:r>
            <a:endParaRPr lang="en-US" altLang="zh-CN" b="1" dirty="0" smtClean="0">
              <a:latin typeface="+mn-lt"/>
            </a:endParaRPr>
          </a:p>
          <a:p>
            <a:pPr algn="l" defTabSz="457200">
              <a:lnSpc>
                <a:spcPct val="70000"/>
              </a:lnSpc>
            </a:pPr>
            <a:r>
              <a:rPr lang="en-US" altLang="zh-CN" b="1" dirty="0" smtClean="0">
                <a:latin typeface="+mn-lt"/>
              </a:rPr>
              <a:t>}</a:t>
            </a:r>
            <a:endParaRPr lang="en-US" altLang="zh-CN" b="1" dirty="0">
              <a:latin typeface="+mn-lt"/>
            </a:endParaRPr>
          </a:p>
        </p:txBody>
      </p:sp>
      <p:sp>
        <p:nvSpPr>
          <p:cNvPr id="184325" name="AutoShape 5"/>
          <p:cNvSpPr>
            <a:spLocks noChangeArrowheads="1"/>
          </p:cNvSpPr>
          <p:nvPr/>
        </p:nvSpPr>
        <p:spPr bwMode="gray">
          <a:xfrm>
            <a:off x="4916946" y="1663055"/>
            <a:ext cx="3441268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尝试通过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if-else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来解决异常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问题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84326" name="AutoShape 6"/>
          <p:cNvSpPr>
            <a:spLocks noChangeArrowheads="1"/>
          </p:cNvSpPr>
          <p:nvPr/>
        </p:nvSpPr>
        <p:spPr bwMode="gray">
          <a:xfrm>
            <a:off x="5214942" y="5429264"/>
            <a:ext cx="3429024" cy="1214446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1600" b="1" dirty="0" smtClean="0"/>
              <a:t>弊端：</a:t>
            </a:r>
            <a:endParaRPr lang="zh-CN" altLang="en-US" sz="1600" b="1" dirty="0"/>
          </a:p>
          <a:p>
            <a:pPr algn="l" eaLnBrk="0" hangingPunct="0">
              <a:defRPr/>
            </a:pPr>
            <a:r>
              <a:rPr lang="en-US" altLang="zh-CN" sz="1600" b="1" dirty="0"/>
              <a:t>1</a:t>
            </a:r>
            <a:r>
              <a:rPr lang="zh-CN" altLang="en-US" sz="1600" b="1" dirty="0"/>
              <a:t>、代码臃肿 </a:t>
            </a:r>
            <a:endParaRPr lang="zh-CN" altLang="en-US" sz="1600" b="1" dirty="0"/>
          </a:p>
          <a:p>
            <a:pPr algn="l" eaLnBrk="0" hangingPunct="0">
              <a:defRPr/>
            </a:pPr>
            <a:r>
              <a:rPr lang="en-US" altLang="zh-CN" sz="1600" b="1" dirty="0"/>
              <a:t>2</a:t>
            </a:r>
            <a:r>
              <a:rPr lang="zh-CN" altLang="en-US" sz="1600" b="1" dirty="0"/>
              <a:t>、程序员要花很大</a:t>
            </a:r>
            <a:r>
              <a:rPr lang="zh-CN" altLang="en-US" sz="1600" b="1" dirty="0" smtClean="0"/>
              <a:t>精力“堵漏洞”</a:t>
            </a:r>
            <a:endParaRPr lang="zh-CN" altLang="en-US" sz="1600" b="1" dirty="0"/>
          </a:p>
          <a:p>
            <a:pPr algn="l" eaLnBrk="0" hangingPunct="0">
              <a:defRPr/>
            </a:pPr>
            <a:r>
              <a:rPr lang="en-US" altLang="zh-CN" sz="1600" b="1" dirty="0"/>
              <a:t>3</a:t>
            </a:r>
            <a:r>
              <a:rPr lang="zh-CN" altLang="en-US" sz="1600" b="1" dirty="0"/>
              <a:t>、程序员很难堵住所有“漏洞”</a:t>
            </a:r>
            <a:endParaRPr lang="zh-CN" altLang="en-US" sz="1600" b="1" dirty="0"/>
          </a:p>
        </p:txBody>
      </p:sp>
      <p:sp>
        <p:nvSpPr>
          <p:cNvPr id="184327" name="AutoShape 7"/>
          <p:cNvSpPr>
            <a:spLocks noChangeArrowheads="1"/>
          </p:cNvSpPr>
          <p:nvPr/>
        </p:nvSpPr>
        <p:spPr bwMode="gray">
          <a:xfrm>
            <a:off x="2214546" y="5786454"/>
            <a:ext cx="2071702" cy="64294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000" b="1" dirty="0" smtClean="0"/>
              <a:t>使用异常机制</a:t>
            </a:r>
            <a:endParaRPr lang="zh-CN" altLang="en-US" sz="2000" b="1" dirty="0"/>
          </a:p>
        </p:txBody>
      </p:sp>
      <p:grpSp>
        <p:nvGrpSpPr>
          <p:cNvPr id="8" name="组合 58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4" grpId="0" animBg="1"/>
      <p:bldP spid="184325" grpId="0" animBg="1"/>
      <p:bldP spid="1843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57" name="Rectangle 22"/>
          <p:cNvSpPr>
            <a:spLocks noGrp="1" noChangeArrowheads="1"/>
          </p:cNvSpPr>
          <p:nvPr>
            <p:ph type="title"/>
          </p:nvPr>
        </p:nvSpPr>
        <p:spPr>
          <a:xfrm>
            <a:off x="6858016" y="285728"/>
            <a:ext cx="2106596" cy="523220"/>
          </a:xfrm>
        </p:spPr>
        <p:txBody>
          <a:bodyPr/>
          <a:lstStyle/>
          <a:p>
            <a:r>
              <a:rPr lang="zh-CN" altLang="en-US" dirty="0"/>
              <a:t>什么是异常</a:t>
            </a:r>
            <a:endParaRPr lang="zh-CN" altLang="en-US" dirty="0"/>
          </a:p>
        </p:txBody>
      </p:sp>
      <p:sp>
        <p:nvSpPr>
          <p:cNvPr id="6287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异常是指在</a:t>
            </a:r>
            <a:r>
              <a:rPr lang="zh-CN" altLang="en-US" dirty="0"/>
              <a:t>程序的运行过程中所发生的不正常的事件，它会中断正在运行的程序</a:t>
            </a:r>
            <a:endParaRPr lang="zh-CN" altLang="en-US" dirty="0"/>
          </a:p>
        </p:txBody>
      </p:sp>
      <p:sp>
        <p:nvSpPr>
          <p:cNvPr id="185348" name="AutoShape 4"/>
          <p:cNvSpPr>
            <a:spLocks noChangeArrowheads="1"/>
          </p:cNvSpPr>
          <p:nvPr/>
        </p:nvSpPr>
        <p:spPr bwMode="auto">
          <a:xfrm>
            <a:off x="4658519" y="3832225"/>
            <a:ext cx="1700224" cy="44451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绕行或者等待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85349" name="AutoShape 5"/>
          <p:cNvSpPr>
            <a:spLocks noChangeArrowheads="1"/>
          </p:cNvSpPr>
          <p:nvPr/>
        </p:nvSpPr>
        <p:spPr bwMode="auto">
          <a:xfrm>
            <a:off x="4658519" y="5199063"/>
            <a:ext cx="1700224" cy="44451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请求交警解决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85350" name="AutoShape 6"/>
          <p:cNvSpPr>
            <a:spLocks noChangeArrowheads="1"/>
          </p:cNvSpPr>
          <p:nvPr/>
        </p:nvSpPr>
        <p:spPr bwMode="gray">
          <a:xfrm>
            <a:off x="3857620" y="2357430"/>
            <a:ext cx="1132542" cy="51935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异常</a:t>
            </a:r>
            <a:endParaRPr lang="zh-CN" altLang="en-US" sz="20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684213" y="3068638"/>
            <a:ext cx="8229600" cy="865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生活中面对异常通常会这样处理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85352" name="AutoShape 8"/>
          <p:cNvSpPr>
            <a:spLocks noChangeArrowheads="1"/>
          </p:cNvSpPr>
          <p:nvPr/>
        </p:nvSpPr>
        <p:spPr bwMode="auto">
          <a:xfrm>
            <a:off x="1403350" y="2293426"/>
            <a:ext cx="2447925" cy="689995"/>
          </a:xfrm>
          <a:prstGeom prst="rightArrow">
            <a:avLst>
              <a:gd name="adj1" fmla="val 50000"/>
              <a:gd name="adj2" fmla="val 11141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程序运行</a:t>
            </a:r>
            <a:endParaRPr lang="zh-CN" altLang="en-US" b="1" dirty="0"/>
          </a:p>
        </p:txBody>
      </p:sp>
      <p:sp>
        <p:nvSpPr>
          <p:cNvPr id="185353" name="AutoShape 9"/>
          <p:cNvSpPr>
            <a:spLocks noChangeArrowheads="1"/>
          </p:cNvSpPr>
          <p:nvPr/>
        </p:nvSpPr>
        <p:spPr bwMode="auto">
          <a:xfrm>
            <a:off x="5002213" y="2276475"/>
            <a:ext cx="2376487" cy="723897"/>
          </a:xfrm>
          <a:prstGeom prst="rightArrow">
            <a:avLst>
              <a:gd name="adj1" fmla="val 50000"/>
              <a:gd name="adj2" fmla="val 103099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程序中断运行</a:t>
            </a:r>
            <a:endParaRPr lang="zh-CN" altLang="en-US" b="1" dirty="0"/>
          </a:p>
        </p:txBody>
      </p:sp>
      <p:sp>
        <p:nvSpPr>
          <p:cNvPr id="628745" name="AutoShape 10"/>
          <p:cNvSpPr>
            <a:spLocks noChangeArrowheads="1"/>
          </p:cNvSpPr>
          <p:nvPr/>
        </p:nvSpPr>
        <p:spPr bwMode="auto">
          <a:xfrm>
            <a:off x="7451725" y="2350292"/>
            <a:ext cx="647700" cy="576263"/>
          </a:xfrm>
          <a:custGeom>
            <a:avLst/>
            <a:gdLst>
              <a:gd name="T0" fmla="*/ 323850 w 21600"/>
              <a:gd name="T1" fmla="*/ 0 h 21600"/>
              <a:gd name="T2" fmla="*/ 94846 w 21600"/>
              <a:gd name="T3" fmla="*/ 84385 h 21600"/>
              <a:gd name="T4" fmla="*/ 0 w 21600"/>
              <a:gd name="T5" fmla="*/ 288132 h 21600"/>
              <a:gd name="T6" fmla="*/ 94846 w 21600"/>
              <a:gd name="T7" fmla="*/ 491878 h 21600"/>
              <a:gd name="T8" fmla="*/ 323850 w 21600"/>
              <a:gd name="T9" fmla="*/ 576263 h 21600"/>
              <a:gd name="T10" fmla="*/ 552854 w 21600"/>
              <a:gd name="T11" fmla="*/ 491878 h 21600"/>
              <a:gd name="T12" fmla="*/ 647700 w 21600"/>
              <a:gd name="T13" fmla="*/ 288132 h 21600"/>
              <a:gd name="T14" fmla="*/ 552854 w 21600"/>
              <a:gd name="T15" fmla="*/ 8438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3300"/>
          </a:solidFill>
          <a:ln w="2857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en-US" b="0">
              <a:ea typeface="黑体" panose="02010609060101010101" pitchFamily="2" charset="-122"/>
            </a:endParaRPr>
          </a:p>
        </p:txBody>
      </p:sp>
      <p:pic>
        <p:nvPicPr>
          <p:cNvPr id="185355" name="Picture 11" descr="hibuilding1_00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358082" y="4365625"/>
            <a:ext cx="1235075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357" name="AutoShape 13"/>
          <p:cNvSpPr>
            <a:spLocks noChangeArrowheads="1"/>
          </p:cNvSpPr>
          <p:nvPr/>
        </p:nvSpPr>
        <p:spPr bwMode="gray">
          <a:xfrm>
            <a:off x="2914649" y="3849688"/>
            <a:ext cx="967535" cy="44451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堵车！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85358" name="AutoShape 14"/>
          <p:cNvCxnSpPr>
            <a:cxnSpLocks noChangeShapeType="1"/>
            <a:endCxn id="185357" idx="1"/>
          </p:cNvCxnSpPr>
          <p:nvPr/>
        </p:nvCxnSpPr>
        <p:spPr bwMode="auto">
          <a:xfrm flipV="1">
            <a:off x="1582738" y="4071946"/>
            <a:ext cx="1331911" cy="62388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359" name="AutoShape 15"/>
          <p:cNvCxnSpPr>
            <a:cxnSpLocks noChangeShapeType="1"/>
            <a:stCxn id="185357" idx="3"/>
            <a:endCxn id="185348" idx="1"/>
          </p:cNvCxnSpPr>
          <p:nvPr/>
        </p:nvCxnSpPr>
        <p:spPr bwMode="auto">
          <a:xfrm flipV="1">
            <a:off x="3882184" y="4054483"/>
            <a:ext cx="776335" cy="1746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360" name="AutoShape 16"/>
          <p:cNvCxnSpPr>
            <a:cxnSpLocks noChangeShapeType="1"/>
          </p:cNvCxnSpPr>
          <p:nvPr/>
        </p:nvCxnSpPr>
        <p:spPr bwMode="auto">
          <a:xfrm>
            <a:off x="6357950" y="4071942"/>
            <a:ext cx="1000132" cy="64294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5361" name="AutoShape 17"/>
          <p:cNvSpPr>
            <a:spLocks noChangeArrowheads="1"/>
          </p:cNvSpPr>
          <p:nvPr/>
        </p:nvSpPr>
        <p:spPr bwMode="gray">
          <a:xfrm>
            <a:off x="2914649" y="5157788"/>
            <a:ext cx="967535" cy="44451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撞车！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85362" name="AutoShape 18"/>
          <p:cNvCxnSpPr>
            <a:cxnSpLocks noChangeShapeType="1"/>
          </p:cNvCxnSpPr>
          <p:nvPr/>
        </p:nvCxnSpPr>
        <p:spPr bwMode="auto">
          <a:xfrm>
            <a:off x="1595438" y="4716476"/>
            <a:ext cx="1331912" cy="64135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363" name="AutoShape 19"/>
          <p:cNvCxnSpPr>
            <a:cxnSpLocks noChangeShapeType="1"/>
            <a:stCxn id="185361" idx="3"/>
            <a:endCxn id="185349" idx="1"/>
          </p:cNvCxnSpPr>
          <p:nvPr/>
        </p:nvCxnSpPr>
        <p:spPr bwMode="auto">
          <a:xfrm>
            <a:off x="3882184" y="5380046"/>
            <a:ext cx="776335" cy="4127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364" name="AutoShape 20"/>
          <p:cNvCxnSpPr>
            <a:cxnSpLocks noChangeShapeType="1"/>
          </p:cNvCxnSpPr>
          <p:nvPr/>
        </p:nvCxnSpPr>
        <p:spPr bwMode="auto">
          <a:xfrm flipV="1">
            <a:off x="6357950" y="5072074"/>
            <a:ext cx="1000132" cy="37305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5365" name="AutoShape 21"/>
          <p:cNvSpPr>
            <a:spLocks noChangeArrowheads="1"/>
          </p:cNvSpPr>
          <p:nvPr/>
        </p:nvSpPr>
        <p:spPr bwMode="auto">
          <a:xfrm>
            <a:off x="2124075" y="5805488"/>
            <a:ext cx="5099050" cy="86360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sz="2000" b="1" dirty="0"/>
              <a:t>生活中</a:t>
            </a:r>
            <a:r>
              <a:rPr lang="zh-CN" altLang="en-US" sz="2000" b="1" dirty="0" smtClean="0"/>
              <a:t>，根据</a:t>
            </a:r>
            <a:r>
              <a:rPr lang="zh-CN" altLang="en-US" sz="2000" b="1" dirty="0"/>
              <a:t>不同的异常进行相应的处理，而不会就此中断我们的生活</a:t>
            </a:r>
            <a:endParaRPr lang="zh-CN" altLang="en-US" sz="2000" b="1" dirty="0"/>
          </a:p>
        </p:txBody>
      </p:sp>
      <p:pic>
        <p:nvPicPr>
          <p:cNvPr id="185356" name="Picture 12" descr="ho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906" y="4221163"/>
            <a:ext cx="118745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 animBg="1"/>
      <p:bldP spid="185349" grpId="0" animBg="1"/>
      <p:bldP spid="185351" grpId="0"/>
      <p:bldP spid="185357" grpId="0" animBg="1"/>
      <p:bldP spid="185361" grpId="0" animBg="1"/>
      <p:bldP spid="185365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7622</Words>
  <Application>WPS 演示</Application>
  <PresentationFormat>全屏显示(4:3)</PresentationFormat>
  <Paragraphs>1039</Paragraphs>
  <Slides>52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7" baseType="lpstr">
      <vt:lpstr>Arial</vt:lpstr>
      <vt:lpstr>宋体</vt:lpstr>
      <vt:lpstr>Wingdings</vt:lpstr>
      <vt:lpstr>黑体</vt:lpstr>
      <vt:lpstr>微软雅黑</vt:lpstr>
      <vt:lpstr>楷体_GB2312</vt:lpstr>
      <vt:lpstr>楷体_GB2312</vt:lpstr>
      <vt:lpstr>Calibri</vt:lpstr>
      <vt:lpstr>Tahoma</vt:lpstr>
      <vt:lpstr>Times New Roman</vt:lpstr>
      <vt:lpstr>Arial</vt:lpstr>
      <vt:lpstr>Arial Unicode MS</vt:lpstr>
      <vt:lpstr>方正准圆繁体</vt:lpstr>
      <vt:lpstr>新宋体</vt:lpstr>
      <vt:lpstr>模板</vt:lpstr>
      <vt:lpstr>PowerPoint 演示文稿</vt:lpstr>
      <vt:lpstr>预习检查</vt:lpstr>
      <vt:lpstr>回顾与作业点评</vt:lpstr>
      <vt:lpstr>本章任务</vt:lpstr>
      <vt:lpstr>本章目标</vt:lpstr>
      <vt:lpstr>生活中的异常 </vt:lpstr>
      <vt:lpstr>程序中的异常2-1</vt:lpstr>
      <vt:lpstr>程序中的异常2-2</vt:lpstr>
      <vt:lpstr>什么是异常</vt:lpstr>
      <vt:lpstr>什么是异常处理</vt:lpstr>
      <vt:lpstr>Java中如何进行异常处理</vt:lpstr>
      <vt:lpstr>try-catch块5-1</vt:lpstr>
      <vt:lpstr>try-catch块5-2</vt:lpstr>
      <vt:lpstr>try-catch块5-3</vt:lpstr>
      <vt:lpstr>try-catch块5-4</vt:lpstr>
      <vt:lpstr>try-catch块5-5</vt:lpstr>
      <vt:lpstr>常见的异常类型 </vt:lpstr>
      <vt:lpstr>try-catch-finally 2-1</vt:lpstr>
      <vt:lpstr>try-catch-finally 2-2</vt:lpstr>
      <vt:lpstr>多重catch块 </vt:lpstr>
      <vt:lpstr>小结</vt:lpstr>
      <vt:lpstr>学员操作——根据编号输出课程名称</vt:lpstr>
      <vt:lpstr>共性问题集中讲解</vt:lpstr>
      <vt:lpstr>声明异常</vt:lpstr>
      <vt:lpstr>抛出异常</vt:lpstr>
      <vt:lpstr>异常的分类 </vt:lpstr>
      <vt:lpstr>自定义异常</vt:lpstr>
      <vt:lpstr>小结</vt:lpstr>
      <vt:lpstr>学员操作——使用throw抛出异常</vt:lpstr>
      <vt:lpstr>共性问题集中讲解</vt:lpstr>
      <vt:lpstr>开源日志记录工具log4j </vt:lpstr>
      <vt:lpstr>日志及分类 </vt:lpstr>
      <vt:lpstr>使用log4j记录日志2-1</vt:lpstr>
      <vt:lpstr>使用log4j记录日志2-2</vt:lpstr>
      <vt:lpstr>学员操作——使用log4j输出日志到控制台</vt:lpstr>
      <vt:lpstr>学员操作——使用log4j输出日志到文件</vt:lpstr>
      <vt:lpstr>共性问题集中讲解</vt:lpstr>
      <vt:lpstr>综合练习</vt:lpstr>
      <vt:lpstr>开发步骤</vt:lpstr>
      <vt:lpstr>设计猫和鸭类结构</vt:lpstr>
      <vt:lpstr>学员操作——创建类-</vt:lpstr>
      <vt:lpstr>增加新成员海豚</vt:lpstr>
      <vt:lpstr>重新设计类结构</vt:lpstr>
      <vt:lpstr>学员操作——新增海豚类</vt:lpstr>
      <vt:lpstr>输出各种动物叫声</vt:lpstr>
      <vt:lpstr>学员操作——输出宠物叫声</vt:lpstr>
      <vt:lpstr>输出各种动物腿的条数</vt:lpstr>
      <vt:lpstr>学员操作——输出腿的条数</vt:lpstr>
      <vt:lpstr>实现修改数据功能</vt:lpstr>
      <vt:lpstr>学员操作——实现数据修改</vt:lpstr>
      <vt:lpstr>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cxl</cp:lastModifiedBy>
  <cp:revision>938</cp:revision>
  <dcterms:created xsi:type="dcterms:W3CDTF">2006-03-08T06:55:00Z</dcterms:created>
  <dcterms:modified xsi:type="dcterms:W3CDTF">2020-11-20T07:08:29Z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