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34"/>
  </p:handoutMasterIdLst>
  <p:sldIdLst>
    <p:sldId id="598" r:id="rId3"/>
    <p:sldId id="541" r:id="rId4"/>
    <p:sldId id="585" r:id="rId6"/>
    <p:sldId id="542" r:id="rId7"/>
    <p:sldId id="543" r:id="rId8"/>
    <p:sldId id="544" r:id="rId9"/>
    <p:sldId id="546" r:id="rId10"/>
    <p:sldId id="586" r:id="rId11"/>
    <p:sldId id="587" r:id="rId12"/>
    <p:sldId id="597" r:id="rId13"/>
    <p:sldId id="547" r:id="rId14"/>
    <p:sldId id="548" r:id="rId15"/>
    <p:sldId id="592" r:id="rId16"/>
    <p:sldId id="580" r:id="rId17"/>
    <p:sldId id="551" r:id="rId18"/>
    <p:sldId id="552" r:id="rId19"/>
    <p:sldId id="556" r:id="rId20"/>
    <p:sldId id="579" r:id="rId21"/>
    <p:sldId id="558" r:id="rId22"/>
    <p:sldId id="559" r:id="rId23"/>
    <p:sldId id="560" r:id="rId24"/>
    <p:sldId id="593" r:id="rId25"/>
    <p:sldId id="561" r:id="rId26"/>
    <p:sldId id="594" r:id="rId27"/>
    <p:sldId id="595" r:id="rId28"/>
    <p:sldId id="596" r:id="rId29"/>
    <p:sldId id="565" r:id="rId30"/>
    <p:sldId id="578" r:id="rId31"/>
    <p:sldId id="575" r:id="rId32"/>
    <p:sldId id="56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9" autoAdjust="0"/>
    <p:restoredTop sz="88476" autoAdjust="0"/>
  </p:normalViewPr>
  <p:slideViewPr>
    <p:cSldViewPr>
      <p:cViewPr varScale="1">
        <p:scale>
          <a:sx n="78" d="100"/>
          <a:sy n="78" d="100"/>
        </p:scale>
        <p:origin x="-1326" y="-96"/>
      </p:cViewPr>
      <p:guideLst>
        <p:guide orient="horz" pos="2160"/>
        <p:guide orient="horz" pos="3074"/>
        <p:guide pos="2880"/>
      </p:guideLst>
    </p:cSldViewPr>
  </p:slideViewPr>
  <p:notesTextViewPr>
    <p:cViewPr>
      <p:scale>
        <a:sx n="125" d="100"/>
        <a:sy n="125"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17BDDE2C-8686-4529-B47B-424447F1971B}"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C81D0CCD-F1CB-4674-8425-31C844BC950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8B4CE76-22BE-4DAB-9587-5FC69C489241}"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05BE4806-9455-472B-B6C5-7AC245F86098}" type="slidenum">
              <a:rPr lang="zh-CN" altLang="en-US" smtClean="0"/>
            </a:fld>
            <a:endParaRPr lang="en-US" altLang="zh-CN" smtClean="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教学指导</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marL="0" lvl="1" indent="457200"/>
            <a:r>
              <a:rPr lang="zh-CN" altLang="en-US" dirty="0" smtClean="0"/>
              <a:t>当某个角色（比如一个</a:t>
            </a:r>
            <a:r>
              <a:rPr lang="en-US" altLang="zh-CN" dirty="0" smtClean="0"/>
              <a:t>java</a:t>
            </a:r>
            <a:r>
              <a:rPr lang="zh-CN" altLang="en-US" dirty="0" smtClean="0"/>
              <a:t>示例，调用者）需要另一个角色（另一个</a:t>
            </a:r>
            <a:r>
              <a:rPr lang="en-US" altLang="zh-CN" dirty="0" smtClean="0"/>
              <a:t>java</a:t>
            </a:r>
            <a:r>
              <a:rPr lang="zh-CN" altLang="en-US" dirty="0" smtClean="0"/>
              <a:t>示例，被调用者）的协助时，在传统的程序设计过程中，通常由调用者来创建被调用者的示例。但是在</a:t>
            </a:r>
            <a:r>
              <a:rPr lang="en-US" altLang="zh-CN" dirty="0" smtClean="0"/>
              <a:t>spring</a:t>
            </a:r>
            <a:r>
              <a:rPr lang="zh-CN" altLang="en-US" dirty="0" smtClean="0"/>
              <a:t>里，创建被调用者的工作不再由调用者来完成。因此被称为控制反转；创建被调用者实例的工作通常由</a:t>
            </a:r>
            <a:r>
              <a:rPr lang="en-US" altLang="zh-CN" dirty="0" smtClean="0"/>
              <a:t>spring</a:t>
            </a:r>
            <a:r>
              <a:rPr lang="zh-CN" altLang="en-US" dirty="0" smtClean="0"/>
              <a:t>容器来完成，然后注入调用者，因此也称为依赖注入。这样给程序带来很大的灵活性，这样也实现了我们的接口和实现的分离。</a:t>
            </a:r>
            <a:endParaRPr lang="en-US" altLang="zh-CN" dirty="0" smtClean="0"/>
          </a:p>
          <a:p>
            <a:pPr marL="0" lvl="1" indent="457200"/>
            <a:r>
              <a:rPr lang="zh-CN" altLang="en-US" dirty="0" smtClean="0"/>
              <a:t>简而言之也就是说我们要获得一个对象，不由我们开发者自己创建，而是由我们的容器来注入给我们的程序来使用</a:t>
            </a:r>
            <a:r>
              <a:rPr lang="en-US" altLang="zh-CN" dirty="0" smtClean="0"/>
              <a:t>.</a:t>
            </a:r>
            <a:endParaRPr lang="zh-CN" altLang="en-US" dirty="0" smtClean="0"/>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eaLnBrk="1" hangingPunct="1"/>
            <a:r>
              <a:rPr lang="zh-CN" altLang="en-US" b="1" dirty="0" smtClean="0"/>
              <a:t>通过示例</a:t>
            </a:r>
            <a:r>
              <a:rPr lang="zh-CN" altLang="en-US" b="1" baseline="0" dirty="0" smtClean="0"/>
              <a:t> </a:t>
            </a:r>
            <a:r>
              <a:rPr lang="zh-CN" altLang="en-US" b="1" dirty="0" smtClean="0"/>
              <a:t>演示简单工厂</a:t>
            </a: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87DFD7B5-DC05-4449-859A-AE49A7B22C40}" type="slidenum">
              <a:rPr lang="zh-CN" altLang="en-US" smtClean="0"/>
            </a:fld>
            <a:endParaRPr lang="en-US" altLang="zh-CN" smtClean="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教学指导：</a:t>
            </a:r>
            <a:endParaRPr lang="en-US" altLang="zh-CN" dirty="0" smtClean="0"/>
          </a:p>
          <a:p>
            <a:pPr eaLnBrk="1" hangingPunct="1"/>
            <a:r>
              <a:rPr lang="zh-CN" altLang="en-US" dirty="0" smtClean="0"/>
              <a:t>演示“</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设值注入</a:t>
            </a:r>
            <a:r>
              <a:rPr lang="zh-CN" altLang="en-US" dirty="0" smtClean="0"/>
              <a:t>”</a:t>
            </a: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学员操作</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在控制台输出：张嘎说：“三天不打小鬼子，手都痒痒！”</a:t>
            </a:r>
            <a:endParaRPr lang="en-US" altLang="zh-CN" dirty="0" smtClean="0"/>
          </a:p>
        </p:txBody>
      </p:sp>
      <p:sp>
        <p:nvSpPr>
          <p:cNvPr id="4" name="灯片编号占位符 3"/>
          <p:cNvSpPr>
            <a:spLocks noGrp="1"/>
          </p:cNvSpPr>
          <p:nvPr>
            <p:ph type="sldNum" sz="quarter" idx="5"/>
          </p:nvPr>
        </p:nvSpPr>
        <p:spPr/>
        <p:txBody>
          <a:bodyPr/>
          <a:lstStyle/>
          <a:p>
            <a:pPr>
              <a:defRPr/>
            </a:pPr>
            <a:fld id="{61302772-0FE0-43A7-B33F-FF577053289D}"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46BBEF2-B2C9-4A62-AD6D-68A2E43B0CC6}"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en-US" dirty="0" smtClean="0"/>
              <a:t>经验部分，结合上一示例讲解，必要时进行代码演示</a:t>
            </a:r>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dirty="0" smtClean="0"/>
              <a:t>1 </a:t>
            </a:r>
            <a:r>
              <a:rPr lang="zh-CN" altLang="en-US" dirty="0" smtClean="0"/>
              <a:t>介绍需求</a:t>
            </a:r>
            <a:endParaRPr lang="en-US" altLang="zh-CN" dirty="0" smtClean="0"/>
          </a:p>
          <a:p>
            <a:r>
              <a:rPr lang="en-US" altLang="zh-CN" dirty="0" smtClean="0"/>
              <a:t>2 </a:t>
            </a:r>
            <a:r>
              <a:rPr lang="zh-CN" altLang="en-US" dirty="0" smtClean="0"/>
              <a:t>分析步骤</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3 </a:t>
            </a:r>
            <a:r>
              <a:rPr lang="zh-CN" altLang="en-US" dirty="0" smtClean="0"/>
              <a:t>采用边写代码边讲解的方式</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baseline="0" dirty="0" smtClean="0"/>
              <a:t>   </a:t>
            </a:r>
            <a:r>
              <a:rPr lang="en-US" altLang="zh-CN" baseline="0" dirty="0" smtClean="0"/>
              <a:t>1》</a:t>
            </a:r>
            <a:r>
              <a:rPr lang="zh-CN" altLang="en-US" dirty="0" smtClean="0"/>
              <a:t>定义组件接口</a:t>
            </a:r>
            <a:endParaRPr lang="zh-CN" altLang="en-US" dirty="0" smtClean="0"/>
          </a:p>
          <a:p>
            <a:pPr lvl="1">
              <a:defRPr/>
            </a:pPr>
            <a:r>
              <a:rPr lang="zh-CN" altLang="en-US" dirty="0" smtClean="0"/>
              <a:t>墨盒接口：</a:t>
            </a:r>
            <a:r>
              <a:rPr lang="en-US" altLang="zh-CN" dirty="0" smtClean="0"/>
              <a:t>Ink</a:t>
            </a:r>
            <a:endParaRPr lang="en-US" altLang="zh-CN" dirty="0" smtClean="0"/>
          </a:p>
          <a:p>
            <a:pPr lvl="1">
              <a:defRPr/>
            </a:pPr>
            <a:r>
              <a:rPr lang="zh-CN" altLang="en-US" dirty="0" smtClean="0"/>
              <a:t>纸张接口：</a:t>
            </a:r>
            <a:r>
              <a:rPr lang="en-US" altLang="zh-CN" dirty="0" smtClean="0"/>
              <a:t>Page</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   </a:t>
            </a:r>
            <a:r>
              <a:rPr lang="en-US" altLang="zh-CN" dirty="0" smtClean="0"/>
              <a:t>2》</a:t>
            </a:r>
            <a:r>
              <a:rPr lang="zh-CN" altLang="en-US" dirty="0" smtClean="0"/>
              <a:t>使用接口开发打印机（注意：需要对学员强调面向接口编程的优势）</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   3》</a:t>
            </a:r>
            <a:r>
              <a:rPr lang="zh-CN" altLang="en-US" dirty="0" smtClean="0"/>
              <a:t>组装打印机，</a:t>
            </a:r>
            <a:r>
              <a:rPr lang="zh-CN" altLang="en-US" b="0" kern="0" dirty="0" smtClean="0">
                <a:solidFill>
                  <a:schemeClr val="bg1"/>
                </a:solidFill>
                <a:latin typeface="Arial" panose="020B0604020202020204"/>
                <a:ea typeface="黑体" panose="02010609060101010101" pitchFamily="2" charset="-122"/>
              </a:rPr>
              <a:t>注入所依赖的对象（</a:t>
            </a:r>
            <a:r>
              <a:rPr lang="zh-CN" altLang="en-US" dirty="0" smtClean="0"/>
              <a:t>相当于把创建和组装的需求通过配置文件告诉</a:t>
            </a:r>
            <a:r>
              <a:rPr lang="en-US" altLang="zh-CN" dirty="0" smtClean="0"/>
              <a:t>Spring</a:t>
            </a:r>
            <a:r>
              <a:rPr lang="zh-CN" altLang="en-US" dirty="0" smtClean="0"/>
              <a:t>，由</a:t>
            </a:r>
            <a:r>
              <a:rPr lang="en-US" altLang="zh-CN" dirty="0" smtClean="0"/>
              <a:t>Spring</a:t>
            </a:r>
            <a:r>
              <a:rPr lang="zh-CN" altLang="en-US" dirty="0" smtClean="0"/>
              <a:t>负责实施，而不是通过硬编码实现</a:t>
            </a:r>
            <a:r>
              <a:rPr lang="zh-CN" altLang="en-US" b="0" kern="0" dirty="0" smtClean="0">
                <a:solidFill>
                  <a:schemeClr val="bg1"/>
                </a:solidFill>
                <a:latin typeface="Arial" panose="020B0604020202020204"/>
                <a:ea typeface="黑体" panose="02010609060101010101" pitchFamily="2" charset="-122"/>
              </a:rPr>
              <a:t>）</a:t>
            </a:r>
            <a:endParaRPr lang="en-US" altLang="zh-CN" b="0" dirty="0" smtClean="0"/>
          </a:p>
          <a:p>
            <a:pPr lvl="1">
              <a:defRPr/>
            </a:pPr>
            <a:r>
              <a:rPr lang="en-US" altLang="zh-CN" dirty="0" smtClean="0"/>
              <a:t>	</a:t>
            </a:r>
            <a:r>
              <a:rPr lang="zh-CN" altLang="en-US" dirty="0" smtClean="0"/>
              <a:t>为</a:t>
            </a:r>
            <a:r>
              <a:rPr lang="en-US" altLang="zh-CN" dirty="0" smtClean="0"/>
              <a:t>Printer</a:t>
            </a:r>
            <a:r>
              <a:rPr lang="zh-CN" altLang="en-US" dirty="0" smtClean="0"/>
              <a:t>类的</a:t>
            </a:r>
            <a:r>
              <a:rPr lang="en-US" altLang="zh-CN" dirty="0" smtClean="0"/>
              <a:t>ink</a:t>
            </a:r>
            <a:r>
              <a:rPr lang="zh-CN" altLang="en-US" dirty="0" smtClean="0"/>
              <a:t>和</a:t>
            </a:r>
            <a:r>
              <a:rPr lang="en-US" altLang="zh-CN" dirty="0" smtClean="0"/>
              <a:t>paper</a:t>
            </a:r>
            <a:r>
              <a:rPr lang="zh-CN" altLang="en-US" dirty="0" smtClean="0"/>
              <a:t>属性增加</a:t>
            </a:r>
            <a:r>
              <a:rPr lang="en-US" altLang="zh-CN" dirty="0" smtClean="0"/>
              <a:t>setter</a:t>
            </a:r>
            <a:r>
              <a:rPr lang="zh-CN" altLang="en-US" dirty="0" smtClean="0"/>
              <a:t>方法</a:t>
            </a:r>
            <a:endParaRPr lang="zh-CN" altLang="en-US" dirty="0" smtClean="0"/>
          </a:p>
          <a:p>
            <a:pPr lvl="1">
              <a:defRPr/>
            </a:pPr>
            <a:r>
              <a:rPr lang="zh-CN" altLang="en-US" dirty="0" smtClean="0"/>
              <a:t>      编辑</a:t>
            </a:r>
            <a:r>
              <a:rPr lang="en-US" altLang="zh-CN" dirty="0" smtClean="0"/>
              <a:t>applicationContext.xml</a:t>
            </a:r>
            <a:r>
              <a:rPr lang="zh-CN" altLang="en-US" dirty="0" smtClean="0"/>
              <a:t>文件，使用</a:t>
            </a:r>
            <a:r>
              <a:rPr lang="en-US" altLang="zh-CN" dirty="0" smtClean="0"/>
              <a:t>Spring</a:t>
            </a:r>
            <a:r>
              <a:rPr lang="zh-CN" altLang="en-US" dirty="0" smtClean="0"/>
              <a:t>创建</a:t>
            </a:r>
            <a:r>
              <a:rPr lang="en-US" altLang="zh-CN" dirty="0" smtClean="0"/>
              <a:t>Ink</a:t>
            </a:r>
            <a:r>
              <a:rPr lang="zh-CN" altLang="en-US" dirty="0" smtClean="0"/>
              <a:t>、</a:t>
            </a:r>
            <a:r>
              <a:rPr lang="en-US" altLang="zh-CN" dirty="0" smtClean="0"/>
              <a:t>Paper</a:t>
            </a:r>
            <a:r>
              <a:rPr lang="zh-CN" altLang="en-US" dirty="0" smtClean="0"/>
              <a:t>和</a:t>
            </a:r>
            <a:r>
              <a:rPr lang="en-US" altLang="zh-CN" dirty="0" smtClean="0"/>
              <a:t>Printer</a:t>
            </a:r>
            <a:r>
              <a:rPr lang="zh-CN" altLang="en-US" dirty="0" smtClean="0"/>
              <a:t>的实例并进行组装</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    4》</a:t>
            </a:r>
            <a:r>
              <a:rPr lang="zh-CN" altLang="en-US" dirty="0" smtClean="0"/>
              <a:t>运行打印机</a:t>
            </a:r>
            <a:endParaRPr lang="en-US" altLang="zh-CN" dirty="0" smtClean="0"/>
          </a:p>
          <a:p>
            <a:pPr marL="0" lvl="1">
              <a:defRPr/>
            </a:pPr>
            <a:r>
              <a:rPr lang="zh-CN" altLang="en-US" sz="1200" b="1" kern="1200" dirty="0" smtClean="0">
                <a:solidFill>
                  <a:schemeClr val="bg1"/>
                </a:solidFill>
                <a:latin typeface="+mn-ea"/>
                <a:ea typeface="宋体" panose="02010600030101010101" pitchFamily="2" charset="-122"/>
                <a:cs typeface="+mn-cs"/>
              </a:rPr>
              <a:t>通过</a:t>
            </a:r>
            <a:r>
              <a:rPr lang="en-US" altLang="zh-CN" sz="1200" b="1" kern="1200" dirty="0" smtClean="0">
                <a:solidFill>
                  <a:schemeClr val="bg1"/>
                </a:solidFill>
                <a:latin typeface="+mn-ea"/>
                <a:ea typeface="宋体" panose="02010600030101010101" pitchFamily="2" charset="-122"/>
                <a:cs typeface="+mn-cs"/>
              </a:rPr>
              <a:t>Spring</a:t>
            </a:r>
            <a:r>
              <a:rPr lang="zh-CN" altLang="en-US" sz="1200" b="1" kern="1200" dirty="0" smtClean="0">
                <a:solidFill>
                  <a:schemeClr val="bg1"/>
                </a:solidFill>
                <a:latin typeface="+mn-ea"/>
                <a:ea typeface="宋体" panose="02010600030101010101" pitchFamily="2" charset="-122"/>
                <a:cs typeface="+mn-cs"/>
              </a:rPr>
              <a:t>，可以象更换打印机的墨盒和打印纸一样地更换程序组件。这就是依赖注入带来的魔力！！</a:t>
            </a:r>
            <a:endParaRPr lang="zh-CN" altLang="en-US" sz="1200" b="1" kern="1200" dirty="0" smtClean="0">
              <a:solidFill>
                <a:schemeClr val="bg1"/>
              </a:solidFill>
              <a:latin typeface="+mn-ea"/>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smtClean="0"/>
          </a:p>
          <a:p>
            <a:pPr>
              <a:defRPr/>
            </a:pPr>
            <a:r>
              <a:rPr lang="en-US" altLang="zh-CN" dirty="0" smtClean="0"/>
              <a: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技术顾问可提供实现类的代码，重点是让学员练习</a:t>
            </a:r>
            <a:r>
              <a:rPr lang="en-US" altLang="zh-CN" dirty="0" smtClean="0"/>
              <a:t>Spring </a:t>
            </a:r>
            <a:r>
              <a:rPr lang="en-US" altLang="zh-CN" dirty="0" err="1" smtClean="0"/>
              <a:t>IoC</a:t>
            </a:r>
            <a:r>
              <a:rPr lang="zh-CN" altLang="en-US" dirty="0" smtClean="0"/>
              <a:t>，千万不要把时间浪费在打印机的业务实现上，偏离主题</a:t>
            </a:r>
            <a:endParaRPr lang="zh-CN" altLang="en-US"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21790665-7483-4EF4-B93B-F82D2F81AFA9}"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033FD7F-895F-402F-9239-7BCB96A5E970}"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再次强调几个重要概念，加深印象</a:t>
            </a:r>
            <a:endParaRPr lang="zh-CN" altLang="en-US" smtClean="0"/>
          </a:p>
        </p:txBody>
      </p:sp>
      <p:sp>
        <p:nvSpPr>
          <p:cNvPr id="4" name="灯片编号占位符 3"/>
          <p:cNvSpPr>
            <a:spLocks noGrp="1"/>
          </p:cNvSpPr>
          <p:nvPr>
            <p:ph type="sldNum" sz="quarter" idx="5"/>
          </p:nvPr>
        </p:nvSpPr>
        <p:spPr/>
        <p:txBody>
          <a:bodyPr/>
          <a:lstStyle/>
          <a:p>
            <a:pPr>
              <a:defRPr/>
            </a:pPr>
            <a:fld id="{8BB6BCE9-0A15-4378-9A1A-01C59B05E4B3}"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8FA45-6506-46BE-B4DC-98C01D76CADE}" type="slidenum">
              <a:rPr lang="en-US" altLang="zh-CN"/>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分析横切逻辑的必要性以及所带来的问题</a:t>
            </a:r>
            <a:endParaRPr lang="en-US" altLang="zh-CN" dirty="0" smtClean="0"/>
          </a:p>
          <a:p>
            <a:r>
              <a:rPr lang="zh-CN" altLang="en-US" dirty="0" smtClean="0"/>
              <a:t>增加了开发的难度好讲，但是讲解给扩展和维护带来的难度就难了。</a:t>
            </a: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925F80B0-4D3B-4E23-A6FF-857566F19FF9}"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en-US" dirty="0" smtClean="0"/>
              <a:t>在结合刚才的例子，看下这个图，我们通过动态代理实现</a:t>
            </a:r>
            <a:r>
              <a:rPr lang="en-US" altLang="zh-CN" dirty="0" smtClean="0"/>
              <a:t>AOP</a:t>
            </a:r>
            <a:r>
              <a:rPr lang="zh-CN" altLang="en-US" dirty="0" smtClean="0"/>
              <a:t>（采用动态代理技术，利用截取消息的方式，对该消息进行装饰，以取代原有对象行为的执行）</a:t>
            </a:r>
            <a:endParaRPr lang="en-US" altLang="zh-CN" dirty="0" smtClean="0"/>
          </a:p>
          <a:p>
            <a:r>
              <a:rPr lang="en-US" altLang="zh-CN" b="1" dirty="0" smtClean="0"/>
              <a:t>AOP</a:t>
            </a:r>
            <a:r>
              <a:rPr lang="zh-CN" altLang="en-US" b="1" dirty="0" smtClean="0"/>
              <a:t>是一种思想，它与具体的实现技术无关，任何一种符合</a:t>
            </a:r>
            <a:r>
              <a:rPr lang="en-US" altLang="zh-CN" b="1" dirty="0" smtClean="0"/>
              <a:t>AOP</a:t>
            </a:r>
            <a:r>
              <a:rPr lang="zh-CN" altLang="en-US" b="1" dirty="0" smtClean="0"/>
              <a:t>的思想的技术实现，都可以看做是</a:t>
            </a:r>
            <a:r>
              <a:rPr lang="en-US" altLang="zh-CN" b="1" dirty="0" smtClean="0"/>
              <a:t>AOP</a:t>
            </a:r>
            <a:r>
              <a:rPr lang="zh-CN" altLang="en-US" b="1" dirty="0" smtClean="0"/>
              <a:t>的实现。通过</a:t>
            </a:r>
            <a:r>
              <a:rPr lang="en-US" altLang="zh-CN" b="1" dirty="0" smtClean="0"/>
              <a:t>java</a:t>
            </a:r>
            <a:r>
              <a:rPr lang="zh-CN" altLang="en-US" b="1" dirty="0" smtClean="0"/>
              <a:t>的动态代理机制，就可以很容易实现</a:t>
            </a:r>
            <a:r>
              <a:rPr lang="en-US" altLang="zh-CN" b="1" dirty="0" smtClean="0"/>
              <a:t>AOP</a:t>
            </a:r>
            <a:r>
              <a:rPr lang="zh-CN" altLang="en-US" b="1" dirty="0" smtClean="0"/>
              <a:t>的思想，实际上</a:t>
            </a:r>
            <a:r>
              <a:rPr lang="en-US" altLang="zh-CN" b="1" dirty="0" smtClean="0"/>
              <a:t>Spring</a:t>
            </a:r>
            <a:r>
              <a:rPr lang="zh-CN" altLang="en-US" b="1" dirty="0" smtClean="0"/>
              <a:t>的</a:t>
            </a:r>
            <a:r>
              <a:rPr lang="en-US" altLang="zh-CN" b="1" dirty="0" smtClean="0"/>
              <a:t>AOP</a:t>
            </a:r>
            <a:r>
              <a:rPr lang="zh-CN" altLang="en-US" b="1" dirty="0" smtClean="0"/>
              <a:t>也是建立在</a:t>
            </a:r>
            <a:r>
              <a:rPr lang="en-US" altLang="zh-CN" b="1" dirty="0" smtClean="0"/>
              <a:t>Java</a:t>
            </a:r>
            <a:r>
              <a:rPr lang="zh-CN" altLang="en-US" b="1" dirty="0" smtClean="0"/>
              <a:t>的代理机制上。</a:t>
            </a:r>
            <a:endParaRPr lang="en-US" altLang="zh-CN" b="1" dirty="0" smtClean="0"/>
          </a:p>
          <a:p>
            <a:r>
              <a:rPr lang="en-US" altLang="zh-CN" dirty="0" smtClean="0"/>
              <a:t> </a:t>
            </a:r>
            <a:r>
              <a:rPr lang="en-US" altLang="zh-CN" dirty="0" smtClean="0">
                <a:latin typeface="Calibri" panose="020F0502020204030204"/>
              </a:rPr>
              <a:t>——</a:t>
            </a:r>
            <a:r>
              <a:rPr lang="zh-CN" altLang="en-US" dirty="0" smtClean="0"/>
              <a:t>我们发现</a:t>
            </a:r>
            <a:r>
              <a:rPr lang="en-US" altLang="zh-CN" b="1" dirty="0" smtClean="0"/>
              <a:t>AOP</a:t>
            </a:r>
            <a:r>
              <a:rPr lang="zh-CN" altLang="en-US" b="1" dirty="0" smtClean="0"/>
              <a:t>实际上是由目标类的代理类实现的</a:t>
            </a:r>
            <a:r>
              <a:rPr lang="zh-CN" altLang="en-US" dirty="0" smtClean="0"/>
              <a:t>。</a:t>
            </a:r>
            <a:r>
              <a:rPr lang="en-US" altLang="zh-CN" dirty="0" smtClean="0"/>
              <a:t>AOP</a:t>
            </a:r>
            <a:r>
              <a:rPr lang="zh-CN" altLang="en-US" dirty="0" smtClean="0"/>
              <a:t>代理其实是由</a:t>
            </a:r>
            <a:r>
              <a:rPr lang="en-US" altLang="zh-CN" dirty="0" smtClean="0"/>
              <a:t>AOP</a:t>
            </a:r>
            <a:r>
              <a:rPr lang="zh-CN" altLang="en-US" dirty="0" smtClean="0"/>
              <a:t>框架动态生成的一个对象，该对象可作为目标对象使用。</a:t>
            </a:r>
            <a:r>
              <a:rPr lang="en-US" altLang="zh-CN" dirty="0" smtClean="0"/>
              <a:t>AOP</a:t>
            </a:r>
            <a:r>
              <a:rPr lang="zh-CN" altLang="en-US" dirty="0" smtClean="0"/>
              <a:t>代理包含了目标对象的全部方法，但是</a:t>
            </a:r>
            <a:r>
              <a:rPr lang="en-US" altLang="zh-CN" dirty="0" smtClean="0"/>
              <a:t>AOP</a:t>
            </a:r>
            <a:r>
              <a:rPr lang="zh-CN" altLang="en-US" dirty="0" smtClean="0"/>
              <a:t>代理中的方法与目标对象的方法存在差异，</a:t>
            </a:r>
            <a:r>
              <a:rPr lang="en-US" altLang="zh-CN" dirty="0" smtClean="0"/>
              <a:t>AOP</a:t>
            </a:r>
            <a:r>
              <a:rPr lang="zh-CN" altLang="en-US" dirty="0" smtClean="0"/>
              <a:t>方法在特定切入点添加了增强处理，并回调了目标对象的方法。</a:t>
            </a:r>
            <a:endParaRPr lang="en-US" altLang="zh-CN" dirty="0" smtClean="0"/>
          </a:p>
          <a:p>
            <a:endParaRPr lang="en-US" altLang="zh-CN" dirty="0" smtClean="0"/>
          </a:p>
          <a:p>
            <a:r>
              <a:rPr lang="zh-CN" altLang="en-US" dirty="0" smtClean="0"/>
              <a:t>总结下对</a:t>
            </a:r>
            <a:r>
              <a:rPr lang="en-US" altLang="zh-CN" dirty="0" smtClean="0"/>
              <a:t>AOP</a:t>
            </a:r>
            <a:r>
              <a:rPr lang="zh-CN" altLang="en-US" dirty="0" smtClean="0"/>
              <a:t>理解：</a:t>
            </a:r>
            <a:endParaRPr lang="en-US" altLang="zh-CN" dirty="0" smtClean="0"/>
          </a:p>
          <a:p>
            <a:r>
              <a:rPr lang="zh-CN" altLang="en-US" dirty="0" smtClean="0"/>
              <a:t>业务处理的主要流程就是核心关注点，与之关系不大的部分就是横切关注点。横切关注点的一个特点就是：他们经常发生在核心关注点的多处，而各处基本相似，比如权限认证、日志、事务处理。</a:t>
            </a:r>
            <a:r>
              <a:rPr lang="en-US" altLang="zh-CN" dirty="0" smtClean="0"/>
              <a:t>AOP</a:t>
            </a:r>
            <a:r>
              <a:rPr lang="zh-CN" altLang="en-US" dirty="0" smtClean="0"/>
              <a:t>的作用在于分离系统中的各种关注点，将核心关注点和横切关注点分离开来。</a:t>
            </a:r>
            <a:endParaRPr lang="en-US" altLang="zh-CN"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pPr marL="0" lvl="1" indent="457200"/>
            <a:r>
              <a:rPr lang="zh-CN" altLang="en-US" b="1" dirty="0" smtClean="0"/>
              <a:t>增强（</a:t>
            </a:r>
            <a:r>
              <a:rPr lang="en-US" altLang="zh-CN" b="1" dirty="0" err="1" smtClean="0"/>
              <a:t>Adivce</a:t>
            </a:r>
            <a:r>
              <a:rPr lang="zh-CN" altLang="en-US" b="1" dirty="0" smtClean="0"/>
              <a:t>）</a:t>
            </a:r>
            <a:r>
              <a:rPr lang="zh-CN" altLang="en-US" dirty="0" smtClean="0"/>
              <a:t>：又翻译成通知，定义了切面是什么以及何时使用，描述了切面要完成的工作和何时需要执行这个工作。是织入到目标类连接点上的一段程序代码。增强包含了用于添加到目标连接点上的一段执行逻辑，又包含了用于定位连接点的方位信息。（所以</a:t>
            </a:r>
            <a:r>
              <a:rPr lang="en-US" altLang="zh-CN" dirty="0" smtClean="0"/>
              <a:t>spring</a:t>
            </a:r>
            <a:r>
              <a:rPr lang="zh-CN" altLang="en-US" dirty="0" smtClean="0"/>
              <a:t>提供的增强接口都是带方位名：</a:t>
            </a:r>
            <a:r>
              <a:rPr lang="en-US" altLang="zh-CN" dirty="0" err="1" smtClean="0"/>
              <a:t>BeforeAdvice</a:t>
            </a:r>
            <a:r>
              <a:rPr lang="zh-CN" altLang="en-US" dirty="0" smtClean="0"/>
              <a:t>、（表示方法调用前的位置）</a:t>
            </a:r>
            <a:r>
              <a:rPr lang="en-US" altLang="zh-CN" dirty="0" err="1" smtClean="0"/>
              <a:t>AfterReturninAdvice</a:t>
            </a:r>
            <a:r>
              <a:rPr lang="zh-CN" altLang="en-US" dirty="0" smtClean="0"/>
              <a:t>、（表示访问返回后的位置）</a:t>
            </a:r>
            <a:r>
              <a:rPr lang="en-US" altLang="zh-CN" dirty="0" err="1" smtClean="0"/>
              <a:t>ThrowAdvice</a:t>
            </a:r>
            <a:r>
              <a:rPr lang="zh-CN" altLang="en-US" dirty="0" smtClean="0"/>
              <a:t>等等，所以只有结合切点和增强两者一起才能确定特定的连接点并实施增强逻辑）</a:t>
            </a:r>
            <a:endParaRPr lang="zh-CN" altLang="en-US" b="1" dirty="0" smtClean="0"/>
          </a:p>
          <a:p>
            <a:pPr marL="0" lvl="1" indent="457200"/>
            <a:r>
              <a:rPr lang="zh-CN" altLang="en-US" b="1" dirty="0" smtClean="0"/>
              <a:t>切入点（</a:t>
            </a:r>
            <a:r>
              <a:rPr lang="en-US" altLang="zh-CN" b="1" dirty="0" err="1" smtClean="0"/>
              <a:t>Pointcut</a:t>
            </a:r>
            <a:r>
              <a:rPr lang="zh-CN" altLang="en-US" b="1" dirty="0" smtClean="0"/>
              <a:t>）</a:t>
            </a:r>
            <a:r>
              <a:rPr lang="zh-CN" altLang="en-US" dirty="0" smtClean="0"/>
              <a:t>：</a:t>
            </a:r>
            <a:r>
              <a:rPr lang="en-US" altLang="zh-CN" dirty="0" smtClean="0"/>
              <a:t>Advice</a:t>
            </a:r>
            <a:r>
              <a:rPr lang="zh-CN" altLang="en-US" dirty="0" smtClean="0"/>
              <a:t>定义了切面要发生“故事”和时间，那么切入点就定义了“故事”发生的地点。例如某个类或者方法名，</a:t>
            </a:r>
            <a:r>
              <a:rPr lang="en-US" altLang="zh-CN" dirty="0" smtClean="0"/>
              <a:t>Spring</a:t>
            </a:r>
            <a:r>
              <a:rPr lang="zh-CN" altLang="en-US" dirty="0" smtClean="0"/>
              <a:t>中允许我们使用正则来指定。</a:t>
            </a:r>
            <a:endParaRPr lang="zh-CN" altLang="en-US" b="1" dirty="0" smtClean="0"/>
          </a:p>
          <a:p>
            <a:pPr marL="0" lvl="1" indent="457200"/>
            <a:r>
              <a:rPr lang="zh-CN" altLang="en-US" b="1" dirty="0" smtClean="0"/>
              <a:t>连接点（</a:t>
            </a:r>
            <a:r>
              <a:rPr lang="en-US" altLang="zh-CN" b="1" dirty="0" err="1" smtClean="0"/>
              <a:t>Joinpoint</a:t>
            </a:r>
            <a:r>
              <a:rPr lang="zh-CN" altLang="en-US" b="1" dirty="0" smtClean="0"/>
              <a:t>）</a:t>
            </a:r>
            <a:r>
              <a:rPr lang="zh-CN" altLang="en-US" dirty="0" smtClean="0"/>
              <a:t>：切入点匹配的执行点称作连接点。如果说切入点是查询条件，那连接点就是被选中的具体的查询结果。程序执行的某个特定位置，程序能够应用增强代码的一个“时机”，比如方法调用或者特定异常抛出</a:t>
            </a:r>
            <a:endParaRPr lang="zh-CN" altLang="en-US" b="1" dirty="0" smtClean="0"/>
          </a:p>
          <a:p>
            <a:pPr marL="0" lvl="1" indent="457200"/>
            <a:r>
              <a:rPr lang="zh-CN" altLang="en-US" b="1" dirty="0" smtClean="0"/>
              <a:t>切面（</a:t>
            </a:r>
            <a:r>
              <a:rPr lang="en-US" altLang="zh-CN" b="1" dirty="0" smtClean="0"/>
              <a:t>Aspect</a:t>
            </a:r>
            <a:r>
              <a:rPr lang="zh-CN" altLang="en-US" b="1" dirty="0" smtClean="0"/>
              <a:t>）：</a:t>
            </a:r>
            <a:r>
              <a:rPr lang="zh-CN" altLang="en-US" dirty="0" smtClean="0"/>
              <a:t>切点和增强组成切面。它包括了横切逻辑的定义，也包括了连接点的定义。</a:t>
            </a:r>
            <a:r>
              <a:rPr lang="en-US" altLang="zh-CN" dirty="0" smtClean="0"/>
              <a:t>Spring AOP</a:t>
            </a:r>
            <a:r>
              <a:rPr lang="zh-CN" altLang="en-US" dirty="0" smtClean="0"/>
              <a:t>就是负责实施切面的框架，它将切面所定义的横切逻辑织入到切面所指定的连接点中</a:t>
            </a:r>
            <a:endParaRPr lang="zh-CN" altLang="en-US" b="1" dirty="0" smtClean="0"/>
          </a:p>
          <a:p>
            <a:pPr marL="0" lvl="1" indent="457200"/>
            <a:r>
              <a:rPr lang="zh-CN" altLang="en-US" b="1" dirty="0" smtClean="0"/>
              <a:t>代理（</a:t>
            </a:r>
            <a:r>
              <a:rPr lang="en-US" altLang="zh-CN" b="1" dirty="0" smtClean="0"/>
              <a:t>Proxy</a:t>
            </a:r>
            <a:r>
              <a:rPr lang="zh-CN" altLang="en-US" b="1" dirty="0" smtClean="0"/>
              <a:t>）：</a:t>
            </a:r>
            <a:r>
              <a:rPr lang="en-US" altLang="zh-CN" dirty="0" smtClean="0"/>
              <a:t>AOP</a:t>
            </a:r>
            <a:r>
              <a:rPr lang="zh-CN" altLang="en-US" dirty="0" smtClean="0"/>
              <a:t>框架创建的对象。一个类被</a:t>
            </a:r>
            <a:r>
              <a:rPr lang="en-US" altLang="zh-CN" dirty="0" smtClean="0"/>
              <a:t>AOP</a:t>
            </a:r>
            <a:r>
              <a:rPr lang="zh-CN" altLang="en-US" dirty="0" smtClean="0"/>
              <a:t>织入增强之后，就产生了一个结果类，它是融合了原类和增强逻辑的代理类。</a:t>
            </a:r>
            <a:endParaRPr lang="zh-CN" altLang="en-US" b="1" dirty="0" smtClean="0"/>
          </a:p>
          <a:p>
            <a:pPr marL="0" lvl="1" indent="457200"/>
            <a:r>
              <a:rPr lang="zh-CN" altLang="en-US" b="1" dirty="0" smtClean="0"/>
              <a:t>目标对象（</a:t>
            </a:r>
            <a:r>
              <a:rPr lang="en-US" altLang="zh-CN" b="1" dirty="0" smtClean="0"/>
              <a:t>Target</a:t>
            </a:r>
            <a:r>
              <a:rPr lang="zh-CN" altLang="en-US" b="1" dirty="0" smtClean="0"/>
              <a:t>）：</a:t>
            </a:r>
            <a:r>
              <a:rPr lang="zh-CN" altLang="en-US" dirty="0" smtClean="0"/>
              <a:t>增强逻辑的织入的目标类</a:t>
            </a:r>
            <a:endParaRPr lang="zh-CN" altLang="en-US" b="1" dirty="0" smtClean="0"/>
          </a:p>
          <a:p>
            <a:pPr marL="0" lvl="1" indent="457200"/>
            <a:r>
              <a:rPr lang="zh-CN" altLang="en-US" b="1" dirty="0" smtClean="0"/>
              <a:t>织入（</a:t>
            </a:r>
            <a:r>
              <a:rPr lang="en-US" altLang="zh-CN" b="1" dirty="0" smtClean="0"/>
              <a:t>Weaving</a:t>
            </a:r>
            <a:r>
              <a:rPr lang="zh-CN" altLang="en-US" b="1" dirty="0" smtClean="0"/>
              <a:t>）：</a:t>
            </a:r>
            <a:r>
              <a:rPr lang="zh-CN" altLang="en-US" dirty="0" smtClean="0"/>
              <a:t>将增强添加到目标类具体连接点上的过程。</a:t>
            </a:r>
            <a:r>
              <a:rPr lang="en-US" altLang="zh-CN" dirty="0" smtClean="0"/>
              <a:t>AOP</a:t>
            </a:r>
            <a:r>
              <a:rPr lang="zh-CN" altLang="en-US" dirty="0" smtClean="0"/>
              <a:t>有三种织入的方式：编译期织入、类装载期织入、动态代理织入（</a:t>
            </a:r>
            <a:r>
              <a:rPr lang="en-US" altLang="zh-CN" dirty="0" smtClean="0"/>
              <a:t>spring</a:t>
            </a:r>
            <a:r>
              <a:rPr lang="zh-CN" altLang="en-US" dirty="0" smtClean="0"/>
              <a:t>采用动态代理织入）</a:t>
            </a:r>
            <a:endParaRPr lang="en-US" altLang="zh-CN" sz="1000" dirty="0" smtClean="0"/>
          </a:p>
          <a:p>
            <a:pPr marL="0" lvl="1" indent="457200"/>
            <a:endParaRPr lang="zh-CN" altLang="en-US" sz="1000" dirty="0" smtClean="0"/>
          </a:p>
          <a:p>
            <a:pPr marL="0" lvl="1" indent="457200"/>
            <a:r>
              <a:rPr lang="zh-CN" altLang="en-US" sz="1000" dirty="0" smtClean="0"/>
              <a:t>图</a:t>
            </a:r>
            <a:r>
              <a:rPr lang="en-US" altLang="zh-CN" sz="1000" dirty="0" smtClean="0"/>
              <a:t>-》</a:t>
            </a:r>
            <a:r>
              <a:rPr lang="zh-CN" altLang="en-US" sz="1000" dirty="0" smtClean="0"/>
              <a:t>更好理解：在一个多或多个连接点上，可以将切面的功能（</a:t>
            </a:r>
            <a:r>
              <a:rPr lang="en-US" altLang="zh-CN" sz="1000" dirty="0" smtClean="0"/>
              <a:t>advice</a:t>
            </a:r>
            <a:r>
              <a:rPr lang="zh-CN" altLang="en-US" sz="1000" dirty="0" smtClean="0"/>
              <a:t>）织入到程序的执行过程中</a:t>
            </a:r>
            <a:endParaRPr lang="en-US" altLang="zh-CN" sz="1000" dirty="0" smtClean="0"/>
          </a:p>
          <a:p>
            <a:pPr marL="0" lvl="1" indent="457200"/>
            <a:endParaRPr lang="en-US" altLang="zh-CN" sz="1000" dirty="0" smtClean="0"/>
          </a:p>
          <a:p>
            <a:pPr marL="0" lvl="1" indent="457200"/>
            <a:r>
              <a:rPr lang="zh-CN" altLang="en-US" sz="1000" dirty="0" smtClean="0"/>
              <a:t>说明：</a:t>
            </a:r>
            <a:endParaRPr lang="en-US" altLang="zh-CN" sz="1000" dirty="0" smtClean="0"/>
          </a:p>
          <a:p>
            <a:pPr marL="0" lvl="1" indent="457200"/>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切面可以理解为由增强处理和切入点组成，既包含了横切逻辑的定义，也包含了连接点的定义。面向切面编程主要关心两个问题，即：在什么位置，执行什么功能。</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Spring AOP</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是负责实施切面的框架，即由</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Spring AOP</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完成织入工作</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marL="0" lvl="1" indent="457200"/>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Advice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直译为“通知”，但这种叫法并不确切，在此处翻译成“增强处理”更便于大家理解</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000" dirty="0" smtClean="0"/>
          </a:p>
          <a:p>
            <a:pPr marL="0" lvl="1" indent="457200"/>
            <a:endParaRPr lang="en-US" altLang="zh-CN" sz="1000" dirty="0" smtClean="0"/>
          </a:p>
          <a:p>
            <a:pPr marL="0" lvl="1" indent="457200"/>
            <a:endParaRPr lang="en-US" altLang="zh-CN" sz="10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pPr lvl="1">
              <a:buClr>
                <a:srgbClr val="4BACC6"/>
              </a:buClr>
              <a:buSzPct val="100000"/>
              <a:buFont typeface="Wingdings" panose="05000000000000000000" pitchFamily="2" charset="2"/>
              <a:buChar char="n"/>
            </a:pPr>
            <a:r>
              <a:rPr lang="zh-CN" altLang="en-US" sz="2400" b="0" dirty="0" smtClean="0"/>
              <a:t>为项目添加</a:t>
            </a:r>
            <a:r>
              <a:rPr lang="en-US" altLang="zh-CN" sz="2400" b="0" dirty="0" smtClean="0"/>
              <a:t>Spring</a:t>
            </a:r>
            <a:r>
              <a:rPr lang="zh-CN" altLang="en-US" sz="2400" b="0" dirty="0" smtClean="0"/>
              <a:t>的</a:t>
            </a:r>
            <a:r>
              <a:rPr lang="en-US" altLang="zh-CN" sz="2400" b="0" dirty="0" smtClean="0"/>
              <a:t>AOP</a:t>
            </a:r>
            <a:r>
              <a:rPr lang="zh-CN" altLang="en-US" sz="2400" b="0" dirty="0" smtClean="0"/>
              <a:t>支持</a:t>
            </a:r>
            <a:endParaRPr lang="en-US" altLang="zh-CN" sz="2400" b="0" dirty="0" smtClean="0"/>
          </a:p>
          <a:p>
            <a:pPr lvl="2">
              <a:buClr>
                <a:srgbClr val="4BACC6"/>
              </a:buClr>
              <a:buFont typeface="Wingdings" panose="05000000000000000000" pitchFamily="2" charset="2"/>
              <a:buChar char="l"/>
            </a:pPr>
            <a:r>
              <a:rPr lang="en-US" altLang="zh-CN" sz="2000" b="0" dirty="0" smtClean="0"/>
              <a:t>spring-aop-3.2.1</a:t>
            </a:r>
            <a:r>
              <a:rPr lang="zh-CN" altLang="en-US" sz="2000" b="0" dirty="0" smtClean="0"/>
              <a:t>3</a:t>
            </a:r>
            <a:r>
              <a:rPr lang="en-US" altLang="zh-CN" sz="2000" b="0" dirty="0" smtClean="0"/>
              <a:t>.RELEASE.jar</a:t>
            </a:r>
            <a:endParaRPr lang="en-US" altLang="zh-CN" sz="2000" b="0" dirty="0" smtClean="0"/>
          </a:p>
          <a:p>
            <a:pPr lvl="2">
              <a:buClr>
                <a:srgbClr val="4BACC6"/>
              </a:buClr>
              <a:buFont typeface="Wingdings" panose="05000000000000000000" pitchFamily="2" charset="2"/>
              <a:buChar char="l"/>
            </a:pPr>
            <a:r>
              <a:rPr lang="en-US" altLang="zh-CN" sz="2000" b="0" dirty="0" smtClean="0"/>
              <a:t>aopalliance-1.0.jar</a:t>
            </a:r>
            <a:endParaRPr lang="en-US" altLang="zh-CN" sz="2000" b="0" dirty="0" smtClean="0"/>
          </a:p>
          <a:p>
            <a:pPr lvl="2">
              <a:buClr>
                <a:srgbClr val="4BACC6"/>
              </a:buClr>
              <a:buFont typeface="Wingdings" panose="05000000000000000000" pitchFamily="2" charset="2"/>
              <a:buChar char="l"/>
            </a:pPr>
            <a:r>
              <a:rPr lang="en-US" altLang="zh-CN" sz="2000" b="0" dirty="0" smtClean="0"/>
              <a:t>aspectjweaver-1.6.9.jar</a:t>
            </a:r>
            <a:endParaRPr lang="en-US" altLang="zh-CN" sz="2000" b="0" dirty="0" smtClean="0"/>
          </a:p>
          <a:p>
            <a:pPr lvl="2">
              <a:buClr>
                <a:srgbClr val="4BACC6"/>
              </a:buClr>
              <a:buFont typeface="Wingdings" panose="05000000000000000000" pitchFamily="2" charset="2"/>
              <a:buChar char="l"/>
            </a:pPr>
            <a:r>
              <a:rPr lang="en-US" altLang="zh-CN" sz="2000" b="0" dirty="0" smtClean="0"/>
              <a:t>cglib-nodep-2.1</a:t>
            </a:r>
            <a:r>
              <a:rPr lang="zh-CN" altLang="en-US" sz="2000" b="0" dirty="0" smtClean="0"/>
              <a:t>.</a:t>
            </a:r>
            <a:r>
              <a:rPr lang="en-US" altLang="zh-CN" sz="2000" b="0" dirty="0" smtClean="0"/>
              <a:t>3.jar</a:t>
            </a:r>
            <a:r>
              <a:rPr lang="zh-CN" altLang="en-US" sz="2000" b="0" dirty="0" smtClean="0"/>
              <a:t>（已内联在Spring core中）</a:t>
            </a:r>
            <a:endParaRPr lang="en-US" altLang="zh-CN" sz="2000" b="0" dirty="0" smtClean="0"/>
          </a:p>
          <a:p>
            <a:pPr lvl="1">
              <a:buClr>
                <a:srgbClr val="4BACC6"/>
              </a:buClr>
              <a:buSzPct val="100000"/>
              <a:buFont typeface="Wingdings" panose="05000000000000000000" pitchFamily="2" charset="2"/>
              <a:buChar char="n"/>
            </a:pPr>
            <a:r>
              <a:rPr lang="zh-CN" altLang="en-US" sz="2400" b="0" dirty="0" smtClean="0"/>
              <a:t>编写目标方法和增强处理</a:t>
            </a:r>
            <a:endParaRPr lang="en-US" altLang="zh-CN" sz="2400" b="0" dirty="0" smtClean="0"/>
          </a:p>
          <a:p>
            <a:pPr lvl="1">
              <a:buClr>
                <a:srgbClr val="4BACC6"/>
              </a:buClr>
              <a:buSzPct val="100000"/>
              <a:buFont typeface="Wingdings" panose="05000000000000000000" pitchFamily="2" charset="2"/>
              <a:buChar char="n"/>
            </a:pPr>
            <a:r>
              <a:rPr lang="zh-CN" altLang="en-US" sz="2400" b="0" dirty="0" smtClean="0"/>
              <a:t>在</a:t>
            </a:r>
            <a:r>
              <a:rPr lang="en-US" altLang="zh-CN" sz="2400" b="0" dirty="0" smtClean="0"/>
              <a:t>Spring</a:t>
            </a:r>
            <a:r>
              <a:rPr lang="zh-CN" altLang="en-US" sz="2400" b="0" dirty="0" smtClean="0"/>
              <a:t>配置文件中定义切入点</a:t>
            </a:r>
            <a:endParaRPr lang="en-US" altLang="zh-CN" sz="2400" b="0" dirty="0" smtClean="0"/>
          </a:p>
          <a:p>
            <a:pPr lvl="1">
              <a:buClr>
                <a:srgbClr val="4BACC6"/>
              </a:buClr>
              <a:buSzPct val="100000"/>
              <a:buFont typeface="Wingdings" panose="05000000000000000000" pitchFamily="2" charset="2"/>
              <a:buChar char="n"/>
            </a:pPr>
            <a:r>
              <a:rPr lang="zh-CN" altLang="en-US" sz="2400" b="0" dirty="0" smtClean="0"/>
              <a:t>在切入点织入增强处理</a:t>
            </a:r>
            <a:endParaRPr lang="en-US" altLang="zh-CN" sz="2400" b="0" dirty="0" smtClean="0"/>
          </a:p>
          <a:p>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UserServiceLogger</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类中定义了</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before(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和</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两个方法。我们希望把</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before(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方法作为前置增强使用，即将该方法添加到目标方法之前执行；</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方法作为后置增强使用，即将该方法添加到目标方法正常返回之后执行。这里先以前置增强和后置增强为例，其他增强类型会在后续章节中进行介绍。</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为了能够在增强方法中获得当前连接点的信息，以便实施相关的判断和处理，可以在增强方法中声明一个</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JoinPoint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类型的参数，</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Spring</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会自动注入该实例。通过该实例的</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getTarget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方法可以得到被代理的目标对象，</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getSignature</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方法返回被代理的目标方法，</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getArgs</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方法返回传递给目标方法的参数数组。对于实现后置增强的</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方法，还可以定义一个参数用于接收目标方法的返回值。</a:t>
            </a:r>
            <a:endParaRPr lang="zh-CN" altLang="en-US" dirty="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配置切入点的标签</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aop:pointcut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aop:pointcut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expression</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属性可以配置切入点表达式</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切入点表达式支持模糊匹配，讲解几种常用的模糊匹配</a:t>
            </a:r>
            <a:endParaRPr lang="en-US" altLang="zh-CN" dirty="0" smtClean="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pPr marL="285750" lvl="1" indent="-285750" eaLnBrk="0" hangingPunct="0">
              <a:spcBef>
                <a:spcPct val="20000"/>
              </a:spcBef>
              <a:buClr>
                <a:srgbClr val="233DA9"/>
              </a:buClr>
              <a:buSzPct val="80000"/>
              <a:defRPr/>
            </a:pPr>
            <a:r>
              <a:rPr lang="zh-CN" altLang="en-US" sz="1600" b="1" kern="0" dirty="0" smtClean="0">
                <a:solidFill>
                  <a:schemeClr val="bg1"/>
                </a:solidFill>
                <a:latin typeface="Arial" panose="020B0604020202020204"/>
                <a:ea typeface="黑体" panose="02010609060101010101" pitchFamily="2" charset="-122"/>
              </a:rPr>
              <a:t>将增强处理和切入点结合在一起，在切入点处插入增强处理，完成</a:t>
            </a:r>
            <a:r>
              <a:rPr lang="en-US" altLang="zh-CN" sz="1600" b="1" kern="0" dirty="0" smtClean="0">
                <a:solidFill>
                  <a:schemeClr val="bg1"/>
                </a:solidFill>
                <a:latin typeface="Arial" panose="020B0604020202020204"/>
                <a:ea typeface="黑体" panose="02010609060101010101" pitchFamily="2" charset="-122"/>
              </a:rPr>
              <a:t>"</a:t>
            </a:r>
            <a:r>
              <a:rPr lang="zh-CN" altLang="en-US" sz="1600" b="1" kern="0" dirty="0" smtClean="0">
                <a:solidFill>
                  <a:schemeClr val="bg1"/>
                </a:solidFill>
                <a:latin typeface="Arial" panose="020B0604020202020204"/>
                <a:ea typeface="黑体" panose="02010609060101010101" pitchFamily="2" charset="-122"/>
              </a:rPr>
              <a:t>织入</a:t>
            </a:r>
            <a:r>
              <a:rPr lang="en-US" altLang="zh-CN" sz="1600" b="1" kern="0" dirty="0" smtClean="0">
                <a:solidFill>
                  <a:schemeClr val="bg1"/>
                </a:solidFill>
                <a:latin typeface="Arial" panose="020B0604020202020204"/>
                <a:ea typeface="黑体" panose="02010609060101010101" pitchFamily="2" charset="-122"/>
              </a:rPr>
              <a:t>"</a:t>
            </a:r>
            <a:endParaRPr lang="zh-CN" altLang="en-US" sz="1600" b="1" kern="0" dirty="0" smtClean="0">
              <a:solidFill>
                <a:schemeClr val="bg1"/>
              </a:solidFill>
              <a:latin typeface="Arial" panose="020B0604020202020204"/>
              <a:ea typeface="黑体" panose="02010609060101010101" pitchFamily="2" charset="-122"/>
            </a:endParaRPr>
          </a:p>
          <a:p>
            <a:endParaRPr lang="en-US" altLang="zh-CN" dirty="0" smtClean="0"/>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aop:config</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中使用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aop:aspect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引用包含增强方法的</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Bean</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。然后分别通过</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aop:before</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aop:after-returning</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将方法声明为前置增强和后置增强，在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&lt;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aop:after-returning</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&gt;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中可以通过</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returning</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属性指定需要注入返回值的属性名。方法的</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JoinPoint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类型参数无须特殊处理，</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Spring</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会自动为其注入连接点实例。</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很明显</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UserService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的</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addNewUser</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方法可以和切入点</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pointcut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相匹配，</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Spring</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会生成代理对象在它执行前后分别调用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before(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和</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afterReturning</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方法，这样就完成了日志输出。</a:t>
            </a:r>
            <a:endParaRPr lang="en-US" altLang="zh-CN" dirty="0" smtClean="0"/>
          </a:p>
        </p:txBody>
      </p:sp>
      <p:sp>
        <p:nvSpPr>
          <p:cNvPr id="4" name="灯片编号占位符 3"/>
          <p:cNvSpPr>
            <a:spLocks noGrp="1"/>
          </p:cNvSpPr>
          <p:nvPr>
            <p:ph type="sldNum" sz="quarter" idx="10"/>
          </p:nvPr>
        </p:nvSpPr>
        <p:spPr/>
        <p:txBody>
          <a:bodyPr/>
          <a:lstStyle/>
          <a:p>
            <a:pPr>
              <a:defRPr/>
            </a:pPr>
            <a:fld id="{C81D0CCD-F1CB-4674-8425-31C844BC950D}"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3ADD4C1-BCED-4910-B58E-3E3E346C06C4}"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总结部分</a:t>
            </a:r>
            <a:r>
              <a:rPr lang="zh-CN" altLang="zh-CN" dirty="0" smtClean="0"/>
              <a:t>主要达到以下几个目的：</a:t>
            </a:r>
            <a:endParaRPr lang="en-US" altLang="zh-CN" dirty="0" smtClean="0"/>
          </a:p>
          <a:p>
            <a:r>
              <a:rPr lang="en-US" altLang="zh-CN" dirty="0" smtClean="0"/>
              <a:t>1</a:t>
            </a:r>
            <a:r>
              <a:rPr lang="zh-CN" altLang="en-US" dirty="0" smtClean="0"/>
              <a:t>、</a:t>
            </a:r>
            <a:r>
              <a:rPr lang="zh-CN" altLang="zh-CN" b="1" dirty="0" smtClean="0"/>
              <a:t>回顾内容</a:t>
            </a:r>
            <a:r>
              <a:rPr lang="zh-CN" altLang="en-US" b="1" dirty="0" smtClean="0"/>
              <a:t>。</a:t>
            </a:r>
            <a:r>
              <a:rPr lang="zh-CN" altLang="en-US" dirty="0" smtClean="0">
                <a:solidFill>
                  <a:srgbClr val="C00000"/>
                </a:solidFill>
              </a:rPr>
              <a:t>注意与</a:t>
            </a:r>
            <a:r>
              <a:rPr lang="zh-CN" altLang="zh-CN" dirty="0" smtClean="0">
                <a:solidFill>
                  <a:srgbClr val="C00000"/>
                </a:solidFill>
              </a:rPr>
              <a:t>与</a:t>
            </a:r>
            <a:r>
              <a:rPr lang="zh-CN" altLang="en-US" dirty="0" smtClean="0">
                <a:solidFill>
                  <a:srgbClr val="C00000"/>
                </a:solidFill>
              </a:rPr>
              <a:t>本章任务和目标</a:t>
            </a:r>
            <a:r>
              <a:rPr lang="zh-CN" altLang="zh-CN" dirty="0" smtClean="0">
                <a:solidFill>
                  <a:srgbClr val="C00000"/>
                </a:solidFill>
              </a:rPr>
              <a:t>不一样。</a:t>
            </a:r>
            <a:r>
              <a:rPr lang="zh-CN" altLang="en-US" dirty="0" smtClean="0">
                <a:solidFill>
                  <a:srgbClr val="C00000"/>
                </a:solidFill>
              </a:rPr>
              <a:t>本章任务和目标是</a:t>
            </a:r>
            <a:r>
              <a:rPr lang="zh-CN" altLang="zh-CN" dirty="0" smtClean="0"/>
              <a:t>是强调</a:t>
            </a:r>
            <a:r>
              <a:rPr lang="zh-CN" altLang="en-US" dirty="0" smtClean="0"/>
              <a:t>内容概貌，学到技术，告知要学习什么；总结时，</a:t>
            </a:r>
            <a:r>
              <a:rPr lang="zh-CN" altLang="zh-CN" dirty="0" smtClean="0"/>
              <a:t>要格外强调观点，把每一</a:t>
            </a:r>
            <a:r>
              <a:rPr lang="zh-CN" altLang="en-US" dirty="0" smtClean="0"/>
              <a:t>个知识点</a:t>
            </a:r>
            <a:r>
              <a:rPr lang="zh-CN" altLang="zh-CN" dirty="0" smtClean="0"/>
              <a:t>的观点</a:t>
            </a:r>
            <a:r>
              <a:rPr lang="zh-CN" altLang="en-US" dirty="0" smtClean="0"/>
              <a:t>结论</a:t>
            </a:r>
            <a:r>
              <a:rPr lang="zh-CN" altLang="zh-CN" dirty="0" smtClean="0"/>
              <a:t>都尽量突出出来。</a:t>
            </a:r>
            <a:endParaRPr lang="en-US" altLang="zh-CN" dirty="0" smtClean="0">
              <a:solidFill>
                <a:srgbClr val="C00000"/>
              </a:solidFill>
            </a:endParaRPr>
          </a:p>
          <a:p>
            <a:r>
              <a:rPr lang="en-US" altLang="zh-CN" b="1" dirty="0" smtClean="0"/>
              <a:t>2</a:t>
            </a:r>
            <a:r>
              <a:rPr lang="zh-CN" altLang="en-US" b="1" dirty="0" smtClean="0"/>
              <a:t>、</a:t>
            </a:r>
            <a:r>
              <a:rPr lang="zh-CN" altLang="zh-CN" b="1" dirty="0" smtClean="0"/>
              <a:t>整理逻辑</a:t>
            </a:r>
            <a:r>
              <a:rPr lang="zh-CN" altLang="en-US" b="1" dirty="0" smtClean="0"/>
              <a:t>。</a:t>
            </a:r>
            <a:r>
              <a:rPr lang="zh-CN" altLang="zh-CN" dirty="0" smtClean="0"/>
              <a:t>还应该把观点之间的逻辑联系梳理出来</a:t>
            </a:r>
            <a:r>
              <a:rPr lang="zh-CN" altLang="en-US" dirty="0" smtClean="0"/>
              <a:t>。</a:t>
            </a:r>
            <a:r>
              <a:rPr lang="zh-CN" altLang="zh-CN" dirty="0" smtClean="0"/>
              <a:t>从而使</a:t>
            </a:r>
            <a:r>
              <a:rPr lang="zh-CN" altLang="en-US" dirty="0" smtClean="0"/>
              <a:t>知识</a:t>
            </a:r>
            <a:r>
              <a:rPr lang="zh-CN" altLang="zh-CN" dirty="0" smtClean="0"/>
              <a:t>系统化、逻辑化。要帮助</a:t>
            </a:r>
            <a:r>
              <a:rPr lang="zh-CN" altLang="en-US" dirty="0" smtClean="0"/>
              <a:t>学员</a:t>
            </a:r>
            <a:r>
              <a:rPr lang="zh-CN" altLang="zh-CN" dirty="0" smtClean="0"/>
              <a:t>整清逻辑是总结的一大任务</a:t>
            </a:r>
            <a:r>
              <a:rPr lang="zh-CN" altLang="en-US" dirty="0" smtClean="0"/>
              <a:t>。</a:t>
            </a:r>
            <a:endParaRPr lang="en-US" altLang="zh-CN" dirty="0" smtClean="0"/>
          </a:p>
        </p:txBody>
      </p:sp>
      <p:sp>
        <p:nvSpPr>
          <p:cNvPr id="4" name="灯片编号占位符 3"/>
          <p:cNvSpPr>
            <a:spLocks noGrp="1"/>
          </p:cNvSpPr>
          <p:nvPr>
            <p:ph type="sldNum" sz="quarter" idx="5"/>
          </p:nvPr>
        </p:nvSpPr>
        <p:spPr/>
        <p:txBody>
          <a:bodyPr/>
          <a:lstStyle/>
          <a:p>
            <a:pPr>
              <a:defRPr/>
            </a:pPr>
            <a:fld id="{7144FBA9-8B27-406D-AC8B-19CE21CD6A24}"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ECB7591D-646B-42E9-8DC4-DE1574C35E6F}"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B765A18-CBC7-41A5-AE7D-4D8807A48FF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F4BFCB2C-DEFE-4C78-B290-98ABD212FEA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smtClean="0"/>
              <a:t>教学指导：</a:t>
            </a:r>
            <a:endParaRPr lang="en-US" altLang="zh-CN" dirty="0" smtClean="0"/>
          </a:p>
          <a:p>
            <a:pPr>
              <a:defRPr/>
            </a:pPr>
            <a:r>
              <a:rPr lang="en-US" altLang="zh-CN" dirty="0" smtClean="0"/>
              <a:t>Spring</a:t>
            </a:r>
            <a:r>
              <a:rPr lang="zh-CN" altLang="en-US" dirty="0" smtClean="0"/>
              <a:t>的诞生是为了满足企业级系统的一些需求，那么，企业级系统有那些特点，</a:t>
            </a:r>
            <a:r>
              <a:rPr lang="en-US" altLang="zh-CN" dirty="0" smtClean="0"/>
              <a:t>spring</a:t>
            </a:r>
            <a:r>
              <a:rPr lang="zh-CN" altLang="en-US" dirty="0" smtClean="0"/>
              <a:t>究竟带来了那些好处呢</a:t>
            </a:r>
            <a:endParaRPr lang="en-US" altLang="zh-CN" dirty="0" smtClean="0"/>
          </a:p>
          <a:p>
            <a:pPr marL="228600" indent="-228600">
              <a:buFontTx/>
              <a:buAutoNum type="arabicPeriod"/>
              <a:defRPr/>
            </a:pPr>
            <a:r>
              <a:rPr lang="zh-CN" altLang="en-US" dirty="0" smtClean="0"/>
              <a:t>简单介绍企业级应用的特点</a:t>
            </a:r>
            <a:endParaRPr lang="en-US" altLang="zh-CN" dirty="0" smtClean="0"/>
          </a:p>
          <a:p>
            <a:pPr marL="228600" indent="-228600">
              <a:buFontTx/>
              <a:buAutoNum type="arabicPeriod"/>
              <a:defRPr/>
            </a:pPr>
            <a:r>
              <a:rPr lang="zh-CN" altLang="en-US" dirty="0" smtClean="0"/>
              <a:t>简介</a:t>
            </a:r>
            <a:r>
              <a:rPr lang="en-US" altLang="zh-CN" dirty="0" smtClean="0"/>
              <a:t>EJB</a:t>
            </a:r>
            <a:r>
              <a:rPr lang="zh-CN" altLang="en-US" dirty="0" smtClean="0"/>
              <a:t>的不足，引入</a:t>
            </a:r>
            <a:r>
              <a:rPr lang="en-US" altLang="zh-CN" dirty="0" smtClean="0"/>
              <a:t>Spring</a:t>
            </a:r>
            <a:endParaRPr lang="en-US" altLang="zh-CN" dirty="0" smtClean="0"/>
          </a:p>
          <a:p>
            <a:pPr marL="228600" indent="-228600">
              <a:buFontTx/>
              <a:buAutoNum type="arabicPeriod"/>
              <a:defRPr/>
            </a:pPr>
            <a:r>
              <a:rPr lang="en-US" altLang="zh-CN" dirty="0" smtClean="0"/>
              <a:t>1 </a:t>
            </a:r>
            <a:r>
              <a:rPr lang="zh-CN" altLang="en-US" dirty="0" smtClean="0"/>
              <a:t>学习比较难，开发难度大</a:t>
            </a:r>
            <a:br>
              <a:rPr lang="zh-CN" altLang="en-US" dirty="0" smtClean="0"/>
            </a:br>
            <a:r>
              <a:rPr lang="en-US" altLang="zh-CN" dirty="0" smtClean="0"/>
              <a:t>2 </a:t>
            </a:r>
            <a:r>
              <a:rPr lang="zh-CN" altLang="en-US" dirty="0" smtClean="0"/>
              <a:t>依赖应用服务器</a:t>
            </a:r>
            <a:br>
              <a:rPr lang="zh-CN" altLang="en-US" dirty="0" smtClean="0"/>
            </a:br>
            <a:r>
              <a:rPr lang="en-US" altLang="zh-CN" dirty="0" smtClean="0"/>
              <a:t>3 </a:t>
            </a:r>
            <a:r>
              <a:rPr lang="zh-CN" altLang="en-US" dirty="0" smtClean="0"/>
              <a:t>运用大量的设计模式</a:t>
            </a:r>
            <a:endParaRPr lang="en-US" altLang="zh-CN" dirty="0" smtClean="0"/>
          </a:p>
          <a:p>
            <a:pPr marL="0" indent="0">
              <a:buFontTx/>
              <a:buNone/>
              <a:defRPr/>
            </a:pPr>
            <a:r>
              <a:rPr lang="zh-CN" altLang="en-US" dirty="0" smtClean="0"/>
              <a:t>引入</a:t>
            </a:r>
            <a:r>
              <a:rPr lang="en-US" altLang="zh-CN" dirty="0" smtClean="0"/>
              <a:t>spring</a:t>
            </a:r>
            <a:r>
              <a:rPr lang="zh-CN" altLang="en-US" dirty="0" smtClean="0"/>
              <a:t>之后，</a:t>
            </a:r>
            <a:r>
              <a:rPr lang="en-US" altLang="zh-CN" dirty="0" smtClean="0"/>
              <a:t>spring</a:t>
            </a:r>
            <a:r>
              <a:rPr lang="zh-CN" altLang="en-US" dirty="0" smtClean="0"/>
              <a:t>的依赖注入可以统一管理和生成</a:t>
            </a:r>
            <a:r>
              <a:rPr lang="en-US" altLang="zh-CN" dirty="0" err="1" smtClean="0"/>
              <a:t>javabean</a:t>
            </a:r>
            <a:r>
              <a:rPr lang="zh-CN" altLang="en-US" dirty="0" smtClean="0"/>
              <a:t>，哪有需要调用就往哪注入，这种方式大大降低了开发难度，</a:t>
            </a:r>
            <a:endParaRPr lang="en-US" altLang="zh-CN" dirty="0" smtClean="0"/>
          </a:p>
          <a:p>
            <a:pPr marL="0" indent="0">
              <a:buFontTx/>
              <a:buNone/>
              <a:defRPr/>
            </a:pPr>
            <a:r>
              <a:rPr lang="zh-CN" altLang="en-US" dirty="0" smtClean="0"/>
              <a:t>降低了代码的耦合度，给后期的维护也带来了方便</a:t>
            </a:r>
            <a:endParaRPr lang="en-US" altLang="zh-CN" dirty="0" smtClean="0"/>
          </a:p>
          <a:p>
            <a:pPr marL="0" indent="0">
              <a:buFontTx/>
              <a:buNone/>
              <a:defRPr/>
            </a:pPr>
            <a:r>
              <a:rPr lang="zh-CN" altLang="en-US" dirty="0" smtClean="0"/>
              <a:t>同时</a:t>
            </a:r>
            <a:r>
              <a:rPr lang="en-US" altLang="zh-CN" dirty="0" smtClean="0"/>
              <a:t>spring</a:t>
            </a:r>
            <a:r>
              <a:rPr lang="zh-CN" altLang="en-US" dirty="0" smtClean="0"/>
              <a:t>的</a:t>
            </a:r>
            <a:r>
              <a:rPr lang="en-US" altLang="zh-CN" dirty="0" err="1" smtClean="0"/>
              <a:t>aop</a:t>
            </a:r>
            <a:r>
              <a:rPr lang="zh-CN" altLang="en-US" dirty="0" smtClean="0"/>
              <a:t>还能讲系统中那些类似于日志管理，事务等分布性比较强，但又必须有的代码集中生成，无需开发人员关注，提高工作效率</a:t>
            </a:r>
            <a:endParaRPr lang="en-US" altLang="zh-CN" dirty="0" smtClean="0"/>
          </a:p>
          <a:p>
            <a:pPr marL="0" indent="0">
              <a:buFontTx/>
              <a:buNone/>
              <a:defRPr/>
            </a:pPr>
            <a:r>
              <a:rPr lang="zh-CN" altLang="en-US" dirty="0" smtClean="0"/>
              <a:t>业务复杂：设计一个系统，需求说明书就可能有几千页</a:t>
            </a:r>
            <a:endParaRPr lang="zh-CN" altLang="en-US" dirty="0"/>
          </a:p>
        </p:txBody>
      </p:sp>
      <p:sp>
        <p:nvSpPr>
          <p:cNvPr id="4" name="灯片编号占位符 3"/>
          <p:cNvSpPr>
            <a:spLocks noGrp="1"/>
          </p:cNvSpPr>
          <p:nvPr>
            <p:ph type="sldNum" sz="quarter" idx="5"/>
          </p:nvPr>
        </p:nvSpPr>
        <p:spPr/>
        <p:txBody>
          <a:bodyPr/>
          <a:lstStyle/>
          <a:p>
            <a:pPr>
              <a:defRPr/>
            </a:pPr>
            <a:fld id="{BA03986A-BE9E-4C43-9F99-58DC97DDB97F}"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zh-CN" altLang="en-US" dirty="0" smtClean="0"/>
              <a:t>“内容”部分仅列举了课程所涉及的，技术顾问可以简单介绍</a:t>
            </a:r>
            <a:r>
              <a:rPr lang="en-US" altLang="zh-CN" dirty="0" smtClean="0"/>
              <a:t>Spring</a:t>
            </a:r>
            <a:r>
              <a:rPr lang="zh-CN" altLang="en-US" dirty="0" smtClean="0"/>
              <a:t>的其他服务，不要用时过多</a:t>
            </a:r>
            <a:endParaRPr lang="zh-CN" altLang="en-US"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en-US" altLang="zh-CN" dirty="0" smtClean="0"/>
              <a:t>Spring</a:t>
            </a:r>
            <a:r>
              <a:rPr lang="zh-CN" altLang="en-US" dirty="0" smtClean="0"/>
              <a:t>一共有十几个组件，但是真正的核心组件只有几个，我们一起来看下</a:t>
            </a:r>
            <a:r>
              <a:rPr lang="en-US" altLang="zh-CN" dirty="0" smtClean="0"/>
              <a:t>Spring</a:t>
            </a:r>
            <a:r>
              <a:rPr lang="zh-CN" altLang="en-US" dirty="0" smtClean="0"/>
              <a:t>框架的总体架构图，了解一下他的体系结构。</a:t>
            </a:r>
            <a:endParaRPr lang="en-US" altLang="zh-CN" dirty="0" smtClean="0"/>
          </a:p>
          <a:p>
            <a:r>
              <a:rPr lang="zh-CN" altLang="en-US" dirty="0" smtClean="0"/>
              <a:t>从这个图中我们可以看出</a:t>
            </a:r>
            <a:r>
              <a:rPr lang="en-US" altLang="zh-CN" dirty="0" smtClean="0"/>
              <a:t>Spring</a:t>
            </a:r>
            <a:r>
              <a:rPr lang="zh-CN" altLang="en-US" dirty="0" smtClean="0"/>
              <a:t>框架的核心组件只有三个：</a:t>
            </a:r>
            <a:r>
              <a:rPr lang="en-US" altLang="zh-CN" dirty="0" smtClean="0"/>
              <a:t>Core</a:t>
            </a:r>
            <a:r>
              <a:rPr lang="zh-CN" altLang="en-US" dirty="0" smtClean="0"/>
              <a:t>、</a:t>
            </a:r>
            <a:r>
              <a:rPr lang="en-US" altLang="zh-CN" dirty="0" smtClean="0"/>
              <a:t>Context</a:t>
            </a:r>
            <a:r>
              <a:rPr lang="zh-CN" altLang="en-US" dirty="0" smtClean="0"/>
              <a:t>和</a:t>
            </a:r>
            <a:r>
              <a:rPr lang="en-US" altLang="zh-CN" dirty="0" smtClean="0"/>
              <a:t>Beans</a:t>
            </a:r>
            <a:r>
              <a:rPr lang="zh-CN" altLang="en-US" dirty="0" smtClean="0"/>
              <a:t>。他们构建起了整个</a:t>
            </a:r>
            <a:r>
              <a:rPr lang="en-US" altLang="zh-CN" dirty="0" smtClean="0"/>
              <a:t>Spring</a:t>
            </a:r>
            <a:r>
              <a:rPr lang="zh-CN" altLang="en-US" dirty="0" smtClean="0"/>
              <a:t>的骨骼架构，没有他们就不可能有</a:t>
            </a:r>
            <a:r>
              <a:rPr lang="en-US" altLang="zh-CN" dirty="0" smtClean="0"/>
              <a:t>AOP</a:t>
            </a:r>
            <a:r>
              <a:rPr lang="zh-CN" altLang="en-US" dirty="0" smtClean="0"/>
              <a:t>、</a:t>
            </a:r>
            <a:r>
              <a:rPr lang="en-US" altLang="zh-CN" dirty="0" smtClean="0"/>
              <a:t>Web</a:t>
            </a:r>
            <a:r>
              <a:rPr lang="zh-CN" altLang="en-US" dirty="0" smtClean="0"/>
              <a:t>等上层的特性功能。上面这些是</a:t>
            </a:r>
            <a:r>
              <a:rPr lang="en-US" altLang="zh-CN" dirty="0" smtClean="0"/>
              <a:t>Spring</a:t>
            </a:r>
            <a:r>
              <a:rPr lang="zh-CN" altLang="en-US" dirty="0" smtClean="0"/>
              <a:t>特性功能。。我列举了比较重要的几个包：</a:t>
            </a:r>
            <a:r>
              <a:rPr lang="en-US" altLang="zh-CN" dirty="0" smtClean="0"/>
              <a:t>AOP</a:t>
            </a:r>
            <a:r>
              <a:rPr lang="zh-CN" altLang="en-US" dirty="0" smtClean="0"/>
              <a:t>包</a:t>
            </a:r>
            <a:r>
              <a:rPr lang="en-US" altLang="zh-CN" dirty="0" smtClean="0"/>
              <a:t>(</a:t>
            </a:r>
            <a:r>
              <a:rPr lang="zh-CN" altLang="en-US" dirty="0" smtClean="0"/>
              <a:t>主要提供面向切面编程的实现</a:t>
            </a:r>
            <a:r>
              <a:rPr lang="en-US" altLang="zh-CN" dirty="0" smtClean="0"/>
              <a:t>)</a:t>
            </a:r>
            <a:r>
              <a:rPr lang="zh-CN" altLang="en-US" dirty="0" smtClean="0"/>
              <a:t>，</a:t>
            </a:r>
            <a:r>
              <a:rPr lang="en-US" altLang="zh-CN" dirty="0" smtClean="0"/>
              <a:t>Web(</a:t>
            </a:r>
            <a:r>
              <a:rPr lang="zh-CN" altLang="en-US" dirty="0" smtClean="0"/>
              <a:t>主要提供了</a:t>
            </a:r>
            <a:r>
              <a:rPr lang="pt-BR" altLang="en-US" dirty="0" smtClean="0"/>
              <a:t>Web</a:t>
            </a:r>
            <a:r>
              <a:rPr lang="zh-CN" altLang="en-US" dirty="0" smtClean="0"/>
              <a:t>应用开发的支持及针对</a:t>
            </a:r>
            <a:r>
              <a:rPr lang="pt-BR" altLang="en-US" dirty="0" smtClean="0"/>
              <a:t>Web</a:t>
            </a:r>
            <a:r>
              <a:rPr lang="zh-CN" altLang="en-US" dirty="0" smtClean="0"/>
              <a:t>应用的</a:t>
            </a:r>
            <a:r>
              <a:rPr lang="pt-BR" altLang="en-US" dirty="0" smtClean="0"/>
              <a:t>MVC</a:t>
            </a:r>
            <a:r>
              <a:rPr lang="zh-CN" altLang="en-US" dirty="0" smtClean="0"/>
              <a:t>思想实现</a:t>
            </a:r>
            <a:r>
              <a:rPr lang="en-US" altLang="zh-CN" dirty="0" smtClean="0"/>
              <a:t>) </a:t>
            </a:r>
            <a:r>
              <a:rPr lang="zh-CN" altLang="en-US" dirty="0" smtClean="0"/>
              <a:t>、</a:t>
            </a:r>
            <a:r>
              <a:rPr lang="en-US" altLang="zh-CN" dirty="0" smtClean="0"/>
              <a:t>ORM</a:t>
            </a:r>
            <a:r>
              <a:rPr lang="zh-CN" altLang="en-US" dirty="0" smtClean="0"/>
              <a:t>（为我们之前学的</a:t>
            </a:r>
            <a:r>
              <a:rPr lang="en-US" altLang="zh-CN" dirty="0" smtClean="0"/>
              <a:t>Hibernate</a:t>
            </a:r>
            <a:r>
              <a:rPr lang="zh-CN" altLang="en-US" dirty="0" smtClean="0"/>
              <a:t>，以及以后会学到的</a:t>
            </a:r>
            <a:r>
              <a:rPr lang="en-US" altLang="zh-CN" dirty="0" err="1" smtClean="0"/>
              <a:t>Mybatis</a:t>
            </a:r>
            <a:r>
              <a:rPr lang="zh-CN" altLang="en-US" dirty="0" smtClean="0"/>
              <a:t>这类持久化框架提供支持）、还有</a:t>
            </a:r>
            <a:r>
              <a:rPr lang="en-US" altLang="zh-CN" dirty="0" smtClean="0"/>
              <a:t>Spring MVC</a:t>
            </a:r>
            <a:r>
              <a:rPr lang="zh-CN" altLang="en-US" dirty="0" smtClean="0"/>
              <a:t>（这个是它自带的一个</a:t>
            </a:r>
            <a:r>
              <a:rPr lang="en-US" altLang="zh-CN" dirty="0" smtClean="0"/>
              <a:t>web</a:t>
            </a:r>
            <a:r>
              <a:rPr lang="zh-CN" altLang="en-US" dirty="0" smtClean="0"/>
              <a:t>视图层，可以替代到</a:t>
            </a:r>
            <a:r>
              <a:rPr lang="en-US" altLang="zh-CN" dirty="0" smtClean="0"/>
              <a:t>Sturts2</a:t>
            </a:r>
            <a:r>
              <a:rPr lang="zh-CN" altLang="en-US" dirty="0" smtClean="0"/>
              <a:t>，将来我们还会详细的学习这个</a:t>
            </a:r>
            <a:r>
              <a:rPr lang="en-US" altLang="zh-CN" dirty="0" err="1" smtClean="0"/>
              <a:t>SpringMVC</a:t>
            </a:r>
            <a:r>
              <a:rPr lang="zh-CN" altLang="en-US" dirty="0" smtClean="0"/>
              <a:t>框架）。。等等，其中最最核心的就是</a:t>
            </a:r>
            <a:r>
              <a:rPr lang="en-US" altLang="zh-CN" dirty="0" smtClean="0"/>
              <a:t>AOP</a:t>
            </a:r>
            <a:r>
              <a:rPr lang="zh-CN" altLang="en-US" dirty="0" smtClean="0"/>
              <a:t>和下面</a:t>
            </a:r>
            <a:r>
              <a:rPr lang="en-US" altLang="zh-CN" dirty="0" smtClean="0"/>
              <a:t>Spring</a:t>
            </a:r>
            <a:r>
              <a:rPr lang="zh-CN" altLang="en-US" dirty="0" smtClean="0"/>
              <a:t>核心包，也是我们学习的重点。</a:t>
            </a:r>
            <a:endParaRPr lang="en-US" altLang="zh-CN" dirty="0" smtClean="0"/>
          </a:p>
          <a:p>
            <a:endParaRPr lang="en-US" altLang="zh-CN" dirty="0" smtClean="0"/>
          </a:p>
          <a:p>
            <a:endParaRPr lang="en-US" altLang="zh-CN" dirty="0" smtClean="0"/>
          </a:p>
          <a:p>
            <a:r>
              <a:rPr lang="zh-CN" altLang="en-US" dirty="0" smtClean="0"/>
              <a:t>接下来我们就从这三个核心组件入手分析</a:t>
            </a:r>
            <a:r>
              <a:rPr lang="en-US" altLang="zh-CN" dirty="0" smtClean="0"/>
              <a:t>Spring</a:t>
            </a:r>
            <a:r>
              <a:rPr lang="zh-CN" altLang="en-US" dirty="0" smtClean="0"/>
              <a:t>的设计理念</a:t>
            </a:r>
            <a:endParaRPr lang="en-US" altLang="zh-CN" dirty="0" smtClean="0"/>
          </a:p>
          <a:p>
            <a:endParaRPr lang="en-US" altLang="zh-CN" b="1" dirty="0" smtClean="0">
              <a:solidFill>
                <a:srgbClr val="FF0000"/>
              </a:solidFill>
            </a:endParaRPr>
          </a:p>
          <a:p>
            <a:r>
              <a:rPr lang="zh-CN" altLang="en-US" b="1" dirty="0" smtClean="0">
                <a:solidFill>
                  <a:srgbClr val="FF0000"/>
                </a:solidFill>
              </a:rPr>
              <a:t>（注意：体系结构和设计理念在一起穿插讲解）</a:t>
            </a:r>
            <a:endParaRPr lang="en-US" altLang="zh-CN" b="1" dirty="0" smtClean="0">
              <a:solidFill>
                <a:srgbClr val="FF0000"/>
              </a:solidFill>
            </a:endParaRPr>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zh-CN" altLang="en-US" dirty="0" smtClean="0"/>
              <a:t>前面介绍了</a:t>
            </a:r>
            <a:r>
              <a:rPr lang="en-US" altLang="zh-CN" dirty="0" smtClean="0"/>
              <a:t>Spring</a:t>
            </a:r>
            <a:r>
              <a:rPr lang="zh-CN" altLang="en-US" dirty="0" smtClean="0"/>
              <a:t>三个核心组件（</a:t>
            </a:r>
            <a:r>
              <a:rPr lang="en-US" altLang="zh-CN" dirty="0" smtClean="0"/>
              <a:t>Core</a:t>
            </a:r>
            <a:r>
              <a:rPr lang="zh-CN" altLang="en-US" dirty="0" smtClean="0"/>
              <a:t>、</a:t>
            </a:r>
            <a:r>
              <a:rPr lang="en-US" altLang="zh-CN" dirty="0" smtClean="0"/>
              <a:t>Context</a:t>
            </a:r>
            <a:r>
              <a:rPr lang="zh-CN" altLang="en-US" dirty="0" smtClean="0"/>
              <a:t>、</a:t>
            </a:r>
            <a:r>
              <a:rPr lang="en-US" altLang="zh-CN" dirty="0" smtClean="0"/>
              <a:t>Beans</a:t>
            </a:r>
            <a:r>
              <a:rPr lang="zh-CN" altLang="en-US" dirty="0" smtClean="0"/>
              <a:t>）。如果再再他们三个中选一个核心来，那就非</a:t>
            </a:r>
            <a:r>
              <a:rPr lang="en-US" altLang="zh-CN" dirty="0" smtClean="0"/>
              <a:t>Beans</a:t>
            </a:r>
            <a:r>
              <a:rPr lang="zh-CN" altLang="en-US" dirty="0" smtClean="0"/>
              <a:t>莫属了，为何这样说？其实</a:t>
            </a:r>
            <a:r>
              <a:rPr lang="en-US" altLang="zh-CN" dirty="0" smtClean="0"/>
              <a:t>Spring</a:t>
            </a:r>
            <a:r>
              <a:rPr lang="zh-CN" altLang="en-US" dirty="0" smtClean="0"/>
              <a:t>就是面向</a:t>
            </a:r>
            <a:r>
              <a:rPr lang="en-US" altLang="zh-CN" dirty="0" smtClean="0"/>
              <a:t>Bean</a:t>
            </a:r>
            <a:r>
              <a:rPr lang="zh-CN" altLang="en-US" dirty="0" smtClean="0"/>
              <a:t>的变成（</a:t>
            </a:r>
            <a:r>
              <a:rPr lang="en-US" altLang="zh-CN" dirty="0" smtClean="0"/>
              <a:t>BOP</a:t>
            </a:r>
            <a:r>
              <a:rPr lang="zh-CN" altLang="en-US" dirty="0" smtClean="0"/>
              <a:t>，</a:t>
            </a:r>
            <a:r>
              <a:rPr lang="en-US" altLang="zh-CN" dirty="0" smtClean="0"/>
              <a:t>Bean Oriented Programming</a:t>
            </a:r>
            <a:r>
              <a:rPr lang="zh-CN" altLang="en-US" dirty="0" smtClean="0"/>
              <a:t>），</a:t>
            </a:r>
            <a:r>
              <a:rPr lang="en-US" altLang="zh-CN" dirty="0" smtClean="0"/>
              <a:t>Bean</a:t>
            </a:r>
            <a:r>
              <a:rPr lang="zh-CN" altLang="en-US" dirty="0" smtClean="0"/>
              <a:t>才是</a:t>
            </a:r>
            <a:r>
              <a:rPr lang="en-US" altLang="zh-CN" dirty="0" smtClean="0"/>
              <a:t>Spring</a:t>
            </a:r>
            <a:r>
              <a:rPr lang="zh-CN" altLang="en-US" dirty="0" smtClean="0"/>
              <a:t>中的真正主角。</a:t>
            </a:r>
            <a:endParaRPr lang="en-US" altLang="zh-CN" dirty="0" smtClean="0"/>
          </a:p>
          <a:p>
            <a:r>
              <a:rPr lang="en-US" altLang="zh-CN" dirty="0" smtClean="0"/>
              <a:t>Spring</a:t>
            </a:r>
            <a:r>
              <a:rPr lang="zh-CN" altLang="en-US" dirty="0" smtClean="0"/>
              <a:t>就是面向</a:t>
            </a:r>
            <a:r>
              <a:rPr lang="en-US" altLang="zh-CN" dirty="0" smtClean="0"/>
              <a:t>Bean</a:t>
            </a:r>
            <a:r>
              <a:rPr lang="zh-CN" altLang="en-US" dirty="0" smtClean="0"/>
              <a:t>的编程，在</a:t>
            </a:r>
            <a:r>
              <a:rPr lang="en-US" altLang="zh-CN" dirty="0" smtClean="0"/>
              <a:t>Spring</a:t>
            </a:r>
            <a:r>
              <a:rPr lang="zh-CN" altLang="en-US" dirty="0" smtClean="0"/>
              <a:t>中所有对象都可以看成一个</a:t>
            </a:r>
            <a:r>
              <a:rPr lang="en-US" altLang="zh-CN" dirty="0" smtClean="0"/>
              <a:t>Bean</a:t>
            </a:r>
            <a:r>
              <a:rPr lang="zh-CN" altLang="en-US" dirty="0" smtClean="0"/>
              <a:t>。</a:t>
            </a:r>
            <a:endParaRPr lang="en-US" altLang="zh-CN" dirty="0" smtClean="0"/>
          </a:p>
          <a:p>
            <a:endParaRPr lang="en-US" altLang="zh-CN" dirty="0" smtClean="0"/>
          </a:p>
          <a:p>
            <a:r>
              <a:rPr lang="en-US" altLang="zh-CN" dirty="0" smtClean="0"/>
              <a:t>Bean</a:t>
            </a:r>
            <a:r>
              <a:rPr lang="zh-CN" altLang="en-US" dirty="0" smtClean="0"/>
              <a:t>在</a:t>
            </a:r>
            <a:r>
              <a:rPr lang="en-US" altLang="zh-CN" dirty="0" smtClean="0"/>
              <a:t>Spring </a:t>
            </a:r>
            <a:r>
              <a:rPr lang="zh-CN" altLang="en-US" dirty="0" smtClean="0"/>
              <a:t>中作用就像</a:t>
            </a:r>
            <a:r>
              <a:rPr lang="en-US" altLang="zh-CN" dirty="0" smtClean="0"/>
              <a:t>Object</a:t>
            </a:r>
            <a:r>
              <a:rPr lang="zh-CN" altLang="en-US" dirty="0" smtClean="0"/>
              <a:t>对</a:t>
            </a:r>
            <a:r>
              <a:rPr lang="en-US" altLang="zh-CN" dirty="0" smtClean="0"/>
              <a:t>OOP</a:t>
            </a:r>
            <a:r>
              <a:rPr lang="zh-CN" altLang="en-US" dirty="0" smtClean="0"/>
              <a:t>的意义一样，没有对象的概念就没有面向对象编程，</a:t>
            </a:r>
            <a:r>
              <a:rPr lang="en-US" altLang="zh-CN" dirty="0" smtClean="0"/>
              <a:t>Spring</a:t>
            </a:r>
            <a:r>
              <a:rPr lang="zh-CN" altLang="en-US" dirty="0" smtClean="0"/>
              <a:t>中没有</a:t>
            </a:r>
            <a:r>
              <a:rPr lang="en-US" altLang="zh-CN" dirty="0" smtClean="0"/>
              <a:t>Bean</a:t>
            </a:r>
            <a:r>
              <a:rPr lang="zh-CN" altLang="en-US" dirty="0" smtClean="0"/>
              <a:t>也就没有</a:t>
            </a:r>
            <a:r>
              <a:rPr lang="en-US" altLang="zh-CN" dirty="0" smtClean="0"/>
              <a:t>Spring</a:t>
            </a:r>
            <a:r>
              <a:rPr lang="zh-CN" altLang="en-US" dirty="0" smtClean="0"/>
              <a:t>存在意义。就像一次演出舞台都准备好了但是却没有演员一样。为什么要</a:t>
            </a:r>
            <a:r>
              <a:rPr lang="en-US" altLang="zh-CN" dirty="0" smtClean="0"/>
              <a:t>Bean</a:t>
            </a:r>
            <a:r>
              <a:rPr lang="zh-CN" altLang="en-US" dirty="0" smtClean="0"/>
              <a:t>这种角色？或者说</a:t>
            </a:r>
            <a:r>
              <a:rPr lang="en-US" altLang="zh-CN" dirty="0" smtClean="0"/>
              <a:t>Bean</a:t>
            </a:r>
            <a:r>
              <a:rPr lang="zh-CN" altLang="en-US" dirty="0" smtClean="0"/>
              <a:t>在</a:t>
            </a:r>
            <a:r>
              <a:rPr lang="en-US" altLang="zh-CN" dirty="0" smtClean="0"/>
              <a:t>Spring</a:t>
            </a:r>
            <a:r>
              <a:rPr lang="zh-CN" altLang="en-US" dirty="0" smtClean="0"/>
              <a:t>中如此重要，这都是由</a:t>
            </a:r>
            <a:r>
              <a:rPr lang="en-US" altLang="zh-CN" dirty="0" smtClean="0"/>
              <a:t>Spring</a:t>
            </a:r>
            <a:r>
              <a:rPr lang="zh-CN" altLang="en-US" dirty="0" smtClean="0"/>
              <a:t>框架的设计目标决定的，</a:t>
            </a:r>
            <a:r>
              <a:rPr lang="en-US" altLang="zh-CN" dirty="0" smtClean="0"/>
              <a:t>Spring</a:t>
            </a:r>
            <a:r>
              <a:rPr lang="zh-CN" altLang="en-US" dirty="0" smtClean="0"/>
              <a:t>为何如此流行，我们使用</a:t>
            </a:r>
            <a:r>
              <a:rPr lang="en-US" altLang="zh-CN" dirty="0" smtClean="0"/>
              <a:t>Spring</a:t>
            </a:r>
            <a:r>
              <a:rPr lang="zh-CN" altLang="en-US" dirty="0" smtClean="0"/>
              <a:t>的原因是什么？思考下，你会发现原来</a:t>
            </a:r>
            <a:r>
              <a:rPr lang="en-US" altLang="zh-CN" dirty="0" smtClean="0"/>
              <a:t>Spring</a:t>
            </a:r>
            <a:r>
              <a:rPr lang="zh-CN" altLang="en-US" dirty="0" smtClean="0"/>
              <a:t>解决了一个非常关键的问题，他可以让你把对象之间的关系转而使用配置文件来管理，也就是他的依赖注入机制，而这个注入关系在一个叫</a:t>
            </a:r>
            <a:r>
              <a:rPr lang="en-US" altLang="zh-CN" dirty="0" err="1" smtClean="0"/>
              <a:t>Ioc</a:t>
            </a:r>
            <a:r>
              <a:rPr lang="zh-CN" altLang="en-US" dirty="0" smtClean="0"/>
              <a:t>的容器中管理。</a:t>
            </a:r>
            <a:r>
              <a:rPr lang="en-US" altLang="zh-CN" dirty="0" smtClean="0"/>
              <a:t>Spring</a:t>
            </a:r>
            <a:r>
              <a:rPr lang="zh-CN" altLang="en-US" smtClean="0"/>
              <a:t>正是通过</a:t>
            </a:r>
            <a:r>
              <a:rPr lang="zh-CN" altLang="en-US" dirty="0" smtClean="0"/>
              <a:t>把对象包装在</a:t>
            </a:r>
            <a:r>
              <a:rPr lang="en-US" altLang="zh-CN" dirty="0" smtClean="0"/>
              <a:t>Bean</a:t>
            </a:r>
            <a:r>
              <a:rPr lang="zh-CN" altLang="en-US" dirty="0" smtClean="0"/>
              <a:t>中从而达到对这些对象管理以及一系列额外操作的目的。</a:t>
            </a:r>
            <a:endParaRPr lang="en-US" altLang="zh-CN" dirty="0" smtClean="0"/>
          </a:p>
          <a:p>
            <a:endParaRPr lang="en-US" altLang="zh-CN" dirty="0" smtClean="0"/>
          </a:p>
          <a:p>
            <a:r>
              <a:rPr lang="zh-CN" altLang="en-US" dirty="0" smtClean="0"/>
              <a:t>他的这种设计策略完全类似于</a:t>
            </a:r>
            <a:r>
              <a:rPr lang="en-US" altLang="zh-CN" dirty="0" smtClean="0"/>
              <a:t>Java</a:t>
            </a:r>
            <a:r>
              <a:rPr lang="zh-CN" altLang="en-US" dirty="0" smtClean="0"/>
              <a:t>实现</a:t>
            </a:r>
            <a:r>
              <a:rPr lang="en-US" altLang="zh-CN" dirty="0" smtClean="0"/>
              <a:t>OOP</a:t>
            </a:r>
            <a:r>
              <a:rPr lang="zh-CN" altLang="en-US" dirty="0" smtClean="0"/>
              <a:t>的设计理念，当然</a:t>
            </a:r>
            <a:r>
              <a:rPr lang="en-US" altLang="zh-CN" dirty="0" smtClean="0"/>
              <a:t>Java</a:t>
            </a:r>
            <a:r>
              <a:rPr lang="zh-CN" altLang="en-US" dirty="0" smtClean="0"/>
              <a:t>本身的设计要比</a:t>
            </a:r>
            <a:r>
              <a:rPr lang="en-US" altLang="zh-CN" dirty="0" smtClean="0"/>
              <a:t>Spring</a:t>
            </a:r>
            <a:r>
              <a:rPr lang="zh-CN" altLang="en-US" dirty="0" smtClean="0"/>
              <a:t>复杂太多太多，但是都是构建一个数据结构，然后根据这个数据结构设计他的生存环境，并让在这个环境后总按照一定得规律在不停的运动，在他们的不停运动中高设计一系列与环境或者其他个体完成信息交换。这样想来，我们用到过的其他框架都是大概类似的设计理念</a:t>
            </a:r>
            <a:endParaRPr lang="en-US" altLang="zh-CN" dirty="0" smtClean="0"/>
          </a:p>
          <a:p>
            <a:endParaRPr lang="en-US" altLang="zh-CN" dirty="0" smtClean="0"/>
          </a:p>
          <a:p>
            <a:r>
              <a:rPr lang="zh-CN" altLang="en-US" dirty="0" smtClean="0"/>
              <a:t>那这些核心组件如何协同工作？</a:t>
            </a:r>
            <a:endParaRPr lang="en-US" altLang="zh-CN" dirty="0" smtClean="0"/>
          </a:p>
          <a:p>
            <a:r>
              <a:rPr lang="zh-CN" altLang="en-US" dirty="0" smtClean="0"/>
              <a:t>前面说</a:t>
            </a:r>
            <a:r>
              <a:rPr lang="en-US" altLang="zh-CN" dirty="0" smtClean="0"/>
              <a:t>Bean</a:t>
            </a:r>
            <a:r>
              <a:rPr lang="zh-CN" altLang="en-US" dirty="0" smtClean="0"/>
              <a:t>是</a:t>
            </a:r>
            <a:r>
              <a:rPr lang="en-US" altLang="zh-CN" dirty="0" smtClean="0"/>
              <a:t>Spring</a:t>
            </a:r>
            <a:r>
              <a:rPr lang="zh-CN" altLang="en-US" dirty="0" smtClean="0"/>
              <a:t>中的关键因素，那</a:t>
            </a:r>
            <a:r>
              <a:rPr lang="en-US" altLang="zh-CN" dirty="0" smtClean="0"/>
              <a:t>Context</a:t>
            </a:r>
            <a:r>
              <a:rPr lang="zh-CN" altLang="en-US" dirty="0" smtClean="0"/>
              <a:t>和</a:t>
            </a:r>
            <a:r>
              <a:rPr lang="en-US" altLang="zh-CN" dirty="0" smtClean="0"/>
              <a:t>Core</a:t>
            </a:r>
            <a:r>
              <a:rPr lang="zh-CN" altLang="en-US" dirty="0" smtClean="0"/>
              <a:t>又有何作用？前面把</a:t>
            </a:r>
            <a:r>
              <a:rPr lang="en-US" altLang="zh-CN" dirty="0" smtClean="0"/>
              <a:t>Bean</a:t>
            </a:r>
            <a:r>
              <a:rPr lang="zh-CN" altLang="en-US" dirty="0" smtClean="0"/>
              <a:t>比作一场演出中的演员的话，那么</a:t>
            </a:r>
            <a:r>
              <a:rPr lang="en-US" altLang="zh-CN" dirty="0" smtClean="0"/>
              <a:t>Context</a:t>
            </a:r>
            <a:r>
              <a:rPr lang="zh-CN" altLang="en-US" dirty="0" smtClean="0"/>
              <a:t>就是这场演出的舞台背景，而</a:t>
            </a:r>
            <a:r>
              <a:rPr lang="en-US" altLang="zh-CN" dirty="0" smtClean="0"/>
              <a:t>Core</a:t>
            </a:r>
            <a:r>
              <a:rPr lang="zh-CN" altLang="en-US" dirty="0" smtClean="0"/>
              <a:t>就是应该是演出的道具了。只有他们在一起才能具备演出一场好戏的最基本条件。当然有最基本的条件还不能使这场演出脱颖而出，还要他表演的节目足够的经餐，这些节目就是</a:t>
            </a:r>
            <a:r>
              <a:rPr lang="en-US" altLang="zh-CN" dirty="0" smtClean="0"/>
              <a:t>Spring</a:t>
            </a:r>
            <a:r>
              <a:rPr lang="zh-CN" altLang="en-US" dirty="0" smtClean="0"/>
              <a:t>提供的特色功能了。</a:t>
            </a:r>
            <a:endParaRPr lang="zh-CN" altLang="en-US" dirty="0" smtClean="0"/>
          </a:p>
          <a:p>
            <a:endParaRPr lang="en-US" altLang="zh-CN" dirty="0" smtClean="0"/>
          </a:p>
          <a:p>
            <a:r>
              <a:rPr lang="zh-CN" altLang="en-US" dirty="0" smtClean="0"/>
              <a:t>那它是怎么管理这些</a:t>
            </a:r>
            <a:r>
              <a:rPr lang="en-US" altLang="zh-CN" dirty="0" smtClean="0"/>
              <a:t>Bean</a:t>
            </a:r>
            <a:r>
              <a:rPr lang="zh-CN" altLang="en-US" dirty="0" smtClean="0"/>
              <a:t>的呢？</a:t>
            </a:r>
            <a:endParaRPr lang="en-US" altLang="zh-CN" dirty="0" smtClean="0"/>
          </a:p>
          <a:p>
            <a:r>
              <a:rPr lang="en-US" altLang="zh-CN" dirty="0" smtClean="0"/>
              <a:t>Spring</a:t>
            </a:r>
            <a:r>
              <a:rPr lang="zh-CN" altLang="en-US" dirty="0" smtClean="0"/>
              <a:t>把所有的</a:t>
            </a:r>
            <a:r>
              <a:rPr lang="en-US" altLang="zh-CN" dirty="0" smtClean="0"/>
              <a:t>Bean</a:t>
            </a:r>
            <a:r>
              <a:rPr lang="zh-CN" altLang="en-US" dirty="0" smtClean="0"/>
              <a:t>及它们之间的依赖关系以配置文件的方式组装起来，在一个叫</a:t>
            </a:r>
            <a:r>
              <a:rPr lang="en-US" altLang="zh-CN" dirty="0" err="1" smtClean="0"/>
              <a:t>IoC</a:t>
            </a:r>
            <a:r>
              <a:rPr lang="zh-CN" altLang="en-US" dirty="0" smtClean="0"/>
              <a:t>（</a:t>
            </a:r>
            <a:r>
              <a:rPr lang="en-US" altLang="zh-CN" dirty="0" smtClean="0"/>
              <a:t>Inversion of Control</a:t>
            </a:r>
            <a:r>
              <a:rPr lang="zh-CN" altLang="en-US" dirty="0" smtClean="0"/>
              <a:t>）的容器中进行管理，这也就是</a:t>
            </a:r>
            <a:r>
              <a:rPr lang="en-US" altLang="zh-CN" dirty="0" smtClean="0"/>
              <a:t>Spring</a:t>
            </a:r>
            <a:r>
              <a:rPr lang="zh-CN" altLang="en-US" dirty="0" smtClean="0"/>
              <a:t>的核心设计思想之一依赖注入机制，</a:t>
            </a:r>
            <a:r>
              <a:rPr lang="en-US" altLang="zh-CN" dirty="0" smtClean="0"/>
              <a:t>Spring</a:t>
            </a:r>
            <a:r>
              <a:rPr lang="zh-CN" altLang="en-US" dirty="0" smtClean="0"/>
              <a:t>的另一个核心设计思想叫做</a:t>
            </a:r>
            <a:r>
              <a:rPr lang="en-US" altLang="zh-CN" dirty="0" smtClean="0"/>
              <a:t>AOP</a:t>
            </a:r>
            <a:r>
              <a:rPr lang="zh-CN" altLang="en-US" dirty="0" smtClean="0"/>
              <a:t>，这两个概念在后续专题会有详细讲解，这里就不在赘述。</a:t>
            </a:r>
            <a:endParaRPr lang="en-US" altLang="zh-CN" dirty="0" smtClean="0"/>
          </a:p>
          <a:p>
            <a:endParaRPr lang="en-US" altLang="zh-CN" dirty="0" smtClean="0"/>
          </a:p>
          <a:p>
            <a:r>
              <a:rPr lang="zh-CN" altLang="en-US" dirty="0" smtClean="0"/>
              <a:t>通过集成实现的接口就知道他具有</a:t>
            </a:r>
            <a:r>
              <a:rPr lang="en-US" altLang="zh-CN" dirty="0" smtClean="0"/>
              <a:t>spring</a:t>
            </a:r>
            <a:r>
              <a:rPr lang="zh-CN" altLang="en-US" dirty="0" smtClean="0"/>
              <a:t>里面经典的工厂方法，还有对国际化支持的</a:t>
            </a:r>
            <a:r>
              <a:rPr lang="en-US" altLang="zh-CN" dirty="0" smtClean="0"/>
              <a:t>Message</a:t>
            </a:r>
            <a:r>
              <a:rPr lang="zh-CN" altLang="en-US" dirty="0" smtClean="0"/>
              <a:t>，以及配置信息的</a:t>
            </a:r>
            <a:r>
              <a:rPr lang="en-US" altLang="zh-CN" dirty="0" smtClean="0"/>
              <a:t>Resource</a:t>
            </a:r>
            <a:r>
              <a:rPr lang="zh-CN" altLang="en-US" dirty="0" smtClean="0"/>
              <a:t>，还有</a:t>
            </a:r>
            <a:r>
              <a:rPr lang="en-US" altLang="zh-CN" dirty="0" smtClean="0"/>
              <a:t>spring</a:t>
            </a:r>
            <a:r>
              <a:rPr lang="zh-CN" altLang="en-US" dirty="0" smtClean="0"/>
              <a:t>支持的发布和监听事件功能。一个</a:t>
            </a:r>
            <a:r>
              <a:rPr lang="en-US" altLang="zh-CN" dirty="0" smtClean="0"/>
              <a:t>Context</a:t>
            </a:r>
            <a:r>
              <a:rPr lang="zh-CN" altLang="en-US" dirty="0" smtClean="0"/>
              <a:t>基本上把</a:t>
            </a:r>
            <a:r>
              <a:rPr lang="en-US" altLang="zh-CN" dirty="0" smtClean="0"/>
              <a:t>spring</a:t>
            </a:r>
            <a:r>
              <a:rPr lang="zh-CN" altLang="en-US" dirty="0" smtClean="0"/>
              <a:t>具有的核心功能都包裹起来了，那么这就是</a:t>
            </a:r>
            <a:r>
              <a:rPr lang="en-US" altLang="zh-CN" dirty="0" smtClean="0"/>
              <a:t>spring</a:t>
            </a:r>
            <a:r>
              <a:rPr lang="zh-CN" altLang="en-US" dirty="0" smtClean="0"/>
              <a:t>框架运行需要的环境，也就是常说的上下文。任何一个框架运行都通过一个类来进行描述它执行时的环境，</a:t>
            </a:r>
            <a:r>
              <a:rPr lang="en-US" altLang="zh-CN" dirty="0" err="1" smtClean="0"/>
              <a:t>ServletContext</a:t>
            </a:r>
            <a:r>
              <a:rPr lang="zh-CN" altLang="en-US" dirty="0" smtClean="0"/>
              <a:t>也是一样，就是</a:t>
            </a:r>
            <a:r>
              <a:rPr lang="en-US" altLang="zh-CN" dirty="0" smtClean="0"/>
              <a:t>Servlet</a:t>
            </a:r>
            <a:r>
              <a:rPr lang="zh-CN" altLang="en-US" dirty="0" smtClean="0"/>
              <a:t>环境信息。可以将</a:t>
            </a:r>
            <a:r>
              <a:rPr lang="en-US" altLang="zh-CN" dirty="0" smtClean="0"/>
              <a:t>context</a:t>
            </a:r>
            <a:r>
              <a:rPr lang="zh-CN" altLang="en-US" dirty="0" smtClean="0"/>
              <a:t>理解为一个框架执行信息的载体，可以理解问一个框架的门面（门面模式），将框架内部的各个组件信息都通过一个</a:t>
            </a:r>
            <a:r>
              <a:rPr lang="en-US" altLang="zh-CN" dirty="0" smtClean="0"/>
              <a:t>context</a:t>
            </a:r>
            <a:r>
              <a:rPr lang="zh-CN" altLang="en-US" dirty="0" smtClean="0"/>
              <a:t>暴露给外部。 </a:t>
            </a:r>
            <a:endParaRPr lang="en-US" altLang="zh-CN" dirty="0" smtClean="0"/>
          </a:p>
          <a:p>
            <a:endParaRPr lang="en-US" altLang="zh-CN" dirty="0" smtClean="0"/>
          </a:p>
          <a:p>
            <a:r>
              <a:rPr lang="zh-CN" altLang="en-US" dirty="0" smtClean="0"/>
              <a:t>上下文模块建立在由核心和</a:t>
            </a:r>
            <a:r>
              <a:rPr lang="en-US" altLang="zh-CN" dirty="0" smtClean="0"/>
              <a:t>bean</a:t>
            </a:r>
            <a:r>
              <a:rPr lang="zh-CN" altLang="en-US" dirty="0" smtClean="0"/>
              <a:t>模块提供的坚实基础上，他是访问定</a:t>
            </a:r>
            <a:endParaRPr lang="zh-CN" altLang="en-US" dirty="0" smtClean="0"/>
          </a:p>
          <a:p>
            <a:r>
              <a:rPr lang="zh-CN" altLang="en-US" dirty="0" smtClean="0"/>
              <a:t>义和配置的任何对象的媒介。</a:t>
            </a:r>
            <a:r>
              <a:rPr lang="en-US" altLang="zh-CN" dirty="0" err="1" smtClean="0"/>
              <a:t>ApplicationContext</a:t>
            </a:r>
            <a:r>
              <a:rPr lang="zh-CN" altLang="en-US" dirty="0" smtClean="0"/>
              <a:t>接口是上下文模块</a:t>
            </a:r>
            <a:endParaRPr lang="zh-CN" altLang="en-US" dirty="0" smtClean="0"/>
          </a:p>
          <a:p>
            <a:r>
              <a:rPr lang="zh-CN" altLang="en-US" dirty="0" smtClean="0"/>
              <a:t>的重点。</a:t>
            </a:r>
            <a:r>
              <a:rPr lang="en-US" altLang="zh-CN" dirty="0" err="1" smtClean="0"/>
              <a:t>contet</a:t>
            </a:r>
            <a:endParaRPr lang="en-US" altLang="zh-CN"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r>
              <a:rPr lang="zh-CN" altLang="en-US" dirty="0" smtClean="0">
                <a:sym typeface="Wingdings" panose="05000000000000000000" pitchFamily="2" charset="2"/>
              </a:rPr>
              <a:t>：</a:t>
            </a:r>
            <a:endParaRPr lang="en-US" altLang="zh-CN" dirty="0" smtClean="0"/>
          </a:p>
          <a:p>
            <a:r>
              <a:rPr lang="zh-CN" altLang="en-US" b="1" dirty="0" smtClean="0"/>
              <a:t>总结</a:t>
            </a:r>
            <a:r>
              <a:rPr lang="en-US" altLang="zh-CN" b="1" dirty="0" smtClean="0"/>
              <a:t>spring</a:t>
            </a:r>
            <a:r>
              <a:rPr lang="zh-CN" altLang="en-US" b="1" dirty="0" smtClean="0"/>
              <a:t>的优点，准备具体介绍</a:t>
            </a:r>
            <a:r>
              <a:rPr lang="en-US" altLang="zh-CN" b="1" dirty="0" smtClean="0"/>
              <a:t>Spring</a:t>
            </a:r>
            <a:r>
              <a:rPr lang="zh-CN" altLang="en-US" b="1" dirty="0" smtClean="0"/>
              <a:t>核心内容</a:t>
            </a:r>
            <a:r>
              <a:rPr lang="en-US" altLang="zh-CN" b="1" dirty="0" err="1" smtClean="0"/>
              <a:t>IoC</a:t>
            </a:r>
            <a:r>
              <a:rPr lang="zh-CN" altLang="en-US" b="1" dirty="0" smtClean="0"/>
              <a:t>和</a:t>
            </a:r>
            <a:r>
              <a:rPr lang="en-US" altLang="zh-CN" b="1" dirty="0" smtClean="0"/>
              <a:t>AOP</a:t>
            </a:r>
            <a:r>
              <a:rPr lang="zh-CN" altLang="en-US" b="1" dirty="0" smtClean="0"/>
              <a:t>：</a:t>
            </a:r>
            <a:endParaRPr lang="zh-CN" altLang="en-US" b="1" dirty="0" smtClean="0"/>
          </a:p>
          <a:p>
            <a:r>
              <a:rPr lang="zh-CN" altLang="en-US" dirty="0" smtClean="0"/>
              <a:t>总结起来，</a:t>
            </a:r>
            <a:r>
              <a:rPr lang="en-US" altLang="zh-CN" dirty="0" smtClean="0"/>
              <a:t>Spring</a:t>
            </a:r>
            <a:r>
              <a:rPr lang="zh-CN" altLang="en-US" dirty="0" smtClean="0"/>
              <a:t>作为一个开源的轻量级的</a:t>
            </a:r>
            <a:r>
              <a:rPr lang="en-US" altLang="zh-CN" dirty="0" smtClean="0"/>
              <a:t>IOC</a:t>
            </a:r>
            <a:r>
              <a:rPr lang="zh-CN" altLang="en-US" dirty="0" smtClean="0"/>
              <a:t>和</a:t>
            </a:r>
            <a:r>
              <a:rPr lang="en-US" altLang="zh-CN" dirty="0" smtClean="0"/>
              <a:t>AOP</a:t>
            </a:r>
            <a:r>
              <a:rPr lang="zh-CN" altLang="en-US" dirty="0" smtClean="0"/>
              <a:t>容器框架，具有以下优点：</a:t>
            </a:r>
            <a:endParaRPr lang="en-US" altLang="zh-CN" dirty="0" smtClean="0"/>
          </a:p>
          <a:p>
            <a:r>
              <a:rPr lang="en-US" altLang="zh-CN" dirty="0" smtClean="0"/>
              <a:t>1</a:t>
            </a:r>
            <a:r>
              <a:rPr lang="zh-CN" altLang="en-US" dirty="0" smtClean="0"/>
              <a:t>、低侵入式设计：非入侵式设计，基于</a:t>
            </a:r>
            <a:r>
              <a:rPr lang="en-US" altLang="zh-CN" dirty="0" smtClean="0"/>
              <a:t>Spring</a:t>
            </a:r>
            <a:r>
              <a:rPr lang="zh-CN" altLang="en-US" dirty="0" smtClean="0"/>
              <a:t>开发的应用一般不依赖于</a:t>
            </a:r>
            <a:r>
              <a:rPr lang="en-US" altLang="zh-CN" dirty="0" smtClean="0"/>
              <a:t>Spring</a:t>
            </a:r>
            <a:r>
              <a:rPr lang="zh-CN" altLang="en-US" dirty="0" smtClean="0"/>
              <a:t>的类</a:t>
            </a:r>
            <a:endParaRPr lang="en-US" altLang="zh-CN" dirty="0" smtClean="0"/>
          </a:p>
          <a:p>
            <a:r>
              <a:rPr lang="en-US" altLang="zh-CN" dirty="0" smtClean="0"/>
              <a:t>2</a:t>
            </a:r>
            <a:r>
              <a:rPr lang="zh-CN" altLang="en-US" dirty="0" smtClean="0"/>
              <a:t>、独立于各种应用服务器，真正实现：一次编写，到处运行。</a:t>
            </a:r>
            <a:endParaRPr lang="en-US" altLang="zh-CN" dirty="0" smtClean="0"/>
          </a:p>
          <a:p>
            <a:r>
              <a:rPr lang="en-US" altLang="zh-CN" dirty="0" smtClean="0"/>
              <a:t>3</a:t>
            </a:r>
            <a:r>
              <a:rPr lang="zh-CN" altLang="en-US" dirty="0" smtClean="0"/>
              <a:t>、</a:t>
            </a:r>
            <a:r>
              <a:rPr lang="en-US" altLang="zh-CN" dirty="0" smtClean="0"/>
              <a:t>Spring</a:t>
            </a:r>
            <a:r>
              <a:rPr lang="zh-CN" altLang="en-US" dirty="0" smtClean="0"/>
              <a:t>的依赖注入特性使</a:t>
            </a:r>
            <a:r>
              <a:rPr lang="en-US" altLang="zh-CN" dirty="0" smtClean="0"/>
              <a:t>Bean</a:t>
            </a:r>
            <a:r>
              <a:rPr lang="zh-CN" altLang="en-US" dirty="0" smtClean="0"/>
              <a:t>与</a:t>
            </a:r>
            <a:r>
              <a:rPr lang="en-US" altLang="zh-CN" dirty="0" smtClean="0"/>
              <a:t>Bean</a:t>
            </a:r>
            <a:r>
              <a:rPr lang="zh-CN" altLang="en-US" dirty="0" smtClean="0"/>
              <a:t>之间的依赖关系变的完全透明，降低了耦合度：使用</a:t>
            </a:r>
            <a:r>
              <a:rPr lang="en-US" altLang="zh-CN" dirty="0" err="1" smtClean="0"/>
              <a:t>SpringIOC</a:t>
            </a:r>
            <a:r>
              <a:rPr lang="zh-CN" altLang="en-US" dirty="0" smtClean="0"/>
              <a:t>容器，将对象之间的依赖关系交给</a:t>
            </a:r>
            <a:r>
              <a:rPr lang="en-US" altLang="zh-CN" dirty="0" smtClean="0"/>
              <a:t>Spring</a:t>
            </a:r>
            <a:r>
              <a:rPr lang="zh-CN" altLang="en-US" dirty="0" smtClean="0"/>
              <a:t>，降低组件之间的耦合性，让我们更专注于应用逻辑</a:t>
            </a:r>
            <a:endParaRPr lang="en-US" altLang="zh-CN" dirty="0" smtClean="0"/>
          </a:p>
          <a:p>
            <a:r>
              <a:rPr lang="en-US" altLang="zh-CN" dirty="0" smtClean="0"/>
              <a:t>4</a:t>
            </a:r>
            <a:r>
              <a:rPr lang="zh-CN" altLang="en-US" dirty="0" smtClean="0"/>
              <a:t>、它的面向切面编程特性允许将一些通用任务如安全、事务、日志等进行集中式处理</a:t>
            </a:r>
            <a:endParaRPr lang="en-US" altLang="zh-CN" dirty="0" smtClean="0"/>
          </a:p>
          <a:p>
            <a:pPr eaLnBrk="1" hangingPunct="1">
              <a:spcBef>
                <a:spcPct val="0"/>
              </a:spcBef>
            </a:pPr>
            <a:r>
              <a:rPr lang="en-US" altLang="zh-CN" dirty="0" smtClean="0"/>
              <a:t>5</a:t>
            </a:r>
            <a:r>
              <a:rPr lang="zh-CN" altLang="en-US" dirty="0" smtClean="0"/>
              <a:t>、并且它还提供了与第三方持久层框架的良好整合，并简化了底层数据库访问</a:t>
            </a:r>
            <a:endParaRPr lang="en-US" altLang="zh-CN" dirty="0" smtClean="0"/>
          </a:p>
          <a:p>
            <a:r>
              <a:rPr lang="en-US" altLang="zh-CN" dirty="0" smtClean="0"/>
              <a:t>6</a:t>
            </a:r>
            <a:r>
              <a:rPr lang="zh-CN" altLang="en-US" dirty="0" smtClean="0"/>
              <a:t>、高度的开放性（可以和</a:t>
            </a:r>
            <a:r>
              <a:rPr lang="en-US" altLang="zh-CN" dirty="0" smtClean="0"/>
              <a:t>Struts2</a:t>
            </a:r>
            <a:r>
              <a:rPr lang="zh-CN" altLang="en-US" dirty="0" smtClean="0"/>
              <a:t>、</a:t>
            </a:r>
            <a:r>
              <a:rPr lang="en-US" altLang="zh-CN" dirty="0" smtClean="0"/>
              <a:t>Hibernate</a:t>
            </a:r>
            <a:r>
              <a:rPr lang="zh-CN" altLang="en-US" dirty="0" smtClean="0"/>
              <a:t>、</a:t>
            </a:r>
            <a:r>
              <a:rPr lang="en-US" altLang="zh-CN" dirty="0" err="1" smtClean="0"/>
              <a:t>MyBatis</a:t>
            </a:r>
            <a:r>
              <a:rPr lang="zh-CN" altLang="en-US" dirty="0" smtClean="0"/>
              <a:t>、</a:t>
            </a:r>
            <a:r>
              <a:rPr lang="en-US" altLang="zh-CN" dirty="0" smtClean="0"/>
              <a:t>CXF</a:t>
            </a:r>
            <a:r>
              <a:rPr lang="zh-CN" altLang="en-US" dirty="0" smtClean="0"/>
              <a:t>等很多主流第三方框架无缝整合）</a:t>
            </a:r>
            <a:endParaRPr lang="en-US" altLang="zh-CN" dirty="0" smtClean="0"/>
          </a:p>
          <a:p>
            <a:endParaRPr lang="en-US" altLang="zh-CN" dirty="0" smtClean="0"/>
          </a:p>
          <a:p>
            <a:r>
              <a:rPr lang="zh-CN" altLang="en-US" dirty="0" smtClean="0"/>
              <a:t>总的来说，</a:t>
            </a:r>
            <a:r>
              <a:rPr lang="en-US" altLang="zh-CN" dirty="0" smtClean="0"/>
              <a:t>Spring</a:t>
            </a:r>
            <a:r>
              <a:rPr lang="zh-CN" altLang="en-US" dirty="0" smtClean="0"/>
              <a:t>确实是一个令每个开发人员都值得学习的开发工具。接下来，我们就一起在学习过程中体会他的魅力吧。</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3--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p:cNvGrpSpPr/>
          <p:nvPr userDrawn="1"/>
        </p:nvGrpSpPr>
        <p:grpSpPr bwMode="auto">
          <a:xfrm>
            <a:off x="6365875" y="5786438"/>
            <a:ext cx="2492375" cy="682625"/>
            <a:chOff x="6365905" y="5786454"/>
            <a:chExt cx="2492375" cy="682625"/>
          </a:xfrm>
        </p:grpSpPr>
        <p:sp>
          <p:nvSpPr>
            <p:cNvPr id="6" name="圆角矩形 5"/>
            <p:cNvSpPr/>
            <p:nvPr userDrawn="1"/>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TextBox 6"/>
            <p:cNvSpPr txBox="1">
              <a:spLocks noChangeArrowheads="1"/>
            </p:cNvSpPr>
            <p:nvPr/>
          </p:nvSpPr>
          <p:spPr bwMode="auto">
            <a:xfrm>
              <a:off x="6365905" y="5786454"/>
              <a:ext cx="2492375" cy="682625"/>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00"/>
                </a:lnSpc>
                <a:defRPr/>
              </a:pPr>
              <a:r>
                <a:rPr lang="en-US" altLang="zh-CN" sz="1000" b="1" dirty="0" smtClean="0">
                  <a:solidFill>
                    <a:schemeClr val="bg1"/>
                  </a:solidFill>
                  <a:latin typeface="微软雅黑" panose="020B0503020204020204" pitchFamily="34" charset="-122"/>
                  <a:ea typeface="微软雅黑" panose="020B0503020204020204" pitchFamily="34" charset="-122"/>
                </a:rPr>
                <a:t>ACCP8.0</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职业教育研究院</a:t>
              </a:r>
              <a:endParaRPr lang="en-US" altLang="zh-CN" sz="1000" b="1" dirty="0" smtClean="0">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北京阿博泰克北大青鸟信息技术有限公司</a:t>
              </a:r>
              <a:endParaRPr lang="zh-CN" altLang="en-US" sz="1000" b="1" dirty="0" smtClean="0">
                <a:latin typeface="微软雅黑" panose="020B0503020204020204" pitchFamily="34" charset="-122"/>
                <a:ea typeface="微软雅黑" panose="020B0503020204020204" pitchFamily="34" charset="-122"/>
              </a:endParaRPr>
            </a:p>
          </p:txBody>
        </p:sp>
      </p:grpSp>
      <p:pic>
        <p:nvPicPr>
          <p:cNvPr id="8"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3"/>
          <p:cNvGrpSpPr/>
          <p:nvPr userDrawn="1"/>
        </p:nvGrpSpPr>
        <p:grpSpPr bwMode="auto">
          <a:xfrm>
            <a:off x="7715250" y="1822450"/>
            <a:ext cx="576263" cy="677863"/>
            <a:chOff x="7786710" y="1536651"/>
            <a:chExt cx="576891" cy="677108"/>
          </a:xfrm>
        </p:grpSpPr>
        <p:sp>
          <p:nvSpPr>
            <p:cNvPr id="10" name="圆角矩形 9"/>
            <p:cNvSpPr/>
            <p:nvPr/>
          </p:nvSpPr>
          <p:spPr>
            <a:xfrm>
              <a:off x="7858226" y="1642896"/>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4"/>
            <p:cNvGrpSpPr/>
            <p:nvPr/>
          </p:nvGrpSpPr>
          <p:grpSpPr bwMode="auto">
            <a:xfrm>
              <a:off x="7786710" y="1536651"/>
              <a:ext cx="576891" cy="677108"/>
              <a:chOff x="7572396" y="1536651"/>
              <a:chExt cx="576891" cy="677108"/>
            </a:xfrm>
          </p:grpSpPr>
          <p:sp>
            <p:nvSpPr>
              <p:cNvPr id="12" name="矩形 16"/>
              <p:cNvSpPr>
                <a:spLocks noChangeArrowheads="1"/>
              </p:cNvSpPr>
              <p:nvPr/>
            </p:nvSpPr>
            <p:spPr bwMode="auto">
              <a:xfrm>
                <a:off x="7572396" y="1536651"/>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anose="020B0503020204020204" pitchFamily="34" charset="-122"/>
                    <a:ea typeface="微软雅黑" panose="020B0503020204020204" pitchFamily="34" charset="-122"/>
                  </a:rPr>
                  <a:t>Y</a:t>
                </a:r>
                <a:endParaRPr lang="zh-CN" altLang="en-US" sz="3800" b="1">
                  <a:solidFill>
                    <a:schemeClr val="bg1"/>
                  </a:solidFill>
                  <a:latin typeface="微软雅黑" panose="020B0503020204020204" pitchFamily="34" charset="-122"/>
                  <a:ea typeface="微软雅黑" panose="020B0503020204020204" pitchFamily="34" charset="-122"/>
                </a:endParaRPr>
              </a:p>
            </p:txBody>
          </p:sp>
          <p:sp>
            <p:nvSpPr>
              <p:cNvPr id="15" name="矩形 17"/>
              <p:cNvSpPr>
                <a:spLocks noChangeArrowheads="1"/>
              </p:cNvSpPr>
              <p:nvPr/>
            </p:nvSpPr>
            <p:spPr bwMode="auto">
              <a:xfrm>
                <a:off x="7786943" y="1774511"/>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anose="020B0503020204020204" pitchFamily="34" charset="-122"/>
                    <a:ea typeface="微软雅黑" panose="020B0503020204020204" pitchFamily="34" charset="-122"/>
                  </a:rPr>
                  <a:t>2</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66239700-908D-44F2-925E-2CE6C0E4A09F}" type="slidenum">
              <a:rPr lang="zh-CN" altLang="en-US"/>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BC7BF603-8756-4CC8-ABBA-B1EF889EA89E}" type="slidenum">
              <a:rPr lang="zh-CN" altLang="en-US"/>
            </a:fld>
            <a:r>
              <a:rPr lang="en-US" altLang="zh-CN" dirty="0" smtClean="0"/>
              <a: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73ADD5B3-C5B5-448F-B36F-70C6A6837528}" type="slidenum">
              <a:rPr lang="zh-CN" altLang="en-US"/>
            </a:fld>
            <a:r>
              <a:rPr lang="en-US" altLang="zh-CN" dirty="0" smtClean="0"/>
              <a: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灯片编号占位符 5"/>
          <p:cNvSpPr>
            <a:spLocks noGrp="1"/>
          </p:cNvSpPr>
          <p:nvPr>
            <p:ph type="sldNum" sz="quarter" idx="10"/>
          </p:nvPr>
        </p:nvSpPr>
        <p:spPr/>
        <p:txBody>
          <a:bodyPr/>
          <a:lstStyle>
            <a:lvl1pPr>
              <a:defRPr/>
            </a:lvl1pPr>
          </a:lstStyle>
          <a:p>
            <a:pPr>
              <a:defRPr/>
            </a:pPr>
            <a:fld id="{FA4860F7-8941-44C3-8149-8BC6AE075514}" type="slidenum">
              <a:rPr lang="zh-CN" altLang="en-US" smtClean="0"/>
            </a:fld>
            <a:r>
              <a:rPr lang="en-US" altLang="zh-CN" dirty="0" smtClean="0"/>
              <a:t>/31</a:t>
            </a:r>
            <a:endParaRPr lang="zh-CN" altLang="en-US" dirty="0"/>
          </a:p>
        </p:txBody>
      </p:sp>
      <p:pic>
        <p:nvPicPr>
          <p:cNvPr id="5" name="Picture 2" descr="\\prdsoftlab\Softlab\033\小标-05.png"/>
          <p:cNvPicPr>
            <a:picLocks noChangeAspect="1" noChangeArrowheads="1"/>
          </p:cNvPicPr>
          <p:nvPr userDrawn="1"/>
        </p:nvPicPr>
        <p:blipFill>
          <a:blip r:embed="rId2" cstate="print"/>
          <a:srcRect/>
          <a:stretch>
            <a:fillRect/>
          </a:stretch>
        </p:blipFill>
        <p:spPr bwMode="auto">
          <a:xfrm>
            <a:off x="7610144" y="6442139"/>
            <a:ext cx="871531" cy="348151"/>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5"/>
          <p:cNvSpPr>
            <a:spLocks noGrp="1"/>
          </p:cNvSpPr>
          <p:nvPr>
            <p:ph type="sldNum" sz="quarter" idx="10"/>
          </p:nvPr>
        </p:nvSpPr>
        <p:spPr/>
        <p:txBody>
          <a:bodyPr/>
          <a:lstStyle>
            <a:lvl1pPr>
              <a:defRPr/>
            </a:lvl1pPr>
          </a:lstStyle>
          <a:p>
            <a:pPr>
              <a:defRPr/>
            </a:pPr>
            <a:fld id="{3940A5E1-E76C-462C-B08F-12234DA4D4B5}"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9A433C02-1C3A-4A1B-AE09-483F9FA469CC}"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521D0B85-2757-4D23-90D9-EFC3ED968BBE}"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09281901-E99E-47FD-AD3E-3E373BC1EB02}" type="slidenum">
              <a:rPr lang="zh-CN" altLang="en-US" smtClean="0"/>
            </a:fld>
            <a:r>
              <a:rPr lang="en-US" altLang="zh-CN" dirty="0" smtClean="0"/>
              <a:t>/32</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04D8519E-CEE5-482B-B3A2-82E3D998D708}"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4820C4D9-85FA-4A33-8AB7-6C4F8DE8E58F}"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4F5E241E-4C9B-4160-A824-06C7934B8ADA}" type="slidenum">
              <a:rPr lang="zh-CN" altLang="en-US"/>
            </a:fld>
            <a:r>
              <a:rPr lang="en-US" altLang="zh-CN" dirty="0" smtClean="0"/>
              <a: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C78204EC-E206-4043-BD25-0ADFE98A6E66}" type="slidenum">
              <a:rPr lang="zh-CN" altLang="en-US"/>
            </a:fld>
            <a:r>
              <a:rPr lang="en-US" altLang="zh-CN" dirty="0"/>
              <a:t>/3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image" Target="../media/image14.w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472008" y="2060847"/>
            <a:ext cx="7772400" cy="785813"/>
          </a:xfrm>
          <a:prstGeom prst="rect">
            <a:avLst/>
          </a:prstGeom>
        </p:spPr>
        <p:txBody>
          <a:bodyPr>
            <a:noAutofit/>
          </a:bodyPr>
          <a:lst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a:lstStyle>
          <a:p>
            <a:pPr eaLnBrk="1" hangingPunct="1">
              <a:defRPr/>
            </a:pPr>
            <a:r>
              <a:rPr lang="zh-CN" altLang="en-US" sz="4400" dirty="0">
                <a:solidFill>
                  <a:schemeClr val="tx2">
                    <a:lumMod val="75000"/>
                  </a:schemeClr>
                </a:solidFill>
                <a:cs typeface="+mn-cs"/>
              </a:rPr>
              <a:t>第五章 </a:t>
            </a:r>
            <a:r>
              <a:rPr lang="en-US" sz="4400" dirty="0">
                <a:solidFill>
                  <a:schemeClr val="tx2">
                    <a:lumMod val="75000"/>
                  </a:schemeClr>
                </a:solidFill>
                <a:cs typeface="+mn-cs"/>
              </a:rPr>
              <a:t>Spring</a:t>
            </a:r>
            <a:r>
              <a:rPr lang="zh-CN" altLang="en-US" sz="4400" dirty="0">
                <a:solidFill>
                  <a:schemeClr val="tx2">
                    <a:lumMod val="75000"/>
                  </a:schemeClr>
                </a:solidFill>
                <a:cs typeface="+mn-cs"/>
              </a:rPr>
              <a:t>核心概念</a:t>
            </a:r>
            <a:endParaRPr lang="zh-CN" altLang="en-US" sz="4400" dirty="0">
              <a:solidFill>
                <a:schemeClr val="tx2">
                  <a:lumMod val="75000"/>
                </a:schemeClr>
              </a:solidFill>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08104" y="285750"/>
            <a:ext cx="3456509" cy="523875"/>
          </a:xfrm>
        </p:spPr>
        <p:txBody>
          <a:bodyPr/>
          <a:lstStyle/>
          <a:p>
            <a:pPr>
              <a:defRPr/>
            </a:pPr>
            <a:r>
              <a:rPr lang="en-US" altLang="zh-CN" dirty="0"/>
              <a:t>Spring</a:t>
            </a:r>
            <a:r>
              <a:rPr lang="zh-CN" altLang="en-US" dirty="0"/>
              <a:t>的绿</a:t>
            </a:r>
            <a:r>
              <a:rPr lang="zh-CN" altLang="en-US" dirty="0" smtClean="0"/>
              <a:t>草丛</a:t>
            </a:r>
            <a:r>
              <a:rPr lang="en-US" altLang="zh-CN" dirty="0" smtClean="0"/>
              <a:t>4-4</a:t>
            </a:r>
            <a:endParaRPr dirty="0" smtClean="0"/>
          </a:p>
        </p:txBody>
      </p:sp>
      <p:sp>
        <p:nvSpPr>
          <p:cNvPr id="14339" name="Rectangle 3"/>
          <p:cNvSpPr>
            <a:spLocks noGrp="1" noChangeArrowheads="1"/>
          </p:cNvSpPr>
          <p:nvPr>
            <p:ph idx="1"/>
          </p:nvPr>
        </p:nvSpPr>
        <p:spPr>
          <a:xfrm>
            <a:off x="784224" y="1214438"/>
            <a:ext cx="7892231" cy="5143500"/>
          </a:xfrm>
        </p:spPr>
        <p:txBody>
          <a:bodyPr/>
          <a:lstStyle/>
          <a:p>
            <a:pPr>
              <a:defRPr/>
            </a:pPr>
            <a:r>
              <a:rPr lang="en-US" altLang="zh-CN" dirty="0" smtClean="0"/>
              <a:t>Spring</a:t>
            </a:r>
            <a:r>
              <a:rPr lang="zh-CN" altLang="en-US" dirty="0" smtClean="0"/>
              <a:t>的优点</a:t>
            </a:r>
            <a:endParaRPr lang="en-US" altLang="zh-CN" dirty="0" smtClean="0"/>
          </a:p>
          <a:p>
            <a:pPr lvl="1">
              <a:defRPr/>
            </a:pPr>
            <a:r>
              <a:rPr lang="zh-CN" altLang="en-US" dirty="0" smtClean="0"/>
              <a:t>低</a:t>
            </a:r>
            <a:r>
              <a:rPr lang="zh-CN" altLang="en-US" dirty="0"/>
              <a:t>侵入式设计</a:t>
            </a:r>
            <a:endParaRPr lang="zh-CN" altLang="en-US" dirty="0"/>
          </a:p>
          <a:p>
            <a:pPr lvl="1">
              <a:defRPr/>
            </a:pPr>
            <a:r>
              <a:rPr lang="zh-CN" altLang="en-US" dirty="0"/>
              <a:t>独立于各种应用服务器</a:t>
            </a:r>
            <a:endParaRPr lang="zh-CN" altLang="en-US" dirty="0"/>
          </a:p>
          <a:p>
            <a:pPr lvl="1">
              <a:defRPr/>
            </a:pPr>
            <a:r>
              <a:rPr lang="zh-CN" altLang="en-US" dirty="0"/>
              <a:t>依赖注入特性将组件关系透明化，降低了耦合度</a:t>
            </a:r>
            <a:endParaRPr lang="zh-CN" altLang="en-US" dirty="0"/>
          </a:p>
          <a:p>
            <a:pPr lvl="1">
              <a:defRPr/>
            </a:pPr>
            <a:r>
              <a:rPr lang="zh-CN" altLang="en-US" dirty="0"/>
              <a:t>面向切面编程特性允许将通用任务进行集中式处理</a:t>
            </a:r>
            <a:endParaRPr lang="zh-CN" altLang="en-US" dirty="0"/>
          </a:p>
          <a:p>
            <a:pPr lvl="1">
              <a:defRPr/>
            </a:pPr>
            <a:r>
              <a:rPr lang="zh-CN" altLang="en-US" dirty="0"/>
              <a:t>与第三方框架的良好整合</a:t>
            </a:r>
            <a:endParaRPr lang="zh-CN" altLang="en-US" dirty="0"/>
          </a:p>
          <a:p>
            <a:pPr lvl="1">
              <a:defRPr/>
            </a:pPr>
            <a:endParaRPr lang="en-US" altLang="zh-CN" dirty="0"/>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1120775" y="2570163"/>
            <a:ext cx="3584575" cy="714375"/>
          </a:xfrm>
          <a:prstGeom prst="flowChartAlternateProcess">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目的：解耦合。实现每个组件时</a:t>
            </a:r>
            <a:r>
              <a:rPr lang="zh-CN" altLang="en-US" b="1" kern="0" dirty="0">
                <a:solidFill>
                  <a:srgbClr val="FF0000"/>
                </a:solidFill>
                <a:latin typeface="Arial" panose="020B0604020202020204"/>
                <a:ea typeface="黑体" panose="02010609060101010101" pitchFamily="2" charset="-122"/>
              </a:rPr>
              <a:t>只关注组件内部的事情</a:t>
            </a:r>
            <a:endParaRPr lang="zh-CN" altLang="en-US" b="1" kern="0" dirty="0">
              <a:solidFill>
                <a:srgbClr val="FF0000"/>
              </a:solidFill>
              <a:latin typeface="Arial" panose="020B0604020202020204"/>
              <a:ea typeface="黑体" panose="02010609060101010101" pitchFamily="2" charset="-122"/>
            </a:endParaRPr>
          </a:p>
        </p:txBody>
      </p:sp>
      <p:sp>
        <p:nvSpPr>
          <p:cNvPr id="443400" name="AutoShape 8"/>
          <p:cNvSpPr>
            <a:spLocks noChangeArrowheads="1"/>
          </p:cNvSpPr>
          <p:nvPr/>
        </p:nvSpPr>
        <p:spPr bwMode="auto">
          <a:xfrm>
            <a:off x="4143375" y="4152900"/>
            <a:ext cx="4227513" cy="407988"/>
          </a:xfrm>
          <a:prstGeom prst="flowChartAlternateProcess">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要点：明确定义组件间的接口</a:t>
            </a:r>
            <a:endParaRPr lang="zh-CN" altLang="en-US" b="1" kern="0" dirty="0">
              <a:solidFill>
                <a:schemeClr val="bg1"/>
              </a:solidFill>
              <a:latin typeface="Arial" panose="020B0604020202020204"/>
              <a:ea typeface="黑体" panose="02010609060101010101" pitchFamily="2" charset="-122"/>
            </a:endParaRPr>
          </a:p>
        </p:txBody>
      </p:sp>
      <p:sp>
        <p:nvSpPr>
          <p:cNvPr id="443401" name="Freeform 9"/>
          <p:cNvSpPr/>
          <p:nvPr/>
        </p:nvSpPr>
        <p:spPr bwMode="auto">
          <a:xfrm rot="8596941">
            <a:off x="3924300" y="3429000"/>
            <a:ext cx="358775" cy="720725"/>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lIns="0" tIns="0" rIns="0" bIns="0" anchor="ctr">
            <a:spAutoFit/>
          </a:bodyPr>
          <a:lstStyle/>
          <a:p>
            <a:pPr>
              <a:defRPr/>
            </a:pPr>
            <a:endParaRPr lang="zh-CN" altLang="en-US"/>
          </a:p>
        </p:txBody>
      </p:sp>
      <p:sp>
        <p:nvSpPr>
          <p:cNvPr id="15379" name="Rectangle 27"/>
          <p:cNvSpPr>
            <a:spLocks noGrp="1" noChangeArrowheads="1"/>
          </p:cNvSpPr>
          <p:nvPr>
            <p:ph type="title"/>
          </p:nvPr>
        </p:nvSpPr>
        <p:spPr>
          <a:xfrm>
            <a:off x="5219700" y="285750"/>
            <a:ext cx="3744913" cy="523875"/>
          </a:xfrm>
        </p:spPr>
        <p:txBody>
          <a:bodyPr/>
          <a:lstStyle/>
          <a:p>
            <a:pPr>
              <a:defRPr/>
            </a:pPr>
            <a:r>
              <a:rPr smtClean="0"/>
              <a:t>控制反转 </a:t>
            </a:r>
            <a:r>
              <a:rPr lang="en-US" altLang="zh-CN" smtClean="0"/>
              <a:t>/ </a:t>
            </a:r>
            <a:r>
              <a:rPr smtClean="0"/>
              <a:t>依赖注入</a:t>
            </a:r>
            <a:endParaRPr dirty="0" smtClean="0"/>
          </a:p>
        </p:txBody>
      </p:sp>
      <p:sp>
        <p:nvSpPr>
          <p:cNvPr id="443402" name="Rectangle 10"/>
          <p:cNvSpPr>
            <a:spLocks noGrp="1" noChangeArrowheads="1"/>
          </p:cNvSpPr>
          <p:nvPr>
            <p:ph idx="1"/>
          </p:nvPr>
        </p:nvSpPr>
        <p:spPr>
          <a:xfrm>
            <a:off x="784225" y="1214438"/>
            <a:ext cx="7645400" cy="5143500"/>
          </a:xfrm>
        </p:spPr>
        <p:txBody>
          <a:bodyPr/>
          <a:lstStyle/>
          <a:p>
            <a:pPr>
              <a:defRPr/>
            </a:pPr>
            <a:r>
              <a:rPr lang="zh-CN" altLang="en-US" dirty="0" smtClean="0"/>
              <a:t>将组件对象的控制权从代码本身转移到外部容器</a:t>
            </a:r>
            <a:endParaRPr lang="en-US" altLang="zh-CN" dirty="0" smtClean="0"/>
          </a:p>
          <a:p>
            <a:pPr lvl="1">
              <a:defRPr/>
            </a:pPr>
            <a:r>
              <a:rPr lang="zh-CN" altLang="en-US" dirty="0"/>
              <a:t>组件</a:t>
            </a:r>
            <a:r>
              <a:rPr lang="zh-CN" altLang="en-US" dirty="0" smtClean="0"/>
              <a:t>化的思想：分离关注点，</a:t>
            </a:r>
            <a:r>
              <a:rPr lang="zh-CN" altLang="en-US" dirty="0"/>
              <a:t>使用</a:t>
            </a:r>
            <a:r>
              <a:rPr lang="zh-CN" altLang="en-US" dirty="0" smtClean="0"/>
              <a:t>接口，不再关注实现</a:t>
            </a:r>
            <a:endParaRPr lang="en-US" altLang="zh-CN" dirty="0" smtClean="0"/>
          </a:p>
          <a:p>
            <a:pPr lvl="1">
              <a:defRPr/>
            </a:pPr>
            <a:r>
              <a:rPr lang="zh-CN" altLang="en-US" dirty="0" smtClean="0"/>
              <a:t>依赖的注入：将组件的构建和使用分开</a:t>
            </a:r>
            <a:endParaRPr lang="zh-CN" altLang="en-US" dirty="0" smtClean="0"/>
          </a:p>
        </p:txBody>
      </p:sp>
      <p:grpSp>
        <p:nvGrpSpPr>
          <p:cNvPr id="2" name="Group 11"/>
          <p:cNvGrpSpPr/>
          <p:nvPr/>
        </p:nvGrpSpPr>
        <p:grpSpPr bwMode="auto">
          <a:xfrm>
            <a:off x="971550" y="3370263"/>
            <a:ext cx="2906713" cy="2427287"/>
            <a:chOff x="612" y="1842"/>
            <a:chExt cx="1831" cy="1529"/>
          </a:xfrm>
        </p:grpSpPr>
        <p:sp>
          <p:nvSpPr>
            <p:cNvPr id="27670" name="Puzzle3"/>
            <p:cNvSpPr>
              <a:spLocks noEditPoints="1" noChangeArrowheads="1"/>
            </p:cNvSpPr>
            <p:nvPr/>
          </p:nvSpPr>
          <p:spPr bwMode="auto">
            <a:xfrm>
              <a:off x="1505" y="1842"/>
              <a:ext cx="721" cy="8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77 w 21600"/>
                <a:gd name="T25" fmla="*/ 7731 h 21600"/>
                <a:gd name="T26" fmla="*/ 19143 w 21600"/>
                <a:gd name="T27" fmla="*/ 202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ln>
          </p:spPr>
          <p:txBody>
            <a:bodyPr/>
            <a:lstStyle/>
            <a:p>
              <a:endParaRPr lang="zh-CN" altLang="en-US"/>
            </a:p>
          </p:txBody>
        </p:sp>
        <p:sp>
          <p:nvSpPr>
            <p:cNvPr id="27671" name="Puzzle2"/>
            <p:cNvSpPr>
              <a:spLocks noEditPoints="1" noChangeArrowheads="1"/>
            </p:cNvSpPr>
            <p:nvPr/>
          </p:nvSpPr>
          <p:spPr bwMode="auto">
            <a:xfrm>
              <a:off x="1292" y="2432"/>
              <a:ext cx="1151" cy="7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86 w 21600"/>
                <a:gd name="T25" fmla="*/ 6743 h 21600"/>
                <a:gd name="T26" fmla="*/ 16177 w 21600"/>
                <a:gd name="T27" fmla="*/ 20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pattFill prst="smCheck">
              <a:fgClr>
                <a:srgbClr val="FF0000"/>
              </a:fgClr>
              <a:bgClr>
                <a:srgbClr val="FFFFFF"/>
              </a:bgClr>
            </a:pattFill>
            <a:ln w="28575" cap="rnd">
              <a:solidFill>
                <a:srgbClr val="000000"/>
              </a:solidFill>
              <a:prstDash val="sysDot"/>
              <a:miter lim="800000"/>
            </a:ln>
          </p:spPr>
          <p:txBody>
            <a:bodyPr/>
            <a:lstStyle/>
            <a:p>
              <a:endParaRPr lang="zh-CN" altLang="en-US"/>
            </a:p>
          </p:txBody>
        </p:sp>
        <p:sp>
          <p:nvSpPr>
            <p:cNvPr id="27672" name="Puzzle4"/>
            <p:cNvSpPr>
              <a:spLocks noEditPoints="1" noChangeArrowheads="1"/>
            </p:cNvSpPr>
            <p:nvPr/>
          </p:nvSpPr>
          <p:spPr bwMode="auto">
            <a:xfrm>
              <a:off x="850" y="2425"/>
              <a:ext cx="694" cy="9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85 w 21600"/>
                <a:gd name="T25" fmla="*/ 5663 h 21600"/>
                <a:gd name="T26" fmla="*/ 20199 w 21600"/>
                <a:gd name="T27" fmla="*/ 1598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ln>
          </p:spPr>
          <p:txBody>
            <a:bodyPr/>
            <a:lstStyle/>
            <a:p>
              <a:endParaRPr lang="zh-CN" altLang="en-US"/>
            </a:p>
          </p:txBody>
        </p:sp>
        <p:sp>
          <p:nvSpPr>
            <p:cNvPr id="27673" name="Puzzle1"/>
            <p:cNvSpPr>
              <a:spLocks noEditPoints="1" noChangeArrowheads="1"/>
            </p:cNvSpPr>
            <p:nvPr/>
          </p:nvSpPr>
          <p:spPr bwMode="auto">
            <a:xfrm>
              <a:off x="612" y="2088"/>
              <a:ext cx="1165" cy="5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1 w 21600"/>
                <a:gd name="T25" fmla="*/ 2566 h 21600"/>
                <a:gd name="T26" fmla="*/ 16130 w 21600"/>
                <a:gd name="T27" fmla="*/ 195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ln>
          </p:spPr>
          <p:txBody>
            <a:bodyPr/>
            <a:lstStyle/>
            <a:p>
              <a:endParaRPr lang="zh-CN" altLang="en-US"/>
            </a:p>
          </p:txBody>
        </p:sp>
      </p:grpSp>
      <p:sp>
        <p:nvSpPr>
          <p:cNvPr id="443408" name="AutoShape 16"/>
          <p:cNvSpPr>
            <a:spLocks noChangeArrowheads="1"/>
          </p:cNvSpPr>
          <p:nvPr/>
        </p:nvSpPr>
        <p:spPr bwMode="auto">
          <a:xfrm>
            <a:off x="3786188" y="3454400"/>
            <a:ext cx="1584325" cy="369888"/>
          </a:xfrm>
          <a:prstGeom prst="borderCallout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 组件的使用</a:t>
            </a:r>
            <a:endParaRPr lang="zh-CN" altLang="en-US" b="1" kern="0" dirty="0">
              <a:solidFill>
                <a:schemeClr val="bg1"/>
              </a:solidFill>
              <a:latin typeface="+mn-ea"/>
              <a:ea typeface="+mn-ea"/>
            </a:endParaRPr>
          </a:p>
        </p:txBody>
      </p:sp>
      <p:grpSp>
        <p:nvGrpSpPr>
          <p:cNvPr id="3" name="组合 30"/>
          <p:cNvGrpSpPr/>
          <p:nvPr/>
        </p:nvGrpSpPr>
        <p:grpSpPr bwMode="auto">
          <a:xfrm>
            <a:off x="6443663" y="4017963"/>
            <a:ext cx="1800225" cy="2038350"/>
            <a:chOff x="6443663" y="4017967"/>
            <a:chExt cx="1800226" cy="2038982"/>
          </a:xfrm>
        </p:grpSpPr>
        <p:grpSp>
          <p:nvGrpSpPr>
            <p:cNvPr id="27666" name="Group 18"/>
            <p:cNvGrpSpPr/>
            <p:nvPr/>
          </p:nvGrpSpPr>
          <p:grpSpPr bwMode="auto">
            <a:xfrm>
              <a:off x="6445251" y="4017967"/>
              <a:ext cx="1798638" cy="1338264"/>
              <a:chOff x="3787" y="1570"/>
              <a:chExt cx="1768" cy="1206"/>
            </a:xfrm>
          </p:grpSpPr>
          <p:pic>
            <p:nvPicPr>
              <p:cNvPr id="27668" name="Picture 19" descr="MCj029030500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67" y="1570"/>
                <a:ext cx="1088" cy="1033"/>
              </a:xfrm>
              <a:prstGeom prst="rect">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pic>
          <p:pic>
            <p:nvPicPr>
              <p:cNvPr id="27669" name="Picture 20" descr="MCj027871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7" y="1706"/>
                <a:ext cx="1117" cy="1070"/>
              </a:xfrm>
              <a:prstGeom prst="rect">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pic>
        </p:grpSp>
        <p:sp>
          <p:nvSpPr>
            <p:cNvPr id="443413" name="AutoShape 21"/>
            <p:cNvSpPr>
              <a:spLocks noChangeArrowheads="1"/>
            </p:cNvSpPr>
            <p:nvPr/>
          </p:nvSpPr>
          <p:spPr bwMode="auto">
            <a:xfrm>
              <a:off x="6443663" y="5648835"/>
              <a:ext cx="1584326" cy="408114"/>
            </a:xfrm>
            <a:prstGeom prst="borderCallout1">
              <a:avLst>
                <a:gd name="adj1" fmla="val -3662"/>
                <a:gd name="adj2" fmla="val 43611"/>
                <a:gd name="adj3" fmla="val -128433"/>
                <a:gd name="adj4" fmla="val 4679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 组件的生产</a:t>
              </a:r>
              <a:endParaRPr lang="zh-CN" altLang="en-US" b="1" kern="0" dirty="0">
                <a:solidFill>
                  <a:schemeClr val="bg1"/>
                </a:solidFill>
                <a:latin typeface="+mn-ea"/>
                <a:ea typeface="+mn-ea"/>
              </a:endParaRPr>
            </a:p>
          </p:txBody>
        </p:sp>
      </p:grpSp>
      <p:sp>
        <p:nvSpPr>
          <p:cNvPr id="443414" name="Oval 22"/>
          <p:cNvSpPr>
            <a:spLocks noChangeArrowheads="1"/>
          </p:cNvSpPr>
          <p:nvPr/>
        </p:nvSpPr>
        <p:spPr bwMode="auto">
          <a:xfrm>
            <a:off x="2627313" y="4233863"/>
            <a:ext cx="647700" cy="431800"/>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3415" name="Oval 23"/>
          <p:cNvSpPr>
            <a:spLocks noChangeArrowheads="1"/>
          </p:cNvSpPr>
          <p:nvPr/>
        </p:nvSpPr>
        <p:spPr bwMode="auto">
          <a:xfrm>
            <a:off x="1908175" y="4810125"/>
            <a:ext cx="647700" cy="431800"/>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3416" name="AutoShape 24"/>
          <p:cNvSpPr>
            <a:spLocks noChangeArrowheads="1"/>
          </p:cNvSpPr>
          <p:nvPr/>
        </p:nvSpPr>
        <p:spPr bwMode="auto">
          <a:xfrm>
            <a:off x="539552" y="4356894"/>
            <a:ext cx="1692473" cy="597693"/>
          </a:xfrm>
          <a:custGeom>
            <a:avLst/>
            <a:gdLst>
              <a:gd name="connsiteX0" fmla="*/ 0 w 1584325"/>
              <a:gd name="connsiteY0" fmla="*/ 0 h 369887"/>
              <a:gd name="connsiteX1" fmla="*/ 1584325 w 1584325"/>
              <a:gd name="connsiteY1" fmla="*/ 0 h 369887"/>
              <a:gd name="connsiteX2" fmla="*/ 1584325 w 1584325"/>
              <a:gd name="connsiteY2" fmla="*/ 369887 h 369887"/>
              <a:gd name="connsiteX3" fmla="*/ 0 w 1584325"/>
              <a:gd name="connsiteY3" fmla="*/ 369887 h 369887"/>
              <a:gd name="connsiteX4" fmla="*/ 0 w 1584325"/>
              <a:gd name="connsiteY4" fmla="*/ 0 h 369887"/>
              <a:gd name="connsiteX0-1" fmla="*/ -132022 w 1584325"/>
              <a:gd name="connsiteY0-2" fmla="*/ 69354 h 369887"/>
              <a:gd name="connsiteX1-3" fmla="*/ -607319 w 1584325"/>
              <a:gd name="connsiteY1-4" fmla="*/ 416123 h 369887"/>
              <a:gd name="connsiteX0-5" fmla="*/ 607319 w 2191644"/>
              <a:gd name="connsiteY0-6" fmla="*/ 0 h 1115737"/>
              <a:gd name="connsiteX1-7" fmla="*/ 2191644 w 2191644"/>
              <a:gd name="connsiteY1-8" fmla="*/ 0 h 1115737"/>
              <a:gd name="connsiteX2-9" fmla="*/ 2191644 w 2191644"/>
              <a:gd name="connsiteY2-10" fmla="*/ 369887 h 1115737"/>
              <a:gd name="connsiteX3-11" fmla="*/ 607319 w 2191644"/>
              <a:gd name="connsiteY3-12" fmla="*/ 369887 h 1115737"/>
              <a:gd name="connsiteX4-13" fmla="*/ 607319 w 2191644"/>
              <a:gd name="connsiteY4-14" fmla="*/ 0 h 1115737"/>
              <a:gd name="connsiteX0-15" fmla="*/ 648017 w 2191644"/>
              <a:gd name="connsiteY0-16" fmla="*/ 1105674 h 1115737"/>
              <a:gd name="connsiteX1-17" fmla="*/ 0 w 2191644"/>
              <a:gd name="connsiteY1-18" fmla="*/ 416123 h 1115737"/>
              <a:gd name="connsiteX0-19" fmla="*/ 607319 w 2273617"/>
              <a:gd name="connsiteY0-20" fmla="*/ 0 h 2146922"/>
              <a:gd name="connsiteX1-21" fmla="*/ 2191644 w 2273617"/>
              <a:gd name="connsiteY1-22" fmla="*/ 0 h 2146922"/>
              <a:gd name="connsiteX2-23" fmla="*/ 2191644 w 2273617"/>
              <a:gd name="connsiteY2-24" fmla="*/ 369887 h 2146922"/>
              <a:gd name="connsiteX3-25" fmla="*/ 607319 w 2273617"/>
              <a:gd name="connsiteY3-26" fmla="*/ 369887 h 2146922"/>
              <a:gd name="connsiteX4-27" fmla="*/ 607319 w 2273617"/>
              <a:gd name="connsiteY4-28" fmla="*/ 0 h 2146922"/>
              <a:gd name="connsiteX0-29" fmla="*/ 2273617 w 2273617"/>
              <a:gd name="connsiteY0-30" fmla="*/ 2141994 h 2146922"/>
              <a:gd name="connsiteX1-31" fmla="*/ 0 w 2273617"/>
              <a:gd name="connsiteY1-32" fmla="*/ 416123 h 2146922"/>
              <a:gd name="connsiteX0-33" fmla="*/ 0 w 1666298"/>
              <a:gd name="connsiteY0-34" fmla="*/ 0 h 2147758"/>
              <a:gd name="connsiteX1-35" fmla="*/ 1584325 w 1666298"/>
              <a:gd name="connsiteY1-36" fmla="*/ 0 h 2147758"/>
              <a:gd name="connsiteX2-37" fmla="*/ 1584325 w 1666298"/>
              <a:gd name="connsiteY2-38" fmla="*/ 369887 h 2147758"/>
              <a:gd name="connsiteX3-39" fmla="*/ 0 w 1666298"/>
              <a:gd name="connsiteY3-40" fmla="*/ 369887 h 2147758"/>
              <a:gd name="connsiteX4-41" fmla="*/ 0 w 1666298"/>
              <a:gd name="connsiteY4-42" fmla="*/ 0 h 2147758"/>
              <a:gd name="connsiteX0-43" fmla="*/ 1666298 w 1666298"/>
              <a:gd name="connsiteY0-44" fmla="*/ 2141994 h 2147758"/>
              <a:gd name="connsiteX1-45" fmla="*/ 489961 w 1666298"/>
              <a:gd name="connsiteY1-46" fmla="*/ 710763 h 2147758"/>
              <a:gd name="connsiteX0-47" fmla="*/ 0 w 1666298"/>
              <a:gd name="connsiteY0-48" fmla="*/ 0 h 2153990"/>
              <a:gd name="connsiteX1-49" fmla="*/ 1584325 w 1666298"/>
              <a:gd name="connsiteY1-50" fmla="*/ 0 h 2153990"/>
              <a:gd name="connsiteX2-51" fmla="*/ 1584325 w 1666298"/>
              <a:gd name="connsiteY2-52" fmla="*/ 369887 h 2153990"/>
              <a:gd name="connsiteX3-53" fmla="*/ 0 w 1666298"/>
              <a:gd name="connsiteY3-54" fmla="*/ 369887 h 2153990"/>
              <a:gd name="connsiteX4-55" fmla="*/ 0 w 1666298"/>
              <a:gd name="connsiteY4-56" fmla="*/ 0 h 2153990"/>
              <a:gd name="connsiteX0-57" fmla="*/ 1666298 w 1666298"/>
              <a:gd name="connsiteY0-58" fmla="*/ 2141994 h 2153990"/>
              <a:gd name="connsiteX1-59" fmla="*/ 489961 w 1666298"/>
              <a:gd name="connsiteY1-60" fmla="*/ 710763 h 2153990"/>
              <a:gd name="connsiteX0-61" fmla="*/ 0 w 1584325"/>
              <a:gd name="connsiteY0-62" fmla="*/ 0 h 1115620"/>
              <a:gd name="connsiteX1-63" fmla="*/ 1584325 w 1584325"/>
              <a:gd name="connsiteY1-64" fmla="*/ 0 h 1115620"/>
              <a:gd name="connsiteX2-65" fmla="*/ 1584325 w 1584325"/>
              <a:gd name="connsiteY2-66" fmla="*/ 369887 h 1115620"/>
              <a:gd name="connsiteX3-67" fmla="*/ 0 w 1584325"/>
              <a:gd name="connsiteY3-68" fmla="*/ 369887 h 1115620"/>
              <a:gd name="connsiteX4-69" fmla="*/ 0 w 1584325"/>
              <a:gd name="connsiteY4-70" fmla="*/ 0 h 1115620"/>
              <a:gd name="connsiteX0-71" fmla="*/ 1503738 w 1584325"/>
              <a:gd name="connsiteY0-72" fmla="*/ 770394 h 1115620"/>
              <a:gd name="connsiteX1-73" fmla="*/ 489961 w 1584325"/>
              <a:gd name="connsiteY1-74" fmla="*/ 710763 h 1115620"/>
              <a:gd name="connsiteX0-75" fmla="*/ 0 w 1584325"/>
              <a:gd name="connsiteY0-76" fmla="*/ 0 h 994169"/>
              <a:gd name="connsiteX1-77" fmla="*/ 1584325 w 1584325"/>
              <a:gd name="connsiteY1-78" fmla="*/ 0 h 994169"/>
              <a:gd name="connsiteX2-79" fmla="*/ 1584325 w 1584325"/>
              <a:gd name="connsiteY2-80" fmla="*/ 369887 h 994169"/>
              <a:gd name="connsiteX3-81" fmla="*/ 0 w 1584325"/>
              <a:gd name="connsiteY3-82" fmla="*/ 369887 h 994169"/>
              <a:gd name="connsiteX4-83" fmla="*/ 0 w 1584325"/>
              <a:gd name="connsiteY4-84" fmla="*/ 0 h 994169"/>
              <a:gd name="connsiteX0-85" fmla="*/ 1503738 w 1584325"/>
              <a:gd name="connsiteY0-86" fmla="*/ 770394 h 994169"/>
              <a:gd name="connsiteX1-87" fmla="*/ 896361 w 1584325"/>
              <a:gd name="connsiteY1-88" fmla="*/ 517723 h 994169"/>
              <a:gd name="connsiteX0-89" fmla="*/ 0 w 1584325"/>
              <a:gd name="connsiteY0-90" fmla="*/ 0 h 836948"/>
              <a:gd name="connsiteX1-91" fmla="*/ 1584325 w 1584325"/>
              <a:gd name="connsiteY1-92" fmla="*/ 0 h 836948"/>
              <a:gd name="connsiteX2-93" fmla="*/ 1584325 w 1584325"/>
              <a:gd name="connsiteY2-94" fmla="*/ 369887 h 836948"/>
              <a:gd name="connsiteX3-95" fmla="*/ 0 w 1584325"/>
              <a:gd name="connsiteY3-96" fmla="*/ 369887 h 836948"/>
              <a:gd name="connsiteX4-97" fmla="*/ 0 w 1584325"/>
              <a:gd name="connsiteY4-98" fmla="*/ 0 h 836948"/>
              <a:gd name="connsiteX0-99" fmla="*/ 1503738 w 1584325"/>
              <a:gd name="connsiteY0-100" fmla="*/ 770394 h 836948"/>
              <a:gd name="connsiteX1-101" fmla="*/ 896361 w 1584325"/>
              <a:gd name="connsiteY1-102" fmla="*/ 517723 h 836948"/>
              <a:gd name="connsiteX0-103" fmla="*/ 0 w 1584325"/>
              <a:gd name="connsiteY0-104" fmla="*/ 0 h 851742"/>
              <a:gd name="connsiteX1-105" fmla="*/ 1584325 w 1584325"/>
              <a:gd name="connsiteY1-106" fmla="*/ 0 h 851742"/>
              <a:gd name="connsiteX2-107" fmla="*/ 1584325 w 1584325"/>
              <a:gd name="connsiteY2-108" fmla="*/ 369887 h 851742"/>
              <a:gd name="connsiteX3-109" fmla="*/ 0 w 1584325"/>
              <a:gd name="connsiteY3-110" fmla="*/ 369887 h 851742"/>
              <a:gd name="connsiteX4-111" fmla="*/ 0 w 1584325"/>
              <a:gd name="connsiteY4-112" fmla="*/ 0 h 851742"/>
              <a:gd name="connsiteX0-113" fmla="*/ 1381818 w 1584325"/>
              <a:gd name="connsiteY0-114" fmla="*/ 790714 h 851742"/>
              <a:gd name="connsiteX1-115" fmla="*/ 896361 w 1584325"/>
              <a:gd name="connsiteY1-116" fmla="*/ 517723 h 851742"/>
              <a:gd name="connsiteX0-117" fmla="*/ 0 w 1584325"/>
              <a:gd name="connsiteY0-118" fmla="*/ 0 h 841135"/>
              <a:gd name="connsiteX1-119" fmla="*/ 1584325 w 1584325"/>
              <a:gd name="connsiteY1-120" fmla="*/ 0 h 841135"/>
              <a:gd name="connsiteX2-121" fmla="*/ 1584325 w 1584325"/>
              <a:gd name="connsiteY2-122" fmla="*/ 369887 h 841135"/>
              <a:gd name="connsiteX3-123" fmla="*/ 0 w 1584325"/>
              <a:gd name="connsiteY3-124" fmla="*/ 369887 h 841135"/>
              <a:gd name="connsiteX4-125" fmla="*/ 0 w 1584325"/>
              <a:gd name="connsiteY4-126" fmla="*/ 0 h 841135"/>
              <a:gd name="connsiteX0-127" fmla="*/ 1381818 w 1584325"/>
              <a:gd name="connsiteY0-128" fmla="*/ 790714 h 841135"/>
              <a:gd name="connsiteX1-129" fmla="*/ 525441 w 1584325"/>
              <a:gd name="connsiteY1-130" fmla="*/ 470713 h 841135"/>
              <a:gd name="connsiteX0-131" fmla="*/ 0 w 1584325"/>
              <a:gd name="connsiteY0-132" fmla="*/ 0 h 816964"/>
              <a:gd name="connsiteX1-133" fmla="*/ 1584325 w 1584325"/>
              <a:gd name="connsiteY1-134" fmla="*/ 0 h 816964"/>
              <a:gd name="connsiteX2-135" fmla="*/ 1584325 w 1584325"/>
              <a:gd name="connsiteY2-136" fmla="*/ 369887 h 816964"/>
              <a:gd name="connsiteX3-137" fmla="*/ 0 w 1584325"/>
              <a:gd name="connsiteY3-138" fmla="*/ 369887 h 816964"/>
              <a:gd name="connsiteX4-139" fmla="*/ 0 w 1584325"/>
              <a:gd name="connsiteY4-140" fmla="*/ 0 h 816964"/>
              <a:gd name="connsiteX0-141" fmla="*/ 1381818 w 1584325"/>
              <a:gd name="connsiteY0-142" fmla="*/ 790714 h 816964"/>
              <a:gd name="connsiteX1-143" fmla="*/ 525441 w 1584325"/>
              <a:gd name="connsiteY1-144" fmla="*/ 470713 h 816964"/>
              <a:gd name="connsiteX0-145" fmla="*/ 0 w 1584325"/>
              <a:gd name="connsiteY0-146" fmla="*/ 0 h 749119"/>
              <a:gd name="connsiteX1-147" fmla="*/ 1584325 w 1584325"/>
              <a:gd name="connsiteY1-148" fmla="*/ 0 h 749119"/>
              <a:gd name="connsiteX2-149" fmla="*/ 1584325 w 1584325"/>
              <a:gd name="connsiteY2-150" fmla="*/ 369887 h 749119"/>
              <a:gd name="connsiteX3-151" fmla="*/ 0 w 1584325"/>
              <a:gd name="connsiteY3-152" fmla="*/ 369887 h 749119"/>
              <a:gd name="connsiteX4-153" fmla="*/ 0 w 1584325"/>
              <a:gd name="connsiteY4-154" fmla="*/ 0 h 749119"/>
              <a:gd name="connsiteX0-155" fmla="*/ 1125027 w 1584325"/>
              <a:gd name="connsiteY0-156" fmla="*/ 716842 h 749119"/>
              <a:gd name="connsiteX1-157" fmla="*/ 525441 w 1584325"/>
              <a:gd name="connsiteY1-158" fmla="*/ 470713 h 749119"/>
              <a:gd name="connsiteX0-159" fmla="*/ 0 w 1584325"/>
              <a:gd name="connsiteY0-160" fmla="*/ 0 h 582813"/>
              <a:gd name="connsiteX1-161" fmla="*/ 1584325 w 1584325"/>
              <a:gd name="connsiteY1-162" fmla="*/ 0 h 582813"/>
              <a:gd name="connsiteX2-163" fmla="*/ 1584325 w 1584325"/>
              <a:gd name="connsiteY2-164" fmla="*/ 369887 h 582813"/>
              <a:gd name="connsiteX3-165" fmla="*/ 0 w 1584325"/>
              <a:gd name="connsiteY3-166" fmla="*/ 369887 h 582813"/>
              <a:gd name="connsiteX4-167" fmla="*/ 0 w 1584325"/>
              <a:gd name="connsiteY4-168" fmla="*/ 0 h 582813"/>
              <a:gd name="connsiteX0-169" fmla="*/ 1220135 w 1584325"/>
              <a:gd name="connsiteY0-170" fmla="*/ 501941 h 582813"/>
              <a:gd name="connsiteX1-171" fmla="*/ 525441 w 1584325"/>
              <a:gd name="connsiteY1-172" fmla="*/ 470713 h 582813"/>
              <a:gd name="connsiteX0-173" fmla="*/ 0 w 1584325"/>
              <a:gd name="connsiteY0-174" fmla="*/ 0 h 546658"/>
              <a:gd name="connsiteX1-175" fmla="*/ 1584325 w 1584325"/>
              <a:gd name="connsiteY1-176" fmla="*/ 0 h 546658"/>
              <a:gd name="connsiteX2-177" fmla="*/ 1584325 w 1584325"/>
              <a:gd name="connsiteY2-178" fmla="*/ 369887 h 546658"/>
              <a:gd name="connsiteX3-179" fmla="*/ 0 w 1584325"/>
              <a:gd name="connsiteY3-180" fmla="*/ 369887 h 546658"/>
              <a:gd name="connsiteX4-181" fmla="*/ 0 w 1584325"/>
              <a:gd name="connsiteY4-182" fmla="*/ 0 h 546658"/>
              <a:gd name="connsiteX0-183" fmla="*/ 1220135 w 1584325"/>
              <a:gd name="connsiteY0-184" fmla="*/ 501941 h 546658"/>
              <a:gd name="connsiteX1-185" fmla="*/ 525441 w 1584325"/>
              <a:gd name="connsiteY1-186" fmla="*/ 470713 h 546658"/>
              <a:gd name="connsiteX0-187" fmla="*/ 0 w 1584325"/>
              <a:gd name="connsiteY0-188" fmla="*/ 0 h 608993"/>
              <a:gd name="connsiteX1-189" fmla="*/ 1584325 w 1584325"/>
              <a:gd name="connsiteY1-190" fmla="*/ 0 h 608993"/>
              <a:gd name="connsiteX2-191" fmla="*/ 1584325 w 1584325"/>
              <a:gd name="connsiteY2-192" fmla="*/ 369887 h 608993"/>
              <a:gd name="connsiteX3-193" fmla="*/ 0 w 1584325"/>
              <a:gd name="connsiteY3-194" fmla="*/ 369887 h 608993"/>
              <a:gd name="connsiteX4-195" fmla="*/ 0 w 1584325"/>
              <a:gd name="connsiteY4-196" fmla="*/ 0 h 608993"/>
              <a:gd name="connsiteX0-197" fmla="*/ 1220135 w 1584325"/>
              <a:gd name="connsiteY0-198" fmla="*/ 501941 h 608993"/>
              <a:gd name="connsiteX1-199" fmla="*/ 1111758 w 1584325"/>
              <a:gd name="connsiteY1-200" fmla="*/ 608993 h 608993"/>
              <a:gd name="connsiteX2-201" fmla="*/ 525441 w 1584325"/>
              <a:gd name="connsiteY2-202" fmla="*/ 470713 h 608993"/>
              <a:gd name="connsiteX0-203" fmla="*/ 0 w 1584325"/>
              <a:gd name="connsiteY0-204" fmla="*/ 0 h 616844"/>
              <a:gd name="connsiteX1-205" fmla="*/ 1584325 w 1584325"/>
              <a:gd name="connsiteY1-206" fmla="*/ 0 h 616844"/>
              <a:gd name="connsiteX2-207" fmla="*/ 1584325 w 1584325"/>
              <a:gd name="connsiteY2-208" fmla="*/ 369887 h 616844"/>
              <a:gd name="connsiteX3-209" fmla="*/ 0 w 1584325"/>
              <a:gd name="connsiteY3-210" fmla="*/ 369887 h 616844"/>
              <a:gd name="connsiteX4-211" fmla="*/ 0 w 1584325"/>
              <a:gd name="connsiteY4-212" fmla="*/ 0 h 616844"/>
              <a:gd name="connsiteX0-213" fmla="*/ 1239157 w 1584325"/>
              <a:gd name="connsiteY0-214" fmla="*/ 616107 h 616844"/>
              <a:gd name="connsiteX1-215" fmla="*/ 1111758 w 1584325"/>
              <a:gd name="connsiteY1-216" fmla="*/ 608993 h 616844"/>
              <a:gd name="connsiteX2-217" fmla="*/ 525441 w 1584325"/>
              <a:gd name="connsiteY2-218" fmla="*/ 470713 h 616844"/>
            </a:gdLst>
            <a:ahLst/>
            <a:cxnLst>
              <a:cxn ang="0">
                <a:pos x="connsiteX0-1" y="connsiteY0-2"/>
              </a:cxn>
              <a:cxn ang="0">
                <a:pos x="connsiteX1-3" y="connsiteY1-4"/>
              </a:cxn>
              <a:cxn ang="0">
                <a:pos x="connsiteX2-9" y="connsiteY2-10"/>
              </a:cxn>
            </a:cxnLst>
            <a:rect l="l" t="t" r="r" b="b"/>
            <a:pathLst>
              <a:path w="1584325" h="616844" extrusionOk="0">
                <a:moveTo>
                  <a:pt x="0" y="0"/>
                </a:moveTo>
                <a:lnTo>
                  <a:pt x="1584325" y="0"/>
                </a:lnTo>
                <a:lnTo>
                  <a:pt x="1584325" y="369887"/>
                </a:lnTo>
                <a:lnTo>
                  <a:pt x="0" y="369887"/>
                </a:lnTo>
                <a:lnTo>
                  <a:pt x="0" y="0"/>
                </a:lnTo>
                <a:close/>
              </a:path>
              <a:path w="1584325" h="616844" fill="none" extrusionOk="0">
                <a:moveTo>
                  <a:pt x="1239157" y="616107"/>
                </a:moveTo>
                <a:cubicBezTo>
                  <a:pt x="1240116" y="620517"/>
                  <a:pt x="1110560" y="603480"/>
                  <a:pt x="1111758" y="608993"/>
                </a:cubicBezTo>
                <a:cubicBezTo>
                  <a:pt x="1232897" y="597384"/>
                  <a:pt x="918235" y="611027"/>
                  <a:pt x="525441" y="470713"/>
                </a:cubicBezTo>
              </a:path>
            </a:pathLst>
          </a:cu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t"/>
          <a:lstStyle/>
          <a:p>
            <a:pPr algn="just" eaLnBrk="0" hangingPunct="0">
              <a:spcBef>
                <a:spcPts val="0"/>
              </a:spcBef>
              <a:buClr>
                <a:srgbClr val="233DA9"/>
              </a:buClr>
              <a:buSzPct val="80000"/>
              <a:defRPr/>
            </a:pPr>
            <a:r>
              <a:rPr lang="zh-CN" altLang="en-US" b="1" kern="0" dirty="0">
                <a:solidFill>
                  <a:schemeClr val="bg1"/>
                </a:solidFill>
                <a:latin typeface="+mn-ea"/>
                <a:ea typeface="+mn-ea"/>
              </a:rPr>
              <a:t> 接口的定义</a:t>
            </a:r>
            <a:endParaRPr lang="zh-CN" altLang="en-US" b="1" kern="0" dirty="0">
              <a:solidFill>
                <a:schemeClr val="bg1"/>
              </a:solidFill>
              <a:latin typeface="+mn-ea"/>
              <a:ea typeface="+mn-ea"/>
            </a:endParaRPr>
          </a:p>
        </p:txBody>
      </p:sp>
      <p:sp>
        <p:nvSpPr>
          <p:cNvPr id="443417" name="Puzzle2"/>
          <p:cNvSpPr>
            <a:spLocks noEditPoints="1" noChangeArrowheads="1"/>
          </p:cNvSpPr>
          <p:nvPr/>
        </p:nvSpPr>
        <p:spPr bwMode="auto">
          <a:xfrm>
            <a:off x="5219700" y="4378325"/>
            <a:ext cx="1800225" cy="11525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5388 w 21600"/>
              <a:gd name="T25" fmla="*/ 6742 h 21600"/>
              <a:gd name="T26" fmla="*/ 16177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0000"/>
          </a:solidFill>
          <a:ln w="28575">
            <a:solidFill>
              <a:schemeClr val="tx1"/>
            </a:solidFill>
            <a:miter lim="800000"/>
          </a:ln>
        </p:spPr>
        <p:txBody>
          <a:bodyPr/>
          <a:lstStyle/>
          <a:p>
            <a:endParaRPr lang="zh-CN" altLang="en-US"/>
          </a:p>
        </p:txBody>
      </p:sp>
      <p:sp>
        <p:nvSpPr>
          <p:cNvPr id="443418" name="AutoShape 26"/>
          <p:cNvSpPr>
            <a:spLocks noChangeArrowheads="1"/>
          </p:cNvSpPr>
          <p:nvPr/>
        </p:nvSpPr>
        <p:spPr bwMode="auto">
          <a:xfrm>
            <a:off x="2987675" y="5711825"/>
            <a:ext cx="1728788" cy="369888"/>
          </a:xfrm>
          <a:prstGeom prst="borderCallout1">
            <a:avLst>
              <a:gd name="adj1" fmla="val -6008"/>
              <a:gd name="adj2" fmla="val 24725"/>
              <a:gd name="adj3" fmla="val -172219"/>
              <a:gd name="adj4" fmla="val -8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运行时注入</a:t>
            </a:r>
            <a:endParaRPr lang="zh-CN" altLang="en-US" b="1" kern="0" dirty="0">
              <a:solidFill>
                <a:schemeClr val="bg1"/>
              </a:solidFill>
              <a:latin typeface="+mn-ea"/>
              <a:ea typeface="+mn-ea"/>
            </a:endParaRPr>
          </a:p>
        </p:txBody>
      </p:sp>
      <p:grpSp>
        <p:nvGrpSpPr>
          <p:cNvPr id="24" name="组合 14"/>
          <p:cNvGrpSpPr/>
          <p:nvPr/>
        </p:nvGrpSpPr>
        <p:grpSpPr bwMode="auto">
          <a:xfrm>
            <a:off x="3005511" y="6237312"/>
            <a:ext cx="3294681" cy="428625"/>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bwMode="auto">
            <a:xfrm>
              <a:off x="4541289" y="5187962"/>
              <a:ext cx="2542702"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anose="020B0503020204020204" pitchFamily="34" charset="-122"/>
                  <a:ea typeface="微软雅黑" panose="020B0503020204020204" pitchFamily="34" charset="-122"/>
                </a:rPr>
                <a:t>演示</a:t>
              </a:r>
              <a:r>
                <a:rPr lang="en-US" altLang="zh-CN" sz="1600" b="1" spc="300" dirty="0" smtClean="0">
                  <a:solidFill>
                    <a:srgbClr val="FBFFFE"/>
                  </a:solidFill>
                  <a:latin typeface="微软雅黑" panose="020B0503020204020204" pitchFamily="34" charset="-122"/>
                  <a:ea typeface="微软雅黑" panose="020B0503020204020204" pitchFamily="34" charset="-122"/>
                </a:rPr>
                <a:t>1</a:t>
              </a:r>
              <a:r>
                <a:rPr lang="zh-CN" altLang="en-US" sz="1600" b="1" spc="300" dirty="0" smtClean="0">
                  <a:solidFill>
                    <a:srgbClr val="FBFFFE"/>
                  </a:solidFill>
                  <a:latin typeface="微软雅黑" panose="020B0503020204020204" pitchFamily="34" charset="-122"/>
                  <a:ea typeface="微软雅黑" panose="020B0503020204020204" pitchFamily="34" charset="-122"/>
                </a:rPr>
                <a:t>：使用简单工厂</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3402">
                                            <p:txEl>
                                              <p:pRg st="1" end="1"/>
                                            </p:txEl>
                                          </p:spTgt>
                                        </p:tgtEl>
                                        <p:attrNameLst>
                                          <p:attrName>style.visibility</p:attrName>
                                        </p:attrNameLst>
                                      </p:cBhvr>
                                      <p:to>
                                        <p:strVal val="visible"/>
                                      </p:to>
                                    </p:set>
                                    <p:animEffect transition="in" filter="wipe(left)">
                                      <p:cBhvr>
                                        <p:cTn id="7" dur="500"/>
                                        <p:tgtEl>
                                          <p:spTgt spid="443402">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3399"/>
                                        </p:tgtEl>
                                        <p:attrNameLst>
                                          <p:attrName>style.visibility</p:attrName>
                                        </p:attrNameLst>
                                      </p:cBhvr>
                                      <p:to>
                                        <p:strVal val="visible"/>
                                      </p:to>
                                    </p:set>
                                    <p:animEffect transition="in" filter="wipe(left)">
                                      <p:cBhvr>
                                        <p:cTn id="11" dur="500"/>
                                        <p:tgtEl>
                                          <p:spTgt spid="44339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3401"/>
                                        </p:tgtEl>
                                        <p:attrNameLst>
                                          <p:attrName>style.visibility</p:attrName>
                                        </p:attrNameLst>
                                      </p:cBhvr>
                                      <p:to>
                                        <p:strVal val="visible"/>
                                      </p:to>
                                    </p:set>
                                    <p:animEffect transition="in" filter="wipe(left)">
                                      <p:cBhvr>
                                        <p:cTn id="15" dur="500"/>
                                        <p:tgtEl>
                                          <p:spTgt spid="44340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43400"/>
                                        </p:tgtEl>
                                        <p:attrNameLst>
                                          <p:attrName>style.visibility</p:attrName>
                                        </p:attrNameLst>
                                      </p:cBhvr>
                                      <p:to>
                                        <p:strVal val="visible"/>
                                      </p:to>
                                    </p:set>
                                    <p:animEffect transition="in" filter="wipe(left)">
                                      <p:cBhvr>
                                        <p:cTn id="19" dur="500"/>
                                        <p:tgtEl>
                                          <p:spTgt spid="44340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43399"/>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443401"/>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443400"/>
                                        </p:tgtEl>
                                        <p:attrNameLst>
                                          <p:attrName>style.visibility</p:attrName>
                                        </p:attrNameLst>
                                      </p:cBhvr>
                                      <p:to>
                                        <p:strVal val="hidden"/>
                                      </p:to>
                                    </p:set>
                                  </p:childTnLst>
                                </p:cTn>
                              </p:par>
                              <p:par>
                                <p:cTn id="28" presetID="22" presetClass="entr" presetSubtype="8" fill="hold" nodeType="withEffect">
                                  <p:stCondLst>
                                    <p:cond delay="0"/>
                                  </p:stCondLst>
                                  <p:childTnLst>
                                    <p:set>
                                      <p:cBhvr>
                                        <p:cTn id="29" dur="1" fill="hold">
                                          <p:stCondLst>
                                            <p:cond delay="0"/>
                                          </p:stCondLst>
                                        </p:cTn>
                                        <p:tgtEl>
                                          <p:spTgt spid="443402">
                                            <p:txEl>
                                              <p:pRg st="2" end="2"/>
                                            </p:txEl>
                                          </p:spTgt>
                                        </p:tgtEl>
                                        <p:attrNameLst>
                                          <p:attrName>style.visibility</p:attrName>
                                        </p:attrNameLst>
                                      </p:cBhvr>
                                      <p:to>
                                        <p:strVal val="visible"/>
                                      </p:to>
                                    </p:set>
                                    <p:animEffect transition="in" filter="wipe(left)">
                                      <p:cBhvr>
                                        <p:cTn id="30" dur="500"/>
                                        <p:tgtEl>
                                          <p:spTgt spid="443402">
                                            <p:txEl>
                                              <p:pRg st="2" end="2"/>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3408"/>
                                        </p:tgtEl>
                                        <p:attrNameLst>
                                          <p:attrName>style.visibility</p:attrName>
                                        </p:attrNameLst>
                                      </p:cBhvr>
                                      <p:to>
                                        <p:strVal val="visible"/>
                                      </p:to>
                                    </p:set>
                                    <p:animEffect transition="in" filter="wipe(left)">
                                      <p:cBhvr>
                                        <p:cTn id="36" dur="500"/>
                                        <p:tgtEl>
                                          <p:spTgt spid="44340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3417"/>
                                        </p:tgtEl>
                                        <p:attrNameLst>
                                          <p:attrName>style.visibility</p:attrName>
                                        </p:attrNameLst>
                                      </p:cBhvr>
                                      <p:to>
                                        <p:strVal val="visible"/>
                                      </p:to>
                                    </p:set>
                                    <p:animEffect transition="in" filter="wipe(left)">
                                      <p:cBhvr>
                                        <p:cTn id="39" dur="500"/>
                                        <p:tgtEl>
                                          <p:spTgt spid="443417"/>
                                        </p:tgtEl>
                                      </p:cBhvr>
                                    </p:animEffect>
                                  </p:childTnLst>
                                </p:cTn>
                              </p:par>
                              <p:par>
                                <p:cTn id="40" presetID="22" presetClass="entr" presetSubtype="8"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par>
                          <p:cTn id="43" fill="hold">
                            <p:stCondLst>
                              <p:cond delay="0"/>
                            </p:stCondLst>
                            <p:childTnLst>
                              <p:par>
                                <p:cTn id="44" presetID="22" presetClass="entr" presetSubtype="8" fill="hold" nodeType="afterEffect">
                                  <p:stCondLst>
                                    <p:cond delay="0"/>
                                  </p:stCondLst>
                                  <p:childTnLst>
                                    <p:set>
                                      <p:cBhvr>
                                        <p:cTn id="45" dur="1" fill="hold">
                                          <p:stCondLst>
                                            <p:cond delay="0"/>
                                          </p:stCondLst>
                                        </p:cTn>
                                        <p:tgtEl>
                                          <p:spTgt spid="443415"/>
                                        </p:tgtEl>
                                        <p:attrNameLst>
                                          <p:attrName>style.visibility</p:attrName>
                                        </p:attrNameLst>
                                      </p:cBhvr>
                                      <p:to>
                                        <p:strVal val="visible"/>
                                      </p:to>
                                    </p:set>
                                    <p:animEffect transition="in" filter="wipe(left)">
                                      <p:cBhvr>
                                        <p:cTn id="46" dur="500"/>
                                        <p:tgtEl>
                                          <p:spTgt spid="443415"/>
                                        </p:tgtEl>
                                      </p:cBhvr>
                                    </p:animEffect>
                                  </p:childTnLst>
                                </p:cTn>
                              </p:par>
                              <p:par>
                                <p:cTn id="47" presetID="22" presetClass="entr" presetSubtype="8" fill="hold" nodeType="withEffect">
                                  <p:stCondLst>
                                    <p:cond delay="0"/>
                                  </p:stCondLst>
                                  <p:childTnLst>
                                    <p:set>
                                      <p:cBhvr>
                                        <p:cTn id="48" dur="1" fill="hold">
                                          <p:stCondLst>
                                            <p:cond delay="0"/>
                                          </p:stCondLst>
                                        </p:cTn>
                                        <p:tgtEl>
                                          <p:spTgt spid="443414"/>
                                        </p:tgtEl>
                                        <p:attrNameLst>
                                          <p:attrName>style.visibility</p:attrName>
                                        </p:attrNameLst>
                                      </p:cBhvr>
                                      <p:to>
                                        <p:strVal val="visible"/>
                                      </p:to>
                                    </p:set>
                                    <p:animEffect transition="in" filter="wipe(left)">
                                      <p:cBhvr>
                                        <p:cTn id="49" dur="500"/>
                                        <p:tgtEl>
                                          <p:spTgt spid="443414"/>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443416"/>
                                        </p:tgtEl>
                                        <p:attrNameLst>
                                          <p:attrName>style.visibility</p:attrName>
                                        </p:attrNameLst>
                                      </p:cBhvr>
                                      <p:to>
                                        <p:strVal val="visible"/>
                                      </p:to>
                                    </p:set>
                                    <p:animEffect transition="in" filter="wipe(left)">
                                      <p:cBhvr>
                                        <p:cTn id="53" dur="500"/>
                                        <p:tgtEl>
                                          <p:spTgt spid="443416"/>
                                        </p:tgtEl>
                                      </p:cBhvr>
                                    </p:animEffect>
                                  </p:childTnLst>
                                </p:cTn>
                              </p:par>
                            </p:childTnLst>
                          </p:cTn>
                        </p:par>
                        <p:par>
                          <p:cTn id="54" fill="hold">
                            <p:stCondLst>
                              <p:cond delay="1000"/>
                            </p:stCondLst>
                            <p:childTnLst>
                              <p:par>
                                <p:cTn id="55" presetID="35" presetClass="path" presetSubtype="0" accel="50000" decel="50000" fill="hold" grpId="1" nodeType="afterEffect">
                                  <p:stCondLst>
                                    <p:cond delay="0"/>
                                  </p:stCondLst>
                                  <p:childTnLst>
                                    <p:animMotion origin="layout" path="M 2.77778E-7 2.22222E-6 L -0.34253 -0.01042 " pathEditMode="relative" rAng="0" ptsTypes="AA">
                                      <p:cBhvr>
                                        <p:cTn id="56" dur="1000" fill="hold"/>
                                        <p:tgtEl>
                                          <p:spTgt spid="443417"/>
                                        </p:tgtEl>
                                        <p:attrNameLst>
                                          <p:attrName>ppt_x</p:attrName>
                                          <p:attrName>ppt_y</p:attrName>
                                        </p:attrNameLst>
                                      </p:cBhvr>
                                      <p:rCtr x="-17100" y="-500"/>
                                    </p:animMotion>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443418"/>
                                        </p:tgtEl>
                                        <p:attrNameLst>
                                          <p:attrName>style.visibility</p:attrName>
                                        </p:attrNameLst>
                                      </p:cBhvr>
                                      <p:to>
                                        <p:strVal val="visible"/>
                                      </p:to>
                                    </p:set>
                                    <p:animEffect transition="in" filter="wipe(left)">
                                      <p:cBhvr>
                                        <p:cTn id="60" dur="500"/>
                                        <p:tgtEl>
                                          <p:spTgt spid="443418"/>
                                        </p:tgtEl>
                                      </p:cBhvr>
                                    </p:animEffect>
                                  </p:childTnLst>
                                </p:cTn>
                              </p:par>
                            </p:childTnLst>
                          </p:cTn>
                        </p:par>
                        <p:par>
                          <p:cTn id="61" fill="hold">
                            <p:stCondLst>
                              <p:cond delay="25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9" grpId="0" animBg="1"/>
      <p:bldP spid="443399" grpId="1" animBg="1"/>
      <p:bldP spid="443400" grpId="0" animBg="1"/>
      <p:bldP spid="443400" grpId="1" animBg="1"/>
      <p:bldP spid="443408" grpId="0" animBg="1"/>
      <p:bldP spid="443416" grpId="0" animBg="1"/>
      <p:bldP spid="443417" grpId="0" animBg="1"/>
      <p:bldP spid="443417" grpId="1" animBg="1"/>
      <p:bldP spid="4434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11863" y="285750"/>
            <a:ext cx="2952750" cy="523875"/>
          </a:xfrm>
        </p:spPr>
        <p:txBody>
          <a:bodyPr/>
          <a:lstStyle/>
          <a:p>
            <a:pPr>
              <a:defRPr/>
            </a:pPr>
            <a:r>
              <a:rPr lang="en-US" altLang="zh-CN" smtClean="0"/>
              <a:t>Hello,Spring!</a:t>
            </a:r>
            <a:endParaRPr lang="en-US" dirty="0" smtClean="0"/>
          </a:p>
        </p:txBody>
      </p:sp>
      <p:sp>
        <p:nvSpPr>
          <p:cNvPr id="445443" name="Rectangle 3"/>
          <p:cNvSpPr>
            <a:spLocks noGrp="1" noChangeArrowheads="1"/>
          </p:cNvSpPr>
          <p:nvPr>
            <p:ph idx="1"/>
          </p:nvPr>
        </p:nvSpPr>
        <p:spPr>
          <a:xfrm>
            <a:off x="784225" y="1214438"/>
            <a:ext cx="7645400" cy="5143500"/>
          </a:xfrm>
        </p:spPr>
        <p:txBody>
          <a:bodyPr/>
          <a:lstStyle/>
          <a:p>
            <a:pPr>
              <a:defRPr/>
            </a:pPr>
            <a:r>
              <a:rPr lang="zh-CN" altLang="zh-CN" dirty="0"/>
              <a:t>如何使用</a:t>
            </a:r>
            <a:r>
              <a:rPr lang="en-US" altLang="zh-CN" dirty="0"/>
              <a:t>Spring</a:t>
            </a:r>
            <a:r>
              <a:rPr lang="zh-CN" altLang="zh-CN" dirty="0"/>
              <a:t>实现</a:t>
            </a:r>
            <a:r>
              <a:rPr lang="zh-CN" altLang="zh-CN" dirty="0" smtClean="0"/>
              <a:t>“控制反转”</a:t>
            </a:r>
            <a:r>
              <a:rPr lang="zh-CN" altLang="en-US" dirty="0" smtClean="0"/>
              <a:t>？</a:t>
            </a:r>
            <a:endParaRPr lang="en-US" altLang="zh-CN" dirty="0" smtClean="0"/>
          </a:p>
          <a:p>
            <a:pPr lvl="1">
              <a:defRPr/>
            </a:pPr>
            <a:r>
              <a:rPr lang="zh-CN" altLang="en-US" dirty="0" smtClean="0"/>
              <a:t>编写</a:t>
            </a:r>
            <a:r>
              <a:rPr lang="en-US" altLang="zh-CN" dirty="0" err="1" smtClean="0"/>
              <a:t>HelloSpring</a:t>
            </a:r>
            <a:r>
              <a:rPr lang="zh-CN" altLang="en-US" dirty="0" smtClean="0"/>
              <a:t>类，输出“</a:t>
            </a:r>
            <a:r>
              <a:rPr lang="en-US" altLang="zh-CN" dirty="0"/>
              <a:t>Hello, Spring!</a:t>
            </a:r>
            <a:r>
              <a:rPr lang="zh-CN" altLang="en-US" dirty="0" smtClean="0"/>
              <a:t>”</a:t>
            </a:r>
            <a:endParaRPr lang="en-US" altLang="zh-CN" dirty="0" smtClean="0"/>
          </a:p>
          <a:p>
            <a:pPr lvl="1">
              <a:defRPr/>
            </a:pPr>
            <a:r>
              <a:rPr lang="zh-CN" altLang="en-US" dirty="0"/>
              <a:t>字符串“</a:t>
            </a:r>
            <a:r>
              <a:rPr lang="en-US" altLang="zh-CN" dirty="0" smtClean="0"/>
              <a:t>Spring</a:t>
            </a:r>
            <a:r>
              <a:rPr lang="zh-CN" altLang="en-US" dirty="0" smtClean="0"/>
              <a:t>”通过</a:t>
            </a:r>
            <a:r>
              <a:rPr lang="en-US" altLang="zh-CN" dirty="0"/>
              <a:t>Spring</a:t>
            </a:r>
            <a:r>
              <a:rPr lang="zh-CN" altLang="en-US" dirty="0"/>
              <a:t>注入到</a:t>
            </a:r>
            <a:r>
              <a:rPr lang="en-US" altLang="zh-CN" dirty="0" err="1"/>
              <a:t>HelloSpring</a:t>
            </a:r>
            <a:r>
              <a:rPr lang="zh-CN" altLang="en-US" dirty="0"/>
              <a:t>类</a:t>
            </a:r>
            <a:r>
              <a:rPr lang="zh-CN" altLang="en-US" dirty="0" smtClean="0"/>
              <a:t>中</a:t>
            </a:r>
            <a:endParaRPr lang="en-US" altLang="zh-CN" dirty="0" smtClean="0"/>
          </a:p>
          <a:p>
            <a:pPr lvl="1">
              <a:defRPr/>
            </a:pPr>
            <a:endParaRPr lang="en-US" altLang="zh-CN" dirty="0" smtClean="0"/>
          </a:p>
          <a:p>
            <a:pPr>
              <a:defRPr/>
            </a:pPr>
            <a:r>
              <a:rPr lang="zh-CN" altLang="en-US" dirty="0" smtClean="0"/>
              <a:t>步骤</a:t>
            </a:r>
            <a:endParaRPr lang="zh-CN" altLang="en-US" dirty="0" smtClean="0"/>
          </a:p>
          <a:p>
            <a:pPr lvl="1">
              <a:defRPr/>
            </a:pPr>
            <a:r>
              <a:rPr lang="zh-CN" altLang="en-US" dirty="0" smtClean="0"/>
              <a:t>添加</a:t>
            </a:r>
            <a:r>
              <a:rPr lang="en-US" altLang="zh-CN" dirty="0" smtClean="0"/>
              <a:t>Spring</a:t>
            </a:r>
            <a:r>
              <a:rPr lang="zh-CN" altLang="en-US" dirty="0" smtClean="0"/>
              <a:t>到项目中</a:t>
            </a:r>
            <a:endParaRPr lang="zh-CN" altLang="en-US" dirty="0" smtClean="0"/>
          </a:p>
          <a:p>
            <a:pPr lvl="1">
              <a:defRPr/>
            </a:pPr>
            <a:r>
              <a:rPr lang="zh-CN" altLang="en-US" dirty="0" smtClean="0"/>
              <a:t>编写配置文件</a:t>
            </a:r>
            <a:endParaRPr lang="zh-CN" altLang="en-US" dirty="0" smtClean="0"/>
          </a:p>
          <a:p>
            <a:pPr lvl="1">
              <a:defRPr/>
            </a:pPr>
            <a:r>
              <a:rPr lang="zh-CN" altLang="en-US" dirty="0" smtClean="0"/>
              <a:t>编写代码获取</a:t>
            </a:r>
            <a:r>
              <a:rPr lang="en-US" altLang="zh-CN" dirty="0" err="1" smtClean="0"/>
              <a:t>HelloSpring</a:t>
            </a:r>
            <a:r>
              <a:rPr lang="zh-CN" altLang="en-US" dirty="0" smtClean="0"/>
              <a:t>实例</a:t>
            </a:r>
            <a:endParaRPr lang="zh-CN" altLang="en-US" dirty="0" smtClean="0"/>
          </a:p>
        </p:txBody>
      </p:sp>
      <p:grpSp>
        <p:nvGrpSpPr>
          <p:cNvPr id="28677" name="组合 72"/>
          <p:cNvGrpSpPr/>
          <p:nvPr/>
        </p:nvGrpSpPr>
        <p:grpSpPr bwMode="auto">
          <a:xfrm>
            <a:off x="157163" y="857250"/>
            <a:ext cx="985837" cy="422275"/>
            <a:chOff x="1000100" y="1173499"/>
            <a:chExt cx="986586" cy="422603"/>
          </a:xfrm>
        </p:grpSpPr>
        <p:pic>
          <p:nvPicPr>
            <p:cNvPr id="28690" name="Picture 5" descr="E:\设计支持\模板设计\W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问题</a:t>
              </a:r>
              <a:endParaRPr lang="zh-CN" altLang="en-US" sz="2000" b="1" dirty="0">
                <a:latin typeface="黑体" panose="02010609060101010101" pitchFamily="2" charset="-122"/>
                <a:ea typeface="黑体" panose="02010609060101010101" pitchFamily="2" charset="-122"/>
              </a:endParaRPr>
            </a:p>
          </p:txBody>
        </p:sp>
      </p:grpSp>
      <p:grpSp>
        <p:nvGrpSpPr>
          <p:cNvPr id="3" name="组合 69"/>
          <p:cNvGrpSpPr/>
          <p:nvPr/>
        </p:nvGrpSpPr>
        <p:grpSpPr bwMode="auto">
          <a:xfrm>
            <a:off x="142875" y="2924944"/>
            <a:ext cx="1000125" cy="447675"/>
            <a:chOff x="1000100" y="3235185"/>
            <a:chExt cx="1000132" cy="446983"/>
          </a:xfrm>
        </p:grpSpPr>
        <p:pic>
          <p:nvPicPr>
            <p:cNvPr id="28688" name="Picture 11" descr="E:\设计支持\模板设计\F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3235185"/>
              <a:ext cx="398223" cy="44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300140" y="3258961"/>
              <a:ext cx="700092"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分析</a:t>
              </a:r>
              <a:endParaRPr lang="zh-CN" altLang="en-US" sz="2000" b="1" dirty="0">
                <a:latin typeface="黑体" panose="02010609060101010101" pitchFamily="2" charset="-122"/>
                <a:ea typeface="黑体" panose="02010609060101010101" pitchFamily="2" charset="-122"/>
              </a:endParaRPr>
            </a:p>
          </p:txBody>
        </p:sp>
      </p:grpSp>
      <p:grpSp>
        <p:nvGrpSpPr>
          <p:cNvPr id="4" name="组合 14"/>
          <p:cNvGrpSpPr/>
          <p:nvPr/>
        </p:nvGrpSpPr>
        <p:grpSpPr bwMode="auto">
          <a:xfrm>
            <a:off x="2357438" y="6024711"/>
            <a:ext cx="4572000" cy="428625"/>
            <a:chOff x="3143240" y="5143512"/>
            <a:chExt cx="4572032"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68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370048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Hello</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Spring</a:t>
              </a:r>
              <a:r>
                <a:rPr lang="zh-CN" altLang="en-US" sz="1600" b="1" spc="300" dirty="0">
                  <a:solidFill>
                    <a:srgbClr val="FBFFFE"/>
                  </a:solidFill>
                  <a:latin typeface="微软雅黑" panose="020B0503020204020204" pitchFamily="34" charset="-122"/>
                  <a:ea typeface="微软雅黑" panose="020B0503020204020204" pitchFamily="34" charset="-122"/>
                </a:rPr>
                <a:t>！</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5443">
                                            <p:txEl>
                                              <p:pRg st="4" end="4"/>
                                            </p:txEl>
                                          </p:spTgt>
                                        </p:tgtEl>
                                        <p:attrNameLst>
                                          <p:attrName>style.visibility</p:attrName>
                                        </p:attrNameLst>
                                      </p:cBhvr>
                                      <p:to>
                                        <p:strVal val="visible"/>
                                      </p:to>
                                    </p:set>
                                    <p:animEffect transition="in" filter="wipe(left)">
                                      <p:cBhvr>
                                        <p:cTn id="11" dur="500"/>
                                        <p:tgtEl>
                                          <p:spTgt spid="445443">
                                            <p:txEl>
                                              <p:pRg st="4" end="4"/>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445443">
                                            <p:txEl>
                                              <p:pRg st="5" end="5"/>
                                            </p:txEl>
                                          </p:spTgt>
                                        </p:tgtEl>
                                        <p:attrNameLst>
                                          <p:attrName>style.visibility</p:attrName>
                                        </p:attrNameLst>
                                      </p:cBhvr>
                                      <p:to>
                                        <p:strVal val="visible"/>
                                      </p:to>
                                    </p:set>
                                    <p:animEffect transition="in" filter="wipe(left)">
                                      <p:cBhvr>
                                        <p:cTn id="14" dur="500"/>
                                        <p:tgtEl>
                                          <p:spTgt spid="445443">
                                            <p:txEl>
                                              <p:pRg st="5" end="5"/>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445443">
                                            <p:txEl>
                                              <p:pRg st="6" end="6"/>
                                            </p:txEl>
                                          </p:spTgt>
                                        </p:tgtEl>
                                        <p:attrNameLst>
                                          <p:attrName>style.visibility</p:attrName>
                                        </p:attrNameLst>
                                      </p:cBhvr>
                                      <p:to>
                                        <p:strVal val="visible"/>
                                      </p:to>
                                    </p:set>
                                    <p:animEffect transition="in" filter="wipe(left)">
                                      <p:cBhvr>
                                        <p:cTn id="17" dur="500"/>
                                        <p:tgtEl>
                                          <p:spTgt spid="445443">
                                            <p:txEl>
                                              <p:pRg st="6" end="6"/>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45443">
                                            <p:txEl>
                                              <p:pRg st="7" end="7"/>
                                            </p:txEl>
                                          </p:spTgt>
                                        </p:tgtEl>
                                        <p:attrNameLst>
                                          <p:attrName>style.visibility</p:attrName>
                                        </p:attrNameLst>
                                      </p:cBhvr>
                                      <p:to>
                                        <p:strVal val="visible"/>
                                      </p:to>
                                    </p:set>
                                    <p:animEffect transition="in" filter="wipe(left)">
                                      <p:cBhvr>
                                        <p:cTn id="20" dur="500"/>
                                        <p:tgtEl>
                                          <p:spTgt spid="445443">
                                            <p:txEl>
                                              <p:pRg st="7" end="7"/>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3968" y="293482"/>
            <a:ext cx="4680646" cy="523220"/>
          </a:xfrm>
        </p:spPr>
        <p:txBody>
          <a:bodyPr/>
          <a:lstStyle/>
          <a:p>
            <a:pPr>
              <a:defRPr/>
            </a:pPr>
            <a:r>
              <a:rPr lang="zh-CN" altLang="en-US" dirty="0"/>
              <a:t>学员操作</a:t>
            </a:r>
            <a:r>
              <a:rPr lang="en-US" altLang="zh-CN" dirty="0"/>
              <a:t>—Spring</a:t>
            </a:r>
            <a:r>
              <a:rPr lang="zh-CN" altLang="en-US" dirty="0"/>
              <a:t>依赖注入</a:t>
            </a:r>
            <a:endParaRPr dirty="0"/>
          </a:p>
        </p:txBody>
      </p:sp>
      <p:sp>
        <p:nvSpPr>
          <p:cNvPr id="3" name="内容占位符 2"/>
          <p:cNvSpPr>
            <a:spLocks noGrp="1"/>
          </p:cNvSpPr>
          <p:nvPr>
            <p:ph idx="1"/>
          </p:nvPr>
        </p:nvSpPr>
        <p:spPr>
          <a:xfrm>
            <a:off x="640208" y="1220812"/>
            <a:ext cx="7604200" cy="5952604"/>
          </a:xfrm>
        </p:spPr>
        <p:txBody>
          <a:bodyPr/>
          <a:lstStyle/>
          <a:p>
            <a:pPr>
              <a:defRPr/>
            </a:pPr>
            <a:r>
              <a:rPr lang="zh-CN" altLang="en-US" kern="1200" dirty="0"/>
              <a:t>需求</a:t>
            </a:r>
            <a:r>
              <a:rPr lang="zh-CN" altLang="en-US" kern="1200" dirty="0" smtClean="0"/>
              <a:t>说明</a:t>
            </a:r>
            <a:endParaRPr lang="en-US" altLang="zh-CN" kern="1200" dirty="0"/>
          </a:p>
          <a:p>
            <a:pPr lvl="1">
              <a:defRPr/>
            </a:pPr>
            <a:r>
              <a:rPr lang="zh-CN" altLang="en-US" kern="1200" dirty="0">
                <a:cs typeface="+mn-cs"/>
              </a:rPr>
              <a:t>控制台</a:t>
            </a:r>
            <a:r>
              <a:rPr lang="zh-CN" altLang="en-US" kern="1200" dirty="0" smtClean="0">
                <a:cs typeface="+mn-cs"/>
              </a:rPr>
              <a:t>输出</a:t>
            </a:r>
            <a:endParaRPr lang="en-US" altLang="zh-CN" kern="1200" dirty="0" smtClean="0">
              <a:cs typeface="+mn-cs"/>
            </a:endParaRPr>
          </a:p>
          <a:p>
            <a:pPr lvl="2">
              <a:defRPr/>
            </a:pPr>
            <a:r>
              <a:rPr lang="zh-CN" altLang="zh-CN" kern="1200" dirty="0" smtClean="0">
                <a:cs typeface="+mn-cs"/>
              </a:rPr>
              <a:t>张</a:t>
            </a:r>
            <a:r>
              <a:rPr lang="zh-CN" altLang="zh-CN" kern="1200" dirty="0">
                <a:cs typeface="+mn-cs"/>
              </a:rPr>
              <a:t>嘎说：“三天不打小鬼子，手都痒痒！”</a:t>
            </a:r>
            <a:endParaRPr lang="zh-CN" altLang="zh-CN" kern="1200" dirty="0">
              <a:cs typeface="+mn-cs"/>
            </a:endParaRPr>
          </a:p>
          <a:p>
            <a:pPr lvl="2">
              <a:defRPr/>
            </a:pPr>
            <a:r>
              <a:rPr lang="en-US" altLang="zh-CN" kern="1200" dirty="0">
                <a:cs typeface="+mn-cs"/>
              </a:rPr>
              <a:t>Rod</a:t>
            </a:r>
            <a:r>
              <a:rPr lang="zh-CN" altLang="zh-CN" kern="1200" dirty="0">
                <a:cs typeface="+mn-cs"/>
              </a:rPr>
              <a:t>说：“世界上有</a:t>
            </a:r>
            <a:r>
              <a:rPr lang="en-US" altLang="zh-CN" kern="1200" dirty="0">
                <a:cs typeface="+mn-cs"/>
              </a:rPr>
              <a:t>10</a:t>
            </a:r>
            <a:r>
              <a:rPr lang="zh-CN" altLang="zh-CN" kern="1200" dirty="0">
                <a:cs typeface="+mn-cs"/>
              </a:rPr>
              <a:t>种人，认识二进制的和不认识二进制的</a:t>
            </a:r>
            <a:r>
              <a:rPr lang="zh-CN" altLang="zh-CN" kern="1200" dirty="0" smtClean="0">
                <a:cs typeface="+mn-cs"/>
              </a:rPr>
              <a:t>。</a:t>
            </a:r>
            <a:endParaRPr lang="en-US" altLang="zh-CN" kern="1200" dirty="0" smtClean="0">
              <a:cs typeface="+mn-cs"/>
            </a:endParaRPr>
          </a:p>
          <a:p>
            <a:pPr lvl="1">
              <a:defRPr/>
            </a:pPr>
            <a:r>
              <a:rPr lang="zh-CN" altLang="en-US" dirty="0" smtClean="0"/>
              <a:t>要求：说话</a:t>
            </a:r>
            <a:r>
              <a:rPr lang="zh-CN" altLang="en-US" dirty="0"/>
              <a:t>人和说话内容都</a:t>
            </a:r>
            <a:r>
              <a:rPr lang="zh-CN" altLang="en-US" dirty="0" smtClean="0"/>
              <a:t>通过</a:t>
            </a:r>
            <a:r>
              <a:rPr lang="en-US" altLang="zh-CN" dirty="0" smtClean="0"/>
              <a:t>Spring</a:t>
            </a:r>
            <a:r>
              <a:rPr lang="zh-CN" altLang="zh-CN" dirty="0"/>
              <a:t>实现依赖</a:t>
            </a:r>
            <a:r>
              <a:rPr lang="zh-CN" altLang="zh-CN" dirty="0" smtClean="0"/>
              <a:t>注入</a:t>
            </a:r>
            <a:endParaRPr lang="en-US" altLang="zh-CN" kern="1200" dirty="0">
              <a:cs typeface="+mn-cs"/>
            </a:endParaRPr>
          </a:p>
          <a:p>
            <a:pPr lvl="1">
              <a:defRPr/>
            </a:pPr>
            <a:endParaRPr lang="en-US" altLang="zh-CN" dirty="0" smtClean="0"/>
          </a:p>
          <a:p>
            <a:pPr marL="342900" lvl="1" indent="-342900">
              <a:buFont typeface="Wingdings" panose="05000000000000000000" pitchFamily="2" charset="2"/>
              <a:buChar char="n"/>
              <a:defRPr/>
            </a:pPr>
            <a:r>
              <a:rPr lang="zh-CN" altLang="en-US" sz="2600" kern="1200" dirty="0" smtClean="0">
                <a:cs typeface="+mn-cs"/>
              </a:rPr>
              <a:t>添加</a:t>
            </a:r>
            <a:r>
              <a:rPr lang="en-US" altLang="zh-CN" sz="2600" kern="1200" dirty="0">
                <a:cs typeface="+mn-cs"/>
              </a:rPr>
              <a:t>Spring</a:t>
            </a:r>
            <a:r>
              <a:rPr lang="zh-CN" altLang="en-US" sz="2600" kern="1200" dirty="0">
                <a:cs typeface="+mn-cs"/>
              </a:rPr>
              <a:t>到项目</a:t>
            </a:r>
            <a:endParaRPr lang="en-US" altLang="zh-CN" sz="2600" kern="1200" dirty="0">
              <a:cs typeface="+mn-cs"/>
            </a:endParaRPr>
          </a:p>
          <a:p>
            <a:pPr marL="342900" lvl="1" indent="-342900">
              <a:buFont typeface="Wingdings" panose="05000000000000000000" pitchFamily="2" charset="2"/>
              <a:buChar char="n"/>
              <a:defRPr/>
            </a:pPr>
            <a:r>
              <a:rPr lang="zh-CN" altLang="en-US" sz="2600" kern="1200" dirty="0" smtClean="0">
                <a:cs typeface="+mn-cs"/>
              </a:rPr>
              <a:t>编写</a:t>
            </a:r>
            <a:r>
              <a:rPr lang="zh-CN" altLang="en-US" sz="2600" kern="1200" dirty="0">
                <a:cs typeface="+mn-cs"/>
              </a:rPr>
              <a:t>程序代码和配置文件（同时配两个</a:t>
            </a:r>
            <a:r>
              <a:rPr lang="en-US" altLang="zh-CN" sz="2600" kern="1200" dirty="0">
                <a:cs typeface="+mn-cs"/>
              </a:rPr>
              <a:t>Bean</a:t>
            </a:r>
            <a:r>
              <a:rPr lang="zh-CN" altLang="en-US" sz="2600" kern="1200" dirty="0">
                <a:cs typeface="+mn-cs"/>
              </a:rPr>
              <a:t>）</a:t>
            </a:r>
            <a:endParaRPr lang="en-US" altLang="zh-CN" sz="2600" kern="1200" dirty="0">
              <a:cs typeface="+mn-cs"/>
            </a:endParaRPr>
          </a:p>
          <a:p>
            <a:pPr marL="342900" lvl="1" indent="-342900">
              <a:buFont typeface="Wingdings" panose="05000000000000000000" pitchFamily="2" charset="2"/>
              <a:buChar char="n"/>
              <a:defRPr/>
            </a:pPr>
            <a:r>
              <a:rPr lang="zh-CN" altLang="en-US" sz="2600" kern="1200" dirty="0" smtClean="0">
                <a:cs typeface="+mn-cs"/>
              </a:rPr>
              <a:t>获取</a:t>
            </a:r>
            <a:r>
              <a:rPr lang="en-US" altLang="zh-CN" sz="2600" kern="1200" dirty="0">
                <a:cs typeface="+mn-cs"/>
              </a:rPr>
              <a:t>Bean</a:t>
            </a:r>
            <a:r>
              <a:rPr lang="zh-CN" altLang="en-US" sz="2600" kern="1200" dirty="0">
                <a:cs typeface="+mn-cs"/>
              </a:rPr>
              <a:t>实例，调用功能方法</a:t>
            </a:r>
            <a:endParaRPr lang="en-US" altLang="zh-CN" sz="2600" kern="1200" dirty="0">
              <a:cs typeface="+mn-cs"/>
            </a:endParaRPr>
          </a:p>
        </p:txBody>
      </p:sp>
      <p:grpSp>
        <p:nvGrpSpPr>
          <p:cNvPr id="26628" name="组合 7"/>
          <p:cNvGrpSpPr/>
          <p:nvPr/>
        </p:nvGrpSpPr>
        <p:grpSpPr bwMode="auto">
          <a:xfrm>
            <a:off x="107504" y="862360"/>
            <a:ext cx="928688" cy="406400"/>
            <a:chOff x="3786182" y="1192962"/>
            <a:chExt cx="928694" cy="406350"/>
          </a:xfrm>
        </p:grpSpPr>
        <p:sp>
          <p:nvSpPr>
            <p:cNvPr id="11" name="TextBox 10"/>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endParaRPr lang="zh-CN" altLang="en-US" sz="2000" b="1" dirty="0">
                <a:latin typeface="黑体" panose="02010609060101010101" pitchFamily="2" charset="-122"/>
                <a:ea typeface="黑体" panose="02010609060101010101" pitchFamily="2" charset="-122"/>
              </a:endParaRPr>
            </a:p>
          </p:txBody>
        </p:sp>
        <p:pic>
          <p:nvPicPr>
            <p:cNvPr id="26639" name="Picture 2" descr="E:\设计支持\模板设计\Y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29" name="组合 28"/>
          <p:cNvGrpSpPr/>
          <p:nvPr/>
        </p:nvGrpSpPr>
        <p:grpSpPr bwMode="auto">
          <a:xfrm>
            <a:off x="107504" y="3903142"/>
            <a:ext cx="985837" cy="461962"/>
            <a:chOff x="3786182" y="3824735"/>
            <a:chExt cx="986585" cy="461521"/>
          </a:xfrm>
        </p:grpSpPr>
        <p:sp>
          <p:nvSpPr>
            <p:cNvPr id="14" name="TextBox 13"/>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提示</a:t>
              </a:r>
              <a:endParaRPr lang="zh-CN" altLang="en-US" sz="2000" b="1" dirty="0">
                <a:latin typeface="黑体" panose="02010609060101010101" pitchFamily="2" charset="-122"/>
                <a:ea typeface="黑体" panose="02010609060101010101" pitchFamily="2" charset="-122"/>
              </a:endParaRPr>
            </a:p>
          </p:txBody>
        </p:sp>
        <p:pic>
          <p:nvPicPr>
            <p:cNvPr id="26637" name="Picture 2" descr="C:\Users\meng.zhang\Desktop\ACCP7.0模版图标规范\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0" name="组合 20"/>
          <p:cNvGrpSpPr/>
          <p:nvPr/>
        </p:nvGrpSpPr>
        <p:grpSpPr bwMode="auto">
          <a:xfrm>
            <a:off x="3182938" y="6237312"/>
            <a:ext cx="2786062" cy="428625"/>
            <a:chOff x="3714744" y="5143512"/>
            <a:chExt cx="2786082" cy="428628"/>
          </a:xfrm>
        </p:grpSpPr>
        <p:sp>
          <p:nvSpPr>
            <p:cNvPr id="17" name="圆角矩形 16"/>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611"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15</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15" name="Picture 7" descr="输出效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925" y="4269259"/>
            <a:ext cx="4932363"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347 3.7037E-7 L 0.16632 -0.46898 " pathEditMode="relative" rAng="0" ptsTypes="AA">
                                      <p:cBhvr>
                                        <p:cTn id="11" dur="500" fill="hold"/>
                                        <p:tgtEl>
                                          <p:spTgt spid="15"/>
                                        </p:tgtEl>
                                        <p:attrNameLst>
                                          <p:attrName>ppt_x</p:attrName>
                                          <p:attrName>ppt_y</p:attrName>
                                        </p:attrNameLst>
                                      </p:cBhvr>
                                      <p:rCtr x="8500" y="-23400"/>
                                    </p:animMotion>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6629"/>
                                        </p:tgtEl>
                                        <p:attrNameLst>
                                          <p:attrName>style.visibility</p:attrName>
                                        </p:attrNameLst>
                                      </p:cBhvr>
                                      <p:to>
                                        <p:strVal val="visible"/>
                                      </p:to>
                                    </p:set>
                                    <p:animEffect transition="in" filter="wipe(left)">
                                      <p:cBhvr>
                                        <p:cTn id="15" dur="500"/>
                                        <p:tgtEl>
                                          <p:spTgt spid="26629"/>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786438" y="285750"/>
            <a:ext cx="3178175" cy="523875"/>
          </a:xfrm>
        </p:spPr>
        <p:txBody>
          <a:bodyPr/>
          <a:lstStyle/>
          <a:p>
            <a:pPr>
              <a:defRPr/>
            </a:pPr>
            <a:r>
              <a:rPr smtClean="0"/>
              <a:t>共性问题集中讲解</a:t>
            </a:r>
            <a:endParaRPr smtClean="0"/>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0725"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0727" name="组合 7"/>
            <p:cNvGrpSpPr/>
            <p:nvPr/>
          </p:nvGrpSpPr>
          <p:grpSpPr bwMode="auto">
            <a:xfrm>
              <a:off x="1923997" y="3214688"/>
              <a:ext cx="5862712" cy="2058988"/>
              <a:chOff x="2066281" y="2227264"/>
              <a:chExt cx="5862790" cy="2059017"/>
            </a:xfrm>
          </p:grpSpPr>
          <p:grpSp>
            <p:nvGrpSpPr>
              <p:cNvPr id="30728"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0733"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0729"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812088" y="285750"/>
            <a:ext cx="1152525" cy="523875"/>
          </a:xfrm>
        </p:spPr>
        <p:txBody>
          <a:bodyPr/>
          <a:lstStyle/>
          <a:p>
            <a:pPr>
              <a:defRPr/>
            </a:pPr>
            <a:r>
              <a:rPr smtClean="0"/>
              <a:t>小结</a:t>
            </a:r>
            <a:endParaRPr dirty="0" smtClean="0"/>
          </a:p>
        </p:txBody>
      </p:sp>
      <p:sp>
        <p:nvSpPr>
          <p:cNvPr id="450563" name="Rectangle 3"/>
          <p:cNvSpPr>
            <a:spLocks noGrp="1" noChangeArrowheads="1"/>
          </p:cNvSpPr>
          <p:nvPr>
            <p:ph idx="1"/>
          </p:nvPr>
        </p:nvSpPr>
        <p:spPr>
          <a:xfrm>
            <a:off x="784225" y="1214438"/>
            <a:ext cx="7645400" cy="5143500"/>
          </a:xfrm>
        </p:spPr>
        <p:txBody>
          <a:bodyPr/>
          <a:lstStyle/>
          <a:p>
            <a:pPr>
              <a:defRPr/>
            </a:pPr>
            <a:r>
              <a:rPr lang="zh-CN" altLang="en-US" dirty="0" smtClean="0"/>
              <a:t>根据你的理解，什么是控制反转</a:t>
            </a:r>
            <a:r>
              <a:rPr lang="en-US" altLang="zh-CN" dirty="0" smtClean="0"/>
              <a:t>/</a:t>
            </a:r>
            <a:r>
              <a:rPr lang="zh-CN" altLang="en-US" dirty="0" smtClean="0"/>
              <a:t>依赖注入？</a:t>
            </a:r>
            <a:endParaRPr lang="zh-CN" altLang="en-US" dirty="0" smtClean="0"/>
          </a:p>
          <a:p>
            <a:pPr>
              <a:defRPr/>
            </a:pPr>
            <a:r>
              <a:rPr lang="zh-CN" altLang="en-US" dirty="0" smtClean="0"/>
              <a:t>使用</a:t>
            </a:r>
            <a:r>
              <a:rPr lang="en-US" altLang="zh-CN" dirty="0" smtClean="0"/>
              <a:t>Spring</a:t>
            </a:r>
            <a:r>
              <a:rPr lang="zh-CN" altLang="en-US" dirty="0" smtClean="0"/>
              <a:t> </a:t>
            </a:r>
            <a:r>
              <a:rPr lang="en-US" altLang="zh-CN" dirty="0" err="1" smtClean="0"/>
              <a:t>IoC</a:t>
            </a:r>
            <a:r>
              <a:rPr lang="zh-CN" altLang="en-US" dirty="0" smtClean="0"/>
              <a:t>的步骤是什么？</a:t>
            </a:r>
            <a:endParaRPr lang="en-US" altLang="zh-CN" dirty="0" smtClean="0"/>
          </a:p>
          <a:p>
            <a:pPr>
              <a:defRPr/>
            </a:pPr>
            <a:endParaRPr lang="en-US" altLang="zh-CN" dirty="0"/>
          </a:p>
          <a:p>
            <a:pPr>
              <a:defRPr/>
            </a:pPr>
            <a:endParaRPr lang="en-US" altLang="zh-CN" dirty="0" smtClean="0"/>
          </a:p>
          <a:p>
            <a:pPr>
              <a:defRPr/>
            </a:pPr>
            <a:r>
              <a:rPr lang="zh-CN" altLang="en-US" dirty="0" smtClean="0"/>
              <a:t>设</a:t>
            </a:r>
            <a:r>
              <a:rPr lang="zh-CN" altLang="zh-CN" dirty="0"/>
              <a:t>值</a:t>
            </a:r>
            <a:r>
              <a:rPr lang="zh-CN" altLang="en-US" dirty="0" smtClean="0"/>
              <a:t>注入</a:t>
            </a:r>
            <a:endParaRPr lang="en-US" altLang="zh-CN" dirty="0" smtClean="0"/>
          </a:p>
          <a:p>
            <a:pPr>
              <a:defRPr/>
            </a:pPr>
            <a:r>
              <a:rPr lang="zh-CN" altLang="zh-CN" dirty="0"/>
              <a:t>使用</a:t>
            </a:r>
            <a:r>
              <a:rPr lang="en-US" altLang="zh-CN" dirty="0"/>
              <a:t>&lt;bean&gt;</a:t>
            </a:r>
            <a:r>
              <a:rPr lang="zh-CN" altLang="zh-CN" dirty="0"/>
              <a:t>元素定义一个</a:t>
            </a:r>
            <a:r>
              <a:rPr lang="zh-CN" altLang="zh-CN" dirty="0" smtClean="0"/>
              <a:t>组件</a:t>
            </a:r>
            <a:endParaRPr lang="en-US" altLang="zh-CN" dirty="0" smtClean="0"/>
          </a:p>
          <a:p>
            <a:pPr lvl="1">
              <a:defRPr/>
            </a:pPr>
            <a:r>
              <a:rPr lang="en-US" altLang="zh-CN" dirty="0" smtClean="0"/>
              <a:t>id</a:t>
            </a:r>
            <a:r>
              <a:rPr lang="zh-CN" altLang="zh-CN" dirty="0" smtClean="0"/>
              <a:t>属性</a:t>
            </a:r>
            <a:r>
              <a:rPr lang="zh-CN" altLang="en-US" dirty="0" smtClean="0"/>
              <a:t>：</a:t>
            </a:r>
            <a:r>
              <a:rPr lang="zh-CN" altLang="zh-CN" dirty="0" smtClean="0"/>
              <a:t>指定</a:t>
            </a:r>
            <a:r>
              <a:rPr lang="zh-CN" altLang="zh-CN" dirty="0"/>
              <a:t>一个用来访问的</a:t>
            </a:r>
            <a:r>
              <a:rPr lang="zh-CN" altLang="zh-CN" dirty="0" smtClean="0"/>
              <a:t>唯一名称</a:t>
            </a:r>
            <a:endParaRPr lang="en-US" altLang="zh-CN" dirty="0"/>
          </a:p>
          <a:p>
            <a:pPr lvl="1">
              <a:defRPr/>
            </a:pPr>
            <a:r>
              <a:rPr lang="en-US" altLang="zh-CN" dirty="0" smtClean="0"/>
              <a:t>name</a:t>
            </a:r>
            <a:r>
              <a:rPr lang="zh-CN" altLang="zh-CN" dirty="0" smtClean="0"/>
              <a:t>属性</a:t>
            </a:r>
            <a:r>
              <a:rPr lang="zh-CN" altLang="en-US" dirty="0" smtClean="0"/>
              <a:t>：</a:t>
            </a:r>
            <a:r>
              <a:rPr lang="zh-CN" altLang="zh-CN" dirty="0" smtClean="0"/>
              <a:t>指定</a:t>
            </a:r>
            <a:r>
              <a:rPr lang="zh-CN" altLang="en-US" dirty="0"/>
              <a:t>多</a:t>
            </a:r>
            <a:r>
              <a:rPr lang="zh-CN" altLang="en-US" dirty="0" smtClean="0"/>
              <a:t>个别名</a:t>
            </a:r>
            <a:r>
              <a:rPr lang="zh-CN" altLang="zh-CN" dirty="0" smtClean="0"/>
              <a:t>，</a:t>
            </a:r>
            <a:r>
              <a:rPr lang="zh-CN" altLang="zh-CN" dirty="0"/>
              <a:t>名字之间使用逗号、分号或空格进行分隔</a:t>
            </a:r>
            <a:endParaRPr lang="en-US" altLang="zh-CN" dirty="0" smtClean="0"/>
          </a:p>
          <a:p>
            <a:pPr>
              <a:defRPr/>
            </a:pPr>
            <a:endParaRPr lang="en-US" altLang="zh-CN" dirty="0" smtClean="0"/>
          </a:p>
          <a:p>
            <a:pPr>
              <a:defRPr/>
            </a:pPr>
            <a:endParaRPr lang="zh-CN" altLang="en-US" dirty="0" smtClean="0"/>
          </a:p>
        </p:txBody>
      </p:sp>
      <p:grpSp>
        <p:nvGrpSpPr>
          <p:cNvPr id="31749" name="组合 58"/>
          <p:cNvGrpSpPr/>
          <p:nvPr/>
        </p:nvGrpSpPr>
        <p:grpSpPr bwMode="auto">
          <a:xfrm>
            <a:off x="112713" y="857250"/>
            <a:ext cx="958850" cy="430213"/>
            <a:chOff x="3643306" y="2500357"/>
            <a:chExt cx="958752" cy="430730"/>
          </a:xfrm>
        </p:grpSpPr>
        <p:pic>
          <p:nvPicPr>
            <p:cNvPr id="31750" name="Picture 6" descr="E:\设计支持\模板设计\T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2" charset="-122"/>
                  <a:ea typeface="黑体" panose="02010609060101010101" pitchFamily="2" charset="-122"/>
                </a:rPr>
                <a:t>提问</a:t>
              </a:r>
              <a:endParaRPr lang="zh-CN" altLang="en-US" sz="2000" b="1" dirty="0">
                <a:latin typeface="黑体" panose="02010609060101010101" pitchFamily="2" charset="-122"/>
                <a:ea typeface="黑体" panose="02010609060101010101" pitchFamily="2" charset="-122"/>
              </a:endParaRPr>
            </a:p>
          </p:txBody>
        </p:sp>
      </p:grpSp>
      <p:grpSp>
        <p:nvGrpSpPr>
          <p:cNvPr id="9" name="组合 57"/>
          <p:cNvGrpSpPr/>
          <p:nvPr/>
        </p:nvGrpSpPr>
        <p:grpSpPr bwMode="auto">
          <a:xfrm>
            <a:off x="112713" y="2636912"/>
            <a:ext cx="842963" cy="400050"/>
            <a:chOff x="3786182" y="3143248"/>
            <a:chExt cx="843709" cy="400110"/>
          </a:xfrm>
        </p:grpSpPr>
        <p:sp>
          <p:nvSpPr>
            <p:cNvPr id="10" name="TextBox 9"/>
            <p:cNvSpPr txBox="1"/>
            <p:nvPr/>
          </p:nvSpPr>
          <p:spPr>
            <a:xfrm>
              <a:off x="3929183" y="3143248"/>
              <a:ext cx="700708"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经验</a:t>
              </a:r>
              <a:endParaRPr lang="zh-CN" altLang="en-US" sz="2000" b="1" dirty="0">
                <a:latin typeface="黑体" panose="02010609060101010101" pitchFamily="2" charset="-122"/>
                <a:ea typeface="黑体" panose="02010609060101010101" pitchFamily="2" charset="-122"/>
              </a:endParaRPr>
            </a:p>
          </p:txBody>
        </p:sp>
        <p:pic>
          <p:nvPicPr>
            <p:cNvPr id="11" name="Picture 1" descr="C:\Users\meng.zhang\Desktop\ACCP7.0模版图标规范\未命名-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800947" y="285750"/>
            <a:ext cx="3163665" cy="523875"/>
          </a:xfrm>
        </p:spPr>
        <p:txBody>
          <a:bodyPr/>
          <a:lstStyle/>
          <a:p>
            <a:pPr>
              <a:defRPr/>
            </a:pPr>
            <a:r>
              <a:rPr dirty="0" smtClean="0"/>
              <a:t>依赖注入综合示例</a:t>
            </a:r>
            <a:endParaRPr lang="en-US" altLang="zh-CN" dirty="0" smtClean="0"/>
          </a:p>
        </p:txBody>
      </p:sp>
      <p:sp>
        <p:nvSpPr>
          <p:cNvPr id="20483" name="Rectangle 3"/>
          <p:cNvSpPr>
            <a:spLocks noChangeArrowheads="1"/>
          </p:cNvSpPr>
          <p:nvPr/>
        </p:nvSpPr>
        <p:spPr bwMode="auto">
          <a:xfrm>
            <a:off x="755576" y="1124744"/>
            <a:ext cx="695642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E9CDE"/>
              </a:buClr>
              <a:buSzPct val="100000"/>
              <a:buFont typeface="Wingdings" panose="05000000000000000000" pitchFamily="2" charset="2"/>
              <a:buChar char="n"/>
              <a:defRPr/>
            </a:pPr>
            <a:r>
              <a:rPr lang="zh-CN" altLang="en-US" sz="2600" b="1" dirty="0" smtClean="0">
                <a:latin typeface="+mn-lt"/>
                <a:ea typeface="微软雅黑" panose="020B0503020204020204" pitchFamily="34" charset="-122"/>
              </a:rPr>
              <a:t>如何</a:t>
            </a:r>
            <a:r>
              <a:rPr lang="zh-CN" altLang="en-US" sz="2600" b="1" dirty="0">
                <a:latin typeface="+mn-lt"/>
                <a:ea typeface="微软雅黑" panose="020B0503020204020204" pitchFamily="34" charset="-122"/>
              </a:rPr>
              <a:t>开发一个打印机</a:t>
            </a:r>
            <a:r>
              <a:rPr lang="zh-CN" altLang="en-US" sz="2600" b="1" dirty="0" smtClean="0">
                <a:latin typeface="+mn-lt"/>
                <a:ea typeface="微软雅黑" panose="020B0503020204020204" pitchFamily="34" charset="-122"/>
              </a:rPr>
              <a:t>？</a:t>
            </a:r>
            <a:endParaRPr lang="en-US" altLang="zh-CN" sz="2600" b="1" dirty="0">
              <a:latin typeface="+mn-lt"/>
              <a:ea typeface="微软雅黑" panose="020B0503020204020204" pitchFamily="34" charset="-122"/>
            </a:endParaRPr>
          </a:p>
          <a:p>
            <a:pPr marL="742950" lvl="1" indent="-285750" eaLnBrk="0" hangingPunct="0">
              <a:spcBef>
                <a:spcPct val="20000"/>
              </a:spcBef>
              <a:buClr>
                <a:srgbClr val="0E9CDE"/>
              </a:buClr>
              <a:buSzPct val="100000"/>
              <a:buFont typeface="Wingdings" panose="05000000000000000000" pitchFamily="2" charset="2"/>
              <a:buChar char="u"/>
              <a:defRPr/>
            </a:pPr>
            <a:r>
              <a:rPr lang="zh-CN" altLang="zh-CN" sz="2400" b="1" dirty="0" smtClean="0">
                <a:latin typeface="+mn-lt"/>
                <a:ea typeface="微软雅黑" panose="020B0503020204020204" pitchFamily="34" charset="-122"/>
              </a:rPr>
              <a:t>可灵活配置</a:t>
            </a:r>
            <a:r>
              <a:rPr lang="zh-CN" altLang="zh-CN" sz="2400" b="1" dirty="0">
                <a:latin typeface="+mn-lt"/>
                <a:ea typeface="微软雅黑" panose="020B0503020204020204" pitchFamily="34" charset="-122"/>
              </a:rPr>
              <a:t>使用彩色墨盒或灰色</a:t>
            </a:r>
            <a:r>
              <a:rPr lang="zh-CN" altLang="zh-CN" sz="2400" b="1" dirty="0" smtClean="0">
                <a:latin typeface="+mn-lt"/>
                <a:ea typeface="微软雅黑" panose="020B0503020204020204" pitchFamily="34" charset="-122"/>
              </a:rPr>
              <a:t>墨盒</a:t>
            </a:r>
            <a:endParaRPr lang="zh-CN" altLang="zh-CN" sz="2400" b="1" dirty="0">
              <a:latin typeface="+mn-lt"/>
              <a:ea typeface="微软雅黑" panose="020B0503020204020204" pitchFamily="34" charset="-122"/>
            </a:endParaRPr>
          </a:p>
          <a:p>
            <a:pPr marL="742950" lvl="1" indent="-285750" eaLnBrk="0" hangingPunct="0">
              <a:spcBef>
                <a:spcPct val="20000"/>
              </a:spcBef>
              <a:buClr>
                <a:srgbClr val="0E9CDE"/>
              </a:buClr>
              <a:buSzPct val="100000"/>
              <a:buFont typeface="Wingdings" panose="05000000000000000000" pitchFamily="2" charset="2"/>
              <a:buChar char="u"/>
              <a:defRPr/>
            </a:pPr>
            <a:r>
              <a:rPr lang="zh-CN" altLang="zh-CN" sz="2400" b="1" dirty="0" smtClean="0">
                <a:latin typeface="+mn-lt"/>
                <a:ea typeface="微软雅黑" panose="020B0503020204020204" pitchFamily="34" charset="-122"/>
              </a:rPr>
              <a:t>可灵活配置</a:t>
            </a:r>
            <a:r>
              <a:rPr lang="zh-CN" altLang="zh-CN" sz="2400" b="1" dirty="0">
                <a:latin typeface="+mn-lt"/>
                <a:ea typeface="微软雅黑" panose="020B0503020204020204" pitchFamily="34" charset="-122"/>
              </a:rPr>
              <a:t>打印页面的</a:t>
            </a:r>
            <a:r>
              <a:rPr lang="zh-CN" altLang="zh-CN" sz="2400" b="1" dirty="0" smtClean="0">
                <a:latin typeface="+mn-lt"/>
                <a:ea typeface="微软雅黑" panose="020B0503020204020204" pitchFamily="34" charset="-122"/>
              </a:rPr>
              <a:t>大小</a:t>
            </a:r>
            <a:endParaRPr lang="zh-CN" altLang="en-US" sz="2400" b="1" dirty="0">
              <a:latin typeface="+mn-lt"/>
              <a:ea typeface="微软雅黑" panose="020B0503020204020204" pitchFamily="34" charset="-122"/>
            </a:endParaRPr>
          </a:p>
          <a:p>
            <a:pPr eaLnBrk="0" hangingPunct="0">
              <a:spcBef>
                <a:spcPct val="20000"/>
              </a:spcBef>
              <a:buClr>
                <a:srgbClr val="0E9CDE"/>
              </a:buClr>
              <a:buSzPct val="100000"/>
              <a:defRPr/>
            </a:pPr>
            <a:r>
              <a:rPr lang="zh-CN" altLang="en-US" sz="2600" b="1" dirty="0">
                <a:latin typeface="+mn-lt"/>
                <a:ea typeface="微软雅黑" panose="020B0503020204020204" pitchFamily="34" charset="-122"/>
              </a:rPr>
              <a:t> </a:t>
            </a:r>
            <a:endParaRPr lang="zh-CN" altLang="en-US" sz="2600" b="1" dirty="0">
              <a:latin typeface="+mn-lt"/>
              <a:ea typeface="微软雅黑" panose="020B0503020204020204" pitchFamily="34" charset="-122"/>
            </a:endParaRPr>
          </a:p>
          <a:p>
            <a:pPr marL="342900" indent="-342900" eaLnBrk="0" hangingPunct="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34" charset="-122"/>
              </a:rPr>
              <a:t>打印机功能的实现依赖于墨盒</a:t>
            </a:r>
            <a:r>
              <a:rPr lang="zh-CN" altLang="en-US" sz="2600" b="1" dirty="0" smtClean="0">
                <a:latin typeface="+mn-lt"/>
                <a:ea typeface="微软雅黑" panose="020B0503020204020204" pitchFamily="34" charset="-122"/>
              </a:rPr>
              <a:t>和纸张</a:t>
            </a:r>
            <a:endParaRPr lang="zh-CN" altLang="en-US" sz="2600" b="1" dirty="0">
              <a:latin typeface="+mn-lt"/>
              <a:ea typeface="微软雅黑" panose="020B0503020204020204" pitchFamily="34" charset="-122"/>
            </a:endParaRPr>
          </a:p>
          <a:p>
            <a:pPr marL="342900" indent="-342900" eaLnBrk="0" hangingPunct="0">
              <a:spcBef>
                <a:spcPct val="20000"/>
              </a:spcBef>
              <a:buClr>
                <a:srgbClr val="0E9CDE"/>
              </a:buClr>
              <a:buSzPct val="100000"/>
              <a:buFont typeface="Wingdings" panose="05000000000000000000" pitchFamily="2" charset="2"/>
              <a:buChar char="n"/>
              <a:defRPr/>
            </a:pPr>
            <a:r>
              <a:rPr lang="zh-CN" altLang="en-US" sz="2600" b="1" dirty="0" smtClean="0">
                <a:latin typeface="+mn-lt"/>
                <a:ea typeface="微软雅黑" panose="020B0503020204020204" pitchFamily="34" charset="-122"/>
              </a:rPr>
              <a:t>步骤</a:t>
            </a:r>
            <a:endParaRPr lang="zh-CN" altLang="en-US" sz="2600" b="1" dirty="0">
              <a:latin typeface="+mn-lt"/>
              <a:ea typeface="微软雅黑" panose="020B0503020204020204" pitchFamily="34" charset="-122"/>
            </a:endParaRPr>
          </a:p>
          <a:p>
            <a:pPr marL="914400" lvl="1" indent="-457200" eaLnBrk="0" hangingPunct="0">
              <a:spcBef>
                <a:spcPct val="20000"/>
              </a:spcBef>
              <a:buClr>
                <a:schemeClr val="tx1"/>
              </a:buClr>
              <a:buSzPct val="100000"/>
              <a:buFont typeface="+mj-lt"/>
              <a:buAutoNum type="arabicPeriod"/>
              <a:defRPr/>
            </a:pPr>
            <a:r>
              <a:rPr lang="zh-CN" altLang="en-US" sz="2400" b="1" dirty="0" smtClean="0">
                <a:latin typeface="+mn-lt"/>
                <a:ea typeface="微软雅黑" panose="020B0503020204020204" pitchFamily="34" charset="-122"/>
              </a:rPr>
              <a:t>定义</a:t>
            </a:r>
            <a:r>
              <a:rPr lang="zh-CN" altLang="en-US" sz="2400" b="1" dirty="0">
                <a:latin typeface="+mn-lt"/>
                <a:ea typeface="微软雅黑" panose="020B0503020204020204" pitchFamily="34" charset="-122"/>
              </a:rPr>
              <a:t>墨盒和纸张的接口标准</a:t>
            </a:r>
            <a:endParaRPr lang="zh-CN" altLang="en-US" sz="2400" b="1" dirty="0">
              <a:latin typeface="+mn-lt"/>
              <a:ea typeface="微软雅黑" panose="020B0503020204020204" pitchFamily="34" charset="-122"/>
            </a:endParaRPr>
          </a:p>
          <a:p>
            <a:pPr marL="914400" lvl="1" indent="-457200" eaLnBrk="0" hangingPunct="0">
              <a:spcBef>
                <a:spcPct val="20000"/>
              </a:spcBef>
              <a:buClr>
                <a:schemeClr val="tx1"/>
              </a:buClr>
              <a:buSzPct val="100000"/>
              <a:buFont typeface="+mj-lt"/>
              <a:buAutoNum type="arabicPeriod"/>
              <a:defRPr/>
            </a:pPr>
            <a:r>
              <a:rPr lang="zh-CN" altLang="en-US" sz="2400" b="1" dirty="0" smtClean="0">
                <a:latin typeface="+mn-lt"/>
                <a:ea typeface="微软雅黑" panose="020B0503020204020204" pitchFamily="34" charset="-122"/>
              </a:rPr>
              <a:t>使用</a:t>
            </a:r>
            <a:r>
              <a:rPr lang="zh-CN" altLang="en-US" sz="2400" b="1" dirty="0">
                <a:latin typeface="+mn-lt"/>
                <a:ea typeface="微软雅黑" panose="020B0503020204020204" pitchFamily="34" charset="-122"/>
              </a:rPr>
              <a:t>接口标准开发打印机</a:t>
            </a:r>
            <a:endParaRPr lang="zh-CN" altLang="en-US" sz="2400" b="1" dirty="0">
              <a:latin typeface="+mn-lt"/>
              <a:ea typeface="微软雅黑" panose="020B0503020204020204" pitchFamily="34" charset="-122"/>
            </a:endParaRPr>
          </a:p>
          <a:p>
            <a:pPr marL="914400" lvl="1" indent="-457200" eaLnBrk="0" hangingPunct="0">
              <a:spcBef>
                <a:spcPct val="20000"/>
              </a:spcBef>
              <a:buClr>
                <a:schemeClr val="tx1"/>
              </a:buClr>
              <a:buSzPct val="100000"/>
              <a:buFont typeface="+mj-lt"/>
              <a:buAutoNum type="arabicPeriod"/>
              <a:defRPr/>
            </a:pPr>
            <a:r>
              <a:rPr lang="zh-CN" altLang="en-US" sz="2400" b="1" dirty="0" smtClean="0">
                <a:latin typeface="+mn-lt"/>
                <a:ea typeface="微软雅黑" panose="020B0503020204020204" pitchFamily="34" charset="-122"/>
              </a:rPr>
              <a:t>组装</a:t>
            </a:r>
            <a:r>
              <a:rPr lang="zh-CN" altLang="en-US" sz="2400" b="1" dirty="0">
                <a:latin typeface="+mn-lt"/>
                <a:ea typeface="微软雅黑" panose="020B0503020204020204" pitchFamily="34" charset="-122"/>
              </a:rPr>
              <a:t>打印机</a:t>
            </a:r>
            <a:endParaRPr lang="zh-CN" altLang="en-US" sz="2400" b="1" dirty="0">
              <a:latin typeface="+mn-lt"/>
              <a:ea typeface="微软雅黑" panose="020B0503020204020204" pitchFamily="34" charset="-122"/>
            </a:endParaRPr>
          </a:p>
          <a:p>
            <a:pPr marL="914400" lvl="1" indent="-457200" eaLnBrk="0" hangingPunct="0">
              <a:spcBef>
                <a:spcPct val="20000"/>
              </a:spcBef>
              <a:buClr>
                <a:schemeClr val="tx1"/>
              </a:buClr>
              <a:buSzPct val="100000"/>
              <a:buFont typeface="+mj-lt"/>
              <a:buAutoNum type="arabicPeriod"/>
              <a:defRPr/>
            </a:pPr>
            <a:r>
              <a:rPr lang="zh-CN" altLang="en-US" sz="2400" b="1" dirty="0" smtClean="0">
                <a:latin typeface="+mn-lt"/>
                <a:ea typeface="微软雅黑" panose="020B0503020204020204" pitchFamily="34" charset="-122"/>
              </a:rPr>
              <a:t>运行</a:t>
            </a:r>
            <a:r>
              <a:rPr lang="zh-CN" altLang="en-US" sz="2400" b="1" dirty="0">
                <a:latin typeface="+mn-lt"/>
                <a:ea typeface="微软雅黑" panose="020B0503020204020204" pitchFamily="34" charset="-122"/>
              </a:rPr>
              <a:t>打印机</a:t>
            </a:r>
            <a:endParaRPr lang="zh-CN" altLang="en-US" sz="2400" b="1" dirty="0">
              <a:latin typeface="+mn-lt"/>
              <a:ea typeface="微软雅黑" panose="020B0503020204020204" pitchFamily="34" charset="-122"/>
            </a:endParaRPr>
          </a:p>
        </p:txBody>
      </p:sp>
      <p:grpSp>
        <p:nvGrpSpPr>
          <p:cNvPr id="2" name="组合 23"/>
          <p:cNvGrpSpPr/>
          <p:nvPr/>
        </p:nvGrpSpPr>
        <p:grpSpPr bwMode="auto">
          <a:xfrm>
            <a:off x="5436096" y="3861048"/>
            <a:ext cx="3312368" cy="2924944"/>
            <a:chOff x="4289424" y="3573463"/>
            <a:chExt cx="3932240" cy="2852737"/>
          </a:xfrm>
        </p:grpSpPr>
        <p:sp>
          <p:nvSpPr>
            <p:cNvPr id="32780" name="printer2"/>
            <p:cNvSpPr>
              <a:spLocks noEditPoints="1" noChangeArrowheads="1"/>
            </p:cNvSpPr>
            <p:nvPr/>
          </p:nvSpPr>
          <p:spPr bwMode="auto">
            <a:xfrm>
              <a:off x="6127774" y="3573463"/>
              <a:ext cx="1873250" cy="977900"/>
            </a:xfrm>
            <a:custGeom>
              <a:avLst/>
              <a:gdLst>
                <a:gd name="T0" fmla="*/ 2147483647 w 21600"/>
                <a:gd name="T1" fmla="*/ 0 h 21600"/>
                <a:gd name="T2" fmla="*/ 2147483647 w 21600"/>
                <a:gd name="T3" fmla="*/ 0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w 21600"/>
                <a:gd name="T21" fmla="*/ 2147483647 h 21600"/>
                <a:gd name="T22" fmla="*/ 2147483647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ln>
          </p:spPr>
          <p:txBody>
            <a:bodyPr/>
            <a:lstStyle/>
            <a:p>
              <a:endParaRPr lang="zh-CN" altLang="en-US"/>
            </a:p>
          </p:txBody>
        </p:sp>
        <p:grpSp>
          <p:nvGrpSpPr>
            <p:cNvPr id="32781" name="Group 6"/>
            <p:cNvGrpSpPr/>
            <p:nvPr/>
          </p:nvGrpSpPr>
          <p:grpSpPr bwMode="auto">
            <a:xfrm>
              <a:off x="6156325" y="5051425"/>
              <a:ext cx="863600" cy="1374775"/>
              <a:chOff x="3016" y="3158"/>
              <a:chExt cx="544" cy="866"/>
            </a:xfrm>
          </p:grpSpPr>
          <p:sp>
            <p:nvSpPr>
              <p:cNvPr id="451591" name="Documents"/>
              <p:cNvSpPr>
                <a:spLocks noEditPoints="1" noChangeArrowheads="1"/>
              </p:cNvSpPr>
              <p:nvPr/>
            </p:nvSpPr>
            <p:spPr bwMode="auto">
              <a:xfrm>
                <a:off x="3016" y="3158"/>
                <a:ext cx="544" cy="63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pPr>
                  <a:defRPr/>
                </a:pPr>
                <a:endParaRPr lang="zh-CN" altLang="en-US">
                  <a:ea typeface="+mn-ea"/>
                </a:endParaRPr>
              </a:p>
            </p:txBody>
          </p:sp>
          <p:sp>
            <p:nvSpPr>
              <p:cNvPr id="32792" name="Rectangle 8"/>
              <p:cNvSpPr>
                <a:spLocks noChangeArrowheads="1"/>
              </p:cNvSpPr>
              <p:nvPr/>
            </p:nvSpPr>
            <p:spPr bwMode="auto">
              <a:xfrm>
                <a:off x="3107" y="3793"/>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A4</a:t>
                </a:r>
                <a:endParaRPr lang="en-US" altLang="zh-CN" b="1"/>
              </a:p>
            </p:txBody>
          </p:sp>
        </p:grpSp>
        <p:grpSp>
          <p:nvGrpSpPr>
            <p:cNvPr id="32782" name="Group 9"/>
            <p:cNvGrpSpPr/>
            <p:nvPr/>
          </p:nvGrpSpPr>
          <p:grpSpPr bwMode="auto">
            <a:xfrm>
              <a:off x="7572377" y="5084763"/>
              <a:ext cx="649287" cy="1223962"/>
              <a:chOff x="3772" y="3203"/>
              <a:chExt cx="409" cy="771"/>
            </a:xfrm>
          </p:grpSpPr>
          <p:sp>
            <p:nvSpPr>
              <p:cNvPr id="451594" name="Documents"/>
              <p:cNvSpPr>
                <a:spLocks noEditPoints="1" noChangeArrowheads="1"/>
              </p:cNvSpPr>
              <p:nvPr/>
            </p:nvSpPr>
            <p:spPr bwMode="auto">
              <a:xfrm>
                <a:off x="3772" y="3203"/>
                <a:ext cx="409" cy="54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CCFFFF"/>
              </a:solidFill>
              <a:ln w="9525">
                <a:solidFill>
                  <a:srgbClr val="000000"/>
                </a:solidFill>
                <a:miter lim="800000"/>
              </a:ln>
              <a:effectLst>
                <a:outerShdw dist="107763" dir="2700000" algn="ctr" rotWithShape="0">
                  <a:srgbClr val="808080"/>
                </a:outerShdw>
              </a:effectLst>
            </p:spPr>
            <p:txBody>
              <a:bodyPr/>
              <a:lstStyle/>
              <a:p>
                <a:pPr>
                  <a:defRPr/>
                </a:pPr>
                <a:endParaRPr lang="zh-CN" altLang="en-US">
                  <a:ea typeface="+mn-ea"/>
                </a:endParaRPr>
              </a:p>
            </p:txBody>
          </p:sp>
          <p:sp>
            <p:nvSpPr>
              <p:cNvPr id="32790" name="Rectangle 11"/>
              <p:cNvSpPr>
                <a:spLocks noChangeArrowheads="1"/>
              </p:cNvSpPr>
              <p:nvPr/>
            </p:nvSpPr>
            <p:spPr bwMode="auto">
              <a:xfrm>
                <a:off x="3818" y="3743"/>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B5</a:t>
                </a:r>
                <a:endParaRPr lang="en-US" altLang="zh-CN" b="1"/>
              </a:p>
            </p:txBody>
          </p:sp>
        </p:grpSp>
        <p:grpSp>
          <p:nvGrpSpPr>
            <p:cNvPr id="32783" name="Group 12"/>
            <p:cNvGrpSpPr/>
            <p:nvPr/>
          </p:nvGrpSpPr>
          <p:grpSpPr bwMode="auto">
            <a:xfrm>
              <a:off x="4356100" y="4941888"/>
              <a:ext cx="1104900" cy="1071562"/>
              <a:chOff x="1504" y="2886"/>
              <a:chExt cx="696" cy="675"/>
            </a:xfrm>
          </p:grpSpPr>
          <p:pic>
            <p:nvPicPr>
              <p:cNvPr id="32787" name="Picture 13" descr="MCj032631800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7051018">
                <a:off x="1661" y="2790"/>
                <a:ext cx="44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8" name="Rectangle 14"/>
              <p:cNvSpPr>
                <a:spLocks noChangeArrowheads="1"/>
              </p:cNvSpPr>
              <p:nvPr/>
            </p:nvSpPr>
            <p:spPr bwMode="auto">
              <a:xfrm>
                <a:off x="1504" y="3330"/>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彩色墨盒</a:t>
                </a:r>
                <a:endParaRPr lang="zh-CN" altLang="en-US" b="1"/>
              </a:p>
            </p:txBody>
          </p:sp>
        </p:grpSp>
        <p:grpSp>
          <p:nvGrpSpPr>
            <p:cNvPr id="32784" name="Group 15"/>
            <p:cNvGrpSpPr/>
            <p:nvPr/>
          </p:nvGrpSpPr>
          <p:grpSpPr bwMode="auto">
            <a:xfrm>
              <a:off x="4289424" y="3789363"/>
              <a:ext cx="1225550" cy="1081087"/>
              <a:chOff x="690" y="3067"/>
              <a:chExt cx="772" cy="681"/>
            </a:xfrm>
          </p:grpSpPr>
          <p:pic>
            <p:nvPicPr>
              <p:cNvPr id="32785" name="Picture 16" descr="MCj03263180000[1]"/>
              <p:cNvPicPr>
                <a:picLocks noChangeAspect="1" noChangeArrowheads="1"/>
              </p:cNvPicPr>
              <p:nvPr/>
            </p:nvPicPr>
            <p:blipFill>
              <a:blip r:embed="rId1" cstate="print">
                <a:grayscl/>
                <a:extLst>
                  <a:ext uri="{28A0092B-C50C-407E-A947-70E740481C1C}">
                    <a14:useLocalDpi xmlns:a14="http://schemas.microsoft.com/office/drawing/2010/main" val="0"/>
                  </a:ext>
                </a:extLst>
              </a:blip>
              <a:srcRect/>
              <a:stretch>
                <a:fillRect/>
              </a:stretch>
            </p:blipFill>
            <p:spPr bwMode="auto">
              <a:xfrm rot="14548982">
                <a:off x="923" y="2971"/>
                <a:ext cx="44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6" name="Rectangle 17"/>
              <p:cNvSpPr>
                <a:spLocks noChangeArrowheads="1"/>
              </p:cNvSpPr>
              <p:nvPr/>
            </p:nvSpPr>
            <p:spPr bwMode="auto">
              <a:xfrm>
                <a:off x="690" y="3517"/>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灰色墨盒</a:t>
                </a:r>
                <a:endParaRPr lang="zh-CN" altLang="en-US" b="1"/>
              </a:p>
            </p:txBody>
          </p:sp>
        </p:grpSp>
      </p:grpSp>
      <p:grpSp>
        <p:nvGrpSpPr>
          <p:cNvPr id="8" name="组合 69"/>
          <p:cNvGrpSpPr/>
          <p:nvPr/>
        </p:nvGrpSpPr>
        <p:grpSpPr bwMode="auto">
          <a:xfrm>
            <a:off x="142875" y="2549277"/>
            <a:ext cx="1000125" cy="447675"/>
            <a:chOff x="1000100" y="3235185"/>
            <a:chExt cx="1000132" cy="446983"/>
          </a:xfrm>
        </p:grpSpPr>
        <p:pic>
          <p:nvPicPr>
            <p:cNvPr id="32776" name="Picture 11" descr="E:\设计支持\模板设计\F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3235185"/>
              <a:ext cx="398223" cy="44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00140" y="3258960"/>
              <a:ext cx="700092"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分析</a:t>
              </a:r>
              <a:endParaRPr lang="zh-CN" altLang="en-US" sz="2000" b="1" dirty="0">
                <a:latin typeface="黑体" panose="02010609060101010101" pitchFamily="2" charset="-122"/>
                <a:ea typeface="黑体" panose="02010609060101010101" pitchFamily="2" charset="-122"/>
              </a:endParaRPr>
            </a:p>
          </p:txBody>
        </p:sp>
      </p:grpSp>
      <p:grpSp>
        <p:nvGrpSpPr>
          <p:cNvPr id="25" name="组合 72"/>
          <p:cNvGrpSpPr/>
          <p:nvPr/>
        </p:nvGrpSpPr>
        <p:grpSpPr bwMode="auto">
          <a:xfrm>
            <a:off x="107504" y="774477"/>
            <a:ext cx="985837" cy="422275"/>
            <a:chOff x="1000100" y="1173499"/>
            <a:chExt cx="986586" cy="422603"/>
          </a:xfrm>
        </p:grpSpPr>
        <p:pic>
          <p:nvPicPr>
            <p:cNvPr id="26" name="Picture 5" descr="E:\设计支持\模板设计\W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问题</a:t>
              </a:r>
              <a:endParaRPr lang="zh-CN" altLang="en-US" sz="2000" b="1" dirty="0">
                <a:latin typeface="黑体" panose="02010609060101010101" pitchFamily="2" charset="-122"/>
                <a:ea typeface="黑体" panose="02010609060101010101" pitchFamily="2" charset="-122"/>
              </a:endParaRPr>
            </a:p>
          </p:txBody>
        </p:sp>
      </p:grpSp>
      <p:grpSp>
        <p:nvGrpSpPr>
          <p:cNvPr id="29" name="组合 14"/>
          <p:cNvGrpSpPr/>
          <p:nvPr/>
        </p:nvGrpSpPr>
        <p:grpSpPr bwMode="auto">
          <a:xfrm>
            <a:off x="2195736" y="6312743"/>
            <a:ext cx="4572000" cy="428625"/>
            <a:chOff x="3143240" y="5143512"/>
            <a:chExt cx="4572032" cy="428628"/>
          </a:xfrm>
        </p:grpSpPr>
        <p:sp>
          <p:nvSpPr>
            <p:cNvPr id="30" name="圆角矩形 2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3962396" y="5187962"/>
              <a:ext cx="2786081"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2</a:t>
              </a:r>
              <a:r>
                <a:rPr lang="zh-CN" altLang="en-US" sz="1600" b="1" spc="300" dirty="0">
                  <a:solidFill>
                    <a:srgbClr val="FBFFFE"/>
                  </a:solidFill>
                  <a:latin typeface="微软雅黑" panose="020B0503020204020204" pitchFamily="34" charset="-122"/>
                  <a:ea typeface="微软雅黑" panose="020B0503020204020204" pitchFamily="34" charset="-122"/>
                </a:rPr>
                <a:t>：组装打印机</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animEffect transition="in" filter="wipe(left)">
                                      <p:cBhvr>
                                        <p:cTn id="11" dur="500"/>
                                        <p:tgtEl>
                                          <p:spTgt spid="2048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483">
                                            <p:txEl>
                                              <p:pRg st="5" end="5"/>
                                            </p:txEl>
                                          </p:spTgt>
                                        </p:tgtEl>
                                        <p:attrNameLst>
                                          <p:attrName>style.visibility</p:attrName>
                                        </p:attrNameLst>
                                      </p:cBhvr>
                                      <p:to>
                                        <p:strVal val="visible"/>
                                      </p:to>
                                    </p:set>
                                    <p:animEffect transition="in" filter="wipe(left)">
                                      <p:cBhvr>
                                        <p:cTn id="20" dur="500"/>
                                        <p:tgtEl>
                                          <p:spTgt spid="20483">
                                            <p:txEl>
                                              <p:pRg st="5" end="5"/>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0483">
                                            <p:txEl>
                                              <p:pRg st="6" end="6"/>
                                            </p:txEl>
                                          </p:spTgt>
                                        </p:tgtEl>
                                        <p:attrNameLst>
                                          <p:attrName>style.visibility</p:attrName>
                                        </p:attrNameLst>
                                      </p:cBhvr>
                                      <p:to>
                                        <p:strVal val="visible"/>
                                      </p:to>
                                    </p:set>
                                    <p:animEffect transition="in" filter="wipe(left)">
                                      <p:cBhvr>
                                        <p:cTn id="23" dur="500"/>
                                        <p:tgtEl>
                                          <p:spTgt spid="20483">
                                            <p:txEl>
                                              <p:pRg st="6" end="6"/>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0483">
                                            <p:txEl>
                                              <p:pRg st="7" end="7"/>
                                            </p:txEl>
                                          </p:spTgt>
                                        </p:tgtEl>
                                        <p:attrNameLst>
                                          <p:attrName>style.visibility</p:attrName>
                                        </p:attrNameLst>
                                      </p:cBhvr>
                                      <p:to>
                                        <p:strVal val="visible"/>
                                      </p:to>
                                    </p:set>
                                    <p:animEffect transition="in" filter="wipe(left)">
                                      <p:cBhvr>
                                        <p:cTn id="26" dur="500"/>
                                        <p:tgtEl>
                                          <p:spTgt spid="20483">
                                            <p:txEl>
                                              <p:pRg st="7" end="7"/>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animEffect transition="in" filter="wipe(left)">
                                      <p:cBhvr>
                                        <p:cTn id="29" dur="500"/>
                                        <p:tgtEl>
                                          <p:spTgt spid="20483">
                                            <p:txEl>
                                              <p:pRg st="8" end="8"/>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0483">
                                            <p:txEl>
                                              <p:pRg st="9" end="9"/>
                                            </p:txEl>
                                          </p:spTgt>
                                        </p:tgtEl>
                                        <p:attrNameLst>
                                          <p:attrName>style.visibility</p:attrName>
                                        </p:attrNameLst>
                                      </p:cBhvr>
                                      <p:to>
                                        <p:strVal val="visible"/>
                                      </p:to>
                                    </p:set>
                                    <p:animEffect transition="in" filter="wipe(left)">
                                      <p:cBhvr>
                                        <p:cTn id="32" dur="500"/>
                                        <p:tgtEl>
                                          <p:spTgt spid="20483">
                                            <p:txEl>
                                              <p:pRg st="9" end="9"/>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4357688" y="285750"/>
            <a:ext cx="4606925" cy="523875"/>
          </a:xfrm>
        </p:spPr>
        <p:txBody>
          <a:bodyPr/>
          <a:lstStyle/>
          <a:p>
            <a:pPr>
              <a:defRPr/>
            </a:pPr>
            <a:r>
              <a:rPr dirty="0" smtClean="0"/>
              <a:t>学员操作</a:t>
            </a:r>
            <a:r>
              <a:rPr lang="en-US" altLang="zh-CN" dirty="0" smtClean="0"/>
              <a:t>—</a:t>
            </a:r>
            <a:r>
              <a:rPr dirty="0" smtClean="0"/>
              <a:t>实现打印机功能</a:t>
            </a:r>
            <a:endParaRPr dirty="0"/>
          </a:p>
        </p:txBody>
      </p:sp>
      <p:sp>
        <p:nvSpPr>
          <p:cNvPr id="823299"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endParaRPr lang="zh-CN" altLang="en-US" dirty="0" smtClean="0"/>
          </a:p>
          <a:p>
            <a:pPr lvl="1">
              <a:defRPr/>
            </a:pPr>
            <a:r>
              <a:rPr lang="zh-CN" altLang="en-US" dirty="0" smtClean="0"/>
              <a:t>自己动手实现打印机功能</a:t>
            </a:r>
            <a:endParaRPr lang="en-US" altLang="zh-CN" dirty="0" smtClean="0"/>
          </a:p>
          <a:p>
            <a:pPr lvl="1">
              <a:defRPr/>
            </a:pPr>
            <a:r>
              <a:rPr lang="zh-CN" altLang="en-US" dirty="0" smtClean="0"/>
              <a:t>使用</a:t>
            </a:r>
            <a:r>
              <a:rPr lang="en-US" altLang="zh-CN" dirty="0" smtClean="0"/>
              <a:t>Spring </a:t>
            </a:r>
            <a:r>
              <a:rPr lang="en-US" altLang="zh-CN" dirty="0" err="1" smtClean="0"/>
              <a:t>IoC</a:t>
            </a:r>
            <a:r>
              <a:rPr lang="zh-CN" altLang="en-US" dirty="0" smtClean="0"/>
              <a:t>实现墨盒和纸张的灵活替换</a:t>
            </a:r>
            <a:endParaRPr lang="en-US" altLang="zh-CN" dirty="0"/>
          </a:p>
        </p:txBody>
      </p:sp>
      <p:grpSp>
        <p:nvGrpSpPr>
          <p:cNvPr id="36869" name="组合 66"/>
          <p:cNvGrpSpPr/>
          <p:nvPr/>
        </p:nvGrpSpPr>
        <p:grpSpPr bwMode="auto">
          <a:xfrm>
            <a:off x="142875" y="857250"/>
            <a:ext cx="928688" cy="406400"/>
            <a:chOff x="3786182" y="1192962"/>
            <a:chExt cx="928694" cy="406350"/>
          </a:xfrm>
        </p:grpSpPr>
        <p:sp>
          <p:nvSpPr>
            <p:cNvPr id="7" name="TextBox 6"/>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endParaRPr lang="zh-CN" altLang="en-US" sz="2000" b="1" dirty="0">
                <a:latin typeface="黑体" panose="02010609060101010101" pitchFamily="2" charset="-122"/>
                <a:ea typeface="黑体" panose="02010609060101010101" pitchFamily="2" charset="-122"/>
              </a:endParaRPr>
            </a:p>
          </p:txBody>
        </p:sp>
        <p:pic>
          <p:nvPicPr>
            <p:cNvPr id="36876" name="Picture 2" descr="E:\设计支持\模板设计\Y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p:nvPr/>
        </p:nvGrpSpPr>
        <p:grpSpPr bwMode="auto">
          <a:xfrm>
            <a:off x="2571750" y="5572125"/>
            <a:ext cx="2786063"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20</a:t>
              </a:r>
              <a:r>
                <a:rPr lang="zh-CN" altLang="en-US" sz="1600" b="1" spc="300" dirty="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786438" y="285750"/>
            <a:ext cx="3178175" cy="523875"/>
          </a:xfrm>
        </p:spPr>
        <p:txBody>
          <a:bodyPr/>
          <a:lstStyle/>
          <a:p>
            <a:pPr>
              <a:defRPr/>
            </a:pPr>
            <a:r>
              <a:rPr smtClean="0"/>
              <a:t>共性问题集中讲解</a:t>
            </a:r>
            <a:endParaRPr smtClean="0"/>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7893"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7895" name="组合 7"/>
            <p:cNvGrpSpPr/>
            <p:nvPr/>
          </p:nvGrpSpPr>
          <p:grpSpPr bwMode="auto">
            <a:xfrm>
              <a:off x="1923997" y="3214688"/>
              <a:ext cx="5862712" cy="2058988"/>
              <a:chOff x="2066281" y="2227264"/>
              <a:chExt cx="5862790" cy="2059017"/>
            </a:xfrm>
          </p:grpSpPr>
          <p:grpSp>
            <p:nvGrpSpPr>
              <p:cNvPr id="37896"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7901"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789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740650" y="285750"/>
            <a:ext cx="1223963" cy="523875"/>
          </a:xfrm>
        </p:spPr>
        <p:txBody>
          <a:bodyPr/>
          <a:lstStyle/>
          <a:p>
            <a:pPr>
              <a:defRPr/>
            </a:pPr>
            <a:r>
              <a:rPr smtClean="0"/>
              <a:t>小结</a:t>
            </a:r>
            <a:endParaRPr dirty="0" smtClean="0"/>
          </a:p>
        </p:txBody>
      </p:sp>
      <p:sp>
        <p:nvSpPr>
          <p:cNvPr id="460803" name="Rectangle 3"/>
          <p:cNvSpPr>
            <a:spLocks noGrp="1" noChangeArrowheads="1"/>
          </p:cNvSpPr>
          <p:nvPr>
            <p:ph idx="1"/>
          </p:nvPr>
        </p:nvSpPr>
        <p:spPr>
          <a:xfrm>
            <a:off x="784225" y="1214438"/>
            <a:ext cx="7645400" cy="5143500"/>
          </a:xfrm>
        </p:spPr>
        <p:txBody>
          <a:bodyPr/>
          <a:lstStyle/>
          <a:p>
            <a:pPr>
              <a:defRPr/>
            </a:pPr>
            <a:r>
              <a:rPr lang="zh-CN" altLang="en-US" dirty="0" smtClean="0"/>
              <a:t>使用控制反转</a:t>
            </a:r>
            <a:r>
              <a:rPr lang="en-US" altLang="zh-CN" dirty="0" smtClean="0"/>
              <a:t>/</a:t>
            </a:r>
            <a:r>
              <a:rPr lang="zh-CN" altLang="en-US" dirty="0" smtClean="0"/>
              <a:t>依赖注入有哪些好处？</a:t>
            </a:r>
            <a:endParaRPr lang="zh-CN" altLang="en-US" dirty="0" smtClean="0"/>
          </a:p>
          <a:p>
            <a:pPr>
              <a:defRPr/>
            </a:pPr>
            <a:r>
              <a:rPr lang="zh-CN" altLang="en-US" smtClean="0"/>
              <a:t>什么是“简单工厂模式”？有什么优点？</a:t>
            </a:r>
            <a:endParaRPr lang="zh-CN" altLang="en-US" smtClean="0"/>
          </a:p>
          <a:p>
            <a:pPr>
              <a:defRPr/>
            </a:pPr>
            <a:r>
              <a:rPr lang="zh-CN" altLang="en-US" dirty="0" smtClean="0"/>
              <a:t>使用</a:t>
            </a:r>
            <a:r>
              <a:rPr lang="en-US" altLang="zh-CN" dirty="0" smtClean="0"/>
              <a:t>Spring </a:t>
            </a:r>
            <a:r>
              <a:rPr lang="en-US" altLang="zh-CN" dirty="0" err="1" smtClean="0"/>
              <a:t>IoC</a:t>
            </a:r>
            <a:r>
              <a:rPr lang="zh-CN" altLang="en-US" dirty="0" smtClean="0"/>
              <a:t>的步骤是什么？</a:t>
            </a:r>
            <a:endParaRPr lang="zh-CN" altLang="en-US" dirty="0" smtClean="0"/>
          </a:p>
        </p:txBody>
      </p:sp>
      <p:grpSp>
        <p:nvGrpSpPr>
          <p:cNvPr id="38917" name="组合 58"/>
          <p:cNvGrpSpPr/>
          <p:nvPr/>
        </p:nvGrpSpPr>
        <p:grpSpPr bwMode="auto">
          <a:xfrm>
            <a:off x="142875" y="857250"/>
            <a:ext cx="958850" cy="430213"/>
            <a:chOff x="3643306" y="2500357"/>
            <a:chExt cx="958752" cy="430730"/>
          </a:xfrm>
        </p:grpSpPr>
        <p:pic>
          <p:nvPicPr>
            <p:cNvPr id="38918" name="Picture 6" descr="E:\设计支持\模板设计\T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2" charset="-122"/>
                  <a:ea typeface="黑体" panose="02010609060101010101" pitchFamily="2" charset="-122"/>
                </a:rPr>
                <a:t>提问</a:t>
              </a:r>
              <a:endParaRPr lang="zh-CN" altLang="en-US" sz="2000" b="1" dirty="0">
                <a:latin typeface="黑体" panose="02010609060101010101" pitchFamily="2" charset="-122"/>
                <a:ea typeface="黑体" panose="02010609060101010101" pitchFamily="2" charset="-122"/>
              </a:endParaRPr>
            </a:p>
          </p:txBody>
        </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019925" y="285750"/>
            <a:ext cx="1944688" cy="523875"/>
          </a:xfrm>
        </p:spPr>
        <p:txBody>
          <a:bodyPr/>
          <a:lstStyle/>
          <a:p>
            <a:pPr>
              <a:defRPr/>
            </a:pPr>
            <a:r>
              <a:rPr smtClean="0"/>
              <a:t>预习检查</a:t>
            </a:r>
            <a:endParaRPr dirty="0" smtClean="0"/>
          </a:p>
        </p:txBody>
      </p:sp>
      <p:sp>
        <p:nvSpPr>
          <p:cNvPr id="15363" name="Rectangle 3"/>
          <p:cNvSpPr>
            <a:spLocks noGrp="1" noChangeArrowheads="1"/>
          </p:cNvSpPr>
          <p:nvPr>
            <p:ph idx="1"/>
          </p:nvPr>
        </p:nvSpPr>
        <p:spPr>
          <a:xfrm>
            <a:off x="784225" y="1214438"/>
            <a:ext cx="7645400" cy="5143500"/>
          </a:xfrm>
        </p:spPr>
        <p:txBody>
          <a:bodyPr/>
          <a:lstStyle/>
          <a:p>
            <a:pPr>
              <a:defRPr/>
            </a:pPr>
            <a:r>
              <a:rPr lang="zh-CN" altLang="en-US" dirty="0" smtClean="0"/>
              <a:t>控制反转为程序开发带来的好处是什么？</a:t>
            </a:r>
            <a:endParaRPr lang="zh-CN" altLang="en-US" dirty="0" smtClean="0"/>
          </a:p>
          <a:p>
            <a:pPr>
              <a:defRPr/>
            </a:pPr>
            <a:r>
              <a:rPr lang="zh-CN" altLang="en-US" dirty="0" smtClean="0"/>
              <a:t>面向切面编程的核心思想是什么？</a:t>
            </a:r>
            <a:endParaRPr lang="en-US" altLang="zh-CN" dirty="0" smtClean="0"/>
          </a:p>
          <a:p>
            <a:pPr>
              <a:defRPr/>
            </a:pPr>
            <a:r>
              <a:rPr lang="en-US" altLang="zh-CN" dirty="0" smtClean="0"/>
              <a:t>Spring AOP</a:t>
            </a:r>
            <a:r>
              <a:rPr lang="zh-CN" altLang="en-US" dirty="0" smtClean="0"/>
              <a:t>的增强处理类型有哪些</a:t>
            </a:r>
            <a:r>
              <a:rPr lang="en-US" altLang="zh-CN" dirty="0" smtClean="0"/>
              <a:t>?</a:t>
            </a:r>
            <a:endParaRPr lang="en-US" altLang="zh-CN" dirty="0" smtClean="0"/>
          </a:p>
          <a:p>
            <a:pPr>
              <a:defRPr/>
            </a:pPr>
            <a:endParaRPr lang="en-US" altLang="zh-CN" dirty="0" smtClean="0"/>
          </a:p>
        </p:txBody>
      </p:sp>
      <p:grpSp>
        <p:nvGrpSpPr>
          <p:cNvPr id="21509" name="组合 1"/>
          <p:cNvGrpSpPr/>
          <p:nvPr/>
        </p:nvGrpSpPr>
        <p:grpSpPr bwMode="auto">
          <a:xfrm>
            <a:off x="0" y="600075"/>
            <a:ext cx="1619250" cy="736600"/>
            <a:chOff x="0" y="600123"/>
            <a:chExt cx="1619672" cy="736273"/>
          </a:xfrm>
        </p:grpSpPr>
        <p:sp>
          <p:nvSpPr>
            <p:cNvPr id="9" name="TextBox 8"/>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2" charset="-122"/>
                  <a:ea typeface="黑体" panose="02010609060101010101" pitchFamily="2" charset="-122"/>
                </a:rPr>
                <a:t>集中测试</a:t>
              </a:r>
              <a:endParaRPr lang="zh-CN" altLang="en-US" sz="2000" b="1" dirty="0">
                <a:latin typeface="黑体" panose="02010609060101010101" pitchFamily="2" charset="-122"/>
                <a:ea typeface="黑体" panose="02010609060101010101" pitchFamily="2" charset="-122"/>
              </a:endParaRPr>
            </a:p>
          </p:txBody>
        </p:sp>
        <p:pic>
          <p:nvPicPr>
            <p:cNvPr id="21511" name="Picture 16" descr="C:\Users\meng.zhang\Desktop\ACCP7.0模版图标规范\s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1" descr="C:\Users\meng.zhang\Desktop\ACCP7.0模版图标规范\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4357688" y="285750"/>
            <a:ext cx="4606925" cy="523875"/>
          </a:xfrm>
        </p:spPr>
        <p:txBody>
          <a:bodyPr/>
          <a:lstStyle/>
          <a:p>
            <a:pPr>
              <a:defRPr/>
            </a:pPr>
            <a:r>
              <a:rPr dirty="0" smtClean="0"/>
              <a:t>面向切面编程（</a:t>
            </a:r>
            <a:r>
              <a:rPr lang="en-US" altLang="zh-CN" dirty="0" smtClean="0"/>
              <a:t>AOP</a:t>
            </a:r>
            <a:r>
              <a:rPr dirty="0" smtClean="0"/>
              <a:t>）</a:t>
            </a:r>
            <a:r>
              <a:rPr lang="en-US" dirty="0"/>
              <a:t>3</a:t>
            </a:r>
            <a:r>
              <a:rPr lang="en-US" altLang="zh-CN" dirty="0" smtClean="0"/>
              <a:t>-1</a:t>
            </a:r>
            <a:endParaRPr dirty="0" smtClean="0"/>
          </a:p>
        </p:txBody>
      </p:sp>
      <p:sp>
        <p:nvSpPr>
          <p:cNvPr id="5" name="内容占位符 4"/>
          <p:cNvSpPr>
            <a:spLocks noGrp="1"/>
          </p:cNvSpPr>
          <p:nvPr>
            <p:ph idx="1"/>
          </p:nvPr>
        </p:nvSpPr>
        <p:spPr>
          <a:xfrm>
            <a:off x="784225" y="1214438"/>
            <a:ext cx="7645400" cy="5143500"/>
          </a:xfrm>
        </p:spPr>
        <p:txBody>
          <a:bodyPr/>
          <a:lstStyle/>
          <a:p>
            <a:pPr>
              <a:defRPr/>
            </a:pPr>
            <a:endParaRPr lang="zh-CN" altLang="en-US"/>
          </a:p>
        </p:txBody>
      </p:sp>
      <p:sp>
        <p:nvSpPr>
          <p:cNvPr id="815108" name="AutoShape 4"/>
          <p:cNvSpPr>
            <a:spLocks noChangeArrowheads="1"/>
          </p:cNvSpPr>
          <p:nvPr/>
        </p:nvSpPr>
        <p:spPr bwMode="auto">
          <a:xfrm>
            <a:off x="539552" y="836712"/>
            <a:ext cx="7775575" cy="59492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class </a:t>
            </a:r>
            <a:r>
              <a:rPr lang="en-US" altLang="zh-CN" sz="1600" b="1" dirty="0" err="1">
                <a:solidFill>
                  <a:schemeClr val="accent5">
                    <a:lumMod val="10000"/>
                  </a:schemeClr>
                </a:solidFill>
                <a:ea typeface="宋体" panose="02010600030101010101" pitchFamily="2" charset="-122"/>
              </a:rPr>
              <a:t>UserServiceImpl</a:t>
            </a:r>
            <a:r>
              <a:rPr lang="en-US" altLang="zh-CN" sz="1600" b="1" dirty="0">
                <a:solidFill>
                  <a:schemeClr val="accent5">
                    <a:lumMod val="10000"/>
                  </a:schemeClr>
                </a:solidFill>
                <a:ea typeface="宋体" panose="02010600030101010101" pitchFamily="2" charset="-122"/>
              </a:rPr>
              <a:t> implements </a:t>
            </a:r>
            <a:r>
              <a:rPr lang="en-US" altLang="zh-CN" sz="1600" b="1" dirty="0" err="1">
                <a:solidFill>
                  <a:schemeClr val="accent5">
                    <a:lumMod val="10000"/>
                  </a:schemeClr>
                </a:solidFill>
                <a:ea typeface="宋体" panose="02010600030101010101" pitchFamily="2" charset="-122"/>
              </a:rPr>
              <a:t>UserService</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private static final Logger log = </a:t>
            </a:r>
            <a:r>
              <a:rPr lang="en-US" altLang="zh-CN" sz="1600" b="1" dirty="0" err="1">
                <a:solidFill>
                  <a:schemeClr val="accent5">
                    <a:lumMod val="10000"/>
                  </a:schemeClr>
                </a:solidFill>
                <a:ea typeface="宋体" panose="02010600030101010101" pitchFamily="2" charset="-122"/>
              </a:rPr>
              <a:t>Logger.getLogger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UserServiceImpl.class</a:t>
            </a:r>
            <a:r>
              <a:rPr lang="en-US" altLang="zh-CN" sz="1600" b="1" dirty="0" smtClean="0">
                <a:solidFill>
                  <a:schemeClr val="accent5">
                    <a:lumMod val="10000"/>
                  </a:schemeClr>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public </a:t>
            </a:r>
            <a:r>
              <a:rPr lang="en-US" altLang="zh-CN" sz="1600" b="1" dirty="0" err="1">
                <a:solidFill>
                  <a:schemeClr val="accent5">
                    <a:lumMod val="10000"/>
                  </a:schemeClr>
                </a:solidFill>
                <a:ea typeface="宋体" panose="02010600030101010101" pitchFamily="2" charset="-122"/>
              </a:rPr>
              <a:t>boolean</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(User user)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log.info</a:t>
            </a:r>
            <a:r>
              <a:rPr lang="en-US" altLang="zh-CN" sz="1600" b="1" dirty="0" smtClean="0">
                <a:solidFill>
                  <a:schemeClr val="accent5">
                    <a:lumMod val="10000"/>
                  </a:schemeClr>
                </a:solidFill>
                <a:ea typeface="宋体" panose="02010600030101010101" pitchFamily="2" charset="-122"/>
              </a:rPr>
              <a:t>(“</a:t>
            </a:r>
            <a:r>
              <a:rPr lang="zh-CN" altLang="zh-CN" sz="1600" b="1" dirty="0" smtClean="0">
                <a:solidFill>
                  <a:schemeClr val="accent5">
                    <a:lumMod val="10000"/>
                  </a:schemeClr>
                </a:solidFill>
                <a:ea typeface="宋体" panose="02010600030101010101" pitchFamily="2" charset="-122"/>
              </a:rPr>
              <a:t>添加</a:t>
            </a:r>
            <a:r>
              <a:rPr lang="zh-CN" altLang="zh-CN" sz="1600" b="1" dirty="0">
                <a:solidFill>
                  <a:schemeClr val="accent5">
                    <a:lumMod val="10000"/>
                  </a:schemeClr>
                </a:solidFill>
                <a:ea typeface="宋体" panose="02010600030101010101" pitchFamily="2" charset="-122"/>
              </a:rPr>
              <a:t>用户</a:t>
            </a: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user.getUsername</a:t>
            </a:r>
            <a:r>
              <a:rPr lang="en-US" altLang="zh-CN" sz="1600" b="1" dirty="0" smtClean="0">
                <a:solidFill>
                  <a:schemeClr val="accent5">
                    <a:lumMod val="10000"/>
                  </a:schemeClr>
                </a:solidFill>
                <a:ea typeface="宋体" panose="02010600030101010101" pitchFamily="2" charset="-122"/>
              </a:rPr>
              <a:t>());</a:t>
            </a:r>
            <a:r>
              <a:rPr lang="en-US" altLang="zh-CN" sz="1600" b="1" dirty="0" smtClean="0">
                <a:solidFill>
                  <a:srgbClr val="FF0000"/>
                </a:solidFill>
                <a:ea typeface="宋体" panose="02010600030101010101" pitchFamily="2" charset="-122"/>
              </a:rPr>
              <a:t>//</a:t>
            </a:r>
            <a:r>
              <a:rPr lang="zh-CN" altLang="en-US" sz="1600" b="1" dirty="0" smtClean="0">
                <a:solidFill>
                  <a:srgbClr val="FF0000"/>
                </a:solidFill>
                <a:ea typeface="宋体" panose="02010600030101010101" pitchFamily="2" charset="-122"/>
              </a:rPr>
              <a:t>记录日志</a:t>
            </a:r>
            <a:endParaRPr lang="zh-CN" altLang="zh-CN" sz="1600" b="1" dirty="0">
              <a:solidFill>
                <a:srgbClr val="FF0000"/>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 = null;</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boolean</a:t>
            </a:r>
            <a:r>
              <a:rPr lang="en-US" altLang="zh-CN" sz="1600" b="1" dirty="0">
                <a:solidFill>
                  <a:schemeClr val="accent5">
                    <a:lumMod val="10000"/>
                  </a:schemeClr>
                </a:solidFill>
                <a:ea typeface="宋体" panose="02010600030101010101" pitchFamily="2" charset="-122"/>
              </a:rPr>
              <a:t> flag = false</a:t>
            </a:r>
            <a:r>
              <a:rPr lang="en-US" altLang="zh-CN" sz="1600" b="1" dirty="0" smtClean="0">
                <a:solidFill>
                  <a:schemeClr val="accent5">
                    <a:lumMod val="10000"/>
                  </a:schemeClr>
                </a:solidFill>
                <a:ea typeface="宋体" panose="02010600030101010101" pitchFamily="2" charset="-122"/>
              </a:rPr>
              <a:t>;</a:t>
            </a:r>
            <a:endParaRPr lang="en-US"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rgbClr val="FF0000"/>
                </a:solidFill>
                <a:ea typeface="宋体" panose="02010600030101010101" pitchFamily="2" charset="-122"/>
              </a:rPr>
              <a:t>//</a:t>
            </a:r>
            <a:r>
              <a:rPr lang="zh-CN" altLang="en-US" sz="1600" b="1" dirty="0" smtClean="0">
                <a:solidFill>
                  <a:srgbClr val="FF0000"/>
                </a:solidFill>
                <a:ea typeface="宋体" panose="02010600030101010101" pitchFamily="2" charset="-122"/>
              </a:rPr>
              <a:t>异常处理</a:t>
            </a:r>
            <a:endParaRPr lang="zh-CN" altLang="zh-CN" sz="1600" b="1" dirty="0">
              <a:solidFill>
                <a:srgbClr val="FF0000"/>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try </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 = </a:t>
            </a:r>
            <a:r>
              <a:rPr lang="en-US" altLang="zh-CN" sz="1600" b="1" dirty="0" err="1">
                <a:solidFill>
                  <a:schemeClr val="accent5">
                    <a:lumMod val="10000"/>
                  </a:schemeClr>
                </a:solidFill>
                <a:ea typeface="宋体" panose="02010600030101010101" pitchFamily="2" charset="-122"/>
              </a:rPr>
              <a:t>MyBatisUtil.createSqlSession</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if (</a:t>
            </a:r>
            <a:r>
              <a:rPr lang="en-US" altLang="zh-CN" sz="1600" b="1" dirty="0" err="1">
                <a:solidFill>
                  <a:schemeClr val="accent5">
                    <a:lumMod val="10000"/>
                  </a:schemeClr>
                </a:solidFill>
                <a:ea typeface="宋体" panose="02010600030101010101" pitchFamily="2" charset="-122"/>
              </a:rPr>
              <a:t>sqlSession.getMapper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UserMapper.class</a:t>
            </a:r>
            <a:r>
              <a:rPr lang="en-US" altLang="zh-CN" sz="1600" b="1" dirty="0">
                <a:solidFill>
                  <a:schemeClr val="accent5">
                    <a:lumMod val="10000"/>
                  </a:schemeClr>
                </a:solidFill>
                <a:ea typeface="宋体" panose="02010600030101010101" pitchFamily="2" charset="-122"/>
              </a:rPr>
              <a:t>).add(user) &gt; 0)</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flag = true;</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sqlSession.commit</a:t>
            </a:r>
            <a:r>
              <a:rPr lang="en-US" altLang="zh-CN" sz="1600" b="1" dirty="0" smtClean="0">
                <a:solidFill>
                  <a:schemeClr val="accent5">
                    <a:lumMod val="10000"/>
                  </a:schemeClr>
                </a:solidFill>
                <a:ea typeface="宋体" panose="02010600030101010101" pitchFamily="2" charset="-122"/>
              </a:rPr>
              <a:t>();</a:t>
            </a:r>
            <a:r>
              <a:rPr lang="en-US" altLang="zh-CN" sz="1600" b="1" dirty="0">
                <a:solidFill>
                  <a:srgbClr val="FF0000"/>
                </a:solidFill>
                <a:ea typeface="宋体" panose="02010600030101010101" pitchFamily="2" charset="-122"/>
              </a:rPr>
              <a:t> </a:t>
            </a:r>
            <a:r>
              <a:rPr lang="en-US" altLang="zh-CN" sz="1600" b="1" dirty="0" smtClean="0">
                <a:solidFill>
                  <a:srgbClr val="FF0000"/>
                </a:solidFill>
                <a:ea typeface="宋体" panose="02010600030101010101" pitchFamily="2" charset="-122"/>
              </a:rPr>
              <a:t>//</a:t>
            </a:r>
            <a:r>
              <a:rPr lang="zh-CN" altLang="en-US" sz="1600" b="1" dirty="0">
                <a:solidFill>
                  <a:srgbClr val="FF0000"/>
                </a:solidFill>
                <a:ea typeface="宋体" panose="02010600030101010101" pitchFamily="2" charset="-122"/>
              </a:rPr>
              <a:t>事务</a:t>
            </a:r>
            <a:r>
              <a:rPr lang="zh-CN" altLang="en-US" sz="1600" b="1" dirty="0" smtClean="0">
                <a:solidFill>
                  <a:srgbClr val="FF0000"/>
                </a:solidFill>
                <a:ea typeface="宋体" panose="02010600030101010101" pitchFamily="2" charset="-122"/>
              </a:rPr>
              <a:t>控制</a:t>
            </a:r>
            <a:endParaRPr lang="zh-CN"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 catch (Exception e) {</a:t>
            </a:r>
            <a:endParaRPr lang="zh-CN"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log.error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添加用户</a:t>
            </a:r>
            <a:r>
              <a:rPr lang="en-US" altLang="zh-CN" sz="1600" b="1" dirty="0">
                <a:solidFill>
                  <a:schemeClr val="accent5">
                    <a:lumMod val="10000"/>
                  </a:schemeClr>
                </a:solidFill>
                <a:ea typeface="宋体" panose="02010600030101010101" pitchFamily="2" charset="-122"/>
              </a:rPr>
              <a:t> " + </a:t>
            </a:r>
            <a:r>
              <a:rPr lang="en-US" altLang="zh-CN" sz="1600" b="1" dirty="0" err="1">
                <a:solidFill>
                  <a:schemeClr val="accent5">
                    <a:lumMod val="10000"/>
                  </a:schemeClr>
                </a:solidFill>
                <a:ea typeface="宋体" panose="02010600030101010101" pitchFamily="2" charset="-122"/>
              </a:rPr>
              <a:t>user.getUsername</a:t>
            </a:r>
            <a:r>
              <a:rPr lang="en-US" altLang="zh-CN" sz="1600" b="1" dirty="0">
                <a:solidFill>
                  <a:schemeClr val="accent5">
                    <a:lumMod val="10000"/>
                  </a:schemeClr>
                </a:solidFill>
                <a:ea typeface="宋体" panose="02010600030101010101" pitchFamily="2" charset="-122"/>
              </a:rPr>
              <a:t>() + "</a:t>
            </a:r>
            <a:r>
              <a:rPr lang="zh-CN" altLang="zh-CN" sz="1600" b="1" dirty="0">
                <a:solidFill>
                  <a:schemeClr val="accent5">
                    <a:lumMod val="10000"/>
                  </a:schemeClr>
                </a:solidFill>
                <a:ea typeface="宋体" panose="02010600030101010101" pitchFamily="2" charset="-122"/>
              </a:rPr>
              <a:t>失败</a:t>
            </a:r>
            <a:r>
              <a:rPr lang="en-US" altLang="zh-CN" sz="1600" b="1" dirty="0">
                <a:solidFill>
                  <a:schemeClr val="accent5">
                    <a:lumMod val="10000"/>
                  </a:schemeClr>
                </a:solidFill>
                <a:ea typeface="宋体" panose="02010600030101010101" pitchFamily="2" charset="-122"/>
              </a:rPr>
              <a:t>", e</a:t>
            </a:r>
            <a:r>
              <a:rPr lang="en-US" altLang="zh-CN" sz="1600" b="1" dirty="0" smtClean="0">
                <a:solidFill>
                  <a:schemeClr val="accent5">
                    <a:lumMod val="10000"/>
                  </a:schemeClr>
                </a:solidFill>
                <a:ea typeface="宋体" panose="02010600030101010101" pitchFamily="2" charset="-122"/>
              </a:rPr>
              <a:t>);</a:t>
            </a:r>
            <a:r>
              <a:rPr lang="en-US" altLang="zh-CN" sz="1600" b="1" dirty="0">
                <a:solidFill>
                  <a:srgbClr val="FF0000"/>
                </a:solidFill>
                <a:ea typeface="宋体" panose="02010600030101010101" pitchFamily="2" charset="-122"/>
              </a:rPr>
              <a:t> //</a:t>
            </a:r>
            <a:r>
              <a:rPr lang="zh-CN" altLang="en-US" sz="1600" b="1" dirty="0">
                <a:solidFill>
                  <a:srgbClr val="FF0000"/>
                </a:solidFill>
                <a:ea typeface="宋体" panose="02010600030101010101" pitchFamily="2" charset="-122"/>
              </a:rPr>
              <a:t>记录日志</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sqlSession.rollback</a:t>
            </a:r>
            <a:r>
              <a:rPr lang="en-US" altLang="zh-CN" sz="1600" b="1" dirty="0" smtClean="0">
                <a:solidFill>
                  <a:schemeClr val="accent5">
                    <a:lumMod val="10000"/>
                  </a:schemeClr>
                </a:solidFill>
                <a:ea typeface="宋体" panose="02010600030101010101" pitchFamily="2" charset="-122"/>
              </a:rPr>
              <a:t>();</a:t>
            </a:r>
            <a:r>
              <a:rPr lang="en-US" altLang="zh-CN" sz="1600" b="1" dirty="0">
                <a:solidFill>
                  <a:srgbClr val="FF0000"/>
                </a:solidFill>
                <a:ea typeface="宋体" panose="02010600030101010101" pitchFamily="2" charset="-122"/>
              </a:rPr>
              <a:t> //</a:t>
            </a:r>
            <a:r>
              <a:rPr lang="zh-CN" altLang="en-US" sz="1600" b="1" dirty="0">
                <a:solidFill>
                  <a:srgbClr val="FF0000"/>
                </a:solidFill>
                <a:ea typeface="宋体" panose="02010600030101010101" pitchFamily="2" charset="-122"/>
              </a:rPr>
              <a:t>事务控制</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flag = </a:t>
            </a:r>
            <a:r>
              <a:rPr lang="en-US" altLang="zh-CN" sz="1600" b="1" dirty="0" smtClean="0">
                <a:solidFill>
                  <a:schemeClr val="accent5">
                    <a:lumMod val="10000"/>
                  </a:schemeClr>
                </a:solidFill>
                <a:ea typeface="宋体" panose="02010600030101010101" pitchFamily="2" charset="-122"/>
              </a:rPr>
              <a:t>false;</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 finally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MyBatisUtil.closeSqlSession</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sqlSession</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return flag;</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endParaRPr lang="en-US" altLang="zh-CN" sz="1600" b="1" dirty="0">
              <a:solidFill>
                <a:schemeClr val="accent5">
                  <a:lumMod val="10000"/>
                </a:schemeClr>
              </a:solidFill>
              <a:ea typeface="宋体" panose="02010600030101010101" pitchFamily="2" charset="-122"/>
            </a:endParaRPr>
          </a:p>
        </p:txBody>
      </p:sp>
      <p:sp>
        <p:nvSpPr>
          <p:cNvPr id="11" name="Rectangle 34"/>
          <p:cNvSpPr>
            <a:spLocks noChangeArrowheads="1"/>
          </p:cNvSpPr>
          <p:nvPr/>
        </p:nvSpPr>
        <p:spPr bwMode="auto">
          <a:xfrm>
            <a:off x="1259632" y="3068960"/>
            <a:ext cx="5760640" cy="742392"/>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2" name="AutoShape 8"/>
          <p:cNvSpPr>
            <a:spLocks noChangeArrowheads="1"/>
          </p:cNvSpPr>
          <p:nvPr/>
        </p:nvSpPr>
        <p:spPr bwMode="auto">
          <a:xfrm>
            <a:off x="5586065" y="2373697"/>
            <a:ext cx="1146741" cy="408623"/>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业务代码</a:t>
            </a:r>
            <a:endParaRPr lang="zh-CN" altLang="en-US" b="1" kern="0" dirty="0">
              <a:solidFill>
                <a:schemeClr val="bg1"/>
              </a:solidFill>
              <a:latin typeface="Arial" panose="020B0604020202020204"/>
              <a:ea typeface="黑体" panose="02010609060101010101" pitchFamily="2" charset="-122"/>
            </a:endParaRPr>
          </a:p>
        </p:txBody>
      </p:sp>
      <p:cxnSp>
        <p:nvCxnSpPr>
          <p:cNvPr id="13" name="直接箭头连接符 12"/>
          <p:cNvCxnSpPr/>
          <p:nvPr/>
        </p:nvCxnSpPr>
        <p:spPr>
          <a:xfrm flipV="1">
            <a:off x="4954228" y="2674042"/>
            <a:ext cx="571504" cy="322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AutoShape 6"/>
          <p:cNvSpPr>
            <a:spLocks noChangeArrowheads="1"/>
          </p:cNvSpPr>
          <p:nvPr/>
        </p:nvSpPr>
        <p:spPr bwMode="auto">
          <a:xfrm>
            <a:off x="4283968" y="5713001"/>
            <a:ext cx="3969374" cy="102836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lvl="1" indent="-285750" eaLnBrk="0" hangingPunct="0">
              <a:spcBef>
                <a:spcPct val="20000"/>
              </a:spcBef>
              <a:buClr>
                <a:srgbClr val="233DA9"/>
              </a:buClr>
              <a:buSzPct val="80000"/>
              <a:defRPr/>
            </a:pPr>
            <a:r>
              <a:rPr lang="zh-CN" altLang="en-US" sz="1600" b="1" kern="0" dirty="0">
                <a:solidFill>
                  <a:schemeClr val="bg1"/>
                </a:solidFill>
                <a:latin typeface="Arial" panose="020B0604020202020204"/>
                <a:ea typeface="黑体" panose="02010609060101010101" pitchFamily="2" charset="-122"/>
              </a:rPr>
              <a:t>我们构建系统的目的是解决</a:t>
            </a:r>
            <a:r>
              <a:rPr lang="zh-CN" altLang="en-US" sz="1600" b="1" kern="0">
                <a:solidFill>
                  <a:schemeClr val="bg1"/>
                </a:solidFill>
                <a:latin typeface="Arial" panose="020B0604020202020204"/>
                <a:ea typeface="黑体" panose="02010609060101010101" pitchFamily="2" charset="-122"/>
              </a:rPr>
              <a:t>业务</a:t>
            </a:r>
            <a:r>
              <a:rPr lang="zh-CN" altLang="en-US" sz="1600" b="1" kern="0" smtClean="0">
                <a:solidFill>
                  <a:schemeClr val="bg1"/>
                </a:solidFill>
                <a:latin typeface="Arial" panose="020B0604020202020204"/>
                <a:ea typeface="黑体" panose="02010609060101010101" pitchFamily="2" charset="-122"/>
              </a:rPr>
              <a:t>问题</a:t>
            </a:r>
            <a:endParaRPr lang="en-US" altLang="zh-CN" sz="1600" b="1" kern="0" smtClean="0">
              <a:solidFill>
                <a:schemeClr val="bg1"/>
              </a:solidFill>
              <a:latin typeface="Arial" panose="020B0604020202020204"/>
              <a:ea typeface="黑体" panose="02010609060101010101" pitchFamily="2" charset="-122"/>
            </a:endParaRPr>
          </a:p>
          <a:p>
            <a:pPr marL="285750" lvl="1" indent="-285750" eaLnBrk="0" hangingPunct="0">
              <a:spcBef>
                <a:spcPct val="20000"/>
              </a:spcBef>
              <a:buClr>
                <a:srgbClr val="233DA9"/>
              </a:buClr>
              <a:buSzPct val="80000"/>
              <a:defRPr/>
            </a:pPr>
            <a:r>
              <a:rPr lang="zh-CN" altLang="en-US" sz="1600" b="1" kern="0" smtClean="0">
                <a:solidFill>
                  <a:schemeClr val="bg1"/>
                </a:solidFill>
                <a:latin typeface="Arial" panose="020B0604020202020204"/>
                <a:ea typeface="黑体" panose="02010609060101010101" pitchFamily="2" charset="-122"/>
              </a:rPr>
              <a:t>现在却要维护多个方面的事情</a:t>
            </a:r>
            <a:endParaRPr lang="en-US" altLang="zh-CN" sz="1600" b="1" kern="0" smtClean="0">
              <a:solidFill>
                <a:schemeClr val="bg1"/>
              </a:solidFill>
              <a:latin typeface="Arial" panose="020B0604020202020204"/>
              <a:ea typeface="黑体" panose="02010609060101010101" pitchFamily="2" charset="-122"/>
            </a:endParaRPr>
          </a:p>
          <a:p>
            <a:pPr marL="285750" lvl="1" indent="-285750" eaLnBrk="0" hangingPunct="0">
              <a:spcBef>
                <a:spcPct val="20000"/>
              </a:spcBef>
              <a:buClr>
                <a:srgbClr val="233DA9"/>
              </a:buClr>
              <a:buSzPct val="80000"/>
              <a:defRPr/>
            </a:pPr>
            <a:r>
              <a:rPr lang="zh-CN" altLang="en-US" sz="1600" b="1" kern="0" smtClean="0">
                <a:solidFill>
                  <a:schemeClr val="bg1"/>
                </a:solidFill>
                <a:latin typeface="Arial" panose="020B0604020202020204"/>
                <a:ea typeface="黑体" panose="02010609060101010101" pitchFamily="2" charset="-122"/>
              </a:rPr>
              <a:t>怎样</a:t>
            </a:r>
            <a:r>
              <a:rPr lang="zh-CN" altLang="en-US" sz="1600" b="1" kern="0" dirty="0">
                <a:solidFill>
                  <a:schemeClr val="bg1"/>
                </a:solidFill>
                <a:latin typeface="Arial" panose="020B0604020202020204"/>
                <a:ea typeface="黑体" panose="02010609060101010101" pitchFamily="2" charset="-122"/>
              </a:rPr>
              <a:t>才能“专心”做事？</a:t>
            </a:r>
            <a:endParaRPr lang="zh-CN" altLang="en-US" sz="1600" b="1" kern="0" dirty="0">
              <a:solidFill>
                <a:schemeClr val="bg1"/>
              </a:solidFill>
              <a:latin typeface="Arial" panose="020B0604020202020204"/>
              <a:ea typeface="黑体" panose="02010609060101010101" pitchFamily="2" charset="-122"/>
            </a:endParaRPr>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357688" y="285750"/>
            <a:ext cx="4606925" cy="523875"/>
          </a:xfrm>
        </p:spPr>
        <p:txBody>
          <a:bodyPr/>
          <a:lstStyle/>
          <a:p>
            <a:pPr>
              <a:defRPr/>
            </a:pPr>
            <a:r>
              <a:rPr dirty="0" smtClean="0"/>
              <a:t>面向切面编程（</a:t>
            </a:r>
            <a:r>
              <a:rPr lang="en-US" altLang="zh-CN" dirty="0" smtClean="0"/>
              <a:t>AOP</a:t>
            </a:r>
            <a:r>
              <a:rPr dirty="0" smtClean="0"/>
              <a:t>）</a:t>
            </a:r>
            <a:r>
              <a:rPr lang="en-US" dirty="0"/>
              <a:t>3</a:t>
            </a:r>
            <a:r>
              <a:rPr lang="en-US" altLang="zh-CN" dirty="0" smtClean="0"/>
              <a:t>-2</a:t>
            </a:r>
            <a:endParaRPr dirty="0" smtClean="0"/>
          </a:p>
        </p:txBody>
      </p:sp>
      <p:sp>
        <p:nvSpPr>
          <p:cNvPr id="818179" name="Rectangle 3"/>
          <p:cNvSpPr>
            <a:spLocks noGrp="1" noChangeArrowheads="1"/>
          </p:cNvSpPr>
          <p:nvPr>
            <p:ph idx="1"/>
          </p:nvPr>
        </p:nvSpPr>
        <p:spPr>
          <a:xfrm>
            <a:off x="784225" y="1214438"/>
            <a:ext cx="7645400" cy="5143500"/>
          </a:xfrm>
        </p:spPr>
        <p:txBody>
          <a:bodyPr/>
          <a:lstStyle/>
          <a:p>
            <a:pPr>
              <a:defRPr/>
            </a:pPr>
            <a:r>
              <a:rPr lang="en-US" altLang="zh-CN" dirty="0" smtClean="0"/>
              <a:t>AOP</a:t>
            </a:r>
            <a:r>
              <a:rPr lang="zh-CN" altLang="en-US" dirty="0" smtClean="0"/>
              <a:t>的目标：让我们可以“专心做事”</a:t>
            </a:r>
            <a:endParaRPr lang="zh-CN" altLang="en-US" dirty="0" smtClean="0"/>
          </a:p>
          <a:p>
            <a:pPr>
              <a:defRPr/>
            </a:pPr>
            <a:r>
              <a:rPr lang="en-US" altLang="zh-CN" dirty="0" smtClean="0"/>
              <a:t>AOP</a:t>
            </a:r>
            <a:r>
              <a:rPr lang="zh-CN" altLang="en-US" dirty="0" smtClean="0"/>
              <a:t>原理</a:t>
            </a:r>
            <a:endParaRPr lang="zh-CN" altLang="en-US" dirty="0" smtClean="0"/>
          </a:p>
          <a:p>
            <a:pPr lvl="1">
              <a:defRPr/>
            </a:pPr>
            <a:r>
              <a:rPr lang="zh-CN" altLang="en-US" dirty="0" smtClean="0"/>
              <a:t>将复杂的需求分解出不同方面，将散布在系统中的公共功能集中解决</a:t>
            </a:r>
            <a:endParaRPr lang="zh-CN" altLang="en-US" dirty="0" smtClean="0"/>
          </a:p>
          <a:p>
            <a:pPr lvl="1">
              <a:defRPr/>
            </a:pPr>
            <a:r>
              <a:rPr lang="zh-CN" altLang="en-US" dirty="0" smtClean="0"/>
              <a:t>采用代理机制组装起来运行，在不改变原程序的基础上对代码段进行增强处理，增加新的功能</a:t>
            </a:r>
            <a:endParaRPr lang="zh-CN" altLang="en-US" dirty="0" smtClean="0"/>
          </a:p>
        </p:txBody>
      </p:sp>
      <p:pic>
        <p:nvPicPr>
          <p:cNvPr id="818181" name="Picture 5" descr="ao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6250" y="4286250"/>
            <a:ext cx="42433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asp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4000500"/>
            <a:ext cx="3200400" cy="2428875"/>
          </a:xfrm>
          <a:prstGeom prst="rect">
            <a:avLst/>
          </a:prstGeom>
          <a:solidFill>
            <a:schemeClr val="bg1"/>
          </a:solidFill>
          <a:ln w="9525">
            <a:solidFill>
              <a:srgbClr val="008000"/>
            </a:solidFill>
            <a:miter lim="800000"/>
            <a:headEnd/>
            <a:tailEnd/>
          </a:ln>
        </p:spPr>
      </p:pic>
      <p:sp>
        <p:nvSpPr>
          <p:cNvPr id="9" name="AutoShape 8"/>
          <p:cNvSpPr>
            <a:spLocks noChangeArrowheads="1"/>
          </p:cNvSpPr>
          <p:nvPr/>
        </p:nvSpPr>
        <p:spPr bwMode="auto">
          <a:xfrm>
            <a:off x="7505291" y="3693882"/>
            <a:ext cx="1509583" cy="1021556"/>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通过</a:t>
            </a:r>
            <a:r>
              <a:rPr lang="zh-CN" altLang="en-US" b="1" kern="0" dirty="0">
                <a:solidFill>
                  <a:schemeClr val="bg1"/>
                </a:solidFill>
                <a:latin typeface="Arial" panose="020B0604020202020204"/>
                <a:ea typeface="黑体" panose="02010609060101010101" pitchFamily="2" charset="-122"/>
              </a:rPr>
              <a:t>代理对象来调用原对象的</a:t>
            </a:r>
            <a:r>
              <a:rPr lang="zh-CN" altLang="en-US" b="1" kern="0" dirty="0" smtClean="0">
                <a:solidFill>
                  <a:schemeClr val="bg1"/>
                </a:solidFill>
                <a:latin typeface="Arial" panose="020B0604020202020204"/>
                <a:ea typeface="黑体" panose="02010609060101010101" pitchFamily="2" charset="-122"/>
              </a:rPr>
              <a:t>方法</a:t>
            </a:r>
            <a:endParaRPr lang="zh-CN" altLang="en-US" b="1" kern="0" dirty="0">
              <a:solidFill>
                <a:schemeClr val="bg1"/>
              </a:solidFill>
              <a:latin typeface="Arial" panose="020B0604020202020204"/>
              <a:ea typeface="黑体" panose="02010609060101010101" pitchFamily="2" charset="-122"/>
            </a:endParaRPr>
          </a:p>
        </p:txBody>
      </p:sp>
      <p:cxnSp>
        <p:nvCxnSpPr>
          <p:cNvPr id="10" name="直接箭头连接符 9"/>
          <p:cNvCxnSpPr>
            <a:endCxn id="9" idx="1"/>
          </p:cNvCxnSpPr>
          <p:nvPr/>
        </p:nvCxnSpPr>
        <p:spPr>
          <a:xfrm flipV="1">
            <a:off x="6876256" y="4204660"/>
            <a:ext cx="629035" cy="40425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2" name="AutoShape 8"/>
          <p:cNvSpPr>
            <a:spLocks noChangeArrowheads="1"/>
          </p:cNvSpPr>
          <p:nvPr/>
        </p:nvSpPr>
        <p:spPr bwMode="auto">
          <a:xfrm>
            <a:off x="7524328" y="4761125"/>
            <a:ext cx="1509583" cy="1620203"/>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代理对象方法前后都</a:t>
            </a:r>
            <a:r>
              <a:rPr lang="zh-CN" altLang="en-US" b="1" kern="0" dirty="0" smtClean="0">
                <a:solidFill>
                  <a:schemeClr val="bg1"/>
                </a:solidFill>
                <a:latin typeface="Arial" panose="020B0604020202020204"/>
                <a:ea typeface="黑体" panose="02010609060101010101" pitchFamily="2" charset="-122"/>
              </a:rPr>
              <a:t>可插入</a:t>
            </a:r>
            <a:r>
              <a:rPr lang="zh-CN" altLang="en-US" b="1" kern="0" dirty="0">
                <a:solidFill>
                  <a:schemeClr val="bg1"/>
                </a:solidFill>
                <a:latin typeface="Arial" panose="020B0604020202020204"/>
                <a:ea typeface="黑体" panose="02010609060101010101" pitchFamily="2" charset="-122"/>
              </a:rPr>
              <a:t>代码，这些代码就是增强</a:t>
            </a:r>
            <a:r>
              <a:rPr lang="zh-CN" altLang="en-US" b="1" kern="0" dirty="0" smtClean="0">
                <a:solidFill>
                  <a:schemeClr val="bg1"/>
                </a:solidFill>
                <a:latin typeface="Arial" panose="020B0604020202020204"/>
                <a:ea typeface="黑体" panose="02010609060101010101" pitchFamily="2" charset="-122"/>
              </a:rPr>
              <a:t>处理</a:t>
            </a:r>
            <a:endParaRPr lang="zh-CN" altLang="en-US" b="1" kern="0" dirty="0">
              <a:solidFill>
                <a:schemeClr val="bg1"/>
              </a:solidFill>
              <a:latin typeface="Arial" panose="020B0604020202020204"/>
              <a:ea typeface="黑体" panose="02010609060101010101" pitchFamily="2" charset="-122"/>
            </a:endParaRPr>
          </a:p>
        </p:txBody>
      </p:sp>
      <p:cxnSp>
        <p:nvCxnSpPr>
          <p:cNvPr id="13" name="直接箭头连接符 12"/>
          <p:cNvCxnSpPr/>
          <p:nvPr/>
        </p:nvCxnSpPr>
        <p:spPr>
          <a:xfrm>
            <a:off x="6876256" y="5366494"/>
            <a:ext cx="648072" cy="255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5" name="组合 21"/>
          <p:cNvGrpSpPr/>
          <p:nvPr/>
        </p:nvGrpSpPr>
        <p:grpSpPr bwMode="auto">
          <a:xfrm>
            <a:off x="1000125" y="4286251"/>
            <a:ext cx="6768281" cy="1142630"/>
            <a:chOff x="1834684" y="4683788"/>
            <a:chExt cx="4306888" cy="640134"/>
          </a:xfrm>
        </p:grpSpPr>
        <p:sp>
          <p:nvSpPr>
            <p:cNvPr id="16" name="AutoShape 4"/>
            <p:cNvSpPr>
              <a:spLocks noChangeArrowheads="1"/>
            </p:cNvSpPr>
            <p:nvPr/>
          </p:nvSpPr>
          <p:spPr bwMode="gray">
            <a:xfrm>
              <a:off x="1834684" y="4803218"/>
              <a:ext cx="4306888" cy="520704"/>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34" charset="-122"/>
                  <a:ea typeface="微软雅黑" panose="020B0503020204020204" pitchFamily="34" charset="-122"/>
                </a:rPr>
                <a:t>所谓</a:t>
              </a:r>
              <a:r>
                <a:rPr lang="zh-CN" altLang="en-US" b="1" dirty="0" smtClean="0">
                  <a:latin typeface="微软雅黑" panose="020B0503020204020204" pitchFamily="34" charset="-122"/>
                  <a:ea typeface="微软雅黑" panose="020B0503020204020204" pitchFamily="34" charset="-122"/>
                </a:rPr>
                <a:t>面向</a:t>
              </a:r>
              <a:r>
                <a:rPr lang="zh-CN" altLang="en-US" b="1" dirty="0">
                  <a:latin typeface="微软雅黑" panose="020B0503020204020204" pitchFamily="34" charset="-122"/>
                  <a:ea typeface="微软雅黑" panose="020B0503020204020204" pitchFamily="34" charset="-122"/>
                </a:rPr>
                <a:t>切面编程，是一种通过预编</a:t>
              </a:r>
              <a:r>
                <a:rPr lang="zh-CN" altLang="en-US" b="1" dirty="0" smtClean="0">
                  <a:latin typeface="微软雅黑" panose="020B0503020204020204" pitchFamily="34" charset="-122"/>
                  <a:ea typeface="微软雅黑" panose="020B0503020204020204" pitchFamily="34" charset="-122"/>
                </a:rPr>
                <a:t>译和</a:t>
              </a:r>
              <a:r>
                <a:rPr lang="zh-CN" altLang="en-US" b="1" dirty="0">
                  <a:latin typeface="微软雅黑" panose="020B0503020204020204" pitchFamily="34" charset="-122"/>
                  <a:ea typeface="微软雅黑" panose="020B0503020204020204" pitchFamily="34" charset="-122"/>
                </a:rPr>
                <a:t>运行期动态</a:t>
              </a:r>
              <a:r>
                <a:rPr lang="zh-CN" altLang="en-US" b="1" dirty="0" smtClean="0">
                  <a:latin typeface="微软雅黑" panose="020B0503020204020204" pitchFamily="34" charset="-122"/>
                  <a:ea typeface="微软雅黑" panose="020B0503020204020204" pitchFamily="34" charset="-122"/>
                </a:rPr>
                <a:t>代理</a:t>
              </a:r>
              <a:r>
                <a:rPr lang="zh-CN" altLang="en-US" b="1" smtClean="0">
                  <a:latin typeface="微软雅黑" panose="020B0503020204020204" pitchFamily="34" charset="-122"/>
                  <a:ea typeface="微软雅黑" panose="020B0503020204020204" pitchFamily="34" charset="-122"/>
                </a:rPr>
                <a:t>的方式实现</a:t>
              </a:r>
              <a:r>
                <a:rPr lang="zh-CN" altLang="en-US" b="1" dirty="0">
                  <a:latin typeface="微软雅黑" panose="020B0503020204020204" pitchFamily="34" charset="-122"/>
                  <a:ea typeface="微软雅黑" panose="020B0503020204020204" pitchFamily="34" charset="-122"/>
                </a:rPr>
                <a:t>在不修改源代码的情况</a:t>
              </a:r>
              <a:r>
                <a:rPr lang="zh-CN" altLang="en-US" b="1" dirty="0" smtClean="0">
                  <a:latin typeface="微软雅黑" panose="020B0503020204020204" pitchFamily="34" charset="-122"/>
                  <a:ea typeface="微软雅黑" panose="020B0503020204020204" pitchFamily="34" charset="-122"/>
                </a:rPr>
                <a:t>下给</a:t>
              </a:r>
              <a:r>
                <a:rPr lang="zh-CN" altLang="en-US" b="1" dirty="0">
                  <a:latin typeface="微软雅黑" panose="020B0503020204020204" pitchFamily="34" charset="-122"/>
                  <a:ea typeface="微软雅黑" panose="020B0503020204020204" pitchFamily="34" charset="-122"/>
                </a:rPr>
                <a:t>程序动态添加功能</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技术</a:t>
              </a:r>
              <a:endParaRPr lang="en-US" altLang="zh-CN" b="1" dirty="0">
                <a:latin typeface="微软雅黑" panose="020B0503020204020204" pitchFamily="34" charset="-122"/>
                <a:ea typeface="微软雅黑" panose="020B0503020204020204" pitchFamily="34" charset="-122"/>
              </a:endParaRPr>
            </a:p>
          </p:txBody>
        </p:sp>
        <p:sp>
          <p:nvSpPr>
            <p:cNvPr id="17" name="AutoShape 4"/>
            <p:cNvSpPr>
              <a:spLocks noChangeArrowheads="1"/>
            </p:cNvSpPr>
            <p:nvPr/>
          </p:nvSpPr>
          <p:spPr bwMode="gray">
            <a:xfrm>
              <a:off x="5715009" y="4683788"/>
              <a:ext cx="356605" cy="252363"/>
            </a:xfrm>
            <a:prstGeom prst="ellipse">
              <a:avLst/>
            </a:prstGeom>
            <a:solidFill>
              <a:schemeClr val="bg1"/>
            </a:solidFill>
            <a:ln w="19050">
              <a:solidFill>
                <a:schemeClr val="accent1"/>
              </a:solidFill>
              <a:round/>
            </a:ln>
          </p:spPr>
          <p:txBody>
            <a:bodyPr anchor="ctr"/>
            <a:lstStyle/>
            <a:p>
              <a:pPr algn="ctr"/>
              <a:r>
                <a:rPr lang="en-US" altLang="zh-CN" sz="2000" b="1" dirty="0">
                  <a:solidFill>
                    <a:srgbClr val="0C83B8"/>
                  </a:solidFill>
                  <a:latin typeface="微软雅黑" panose="020B0503020204020204" pitchFamily="34" charset="-122"/>
                  <a:ea typeface="微软雅黑" panose="020B0503020204020204" pitchFamily="34" charset="-122"/>
                </a:rPr>
                <a:t>!</a:t>
              </a:r>
              <a:endParaRPr lang="en-US" altLang="zh-CN" sz="2000" b="1" dirty="0">
                <a:solidFill>
                  <a:srgbClr val="0C83B8"/>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8179">
                                            <p:txEl>
                                              <p:pRg st="1" end="1"/>
                                            </p:txEl>
                                          </p:spTgt>
                                        </p:tgtEl>
                                        <p:attrNameLst>
                                          <p:attrName>style.visibility</p:attrName>
                                        </p:attrNameLst>
                                      </p:cBhvr>
                                      <p:to>
                                        <p:strVal val="visible"/>
                                      </p:to>
                                    </p:set>
                                    <p:animEffect transition="in" filter="wipe(left)">
                                      <p:cBhvr>
                                        <p:cTn id="7" dur="500"/>
                                        <p:tgtEl>
                                          <p:spTgt spid="818179">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8179">
                                            <p:txEl>
                                              <p:pRg st="2" end="2"/>
                                            </p:txEl>
                                          </p:spTgt>
                                        </p:tgtEl>
                                        <p:attrNameLst>
                                          <p:attrName>style.visibility</p:attrName>
                                        </p:attrNameLst>
                                      </p:cBhvr>
                                      <p:to>
                                        <p:strVal val="visible"/>
                                      </p:to>
                                    </p:set>
                                    <p:animEffect transition="in" filter="wipe(left)">
                                      <p:cBhvr>
                                        <p:cTn id="11" dur="500"/>
                                        <p:tgtEl>
                                          <p:spTgt spid="818179">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18179">
                                            <p:txEl>
                                              <p:pRg st="3" end="3"/>
                                            </p:txEl>
                                          </p:spTgt>
                                        </p:tgtEl>
                                        <p:attrNameLst>
                                          <p:attrName>style.visibility</p:attrName>
                                        </p:attrNameLst>
                                      </p:cBhvr>
                                      <p:to>
                                        <p:strVal val="visible"/>
                                      </p:to>
                                    </p:set>
                                    <p:animEffect transition="in" filter="wipe(left)">
                                      <p:cBhvr>
                                        <p:cTn id="20" dur="500"/>
                                        <p:tgtEl>
                                          <p:spTgt spid="818179">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18181"/>
                                        </p:tgtEl>
                                        <p:attrNameLst>
                                          <p:attrName>style.visibility</p:attrName>
                                        </p:attrNameLst>
                                      </p:cBhvr>
                                      <p:to>
                                        <p:strVal val="visible"/>
                                      </p:to>
                                    </p:set>
                                    <p:animEffect transition="in" filter="wipe(left)">
                                      <p:cBhvr>
                                        <p:cTn id="24" dur="500"/>
                                        <p:tgtEl>
                                          <p:spTgt spid="818181"/>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1818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par>
                          <p:cTn id="53" fill="hold">
                            <p:stCondLst>
                              <p:cond delay="0"/>
                            </p:stCondLst>
                            <p:childTnLst>
                              <p:par>
                                <p:cTn id="54" presetID="22" presetClass="entr" presetSubtype="8"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1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7031" y="1579265"/>
            <a:ext cx="32194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bwMode="auto">
          <a:xfrm>
            <a:off x="4392347" y="260648"/>
            <a:ext cx="4572141"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lvl1pPr algn="r" rtl="0" eaLnBrk="0" fontAlgn="base" hangingPunct="0">
              <a:spcBef>
                <a:spcPct val="0"/>
              </a:spcBef>
              <a:spcAft>
                <a:spcPct val="0"/>
              </a:spcAft>
              <a:defRPr lang="zh-CN" altLang="en-US" sz="2800" b="1">
                <a:solidFill>
                  <a:schemeClr val="tx2">
                    <a:lumMod val="50000"/>
                  </a:schemeClr>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a:lstStyle>
          <a:p>
            <a:pPr>
              <a:defRPr/>
            </a:pPr>
            <a:r>
              <a:rPr lang="zh-CN" altLang="en-US" dirty="0" smtClean="0"/>
              <a:t>面向切面编程（</a:t>
            </a:r>
            <a:r>
              <a:rPr lang="en-US" altLang="zh-CN" dirty="0" smtClean="0"/>
              <a:t>AOP</a:t>
            </a:r>
            <a:r>
              <a:rPr lang="zh-CN" altLang="en-US" dirty="0" smtClean="0"/>
              <a:t>）</a:t>
            </a:r>
            <a:r>
              <a:rPr lang="en-US" altLang="zh-CN" dirty="0" smtClean="0"/>
              <a:t>3-3</a:t>
            </a:r>
            <a:endParaRPr lang="zh-CN" altLang="en-US" dirty="0" smtClean="0"/>
          </a:p>
        </p:txBody>
      </p:sp>
      <p:sp>
        <p:nvSpPr>
          <p:cNvPr id="10" name="Rectangle 3"/>
          <p:cNvSpPr txBox="1">
            <a:spLocks noChangeArrowheads="1"/>
          </p:cNvSpPr>
          <p:nvPr/>
        </p:nvSpPr>
        <p:spPr>
          <a:xfrm>
            <a:off x="744612" y="1196410"/>
            <a:ext cx="7643812" cy="3672750"/>
          </a:xfrm>
          <a:prstGeom prst="rect">
            <a:avLst/>
          </a:prstGeom>
        </p:spPr>
        <p:txBody>
          <a:bodyPr>
            <a:spAutoFit/>
          </a:bodyPr>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defRPr/>
            </a:pPr>
            <a:r>
              <a:rPr lang="en-US" altLang="zh-CN" dirty="0" smtClean="0"/>
              <a:t>AOP</a:t>
            </a:r>
            <a:r>
              <a:rPr lang="zh-CN" altLang="en-US" dirty="0" smtClean="0"/>
              <a:t>相关术语</a:t>
            </a:r>
            <a:endParaRPr lang="en-US" altLang="zh-CN" dirty="0" smtClean="0"/>
          </a:p>
          <a:p>
            <a:pPr lvl="1">
              <a:defRPr/>
            </a:pPr>
            <a:r>
              <a:rPr lang="zh-CN" altLang="zh-CN" dirty="0" smtClean="0"/>
              <a:t>增强处理（</a:t>
            </a:r>
            <a:r>
              <a:rPr lang="en-US" altLang="zh-CN" dirty="0" smtClean="0"/>
              <a:t>Advice</a:t>
            </a:r>
            <a:r>
              <a:rPr lang="zh-CN" altLang="zh-CN" dirty="0" smtClean="0"/>
              <a:t>）</a:t>
            </a:r>
            <a:endParaRPr lang="en-US" altLang="zh-CN" dirty="0" smtClean="0"/>
          </a:p>
          <a:p>
            <a:pPr lvl="2">
              <a:defRPr/>
            </a:pPr>
            <a:r>
              <a:rPr lang="zh-CN" altLang="zh-CN" dirty="0" smtClean="0"/>
              <a:t>前置增强</a:t>
            </a:r>
            <a:endParaRPr lang="en-US" altLang="zh-CN" dirty="0" smtClean="0"/>
          </a:p>
          <a:p>
            <a:pPr lvl="2">
              <a:defRPr/>
            </a:pPr>
            <a:r>
              <a:rPr lang="zh-CN" altLang="zh-CN" dirty="0" smtClean="0"/>
              <a:t>后置增强</a:t>
            </a:r>
            <a:endParaRPr lang="en-US" altLang="zh-CN" dirty="0" smtClean="0"/>
          </a:p>
          <a:p>
            <a:pPr lvl="2">
              <a:defRPr/>
            </a:pPr>
            <a:r>
              <a:rPr lang="zh-CN" altLang="zh-CN" dirty="0" smtClean="0"/>
              <a:t>环绕增强、异常抛出增强、最终增强等类型</a:t>
            </a:r>
            <a:endParaRPr lang="en-US" altLang="zh-CN" dirty="0" smtClean="0"/>
          </a:p>
          <a:p>
            <a:pPr lvl="1">
              <a:defRPr/>
            </a:pPr>
            <a:r>
              <a:rPr lang="zh-CN" altLang="zh-CN" dirty="0" smtClean="0"/>
              <a:t>切入点（</a:t>
            </a:r>
            <a:r>
              <a:rPr lang="en-US" altLang="zh-CN" dirty="0" err="1" smtClean="0"/>
              <a:t>Pointcut</a:t>
            </a:r>
            <a:r>
              <a:rPr lang="zh-CN" altLang="zh-CN" dirty="0" smtClean="0"/>
              <a:t>）</a:t>
            </a:r>
            <a:endParaRPr lang="en-US" altLang="zh-CN" dirty="0" smtClean="0"/>
          </a:p>
          <a:p>
            <a:pPr lvl="1">
              <a:defRPr/>
            </a:pPr>
            <a:r>
              <a:rPr lang="zh-CN" altLang="zh-CN" dirty="0" smtClean="0"/>
              <a:t>连接点（</a:t>
            </a:r>
            <a:r>
              <a:rPr lang="en-US" altLang="zh-CN" dirty="0" smtClean="0"/>
              <a:t>Join Point</a:t>
            </a:r>
            <a:r>
              <a:rPr lang="zh-CN" altLang="zh-CN" dirty="0" smtClean="0"/>
              <a:t>）</a:t>
            </a:r>
            <a:endParaRPr lang="en-US" altLang="zh-CN" dirty="0" smtClean="0"/>
          </a:p>
          <a:p>
            <a:pPr lvl="1">
              <a:defRPr/>
            </a:pPr>
            <a:r>
              <a:rPr lang="zh-CN" altLang="zh-CN" dirty="0" smtClean="0"/>
              <a:t>切面（</a:t>
            </a:r>
            <a:r>
              <a:rPr lang="en-US" altLang="zh-CN" dirty="0" smtClean="0"/>
              <a:t>Aspect</a:t>
            </a:r>
            <a:r>
              <a:rPr lang="zh-CN" altLang="zh-CN" dirty="0" smtClean="0"/>
              <a:t>）</a:t>
            </a:r>
            <a:endParaRPr lang="zh-CN" altLang="zh-CN" dirty="0" smtClean="0"/>
          </a:p>
          <a:p>
            <a:pPr lvl="1">
              <a:defRPr/>
            </a:pPr>
            <a:r>
              <a:rPr lang="zh-CN" altLang="zh-CN" dirty="0" smtClean="0"/>
              <a:t>目标对象（</a:t>
            </a:r>
            <a:r>
              <a:rPr lang="en-US" altLang="zh-CN" dirty="0" smtClean="0"/>
              <a:t>Target object</a:t>
            </a:r>
            <a:r>
              <a:rPr lang="zh-CN" altLang="zh-CN" dirty="0" smtClean="0"/>
              <a:t>）</a:t>
            </a:r>
            <a:endParaRPr lang="zh-CN" altLang="zh-CN" dirty="0" smtClean="0"/>
          </a:p>
          <a:p>
            <a:pPr lvl="1">
              <a:defRPr/>
            </a:pPr>
            <a:r>
              <a:rPr lang="en-US" altLang="zh-CN" dirty="0" smtClean="0"/>
              <a:t>AOP</a:t>
            </a:r>
            <a:r>
              <a:rPr lang="zh-CN" altLang="zh-CN" dirty="0" smtClean="0"/>
              <a:t>代理（</a:t>
            </a:r>
            <a:r>
              <a:rPr lang="en-US" altLang="zh-CN" dirty="0" smtClean="0"/>
              <a:t>AOP proxy</a:t>
            </a:r>
            <a:r>
              <a:rPr lang="zh-CN" altLang="zh-CN" dirty="0" smtClean="0"/>
              <a:t>）</a:t>
            </a:r>
            <a:endParaRPr lang="zh-CN" altLang="zh-CN" dirty="0" smtClean="0"/>
          </a:p>
          <a:p>
            <a:pPr lvl="1">
              <a:defRPr/>
            </a:pPr>
            <a:r>
              <a:rPr lang="zh-CN" altLang="zh-CN" dirty="0" smtClean="0"/>
              <a:t>织入（</a:t>
            </a:r>
            <a:r>
              <a:rPr lang="en-US" altLang="zh-CN" dirty="0" smtClean="0"/>
              <a:t>Weaving</a:t>
            </a:r>
            <a:r>
              <a:rPr lang="zh-CN" altLang="zh-CN" dirty="0" smtClean="0"/>
              <a:t>）</a:t>
            </a:r>
            <a:endParaRPr lang="zh-CN" altLang="zh-CN" dirty="0"/>
          </a:p>
        </p:txBody>
      </p:sp>
      <p:sp>
        <p:nvSpPr>
          <p:cNvPr id="11" name="AutoShape 6"/>
          <p:cNvSpPr>
            <a:spLocks noChangeArrowheads="1"/>
          </p:cNvSpPr>
          <p:nvPr/>
        </p:nvSpPr>
        <p:spPr bwMode="auto">
          <a:xfrm>
            <a:off x="7524328" y="3212976"/>
            <a:ext cx="1152128"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增强处理</a:t>
            </a:r>
            <a:endParaRPr lang="zh-CN" altLang="en-US" sz="1600" b="1" kern="0" dirty="0">
              <a:solidFill>
                <a:schemeClr val="bg1"/>
              </a:solidFill>
              <a:latin typeface="Arial" panose="020B0604020202020204"/>
              <a:ea typeface="黑体" panose="02010609060101010101" pitchFamily="2" charset="-122"/>
            </a:endParaRPr>
          </a:p>
        </p:txBody>
      </p:sp>
      <p:cxnSp>
        <p:nvCxnSpPr>
          <p:cNvPr id="12" name="直接箭头连接符 11"/>
          <p:cNvCxnSpPr/>
          <p:nvPr/>
        </p:nvCxnSpPr>
        <p:spPr>
          <a:xfrm>
            <a:off x="6272336" y="2723451"/>
            <a:ext cx="1812057" cy="4175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Rectangle 34"/>
          <p:cNvSpPr>
            <a:spLocks noChangeArrowheads="1"/>
          </p:cNvSpPr>
          <p:nvPr/>
        </p:nvSpPr>
        <p:spPr bwMode="auto">
          <a:xfrm>
            <a:off x="5657272" y="2420888"/>
            <a:ext cx="986962" cy="243267"/>
          </a:xfrm>
          <a:prstGeom prst="rect">
            <a:avLst/>
          </a:prstGeom>
          <a:solidFill>
            <a:srgbClr val="FFDDDD">
              <a:alpha val="10196"/>
            </a:srgbClr>
          </a:solidFill>
          <a:ln w="28575" algn="ctr">
            <a:solidFill>
              <a:srgbClr val="C00000"/>
            </a:solidFill>
            <a:miter lim="800000"/>
          </a:ln>
        </p:spPr>
        <p:txBody>
          <a:bodyPr wrap="none" anchor="ctr"/>
          <a:lstStyle/>
          <a:p>
            <a:endParaRPr lang="zh-CN" altLang="en-US" dirty="0">
              <a:solidFill>
                <a:srgbClr val="FF0000"/>
              </a:solidFill>
            </a:endParaRPr>
          </a:p>
        </p:txBody>
      </p:sp>
      <p:sp>
        <p:nvSpPr>
          <p:cNvPr id="14" name="Rectangle 34"/>
          <p:cNvSpPr>
            <a:spLocks noChangeArrowheads="1"/>
          </p:cNvSpPr>
          <p:nvPr/>
        </p:nvSpPr>
        <p:spPr bwMode="auto">
          <a:xfrm>
            <a:off x="5652120" y="1961597"/>
            <a:ext cx="992113" cy="243267"/>
          </a:xfrm>
          <a:prstGeom prst="rect">
            <a:avLst/>
          </a:prstGeom>
          <a:solidFill>
            <a:srgbClr val="FFDDDD">
              <a:alpha val="10196"/>
            </a:srgbClr>
          </a:solidFill>
          <a:ln w="28575" algn="ctr">
            <a:solidFill>
              <a:srgbClr val="C00000"/>
            </a:solidFill>
            <a:miter lim="800000"/>
          </a:ln>
        </p:spPr>
        <p:txBody>
          <a:bodyPr wrap="none" anchor="ctr"/>
          <a:lstStyle/>
          <a:p>
            <a:endParaRPr lang="zh-CN" altLang="en-US" dirty="0">
              <a:solidFill>
                <a:srgbClr val="FF0000"/>
              </a:solidFill>
            </a:endParaRPr>
          </a:p>
        </p:txBody>
      </p:sp>
      <p:sp>
        <p:nvSpPr>
          <p:cNvPr id="15" name="AutoShape 6"/>
          <p:cNvSpPr>
            <a:spLocks noChangeArrowheads="1"/>
          </p:cNvSpPr>
          <p:nvPr/>
        </p:nvSpPr>
        <p:spPr bwMode="auto">
          <a:xfrm>
            <a:off x="7508329" y="1052736"/>
            <a:ext cx="1152128"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增强处理</a:t>
            </a:r>
            <a:endParaRPr lang="zh-CN" altLang="en-US" sz="1600" b="1" kern="0" dirty="0">
              <a:solidFill>
                <a:schemeClr val="bg1"/>
              </a:solidFill>
              <a:latin typeface="Arial" panose="020B0604020202020204"/>
              <a:ea typeface="黑体" panose="02010609060101010101" pitchFamily="2" charset="-122"/>
            </a:endParaRPr>
          </a:p>
        </p:txBody>
      </p:sp>
      <p:cxnSp>
        <p:nvCxnSpPr>
          <p:cNvPr id="16" name="直接箭头连接符 15"/>
          <p:cNvCxnSpPr/>
          <p:nvPr/>
        </p:nvCxnSpPr>
        <p:spPr>
          <a:xfrm flipV="1">
            <a:off x="6212185" y="1270905"/>
            <a:ext cx="1220946" cy="57391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1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01022" y="4509120"/>
            <a:ext cx="32194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851920" y="4083918"/>
            <a:ext cx="954107" cy="369332"/>
          </a:xfrm>
          <a:prstGeom prst="rect">
            <a:avLst/>
          </a:prstGeom>
          <a:noFill/>
        </p:spPr>
        <p:txBody>
          <a:bodyPr wrap="none" rtlCol="0">
            <a:spAutoFit/>
          </a:bodyPr>
          <a:lstStyle/>
          <a:p>
            <a:r>
              <a:rPr lang="en-US" altLang="zh-CN" dirty="0" smtClean="0"/>
              <a:t>            </a:t>
            </a:r>
            <a:endParaRPr lang="zh-CN" altLang="en-US" dirty="0"/>
          </a:p>
        </p:txBody>
      </p:sp>
      <p:sp>
        <p:nvSpPr>
          <p:cNvPr id="3" name="灯片编号占位符 2"/>
          <p:cNvSpPr>
            <a:spLocks noGrp="1"/>
          </p:cNvSpPr>
          <p:nvPr>
            <p:ph type="sldNum" sz="quarter" idx="10"/>
          </p:nvPr>
        </p:nvSpPr>
        <p:spPr/>
        <p:txBody>
          <a:bodyPr/>
          <a:lstStyle/>
          <a:p>
            <a:pPr>
              <a:defRPr/>
            </a:pPr>
            <a:fld id="{FA4860F7-8941-44C3-8149-8BC6AE075514}" type="slidenum">
              <a:rPr lang="zh-CN" altLang="en-US" smtClean="0"/>
            </a:fld>
            <a:r>
              <a:rPr lang="en-US" altLang="zh-CN" dirty="0"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subTnLst>
                                    <p:set>
                                      <p:cBhvr override="childStyle">
                                        <p:cTn dur="1" fill="hold" display="0" masterRel="sameClick" afterEffect="1">
                                          <p:stCondLst>
                                            <p:cond evt="end" delay="0">
                                              <p:tn val="28"/>
                                            </p:cond>
                                          </p:stCondLst>
                                        </p:cTn>
                                        <p:tgtEl>
                                          <p:spTgt spid="1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5651500" y="285750"/>
            <a:ext cx="3313113" cy="523875"/>
          </a:xfrm>
        </p:spPr>
        <p:txBody>
          <a:bodyPr/>
          <a:lstStyle/>
          <a:p>
            <a:pPr>
              <a:defRPr/>
            </a:pPr>
            <a:r>
              <a:rPr smtClean="0"/>
              <a:t>怎样使用</a:t>
            </a:r>
            <a:r>
              <a:rPr lang="en-US" altLang="zh-CN" smtClean="0"/>
              <a:t>AOP 4-1</a:t>
            </a:r>
            <a:endParaRPr lang="en-US" altLang="zh-CN" dirty="0"/>
          </a:p>
        </p:txBody>
      </p:sp>
      <p:sp>
        <p:nvSpPr>
          <p:cNvPr id="817155" name="Rectangle 3"/>
          <p:cNvSpPr>
            <a:spLocks noGrp="1" noChangeArrowheads="1"/>
          </p:cNvSpPr>
          <p:nvPr>
            <p:ph idx="1"/>
          </p:nvPr>
        </p:nvSpPr>
        <p:spPr>
          <a:xfrm>
            <a:off x="784225" y="1214438"/>
            <a:ext cx="7645400" cy="5143500"/>
          </a:xfrm>
        </p:spPr>
        <p:txBody>
          <a:bodyPr/>
          <a:lstStyle/>
          <a:p>
            <a:pPr>
              <a:defRPr/>
            </a:pPr>
            <a:r>
              <a:rPr lang="zh-CN" altLang="en-US" dirty="0" smtClean="0"/>
              <a:t>使用</a:t>
            </a:r>
            <a:r>
              <a:rPr lang="en-US" altLang="zh-CN" dirty="0" smtClean="0"/>
              <a:t>Spring AOP</a:t>
            </a:r>
            <a:r>
              <a:rPr lang="zh-CN" altLang="en-US" dirty="0" smtClean="0"/>
              <a:t>实现日志输出</a:t>
            </a:r>
            <a:endParaRPr lang="zh-CN" altLang="en-US" dirty="0" smtClean="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zh-CN" altLang="en-US" dirty="0" smtClean="0"/>
          </a:p>
          <a:p>
            <a:pPr marL="514350" lvl="1" indent="-514350">
              <a:buClr>
                <a:schemeClr val="tx1"/>
              </a:buClr>
              <a:buFont typeface="+mj-lt"/>
              <a:buAutoNum type="arabicPeriod"/>
              <a:defRPr/>
            </a:pPr>
            <a:r>
              <a:rPr lang="zh-CN" altLang="en-US" sz="2600" dirty="0" smtClean="0">
                <a:cs typeface="+mn-cs"/>
              </a:rPr>
              <a:t>在</a:t>
            </a:r>
            <a:r>
              <a:rPr lang="zh-CN" altLang="en-US" sz="2600" dirty="0">
                <a:cs typeface="+mn-cs"/>
              </a:rPr>
              <a:t>项目中</a:t>
            </a:r>
            <a:r>
              <a:rPr lang="zh-CN" altLang="en-US" sz="2600" dirty="0" smtClean="0">
                <a:cs typeface="+mn-cs"/>
              </a:rPr>
              <a:t>添加</a:t>
            </a:r>
            <a:r>
              <a:rPr lang="en-US" altLang="zh-CN" sz="2600" dirty="0">
                <a:cs typeface="+mn-cs"/>
              </a:rPr>
              <a:t>Spring AOP</a:t>
            </a:r>
            <a:r>
              <a:rPr lang="zh-CN" altLang="en-US" sz="2600" dirty="0">
                <a:cs typeface="+mn-cs"/>
              </a:rPr>
              <a:t>的</a:t>
            </a:r>
            <a:r>
              <a:rPr lang="en-US" sz="2600" dirty="0">
                <a:cs typeface="+mn-cs"/>
              </a:rPr>
              <a:t>jar</a:t>
            </a:r>
            <a:r>
              <a:rPr lang="zh-CN" altLang="en-US" sz="2600" dirty="0">
                <a:cs typeface="+mn-cs"/>
              </a:rPr>
              <a:t>文件</a:t>
            </a:r>
            <a:endParaRPr lang="en-US" altLang="zh-CN" sz="2600" dirty="0">
              <a:cs typeface="+mn-cs"/>
            </a:endParaRPr>
          </a:p>
          <a:p>
            <a:pPr marL="514350" lvl="1" indent="-514350">
              <a:buClr>
                <a:schemeClr val="tx1"/>
              </a:buClr>
              <a:buFont typeface="+mj-lt"/>
              <a:buAutoNum type="arabicPeriod"/>
              <a:defRPr/>
            </a:pPr>
            <a:r>
              <a:rPr lang="zh-CN" altLang="zh-CN" sz="2600" dirty="0" smtClean="0">
                <a:cs typeface="+mn-cs"/>
              </a:rPr>
              <a:t>编写</a:t>
            </a:r>
            <a:r>
              <a:rPr lang="zh-CN" altLang="zh-CN" sz="2600" dirty="0">
                <a:cs typeface="+mn-cs"/>
              </a:rPr>
              <a:t>前置增强和后置增强实现日志功能</a:t>
            </a:r>
            <a:endParaRPr lang="en-US" altLang="zh-CN" sz="2600" dirty="0">
              <a:cs typeface="+mn-cs"/>
            </a:endParaRPr>
          </a:p>
          <a:p>
            <a:pPr marL="514350" lvl="1" indent="-514350">
              <a:buClr>
                <a:schemeClr val="tx1"/>
              </a:buClr>
              <a:buFont typeface="+mj-lt"/>
              <a:buAutoNum type="arabicPeriod"/>
              <a:defRPr/>
            </a:pPr>
            <a:r>
              <a:rPr lang="zh-CN" altLang="zh-CN" sz="2600" dirty="0" smtClean="0">
                <a:cs typeface="+mn-cs"/>
              </a:rPr>
              <a:t>编写</a:t>
            </a:r>
            <a:r>
              <a:rPr lang="en-US" altLang="zh-CN" sz="2600" dirty="0">
                <a:cs typeface="+mn-cs"/>
              </a:rPr>
              <a:t>Spring</a:t>
            </a:r>
            <a:r>
              <a:rPr lang="zh-CN" altLang="zh-CN" sz="2600" dirty="0">
                <a:cs typeface="+mn-cs"/>
              </a:rPr>
              <a:t>配置文件，对业务方法进行增强处理</a:t>
            </a:r>
            <a:endParaRPr lang="en-US" altLang="zh-CN" sz="2600" dirty="0">
              <a:cs typeface="+mn-cs"/>
            </a:endParaRPr>
          </a:p>
          <a:p>
            <a:pPr marL="514350" lvl="1" indent="-514350">
              <a:buClr>
                <a:schemeClr val="tx1"/>
              </a:buClr>
              <a:buFont typeface="+mj-lt"/>
              <a:buAutoNum type="arabicPeriod"/>
              <a:defRPr/>
            </a:pPr>
            <a:r>
              <a:rPr lang="zh-CN" altLang="zh-CN" sz="2600" dirty="0" smtClean="0">
                <a:cs typeface="+mn-cs"/>
              </a:rPr>
              <a:t>编写</a:t>
            </a:r>
            <a:r>
              <a:rPr lang="zh-CN" altLang="zh-CN" sz="2600" dirty="0">
                <a:cs typeface="+mn-cs"/>
              </a:rPr>
              <a:t>代码获取带有增强处理的业务对象</a:t>
            </a:r>
            <a:endParaRPr lang="zh-CN" altLang="en-US" sz="2600" dirty="0">
              <a:cs typeface="+mn-cs"/>
            </a:endParaRPr>
          </a:p>
        </p:txBody>
      </p:sp>
      <p:grpSp>
        <p:nvGrpSpPr>
          <p:cNvPr id="41989" name="组合 7"/>
          <p:cNvGrpSpPr/>
          <p:nvPr/>
        </p:nvGrpSpPr>
        <p:grpSpPr bwMode="auto">
          <a:xfrm>
            <a:off x="142875" y="857250"/>
            <a:ext cx="1000125" cy="414338"/>
            <a:chOff x="1000100" y="2528843"/>
            <a:chExt cx="1000132" cy="414475"/>
          </a:xfrm>
        </p:grpSpPr>
        <p:pic>
          <p:nvPicPr>
            <p:cNvPr id="41996" name="Picture 8" descr="E:\设计支持\模板设计\s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p:cNvSpPr txBox="1"/>
            <p:nvPr/>
          </p:nvSpPr>
          <p:spPr>
            <a:xfrm>
              <a:off x="1300140" y="2536784"/>
              <a:ext cx="700092" cy="398594"/>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9pPr>
            </a:lstStyle>
            <a:p>
              <a:pPr algn="l">
                <a:defRPr/>
              </a:pPr>
              <a:r>
                <a:rPr lang="zh-CN" altLang="en-US" sz="2000" b="1" dirty="0" smtClean="0">
                  <a:latin typeface="黑体" panose="02010609060101010101" pitchFamily="2" charset="-122"/>
                  <a:ea typeface="黑体" panose="02010609060101010101" pitchFamily="2" charset="-122"/>
                </a:rPr>
                <a:t>示例</a:t>
              </a:r>
              <a:endParaRPr lang="zh-CN" altLang="en-US" sz="2000" b="1" dirty="0">
                <a:latin typeface="黑体" panose="02010609060101010101" pitchFamily="2" charset="-122"/>
                <a:ea typeface="黑体" panose="02010609060101010101" pitchFamily="2" charset="-122"/>
              </a:endParaRPr>
            </a:p>
          </p:txBody>
        </p:sp>
      </p:grpSp>
      <p:grpSp>
        <p:nvGrpSpPr>
          <p:cNvPr id="3" name="组合 42"/>
          <p:cNvGrpSpPr/>
          <p:nvPr/>
        </p:nvGrpSpPr>
        <p:grpSpPr bwMode="auto">
          <a:xfrm>
            <a:off x="142875" y="3331840"/>
            <a:ext cx="1622425" cy="457200"/>
            <a:chOff x="5500694" y="4857760"/>
            <a:chExt cx="2027892" cy="571576"/>
          </a:xfrm>
        </p:grpSpPr>
        <p:pic>
          <p:nvPicPr>
            <p:cNvPr id="41994" name="Picture 7" descr="E:\设计支持\模板设计\sxb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94" y="4857760"/>
              <a:ext cx="548571" cy="56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006676" y="4929207"/>
              <a:ext cx="1521910" cy="500129"/>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2" charset="-122"/>
                  <a:ea typeface="黑体" panose="02010609060101010101" pitchFamily="2" charset="-122"/>
                </a:rPr>
                <a:t>实现步骤</a:t>
              </a:r>
              <a:endParaRPr lang="zh-CN" altLang="en-US" sz="2000" b="1" dirty="0">
                <a:latin typeface="黑体" panose="02010609060101010101" pitchFamily="2" charset="-122"/>
                <a:ea typeface="黑体" panose="02010609060101010101" pitchFamily="2" charset="-122"/>
              </a:endParaRPr>
            </a:p>
          </p:txBody>
        </p:sp>
      </p:grpSp>
      <p:pic>
        <p:nvPicPr>
          <p:cNvPr id="4098" name="Picture 2" descr="E:\work\A8\Y2-Spring\Chapter05截图\图5.9 使用Spring AOP实现日志功能.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29" y="1853962"/>
            <a:ext cx="8044735" cy="131862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7" name="Rectangle 34"/>
          <p:cNvSpPr>
            <a:spLocks noChangeArrowheads="1"/>
          </p:cNvSpPr>
          <p:nvPr/>
        </p:nvSpPr>
        <p:spPr bwMode="auto">
          <a:xfrm>
            <a:off x="683568" y="1842914"/>
            <a:ext cx="8064896" cy="486534"/>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8" name="Rectangle 34"/>
          <p:cNvSpPr>
            <a:spLocks noChangeArrowheads="1"/>
          </p:cNvSpPr>
          <p:nvPr/>
        </p:nvSpPr>
        <p:spPr bwMode="auto">
          <a:xfrm>
            <a:off x="683568" y="2654434"/>
            <a:ext cx="8064896" cy="486534"/>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9" name="AutoShape 6"/>
          <p:cNvSpPr>
            <a:spLocks noChangeArrowheads="1"/>
          </p:cNvSpPr>
          <p:nvPr/>
        </p:nvSpPr>
        <p:spPr bwMode="auto">
          <a:xfrm>
            <a:off x="6660232" y="3187824"/>
            <a:ext cx="2214563" cy="70167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lvl="1" indent="-285750" eaLnBrk="0" hangingPunct="0">
              <a:spcBef>
                <a:spcPct val="20000"/>
              </a:spcBef>
              <a:buClr>
                <a:srgbClr val="233DA9"/>
              </a:buClr>
              <a:buSzPct val="80000"/>
              <a:defRPr/>
            </a:pPr>
            <a:r>
              <a:rPr lang="zh-CN" altLang="en-US" sz="1600" b="1" kern="0" dirty="0">
                <a:solidFill>
                  <a:schemeClr val="bg1"/>
                </a:solidFill>
                <a:latin typeface="Arial" panose="020B0604020202020204"/>
                <a:ea typeface="黑体" panose="02010609060101010101" pitchFamily="2" charset="-122"/>
              </a:rPr>
              <a:t>在业务方法执行前后</a:t>
            </a:r>
            <a:endParaRPr lang="en-US" altLang="zh-CN" sz="1600" b="1" kern="0" dirty="0">
              <a:solidFill>
                <a:schemeClr val="bg1"/>
              </a:solidFill>
              <a:latin typeface="Arial" panose="020B0604020202020204"/>
              <a:ea typeface="黑体" panose="02010609060101010101" pitchFamily="2" charset="-122"/>
            </a:endParaRPr>
          </a:p>
          <a:p>
            <a:pPr marL="285750" lvl="1" indent="-285750" eaLnBrk="0" hangingPunct="0">
              <a:spcBef>
                <a:spcPct val="20000"/>
              </a:spcBef>
              <a:buClr>
                <a:srgbClr val="233DA9"/>
              </a:buClr>
              <a:buSzPct val="80000"/>
              <a:defRPr/>
            </a:pPr>
            <a:r>
              <a:rPr lang="zh-CN" altLang="en-US" sz="1600" b="1" kern="0" dirty="0">
                <a:solidFill>
                  <a:schemeClr val="bg1"/>
                </a:solidFill>
                <a:latin typeface="Arial" panose="020B0604020202020204"/>
                <a:ea typeface="黑体" panose="02010609060101010101" pitchFamily="2" charset="-122"/>
              </a:rPr>
              <a:t>成功添加了日志功能</a:t>
            </a:r>
            <a:endParaRPr lang="zh-CN" altLang="en-US" sz="1600" b="1" kern="0" dirty="0">
              <a:solidFill>
                <a:schemeClr val="bg1"/>
              </a:solidFill>
              <a:latin typeface="Arial" panose="020B0604020202020204"/>
              <a:ea typeface="黑体" panose="02010609060101010101" pitchFamily="2" charset="-122"/>
            </a:endParaRPr>
          </a:p>
        </p:txBody>
      </p:sp>
      <p:grpSp>
        <p:nvGrpSpPr>
          <p:cNvPr id="20" name="组合 14"/>
          <p:cNvGrpSpPr/>
          <p:nvPr/>
        </p:nvGrpSpPr>
        <p:grpSpPr bwMode="auto">
          <a:xfrm>
            <a:off x="1739032" y="6312743"/>
            <a:ext cx="5929312" cy="428625"/>
            <a:chOff x="3143240" y="5143512"/>
            <a:chExt cx="5929396"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535789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3962402" y="5187962"/>
              <a:ext cx="4994346"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：使用</a:t>
              </a:r>
              <a:r>
                <a:rPr lang="en-US" altLang="zh-CN" sz="1600" b="1" spc="300" dirty="0" err="1">
                  <a:solidFill>
                    <a:srgbClr val="FBFFFE"/>
                  </a:solidFill>
                  <a:latin typeface="微软雅黑" panose="020B0503020204020204" pitchFamily="34" charset="-122"/>
                  <a:ea typeface="微软雅黑" panose="020B0503020204020204" pitchFamily="34" charset="-122"/>
                </a:rPr>
                <a:t>SpringAOP</a:t>
              </a:r>
              <a:r>
                <a:rPr lang="zh-CN" altLang="en-US" sz="1600" b="1" spc="300" dirty="0">
                  <a:solidFill>
                    <a:srgbClr val="FBFFFE"/>
                  </a:solidFill>
                  <a:latin typeface="微软雅黑" panose="020B0503020204020204" pitchFamily="34" charset="-122"/>
                  <a:ea typeface="微软雅黑" panose="020B0503020204020204" pitchFamily="34" charset="-122"/>
                </a:rPr>
                <a:t>实现日志功能</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17155">
                                            <p:txEl>
                                              <p:pRg st="6" end="6"/>
                                            </p:txEl>
                                          </p:spTgt>
                                        </p:tgtEl>
                                        <p:attrNameLst>
                                          <p:attrName>style.visibility</p:attrName>
                                        </p:attrNameLst>
                                      </p:cBhvr>
                                      <p:to>
                                        <p:strVal val="visible"/>
                                      </p:to>
                                    </p:set>
                                    <p:animEffect transition="in" filter="wipe(left)">
                                      <p:cBhvr>
                                        <p:cTn id="24" dur="500"/>
                                        <p:tgtEl>
                                          <p:spTgt spid="817155">
                                            <p:txEl>
                                              <p:pRg st="6" end="6"/>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17155">
                                            <p:txEl>
                                              <p:pRg st="7" end="7"/>
                                            </p:txEl>
                                          </p:spTgt>
                                        </p:tgtEl>
                                        <p:attrNameLst>
                                          <p:attrName>style.visibility</p:attrName>
                                        </p:attrNameLst>
                                      </p:cBhvr>
                                      <p:to>
                                        <p:strVal val="visible"/>
                                      </p:to>
                                    </p:set>
                                    <p:animEffect transition="in" filter="wipe(left)">
                                      <p:cBhvr>
                                        <p:cTn id="28" dur="500"/>
                                        <p:tgtEl>
                                          <p:spTgt spid="817155">
                                            <p:txEl>
                                              <p:pRg st="7" end="7"/>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817155">
                                            <p:txEl>
                                              <p:pRg st="8" end="8"/>
                                            </p:txEl>
                                          </p:spTgt>
                                        </p:tgtEl>
                                        <p:attrNameLst>
                                          <p:attrName>style.visibility</p:attrName>
                                        </p:attrNameLst>
                                      </p:cBhvr>
                                      <p:to>
                                        <p:strVal val="visible"/>
                                      </p:to>
                                    </p:set>
                                    <p:animEffect transition="in" filter="wipe(left)">
                                      <p:cBhvr>
                                        <p:cTn id="32" dur="500"/>
                                        <p:tgtEl>
                                          <p:spTgt spid="817155">
                                            <p:txEl>
                                              <p:pRg st="8" end="8"/>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817155">
                                            <p:txEl>
                                              <p:pRg st="9" end="9"/>
                                            </p:txEl>
                                          </p:spTgt>
                                        </p:tgtEl>
                                        <p:attrNameLst>
                                          <p:attrName>style.visibility</p:attrName>
                                        </p:attrNameLst>
                                      </p:cBhvr>
                                      <p:to>
                                        <p:strVal val="visible"/>
                                      </p:to>
                                    </p:set>
                                    <p:animEffect transition="in" filter="wipe(left)">
                                      <p:cBhvr>
                                        <p:cTn id="36" dur="500"/>
                                        <p:tgtEl>
                                          <p:spTgt spid="817155">
                                            <p:txEl>
                                              <p:pRg st="9" end="9"/>
                                            </p:txEl>
                                          </p:spTgt>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5651500" y="285750"/>
            <a:ext cx="3313113" cy="523875"/>
          </a:xfrm>
        </p:spPr>
        <p:txBody>
          <a:bodyPr/>
          <a:lstStyle/>
          <a:p>
            <a:pPr>
              <a:defRPr/>
            </a:pPr>
            <a:r>
              <a:rPr dirty="0" smtClean="0"/>
              <a:t>怎样使用</a:t>
            </a:r>
            <a:r>
              <a:rPr lang="en-US" altLang="zh-CN" dirty="0" smtClean="0"/>
              <a:t>AOP 4-2</a:t>
            </a:r>
            <a:endParaRPr lang="en-US" altLang="zh-CN" dirty="0"/>
          </a:p>
        </p:txBody>
      </p:sp>
      <p:sp>
        <p:nvSpPr>
          <p:cNvPr id="817155" name="Rectangle 3"/>
          <p:cNvSpPr>
            <a:spLocks noGrp="1" noChangeArrowheads="1"/>
          </p:cNvSpPr>
          <p:nvPr>
            <p:ph idx="1"/>
          </p:nvPr>
        </p:nvSpPr>
        <p:spPr>
          <a:xfrm>
            <a:off x="815032" y="1021804"/>
            <a:ext cx="7645400" cy="5143500"/>
          </a:xfrm>
        </p:spPr>
        <p:txBody>
          <a:bodyPr/>
          <a:lstStyle/>
          <a:p>
            <a:pPr marL="342900" lvl="1" indent="-342900">
              <a:buFont typeface="Wingdings" panose="05000000000000000000" pitchFamily="2" charset="2"/>
              <a:buChar char="n"/>
              <a:defRPr/>
            </a:pPr>
            <a:r>
              <a:rPr lang="zh-CN" altLang="en-US" sz="2600" dirty="0">
                <a:cs typeface="+mn-cs"/>
              </a:rPr>
              <a:t>目标</a:t>
            </a:r>
            <a:r>
              <a:rPr lang="zh-CN" altLang="en-US" sz="2600" dirty="0" smtClean="0">
                <a:cs typeface="+mn-cs"/>
              </a:rPr>
              <a:t>方法</a:t>
            </a:r>
            <a:endParaRPr lang="en-US" altLang="zh-CN" sz="2600" dirty="0">
              <a:cs typeface="+mn-cs"/>
            </a:endParaRPr>
          </a:p>
          <a:p>
            <a:pPr marL="342900" lvl="1" indent="-342900">
              <a:buFont typeface="Wingdings" panose="05000000000000000000" pitchFamily="2" charset="2"/>
              <a:buChar char="n"/>
              <a:defRPr/>
            </a:pPr>
            <a:endParaRPr lang="en-US" altLang="zh-CN" sz="2600" dirty="0">
              <a:cs typeface="+mn-cs"/>
            </a:endParaRPr>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anose="05000000000000000000" pitchFamily="2" charset="2"/>
              <a:buChar char="n"/>
              <a:defRPr/>
            </a:pPr>
            <a:r>
              <a:rPr lang="zh-CN" altLang="en-US" sz="2600" dirty="0" smtClean="0">
                <a:cs typeface="+mn-cs"/>
              </a:rPr>
              <a:t>增强处理</a:t>
            </a:r>
            <a:endParaRPr lang="en-US" altLang="zh-CN" sz="2600" dirty="0">
              <a:cs typeface="+mn-cs"/>
            </a:endParaRPr>
          </a:p>
        </p:txBody>
      </p:sp>
      <p:sp>
        <p:nvSpPr>
          <p:cNvPr id="25" name="AutoShape 4"/>
          <p:cNvSpPr>
            <a:spLocks noChangeArrowheads="1"/>
          </p:cNvSpPr>
          <p:nvPr/>
        </p:nvSpPr>
        <p:spPr bwMode="auto">
          <a:xfrm>
            <a:off x="1219529" y="1628800"/>
            <a:ext cx="6774632" cy="158417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class </a:t>
            </a:r>
            <a:r>
              <a:rPr lang="en-US" altLang="zh-CN" sz="1600" b="1" dirty="0" err="1">
                <a:solidFill>
                  <a:schemeClr val="accent5">
                    <a:lumMod val="10000"/>
                  </a:schemeClr>
                </a:solidFill>
                <a:ea typeface="宋体" panose="02010600030101010101" pitchFamily="2" charset="-122"/>
              </a:rPr>
              <a:t>UserServiceImpl</a:t>
            </a:r>
            <a:r>
              <a:rPr lang="en-US" altLang="zh-CN" sz="1600" b="1" dirty="0">
                <a:solidFill>
                  <a:schemeClr val="accent5">
                    <a:lumMod val="10000"/>
                  </a:schemeClr>
                </a:solidFill>
                <a:ea typeface="宋体" panose="02010600030101010101" pitchFamily="2" charset="-122"/>
              </a:rPr>
              <a:t> implements </a:t>
            </a:r>
            <a:r>
              <a:rPr lang="en-US" altLang="zh-CN" sz="1600" b="1" dirty="0" err="1">
                <a:solidFill>
                  <a:schemeClr val="accent5">
                    <a:lumMod val="10000"/>
                  </a:schemeClr>
                </a:solidFill>
                <a:ea typeface="宋体" panose="02010600030101010101" pitchFamily="2" charset="-122"/>
              </a:rPr>
              <a:t>UserService</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  //…</a:t>
            </a:r>
            <a:r>
              <a:rPr lang="zh-CN" altLang="en-US" sz="1600" b="1" dirty="0" smtClean="0">
                <a:solidFill>
                  <a:schemeClr val="accent5">
                    <a:lumMod val="10000"/>
                  </a:schemeClr>
                </a:solidFill>
                <a:ea typeface="宋体" panose="02010600030101010101" pitchFamily="2" charset="-122"/>
              </a:rPr>
              <a:t>省略代码</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public void </a:t>
            </a:r>
            <a:r>
              <a:rPr lang="en-US" altLang="zh-CN" sz="1600" b="1" dirty="0" err="1">
                <a:solidFill>
                  <a:srgbClr val="FF0000"/>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(User user) {</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a:t>
            </a:r>
            <a:r>
              <a:rPr lang="en-US" altLang="zh-CN" sz="1600" b="1" dirty="0" err="1" smtClean="0">
                <a:solidFill>
                  <a:schemeClr val="accent5">
                    <a:lumMod val="10000"/>
                  </a:schemeClr>
                </a:solidFill>
                <a:ea typeface="宋体" panose="02010600030101010101" pitchFamily="2" charset="-122"/>
              </a:rPr>
              <a:t>dao.save</a:t>
            </a:r>
            <a:r>
              <a:rPr lang="en-US" altLang="zh-CN" sz="1600" b="1" dirty="0" smtClean="0">
                <a:solidFill>
                  <a:schemeClr val="accent5">
                    <a:lumMod val="10000"/>
                  </a:schemeClr>
                </a:solidFill>
                <a:ea typeface="宋体" panose="02010600030101010101" pitchFamily="2" charset="-122"/>
              </a:rPr>
              <a:t>(user</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a:t>
            </a:r>
            <a:endParaRPr lang="zh-CN" altLang="zh-CN" sz="1600" b="1" dirty="0" smtClean="0">
              <a:solidFill>
                <a:schemeClr val="accent5">
                  <a:lumMod val="10000"/>
                </a:schemeClr>
              </a:solidFill>
              <a:ea typeface="宋体" panose="02010600030101010101" pitchFamily="2" charset="-122"/>
            </a:endParaRPr>
          </a:p>
          <a:p>
            <a:pPr defTabSz="723900">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a:t>
            </a:r>
            <a:endParaRPr lang="en-US" altLang="zh-CN" sz="1600" b="1" dirty="0">
              <a:solidFill>
                <a:schemeClr val="accent5">
                  <a:lumMod val="10000"/>
                </a:schemeClr>
              </a:solidFill>
              <a:ea typeface="宋体" panose="02010600030101010101" pitchFamily="2" charset="-122"/>
            </a:endParaRPr>
          </a:p>
        </p:txBody>
      </p:sp>
      <p:sp>
        <p:nvSpPr>
          <p:cNvPr id="19" name="AutoShape 6"/>
          <p:cNvSpPr>
            <a:spLocks noChangeArrowheads="1"/>
          </p:cNvSpPr>
          <p:nvPr/>
        </p:nvSpPr>
        <p:spPr bwMode="auto">
          <a:xfrm>
            <a:off x="6624165" y="3466574"/>
            <a:ext cx="1098153"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前置增强</a:t>
            </a:r>
            <a:endParaRPr lang="zh-CN" altLang="en-US" sz="1600" b="1" kern="0" dirty="0">
              <a:solidFill>
                <a:schemeClr val="bg1"/>
              </a:solidFill>
              <a:latin typeface="Arial" panose="020B0604020202020204"/>
              <a:ea typeface="黑体" panose="02010609060101010101" pitchFamily="2" charset="-122"/>
            </a:endParaRPr>
          </a:p>
        </p:txBody>
      </p:sp>
      <p:sp>
        <p:nvSpPr>
          <p:cNvPr id="26" name="AutoShape 4"/>
          <p:cNvSpPr>
            <a:spLocks noChangeArrowheads="1"/>
          </p:cNvSpPr>
          <p:nvPr/>
        </p:nvSpPr>
        <p:spPr bwMode="auto">
          <a:xfrm>
            <a:off x="1223566" y="3933056"/>
            <a:ext cx="7272808" cy="273630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class </a:t>
            </a:r>
            <a:r>
              <a:rPr lang="en-US" altLang="zh-CN" sz="1600" b="1" dirty="0" err="1">
                <a:solidFill>
                  <a:schemeClr val="accent5">
                    <a:lumMod val="10000"/>
                  </a:schemeClr>
                </a:solidFill>
                <a:ea typeface="宋体" panose="02010600030101010101" pitchFamily="2" charset="-122"/>
              </a:rPr>
              <a:t>UserServiceLogger</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private static </a:t>
            </a:r>
            <a:r>
              <a:rPr lang="en-US" altLang="zh-CN" sz="1600" b="1" dirty="0" smtClean="0">
                <a:solidFill>
                  <a:schemeClr val="accent5">
                    <a:lumMod val="10000"/>
                  </a:schemeClr>
                </a:solidFill>
                <a:ea typeface="宋体" panose="02010600030101010101" pitchFamily="2" charset="-122"/>
              </a:rPr>
              <a:t>Logger log=</a:t>
            </a:r>
            <a:r>
              <a:rPr lang="en-US" altLang="zh-CN" sz="1600" b="1" dirty="0" err="1" smtClean="0">
                <a:solidFill>
                  <a:schemeClr val="accent5">
                    <a:lumMod val="10000"/>
                  </a:schemeClr>
                </a:solidFill>
                <a:ea typeface="宋体" panose="02010600030101010101" pitchFamily="2" charset="-122"/>
              </a:rPr>
              <a:t>Logger.getLogger</a:t>
            </a:r>
            <a:r>
              <a:rPr lang="en-US" altLang="zh-CN" sz="1600" b="1" dirty="0" smtClean="0">
                <a:solidFill>
                  <a:schemeClr val="accent5">
                    <a:lumMod val="10000"/>
                  </a:schemeClr>
                </a:solidFill>
                <a:ea typeface="宋体" panose="02010600030101010101" pitchFamily="2" charset="-122"/>
              </a:rPr>
              <a:t>(</a:t>
            </a:r>
            <a:r>
              <a:rPr lang="en-US" altLang="zh-CN" sz="1600" b="1" dirty="0" err="1" smtClean="0">
                <a:solidFill>
                  <a:schemeClr val="accent5">
                    <a:lumMod val="10000"/>
                  </a:schemeClr>
                </a:solidFill>
                <a:ea typeface="宋体" panose="02010600030101010101" pitchFamily="2" charset="-122"/>
              </a:rPr>
              <a:t>UserServiceLogger.class</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void before(</a:t>
            </a:r>
            <a:r>
              <a:rPr lang="en-US" altLang="zh-CN" sz="1600" b="1" dirty="0" err="1">
                <a:solidFill>
                  <a:srgbClr val="FF0000"/>
                </a:solidFill>
                <a:ea typeface="宋体" panose="02010600030101010101" pitchFamily="2" charset="-122"/>
              </a:rPr>
              <a:t>JoinPoint</a:t>
            </a:r>
            <a:r>
              <a:rPr lang="en-US" altLang="zh-CN" sz="1600" b="1" dirty="0">
                <a:solidFill>
                  <a:srgbClr val="FF0000"/>
                </a:solidFill>
                <a:ea typeface="宋体" panose="02010600030101010101" pitchFamily="2" charset="-122"/>
              </a:rPr>
              <a:t> </a:t>
            </a:r>
            <a:r>
              <a:rPr lang="en-US" altLang="zh-CN" sz="1600" b="1" dirty="0" err="1">
                <a:solidFill>
                  <a:srgbClr val="FF0000"/>
                </a:solidFill>
                <a:ea typeface="宋体" panose="02010600030101010101" pitchFamily="2" charset="-122"/>
              </a:rPr>
              <a:t>jp</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log.info("</a:t>
            </a:r>
            <a:r>
              <a:rPr lang="zh-CN" altLang="zh-CN" sz="1600" b="1" dirty="0">
                <a:solidFill>
                  <a:schemeClr val="accent5">
                    <a:lumMod val="10000"/>
                  </a:schemeClr>
                </a:solidFill>
                <a:ea typeface="宋体" panose="02010600030101010101" pitchFamily="2" charset="-122"/>
              </a:rPr>
              <a:t>调用</a:t>
            </a:r>
            <a:r>
              <a:rPr lang="en-US" altLang="zh-CN" sz="1600" b="1" dirty="0">
                <a:solidFill>
                  <a:schemeClr val="accent5">
                    <a:lumMod val="10000"/>
                  </a:schemeClr>
                </a:solidFill>
                <a:ea typeface="宋体" panose="02010600030101010101" pitchFamily="2" charset="-122"/>
              </a:rPr>
              <a:t> " + </a:t>
            </a:r>
            <a:r>
              <a:rPr lang="en-US" altLang="zh-CN" sz="1600" b="1" dirty="0" err="1">
                <a:solidFill>
                  <a:schemeClr val="accent5">
                    <a:lumMod val="10000"/>
                  </a:schemeClr>
                </a:solidFill>
                <a:ea typeface="宋体" panose="02010600030101010101" pitchFamily="2" charset="-122"/>
              </a:rPr>
              <a:t>jp.getTarget</a:t>
            </a:r>
            <a:r>
              <a:rPr lang="en-US" altLang="zh-CN" sz="1600" b="1" dirty="0">
                <a:solidFill>
                  <a:schemeClr val="accent5">
                    <a:lumMod val="10000"/>
                  </a:schemeClr>
                </a:solidFill>
                <a:ea typeface="宋体" panose="02010600030101010101" pitchFamily="2" charset="-122"/>
              </a:rPr>
              <a:t>() + " </a:t>
            </a:r>
            <a:r>
              <a:rPr lang="zh-CN" altLang="zh-CN" sz="1600" b="1" dirty="0">
                <a:solidFill>
                  <a:schemeClr val="accent5">
                    <a:lumMod val="10000"/>
                  </a:schemeClr>
                </a:solidFill>
                <a:ea typeface="宋体" panose="02010600030101010101" pitchFamily="2" charset="-122"/>
              </a:rPr>
              <a:t>的</a:t>
            </a:r>
            <a:r>
              <a:rPr lang="en-US" altLang="zh-CN" sz="1600" b="1" dirty="0">
                <a:solidFill>
                  <a:schemeClr val="accent5">
                    <a:lumMod val="10000"/>
                  </a:schemeClr>
                </a:solidFill>
                <a:ea typeface="宋体" panose="02010600030101010101" pitchFamily="2" charset="-122"/>
              </a:rPr>
              <a:t> " + </a:t>
            </a:r>
            <a:r>
              <a:rPr lang="en-US" altLang="zh-CN" sz="1600" b="1" dirty="0" err="1">
                <a:solidFill>
                  <a:schemeClr val="accent5">
                    <a:lumMod val="10000"/>
                  </a:schemeClr>
                </a:solidFill>
                <a:ea typeface="宋体" panose="02010600030101010101" pitchFamily="2" charset="-122"/>
              </a:rPr>
              <a:t>jp.getSignature</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getName</a:t>
            </a:r>
            <a:r>
              <a:rPr lang="en-US" altLang="zh-CN" sz="1600" b="1" dirty="0">
                <a:solidFill>
                  <a:schemeClr val="accent5">
                    <a:lumMod val="10000"/>
                  </a:schemeClr>
                </a:solidFill>
                <a:ea typeface="宋体" panose="02010600030101010101" pitchFamily="2" charset="-122"/>
              </a:rPr>
              <a:t>() + " </a:t>
            </a:r>
            <a:r>
              <a:rPr lang="zh-CN" altLang="zh-CN" sz="1600" b="1" dirty="0">
                <a:solidFill>
                  <a:schemeClr val="accent5">
                    <a:lumMod val="10000"/>
                  </a:schemeClr>
                </a:solidFill>
                <a:ea typeface="宋体" panose="02010600030101010101" pitchFamily="2" charset="-122"/>
              </a:rPr>
              <a:t>方法。方法入参：</a:t>
            </a:r>
            <a:r>
              <a:rPr lang="en-US" altLang="zh-CN" sz="1600" b="1" dirty="0">
                <a:solidFill>
                  <a:schemeClr val="accent5">
                    <a:lumMod val="10000"/>
                  </a:schemeClr>
                </a:solidFill>
                <a:ea typeface="宋体" panose="02010600030101010101" pitchFamily="2" charset="-122"/>
              </a:rPr>
              <a:t>" + </a:t>
            </a:r>
            <a:r>
              <a:rPr lang="en-US" altLang="zh-CN" sz="1600" b="1" dirty="0" err="1">
                <a:solidFill>
                  <a:schemeClr val="accent5">
                    <a:lumMod val="10000"/>
                  </a:schemeClr>
                </a:solidFill>
                <a:ea typeface="宋体" panose="02010600030101010101" pitchFamily="2" charset="-122"/>
              </a:rPr>
              <a:t>Arrays.toString</a:t>
            </a:r>
            <a:r>
              <a:rPr lang="en-US" altLang="zh-CN" sz="1600" b="1" dirty="0">
                <a:solidFill>
                  <a:schemeClr val="accent5">
                    <a:lumMod val="10000"/>
                  </a:schemeClr>
                </a:solidFill>
                <a:ea typeface="宋体" panose="02010600030101010101" pitchFamily="2" charset="-122"/>
              </a:rPr>
              <a:t>(</a:t>
            </a:r>
            <a:r>
              <a:rPr lang="en-US" altLang="zh-CN" sz="1600" b="1" dirty="0" err="1">
                <a:solidFill>
                  <a:srgbClr val="FF0000"/>
                </a:solidFill>
                <a:ea typeface="宋体" panose="02010600030101010101" pitchFamily="2" charset="-122"/>
              </a:rPr>
              <a:t>jp.getArgs</a:t>
            </a:r>
            <a:r>
              <a:rPr lang="en-US" altLang="zh-CN" sz="1600" b="1" dirty="0">
                <a:solidFill>
                  <a:srgbClr val="FF0000"/>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public </a:t>
            </a:r>
            <a:r>
              <a:rPr lang="en-US" altLang="zh-CN" sz="1600" b="1" dirty="0">
                <a:solidFill>
                  <a:schemeClr val="accent5">
                    <a:lumMod val="10000"/>
                  </a:schemeClr>
                </a:solidFill>
                <a:ea typeface="宋体" panose="02010600030101010101" pitchFamily="2" charset="-122"/>
              </a:rPr>
              <a:t>void </a:t>
            </a:r>
            <a:r>
              <a:rPr lang="en-US" altLang="zh-CN" sz="1600" b="1" dirty="0" err="1">
                <a:solidFill>
                  <a:schemeClr val="accent5">
                    <a:lumMod val="10000"/>
                  </a:schemeClr>
                </a:solidFill>
                <a:ea typeface="宋体" panose="02010600030101010101" pitchFamily="2" charset="-122"/>
              </a:rPr>
              <a:t>afterReturning</a:t>
            </a:r>
            <a:r>
              <a:rPr lang="en-US" altLang="zh-CN" sz="1600" b="1" dirty="0">
                <a:solidFill>
                  <a:schemeClr val="accent5">
                    <a:lumMod val="10000"/>
                  </a:schemeClr>
                </a:solidFill>
                <a:ea typeface="宋体" panose="02010600030101010101" pitchFamily="2" charset="-122"/>
              </a:rPr>
              <a:t>(</a:t>
            </a:r>
            <a:r>
              <a:rPr lang="en-US" altLang="zh-CN" sz="1600" b="1" dirty="0" err="1">
                <a:solidFill>
                  <a:srgbClr val="FF0000"/>
                </a:solidFill>
                <a:ea typeface="宋体" panose="02010600030101010101" pitchFamily="2" charset="-122"/>
              </a:rPr>
              <a:t>JoinPoint</a:t>
            </a:r>
            <a:r>
              <a:rPr lang="en-US" altLang="zh-CN" sz="1600" b="1" dirty="0">
                <a:solidFill>
                  <a:srgbClr val="FF0000"/>
                </a:solidFill>
                <a:ea typeface="宋体" panose="02010600030101010101" pitchFamily="2" charset="-122"/>
              </a:rPr>
              <a:t> </a:t>
            </a:r>
            <a:r>
              <a:rPr lang="en-US" altLang="zh-CN" sz="1600" b="1" dirty="0" err="1">
                <a:solidFill>
                  <a:srgbClr val="FF0000"/>
                </a:solidFill>
                <a:ea typeface="宋体" panose="02010600030101010101" pitchFamily="2" charset="-122"/>
              </a:rPr>
              <a:t>jp</a:t>
            </a:r>
            <a:r>
              <a:rPr lang="en-US" altLang="zh-CN" sz="1600" b="1" dirty="0">
                <a:solidFill>
                  <a:schemeClr val="accent5">
                    <a:lumMod val="10000"/>
                  </a:schemeClr>
                </a:solidFill>
                <a:ea typeface="宋体" panose="02010600030101010101" pitchFamily="2" charset="-122"/>
              </a:rPr>
              <a:t>, </a:t>
            </a:r>
            <a:r>
              <a:rPr lang="en-US" altLang="zh-CN" sz="1600" b="1" dirty="0">
                <a:solidFill>
                  <a:srgbClr val="FF0000"/>
                </a:solidFill>
                <a:ea typeface="宋体" panose="02010600030101010101" pitchFamily="2" charset="-122"/>
              </a:rPr>
              <a:t>Object result</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log.info("</a:t>
            </a:r>
            <a:r>
              <a:rPr lang="zh-CN" altLang="zh-CN" sz="1600" b="1" dirty="0">
                <a:solidFill>
                  <a:schemeClr val="accent5">
                    <a:lumMod val="10000"/>
                  </a:schemeClr>
                </a:solidFill>
                <a:ea typeface="宋体" panose="02010600030101010101" pitchFamily="2" charset="-122"/>
              </a:rPr>
              <a:t>调用</a:t>
            </a:r>
            <a:r>
              <a:rPr lang="en-US" altLang="zh-CN" sz="1600" b="1" dirty="0">
                <a:solidFill>
                  <a:schemeClr val="accent5">
                    <a:lumMod val="10000"/>
                  </a:schemeClr>
                </a:solidFill>
                <a:ea typeface="宋体" panose="02010600030101010101" pitchFamily="2" charset="-122"/>
              </a:rPr>
              <a:t> " + </a:t>
            </a:r>
            <a:r>
              <a:rPr lang="en-US" altLang="zh-CN" sz="1600" b="1" dirty="0" err="1">
                <a:solidFill>
                  <a:srgbClr val="FF0000"/>
                </a:solidFill>
                <a:ea typeface="宋体" panose="02010600030101010101" pitchFamily="2" charset="-122"/>
              </a:rPr>
              <a:t>jp.getTarget</a:t>
            </a:r>
            <a:r>
              <a:rPr lang="en-US" altLang="zh-CN" sz="1600" b="1" dirty="0">
                <a:solidFill>
                  <a:srgbClr val="FF0000"/>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 " </a:t>
            </a:r>
            <a:r>
              <a:rPr lang="zh-CN" altLang="zh-CN" sz="1600" b="1" dirty="0">
                <a:solidFill>
                  <a:schemeClr val="accent5">
                    <a:lumMod val="10000"/>
                  </a:schemeClr>
                </a:solidFill>
                <a:ea typeface="宋体" panose="02010600030101010101" pitchFamily="2" charset="-122"/>
              </a:rPr>
              <a:t>的</a:t>
            </a:r>
            <a:r>
              <a:rPr lang="en-US" altLang="zh-CN" sz="1600" b="1" dirty="0">
                <a:solidFill>
                  <a:schemeClr val="accent5">
                    <a:lumMod val="10000"/>
                  </a:schemeClr>
                </a:solidFill>
                <a:ea typeface="宋体" panose="02010600030101010101" pitchFamily="2" charset="-122"/>
              </a:rPr>
              <a:t> " + </a:t>
            </a:r>
            <a:r>
              <a:rPr lang="en-US" altLang="zh-CN" sz="1600" b="1" dirty="0" err="1">
                <a:solidFill>
                  <a:srgbClr val="FF0000"/>
                </a:solidFill>
                <a:ea typeface="宋体" panose="02010600030101010101" pitchFamily="2" charset="-122"/>
              </a:rPr>
              <a:t>jp.getSignature</a:t>
            </a:r>
            <a:r>
              <a:rPr lang="en-US" altLang="zh-CN" sz="1600" b="1" dirty="0">
                <a:solidFill>
                  <a:srgbClr val="FF0000"/>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getName</a:t>
            </a:r>
            <a:r>
              <a:rPr lang="en-US" altLang="zh-CN" sz="1600" b="1" dirty="0">
                <a:solidFill>
                  <a:schemeClr val="accent5">
                    <a:lumMod val="10000"/>
                  </a:schemeClr>
                </a:solidFill>
                <a:ea typeface="宋体" panose="02010600030101010101" pitchFamily="2" charset="-122"/>
              </a:rPr>
              <a:t>() + " </a:t>
            </a:r>
            <a:r>
              <a:rPr lang="zh-CN" altLang="zh-CN" sz="1600" b="1" dirty="0">
                <a:solidFill>
                  <a:schemeClr val="accent5">
                    <a:lumMod val="10000"/>
                  </a:schemeClr>
                </a:solidFill>
                <a:ea typeface="宋体" panose="02010600030101010101" pitchFamily="2" charset="-122"/>
              </a:rPr>
              <a:t>方法。方法返回值：</a:t>
            </a:r>
            <a:r>
              <a:rPr lang="en-US" altLang="zh-CN" sz="1600" b="1" dirty="0">
                <a:solidFill>
                  <a:schemeClr val="accent5">
                    <a:lumMod val="10000"/>
                  </a:schemeClr>
                </a:solidFill>
                <a:ea typeface="宋体" panose="02010600030101010101" pitchFamily="2" charset="-122"/>
              </a:rPr>
              <a:t>" + </a:t>
            </a:r>
            <a:r>
              <a:rPr lang="en-US" altLang="zh-CN" sz="1600" b="1" dirty="0">
                <a:solidFill>
                  <a:srgbClr val="FF0000"/>
                </a:solidFill>
                <a:ea typeface="宋体" panose="02010600030101010101" pitchFamily="2" charset="-122"/>
              </a:rPr>
              <a:t>result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a:t>
            </a:r>
            <a:endParaRPr lang="en-US" altLang="zh-CN" sz="1600" b="1" dirty="0">
              <a:solidFill>
                <a:schemeClr val="accent5">
                  <a:lumMod val="10000"/>
                </a:schemeClr>
              </a:solidFill>
              <a:ea typeface="宋体" panose="02010600030101010101" pitchFamily="2" charset="-122"/>
            </a:endParaRPr>
          </a:p>
        </p:txBody>
      </p:sp>
      <p:sp>
        <p:nvSpPr>
          <p:cNvPr id="18" name="Rectangle 34"/>
          <p:cNvSpPr>
            <a:spLocks noChangeArrowheads="1"/>
          </p:cNvSpPr>
          <p:nvPr/>
        </p:nvSpPr>
        <p:spPr bwMode="auto">
          <a:xfrm>
            <a:off x="1510598" y="4437112"/>
            <a:ext cx="3131251" cy="243267"/>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27" name="Rectangle 34"/>
          <p:cNvSpPr>
            <a:spLocks noChangeArrowheads="1"/>
          </p:cNvSpPr>
          <p:nvPr/>
        </p:nvSpPr>
        <p:spPr bwMode="auto">
          <a:xfrm>
            <a:off x="1460797" y="5405281"/>
            <a:ext cx="5315892" cy="243267"/>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37" name="任意多边形 5"/>
          <p:cNvSpPr>
            <a:spLocks noChangeArrowheads="1"/>
          </p:cNvSpPr>
          <p:nvPr/>
        </p:nvSpPr>
        <p:spPr bwMode="auto">
          <a:xfrm>
            <a:off x="4754090" y="1988840"/>
            <a:ext cx="1870075" cy="2592288"/>
          </a:xfrm>
          <a:custGeom>
            <a:avLst/>
            <a:gdLst>
              <a:gd name="T0" fmla="*/ 0 w 1870363"/>
              <a:gd name="T1" fmla="*/ 2216727 h 2216727"/>
              <a:gd name="T2" fmla="*/ 1769423 w 1870363"/>
              <a:gd name="T3" fmla="*/ 1385454 h 2216727"/>
              <a:gd name="T4" fmla="*/ 605641 w 1870363"/>
              <a:gd name="T5" fmla="*/ 174171 h 2216727"/>
              <a:gd name="T6" fmla="*/ 581891 w 1870363"/>
              <a:gd name="T7" fmla="*/ 340425 h 2216727"/>
              <a:gd name="T8" fmla="*/ 534389 w 1870363"/>
              <a:gd name="T9" fmla="*/ 126670 h 2216727"/>
              <a:gd name="T10" fmla="*/ 724395 w 1870363"/>
              <a:gd name="T11" fmla="*/ 91044 h 2216727"/>
              <a:gd name="T12" fmla="*/ 724395 w 1870363"/>
              <a:gd name="T13" fmla="*/ 91044 h 2216727"/>
            </a:gdLst>
            <a:ahLst/>
            <a:cxnLst>
              <a:cxn ang="0">
                <a:pos x="T0" y="T1"/>
              </a:cxn>
              <a:cxn ang="0">
                <a:pos x="T2" y="T3"/>
              </a:cxn>
              <a:cxn ang="0">
                <a:pos x="T4" y="T5"/>
              </a:cxn>
              <a:cxn ang="0">
                <a:pos x="T6" y="T7"/>
              </a:cxn>
              <a:cxn ang="0">
                <a:pos x="T8" y="T9"/>
              </a:cxn>
              <a:cxn ang="0">
                <a:pos x="T10" y="T11"/>
              </a:cxn>
              <a:cxn ang="0">
                <a:pos x="T12" y="T13"/>
              </a:cxn>
            </a:cxnLst>
            <a:rect l="0" t="0" r="r" b="b"/>
            <a:pathLst>
              <a:path w="1870363" h="2216727">
                <a:moveTo>
                  <a:pt x="0" y="2216727"/>
                </a:moveTo>
                <a:cubicBezTo>
                  <a:pt x="834241" y="1971303"/>
                  <a:pt x="1668483" y="1725880"/>
                  <a:pt x="1769423" y="1385454"/>
                </a:cubicBezTo>
                <a:cubicBezTo>
                  <a:pt x="1870363" y="1045028"/>
                  <a:pt x="803563" y="348342"/>
                  <a:pt x="605641" y="174171"/>
                </a:cubicBezTo>
                <a:cubicBezTo>
                  <a:pt x="407719" y="0"/>
                  <a:pt x="593766" y="348342"/>
                  <a:pt x="581891" y="340425"/>
                </a:cubicBezTo>
                <a:cubicBezTo>
                  <a:pt x="570016" y="332508"/>
                  <a:pt x="510638" y="168233"/>
                  <a:pt x="534389" y="126670"/>
                </a:cubicBezTo>
                <a:cubicBezTo>
                  <a:pt x="558140" y="85107"/>
                  <a:pt x="724395" y="91044"/>
                  <a:pt x="724395" y="91044"/>
                </a:cubicBezTo>
              </a:path>
            </a:pathLst>
          </a:custGeom>
          <a:noFill/>
          <a:ln w="25400">
            <a:solidFill>
              <a:srgbClr val="4A7EB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anose="020F0502020204030204" pitchFamily="34" charset="0"/>
              <a:ea typeface="宋体" panose="02010600030101010101" pitchFamily="2" charset="-122"/>
            </a:endParaRPr>
          </a:p>
        </p:txBody>
      </p:sp>
      <p:sp>
        <p:nvSpPr>
          <p:cNvPr id="38" name="任意多边形 5"/>
          <p:cNvSpPr>
            <a:spLocks noChangeArrowheads="1"/>
          </p:cNvSpPr>
          <p:nvPr/>
        </p:nvSpPr>
        <p:spPr bwMode="auto">
          <a:xfrm flipH="1">
            <a:off x="332371" y="2752565"/>
            <a:ext cx="1080124" cy="2745986"/>
          </a:xfrm>
          <a:custGeom>
            <a:avLst/>
            <a:gdLst>
              <a:gd name="T0" fmla="*/ 0 w 1870363"/>
              <a:gd name="T1" fmla="*/ 2216727 h 2216727"/>
              <a:gd name="T2" fmla="*/ 1769423 w 1870363"/>
              <a:gd name="T3" fmla="*/ 1385454 h 2216727"/>
              <a:gd name="T4" fmla="*/ 605641 w 1870363"/>
              <a:gd name="T5" fmla="*/ 174171 h 2216727"/>
              <a:gd name="T6" fmla="*/ 581891 w 1870363"/>
              <a:gd name="T7" fmla="*/ 340425 h 2216727"/>
              <a:gd name="T8" fmla="*/ 534389 w 1870363"/>
              <a:gd name="T9" fmla="*/ 126670 h 2216727"/>
              <a:gd name="T10" fmla="*/ 724395 w 1870363"/>
              <a:gd name="T11" fmla="*/ 91044 h 2216727"/>
              <a:gd name="T12" fmla="*/ 724395 w 1870363"/>
              <a:gd name="T13" fmla="*/ 91044 h 2216727"/>
            </a:gdLst>
            <a:ahLst/>
            <a:cxnLst>
              <a:cxn ang="0">
                <a:pos x="T0" y="T1"/>
              </a:cxn>
              <a:cxn ang="0">
                <a:pos x="T2" y="T3"/>
              </a:cxn>
              <a:cxn ang="0">
                <a:pos x="T4" y="T5"/>
              </a:cxn>
              <a:cxn ang="0">
                <a:pos x="T6" y="T7"/>
              </a:cxn>
              <a:cxn ang="0">
                <a:pos x="T8" y="T9"/>
              </a:cxn>
              <a:cxn ang="0">
                <a:pos x="T10" y="T11"/>
              </a:cxn>
              <a:cxn ang="0">
                <a:pos x="T12" y="T13"/>
              </a:cxn>
            </a:cxnLst>
            <a:rect l="0" t="0" r="r" b="b"/>
            <a:pathLst>
              <a:path w="1870363" h="2216727">
                <a:moveTo>
                  <a:pt x="0" y="2216727"/>
                </a:moveTo>
                <a:cubicBezTo>
                  <a:pt x="834241" y="1971303"/>
                  <a:pt x="1668483" y="1725880"/>
                  <a:pt x="1769423" y="1385454"/>
                </a:cubicBezTo>
                <a:cubicBezTo>
                  <a:pt x="1870363" y="1045028"/>
                  <a:pt x="803563" y="348342"/>
                  <a:pt x="605641" y="174171"/>
                </a:cubicBezTo>
                <a:cubicBezTo>
                  <a:pt x="407719" y="0"/>
                  <a:pt x="593766" y="348342"/>
                  <a:pt x="581891" y="340425"/>
                </a:cubicBezTo>
                <a:cubicBezTo>
                  <a:pt x="570016" y="332508"/>
                  <a:pt x="510638" y="168233"/>
                  <a:pt x="534389" y="126670"/>
                </a:cubicBezTo>
                <a:cubicBezTo>
                  <a:pt x="558140" y="85107"/>
                  <a:pt x="724395" y="91044"/>
                  <a:pt x="724395" y="91044"/>
                </a:cubicBezTo>
              </a:path>
            </a:pathLst>
          </a:custGeom>
          <a:noFill/>
          <a:ln w="25400">
            <a:solidFill>
              <a:srgbClr val="4A7EBB"/>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anose="020F0502020204030204" pitchFamily="34" charset="0"/>
              <a:ea typeface="宋体" panose="02010600030101010101" pitchFamily="2" charset="-122"/>
            </a:endParaRPr>
          </a:p>
        </p:txBody>
      </p:sp>
      <p:sp>
        <p:nvSpPr>
          <p:cNvPr id="39" name="AutoShape 6"/>
          <p:cNvSpPr>
            <a:spLocks noChangeArrowheads="1"/>
          </p:cNvSpPr>
          <p:nvPr/>
        </p:nvSpPr>
        <p:spPr bwMode="auto">
          <a:xfrm>
            <a:off x="332371" y="4278565"/>
            <a:ext cx="1143285"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后置增强</a:t>
            </a:r>
            <a:endParaRPr lang="zh-CN" altLang="en-US" sz="1600" b="1" kern="0" dirty="0">
              <a:solidFill>
                <a:schemeClr val="bg1"/>
              </a:solidFill>
              <a:latin typeface="Arial" panose="020B0604020202020204"/>
              <a:ea typeface="黑体" panose="02010609060101010101" pitchFamily="2" charset="-122"/>
            </a:endParaRPr>
          </a:p>
        </p:txBody>
      </p:sp>
      <p:sp>
        <p:nvSpPr>
          <p:cNvPr id="40" name="AutoShape 6"/>
          <p:cNvSpPr>
            <a:spLocks noChangeArrowheads="1"/>
          </p:cNvSpPr>
          <p:nvPr/>
        </p:nvSpPr>
        <p:spPr bwMode="auto">
          <a:xfrm>
            <a:off x="1753233" y="6237312"/>
            <a:ext cx="2708911"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algn="ctr"/>
            <a:r>
              <a:rPr lang="zh-CN" altLang="en-US" sz="1600" b="1" kern="0" dirty="0" smtClean="0">
                <a:solidFill>
                  <a:schemeClr val="bg1"/>
                </a:solidFill>
                <a:latin typeface="Arial" panose="020B0604020202020204"/>
                <a:ea typeface="黑体" panose="02010609060101010101" pitchFamily="2" charset="-122"/>
              </a:rPr>
              <a:t>连接点</a:t>
            </a:r>
            <a:r>
              <a:rPr lang="zh-CN" altLang="en-US" sz="1600" b="1" kern="0" dirty="0">
                <a:solidFill>
                  <a:schemeClr val="bg1"/>
                </a:solidFill>
                <a:latin typeface="Arial" panose="020B0604020202020204"/>
                <a:ea typeface="黑体" panose="02010609060101010101" pitchFamily="2" charset="-122"/>
              </a:rPr>
              <a:t>方法所在的</a:t>
            </a:r>
            <a:r>
              <a:rPr lang="zh-CN" altLang="en-US" sz="1600" b="1" kern="0" dirty="0" smtClean="0">
                <a:solidFill>
                  <a:schemeClr val="bg1"/>
                </a:solidFill>
                <a:latin typeface="Arial" panose="020B0604020202020204"/>
                <a:ea typeface="黑体" panose="02010609060101010101" pitchFamily="2" charset="-122"/>
              </a:rPr>
              <a:t>目标类</a:t>
            </a:r>
            <a:endParaRPr lang="zh-CN" altLang="en-US" sz="1600" b="1" kern="0" dirty="0">
              <a:solidFill>
                <a:schemeClr val="bg1"/>
              </a:solidFill>
              <a:latin typeface="Arial" panose="020B0604020202020204"/>
              <a:ea typeface="黑体" panose="02010609060101010101" pitchFamily="2" charset="-122"/>
            </a:endParaRPr>
          </a:p>
        </p:txBody>
      </p:sp>
      <p:sp>
        <p:nvSpPr>
          <p:cNvPr id="41" name="AutoShape 6"/>
          <p:cNvSpPr>
            <a:spLocks noChangeArrowheads="1"/>
          </p:cNvSpPr>
          <p:nvPr/>
        </p:nvSpPr>
        <p:spPr bwMode="auto">
          <a:xfrm>
            <a:off x="6732240" y="6222781"/>
            <a:ext cx="1751008"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连接点方法信息</a:t>
            </a:r>
            <a:endParaRPr lang="zh-CN" altLang="en-US" sz="1600" b="1" kern="0" dirty="0">
              <a:solidFill>
                <a:schemeClr val="bg1"/>
              </a:solidFill>
              <a:latin typeface="Arial" panose="020B0604020202020204"/>
              <a:ea typeface="黑体" panose="02010609060101010101" pitchFamily="2" charset="-122"/>
            </a:endParaRPr>
          </a:p>
        </p:txBody>
      </p:sp>
      <p:sp>
        <p:nvSpPr>
          <p:cNvPr id="42" name="AutoShape 6"/>
          <p:cNvSpPr>
            <a:spLocks noChangeArrowheads="1"/>
          </p:cNvSpPr>
          <p:nvPr/>
        </p:nvSpPr>
        <p:spPr bwMode="auto">
          <a:xfrm>
            <a:off x="7596336" y="5301208"/>
            <a:ext cx="1296144" cy="64698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连接点方法参数数组</a:t>
            </a:r>
            <a:endParaRPr lang="zh-CN" altLang="en-US" sz="1600" b="1" kern="0" dirty="0">
              <a:solidFill>
                <a:schemeClr val="bg1"/>
              </a:solidFill>
              <a:latin typeface="Arial" panose="020B0604020202020204"/>
              <a:ea typeface="黑体" panose="02010609060101010101" pitchFamily="2" charset="-122"/>
            </a:endParaRPr>
          </a:p>
        </p:txBody>
      </p:sp>
      <p:cxnSp>
        <p:nvCxnSpPr>
          <p:cNvPr id="43" name="直接箭头连接符 42"/>
          <p:cNvCxnSpPr/>
          <p:nvPr/>
        </p:nvCxnSpPr>
        <p:spPr>
          <a:xfrm>
            <a:off x="7368455" y="5157192"/>
            <a:ext cx="227881" cy="2480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箭头连接符 44"/>
          <p:cNvCxnSpPr>
            <a:endCxn id="40" idx="0"/>
          </p:cNvCxnSpPr>
          <p:nvPr/>
        </p:nvCxnSpPr>
        <p:spPr>
          <a:xfrm flipH="1">
            <a:off x="3107689" y="5877272"/>
            <a:ext cx="372115" cy="36004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1" name="直接箭头连接符 50"/>
          <p:cNvCxnSpPr/>
          <p:nvPr/>
        </p:nvCxnSpPr>
        <p:spPr>
          <a:xfrm>
            <a:off x="6876256" y="5877272"/>
            <a:ext cx="720080" cy="32515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 name="AutoShape 6"/>
          <p:cNvSpPr>
            <a:spLocks noChangeArrowheads="1"/>
          </p:cNvSpPr>
          <p:nvPr/>
        </p:nvSpPr>
        <p:spPr bwMode="auto">
          <a:xfrm>
            <a:off x="4572000" y="3429000"/>
            <a:ext cx="1368152"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algn="ctr"/>
            <a:r>
              <a:rPr lang="zh-CN" altLang="en-US" sz="1600" b="1" kern="0" dirty="0" smtClean="0">
                <a:solidFill>
                  <a:schemeClr val="bg1"/>
                </a:solidFill>
                <a:latin typeface="Arial" panose="020B0604020202020204"/>
                <a:ea typeface="黑体" panose="02010609060101010101" pitchFamily="2" charset="-122"/>
              </a:rPr>
              <a:t>连接点对象</a:t>
            </a:r>
            <a:endParaRPr lang="zh-CN" altLang="en-US" sz="1600" b="1" kern="0" dirty="0">
              <a:solidFill>
                <a:schemeClr val="bg1"/>
              </a:solidFill>
              <a:latin typeface="Arial" panose="020B0604020202020204"/>
              <a:ea typeface="黑体" panose="02010609060101010101" pitchFamily="2" charset="-122"/>
            </a:endParaRPr>
          </a:p>
        </p:txBody>
      </p:sp>
      <p:cxnSp>
        <p:nvCxnSpPr>
          <p:cNvPr id="57" name="直接箭头连接符 56"/>
          <p:cNvCxnSpPr/>
          <p:nvPr/>
        </p:nvCxnSpPr>
        <p:spPr>
          <a:xfrm flipV="1">
            <a:off x="4118744" y="3814005"/>
            <a:ext cx="741226" cy="62310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00"/>
                                        <p:tgtEl>
                                          <p:spTgt spid="3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down)">
                                      <p:cBhvr>
                                        <p:cTn id="24" dur="500"/>
                                        <p:tgtEl>
                                          <p:spTgt spid="38"/>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par>
                                <p:cTn id="34" presetID="22" presetClass="entr" presetSubtype="8"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par>
                                <p:cTn id="37" presetID="22" presetClass="entr" presetSubtype="8"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par>
                                <p:cTn id="43" presetID="22" presetClass="entr" presetSubtype="8"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7" grpId="0" animBg="1"/>
      <p:bldP spid="37" grpId="0" animBg="1"/>
      <p:bldP spid="38" grpId="0" animBg="1"/>
      <p:bldP spid="39" grpId="0" animBg="1"/>
      <p:bldP spid="40" grpId="0" animBg="1"/>
      <p:bldP spid="41" grpId="0" animBg="1"/>
      <p:bldP spid="42"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5651500" y="285750"/>
            <a:ext cx="3313113" cy="523875"/>
          </a:xfrm>
        </p:spPr>
        <p:txBody>
          <a:bodyPr/>
          <a:lstStyle/>
          <a:p>
            <a:pPr>
              <a:defRPr/>
            </a:pPr>
            <a:r>
              <a:rPr dirty="0" smtClean="0"/>
              <a:t>怎样使用</a:t>
            </a:r>
            <a:r>
              <a:rPr lang="en-US" altLang="zh-CN" dirty="0" smtClean="0"/>
              <a:t>AOP 4-3</a:t>
            </a:r>
            <a:endParaRPr lang="en-US" altLang="zh-CN" dirty="0"/>
          </a:p>
        </p:txBody>
      </p:sp>
      <p:sp>
        <p:nvSpPr>
          <p:cNvPr id="817155" name="Rectangle 3"/>
          <p:cNvSpPr>
            <a:spLocks noGrp="1" noChangeArrowheads="1"/>
          </p:cNvSpPr>
          <p:nvPr>
            <p:ph idx="1"/>
          </p:nvPr>
        </p:nvSpPr>
        <p:spPr>
          <a:xfrm>
            <a:off x="815032" y="1021804"/>
            <a:ext cx="7645400" cy="5143500"/>
          </a:xfrm>
        </p:spPr>
        <p:txBody>
          <a:bodyPr/>
          <a:lstStyle/>
          <a:p>
            <a:pPr marL="342900" lvl="1" indent="-342900">
              <a:buFont typeface="Wingdings" panose="05000000000000000000" pitchFamily="2" charset="2"/>
              <a:buChar char="n"/>
              <a:defRPr/>
            </a:pPr>
            <a:r>
              <a:rPr lang="zh-CN" altLang="en-US" sz="2600" dirty="0" smtClean="0">
                <a:cs typeface="+mn-cs"/>
              </a:rPr>
              <a:t>定义切入点</a:t>
            </a:r>
            <a:endParaRPr lang="en-US" altLang="zh-CN" sz="2600" dirty="0" smtClean="0">
              <a:cs typeface="+mn-cs"/>
            </a:endParaRPr>
          </a:p>
          <a:p>
            <a:pPr lvl="1">
              <a:defRPr/>
            </a:pPr>
            <a:r>
              <a:rPr lang="zh-CN" altLang="en-US" noProof="1"/>
              <a:t>切入点：简单的说，就是连接点的查询条件</a:t>
            </a:r>
            <a:endParaRPr lang="en-US" altLang="zh-CN" dirty="0"/>
          </a:p>
          <a:p>
            <a:pPr marL="342900" lvl="1" indent="-342900">
              <a:buFont typeface="Wingdings" panose="05000000000000000000" pitchFamily="2" charset="2"/>
              <a:buChar char="n"/>
              <a:defRPr/>
            </a:pPr>
            <a:endParaRPr lang="en-US" altLang="zh-CN" sz="2600" dirty="0">
              <a:cs typeface="+mn-cs"/>
            </a:endParaRPr>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anose="05000000000000000000" pitchFamily="2" charset="2"/>
              <a:buChar char="n"/>
              <a:defRPr/>
            </a:pPr>
            <a:r>
              <a:rPr lang="zh-CN" altLang="en-US" sz="2600" noProof="1">
                <a:cs typeface="+mn-cs"/>
              </a:rPr>
              <a:t>表达式匹配</a:t>
            </a:r>
            <a:r>
              <a:rPr lang="zh-CN" altLang="en-US" sz="2600" noProof="1" smtClean="0">
                <a:cs typeface="+mn-cs"/>
              </a:rPr>
              <a:t>规则举例</a:t>
            </a:r>
            <a:endParaRPr lang="en-US" altLang="zh-CN" sz="2600" noProof="1" smtClean="0">
              <a:cs typeface="+mn-cs"/>
            </a:endParaRPr>
          </a:p>
        </p:txBody>
      </p:sp>
      <p:sp>
        <p:nvSpPr>
          <p:cNvPr id="25" name="AutoShape 4"/>
          <p:cNvSpPr>
            <a:spLocks noChangeArrowheads="1"/>
          </p:cNvSpPr>
          <p:nvPr/>
        </p:nvSpPr>
        <p:spPr bwMode="auto">
          <a:xfrm>
            <a:off x="1219529" y="2060848"/>
            <a:ext cx="7096888" cy="153207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aop:pointcut</a:t>
            </a:r>
            <a:r>
              <a:rPr lang="en-US" altLang="zh-CN" sz="1600" b="1" dirty="0">
                <a:solidFill>
                  <a:schemeClr val="accent5">
                    <a:lumMod val="10000"/>
                  </a:schemeClr>
                </a:solidFill>
                <a:ea typeface="宋体" panose="02010600030101010101" pitchFamily="2" charset="-122"/>
              </a:rPr>
              <a:t> id="</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expression="</a:t>
            </a:r>
            <a:r>
              <a:rPr lang="en-US" altLang="zh-CN" sz="1600" b="1" dirty="0">
                <a:solidFill>
                  <a:srgbClr val="FF0000"/>
                </a:solidFill>
                <a:ea typeface="宋体" panose="02010600030101010101" pitchFamily="2" charset="-122"/>
              </a:rPr>
              <a:t>execution(public void </a:t>
            </a:r>
            <a:r>
              <a:rPr lang="en-US" altLang="zh-CN" sz="1600" b="1" dirty="0" err="1">
                <a:solidFill>
                  <a:srgbClr val="FF0000"/>
                </a:solidFill>
                <a:ea typeface="宋体" panose="02010600030101010101" pitchFamily="2" charset="-122"/>
              </a:rPr>
              <a:t>addNewUser</a:t>
            </a:r>
            <a:r>
              <a:rPr lang="en-US" altLang="zh-CN" sz="1600" b="1" dirty="0">
                <a:solidFill>
                  <a:srgbClr val="FF0000"/>
                </a:solidFill>
                <a:ea typeface="宋体" panose="02010600030101010101" pitchFamily="2" charset="-122"/>
              </a:rPr>
              <a:t>(</a:t>
            </a:r>
            <a:r>
              <a:rPr lang="en-US" altLang="zh-CN" sz="1600" b="1" dirty="0" err="1">
                <a:solidFill>
                  <a:srgbClr val="FF0000"/>
                </a:solidFill>
                <a:ea typeface="宋体" panose="02010600030101010101" pitchFamily="2" charset="-122"/>
              </a:rPr>
              <a:t>entity.User</a:t>
            </a:r>
            <a:r>
              <a:rPr lang="en-US" altLang="zh-CN" sz="1600" b="1" dirty="0">
                <a:solidFill>
                  <a:srgbClr val="FF0000"/>
                </a:solidFill>
                <a:ea typeface="宋体" panose="02010600030101010101" pitchFamily="2" charset="-122"/>
              </a:rPr>
              <a:t>))</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en-US" altLang="zh-CN" sz="1600" b="1" dirty="0">
              <a:solidFill>
                <a:schemeClr val="accent5">
                  <a:lumMod val="10000"/>
                </a:schemeClr>
              </a:solidFill>
              <a:ea typeface="宋体" panose="02010600030101010101" pitchFamily="2" charset="-122"/>
            </a:endParaRPr>
          </a:p>
        </p:txBody>
      </p:sp>
      <p:sp>
        <p:nvSpPr>
          <p:cNvPr id="19" name="AutoShape 6"/>
          <p:cNvSpPr>
            <a:spLocks noChangeArrowheads="1"/>
          </p:cNvSpPr>
          <p:nvPr/>
        </p:nvSpPr>
        <p:spPr bwMode="auto">
          <a:xfrm>
            <a:off x="6300192" y="1892515"/>
            <a:ext cx="2214563" cy="91940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r>
              <a:rPr lang="zh-CN" altLang="en-US" sz="1600" b="1" kern="0" dirty="0" smtClean="0">
                <a:solidFill>
                  <a:schemeClr val="bg1"/>
                </a:solidFill>
                <a:latin typeface="Arial" panose="020B0604020202020204"/>
                <a:ea typeface="黑体" panose="02010609060101010101" pitchFamily="2" charset="-122"/>
              </a:rPr>
              <a:t>切入点</a:t>
            </a:r>
            <a:r>
              <a:rPr lang="zh-CN" altLang="en-US" sz="1600" b="1" kern="0" dirty="0">
                <a:solidFill>
                  <a:schemeClr val="bg1"/>
                </a:solidFill>
                <a:latin typeface="Arial" panose="020B0604020202020204"/>
                <a:ea typeface="黑体" panose="02010609060101010101" pitchFamily="2" charset="-122"/>
              </a:rPr>
              <a:t>表达式，符合该表达式的方法可以被织入增强</a:t>
            </a:r>
            <a:r>
              <a:rPr lang="zh-CN" altLang="en-US" sz="1600" b="1" kern="0" dirty="0" smtClean="0">
                <a:solidFill>
                  <a:schemeClr val="bg1"/>
                </a:solidFill>
                <a:latin typeface="Arial" panose="020B0604020202020204"/>
                <a:ea typeface="黑体" panose="02010609060101010101" pitchFamily="2" charset="-122"/>
              </a:rPr>
              <a:t>处理</a:t>
            </a:r>
            <a:endParaRPr lang="zh-CN" altLang="en-US" sz="1600" b="1" kern="0" dirty="0">
              <a:solidFill>
                <a:schemeClr val="bg1"/>
              </a:solidFill>
              <a:latin typeface="Arial" panose="020B0604020202020204"/>
              <a:ea typeface="黑体" panose="02010609060101010101" pitchFamily="2" charset="-122"/>
            </a:endParaRPr>
          </a:p>
        </p:txBody>
      </p:sp>
      <p:cxnSp>
        <p:nvCxnSpPr>
          <p:cNvPr id="13" name="直接箭头连接符 12"/>
          <p:cNvCxnSpPr/>
          <p:nvPr/>
        </p:nvCxnSpPr>
        <p:spPr>
          <a:xfrm flipV="1">
            <a:off x="5508104" y="2352217"/>
            <a:ext cx="720080" cy="47466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7" name="AutoShape 4"/>
          <p:cNvSpPr>
            <a:spLocks noChangeArrowheads="1"/>
          </p:cNvSpPr>
          <p:nvPr/>
        </p:nvSpPr>
        <p:spPr bwMode="auto">
          <a:xfrm>
            <a:off x="1210897" y="4365104"/>
            <a:ext cx="7096888" cy="20162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lvl="0"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public </a:t>
            </a: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entity.User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”表示匹配所有类型的返回值。</a:t>
            </a:r>
            <a:endParaRPr lang="zh-CN" altLang="zh-CN" sz="1600" b="1" dirty="0">
              <a:solidFill>
                <a:schemeClr val="accent5">
                  <a:lumMod val="10000"/>
                </a:schemeClr>
              </a:solidFill>
              <a:ea typeface="宋体" panose="02010600030101010101" pitchFamily="2" charset="-122"/>
            </a:endParaRPr>
          </a:p>
          <a:p>
            <a:pPr lvl="0"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public void *(</a:t>
            </a:r>
            <a:r>
              <a:rPr lang="en-US" altLang="zh-CN" sz="1600" b="1" dirty="0" err="1">
                <a:solidFill>
                  <a:schemeClr val="accent5">
                    <a:lumMod val="10000"/>
                  </a:schemeClr>
                </a:solidFill>
                <a:ea typeface="宋体" panose="02010600030101010101" pitchFamily="2" charset="-122"/>
              </a:rPr>
              <a:t>entity.User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”表示匹配所有方法名。</a:t>
            </a:r>
            <a:endParaRPr lang="zh-CN" altLang="zh-CN" sz="1600" b="1" dirty="0">
              <a:solidFill>
                <a:schemeClr val="accent5">
                  <a:lumMod val="10000"/>
                </a:schemeClr>
              </a:solidFill>
              <a:ea typeface="宋体" panose="02010600030101010101" pitchFamily="2" charset="-122"/>
            </a:endParaRPr>
          </a:p>
          <a:p>
            <a:pPr lvl="0"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public void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 “</a:t>
            </a:r>
            <a:r>
              <a:rPr lang="en-US" altLang="zh-CN" sz="1600" b="1" dirty="0">
                <a:solidFill>
                  <a:schemeClr val="accent5">
                    <a:lumMod val="10000"/>
                  </a:schemeClr>
                </a:solidFill>
                <a:ea typeface="宋体" panose="02010600030101010101" pitchFamily="2" charset="-122"/>
              </a:rPr>
              <a:t>..</a:t>
            </a:r>
            <a:r>
              <a:rPr lang="zh-CN" altLang="zh-CN" sz="1600" b="1" dirty="0">
                <a:solidFill>
                  <a:schemeClr val="accent5">
                    <a:lumMod val="10000"/>
                  </a:schemeClr>
                </a:solidFill>
                <a:ea typeface="宋体" panose="02010600030101010101" pitchFamily="2" charset="-122"/>
              </a:rPr>
              <a:t>”表示匹配所有参数个数和类型。</a:t>
            </a:r>
            <a:endParaRPr lang="zh-CN" altLang="zh-CN" sz="1600" b="1" dirty="0">
              <a:solidFill>
                <a:schemeClr val="accent5">
                  <a:lumMod val="10000"/>
                </a:schemeClr>
              </a:solidFill>
              <a:ea typeface="宋体" panose="02010600030101010101" pitchFamily="2" charset="-122"/>
            </a:endParaRPr>
          </a:p>
          <a:p>
            <a:pPr lvl="0"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com.service</a:t>
            </a:r>
            <a:r>
              <a:rPr lang="en-US" altLang="zh-CN" sz="1600" b="1" dirty="0">
                <a:solidFill>
                  <a:schemeClr val="accent5">
                    <a:lumMod val="10000"/>
                  </a:schemeClr>
                </a:solidFill>
                <a:ea typeface="宋体" panose="02010600030101010101" pitchFamily="2" charset="-122"/>
              </a:rPr>
              <a:t>.*.*(..)</a:t>
            </a:r>
            <a:r>
              <a:rPr lang="zh-CN" altLang="zh-CN" sz="1600" b="1" dirty="0" smtClean="0">
                <a:solidFill>
                  <a:schemeClr val="accent5">
                    <a:lumMod val="10000"/>
                  </a:schemeClr>
                </a:solidFill>
                <a:ea typeface="宋体" panose="02010600030101010101" pitchFamily="2" charset="-122"/>
              </a:rPr>
              <a:t>：匹配</a:t>
            </a:r>
            <a:r>
              <a:rPr lang="en-US" altLang="zh-CN" sz="1600" b="1" dirty="0" err="1">
                <a:solidFill>
                  <a:schemeClr val="accent5">
                    <a:lumMod val="10000"/>
                  </a:schemeClr>
                </a:solidFill>
                <a:ea typeface="宋体" panose="02010600030101010101" pitchFamily="2" charset="-122"/>
              </a:rPr>
              <a:t>com.service</a:t>
            </a:r>
            <a:r>
              <a:rPr lang="zh-CN" altLang="zh-CN" sz="1600" b="1" dirty="0">
                <a:solidFill>
                  <a:schemeClr val="accent5">
                    <a:lumMod val="10000"/>
                  </a:schemeClr>
                </a:solidFill>
                <a:ea typeface="宋体" panose="02010600030101010101" pitchFamily="2" charset="-122"/>
              </a:rPr>
              <a:t>包下所有类的所有方法。</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com.service</a:t>
            </a:r>
            <a:r>
              <a:rPr lang="en-US" altLang="zh-CN" sz="1600" b="1" dirty="0">
                <a:solidFill>
                  <a:schemeClr val="accent5">
                    <a:lumMod val="10000"/>
                  </a:schemeClr>
                </a:solidFill>
                <a:ea typeface="宋体" panose="02010600030101010101" pitchFamily="2" charset="-122"/>
              </a:rPr>
              <a:t>..*.*(..)</a:t>
            </a:r>
            <a:r>
              <a:rPr lang="zh-CN" altLang="zh-CN" sz="1600" b="1" dirty="0" smtClean="0">
                <a:solidFill>
                  <a:schemeClr val="accent5">
                    <a:lumMod val="10000"/>
                  </a:schemeClr>
                </a:solidFill>
                <a:ea typeface="宋体" panose="02010600030101010101" pitchFamily="2" charset="-122"/>
              </a:rPr>
              <a:t>：匹配</a:t>
            </a:r>
            <a:r>
              <a:rPr lang="en-US" altLang="zh-CN" sz="1600" b="1" dirty="0" err="1">
                <a:solidFill>
                  <a:schemeClr val="accent5">
                    <a:lumMod val="10000"/>
                  </a:schemeClr>
                </a:solidFill>
                <a:ea typeface="宋体" panose="02010600030101010101" pitchFamily="2" charset="-122"/>
              </a:rPr>
              <a:t>com.service</a:t>
            </a:r>
            <a:r>
              <a:rPr lang="zh-CN" altLang="zh-CN" sz="1600" b="1" dirty="0">
                <a:solidFill>
                  <a:schemeClr val="accent5">
                    <a:lumMod val="10000"/>
                  </a:schemeClr>
                </a:solidFill>
                <a:ea typeface="宋体" panose="02010600030101010101" pitchFamily="2" charset="-122"/>
              </a:rPr>
              <a:t>包及其子包下所有类的所有方法</a:t>
            </a:r>
            <a:endParaRPr lang="en-US" altLang="zh-CN" sz="1600" b="1" dirty="0">
              <a:solidFill>
                <a:schemeClr val="accent5">
                  <a:lumMod val="10000"/>
                </a:schemeClr>
              </a:solidFill>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5651500" y="285750"/>
            <a:ext cx="3313113" cy="523875"/>
          </a:xfrm>
        </p:spPr>
        <p:txBody>
          <a:bodyPr/>
          <a:lstStyle/>
          <a:p>
            <a:pPr>
              <a:defRPr/>
            </a:pPr>
            <a:r>
              <a:rPr dirty="0" smtClean="0"/>
              <a:t>怎样使用</a:t>
            </a:r>
            <a:r>
              <a:rPr lang="en-US" altLang="zh-CN" dirty="0" smtClean="0"/>
              <a:t>AOP 4-4</a:t>
            </a:r>
            <a:endParaRPr lang="en-US" altLang="zh-CN" dirty="0"/>
          </a:p>
        </p:txBody>
      </p:sp>
      <p:sp>
        <p:nvSpPr>
          <p:cNvPr id="817155" name="Rectangle 3"/>
          <p:cNvSpPr>
            <a:spLocks noGrp="1" noChangeArrowheads="1"/>
          </p:cNvSpPr>
          <p:nvPr>
            <p:ph idx="1"/>
          </p:nvPr>
        </p:nvSpPr>
        <p:spPr>
          <a:xfrm>
            <a:off x="815032" y="1021804"/>
            <a:ext cx="7645400" cy="5143500"/>
          </a:xfrm>
        </p:spPr>
        <p:txBody>
          <a:bodyPr/>
          <a:lstStyle/>
          <a:p>
            <a:pPr marL="342900" lvl="1" indent="-342900">
              <a:buFont typeface="Wingdings" panose="05000000000000000000" pitchFamily="2" charset="2"/>
              <a:buChar char="n"/>
              <a:defRPr/>
            </a:pPr>
            <a:r>
              <a:rPr lang="zh-CN" altLang="en-US" sz="2600" dirty="0" smtClean="0">
                <a:cs typeface="+mn-cs"/>
              </a:rPr>
              <a:t>织入增强处理</a:t>
            </a:r>
            <a:endParaRPr lang="en-US" altLang="zh-CN" sz="2600" dirty="0" smtClean="0">
              <a:cs typeface="+mn-cs"/>
            </a:endParaRPr>
          </a:p>
          <a:p>
            <a:pPr lvl="1">
              <a:defRPr/>
            </a:pPr>
            <a:r>
              <a:rPr lang="zh-CN" altLang="en-US" noProof="1"/>
              <a:t>织入：</a:t>
            </a:r>
            <a:r>
              <a:rPr lang="zh-CN" altLang="en-US" dirty="0"/>
              <a:t>在</a:t>
            </a:r>
            <a:r>
              <a:rPr lang="zh-CN" altLang="en-US" dirty="0" smtClean="0"/>
              <a:t>切入点插入增强处理</a:t>
            </a:r>
            <a:endParaRPr lang="en-US" altLang="zh-CN" sz="2600" noProof="1" smtClean="0">
              <a:cs typeface="+mn-cs"/>
            </a:endParaRPr>
          </a:p>
        </p:txBody>
      </p:sp>
      <p:sp>
        <p:nvSpPr>
          <p:cNvPr id="25" name="AutoShape 4"/>
          <p:cNvSpPr>
            <a:spLocks noChangeArrowheads="1"/>
          </p:cNvSpPr>
          <p:nvPr/>
        </p:nvSpPr>
        <p:spPr bwMode="auto">
          <a:xfrm>
            <a:off x="1219528" y="2060848"/>
            <a:ext cx="7456927" cy="43204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tIns="0" bIns="0"/>
          <a:lstStyle/>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aop:pointcut</a:t>
            </a:r>
            <a:r>
              <a:rPr lang="en-US" altLang="zh-CN" sz="1600" b="1" dirty="0">
                <a:solidFill>
                  <a:schemeClr val="accent5">
                    <a:lumMod val="10000"/>
                  </a:schemeClr>
                </a:solidFill>
                <a:ea typeface="宋体" panose="02010600030101010101" pitchFamily="2" charset="-122"/>
              </a:rPr>
              <a:t> id="</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expression="execution(public void </a:t>
            </a:r>
            <a:r>
              <a:rPr lang="en-US" altLang="zh-CN" sz="1600" b="1" dirty="0" err="1">
                <a:solidFill>
                  <a:schemeClr val="accent5">
                    <a:lumMod val="10000"/>
                  </a:schemeClr>
                </a:solidFill>
                <a:ea typeface="宋体" panose="02010600030101010101" pitchFamily="2" charset="-122"/>
              </a:rPr>
              <a:t>addNewUser</a:t>
            </a:r>
            <a:r>
              <a:rPr lang="en-US" altLang="zh-CN" sz="1600" b="1" dirty="0">
                <a:solidFill>
                  <a:schemeClr val="accent5">
                    <a:lumMod val="10000"/>
                  </a:schemeClr>
                </a:solidFill>
                <a:ea typeface="宋体" panose="02010600030101010101" pitchFamily="2" charset="-122"/>
              </a:rPr>
              <a:t>(</a:t>
            </a:r>
            <a:r>
              <a:rPr lang="en-US" altLang="zh-CN" sz="1600" b="1" dirty="0" err="1">
                <a:solidFill>
                  <a:schemeClr val="accent5">
                    <a:lumMod val="10000"/>
                  </a:schemeClr>
                </a:solidFill>
                <a:ea typeface="宋体" panose="02010600030101010101" pitchFamily="2" charset="-122"/>
              </a:rPr>
              <a:t>entity.User</a:t>
            </a:r>
            <a:r>
              <a:rPr lang="en-US" altLang="zh-CN" sz="1600" b="1" dirty="0">
                <a:solidFill>
                  <a:schemeClr val="accent5">
                    <a:lumMod val="10000"/>
                  </a:schemeClr>
                </a:solidFill>
                <a:ea typeface="宋体" panose="02010600030101010101" pitchFamily="2" charset="-122"/>
              </a:rPr>
              <a:t>))" /&gt;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&lt;</a:t>
            </a:r>
            <a:r>
              <a:rPr lang="en-US" altLang="zh-CN" sz="1600" b="1" dirty="0" err="1">
                <a:solidFill>
                  <a:schemeClr val="accent5">
                    <a:lumMod val="10000"/>
                  </a:schemeClr>
                </a:solidFill>
                <a:ea typeface="宋体" panose="02010600030101010101" pitchFamily="2" charset="-122"/>
              </a:rPr>
              <a:t>aop:aspect</a:t>
            </a:r>
            <a:r>
              <a:rPr lang="en-US" altLang="zh-CN" sz="1600" b="1" dirty="0">
                <a:solidFill>
                  <a:schemeClr val="accent5">
                    <a:lumMod val="10000"/>
                  </a:schemeClr>
                </a:solidFill>
                <a:ea typeface="宋体" panose="02010600030101010101" pitchFamily="2" charset="-122"/>
              </a:rPr>
              <a:t> ref</a:t>
            </a:r>
            <a:r>
              <a:rPr lang="en-US" altLang="zh-CN" sz="1600" b="1" dirty="0" smtClean="0">
                <a:solidFill>
                  <a:schemeClr val="accent5">
                    <a:lumMod val="10000"/>
                  </a:schemeClr>
                </a:solidFill>
                <a:ea typeface="宋体" panose="02010600030101010101" pitchFamily="2" charset="-122"/>
              </a:rPr>
              <a:t>="</a:t>
            </a:r>
            <a:r>
              <a:rPr lang="en-US" altLang="zh-CN" sz="1600" b="1" dirty="0" err="1" smtClean="0">
                <a:solidFill>
                  <a:schemeClr val="accent5">
                    <a:lumMod val="10000"/>
                  </a:schemeClr>
                </a:solidFill>
                <a:ea typeface="宋体" panose="02010600030101010101" pitchFamily="2" charset="-122"/>
              </a:rPr>
              <a:t>userServiceLogger</a:t>
            </a:r>
            <a:r>
              <a:rPr lang="en-US" altLang="zh-CN" sz="1600" b="1" dirty="0" smtClean="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&lt;</a:t>
            </a:r>
            <a:r>
              <a:rPr lang="en-US" altLang="zh-CN" sz="1600" b="1" dirty="0" err="1">
                <a:solidFill>
                  <a:srgbClr val="FF0000"/>
                </a:solidFill>
                <a:ea typeface="宋体" panose="02010600030101010101" pitchFamily="2" charset="-122"/>
              </a:rPr>
              <a:t>aop:before</a:t>
            </a:r>
            <a:r>
              <a:rPr lang="en-US" altLang="zh-CN" sz="1600" b="1" dirty="0">
                <a:solidFill>
                  <a:schemeClr val="accent5">
                    <a:lumMod val="10000"/>
                  </a:schemeClr>
                </a:solidFill>
                <a:ea typeface="宋体" panose="02010600030101010101" pitchFamily="2" charset="-122"/>
              </a:rPr>
              <a:t> method="before" </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-ref="</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"&gt;&lt;/</a:t>
            </a:r>
            <a:r>
              <a:rPr lang="en-US" altLang="zh-CN" sz="1600" b="1" dirty="0" err="1">
                <a:solidFill>
                  <a:schemeClr val="accent5">
                    <a:lumMod val="10000"/>
                  </a:schemeClr>
                </a:solidFill>
                <a:ea typeface="宋体" panose="02010600030101010101" pitchFamily="2" charset="-122"/>
              </a:rPr>
              <a:t>aop:before</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            &lt;</a:t>
            </a:r>
            <a:r>
              <a:rPr lang="en-US" altLang="zh-CN" sz="1600" b="1" dirty="0" err="1">
                <a:solidFill>
                  <a:srgbClr val="FF0000"/>
                </a:solidFill>
                <a:ea typeface="宋体" panose="02010600030101010101" pitchFamily="2" charset="-122"/>
              </a:rPr>
              <a:t>aop:after-returning</a:t>
            </a:r>
            <a:r>
              <a:rPr lang="en-US" altLang="zh-CN" sz="1600" b="1" dirty="0">
                <a:solidFill>
                  <a:schemeClr val="accent5">
                    <a:lumMod val="10000"/>
                  </a:schemeClr>
                </a:solidFill>
                <a:ea typeface="宋体" panose="02010600030101010101" pitchFamily="2" charset="-122"/>
              </a:rPr>
              <a:t> method="</a:t>
            </a:r>
            <a:r>
              <a:rPr lang="en-US" altLang="zh-CN" sz="1600" b="1" dirty="0" err="1">
                <a:solidFill>
                  <a:schemeClr val="accent5">
                    <a:lumMod val="10000"/>
                  </a:schemeClr>
                </a:solidFill>
                <a:ea typeface="宋体" panose="02010600030101010101" pitchFamily="2" charset="-122"/>
              </a:rPr>
              <a:t>afterReturning</a:t>
            </a:r>
            <a:r>
              <a:rPr lang="en-US" altLang="zh-CN" sz="1600" b="1" dirty="0">
                <a:solidFill>
                  <a:schemeClr val="accent5">
                    <a:lumMod val="10000"/>
                  </a:schemeClr>
                </a:solidFill>
                <a:ea typeface="宋体" panose="02010600030101010101" pitchFamily="2" charset="-122"/>
              </a:rPr>
              <a:t>" </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-ref="</a:t>
            </a:r>
            <a:r>
              <a:rPr lang="en-US" altLang="zh-CN" sz="1600" b="1" dirty="0" err="1">
                <a:solidFill>
                  <a:schemeClr val="accent5">
                    <a:lumMod val="10000"/>
                  </a:schemeClr>
                </a:solidFill>
                <a:ea typeface="宋体" panose="02010600030101010101" pitchFamily="2" charset="-122"/>
              </a:rPr>
              <a:t>pointcut</a:t>
            </a:r>
            <a:r>
              <a:rPr lang="en-US" altLang="zh-CN" sz="1600" b="1" dirty="0">
                <a:solidFill>
                  <a:schemeClr val="accent5">
                    <a:lumMod val="10000"/>
                  </a:schemeClr>
                </a:solidFill>
                <a:ea typeface="宋体" panose="02010600030101010101" pitchFamily="2" charset="-122"/>
              </a:rPr>
              <a:t>" returning="result"/&gt;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a:solidFill>
                  <a:schemeClr val="accent5">
                    <a:lumMod val="10000"/>
                  </a:schemeClr>
                </a:solidFill>
                <a:ea typeface="宋体" panose="02010600030101010101" pitchFamily="2" charset="-122"/>
              </a:rPr>
              <a:t>     </a:t>
            </a: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aop:aspect</a:t>
            </a:r>
            <a:r>
              <a:rPr lang="en-US" altLang="zh-CN" sz="1600" b="1" dirty="0">
                <a:solidFill>
                  <a:schemeClr val="accent5">
                    <a:lumMod val="10000"/>
                  </a:schemeClr>
                </a:solidFill>
                <a:ea typeface="宋体" panose="02010600030101010101" pitchFamily="2" charset="-122"/>
              </a:rPr>
              <a:t>&gt;</a:t>
            </a:r>
            <a:endParaRPr lang="zh-CN" altLang="zh-CN" sz="1600" b="1" dirty="0">
              <a:solidFill>
                <a:schemeClr val="accent5">
                  <a:lumMod val="10000"/>
                </a:schemeClr>
              </a:solidFill>
              <a:ea typeface="宋体" panose="02010600030101010101" pitchFamily="2" charset="-122"/>
            </a:endParaRPr>
          </a:p>
          <a:p>
            <a:pPr defTabSz="723900">
              <a:lnSpc>
                <a:spcPct val="150000"/>
              </a:lnSpc>
              <a:spcBef>
                <a:spcPts val="200"/>
              </a:spcBef>
              <a:buClr>
                <a:schemeClr val="folHlink"/>
              </a:buClr>
              <a:buSzPct val="60000"/>
              <a:tabLst>
                <a:tab pos="444500" algn="l"/>
              </a:tabLst>
              <a:defRPr/>
            </a:pPr>
            <a:r>
              <a:rPr lang="en-US" altLang="zh-CN" sz="1600" b="1" dirty="0" smtClean="0">
                <a:solidFill>
                  <a:schemeClr val="accent5">
                    <a:lumMod val="10000"/>
                  </a:schemeClr>
                </a:solidFill>
                <a:ea typeface="宋体" panose="02010600030101010101" pitchFamily="2" charset="-122"/>
              </a:rPr>
              <a:t>&lt;/</a:t>
            </a:r>
            <a:r>
              <a:rPr lang="en-US" altLang="zh-CN" sz="1600" b="1" dirty="0" err="1">
                <a:solidFill>
                  <a:schemeClr val="accent5">
                    <a:lumMod val="10000"/>
                  </a:schemeClr>
                </a:solidFill>
                <a:ea typeface="宋体" panose="02010600030101010101" pitchFamily="2" charset="-122"/>
              </a:rPr>
              <a:t>aop:config</a:t>
            </a:r>
            <a:r>
              <a:rPr lang="en-US" altLang="zh-CN" sz="1600" b="1" dirty="0">
                <a:solidFill>
                  <a:schemeClr val="accent5">
                    <a:lumMod val="10000"/>
                  </a:schemeClr>
                </a:solidFill>
                <a:ea typeface="宋体" panose="02010600030101010101" pitchFamily="2" charset="-122"/>
              </a:rPr>
              <a:t>&gt;</a:t>
            </a:r>
            <a:endParaRPr lang="en-US" altLang="zh-CN" sz="1600" b="1" dirty="0">
              <a:solidFill>
                <a:schemeClr val="accent5">
                  <a:lumMod val="10000"/>
                </a:schemeClr>
              </a:solidFill>
              <a:ea typeface="宋体" panose="02010600030101010101" pitchFamily="2" charset="-122"/>
            </a:endParaRPr>
          </a:p>
        </p:txBody>
      </p:sp>
      <p:sp>
        <p:nvSpPr>
          <p:cNvPr id="19" name="AutoShape 6"/>
          <p:cNvSpPr>
            <a:spLocks noChangeArrowheads="1"/>
          </p:cNvSpPr>
          <p:nvPr/>
        </p:nvSpPr>
        <p:spPr bwMode="auto">
          <a:xfrm>
            <a:off x="5625877" y="3558485"/>
            <a:ext cx="962347"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切入点</a:t>
            </a:r>
            <a:endParaRPr lang="zh-CN" altLang="en-US" sz="1600" b="1" kern="0" dirty="0">
              <a:solidFill>
                <a:schemeClr val="bg1"/>
              </a:solidFill>
              <a:latin typeface="Arial" panose="020B0604020202020204"/>
              <a:ea typeface="黑体" panose="02010609060101010101" pitchFamily="2" charset="-122"/>
            </a:endParaRPr>
          </a:p>
        </p:txBody>
      </p:sp>
      <p:cxnSp>
        <p:nvCxnSpPr>
          <p:cNvPr id="13" name="直接箭头连接符 12"/>
          <p:cNvCxnSpPr>
            <a:endCxn id="19" idx="1"/>
          </p:cNvCxnSpPr>
          <p:nvPr/>
        </p:nvCxnSpPr>
        <p:spPr>
          <a:xfrm flipV="1">
            <a:off x="4893940" y="3745771"/>
            <a:ext cx="731937" cy="37606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9" name="Rectangle 34"/>
          <p:cNvSpPr>
            <a:spLocks noChangeArrowheads="1"/>
          </p:cNvSpPr>
          <p:nvPr/>
        </p:nvSpPr>
        <p:spPr bwMode="auto">
          <a:xfrm>
            <a:off x="2763956" y="3317050"/>
            <a:ext cx="2495952" cy="241436"/>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0" name="Rectangle 34"/>
          <p:cNvSpPr>
            <a:spLocks noChangeArrowheads="1"/>
          </p:cNvSpPr>
          <p:nvPr/>
        </p:nvSpPr>
        <p:spPr bwMode="auto">
          <a:xfrm>
            <a:off x="2682842" y="4109137"/>
            <a:ext cx="2211098" cy="243267"/>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1" name="AutoShape 6"/>
          <p:cNvSpPr>
            <a:spLocks noChangeArrowheads="1"/>
          </p:cNvSpPr>
          <p:nvPr/>
        </p:nvSpPr>
        <p:spPr bwMode="auto">
          <a:xfrm>
            <a:off x="5614020" y="3140968"/>
            <a:ext cx="1550268"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被织入的方法</a:t>
            </a:r>
            <a:endParaRPr lang="zh-CN" altLang="en-US" sz="1600" b="1" kern="0" dirty="0">
              <a:solidFill>
                <a:schemeClr val="bg1"/>
              </a:solidFill>
              <a:latin typeface="Arial" panose="020B0604020202020204"/>
              <a:ea typeface="黑体" panose="02010609060101010101" pitchFamily="2" charset="-122"/>
            </a:endParaRPr>
          </a:p>
        </p:txBody>
      </p:sp>
      <p:cxnSp>
        <p:nvCxnSpPr>
          <p:cNvPr id="12" name="直接箭头连接符 11"/>
          <p:cNvCxnSpPr>
            <a:endCxn id="11" idx="1"/>
          </p:cNvCxnSpPr>
          <p:nvPr/>
        </p:nvCxnSpPr>
        <p:spPr>
          <a:xfrm flipV="1">
            <a:off x="4871889" y="3328254"/>
            <a:ext cx="742131" cy="38877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Rectangle 34"/>
          <p:cNvSpPr>
            <a:spLocks noChangeArrowheads="1"/>
          </p:cNvSpPr>
          <p:nvPr/>
        </p:nvSpPr>
        <p:spPr bwMode="auto">
          <a:xfrm>
            <a:off x="3182640" y="3717032"/>
            <a:ext cx="1744143" cy="243267"/>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8" name="AutoShape 6"/>
          <p:cNvSpPr>
            <a:spLocks noChangeArrowheads="1"/>
          </p:cNvSpPr>
          <p:nvPr/>
        </p:nvSpPr>
        <p:spPr bwMode="auto">
          <a:xfrm>
            <a:off x="4871889" y="2406357"/>
            <a:ext cx="1644327"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增强处理对象</a:t>
            </a:r>
            <a:endParaRPr lang="zh-CN" altLang="en-US" sz="1600" b="1" kern="0" dirty="0">
              <a:solidFill>
                <a:schemeClr val="bg1"/>
              </a:solidFill>
              <a:latin typeface="Arial" panose="020B0604020202020204"/>
              <a:ea typeface="黑体" panose="02010609060101010101" pitchFamily="2" charset="-122"/>
            </a:endParaRPr>
          </a:p>
        </p:txBody>
      </p:sp>
      <p:cxnSp>
        <p:nvCxnSpPr>
          <p:cNvPr id="20" name="直接箭头连接符 19"/>
          <p:cNvCxnSpPr>
            <a:endCxn id="18" idx="1"/>
          </p:cNvCxnSpPr>
          <p:nvPr/>
        </p:nvCxnSpPr>
        <p:spPr>
          <a:xfrm flipV="1">
            <a:off x="4139952" y="2593643"/>
            <a:ext cx="731937" cy="7279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9" name="AutoShape 6"/>
          <p:cNvSpPr>
            <a:spLocks noChangeArrowheads="1"/>
          </p:cNvSpPr>
          <p:nvPr/>
        </p:nvSpPr>
        <p:spPr bwMode="auto">
          <a:xfrm>
            <a:off x="179512" y="3933056"/>
            <a:ext cx="1512168"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前置增强处理</a:t>
            </a:r>
            <a:endParaRPr lang="zh-CN" altLang="en-US" sz="1600" b="1" kern="0" dirty="0">
              <a:solidFill>
                <a:schemeClr val="bg1"/>
              </a:solidFill>
              <a:latin typeface="Arial" panose="020B0604020202020204"/>
              <a:ea typeface="黑体" panose="02010609060101010101" pitchFamily="2" charset="-122"/>
            </a:endParaRPr>
          </a:p>
        </p:txBody>
      </p:sp>
      <p:sp>
        <p:nvSpPr>
          <p:cNvPr id="40" name="AutoShape 6"/>
          <p:cNvSpPr>
            <a:spLocks noChangeArrowheads="1"/>
          </p:cNvSpPr>
          <p:nvPr/>
        </p:nvSpPr>
        <p:spPr bwMode="auto">
          <a:xfrm>
            <a:off x="179512" y="4710613"/>
            <a:ext cx="1512168"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en-US" sz="1600" b="1" kern="0" dirty="0" smtClean="0">
                <a:solidFill>
                  <a:schemeClr val="bg1"/>
                </a:solidFill>
                <a:latin typeface="Arial" panose="020B0604020202020204"/>
                <a:ea typeface="黑体" panose="02010609060101010101" pitchFamily="2" charset="-122"/>
              </a:rPr>
              <a:t>后置增强处理</a:t>
            </a:r>
            <a:endParaRPr lang="zh-CN" altLang="en-US" sz="1600" b="1" kern="0" dirty="0">
              <a:solidFill>
                <a:schemeClr val="bg1"/>
              </a:solidFill>
              <a:latin typeface="Arial" panose="020B0604020202020204"/>
              <a:ea typeface="黑体" panose="02010609060101010101" pitchFamily="2" charset="-122"/>
            </a:endParaRPr>
          </a:p>
        </p:txBody>
      </p:sp>
      <p:sp>
        <p:nvSpPr>
          <p:cNvPr id="41" name="AutoShape 6"/>
          <p:cNvSpPr>
            <a:spLocks noChangeArrowheads="1"/>
          </p:cNvSpPr>
          <p:nvPr/>
        </p:nvSpPr>
        <p:spPr bwMode="auto">
          <a:xfrm>
            <a:off x="5508104" y="5590326"/>
            <a:ext cx="2448272" cy="64698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r>
              <a:rPr lang="zh-CN" altLang="zh-CN" sz="1600" b="1" kern="0" dirty="0" smtClean="0">
                <a:solidFill>
                  <a:schemeClr val="bg1"/>
                </a:solidFill>
                <a:latin typeface="Arial" panose="020B0604020202020204"/>
                <a:ea typeface="黑体" panose="02010609060101010101" pitchFamily="2" charset="-122"/>
              </a:rPr>
              <a:t>指定</a:t>
            </a:r>
            <a:r>
              <a:rPr lang="zh-CN" altLang="zh-CN" sz="1600" b="1" kern="0" dirty="0">
                <a:solidFill>
                  <a:schemeClr val="bg1"/>
                </a:solidFill>
                <a:latin typeface="Arial" panose="020B0604020202020204"/>
                <a:ea typeface="黑体" panose="02010609060101010101" pitchFamily="2" charset="-122"/>
              </a:rPr>
              <a:t>需要注入返回值的属性</a:t>
            </a:r>
            <a:r>
              <a:rPr lang="zh-CN" altLang="zh-CN" sz="1600" b="1" kern="0" dirty="0" smtClean="0">
                <a:solidFill>
                  <a:schemeClr val="bg1"/>
                </a:solidFill>
                <a:latin typeface="Arial" panose="020B0604020202020204"/>
                <a:ea typeface="黑体" panose="02010609060101010101" pitchFamily="2" charset="-122"/>
              </a:rPr>
              <a:t>名</a:t>
            </a:r>
            <a:r>
              <a:rPr lang="zh-CN" altLang="en-US" sz="1600" b="1" kern="0" dirty="0" smtClean="0">
                <a:solidFill>
                  <a:schemeClr val="bg1"/>
                </a:solidFill>
                <a:latin typeface="Arial" panose="020B0604020202020204"/>
                <a:ea typeface="黑体" panose="02010609060101010101" pitchFamily="2" charset="-122"/>
              </a:rPr>
              <a:t>为</a:t>
            </a:r>
            <a:r>
              <a:rPr lang="en-US" altLang="zh-CN" sz="1600" b="1" kern="0" dirty="0" smtClean="0">
                <a:solidFill>
                  <a:schemeClr val="bg1"/>
                </a:solidFill>
                <a:latin typeface="Arial" panose="020B0604020202020204"/>
                <a:ea typeface="黑体" panose="02010609060101010101" pitchFamily="2" charset="-122"/>
              </a:rPr>
              <a:t>result</a:t>
            </a:r>
            <a:endParaRPr lang="zh-CN" altLang="en-US" sz="1600" b="1" kern="0" dirty="0">
              <a:solidFill>
                <a:schemeClr val="bg1"/>
              </a:solidFill>
              <a:latin typeface="Arial" panose="020B0604020202020204"/>
              <a:ea typeface="黑体" panose="02010609060101010101" pitchFamily="2" charset="-122"/>
            </a:endParaRPr>
          </a:p>
        </p:txBody>
      </p:sp>
      <p:sp>
        <p:nvSpPr>
          <p:cNvPr id="42" name="Rectangle 34"/>
          <p:cNvSpPr>
            <a:spLocks noChangeArrowheads="1"/>
          </p:cNvSpPr>
          <p:nvPr/>
        </p:nvSpPr>
        <p:spPr bwMode="auto">
          <a:xfrm>
            <a:off x="4961698" y="4881860"/>
            <a:ext cx="1779050" cy="275332"/>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cxnSp>
        <p:nvCxnSpPr>
          <p:cNvPr id="43" name="直接箭头连接符 42"/>
          <p:cNvCxnSpPr/>
          <p:nvPr/>
        </p:nvCxnSpPr>
        <p:spPr>
          <a:xfrm>
            <a:off x="5856287" y="5157192"/>
            <a:ext cx="532867" cy="43313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箭头连接符 44"/>
          <p:cNvCxnSpPr>
            <a:endCxn id="39" idx="3"/>
          </p:cNvCxnSpPr>
          <p:nvPr/>
        </p:nvCxnSpPr>
        <p:spPr>
          <a:xfrm flipH="1">
            <a:off x="1691680" y="3960299"/>
            <a:ext cx="432048" cy="16004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0" name="直接箭头连接符 49"/>
          <p:cNvCxnSpPr/>
          <p:nvPr/>
        </p:nvCxnSpPr>
        <p:spPr>
          <a:xfrm flipH="1">
            <a:off x="1691680" y="4725144"/>
            <a:ext cx="432048" cy="16004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1" name="Rectangle 34"/>
          <p:cNvSpPr>
            <a:spLocks noChangeArrowheads="1"/>
          </p:cNvSpPr>
          <p:nvPr/>
        </p:nvSpPr>
        <p:spPr bwMode="auto">
          <a:xfrm>
            <a:off x="3979985" y="4483720"/>
            <a:ext cx="2536231" cy="243267"/>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52" name="Rectangle 34"/>
          <p:cNvSpPr>
            <a:spLocks noChangeArrowheads="1"/>
          </p:cNvSpPr>
          <p:nvPr/>
        </p:nvSpPr>
        <p:spPr bwMode="auto">
          <a:xfrm>
            <a:off x="2665885" y="4881860"/>
            <a:ext cx="2260898" cy="262632"/>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left)">
                                      <p:cBhvr>
                                        <p:cTn id="18" dur="500"/>
                                        <p:tgtEl>
                                          <p:spTgt spid="4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500"/>
                                        <p:tgtEl>
                                          <p:spTgt spid="39"/>
                                        </p:tgtEl>
                                      </p:cBhvr>
                                    </p:animEffect>
                                  </p:childTnLst>
                                </p:cTn>
                              </p:par>
                              <p:par>
                                <p:cTn id="22" presetID="22" presetClass="entr" presetSubtype="8"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left)">
                                      <p:cBhvr>
                                        <p:cTn id="35" dur="500"/>
                                        <p:tgtEl>
                                          <p:spTgt spid="5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par>
                                <p:cTn id="39" presetID="2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par>
                                <p:cTn id="50" presetID="22" presetClass="entr" presetSubtype="8"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par>
                                <p:cTn id="61" presetID="22" presetClass="entr" presetSubtype="8"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 grpId="0" animBg="1"/>
      <p:bldP spid="10" grpId="0" animBg="1"/>
      <p:bldP spid="11" grpId="0" animBg="1"/>
      <p:bldP spid="16" grpId="0" animBg="1"/>
      <p:bldP spid="18" grpId="0" animBg="1"/>
      <p:bldP spid="39" grpId="0" animBg="1"/>
      <p:bldP spid="40" grpId="0" animBg="1"/>
      <p:bldP spid="41" grpId="0" animBg="1"/>
      <p:bldP spid="42" grpId="0" animBg="1"/>
      <p:bldP spid="51" grpId="0" animBg="1"/>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2555875" y="69850"/>
            <a:ext cx="6408738" cy="954088"/>
          </a:xfrm>
        </p:spPr>
        <p:txBody>
          <a:bodyPr/>
          <a:lstStyle/>
          <a:p>
            <a:pPr>
              <a:defRPr/>
            </a:pPr>
            <a:r>
              <a:rPr dirty="0" smtClean="0"/>
              <a:t>学员操作</a:t>
            </a:r>
            <a:r>
              <a:rPr lang="en-US" altLang="zh-CN" dirty="0" smtClean="0"/>
              <a:t>—</a:t>
            </a:r>
            <a:r>
              <a:rPr dirty="0" smtClean="0"/>
              <a:t>使用</a:t>
            </a:r>
            <a:r>
              <a:rPr lang="en-US" altLang="zh-CN" dirty="0" smtClean="0"/>
              <a:t>Spring AOP</a:t>
            </a:r>
            <a:r>
              <a:rPr dirty="0" smtClean="0"/>
              <a:t>记录日志</a:t>
            </a:r>
            <a:endParaRPr dirty="0"/>
          </a:p>
        </p:txBody>
      </p:sp>
      <p:sp>
        <p:nvSpPr>
          <p:cNvPr id="823299" name="Rectangle 3"/>
          <p:cNvSpPr>
            <a:spLocks noGrp="1" noChangeArrowheads="1"/>
          </p:cNvSpPr>
          <p:nvPr>
            <p:ph idx="1"/>
          </p:nvPr>
        </p:nvSpPr>
        <p:spPr>
          <a:xfrm>
            <a:off x="784225" y="1214438"/>
            <a:ext cx="7645400" cy="5143500"/>
          </a:xfrm>
        </p:spPr>
        <p:txBody>
          <a:bodyPr/>
          <a:lstStyle/>
          <a:p>
            <a:pPr>
              <a:defRPr/>
            </a:pPr>
            <a:r>
              <a:rPr lang="zh-CN" altLang="en-US" smtClean="0"/>
              <a:t>需求说明</a:t>
            </a:r>
            <a:endParaRPr lang="zh-CN" altLang="en-US" smtClean="0"/>
          </a:p>
          <a:p>
            <a:pPr lvl="1">
              <a:defRPr/>
            </a:pPr>
            <a:r>
              <a:rPr lang="zh-CN" altLang="en-US" dirty="0" smtClean="0"/>
              <a:t>使用前置增强和后置增强对业务方法的执行过程进行日志记录</a:t>
            </a:r>
            <a:endParaRPr lang="en-US" altLang="zh-CN" dirty="0"/>
          </a:p>
        </p:txBody>
      </p:sp>
      <p:grpSp>
        <p:nvGrpSpPr>
          <p:cNvPr id="46085" name="组合 66"/>
          <p:cNvGrpSpPr/>
          <p:nvPr/>
        </p:nvGrpSpPr>
        <p:grpSpPr bwMode="auto">
          <a:xfrm>
            <a:off x="142875" y="857250"/>
            <a:ext cx="928688" cy="406400"/>
            <a:chOff x="3786182" y="1192962"/>
            <a:chExt cx="928694" cy="406350"/>
          </a:xfrm>
        </p:grpSpPr>
        <p:sp>
          <p:nvSpPr>
            <p:cNvPr id="7" name="TextBox 6"/>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endParaRPr lang="zh-CN" altLang="en-US" sz="2000" b="1" dirty="0">
                <a:latin typeface="黑体" panose="02010609060101010101" pitchFamily="2" charset="-122"/>
                <a:ea typeface="黑体" panose="02010609060101010101" pitchFamily="2" charset="-122"/>
              </a:endParaRPr>
            </a:p>
          </p:txBody>
        </p:sp>
        <p:pic>
          <p:nvPicPr>
            <p:cNvPr id="46092" name="Picture 2" descr="E:\设计支持\模板设计\Y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p:nvPr/>
        </p:nvGrpSpPr>
        <p:grpSpPr bwMode="auto">
          <a:xfrm>
            <a:off x="3000375" y="5286375"/>
            <a:ext cx="2786063" cy="428625"/>
            <a:chOff x="3714744" y="5143512"/>
            <a:chExt cx="2786082" cy="428628"/>
          </a:xfrm>
        </p:grpSpPr>
        <p:sp>
          <p:nvSpPr>
            <p:cNvPr id="11" name="圆角矩形 1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TextBox 11"/>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25</a:t>
              </a:r>
              <a:r>
                <a:rPr lang="zh-CN" altLang="en-US" sz="1600" b="1" spc="300" dirty="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572125" y="285750"/>
            <a:ext cx="3392488" cy="523875"/>
          </a:xfrm>
        </p:spPr>
        <p:txBody>
          <a:bodyPr/>
          <a:lstStyle/>
          <a:p>
            <a:pPr>
              <a:defRPr/>
            </a:pPr>
            <a:r>
              <a:rPr smtClean="0"/>
              <a:t>共性问题集中讲解</a:t>
            </a:r>
            <a:endParaRPr smtClean="0"/>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47109"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7111" name="组合 7"/>
            <p:cNvGrpSpPr/>
            <p:nvPr/>
          </p:nvGrpSpPr>
          <p:grpSpPr bwMode="auto">
            <a:xfrm>
              <a:off x="1923997" y="3214688"/>
              <a:ext cx="5862712" cy="2058988"/>
              <a:chOff x="2066281" y="2227264"/>
              <a:chExt cx="5862790" cy="2059017"/>
            </a:xfrm>
          </p:grpSpPr>
          <p:grpSp>
            <p:nvGrpSpPr>
              <p:cNvPr id="4711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711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711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8028384" y="285750"/>
            <a:ext cx="936229" cy="523875"/>
          </a:xfrm>
        </p:spPr>
        <p:txBody>
          <a:bodyPr/>
          <a:lstStyle/>
          <a:p>
            <a:pPr>
              <a:defRPr/>
            </a:pPr>
            <a:r>
              <a:rPr smtClean="0"/>
              <a:t>总结</a:t>
            </a:r>
            <a:endParaRPr smtClean="0"/>
          </a:p>
        </p:txBody>
      </p:sp>
      <p:sp>
        <p:nvSpPr>
          <p:cNvPr id="49157" name="TextBox 4"/>
          <p:cNvSpPr txBox="1">
            <a:spLocks noChangeArrowheads="1"/>
          </p:cNvSpPr>
          <p:nvPr/>
        </p:nvSpPr>
        <p:spPr bwMode="auto">
          <a:xfrm>
            <a:off x="2004415" y="1378511"/>
            <a:ext cx="5014913"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cs typeface="Arial" panose="020B0604020202020204" pitchFamily="34" charset="0"/>
              </a:rPr>
              <a:t>轻量级的企业级</a:t>
            </a:r>
            <a:r>
              <a:rPr lang="zh-CN" altLang="en-US" sz="2000" b="1" dirty="0" smtClean="0">
                <a:ea typeface="微软雅黑" panose="020B0503020204020204" pitchFamily="34" charset="-122"/>
                <a:cs typeface="Arial" panose="020B0604020202020204" pitchFamily="34" charset="0"/>
              </a:rPr>
              <a:t>框架</a:t>
            </a:r>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en-US" sz="2000" b="1" dirty="0" smtClean="0">
                <a:ea typeface="微软雅黑" panose="020B0503020204020204" pitchFamily="34" charset="-122"/>
                <a:cs typeface="Arial" panose="020B0604020202020204" pitchFamily="34" charset="0"/>
              </a:rPr>
              <a:t>搭建</a:t>
            </a:r>
            <a:r>
              <a:rPr lang="en-US" altLang="zh-CN" sz="2000" b="1" dirty="0" smtClean="0">
                <a:ea typeface="微软雅黑" panose="020B0503020204020204" pitchFamily="34" charset="-122"/>
                <a:cs typeface="Arial" panose="020B0604020202020204" pitchFamily="34" charset="0"/>
              </a:rPr>
              <a:t>Spring</a:t>
            </a:r>
            <a:r>
              <a:rPr lang="zh-CN" altLang="en-US" sz="2000" b="1" dirty="0" smtClean="0">
                <a:ea typeface="微软雅黑" panose="020B0503020204020204" pitchFamily="34" charset="-122"/>
                <a:cs typeface="Arial" panose="020B0604020202020204" pitchFamily="34" charset="0"/>
              </a:rPr>
              <a:t>开发环境</a:t>
            </a:r>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en-US" altLang="zh-CN" sz="2000" b="1" dirty="0" err="1" smtClean="0">
                <a:solidFill>
                  <a:srgbClr val="FF0000"/>
                </a:solidFill>
                <a:ea typeface="微软雅黑" panose="020B0503020204020204" pitchFamily="34" charset="-122"/>
                <a:cs typeface="Arial" panose="020B0604020202020204" pitchFamily="34" charset="0"/>
              </a:rPr>
              <a:t>IoC</a:t>
            </a:r>
            <a:endParaRPr lang="en-US" altLang="zh-CN" sz="2000" b="1" dirty="0">
              <a:solidFill>
                <a:srgbClr val="FF000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en-US" altLang="zh-CN" sz="2000" b="1" dirty="0">
                <a:solidFill>
                  <a:srgbClr val="FF0000"/>
                </a:solidFill>
                <a:ea typeface="微软雅黑" panose="020B0503020204020204" pitchFamily="34" charset="-122"/>
                <a:cs typeface="Arial" panose="020B0604020202020204" pitchFamily="34" charset="0"/>
              </a:rPr>
              <a:t>AOP</a:t>
            </a:r>
            <a:endParaRPr lang="zh-CN" altLang="en-US" sz="2000" b="1" dirty="0">
              <a:solidFill>
                <a:srgbClr val="FF0000"/>
              </a:solidFill>
              <a:ea typeface="微软雅黑" panose="020B0503020204020204" pitchFamily="34" charset="-122"/>
              <a:cs typeface="Arial" panose="020B0604020202020204" pitchFamily="34" charset="0"/>
            </a:endParaRPr>
          </a:p>
        </p:txBody>
      </p:sp>
      <p:sp>
        <p:nvSpPr>
          <p:cNvPr id="49158" name="AutoShape 3"/>
          <p:cNvSpPr/>
          <p:nvPr/>
        </p:nvSpPr>
        <p:spPr bwMode="auto">
          <a:xfrm>
            <a:off x="6866245" y="2356179"/>
            <a:ext cx="153084" cy="640773"/>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49159" name="TextBox 11"/>
          <p:cNvSpPr txBox="1">
            <a:spLocks noChangeArrowheads="1"/>
          </p:cNvSpPr>
          <p:nvPr/>
        </p:nvSpPr>
        <p:spPr bwMode="auto">
          <a:xfrm>
            <a:off x="2698749" y="2996952"/>
            <a:ext cx="41674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b="1" dirty="0">
                <a:ea typeface="微软雅黑" panose="020B0503020204020204" pitchFamily="34" charset="-122"/>
                <a:cs typeface="Arial" panose="020B0604020202020204" pitchFamily="34" charset="0"/>
              </a:rPr>
              <a:t>控制反转</a:t>
            </a:r>
            <a:r>
              <a:rPr lang="en-US" altLang="zh-CN" sz="1600" b="1" dirty="0">
                <a:ea typeface="微软雅黑" panose="020B0503020204020204" pitchFamily="34" charset="-122"/>
                <a:cs typeface="Arial" panose="020B0604020202020204" pitchFamily="34" charset="0"/>
              </a:rPr>
              <a:t>\</a:t>
            </a:r>
            <a:r>
              <a:rPr lang="zh-CN" altLang="en-US" sz="1600" b="1" dirty="0">
                <a:ea typeface="微软雅黑" panose="020B0503020204020204" pitchFamily="34" charset="-122"/>
                <a:cs typeface="Arial" panose="020B0604020202020204" pitchFamily="34" charset="0"/>
              </a:rPr>
              <a:t>依赖</a:t>
            </a:r>
            <a:r>
              <a:rPr lang="zh-CN" altLang="en-US" sz="1600" b="1" dirty="0" smtClean="0">
                <a:ea typeface="微软雅黑" panose="020B0503020204020204" pitchFamily="34" charset="-122"/>
                <a:cs typeface="Arial" panose="020B0604020202020204" pitchFamily="34" charset="0"/>
              </a:rPr>
              <a:t>注入</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zh-CN" altLang="zh-CN" sz="1600" b="1" dirty="0" smtClean="0">
                <a:ea typeface="微软雅黑" panose="020B0503020204020204" pitchFamily="34" charset="-122"/>
                <a:cs typeface="Arial" panose="020B0604020202020204" pitchFamily="34" charset="0"/>
              </a:rPr>
              <a:t>组件</a:t>
            </a:r>
            <a:r>
              <a:rPr lang="zh-CN" altLang="zh-CN" sz="1600" b="1" dirty="0">
                <a:ea typeface="微软雅黑" panose="020B0503020204020204" pitchFamily="34" charset="-122"/>
                <a:cs typeface="Arial" panose="020B0604020202020204" pitchFamily="34" charset="0"/>
              </a:rPr>
              <a:t>之间以配置文件的形式组织在一起，而不是以硬编码的方式耦合在</a:t>
            </a:r>
            <a:r>
              <a:rPr lang="zh-CN" altLang="zh-CN" sz="1600" b="1" dirty="0" smtClean="0">
                <a:ea typeface="微软雅黑" panose="020B0503020204020204" pitchFamily="34" charset="-122"/>
                <a:cs typeface="Arial" panose="020B0604020202020204" pitchFamily="34" charset="0"/>
              </a:rPr>
              <a:t>一起</a:t>
            </a:r>
            <a:endParaRPr lang="en-US" altLang="zh-CN" sz="1600" b="1" dirty="0">
              <a:solidFill>
                <a:srgbClr val="C00000"/>
              </a:solidFill>
              <a:ea typeface="微软雅黑" panose="020B0503020204020204" pitchFamily="34" charset="-122"/>
              <a:cs typeface="Arial" panose="020B0604020202020204" pitchFamily="34" charset="0"/>
            </a:endParaRPr>
          </a:p>
        </p:txBody>
      </p:sp>
      <p:sp>
        <p:nvSpPr>
          <p:cNvPr id="49160" name="TextBox 12"/>
          <p:cNvSpPr txBox="1">
            <a:spLocks noChangeArrowheads="1"/>
          </p:cNvSpPr>
          <p:nvPr/>
        </p:nvSpPr>
        <p:spPr bwMode="auto">
          <a:xfrm>
            <a:off x="6947221" y="2268161"/>
            <a:ext cx="1267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smtClean="0">
                <a:ea typeface="微软雅黑" panose="020B0503020204020204" pitchFamily="34" charset="-122"/>
                <a:cs typeface="Arial" panose="020B0604020202020204" pitchFamily="34" charset="0"/>
              </a:rPr>
              <a:t>&lt;</a:t>
            </a:r>
            <a:r>
              <a:rPr lang="en-US" altLang="zh-CN" sz="1600" b="1" dirty="0">
                <a:ea typeface="微软雅黑" panose="020B0503020204020204" pitchFamily="34" charset="-122"/>
                <a:cs typeface="Arial" panose="020B0604020202020204" pitchFamily="34" charset="0"/>
              </a:rPr>
              <a:t>bean</a:t>
            </a:r>
            <a:r>
              <a:rPr lang="en-US" altLang="zh-CN" sz="1600" b="1" dirty="0" smtClean="0">
                <a:ea typeface="微软雅黑" panose="020B0503020204020204" pitchFamily="34" charset="-122"/>
                <a:cs typeface="Arial" panose="020B0604020202020204" pitchFamily="34" charset="0"/>
              </a:rPr>
              <a:t>&gt;</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en-US" altLang="zh-CN" sz="1600" b="1" dirty="0" smtClean="0">
                <a:ea typeface="微软雅黑" panose="020B0503020204020204" pitchFamily="34" charset="-122"/>
                <a:cs typeface="Arial" panose="020B0604020202020204" pitchFamily="34" charset="0"/>
              </a:rPr>
              <a:t>&lt;</a:t>
            </a:r>
            <a:r>
              <a:rPr lang="en-US" altLang="zh-CN" sz="1600" b="1" dirty="0">
                <a:ea typeface="微软雅黑" panose="020B0503020204020204" pitchFamily="34" charset="-122"/>
                <a:cs typeface="Arial" panose="020B0604020202020204" pitchFamily="34" charset="0"/>
              </a:rPr>
              <a:t>property</a:t>
            </a:r>
            <a:r>
              <a:rPr lang="en-US" altLang="zh-CN" sz="1600" b="1" dirty="0" smtClean="0">
                <a:ea typeface="微软雅黑" panose="020B0503020204020204" pitchFamily="34" charset="-122"/>
                <a:cs typeface="Arial" panose="020B0604020202020204" pitchFamily="34" charset="0"/>
              </a:rPr>
              <a:t>&gt;</a:t>
            </a:r>
            <a:endParaRPr lang="zh-CN" altLang="en-US" sz="1600" b="1" dirty="0">
              <a:ea typeface="微软雅黑" panose="020B0503020204020204" pitchFamily="34" charset="-122"/>
              <a:cs typeface="Arial" panose="020B0604020202020204" pitchFamily="34" charset="0"/>
            </a:endParaRPr>
          </a:p>
        </p:txBody>
      </p:sp>
      <p:sp>
        <p:nvSpPr>
          <p:cNvPr id="49161" name="AutoShape 3"/>
          <p:cNvSpPr/>
          <p:nvPr/>
        </p:nvSpPr>
        <p:spPr bwMode="auto">
          <a:xfrm>
            <a:off x="2518344" y="3068961"/>
            <a:ext cx="214313" cy="864096"/>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49162" name="TextBox 15"/>
          <p:cNvSpPr txBox="1">
            <a:spLocks noChangeArrowheads="1"/>
          </p:cNvSpPr>
          <p:nvPr/>
        </p:nvSpPr>
        <p:spPr bwMode="auto">
          <a:xfrm>
            <a:off x="144016" y="3068960"/>
            <a:ext cx="16196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ea typeface="微软雅黑" panose="020B0503020204020204" pitchFamily="34" charset="-122"/>
                <a:cs typeface="Arial" panose="020B0604020202020204" pitchFamily="34" charset="0"/>
              </a:rPr>
              <a:t>Spring</a:t>
            </a:r>
            <a:r>
              <a:rPr lang="zh-CN" altLang="en-US" sz="2000" b="1" dirty="0" smtClean="0">
                <a:ea typeface="微软雅黑" panose="020B0503020204020204" pitchFamily="34" charset="-122"/>
                <a:cs typeface="Arial" panose="020B0604020202020204" pitchFamily="34" charset="0"/>
              </a:rPr>
              <a:t>核心概念</a:t>
            </a:r>
            <a:endParaRPr lang="en-US" altLang="zh-CN" sz="2000" b="1" dirty="0">
              <a:ea typeface="微软雅黑" panose="020B0503020204020204" pitchFamily="34" charset="-122"/>
              <a:cs typeface="Arial" panose="020B0604020202020204" pitchFamily="34" charset="0"/>
            </a:endParaRPr>
          </a:p>
        </p:txBody>
      </p:sp>
      <p:sp>
        <p:nvSpPr>
          <p:cNvPr id="49163" name="AutoShape 3"/>
          <p:cNvSpPr/>
          <p:nvPr/>
        </p:nvSpPr>
        <p:spPr bwMode="auto">
          <a:xfrm>
            <a:off x="1691680" y="1484783"/>
            <a:ext cx="312736" cy="3778177"/>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3" name="AutoShape 3"/>
          <p:cNvSpPr/>
          <p:nvPr/>
        </p:nvSpPr>
        <p:spPr bwMode="auto">
          <a:xfrm>
            <a:off x="4488430" y="1861269"/>
            <a:ext cx="188443" cy="777231"/>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4" name="TextBox 11"/>
          <p:cNvSpPr txBox="1">
            <a:spLocks noChangeArrowheads="1"/>
          </p:cNvSpPr>
          <p:nvPr/>
        </p:nvSpPr>
        <p:spPr bwMode="auto">
          <a:xfrm>
            <a:off x="4676873" y="1756484"/>
            <a:ext cx="39985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获取并添加</a:t>
            </a:r>
            <a:r>
              <a:rPr lang="en-US" altLang="zh-CN" sz="1600" b="1" dirty="0" smtClean="0">
                <a:ea typeface="微软雅黑" panose="020B0503020204020204" pitchFamily="34" charset="-122"/>
                <a:cs typeface="Arial" panose="020B0604020202020204" pitchFamily="34" charset="0"/>
              </a:rPr>
              <a:t>Spring</a:t>
            </a:r>
            <a:r>
              <a:rPr lang="zh-CN" altLang="en-US" sz="1600" b="1" dirty="0" smtClean="0">
                <a:ea typeface="微软雅黑" panose="020B0503020204020204" pitchFamily="34" charset="-122"/>
                <a:cs typeface="Arial" panose="020B0604020202020204" pitchFamily="34" charset="0"/>
              </a:rPr>
              <a:t>的</a:t>
            </a:r>
            <a:r>
              <a:rPr lang="en-US" altLang="zh-CN" sz="1600" b="1" dirty="0" smtClean="0">
                <a:ea typeface="微软雅黑" panose="020B0503020204020204" pitchFamily="34" charset="-122"/>
                <a:cs typeface="Arial" panose="020B0604020202020204" pitchFamily="34" charset="0"/>
              </a:rPr>
              <a:t>jar</a:t>
            </a:r>
            <a:r>
              <a:rPr lang="zh-CN" altLang="en-US" sz="1600" b="1" dirty="0">
                <a:ea typeface="微软雅黑" panose="020B0503020204020204" pitchFamily="34" charset="-122"/>
                <a:cs typeface="Arial" panose="020B0604020202020204" pitchFamily="34" charset="0"/>
              </a:rPr>
              <a:t>文件</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endParaRPr lang="en-US" altLang="zh-CN" sz="1600" b="1" dirty="0" smtClean="0">
              <a:solidFill>
                <a:srgbClr val="C00000"/>
              </a:solidFill>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创建</a:t>
            </a:r>
            <a:r>
              <a:rPr lang="en-US" altLang="zh-CN" sz="1600" b="1" dirty="0">
                <a:ea typeface="微软雅黑" panose="020B0503020204020204" pitchFamily="34" charset="-122"/>
                <a:cs typeface="Arial" panose="020B0604020202020204" pitchFamily="34" charset="0"/>
              </a:rPr>
              <a:t>Spring</a:t>
            </a:r>
            <a:r>
              <a:rPr lang="zh-CN" altLang="en-US" sz="1600" b="1" dirty="0">
                <a:ea typeface="微软雅黑" panose="020B0503020204020204" pitchFamily="34" charset="-122"/>
                <a:cs typeface="Arial" panose="020B0604020202020204" pitchFamily="34" charset="0"/>
              </a:rPr>
              <a:t>的配置文件</a:t>
            </a:r>
            <a:endParaRPr lang="en-US" altLang="zh-CN" sz="1600" b="1" dirty="0">
              <a:ea typeface="微软雅黑" panose="020B0503020204020204" pitchFamily="34" charset="-122"/>
              <a:cs typeface="Arial" panose="020B0604020202020204" pitchFamily="34" charset="0"/>
            </a:endParaRPr>
          </a:p>
        </p:txBody>
      </p:sp>
      <p:sp>
        <p:nvSpPr>
          <p:cNvPr id="15" name="AutoShape 3"/>
          <p:cNvSpPr/>
          <p:nvPr/>
        </p:nvSpPr>
        <p:spPr bwMode="auto">
          <a:xfrm>
            <a:off x="2628452" y="4358133"/>
            <a:ext cx="214313" cy="1809656"/>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6" name="TextBox 11"/>
          <p:cNvSpPr txBox="1">
            <a:spLocks noChangeArrowheads="1"/>
          </p:cNvSpPr>
          <p:nvPr/>
        </p:nvSpPr>
        <p:spPr bwMode="auto">
          <a:xfrm>
            <a:off x="2770757" y="4289028"/>
            <a:ext cx="561766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面向切面编程：</a:t>
            </a:r>
            <a:r>
              <a:rPr lang="zh-CN" altLang="en-US" sz="1600" b="1" dirty="0">
                <a:ea typeface="微软雅黑" panose="020B0503020204020204" pitchFamily="34" charset="-122"/>
                <a:cs typeface="Arial" panose="020B0604020202020204" pitchFamily="34" charset="0"/>
              </a:rPr>
              <a:t>从系统中分离出切面，独立于业务逻辑实现，在程序执行时织入程序中</a:t>
            </a:r>
            <a:r>
              <a:rPr lang="zh-CN" altLang="en-US" sz="1600" b="1" dirty="0" smtClean="0">
                <a:ea typeface="微软雅黑" panose="020B0503020204020204" pitchFamily="34" charset="-122"/>
                <a:cs typeface="Arial" panose="020B0604020202020204" pitchFamily="34" charset="0"/>
              </a:rPr>
              <a:t>运行（</a:t>
            </a:r>
            <a:r>
              <a:rPr lang="zh-CN" altLang="zh-CN" sz="1600" b="1" dirty="0">
                <a:solidFill>
                  <a:srgbClr val="FF0000"/>
                </a:solidFill>
                <a:ea typeface="微软雅黑" panose="020B0503020204020204" pitchFamily="34" charset="-122"/>
                <a:cs typeface="Arial" panose="020B0604020202020204" pitchFamily="34" charset="0"/>
              </a:rPr>
              <a:t>在什么位置，执行什么功能</a:t>
            </a:r>
            <a:r>
              <a:rPr lang="zh-CN" altLang="en-US" sz="1600" b="1" dirty="0">
                <a:ea typeface="微软雅黑" panose="020B0503020204020204" pitchFamily="34" charset="-122"/>
                <a:cs typeface="Arial" panose="020B0604020202020204" pitchFamily="34" charset="0"/>
              </a:rPr>
              <a:t>）</a:t>
            </a:r>
            <a:endParaRPr lang="en-US" altLang="zh-CN" sz="1600" b="1" dirty="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defRPr/>
            </a:pPr>
            <a:r>
              <a:rPr lang="zh-CN" altLang="en-US" sz="1600" b="1" dirty="0">
                <a:ea typeface="微软雅黑" panose="020B0503020204020204" pitchFamily="34" charset="-122"/>
                <a:cs typeface="Arial" panose="020B0604020202020204" pitchFamily="34" charset="0"/>
              </a:rPr>
              <a:t>配置</a:t>
            </a:r>
            <a:r>
              <a:rPr lang="en-US" altLang="zh-CN" sz="1600" b="1" dirty="0">
                <a:ea typeface="微软雅黑" panose="020B0503020204020204" pitchFamily="34" charset="-122"/>
                <a:cs typeface="Arial" panose="020B0604020202020204" pitchFamily="34" charset="0"/>
              </a:rPr>
              <a:t>AOP</a:t>
            </a:r>
            <a:r>
              <a:rPr lang="zh-CN" altLang="en-US" sz="1600" b="1" dirty="0">
                <a:ea typeface="微软雅黑" panose="020B0503020204020204" pitchFamily="34" charset="-122"/>
                <a:cs typeface="Arial" panose="020B0604020202020204" pitchFamily="34" charset="0"/>
              </a:rPr>
              <a:t>主要使用</a:t>
            </a:r>
            <a:r>
              <a:rPr lang="en-US" altLang="zh-CN" sz="1600" b="1" dirty="0" err="1">
                <a:ea typeface="微软雅黑" panose="020B0503020204020204" pitchFamily="34" charset="-122"/>
                <a:cs typeface="Arial" panose="020B0604020202020204" pitchFamily="34" charset="0"/>
              </a:rPr>
              <a:t>aop</a:t>
            </a:r>
            <a:r>
              <a:rPr lang="zh-CN" altLang="en-US" sz="1600" b="1" dirty="0">
                <a:ea typeface="微软雅黑" panose="020B0503020204020204" pitchFamily="34" charset="-122"/>
                <a:cs typeface="Arial" panose="020B0604020202020204" pitchFamily="34" charset="0"/>
              </a:rPr>
              <a:t>命名空间下的元素</a:t>
            </a:r>
            <a:r>
              <a:rPr lang="zh-CN" altLang="en-US" sz="1600" b="1" dirty="0" smtClean="0">
                <a:ea typeface="微软雅黑" panose="020B0503020204020204" pitchFamily="34" charset="-122"/>
                <a:cs typeface="Arial" panose="020B0604020202020204" pitchFamily="34" charset="0"/>
              </a:rPr>
              <a:t>完成，可以</a:t>
            </a:r>
            <a:r>
              <a:rPr lang="zh-CN" altLang="en-US" sz="1600" b="1" dirty="0">
                <a:ea typeface="微软雅黑" panose="020B0503020204020204" pitchFamily="34" charset="-122"/>
                <a:cs typeface="Arial" panose="020B0604020202020204" pitchFamily="34" charset="0"/>
              </a:rPr>
              <a:t>实现定义切入点和织入增强等</a:t>
            </a:r>
            <a:r>
              <a:rPr lang="zh-CN" altLang="en-US" sz="1600" b="1" dirty="0" smtClean="0">
                <a:ea typeface="微软雅黑" panose="020B0503020204020204" pitchFamily="34" charset="-122"/>
                <a:cs typeface="Arial" panose="020B0604020202020204" pitchFamily="34" charset="0"/>
              </a:rPr>
              <a:t>操作</a:t>
            </a:r>
            <a:endParaRPr lang="en-US" altLang="zh-CN" sz="1600" b="1" dirty="0" smtClean="0">
              <a:ea typeface="微软雅黑" panose="020B0503020204020204" pitchFamily="34" charset="-122"/>
              <a:cs typeface="Arial" panose="020B0604020202020204" pitchFamily="34" charset="0"/>
            </a:endParaRPr>
          </a:p>
          <a:p>
            <a:pPr eaLnBrk="1" hangingPunct="1">
              <a:defRPr/>
            </a:pPr>
            <a:endParaRPr lang="en-US" altLang="zh-CN" sz="1600" b="1" dirty="0" smtClean="0">
              <a:ea typeface="微软雅黑" panose="020B0503020204020204" pitchFamily="34" charset="-122"/>
              <a:cs typeface="Arial" panose="020B0604020202020204" pitchFamily="34" charset="0"/>
            </a:endParaRPr>
          </a:p>
          <a:p>
            <a:pPr eaLnBrk="1" hangingPunct="1">
              <a:defRPr/>
            </a:pPr>
            <a:endParaRPr lang="en-US" altLang="zh-CN" sz="1600" b="1" dirty="0">
              <a:ea typeface="微软雅黑" panose="020B0503020204020204" pitchFamily="34" charset="-122"/>
              <a:cs typeface="Arial" panose="020B0604020202020204" pitchFamily="34" charset="0"/>
            </a:endParaRPr>
          </a:p>
          <a:p>
            <a:pPr eaLnBrk="1" hangingPunct="1">
              <a:defRPr/>
            </a:pPr>
            <a:r>
              <a:rPr lang="zh-CN" altLang="en-US" sz="1600" b="1" dirty="0" smtClean="0">
                <a:ea typeface="微软雅黑" panose="020B0503020204020204" pitchFamily="34" charset="-122"/>
                <a:cs typeface="Arial" panose="020B0604020202020204" pitchFamily="34" charset="0"/>
              </a:rPr>
              <a:t>增强处理</a:t>
            </a:r>
            <a:endParaRPr lang="en-US" altLang="zh-CN" sz="1600" b="1" dirty="0" smtClean="0">
              <a:ea typeface="微软雅黑" panose="020B0503020204020204" pitchFamily="34" charset="-122"/>
              <a:cs typeface="Arial" panose="020B0604020202020204" pitchFamily="34" charset="0"/>
            </a:endParaRPr>
          </a:p>
          <a:p>
            <a:pPr eaLnBrk="1" hangingPunct="1">
              <a:defRPr/>
            </a:pPr>
            <a:endParaRPr lang="zh-CN" altLang="en-US" sz="1600" b="1" dirty="0">
              <a:ea typeface="微软雅黑" panose="020B0503020204020204" pitchFamily="34" charset="-122"/>
              <a:cs typeface="Arial" panose="020B0604020202020204" pitchFamily="34" charset="0"/>
            </a:endParaRPr>
          </a:p>
        </p:txBody>
      </p:sp>
      <p:sp>
        <p:nvSpPr>
          <p:cNvPr id="17" name="AutoShape 3"/>
          <p:cNvSpPr/>
          <p:nvPr/>
        </p:nvSpPr>
        <p:spPr bwMode="auto">
          <a:xfrm>
            <a:off x="3706861" y="5847403"/>
            <a:ext cx="153084" cy="640773"/>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8" name="TextBox 12"/>
          <p:cNvSpPr txBox="1">
            <a:spLocks noChangeArrowheads="1"/>
          </p:cNvSpPr>
          <p:nvPr/>
        </p:nvSpPr>
        <p:spPr bwMode="auto">
          <a:xfrm>
            <a:off x="3787837" y="5759385"/>
            <a:ext cx="1267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前置增强</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zh-CN" altLang="en-US" sz="1600" b="1" dirty="0" smtClean="0">
                <a:ea typeface="微软雅黑" panose="020B0503020204020204" pitchFamily="34" charset="-122"/>
                <a:cs typeface="Arial" panose="020B0604020202020204" pitchFamily="34" charset="0"/>
              </a:rPr>
              <a:t>后置增强</a:t>
            </a:r>
            <a:endParaRPr lang="zh-CN" altLang="en-US" sz="1600" b="1" dirty="0">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72188" y="285750"/>
            <a:ext cx="2892425" cy="523875"/>
          </a:xfrm>
        </p:spPr>
        <p:txBody>
          <a:bodyPr/>
          <a:lstStyle/>
          <a:p>
            <a:pPr eaLnBrk="1" hangingPunct="1">
              <a:defRPr/>
            </a:pPr>
            <a:r>
              <a:rPr dirty="0" smtClean="0">
                <a:solidFill>
                  <a:schemeClr val="tx1"/>
                </a:solidFill>
              </a:rPr>
              <a:t>回顾与作业点评</a:t>
            </a:r>
            <a:endParaRPr dirty="0" smtClean="0">
              <a:solidFill>
                <a:schemeClr val="tx1"/>
              </a:solidFill>
            </a:endParaRPr>
          </a:p>
        </p:txBody>
      </p:sp>
      <p:sp>
        <p:nvSpPr>
          <p:cNvPr id="12291" name="内容占位符 2"/>
          <p:cNvSpPr>
            <a:spLocks noGrp="1"/>
          </p:cNvSpPr>
          <p:nvPr>
            <p:ph idx="1"/>
          </p:nvPr>
        </p:nvSpPr>
        <p:spPr>
          <a:xfrm>
            <a:off x="468313" y="1011238"/>
            <a:ext cx="7645400" cy="5010150"/>
          </a:xfrm>
        </p:spPr>
        <p:txBody>
          <a:bodyPr/>
          <a:lstStyle/>
          <a:p>
            <a:pPr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a:p>
          <a:p>
            <a:pPr lvl="1" eaLnBrk="1" hangingPunct="1">
              <a:defRPr/>
            </a:pPr>
            <a:endParaRPr lang="en-US" altLang="zh-CN" dirty="0" smtClean="0"/>
          </a:p>
          <a:p>
            <a:pPr lvl="1" eaLnBrk="1" hangingPunct="1">
              <a:defRPr/>
            </a:pPr>
            <a:endParaRPr lang="en-US" altLang="zh-CN" dirty="0"/>
          </a:p>
          <a:p>
            <a:pPr lvl="1" eaLnBrk="1" hangingPunct="1">
              <a:defRPr/>
            </a:pPr>
            <a:endParaRPr lang="en-US" altLang="zh-CN" dirty="0" smtClean="0"/>
          </a:p>
        </p:txBody>
      </p:sp>
      <p:sp>
        <p:nvSpPr>
          <p:cNvPr id="5" name="内容占位符 2"/>
          <p:cNvSpPr txBox="1"/>
          <p:nvPr/>
        </p:nvSpPr>
        <p:spPr bwMode="auto">
          <a:xfrm>
            <a:off x="974794" y="1381808"/>
            <a:ext cx="7645398" cy="51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eaLnBrk="1" hangingPunct="1"/>
            <a:r>
              <a:rPr lang="zh-CN" altLang="en-US" dirty="0" smtClean="0"/>
              <a:t>简述数据持久化的概念</a:t>
            </a:r>
            <a:endParaRPr lang="en-US" altLang="zh-CN" dirty="0" smtClean="0"/>
          </a:p>
          <a:p>
            <a:pPr marL="342900" lvl="2" indent="-342900" eaLnBrk="1" hangingPunct="1">
              <a:buSzPct val="100000"/>
              <a:buFont typeface="Wingdings" panose="05000000000000000000" pitchFamily="2" charset="2"/>
              <a:buChar char="n"/>
            </a:pPr>
            <a:r>
              <a:rPr lang="zh-CN" altLang="en-US" sz="2600" dirty="0">
                <a:ea typeface="微软雅黑" panose="020B0503020204020204" pitchFamily="34" charset="-122"/>
              </a:rPr>
              <a:t>列举下</a:t>
            </a:r>
            <a:r>
              <a:rPr lang="en-US" altLang="zh-CN" sz="2600" dirty="0" err="1">
                <a:ea typeface="微软雅黑" panose="020B0503020204020204" pitchFamily="34" charset="-122"/>
              </a:rPr>
              <a:t>MyBatis</a:t>
            </a:r>
            <a:r>
              <a:rPr lang="zh-CN" altLang="en-US" sz="2600" dirty="0">
                <a:ea typeface="微软雅黑" panose="020B0503020204020204" pitchFamily="34" charset="-122"/>
              </a:rPr>
              <a:t>中实现动态</a:t>
            </a:r>
            <a:r>
              <a:rPr lang="en-US" altLang="zh-CN" sz="2600" dirty="0">
                <a:ea typeface="微软雅黑" panose="020B0503020204020204" pitchFamily="34" charset="-122"/>
              </a:rPr>
              <a:t>SQL</a:t>
            </a:r>
            <a:r>
              <a:rPr lang="zh-CN" altLang="en-US" sz="2600" dirty="0">
                <a:ea typeface="微软雅黑" panose="020B0503020204020204" pitchFamily="34" charset="-122"/>
              </a:rPr>
              <a:t>的主要元素有</a:t>
            </a:r>
            <a:r>
              <a:rPr lang="zh-CN" altLang="en-US" sz="2600" dirty="0" smtClean="0">
                <a:ea typeface="微软雅黑" panose="020B0503020204020204" pitchFamily="34" charset="-122"/>
              </a:rPr>
              <a:t>哪些</a:t>
            </a:r>
            <a:r>
              <a:rPr lang="zh-CN" altLang="en-US" sz="2600" dirty="0">
                <a:ea typeface="微软雅黑" panose="020B0503020204020204" pitchFamily="34" charset="-122"/>
              </a:rPr>
              <a:t>，</a:t>
            </a:r>
            <a:r>
              <a:rPr lang="zh-CN" altLang="en-US" sz="2600" dirty="0" smtClean="0">
                <a:ea typeface="微软雅黑" panose="020B0503020204020204" pitchFamily="34" charset="-122"/>
              </a:rPr>
              <a:t>以及它们的应用场景</a:t>
            </a:r>
            <a:endParaRPr lang="en-US" altLang="zh-CN" dirty="0" smtClean="0"/>
          </a:p>
          <a:p>
            <a:pPr eaLnBrk="1" hangingPunct="1"/>
            <a:endParaRPr lang="en-US" altLang="zh-CN" dirty="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solidFill>
                  <a:srgbClr val="FF0000"/>
                </a:solidFill>
              </a:rPr>
              <a:t>点评作业的提交情况和共性问题</a:t>
            </a:r>
            <a:endParaRPr lang="zh-CN" altLang="en-US" dirty="0" smtClean="0"/>
          </a:p>
        </p:txBody>
      </p:sp>
      <p:grpSp>
        <p:nvGrpSpPr>
          <p:cNvPr id="6" name="组合 5"/>
          <p:cNvGrpSpPr/>
          <p:nvPr/>
        </p:nvGrpSpPr>
        <p:grpSpPr>
          <a:xfrm>
            <a:off x="179512" y="898603"/>
            <a:ext cx="1011983" cy="400110"/>
            <a:chOff x="1488315" y="3214686"/>
            <a:chExt cx="1011983" cy="400110"/>
          </a:xfrm>
        </p:grpSpPr>
        <p:pic>
          <p:nvPicPr>
            <p:cNvPr id="7" name="Picture 5" descr="\\prdsoftlab\Softlab\034\01.png"/>
            <p:cNvPicPr>
              <a:picLocks noChangeAspect="1" noChangeArrowheads="1"/>
            </p:cNvPicPr>
            <p:nvPr/>
          </p:nvPicPr>
          <p:blipFill>
            <a:blip r:embed="rId1"/>
            <a:srcRect/>
            <a:stretch>
              <a:fillRect/>
            </a:stretch>
          </p:blipFill>
          <p:spPr bwMode="auto">
            <a:xfrm>
              <a:off x="1488315" y="3243722"/>
              <a:ext cx="442912" cy="321804"/>
            </a:xfrm>
            <a:prstGeom prst="rect">
              <a:avLst/>
            </a:prstGeom>
            <a:noFill/>
          </p:spPr>
        </p:pic>
        <p:sp>
          <p:nvSpPr>
            <p:cNvPr id="8" name="TextBox 7"/>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回顾</a:t>
              </a:r>
              <a:endParaRPr lang="zh-CN" altLang="en-US" sz="2000" b="1" dirty="0">
                <a:latin typeface="黑体" panose="02010609060101010101" pitchFamily="2" charset="-122"/>
                <a:ea typeface="黑体" panose="02010609060101010101" pitchFamily="2" charset="-122"/>
              </a:endParaRPr>
            </a:p>
          </p:txBody>
        </p:sp>
      </p:grpSp>
      <p:grpSp>
        <p:nvGrpSpPr>
          <p:cNvPr id="9" name="组合 8"/>
          <p:cNvGrpSpPr/>
          <p:nvPr/>
        </p:nvGrpSpPr>
        <p:grpSpPr>
          <a:xfrm>
            <a:off x="179512" y="3676962"/>
            <a:ext cx="1497897" cy="400110"/>
            <a:chOff x="1004978" y="3857625"/>
            <a:chExt cx="1497897" cy="400110"/>
          </a:xfrm>
        </p:grpSpPr>
        <p:pic>
          <p:nvPicPr>
            <p:cNvPr id="10" name="Picture 6" descr="\\prdsoftlab\Softlab\034\05.png"/>
            <p:cNvPicPr>
              <a:picLocks noChangeAspect="1" noChangeArrowheads="1"/>
            </p:cNvPicPr>
            <p:nvPr/>
          </p:nvPicPr>
          <p:blipFill>
            <a:blip r:embed="rId2"/>
            <a:srcRect/>
            <a:stretch>
              <a:fillRect/>
            </a:stretch>
          </p:blipFill>
          <p:spPr bwMode="auto">
            <a:xfrm>
              <a:off x="1004978" y="3927478"/>
              <a:ext cx="406395" cy="295272"/>
            </a:xfrm>
            <a:prstGeom prst="rect">
              <a:avLst/>
            </a:prstGeom>
            <a:noFill/>
          </p:spPr>
        </p:pic>
        <p:sp>
          <p:nvSpPr>
            <p:cNvPr id="11" name="TextBox 10"/>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anose="02010609060101010101" pitchFamily="2" charset="-122"/>
                  <a:ea typeface="黑体" panose="02010609060101010101" pitchFamily="2" charset="-122"/>
                </a:rPr>
                <a:t>作业点评</a:t>
              </a:r>
              <a:endParaRPr lang="zh-CN" altLang="en-US" sz="2000" b="1" dirty="0">
                <a:latin typeface="黑体" panose="02010609060101010101" pitchFamily="2" charset="-122"/>
                <a:ea typeface="黑体" panose="02010609060101010101" pitchFamily="2" charset="-122"/>
              </a:endParaRPr>
            </a:p>
          </p:txBody>
        </p:sp>
      </p:gr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50"/>
            <a:ext cx="1008237" cy="523875"/>
          </a:xfrm>
        </p:spPr>
        <p:txBody>
          <a:bodyPr/>
          <a:lstStyle/>
          <a:p>
            <a:pPr>
              <a:defRPr/>
            </a:pPr>
            <a:r>
              <a:rPr dirty="0" smtClean="0">
                <a:solidFill>
                  <a:schemeClr val="tx2">
                    <a:lumMod val="75000"/>
                  </a:schemeClr>
                </a:solidFill>
              </a:rPr>
              <a:t>作业</a:t>
            </a:r>
            <a:endParaRPr dirty="0">
              <a:solidFill>
                <a:schemeClr val="tx2">
                  <a:lumMod val="75000"/>
                </a:schemeClr>
              </a:solidFill>
            </a:endParaRPr>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课后作业</a:t>
            </a:r>
            <a:endParaRPr lang="en-US" dirty="0" smtClean="0"/>
          </a:p>
          <a:p>
            <a:pPr lvl="1">
              <a:defRPr/>
            </a:pPr>
            <a:r>
              <a:rPr lang="zh-CN" altLang="en-US" dirty="0" smtClean="0">
                <a:solidFill>
                  <a:srgbClr val="FF0000"/>
                </a:solidFill>
              </a:rPr>
              <a:t>技术顾问备课时根据班级情况在此添加内容，应区分必做、选做内容，以满足不同层次学员的需求</a:t>
            </a:r>
            <a:endParaRPr lang="en-US" altLang="zh-CN" dirty="0" smtClean="0">
              <a:solidFill>
                <a:srgbClr val="FF0000"/>
              </a:solidFill>
            </a:endParaRPr>
          </a:p>
          <a:p>
            <a:pPr lvl="1">
              <a:defRPr/>
            </a:pPr>
            <a:endParaRPr lang="zh-CN" altLang="en-US" dirty="0" smtClean="0">
              <a:solidFill>
                <a:srgbClr val="FF0000"/>
              </a:solidFill>
            </a:endParaRPr>
          </a:p>
        </p:txBody>
      </p:sp>
      <p:sp>
        <p:nvSpPr>
          <p:cNvPr id="4" name="灯片编号占位符 3"/>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164388" y="285750"/>
            <a:ext cx="1800225" cy="523875"/>
          </a:xfrm>
        </p:spPr>
        <p:txBody>
          <a:bodyPr/>
          <a:lstStyle/>
          <a:p>
            <a:pPr>
              <a:defRPr/>
            </a:pPr>
            <a:r>
              <a:rPr smtClean="0"/>
              <a:t>本章任务</a:t>
            </a:r>
            <a:endParaRPr dirty="0" smtClean="0"/>
          </a:p>
        </p:txBody>
      </p:sp>
      <p:sp>
        <p:nvSpPr>
          <p:cNvPr id="481282" name="Rectangle 2"/>
          <p:cNvSpPr>
            <a:spLocks noGrp="1" noChangeArrowheads="1"/>
          </p:cNvSpPr>
          <p:nvPr>
            <p:ph idx="1"/>
          </p:nvPr>
        </p:nvSpPr>
        <p:spPr>
          <a:xfrm>
            <a:off x="784225" y="1214438"/>
            <a:ext cx="7645400" cy="5143500"/>
          </a:xfrm>
        </p:spPr>
        <p:txBody>
          <a:bodyPr/>
          <a:lstStyle/>
          <a:p>
            <a:pPr lvl="0"/>
            <a:r>
              <a:rPr lang="zh-CN" altLang="zh-CN" sz="2800" dirty="0" smtClean="0"/>
              <a:t>实现</a:t>
            </a:r>
            <a:r>
              <a:rPr lang="zh-CN" altLang="zh-CN" sz="2800" dirty="0"/>
              <a:t>“动态组装”的打印机</a:t>
            </a:r>
            <a:endParaRPr lang="zh-CN" altLang="zh-CN" sz="2800" dirty="0"/>
          </a:p>
          <a:p>
            <a:pPr lvl="0"/>
            <a:r>
              <a:rPr lang="zh-CN" altLang="zh-CN" sz="2800" dirty="0"/>
              <a:t>实现“自动的”系统日志功能</a:t>
            </a:r>
            <a:endParaRPr lang="zh-CN" altLang="zh-CN" sz="2800" dirty="0"/>
          </a:p>
          <a:p>
            <a:pPr lvl="1">
              <a:defRPr/>
            </a:pPr>
            <a:endParaRPr lang="en-US" altLang="zh-CN" dirty="0" smtClean="0"/>
          </a:p>
          <a:p>
            <a:pPr lvl="1">
              <a:defRPr/>
            </a:pPr>
            <a:endParaRPr lang="zh-CN" altLang="en-US" dirty="0" smtClean="0"/>
          </a:p>
        </p:txBody>
      </p:sp>
      <p:pic>
        <p:nvPicPr>
          <p:cNvPr id="7169" name="Picture 1" descr="D:\works\ACCP7.0教材编写\图1.6　打印机的组件.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7744" y="3356992"/>
            <a:ext cx="3409950" cy="25415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3" descr="E:\work\A8\Y2-Spring\Chapter05截图\图5.9 使用Spring AOP实现日志功能.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56992"/>
            <a:ext cx="8044735" cy="10081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69"/>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481282">
                                            <p:txEl>
                                              <p:pRg st="1" end="1"/>
                                            </p:txEl>
                                          </p:spTgt>
                                        </p:tgtEl>
                                        <p:attrNameLst>
                                          <p:attrName>style.visibility</p:attrName>
                                        </p:attrNameLst>
                                      </p:cBhvr>
                                      <p:to>
                                        <p:strVal val="visible"/>
                                      </p:to>
                                    </p:set>
                                    <p:animEffect transition="in" filter="wipe(left)">
                                      <p:cBhvr>
                                        <p:cTn id="10" dur="500"/>
                                        <p:tgtEl>
                                          <p:spTgt spid="481282">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wipe(left)">
                                      <p:cBhvr>
                                        <p:cTn id="1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092950" y="285750"/>
            <a:ext cx="1871663" cy="523875"/>
          </a:xfrm>
        </p:spPr>
        <p:txBody>
          <a:bodyPr/>
          <a:lstStyle/>
          <a:p>
            <a:pPr>
              <a:defRPr/>
            </a:pPr>
            <a:r>
              <a:rPr smtClean="0"/>
              <a:t>本章目标</a:t>
            </a:r>
            <a:endParaRPr dirty="0" smtClean="0"/>
          </a:p>
        </p:txBody>
      </p:sp>
      <p:sp>
        <p:nvSpPr>
          <p:cNvPr id="17411" name="内容占位符 2"/>
          <p:cNvSpPr>
            <a:spLocks noGrp="1"/>
          </p:cNvSpPr>
          <p:nvPr>
            <p:ph idx="1"/>
          </p:nvPr>
        </p:nvSpPr>
        <p:spPr>
          <a:xfrm>
            <a:off x="784225" y="1214438"/>
            <a:ext cx="7645400" cy="5143500"/>
          </a:xfrm>
        </p:spPr>
        <p:txBody>
          <a:bodyPr/>
          <a:lstStyle/>
          <a:p>
            <a:pPr>
              <a:defRPr/>
            </a:pPr>
            <a:r>
              <a:rPr lang="zh-CN" altLang="en-US" dirty="0" smtClean="0"/>
              <a:t>理解</a:t>
            </a:r>
            <a:r>
              <a:rPr lang="en-US" altLang="zh-CN" dirty="0" smtClean="0"/>
              <a:t>Spring </a:t>
            </a:r>
            <a:r>
              <a:rPr lang="en-US" altLang="zh-CN" dirty="0" err="1" smtClean="0"/>
              <a:t>IoC</a:t>
            </a:r>
            <a:r>
              <a:rPr lang="zh-CN" altLang="en-US" dirty="0" smtClean="0"/>
              <a:t>的原理</a:t>
            </a:r>
            <a:endParaRPr lang="en-US" altLang="zh-CN" dirty="0" smtClean="0"/>
          </a:p>
          <a:p>
            <a:pPr>
              <a:defRPr/>
            </a:pPr>
            <a:r>
              <a:rPr lang="zh-CN" altLang="en-US" dirty="0" smtClean="0"/>
              <a:t>掌握</a:t>
            </a:r>
            <a:r>
              <a:rPr lang="en-US" altLang="zh-CN" dirty="0" smtClean="0"/>
              <a:t>Spring </a:t>
            </a:r>
            <a:r>
              <a:rPr lang="en-US" altLang="zh-CN" dirty="0" err="1" smtClean="0"/>
              <a:t>IoC</a:t>
            </a:r>
            <a:r>
              <a:rPr lang="zh-CN" altLang="en-US" dirty="0" smtClean="0"/>
              <a:t>的配置</a:t>
            </a:r>
            <a:endParaRPr lang="en-US" altLang="zh-CN" dirty="0" smtClean="0"/>
          </a:p>
          <a:p>
            <a:pPr>
              <a:defRPr/>
            </a:pPr>
            <a:r>
              <a:rPr lang="zh-CN" altLang="en-US" dirty="0" smtClean="0"/>
              <a:t>理解</a:t>
            </a:r>
            <a:r>
              <a:rPr lang="en-US" altLang="zh-CN" dirty="0" smtClean="0"/>
              <a:t>Spring AOP</a:t>
            </a:r>
            <a:r>
              <a:rPr lang="zh-CN" altLang="en-US" dirty="0" smtClean="0"/>
              <a:t>的原理</a:t>
            </a:r>
            <a:endParaRPr lang="en-US" altLang="zh-CN" dirty="0" smtClean="0"/>
          </a:p>
          <a:p>
            <a:pPr>
              <a:defRPr/>
            </a:pPr>
            <a:r>
              <a:rPr lang="zh-CN" altLang="en-US" dirty="0" smtClean="0"/>
              <a:t>掌握</a:t>
            </a:r>
            <a:r>
              <a:rPr lang="en-US" altLang="zh-CN" dirty="0" smtClean="0"/>
              <a:t>Spring AOP</a:t>
            </a:r>
            <a:r>
              <a:rPr lang="zh-CN" altLang="en-US" dirty="0" smtClean="0"/>
              <a:t>的配置</a:t>
            </a:r>
            <a:endParaRPr lang="zh-CN" altLang="en-US" dirty="0" smtClean="0"/>
          </a:p>
        </p:txBody>
      </p:sp>
      <p:pic>
        <p:nvPicPr>
          <p:cNvPr id="23557" name="Picture 2" descr="C:\Users\meng.zhang\Desktop\ACCP7.0模版图标规范\啊-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7534" y="2071688"/>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722" y="2043113"/>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722" y="995363"/>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Users\meng.zhang\Desktop\ACCP7.0模版图标规范\啊-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7534" y="2643188"/>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722" y="1519238"/>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722" y="2566988"/>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832475" y="285750"/>
            <a:ext cx="3132138" cy="523875"/>
          </a:xfrm>
        </p:spPr>
        <p:txBody>
          <a:bodyPr/>
          <a:lstStyle/>
          <a:p>
            <a:pPr>
              <a:defRPr/>
            </a:pPr>
            <a:r>
              <a:rPr lang="en-US" altLang="zh-CN" smtClean="0"/>
              <a:t>Java</a:t>
            </a:r>
            <a:r>
              <a:rPr smtClean="0"/>
              <a:t>企业级框架</a:t>
            </a:r>
            <a:endParaRPr dirty="0" smtClean="0"/>
          </a:p>
        </p:txBody>
      </p:sp>
      <p:sp>
        <p:nvSpPr>
          <p:cNvPr id="440323" name="Rectangle 3"/>
          <p:cNvSpPr>
            <a:spLocks noGrp="1" noChangeArrowheads="1"/>
          </p:cNvSpPr>
          <p:nvPr>
            <p:ph idx="1"/>
          </p:nvPr>
        </p:nvSpPr>
        <p:spPr>
          <a:xfrm>
            <a:off x="784225" y="1214438"/>
            <a:ext cx="7645400" cy="5143500"/>
          </a:xfrm>
        </p:spPr>
        <p:txBody>
          <a:bodyPr/>
          <a:lstStyle/>
          <a:p>
            <a:pPr>
              <a:defRPr/>
            </a:pPr>
            <a:r>
              <a:rPr lang="zh-CN" altLang="en-US" dirty="0" smtClean="0"/>
              <a:t>企业级系统</a:t>
            </a:r>
            <a:endParaRPr lang="zh-CN" altLang="en-US" dirty="0" smtClean="0"/>
          </a:p>
          <a:p>
            <a:pPr lvl="1">
              <a:defRPr/>
            </a:pPr>
            <a:r>
              <a:rPr lang="zh-CN" altLang="en-US" dirty="0" smtClean="0"/>
              <a:t>大规模：用户数量多、数据规模大、功能众多</a:t>
            </a:r>
            <a:endParaRPr lang="zh-CN" altLang="en-US" dirty="0" smtClean="0"/>
          </a:p>
          <a:p>
            <a:pPr lvl="1">
              <a:defRPr/>
            </a:pPr>
            <a:r>
              <a:rPr lang="zh-CN" altLang="en-US" dirty="0" smtClean="0"/>
              <a:t>性能和安全要求高</a:t>
            </a:r>
            <a:endParaRPr lang="zh-CN" altLang="en-US" dirty="0" smtClean="0"/>
          </a:p>
          <a:p>
            <a:pPr lvl="1">
              <a:defRPr/>
            </a:pPr>
            <a:r>
              <a:rPr lang="zh-CN" altLang="en-US" dirty="0" smtClean="0"/>
              <a:t>业务复杂</a:t>
            </a:r>
            <a:endParaRPr lang="zh-CN" altLang="en-US" dirty="0" smtClean="0"/>
          </a:p>
          <a:p>
            <a:pPr lvl="1">
              <a:defRPr/>
            </a:pPr>
            <a:r>
              <a:rPr lang="zh-CN" altLang="en-US" dirty="0" smtClean="0"/>
              <a:t>灵活应变</a:t>
            </a:r>
            <a:endParaRPr lang="zh-CN" altLang="en-US" dirty="0" smtClean="0"/>
          </a:p>
          <a:p>
            <a:pPr>
              <a:defRPr/>
            </a:pPr>
            <a:r>
              <a:rPr lang="en-US" altLang="zh-CN" dirty="0" smtClean="0"/>
              <a:t>Java</a:t>
            </a:r>
            <a:r>
              <a:rPr lang="zh-CN" altLang="en-US" dirty="0" smtClean="0"/>
              <a:t>技术如何应对</a:t>
            </a:r>
            <a:endParaRPr lang="zh-CN" altLang="en-US" dirty="0" smtClean="0"/>
          </a:p>
          <a:p>
            <a:pPr>
              <a:defRPr/>
            </a:pPr>
            <a:endParaRPr lang="zh-CN" altLang="en-US" dirty="0" smtClean="0"/>
          </a:p>
        </p:txBody>
      </p:sp>
      <p:sp>
        <p:nvSpPr>
          <p:cNvPr id="440324" name="AutoShape 4"/>
          <p:cNvSpPr>
            <a:spLocks noChangeArrowheads="1"/>
          </p:cNvSpPr>
          <p:nvPr/>
        </p:nvSpPr>
        <p:spPr bwMode="auto">
          <a:xfrm>
            <a:off x="1692275" y="5013176"/>
            <a:ext cx="1665288"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EJB…</a:t>
            </a:r>
            <a:endParaRPr lang="zh-CN" altLang="en-US" b="1" kern="0" dirty="0">
              <a:solidFill>
                <a:schemeClr val="bg1"/>
              </a:solidFill>
              <a:latin typeface="Arial" panose="020B0604020202020204"/>
              <a:ea typeface="黑体" panose="02010609060101010101" pitchFamily="2" charset="-122"/>
            </a:endParaRPr>
          </a:p>
        </p:txBody>
      </p:sp>
      <p:sp>
        <p:nvSpPr>
          <p:cNvPr id="440325" name="AutoShape 5"/>
          <p:cNvSpPr>
            <a:spLocks noChangeArrowheads="1"/>
          </p:cNvSpPr>
          <p:nvPr/>
        </p:nvSpPr>
        <p:spPr bwMode="auto">
          <a:xfrm>
            <a:off x="4932363" y="5013176"/>
            <a:ext cx="1800225" cy="42545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Spring</a:t>
            </a:r>
            <a:endParaRPr lang="zh-CN" altLang="en-US" b="1" kern="0" dirty="0">
              <a:solidFill>
                <a:schemeClr val="bg1"/>
              </a:solidFill>
              <a:latin typeface="Arial" panose="020B0604020202020204"/>
              <a:ea typeface="黑体" panose="02010609060101010101" pitchFamily="2" charset="-122"/>
            </a:endParaRPr>
          </a:p>
        </p:txBody>
      </p:sp>
      <p:sp>
        <p:nvSpPr>
          <p:cNvPr id="440326" name="Line 6"/>
          <p:cNvSpPr>
            <a:spLocks noChangeShapeType="1"/>
          </p:cNvSpPr>
          <p:nvPr/>
        </p:nvSpPr>
        <p:spPr bwMode="auto">
          <a:xfrm flipV="1">
            <a:off x="3635375" y="5229076"/>
            <a:ext cx="1079500" cy="0"/>
          </a:xfrm>
          <a:prstGeom prst="line">
            <a:avLst/>
          </a:prstGeom>
          <a:noFill/>
          <a:ln w="3810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23">
                                            <p:txEl>
                                              <p:pRg st="5" end="5"/>
                                            </p:txEl>
                                          </p:spTgt>
                                        </p:tgtEl>
                                        <p:attrNameLst>
                                          <p:attrName>style.visibility</p:attrName>
                                        </p:attrNameLst>
                                      </p:cBhvr>
                                      <p:to>
                                        <p:strVal val="visible"/>
                                      </p:to>
                                    </p:set>
                                    <p:animEffect transition="in" filter="wipe(left)">
                                      <p:cBhvr>
                                        <p:cTn id="7" dur="500"/>
                                        <p:tgtEl>
                                          <p:spTgt spid="440323">
                                            <p:txEl>
                                              <p:pRg st="5" end="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0324"/>
                                        </p:tgtEl>
                                        <p:attrNameLst>
                                          <p:attrName>style.visibility</p:attrName>
                                        </p:attrNameLst>
                                      </p:cBhvr>
                                      <p:to>
                                        <p:strVal val="visible"/>
                                      </p:to>
                                    </p:set>
                                    <p:animEffect transition="in" filter="wipe(left)">
                                      <p:cBhvr>
                                        <p:cTn id="11" dur="500"/>
                                        <p:tgtEl>
                                          <p:spTgt spid="44032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0326"/>
                                        </p:tgtEl>
                                        <p:attrNameLst>
                                          <p:attrName>style.visibility</p:attrName>
                                        </p:attrNameLst>
                                      </p:cBhvr>
                                      <p:to>
                                        <p:strVal val="visible"/>
                                      </p:to>
                                    </p:set>
                                    <p:animEffect transition="in" filter="wipe(left)">
                                      <p:cBhvr>
                                        <p:cTn id="15" dur="500"/>
                                        <p:tgtEl>
                                          <p:spTgt spid="4403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40325"/>
                                        </p:tgtEl>
                                        <p:attrNameLst>
                                          <p:attrName>style.visibility</p:attrName>
                                        </p:attrNameLst>
                                      </p:cBhvr>
                                      <p:to>
                                        <p:strVal val="visible"/>
                                      </p:to>
                                    </p:set>
                                    <p:animEffect transition="in" filter="wipe(left)">
                                      <p:cBhvr>
                                        <p:cTn id="19" dur="500"/>
                                        <p:tgtEl>
                                          <p:spTgt spid="4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08104" y="285750"/>
            <a:ext cx="3456509" cy="523875"/>
          </a:xfrm>
        </p:spPr>
        <p:txBody>
          <a:bodyPr/>
          <a:lstStyle/>
          <a:p>
            <a:pPr>
              <a:defRPr/>
            </a:pPr>
            <a:r>
              <a:rPr lang="en-US" altLang="zh-CN" dirty="0" smtClean="0"/>
              <a:t>Spring</a:t>
            </a:r>
            <a:r>
              <a:rPr lang="zh-CN" altLang="en-US" dirty="0" smtClean="0"/>
              <a:t>的绿草丛</a:t>
            </a:r>
            <a:r>
              <a:rPr lang="en-US" altLang="zh-CN" dirty="0" smtClean="0"/>
              <a:t>4-1</a:t>
            </a:r>
            <a:endParaRPr dirty="0" smtClean="0"/>
          </a:p>
        </p:txBody>
      </p:sp>
      <p:sp>
        <p:nvSpPr>
          <p:cNvPr id="14339" name="Rectangle 3"/>
          <p:cNvSpPr>
            <a:spLocks noGrp="1" noChangeArrowheads="1"/>
          </p:cNvSpPr>
          <p:nvPr>
            <p:ph idx="1"/>
          </p:nvPr>
        </p:nvSpPr>
        <p:spPr>
          <a:xfrm>
            <a:off x="784225" y="1214438"/>
            <a:ext cx="7645400" cy="5143500"/>
          </a:xfrm>
        </p:spPr>
        <p:txBody>
          <a:bodyPr/>
          <a:lstStyle/>
          <a:p>
            <a:pPr>
              <a:defRPr/>
            </a:pPr>
            <a:r>
              <a:rPr lang="en-US" altLang="zh-CN" dirty="0" smtClean="0"/>
              <a:t>Spring</a:t>
            </a:r>
            <a:endParaRPr lang="en-US" altLang="zh-CN" dirty="0" smtClean="0"/>
          </a:p>
          <a:p>
            <a:pPr lvl="1">
              <a:defRPr/>
            </a:pPr>
            <a:r>
              <a:rPr lang="zh-CN" altLang="en-US" dirty="0" smtClean="0"/>
              <a:t>轻量级框架</a:t>
            </a:r>
            <a:r>
              <a:rPr lang="en-US" altLang="zh-CN" dirty="0" smtClean="0"/>
              <a:t>, Java EE</a:t>
            </a:r>
            <a:r>
              <a:rPr lang="zh-CN" altLang="en-US" dirty="0" smtClean="0"/>
              <a:t>的春天</a:t>
            </a:r>
            <a:r>
              <a:rPr lang="en-US" altLang="zh-CN" dirty="0" smtClean="0"/>
              <a:t>,</a:t>
            </a:r>
            <a:r>
              <a:rPr lang="zh-CN" altLang="en-US" dirty="0" smtClean="0"/>
              <a:t>当前主流框架</a:t>
            </a:r>
            <a:endParaRPr lang="zh-CN" altLang="en-US" dirty="0" smtClean="0"/>
          </a:p>
          <a:p>
            <a:pPr>
              <a:defRPr/>
            </a:pPr>
            <a:r>
              <a:rPr lang="zh-CN" altLang="en-US" dirty="0" smtClean="0"/>
              <a:t>目标</a:t>
            </a:r>
            <a:endParaRPr lang="zh-CN" altLang="en-US" dirty="0" smtClean="0"/>
          </a:p>
          <a:p>
            <a:pPr lvl="1">
              <a:defRPr/>
            </a:pPr>
            <a:r>
              <a:rPr lang="zh-CN" altLang="en-US" dirty="0" smtClean="0"/>
              <a:t>使现有技术更加易用</a:t>
            </a:r>
            <a:r>
              <a:rPr lang="en-US" altLang="zh-CN" dirty="0" smtClean="0"/>
              <a:t>,</a:t>
            </a:r>
            <a:r>
              <a:rPr lang="zh-CN" altLang="en-US" dirty="0" smtClean="0"/>
              <a:t>推进编码最佳实践</a:t>
            </a:r>
            <a:endParaRPr lang="zh-CN" altLang="en-US" dirty="0" smtClean="0"/>
          </a:p>
          <a:p>
            <a:pPr>
              <a:defRPr/>
            </a:pPr>
            <a:r>
              <a:rPr lang="zh-CN" altLang="en-US" dirty="0" smtClean="0"/>
              <a:t>内容</a:t>
            </a:r>
            <a:endParaRPr lang="en-US" altLang="zh-CN" dirty="0" smtClean="0"/>
          </a:p>
          <a:p>
            <a:pPr lvl="1">
              <a:defRPr/>
            </a:pPr>
            <a:r>
              <a:rPr lang="en-US" altLang="zh-CN" dirty="0" err="1" smtClean="0"/>
              <a:t>IoC</a:t>
            </a:r>
            <a:r>
              <a:rPr lang="zh-CN" altLang="en-US" dirty="0" smtClean="0"/>
              <a:t>容器</a:t>
            </a:r>
            <a:endParaRPr lang="zh-CN" altLang="en-US" dirty="0" smtClean="0"/>
          </a:p>
          <a:p>
            <a:pPr lvl="1">
              <a:defRPr/>
            </a:pPr>
            <a:r>
              <a:rPr lang="en-US" altLang="zh-CN" dirty="0" smtClean="0"/>
              <a:t>AOP</a:t>
            </a:r>
            <a:r>
              <a:rPr lang="zh-CN" altLang="en-US" dirty="0" smtClean="0"/>
              <a:t>实现</a:t>
            </a:r>
            <a:endParaRPr lang="zh-CN" altLang="en-US" dirty="0" smtClean="0"/>
          </a:p>
          <a:p>
            <a:pPr lvl="1">
              <a:defRPr/>
            </a:pPr>
            <a:r>
              <a:rPr lang="zh-CN" altLang="en-US" dirty="0" smtClean="0"/>
              <a:t>数据访问支持</a:t>
            </a:r>
            <a:endParaRPr lang="zh-CN" altLang="en-US" dirty="0" smtClean="0"/>
          </a:p>
          <a:p>
            <a:pPr lvl="2">
              <a:defRPr/>
            </a:pPr>
            <a:r>
              <a:rPr lang="zh-CN" altLang="en-US" dirty="0" smtClean="0"/>
              <a:t>简化</a:t>
            </a:r>
            <a:r>
              <a:rPr lang="en-US" altLang="zh-CN" dirty="0" smtClean="0"/>
              <a:t>JDBC/ORM </a:t>
            </a:r>
            <a:r>
              <a:rPr lang="zh-CN" altLang="en-US" dirty="0" smtClean="0"/>
              <a:t>框架</a:t>
            </a:r>
            <a:endParaRPr lang="zh-CN" altLang="en-US" dirty="0" smtClean="0"/>
          </a:p>
          <a:p>
            <a:pPr lvl="2">
              <a:defRPr/>
            </a:pPr>
            <a:r>
              <a:rPr lang="zh-CN" altLang="en-US" dirty="0" smtClean="0"/>
              <a:t>声明式事务</a:t>
            </a:r>
            <a:endParaRPr lang="en-US" altLang="zh-CN" dirty="0" smtClean="0"/>
          </a:p>
          <a:p>
            <a:pPr lvl="1">
              <a:defRPr/>
            </a:pPr>
            <a:r>
              <a:rPr lang="en-US" altLang="zh-CN" dirty="0" smtClean="0"/>
              <a:t>Web</a:t>
            </a:r>
            <a:r>
              <a:rPr lang="zh-CN" altLang="en-US" dirty="0" smtClean="0"/>
              <a:t>集成</a:t>
            </a:r>
            <a:endParaRPr lang="zh-CN" altLang="en-US" dirty="0" smtClean="0"/>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436096" y="285750"/>
            <a:ext cx="3528517" cy="523875"/>
          </a:xfrm>
        </p:spPr>
        <p:txBody>
          <a:bodyPr/>
          <a:lstStyle/>
          <a:p>
            <a:pPr>
              <a:defRPr/>
            </a:pPr>
            <a:r>
              <a:rPr lang="en-US" altLang="zh-CN" dirty="0"/>
              <a:t>Spring</a:t>
            </a:r>
            <a:r>
              <a:rPr lang="zh-CN" altLang="en-US" dirty="0"/>
              <a:t>的绿</a:t>
            </a:r>
            <a:r>
              <a:rPr lang="zh-CN" altLang="en-US" dirty="0" smtClean="0"/>
              <a:t>草丛</a:t>
            </a:r>
            <a:r>
              <a:rPr lang="en-US" altLang="zh-CN" dirty="0" smtClean="0"/>
              <a:t>4-2</a:t>
            </a:r>
            <a:endParaRPr dirty="0" smtClean="0"/>
          </a:p>
        </p:txBody>
      </p:sp>
      <p:pic>
        <p:nvPicPr>
          <p:cNvPr id="2050" name="Picture 2" descr="E:\work\A8\Y2-Spring\Chapter05截图\图5.1 Spring体系结构.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124744"/>
            <a:ext cx="7573949" cy="56804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1259632" y="4995923"/>
            <a:ext cx="4752528" cy="792088"/>
          </a:xfrm>
          <a:prstGeom prst="rect">
            <a:avLst/>
          </a:prstGeom>
          <a:noFill/>
          <a:ln w="381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8" name="Rectangle 3"/>
          <p:cNvSpPr>
            <a:spLocks noGrp="1" noChangeArrowheads="1"/>
          </p:cNvSpPr>
          <p:nvPr>
            <p:ph idx="1"/>
          </p:nvPr>
        </p:nvSpPr>
        <p:spPr>
          <a:xfrm>
            <a:off x="539552" y="764704"/>
            <a:ext cx="7645400" cy="5143500"/>
          </a:xfrm>
        </p:spPr>
        <p:txBody>
          <a:bodyPr/>
          <a:lstStyle/>
          <a:p>
            <a:pPr>
              <a:defRPr/>
            </a:pPr>
            <a:r>
              <a:rPr lang="en-US" altLang="zh-CN" dirty="0" smtClean="0"/>
              <a:t>Spring</a:t>
            </a:r>
            <a:r>
              <a:rPr lang="zh-CN" altLang="en-US" dirty="0" smtClean="0"/>
              <a:t>体系结构</a:t>
            </a:r>
            <a:endParaRPr lang="en-US" altLang="zh-CN" dirty="0" smtClean="0"/>
          </a:p>
        </p:txBody>
      </p:sp>
      <p:sp>
        <p:nvSpPr>
          <p:cNvPr id="2" name="灯片编号占位符 1"/>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80112" y="285750"/>
            <a:ext cx="3384501" cy="523875"/>
          </a:xfrm>
        </p:spPr>
        <p:txBody>
          <a:bodyPr/>
          <a:lstStyle/>
          <a:p>
            <a:pPr>
              <a:defRPr/>
            </a:pPr>
            <a:r>
              <a:rPr lang="en-US" altLang="zh-CN" dirty="0"/>
              <a:t>Spring</a:t>
            </a:r>
            <a:r>
              <a:rPr lang="zh-CN" altLang="en-US" dirty="0"/>
              <a:t>的绿</a:t>
            </a:r>
            <a:r>
              <a:rPr lang="zh-CN" altLang="en-US" dirty="0" smtClean="0"/>
              <a:t>草丛</a:t>
            </a:r>
            <a:r>
              <a:rPr lang="en-US" altLang="zh-CN" dirty="0" smtClean="0"/>
              <a:t>4-3</a:t>
            </a:r>
            <a:endParaRPr dirty="0" smtClean="0"/>
          </a:p>
        </p:txBody>
      </p:sp>
      <p:sp>
        <p:nvSpPr>
          <p:cNvPr id="14339" name="Rectangle 3"/>
          <p:cNvSpPr>
            <a:spLocks noGrp="1" noChangeArrowheads="1"/>
          </p:cNvSpPr>
          <p:nvPr>
            <p:ph idx="1"/>
          </p:nvPr>
        </p:nvSpPr>
        <p:spPr>
          <a:xfrm>
            <a:off x="683568" y="836712"/>
            <a:ext cx="7776864" cy="1440160"/>
          </a:xfrm>
        </p:spPr>
        <p:txBody>
          <a:bodyPr/>
          <a:lstStyle/>
          <a:p>
            <a:pPr>
              <a:defRPr/>
            </a:pPr>
            <a:r>
              <a:rPr lang="en-US" altLang="zh-CN" dirty="0" smtClean="0"/>
              <a:t>Spring</a:t>
            </a:r>
            <a:r>
              <a:rPr lang="zh-CN" altLang="en-US" dirty="0" smtClean="0"/>
              <a:t>设计理念</a:t>
            </a:r>
            <a:endParaRPr lang="en-US" altLang="zh-CN" dirty="0" smtClean="0"/>
          </a:p>
          <a:p>
            <a:pPr lvl="1">
              <a:defRPr/>
            </a:pPr>
            <a:r>
              <a:rPr lang="en-US" altLang="zh-CN" dirty="0" smtClean="0"/>
              <a:t>Spring</a:t>
            </a:r>
            <a:r>
              <a:rPr lang="zh-CN" altLang="en-US" dirty="0"/>
              <a:t>是面向</a:t>
            </a:r>
            <a:r>
              <a:rPr lang="en-US" altLang="zh-CN" dirty="0">
                <a:solidFill>
                  <a:srgbClr val="FF0000"/>
                </a:solidFill>
              </a:rPr>
              <a:t>Bean</a:t>
            </a:r>
            <a:r>
              <a:rPr lang="zh-CN" altLang="en-US" dirty="0"/>
              <a:t>的</a:t>
            </a:r>
            <a:r>
              <a:rPr lang="zh-CN" altLang="en-US" dirty="0" smtClean="0"/>
              <a:t>编程</a:t>
            </a:r>
            <a:endParaRPr lang="en-US" altLang="zh-CN" dirty="0" smtClean="0"/>
          </a:p>
        </p:txBody>
      </p:sp>
      <p:pic>
        <p:nvPicPr>
          <p:cNvPr id="5" name="图示 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888" y="3284934"/>
            <a:ext cx="556418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3568" y="1778065"/>
            <a:ext cx="7920880" cy="1938992"/>
          </a:xfrm>
          <a:prstGeom prst="rect">
            <a:avLst/>
          </a:prstGeom>
        </p:spPr>
        <p:txBody>
          <a:bodyPr wrap="square">
            <a:spAutoFit/>
          </a:bodyPr>
          <a:lstStyle/>
          <a:p>
            <a:pPr marL="342900" lvl="1" indent="-342900">
              <a:buClr>
                <a:srgbClr val="00B0F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Spring </a:t>
            </a:r>
            <a:r>
              <a:rPr lang="zh-CN" altLang="en-US" sz="2400" b="1" dirty="0">
                <a:latin typeface="微软雅黑" panose="020B0503020204020204" pitchFamily="34" charset="-122"/>
                <a:ea typeface="微软雅黑" panose="020B0503020204020204" pitchFamily="34" charset="-122"/>
              </a:rPr>
              <a:t>两大核心技术</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00B0F0"/>
              </a:buClr>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控制反转</a:t>
            </a:r>
            <a:r>
              <a:rPr lang="en-US" altLang="zh-CN" sz="2400" b="1" dirty="0">
                <a:latin typeface="微软雅黑" panose="020B0503020204020204" pitchFamily="34" charset="-122"/>
                <a:ea typeface="微软雅黑" panose="020B0503020204020204" pitchFamily="34" charset="-122"/>
              </a:rPr>
              <a:t>(</a:t>
            </a:r>
            <a:r>
              <a:rPr lang="en-US" altLang="zh-CN" sz="2400" b="1" dirty="0" err="1">
                <a:solidFill>
                  <a:srgbClr val="FF0000"/>
                </a:solidFill>
                <a:latin typeface="微软雅黑" panose="020B0503020204020204" pitchFamily="34" charset="-122"/>
                <a:ea typeface="微软雅黑" panose="020B0503020204020204" pitchFamily="34" charset="-122"/>
              </a:rPr>
              <a:t>IoC</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Inversion of Control ) /</a:t>
            </a:r>
            <a:r>
              <a:rPr lang="zh-CN" altLang="en-US" sz="2400" b="1" dirty="0">
                <a:latin typeface="微软雅黑" panose="020B0503020204020204" pitchFamily="34" charset="-122"/>
                <a:ea typeface="微软雅黑" panose="020B0503020204020204" pitchFamily="34" charset="-122"/>
              </a:rPr>
              <a:t>依赖注入</a:t>
            </a:r>
            <a:r>
              <a:rPr lang="en-US" altLang="zh-CN" sz="2400" b="1"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DI</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Dependency Injection )</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00B0F0"/>
              </a:buClr>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面向切面编程</a:t>
            </a:r>
            <a:r>
              <a:rPr lang="en-US" altLang="zh-CN" sz="2400" b="1"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AOP</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Aspect Oriented Programming)</a:t>
            </a:r>
            <a:endParaRPr lang="en-US" altLang="zh-CN" sz="2400"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FA4860F7-8941-44C3-8149-8BC6AE075514}" type="slidenum">
              <a:rPr lang="zh-CN" altLang="en-US" smtClean="0"/>
            </a:fld>
            <a:r>
              <a:rPr lang="en-US" altLang="zh-CN" smtClean="0"/>
              <a:t>/31</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5011</Words>
  <Application>WPS 演示</Application>
  <PresentationFormat>全屏显示(4:3)</PresentationFormat>
  <Paragraphs>539</Paragraphs>
  <Slides>30</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宋体</vt:lpstr>
      <vt:lpstr>Wingdings</vt:lpstr>
      <vt:lpstr>黑体</vt:lpstr>
      <vt:lpstr>微软雅黑</vt:lpstr>
      <vt:lpstr>楷体_GB2312</vt:lpstr>
      <vt:lpstr>楷体_GB2312</vt:lpstr>
      <vt:lpstr>Calibri</vt:lpstr>
      <vt:lpstr>Tahoma</vt:lpstr>
      <vt:lpstr>Times New Roman</vt:lpstr>
      <vt:lpstr>Arial</vt:lpstr>
      <vt:lpstr>Arial Unicode MS</vt:lpstr>
      <vt:lpstr>Calibri</vt:lpstr>
      <vt:lpstr>新宋体</vt:lpstr>
      <vt:lpstr>模板</vt:lpstr>
      <vt:lpstr>PowerPoint 演示文稿</vt:lpstr>
      <vt:lpstr>预习检查</vt:lpstr>
      <vt:lpstr>回顾与作业点评</vt:lpstr>
      <vt:lpstr>本章任务</vt:lpstr>
      <vt:lpstr>本章目标</vt:lpstr>
      <vt:lpstr>Java企业级框架</vt:lpstr>
      <vt:lpstr>Spring的绿草丛4-1</vt:lpstr>
      <vt:lpstr>Spring的绿草丛4-2</vt:lpstr>
      <vt:lpstr>Spring的绿草丛4-3</vt:lpstr>
      <vt:lpstr>Spring的绿草丛4-4</vt:lpstr>
      <vt:lpstr>控制反转 / 依赖注入</vt:lpstr>
      <vt:lpstr>Hello,Spring!</vt:lpstr>
      <vt:lpstr>学员操作—Spring依赖注入</vt:lpstr>
      <vt:lpstr>共性问题集中讲解</vt:lpstr>
      <vt:lpstr>小结</vt:lpstr>
      <vt:lpstr>依赖注入综合示例</vt:lpstr>
      <vt:lpstr>学员操作—实现打印机功能</vt:lpstr>
      <vt:lpstr>共性问题集中讲解</vt:lpstr>
      <vt:lpstr>小结</vt:lpstr>
      <vt:lpstr>面向切面编程（AOP）3-1</vt:lpstr>
      <vt:lpstr>面向切面编程（AOP）3-2</vt:lpstr>
      <vt:lpstr>PowerPoint 演示文稿</vt:lpstr>
      <vt:lpstr>怎样使用AOP 4-1</vt:lpstr>
      <vt:lpstr>怎样使用AOP 4-2</vt:lpstr>
      <vt:lpstr>怎样使用AOP 4-3</vt:lpstr>
      <vt:lpstr>怎样使用AOP 4-4</vt:lpstr>
      <vt:lpstr>学员操作—使用Spring AOP记录日志</vt:lpstr>
      <vt:lpstr>共性问题集中讲解</vt:lpstr>
      <vt:lpstr>总结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1224</cp:revision>
  <dcterms:created xsi:type="dcterms:W3CDTF">2006-03-08T06:55:00Z</dcterms:created>
  <dcterms:modified xsi:type="dcterms:W3CDTF">2021-01-24T00:31:10Z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