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0" r:id="rId5"/>
    <p:sldId id="262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>
        <p:scale>
          <a:sx n="62" d="100"/>
          <a:sy n="62" d="100"/>
        </p:scale>
        <p:origin x="4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23B9-0273-4B87-80E3-205D9060DC01}" type="datetimeFigureOut">
              <a:rPr lang="en-SG" smtClean="0"/>
              <a:t>5 Mar 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938-C85A-4D9C-8807-F7394AE1E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153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23B9-0273-4B87-80E3-205D9060DC01}" type="datetimeFigureOut">
              <a:rPr lang="en-SG" smtClean="0"/>
              <a:t>5 Mar 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938-C85A-4D9C-8807-F7394AE1E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603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23B9-0273-4B87-80E3-205D9060DC01}" type="datetimeFigureOut">
              <a:rPr lang="en-SG" smtClean="0"/>
              <a:t>5 Mar 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938-C85A-4D9C-8807-F7394AE1E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793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23B9-0273-4B87-80E3-205D9060DC01}" type="datetimeFigureOut">
              <a:rPr lang="en-SG" smtClean="0"/>
              <a:t>5 Mar 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938-C85A-4D9C-8807-F7394AE1E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75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23B9-0273-4B87-80E3-205D9060DC01}" type="datetimeFigureOut">
              <a:rPr lang="en-SG" smtClean="0"/>
              <a:t>5 Mar 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938-C85A-4D9C-8807-F7394AE1E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523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23B9-0273-4B87-80E3-205D9060DC01}" type="datetimeFigureOut">
              <a:rPr lang="en-SG" smtClean="0"/>
              <a:t>5 Mar 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938-C85A-4D9C-8807-F7394AE1E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31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23B9-0273-4B87-80E3-205D9060DC01}" type="datetimeFigureOut">
              <a:rPr lang="en-SG" smtClean="0"/>
              <a:t>5 Mar 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938-C85A-4D9C-8807-F7394AE1E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970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23B9-0273-4B87-80E3-205D9060DC01}" type="datetimeFigureOut">
              <a:rPr lang="en-SG" smtClean="0"/>
              <a:t>5 Mar 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938-C85A-4D9C-8807-F7394AE1E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580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23B9-0273-4B87-80E3-205D9060DC01}" type="datetimeFigureOut">
              <a:rPr lang="en-SG" smtClean="0"/>
              <a:t>5 Mar 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938-C85A-4D9C-8807-F7394AE1E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112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23B9-0273-4B87-80E3-205D9060DC01}" type="datetimeFigureOut">
              <a:rPr lang="en-SG" smtClean="0"/>
              <a:t>5 Mar 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938-C85A-4D9C-8807-F7394AE1E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128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23B9-0273-4B87-80E3-205D9060DC01}" type="datetimeFigureOut">
              <a:rPr lang="en-SG" smtClean="0"/>
              <a:t>5 Mar 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938-C85A-4D9C-8807-F7394AE1E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938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F23B9-0273-4B87-80E3-205D9060DC01}" type="datetimeFigureOut">
              <a:rPr lang="en-SG" smtClean="0"/>
              <a:t>5 Mar 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4A938-C85A-4D9C-8807-F7394AE1E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06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49012" y="997466"/>
            <a:ext cx="477748" cy="284495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SG" dirty="0" err="1" smtClean="0"/>
              <a:t>Redis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652992" y="1438910"/>
            <a:ext cx="1653703" cy="11154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Detection </a:t>
            </a:r>
            <a:r>
              <a:rPr lang="en-SG" dirty="0" err="1" smtClean="0"/>
              <a:t>Algo</a:t>
            </a:r>
            <a:r>
              <a:rPr lang="en-SG" dirty="0" smtClean="0"/>
              <a:t> Module</a:t>
            </a:r>
            <a:endParaRPr lang="en-SG" dirty="0"/>
          </a:p>
        </p:txBody>
      </p:sp>
      <p:sp>
        <p:nvSpPr>
          <p:cNvPr id="8" name="Rounded Rectangle 7"/>
          <p:cNvSpPr/>
          <p:nvPr/>
        </p:nvSpPr>
        <p:spPr>
          <a:xfrm>
            <a:off x="5406575" y="2999361"/>
            <a:ext cx="1835286" cy="84306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MQTT Module</a:t>
            </a:r>
            <a:endParaRPr lang="en-SG" dirty="0"/>
          </a:p>
        </p:txBody>
      </p:sp>
      <p:sp>
        <p:nvSpPr>
          <p:cNvPr id="9" name="Rounded Rectangle 8"/>
          <p:cNvSpPr/>
          <p:nvPr/>
        </p:nvSpPr>
        <p:spPr>
          <a:xfrm>
            <a:off x="5406575" y="997466"/>
            <a:ext cx="1835286" cy="8430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GPIO Module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3748722" y="562510"/>
            <a:ext cx="4475742" cy="389133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9393676" y="5171480"/>
            <a:ext cx="2428672" cy="141621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ounded Rectangle 11"/>
          <p:cNvSpPr/>
          <p:nvPr/>
        </p:nvSpPr>
        <p:spPr>
          <a:xfrm>
            <a:off x="9691955" y="5458053"/>
            <a:ext cx="1835286" cy="84306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MQTT Server</a:t>
            </a:r>
            <a:endParaRPr lang="en-SG" dirty="0"/>
          </a:p>
        </p:txBody>
      </p:sp>
      <p:cxnSp>
        <p:nvCxnSpPr>
          <p:cNvPr id="14" name="Elbow Connector 13"/>
          <p:cNvCxnSpPr>
            <a:stCxn id="5" idx="3"/>
            <a:endCxn id="4" idx="1"/>
          </p:cNvCxnSpPr>
          <p:nvPr/>
        </p:nvCxnSpPr>
        <p:spPr>
          <a:xfrm>
            <a:off x="2306695" y="1996629"/>
            <a:ext cx="1842317" cy="42331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1"/>
          </p:cNvCxnSpPr>
          <p:nvPr/>
        </p:nvCxnSpPr>
        <p:spPr>
          <a:xfrm flipV="1">
            <a:off x="4626760" y="1418998"/>
            <a:ext cx="7798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626759" y="3472117"/>
            <a:ext cx="7798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8" idx="2"/>
            <a:endCxn id="12" idx="1"/>
          </p:cNvCxnSpPr>
          <p:nvPr/>
        </p:nvCxnSpPr>
        <p:spPr>
          <a:xfrm rot="16200000" flipH="1">
            <a:off x="6989506" y="3177136"/>
            <a:ext cx="2037160" cy="33677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95272" y="104694"/>
            <a:ext cx="91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 smtClean="0"/>
              <a:t>RPi</a:t>
            </a:r>
            <a:r>
              <a:rPr lang="en-SG" dirty="0" smtClean="0"/>
              <a:t> 1</a:t>
            </a:r>
            <a:endParaRPr lang="en-SG" dirty="0"/>
          </a:p>
        </p:txBody>
      </p:sp>
      <p:sp>
        <p:nvSpPr>
          <p:cNvPr id="25" name="TextBox 24"/>
          <p:cNvSpPr txBox="1"/>
          <p:nvPr/>
        </p:nvSpPr>
        <p:spPr>
          <a:xfrm>
            <a:off x="10182346" y="4700240"/>
            <a:ext cx="91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 smtClean="0"/>
              <a:t>RPi</a:t>
            </a:r>
            <a:r>
              <a:rPr lang="en-SG" dirty="0" smtClean="0"/>
              <a:t> 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2425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8553" y="366643"/>
            <a:ext cx="1466574" cy="4726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Algo</a:t>
            </a:r>
            <a:endParaRPr lang="en-SG" dirty="0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>
            <a:off x="1501840" y="839304"/>
            <a:ext cx="0" cy="1215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892475" y="366643"/>
            <a:ext cx="1466574" cy="4726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Redis</a:t>
            </a:r>
            <a:endParaRPr lang="en-SG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25761" y="839304"/>
            <a:ext cx="0" cy="2921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0140319" y="366643"/>
            <a:ext cx="1466574" cy="47266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MQTT</a:t>
            </a:r>
            <a:endParaRPr lang="en-SG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10873606" y="839304"/>
            <a:ext cx="0" cy="560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016396" y="366643"/>
            <a:ext cx="1466574" cy="47266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GPIO</a:t>
            </a:r>
            <a:endParaRPr lang="en-SG" dirty="0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7749683" y="839304"/>
            <a:ext cx="0" cy="560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501840" y="1246445"/>
            <a:ext cx="31239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83459" y="982113"/>
            <a:ext cx="21043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Redis</a:t>
            </a:r>
            <a:r>
              <a:rPr lang="en-SG" sz="10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SG" sz="105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Publish: </a:t>
            </a:r>
            <a:r>
              <a:rPr lang="en-SG" sz="105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&lt;ID&gt;</a:t>
            </a:r>
            <a:r>
              <a:rPr lang="en-SG" sz="105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.result</a:t>
            </a:r>
            <a:endParaRPr lang="en-SG" sz="105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638276" y="1603239"/>
            <a:ext cx="31239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673742" y="1356076"/>
            <a:ext cx="29799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&lt;ID&gt;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.result: {‘cat’: &lt;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&gt;,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’: &lt;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  <a:endParaRPr lang="en-SG" sz="105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97663" y="1732079"/>
            <a:ext cx="132536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/>
              <a:t>GPIO output such as LED, Servo or </a:t>
            </a:r>
            <a:r>
              <a:rPr lang="en-SG" sz="1100" dirty="0" err="1" smtClean="0"/>
              <a:t>bipper</a:t>
            </a:r>
            <a:endParaRPr lang="en-SG" sz="1100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4625761" y="3339944"/>
            <a:ext cx="62353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4625761" y="2736821"/>
            <a:ext cx="31239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946992" y="2296541"/>
            <a:ext cx="27547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&lt;ID&gt;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.response: {‘status’: success/failed, ‘cat’: &lt;</a:t>
            </a:r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&gt;, ‘</a:t>
            </a:r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’: &lt;</a:t>
            </a:r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&gt;}</a:t>
            </a:r>
            <a:endParaRPr lang="en-SG" sz="105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50441" y="3061245"/>
            <a:ext cx="45021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&lt;ID&gt;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.response: {‘status’: success/failed, ‘cat’: &lt;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&gt;,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’: &lt;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&gt;}</a:t>
            </a:r>
            <a:endParaRPr lang="en-SG" sz="105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852470" y="3611640"/>
            <a:ext cx="1325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/>
              <a:t>Deliver to MQTT server</a:t>
            </a:r>
            <a:endParaRPr lang="en-SG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307881" y="2673145"/>
            <a:ext cx="415726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1600" dirty="0" smtClean="0"/>
              <a:t>Message flow: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G" sz="1400" dirty="0" err="1" smtClean="0"/>
              <a:t>Algo</a:t>
            </a:r>
            <a:r>
              <a:rPr lang="en-SG" sz="1400" dirty="0" smtClean="0"/>
              <a:t> send detection result with category and value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G" sz="1400" dirty="0" err="1" smtClean="0"/>
              <a:t>Redis</a:t>
            </a:r>
            <a:r>
              <a:rPr lang="en-SG" sz="1400" dirty="0" smtClean="0"/>
              <a:t> received message and capture by GPIO adaptor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G" sz="1400" dirty="0" smtClean="0"/>
              <a:t>GPIO </a:t>
            </a:r>
            <a:r>
              <a:rPr lang="en-SG" sz="1400" smtClean="0"/>
              <a:t>plugin module </a:t>
            </a:r>
            <a:r>
              <a:rPr lang="en-SG" sz="1400" dirty="0" smtClean="0"/>
              <a:t>extract info and output to LED, Servo or </a:t>
            </a:r>
            <a:r>
              <a:rPr lang="en-SG" sz="1400" dirty="0" err="1" smtClean="0"/>
              <a:t>bipper</a:t>
            </a:r>
            <a:r>
              <a:rPr lang="en-SG" sz="1400" dirty="0" smtClean="0"/>
              <a:t> depending on message content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G" sz="1400" dirty="0" smtClean="0"/>
              <a:t>GPIO send response message to </a:t>
            </a:r>
            <a:r>
              <a:rPr lang="en-SG" sz="1400" dirty="0" err="1" smtClean="0"/>
              <a:t>Redis</a:t>
            </a:r>
            <a:r>
              <a:rPr lang="en-SG" sz="1400" dirty="0" smtClean="0"/>
              <a:t> contain hardware update status, category and value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G" sz="1400" dirty="0" smtClean="0"/>
              <a:t>Message capture by MQTT module and deliver to MQTT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1400" dirty="0" smtClean="0"/>
              <a:t>Every minutes, </a:t>
            </a:r>
            <a:r>
              <a:rPr lang="en-SG" sz="1400" dirty="0" err="1" smtClean="0"/>
              <a:t>Algo</a:t>
            </a:r>
            <a:r>
              <a:rPr lang="en-SG" sz="1400" dirty="0" smtClean="0"/>
              <a:t> need to deliver </a:t>
            </a:r>
            <a:r>
              <a:rPr lang="en-SG" sz="1400" dirty="0" err="1" smtClean="0"/>
              <a:t>tester.vid</a:t>
            </a:r>
            <a:r>
              <a:rPr lang="en-SG" sz="1400" b="1" dirty="0" smtClean="0"/>
              <a:t>&lt;ID&gt;</a:t>
            </a:r>
            <a:r>
              <a:rPr lang="en-SG" sz="1400" dirty="0" smtClean="0"/>
              <a:t>.status message indicate usage condition and utilization rate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76629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04" y="265298"/>
            <a:ext cx="10202239" cy="59655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7053" y="6302154"/>
            <a:ext cx="5735322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Defined Flow by Partner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163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8553" y="366643"/>
            <a:ext cx="1466574" cy="4726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Algo</a:t>
            </a:r>
            <a:endParaRPr lang="en-SG" dirty="0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1464067" y="839304"/>
            <a:ext cx="0" cy="560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892475" y="366643"/>
            <a:ext cx="1466574" cy="4726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Redis</a:t>
            </a:r>
            <a:endParaRPr lang="en-SG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25761" y="839304"/>
            <a:ext cx="0" cy="560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0140319" y="366643"/>
            <a:ext cx="1466574" cy="47266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MQTT</a:t>
            </a:r>
            <a:endParaRPr lang="en-SG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10873606" y="839304"/>
            <a:ext cx="0" cy="560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016396" y="366643"/>
            <a:ext cx="1466574" cy="47266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GPIO</a:t>
            </a:r>
            <a:endParaRPr lang="en-SG" dirty="0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7749683" y="839304"/>
            <a:ext cx="0" cy="560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464067" y="2168973"/>
            <a:ext cx="316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44364" y="1734413"/>
            <a:ext cx="25253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</a:t>
            </a:r>
            <a:r>
              <a:rPr lang="en-SG" sz="105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response: {‘stage’: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’, ‘status’: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success|failed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}</a:t>
            </a:r>
            <a:endParaRPr lang="en-SG" sz="105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464067" y="2943563"/>
            <a:ext cx="316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600700" y="2527647"/>
            <a:ext cx="29799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&lt;ID&gt;</a:t>
            </a:r>
            <a:r>
              <a:rPr lang="en-SG" sz="105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.result: </a:t>
            </a:r>
            <a:r>
              <a:rPr lang="en-SG" sz="105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{‘</a:t>
            </a:r>
            <a:r>
              <a:rPr lang="en-SG" sz="105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stage</a:t>
            </a:r>
            <a:r>
              <a:rPr lang="en-SG" sz="105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’: ‘</a:t>
            </a:r>
            <a:r>
              <a:rPr lang="en-SG" sz="1050" dirty="0" err="1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beginCapture</a:t>
            </a:r>
            <a:r>
              <a:rPr lang="en-SG" sz="105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’, ‘status’: ‘success’&gt;</a:t>
            </a:r>
            <a:endParaRPr lang="en-SG" sz="105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28548" y="3396475"/>
            <a:ext cx="1672985" cy="2616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GPIO23, 24, 25 to Low</a:t>
            </a:r>
            <a:endParaRPr lang="en-SG" sz="1100" b="1" dirty="0">
              <a:ln/>
              <a:solidFill>
                <a:schemeClr val="accent4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4625761" y="2538764"/>
            <a:ext cx="62353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4620920" y="1906156"/>
            <a:ext cx="3132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811792" y="1485309"/>
            <a:ext cx="29527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&lt;ID&gt;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.response: 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{‘stage’: ‘</a:t>
            </a:r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’, ‘status’: ‘</a:t>
            </a:r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success|failed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’}</a:t>
            </a:r>
            <a:endParaRPr lang="en-SG" sz="105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06155" y="1612253"/>
            <a:ext cx="1788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smtClean="0">
                <a:solidFill>
                  <a:srgbClr val="FF0000"/>
                </a:solidFill>
              </a:rPr>
              <a:t>Log error &amp; stop script if failed to set GPIO26 to Low</a:t>
            </a:r>
            <a:endParaRPr lang="en-SG" sz="1200" dirty="0">
              <a:solidFill>
                <a:srgbClr val="FF0000"/>
              </a:solidFill>
            </a:endParaRPr>
          </a:p>
        </p:txBody>
      </p:sp>
      <p:cxnSp>
        <p:nvCxnSpPr>
          <p:cNvPr id="16" name="Elbow Connector 15"/>
          <p:cNvCxnSpPr>
            <a:endCxn id="3" idx="0"/>
          </p:cNvCxnSpPr>
          <p:nvPr/>
        </p:nvCxnSpPr>
        <p:spPr>
          <a:xfrm>
            <a:off x="7760250" y="1368814"/>
            <a:ext cx="1440371" cy="243439"/>
          </a:xfrm>
          <a:prstGeom prst="bentConnector2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8564" y="2553600"/>
            <a:ext cx="109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smtClean="0">
                <a:solidFill>
                  <a:srgbClr val="FF0000"/>
                </a:solidFill>
              </a:rPr>
              <a:t>Log error &amp; stop script </a:t>
            </a:r>
            <a:r>
              <a:rPr lang="en-SG" sz="1200" dirty="0" err="1" smtClean="0">
                <a:solidFill>
                  <a:srgbClr val="FF0000"/>
                </a:solidFill>
              </a:rPr>
              <a:t>init</a:t>
            </a:r>
            <a:r>
              <a:rPr lang="en-SG" sz="1200" dirty="0" smtClean="0">
                <a:solidFill>
                  <a:srgbClr val="FF0000"/>
                </a:solidFill>
              </a:rPr>
              <a:t> stage is failed</a:t>
            </a:r>
            <a:endParaRPr lang="en-SG" sz="1200" dirty="0">
              <a:solidFill>
                <a:srgbClr val="FF0000"/>
              </a:solidFill>
            </a:endParaRPr>
          </a:p>
        </p:txBody>
      </p:sp>
      <p:cxnSp>
        <p:nvCxnSpPr>
          <p:cNvPr id="29" name="Elbow Connector 28"/>
          <p:cNvCxnSpPr>
            <a:endCxn id="28" idx="0"/>
          </p:cNvCxnSpPr>
          <p:nvPr/>
        </p:nvCxnSpPr>
        <p:spPr>
          <a:xfrm rot="10800000" flipV="1">
            <a:off x="636169" y="2311684"/>
            <a:ext cx="827899" cy="241915"/>
          </a:xfrm>
          <a:prstGeom prst="bentConnector2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13778" y="2263034"/>
            <a:ext cx="38076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&lt;ID&gt;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.response: {‘stage’: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’, ‘status’: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success|failed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}</a:t>
            </a:r>
            <a:endParaRPr lang="en-SG" sz="105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635658" y="3285833"/>
            <a:ext cx="3132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13778" y="2871748"/>
            <a:ext cx="29799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&lt;ID&gt;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.result: 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{‘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stage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’: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beginCapture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’, ‘status’: ‘success’&gt;</a:t>
            </a:r>
            <a:endParaRPr lang="en-SG" sz="105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47865" y="899037"/>
            <a:ext cx="1672985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GPIO </a:t>
            </a:r>
            <a:r>
              <a:rPr lang="en-SG" sz="1100" b="1" dirty="0" smtClean="0">
                <a:ln/>
                <a:solidFill>
                  <a:schemeClr val="accent4"/>
                </a:solidFill>
              </a:rPr>
              <a:t>26 set to Low, GPIO23, 24, 25 to High</a:t>
            </a:r>
            <a:endParaRPr lang="en-SG" sz="1100" b="1" dirty="0">
              <a:ln/>
              <a:solidFill>
                <a:schemeClr val="accent4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4615865" y="4607918"/>
            <a:ext cx="3132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06737" y="4187071"/>
            <a:ext cx="29527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&lt;ID&gt;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.response: {‘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stage’: ‘</a:t>
            </a:r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beginCapture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’, ‘status’: ‘</a:t>
            </a:r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success|failed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’}</a:t>
            </a:r>
            <a:endParaRPr lang="en-SG" sz="105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635658" y="5100500"/>
            <a:ext cx="62353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823675" y="4824770"/>
            <a:ext cx="42792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&lt;ID&gt;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respone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{‘stage’: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beginCapture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’, ‘status’: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success|failed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}</a:t>
            </a:r>
            <a:endParaRPr lang="en-SG" sz="105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1462603" y="4869203"/>
            <a:ext cx="316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42900" y="4434643"/>
            <a:ext cx="25253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</a:t>
            </a:r>
            <a:r>
              <a:rPr lang="en-SG" sz="105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response: {‘stage’: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beginCapture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’, ‘status’: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success|failed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}</a:t>
            </a:r>
            <a:endParaRPr lang="en-SG" sz="105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5510" y="5249749"/>
            <a:ext cx="1095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smtClean="0">
                <a:solidFill>
                  <a:srgbClr val="FF0000"/>
                </a:solidFill>
              </a:rPr>
              <a:t>Log error if </a:t>
            </a:r>
            <a:r>
              <a:rPr lang="en-SG" sz="1200" dirty="0" err="1" smtClean="0">
                <a:solidFill>
                  <a:srgbClr val="FF0000"/>
                </a:solidFill>
              </a:rPr>
              <a:t>beginCapture</a:t>
            </a:r>
            <a:r>
              <a:rPr lang="en-SG" sz="1200" dirty="0" smtClean="0">
                <a:solidFill>
                  <a:srgbClr val="FF0000"/>
                </a:solidFill>
              </a:rPr>
              <a:t> failed to initialize</a:t>
            </a:r>
            <a:endParaRPr lang="en-SG" sz="1200" dirty="0">
              <a:solidFill>
                <a:srgbClr val="FF0000"/>
              </a:solidFill>
            </a:endParaRPr>
          </a:p>
        </p:txBody>
      </p:sp>
      <p:cxnSp>
        <p:nvCxnSpPr>
          <p:cNvPr id="43" name="Elbow Connector 42"/>
          <p:cNvCxnSpPr>
            <a:endCxn id="42" idx="0"/>
          </p:cNvCxnSpPr>
          <p:nvPr/>
        </p:nvCxnSpPr>
        <p:spPr>
          <a:xfrm rot="10800000" flipV="1">
            <a:off x="633115" y="5007833"/>
            <a:ext cx="827909" cy="241916"/>
          </a:xfrm>
          <a:prstGeom prst="bentConnector2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013006" y="4078883"/>
            <a:ext cx="2485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smtClean="0">
                <a:solidFill>
                  <a:srgbClr val="FF0000"/>
                </a:solidFill>
              </a:rPr>
              <a:t>Log error if failed to set GPIO</a:t>
            </a:r>
            <a:endParaRPr lang="en-SG" sz="1200" dirty="0">
              <a:solidFill>
                <a:srgbClr val="FF0000"/>
              </a:solidFill>
            </a:endParaRPr>
          </a:p>
        </p:txBody>
      </p:sp>
      <p:cxnSp>
        <p:nvCxnSpPr>
          <p:cNvPr id="45" name="Elbow Connector 44"/>
          <p:cNvCxnSpPr>
            <a:endCxn id="44" idx="0"/>
          </p:cNvCxnSpPr>
          <p:nvPr/>
        </p:nvCxnSpPr>
        <p:spPr>
          <a:xfrm>
            <a:off x="7759474" y="3827578"/>
            <a:ext cx="1496272" cy="251305"/>
          </a:xfrm>
          <a:prstGeom prst="bentConnector2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861091" y="2553599"/>
            <a:ext cx="1243735" cy="9387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Extract:</a:t>
            </a:r>
          </a:p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ID: id</a:t>
            </a:r>
          </a:p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stage: ‘</a:t>
            </a:r>
            <a:r>
              <a:rPr lang="en-SG" sz="1100" b="1" dirty="0" err="1" smtClean="0">
                <a:ln/>
                <a:solidFill>
                  <a:schemeClr val="accent4"/>
                </a:solidFill>
              </a:rPr>
              <a:t>init</a:t>
            </a:r>
            <a:r>
              <a:rPr lang="en-SG" sz="1100" b="1" dirty="0" smtClean="0">
                <a:ln/>
                <a:solidFill>
                  <a:schemeClr val="accent4"/>
                </a:solidFill>
              </a:rPr>
              <a:t>’</a:t>
            </a:r>
          </a:p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status: ‘</a:t>
            </a:r>
            <a:r>
              <a:rPr lang="en-SG" sz="1100" b="1" dirty="0" err="1" smtClean="0">
                <a:ln/>
                <a:solidFill>
                  <a:schemeClr val="accent4"/>
                </a:solidFill>
              </a:rPr>
              <a:t>success|failed</a:t>
            </a:r>
            <a:r>
              <a:rPr lang="en-SG" sz="1100" b="1" dirty="0" smtClean="0">
                <a:ln/>
                <a:solidFill>
                  <a:schemeClr val="accent4"/>
                </a:solidFill>
              </a:rPr>
              <a:t>’</a:t>
            </a:r>
            <a:endParaRPr lang="en-SG" sz="1100" b="1" dirty="0">
              <a:ln/>
              <a:solidFill>
                <a:schemeClr val="accent4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675693" y="5160317"/>
            <a:ext cx="1429134" cy="9387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Extract:</a:t>
            </a:r>
          </a:p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ID: id</a:t>
            </a:r>
          </a:p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stage: ‘</a:t>
            </a:r>
            <a:r>
              <a:rPr lang="en-SG" sz="1100" b="1" dirty="0" err="1" smtClean="0">
                <a:ln/>
                <a:solidFill>
                  <a:schemeClr val="accent4"/>
                </a:solidFill>
              </a:rPr>
              <a:t>beginCapture</a:t>
            </a:r>
            <a:r>
              <a:rPr lang="en-SG" sz="1100" b="1" dirty="0" smtClean="0">
                <a:ln/>
                <a:solidFill>
                  <a:schemeClr val="accent4"/>
                </a:solidFill>
              </a:rPr>
              <a:t>’</a:t>
            </a:r>
          </a:p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status: ‘</a:t>
            </a:r>
            <a:r>
              <a:rPr lang="en-SG" sz="1100" b="1" dirty="0" err="1" smtClean="0">
                <a:ln/>
                <a:solidFill>
                  <a:schemeClr val="accent4"/>
                </a:solidFill>
              </a:rPr>
              <a:t>success|failed</a:t>
            </a:r>
            <a:r>
              <a:rPr lang="en-SG" sz="1100" b="1" dirty="0" smtClean="0">
                <a:ln/>
                <a:solidFill>
                  <a:schemeClr val="accent4"/>
                </a:solidFill>
              </a:rPr>
              <a:t>’</a:t>
            </a:r>
            <a:endParaRPr lang="en-SG" sz="1100" b="1" dirty="0">
              <a:ln/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37053" y="6302154"/>
            <a:ext cx="5735322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Message flow for Initialization &amp; Output 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6849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8553" y="366643"/>
            <a:ext cx="1466574" cy="4726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Algo</a:t>
            </a:r>
            <a:endParaRPr lang="en-SG" dirty="0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1464067" y="839304"/>
            <a:ext cx="0" cy="560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892475" y="366643"/>
            <a:ext cx="1466574" cy="4726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Redis</a:t>
            </a:r>
            <a:endParaRPr lang="en-SG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25761" y="839304"/>
            <a:ext cx="0" cy="560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0140319" y="366643"/>
            <a:ext cx="1466574" cy="47266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MQTT</a:t>
            </a:r>
            <a:endParaRPr lang="en-SG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10873606" y="839304"/>
            <a:ext cx="0" cy="560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016396" y="366643"/>
            <a:ext cx="1466574" cy="47266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GPIO</a:t>
            </a:r>
            <a:endParaRPr lang="en-SG" dirty="0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7749683" y="839304"/>
            <a:ext cx="0" cy="560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461478" y="1330342"/>
            <a:ext cx="316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598111" y="914426"/>
            <a:ext cx="29799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&lt;ID&gt;</a:t>
            </a:r>
            <a:r>
              <a:rPr lang="en-SG" sz="105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.result: </a:t>
            </a:r>
            <a:r>
              <a:rPr lang="en-SG" sz="105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{‘</a:t>
            </a:r>
            <a:r>
              <a:rPr lang="en-SG" sz="105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stage</a:t>
            </a:r>
            <a:r>
              <a:rPr lang="en-SG" sz="105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’: ‘</a:t>
            </a:r>
            <a:r>
              <a:rPr lang="en-SG" sz="1050" dirty="0" err="1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testScreen</a:t>
            </a:r>
            <a:r>
              <a:rPr lang="en-SG" sz="105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’, ‘status’: ‘success’&gt;</a:t>
            </a:r>
            <a:endParaRPr lang="en-SG" sz="105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4607096" y="2889373"/>
            <a:ext cx="62353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4620920" y="1587662"/>
            <a:ext cx="3132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95113" y="2613643"/>
            <a:ext cx="42307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</a:t>
            </a:r>
            <a:r>
              <a:rPr lang="en-SG" sz="105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response: {‘stage’: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testScreen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’, ‘status’: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success|failed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}</a:t>
            </a:r>
            <a:endParaRPr lang="en-SG" sz="105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99661" y="1697014"/>
            <a:ext cx="1672985" cy="2616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GPIO </a:t>
            </a:r>
            <a:r>
              <a:rPr lang="en-SG" sz="1100" b="1" dirty="0" smtClean="0">
                <a:ln/>
                <a:solidFill>
                  <a:schemeClr val="accent4"/>
                </a:solidFill>
              </a:rPr>
              <a:t>23 set to High</a:t>
            </a:r>
            <a:endParaRPr lang="en-SG" sz="1100" b="1" dirty="0">
              <a:ln/>
              <a:solidFill>
                <a:schemeClr val="accent4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4630998" y="2246315"/>
            <a:ext cx="3132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21870" y="1825468"/>
            <a:ext cx="29527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&lt;ID&gt;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.response: {‘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stage’: ‘</a:t>
            </a:r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testScreen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’, ‘status’: ‘</a:t>
            </a:r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success|failed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’}</a:t>
            </a:r>
            <a:endParaRPr lang="en-SG" sz="105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1459947" y="2580702"/>
            <a:ext cx="316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40244" y="2146142"/>
            <a:ext cx="25253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</a:t>
            </a:r>
            <a:r>
              <a:rPr lang="en-SG" sz="105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result: {‘stage’: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testScreen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’, ‘status’: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success|failed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}</a:t>
            </a:r>
            <a:endParaRPr lang="en-SG" sz="105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9035" y="2965309"/>
            <a:ext cx="109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smtClean="0">
                <a:solidFill>
                  <a:srgbClr val="FF0000"/>
                </a:solidFill>
              </a:rPr>
              <a:t>Log error if </a:t>
            </a:r>
            <a:r>
              <a:rPr lang="en-SG" sz="1200" dirty="0" err="1" smtClean="0">
                <a:solidFill>
                  <a:srgbClr val="FF0000"/>
                </a:solidFill>
              </a:rPr>
              <a:t>testScreen</a:t>
            </a:r>
            <a:r>
              <a:rPr lang="en-SG" sz="1200" dirty="0" smtClean="0">
                <a:solidFill>
                  <a:srgbClr val="FF0000"/>
                </a:solidFill>
              </a:rPr>
              <a:t> failed initialize</a:t>
            </a:r>
            <a:endParaRPr lang="en-SG" sz="1200" dirty="0">
              <a:solidFill>
                <a:srgbClr val="FF0000"/>
              </a:solidFill>
            </a:endParaRPr>
          </a:p>
        </p:txBody>
      </p:sp>
      <p:cxnSp>
        <p:nvCxnSpPr>
          <p:cNvPr id="43" name="Elbow Connector 42"/>
          <p:cNvCxnSpPr>
            <a:endCxn id="42" idx="0"/>
          </p:cNvCxnSpPr>
          <p:nvPr/>
        </p:nvCxnSpPr>
        <p:spPr>
          <a:xfrm rot="10800000" flipV="1">
            <a:off x="626640" y="2723393"/>
            <a:ext cx="827911" cy="241916"/>
          </a:xfrm>
          <a:prstGeom prst="bentConnector2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006452" y="2239109"/>
            <a:ext cx="2485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smtClean="0">
                <a:solidFill>
                  <a:srgbClr val="FF0000"/>
                </a:solidFill>
              </a:rPr>
              <a:t>Log Error if failed to set GPIO</a:t>
            </a:r>
            <a:endParaRPr lang="en-SG" sz="1200" dirty="0">
              <a:solidFill>
                <a:srgbClr val="FF0000"/>
              </a:solidFill>
            </a:endParaRPr>
          </a:p>
        </p:txBody>
      </p:sp>
      <p:cxnSp>
        <p:nvCxnSpPr>
          <p:cNvPr id="45" name="Elbow Connector 44"/>
          <p:cNvCxnSpPr>
            <a:endCxn id="44" idx="0"/>
          </p:cNvCxnSpPr>
          <p:nvPr/>
        </p:nvCxnSpPr>
        <p:spPr>
          <a:xfrm>
            <a:off x="7752920" y="1987804"/>
            <a:ext cx="1496272" cy="251305"/>
          </a:xfrm>
          <a:prstGeom prst="bentConnector2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19724" y="1209867"/>
            <a:ext cx="29799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&lt;ID&gt;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.result: 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{‘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stage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’: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testScreen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’, ‘status’: ‘success’&gt;</a:t>
            </a:r>
            <a:endParaRPr lang="en-SG" sz="105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54552" y="2889019"/>
            <a:ext cx="1672985" cy="2616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Mask Image</a:t>
            </a:r>
            <a:endParaRPr lang="en-SG" sz="1100" b="1" dirty="0">
              <a:ln/>
              <a:solidFill>
                <a:schemeClr val="accent4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454551" y="3229685"/>
            <a:ext cx="1672985" cy="2616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Compare Image</a:t>
            </a:r>
            <a:endParaRPr lang="en-SG" sz="1100" b="1" dirty="0">
              <a:ln/>
              <a:solidFill>
                <a:schemeClr val="accent4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1471713" y="4045175"/>
            <a:ext cx="316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08346" y="3629259"/>
            <a:ext cx="29799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&lt;ID&gt;</a:t>
            </a:r>
            <a:r>
              <a:rPr lang="en-SG" sz="105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.result: </a:t>
            </a:r>
            <a:r>
              <a:rPr lang="en-SG" sz="105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{‘</a:t>
            </a:r>
            <a:r>
              <a:rPr lang="en-SG" sz="105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stage</a:t>
            </a:r>
            <a:r>
              <a:rPr lang="en-SG" sz="105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’: ‘</a:t>
            </a:r>
            <a:r>
              <a:rPr lang="en-SG" sz="1050" dirty="0" err="1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popUp</a:t>
            </a:r>
            <a:r>
              <a:rPr lang="en-SG" sz="105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’, ‘status’: ‘success’&gt;</a:t>
            </a:r>
            <a:endParaRPr lang="en-SG" sz="105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4617572" y="5515625"/>
            <a:ext cx="62353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4631396" y="4213914"/>
            <a:ext cx="3132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805589" y="5239895"/>
            <a:ext cx="42307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</a:t>
            </a:r>
            <a:r>
              <a:rPr lang="en-SG" sz="105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response: {‘stage’: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popUp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’, ‘status’: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success|failed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}</a:t>
            </a:r>
            <a:endParaRPr lang="en-SG" sz="105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10137" y="4323266"/>
            <a:ext cx="1672985" cy="2616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GPIO </a:t>
            </a:r>
            <a:r>
              <a:rPr lang="en-SG" sz="1100" b="1" dirty="0" smtClean="0">
                <a:ln/>
                <a:solidFill>
                  <a:schemeClr val="accent4"/>
                </a:solidFill>
              </a:rPr>
              <a:t>25 set to High</a:t>
            </a:r>
            <a:endParaRPr lang="en-SG" sz="1100" b="1" dirty="0">
              <a:ln/>
              <a:solidFill>
                <a:schemeClr val="accent4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4641474" y="4872567"/>
            <a:ext cx="3132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832346" y="4451720"/>
            <a:ext cx="29527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&lt;ID&gt;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.response: {‘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stage’: ‘</a:t>
            </a:r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popUp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’, ‘status’: ‘</a:t>
            </a:r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success|failed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’}</a:t>
            </a:r>
            <a:endParaRPr lang="en-SG" sz="105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016928" y="4865361"/>
            <a:ext cx="2485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smtClean="0">
                <a:solidFill>
                  <a:srgbClr val="FF0000"/>
                </a:solidFill>
              </a:rPr>
              <a:t>Log Error if failed to set GPIO</a:t>
            </a:r>
            <a:endParaRPr lang="en-SG" sz="1200" dirty="0">
              <a:solidFill>
                <a:srgbClr val="FF0000"/>
              </a:solidFill>
            </a:endParaRPr>
          </a:p>
        </p:txBody>
      </p:sp>
      <p:cxnSp>
        <p:nvCxnSpPr>
          <p:cNvPr id="60" name="Elbow Connector 59"/>
          <p:cNvCxnSpPr>
            <a:endCxn id="59" idx="0"/>
          </p:cNvCxnSpPr>
          <p:nvPr/>
        </p:nvCxnSpPr>
        <p:spPr>
          <a:xfrm>
            <a:off x="7763396" y="4614056"/>
            <a:ext cx="1496272" cy="251305"/>
          </a:xfrm>
          <a:prstGeom prst="bentConnector2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730200" y="3836119"/>
            <a:ext cx="29799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&lt;ID&gt;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.result: 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{‘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stage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’: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popUp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’, ‘status’: ‘success’&gt;</a:t>
            </a:r>
            <a:endParaRPr lang="en-SG" sz="105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677498" y="2965309"/>
            <a:ext cx="1419140" cy="9387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Extract:</a:t>
            </a:r>
          </a:p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ID: id</a:t>
            </a:r>
          </a:p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stage: ‘</a:t>
            </a:r>
            <a:r>
              <a:rPr lang="en-SG" sz="1100" b="1" dirty="0" err="1" smtClean="0">
                <a:ln/>
                <a:solidFill>
                  <a:schemeClr val="accent4"/>
                </a:solidFill>
              </a:rPr>
              <a:t>testScreen</a:t>
            </a:r>
            <a:r>
              <a:rPr lang="en-SG" sz="1100" b="1" dirty="0" smtClean="0">
                <a:ln/>
                <a:solidFill>
                  <a:schemeClr val="accent4"/>
                </a:solidFill>
              </a:rPr>
              <a:t>’</a:t>
            </a:r>
          </a:p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status: ‘</a:t>
            </a:r>
            <a:r>
              <a:rPr lang="en-SG" sz="1100" b="1" dirty="0" err="1" smtClean="0">
                <a:ln/>
                <a:solidFill>
                  <a:schemeClr val="accent4"/>
                </a:solidFill>
              </a:rPr>
              <a:t>success|failed</a:t>
            </a:r>
            <a:r>
              <a:rPr lang="en-SG" sz="1100" b="1" dirty="0" smtClean="0">
                <a:ln/>
                <a:solidFill>
                  <a:schemeClr val="accent4"/>
                </a:solidFill>
              </a:rPr>
              <a:t>’</a:t>
            </a:r>
            <a:endParaRPr lang="en-SG" sz="1100" b="1" dirty="0">
              <a:ln/>
              <a:solidFill>
                <a:schemeClr val="accent4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890334" y="5515625"/>
            <a:ext cx="1222583" cy="9387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Extract:</a:t>
            </a:r>
          </a:p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ID: id</a:t>
            </a:r>
          </a:p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stage: ‘</a:t>
            </a:r>
            <a:r>
              <a:rPr lang="en-SG" sz="1100" b="1" dirty="0" err="1" smtClean="0">
                <a:ln/>
                <a:solidFill>
                  <a:schemeClr val="accent4"/>
                </a:solidFill>
              </a:rPr>
              <a:t>popUp</a:t>
            </a:r>
            <a:r>
              <a:rPr lang="en-SG" sz="1100" b="1" dirty="0" smtClean="0">
                <a:ln/>
                <a:solidFill>
                  <a:schemeClr val="accent4"/>
                </a:solidFill>
              </a:rPr>
              <a:t>’</a:t>
            </a:r>
          </a:p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status: ‘</a:t>
            </a:r>
            <a:r>
              <a:rPr lang="en-SG" sz="1100" b="1" dirty="0" err="1" smtClean="0">
                <a:ln/>
                <a:solidFill>
                  <a:schemeClr val="accent4"/>
                </a:solidFill>
              </a:rPr>
              <a:t>success|failed</a:t>
            </a:r>
            <a:r>
              <a:rPr lang="en-SG" sz="1100" b="1" dirty="0" smtClean="0">
                <a:ln/>
                <a:solidFill>
                  <a:schemeClr val="accent4"/>
                </a:solidFill>
              </a:rPr>
              <a:t>’</a:t>
            </a:r>
            <a:endParaRPr lang="en-SG" sz="1100" b="1" dirty="0">
              <a:ln/>
              <a:solidFill>
                <a:schemeClr val="accent4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98337" y="6265422"/>
            <a:ext cx="5735322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Message flow for Output 2 &amp; Output 3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4418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8553" y="366643"/>
            <a:ext cx="1466574" cy="4726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Algo</a:t>
            </a:r>
            <a:endParaRPr lang="en-SG" dirty="0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1464067" y="839304"/>
            <a:ext cx="0" cy="560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892475" y="366643"/>
            <a:ext cx="1466574" cy="4726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Redis</a:t>
            </a:r>
            <a:endParaRPr lang="en-SG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25761" y="839304"/>
            <a:ext cx="0" cy="560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0140319" y="366643"/>
            <a:ext cx="1466574" cy="47266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MQTT</a:t>
            </a:r>
            <a:endParaRPr lang="en-SG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10873606" y="839304"/>
            <a:ext cx="0" cy="560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016396" y="366643"/>
            <a:ext cx="1466574" cy="47266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GPIO</a:t>
            </a:r>
            <a:endParaRPr lang="en-SG" dirty="0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7749683" y="839304"/>
            <a:ext cx="0" cy="560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51343" y="952951"/>
            <a:ext cx="1672985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Wait 5s if no interaction to pop up</a:t>
            </a:r>
            <a:endParaRPr lang="en-SG" sz="1100" b="1" dirty="0">
              <a:ln/>
              <a:solidFill>
                <a:schemeClr val="accent4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1462536" y="1799754"/>
            <a:ext cx="316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14580" y="1383838"/>
            <a:ext cx="29799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</a:t>
            </a:r>
            <a:r>
              <a:rPr lang="en-SG" sz="1050" b="1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  <a:r>
              <a:rPr lang="en-SG" sz="105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en-SG" sz="105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alert</a:t>
            </a:r>
            <a:r>
              <a:rPr lang="en-SG" sz="105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{‘</a:t>
            </a:r>
            <a:r>
              <a:rPr lang="en-SG" sz="105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stage</a:t>
            </a:r>
            <a:r>
              <a:rPr lang="en-SG" sz="105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’: ‘alert’, ‘status’: ‘activated’&gt;</a:t>
            </a:r>
            <a:endParaRPr lang="en-SG" sz="105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4640594" y="4575834"/>
            <a:ext cx="62353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4611296" y="2117986"/>
            <a:ext cx="3132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828610" y="4300104"/>
            <a:ext cx="51167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&lt;ID&gt;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.alert-response: {‘stage’: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alert-msg|alert-switch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’, ‘status’: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success|failed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}</a:t>
            </a:r>
            <a:endParaRPr lang="en-SG" sz="105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49683" y="2174768"/>
            <a:ext cx="1672985" cy="127727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GPIO </a:t>
            </a:r>
            <a:r>
              <a:rPr lang="en-SG" sz="1100" b="1" dirty="0" smtClean="0">
                <a:ln/>
                <a:solidFill>
                  <a:schemeClr val="accent4"/>
                </a:solidFill>
              </a:rPr>
              <a:t>24 set to High</a:t>
            </a:r>
          </a:p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Servo/push door bell</a:t>
            </a:r>
          </a:p>
          <a:p>
            <a:pPr marL="171450" indent="-171450">
              <a:buFontTx/>
              <a:buChar char="-"/>
            </a:pPr>
            <a:r>
              <a:rPr lang="en-SG" sz="1100" b="1" dirty="0" smtClean="0">
                <a:ln/>
                <a:solidFill>
                  <a:schemeClr val="accent4"/>
                </a:solidFill>
              </a:rPr>
              <a:t>GPIO18 duty 97.5%</a:t>
            </a:r>
          </a:p>
          <a:p>
            <a:pPr marL="171450" indent="-171450">
              <a:buFontTx/>
              <a:buChar char="-"/>
            </a:pPr>
            <a:r>
              <a:rPr lang="en-SG" sz="1100" b="1" dirty="0" smtClean="0">
                <a:ln/>
                <a:solidFill>
                  <a:schemeClr val="accent4"/>
                </a:solidFill>
              </a:rPr>
              <a:t>1s delay</a:t>
            </a:r>
          </a:p>
          <a:p>
            <a:pPr marL="171450" indent="-171450">
              <a:buFontTx/>
              <a:buChar char="-"/>
            </a:pPr>
            <a:r>
              <a:rPr lang="en-SG" sz="1100" b="1" dirty="0" smtClean="0">
                <a:ln/>
                <a:solidFill>
                  <a:schemeClr val="accent4"/>
                </a:solidFill>
              </a:rPr>
              <a:t>GPIO18 duty 90.5%</a:t>
            </a:r>
          </a:p>
          <a:p>
            <a:pPr marL="171450" indent="-171450">
              <a:buFontTx/>
              <a:buChar char="-"/>
            </a:pPr>
            <a:r>
              <a:rPr lang="en-SG" sz="1100" b="1" dirty="0" smtClean="0">
                <a:ln/>
                <a:solidFill>
                  <a:schemeClr val="accent4"/>
                </a:solidFill>
              </a:rPr>
              <a:t>1s delay</a:t>
            </a:r>
          </a:p>
          <a:p>
            <a:pPr marL="171450" indent="-171450">
              <a:buFontTx/>
              <a:buChar char="-"/>
            </a:pPr>
            <a:r>
              <a:rPr lang="en-SG" sz="1100" b="1" dirty="0" smtClean="0">
                <a:ln/>
                <a:solidFill>
                  <a:schemeClr val="accent4"/>
                </a:solidFill>
              </a:rPr>
              <a:t>GPIO18 duty 97.5%</a:t>
            </a:r>
            <a:endParaRPr lang="en-SG" sz="1100" b="1" dirty="0">
              <a:ln/>
              <a:solidFill>
                <a:schemeClr val="accent4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4619787" y="3528488"/>
            <a:ext cx="3132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710100" y="3053838"/>
            <a:ext cx="29527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</a:t>
            </a:r>
            <a:r>
              <a:rPr lang="en-SG" sz="1050" b="1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alert-response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{‘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stage’: ‘</a:t>
            </a:r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alert-msg</a:t>
            </a:r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|alert-switch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’, ‘status’: ‘</a:t>
            </a:r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success|failed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003215" y="3925103"/>
            <a:ext cx="2485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smtClean="0">
                <a:solidFill>
                  <a:srgbClr val="FF0000"/>
                </a:solidFill>
              </a:rPr>
              <a:t>Log Error if failed to set GPIO</a:t>
            </a:r>
            <a:endParaRPr lang="en-SG" sz="1200" dirty="0">
              <a:solidFill>
                <a:srgbClr val="FF0000"/>
              </a:solidFill>
            </a:endParaRPr>
          </a:p>
        </p:txBody>
      </p:sp>
      <p:cxnSp>
        <p:nvCxnSpPr>
          <p:cNvPr id="60" name="Elbow Connector 59"/>
          <p:cNvCxnSpPr>
            <a:endCxn id="59" idx="0"/>
          </p:cNvCxnSpPr>
          <p:nvPr/>
        </p:nvCxnSpPr>
        <p:spPr>
          <a:xfrm>
            <a:off x="7749683" y="3673798"/>
            <a:ext cx="1496272" cy="251305"/>
          </a:xfrm>
          <a:prstGeom prst="bentConnector2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710100" y="1740191"/>
            <a:ext cx="29799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</a:t>
            </a:r>
            <a:r>
              <a:rPr lang="en-SG" sz="105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alert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{‘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stage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’: ‘alert’, ‘status’: ‘activated’&gt;</a:t>
            </a:r>
            <a:endParaRPr lang="en-SG" sz="105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853636" y="4634987"/>
            <a:ext cx="1419140" cy="127727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Extract:</a:t>
            </a:r>
          </a:p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ID: id</a:t>
            </a:r>
          </a:p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stage: ‘alert’</a:t>
            </a:r>
          </a:p>
          <a:p>
            <a:r>
              <a:rPr lang="en-SG" sz="1100" b="1" dirty="0" err="1" smtClean="0">
                <a:ln/>
                <a:solidFill>
                  <a:schemeClr val="accent4"/>
                </a:solidFill>
              </a:rPr>
              <a:t>ActivateBy</a:t>
            </a:r>
            <a:r>
              <a:rPr lang="en-SG" sz="1100" b="1" dirty="0" smtClean="0">
                <a:ln/>
                <a:solidFill>
                  <a:schemeClr val="accent4"/>
                </a:solidFill>
              </a:rPr>
              <a:t>: ‘</a:t>
            </a:r>
            <a:r>
              <a:rPr lang="en-SG" sz="1100" b="1" dirty="0" err="1" smtClean="0">
                <a:ln/>
                <a:solidFill>
                  <a:schemeClr val="accent4"/>
                </a:solidFill>
              </a:rPr>
              <a:t>msg|switch</a:t>
            </a:r>
            <a:r>
              <a:rPr lang="en-SG" sz="1100" b="1" dirty="0" smtClean="0">
                <a:ln/>
                <a:solidFill>
                  <a:schemeClr val="accent4"/>
                </a:solidFill>
              </a:rPr>
              <a:t>’</a:t>
            </a:r>
            <a:endParaRPr lang="en-SG" sz="1100" b="1" dirty="0" smtClean="0">
              <a:ln/>
              <a:solidFill>
                <a:schemeClr val="accent4"/>
              </a:solidFill>
            </a:endParaRPr>
          </a:p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status: ‘</a:t>
            </a:r>
            <a:r>
              <a:rPr lang="en-SG" sz="1100" b="1" dirty="0" err="1" smtClean="0">
                <a:ln/>
                <a:solidFill>
                  <a:schemeClr val="accent4"/>
                </a:solidFill>
              </a:rPr>
              <a:t>success|failed</a:t>
            </a:r>
            <a:r>
              <a:rPr lang="en-SG" sz="1100" b="1" dirty="0" smtClean="0">
                <a:ln/>
                <a:solidFill>
                  <a:schemeClr val="accent4"/>
                </a:solidFill>
              </a:rPr>
              <a:t>’</a:t>
            </a:r>
            <a:endParaRPr lang="en-SG" sz="1100" b="1" dirty="0">
              <a:ln/>
              <a:solidFill>
                <a:schemeClr val="accent4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H="1" flipV="1">
            <a:off x="1470042" y="3781267"/>
            <a:ext cx="316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844558" y="3165814"/>
            <a:ext cx="252532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&lt;ID&gt;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.alert-response: {‘stage’: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alert-msg|alert-switch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’, ‘status’: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success|failed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}</a:t>
            </a:r>
            <a:endParaRPr lang="en-SG" sz="105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2577" y="4237104"/>
            <a:ext cx="109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smtClean="0">
                <a:solidFill>
                  <a:srgbClr val="FF0000"/>
                </a:solidFill>
              </a:rPr>
              <a:t>Log error if </a:t>
            </a:r>
            <a:r>
              <a:rPr lang="en-SG" sz="1200" dirty="0" err="1" smtClean="0">
                <a:solidFill>
                  <a:srgbClr val="FF0000"/>
                </a:solidFill>
              </a:rPr>
              <a:t>testScreen</a:t>
            </a:r>
            <a:r>
              <a:rPr lang="en-SG" sz="1200" dirty="0" smtClean="0">
                <a:solidFill>
                  <a:srgbClr val="FF0000"/>
                </a:solidFill>
              </a:rPr>
              <a:t> failed initialize</a:t>
            </a:r>
            <a:endParaRPr lang="en-SG" sz="1200" dirty="0">
              <a:solidFill>
                <a:srgbClr val="FF0000"/>
              </a:solidFill>
            </a:endParaRPr>
          </a:p>
        </p:txBody>
      </p:sp>
      <p:cxnSp>
        <p:nvCxnSpPr>
          <p:cNvPr id="71" name="Elbow Connector 70"/>
          <p:cNvCxnSpPr>
            <a:endCxn id="70" idx="0"/>
          </p:cNvCxnSpPr>
          <p:nvPr/>
        </p:nvCxnSpPr>
        <p:spPr>
          <a:xfrm rot="10800000" flipV="1">
            <a:off x="630182" y="3995188"/>
            <a:ext cx="827911" cy="241916"/>
          </a:xfrm>
          <a:prstGeom prst="bentConnector2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104571" y="6089688"/>
            <a:ext cx="5735322" cy="64633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Message flow for Output 4 or switch pressed when alarm not enabled</a:t>
            </a:r>
            <a:endParaRPr lang="en-SG" dirty="0"/>
          </a:p>
        </p:txBody>
      </p:sp>
      <p:sp>
        <p:nvSpPr>
          <p:cNvPr id="73" name="TextBox 72"/>
          <p:cNvSpPr txBox="1"/>
          <p:nvPr/>
        </p:nvSpPr>
        <p:spPr>
          <a:xfrm>
            <a:off x="7822860" y="960299"/>
            <a:ext cx="1672985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Reset switch pressed but Alarm not enabled </a:t>
            </a:r>
            <a:endParaRPr lang="en-SG" sz="11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793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8553" y="366643"/>
            <a:ext cx="1466574" cy="4726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Algo</a:t>
            </a:r>
            <a:endParaRPr lang="en-SG" dirty="0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1464067" y="839304"/>
            <a:ext cx="0" cy="560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892475" y="366643"/>
            <a:ext cx="1466574" cy="4726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Redis</a:t>
            </a:r>
            <a:endParaRPr lang="en-SG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25761" y="839304"/>
            <a:ext cx="0" cy="560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0140319" y="366643"/>
            <a:ext cx="1466574" cy="47266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MQTT</a:t>
            </a:r>
            <a:endParaRPr lang="en-SG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10873606" y="839304"/>
            <a:ext cx="0" cy="560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016396" y="366643"/>
            <a:ext cx="1466574" cy="47266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GPIO</a:t>
            </a:r>
            <a:endParaRPr lang="en-SG" dirty="0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7749683" y="839304"/>
            <a:ext cx="0" cy="560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634175" y="3389487"/>
            <a:ext cx="62353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822191" y="3113757"/>
            <a:ext cx="49639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&lt;ID&gt;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.alert-response: {‘stage’: ‘alert-reset’, ‘status’: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success|failed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}</a:t>
            </a:r>
            <a:endParaRPr lang="en-SG" sz="105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22860" y="960299"/>
            <a:ext cx="1672985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Reset switch pressed when alarm enabled</a:t>
            </a:r>
            <a:endParaRPr lang="en-SG" sz="1100" b="1" dirty="0">
              <a:ln/>
              <a:solidFill>
                <a:schemeClr val="accent4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4629293" y="2613675"/>
            <a:ext cx="3132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820165" y="2192828"/>
            <a:ext cx="29527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</a:t>
            </a:r>
            <a:r>
              <a:rPr lang="en-SG" sz="1050" b="1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alert-response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{‘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stage’: ‘alert-reset’, ‘status’: ‘</a:t>
            </a:r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success|failed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’}</a:t>
            </a:r>
            <a:endParaRPr lang="en-SG" sz="105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005372" y="2402252"/>
            <a:ext cx="2485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smtClean="0">
                <a:solidFill>
                  <a:srgbClr val="FF0000"/>
                </a:solidFill>
              </a:rPr>
              <a:t>Log Error if failed to set GPIO</a:t>
            </a:r>
            <a:endParaRPr lang="en-SG" sz="1200" dirty="0">
              <a:solidFill>
                <a:srgbClr val="FF0000"/>
              </a:solidFill>
            </a:endParaRPr>
          </a:p>
        </p:txBody>
      </p:sp>
      <p:cxnSp>
        <p:nvCxnSpPr>
          <p:cNvPr id="60" name="Elbow Connector 59"/>
          <p:cNvCxnSpPr>
            <a:endCxn id="59" idx="0"/>
          </p:cNvCxnSpPr>
          <p:nvPr/>
        </p:nvCxnSpPr>
        <p:spPr>
          <a:xfrm>
            <a:off x="7751840" y="2150947"/>
            <a:ext cx="1496272" cy="251305"/>
          </a:xfrm>
          <a:prstGeom prst="bentConnector2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853636" y="4116146"/>
            <a:ext cx="1419140" cy="9387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Extract:</a:t>
            </a:r>
          </a:p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ID: id</a:t>
            </a:r>
          </a:p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stage: ‘alert-reset’</a:t>
            </a:r>
          </a:p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status: ‘</a:t>
            </a:r>
            <a:r>
              <a:rPr lang="en-SG" sz="1100" b="1" dirty="0" err="1" smtClean="0">
                <a:ln/>
                <a:solidFill>
                  <a:schemeClr val="accent4"/>
                </a:solidFill>
              </a:rPr>
              <a:t>success|failed</a:t>
            </a:r>
            <a:r>
              <a:rPr lang="en-SG" sz="1100" b="1" dirty="0" smtClean="0">
                <a:ln/>
                <a:solidFill>
                  <a:schemeClr val="accent4"/>
                </a:solidFill>
              </a:rPr>
              <a:t>’</a:t>
            </a:r>
            <a:endParaRPr lang="en-SG" sz="1100" b="1" dirty="0">
              <a:ln/>
              <a:solidFill>
                <a:schemeClr val="accent4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H="1" flipV="1">
            <a:off x="1456426" y="2969609"/>
            <a:ext cx="316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736723" y="2535049"/>
            <a:ext cx="25253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&lt;ID&gt;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.alert-response: {‘stage’: ‘alert’, ‘status’: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success|failed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}</a:t>
            </a:r>
            <a:endParaRPr lang="en-SG" sz="105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7216" y="3389487"/>
            <a:ext cx="109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smtClean="0">
                <a:solidFill>
                  <a:srgbClr val="FF0000"/>
                </a:solidFill>
              </a:rPr>
              <a:t>Log error if alarm failed initialize</a:t>
            </a:r>
            <a:endParaRPr lang="en-SG" sz="1200" dirty="0">
              <a:solidFill>
                <a:srgbClr val="FF0000"/>
              </a:solidFill>
            </a:endParaRPr>
          </a:p>
        </p:txBody>
      </p:sp>
      <p:cxnSp>
        <p:nvCxnSpPr>
          <p:cNvPr id="71" name="Elbow Connector 70"/>
          <p:cNvCxnSpPr>
            <a:endCxn id="70" idx="0"/>
          </p:cNvCxnSpPr>
          <p:nvPr/>
        </p:nvCxnSpPr>
        <p:spPr>
          <a:xfrm rot="10800000" flipV="1">
            <a:off x="634821" y="3147571"/>
            <a:ext cx="827915" cy="241916"/>
          </a:xfrm>
          <a:prstGeom prst="bentConnector2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098337" y="6265422"/>
            <a:ext cx="5735322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Message flow for Alert Reset</a:t>
            </a:r>
            <a:endParaRPr lang="en-SG" dirty="0"/>
          </a:p>
        </p:txBody>
      </p:sp>
      <p:sp>
        <p:nvSpPr>
          <p:cNvPr id="29" name="TextBox 28"/>
          <p:cNvSpPr txBox="1"/>
          <p:nvPr/>
        </p:nvSpPr>
        <p:spPr>
          <a:xfrm>
            <a:off x="7822860" y="1621932"/>
            <a:ext cx="1672985" cy="2616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GPIO </a:t>
            </a:r>
            <a:r>
              <a:rPr lang="en-SG" sz="1100" b="1" dirty="0" smtClean="0">
                <a:ln/>
                <a:solidFill>
                  <a:schemeClr val="accent4"/>
                </a:solidFill>
              </a:rPr>
              <a:t>24 set to low</a:t>
            </a:r>
          </a:p>
        </p:txBody>
      </p:sp>
    </p:spTree>
    <p:extLst>
      <p:ext uri="{BB962C8B-B14F-4D97-AF65-F5344CB8AC3E}">
        <p14:creationId xmlns:p14="http://schemas.microsoft.com/office/powerpoint/2010/main" val="346691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3187</TotalTime>
  <Words>884</Words>
  <Application>Microsoft Office PowerPoint</Application>
  <PresentationFormat>Widescreen</PresentationFormat>
  <Paragraphs>123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27</cp:revision>
  <dcterms:created xsi:type="dcterms:W3CDTF">2022-12-15T06:44:37Z</dcterms:created>
  <dcterms:modified xsi:type="dcterms:W3CDTF">2024-03-05T12:30:28Z</dcterms:modified>
</cp:coreProperties>
</file>