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s://github.com/hulufei/karma-react-boilerplate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martinfowler.com/articles/asyncJS.html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React 应用实践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5626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Coding · WebIDE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780526"/>
            <a:ext cx="12065000" cy="6192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&lt;SettingModal /&gt;</a:t>
            </a:r>
          </a:p>
        </p:txBody>
      </p:sp>
      <p:pic>
        <p:nvPicPr>
          <p:cNvPr id="98" name="Screen Shot 2015-07-12 at 9.00.21 am.png"/>
          <p:cNvPicPr/>
          <p:nvPr/>
        </p:nvPicPr>
        <p:blipFill>
          <a:blip r:embed="rId2">
            <a:extLst/>
          </a:blip>
          <a:srcRect l="20285" t="4260" r="20285" b="32680"/>
          <a:stretch>
            <a:fillRect/>
          </a:stretch>
        </p:blipFill>
        <p:spPr>
          <a:xfrm>
            <a:off x="3104951" y="3702843"/>
            <a:ext cx="6794746" cy="410053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9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8204403"/>
            <a:ext cx="2545397" cy="1923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8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" grpId="2"/>
      <p:bldP build="whole" bldLvl="1" animBg="1" rev="0" advAuto="0" spid="98" grpId="3"/>
      <p:bldP build="whole" bldLvl="1" animBg="1" rev="0" advAuto="0" spid="9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&lt;Editor /&gt;</a:t>
            </a:r>
          </a:p>
        </p:txBody>
      </p:sp>
      <p:pic>
        <p:nvPicPr>
          <p:cNvPr id="102" name="Screen Shot 2015-06-07 at 9.57.01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200" y="3359894"/>
            <a:ext cx="9550400" cy="267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8204403"/>
            <a:ext cx="2545397" cy="1923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Editor Settings</a:t>
            </a:r>
          </a:p>
        </p:txBody>
      </p:sp>
      <p:pic>
        <p:nvPicPr>
          <p:cNvPr id="10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" y="8204403"/>
            <a:ext cx="2545397" cy="1923847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753103" y="4546589"/>
            <a:ext cx="1973198" cy="8382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SettingStore</a:t>
            </a:r>
          </a:p>
        </p:txBody>
      </p:sp>
      <p:sp>
        <p:nvSpPr>
          <p:cNvPr id="108" name="Shape 108"/>
          <p:cNvSpPr/>
          <p:nvPr/>
        </p:nvSpPr>
        <p:spPr>
          <a:xfrm>
            <a:off x="5096881" y="3327389"/>
            <a:ext cx="2780705" cy="838201"/>
          </a:xfrm>
          <a:prstGeom prst="rect">
            <a:avLst/>
          </a:prstGeom>
          <a:solidFill>
            <a:srgbClr val="0269A6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&lt;SettingModal /&gt;</a:t>
            </a:r>
          </a:p>
        </p:txBody>
      </p:sp>
      <p:sp>
        <p:nvSpPr>
          <p:cNvPr id="109" name="Shape 109"/>
          <p:cNvSpPr/>
          <p:nvPr/>
        </p:nvSpPr>
        <p:spPr>
          <a:xfrm>
            <a:off x="5096881" y="5698056"/>
            <a:ext cx="2780705" cy="838201"/>
          </a:xfrm>
          <a:prstGeom prst="rect">
            <a:avLst/>
          </a:prstGeom>
          <a:solidFill>
            <a:srgbClr val="0269A6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&lt;Editor /&gt;</a:t>
            </a:r>
          </a:p>
        </p:txBody>
      </p:sp>
      <p:sp>
        <p:nvSpPr>
          <p:cNvPr id="110" name="Shape 110"/>
          <p:cNvSpPr/>
          <p:nvPr/>
        </p:nvSpPr>
        <p:spPr>
          <a:xfrm>
            <a:off x="9706299" y="3327389"/>
            <a:ext cx="2545397" cy="8382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SettingActions</a:t>
            </a:r>
          </a:p>
        </p:txBody>
      </p:sp>
      <p:grpSp>
        <p:nvGrpSpPr>
          <p:cNvPr id="113" name="Group 113"/>
          <p:cNvGrpSpPr/>
          <p:nvPr/>
        </p:nvGrpSpPr>
        <p:grpSpPr>
          <a:xfrm>
            <a:off x="2770366" y="3736237"/>
            <a:ext cx="2296585" cy="2433506"/>
            <a:chOff x="0" y="0"/>
            <a:chExt cx="2296583" cy="2433505"/>
          </a:xfrm>
        </p:grpSpPr>
        <p:sp>
          <p:nvSpPr>
            <p:cNvPr id="111" name="Shape 111"/>
            <p:cNvSpPr/>
            <p:nvPr/>
          </p:nvSpPr>
          <p:spPr>
            <a:xfrm flipV="1">
              <a:off x="-1" y="-1"/>
              <a:ext cx="2296585" cy="12040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102" y="1315971"/>
              <a:ext cx="2280412" cy="11175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7866936" y="3217343"/>
            <a:ext cx="1850014" cy="572936"/>
            <a:chOff x="0" y="0"/>
            <a:chExt cx="1850013" cy="572934"/>
          </a:xfrm>
        </p:grpSpPr>
        <p:sp>
          <p:nvSpPr>
            <p:cNvPr id="114" name="Shape 114"/>
            <p:cNvSpPr/>
            <p:nvPr/>
          </p:nvSpPr>
          <p:spPr>
            <a:xfrm>
              <a:off x="0" y="572934"/>
              <a:ext cx="18500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63007" y="0"/>
              <a:ext cx="724000" cy="423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Apple Color Emoji"/>
                  <a:ea typeface="Apple Color Emoji"/>
                  <a:cs typeface="Apple Color Emoji"/>
                  <a:sym typeface="Apple Color Emoji"/>
                </a:defRPr>
              </a:lvl1pPr>
            </a:lstStyle>
            <a:p>
              <a:pPr lvl="0">
                <a:defRPr sz="1800"/>
              </a:pPr>
              <a:r>
                <a:rPr sz="2000"/>
                <a:t>save</a:t>
              </a:r>
            </a:p>
          </p:txBody>
        </p:sp>
      </p:grpSp>
      <p:sp>
        <p:nvSpPr>
          <p:cNvPr id="117" name="Shape 117"/>
          <p:cNvSpPr/>
          <p:nvPr/>
        </p:nvSpPr>
        <p:spPr>
          <a:xfrm>
            <a:off x="3099384" y="4754043"/>
            <a:ext cx="1638549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 lvl="0">
              <a:defRPr sz="1800"/>
            </a:pPr>
            <a:r>
              <a:rPr sz="2000"/>
              <a:t>emitChange</a:t>
            </a:r>
          </a:p>
        </p:txBody>
      </p:sp>
    </p:spTree>
  </p:cSld>
  <p:clrMapOvr>
    <a:masterClrMapping/>
  </p:clrMapOvr>
  <p:transition spd="fast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99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9"/>
                            </p:stCondLst>
                            <p:childTnLst>
                              <p:par>
                                <p:cTn id="18" nodeType="afterEffect" presetClass="entr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99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" grpId="1"/>
      <p:bldP build="whole" bldLvl="1" animBg="1" rev="0" advAuto="0" spid="107" grpId="3"/>
      <p:bldP build="whole" bldLvl="1" animBg="1" rev="0" advAuto="0" spid="117" grpId="7"/>
      <p:bldP build="whole" bldLvl="1" animBg="1" rev="0" advAuto="0" spid="113" grpId="4"/>
      <p:bldP build="whole" bldLvl="1" animBg="1" rev="0" advAuto="0" spid="116" grpId="6"/>
      <p:bldP build="whole" bldLvl="1" animBg="1" rev="0" advAuto="0" spid="109" grpId="2"/>
      <p:bldP build="whole" bldLvl="1" animBg="1" rev="0" advAuto="0" spid="110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Addons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3473450" y="3238500"/>
            <a:ext cx="6057900" cy="1270000"/>
            <a:chOff x="0" y="0"/>
            <a:chExt cx="6057900" cy="1270000"/>
          </a:xfrm>
        </p:grpSpPr>
        <p:sp>
          <p:nvSpPr>
            <p:cNvPr id="120" name="Shape 120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Core</a:t>
              </a:r>
              <a:endParaRPr sz="24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(Flux)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4787900" y="0"/>
              <a:ext cx="1270000" cy="1270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Addons</a:t>
              </a:r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4755443" y="3314700"/>
            <a:ext cx="3493914" cy="558800"/>
            <a:chOff x="0" y="0"/>
            <a:chExt cx="3493913" cy="558799"/>
          </a:xfrm>
        </p:grpSpPr>
        <p:sp>
          <p:nvSpPr>
            <p:cNvPr id="123" name="Shape 123"/>
            <p:cNvSpPr/>
            <p:nvPr/>
          </p:nvSpPr>
          <p:spPr>
            <a:xfrm>
              <a:off x="0" y="558800"/>
              <a:ext cx="34939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096843" y="0"/>
              <a:ext cx="130022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pPr lvl="0">
                <a:defRPr sz="1800"/>
              </a:pPr>
              <a:r>
                <a:rPr sz="2800"/>
                <a:t>Actions</a:t>
              </a:r>
            </a:p>
          </p:txBody>
        </p:sp>
      </p:grpSp>
      <p:sp>
        <p:nvSpPr>
          <p:cNvPr id="126" name="Shape 126"/>
          <p:cNvSpPr/>
          <p:nvPr/>
        </p:nvSpPr>
        <p:spPr>
          <a:xfrm flipV="1">
            <a:off x="6502400" y="3881084"/>
            <a:ext cx="1" cy="32233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6680200" y="5486400"/>
            <a:ext cx="11811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 lvl="0">
              <a:defRPr sz="1800"/>
            </a:pPr>
            <a:r>
              <a:rPr sz="2800"/>
              <a:t>Bridge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2806185" y="7137399"/>
            <a:ext cx="7392430" cy="1574801"/>
            <a:chOff x="0" y="0"/>
            <a:chExt cx="7392429" cy="1574800"/>
          </a:xfrm>
        </p:grpSpPr>
        <p:sp>
          <p:nvSpPr>
            <p:cNvPr id="128" name="Shape 128"/>
            <p:cNvSpPr/>
            <p:nvPr/>
          </p:nvSpPr>
          <p:spPr>
            <a:xfrm>
              <a:off x="0" y="0"/>
              <a:ext cx="7392430" cy="1349376"/>
            </a:xfrm>
            <a:prstGeom prst="rect">
              <a:avLst/>
            </a:prstGeom>
            <a:solidFill>
              <a:srgbClr val="18181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38143" y="-1"/>
              <a:ext cx="6516143" cy="157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sz="24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window</a:t>
              </a:r>
              <a:r>
                <a:rPr sz="2400">
                  <a:solidFill>
                    <a:srgbClr val="A4B0B1"/>
                  </a:solidFill>
                  <a:latin typeface="Courier"/>
                  <a:ea typeface="Courier"/>
                  <a:cs typeface="Courier"/>
                  <a:sym typeface="Courier"/>
                </a:rPr>
                <a:t>.</a:t>
              </a:r>
              <a:r>
                <a:rPr sz="24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cide</a:t>
              </a:r>
              <a:r>
                <a:rPr sz="2400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2400">
                  <a:solidFill>
                    <a:srgbClr val="A4B0B1"/>
                  </a:solidFill>
                  <a:latin typeface="Courier"/>
                  <a:ea typeface="Courier"/>
                  <a:cs typeface="Courier"/>
                  <a:sym typeface="Courier"/>
                </a:rPr>
                <a:t>=</a:t>
              </a:r>
              <a:endParaRPr sz="2400">
                <a:latin typeface="Courier"/>
                <a:ea typeface="Courier"/>
                <a:cs typeface="Courier"/>
                <a:sym typeface="Courier"/>
              </a:endParaRPr>
            </a:p>
            <a:p>
              <a:pPr lvl="0" algn="l" defTabSz="457200">
                <a:defRPr sz="1800"/>
              </a:pPr>
              <a:r>
                <a:rPr sz="24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  require</a:t>
              </a:r>
              <a:r>
                <a:rPr sz="2400">
                  <a:solidFill>
                    <a:srgbClr val="A4B0B1"/>
                  </a:solidFill>
                  <a:latin typeface="Courier"/>
                  <a:ea typeface="Courier"/>
                  <a:cs typeface="Courier"/>
                  <a:sym typeface="Courier"/>
                </a:rPr>
                <a:t>: (</a:t>
              </a:r>
              <a:r>
                <a:rPr sz="24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action</a:t>
              </a:r>
              <a:r>
                <a:rPr sz="2400">
                  <a:solidFill>
                    <a:srgbClr val="A4B0B1"/>
                  </a:solidFill>
                  <a:latin typeface="Courier"/>
                  <a:ea typeface="Courier"/>
                  <a:cs typeface="Courier"/>
                  <a:sym typeface="Courier"/>
                </a:rPr>
                <a:t>) -&gt;</a:t>
              </a:r>
              <a:endParaRPr sz="2400">
                <a:latin typeface="Courier"/>
                <a:ea typeface="Courier"/>
                <a:cs typeface="Courier"/>
                <a:sym typeface="Courier"/>
              </a:endParaRPr>
            </a:p>
            <a:p>
              <a:pPr lvl="0" algn="l" defTabSz="457200">
                <a:defRPr sz="1800"/>
              </a:pPr>
              <a:r>
                <a:rPr sz="24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    require</a:t>
              </a:r>
              <a:r>
                <a:rPr sz="2400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2400">
                  <a:solidFill>
                    <a:srgbClr val="E5493D"/>
                  </a:solidFill>
                  <a:latin typeface="Courier"/>
                  <a:ea typeface="Courier"/>
                  <a:cs typeface="Courier"/>
                  <a:sym typeface="Courier"/>
                </a:rPr>
                <a:t>'../actions/'</a:t>
              </a:r>
              <a:r>
                <a:rPr sz="2400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2400">
                  <a:solidFill>
                    <a:srgbClr val="A4B0B1"/>
                  </a:solidFill>
                  <a:latin typeface="Courier"/>
                  <a:ea typeface="Courier"/>
                  <a:cs typeface="Courier"/>
                  <a:sym typeface="Courier"/>
                </a:rPr>
                <a:t>+</a:t>
              </a:r>
              <a:r>
                <a:rPr sz="2400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24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action</a:t>
              </a:r>
              <a:endParaRPr sz="2400"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nodeType="after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4"/>
      <p:bldP build="whole" bldLvl="1" animBg="1" rev="0" advAuto="0" spid="125" grpId="3"/>
      <p:bldP build="whole" bldLvl="1" animBg="1" rev="0" advAuto="0" spid="126" grpId="5"/>
      <p:bldP build="whole" bldLvl="1" animBg="1" rev="0" advAuto="0" spid="127" grpId="6"/>
      <p:bldP build="whole" bldLvl="1" animBg="1" rev="0" advAuto="0" spid="122" grpId="2"/>
      <p:bldP build="whole" bldLvl="1" animBg="1" rev="0" advAuto="0" spid="1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Async Requests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Reads </a:t>
            </a:r>
            <a:endParaRPr sz="3600"/>
          </a:p>
          <a:p>
            <a:pPr lvl="0">
              <a:defRPr sz="1800"/>
            </a:pPr>
            <a:r>
              <a:rPr sz="3600"/>
              <a:t>Writes</a:t>
            </a:r>
          </a:p>
        </p:txBody>
      </p: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Reads</a:t>
            </a:r>
          </a:p>
        </p:txBody>
      </p:sp>
      <p:sp>
        <p:nvSpPr>
          <p:cNvPr id="138" name="Shape 138"/>
          <p:cNvSpPr/>
          <p:nvPr/>
        </p:nvSpPr>
        <p:spPr>
          <a:xfrm>
            <a:off x="5505601" y="5784850"/>
            <a:ext cx="1270001" cy="8382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Store</a:t>
            </a:r>
          </a:p>
        </p:txBody>
      </p:sp>
      <p:sp>
        <p:nvSpPr>
          <p:cNvPr id="139" name="Shape 139"/>
          <p:cNvSpPr/>
          <p:nvPr/>
        </p:nvSpPr>
        <p:spPr>
          <a:xfrm>
            <a:off x="8794901" y="5784850"/>
            <a:ext cx="2019301" cy="838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Components</a:t>
            </a:r>
          </a:p>
        </p:txBody>
      </p:sp>
      <p:grpSp>
        <p:nvGrpSpPr>
          <p:cNvPr id="142" name="Group 142"/>
          <p:cNvGrpSpPr/>
          <p:nvPr/>
        </p:nvGrpSpPr>
        <p:grpSpPr>
          <a:xfrm>
            <a:off x="6787594" y="5776404"/>
            <a:ext cx="2019302" cy="466917"/>
            <a:chOff x="0" y="0"/>
            <a:chExt cx="2019300" cy="466916"/>
          </a:xfrm>
        </p:grpSpPr>
        <p:sp>
          <p:nvSpPr>
            <p:cNvPr id="140" name="Shape 140"/>
            <p:cNvSpPr/>
            <p:nvPr/>
          </p:nvSpPr>
          <p:spPr>
            <a:xfrm>
              <a:off x="0" y="466916"/>
              <a:ext cx="20193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07020" y="0"/>
              <a:ext cx="1181274" cy="423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Apple Color Emoji"/>
                  <a:ea typeface="Apple Color Emoji"/>
                  <a:cs typeface="Apple Color Emoji"/>
                  <a:sym typeface="Apple Color Emoji"/>
                </a:defRPr>
              </a:lvl1pPr>
            </a:lstStyle>
            <a:p>
              <a:pPr lvl="0">
                <a:defRPr sz="1800"/>
              </a:pPr>
              <a:r>
                <a:rPr sz="2000"/>
                <a:t>Promise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5517594" y="3136502"/>
            <a:ext cx="1270001" cy="8382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Server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5479544" y="3938346"/>
            <a:ext cx="673051" cy="1888812"/>
            <a:chOff x="0" y="0"/>
            <a:chExt cx="673050" cy="1888810"/>
          </a:xfrm>
        </p:grpSpPr>
        <p:sp>
          <p:nvSpPr>
            <p:cNvPr id="144" name="Shape 144"/>
            <p:cNvSpPr/>
            <p:nvPr/>
          </p:nvSpPr>
          <p:spPr>
            <a:xfrm flipH="1">
              <a:off x="673050" y="0"/>
              <a:ext cx="1" cy="18888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732759"/>
              <a:ext cx="571575" cy="423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Apple Color Emoji"/>
                  <a:ea typeface="Apple Color Emoji"/>
                  <a:cs typeface="Apple Color Emoji"/>
                  <a:sym typeface="Apple Color Emoji"/>
                </a:defRPr>
              </a:lvl1pPr>
            </a:lstStyle>
            <a:p>
              <a:pPr lvl="0">
                <a:defRPr sz="1800"/>
              </a:pPr>
              <a:r>
                <a:rPr sz="2000"/>
                <a:t>get</a:t>
              </a:r>
            </a:p>
          </p:txBody>
        </p:sp>
      </p:grpSp>
      <p:sp>
        <p:nvSpPr>
          <p:cNvPr id="147" name="Shape 147"/>
          <p:cNvSpPr/>
          <p:nvPr/>
        </p:nvSpPr>
        <p:spPr>
          <a:xfrm>
            <a:off x="1936901" y="5784850"/>
            <a:ext cx="1549401" cy="838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API Layer</a:t>
            </a:r>
          </a:p>
        </p:txBody>
      </p:sp>
      <p:sp>
        <p:nvSpPr>
          <p:cNvPr id="148" name="Shape 148"/>
          <p:cNvSpPr/>
          <p:nvPr/>
        </p:nvSpPr>
        <p:spPr>
          <a:xfrm>
            <a:off x="3510994" y="6243320"/>
            <a:ext cx="201930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8604215" y="7162004"/>
            <a:ext cx="24006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0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Store</a:t>
            </a:r>
            <a:r>
              <a:rPr sz="20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.getData()</a:t>
            </a:r>
          </a:p>
        </p:txBody>
      </p:sp>
      <p:sp>
        <p:nvSpPr>
          <p:cNvPr id="150" name="Shape 150"/>
          <p:cNvSpPr/>
          <p:nvPr/>
        </p:nvSpPr>
        <p:spPr>
          <a:xfrm>
            <a:off x="4996448" y="7162004"/>
            <a:ext cx="2888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0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request</a:t>
            </a:r>
            <a:r>
              <a:rPr sz="20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.get(</a:t>
            </a:r>
            <a:r>
              <a:rPr sz="20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url</a:t>
            </a:r>
            <a:r>
              <a:rPr sz="20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8920614" y="7550999"/>
            <a:ext cx="30103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A4B0B1"/>
                </a:solidFill>
              </a:rPr>
              <a:t>.catch(errorAction)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nodeType="afterEffect" presetClass="entr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nodeType="afterEffect" presetClass="entr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6"/>
      <p:bldP build="whole" bldLvl="1" animBg="1" rev="0" advAuto="0" spid="146" grpId="8"/>
      <p:bldP build="whole" bldLvl="1" animBg="1" rev="0" advAuto="0" spid="148" grpId="5"/>
      <p:bldP build="whole" bldLvl="1" animBg="1" rev="0" advAuto="0" spid="139" grpId="1"/>
      <p:bldP build="whole" bldLvl="1" animBg="1" rev="0" advAuto="0" spid="142" grpId="3"/>
      <p:bldP build="whole" bldLvl="1" animBg="1" rev="0" advAuto="0" spid="147" grpId="4"/>
      <p:bldP build="whole" bldLvl="1" animBg="1" rev="0" advAuto="0" spid="149" grpId="2"/>
      <p:bldP build="whole" bldLvl="1" animBg="1" rev="0" advAuto="0" spid="143" grpId="7"/>
      <p:bldP build="whole" bldLvl="1" animBg="1" rev="0" advAuto="0" spid="151" grpId="9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Writes</a:t>
            </a:r>
          </a:p>
        </p:txBody>
      </p:sp>
      <p:sp>
        <p:nvSpPr>
          <p:cNvPr id="154" name="Shape 154"/>
          <p:cNvSpPr/>
          <p:nvPr/>
        </p:nvSpPr>
        <p:spPr>
          <a:xfrm>
            <a:off x="5505601" y="5784850"/>
            <a:ext cx="1270001" cy="8382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8794901" y="5784850"/>
            <a:ext cx="2019301" cy="838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156" name="Shape 156"/>
          <p:cNvSpPr/>
          <p:nvPr/>
        </p:nvSpPr>
        <p:spPr>
          <a:xfrm>
            <a:off x="6787594" y="6243320"/>
            <a:ext cx="201930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7" name="Shape 157"/>
          <p:cNvSpPr/>
          <p:nvPr/>
        </p:nvSpPr>
        <p:spPr>
          <a:xfrm>
            <a:off x="5517594" y="3136502"/>
            <a:ext cx="1270001" cy="8382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Server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4780982" y="3938346"/>
            <a:ext cx="1371613" cy="1888812"/>
            <a:chOff x="-698562" y="0"/>
            <a:chExt cx="1371612" cy="1888810"/>
          </a:xfrm>
        </p:grpSpPr>
        <p:sp>
          <p:nvSpPr>
            <p:cNvPr id="158" name="Shape 158"/>
            <p:cNvSpPr/>
            <p:nvPr/>
          </p:nvSpPr>
          <p:spPr>
            <a:xfrm flipV="1">
              <a:off x="673050" y="-1"/>
              <a:ext cx="1" cy="18888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-698563" y="732759"/>
              <a:ext cx="1333700" cy="423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Apple Color Emoji"/>
                  <a:ea typeface="Apple Color Emoji"/>
                  <a:cs typeface="Apple Color Emoji"/>
                  <a:sym typeface="Apple Color Emoji"/>
                </a:defRPr>
              </a:lvl1pPr>
            </a:lstStyle>
            <a:p>
              <a:pPr lvl="0">
                <a:defRPr sz="1800"/>
              </a:pPr>
              <a:r>
                <a:rPr sz="2000"/>
                <a:t>post/put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1936901" y="5784850"/>
            <a:ext cx="1549401" cy="838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API Layer</a:t>
            </a:r>
          </a:p>
        </p:txBody>
      </p:sp>
      <p:sp>
        <p:nvSpPr>
          <p:cNvPr id="162" name="Shape 162"/>
          <p:cNvSpPr/>
          <p:nvPr/>
        </p:nvSpPr>
        <p:spPr>
          <a:xfrm>
            <a:off x="3510994" y="6243320"/>
            <a:ext cx="201930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8680403" y="7175500"/>
            <a:ext cx="24006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5A5A7"/>
                </a:solidFill>
              </a:rPr>
              <a:t>Action.update()</a:t>
            </a:r>
          </a:p>
        </p:txBody>
      </p:sp>
      <p:sp>
        <p:nvSpPr>
          <p:cNvPr id="164" name="Shape 164"/>
          <p:cNvSpPr/>
          <p:nvPr/>
        </p:nvSpPr>
        <p:spPr>
          <a:xfrm>
            <a:off x="1993900" y="7175500"/>
            <a:ext cx="560159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0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request</a:t>
            </a:r>
            <a:r>
              <a:rPr sz="20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.post(</a:t>
            </a:r>
            <a:r>
              <a:rPr sz="20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url</a:t>
            </a:r>
            <a:r>
              <a:rPr sz="20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).catch(errorAction)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nodeType="afterEffect" presetClass="entr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nodeType="afterEffect" presetClass="entr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3"/>
      <p:bldP build="whole" bldLvl="1" animBg="1" rev="0" advAuto="0" spid="164" grpId="6"/>
      <p:bldP build="whole" bldLvl="1" animBg="1" rev="0" advAuto="0" spid="162" grpId="5"/>
      <p:bldP build="whole" bldLvl="1" animBg="1" rev="0" advAuto="0" spid="160" grpId="8"/>
      <p:bldP build="whole" bldLvl="1" animBg="1" rev="0" advAuto="0" spid="163" grpId="2"/>
      <p:bldP build="whole" bldLvl="1" animBg="1" rev="0" advAuto="0" spid="155" grpId="1"/>
      <p:bldP build="whole" bldLvl="1" animBg="1" rev="0" advAuto="0" spid="161" grpId="4"/>
      <p:bldP build="whole" bldLvl="1" animBg="1" rev="0" advAuto="0" spid="157" grpId="7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Writing Testable JavaScript</a:t>
            </a:r>
          </a:p>
        </p:txBody>
      </p:sp>
      <p:sp>
        <p:nvSpPr>
          <p:cNvPr id="167" name="Shape 167"/>
          <p:cNvSpPr/>
          <p:nvPr/>
        </p:nvSpPr>
        <p:spPr>
          <a:xfrm>
            <a:off x="5269056" y="5026379"/>
            <a:ext cx="13489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is hard</a:t>
            </a:r>
          </a:p>
        </p:txBody>
      </p:sp>
      <p:sp>
        <p:nvSpPr>
          <p:cNvPr id="168" name="Shape 168"/>
          <p:cNvSpPr/>
          <p:nvPr/>
        </p:nvSpPr>
        <p:spPr>
          <a:xfrm>
            <a:off x="6494539" y="5026379"/>
            <a:ext cx="124409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, once</a:t>
            </a:r>
          </a:p>
        </p:txBody>
      </p:sp>
    </p:spTree>
  </p:cSld>
  <p:clrMapOvr>
    <a:masterClrMapping/>
  </p:clrMapOvr>
  <p:transition spd="fast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  <p:bldP build="whole" bldLvl="1" animBg="1" rev="0" advAuto="0" spid="168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Writing Testable JavaScript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Loose Coupling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200"/>
              <a:t>刘辉 (@hulufei)</a:t>
            </a:r>
          </a:p>
        </p:txBody>
      </p:sp>
      <p:pic>
        <p:nvPicPr>
          <p:cNvPr id="3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3098800"/>
            <a:ext cx="5080000" cy="144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Testing Flux Application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Testing Stores</a:t>
            </a:r>
            <a:endParaRPr sz="3600"/>
          </a:p>
          <a:p>
            <a:pPr lvl="0">
              <a:defRPr sz="1800"/>
            </a:pPr>
            <a:r>
              <a:rPr sz="3600"/>
              <a:t>Testing Components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Tools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i="1" sz="2800">
                <a:latin typeface="Helvetica"/>
                <a:ea typeface="Helvetica"/>
                <a:cs typeface="Helvetica"/>
                <a:sym typeface="Helvetica"/>
              </a:rPr>
              <a:t>Karma</a:t>
            </a:r>
            <a:r>
              <a:rPr sz="2800"/>
              <a:t> as test runner</a:t>
            </a:r>
            <a:endParaRPr sz="2800"/>
          </a:p>
          <a:p>
            <a:pPr lvl="0">
              <a:defRPr sz="1800"/>
            </a:pPr>
            <a:r>
              <a:rPr b="1" i="1" sz="2800">
                <a:latin typeface="Helvetica"/>
                <a:ea typeface="Helvetica"/>
                <a:cs typeface="Helvetica"/>
                <a:sym typeface="Helvetica"/>
              </a:rPr>
              <a:t>Mocha</a:t>
            </a:r>
            <a:r>
              <a:rPr sz="2800"/>
              <a:t> as test framework</a:t>
            </a:r>
            <a:endParaRPr sz="2800"/>
          </a:p>
          <a:p>
            <a:pPr lvl="0">
              <a:defRPr sz="1800"/>
            </a:pPr>
            <a:r>
              <a:rPr b="1" i="1" sz="2800">
                <a:latin typeface="Helvetica"/>
                <a:ea typeface="Helvetica"/>
                <a:cs typeface="Helvetica"/>
                <a:sym typeface="Helvetica"/>
              </a:rPr>
              <a:t>Sinon</a:t>
            </a:r>
            <a:r>
              <a:rPr sz="2800"/>
              <a:t> as test mocks</a:t>
            </a:r>
            <a:endParaRPr sz="2800"/>
          </a:p>
          <a:p>
            <a:pPr lvl="0">
              <a:defRPr sz="1800"/>
            </a:pPr>
            <a:r>
              <a:rPr b="1" i="1" sz="2800">
                <a:latin typeface="Helvetica"/>
                <a:ea typeface="Helvetica"/>
                <a:cs typeface="Helvetica"/>
                <a:sym typeface="Helvetica"/>
              </a:rPr>
              <a:t>Chai</a:t>
            </a:r>
            <a:r>
              <a:rPr sz="2800"/>
              <a:t> as assertion library</a:t>
            </a:r>
            <a:endParaRPr sz="2800"/>
          </a:p>
          <a:p>
            <a:pPr lvl="0">
              <a:defRPr sz="1800"/>
            </a:pPr>
            <a:r>
              <a:rPr b="1" i="1" sz="2800">
                <a:latin typeface="Helvetica"/>
                <a:ea typeface="Helvetica"/>
                <a:cs typeface="Helvetica"/>
                <a:sym typeface="Helvetica"/>
              </a:rPr>
              <a:t>Rewire</a:t>
            </a:r>
            <a:r>
              <a:rPr sz="2800"/>
              <a:t> as dependency injection</a:t>
            </a:r>
          </a:p>
        </p:txBody>
      </p:sp>
      <p:pic>
        <p:nvPicPr>
          <p:cNvPr id="178" name="seriou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5533" y="8075083"/>
            <a:ext cx="2336801" cy="1739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 182"/>
          <p:cNvGrpSpPr/>
          <p:nvPr/>
        </p:nvGrpSpPr>
        <p:grpSpPr>
          <a:xfrm>
            <a:off x="7556500" y="3594100"/>
            <a:ext cx="3941234" cy="3467100"/>
            <a:chOff x="0" y="0"/>
            <a:chExt cx="3941233" cy="3467100"/>
          </a:xfrm>
        </p:grpSpPr>
        <p:pic>
          <p:nvPicPr>
            <p:cNvPr id="179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57600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1233" y="2247900"/>
              <a:ext cx="3810001" cy="1219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Shape 181"/>
            <p:cNvSpPr/>
            <p:nvPr/>
          </p:nvSpPr>
          <p:spPr>
            <a:xfrm>
              <a:off x="1828207" y="1225550"/>
              <a:ext cx="4160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+</a:t>
              </a:r>
            </a:p>
          </p:txBody>
        </p:sp>
      </p:grpSp>
      <p:sp>
        <p:nvSpPr>
          <p:cNvPr id="183" name="Shape 183"/>
          <p:cNvSpPr/>
          <p:nvPr/>
        </p:nvSpPr>
        <p:spPr>
          <a:xfrm>
            <a:off x="7027540" y="9254066"/>
            <a:ext cx="499915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 u="sng">
                <a:latin typeface="Apple Color Emoji"/>
                <a:ea typeface="Apple Color Emoji"/>
                <a:cs typeface="Apple Color Emoji"/>
                <a:sym typeface="Apple Color Emoji"/>
              </a:rPr>
              <a:t>👉</a:t>
            </a:r>
            <a:r>
              <a:rPr sz="1200" u="sng">
                <a:latin typeface="Apple Color Emoji"/>
                <a:ea typeface="Apple Color Emoji"/>
                <a:cs typeface="Apple Color Emoji"/>
                <a:sym typeface="Apple Color Emoji"/>
                <a:hlinkClick r:id="rId5" invalidUrl="" action="" tgtFrame="" tooltip="" history="1" highlightClick="0" endSnd="0"/>
              </a:rPr>
              <a:t>https://github.com/hulufei/karma-react-boilerplate</a:t>
            </a:r>
          </a:p>
        </p:txBody>
      </p: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3"/>
      <p:bldP build="whole" bldLvl="1" animBg="1" rev="0" advAuto="0" spid="177" grpId="2"/>
      <p:bldP build="whole" bldLvl="1" animBg="1" rev="0" advAuto="0" spid="182" grpId="1"/>
      <p:bldP build="whole" bldLvl="1" animBg="1" rev="0" advAuto="0" spid="183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Testing Stores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Data persistency</a:t>
            </a:r>
            <a:endParaRPr sz="3600"/>
          </a:p>
          <a:p>
            <a:pPr lvl="0">
              <a:defRPr sz="1800"/>
            </a:pPr>
            <a:r>
              <a:rPr sz="3600"/>
              <a:t>Dispatch actions</a:t>
            </a:r>
          </a:p>
        </p:txBody>
      </p: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292538" y="1113936"/>
            <a:ext cx="10419724" cy="7633678"/>
          </a:xfrm>
          <a:prstGeom prst="rect">
            <a:avLst/>
          </a:prstGeom>
          <a:solidFill>
            <a:srgbClr val="18181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1972427" y="2041525"/>
            <a:ext cx="8893970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endParaRPr sz="24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beforeEach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-&gt;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sinon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spy AppDispatcher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'register'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callback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AppDispatcher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register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args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][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964266" y="2034116"/>
            <a:ext cx="46870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rewire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'rewire'</a:t>
            </a:r>
          </a:p>
        </p:txBody>
      </p:sp>
      <p:sp>
        <p:nvSpPr>
          <p:cNvPr id="191" name="Shape 191"/>
          <p:cNvSpPr/>
          <p:nvPr/>
        </p:nvSpPr>
        <p:spPr>
          <a:xfrm>
            <a:off x="1960033" y="5634566"/>
            <a:ext cx="797942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Test cases</a:t>
            </a:r>
            <a:endParaRPr sz="24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fakeAction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 {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actionType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'ACTION_TYPE'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callback fakeAction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963960" y="7145866"/>
            <a:ext cx="907688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expect(@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store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.getData()).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to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be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equal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'something'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322190" y="3868208"/>
            <a:ext cx="761360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endParaRPr sz="2400">
              <a:solidFill>
                <a:srgbClr val="E5493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Reset data</a:t>
            </a:r>
            <a:endParaRPr sz="24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store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rewire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'../stores/SomeStore'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store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__set__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'_data'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'fake store data'</a:t>
            </a:r>
          </a:p>
        </p:txBody>
      </p: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4"/>
      <p:bldP build="whole" bldLvl="1" animBg="1" rev="0" advAuto="0" spid="189" grpId="2"/>
      <p:bldP build="whole" bldLvl="1" animBg="1" rev="0" advAuto="0" spid="192" grpId="5"/>
      <p:bldP build="whole" bldLvl="1" animBg="1" rev="0" advAuto="0" spid="193" grpId="3"/>
      <p:bldP build="whole" bldLvl="1" animBg="1" rev="0" advAuto="0" spid="19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/>
              <a:t>–</a:t>
            </a:r>
            <a:r>
              <a:rPr sz="2400" u="sng">
                <a:hlinkClick r:id="rId2" invalidUrl="" action="" tgtFrame="" tooltip="" history="1" highlightClick="0" endSnd="0"/>
              </a:rPr>
              <a:t>http://martinfowler.com/articles/asyncJS.html</a:t>
            </a:r>
          </a:p>
        </p:txBody>
      </p:sp>
      <p:sp>
        <p:nvSpPr>
          <p:cNvPr id="196" name="Shape 196"/>
          <p:cNvSpPr/>
          <p:nvPr/>
        </p:nvSpPr>
        <p:spPr>
          <a:xfrm>
            <a:off x="1270000" y="3975100"/>
            <a:ext cx="104648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“Aggressively limit the number of truly asynchronous tests you write and maintain.” </a:t>
            </a:r>
          </a:p>
        </p:txBody>
      </p:sp>
      <p:sp>
        <p:nvSpPr>
          <p:cNvPr id="197" name="Shape 197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Testing Async Requests</a:t>
            </a:r>
          </a:p>
        </p:txBody>
      </p: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95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5"/>
          <p:cNvGrpSpPr/>
          <p:nvPr/>
        </p:nvGrpSpPr>
        <p:grpSpPr>
          <a:xfrm>
            <a:off x="6851801" y="4457700"/>
            <a:ext cx="4851401" cy="2838450"/>
            <a:chOff x="0" y="0"/>
            <a:chExt cx="4851400" cy="2838450"/>
          </a:xfrm>
        </p:grpSpPr>
        <p:sp>
          <p:nvSpPr>
            <p:cNvPr id="199" name="Shape 199"/>
            <p:cNvSpPr/>
            <p:nvPr/>
          </p:nvSpPr>
          <p:spPr>
            <a:xfrm>
              <a:off x="3568700" y="0"/>
              <a:ext cx="1270000" cy="8382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Store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0"/>
              <a:ext cx="1549400" cy="8382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API Layer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1574093" y="458470"/>
              <a:ext cx="20193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581400" y="2000250"/>
              <a:ext cx="1270000" cy="838200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Actions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1586793" y="2458720"/>
              <a:ext cx="20193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2700" y="2000250"/>
              <a:ext cx="1549400" cy="8382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API Layer</a:t>
              </a:r>
            </a:p>
          </p:txBody>
        </p:sp>
      </p:grpSp>
      <p:pic>
        <p:nvPicPr>
          <p:cNvPr id="206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7875269" y="5838824"/>
            <a:ext cx="3020061" cy="76201"/>
          </a:xfrm>
          <a:prstGeom prst="rect">
            <a:avLst/>
          </a:prstGeom>
        </p:spPr>
      </p:pic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Testing Async Requests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Stub API Layer</a:t>
            </a:r>
            <a:endParaRPr sz="2800"/>
          </a:p>
          <a:p>
            <a:pPr lvl="0">
              <a:defRPr sz="1800"/>
            </a:pPr>
            <a:r>
              <a:rPr sz="2800"/>
              <a:t>Use Promise</a:t>
            </a:r>
          </a:p>
        </p:txBody>
      </p:sp>
      <p:sp>
        <p:nvSpPr>
          <p:cNvPr id="210" name="Shape 210"/>
          <p:cNvSpPr/>
          <p:nvPr/>
        </p:nvSpPr>
        <p:spPr>
          <a:xfrm>
            <a:off x="6756400" y="4241800"/>
            <a:ext cx="2120900" cy="311150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8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  <p:bldP build="whole" bldLvl="1" animBg="1" rev="0" advAuto="0" spid="206" grpId="2"/>
      <p:bldP build="whole" bldLvl="1" animBg="1" rev="0" advAuto="0" spid="209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Stub API</a:t>
            </a:r>
          </a:p>
        </p:txBody>
      </p:sp>
      <p:sp>
        <p:nvSpPr>
          <p:cNvPr id="213" name="Shape 213"/>
          <p:cNvSpPr/>
          <p:nvPr/>
        </p:nvSpPr>
        <p:spPr>
          <a:xfrm>
            <a:off x="1292538" y="2946400"/>
            <a:ext cx="10419724" cy="5613400"/>
          </a:xfrm>
          <a:prstGeom prst="rect">
            <a:avLst/>
          </a:prstGeom>
          <a:solidFill>
            <a:srgbClr val="18181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2786046" y="3378199"/>
            <a:ext cx="56015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API = require 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'./utils/api'</a:t>
            </a:r>
            <a:endParaRPr sz="24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stub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sinon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stub API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'fetch'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4800" y="5499100"/>
            <a:ext cx="816233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stub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.returns(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Promise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resolve fakedResponse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2400">
              <a:solidFill>
                <a:srgbClr val="A4B0B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expect(stub).to.be.calledOnce</a:t>
            </a:r>
            <a:endParaRPr sz="2400">
              <a:solidFill>
                <a:srgbClr val="A4B0B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expect(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data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to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eql fakedResponse</a:t>
            </a:r>
          </a:p>
        </p:txBody>
      </p:sp>
      <p:sp>
        <p:nvSpPr>
          <p:cNvPr id="216" name="Shape 216"/>
          <p:cNvSpPr/>
          <p:nvPr/>
        </p:nvSpPr>
        <p:spPr>
          <a:xfrm>
            <a:off x="2843404" y="7068108"/>
            <a:ext cx="77965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stub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.returns(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Promise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reject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'fake error'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2400">
              <a:solidFill>
                <a:srgbClr val="A4B0B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expect(data).to.be.rejected</a:t>
            </a:r>
          </a:p>
        </p:txBody>
      </p:sp>
      <p:sp>
        <p:nvSpPr>
          <p:cNvPr id="217" name="Shape 217"/>
          <p:cNvSpPr/>
          <p:nvPr/>
        </p:nvSpPr>
        <p:spPr>
          <a:xfrm>
            <a:off x="2804606" y="4622799"/>
            <a:ext cx="43212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data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Store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.getData()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4"/>
      <p:bldP build="whole" bldLvl="1" animBg="1" rev="0" advAuto="0" spid="215" grpId="3"/>
      <p:bldP build="whole" bldLvl="1" animBg="1" rev="0" advAuto="0" spid="217" grpId="2"/>
      <p:bldP build="whole" bldLvl="1" animBg="1" rev="0" advAuto="0" spid="21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Testing Components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DOM verify</a:t>
            </a:r>
            <a:endParaRPr sz="3600"/>
          </a:p>
          <a:p>
            <a:pPr lvl="0">
              <a:defRPr sz="1800"/>
            </a:pPr>
            <a:r>
              <a:rPr sz="3600"/>
              <a:t>DOM events simulate</a:t>
            </a:r>
          </a:p>
        </p:txBody>
      </p: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292538" y="1273174"/>
            <a:ext cx="10419724" cy="7099301"/>
          </a:xfrm>
          <a:prstGeom prst="rect">
            <a:avLst/>
          </a:prstGeom>
          <a:solidFill>
            <a:srgbClr val="18181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2238325" y="1984375"/>
            <a:ext cx="9381729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React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'react/addons'</a:t>
            </a: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ContextMenu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'../index'</a:t>
            </a: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TestUtils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React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addons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TestUtils</a:t>
            </a: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describe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'ContextMenu'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, -&gt;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beforeEach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-&gt;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  ContextMenuElement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React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createElement ContextMenu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contextMenuComponent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TestUtils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renderIntoDocument ContextMenuElement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el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React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findDOMNode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contextMenuComponent</a:t>
            </a: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it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'should render empty context menu'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, -&gt;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expect(@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el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className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to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contain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'context-menu'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expect(@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el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className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to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contain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'hide'</a:t>
            </a: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it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'should invoke callback on menu close'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, -&gt;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  closeSpy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sinon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.spy()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  ContextMenuElement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React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createElement ContextMenu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    onMenuClose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closeSpy</a:t>
            </a: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  component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TestUtils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renderIntoDocument ContextMenuElement</a:t>
            </a: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  el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React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findDOMNode component</a:t>
            </a: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  TestUtils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Simulate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blur el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expect(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closeSpy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to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called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once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235200" y="3435350"/>
            <a:ext cx="925978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beforeEach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-&gt;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  ContextMenuElement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React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createElement ContextMenu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contextMenuComponent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TestUtils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renderIntoDocument ContextMenuElement</a:t>
            </a:r>
          </a:p>
        </p:txBody>
      </p:sp>
      <p:sp>
        <p:nvSpPr>
          <p:cNvPr id="225" name="Shape 225"/>
          <p:cNvSpPr/>
          <p:nvPr/>
        </p:nvSpPr>
        <p:spPr>
          <a:xfrm>
            <a:off x="2362200" y="7061199"/>
            <a:ext cx="426025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 TestUtils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Simulate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blur el</a:t>
            </a: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expect(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closeSpy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to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called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once</a:t>
            </a:r>
          </a:p>
        </p:txBody>
      </p:sp>
      <p:grpSp>
        <p:nvGrpSpPr>
          <p:cNvPr id="228" name="Group 228"/>
          <p:cNvGrpSpPr/>
          <p:nvPr/>
        </p:nvGrpSpPr>
        <p:grpSpPr>
          <a:xfrm>
            <a:off x="2235693" y="1993859"/>
            <a:ext cx="4382996" cy="1298596"/>
            <a:chOff x="0" y="0"/>
            <a:chExt cx="4382995" cy="1298595"/>
          </a:xfrm>
        </p:grpSpPr>
        <p:sp>
          <p:nvSpPr>
            <p:cNvPr id="226" name="Shape 226"/>
            <p:cNvSpPr/>
            <p:nvPr/>
          </p:nvSpPr>
          <p:spPr>
            <a:xfrm>
              <a:off x="801" y="714395"/>
              <a:ext cx="438219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sz="16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TestUtils</a:t>
              </a:r>
              <a:r>
                <a:rPr sz="1600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>
                  <a:solidFill>
                    <a:srgbClr val="A4B0B1"/>
                  </a:solidFill>
                  <a:latin typeface="Courier"/>
                  <a:ea typeface="Courier"/>
                  <a:cs typeface="Courier"/>
                  <a:sym typeface="Courier"/>
                </a:rPr>
                <a:t>=</a:t>
              </a:r>
              <a:r>
                <a:rPr sz="1600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React</a:t>
              </a:r>
              <a:r>
                <a:rPr sz="1600">
                  <a:solidFill>
                    <a:srgbClr val="A4B0B1"/>
                  </a:solidFill>
                  <a:latin typeface="Courier"/>
                  <a:ea typeface="Courier"/>
                  <a:cs typeface="Courier"/>
                  <a:sym typeface="Courier"/>
                </a:rPr>
                <a:t>.</a:t>
              </a:r>
              <a:r>
                <a:rPr sz="16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addons</a:t>
              </a:r>
              <a:r>
                <a:rPr sz="1600">
                  <a:solidFill>
                    <a:srgbClr val="A4B0B1"/>
                  </a:solidFill>
                  <a:latin typeface="Courier"/>
                  <a:ea typeface="Courier"/>
                  <a:cs typeface="Courier"/>
                  <a:sym typeface="Courier"/>
                </a:rPr>
                <a:t>.</a:t>
              </a:r>
              <a:r>
                <a:rPr sz="16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TestUtils</a:t>
              </a:r>
              <a:endPara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-1"/>
              <a:ext cx="3894436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sz="16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React</a:t>
              </a:r>
              <a:r>
                <a:rPr sz="1600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>
                  <a:solidFill>
                    <a:srgbClr val="A4B0B1"/>
                  </a:solidFill>
                  <a:latin typeface="Courier"/>
                  <a:ea typeface="Courier"/>
                  <a:cs typeface="Courier"/>
                  <a:sym typeface="Courier"/>
                </a:rPr>
                <a:t>=</a:t>
              </a:r>
              <a:r>
                <a:rPr sz="1600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>
                  <a:solidFill>
                    <a:srgbClr val="95A5A7"/>
                  </a:solidFill>
                  <a:latin typeface="Courier"/>
                  <a:ea typeface="Courier"/>
                  <a:cs typeface="Courier"/>
                  <a:sym typeface="Courier"/>
                </a:rPr>
                <a:t>require</a:t>
              </a:r>
              <a:r>
                <a:rPr sz="1600"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>
                  <a:solidFill>
                    <a:srgbClr val="E5493D"/>
                  </a:solidFill>
                  <a:latin typeface="Courier"/>
                  <a:ea typeface="Courier"/>
                  <a:cs typeface="Courier"/>
                  <a:sym typeface="Courier"/>
                </a:rPr>
                <a:t>'react/addons'</a:t>
              </a:r>
              <a:endPara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>
            <a:off x="2717800" y="4878916"/>
            <a:ext cx="59674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expect(@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el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className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to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contain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'context-menu'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expect(@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el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className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to</a:t>
            </a:r>
            <a:r>
              <a:rPr sz="16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6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contain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'hide'</a:t>
            </a:r>
            <a:endParaRPr sz="1600">
              <a:solidFill>
                <a:srgbClr val="95A5A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fast" advClick="1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Awesome React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Immutable.js</a:t>
            </a:r>
            <a:endParaRPr sz="3600"/>
          </a:p>
          <a:p>
            <a:pPr lvl="0">
              <a:defRPr sz="1800"/>
            </a:pPr>
            <a:r>
              <a:rPr sz="3600"/>
              <a:t>Server side rendering</a:t>
            </a:r>
            <a:endParaRPr sz="3600"/>
          </a:p>
          <a:p>
            <a:pPr lvl="0">
              <a:defRPr sz="1800"/>
            </a:pPr>
            <a:r>
              <a:rPr sz="3600"/>
              <a:t>React styling</a:t>
            </a:r>
            <a:endParaRPr sz="3600"/>
          </a:p>
          <a:p>
            <a:pPr lvl="0">
              <a:defRPr sz="1800"/>
            </a:pPr>
            <a:r>
              <a:rPr sz="3600"/>
              <a:t>Relay and GraphQL</a:t>
            </a:r>
            <a:endParaRPr sz="3600"/>
          </a:p>
          <a:p>
            <a:pPr lvl="0">
              <a:defRPr sz="1800"/>
            </a:pPr>
            <a:r>
              <a:rPr sz="3600"/>
              <a:t>…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creen Shot 2015-06-06 at 9.58.27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2150" y="3009900"/>
            <a:ext cx="4000500" cy="373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538" y="1189341"/>
            <a:ext cx="12109724" cy="73749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99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99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Q&amp;A</a:t>
            </a:r>
          </a:p>
        </p:txBody>
      </p:sp>
      <p:pic>
        <p:nvPicPr>
          <p:cNvPr id="235" name="Coding 微信公众号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7999" y="2692399"/>
            <a:ext cx="4368801" cy="436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5530850" y="7195057"/>
            <a:ext cx="1943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关注我们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3"/>
          <p:cNvGrpSpPr/>
          <p:nvPr/>
        </p:nvGrpSpPr>
        <p:grpSpPr>
          <a:xfrm>
            <a:off x="3991776" y="4101287"/>
            <a:ext cx="1200300" cy="1552651"/>
            <a:chOff x="0" y="0"/>
            <a:chExt cx="1200298" cy="1552649"/>
          </a:xfrm>
        </p:grpSpPr>
        <p:pic>
          <p:nvPicPr>
            <p:cNvPr id="41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00299" cy="12002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" name="Shape 42"/>
            <p:cNvSpPr/>
            <p:nvPr/>
          </p:nvSpPr>
          <p:spPr>
            <a:xfrm>
              <a:off x="244333" y="1171649"/>
              <a:ext cx="711633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 lvl="0"/>
              <a:r>
                <a:t>React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5902250" y="4100475"/>
            <a:ext cx="1200300" cy="1552650"/>
            <a:chOff x="0" y="0"/>
            <a:chExt cx="1200298" cy="1552649"/>
          </a:xfrm>
        </p:grpSpPr>
        <p:pic>
          <p:nvPicPr>
            <p:cNvPr id="44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00299" cy="12002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" name="Shape 45"/>
            <p:cNvSpPr/>
            <p:nvPr/>
          </p:nvSpPr>
          <p:spPr>
            <a:xfrm>
              <a:off x="333373" y="1171649"/>
              <a:ext cx="533553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 lvl="0"/>
              <a:r>
                <a:t>Flux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7812724" y="4064000"/>
            <a:ext cx="1200300" cy="1625600"/>
            <a:chOff x="0" y="0"/>
            <a:chExt cx="1200298" cy="1625599"/>
          </a:xfrm>
        </p:grpSpPr>
        <p:pic>
          <p:nvPicPr>
            <p:cNvPr id="47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00299" cy="12002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" name="Shape 48"/>
            <p:cNvSpPr/>
            <p:nvPr/>
          </p:nvSpPr>
          <p:spPr>
            <a:xfrm>
              <a:off x="204328" y="1244599"/>
              <a:ext cx="791643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 lvl="0"/>
              <a:r>
                <a:t>Karma</a:t>
              </a:r>
            </a:p>
          </p:txBody>
        </p:sp>
      </p:grpSp>
    </p:spTree>
  </p:cSld>
  <p:clrMapOvr>
    <a:masterClrMapping/>
  </p:clrMapOvr>
  <p:transition spd="med" advClick="1">
    <p:push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0" y="4241800"/>
            <a:ext cx="1269901" cy="12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5136743" y="4552950"/>
            <a:ext cx="2731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Components</a:t>
            </a:r>
          </a:p>
        </p:txBody>
      </p:sp>
    </p:spTree>
  </p:cSld>
  <p:clrMapOvr>
    <a:masterClrMapping/>
  </p:clrMapOvr>
  <p:transition spd="med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538" y="1189341"/>
            <a:ext cx="12109724" cy="73749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grpSp>
        <p:nvGrpSpPr>
          <p:cNvPr id="62" name="Group 62"/>
          <p:cNvGrpSpPr/>
          <p:nvPr/>
        </p:nvGrpSpPr>
        <p:grpSpPr>
          <a:xfrm>
            <a:off x="444500" y="1193800"/>
            <a:ext cx="12103100" cy="7353300"/>
            <a:chOff x="0" y="0"/>
            <a:chExt cx="12103100" cy="7353300"/>
          </a:xfrm>
        </p:grpSpPr>
        <p:sp>
          <p:nvSpPr>
            <p:cNvPr id="55" name="Shape 55"/>
            <p:cNvSpPr/>
            <p:nvPr/>
          </p:nvSpPr>
          <p:spPr>
            <a:xfrm>
              <a:off x="1803400" y="3759200"/>
              <a:ext cx="10287000" cy="3403600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&lt;Terminal /&gt;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1803400" y="635000"/>
              <a:ext cx="5118100" cy="3111500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&lt;Editor /&gt;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431800"/>
              <a:ext cx="1778000" cy="6718300"/>
            </a:xfrm>
            <a:prstGeom prst="rect">
              <a:avLst/>
            </a:prstGeom>
            <a:solidFill>
              <a:srgbClr val="373E4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&lt;Tree /&gt;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12700" y="6858000"/>
              <a:ext cx="12090400" cy="495300"/>
            </a:xfrm>
            <a:prstGeom prst="rect">
              <a:avLst/>
            </a:prstGeom>
            <a:solidFill>
              <a:srgbClr val="12121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&lt;StatusBar /&gt;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12699" y="0"/>
              <a:ext cx="12090401" cy="495300"/>
            </a:xfrm>
            <a:prstGeom prst="rect">
              <a:avLst/>
            </a:prstGeom>
            <a:solidFill>
              <a:srgbClr val="12121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&lt;Menu /&gt;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6946900" y="635000"/>
              <a:ext cx="5118100" cy="3111500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&lt;EnvSettings /&gt;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1790700" y="495300"/>
              <a:ext cx="10312400" cy="495300"/>
            </a:xfrm>
            <a:prstGeom prst="rect">
              <a:avLst/>
            </a:prstGeom>
            <a:solidFill>
              <a:srgbClr val="373E4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&lt;Tab /&gt;</a:t>
              </a:r>
            </a:p>
          </p:txBody>
        </p:sp>
      </p:grpSp>
    </p:spTree>
  </p:cSld>
  <p:clrMapOvr>
    <a:masterClrMapping/>
  </p:clrMapOvr>
  <p:transition spd="med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8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&lt;WebIDE /&gt;</a:t>
            </a:r>
          </a:p>
        </p:txBody>
      </p:sp>
      <p:sp>
        <p:nvSpPr>
          <p:cNvPr id="65" name="Shape 65"/>
          <p:cNvSpPr/>
          <p:nvPr/>
        </p:nvSpPr>
        <p:spPr>
          <a:xfrm>
            <a:off x="1740537" y="2817234"/>
            <a:ext cx="9523726" cy="5871732"/>
          </a:xfrm>
          <a:prstGeom prst="rect">
            <a:avLst/>
          </a:prstGeom>
          <a:solidFill>
            <a:srgbClr val="18181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3335783" y="4313766"/>
            <a:ext cx="5601594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App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React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.createClass({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  render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div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Menu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/&gt;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/&gt;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div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})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7450049" y="5786966"/>
            <a:ext cx="1524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00" y="0"/>
                </a:moveTo>
                <a:cubicBezTo>
                  <a:pt x="4003" y="0"/>
                  <a:pt x="3600" y="484"/>
                  <a:pt x="3600" y="1080"/>
                </a:cubicBezTo>
                <a:lnTo>
                  <a:pt x="3600" y="8640"/>
                </a:lnTo>
                <a:lnTo>
                  <a:pt x="0" y="10800"/>
                </a:lnTo>
                <a:lnTo>
                  <a:pt x="3600" y="12960"/>
                </a:lnTo>
                <a:lnTo>
                  <a:pt x="3600" y="20520"/>
                </a:lnTo>
                <a:cubicBezTo>
                  <a:pt x="3600" y="21116"/>
                  <a:pt x="4003" y="21600"/>
                  <a:pt x="4500" y="21600"/>
                </a:cubicBezTo>
                <a:lnTo>
                  <a:pt x="20700" y="21600"/>
                </a:lnTo>
                <a:cubicBezTo>
                  <a:pt x="2119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197" y="0"/>
                  <a:pt x="20700" y="0"/>
                </a:cubicBezTo>
                <a:lnTo>
                  <a:pt x="450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JSX</a:t>
            </a:r>
          </a:p>
        </p:txBody>
      </p:sp>
      <p:sp>
        <p:nvSpPr>
          <p:cNvPr id="68" name="Shape 68"/>
          <p:cNvSpPr/>
          <p:nvPr/>
        </p:nvSpPr>
        <p:spPr>
          <a:xfrm>
            <a:off x="3335783" y="2872316"/>
            <a:ext cx="6333234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Menu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React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.createClass(...)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Tree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rPr>
              <a:t>React</a:t>
            </a:r>
            <a:r>
              <a: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rPr>
              <a:t>.createClass(...)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// ...</a:t>
            </a:r>
          </a:p>
        </p:txBody>
      </p: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" grpId="2"/>
      <p:bldP build="whole" bldLvl="1" animBg="1" rev="0" advAuto="0" spid="65" grpId="1"/>
      <p:bldP build="whole" bldLvl="1" animBg="1" rev="0" advAuto="0" spid="66" grpId="3"/>
      <p:bldP build="whole" bldLvl="1" animBg="1" rev="0" advAuto="0" spid="67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7"/>
          <p:cNvGrpSpPr/>
          <p:nvPr/>
        </p:nvGrpSpPr>
        <p:grpSpPr>
          <a:xfrm>
            <a:off x="4117221" y="4090950"/>
            <a:ext cx="4770357" cy="1571700"/>
            <a:chOff x="0" y="0"/>
            <a:chExt cx="4770355" cy="1571699"/>
          </a:xfrm>
        </p:grpSpPr>
        <p:grpSp>
          <p:nvGrpSpPr>
            <p:cNvPr id="73" name="Group 73"/>
            <p:cNvGrpSpPr/>
            <p:nvPr/>
          </p:nvGrpSpPr>
          <p:grpSpPr>
            <a:xfrm>
              <a:off x="0" y="0"/>
              <a:ext cx="2654476" cy="1552650"/>
              <a:chOff x="0" y="36475"/>
              <a:chExt cx="2654475" cy="1552649"/>
            </a:xfrm>
          </p:grpSpPr>
          <p:pic>
            <p:nvPicPr>
              <p:cNvPr id="70" name="pasted-image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6475"/>
                <a:ext cx="1200299" cy="12003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1" name="Shape 71"/>
              <p:cNvSpPr/>
              <p:nvPr/>
            </p:nvSpPr>
            <p:spPr>
              <a:xfrm>
                <a:off x="244333" y="1208124"/>
                <a:ext cx="711633" cy="381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 lvl="0"/>
                <a:r>
                  <a:t>React</a:t>
                </a: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2238423" y="312774"/>
                <a:ext cx="4160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>
                  <a:defRPr sz="1800"/>
                </a:pPr>
                <a:r>
                  <a:rPr sz="3600"/>
                  <a:t>+</a:t>
                </a:r>
              </a:p>
            </p:txBody>
          </p:sp>
        </p:grpSp>
        <p:grpSp>
          <p:nvGrpSpPr>
            <p:cNvPr id="76" name="Group 76"/>
            <p:cNvGrpSpPr/>
            <p:nvPr/>
          </p:nvGrpSpPr>
          <p:grpSpPr>
            <a:xfrm>
              <a:off x="3570056" y="19050"/>
              <a:ext cx="1200300" cy="1552650"/>
              <a:chOff x="0" y="0"/>
              <a:chExt cx="1200298" cy="1552649"/>
            </a:xfrm>
          </p:grpSpPr>
          <p:pic>
            <p:nvPicPr>
              <p:cNvPr id="74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200299" cy="12002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5" name="Shape 75"/>
              <p:cNvSpPr/>
              <p:nvPr/>
            </p:nvSpPr>
            <p:spPr>
              <a:xfrm>
                <a:off x="333373" y="1171649"/>
                <a:ext cx="533553" cy="381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 lvl="0"/>
                <a:r>
                  <a:t>Flux</a:t>
                </a:r>
              </a:p>
            </p:txBody>
          </p:sp>
        </p:grpSp>
      </p:grpSp>
    </p:spTree>
  </p:cSld>
  <p:clrMapOvr>
    <a:masterClrMapping/>
  </p:clrMapOvr>
  <p:transition spd="med" advClick="1">
    <p:push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Flux</a:t>
            </a:r>
          </a:p>
        </p:txBody>
      </p:sp>
      <p:sp>
        <p:nvSpPr>
          <p:cNvPr id="80" name="Shape 80"/>
          <p:cNvSpPr/>
          <p:nvPr/>
        </p:nvSpPr>
        <p:spPr>
          <a:xfrm>
            <a:off x="1966535" y="4457700"/>
            <a:ext cx="1270001" cy="8382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Store</a:t>
            </a:r>
          </a:p>
        </p:txBody>
      </p:sp>
      <p:sp>
        <p:nvSpPr>
          <p:cNvPr id="81" name="Shape 81"/>
          <p:cNvSpPr/>
          <p:nvPr/>
        </p:nvSpPr>
        <p:spPr>
          <a:xfrm>
            <a:off x="9768264" y="4457700"/>
            <a:ext cx="1270001" cy="8382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82" name="Shape 82"/>
          <p:cNvSpPr/>
          <p:nvPr/>
        </p:nvSpPr>
        <p:spPr>
          <a:xfrm>
            <a:off x="5867400" y="4457700"/>
            <a:ext cx="1270000" cy="838200"/>
          </a:xfrm>
          <a:prstGeom prst="rect">
            <a:avLst/>
          </a:prstGeom>
          <a:solidFill>
            <a:srgbClr val="0269A6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83" name="Shape 83"/>
          <p:cNvSpPr/>
          <p:nvPr/>
        </p:nvSpPr>
        <p:spPr>
          <a:xfrm>
            <a:off x="3256994" y="4876800"/>
            <a:ext cx="2589947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4" name="Shape 84"/>
          <p:cNvSpPr/>
          <p:nvPr/>
        </p:nvSpPr>
        <p:spPr>
          <a:xfrm>
            <a:off x="3732693" y="4247772"/>
            <a:ext cx="1638549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 lvl="0">
              <a:defRPr sz="1800"/>
            </a:pPr>
            <a:r>
              <a:rPr sz="2000"/>
              <a:t>emitChange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7157860" y="4246054"/>
            <a:ext cx="2589946" cy="630746"/>
            <a:chOff x="0" y="0"/>
            <a:chExt cx="2589945" cy="630745"/>
          </a:xfrm>
        </p:grpSpPr>
        <p:sp>
          <p:nvSpPr>
            <p:cNvPr id="85" name="Shape 85"/>
            <p:cNvSpPr/>
            <p:nvPr/>
          </p:nvSpPr>
          <p:spPr>
            <a:xfrm>
              <a:off x="0" y="630745"/>
              <a:ext cx="258994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932972" y="0"/>
              <a:ext cx="724001" cy="423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Apple Color Emoji"/>
                  <a:ea typeface="Apple Color Emoji"/>
                  <a:cs typeface="Apple Color Emoji"/>
                  <a:sym typeface="Apple Color Emoji"/>
                </a:defRPr>
              </a:lvl1pPr>
            </a:lstStyle>
            <a:p>
              <a:pPr lvl="0">
                <a:defRPr sz="1800"/>
              </a:pPr>
              <a:r>
                <a:rPr sz="2000"/>
                <a:t>call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2593644" y="5306735"/>
            <a:ext cx="7817512" cy="1862730"/>
            <a:chOff x="0" y="0"/>
            <a:chExt cx="7817511" cy="1862728"/>
          </a:xfrm>
        </p:grpSpPr>
        <p:grpSp>
          <p:nvGrpSpPr>
            <p:cNvPr id="91" name="Group 91"/>
            <p:cNvGrpSpPr/>
            <p:nvPr/>
          </p:nvGrpSpPr>
          <p:grpSpPr>
            <a:xfrm>
              <a:off x="0" y="-1"/>
              <a:ext cx="7817512" cy="1862730"/>
              <a:chOff x="0" y="0"/>
              <a:chExt cx="7817511" cy="1862728"/>
            </a:xfrm>
          </p:grpSpPr>
          <p:sp>
            <p:nvSpPr>
              <p:cNvPr id="88" name="Shape 88"/>
              <p:cNvSpPr/>
              <p:nvPr/>
            </p:nvSpPr>
            <p:spPr>
              <a:xfrm flipV="1">
                <a:off x="7809620" y="-1"/>
                <a:ext cx="1" cy="186273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89" name="Shape 89"/>
              <p:cNvSpPr/>
              <p:nvPr/>
            </p:nvSpPr>
            <p:spPr>
              <a:xfrm flipV="1">
                <a:off x="0" y="1856064"/>
                <a:ext cx="78175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 flipV="1">
                <a:off x="1389" y="55"/>
                <a:ext cx="1" cy="18626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089481" y="1233785"/>
              <a:ext cx="1638549" cy="423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Apple Color Emoji"/>
                  <a:ea typeface="Apple Color Emoji"/>
                  <a:cs typeface="Apple Color Emoji"/>
                  <a:sym typeface="Apple Color Emoji"/>
                </a:defRPr>
              </a:lvl1pPr>
            </a:lstStyle>
            <a:p>
              <a:pPr lvl="0">
                <a:defRPr sz="1800"/>
              </a:pPr>
              <a:r>
                <a:rPr sz="2000"/>
                <a:t>Dispatcher</a:t>
              </a:r>
            </a:p>
          </p:txBody>
        </p:sp>
      </p:grpSp>
    </p:spTree>
  </p:cSld>
  <p:clrMapOvr>
    <a:masterClrMapping/>
  </p:clrMapOvr>
  <p:transition spd="fast" advClick="1">
    <p:pull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" grpId="4"/>
      <p:bldP build="whole" bldLvl="1" animBg="1" rev="0" advAuto="0" spid="87" grpId="2"/>
      <p:bldP build="whole" bldLvl="1" animBg="1" rev="0" advAuto="0" spid="83" grpId="1"/>
      <p:bldP build="whole" bldLvl="1" animBg="1" rev="0" advAuto="0" spid="93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