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75" r:id="rId5"/>
    <p:sldId id="258" r:id="rId6"/>
    <p:sldId id="261" r:id="rId7"/>
    <p:sldId id="262" r:id="rId8"/>
    <p:sldId id="263" r:id="rId9"/>
    <p:sldId id="264" r:id="rId10"/>
    <p:sldId id="266" r:id="rId11"/>
    <p:sldId id="269" r:id="rId12"/>
    <p:sldId id="271" r:id="rId13"/>
    <p:sldId id="27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75BE2-1830-744A-AD23-7A8B706D739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0BEE8-4BAB-7A4E-9382-5BA50EEB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3DA5C-E0CA-DC42-8D16-11A970FDDB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9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8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6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60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3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836428A-D9F9-094F-B6AE-665C6BC29773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88F6619-B316-8B45-9477-96F90F9AB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anmanderson/Dicom_RT_and_Images_to_Mas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odel_selection.StratifiedGroupKFold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actra.org/notebooks/post-model-selection-inferenc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31F2-10FD-E39E-590F-90A995B55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SRS Immunotherapy Analysis and Results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18345-6208-6193-A4F5-6E850C993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Chengnan</a:t>
            </a:r>
            <a:r>
              <a:rPr lang="en-US" dirty="0"/>
              <a:t> Li</a:t>
            </a:r>
          </a:p>
        </p:txBody>
      </p:sp>
    </p:spTree>
    <p:extLst>
      <p:ext uri="{BB962C8B-B14F-4D97-AF65-F5344CB8AC3E}">
        <p14:creationId xmlns:p14="http://schemas.microsoft.com/office/powerpoint/2010/main" val="298416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2A36-3018-1A45-C835-460703A7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for Complete Response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C0D934E-7B0B-F470-F72A-EC209A4BC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6143"/>
              </p:ext>
            </p:extLst>
          </p:nvPr>
        </p:nvGraphicFramePr>
        <p:xfrm>
          <a:off x="1449450" y="2638044"/>
          <a:ext cx="9293100" cy="184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3275">
                  <a:extLst>
                    <a:ext uri="{9D8B030D-6E8A-4147-A177-3AD203B41FA5}">
                      <a16:colId xmlns:a16="http://schemas.microsoft.com/office/drawing/2014/main" val="3705687066"/>
                    </a:ext>
                  </a:extLst>
                </a:gridCol>
                <a:gridCol w="2323275">
                  <a:extLst>
                    <a:ext uri="{9D8B030D-6E8A-4147-A177-3AD203B41FA5}">
                      <a16:colId xmlns:a16="http://schemas.microsoft.com/office/drawing/2014/main" val="1682364724"/>
                    </a:ext>
                  </a:extLst>
                </a:gridCol>
                <a:gridCol w="2323275">
                  <a:extLst>
                    <a:ext uri="{9D8B030D-6E8A-4147-A177-3AD203B41FA5}">
                      <a16:colId xmlns:a16="http://schemas.microsoft.com/office/drawing/2014/main" val="2928261164"/>
                    </a:ext>
                  </a:extLst>
                </a:gridCol>
                <a:gridCol w="2323275">
                  <a:extLst>
                    <a:ext uri="{9D8B030D-6E8A-4147-A177-3AD203B41FA5}">
                      <a16:colId xmlns:a16="http://schemas.microsoft.com/office/drawing/2014/main" val="1483631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 Radiomics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Pre-SRS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Post-SRS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33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# of Lesions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Test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0.7824 ± 0.1127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0.7928 ± 0.117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0.7951 ± 0.0851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04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 ± 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0.963 ± 0.0081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0.8601 ± 0.0182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73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1923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E1D232-CC86-F143-07CB-CD4C9E7FAD16}"/>
              </a:ext>
            </a:extLst>
          </p:cNvPr>
          <p:cNvSpPr txBox="1"/>
          <p:nvPr/>
        </p:nvSpPr>
        <p:spPr>
          <a:xfrm>
            <a:off x="488490" y="4840246"/>
            <a:ext cx="105007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Delta Radiomics and Post model performed really well, which was to be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Pre-SRS had a high AUC, indicative that the pre-treatment MRI could predict for complete response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looking into some of the features (as in the next 3 slides), it showed that lesions that were more homogeneous, had lower intensities, and smaller volume were more likely to have CR</a:t>
            </a:r>
          </a:p>
        </p:txBody>
      </p:sp>
    </p:spTree>
    <p:extLst>
      <p:ext uri="{BB962C8B-B14F-4D97-AF65-F5344CB8AC3E}">
        <p14:creationId xmlns:p14="http://schemas.microsoft.com/office/powerpoint/2010/main" val="366643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635E-CB5D-276D-27DC-6A1A22DD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305" y="224969"/>
            <a:ext cx="7729728" cy="1188720"/>
          </a:xfrm>
        </p:spPr>
        <p:txBody>
          <a:bodyPr/>
          <a:lstStyle/>
          <a:p>
            <a:r>
              <a:rPr lang="en-US" dirty="0"/>
              <a:t>Texture Features (Pre-SRS)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79645B-AD30-6CB7-002F-C823B1926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65" y="1690688"/>
            <a:ext cx="3888236" cy="2707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F30A57-E23C-F529-6F94-F53D5F53AAE5}"/>
              </a:ext>
            </a:extLst>
          </p:cNvPr>
          <p:cNvSpPr txBox="1"/>
          <p:nvPr/>
        </p:nvSpPr>
        <p:spPr>
          <a:xfrm>
            <a:off x="838200" y="4930459"/>
            <a:ext cx="3473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value indicates a lower spatial change rate and a locally more uniform texture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998359-AEF6-9354-107A-8A8BAEA5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601" y="1762854"/>
            <a:ext cx="3680930" cy="25627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303CB2-2F58-4CBC-1EAD-CEFA93D57DAB}"/>
              </a:ext>
            </a:extLst>
          </p:cNvPr>
          <p:cNvSpPr txBox="1"/>
          <p:nvPr/>
        </p:nvSpPr>
        <p:spPr>
          <a:xfrm>
            <a:off x="4624387" y="4930459"/>
            <a:ext cx="294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value indicates more heterogeneity in texture patterns</a:t>
            </a:r>
          </a:p>
        </p:txBody>
      </p:sp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9EA96A3A-D35B-1C7A-E276-B243236B8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568" y="1690688"/>
            <a:ext cx="3680931" cy="2562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62BFEE-E423-AD19-454F-A4AB4F7EA754}"/>
              </a:ext>
            </a:extLst>
          </p:cNvPr>
          <p:cNvSpPr txBox="1"/>
          <p:nvPr/>
        </p:nvSpPr>
        <p:spPr>
          <a:xfrm>
            <a:off x="8572500" y="4957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5C5558-EC6E-0946-773A-F95952B174EF}"/>
              </a:ext>
            </a:extLst>
          </p:cNvPr>
          <p:cNvSpPr txBox="1"/>
          <p:nvPr/>
        </p:nvSpPr>
        <p:spPr>
          <a:xfrm>
            <a:off x="8458200" y="5014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5D8DA-E376-7D99-34FA-160A799D2DA0}"/>
              </a:ext>
            </a:extLst>
          </p:cNvPr>
          <p:cNvSpPr txBox="1"/>
          <p:nvPr/>
        </p:nvSpPr>
        <p:spPr>
          <a:xfrm>
            <a:off x="8143876" y="501491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Lower value indicating more homogeneity in size zone volumes</a:t>
            </a:r>
          </a:p>
        </p:txBody>
      </p:sp>
    </p:spTree>
    <p:extLst>
      <p:ext uri="{BB962C8B-B14F-4D97-AF65-F5344CB8AC3E}">
        <p14:creationId xmlns:p14="http://schemas.microsoft.com/office/powerpoint/2010/main" val="1523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4203-F295-8F8B-F24C-5AC9EF73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10244"/>
            <a:ext cx="7729728" cy="1188720"/>
          </a:xfrm>
        </p:spPr>
        <p:txBody>
          <a:bodyPr/>
          <a:lstStyle/>
          <a:p>
            <a:r>
              <a:rPr lang="en-US" dirty="0"/>
              <a:t>First order Features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EB46119-4EFD-662F-0EAD-B2B4B985D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8" y="1564690"/>
            <a:ext cx="5494336" cy="3825325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C16C79AC-1822-C330-CBA7-D3AB0C7D5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4" y="1538722"/>
            <a:ext cx="5494336" cy="3825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7F12F0-511A-C1FE-5485-4D0F99BC399E}"/>
              </a:ext>
            </a:extLst>
          </p:cNvPr>
          <p:cNvSpPr txBox="1"/>
          <p:nvPr/>
        </p:nvSpPr>
        <p:spPr>
          <a:xfrm>
            <a:off x="6329364" y="5643563"/>
            <a:ext cx="572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value indicates a greater proportion of lower gray-level values and size zones in the image</a:t>
            </a:r>
          </a:p>
        </p:txBody>
      </p:sp>
    </p:spTree>
    <p:extLst>
      <p:ext uri="{BB962C8B-B14F-4D97-AF65-F5344CB8AC3E}">
        <p14:creationId xmlns:p14="http://schemas.microsoft.com/office/powerpoint/2010/main" val="184706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6523-983D-A275-0133-4FF2D2D3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63" y="107870"/>
            <a:ext cx="7729728" cy="1188720"/>
          </a:xfrm>
        </p:spPr>
        <p:txBody>
          <a:bodyPr/>
          <a:lstStyle/>
          <a:p>
            <a:r>
              <a:rPr lang="en-US" dirty="0"/>
              <a:t>Shape Features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404EAA-3BA2-D553-DDFA-8E5F77FF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" y="1435100"/>
            <a:ext cx="5727700" cy="3987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60550-E6A7-32FA-B00C-F8A5DEFFE9C3}"/>
              </a:ext>
            </a:extLst>
          </p:cNvPr>
          <p:cNvSpPr txBox="1"/>
          <p:nvPr/>
        </p:nvSpPr>
        <p:spPr>
          <a:xfrm>
            <a:off x="257175" y="5786438"/>
            <a:ext cx="567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value indicates a more compact (sphere-like) shape.</a:t>
            </a: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44730570-4425-3F34-79ED-9C4BE12D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5100"/>
            <a:ext cx="5727700" cy="398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74A76E-4A18-9411-4F71-8CE3B180A69A}"/>
              </a:ext>
            </a:extLst>
          </p:cNvPr>
          <p:cNvSpPr txBox="1"/>
          <p:nvPr/>
        </p:nvSpPr>
        <p:spPr>
          <a:xfrm>
            <a:off x="6444086" y="5786438"/>
            <a:ext cx="537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of ROI calculated from triangle mesh of the ROI</a:t>
            </a:r>
          </a:p>
        </p:txBody>
      </p:sp>
    </p:spTree>
    <p:extLst>
      <p:ext uri="{BB962C8B-B14F-4D97-AF65-F5344CB8AC3E}">
        <p14:creationId xmlns:p14="http://schemas.microsoft.com/office/powerpoint/2010/main" val="328974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8610-6BB9-59C4-2DAF-773EC067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0CB6-5B4F-BC06-6976-1619E2F5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Smaller lesions respond no matter what, so it is more clinically interesting to examine the bigger lesions</a:t>
            </a:r>
          </a:p>
          <a:p>
            <a:r>
              <a:rPr lang="en-US" dirty="0"/>
              <a:t>When filtering out smaller lesions, the performance dropped by about ~0.1 AUC</a:t>
            </a:r>
          </a:p>
          <a:p>
            <a:pPr lvl="1"/>
            <a:r>
              <a:rPr lang="en-US" dirty="0"/>
              <a:t>Might be due to a decrease in data set size</a:t>
            </a:r>
          </a:p>
          <a:p>
            <a:r>
              <a:rPr lang="en-US" dirty="0"/>
              <a:t>Large class imbalance between CR and no CR</a:t>
            </a:r>
          </a:p>
          <a:p>
            <a:pPr lvl="1"/>
            <a:r>
              <a:rPr lang="en-US" dirty="0"/>
              <a:t>Is using SMOTE the best way to address that imbalance?</a:t>
            </a:r>
          </a:p>
        </p:txBody>
      </p:sp>
    </p:spTree>
    <p:extLst>
      <p:ext uri="{BB962C8B-B14F-4D97-AF65-F5344CB8AC3E}">
        <p14:creationId xmlns:p14="http://schemas.microsoft.com/office/powerpoint/2010/main" val="32373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A4E06-EF5A-44E7-C0AA-1645A207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Research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6616-F2D8-4CA8-4186-0F95A627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Can we use radiomics and machine learning to objectively characterize the differences between patients treated with and without immunotherapy after SRS?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819E-F32F-6947-5376-6321D41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833" y="964692"/>
            <a:ext cx="8626642" cy="1188720"/>
          </a:xfrm>
        </p:spPr>
        <p:txBody>
          <a:bodyPr/>
          <a:lstStyle/>
          <a:p>
            <a:r>
              <a:rPr lang="en-US" dirty="0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3F21-6E0D-BD77-3E91-37D9BC3D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834" y="2638044"/>
            <a:ext cx="8626642" cy="3869634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Create a spreadsheet (</a:t>
            </a:r>
            <a:r>
              <a:rPr lang="en-US" dirty="0" err="1"/>
              <a:t>ImmunoReg.xlsx</a:t>
            </a:r>
            <a:r>
              <a:rPr lang="en-US" dirty="0"/>
              <a:t>) documenting the T1 Stealth Bravo,  T1 Cube </a:t>
            </a:r>
            <a:r>
              <a:rPr lang="en-US" dirty="0" err="1"/>
              <a:t>Vasc</a:t>
            </a:r>
            <a:r>
              <a:rPr lang="en-US" dirty="0"/>
              <a:t>, T2 Flair sequence name in both Pre-SRS and Post-3 month SRS, along with the CT Session</a:t>
            </a:r>
          </a:p>
          <a:p>
            <a:pPr marL="342900" indent="-342900">
              <a:buAutoNum type="arabicPeriod"/>
            </a:pPr>
            <a:r>
              <a:rPr lang="en-US" dirty="0"/>
              <a:t>Perform extraction and registration on each patient to get images and masks in one image space (</a:t>
            </a:r>
            <a:r>
              <a:rPr lang="en-US" dirty="0" err="1"/>
              <a:t>ImmunoExtractionandRegistration.py</a:t>
            </a:r>
            <a:r>
              <a:rPr lang="en-US" dirty="0"/>
              <a:t>) </a:t>
            </a:r>
          </a:p>
          <a:p>
            <a:pPr marL="571500" lvl="1" indent="-342900">
              <a:buFont typeface="+mj-lt"/>
              <a:buAutoNum type="arabicParenR"/>
            </a:pPr>
            <a:r>
              <a:rPr lang="en-US" dirty="0"/>
              <a:t>Using the file sequence names, download the pre and post sequences from Flywheel </a:t>
            </a:r>
          </a:p>
          <a:p>
            <a:pPr marL="571500" lvl="1" indent="-342900">
              <a:buFont typeface="+mj-lt"/>
              <a:buAutoNum type="arabicParenR"/>
            </a:pPr>
            <a:r>
              <a:rPr lang="en-US" dirty="0"/>
              <a:t>Then perform registration (</a:t>
            </a:r>
            <a:r>
              <a:rPr lang="en-US" dirty="0" err="1"/>
              <a:t>Ants.py</a:t>
            </a:r>
            <a:r>
              <a:rPr lang="en-US" dirty="0"/>
              <a:t>) on all the image sequences to the Pre-T1StealthBravo sequence</a:t>
            </a:r>
          </a:p>
          <a:p>
            <a:pPr marL="571500" lvl="1" indent="-342900">
              <a:buFont typeface="+mj-lt"/>
              <a:buAutoNum type="arabicParenR"/>
            </a:pPr>
            <a:r>
              <a:rPr lang="en-US" dirty="0"/>
              <a:t>Using the CT session, download the CT and RT Struct files. Extract the RT Struct into NIFTI masks using </a:t>
            </a:r>
            <a:r>
              <a:rPr lang="en-US" dirty="0">
                <a:hlinkClick r:id="rId2"/>
              </a:rPr>
              <a:t>DicomRTTool</a:t>
            </a:r>
            <a:r>
              <a:rPr lang="en-US" dirty="0"/>
              <a:t>. </a:t>
            </a:r>
          </a:p>
          <a:p>
            <a:pPr marL="571500" lvl="1" indent="-342900">
              <a:buFont typeface="+mj-lt"/>
              <a:buAutoNum type="arabicParenR"/>
            </a:pPr>
            <a:r>
              <a:rPr lang="en-US" dirty="0"/>
              <a:t>Fuse the CT and NIFTI masks onto the Pre-T1StealthBravo image space.</a:t>
            </a:r>
          </a:p>
          <a:p>
            <a:pPr marL="571500" lvl="1" indent="-342900">
              <a:buFont typeface="+mj-lt"/>
              <a:buAutoNum type="arabicParenR"/>
            </a:pPr>
            <a:r>
              <a:rPr lang="en-US" dirty="0"/>
              <a:t>Upload all registered images and extracted masks onto Flywheel</a:t>
            </a:r>
          </a:p>
          <a:p>
            <a:pPr marL="342900" indent="-342900">
              <a:buAutoNum type="arabicPeriod"/>
            </a:pPr>
            <a:endParaRPr lang="en-US" dirty="0">
              <a:hlinkClick r:id="rId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3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819E-F32F-6947-5376-6321D41E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3F21-6E0D-BD77-3E91-37D9BC3D3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69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Create batch file that holds the images and masks for each patient (</a:t>
            </a:r>
            <a:r>
              <a:rPr lang="en-US" dirty="0" err="1"/>
              <a:t>CreateBatchFile.py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4. Use </a:t>
            </a:r>
            <a:r>
              <a:rPr lang="en-US" dirty="0" err="1"/>
              <a:t>Pyradiomics</a:t>
            </a:r>
            <a:r>
              <a:rPr lang="en-US" dirty="0"/>
              <a:t> to extract radiomic features from all sequences (</a:t>
            </a:r>
            <a:r>
              <a:rPr lang="en-US" dirty="0" err="1"/>
              <a:t>RunRadiomics.py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ParamsResample.yaml</a:t>
            </a:r>
            <a:r>
              <a:rPr lang="en-US" dirty="0"/>
              <a:t> specify the parameters for running radiomics</a:t>
            </a:r>
          </a:p>
          <a:p>
            <a:pPr lvl="1"/>
            <a:r>
              <a:rPr lang="en-US" dirty="0" err="1"/>
              <a:t>Params.yaml</a:t>
            </a:r>
            <a:r>
              <a:rPr lang="en-US" dirty="0"/>
              <a:t> normalizes the image and resamples MRI image into isotropic voxel spacing</a:t>
            </a:r>
          </a:p>
          <a:p>
            <a:pPr lvl="1"/>
            <a:r>
              <a:rPr lang="en-US" dirty="0"/>
              <a:t>Extracted radiomic features from each sequence are stored in its corresponding folder</a:t>
            </a:r>
          </a:p>
          <a:p>
            <a:pPr lvl="1"/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63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BE50-B02D-7CAC-F2DF-7E5A999F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(FIRST Iteration)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C90F-B89E-3495-5263-74978768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7729728" cy="373900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Remove all diagnostic data</a:t>
            </a:r>
          </a:p>
          <a:p>
            <a:pPr lvl="1"/>
            <a:r>
              <a:rPr lang="en-US" dirty="0"/>
              <a:t>Remove correlated features using Pearson correlation coefficient</a:t>
            </a:r>
          </a:p>
          <a:p>
            <a:pPr lvl="1"/>
            <a:r>
              <a:rPr lang="en-US" dirty="0"/>
              <a:t>Use Lasso Model for feature selection</a:t>
            </a:r>
          </a:p>
          <a:p>
            <a:pPr lvl="2"/>
            <a:r>
              <a:rPr lang="en-US" dirty="0"/>
              <a:t>Different thresholds for importance values to determine number of features selected (lower threshold, more features)</a:t>
            </a:r>
          </a:p>
          <a:p>
            <a:pPr lvl="1"/>
            <a:r>
              <a:rPr lang="en-US" dirty="0"/>
              <a:t>Selected features used on Lasso, Ridge and Linear SVM Model</a:t>
            </a:r>
          </a:p>
          <a:p>
            <a:pPr lvl="1"/>
            <a:r>
              <a:rPr lang="en-US" dirty="0"/>
              <a:t>Cross-validation technique used was </a:t>
            </a:r>
            <a:r>
              <a:rPr lang="en-US" dirty="0" err="1"/>
              <a:t>RepeatedStratifiedGroupKFold</a:t>
            </a:r>
            <a:endParaRPr lang="en-US" dirty="0"/>
          </a:p>
          <a:p>
            <a:pPr lvl="2"/>
            <a:r>
              <a:rPr lang="en-US" dirty="0"/>
              <a:t>Modified from the </a:t>
            </a:r>
            <a:r>
              <a:rPr lang="en-US" dirty="0">
                <a:hlinkClick r:id="rId2"/>
              </a:rPr>
              <a:t>StratifiedGroupKFold</a:t>
            </a:r>
            <a:endParaRPr lang="en-US" dirty="0"/>
          </a:p>
          <a:p>
            <a:pPr lvl="2"/>
            <a:r>
              <a:rPr lang="en-US" dirty="0"/>
              <a:t>Ensures that no tumors within the same subject are split across training and validation sets, while also maintaining class balance</a:t>
            </a:r>
          </a:p>
          <a:p>
            <a:pPr lvl="1"/>
            <a:r>
              <a:rPr lang="en-US" dirty="0"/>
              <a:t>The best model was selected based on highest cross-validation AUC score based on the techniques described above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9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ABB1-158B-C353-328B-9F6A9CDE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652"/>
            <a:ext cx="10515600" cy="1325563"/>
          </a:xfrm>
        </p:spPr>
        <p:txBody>
          <a:bodyPr/>
          <a:lstStyle/>
          <a:p>
            <a:r>
              <a:rPr lang="en-US" dirty="0"/>
              <a:t>Results (</a:t>
            </a:r>
            <a:r>
              <a:rPr lang="en-US" dirty="0" err="1"/>
              <a:t>FIrST</a:t>
            </a:r>
            <a:r>
              <a:rPr lang="en-US" dirty="0"/>
              <a:t> Iteration)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64F99C-2C22-0A6C-3C45-D122F7F68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823897"/>
              </p:ext>
            </p:extLst>
          </p:nvPr>
        </p:nvGraphicFramePr>
        <p:xfrm>
          <a:off x="298485" y="2129517"/>
          <a:ext cx="11615574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544">
                  <a:extLst>
                    <a:ext uri="{9D8B030D-6E8A-4147-A177-3AD203B41FA5}">
                      <a16:colId xmlns:a16="http://schemas.microsoft.com/office/drawing/2014/main" val="3293848803"/>
                    </a:ext>
                  </a:extLst>
                </a:gridCol>
                <a:gridCol w="2028091">
                  <a:extLst>
                    <a:ext uri="{9D8B030D-6E8A-4147-A177-3AD203B41FA5}">
                      <a16:colId xmlns:a16="http://schemas.microsoft.com/office/drawing/2014/main" val="2179615197"/>
                    </a:ext>
                  </a:extLst>
                </a:gridCol>
                <a:gridCol w="2385849">
                  <a:extLst>
                    <a:ext uri="{9D8B030D-6E8A-4147-A177-3AD203B41FA5}">
                      <a16:colId xmlns:a16="http://schemas.microsoft.com/office/drawing/2014/main" val="3247346299"/>
                    </a:ext>
                  </a:extLst>
                </a:gridCol>
                <a:gridCol w="2480441">
                  <a:extLst>
                    <a:ext uri="{9D8B030D-6E8A-4147-A177-3AD203B41FA5}">
                      <a16:colId xmlns:a16="http://schemas.microsoft.com/office/drawing/2014/main" val="2575382676"/>
                    </a:ext>
                  </a:extLst>
                </a:gridCol>
                <a:gridCol w="3127649">
                  <a:extLst>
                    <a:ext uri="{9D8B030D-6E8A-4147-A177-3AD203B41FA5}">
                      <a16:colId xmlns:a16="http://schemas.microsoft.com/office/drawing/2014/main" val="250644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PreT1Bravo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PreT1Vasc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PreT2Flair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9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of tumors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 (58 patients)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(52 patients)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 (56 patients)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 (50 patients)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5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0.7894 ± 0.1318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0.8008 ± 0.1578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0.6515 ± 0.2115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0.8365 ± 0.1558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2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04D081-4BA5-607A-4151-6F7C13D4C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61953"/>
              </p:ext>
            </p:extLst>
          </p:nvPr>
        </p:nvGraphicFramePr>
        <p:xfrm>
          <a:off x="298485" y="3861584"/>
          <a:ext cx="11595029" cy="124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167">
                  <a:extLst>
                    <a:ext uri="{9D8B030D-6E8A-4147-A177-3AD203B41FA5}">
                      <a16:colId xmlns:a16="http://schemas.microsoft.com/office/drawing/2014/main" val="1168888922"/>
                    </a:ext>
                  </a:extLst>
                </a:gridCol>
                <a:gridCol w="2113807">
                  <a:extLst>
                    <a:ext uri="{9D8B030D-6E8A-4147-A177-3AD203B41FA5}">
                      <a16:colId xmlns:a16="http://schemas.microsoft.com/office/drawing/2014/main" val="4031425035"/>
                    </a:ext>
                  </a:extLst>
                </a:gridCol>
                <a:gridCol w="2731325">
                  <a:extLst>
                    <a:ext uri="{9D8B030D-6E8A-4147-A177-3AD203B41FA5}">
                      <a16:colId xmlns:a16="http://schemas.microsoft.com/office/drawing/2014/main" val="2941412518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223703269"/>
                    </a:ext>
                  </a:extLst>
                </a:gridCol>
                <a:gridCol w="2629158">
                  <a:extLst>
                    <a:ext uri="{9D8B030D-6E8A-4147-A177-3AD203B41FA5}">
                      <a16:colId xmlns:a16="http://schemas.microsoft.com/office/drawing/2014/main" val="3863774270"/>
                    </a:ext>
                  </a:extLst>
                </a:gridCol>
              </a:tblGrid>
              <a:tr h="45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Post3MoT1Bravo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Post3MoT1Vasc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Post3MoT2Flair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91354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r>
                        <a:rPr lang="en-US" dirty="0"/>
                        <a:t># of tumors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 (57 patients)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 (53 patients)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 (55 patients)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(49 patients)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67239"/>
                  </a:ext>
                </a:extLst>
              </a:tr>
              <a:tr h="342616">
                <a:tc>
                  <a:txBody>
                    <a:bodyPr/>
                    <a:lstStyle/>
                    <a:p>
                      <a:r>
                        <a:rPr lang="en-US" dirty="0"/>
                        <a:t>Test-AUC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0.6710 ± 0.2007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0.7143 ± 0.2026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0.7276 ± 0.2006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0.7481 ± 0.1995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492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8C70E9-18C9-582E-9862-0CF849A315A0}"/>
              </a:ext>
            </a:extLst>
          </p:cNvPr>
          <p:cNvSpPr txBox="1"/>
          <p:nvPr/>
        </p:nvSpPr>
        <p:spPr>
          <a:xfrm>
            <a:off x="495795" y="5444377"/>
            <a:ext cx="10500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Combining all sequences in both Pre and Post-SRS had better results than individual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Pre-SRS had better performance than Post-SRS</a:t>
            </a:r>
          </a:p>
        </p:txBody>
      </p:sp>
    </p:spTree>
    <p:extLst>
      <p:ext uri="{BB962C8B-B14F-4D97-AF65-F5344CB8AC3E}">
        <p14:creationId xmlns:p14="http://schemas.microsoft.com/office/powerpoint/2010/main" val="23748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A060-5EF7-A486-EFCB-D53EA07C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(First Iteration)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C506-C487-6767-7CFB-F1D7A205C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13374"/>
          </a:xfrm>
        </p:spPr>
        <p:txBody>
          <a:bodyPr>
            <a:normAutofit/>
          </a:bodyPr>
          <a:lstStyle/>
          <a:p>
            <a:r>
              <a:rPr lang="en-US" dirty="0"/>
              <a:t>Lasso feature selection was performed on entire dataset, leading to leakage into the test set</a:t>
            </a:r>
          </a:p>
          <a:p>
            <a:pPr lvl="1"/>
            <a:r>
              <a:rPr lang="en-US" dirty="0"/>
              <a:t>This was reflected by the fact that the model was giving good test AUC when predicting on random labels</a:t>
            </a:r>
          </a:p>
          <a:p>
            <a:r>
              <a:rPr lang="en-US" dirty="0"/>
              <a:t>Inference after feature-selection was inherently biased</a:t>
            </a:r>
          </a:p>
          <a:p>
            <a:pPr lvl="1"/>
            <a:r>
              <a:rPr lang="en-US" dirty="0">
                <a:hlinkClick r:id="rId2"/>
              </a:rPr>
              <a:t>http://bactra.org/notebooks/post-model-selection-inference.html</a:t>
            </a:r>
            <a:endParaRPr lang="en-US" dirty="0"/>
          </a:p>
          <a:p>
            <a:r>
              <a:rPr lang="en-US" dirty="0"/>
              <a:t>If not feature selection, then how do we tackle the curse of dimensionality (p &gt;&gt; n) ?</a:t>
            </a:r>
          </a:p>
          <a:p>
            <a:pPr marL="2286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4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E860-EC25-538F-126B-4A17FEEB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(SECOND Iteration)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A8E7-51F5-45CD-2C7F-C4965168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nested cross validation to get a more unbiased performance metric</a:t>
            </a:r>
          </a:p>
          <a:p>
            <a:pPr lvl="1"/>
            <a:r>
              <a:rPr lang="en-US" dirty="0"/>
              <a:t>Allows us to do feature selection only on training set, and then evaluate on test set</a:t>
            </a:r>
          </a:p>
          <a:p>
            <a:r>
              <a:rPr lang="en-US" dirty="0"/>
              <a:t>Trying more complex models:</a:t>
            </a:r>
          </a:p>
          <a:p>
            <a:pPr lvl="1"/>
            <a:r>
              <a:rPr lang="en-US" dirty="0" err="1"/>
              <a:t>IsoSVM</a:t>
            </a:r>
            <a:endParaRPr lang="en-US" dirty="0"/>
          </a:p>
          <a:p>
            <a:pPr lvl="1"/>
            <a:r>
              <a:rPr lang="en-US" dirty="0"/>
              <a:t>MLP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Created Pre vs Post model</a:t>
            </a:r>
          </a:p>
          <a:p>
            <a:pPr lvl="1"/>
            <a:r>
              <a:rPr lang="en-US" dirty="0"/>
              <a:t>Combine Pre and Post data together and try to predict based off features whether the MRI was pre-treatment or post-treatment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3E88-9E31-6DFC-11CA-6B1190B0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(Second Iteration)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5DB6F-4DA0-287B-432D-2FA8007743AA}"/>
              </a:ext>
            </a:extLst>
          </p:cNvPr>
          <p:cNvSpPr txBox="1"/>
          <p:nvPr/>
        </p:nvSpPr>
        <p:spPr>
          <a:xfrm>
            <a:off x="3048990" y="324730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6CA6D11-44CB-763F-3687-1492EB95B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55843"/>
              </p:ext>
            </p:extLst>
          </p:nvPr>
        </p:nvGraphicFramePr>
        <p:xfrm>
          <a:off x="417239" y="2691043"/>
          <a:ext cx="11615574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3544">
                  <a:extLst>
                    <a:ext uri="{9D8B030D-6E8A-4147-A177-3AD203B41FA5}">
                      <a16:colId xmlns:a16="http://schemas.microsoft.com/office/drawing/2014/main" val="3293848803"/>
                    </a:ext>
                  </a:extLst>
                </a:gridCol>
                <a:gridCol w="2028091">
                  <a:extLst>
                    <a:ext uri="{9D8B030D-6E8A-4147-A177-3AD203B41FA5}">
                      <a16:colId xmlns:a16="http://schemas.microsoft.com/office/drawing/2014/main" val="2179615197"/>
                    </a:ext>
                  </a:extLst>
                </a:gridCol>
                <a:gridCol w="2385849">
                  <a:extLst>
                    <a:ext uri="{9D8B030D-6E8A-4147-A177-3AD203B41FA5}">
                      <a16:colId xmlns:a16="http://schemas.microsoft.com/office/drawing/2014/main" val="3247346299"/>
                    </a:ext>
                  </a:extLst>
                </a:gridCol>
                <a:gridCol w="2480441">
                  <a:extLst>
                    <a:ext uri="{9D8B030D-6E8A-4147-A177-3AD203B41FA5}">
                      <a16:colId xmlns:a16="http://schemas.microsoft.com/office/drawing/2014/main" val="2575382676"/>
                    </a:ext>
                  </a:extLst>
                </a:gridCol>
                <a:gridCol w="3127649">
                  <a:extLst>
                    <a:ext uri="{9D8B030D-6E8A-4147-A177-3AD203B41FA5}">
                      <a16:colId xmlns:a16="http://schemas.microsoft.com/office/drawing/2014/main" val="2506444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Pre-SRS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Post-SRS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 vs 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9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 +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42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CV-AUC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0.6530 ± 0.1374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0.5154 ± 0.0866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0.5535 ± 0.1728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0.6987 ± 0.0683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76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04743C-0CC7-CB4E-FAC5-A4F601061CCD}"/>
              </a:ext>
            </a:extLst>
          </p:cNvPr>
          <p:cNvSpPr txBox="1"/>
          <p:nvPr/>
        </p:nvSpPr>
        <p:spPr>
          <a:xfrm>
            <a:off x="510639" y="5047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AE48E3-54F9-C53C-C2E9-22D7E6F4CA1D}"/>
              </a:ext>
            </a:extLst>
          </p:cNvPr>
          <p:cNvSpPr txBox="1"/>
          <p:nvPr/>
        </p:nvSpPr>
        <p:spPr>
          <a:xfrm>
            <a:off x="417239" y="5101503"/>
            <a:ext cx="10500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Pre vs Post model had decent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generalization gap</a:t>
            </a:r>
          </a:p>
        </p:txBody>
      </p:sp>
    </p:spTree>
    <p:extLst>
      <p:ext uri="{BB962C8B-B14F-4D97-AF65-F5344CB8AC3E}">
        <p14:creationId xmlns:p14="http://schemas.microsoft.com/office/powerpoint/2010/main" val="24806972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{047F052C-1A44-D443-ABDF-CC4B2F6CF49C}tf10001120</Template>
  <TotalTime>5756</TotalTime>
  <Words>896</Words>
  <Application>Microsoft Macintosh PowerPoint</Application>
  <PresentationFormat>Widescreen</PresentationFormat>
  <Paragraphs>151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Parcel</vt:lpstr>
      <vt:lpstr>SRS Immunotherapy Analysis and Results </vt:lpstr>
      <vt:lpstr>Research Question </vt:lpstr>
      <vt:lpstr>Methods (PREPROCESSING)</vt:lpstr>
      <vt:lpstr>Methods (PREPROCESSING)</vt:lpstr>
      <vt:lpstr>Methods (FIRST Iteration)</vt:lpstr>
      <vt:lpstr>Results (FIrST Iteration)</vt:lpstr>
      <vt:lpstr>Problems (First Iteration)</vt:lpstr>
      <vt:lpstr>Methods (SECOND Iteration)</vt:lpstr>
      <vt:lpstr>Results (Second Iteration)</vt:lpstr>
      <vt:lpstr>Predicting for Complete Response</vt:lpstr>
      <vt:lpstr>Texture Features (Pre-SRS)</vt:lpstr>
      <vt:lpstr>First order Features</vt:lpstr>
      <vt:lpstr>Shape Features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Immunotherapy Analysis and Results </dc:title>
  <dc:creator>CHENGNAN LI</dc:creator>
  <cp:lastModifiedBy>CHENGNAN LI</cp:lastModifiedBy>
  <cp:revision>3</cp:revision>
  <dcterms:created xsi:type="dcterms:W3CDTF">2022-08-23T17:25:36Z</dcterms:created>
  <dcterms:modified xsi:type="dcterms:W3CDTF">2022-08-30T15:55:58Z</dcterms:modified>
</cp:coreProperties>
</file>