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1" r:id="rId6"/>
    <p:sldId id="272" r:id="rId7"/>
    <p:sldId id="273" r:id="rId8"/>
    <p:sldId id="274" r:id="rId9"/>
    <p:sldId id="288" r:id="rId10"/>
    <p:sldId id="275" r:id="rId11"/>
    <p:sldId id="279" r:id="rId12"/>
    <p:sldId id="289" r:id="rId13"/>
    <p:sldId id="290" r:id="rId14"/>
    <p:sldId id="276" r:id="rId15"/>
    <p:sldId id="280" r:id="rId16"/>
    <p:sldId id="294" r:id="rId17"/>
    <p:sldId id="304" r:id="rId18"/>
    <p:sldId id="292" r:id="rId19"/>
    <p:sldId id="277" r:id="rId20"/>
    <p:sldId id="281" r:id="rId21"/>
    <p:sldId id="313" r:id="rId22"/>
    <p:sldId id="293" r:id="rId23"/>
    <p:sldId id="278" r:id="rId24"/>
    <p:sldId id="282" r:id="rId25"/>
    <p:sldId id="283" r:id="rId26"/>
    <p:sldId id="321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9AD"/>
    <a:srgbClr val="00183C"/>
    <a:srgbClr val="C29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0" autoAdjust="0"/>
    <p:restoredTop sz="94601" autoAdjust="0"/>
  </p:normalViewPr>
  <p:slideViewPr>
    <p:cSldViewPr snapToGrid="0" showGuides="1">
      <p:cViewPr varScale="1">
        <p:scale>
          <a:sx n="104" d="100"/>
          <a:sy n="104" d="100"/>
        </p:scale>
        <p:origin x="132" y="198"/>
      </p:cViewPr>
      <p:guideLst>
        <p:guide orient="horz" pos="15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47B4-2229-4AE0-B778-C107D9B4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F911-C93C-4850-B724-BB92B6D746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3F911-C93C-4850-B724-BB92B6D746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429667"/>
            <a:ext cx="12192000" cy="385556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50067" y="2659049"/>
            <a:ext cx="6891867" cy="1181389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0067" y="3922520"/>
            <a:ext cx="6891867" cy="136271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4660" y="413324"/>
            <a:ext cx="10802679" cy="60765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2518178"/>
            <a:ext cx="10515600" cy="113347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674232"/>
            <a:ext cx="10515600" cy="40607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5760862" y="1839228"/>
            <a:ext cx="670273" cy="57781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5973420" y="5112656"/>
            <a:ext cx="245157" cy="21134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29667"/>
            <a:ext cx="12192000" cy="385556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38388" y="2019650"/>
            <a:ext cx="7515225" cy="1651000"/>
          </a:xfrm>
        </p:spPr>
        <p:txBody>
          <a:bodyPr anchor="b" anchorCtr="0">
            <a:normAutofit/>
          </a:bodyPr>
          <a:lstStyle>
            <a:lvl1pPr algn="ctr">
              <a:defRPr sz="80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338387" y="3670650"/>
            <a:ext cx="7515226" cy="107112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2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microsoft.com/office/2007/relationships/media" Target="file:///C:\Users\zyfbis\Desktop\final\&#20869;&#23384;&#27169;&#22359;&#36816;&#34892;&#21487;&#35270;&#21270;&#36807;&#31243;.mp4" TargetMode="External"/><Relationship Id="rId1" Type="http://schemas.openxmlformats.org/officeDocument/2006/relationships/video" Target="NUL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image" Target="../media/image5.png"/><Relationship Id="rId2" Type="http://schemas.microsoft.com/office/2007/relationships/media" Target="file:///C:\Users\zyfbis\Desktop\final\&#20869;&#23384;&#27169;&#22359;&#36816;&#34892;&#21487;&#35270;&#21270;&#36807;&#31243;.mp4" TargetMode="External"/><Relationship Id="rId1" Type="http://schemas.openxmlformats.org/officeDocument/2006/relationships/video" Target="NUL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microsoft.com/office/2007/relationships/media" Target="file:///C:\Users\zyfbis\Desktop\final\&#20869;&#23384;&#27169;&#22359;&#36816;&#34892;&#21487;&#35270;&#21270;&#36807;&#31243;.mp4" TargetMode="External"/><Relationship Id="rId1" Type="http://schemas.openxmlformats.org/officeDocument/2006/relationships/video" Target="NULL" TargetMode="Externa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6.png"/><Relationship Id="rId2" Type="http://schemas.microsoft.com/office/2007/relationships/media" Target="file:///C:\Users\zyfbis\Desktop\final\&#20869;&#23384;&#27169;&#22359;&#36816;&#34892;&#21487;&#35270;&#21270;&#36807;&#31243;.mp4" TargetMode="External"/><Relationship Id="rId1" Type="http://schemas.openxmlformats.org/officeDocument/2006/relationships/video" Target="NUL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7.png"/><Relationship Id="rId2" Type="http://schemas.microsoft.com/office/2007/relationships/media" Target="file:///C:\Users\zyfbis\Desktop\final\&#20869;&#23384;&#27169;&#22359;&#36816;&#34892;&#21487;&#35270;&#21270;&#36807;&#31243;.mp4" TargetMode="External"/><Relationship Id="rId1" Type="http://schemas.openxmlformats.org/officeDocument/2006/relationships/video" Target="NUL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image" Target="../media/image8.png"/><Relationship Id="rId2" Type="http://schemas.microsoft.com/office/2007/relationships/media" Target="file:///C:\Users\zyfbis\Desktop\final\&#20869;&#23384;&#27169;&#22359;&#36816;&#34892;&#21487;&#35270;&#21270;&#36807;&#31243;.mp4" TargetMode="External"/><Relationship Id="rId1" Type="http://schemas.openxmlformats.org/officeDocument/2006/relationships/video" Target="NU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3.png"/><Relationship Id="rId2" Type="http://schemas.microsoft.com/office/2007/relationships/media" Target="file:///C:\Users\zyfbis\Desktop\final\&#20869;&#23384;&#27169;&#22359;&#36816;&#34892;&#21487;&#35270;&#21270;&#36807;&#31243;.mp4" TargetMode="External"/><Relationship Id="rId1" Type="http://schemas.openxmlformats.org/officeDocument/2006/relationships/video" Target="file:///C:\Users\zyfbis\Desktop\final\&#20869;&#23384;&#27169;&#22359;&#36816;&#34892;&#21487;&#35270;&#21270;&#36807;&#31243;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microsoft.com/office/2007/relationships/media" Target="file:///C:\Users\zyfbis\Desktop\final\&#20869;&#23384;&#27169;&#22359;&#36816;&#34892;&#21487;&#35270;&#21270;&#36807;&#31243;.mp4" TargetMode="External"/><Relationship Id="rId1" Type="http://schemas.openxmlformats.org/officeDocument/2006/relationships/video" Target="NUL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linux0.11</a:t>
            </a:r>
            <a:endParaRPr lang="en-US" altLang="zh-CN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内存管理模块</a:t>
            </a:r>
            <a:endParaRPr lang="zh-CN" altLang="en-US" dirty="0"/>
          </a:p>
          <a:p>
            <a:r>
              <a:rPr lang="zh-CN" altLang="en-US" dirty="0"/>
              <a:t>运行过程可视化</a:t>
            </a:r>
            <a:endParaRPr lang="zh-CN" altLang="en-US" dirty="0"/>
          </a:p>
          <a:p>
            <a:r>
              <a:rPr lang="zh-CN" altLang="en-US" dirty="0"/>
              <a:t>张云非</a:t>
            </a:r>
            <a:r>
              <a:rPr lang="en-US" altLang="zh-CN" dirty="0"/>
              <a:t>-201600301144-</a:t>
            </a:r>
            <a:r>
              <a:rPr lang="zh-CN" altLang="en-US" dirty="0"/>
              <a:t>泰山学堂计算机取向</a:t>
            </a:r>
            <a:r>
              <a:rPr lang="en-US" altLang="zh-CN" dirty="0"/>
              <a:t>2016</a:t>
            </a:r>
            <a:r>
              <a:rPr lang="zh-CN" altLang="en-US" dirty="0"/>
              <a:t>级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105927" y="1697438"/>
            <a:ext cx="3980147" cy="122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altLang="zh-CN" sz="5400" dirty="0"/>
              <a:t>2018.12.25</a:t>
            </a:r>
            <a:endParaRPr lang="en-US" altLang="zh-CN" sz="5400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do_wp_page</a:t>
            </a:r>
            <a:endParaRPr lang="zh-CN" altLang="en-US">
              <a:sym typeface="+mn-ea"/>
            </a:endParaRPr>
          </a:p>
        </p:txBody>
      </p:sp>
      <p:pic>
        <p:nvPicPr>
          <p:cNvPr id="4" name="内存模块运行可视化过程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>
                  <p14:trim st="5000.000000" end="1010588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25457" y="1825625"/>
            <a:ext cx="8139817" cy="435133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额外信息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进程创建阶段流程：</a:t>
            </a:r>
            <a:endParaRPr lang="zh-CN" altLang="en-US" sz="2800"/>
          </a:p>
          <a:p>
            <a:r>
              <a:rPr lang="en-US" altLang="zh-CN"/>
              <a:t>1.</a:t>
            </a:r>
            <a:r>
              <a:rPr lang="zh-CN" altLang="en-US"/>
              <a:t>页面写保护</a:t>
            </a:r>
            <a:endParaRPr lang="zh-CN" altLang="en-US"/>
          </a:p>
          <a:p>
            <a:pPr lvl="1"/>
            <a:r>
              <a:rPr lang="en-US" altLang="zh-CN"/>
              <a:t>do_wp_page</a:t>
            </a:r>
            <a:endParaRPr lang="en-US" altLang="zh-CN"/>
          </a:p>
          <a:p>
            <a:pPr lvl="0"/>
            <a:r>
              <a:rPr lang="en-US" altLang="zh-CN" sz="2400"/>
              <a:t>2.</a:t>
            </a:r>
            <a:r>
              <a:rPr lang="zh-CN" altLang="en-US" sz="2400"/>
              <a:t>复制执行参数</a:t>
            </a:r>
            <a:endParaRPr lang="zh-CN" altLang="en-US" sz="2400"/>
          </a:p>
          <a:p>
            <a:pPr lvl="1"/>
            <a:r>
              <a:rPr lang="en-US" altLang="zh-CN" sz="2000"/>
              <a:t>get_free_page</a:t>
            </a:r>
            <a:endParaRPr lang="en-US" altLang="zh-CN" sz="2000"/>
          </a:p>
          <a:p>
            <a:pPr lvl="0"/>
            <a:r>
              <a:rPr lang="en-US" altLang="zh-CN"/>
              <a:t>3.</a:t>
            </a:r>
            <a:r>
              <a:rPr lang="zh-CN" altLang="en-US"/>
              <a:t>释放父进程内存</a:t>
            </a:r>
            <a:endParaRPr lang="zh-CN" altLang="en-US"/>
          </a:p>
          <a:p>
            <a:pPr lvl="1"/>
            <a:r>
              <a:rPr lang="zh-CN" altLang="en-US"/>
              <a:t>free_page_tables</a:t>
            </a:r>
            <a:endParaRPr lang="zh-CN" altLang="en-US"/>
          </a:p>
          <a:p>
            <a:pPr lvl="0"/>
            <a:r>
              <a:rPr lang="en-US" altLang="zh-CN"/>
              <a:t>4.</a:t>
            </a:r>
            <a:r>
              <a:rPr lang="zh-CN" altLang="en-US"/>
              <a:t>修改进程的局部描述符表</a:t>
            </a:r>
            <a:endParaRPr lang="zh-CN" altLang="en-US"/>
          </a:p>
          <a:p>
            <a:pPr lvl="1"/>
            <a:r>
              <a:rPr lang="en-US" altLang="zh-CN"/>
              <a:t>put_page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成长期 </a:t>
            </a:r>
            <a:r>
              <a:rPr lang="en-US" altLang="zh-CN"/>
              <a:t>13:42~16:06</a:t>
            </a:r>
            <a:endParaRPr lang="en-US" altLang="zh-CN"/>
          </a:p>
        </p:txBody>
      </p:sp>
      <p:pic>
        <p:nvPicPr>
          <p:cNvPr id="4" name="内存模块运行可视化过程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>
                  <p14:trim st="822000.000000" end="89588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26092" y="1825625"/>
            <a:ext cx="8139817" cy="435133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成长期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典型动作：</a:t>
            </a:r>
            <a:endParaRPr lang="zh-CN" altLang="en-US" sz="32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do_no_page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--&gt;</a:t>
            </a:r>
            <a:r>
              <a:rPr lang="zh-CN" altLang="en-US" sz="2800">
                <a:sym typeface="+mn-ea"/>
              </a:rPr>
              <a:t>share_page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--&gt;</a:t>
            </a:r>
            <a:r>
              <a:rPr lang="zh-CN" altLang="en-US" sz="2800">
                <a:sym typeface="+mn-ea"/>
              </a:rPr>
              <a:t>get_free_page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--&gt;</a:t>
            </a:r>
            <a:r>
              <a:rPr lang="zh-CN" altLang="en-US" sz="2800">
                <a:sym typeface="+mn-ea"/>
              </a:rPr>
              <a:t>put_page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----&gt;</a:t>
            </a:r>
            <a:r>
              <a:rPr lang="zh-CN" altLang="en-US" sz="2800">
                <a:sym typeface="+mn-ea"/>
              </a:rPr>
              <a:t>get_free_page</a:t>
            </a:r>
            <a:endParaRPr lang="en-US" altLang="zh-CN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do_</a:t>
            </a:r>
            <a:r>
              <a:rPr lang="en-US" altLang="zh-CN">
                <a:sym typeface="+mn-ea"/>
              </a:rPr>
              <a:t>no</a:t>
            </a:r>
            <a:r>
              <a:rPr lang="zh-CN" altLang="en-US">
                <a:sym typeface="+mn-ea"/>
              </a:rPr>
              <a:t>_page</a:t>
            </a:r>
            <a:endParaRPr lang="zh-CN" altLang="en-US">
              <a:sym typeface="+mn-ea"/>
            </a:endParaRPr>
          </a:p>
        </p:txBody>
      </p:sp>
      <p:pic>
        <p:nvPicPr>
          <p:cNvPr id="4" name="内存模块运行可视化过程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>
                  <p14:trim st="822000.000000" end="195588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25457" y="1825625"/>
            <a:ext cx="8139817" cy="435133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write_verify</a:t>
            </a:r>
            <a:endParaRPr lang="zh-CN" altLang="en-US"/>
          </a:p>
        </p:txBody>
      </p:sp>
      <p:pic>
        <p:nvPicPr>
          <p:cNvPr id="4" name="内存模块运行可视化过程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>
                  <p14:trim st="950000.000000" end="88588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26092" y="1825625"/>
            <a:ext cx="8139817" cy="435133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额外信息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write_verify的调用：</a:t>
            </a:r>
            <a:endParaRPr lang="zh-CN" altLang="en-US" sz="3200"/>
          </a:p>
          <a:p>
            <a:pPr lvl="1"/>
            <a:r>
              <a:rPr lang="zh-CN" altLang="en-US" sz="2660">
                <a:sym typeface="+mn-ea"/>
              </a:rPr>
              <a:t>get_termios at tty_ioctl.c:60</a:t>
            </a:r>
            <a:endParaRPr lang="zh-CN" altLang="en-US" sz="2660">
              <a:sym typeface="+mn-ea"/>
            </a:endParaRPr>
          </a:p>
          <a:p>
            <a:pPr lvl="1"/>
            <a:r>
              <a:rPr lang="en-US" altLang="zh-CN" sz="2660">
                <a:sym typeface="+mn-ea"/>
              </a:rPr>
              <a:t>--&gt;</a:t>
            </a:r>
            <a:r>
              <a:rPr lang="zh-CN" altLang="en-US" sz="2660">
                <a:sym typeface="+mn-ea"/>
              </a:rPr>
              <a:t>verify_area at fork.c:35</a:t>
            </a:r>
            <a:endParaRPr lang="zh-CN" altLang="en-US" sz="2665"/>
          </a:p>
          <a:p>
            <a:pPr lvl="1"/>
            <a:r>
              <a:rPr lang="en-US" altLang="zh-CN" sz="2665"/>
              <a:t>----&gt;</a:t>
            </a:r>
            <a:r>
              <a:rPr lang="zh-CN" altLang="en-US" sz="2665"/>
              <a:t>write_verify at memory.c:262</a:t>
            </a:r>
            <a:endParaRPr lang="zh-CN" altLang="en-US" sz="2665"/>
          </a:p>
          <a:p>
            <a:pPr lvl="0"/>
            <a:endParaRPr lang="en-US" altLang="zh-CN" sz="3195"/>
          </a:p>
          <a:p>
            <a:pPr lvl="0"/>
            <a:r>
              <a:rPr lang="en-US" altLang="zh-CN" sz="3195"/>
              <a:t>Hello World</a:t>
            </a:r>
            <a:r>
              <a:rPr lang="zh-CN" altLang="en-US" sz="3195"/>
              <a:t>！</a:t>
            </a:r>
            <a:endParaRPr lang="zh-CN" altLang="en-US" sz="3195"/>
          </a:p>
          <a:p>
            <a:pPr lvl="1"/>
            <a:endParaRPr lang="zh-CN" altLang="en-US" sz="2665"/>
          </a:p>
          <a:p>
            <a:pPr lvl="1"/>
            <a:endParaRPr lang="zh-CN" altLang="en-US" sz="2665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衰亡期 </a:t>
            </a:r>
            <a:r>
              <a:rPr lang="en-US" altLang="zh-CN"/>
              <a:t>16:07~17:32</a:t>
            </a:r>
            <a:endParaRPr lang="en-US" altLang="zh-CN"/>
          </a:p>
        </p:txBody>
      </p:sp>
      <p:pic>
        <p:nvPicPr>
          <p:cNvPr id="4" name="内存模块运行可视化过程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>
                  <p14:trim st="967000.000000" end="1588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26092" y="1825625"/>
            <a:ext cx="8139817" cy="435133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衰亡期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典型动作：</a:t>
            </a:r>
            <a:endParaRPr lang="zh-CN" altLang="en-US" sz="32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free_page_tables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--&gt;</a:t>
            </a:r>
            <a:r>
              <a:rPr lang="zh-CN" altLang="en-US" sz="2800">
                <a:sym typeface="+mn-ea"/>
              </a:rPr>
              <a:t>free_page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free_page_tables</a:t>
            </a:r>
            <a:endParaRPr lang="zh-CN" altLang="en-US"/>
          </a:p>
        </p:txBody>
      </p:sp>
      <p:pic>
        <p:nvPicPr>
          <p:cNvPr id="4" name="内存模块运行可视化过程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>
                  <p14:trim st="1020000.000000" end="1588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26092" y="1825625"/>
            <a:ext cx="8139817" cy="435133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内存管理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800"/>
              <a:t> </a:t>
            </a:r>
            <a:r>
              <a:rPr lang="zh-CN" altLang="en-US" sz="2800"/>
              <a:t>涉及</a:t>
            </a:r>
            <a:r>
              <a:rPr lang="zh-CN" altLang="en-US" sz="2800">
                <a:sym typeface="+mn-ea"/>
              </a:rPr>
              <a:t>主要</a:t>
            </a:r>
            <a:r>
              <a:rPr lang="zh-CN" altLang="en-US" sz="2800"/>
              <a:t>源码：</a:t>
            </a:r>
            <a:endParaRPr lang="zh-CN" altLang="en-US" sz="2800"/>
          </a:p>
          <a:p>
            <a:pPr lvl="1"/>
            <a:r>
              <a:rPr lang="en-US" altLang="zh-CN" sz="2400">
                <a:sym typeface="+mn-ea"/>
              </a:rPr>
              <a:t>memory.c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涉及次要源码：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page.s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system_call.s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fork.c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exec.c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exit.c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tty_ioctl.c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ioctl.c</a:t>
            </a:r>
            <a:endParaRPr lang="en-US" altLang="zh-CN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额外信息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p>
            <a:r>
              <a:rPr lang="zh-CN" altLang="en-US" sz="3200">
                <a:sym typeface="+mn-ea"/>
              </a:rPr>
              <a:t>free_page_tables的调用：</a:t>
            </a:r>
            <a:endParaRPr lang="zh-CN" altLang="en-US" sz="3200">
              <a:sym typeface="+mn-ea"/>
            </a:endParaRPr>
          </a:p>
          <a:p>
            <a:pPr lvl="1"/>
            <a:r>
              <a:rPr lang="zh-CN" altLang="en-US" sz="3200">
                <a:sym typeface="+mn-ea"/>
              </a:rPr>
              <a:t>do_exit at exit.c:105</a:t>
            </a:r>
            <a:endParaRPr lang="zh-CN" altLang="en-US" sz="32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--&gt;</a:t>
            </a:r>
            <a:r>
              <a:rPr lang="zh-CN" altLang="en-US" sz="2800">
                <a:sym typeface="+mn-ea"/>
              </a:rPr>
              <a:t>free_page_tables at memory.c:106</a:t>
            </a:r>
            <a:endParaRPr lang="zh-CN" altLang="en-US" sz="2800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简单进程的一生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3200">
                <a:sym typeface="+mn-ea"/>
              </a:rPr>
              <a:t>孕育期</a:t>
            </a:r>
            <a:endParaRPr lang="zh-CN" altLang="en-US" sz="3200"/>
          </a:p>
          <a:p>
            <a:pPr lvl="1"/>
            <a:r>
              <a:rPr lang="zh-CN" altLang="en-US" sz="2800">
                <a:sym typeface="+mn-ea"/>
              </a:rPr>
              <a:t>在母体中天翻地覆</a:t>
            </a:r>
            <a:r>
              <a:rPr lang="en-US" altLang="zh-CN" sz="2800">
                <a:sym typeface="+mn-ea"/>
              </a:rPr>
              <a:t>	--do_wp_page</a:t>
            </a:r>
            <a:endParaRPr lang="en-US" altLang="zh-CN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而母体千辛万苦</a:t>
            </a:r>
            <a:r>
              <a:rPr lang="en-US" altLang="zh-CN" sz="2800">
                <a:sym typeface="+mn-ea"/>
              </a:rPr>
              <a:t>	--free_page_tables</a:t>
            </a:r>
            <a:endParaRPr lang="en-US" altLang="zh-CN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终于顺利出生</a:t>
            </a:r>
            <a:r>
              <a:rPr lang="en-US" altLang="zh-CN" sz="2800">
                <a:sym typeface="+mn-ea"/>
              </a:rPr>
              <a:t>	--put_page</a:t>
            </a:r>
            <a:endParaRPr lang="zh-CN" altLang="en-US" sz="2800">
              <a:sym typeface="+mn-ea"/>
            </a:endParaRPr>
          </a:p>
          <a:p>
            <a:pPr lvl="0"/>
            <a:r>
              <a:rPr lang="zh-CN" altLang="en-US" sz="3200">
                <a:sym typeface="+mn-ea"/>
              </a:rPr>
              <a:t>成长期</a:t>
            </a:r>
            <a:endParaRPr lang="zh-CN" altLang="en-US" sz="3200"/>
          </a:p>
          <a:p>
            <a:pPr lvl="1"/>
            <a:r>
              <a:rPr lang="zh-CN" altLang="en-US" sz="2800">
                <a:sym typeface="+mn-ea"/>
              </a:rPr>
              <a:t>成长过程中屡屡碰壁</a:t>
            </a:r>
            <a:r>
              <a:rPr lang="en-US" altLang="zh-CN" sz="2800">
                <a:sym typeface="+mn-ea"/>
              </a:rPr>
              <a:t>	--do_no_page</a:t>
            </a:r>
            <a:endParaRPr lang="en-US" altLang="zh-CN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最后终于如愿以偿</a:t>
            </a:r>
            <a:r>
              <a:rPr lang="en-US" altLang="zh-CN" sz="2800">
                <a:sym typeface="+mn-ea"/>
              </a:rPr>
              <a:t>		--</a:t>
            </a:r>
            <a:r>
              <a:rPr lang="zh-CN" altLang="en-US" sz="2800">
                <a:sym typeface="+mn-ea"/>
              </a:rPr>
              <a:t>write_verify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3200">
                <a:sym typeface="+mn-ea"/>
              </a:rPr>
              <a:t>衰亡期</a:t>
            </a:r>
            <a:endParaRPr lang="zh-CN" altLang="en-US" sz="32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暮年岁月静好，驾鹤西去</a:t>
            </a:r>
            <a:r>
              <a:rPr lang="en-US" altLang="zh-CN" sz="2800">
                <a:sym typeface="+mn-ea"/>
              </a:rPr>
              <a:t>	--free_page_tables</a:t>
            </a:r>
            <a:endParaRPr lang="zh-CN" altLang="en-US" sz="2800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Linux0.11-</a:t>
            </a:r>
            <a:r>
              <a:rPr lang="zh-CN" altLang="en-US"/>
              <a:t>源码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面向过程：</a:t>
            </a:r>
            <a:endParaRPr lang="zh-CN" altLang="en-US" sz="2800"/>
          </a:p>
          <a:p>
            <a:pPr lvl="1"/>
            <a:r>
              <a:rPr lang="en-US" altLang="zh-CN" sz="2400"/>
              <a:t>memory.c</a:t>
            </a:r>
            <a:endParaRPr lang="en-US" altLang="zh-CN" sz="2400"/>
          </a:p>
          <a:p>
            <a:pPr lvl="1"/>
            <a:endParaRPr lang="en-US" altLang="zh-CN" sz="2800"/>
          </a:p>
          <a:p>
            <a:pPr lvl="0"/>
            <a:r>
              <a:rPr lang="zh-CN" altLang="en-US" sz="2800"/>
              <a:t>数据结构：</a:t>
            </a:r>
            <a:endParaRPr lang="zh-CN" altLang="en-US" sz="2800"/>
          </a:p>
          <a:p>
            <a:pPr lvl="1"/>
            <a:r>
              <a:rPr lang="en-US" altLang="zh-CN" sz="2400"/>
              <a:t>mem_map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OpenSceneGraph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图形编程</a:t>
            </a:r>
            <a:endParaRPr lang="zh-CN" altLang="en-US" sz="2800"/>
          </a:p>
          <a:p>
            <a:pPr lvl="1"/>
            <a:r>
              <a:rPr lang="en-US" altLang="zh-CN" sz="2400"/>
              <a:t>drawPixel vs drawObject</a:t>
            </a:r>
            <a:endParaRPr lang="en-US" altLang="zh-CN" sz="2400"/>
          </a:p>
          <a:p>
            <a:pPr lvl="1"/>
            <a:r>
              <a:rPr lang="zh-CN" altLang="en-US" sz="2400"/>
              <a:t>面向过程 </a:t>
            </a:r>
            <a:r>
              <a:rPr lang="en-US" altLang="zh-CN" sz="2400"/>
              <a:t>vs </a:t>
            </a:r>
            <a:r>
              <a:rPr lang="zh-CN" altLang="en-US" sz="2400"/>
              <a:t>面向对象</a:t>
            </a:r>
            <a:endParaRPr lang="zh-CN" altLang="en-US" sz="2400"/>
          </a:p>
          <a:p>
            <a:pPr lvl="0"/>
            <a:endParaRPr lang="zh-CN" altLang="en-US" sz="2880"/>
          </a:p>
          <a:p>
            <a:pPr lvl="0"/>
            <a:r>
              <a:rPr lang="en-US" altLang="zh-CN" sz="2800"/>
              <a:t>Flash</a:t>
            </a:r>
            <a:r>
              <a:rPr lang="zh-CN" altLang="en-US" sz="2800"/>
              <a:t>动画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可视化工程的代码，可以gitee.com/zyfbis/LinuxVisualization中找到，编译运行则需要VS2015和OSG 3.4.1的依赖库。</a:t>
            </a:r>
            <a:endParaRPr lang="zh-CN" altLang="en-US" sz="2800"/>
          </a:p>
          <a:p>
            <a:endParaRPr lang="zh-CN" altLang="en-US" sz="3200"/>
          </a:p>
          <a:p>
            <a:r>
              <a:rPr lang="zh-CN" altLang="en-US" sz="2800"/>
              <a:t>而为可视化提取的系统运行日志则在上面git仓库中的log文件夹下找到，为functions.txt，而同目录下还额外包括了提取日志的gdb脚本和提取的系统运行的其他信息。</a:t>
            </a:r>
            <a:endParaRPr lang="zh-CN" altLang="en-US" sz="2800"/>
          </a:p>
          <a:p>
            <a:endParaRPr lang="zh-CN" altLang="en-US" sz="3200"/>
          </a:p>
          <a:p>
            <a:r>
              <a:rPr lang="zh-CN" altLang="en-US" sz="2800"/>
              <a:t>可视化视频可以在pan.baidu.com/s/1cID_yabdLi942aGJYVMVJQ找到。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 for listening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内存管理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800">
                <a:sym typeface="+mn-ea"/>
              </a:rPr>
              <a:t>涉及函数：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get_free_page</a:t>
            </a:r>
            <a:r>
              <a:rPr lang="en-US" altLang="zh-CN" sz="2400">
                <a:sym typeface="+mn-ea"/>
              </a:rPr>
              <a:t>		---</a:t>
            </a:r>
            <a:r>
              <a:rPr lang="zh-CN" altLang="en-US" sz="2400">
                <a:sym typeface="+mn-ea"/>
              </a:rPr>
              <a:t>得到内存中空闲的一页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free_page</a:t>
            </a:r>
            <a:r>
              <a:rPr lang="en-US" altLang="zh-CN" sz="2400">
                <a:sym typeface="+mn-ea"/>
              </a:rPr>
              <a:t>		---</a:t>
            </a:r>
            <a:r>
              <a:rPr lang="zh-CN" altLang="en-US" sz="2400">
                <a:sym typeface="+mn-ea"/>
              </a:rPr>
              <a:t>释放一页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free_page_tables</a:t>
            </a:r>
            <a:r>
              <a:rPr lang="en-US" altLang="zh-CN" sz="2400">
                <a:sym typeface="+mn-ea"/>
              </a:rPr>
              <a:t>	---</a:t>
            </a:r>
            <a:r>
              <a:rPr lang="zh-CN" altLang="en-US" sz="2400">
                <a:sym typeface="+mn-ea"/>
              </a:rPr>
              <a:t>释放一整块内存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put_page</a:t>
            </a:r>
            <a:r>
              <a:rPr lang="en-US" altLang="zh-CN" sz="2400">
                <a:sym typeface="+mn-ea"/>
              </a:rPr>
              <a:t>		---</a:t>
            </a:r>
            <a:r>
              <a:rPr lang="zh-CN" altLang="en-US" sz="2400">
                <a:sym typeface="+mn-ea"/>
              </a:rPr>
              <a:t>将一页映射到线性地址空间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un_wp_page</a:t>
            </a:r>
            <a:r>
              <a:rPr lang="en-US" altLang="zh-CN" sz="2400">
                <a:sym typeface="+mn-ea"/>
              </a:rPr>
              <a:t>		---</a:t>
            </a:r>
            <a:r>
              <a:rPr lang="zh-CN" altLang="en-US" sz="2400">
                <a:sym typeface="+mn-ea"/>
              </a:rPr>
              <a:t>取消一页的写保护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do_wp_page</a:t>
            </a:r>
            <a:r>
              <a:rPr lang="en-US" altLang="zh-CN" sz="2400">
                <a:sym typeface="+mn-ea"/>
              </a:rPr>
              <a:t>		---</a:t>
            </a:r>
            <a:r>
              <a:rPr lang="zh-CN" altLang="en-US" sz="2800">
                <a:sym typeface="+mn-ea"/>
              </a:rPr>
              <a:t>响应写保护异常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write_verify</a:t>
            </a:r>
            <a:r>
              <a:rPr lang="en-US" altLang="zh-CN" sz="2400">
                <a:sym typeface="+mn-ea"/>
              </a:rPr>
              <a:t>		---</a:t>
            </a:r>
            <a:r>
              <a:rPr lang="zh-CN" altLang="en-US" sz="2400">
                <a:sym typeface="+mn-ea"/>
              </a:rPr>
              <a:t>确认一页是否只读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share_page</a:t>
            </a:r>
            <a:r>
              <a:rPr lang="en-US" altLang="zh-CN" sz="2400">
                <a:sym typeface="+mn-ea"/>
              </a:rPr>
              <a:t>		---</a:t>
            </a:r>
            <a:r>
              <a:rPr lang="zh-CN" altLang="en-US" sz="2400">
                <a:sym typeface="+mn-ea"/>
              </a:rPr>
              <a:t>共享内存一页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do_no_page</a:t>
            </a:r>
            <a:r>
              <a:rPr lang="en-US" altLang="zh-CN" sz="2400">
                <a:sym typeface="+mn-ea"/>
              </a:rPr>
              <a:t>		---</a:t>
            </a:r>
            <a:r>
              <a:rPr lang="zh-CN" altLang="en-US" sz="2400">
                <a:sym typeface="+mn-ea"/>
              </a:rPr>
              <a:t>响应缺页异常</a:t>
            </a:r>
            <a:endParaRPr lang="zh-CN" altLang="en-US" sz="2400">
              <a:sym typeface="+mn-ea"/>
            </a:endParaRPr>
          </a:p>
          <a:p>
            <a:pPr lvl="1"/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内存管理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调用关系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get_free_page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put_page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get_free_page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free_page_tables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free_page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do_wp_page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un_wp_page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get_free_page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write_verify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do_no_page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share_page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put_page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演示主题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从一个简单进程的一生，看</a:t>
            </a:r>
            <a:r>
              <a:rPr lang="en-US" altLang="zh-CN"/>
              <a:t>Linux0.11</a:t>
            </a:r>
            <a:r>
              <a:rPr lang="zh-CN" altLang="en-US"/>
              <a:t>系统内存管理模块的运行过程</a:t>
            </a:r>
            <a:endParaRPr lang="zh-CN" altLang="en-US"/>
          </a:p>
          <a:p>
            <a:r>
              <a:rPr lang="zh-CN" altLang="en-US"/>
              <a:t>简单进程：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Hello World</a:t>
            </a:r>
            <a:r>
              <a:rPr lang="zh-CN" altLang="en-US"/>
              <a:t>程序的运行过程。</a:t>
            </a:r>
            <a:endParaRPr lang="zh-CN" altLang="en-US"/>
          </a:p>
          <a:p>
            <a:pPr lvl="1"/>
            <a:r>
              <a:rPr lang="zh-CN" altLang="en-US"/>
              <a:t>由</a:t>
            </a:r>
            <a:r>
              <a:rPr lang="en-US" altLang="zh-CN"/>
              <a:t>gcc1.4</a:t>
            </a:r>
            <a:r>
              <a:rPr lang="zh-CN" altLang="en-US"/>
              <a:t>版本直接编译</a:t>
            </a:r>
            <a:endParaRPr lang="zh-CN" altLang="en-US"/>
          </a:p>
          <a:p>
            <a:pPr lvl="2"/>
            <a:r>
              <a:rPr lang="en-US" altLang="zh-CN" sz="2000">
                <a:sym typeface="+mn-ea"/>
              </a:rPr>
              <a:t>#include&lt;stdio.h&gt;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int main(){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printf(“Hello World!”);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return 0;	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}</a:t>
            </a:r>
            <a:endParaRPr lang="zh-CN" altLang="en-US"/>
          </a:p>
          <a:p>
            <a:pPr lvl="1"/>
            <a:r>
              <a:rPr lang="zh-CN" altLang="en-US"/>
              <a:t>为</a:t>
            </a:r>
            <a:r>
              <a:rPr lang="en-US" altLang="zh-CN"/>
              <a:t>.out</a:t>
            </a:r>
            <a:r>
              <a:rPr lang="zh-CN" altLang="en-US"/>
              <a:t>执行文件，即可获得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可视化过程 </a:t>
            </a:r>
            <a:r>
              <a:rPr lang="en-US" altLang="zh-CN"/>
              <a:t>0:00~17:35</a:t>
            </a:r>
            <a:endParaRPr lang="en-US" altLang="zh-CN"/>
          </a:p>
        </p:txBody>
      </p:sp>
      <p:pic>
        <p:nvPicPr>
          <p:cNvPr id="6" name="内存模块运行可视化过程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26092" y="1825625"/>
            <a:ext cx="8139817" cy="435133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简单进程的一生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孕育期</a:t>
            </a:r>
            <a:endParaRPr lang="zh-CN" altLang="en-US" sz="3200"/>
          </a:p>
          <a:p>
            <a:pPr lvl="1"/>
            <a:r>
              <a:rPr lang="zh-CN" altLang="en-US" sz="2400"/>
              <a:t>进程创建过程，操作系统在为进程的执行做准备</a:t>
            </a:r>
            <a:endParaRPr lang="zh-CN" altLang="en-US" sz="2400"/>
          </a:p>
          <a:p>
            <a:pPr lvl="0"/>
            <a:r>
              <a:rPr lang="zh-CN" altLang="en-US" sz="3200"/>
              <a:t>成长期</a:t>
            </a:r>
            <a:endParaRPr lang="zh-CN" altLang="en-US" sz="3200"/>
          </a:p>
          <a:p>
            <a:pPr lvl="1"/>
            <a:r>
              <a:rPr lang="zh-CN" altLang="en-US" sz="2400"/>
              <a:t>进程执行过程</a:t>
            </a:r>
            <a:endParaRPr lang="zh-CN" altLang="en-US" sz="2400"/>
          </a:p>
          <a:p>
            <a:pPr lvl="0"/>
            <a:r>
              <a:rPr lang="zh-CN" altLang="en-US" sz="3200"/>
              <a:t>衰亡期</a:t>
            </a:r>
            <a:endParaRPr lang="zh-CN" altLang="en-US" sz="3200"/>
          </a:p>
          <a:p>
            <a:pPr lvl="1"/>
            <a:r>
              <a:rPr lang="zh-CN" altLang="en-US" sz="2400"/>
              <a:t>进程销毁过程，操作系统回收进程占用的资源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孕育期 </a:t>
            </a:r>
            <a:r>
              <a:rPr lang="en-US" altLang="zh-CN"/>
              <a:t>0:05~13:41</a:t>
            </a:r>
            <a:endParaRPr lang="en-US" altLang="zh-CN"/>
          </a:p>
        </p:txBody>
      </p:sp>
      <p:pic>
        <p:nvPicPr>
          <p:cNvPr id="4" name="内存模块运行可视化过程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>
                  <p14:trim st="5000.000000" end="232588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26092" y="1825625"/>
            <a:ext cx="8139817" cy="435133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孕育期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典型动作：</a:t>
            </a:r>
            <a:endParaRPr lang="zh-CN" altLang="en-US" sz="3200"/>
          </a:p>
          <a:p>
            <a:pPr lvl="1"/>
            <a:r>
              <a:rPr lang="zh-CN" altLang="en-US" sz="2800"/>
              <a:t>do_wp_page</a:t>
            </a:r>
            <a:endParaRPr lang="zh-CN" altLang="en-US" sz="2800"/>
          </a:p>
          <a:p>
            <a:pPr lvl="1"/>
            <a:r>
              <a:rPr lang="en-US" altLang="zh-CN" sz="2800"/>
              <a:t>--&gt;</a:t>
            </a:r>
            <a:r>
              <a:rPr lang="zh-CN" altLang="en-US" sz="2800"/>
              <a:t>un_wp_page</a:t>
            </a:r>
            <a:endParaRPr lang="zh-CN" altLang="en-US" sz="2800"/>
          </a:p>
          <a:p>
            <a:pPr lvl="1"/>
            <a:r>
              <a:rPr lang="en-US" altLang="zh-CN" sz="2800"/>
              <a:t>----&gt;</a:t>
            </a:r>
            <a:r>
              <a:rPr lang="zh-CN" altLang="en-US" sz="2800"/>
              <a:t>get_free_page</a:t>
            </a:r>
            <a:endParaRPr lang="zh-CN" altLang="en-US" sz="2800"/>
          </a:p>
          <a:p>
            <a:pPr lvl="1"/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6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6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3.xml><?xml version="1.0" encoding="utf-8"?>
<p:tagLst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4.xml><?xml version="1.0" encoding="utf-8"?>
<p:tagLst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ID" val="custom20184564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时尚简约工作汇报"/>
</p:tagLst>
</file>

<file path=ppt/tags/tag5.xml><?xml version="1.0" encoding="utf-8"?>
<p:tagLst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b"/>
  <p:tag name="KSO_WM_UNIT_INDEX" val="1"/>
  <p:tag name="KSO_WM_UNIT_ID" val="custom20184564_1*b*1"/>
  <p:tag name="KSO_WM_UNIT_LAYERLEVEL" val="1"/>
  <p:tag name="KSO_WM_UNIT_VALUE" val="116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4_1*i*2"/>
  <p:tag name="KSO_WM_TEMPLATE_CATEGORY" val="custom"/>
  <p:tag name="KSO_WM_TEMPLATE_INDEX" val="20184564"/>
  <p:tag name="KSO_WM_UNIT_INDEX" val="2"/>
</p:tagLst>
</file>

<file path=ppt/tags/tag7.xml><?xml version="1.0" encoding="utf-8"?>
<p:tagLst xmlns:p="http://schemas.openxmlformats.org/presentationml/2006/main">
  <p:tag name="KSO_WM_TEMPLATE_CATEGORY" val="custom"/>
  <p:tag name="KSO_WM_TEMPLATE_INDEX" val="20184564"/>
  <p:tag name="KSO_WM_TAG_VERSION" val="1.0"/>
  <p:tag name="KSO_WM_SLIDE_ID" val="custom201845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heme/theme1.xml><?xml version="1.0" encoding="utf-8"?>
<a:theme xmlns:a="http://schemas.openxmlformats.org/drawingml/2006/main" name="1_Office 主题​​">
  <a:themeElements>
    <a:clrScheme name="自定义 111">
      <a:dk1>
        <a:srgbClr val="586371"/>
      </a:dk1>
      <a:lt1>
        <a:srgbClr val="FFFFFF"/>
      </a:lt1>
      <a:dk2>
        <a:srgbClr val="778495"/>
      </a:dk2>
      <a:lt2>
        <a:srgbClr val="F0F0F0"/>
      </a:lt2>
      <a:accent1>
        <a:srgbClr val="778495"/>
      </a:accent1>
      <a:accent2>
        <a:srgbClr val="778495"/>
      </a:accent2>
      <a:accent3>
        <a:srgbClr val="778495"/>
      </a:accent3>
      <a:accent4>
        <a:srgbClr val="778495"/>
      </a:accent4>
      <a:accent5>
        <a:srgbClr val="000000"/>
      </a:accent5>
      <a:accent6>
        <a:srgbClr val="FFFFFF"/>
      </a:accent6>
      <a:hlink>
        <a:srgbClr val="BE384B"/>
      </a:hlink>
      <a:folHlink>
        <a:srgbClr val="BFBFBF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</Words>
  <Application>WPS 演示</Application>
  <PresentationFormat>宽屏</PresentationFormat>
  <Paragraphs>184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linux0.11</vt:lpstr>
      <vt:lpstr>内存管理</vt:lpstr>
      <vt:lpstr>内存管理</vt:lpstr>
      <vt:lpstr>内存管理</vt:lpstr>
      <vt:lpstr>演示主题</vt:lpstr>
      <vt:lpstr>可视化过程 0:00~17:35</vt:lpstr>
      <vt:lpstr>简单进程的一生</vt:lpstr>
      <vt:lpstr>孕育期 0:05~13:41</vt:lpstr>
      <vt:lpstr>孕育期</vt:lpstr>
      <vt:lpstr>do_wp_page</vt:lpstr>
      <vt:lpstr>额外信息</vt:lpstr>
      <vt:lpstr>成长期 13:42~16:06</vt:lpstr>
      <vt:lpstr>成长期</vt:lpstr>
      <vt:lpstr>do_no_page</vt:lpstr>
      <vt:lpstr>write_verify</vt:lpstr>
      <vt:lpstr>额外信息</vt:lpstr>
      <vt:lpstr>衰亡期 16:07~17:32</vt:lpstr>
      <vt:lpstr>衰亡期</vt:lpstr>
      <vt:lpstr>free_page_tables</vt:lpstr>
      <vt:lpstr>额外信息</vt:lpstr>
      <vt:lpstr>简单进程的一生</vt:lpstr>
      <vt:lpstr>Linux0.11-源码</vt:lpstr>
      <vt:lpstr>可视化</vt:lpstr>
      <vt:lpstr>附录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lonely_Sword</cp:lastModifiedBy>
  <cp:revision>25</cp:revision>
  <dcterms:created xsi:type="dcterms:W3CDTF">2018-03-08T09:01:00Z</dcterms:created>
  <dcterms:modified xsi:type="dcterms:W3CDTF">2018-12-25T02:59:49Z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