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3" r:id="rId6"/>
    <p:sldId id="260" r:id="rId7"/>
    <p:sldId id="285" r:id="rId8"/>
    <p:sldId id="261" r:id="rId9"/>
    <p:sldId id="286" r:id="rId10"/>
    <p:sldId id="262" r:id="rId11"/>
    <p:sldId id="264" r:id="rId12"/>
    <p:sldId id="265" r:id="rId13"/>
    <p:sldId id="266" r:id="rId14"/>
    <p:sldId id="267" r:id="rId15"/>
    <p:sldId id="268" r:id="rId16"/>
    <p:sldId id="289" r:id="rId17"/>
    <p:sldId id="287" r:id="rId18"/>
    <p:sldId id="288" r:id="rId19"/>
    <p:sldId id="269" r:id="rId20"/>
    <p:sldId id="298" r:id="rId21"/>
    <p:sldId id="296" r:id="rId22"/>
    <p:sldId id="299" r:id="rId23"/>
    <p:sldId id="297" r:id="rId24"/>
    <p:sldId id="290" r:id="rId25"/>
    <p:sldId id="292" r:id="rId26"/>
    <p:sldId id="294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4"/>
    <p:restoredTop sz="94694"/>
  </p:normalViewPr>
  <p:slideViewPr>
    <p:cSldViewPr snapToGrid="0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9D7A-3ACF-2C4F-83A1-49CA69BAFB5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CE8E6-FAFB-954E-BBA9-D29DD439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CE8E6-FAFB-954E-BBA9-D29DD4392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5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 slide, transition to talk primarily about complex models and how they differ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CE8E6-FAFB-954E-BBA9-D29DD4392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2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following tables, would probably present them slowly with each column coming up one by one as animations. If I had more time, I would make figures and animations depicting a catch time series, size comps, CAAL data, and age comps, </a:t>
            </a:r>
            <a:r>
              <a:rPr lang="en-US" dirty="0" err="1"/>
              <a:t>etc</a:t>
            </a:r>
            <a:r>
              <a:rPr lang="en-US" dirty="0"/>
              <a:t> structured in a table format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CE8E6-FAFB-954E-BBA9-D29DD4392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5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CE8E6-FAFB-954E-BBA9-D29DD4392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Richards = non-symmetric growth at young ages (differences in growth rates at young and old 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CE8E6-FAFB-954E-BBA9-D29DD4392B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01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Changes in temp because of difference in cod distribution when warmer encountered by 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CE8E6-FAFB-954E-BBA9-D29DD4392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E234-454A-9300-2885-5677E8060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1E4B1-4146-E31B-F3AF-240F70243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AFC5-DB2B-B4C0-93C4-6806F526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329F-0498-7641-803F-8D4C57553F7E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5C8A-CD8B-598E-DE96-94DCA80A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D511-5A6D-DF0D-9E0F-67EF8D77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426-A1A8-484A-9F98-6C836C44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92CF-5370-324C-BB07-1DF6565C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F7CAA-2289-E6FE-3DB4-F052E63CB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B71E-4659-E149-1CAC-D2FAB52B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329F-0498-7641-803F-8D4C57553F7E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BBCB-162A-C6CD-B00F-766F0344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432A5-4D75-5676-23D1-C924DC0A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426-A1A8-484A-9F98-6C836C44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3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75B16-AB2B-4132-4DC6-DC5B46CE3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6520A-E873-BF64-6671-DCE4A8AB9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4D37-1C0E-F787-B2A7-84D41963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329F-0498-7641-803F-8D4C57553F7E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DC33-1606-A800-0F9B-CFB4FE85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DE43-6A7B-C1D4-2E43-22E733A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426-A1A8-484A-9F98-6C836C44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9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98F1-BB39-5E24-A132-0DFCF52D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39F6-8C36-311A-7D62-BF40EFE8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E341-C952-EAE0-2BFC-A7BD6D7D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329F-0498-7641-803F-8D4C57553F7E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13BF-3AA1-6CB4-7F9F-7FF3F91B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CBF1-459C-4C02-E284-509F477D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426-A1A8-484A-9F98-6C836C44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493B-4F87-7834-418F-A1D7815B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0C2C-E6EE-2AAE-B91B-1091B10F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BF1D-F3D7-1FA0-7784-6CEB83CE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329F-0498-7641-803F-8D4C57553F7E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78ED-FB2B-6C68-BF2D-4C070E44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2B5F-3112-98D9-D7FA-68853B5F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426-A1A8-484A-9F98-6C836C44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0923-D03C-03DB-9ECD-481572D6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ECE6-DEB2-FE9F-4DE5-E44A5A37C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2CEF9-E215-8613-94B4-EF0ABC0A9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26062-1DEC-38C0-A80C-F8ED3B0F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329F-0498-7641-803F-8D4C57553F7E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D265A-EB71-5628-D317-A140A206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D3985-0B17-32B0-AB14-3DCD9DCA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426-A1A8-484A-9F98-6C836C44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53EB-5AE9-FA72-D3A0-03045A6F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9CD5-C00A-9010-406F-B3500825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AA783-DD7F-6374-E1A9-D730007B4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B8461-7AD8-4C79-BEAE-7529A9161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83858-BFA2-5399-385B-7895BE120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C5C6F-BA94-D96D-A44C-044626E8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329F-0498-7641-803F-8D4C57553F7E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A6839-7184-C03C-25A5-D4EEE5C2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EBB14-E1CF-76FB-969A-74D02838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426-A1A8-484A-9F98-6C836C44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2E1F-F4B2-114D-6557-EB1B0B62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C7AF9-4571-D910-B59A-7F0ADC73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329F-0498-7641-803F-8D4C57553F7E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F1D8F-00A2-5044-7BE1-5769060D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FE427-0B21-AFED-65A4-2521DC60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426-A1A8-484A-9F98-6C836C44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5FCFE-07B1-D5C2-095B-C4D4BDED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329F-0498-7641-803F-8D4C57553F7E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FBED4-ABC2-34F1-7C87-56705E38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B4FF2-E216-86FB-09DD-BE2E2C5E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426-A1A8-484A-9F98-6C836C44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3A07-A525-2131-2E2E-BC312966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EBFA4-8E2A-A2A1-8189-94FA85AF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B68B9-714E-0BFF-D935-F449DF544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C2B42-A984-F60A-B328-17598B3F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329F-0498-7641-803F-8D4C57553F7E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12C4-68F3-C9E1-7FA6-BCE688DA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84333-BB65-86D5-B7F5-8E7E6408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426-A1A8-484A-9F98-6C836C44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1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20F8-164D-BA12-F2F8-BB504503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20BC6-3457-CB5C-F1CA-69A362F30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949BB-2025-ECA7-DFCF-94EB465FC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A193-B8B5-9C7F-6B90-BF3DE6AA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329F-0498-7641-803F-8D4C57553F7E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C251-FBBC-DC84-C630-F3092D9F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73441-D350-F19D-FEEA-ED9C7DB0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2426-A1A8-484A-9F98-6C836C44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F1858-437C-0E5C-FF10-BE2A7F91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C3F16-C010-F164-B280-1EBA27E1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09FE-D6D4-621D-2450-16E139E0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9329F-0498-7641-803F-8D4C57553F7E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7954-4B6F-257A-6D6F-8A773128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619A-156D-B139-D123-41FCBAE5D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22426-A1A8-484A-9F98-6C836C44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89B0-5DBD-E607-6E81-044747977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Pacific Cod Assessments in Alaska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AF344-CC88-2019-DFF8-92B219DD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65" y="4788265"/>
            <a:ext cx="3479800" cy="23241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D197AC5-2DB7-4735-4DDB-C7C1B2023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Cheng</a:t>
            </a:r>
          </a:p>
          <a:p>
            <a:r>
              <a:rPr lang="en-US" dirty="0"/>
              <a:t>04/02/24 (Written Exam) &amp;</a:t>
            </a:r>
          </a:p>
          <a:p>
            <a:r>
              <a:rPr lang="en-US" dirty="0"/>
              <a:t>04/24/24 (Oral Exam)</a:t>
            </a:r>
          </a:p>
        </p:txBody>
      </p:sp>
    </p:spTree>
    <p:extLst>
      <p:ext uri="{BB962C8B-B14F-4D97-AF65-F5344CB8AC3E}">
        <p14:creationId xmlns:p14="http://schemas.microsoft.com/office/powerpoint/2010/main" val="74355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775-C600-34C6-770B-02D756E3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advice: Simple vs.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1229-5C7B-A5BE-693E-A4ABC501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Simple methods:</a:t>
            </a:r>
          </a:p>
          <a:p>
            <a:pPr lvl="1"/>
            <a:r>
              <a:rPr lang="en-US" dirty="0"/>
              <a:t>Advice is generally conservative to account for increased uncertainties</a:t>
            </a:r>
          </a:p>
          <a:p>
            <a:pPr lvl="1"/>
            <a:r>
              <a:rPr lang="en-US" dirty="0"/>
              <a:t>Does not allow a determination of whether the stock is overfished</a:t>
            </a:r>
          </a:p>
          <a:p>
            <a:pPr lvl="1"/>
            <a:r>
              <a:rPr lang="en-US" dirty="0"/>
              <a:t>Does not account for how the fishery interacts with the population (i.e., selection of older vs younger fish)</a:t>
            </a:r>
          </a:p>
          <a:p>
            <a:pPr lvl="1"/>
            <a:r>
              <a:rPr lang="en-US" dirty="0"/>
              <a:t>Ignores if sufficient biomass remains for reproduction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90D6DF-2EE7-C602-0889-DE2FCD4EAE6B}"/>
              </a:ext>
            </a:extLst>
          </p:cNvPr>
          <p:cNvSpPr txBox="1">
            <a:spLocks/>
          </p:cNvSpPr>
          <p:nvPr/>
        </p:nvSpPr>
        <p:spPr>
          <a:xfrm>
            <a:off x="6501714" y="17878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Complex methods:</a:t>
            </a:r>
          </a:p>
          <a:p>
            <a:pPr lvl="1"/>
            <a:r>
              <a:rPr lang="en-US" dirty="0"/>
              <a:t>Allows for determination of whether a stock is overfished</a:t>
            </a:r>
          </a:p>
          <a:p>
            <a:pPr lvl="1"/>
            <a:r>
              <a:rPr lang="en-US" dirty="0"/>
              <a:t>Accounts for how the fishery interacts with the population (i.e., utilizes knowledge of how fishery selects specific ages/sizes)</a:t>
            </a:r>
          </a:p>
          <a:p>
            <a:pPr lvl="1"/>
            <a:r>
              <a:rPr lang="en-US" dirty="0"/>
              <a:t>Recognizes the potential for reducing the stock to sizes where it can no longer replace itself (i.e., not reproductivity viable)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8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C4C5-CD8B-AADA-4A0D-2AA84308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Summary</a:t>
            </a:r>
            <a:r>
              <a:rPr lang="en-US" dirty="0"/>
              <a:t>: How do complex and simple models differ for Pacific cod?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B7B0C-2E22-189C-BB0C-469969DE3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205" y="2854411"/>
            <a:ext cx="4932814" cy="20584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2A97-58F1-DD83-672A-60A7F7FF3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400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 models</a:t>
            </a:r>
          </a:p>
          <a:p>
            <a:pPr lvl="1"/>
            <a:r>
              <a:rPr lang="en-US" dirty="0"/>
              <a:t>Only utilize abundance indices from surveys</a:t>
            </a:r>
          </a:p>
          <a:p>
            <a:pPr lvl="1"/>
            <a:r>
              <a:rPr lang="en-US" dirty="0"/>
              <a:t>Less realistic representation of reality</a:t>
            </a:r>
          </a:p>
          <a:p>
            <a:pPr lvl="1"/>
            <a:r>
              <a:rPr lang="en-US" dirty="0"/>
              <a:t>Management advice is generally more conservative given uncertainties</a:t>
            </a:r>
          </a:p>
          <a:p>
            <a:pPr lvl="1"/>
            <a:r>
              <a:rPr lang="en-US" dirty="0"/>
              <a:t>Less modelling decisions required</a:t>
            </a:r>
          </a:p>
          <a:p>
            <a:r>
              <a:rPr lang="en-US" dirty="0"/>
              <a:t>Complex models</a:t>
            </a:r>
          </a:p>
          <a:p>
            <a:pPr lvl="1"/>
            <a:r>
              <a:rPr lang="en-US" dirty="0"/>
              <a:t>Utilizes more data sources</a:t>
            </a:r>
          </a:p>
          <a:p>
            <a:pPr lvl="1"/>
            <a:r>
              <a:rPr lang="en-US" dirty="0"/>
              <a:t>Management advice considers the potential of depleting the reproductive potential of the stock</a:t>
            </a:r>
          </a:p>
          <a:p>
            <a:pPr lvl="1"/>
            <a:r>
              <a:rPr lang="en-US" dirty="0"/>
              <a:t>More accurate description of reality</a:t>
            </a:r>
          </a:p>
          <a:p>
            <a:pPr lvl="1"/>
            <a:r>
              <a:rPr lang="en-US" b="1" i="1" dirty="0"/>
              <a:t>But many key decisions to be made </a:t>
            </a:r>
          </a:p>
        </p:txBody>
      </p:sp>
    </p:spTree>
    <p:extLst>
      <p:ext uri="{BB962C8B-B14F-4D97-AF65-F5344CB8AC3E}">
        <p14:creationId xmlns:p14="http://schemas.microsoft.com/office/powerpoint/2010/main" val="30051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1FB0-3D18-AFFE-802F-416EC607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995"/>
            <a:ext cx="11353800" cy="1325563"/>
          </a:xfrm>
        </p:spPr>
        <p:txBody>
          <a:bodyPr/>
          <a:lstStyle/>
          <a:p>
            <a:r>
              <a:rPr lang="en-US" dirty="0"/>
              <a:t>Key decisions to be made in complex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F40E-37F2-BE22-4AD7-4CDFFC9BD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03" y="1498558"/>
            <a:ext cx="6291649" cy="49943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data sources should we use?</a:t>
            </a:r>
          </a:p>
          <a:p>
            <a:r>
              <a:rPr lang="en-US" dirty="0"/>
              <a:t>Number of fishery gears to represent?</a:t>
            </a:r>
          </a:p>
          <a:p>
            <a:pPr lvl="1"/>
            <a:r>
              <a:rPr lang="en-US" dirty="0"/>
              <a:t>i.e., should catches and composition data be combined for a specific gear type or separated?</a:t>
            </a:r>
          </a:p>
          <a:p>
            <a:r>
              <a:rPr lang="en-US" dirty="0"/>
              <a:t>How should fishery or survey selectivity be described?</a:t>
            </a:r>
          </a:p>
          <a:p>
            <a:pPr lvl="1"/>
            <a:r>
              <a:rPr lang="en-US" dirty="0"/>
              <a:t>Selectivity = probability of capturing a fish when encountered</a:t>
            </a:r>
          </a:p>
          <a:p>
            <a:pPr lvl="1"/>
            <a:r>
              <a:rPr lang="en-US" dirty="0"/>
              <a:t>Does it vary over time? </a:t>
            </a:r>
          </a:p>
          <a:p>
            <a:pPr lvl="1"/>
            <a:r>
              <a:rPr lang="en-US" dirty="0"/>
              <a:t>What does the shape look like?</a:t>
            </a:r>
          </a:p>
          <a:p>
            <a:r>
              <a:rPr lang="en-US" dirty="0"/>
              <a:t>How should growth be modelled?</a:t>
            </a:r>
          </a:p>
          <a:p>
            <a:pPr lvl="1"/>
            <a:r>
              <a:rPr lang="en-US" dirty="0"/>
              <a:t>Does it vary over time? What does the growth pattern look like?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A45CA8-33B3-CE9A-CB75-F762A39C4E7B}"/>
              </a:ext>
            </a:extLst>
          </p:cNvPr>
          <p:cNvGrpSpPr/>
          <p:nvPr/>
        </p:nvGrpSpPr>
        <p:grpSpPr>
          <a:xfrm>
            <a:off x="6822349" y="2287563"/>
            <a:ext cx="5237845" cy="3421259"/>
            <a:chOff x="5509896" y="3236003"/>
            <a:chExt cx="5625854" cy="3621997"/>
          </a:xfrm>
        </p:grpSpPr>
        <p:pic>
          <p:nvPicPr>
            <p:cNvPr id="10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32BD37A4-9DD9-72F0-1D05-783EC6D26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9896" y="3236003"/>
              <a:ext cx="5625854" cy="362199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C84D93-A380-18B9-A496-CCD28E5E2ACE}"/>
                </a:ext>
              </a:extLst>
            </p:cNvPr>
            <p:cNvSpPr txBox="1"/>
            <p:nvPr/>
          </p:nvSpPr>
          <p:spPr>
            <a:xfrm>
              <a:off x="9004441" y="396813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S-shaped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8BCFA2-FAC9-370E-0202-67CAEB316691}"/>
                </a:ext>
              </a:extLst>
            </p:cNvPr>
            <p:cNvSpPr txBox="1"/>
            <p:nvPr/>
          </p:nvSpPr>
          <p:spPr>
            <a:xfrm>
              <a:off x="7369191" y="5476997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Dome shaped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D0BB0C3-7A0A-D2B1-0AFF-93D23965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353" y="2462957"/>
            <a:ext cx="5237845" cy="30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68A0-591B-BBE8-4294-CA67584F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these decision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B4DC-9E1B-B5A5-DC4A-717E5AD2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56283" cy="4837935"/>
          </a:xfrm>
        </p:spPr>
        <p:txBody>
          <a:bodyPr>
            <a:normAutofit/>
          </a:bodyPr>
          <a:lstStyle/>
          <a:p>
            <a:r>
              <a:rPr lang="en-US" dirty="0"/>
              <a:t>Failing to adequately represent selectivity can result in incorrect fishery removals at age</a:t>
            </a:r>
          </a:p>
          <a:p>
            <a:r>
              <a:rPr lang="en-US" dirty="0"/>
              <a:t>Getting the growth pattern incorrect or ignoring changes in growth can similarly be problematic</a:t>
            </a:r>
          </a:p>
          <a:p>
            <a:r>
              <a:rPr lang="en-US" b="1" i="1" dirty="0"/>
              <a:t>If the two decision points are incorrect…</a:t>
            </a:r>
          </a:p>
          <a:p>
            <a:pPr lvl="1"/>
            <a:r>
              <a:rPr lang="en-US" b="1" i="1" dirty="0"/>
              <a:t>Impacts on recommended harvest levels</a:t>
            </a:r>
          </a:p>
          <a:p>
            <a:pPr lvl="1"/>
            <a:r>
              <a:rPr lang="en-US" b="1" i="1" dirty="0"/>
              <a:t>Incorrect estimated biomass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DAD33-C9D6-D447-206A-126F8B02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992" y="2745771"/>
            <a:ext cx="4654947" cy="27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0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EACA-5B6B-09EC-0065-8B3BEBCA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these </a:t>
            </a:r>
            <a:r>
              <a:rPr lang="en-US" b="1" i="1" dirty="0">
                <a:solidFill>
                  <a:srgbClr val="FF0000"/>
                </a:solidFill>
              </a:rPr>
              <a:t>data inputs </a:t>
            </a:r>
            <a:r>
              <a:rPr lang="en-US" dirty="0"/>
              <a:t>differ among </a:t>
            </a:r>
            <a:r>
              <a:rPr lang="en-US" b="1" i="1" dirty="0"/>
              <a:t>complex</a:t>
            </a:r>
            <a:r>
              <a:rPr lang="en-US" dirty="0"/>
              <a:t> Pacific cod assessments (</a:t>
            </a:r>
            <a:r>
              <a:rPr lang="en-US" b="1" i="1" dirty="0"/>
              <a:t>Fishery</a:t>
            </a:r>
            <a:r>
              <a:rPr lang="en-US" dirty="0"/>
              <a:t>)?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3BCD31-55F5-7F0E-80DE-A15EDEF7E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87727"/>
              </p:ext>
            </p:extLst>
          </p:nvPr>
        </p:nvGraphicFramePr>
        <p:xfrm>
          <a:off x="183932" y="1871325"/>
          <a:ext cx="11169868" cy="44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469">
                  <a:extLst>
                    <a:ext uri="{9D8B030D-6E8A-4147-A177-3AD203B41FA5}">
                      <a16:colId xmlns:a16="http://schemas.microsoft.com/office/drawing/2014/main" val="4294852116"/>
                    </a:ext>
                  </a:extLst>
                </a:gridCol>
                <a:gridCol w="2455982">
                  <a:extLst>
                    <a:ext uri="{9D8B030D-6E8A-4147-A177-3AD203B41FA5}">
                      <a16:colId xmlns:a16="http://schemas.microsoft.com/office/drawing/2014/main" val="2664731364"/>
                    </a:ext>
                  </a:extLst>
                </a:gridCol>
                <a:gridCol w="2662330">
                  <a:extLst>
                    <a:ext uri="{9D8B030D-6E8A-4147-A177-3AD203B41FA5}">
                      <a16:colId xmlns:a16="http://schemas.microsoft.com/office/drawing/2014/main" val="139708499"/>
                    </a:ext>
                  </a:extLst>
                </a:gridCol>
                <a:gridCol w="2858087">
                  <a:extLst>
                    <a:ext uri="{9D8B030D-6E8A-4147-A177-3AD203B41FA5}">
                      <a16:colId xmlns:a16="http://schemas.microsoft.com/office/drawing/2014/main" val="4004305077"/>
                    </a:ext>
                  </a:extLst>
                </a:gridCol>
              </a:tblGrid>
              <a:tr h="1123452">
                <a:tc>
                  <a:txBody>
                    <a:bodyPr/>
                    <a:lstStyle/>
                    <a:p>
                      <a:r>
                        <a:rPr lang="en-US" sz="2000" dirty="0"/>
                        <a:t>Assessment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Fishery 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Fishery Size 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Fishery Paired Age-Length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134386"/>
                  </a:ext>
                </a:extLst>
              </a:tr>
              <a:tr h="1052947">
                <a:tc>
                  <a:txBody>
                    <a:bodyPr/>
                    <a:lstStyle/>
                    <a:p>
                      <a:r>
                        <a:rPr lang="en-US" sz="2000" dirty="0"/>
                        <a:t>Eastern Bering 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Combined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98810"/>
                  </a:ext>
                </a:extLst>
              </a:tr>
              <a:tr h="1124520">
                <a:tc>
                  <a:txBody>
                    <a:bodyPr/>
                    <a:lstStyle/>
                    <a:p>
                      <a:r>
                        <a:rPr lang="en-US" sz="2000" dirty="0"/>
                        <a:t>Gulf of 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Separate Gears (Longline, Pot, Trawl)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Separate Gears (Longline, Pot, Trawl)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Separate Gears (Longline, Pot, Trawl)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14731"/>
                  </a:ext>
                </a:extLst>
              </a:tr>
              <a:tr h="1123452">
                <a:tc>
                  <a:txBody>
                    <a:bodyPr/>
                    <a:lstStyle/>
                    <a:p>
                      <a:r>
                        <a:rPr lang="en-US" sz="2000" dirty="0"/>
                        <a:t>Aleutian Islands (</a:t>
                      </a:r>
                      <a:r>
                        <a:rPr lang="en-US" sz="2000" b="1" i="1" dirty="0"/>
                        <a:t>in development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Combined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Combined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used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4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79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54AC-6C6B-D54C-4941-32157425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50"/>
            <a:ext cx="10515600" cy="1325563"/>
          </a:xfrm>
        </p:spPr>
        <p:txBody>
          <a:bodyPr/>
          <a:lstStyle/>
          <a:p>
            <a:r>
              <a:rPr lang="en-US" dirty="0"/>
              <a:t>How do these </a:t>
            </a:r>
            <a:r>
              <a:rPr lang="en-US" b="1" i="1" dirty="0">
                <a:solidFill>
                  <a:schemeClr val="accent6"/>
                </a:solidFill>
              </a:rPr>
              <a:t>model decisions </a:t>
            </a:r>
            <a:r>
              <a:rPr lang="en-US" dirty="0"/>
              <a:t>differ among </a:t>
            </a:r>
            <a:r>
              <a:rPr lang="en-US" b="1" i="1" dirty="0"/>
              <a:t>complex</a:t>
            </a:r>
            <a:r>
              <a:rPr lang="en-US" dirty="0"/>
              <a:t> Pacific cod assessments (</a:t>
            </a:r>
            <a:r>
              <a:rPr lang="en-US" b="1" i="1" dirty="0"/>
              <a:t>Fishery</a:t>
            </a:r>
            <a:r>
              <a:rPr lang="en-US" dirty="0"/>
              <a:t>)?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DCC25E-2154-093A-C5A3-9928FDE9F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89609"/>
              </p:ext>
            </p:extLst>
          </p:nvPr>
        </p:nvGraphicFramePr>
        <p:xfrm>
          <a:off x="183932" y="1871326"/>
          <a:ext cx="11776840" cy="441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344">
                  <a:extLst>
                    <a:ext uri="{9D8B030D-6E8A-4147-A177-3AD203B41FA5}">
                      <a16:colId xmlns:a16="http://schemas.microsoft.com/office/drawing/2014/main" val="4294852116"/>
                    </a:ext>
                  </a:extLst>
                </a:gridCol>
                <a:gridCol w="2469931">
                  <a:extLst>
                    <a:ext uri="{9D8B030D-6E8A-4147-A177-3AD203B41FA5}">
                      <a16:colId xmlns:a16="http://schemas.microsoft.com/office/drawing/2014/main" val="2664731364"/>
                    </a:ext>
                  </a:extLst>
                </a:gridCol>
                <a:gridCol w="3100552">
                  <a:extLst>
                    <a:ext uri="{9D8B030D-6E8A-4147-A177-3AD203B41FA5}">
                      <a16:colId xmlns:a16="http://schemas.microsoft.com/office/drawing/2014/main" val="139708499"/>
                    </a:ext>
                  </a:extLst>
                </a:gridCol>
                <a:gridCol w="4078013">
                  <a:extLst>
                    <a:ext uri="{9D8B030D-6E8A-4147-A177-3AD203B41FA5}">
                      <a16:colId xmlns:a16="http://schemas.microsoft.com/office/drawing/2014/main" val="2716640901"/>
                    </a:ext>
                  </a:extLst>
                </a:gridCol>
              </a:tblGrid>
              <a:tr h="927495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Fishery Gears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Fishery Selectivity Shape (Removal Patterns)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Fishery Selectivity Time-Variation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134386"/>
                  </a:ext>
                </a:extLst>
              </a:tr>
              <a:tr h="869287">
                <a:tc>
                  <a:txBody>
                    <a:bodyPr/>
                    <a:lstStyle/>
                    <a:p>
                      <a:r>
                        <a:rPr lang="en-US" sz="1500" dirty="0"/>
                        <a:t>Eastern Bering 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Single combined 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S-shaped describing removals for all combined gears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Varies discretely in 2 periods to account for abrupt changes in fishery removal patterns.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98810"/>
                  </a:ext>
                </a:extLst>
              </a:tr>
              <a:tr h="1647542">
                <a:tc>
                  <a:txBody>
                    <a:bodyPr/>
                    <a:lstStyle/>
                    <a:p>
                      <a:r>
                        <a:rPr lang="en-US" sz="1500" dirty="0"/>
                        <a:t>Gulf of 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Multiple gear types (Longline, Pot, Trawl)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Longline: S-shaped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Pot: Dome-shaped (reduced capture of old fish)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Trawl: S-shaped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Longline: Initially varies annually, and then switches to discrete variation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Pot: Varies discretely in 2 periods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Trawl: Initially varies annually, and then switches to discrete variation for 4 periods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14731"/>
                  </a:ext>
                </a:extLst>
              </a:tr>
              <a:tr h="927495">
                <a:tc>
                  <a:txBody>
                    <a:bodyPr/>
                    <a:lstStyle/>
                    <a:p>
                      <a:r>
                        <a:rPr lang="en-US" sz="1500" dirty="0"/>
                        <a:t>Aleutian Islands (</a:t>
                      </a:r>
                      <a:r>
                        <a:rPr lang="en-US" sz="1500" b="1" i="1" dirty="0"/>
                        <a:t>in development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Combined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S-shaped describing removals for all combined gears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Assumes that no changes in fishery removal patterns occurred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4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18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42FA-37DE-00D5-671E-6CB79C64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these </a:t>
            </a:r>
            <a:r>
              <a:rPr lang="en-US" b="1" i="1" dirty="0">
                <a:solidFill>
                  <a:srgbClr val="FF0000"/>
                </a:solidFill>
              </a:rPr>
              <a:t>data inputs </a:t>
            </a:r>
            <a:r>
              <a:rPr lang="en-US" dirty="0"/>
              <a:t>differ among </a:t>
            </a:r>
            <a:r>
              <a:rPr lang="en-US" b="1" i="1" dirty="0"/>
              <a:t>complex</a:t>
            </a:r>
            <a:r>
              <a:rPr lang="en-US" dirty="0"/>
              <a:t> Pacific cod assessments (</a:t>
            </a:r>
            <a:r>
              <a:rPr lang="en-US" b="1" i="1" dirty="0"/>
              <a:t>Survey</a:t>
            </a:r>
            <a:r>
              <a:rPr lang="en-US" dirty="0"/>
              <a:t>)?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163893-C1A5-6DA9-A299-BFC461518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7016"/>
              </p:ext>
            </p:extLst>
          </p:nvPr>
        </p:nvGraphicFramePr>
        <p:xfrm>
          <a:off x="350782" y="1690688"/>
          <a:ext cx="11154105" cy="497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15">
                  <a:extLst>
                    <a:ext uri="{9D8B030D-6E8A-4147-A177-3AD203B41FA5}">
                      <a16:colId xmlns:a16="http://schemas.microsoft.com/office/drawing/2014/main" val="3473240060"/>
                    </a:ext>
                  </a:extLst>
                </a:gridCol>
                <a:gridCol w="1324715">
                  <a:extLst>
                    <a:ext uri="{9D8B030D-6E8A-4147-A177-3AD203B41FA5}">
                      <a16:colId xmlns:a16="http://schemas.microsoft.com/office/drawing/2014/main" val="3632578457"/>
                    </a:ext>
                  </a:extLst>
                </a:gridCol>
                <a:gridCol w="1271730">
                  <a:extLst>
                    <a:ext uri="{9D8B030D-6E8A-4147-A177-3AD203B41FA5}">
                      <a16:colId xmlns:a16="http://schemas.microsoft.com/office/drawing/2014/main" val="3553382185"/>
                    </a:ext>
                  </a:extLst>
                </a:gridCol>
                <a:gridCol w="1813657">
                  <a:extLst>
                    <a:ext uri="{9D8B030D-6E8A-4147-A177-3AD203B41FA5}">
                      <a16:colId xmlns:a16="http://schemas.microsoft.com/office/drawing/2014/main" val="2500432743"/>
                    </a:ext>
                  </a:extLst>
                </a:gridCol>
                <a:gridCol w="1354822">
                  <a:extLst>
                    <a:ext uri="{9D8B030D-6E8A-4147-A177-3AD203B41FA5}">
                      <a16:colId xmlns:a16="http://schemas.microsoft.com/office/drawing/2014/main" val="1754388844"/>
                    </a:ext>
                  </a:extLst>
                </a:gridCol>
                <a:gridCol w="1354822">
                  <a:extLst>
                    <a:ext uri="{9D8B030D-6E8A-4147-A177-3AD203B41FA5}">
                      <a16:colId xmlns:a16="http://schemas.microsoft.com/office/drawing/2014/main" val="1156061341"/>
                    </a:ext>
                  </a:extLst>
                </a:gridCol>
                <a:gridCol w="1354822">
                  <a:extLst>
                    <a:ext uri="{9D8B030D-6E8A-4147-A177-3AD203B41FA5}">
                      <a16:colId xmlns:a16="http://schemas.microsoft.com/office/drawing/2014/main" val="2873795711"/>
                    </a:ext>
                  </a:extLst>
                </a:gridCol>
                <a:gridCol w="1354822">
                  <a:extLst>
                    <a:ext uri="{9D8B030D-6E8A-4147-A177-3AD203B41FA5}">
                      <a16:colId xmlns:a16="http://schemas.microsoft.com/office/drawing/2014/main" val="1358478419"/>
                    </a:ext>
                  </a:extLst>
                </a:gridCol>
              </a:tblGrid>
              <a:tr h="9996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Bottom Trawl Survey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Bottom Trawl Survey Sizes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Bottom Trawl Survey Paired Age-Length Data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Bottom Trawl Survey Age Data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Longline Survey Index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Longline Survey Sizes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Environmental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659"/>
                  </a:ext>
                </a:extLst>
              </a:tr>
              <a:tr h="936052">
                <a:tc>
                  <a:txBody>
                    <a:bodyPr/>
                    <a:lstStyle/>
                    <a:p>
                      <a:r>
                        <a:rPr lang="en-US" sz="1600" dirty="0"/>
                        <a:t>Eastern Bering 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Used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62776"/>
                  </a:ext>
                </a:extLst>
              </a:tr>
              <a:tr h="1365759">
                <a:tc>
                  <a:txBody>
                    <a:bodyPr/>
                    <a:lstStyle/>
                    <a:p>
                      <a:r>
                        <a:rPr lang="en-US" sz="1600" dirty="0"/>
                        <a:t>Gulf of 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Used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Used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Used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Supplemented by paired Age-Length Data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31421"/>
                  </a:ext>
                </a:extLst>
              </a:tr>
              <a:tr h="1365759">
                <a:tc>
                  <a:txBody>
                    <a:bodyPr/>
                    <a:lstStyle/>
                    <a:p>
                      <a:r>
                        <a:rPr lang="en-US" sz="1600" dirty="0"/>
                        <a:t>Aleutian Islands (</a:t>
                      </a:r>
                      <a:r>
                        <a:rPr lang="en-US" sz="1600" b="1" i="1" dirty="0"/>
                        <a:t>in development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Used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Supplemented by paired Age-Length Data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used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82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21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54AC-6C6B-D54C-4941-32157425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50"/>
            <a:ext cx="10515600" cy="1325563"/>
          </a:xfrm>
        </p:spPr>
        <p:txBody>
          <a:bodyPr/>
          <a:lstStyle/>
          <a:p>
            <a:r>
              <a:rPr lang="en-US" dirty="0"/>
              <a:t>How do these </a:t>
            </a:r>
            <a:r>
              <a:rPr lang="en-US" b="1" i="1" dirty="0">
                <a:solidFill>
                  <a:schemeClr val="accent6"/>
                </a:solidFill>
              </a:rPr>
              <a:t>model decisions </a:t>
            </a:r>
            <a:r>
              <a:rPr lang="en-US" dirty="0"/>
              <a:t>differ among </a:t>
            </a:r>
            <a:r>
              <a:rPr lang="en-US" b="1" i="1" dirty="0"/>
              <a:t>complex</a:t>
            </a:r>
            <a:r>
              <a:rPr lang="en-US" dirty="0"/>
              <a:t> Pacific cod assessments (</a:t>
            </a:r>
            <a:r>
              <a:rPr lang="en-US" b="1" i="1" dirty="0"/>
              <a:t>Survey</a:t>
            </a:r>
            <a:r>
              <a:rPr lang="en-US" dirty="0"/>
              <a:t>)?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DCC25E-2154-093A-C5A3-9928FDE9F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67048"/>
              </p:ext>
            </p:extLst>
          </p:nvPr>
        </p:nvGraphicFramePr>
        <p:xfrm>
          <a:off x="266700" y="1837834"/>
          <a:ext cx="11473356" cy="475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94">
                  <a:extLst>
                    <a:ext uri="{9D8B030D-6E8A-4147-A177-3AD203B41FA5}">
                      <a16:colId xmlns:a16="http://schemas.microsoft.com/office/drawing/2014/main" val="4294852116"/>
                    </a:ext>
                  </a:extLst>
                </a:gridCol>
                <a:gridCol w="1239390">
                  <a:extLst>
                    <a:ext uri="{9D8B030D-6E8A-4147-A177-3AD203B41FA5}">
                      <a16:colId xmlns:a16="http://schemas.microsoft.com/office/drawing/2014/main" val="2664731364"/>
                    </a:ext>
                  </a:extLst>
                </a:gridCol>
                <a:gridCol w="1935698">
                  <a:extLst>
                    <a:ext uri="{9D8B030D-6E8A-4147-A177-3AD203B41FA5}">
                      <a16:colId xmlns:a16="http://schemas.microsoft.com/office/drawing/2014/main" val="139708499"/>
                    </a:ext>
                  </a:extLst>
                </a:gridCol>
                <a:gridCol w="2083574">
                  <a:extLst>
                    <a:ext uri="{9D8B030D-6E8A-4147-A177-3AD203B41FA5}">
                      <a16:colId xmlns:a16="http://schemas.microsoft.com/office/drawing/2014/main" val="840198264"/>
                    </a:ext>
                  </a:extLst>
                </a:gridCol>
                <a:gridCol w="1234762">
                  <a:extLst>
                    <a:ext uri="{9D8B030D-6E8A-4147-A177-3AD203B41FA5}">
                      <a16:colId xmlns:a16="http://schemas.microsoft.com/office/drawing/2014/main" val="2716640901"/>
                    </a:ext>
                  </a:extLst>
                </a:gridCol>
                <a:gridCol w="1915214">
                  <a:extLst>
                    <a:ext uri="{9D8B030D-6E8A-4147-A177-3AD203B41FA5}">
                      <a16:colId xmlns:a16="http://schemas.microsoft.com/office/drawing/2014/main" val="192898457"/>
                    </a:ext>
                  </a:extLst>
                </a:gridCol>
                <a:gridCol w="2089324">
                  <a:extLst>
                    <a:ext uri="{9D8B030D-6E8A-4147-A177-3AD203B41FA5}">
                      <a16:colId xmlns:a16="http://schemas.microsoft.com/office/drawing/2014/main" val="1868056799"/>
                    </a:ext>
                  </a:extLst>
                </a:gridCol>
              </a:tblGrid>
              <a:tr h="88599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Bottom Trawl Survey Selectivity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Bottom Trawl Survey Selectivity Time-Variation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Bottom Trawl Survey Gear Efficiency (catchability)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Longline Survey Selectivity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Longline Survey Selectivity Time-Variation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Longline Survey Gear Efficiency (catchability)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134386"/>
                  </a:ext>
                </a:extLst>
              </a:tr>
              <a:tr h="684632">
                <a:tc>
                  <a:txBody>
                    <a:bodyPr/>
                    <a:lstStyle/>
                    <a:p>
                      <a:r>
                        <a:rPr lang="en-US" sz="1300" dirty="0"/>
                        <a:t>Eastern Bering 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S-shaped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Changes continuously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Freely 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Longline survey is not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Longline survey is not used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98810"/>
                  </a:ext>
                </a:extLst>
              </a:tr>
              <a:tr h="1288719">
                <a:tc>
                  <a:txBody>
                    <a:bodyPr/>
                    <a:lstStyle/>
                    <a:p>
                      <a:r>
                        <a:rPr lang="en-US" sz="1300" dirty="0"/>
                        <a:t>Gulf of 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S-shaped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Changes discretely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Freely estimated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Dome-shaped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Estimation assumes that survey gear efficiency changes with bottom temperatures. Survey catches more fish when it is warmer.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14731"/>
                  </a:ext>
                </a:extLst>
              </a:tr>
              <a:tr h="1892807">
                <a:tc>
                  <a:txBody>
                    <a:bodyPr/>
                    <a:lstStyle/>
                    <a:p>
                      <a:r>
                        <a:rPr lang="en-US" sz="1300" dirty="0"/>
                        <a:t>Aleutian Islands (</a:t>
                      </a:r>
                      <a:r>
                        <a:rPr lang="en-US" sz="1300" b="1" i="1" dirty="0"/>
                        <a:t>in development</a:t>
                      </a:r>
                      <a:r>
                        <a:rPr lang="en-US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S-shaped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Does not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Estimation is heavily constrained to assume that the survey gear is highly efficient in capturing all fish encountered </a:t>
                      </a:r>
                      <a:r>
                        <a:rPr lang="en-US" sz="1300" b="1" i="1" dirty="0"/>
                        <a:t>(can underestimate our uncertainty in model estimates!)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Longline survey is not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Longline survey is not used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4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994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54AC-6C6B-D54C-4941-32157425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50"/>
            <a:ext cx="10515600" cy="1325563"/>
          </a:xfrm>
        </p:spPr>
        <p:txBody>
          <a:bodyPr/>
          <a:lstStyle/>
          <a:p>
            <a:r>
              <a:rPr lang="en-US" dirty="0"/>
              <a:t>How do these </a:t>
            </a:r>
            <a:r>
              <a:rPr lang="en-US" b="1" i="1" dirty="0">
                <a:solidFill>
                  <a:schemeClr val="accent6"/>
                </a:solidFill>
              </a:rPr>
              <a:t>model decisions </a:t>
            </a:r>
            <a:r>
              <a:rPr lang="en-US" dirty="0"/>
              <a:t>differ among </a:t>
            </a:r>
            <a:r>
              <a:rPr lang="en-US" b="1" i="1" dirty="0"/>
              <a:t>complex</a:t>
            </a:r>
            <a:r>
              <a:rPr lang="en-US" dirty="0"/>
              <a:t> Pacific cod assessments (</a:t>
            </a:r>
            <a:r>
              <a:rPr lang="en-US" b="1" i="1" dirty="0"/>
              <a:t>Biology</a:t>
            </a:r>
            <a:r>
              <a:rPr lang="en-US" dirty="0"/>
              <a:t>)?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DCC25E-2154-093A-C5A3-9928FDE9F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92709"/>
              </p:ext>
            </p:extLst>
          </p:nvPr>
        </p:nvGraphicFramePr>
        <p:xfrm>
          <a:off x="1045984" y="1911405"/>
          <a:ext cx="10100032" cy="444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57">
                  <a:extLst>
                    <a:ext uri="{9D8B030D-6E8A-4147-A177-3AD203B41FA5}">
                      <a16:colId xmlns:a16="http://schemas.microsoft.com/office/drawing/2014/main" val="4294852116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2664731364"/>
                    </a:ext>
                  </a:extLst>
                </a:gridCol>
                <a:gridCol w="2489412">
                  <a:extLst>
                    <a:ext uri="{9D8B030D-6E8A-4147-A177-3AD203B41FA5}">
                      <a16:colId xmlns:a16="http://schemas.microsoft.com/office/drawing/2014/main" val="139708499"/>
                    </a:ext>
                  </a:extLst>
                </a:gridCol>
                <a:gridCol w="2229103">
                  <a:extLst>
                    <a:ext uri="{9D8B030D-6E8A-4147-A177-3AD203B41FA5}">
                      <a16:colId xmlns:a16="http://schemas.microsoft.com/office/drawing/2014/main" val="840198264"/>
                    </a:ext>
                  </a:extLst>
                </a:gridCol>
                <a:gridCol w="2297965">
                  <a:extLst>
                    <a:ext uri="{9D8B030D-6E8A-4147-A177-3AD203B41FA5}">
                      <a16:colId xmlns:a16="http://schemas.microsoft.com/office/drawing/2014/main" val="2716640901"/>
                    </a:ext>
                  </a:extLst>
                </a:gridCol>
              </a:tblGrid>
              <a:tr h="915638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Growth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Time-variation in Growth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Natural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Time-variation in Natural Mortality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134386"/>
                  </a:ext>
                </a:extLst>
              </a:tr>
              <a:tr h="795291">
                <a:tc>
                  <a:txBody>
                    <a:bodyPr/>
                    <a:lstStyle/>
                    <a:p>
                      <a:r>
                        <a:rPr lang="en-US" sz="1500" dirty="0"/>
                        <a:t>Eastern Bering 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More complex (Richards)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Changes continuously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Assumed known </a:t>
                      </a:r>
                      <a:r>
                        <a:rPr lang="en-US" sz="1500" b="1" i="1" dirty="0"/>
                        <a:t>(can underestimate our uncertainty in model estimates!)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Does not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98810"/>
                  </a:ext>
                </a:extLst>
              </a:tr>
              <a:tr h="1263109">
                <a:tc>
                  <a:txBody>
                    <a:bodyPr/>
                    <a:lstStyle/>
                    <a:p>
                      <a:r>
                        <a:rPr lang="en-US" sz="1500" dirty="0"/>
                        <a:t>Gulf of 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Less complex (von </a:t>
                      </a:r>
                      <a:r>
                        <a:rPr lang="en-US" sz="1500" dirty="0" err="1"/>
                        <a:t>Bertalanffy</a:t>
                      </a:r>
                      <a:r>
                        <a:rPr lang="en-US" sz="15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Does not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Estimation is informed by external knowledge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Changes in 2 distinct periods (marine heatwave)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14731"/>
                  </a:ext>
                </a:extLst>
              </a:tr>
              <a:tr h="1263109">
                <a:tc>
                  <a:txBody>
                    <a:bodyPr/>
                    <a:lstStyle/>
                    <a:p>
                      <a:r>
                        <a:rPr lang="en-US" sz="1500" dirty="0"/>
                        <a:t>Aleutian Islands (</a:t>
                      </a:r>
                      <a:r>
                        <a:rPr lang="en-US" sz="1500" b="1" i="1" dirty="0"/>
                        <a:t>in development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Less complex (von </a:t>
                      </a:r>
                      <a:r>
                        <a:rPr lang="en-US" sz="1500" dirty="0" err="1"/>
                        <a:t>Bertalanffy</a:t>
                      </a:r>
                      <a:r>
                        <a:rPr lang="en-US" sz="1500" dirty="0"/>
                        <a:t>)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Changes in 2 distinct periods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Freely 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Changes in 2 distinct periods (marine heatwave)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4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29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6FA6-DD4A-3A3D-0648-46EF7AFD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Data inputs </a:t>
            </a:r>
            <a:r>
              <a:rPr lang="en-US" dirty="0"/>
              <a:t>in </a:t>
            </a:r>
            <a:r>
              <a:rPr lang="en-US" b="1" i="1" dirty="0"/>
              <a:t>complex</a:t>
            </a:r>
            <a:r>
              <a:rPr lang="en-US" dirty="0"/>
              <a:t> models (EBS)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CCCA-B7C0-0C18-224C-A54A4412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5110654" cy="4890485"/>
          </a:xfrm>
        </p:spPr>
        <p:txBody>
          <a:bodyPr>
            <a:normAutofit/>
          </a:bodyPr>
          <a:lstStyle/>
          <a:p>
            <a:r>
              <a:rPr lang="en-US" dirty="0"/>
              <a:t>Combined gear catches and size composition data</a:t>
            </a:r>
          </a:p>
          <a:p>
            <a:r>
              <a:rPr lang="en-US" dirty="0"/>
              <a:t>Bottom trawl survey index, age-and size composition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8280BA-3299-F9FE-E2C2-44CD397ABB6B}"/>
              </a:ext>
            </a:extLst>
          </p:cNvPr>
          <p:cNvGrpSpPr/>
          <p:nvPr/>
        </p:nvGrpSpPr>
        <p:grpSpPr>
          <a:xfrm>
            <a:off x="7389884" y="1538186"/>
            <a:ext cx="3229239" cy="1118873"/>
            <a:chOff x="7200697" y="1548696"/>
            <a:chExt cx="3229239" cy="11188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9B505D-27D8-3982-7D62-CBD87BC94FDD}"/>
                </a:ext>
              </a:extLst>
            </p:cNvPr>
            <p:cNvSpPr/>
            <p:nvPr/>
          </p:nvSpPr>
          <p:spPr>
            <a:xfrm>
              <a:off x="7200697" y="1548696"/>
              <a:ext cx="1278932" cy="105337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Longline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5DBFDF-550E-0A86-F664-DB3B19C2336E}"/>
                </a:ext>
              </a:extLst>
            </p:cNvPr>
            <p:cNvSpPr/>
            <p:nvPr/>
          </p:nvSpPr>
          <p:spPr>
            <a:xfrm>
              <a:off x="8175851" y="1581444"/>
              <a:ext cx="1278932" cy="10533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67F01-49C6-1497-5C1F-28AD3C38BB42}"/>
                </a:ext>
              </a:extLst>
            </p:cNvPr>
            <p:cNvSpPr/>
            <p:nvPr/>
          </p:nvSpPr>
          <p:spPr>
            <a:xfrm>
              <a:off x="9151965" y="1614192"/>
              <a:ext cx="1277971" cy="10533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Trawl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32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CD3D-F436-A12F-0D81-10EB0D01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Pacific cod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27B1-E2FA-26BF-BB9D-D4963D8F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168"/>
            <a:ext cx="8064062" cy="4681795"/>
          </a:xfrm>
        </p:spPr>
        <p:txBody>
          <a:bodyPr/>
          <a:lstStyle/>
          <a:p>
            <a:r>
              <a:rPr lang="en-US" dirty="0"/>
              <a:t>Generalist predator (consumes a variety of prey)</a:t>
            </a:r>
          </a:p>
          <a:p>
            <a:r>
              <a:rPr lang="en-US" dirty="0"/>
              <a:t>Occur at depths from shoreline to 500m</a:t>
            </a:r>
          </a:p>
          <a:p>
            <a:r>
              <a:rPr lang="en-US" dirty="0"/>
              <a:t>Highly sensitive to temperature conditions</a:t>
            </a:r>
          </a:p>
          <a:p>
            <a:pPr lvl="1"/>
            <a:r>
              <a:rPr lang="en-US" dirty="0"/>
              <a:t>High mortality events during marine heatwaves</a:t>
            </a:r>
          </a:p>
          <a:p>
            <a:pPr lvl="1"/>
            <a:r>
              <a:rPr lang="en-US" dirty="0"/>
              <a:t>Hatching success and egg survival are influenced by prevailing temperature conditions</a:t>
            </a:r>
          </a:p>
          <a:p>
            <a:r>
              <a:rPr lang="en-US" dirty="0"/>
              <a:t>Exhibit seasonal migrations</a:t>
            </a:r>
          </a:p>
          <a:p>
            <a:pPr lvl="1"/>
            <a:r>
              <a:rPr lang="en-US" dirty="0"/>
              <a:t>Return to place of birth to spawn (natal homing; Winter)</a:t>
            </a:r>
          </a:p>
          <a:p>
            <a:pPr lvl="1"/>
            <a:r>
              <a:rPr lang="en-US" dirty="0"/>
              <a:t>Migrations away from place of birth to feed (Spring – Summer)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9E553-B605-79D4-C33B-1730E62F9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263" y="2596313"/>
            <a:ext cx="3312949" cy="24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period&#10;&#10;Description automatically generated with medium confidence">
            <a:extLst>
              <a:ext uri="{FF2B5EF4-FFF2-40B4-BE49-F238E27FC236}">
                <a16:creationId xmlns:a16="http://schemas.microsoft.com/office/drawing/2014/main" id="{ED416BAE-BDCB-AEB9-7E45-23B55DF6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50" y="2125360"/>
            <a:ext cx="4786350" cy="3904393"/>
          </a:xfrm>
          <a:prstGeom prst="rect">
            <a:avLst/>
          </a:prstGeom>
        </p:spPr>
      </p:pic>
      <p:pic>
        <p:nvPicPr>
          <p:cNvPr id="10" name="Picture 9" descr="A diagram of a curve&#10;&#10;Description automatically generated">
            <a:extLst>
              <a:ext uri="{FF2B5EF4-FFF2-40B4-BE49-F238E27FC236}">
                <a16:creationId xmlns:a16="http://schemas.microsoft.com/office/drawing/2014/main" id="{390EC26F-0E50-3B5B-D384-619C8694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470" y="2125360"/>
            <a:ext cx="4382530" cy="2905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26FA6-DD4A-3A3D-0648-46EF7AFD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0"/>
            <a:ext cx="11353800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Model decisions </a:t>
            </a:r>
            <a:r>
              <a:rPr lang="en-US" dirty="0"/>
              <a:t>in </a:t>
            </a:r>
            <a:r>
              <a:rPr lang="en-US" b="1" i="1" dirty="0"/>
              <a:t>complex</a:t>
            </a:r>
            <a:r>
              <a:rPr lang="en-US" dirty="0"/>
              <a:t> models (EBS)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CCCA-B7C0-0C18-224C-A54A4412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366"/>
            <a:ext cx="7349360" cy="5370785"/>
          </a:xfrm>
        </p:spPr>
        <p:txBody>
          <a:bodyPr>
            <a:normAutofit/>
          </a:bodyPr>
          <a:lstStyle/>
          <a:p>
            <a:r>
              <a:rPr lang="en-US" dirty="0"/>
              <a:t>Fishery gears are modelled as combined</a:t>
            </a:r>
          </a:p>
          <a:p>
            <a:r>
              <a:rPr lang="en-US" dirty="0"/>
              <a:t>Fishery selectivity from combined gears are S-shaped and changes discretely</a:t>
            </a:r>
          </a:p>
          <a:p>
            <a:r>
              <a:rPr lang="en-US" dirty="0"/>
              <a:t>Bottom trawl survey selectivity are S-shaped (Selectivity changes annually)</a:t>
            </a:r>
          </a:p>
          <a:p>
            <a:r>
              <a:rPr lang="en-US" dirty="0"/>
              <a:t>Growth pattern is more complicated (Richards Curve) </a:t>
            </a:r>
          </a:p>
          <a:p>
            <a:pPr lvl="1"/>
            <a:r>
              <a:rPr lang="en-US" dirty="0"/>
              <a:t>Changes annually</a:t>
            </a:r>
          </a:p>
          <a:p>
            <a:r>
              <a:rPr lang="en-US" dirty="0"/>
              <a:t>Natural mortality is known (does not change)</a:t>
            </a:r>
          </a:p>
          <a:p>
            <a:pPr lvl="1"/>
            <a:r>
              <a:rPr lang="en-US" dirty="0"/>
              <a:t>Treating unknowns as knowns will mischaracterize our uncertainty in model estimates!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BEC877-D3EA-0893-3C0B-9939F5708931}"/>
              </a:ext>
            </a:extLst>
          </p:cNvPr>
          <p:cNvGrpSpPr/>
          <p:nvPr/>
        </p:nvGrpSpPr>
        <p:grpSpPr>
          <a:xfrm>
            <a:off x="8187560" y="1325563"/>
            <a:ext cx="3985108" cy="5303947"/>
            <a:chOff x="3488781" y="287043"/>
            <a:chExt cx="4712490" cy="6582585"/>
          </a:xfrm>
        </p:grpSpPr>
        <p:pic>
          <p:nvPicPr>
            <p:cNvPr id="12" name="Picture 11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6CFC8664-BC07-1345-6ADB-3D09B14A7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8781" y="287043"/>
              <a:ext cx="4712490" cy="6397920"/>
            </a:xfrm>
            <a:prstGeom prst="rect">
              <a:avLst/>
            </a:prstGeom>
          </p:spPr>
        </p:pic>
        <p:pic>
          <p:nvPicPr>
            <p:cNvPr id="13" name="Picture 12" descr="A number of years with different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D7AEA287-D56B-D0CF-0B48-CC8ED43C3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1340" y="4882987"/>
              <a:ext cx="3739931" cy="129375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7C4B9-5560-E5E9-9450-129D33D010DC}"/>
                </a:ext>
              </a:extLst>
            </p:cNvPr>
            <p:cNvSpPr txBox="1"/>
            <p:nvPr/>
          </p:nvSpPr>
          <p:spPr>
            <a:xfrm>
              <a:off x="5675585" y="6500296"/>
              <a:ext cx="557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3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6FA6-DD4A-3A3D-0648-46EF7AFD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Data inputs </a:t>
            </a:r>
            <a:r>
              <a:rPr lang="en-US" dirty="0"/>
              <a:t>in </a:t>
            </a:r>
            <a:r>
              <a:rPr lang="en-US" b="1" i="1" dirty="0"/>
              <a:t>complex</a:t>
            </a:r>
            <a:r>
              <a:rPr lang="en-US" dirty="0"/>
              <a:t> models (GOA)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CCCA-B7C0-0C18-224C-A54A4412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5426676" cy="4890485"/>
          </a:xfrm>
        </p:spPr>
        <p:txBody>
          <a:bodyPr>
            <a:normAutofit/>
          </a:bodyPr>
          <a:lstStyle/>
          <a:p>
            <a:r>
              <a:rPr lang="en-US" dirty="0"/>
              <a:t>Separate gear catches, size composition, and paired size-age data (longline, pot, and trawl)</a:t>
            </a:r>
          </a:p>
          <a:p>
            <a:r>
              <a:rPr lang="en-US" dirty="0"/>
              <a:t>Bottom trawl survey index, size composition data, and paired size-age data</a:t>
            </a:r>
          </a:p>
          <a:p>
            <a:r>
              <a:rPr lang="en-US" dirty="0"/>
              <a:t>Longline survey index, size composition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F33A64-2D99-9192-BECC-FBB9601AE8A5}"/>
              </a:ext>
            </a:extLst>
          </p:cNvPr>
          <p:cNvSpPr/>
          <p:nvPr/>
        </p:nvSpPr>
        <p:spPr>
          <a:xfrm>
            <a:off x="6524082" y="1690688"/>
            <a:ext cx="1278932" cy="10533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Longline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1E17D0-3737-C44F-0604-904781703CB0}"/>
              </a:ext>
            </a:extLst>
          </p:cNvPr>
          <p:cNvSpPr/>
          <p:nvPr/>
        </p:nvSpPr>
        <p:spPr>
          <a:xfrm>
            <a:off x="8062220" y="1744794"/>
            <a:ext cx="1278932" cy="10533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651A36-2EEC-D552-5658-AD9B0FEFF401}"/>
              </a:ext>
            </a:extLst>
          </p:cNvPr>
          <p:cNvSpPr/>
          <p:nvPr/>
        </p:nvSpPr>
        <p:spPr>
          <a:xfrm>
            <a:off x="9600357" y="1744793"/>
            <a:ext cx="1277971" cy="10533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Trawl</a:t>
            </a:r>
          </a:p>
        </p:txBody>
      </p:sp>
    </p:spTree>
    <p:extLst>
      <p:ext uri="{BB962C8B-B14F-4D97-AF65-F5344CB8AC3E}">
        <p14:creationId xmlns:p14="http://schemas.microsoft.com/office/powerpoint/2010/main" val="308051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6FA6-DD4A-3A3D-0648-46EF7AFD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0"/>
            <a:ext cx="11353800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Model decisions </a:t>
            </a:r>
            <a:r>
              <a:rPr lang="en-US" dirty="0"/>
              <a:t>in </a:t>
            </a:r>
            <a:r>
              <a:rPr lang="en-US" b="1" i="1" dirty="0"/>
              <a:t>complex</a:t>
            </a:r>
            <a:r>
              <a:rPr lang="en-US" dirty="0"/>
              <a:t> models (GOA)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CCCA-B7C0-0C18-224C-A54A4412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366"/>
            <a:ext cx="6834352" cy="53707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Separate gears modelled</a:t>
            </a:r>
          </a:p>
          <a:p>
            <a:r>
              <a:rPr lang="en-US" dirty="0"/>
              <a:t>Fishery selectivity is:</a:t>
            </a:r>
          </a:p>
          <a:p>
            <a:pPr lvl="1"/>
            <a:r>
              <a:rPr lang="en-US" dirty="0"/>
              <a:t>S-shaped (trawl and longline)</a:t>
            </a:r>
          </a:p>
          <a:p>
            <a:pPr lvl="1"/>
            <a:r>
              <a:rPr lang="en-US" dirty="0"/>
              <a:t>Dome-shaped (pot) </a:t>
            </a:r>
          </a:p>
          <a:p>
            <a:pPr lvl="1"/>
            <a:r>
              <a:rPr lang="en-US" dirty="0"/>
              <a:t>mix of annual and discrete changes in selectivity,</a:t>
            </a:r>
          </a:p>
          <a:p>
            <a:r>
              <a:rPr lang="en-US" dirty="0"/>
              <a:t>Bottom trawl survey selectivity is S-shaped (discrete changes)</a:t>
            </a:r>
          </a:p>
          <a:p>
            <a:r>
              <a:rPr lang="en-US" dirty="0"/>
              <a:t>Longline survey selectivity is S-shaped (no change)</a:t>
            </a:r>
          </a:p>
          <a:p>
            <a:r>
              <a:rPr lang="en-US" dirty="0"/>
              <a:t>Utilizes temperature data to inform survey abundance estimates</a:t>
            </a:r>
          </a:p>
          <a:p>
            <a:r>
              <a:rPr lang="en-US" dirty="0"/>
              <a:t>Growth pattern is less complicated (Von </a:t>
            </a:r>
            <a:r>
              <a:rPr lang="en-US" dirty="0" err="1"/>
              <a:t>Bertalanffy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Growth does not change over time, </a:t>
            </a:r>
          </a:p>
          <a:p>
            <a:r>
              <a:rPr lang="en-US" dirty="0"/>
              <a:t>Natural mortality is estimated by the model, while being informed by external knowledge (discrete changes)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2CF42A-517E-3BF1-FA9C-71ECAEF4F175}"/>
              </a:ext>
            </a:extLst>
          </p:cNvPr>
          <p:cNvGrpSpPr/>
          <p:nvPr/>
        </p:nvGrpSpPr>
        <p:grpSpPr>
          <a:xfrm>
            <a:off x="7593656" y="2374060"/>
            <a:ext cx="4598344" cy="3000703"/>
            <a:chOff x="5509896" y="3236003"/>
            <a:chExt cx="5625854" cy="3621997"/>
          </a:xfrm>
        </p:grpSpPr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749663BF-0B49-BB67-69F5-ED71A1579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9896" y="3236003"/>
              <a:ext cx="5625854" cy="36219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D557D2-6F51-DD86-1A08-97C56E1F6D76}"/>
                </a:ext>
              </a:extLst>
            </p:cNvPr>
            <p:cNvSpPr txBox="1"/>
            <p:nvPr/>
          </p:nvSpPr>
          <p:spPr>
            <a:xfrm>
              <a:off x="9004441" y="396813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S-shaped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592403-2FDF-53E3-3433-0F5604CCFA65}"/>
                </a:ext>
              </a:extLst>
            </p:cNvPr>
            <p:cNvSpPr txBox="1"/>
            <p:nvPr/>
          </p:nvSpPr>
          <p:spPr>
            <a:xfrm>
              <a:off x="7369191" y="5476997"/>
              <a:ext cx="157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Dome shaped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4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6FA6-DD4A-3A3D-0648-46EF7AFD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Data inputs </a:t>
            </a:r>
            <a:r>
              <a:rPr lang="en-US" dirty="0"/>
              <a:t>in </a:t>
            </a:r>
            <a:r>
              <a:rPr lang="en-US" b="1" i="1" dirty="0"/>
              <a:t>complex</a:t>
            </a:r>
            <a:r>
              <a:rPr lang="en-US" dirty="0"/>
              <a:t> models (AI)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CCCA-B7C0-0C18-224C-A54A4412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5566018" cy="4890485"/>
          </a:xfrm>
        </p:spPr>
        <p:txBody>
          <a:bodyPr>
            <a:normAutofit/>
          </a:bodyPr>
          <a:lstStyle/>
          <a:p>
            <a:r>
              <a:rPr lang="en-US" dirty="0"/>
              <a:t>Combined gear catches and size composition data</a:t>
            </a:r>
          </a:p>
          <a:p>
            <a:r>
              <a:rPr lang="en-US" dirty="0"/>
              <a:t>Bottom trawl survey index, size composition data, and paired size-age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4E55BC-C853-9AF7-78B6-82AA7B6ECD7F}"/>
              </a:ext>
            </a:extLst>
          </p:cNvPr>
          <p:cNvGrpSpPr/>
          <p:nvPr/>
        </p:nvGrpSpPr>
        <p:grpSpPr>
          <a:xfrm>
            <a:off x="7379373" y="1821965"/>
            <a:ext cx="3229239" cy="1118873"/>
            <a:chOff x="7200697" y="1548696"/>
            <a:chExt cx="3229239" cy="111887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7F664A-6DC4-31A1-904C-440992C3C1D6}"/>
                </a:ext>
              </a:extLst>
            </p:cNvPr>
            <p:cNvSpPr/>
            <p:nvPr/>
          </p:nvSpPr>
          <p:spPr>
            <a:xfrm>
              <a:off x="7200697" y="1548696"/>
              <a:ext cx="1278932" cy="105337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Longline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46C8CD-ADC2-5472-0111-C876EBE97AE0}"/>
                </a:ext>
              </a:extLst>
            </p:cNvPr>
            <p:cNvSpPr/>
            <p:nvPr/>
          </p:nvSpPr>
          <p:spPr>
            <a:xfrm>
              <a:off x="8175851" y="1581444"/>
              <a:ext cx="1278932" cy="10533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3179A7-E01F-829C-64E0-03CA5959DC89}"/>
                </a:ext>
              </a:extLst>
            </p:cNvPr>
            <p:cNvSpPr/>
            <p:nvPr/>
          </p:nvSpPr>
          <p:spPr>
            <a:xfrm>
              <a:off x="9151965" y="1614192"/>
              <a:ext cx="1277971" cy="10533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Trawl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97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6FA6-DD4A-3A3D-0648-46EF7AFD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0"/>
            <a:ext cx="11353800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Model decisions </a:t>
            </a:r>
            <a:r>
              <a:rPr lang="en-US" dirty="0"/>
              <a:t>in </a:t>
            </a:r>
            <a:r>
              <a:rPr lang="en-US" b="1" i="1" dirty="0"/>
              <a:t>complex</a:t>
            </a:r>
            <a:r>
              <a:rPr lang="en-US" dirty="0"/>
              <a:t> models (AI)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CCCA-B7C0-0C18-224C-A54A4412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366"/>
            <a:ext cx="6949966" cy="5370785"/>
          </a:xfrm>
        </p:spPr>
        <p:txBody>
          <a:bodyPr>
            <a:normAutofit/>
          </a:bodyPr>
          <a:lstStyle/>
          <a:p>
            <a:r>
              <a:rPr lang="en-US" dirty="0"/>
              <a:t>Gears are modelled in a combined fashion</a:t>
            </a:r>
          </a:p>
          <a:p>
            <a:r>
              <a:rPr lang="en-US" dirty="0"/>
              <a:t>Fishery removal patterns from combined gears are S-shaped (no time-variation)</a:t>
            </a:r>
          </a:p>
          <a:p>
            <a:r>
              <a:rPr lang="en-US" dirty="0"/>
              <a:t>Bottom trawl survey removal patterns are S-shaped (no time-variation)</a:t>
            </a:r>
          </a:p>
          <a:p>
            <a:r>
              <a:rPr lang="en-US" dirty="0"/>
              <a:t>Growth pattern is less complicated (Von </a:t>
            </a:r>
            <a:r>
              <a:rPr lang="en-US" dirty="0" err="1"/>
              <a:t>Bertalanffy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Growth changes discretely</a:t>
            </a:r>
          </a:p>
          <a:p>
            <a:r>
              <a:rPr lang="en-US" dirty="0"/>
              <a:t>Natural mortality is estimated by the model (varies discretely)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C70B8C-2CB8-1B9D-776B-B3151B5704C0}"/>
              </a:ext>
            </a:extLst>
          </p:cNvPr>
          <p:cNvGrpSpPr/>
          <p:nvPr/>
        </p:nvGrpSpPr>
        <p:grpSpPr>
          <a:xfrm>
            <a:off x="7588476" y="1841570"/>
            <a:ext cx="4467600" cy="3638012"/>
            <a:chOff x="7588476" y="1841570"/>
            <a:chExt cx="4467600" cy="36380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7BD7E7-0A7D-2CCD-7EC3-A9ADCF1C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8476" y="1841570"/>
              <a:ext cx="4467600" cy="36380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8F46CD-2737-D456-FE8A-5D1582D89796}"/>
                </a:ext>
              </a:extLst>
            </p:cNvPr>
            <p:cNvSpPr txBox="1"/>
            <p:nvPr/>
          </p:nvSpPr>
          <p:spPr>
            <a:xfrm>
              <a:off x="10449955" y="2980609"/>
              <a:ext cx="929215" cy="30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S-shaped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72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D69C-8284-CD5D-9143-913CD100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6448" cy="1460500"/>
          </a:xfrm>
        </p:spPr>
        <p:txBody>
          <a:bodyPr/>
          <a:lstStyle/>
          <a:p>
            <a:r>
              <a:rPr lang="en-US" dirty="0"/>
              <a:t>Harmonious modelling approaches?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5379-7F2D-DB4C-EFF9-D71A4D75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124"/>
            <a:ext cx="10515600" cy="4769179"/>
          </a:xfrm>
        </p:spPr>
        <p:txBody>
          <a:bodyPr>
            <a:normAutofit/>
          </a:bodyPr>
          <a:lstStyle/>
          <a:p>
            <a:r>
              <a:rPr lang="en-US" dirty="0"/>
              <a:t>Clearly, there are multiple decision points for more complex models</a:t>
            </a:r>
          </a:p>
          <a:p>
            <a:r>
              <a:rPr lang="en-US" dirty="0"/>
              <a:t>Consensus is needed, particularly for how to model the biology (growth) of this species</a:t>
            </a:r>
          </a:p>
          <a:p>
            <a:pPr lvl="1"/>
            <a:r>
              <a:rPr lang="en-US" dirty="0"/>
              <a:t>Growth patterns are modelled with either a complicated (EBS; Richards) or simple form (GOA and AI; Von </a:t>
            </a:r>
            <a:r>
              <a:rPr lang="en-US" dirty="0" err="1"/>
              <a:t>Bertalanffy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Growth patterns likely do not differ across regions that much to warrant a completely different growth pattern</a:t>
            </a:r>
          </a:p>
          <a:p>
            <a:pPr lvl="2"/>
            <a:r>
              <a:rPr lang="en-US" dirty="0"/>
              <a:t>Growth patterns likely changes over time, given the sensitivity of Pacific cod to their environment. </a:t>
            </a:r>
          </a:p>
          <a:p>
            <a:pPr lvl="2"/>
            <a:r>
              <a:rPr lang="en-US" dirty="0"/>
              <a:t>The consistent use of paired size-age data across assessment frameworks will likely aid in such representations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D69C-8284-CD5D-9143-913CD100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6448" cy="1460500"/>
          </a:xfrm>
        </p:spPr>
        <p:txBody>
          <a:bodyPr/>
          <a:lstStyle/>
          <a:p>
            <a:r>
              <a:rPr lang="en-US" dirty="0"/>
              <a:t>Harmonious modelling approaches?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5379-7F2D-DB4C-EFF9-D71A4D75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96"/>
            <a:ext cx="10515600" cy="4769179"/>
          </a:xfrm>
        </p:spPr>
        <p:txBody>
          <a:bodyPr>
            <a:normAutofit/>
          </a:bodyPr>
          <a:lstStyle/>
          <a:p>
            <a:r>
              <a:rPr lang="en-US" dirty="0"/>
              <a:t>The treatment of how gears are represented are inconsistent across assessments</a:t>
            </a:r>
          </a:p>
          <a:p>
            <a:r>
              <a:rPr lang="en-US" dirty="0"/>
              <a:t>The GOA assessment separates gears</a:t>
            </a:r>
          </a:p>
          <a:p>
            <a:r>
              <a:rPr lang="en-US" dirty="0"/>
              <a:t>The BS and AI assessments combine gears</a:t>
            </a:r>
          </a:p>
          <a:p>
            <a:pPr lvl="1"/>
            <a:r>
              <a:rPr lang="en-US" dirty="0"/>
              <a:t>Combining gears increases information content and helps simplify an already complicated model</a:t>
            </a:r>
          </a:p>
          <a:p>
            <a:pPr lvl="1"/>
            <a:r>
              <a:rPr lang="en-US" dirty="0"/>
              <a:t>But a key consideration to note: if catches and selectivity within a gear type changes over time, an analyst must consider the presence of variation in fishery processes</a:t>
            </a:r>
          </a:p>
          <a:p>
            <a:pPr lvl="1"/>
            <a:r>
              <a:rPr lang="en-US" b="1" i="1" dirty="0"/>
              <a:t>For the AI assessment, likely insufficient data to support a separate gear approach</a:t>
            </a:r>
          </a:p>
        </p:txBody>
      </p:sp>
    </p:spTree>
    <p:extLst>
      <p:ext uri="{BB962C8B-B14F-4D97-AF65-F5344CB8AC3E}">
        <p14:creationId xmlns:p14="http://schemas.microsoft.com/office/powerpoint/2010/main" val="2054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0A1D-FF02-032E-4A5A-A68BFECD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5"/>
            <a:ext cx="10515600" cy="1325563"/>
          </a:xfrm>
        </p:spPr>
        <p:txBody>
          <a:bodyPr/>
          <a:lstStyle/>
          <a:p>
            <a:r>
              <a:rPr lang="en-US" dirty="0"/>
              <a:t>Current consensus to harmonize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CC66-086A-92D3-33FF-44098734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6641" cy="4351338"/>
          </a:xfrm>
        </p:spPr>
        <p:txBody>
          <a:bodyPr>
            <a:normAutofit/>
          </a:bodyPr>
          <a:lstStyle/>
          <a:p>
            <a:r>
              <a:rPr lang="en-US" dirty="0"/>
              <a:t>Utilize paired size-age data to inform growth processes</a:t>
            </a:r>
          </a:p>
          <a:p>
            <a:r>
              <a:rPr lang="en-US" dirty="0"/>
              <a:t>Explore different ways to represent growth and ensure consistent use of growth patterns across assessments and the presence of variable growth over time.</a:t>
            </a:r>
          </a:p>
          <a:p>
            <a:pPr lvl="1"/>
            <a:r>
              <a:rPr lang="en-US" dirty="0"/>
              <a:t> </a:t>
            </a:r>
            <a:r>
              <a:rPr lang="en-US" b="1" i="1" dirty="0"/>
              <a:t>Failing to acknowledge variable growth when present will bias recommended harvest levels and biomass estimates!</a:t>
            </a:r>
          </a:p>
          <a:p>
            <a:r>
              <a:rPr lang="en-US" dirty="0"/>
              <a:t>When utilizing a combined gear approach (e.g., EBS and AI), always consider the presence of time-variation in </a:t>
            </a:r>
            <a:r>
              <a:rPr lang="en-US"/>
              <a:t>removal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CD3D-F436-A12F-0D81-10EB0D01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Pacific cod population structure</a:t>
            </a:r>
          </a:p>
        </p:txBody>
      </p:sp>
      <p:pic>
        <p:nvPicPr>
          <p:cNvPr id="5" name="Picture 4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54D1CDFB-BCA6-8BEA-5B8D-10EA0169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59" y="2152951"/>
            <a:ext cx="5941541" cy="31756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27B1-E2FA-26BF-BB9D-D4963D8F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9398"/>
            <a:ext cx="6242222" cy="46817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Across Alaska, there are multiple populations of Pacific cod that are genetically distinct</a:t>
            </a:r>
          </a:p>
          <a:p>
            <a:pPr lvl="1"/>
            <a:r>
              <a:rPr lang="en-US" dirty="0"/>
              <a:t>Population = group of individuals breeding in the same space and time</a:t>
            </a:r>
          </a:p>
          <a:p>
            <a:r>
              <a:rPr lang="en-US" dirty="0"/>
              <a:t>These populations are managed as separate units, each with separate stock assessments</a:t>
            </a:r>
          </a:p>
          <a:p>
            <a:pPr lvl="1"/>
            <a:r>
              <a:rPr lang="en-US" dirty="0"/>
              <a:t>Eastern Bering Sea (EBS)</a:t>
            </a:r>
          </a:p>
          <a:p>
            <a:pPr lvl="1"/>
            <a:r>
              <a:rPr lang="en-US" dirty="0"/>
              <a:t>Aleutian Islands (AI)</a:t>
            </a:r>
          </a:p>
          <a:p>
            <a:pPr lvl="1"/>
            <a:r>
              <a:rPr lang="en-US" dirty="0"/>
              <a:t>Gulf of Alaska (GOA)</a:t>
            </a:r>
          </a:p>
          <a:p>
            <a:pPr lvl="2"/>
            <a:r>
              <a:rPr lang="en-US" dirty="0"/>
              <a:t>Western and eastern GOA are separate populations but managed as one unit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B06BD-7454-F474-59B1-5C9EBAE24320}"/>
              </a:ext>
            </a:extLst>
          </p:cNvPr>
          <p:cNvSpPr txBox="1"/>
          <p:nvPr/>
        </p:nvSpPr>
        <p:spPr>
          <a:xfrm>
            <a:off x="10247586" y="5489993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Spies et al. 2022</a:t>
            </a:r>
          </a:p>
        </p:txBody>
      </p:sp>
    </p:spTree>
    <p:extLst>
      <p:ext uri="{BB962C8B-B14F-4D97-AF65-F5344CB8AC3E}">
        <p14:creationId xmlns:p14="http://schemas.microsoft.com/office/powerpoint/2010/main" val="11852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6D32-57DD-D940-497F-23CBB539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1345" cy="1325563"/>
          </a:xfrm>
        </p:spPr>
        <p:txBody>
          <a:bodyPr/>
          <a:lstStyle/>
          <a:p>
            <a:r>
              <a:rPr lang="en-US" dirty="0"/>
              <a:t>How do we assess the health of these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96BE-A158-8E46-7F2B-94FA07D8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2628" cy="4667250"/>
          </a:xfrm>
        </p:spPr>
        <p:txBody>
          <a:bodyPr>
            <a:normAutofit/>
          </a:bodyPr>
          <a:lstStyle/>
          <a:p>
            <a:r>
              <a:rPr lang="en-US" dirty="0"/>
              <a:t>Utilize stock assessment models to estimate the amount of biomass left in the ocean</a:t>
            </a:r>
          </a:p>
          <a:p>
            <a:pPr lvl="1"/>
            <a:r>
              <a:rPr lang="en-US" dirty="0"/>
              <a:t>Population estimates of these models can then be utilized to derive recommended harvest levels</a:t>
            </a:r>
          </a:p>
          <a:p>
            <a:pPr lvl="1"/>
            <a:r>
              <a:rPr lang="en-US" dirty="0"/>
              <a:t>The goal here is to derive harvest levels that meet both fishery and conservation objectives</a:t>
            </a:r>
          </a:p>
          <a:p>
            <a:pPr lvl="2"/>
            <a:r>
              <a:rPr lang="en-US" dirty="0"/>
              <a:t>Maximizing catch</a:t>
            </a:r>
          </a:p>
          <a:p>
            <a:pPr lvl="2"/>
            <a:r>
              <a:rPr lang="en-US" dirty="0"/>
              <a:t>Ensure sufficient biomass remains for reproduction</a:t>
            </a:r>
          </a:p>
          <a:p>
            <a:r>
              <a:rPr lang="en-US" dirty="0"/>
              <a:t>Models vary in complexity, which are generally based on the amount of data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ACAF-BD37-F4C6-58F1-CDCEE0B6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7" y="278628"/>
            <a:ext cx="13063151" cy="1325563"/>
          </a:xfrm>
        </p:spPr>
        <p:txBody>
          <a:bodyPr/>
          <a:lstStyle/>
          <a:p>
            <a:r>
              <a:rPr lang="en-US" dirty="0"/>
              <a:t>Which models are </a:t>
            </a:r>
            <a:r>
              <a:rPr lang="en-US" b="1" i="1" dirty="0"/>
              <a:t>currently</a:t>
            </a:r>
            <a:r>
              <a:rPr lang="en-US" dirty="0"/>
              <a:t> used for each stock?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FB567D-239C-C699-C536-46A4EEC7D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71537"/>
              </p:ext>
            </p:extLst>
          </p:nvPr>
        </p:nvGraphicFramePr>
        <p:xfrm>
          <a:off x="1347573" y="2091265"/>
          <a:ext cx="9496854" cy="207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618">
                  <a:extLst>
                    <a:ext uri="{9D8B030D-6E8A-4147-A177-3AD203B41FA5}">
                      <a16:colId xmlns:a16="http://schemas.microsoft.com/office/drawing/2014/main" val="3080891219"/>
                    </a:ext>
                  </a:extLst>
                </a:gridCol>
                <a:gridCol w="3165618">
                  <a:extLst>
                    <a:ext uri="{9D8B030D-6E8A-4147-A177-3AD203B41FA5}">
                      <a16:colId xmlns:a16="http://schemas.microsoft.com/office/drawing/2014/main" val="640729465"/>
                    </a:ext>
                  </a:extLst>
                </a:gridCol>
                <a:gridCol w="3165618">
                  <a:extLst>
                    <a:ext uri="{9D8B030D-6E8A-4147-A177-3AD203B41FA5}">
                      <a16:colId xmlns:a16="http://schemas.microsoft.com/office/drawing/2014/main" val="2578287826"/>
                    </a:ext>
                  </a:extLst>
                </a:gridCol>
              </a:tblGrid>
              <a:tr h="1036481">
                <a:tc>
                  <a:txBody>
                    <a:bodyPr/>
                    <a:lstStyle/>
                    <a:p>
                      <a:r>
                        <a:rPr lang="en-US" dirty="0"/>
                        <a:t>Eastern Bering 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Gulf of Alaska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Aleutian Islands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51302"/>
                  </a:ext>
                </a:extLst>
              </a:tr>
              <a:tr h="1036481">
                <a:tc>
                  <a:txBody>
                    <a:bodyPr/>
                    <a:lstStyle/>
                    <a:p>
                      <a:r>
                        <a:rPr lang="en-US" dirty="0"/>
                        <a:t>Age-structured model (Complex)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Age-structured model (Complex)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Biomass Index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12123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3622568A-A167-1F66-03D6-4599736E2996}"/>
              </a:ext>
            </a:extLst>
          </p:cNvPr>
          <p:cNvSpPr/>
          <p:nvPr/>
        </p:nvSpPr>
        <p:spPr>
          <a:xfrm rot="8541562">
            <a:off x="7649977" y="4526500"/>
            <a:ext cx="1573342" cy="5684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BE91F-7127-1230-D5D3-837C6B51805A}"/>
              </a:ext>
            </a:extLst>
          </p:cNvPr>
          <p:cNvSpPr/>
          <p:nvPr/>
        </p:nvSpPr>
        <p:spPr>
          <a:xfrm>
            <a:off x="3348680" y="4651301"/>
            <a:ext cx="4188941" cy="1692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Recent accumulation of data has allowed for the development of a complex age-structured model for the AI Pacific cod stock </a:t>
            </a:r>
          </a:p>
        </p:txBody>
      </p:sp>
    </p:spTree>
    <p:extLst>
      <p:ext uri="{BB962C8B-B14F-4D97-AF65-F5344CB8AC3E}">
        <p14:creationId xmlns:p14="http://schemas.microsoft.com/office/powerpoint/2010/main" val="392966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0C98-B31B-DBA9-A1FB-DA42E8FF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41" y="323083"/>
            <a:ext cx="11574517" cy="1325563"/>
          </a:xfrm>
        </p:spPr>
        <p:txBody>
          <a:bodyPr/>
          <a:lstStyle/>
          <a:p>
            <a:r>
              <a:rPr lang="en-US" dirty="0"/>
              <a:t>Simple models used for Pacific cod assessments</a:t>
            </a:r>
          </a:p>
        </p:txBody>
      </p:sp>
      <p:pic>
        <p:nvPicPr>
          <p:cNvPr id="5" name="Picture 4" descr="A graph showing the number of different islands&#10;&#10;Description automatically generated with medium confidence">
            <a:extLst>
              <a:ext uri="{FF2B5EF4-FFF2-40B4-BE49-F238E27FC236}">
                <a16:creationId xmlns:a16="http://schemas.microsoft.com/office/drawing/2014/main" id="{2836BE25-541F-4B5D-9CD5-2AFE530C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633" y="2444342"/>
            <a:ext cx="4526625" cy="31139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6DE-C480-3045-E5AF-617BCB70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9966" cy="4351338"/>
          </a:xfrm>
        </p:spPr>
        <p:txBody>
          <a:bodyPr>
            <a:normAutofit/>
          </a:bodyPr>
          <a:lstStyle/>
          <a:p>
            <a:r>
              <a:rPr lang="en-US" dirty="0"/>
              <a:t>The simplest models used for Pacific cod utilize abundance indices from summer surveys to estimate population biomass</a:t>
            </a:r>
          </a:p>
          <a:p>
            <a:r>
              <a:rPr lang="en-US" dirty="0"/>
              <a:t>These methods are simpler to employ and do not have large data requirements</a:t>
            </a:r>
          </a:p>
          <a:p>
            <a:r>
              <a:rPr lang="en-US" dirty="0"/>
              <a:t>However….</a:t>
            </a:r>
          </a:p>
          <a:p>
            <a:pPr lvl="1"/>
            <a:r>
              <a:rPr lang="en-US" dirty="0"/>
              <a:t>They do not explicitly account for growth, natural and fishery removals, and ignore the different ages in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16789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0C98-B31B-DBA9-A1FB-DA42E8FF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41" y="323083"/>
            <a:ext cx="11574517" cy="1325563"/>
          </a:xfrm>
        </p:spPr>
        <p:txBody>
          <a:bodyPr/>
          <a:lstStyle/>
          <a:p>
            <a:r>
              <a:rPr lang="en-US" dirty="0"/>
              <a:t>Simple models: Common data sources</a:t>
            </a:r>
          </a:p>
        </p:txBody>
      </p:sp>
      <p:pic>
        <p:nvPicPr>
          <p:cNvPr id="5" name="Picture 4" descr="A graph showing the number of different islands&#10;&#10;Description automatically generated with medium confidence">
            <a:extLst>
              <a:ext uri="{FF2B5EF4-FFF2-40B4-BE49-F238E27FC236}">
                <a16:creationId xmlns:a16="http://schemas.microsoft.com/office/drawing/2014/main" id="{2836BE25-541F-4B5D-9CD5-2AFE530C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48646"/>
            <a:ext cx="5683314" cy="3909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6DE-C480-3045-E5AF-617BCB70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8265" cy="4351338"/>
          </a:xfrm>
        </p:spPr>
        <p:txBody>
          <a:bodyPr>
            <a:normAutofit/>
          </a:bodyPr>
          <a:lstStyle/>
          <a:p>
            <a:r>
              <a:rPr lang="en-US" dirty="0"/>
              <a:t>Abundance indices</a:t>
            </a:r>
          </a:p>
          <a:p>
            <a:pPr lvl="1"/>
            <a:r>
              <a:rPr lang="en-US" dirty="0"/>
              <a:t>Informs scale and trend of the population (i.e., how big the population is, and if it’s decreasing or increasing)</a:t>
            </a:r>
          </a:p>
        </p:txBody>
      </p:sp>
    </p:spTree>
    <p:extLst>
      <p:ext uri="{BB962C8B-B14F-4D97-AF65-F5344CB8AC3E}">
        <p14:creationId xmlns:p14="http://schemas.microsoft.com/office/powerpoint/2010/main" val="99791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3A6CAAB-CAF5-5E02-4F60-64E39323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49" y="2352818"/>
            <a:ext cx="3479800" cy="232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A17FE-ED37-9613-A53A-3022CBD8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7" y="226161"/>
            <a:ext cx="12276081" cy="1325563"/>
          </a:xfrm>
        </p:spPr>
        <p:txBody>
          <a:bodyPr/>
          <a:lstStyle/>
          <a:p>
            <a:r>
              <a:rPr lang="en-US" dirty="0"/>
              <a:t>Complex models used for Pacific cod assessments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2694C-9C56-7DC6-0C05-55D3F4DE0C05}"/>
              </a:ext>
            </a:extLst>
          </p:cNvPr>
          <p:cNvSpPr txBox="1"/>
          <p:nvPr/>
        </p:nvSpPr>
        <p:spPr>
          <a:xfrm>
            <a:off x="6203442" y="1985557"/>
            <a:ext cx="22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Births (Recruitment)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F8339-C185-5DD4-0FD2-F89576FCD6C2}"/>
              </a:ext>
            </a:extLst>
          </p:cNvPr>
          <p:cNvSpPr txBox="1"/>
          <p:nvPr/>
        </p:nvSpPr>
        <p:spPr>
          <a:xfrm>
            <a:off x="5887218" y="4965127"/>
            <a:ext cx="2446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Growth (Size and Weight)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249B90E1-3F54-5F07-74FF-BB68D3AD38D8}"/>
              </a:ext>
            </a:extLst>
          </p:cNvPr>
          <p:cNvSpPr/>
          <p:nvPr/>
        </p:nvSpPr>
        <p:spPr>
          <a:xfrm rot="13356738">
            <a:off x="6990424" y="3905934"/>
            <a:ext cx="506947" cy="103599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E0E0689-E4C9-4C2C-84B2-ABC9CA7F32BD}"/>
              </a:ext>
            </a:extLst>
          </p:cNvPr>
          <p:cNvSpPr/>
          <p:nvPr/>
        </p:nvSpPr>
        <p:spPr>
          <a:xfrm rot="18792445">
            <a:off x="7118489" y="2205460"/>
            <a:ext cx="445123" cy="117988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00B050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6E8DDB4-F24C-F5BD-E872-AD82EB6C34DD}"/>
              </a:ext>
            </a:extLst>
          </p:cNvPr>
          <p:cNvSpPr/>
          <p:nvPr/>
        </p:nvSpPr>
        <p:spPr>
          <a:xfrm rot="13245941">
            <a:off x="10936766" y="2116383"/>
            <a:ext cx="506947" cy="103599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89116CBE-A453-FCD0-55E5-0D1BD3960455}"/>
              </a:ext>
            </a:extLst>
          </p:cNvPr>
          <p:cNvSpPr/>
          <p:nvPr/>
        </p:nvSpPr>
        <p:spPr>
          <a:xfrm rot="19470547">
            <a:off x="10668431" y="3992077"/>
            <a:ext cx="506947" cy="103599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09A02-39B9-1B3A-B910-3427CFF59E8F}"/>
              </a:ext>
            </a:extLst>
          </p:cNvPr>
          <p:cNvSpPr txBox="1"/>
          <p:nvPr/>
        </p:nvSpPr>
        <p:spPr>
          <a:xfrm>
            <a:off x="10227141" y="497018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Fishery Processes (Selectivity, different gear types used, removals)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76276-B4BC-EF83-2F2E-A5D452DBF4CA}"/>
              </a:ext>
            </a:extLst>
          </p:cNvPr>
          <p:cNvSpPr txBox="1"/>
          <p:nvPr/>
        </p:nvSpPr>
        <p:spPr>
          <a:xfrm>
            <a:off x="9893680" y="1827996"/>
            <a:ext cx="3070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Natural Mortality (Death)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E8CDBF1-5AD3-3577-54A0-517AAA1F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37" y="1474569"/>
            <a:ext cx="5670410" cy="5157270"/>
          </a:xfrm>
        </p:spPr>
        <p:txBody>
          <a:bodyPr>
            <a:normAutofit/>
          </a:bodyPr>
          <a:lstStyle/>
          <a:p>
            <a:r>
              <a:rPr lang="en-US" dirty="0"/>
              <a:t>Integrated age-structured models</a:t>
            </a:r>
          </a:p>
          <a:p>
            <a:r>
              <a:rPr lang="en-US" dirty="0"/>
              <a:t>Combines a variety of data sources to estimate abundance</a:t>
            </a:r>
          </a:p>
          <a:p>
            <a:r>
              <a:rPr lang="en-US" dirty="0"/>
              <a:t>More accurate depiction of population dynamics</a:t>
            </a:r>
          </a:p>
          <a:p>
            <a:pPr lvl="1"/>
            <a:r>
              <a:rPr lang="en-US" dirty="0"/>
              <a:t>Estimates abundance for each age</a:t>
            </a:r>
          </a:p>
          <a:p>
            <a:pPr lvl="1"/>
            <a:r>
              <a:rPr lang="en-US" dirty="0"/>
              <a:t>Growth and mortality are directly accounted for</a:t>
            </a:r>
          </a:p>
          <a:p>
            <a:r>
              <a:rPr lang="en-US" dirty="0"/>
              <a:t>But high data requirements </a:t>
            </a:r>
          </a:p>
          <a:p>
            <a:pPr lvl="1"/>
            <a:r>
              <a:rPr lang="en-US" dirty="0"/>
              <a:t>Lots of decisions with how to model different population and fishery dynamics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0C98-B31B-DBA9-A1FB-DA42E8FF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41" y="323083"/>
            <a:ext cx="11574517" cy="1325563"/>
          </a:xfrm>
        </p:spPr>
        <p:txBody>
          <a:bodyPr/>
          <a:lstStyle/>
          <a:p>
            <a:r>
              <a:rPr lang="en-US" dirty="0"/>
              <a:t>Complex models: Common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6DE-C480-3045-E5AF-617BCB70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38" y="1401392"/>
            <a:ext cx="5742621" cy="53431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Abundance indices</a:t>
            </a:r>
          </a:p>
          <a:p>
            <a:pPr lvl="1"/>
            <a:r>
              <a:rPr lang="en-US" dirty="0"/>
              <a:t>Informs scale and trend of the population (i.e., how big the population is, and if it’s decreasing or increasing)</a:t>
            </a:r>
          </a:p>
          <a:p>
            <a:r>
              <a:rPr lang="en-US" dirty="0"/>
              <a:t>Age and size-composition</a:t>
            </a:r>
          </a:p>
          <a:p>
            <a:pPr lvl="1"/>
            <a:r>
              <a:rPr lang="en-US" dirty="0"/>
              <a:t>Informs deaths and births</a:t>
            </a:r>
          </a:p>
          <a:p>
            <a:pPr lvl="1"/>
            <a:r>
              <a:rPr lang="en-US" dirty="0"/>
              <a:t>Informs age and size-structure of population</a:t>
            </a:r>
          </a:p>
          <a:p>
            <a:pPr lvl="1"/>
            <a:r>
              <a:rPr lang="en-US" dirty="0"/>
              <a:t>Informs which ages are removed from the population</a:t>
            </a:r>
          </a:p>
          <a:p>
            <a:r>
              <a:rPr lang="en-US" dirty="0"/>
              <a:t>Paired Size-Age Data </a:t>
            </a:r>
          </a:p>
          <a:p>
            <a:pPr lvl="1"/>
            <a:r>
              <a:rPr lang="en-US" dirty="0"/>
              <a:t>Informs growth</a:t>
            </a:r>
          </a:p>
          <a:p>
            <a:r>
              <a:rPr lang="en-US" dirty="0"/>
              <a:t>Catch </a:t>
            </a:r>
          </a:p>
          <a:p>
            <a:pPr lvl="1"/>
            <a:r>
              <a:rPr lang="en-US" dirty="0"/>
              <a:t>Informs scale and removals from the population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B64BA2-8016-A33B-645A-521665DD4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335" y="2270975"/>
            <a:ext cx="5391665" cy="3851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CCA8F6-B88B-7C2C-BCFA-BE5B4D33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851" y="2270974"/>
            <a:ext cx="6023149" cy="385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2131</Words>
  <Application>Microsoft Macintosh PowerPoint</Application>
  <PresentationFormat>Widescreen</PresentationFormat>
  <Paragraphs>320</Paragraphs>
  <Slides>27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Pacific Cod Assessments in Alaska</vt:lpstr>
      <vt:lpstr>Pacific cod biology</vt:lpstr>
      <vt:lpstr>Pacific cod population structure</vt:lpstr>
      <vt:lpstr>How do we assess the health of these stocks?</vt:lpstr>
      <vt:lpstr>Which models are currently used for each stock?</vt:lpstr>
      <vt:lpstr>Simple models used for Pacific cod assessments</vt:lpstr>
      <vt:lpstr>Simple models: Common data sources</vt:lpstr>
      <vt:lpstr>Complex models used for Pacific cod assessments</vt:lpstr>
      <vt:lpstr>Complex models: Common data sources</vt:lpstr>
      <vt:lpstr>Management advice: Simple vs. Complex</vt:lpstr>
      <vt:lpstr>Summary: How do complex and simple models differ for Pacific cod?</vt:lpstr>
      <vt:lpstr>Key decisions to be made in complex models?</vt:lpstr>
      <vt:lpstr>Why care about these decision points?</vt:lpstr>
      <vt:lpstr>How do these data inputs differ among complex Pacific cod assessments (Fishery)?</vt:lpstr>
      <vt:lpstr>How do these model decisions differ among complex Pacific cod assessments (Fishery)?</vt:lpstr>
      <vt:lpstr>How do these data inputs differ among complex Pacific cod assessments (Survey)?</vt:lpstr>
      <vt:lpstr>How do these model decisions differ among complex Pacific cod assessments (Survey)?</vt:lpstr>
      <vt:lpstr>How do these model decisions differ among complex Pacific cod assessments (Biology)?</vt:lpstr>
      <vt:lpstr>Data inputs in complex models (EBS)</vt:lpstr>
      <vt:lpstr>Model decisions in complex models (EBS)</vt:lpstr>
      <vt:lpstr>Data inputs in complex models (GOA)</vt:lpstr>
      <vt:lpstr>Model decisions in complex models (GOA)</vt:lpstr>
      <vt:lpstr>Data inputs in complex models (AI)</vt:lpstr>
      <vt:lpstr>Model decisions in complex models (AI)</vt:lpstr>
      <vt:lpstr>Harmonious modelling approaches? </vt:lpstr>
      <vt:lpstr>Harmonious modelling approaches? </vt:lpstr>
      <vt:lpstr>Current consensus to harmonize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Cheng</dc:creator>
  <cp:lastModifiedBy>Matt Cheng</cp:lastModifiedBy>
  <cp:revision>646</cp:revision>
  <dcterms:created xsi:type="dcterms:W3CDTF">2024-04-02T22:08:44Z</dcterms:created>
  <dcterms:modified xsi:type="dcterms:W3CDTF">2024-04-24T17:21:23Z</dcterms:modified>
</cp:coreProperties>
</file>