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73" r:id="rId12"/>
    <p:sldId id="274" r:id="rId13"/>
    <p:sldId id="275" r:id="rId14"/>
    <p:sldId id="276" r:id="rId15"/>
    <p:sldId id="277" r:id="rId16"/>
    <p:sldId id="266" r:id="rId17"/>
    <p:sldId id="267" r:id="rId18"/>
    <p:sldId id="278" r:id="rId19"/>
    <p:sldId id="279" r:id="rId20"/>
    <p:sldId id="280" r:id="rId21"/>
    <p:sldId id="281" r:id="rId22"/>
    <p:sldId id="282" r:id="rId23"/>
    <p:sldId id="268" r:id="rId24"/>
    <p:sldId id="269" r:id="rId25"/>
    <p:sldId id="283" r:id="rId26"/>
    <p:sldId id="284" r:id="rId27"/>
    <p:sldId id="285" r:id="rId28"/>
    <p:sldId id="286" r:id="rId29"/>
    <p:sldId id="287" r:id="rId30"/>
    <p:sldId id="270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8"/>
    <p:restoredTop sz="94737"/>
  </p:normalViewPr>
  <p:slideViewPr>
    <p:cSldViewPr snapToGrid="0">
      <p:cViewPr varScale="1">
        <p:scale>
          <a:sx n="86" d="100"/>
          <a:sy n="86" d="100"/>
        </p:scale>
        <p:origin x="240" y="1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FEE8-3C9A-1D4E-A360-50A3F658751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D1C99-BBC2-504E-AFA8-A6B2F024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0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062B-B412-375D-974A-3F1E8B92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F930-4F1E-1D4C-4C2A-89D583A5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498F-4FD2-197D-A29E-735F9E8B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3DC3-530E-CE73-3BEB-E7AB30A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6470-A812-EB6F-90D2-A944E67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0D9F-BF4A-051B-6946-6E1C3D71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3D54D-F209-C999-229F-9A46C7792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6B22-230C-7EC1-72D5-8F9AE80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AE7E-1EF1-5DA1-CE29-98CB1894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881F-4694-BFC3-DAFF-F746C209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6B8E1-2C94-B213-8CEB-976449554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5C5ED-0783-23C6-95D5-07169A6B5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8F68-0DE8-9B84-AEB2-898320C6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AD23-0E7C-6372-409B-046A4F4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77E7-8272-3727-278B-1CF33880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FE7-F9C1-214B-EBE8-42149DA5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67AF-39D1-D3C8-A8F5-FA3B6945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71BB-0D88-D76C-1BB1-03AD4532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2870-CE66-39CB-B8D6-4C6D6EA3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F1B0-A8EE-1796-ACCA-132CE4BE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9F23-E7AB-C672-6356-4DE5D665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0451-B733-AA99-CBA8-EB65DB0A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492D-706E-093D-3CDD-C3EC23D5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463E-D650-450A-B4C0-0240A89C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BB2A-AD90-839E-1572-F03A16E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722B-BEB6-D714-F13A-D1A103C9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15C8-76B0-EEED-7725-7A9B36FF0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838-5CC7-925B-7DC6-95D1D566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BC23-FEE3-8EA1-91D6-12DF121E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1BE68-FF45-C27B-5CD2-0E68912F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064D-0697-CEFF-7D43-282E8447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BD35-085B-0B1E-552B-1DA99811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968F-9333-91AF-A9FB-61D76921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3893C-CA78-6170-3D03-649DACD2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AAE7A-755C-AD73-9C36-244E4D2BC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E685-1156-523E-AB72-3B3F27B16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81899-C1F5-892E-EAB3-B0F8F679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E4518-3C3A-AA5D-EED3-2FBF7F65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0B7B5-D6FE-4D48-3293-0539702A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6993-9176-A000-8C98-CBECD32E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938E9-73A5-05FD-DF60-6C92BE23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C7FD2-3C4D-FC6D-0B45-ADDB08B9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2C5F-8ECD-EBCE-231F-9F95560C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DF554-A5C0-5BF0-BE81-7BFD536D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1A1B5-AF3C-9AB8-E598-E449A2A2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A1707-B86B-B219-D977-AC78D084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2769-8FA9-58A0-2141-56F92E23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1169-1821-C91B-F1A3-49E4AE06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BB36-53C2-6C7A-BE59-2AA8875BB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99512-EF5E-6F32-A309-D601459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77DD-190F-90A9-A6F6-25A22D3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3057F-6FE4-2B12-056E-F4F0F2A6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87C6-BDF2-8ED7-69B1-084C6B5F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6B19F-4EC9-6A80-E6EA-BB61AF7BB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E64A-A665-DD60-9438-2595FCDB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3CDC-EB62-F6A5-BE66-CC0FA30E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3F5D-7586-F38C-43DD-BCDFBC07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24E14-C037-1D3C-01B2-18C9DCE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FB691-D62A-914D-D5FB-E40C1FFA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833E-65BD-1689-F466-456524C4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2CBC-D733-D585-2A48-D6EBFE14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5108C-1A64-8843-829B-17355C18E74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7BAE-D93B-6E82-3908-2C49F0F9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8254-72DA-1716-9EF2-BE7EF6E6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F599-2B69-86C4-3C8B-4F25FB174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Sablefish Model Building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F8A48D-C1D7-B6D8-F9B2-C66FC9E3A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B067E-019C-FF92-B014-67F0A56C7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A824-D17A-4A8A-07E3-C2687DE3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(02 – Reporting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81B6-5E95-94AC-5ECC-72AD6785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Five Models</a:t>
            </a:r>
          </a:p>
          <a:p>
            <a:pPr lvl="1"/>
            <a:r>
              <a:rPr lang="en-US" dirty="0"/>
              <a:t>01-NegBin </a:t>
            </a:r>
          </a:p>
          <a:p>
            <a:pPr lvl="2"/>
            <a:r>
              <a:rPr lang="en-US" dirty="0"/>
              <a:t>Constant Reporting</a:t>
            </a:r>
          </a:p>
          <a:p>
            <a:pPr lvl="1"/>
            <a:r>
              <a:rPr lang="en-US" dirty="0"/>
              <a:t>02-Recent</a:t>
            </a:r>
          </a:p>
          <a:p>
            <a:pPr lvl="2"/>
            <a:r>
              <a:rPr lang="en-US" dirty="0"/>
              <a:t>Two blocks (1978 – 2016, 2017 – 2021) </a:t>
            </a:r>
          </a:p>
          <a:p>
            <a:pPr lvl="1"/>
            <a:r>
              <a:rPr lang="en-US" dirty="0"/>
              <a:t>02-FishBlock</a:t>
            </a:r>
          </a:p>
          <a:p>
            <a:pPr lvl="2"/>
            <a:r>
              <a:rPr lang="en-US" dirty="0"/>
              <a:t>Three blocks (1978 – 1994, 1995 – 2016, 2017 – 2021) </a:t>
            </a:r>
          </a:p>
          <a:p>
            <a:pPr lvl="1"/>
            <a:r>
              <a:rPr lang="en-US" dirty="0"/>
              <a:t>02-Decadal</a:t>
            </a:r>
          </a:p>
          <a:p>
            <a:pPr lvl="2"/>
            <a:r>
              <a:rPr lang="en-US" dirty="0"/>
              <a:t>Four blocks (1978 – 1989, 1990 – 2000, 2001 – 2010, 2011 – 2021)</a:t>
            </a:r>
          </a:p>
          <a:p>
            <a:pPr lvl="1"/>
            <a:r>
              <a:rPr lang="en-US" dirty="0"/>
              <a:t>02-Spatial</a:t>
            </a:r>
          </a:p>
          <a:p>
            <a:pPr lvl="2"/>
            <a:r>
              <a:rPr lang="en-US" dirty="0"/>
              <a:t>Tag reporting rates estimated for each region</a:t>
            </a:r>
          </a:p>
          <a:p>
            <a:r>
              <a:rPr lang="en-US" dirty="0"/>
              <a:t>I have no clue… what information is estimating this reporting rate…</a:t>
            </a:r>
          </a:p>
          <a:p>
            <a:pPr lvl="1"/>
            <a:r>
              <a:rPr lang="en-US" dirty="0"/>
              <a:t>Is it using the catch in each region and comparing to number of recaptures?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6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10EB8-D8D0-147A-A33A-34C174C49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138F-E23A-9233-6CF0-F92FE385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(02 – Reporting Rate)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8BA9E-E527-8898-A35A-B97D704C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94670"/>
            <a:ext cx="10515599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7B2A-DC7A-89E5-E75F-1396561B1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B77D-07F9-DA2F-F472-554053D5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(02 – Reporting Rate)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E9D73-A99E-CA08-9CEE-BE565908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472720"/>
            <a:ext cx="11378241" cy="53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1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FA03-E8B4-EEAC-8B87-FE88D98ED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17FE-58B3-5B8D-7F24-81AD561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(02 – Reporting Rate)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6E8EB-DB14-98F1-8529-C60F2E71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972"/>
            <a:ext cx="11126638" cy="51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053D-2DA5-092E-A7FA-E6D46E017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CDA-BA68-2349-6775-DEF284CE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(02 – Reporting Rate)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BA604-D009-33FF-19B5-55D98DC6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" y="1339574"/>
            <a:ext cx="11825199" cy="55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F80D-8027-32F9-D3DA-768B73B1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C229-3BF9-4238-5BFE-2FE8DF1E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(02 – Reporting Rate)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4AC92-CEC8-AB25-B1E0-786ED9C0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3" y="1412336"/>
            <a:ext cx="11231593" cy="52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23C8C-4FDE-F3A1-7E79-27047361A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FE0F-4040-CEEC-1F3B-82802EFF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(02 – Reporting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52C1-F66A-923C-E2FF-395FC1FF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time-varying reporting rates results in better fits to tag recaptures</a:t>
            </a:r>
          </a:p>
          <a:p>
            <a:r>
              <a:rPr lang="en-US" dirty="0"/>
              <a:t>Some work from </a:t>
            </a:r>
            <a:r>
              <a:rPr lang="en-US" dirty="0" err="1"/>
              <a:t>Heiftez</a:t>
            </a:r>
            <a:r>
              <a:rPr lang="en-US" dirty="0"/>
              <a:t> and Fujioka showing that they might vary spatially and through time</a:t>
            </a:r>
          </a:p>
          <a:p>
            <a:r>
              <a:rPr lang="en-US" dirty="0"/>
              <a:t>Looking at these, spatial reporting rates don’t seem to lead to overly large improvements relative to a constant rate</a:t>
            </a:r>
          </a:p>
          <a:p>
            <a:r>
              <a:rPr lang="en-US" dirty="0"/>
              <a:t>My inclination is to go forward with 02-FishBlock because changes in fishery practices will likely lead to changes in reporting rates</a:t>
            </a:r>
          </a:p>
          <a:p>
            <a:pPr lvl="1"/>
            <a:r>
              <a:rPr lang="en-US" dirty="0"/>
              <a:t>Also compared to decadal model – better fits, but less parameters and more well justified </a:t>
            </a:r>
          </a:p>
        </p:txBody>
      </p:sp>
    </p:spTree>
    <p:extLst>
      <p:ext uri="{BB962C8B-B14F-4D97-AF65-F5344CB8AC3E}">
        <p14:creationId xmlns:p14="http://schemas.microsoft.com/office/powerpoint/2010/main" val="83825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17905-A2C2-9597-2B9C-ED73C6E03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DD54-CC10-141F-9AA1-064A1E3D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(03 – Movement)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2DAA-67D7-5EA1-AB97-63E9F0BD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Models</a:t>
            </a:r>
          </a:p>
          <a:p>
            <a:pPr lvl="1"/>
            <a:r>
              <a:rPr lang="en-US" dirty="0"/>
              <a:t>02-FishBlock</a:t>
            </a:r>
          </a:p>
          <a:p>
            <a:pPr lvl="2"/>
            <a:r>
              <a:rPr lang="en-US" dirty="0"/>
              <a:t>Three blocks (1978 – 1994, 1995 – 2016, 2017 – 2021) </a:t>
            </a:r>
          </a:p>
          <a:p>
            <a:pPr lvl="1"/>
            <a:r>
              <a:rPr lang="en-US" dirty="0"/>
              <a:t>03-Time_4_Move</a:t>
            </a:r>
          </a:p>
          <a:p>
            <a:pPr lvl="2"/>
            <a:r>
              <a:rPr lang="en-US" dirty="0"/>
              <a:t>4 time blocks: 1960 – 1990, 1991 – 2000, 2001 – 2010, 2011 – 2021</a:t>
            </a:r>
          </a:p>
          <a:p>
            <a:pPr lvl="1"/>
            <a:r>
              <a:rPr lang="en-US" dirty="0"/>
              <a:t>03-Time_3_Move</a:t>
            </a:r>
          </a:p>
          <a:p>
            <a:pPr lvl="2"/>
            <a:r>
              <a:rPr lang="en-US" dirty="0"/>
              <a:t>3 time blocks: 1960 – 1995, 1996 – 2010, 2011 – 2021</a:t>
            </a:r>
          </a:p>
          <a:p>
            <a:pPr lvl="1"/>
            <a:r>
              <a:rPr lang="en-US" dirty="0"/>
              <a:t>03-Time_2_Move</a:t>
            </a:r>
          </a:p>
          <a:p>
            <a:pPr lvl="2"/>
            <a:r>
              <a:rPr lang="en-US" dirty="0"/>
              <a:t>2 time blocks: 1960 – 1990, 1991 – 2021</a:t>
            </a:r>
          </a:p>
          <a:p>
            <a:r>
              <a:rPr lang="en-US" dirty="0"/>
              <a:t>Tried Age X Time blocks...model blows up with scale estimated at an insane number</a:t>
            </a:r>
          </a:p>
          <a:p>
            <a:r>
              <a:rPr lang="en-US" dirty="0"/>
              <a:t>Tried Age blocks too, and model also blows up</a:t>
            </a:r>
          </a:p>
        </p:txBody>
      </p:sp>
    </p:spTree>
    <p:extLst>
      <p:ext uri="{BB962C8B-B14F-4D97-AF65-F5344CB8AC3E}">
        <p14:creationId xmlns:p14="http://schemas.microsoft.com/office/powerpoint/2010/main" val="197211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4B43E-DD51-E8F8-EC3D-0A7E79E07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70C-93D5-56DA-CFA9-5D5E7FBD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(03 – Movement)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678B6-37AF-F48B-DE9E-491FD84F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C23B5-ACB2-8E1A-B0F9-B26889F6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63"/>
            <a:ext cx="10973274" cy="51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71AB-51F6-EFF3-1A5B-574D51FDD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38B9-7283-3730-A9FB-5D55E7D2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(03 – Movement)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1D004-7352-3FA7-C4F7-F9C5AA22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3" y="1528418"/>
            <a:ext cx="11420533" cy="53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8730-E86C-E7D4-8644-291ECF45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D4CB-C8A1-A6F4-2E12-FEB18ADE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5 Areas</a:t>
            </a:r>
          </a:p>
          <a:p>
            <a:r>
              <a:rPr lang="en-US" dirty="0"/>
              <a:t>Start at 1960</a:t>
            </a:r>
          </a:p>
          <a:p>
            <a:r>
              <a:rPr lang="en-US" dirty="0"/>
              <a:t>Multinomial for all composition data (weighted by bootstrapped ISS)</a:t>
            </a:r>
          </a:p>
          <a:p>
            <a:r>
              <a:rPr lang="en-US" dirty="0"/>
              <a:t>Using tag data from 1978 – 2020</a:t>
            </a:r>
          </a:p>
          <a:p>
            <a:r>
              <a:rPr lang="en-US" dirty="0"/>
              <a:t>Poisson tag likelihood</a:t>
            </a:r>
          </a:p>
          <a:p>
            <a:r>
              <a:rPr lang="en-US" dirty="0"/>
              <a:t>Constant tag reporting rate</a:t>
            </a:r>
          </a:p>
          <a:p>
            <a:r>
              <a:rPr lang="en-US" dirty="0"/>
              <a:t>Tag dynamics are release-conditioned</a:t>
            </a:r>
          </a:p>
          <a:p>
            <a:pPr marL="514350" indent="-514350">
              <a:buAutoNum type="arabicParenR"/>
            </a:pPr>
            <a:r>
              <a:rPr lang="en-US" dirty="0"/>
              <a:t>Recruitment + Release, 2) Mortality + Ageing, 3) Movement (recruits don’t move), 4) Shedding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90A2-3E0D-50C2-E0A4-A60368CD7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A1CC-6DA5-4DC5-BFFC-6370EAC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(03 – Movement)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EC833-7436-1BCB-145A-F7A7F840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440"/>
            <a:ext cx="11234057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8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13FB-75A6-6974-77F0-424744B11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AB70-80BD-4B6C-A402-398D4FE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(03 – Movement)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A4CB9-CD34-C773-3431-41257664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2" y="1448905"/>
            <a:ext cx="11590918" cy="54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2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49A8B-664A-86D3-ADB9-B4B646E6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5E93-6BCB-7852-480E-1B70347E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(03 – Movement)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4F6F3-ADB0-99F7-8BD2-7C505BA9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5" y="1528417"/>
            <a:ext cx="11420535" cy="53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5CAE3-8037-A50C-AF25-9B413C36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EE11-0823-A348-21D4-172D3EF2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(03 – Movement)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D494-C6D2-7865-3352-538D5A04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4 time blocks converges, but very high uncertainty for movement estimates</a:t>
            </a:r>
          </a:p>
          <a:p>
            <a:r>
              <a:rPr lang="en-US" dirty="0"/>
              <a:t>3 time blocks fail to converge</a:t>
            </a:r>
          </a:p>
          <a:p>
            <a:r>
              <a:rPr lang="en-US" dirty="0"/>
              <a:t>2 time blocks converge, with movement relatively well estimated</a:t>
            </a:r>
          </a:p>
          <a:p>
            <a:r>
              <a:rPr lang="en-US" dirty="0"/>
              <a:t>Fits to recapture </a:t>
            </a:r>
            <a:r>
              <a:rPr lang="en-US" dirty="0" err="1"/>
              <a:t>dataa</a:t>
            </a:r>
            <a:r>
              <a:rPr lang="en-US" dirty="0"/>
              <a:t> re pretty similar, except for 3 time block models</a:t>
            </a:r>
          </a:p>
          <a:p>
            <a:r>
              <a:rPr lang="en-US" dirty="0"/>
              <a:t>Slightly improved fits with time-varying movement to index and recapture data</a:t>
            </a:r>
          </a:p>
          <a:p>
            <a:r>
              <a:rPr lang="en-US" dirty="0"/>
              <a:t>Movement estimates all seem to indicate WGOA is the transition zone, with high residency in CGOA and EGOA</a:t>
            </a:r>
          </a:p>
          <a:p>
            <a:r>
              <a:rPr lang="en-US" dirty="0"/>
              <a:t>Preference is to go with some time-varying movement, given uncertain estimates and convergence in 3 and 5 movement blocks, should go with 2 time blocks, since fits are similar among time-varying parameterizations</a:t>
            </a:r>
          </a:p>
        </p:txBody>
      </p:sp>
    </p:spTree>
    <p:extLst>
      <p:ext uri="{BB962C8B-B14F-4D97-AF65-F5344CB8AC3E}">
        <p14:creationId xmlns:p14="http://schemas.microsoft.com/office/powerpoint/2010/main" val="345303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AEFB2-E8B4-EA88-A681-80A31099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C365-06AB-47B5-2586-245BC25D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(04 – Spatial 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545B-4582-266D-B454-6D6BEBBD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Models</a:t>
            </a:r>
          </a:p>
          <a:p>
            <a:pPr lvl="1"/>
            <a:r>
              <a:rPr lang="en-US" dirty="0"/>
              <a:t>03-Time_2_Move</a:t>
            </a:r>
          </a:p>
          <a:p>
            <a:pPr lvl="2"/>
            <a:r>
              <a:rPr lang="en-US" dirty="0"/>
              <a:t>2 time blocks: 1960 – 1990, 1991 – 2021</a:t>
            </a:r>
          </a:p>
          <a:p>
            <a:pPr lvl="1"/>
            <a:r>
              <a:rPr lang="en-US" dirty="0"/>
              <a:t>04-SptQ</a:t>
            </a:r>
          </a:p>
          <a:p>
            <a:pPr lvl="2"/>
            <a:r>
              <a:rPr lang="en-US" dirty="0"/>
              <a:t>Spatially varying catchability for surveys</a:t>
            </a:r>
          </a:p>
          <a:p>
            <a:r>
              <a:rPr lang="en-US" dirty="0"/>
              <a:t>Reasoning?</a:t>
            </a:r>
          </a:p>
          <a:p>
            <a:pPr lvl="1"/>
            <a:r>
              <a:rPr lang="en-US" dirty="0"/>
              <a:t>Maybe differences in habitat use and how they overlap with surveys (i.e., depth)</a:t>
            </a:r>
          </a:p>
          <a:p>
            <a:pPr lvl="2"/>
            <a:r>
              <a:rPr lang="en-US" dirty="0"/>
              <a:t>Begs the question of the alternating survey design in a single area assessment… is there then actually time-varying Q that alternates every other year, assuming that it is time-invariant?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9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D9291-4F10-B0CA-B3FB-5A90DAA13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B522-615B-DF3C-7A9E-F07CFE9B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(04 – Spatial Q)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949AF-8742-B05C-1FC8-164F0DE0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683"/>
            <a:ext cx="10999779" cy="51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9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0A87B-BF74-A9C3-B241-87DE95A13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8561-D14C-536A-DD78-32744A49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(04 – Spatial Q)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33CFA-1A21-4BED-032B-75264E1C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" y="1389268"/>
            <a:ext cx="11463131" cy="53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8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157D2-FFBD-5234-0CD7-CA06355AF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6938-26D0-7D0B-3CEE-EC747890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(04 – Spatial Q)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E5461-F2FB-0E23-CE00-E4A44327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" y="1379330"/>
            <a:ext cx="11463131" cy="53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6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70BBA-DFC1-530F-8D96-29130087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289C-9232-0AB4-72B5-D7F3CFF1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(04 – Spatial Q)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4B6F7-8EB9-38C2-7766-409967C2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1403405"/>
            <a:ext cx="11688417" cy="54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63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461F6-F512-2738-1455-40F38C122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956D-C8B8-5084-FD7E-E1BE8001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(04 – Spatial Q)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51A8A-C0F8-D47C-A4E4-732D5398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90" y="1458844"/>
            <a:ext cx="11569620" cy="53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B2E8-7905-BDFF-76DE-8770FD85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(01 – Tag likelihoods)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45E8-EF9B-D309-9AE7-06EF0D30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01-Poisson</a:t>
            </a:r>
          </a:p>
          <a:p>
            <a:pPr lvl="1"/>
            <a:r>
              <a:rPr lang="en-US" dirty="0"/>
              <a:t>01-NegBin</a:t>
            </a:r>
          </a:p>
          <a:p>
            <a:pPr lvl="1"/>
            <a:r>
              <a:rPr lang="en-US" dirty="0"/>
              <a:t>01-Multinomial</a:t>
            </a:r>
          </a:p>
          <a:p>
            <a:pPr lvl="2"/>
            <a:r>
              <a:rPr lang="en-US" dirty="0"/>
              <a:t>Reporting rate fixed at 0.276 using values from </a:t>
            </a:r>
            <a:r>
              <a:rPr lang="en-US" dirty="0" err="1"/>
              <a:t>Heiftez</a:t>
            </a:r>
            <a:r>
              <a:rPr lang="en-US" dirty="0"/>
              <a:t> and Fujioka</a:t>
            </a:r>
          </a:p>
          <a:p>
            <a:r>
              <a:rPr lang="en-US" dirty="0"/>
              <a:t>Compare models based on fits to indices here</a:t>
            </a:r>
          </a:p>
          <a:p>
            <a:r>
              <a:rPr lang="en-US" dirty="0"/>
              <a:t>Eliminate models based on convergence (01-Multinomial)</a:t>
            </a:r>
          </a:p>
          <a:p>
            <a:pPr lvl="1"/>
            <a:r>
              <a:rPr lang="en-US" dirty="0"/>
              <a:t>I think I will spend more time on the Multinomial here, as some of the fits look kind of promising… not sure why it’s not converging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CA5-BDF9-32B8-DA03-209FA3981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EB3-020E-DB1A-5594-7B4319DA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(04 – Spatial 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8BA9-28CB-EB6E-98B4-27C91089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Q definitely fits way better to index</a:t>
            </a:r>
          </a:p>
          <a:p>
            <a:r>
              <a:rPr lang="en-US" dirty="0"/>
              <a:t>Very different trends in biomass and movement estimates</a:t>
            </a:r>
          </a:p>
          <a:p>
            <a:r>
              <a:rPr lang="en-US" dirty="0"/>
              <a:t>Spatial constant Q = allow areas with higher survey CPUE to scale accordingly</a:t>
            </a:r>
          </a:p>
          <a:p>
            <a:r>
              <a:rPr lang="en-US" dirty="0"/>
              <a:t>Spatially varying Q = model can’t anchor to higher or lower CPUE to attribute population scale… but catch data combined with rate of decline in survey indices can help inform that?</a:t>
            </a:r>
          </a:p>
        </p:txBody>
      </p:sp>
    </p:spTree>
    <p:extLst>
      <p:ext uri="{BB962C8B-B14F-4D97-AF65-F5344CB8AC3E}">
        <p14:creationId xmlns:p14="http://schemas.microsoft.com/office/powerpoint/2010/main" val="3892572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75B915-C74D-34F4-6699-0DDF83A4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26" y="886939"/>
            <a:ext cx="8845826" cy="5824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E7685-D042-2C5E-160D-2E833DB7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1-Area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74298-7D74-9A1C-28A4-CC8C8FF76CB1}"/>
              </a:ext>
            </a:extLst>
          </p:cNvPr>
          <p:cNvSpPr txBox="1"/>
          <p:nvPr/>
        </p:nvSpPr>
        <p:spPr>
          <a:xfrm>
            <a:off x="9923489" y="822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7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7BE7-5232-731B-69F7-1C679D6D8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32D-658E-8D49-DF1E-40C5EB61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1-Area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9FB28-5156-ABFE-460D-8641CBDA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2057"/>
            <a:ext cx="10045148" cy="55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5E8A-6628-BE72-1CBC-47CAEDEC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840D-2653-564F-95E3-C0727C1E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(01 – Tag likelihoods)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C578F-CC63-0110-D5A4-13E3C265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905"/>
            <a:ext cx="10945024" cy="51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0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F86C0-8D7C-AC8B-2682-379E1D90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7071-D1F4-A168-8F92-4A7D72BC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(01 – Tag likelihoods)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9933E-C110-81B1-D692-FCA284C7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8843"/>
            <a:ext cx="10787211" cy="50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1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9D731-9986-59AD-C488-60E099299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2AAA-B241-EDD7-9C1F-CCC40DE7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(01 – Tag likelihoods)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ECFF3-D24D-C2FF-4F13-72543C10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15440"/>
            <a:ext cx="10637709" cy="49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0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F5593-6069-0A97-9154-EB5EEFBC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C9E1-2EC0-D557-3D03-0A9BEC51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(01 – Tag likelihoods)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BA5F3-AA18-17AA-E52D-4BC05B38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6" y="1379329"/>
            <a:ext cx="11740009" cy="54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6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4DC24-F900-AAB2-36A9-E8C2DB962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32F4-14E8-1821-129B-5AD270C7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(01 – Tag likelihoods)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181F-C890-3B23-7881-5369DF85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489973"/>
            <a:ext cx="11299577" cy="52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A60D-39FF-A887-5CE6-89E6E28B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(01 – Tag likelihoods)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B777-0505-15C7-5005-03BE94C0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NegBin</a:t>
            </a:r>
            <a:r>
              <a:rPr lang="en-US" dirty="0"/>
              <a:t> fits index better, at the cost of fitting tag recaptures (which makes sense given that </a:t>
            </a:r>
            <a:r>
              <a:rPr lang="en-US" dirty="0" err="1"/>
              <a:t>NegBin</a:t>
            </a:r>
            <a:r>
              <a:rPr lang="en-US" dirty="0"/>
              <a:t> allows for overdispersion)</a:t>
            </a:r>
          </a:p>
          <a:p>
            <a:r>
              <a:rPr lang="en-US" dirty="0"/>
              <a:t>Tag recaptures are likely? to exhibit overdispersion so my inclination is to go with this parameterization.</a:t>
            </a:r>
          </a:p>
          <a:p>
            <a:r>
              <a:rPr lang="en-US" dirty="0"/>
              <a:t>Also, following the idea of Francis (2011) that we should prioritize fits to index data</a:t>
            </a:r>
          </a:p>
          <a:p>
            <a:r>
              <a:rPr lang="en-US" dirty="0"/>
              <a:t>Fits to all comp data are pretty similar so not showing here. </a:t>
            </a:r>
          </a:p>
        </p:txBody>
      </p:sp>
    </p:spTree>
    <p:extLst>
      <p:ext uri="{BB962C8B-B14F-4D97-AF65-F5344CB8AC3E}">
        <p14:creationId xmlns:p14="http://schemas.microsoft.com/office/powerpoint/2010/main" val="329252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940</Words>
  <Application>Microsoft Macintosh PowerPoint</Application>
  <PresentationFormat>Widescreen</PresentationFormat>
  <Paragraphs>103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Spatial Sablefish Model Building</vt:lpstr>
      <vt:lpstr>Base Parameterization</vt:lpstr>
      <vt:lpstr>Model Building (01 – Tag likelihoods)</vt:lpstr>
      <vt:lpstr>Model Building (01 – Tag likelihoods)</vt:lpstr>
      <vt:lpstr>Model Building (01 – Tag likelihoods)</vt:lpstr>
      <vt:lpstr>Model Building (01 – Tag likelihoods)</vt:lpstr>
      <vt:lpstr>Model Building (01 – Tag likelihoods)</vt:lpstr>
      <vt:lpstr>Model Building (01 – Tag likelihoods)</vt:lpstr>
      <vt:lpstr>Model Building (01 – Tag likelihoods)</vt:lpstr>
      <vt:lpstr>Model Building (02 – Reporting Rate)</vt:lpstr>
      <vt:lpstr>Model Building (02 – Reporting Rate)</vt:lpstr>
      <vt:lpstr>Model Building (02 – Reporting Rate)</vt:lpstr>
      <vt:lpstr>Model Building (02 – Reporting Rate)</vt:lpstr>
      <vt:lpstr>Model Building (02 – Reporting Rate)</vt:lpstr>
      <vt:lpstr>Model Building (02 – Reporting Rate)</vt:lpstr>
      <vt:lpstr>Model Building (02 – Reporting Rate)</vt:lpstr>
      <vt:lpstr>Model Building (03 – Movement)</vt:lpstr>
      <vt:lpstr>Model Building (03 – Movement)</vt:lpstr>
      <vt:lpstr>Model Building (03 – Movement)</vt:lpstr>
      <vt:lpstr>Model Building (03 – Movement)</vt:lpstr>
      <vt:lpstr>Model Building (03 – Movement)</vt:lpstr>
      <vt:lpstr>Model Building (03 – Movement)</vt:lpstr>
      <vt:lpstr>Model Building (03 – Movement)</vt:lpstr>
      <vt:lpstr>Model Building (04 – Spatial Q)</vt:lpstr>
      <vt:lpstr>Model Building (04 – Spatial Q)</vt:lpstr>
      <vt:lpstr>Model Building (04 – Spatial Q)</vt:lpstr>
      <vt:lpstr>Model Building (04 – Spatial Q)</vt:lpstr>
      <vt:lpstr>Model Building (04 – Spatial Q)</vt:lpstr>
      <vt:lpstr>Model Building (04 – Spatial Q)</vt:lpstr>
      <vt:lpstr>Model Building (04 – Spatial Q)</vt:lpstr>
      <vt:lpstr>Comparison with 1-Area model</vt:lpstr>
      <vt:lpstr>Comparison with 1-Area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Cheng</dc:creator>
  <cp:lastModifiedBy>Matt Cheng</cp:lastModifiedBy>
  <cp:revision>347</cp:revision>
  <dcterms:created xsi:type="dcterms:W3CDTF">2024-08-13T17:02:05Z</dcterms:created>
  <dcterms:modified xsi:type="dcterms:W3CDTF">2024-09-13T03:06:37Z</dcterms:modified>
</cp:coreProperties>
</file>