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0"/>
    <p:restoredTop sz="94719"/>
  </p:normalViewPr>
  <p:slideViewPr>
    <p:cSldViewPr snapToGrid="0">
      <p:cViewPr varScale="1">
        <p:scale>
          <a:sx n="148" d="100"/>
          <a:sy n="148" d="100"/>
        </p:scale>
        <p:origin x="672" y="19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AFEE8-3C9A-1D4E-A360-50A3F658751C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D1C99-BBC2-504E-AFA8-A6B2F0241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8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D1C99-BBC2-504E-AFA8-A6B2F02412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0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D1C99-BBC2-504E-AFA8-A6B2F0241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15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54E3A-4479-6B63-87DD-15B5D155C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E01526-4942-BB4D-3286-3C8032A77B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FA976F-DC2D-4462-FAC2-D811BF9B4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30596-DB4B-5141-E77B-7854CA1BD8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D1C99-BBC2-504E-AFA8-A6B2F0241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88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80B8E-0B4D-9952-4116-89F8DFBCD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8C0C30-E3C3-15C6-79EC-0D86B4EBB9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C38633-62CC-1F2B-BDE4-469ABE129A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5C2BB-4F97-620B-21C8-5625AF3024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D1C99-BBC2-504E-AFA8-A6B2F0241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73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080A1-09CE-707B-DA63-CB757398F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DE6514-E0C5-BC33-2BB7-EAF163DA2A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C3239-AC79-DE5A-19C5-C83640214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03FBC-BA56-B83D-AEB0-8144755255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D1C99-BBC2-504E-AFA8-A6B2F0241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67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9443B-2C2F-6413-B5C1-1E3447365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4E1547-24B0-B4AD-E357-332CBFE0EF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2F97B7-8A68-2920-4A84-00D40A73D5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9F072-E0BF-19F2-5C30-C4E778EF95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D1C99-BBC2-504E-AFA8-A6B2F0241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41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2585E-1AAC-D6A5-7674-33F412796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BB5183-DEF6-5206-CECC-0748ED8E83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134B71-4D9A-11B1-5347-6332E22D13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3E085-87AC-243A-599F-2A755EC87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D1C99-BBC2-504E-AFA8-A6B2F0241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74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ED62C-BC08-D0CD-8A5C-FB5F29519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31E319-42F2-1A02-23F8-86EDDBFA30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088D73-2CDD-6B78-E4FC-47FCA5C11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0946F-2614-2CBB-9770-98CE53A0E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D1C99-BBC2-504E-AFA8-A6B2F0241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52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7B949-3E8B-8FB2-7B4B-3958595BC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D787CC-9013-D3D6-9998-3C4D614BA3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8A4299-246D-BBB2-18F2-7A559B0AF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FB690-C701-DDC8-59AC-C537CE301D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D1C99-BBC2-504E-AFA8-A6B2F0241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9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062B-B412-375D-974A-3F1E8B92E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AF930-4F1E-1D4C-4C2A-89D583A50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7498F-4FD2-197D-A29E-735F9E8B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B3DC3-530E-CE73-3BEB-E7AB30A5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B6470-A812-EB6F-90D2-A944E67E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0D9F-BF4A-051B-6946-6E1C3D71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3D54D-F209-C999-229F-9A46C7792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46B22-230C-7EC1-72D5-8F9AE80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9AE7E-1EF1-5DA1-CE29-98CB1894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881F-4694-BFC3-DAFF-F746C209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2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6B8E1-2C94-B213-8CEB-976449554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5C5ED-0783-23C6-95D5-07169A6B5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48F68-0DE8-9B84-AEB2-898320C6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1AD23-0E7C-6372-409B-046A4F44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77E7-8272-3727-278B-1CF33880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9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AFE7-F9C1-214B-EBE8-42149DA5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467AF-39D1-D3C8-A8F5-FA3B69457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171BB-0D88-D76C-1BB1-03AD4532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A2870-CE66-39CB-B8D6-4C6D6EA3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8F1B0-A8EE-1796-ACCA-132CE4BE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7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9F23-E7AB-C672-6356-4DE5D665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D0451-B733-AA99-CBA8-EB65DB0A7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5492D-706E-093D-3CDD-C3EC23D5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9463E-D650-450A-B4C0-0240A89C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EBB2A-AD90-839E-1572-F03A16EC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722B-BEB6-D714-F13A-D1A103C9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C15C8-76B0-EEED-7725-7A9B36FF0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59838-5CC7-925B-7DC6-95D1D566C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0BC23-FEE3-8EA1-91D6-12DF121E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1BE68-FF45-C27B-5CD2-0E68912F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A064D-0697-CEFF-7D43-282E8447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9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BD35-085B-0B1E-552B-1DA99811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8968F-9333-91AF-A9FB-61D76921C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3893C-CA78-6170-3D03-649DACD23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AAE7A-755C-AD73-9C36-244E4D2BC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BE685-1156-523E-AB72-3B3F27B16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81899-C1F5-892E-EAB3-B0F8F679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EE4518-3C3A-AA5D-EED3-2FBF7F65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0B7B5-D6FE-4D48-3293-0539702A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5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6993-9176-A000-8C98-CBECD32E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938E9-73A5-05FD-DF60-6C92BE23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C7FD2-3C4D-FC6D-0B45-ADDB08B9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F2C5F-8ECD-EBCE-231F-9F95560C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5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DF554-A5C0-5BF0-BE81-7BFD536D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1A1B5-AF3C-9AB8-E598-E449A2A2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A1707-B86B-B219-D977-AC78D084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4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2769-8FA9-58A0-2141-56F92E23A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31169-1821-C91B-F1A3-49E4AE062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ABB36-53C2-6C7A-BE59-2AA8875BB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99512-EF5E-6F32-A309-D601459B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377DD-190F-90A9-A6F6-25A22D3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3057F-6FE4-2B12-056E-F4F0F2A6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87C6-BDF2-8ED7-69B1-084C6B5F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6B19F-4EC9-6A80-E6EA-BB61AF7BB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5E64A-A665-DD60-9438-2595FCDBD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F3CDC-EB62-F6A5-BE66-CC0FA30E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08C-1A64-8843-829B-17355C18E74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C3F5D-7586-F38C-43DD-BCDFBC07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24E14-C037-1D3C-01B2-18C9DCE4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7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FB691-D62A-914D-D5FB-E40C1FFA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D833E-65BD-1689-F466-456524C43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2CBC-D733-D585-2A48-D6EBFE144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05108C-1A64-8843-829B-17355C18E746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27BAE-D93B-6E82-3908-2C49F0F91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28254-72DA-1716-9EF2-BE7EF6E6A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9BD5FB-45AD-4D48-9998-10ED4CAC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0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F599-2B69-86C4-3C8B-4F25FB174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Spatial Sablefish Shenanigans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E5593-2C58-3C68-E835-BFC569069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Holy model galore…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3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24C2C6-5AFE-ACD2-2C6E-9DC54D8D2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39332"/>
              </p:ext>
            </p:extLst>
          </p:nvPr>
        </p:nvGraphicFramePr>
        <p:xfrm>
          <a:off x="0" y="0"/>
          <a:ext cx="12191999" cy="692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91">
                  <a:extLst>
                    <a:ext uri="{9D8B030D-6E8A-4147-A177-3AD203B41FA5}">
                      <a16:colId xmlns:a16="http://schemas.microsoft.com/office/drawing/2014/main" val="2127911104"/>
                    </a:ext>
                  </a:extLst>
                </a:gridCol>
                <a:gridCol w="711458">
                  <a:extLst>
                    <a:ext uri="{9D8B030D-6E8A-4147-A177-3AD203B41FA5}">
                      <a16:colId xmlns:a16="http://schemas.microsoft.com/office/drawing/2014/main" val="1138160312"/>
                    </a:ext>
                  </a:extLst>
                </a:gridCol>
                <a:gridCol w="3180273">
                  <a:extLst>
                    <a:ext uri="{9D8B030D-6E8A-4147-A177-3AD203B41FA5}">
                      <a16:colId xmlns:a16="http://schemas.microsoft.com/office/drawing/2014/main" val="3820595230"/>
                    </a:ext>
                  </a:extLst>
                </a:gridCol>
                <a:gridCol w="1445570">
                  <a:extLst>
                    <a:ext uri="{9D8B030D-6E8A-4147-A177-3AD203B41FA5}">
                      <a16:colId xmlns:a16="http://schemas.microsoft.com/office/drawing/2014/main" val="1470884227"/>
                    </a:ext>
                  </a:extLst>
                </a:gridCol>
                <a:gridCol w="1785369">
                  <a:extLst>
                    <a:ext uri="{9D8B030D-6E8A-4147-A177-3AD203B41FA5}">
                      <a16:colId xmlns:a16="http://schemas.microsoft.com/office/drawing/2014/main" val="4180265524"/>
                    </a:ext>
                  </a:extLst>
                </a:gridCol>
                <a:gridCol w="1615469">
                  <a:extLst>
                    <a:ext uri="{9D8B030D-6E8A-4147-A177-3AD203B41FA5}">
                      <a16:colId xmlns:a16="http://schemas.microsoft.com/office/drawing/2014/main" val="2278906229"/>
                    </a:ext>
                  </a:extLst>
                </a:gridCol>
                <a:gridCol w="1615469">
                  <a:extLst>
                    <a:ext uri="{9D8B030D-6E8A-4147-A177-3AD203B41FA5}">
                      <a16:colId xmlns:a16="http://schemas.microsoft.com/office/drawing/2014/main" val="2215686718"/>
                    </a:ext>
                  </a:extLst>
                </a:gridCol>
              </a:tblGrid>
              <a:tr h="912816">
                <a:tc>
                  <a:txBody>
                    <a:bodyPr/>
                    <a:lstStyle/>
                    <a:p>
                      <a:r>
                        <a:rPr lang="en-US" sz="1300" dirty="0"/>
                        <a:t>Model Name (1 Area)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Start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Recruitment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Fishery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Tag Data/Param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171382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1960_starta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Estimated, </a:t>
                      </a:r>
                    </a:p>
                    <a:p>
                      <a:r>
                        <a:rPr lang="en-US" sz="1300" dirty="0"/>
                        <a:t>Recruitment (Mean) = estimate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872189"/>
                  </a:ext>
                </a:extLst>
              </a:tr>
              <a:tr h="886039">
                <a:tc>
                  <a:txBody>
                    <a:bodyPr/>
                    <a:lstStyle/>
                    <a:p>
                      <a:r>
                        <a:rPr lang="en-US" sz="1300" dirty="0"/>
                        <a:t>1960_no_inita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 = estimate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Multinomial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330622"/>
                  </a:ext>
                </a:extLst>
              </a:tr>
              <a:tr h="479476">
                <a:tc>
                  <a:txBody>
                    <a:bodyPr/>
                    <a:lstStyle/>
                    <a:p>
                      <a:r>
                        <a:rPr lang="en-US" sz="1300" dirty="0"/>
                        <a:t>1960_no_inita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 = fix first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Multinomial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860523"/>
                  </a:ext>
                </a:extLst>
              </a:tr>
              <a:tr h="674264">
                <a:tc>
                  <a:txBody>
                    <a:bodyPr/>
                    <a:lstStyle/>
                    <a:p>
                      <a:r>
                        <a:rPr lang="en-US" sz="1300" dirty="0"/>
                        <a:t>1960_SRa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(BH) = = estimate all  (h = 0.8)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Multinomial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674615"/>
                  </a:ext>
                </a:extLst>
              </a:tr>
              <a:tr h="674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1960_sum_zero_recruita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 = fix last (sum to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Multinomial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049872"/>
                  </a:ext>
                </a:extLst>
              </a:tr>
              <a:tr h="4794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1960_include_tag_dataa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 = fix first 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Poisson, Constant Tag Rep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Multinomial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1380"/>
                  </a:ext>
                </a:extLst>
              </a:tr>
              <a:tr h="4794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1960_pois_est_all_ycsa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 = fix last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Poisson, Constant Tag Rep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Multinomial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674173"/>
                  </a:ext>
                </a:extLst>
              </a:tr>
              <a:tr h="4794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1960_negative_binomiala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 = fix last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Constant Tag Rep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Multinomial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554584"/>
                  </a:ext>
                </a:extLst>
              </a:tr>
              <a:tr h="4794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1960decadal_tag_reporta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 = fix last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Decadal Tag Rep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Multinomial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44991"/>
                  </a:ext>
                </a:extLst>
              </a:tr>
              <a:tr h="674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1960_DM_comp_likelihoodsa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 = fix first couple and last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Decadal Tag Rep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Dirichlet-Multinomial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61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11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64B47-8AD2-D563-65D1-67730A6C0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544F23-F920-C952-0D95-E232FC3D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077767"/>
              </p:ext>
            </p:extLst>
          </p:nvPr>
        </p:nvGraphicFramePr>
        <p:xfrm>
          <a:off x="0" y="0"/>
          <a:ext cx="12191999" cy="54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91">
                  <a:extLst>
                    <a:ext uri="{9D8B030D-6E8A-4147-A177-3AD203B41FA5}">
                      <a16:colId xmlns:a16="http://schemas.microsoft.com/office/drawing/2014/main" val="2127911104"/>
                    </a:ext>
                  </a:extLst>
                </a:gridCol>
                <a:gridCol w="711458">
                  <a:extLst>
                    <a:ext uri="{9D8B030D-6E8A-4147-A177-3AD203B41FA5}">
                      <a16:colId xmlns:a16="http://schemas.microsoft.com/office/drawing/2014/main" val="1138160312"/>
                    </a:ext>
                  </a:extLst>
                </a:gridCol>
                <a:gridCol w="3180273">
                  <a:extLst>
                    <a:ext uri="{9D8B030D-6E8A-4147-A177-3AD203B41FA5}">
                      <a16:colId xmlns:a16="http://schemas.microsoft.com/office/drawing/2014/main" val="3820595230"/>
                    </a:ext>
                  </a:extLst>
                </a:gridCol>
                <a:gridCol w="1445570">
                  <a:extLst>
                    <a:ext uri="{9D8B030D-6E8A-4147-A177-3AD203B41FA5}">
                      <a16:colId xmlns:a16="http://schemas.microsoft.com/office/drawing/2014/main" val="1470884227"/>
                    </a:ext>
                  </a:extLst>
                </a:gridCol>
                <a:gridCol w="1785369">
                  <a:extLst>
                    <a:ext uri="{9D8B030D-6E8A-4147-A177-3AD203B41FA5}">
                      <a16:colId xmlns:a16="http://schemas.microsoft.com/office/drawing/2014/main" val="4180265524"/>
                    </a:ext>
                  </a:extLst>
                </a:gridCol>
                <a:gridCol w="1615469">
                  <a:extLst>
                    <a:ext uri="{9D8B030D-6E8A-4147-A177-3AD203B41FA5}">
                      <a16:colId xmlns:a16="http://schemas.microsoft.com/office/drawing/2014/main" val="2278906229"/>
                    </a:ext>
                  </a:extLst>
                </a:gridCol>
                <a:gridCol w="1615469">
                  <a:extLst>
                    <a:ext uri="{9D8B030D-6E8A-4147-A177-3AD203B41FA5}">
                      <a16:colId xmlns:a16="http://schemas.microsoft.com/office/drawing/2014/main" val="2215686718"/>
                    </a:ext>
                  </a:extLst>
                </a:gridCol>
              </a:tblGrid>
              <a:tr h="912816">
                <a:tc>
                  <a:txBody>
                    <a:bodyPr/>
                    <a:lstStyle/>
                    <a:p>
                      <a:r>
                        <a:rPr lang="en-US" sz="1300" dirty="0"/>
                        <a:t>Model Name (1 Area)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Start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Recruitment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Fishery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Tag Data/Param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171382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1977_starta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estimate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872189"/>
                  </a:ext>
                </a:extLst>
              </a:tr>
              <a:tr h="886039">
                <a:tc>
                  <a:txBody>
                    <a:bodyPr/>
                    <a:lstStyle/>
                    <a:p>
                      <a:r>
                        <a:rPr lang="en-US" sz="1300" dirty="0"/>
                        <a:t>1977_init_devsa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Estimated (only first 8), </a:t>
                      </a:r>
                    </a:p>
                    <a:p>
                      <a:r>
                        <a:rPr lang="en-US" sz="1300" dirty="0"/>
                        <a:t>Recruitment (Mean)  = estimate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Multinomial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330622"/>
                  </a:ext>
                </a:extLst>
              </a:tr>
              <a:tr h="479476">
                <a:tc>
                  <a:txBody>
                    <a:bodyPr/>
                    <a:lstStyle/>
                    <a:p>
                      <a:r>
                        <a:rPr lang="en-US" sz="1300" dirty="0"/>
                        <a:t>1977_rec_sum_zeroa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*same model as 1977_starta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estimate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860523"/>
                  </a:ext>
                </a:extLst>
              </a:tr>
              <a:tr h="674264">
                <a:tc>
                  <a:txBody>
                    <a:bodyPr/>
                    <a:lstStyle/>
                    <a:p>
                      <a:r>
                        <a:rPr lang="en-US" sz="1300" dirty="0"/>
                        <a:t>1977_DM_comp_likelihoodsa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estimate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Dirichlet-Multinomial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674615"/>
                  </a:ext>
                </a:extLst>
              </a:tr>
              <a:tr h="674264">
                <a:tc>
                  <a:txBody>
                    <a:bodyPr/>
                    <a:lstStyle/>
                    <a:p>
                      <a:r>
                        <a:rPr lang="en-US" sz="1300" dirty="0"/>
                        <a:t>1977_include_tag_dataa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estimate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Poisson, Constant Tag Rep</a:t>
                      </a:r>
                      <a:endParaRPr lang="en-US" sz="1300" dirty="0"/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049872"/>
                  </a:ext>
                </a:extLst>
              </a:tr>
              <a:tr h="4794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1977_negative_binomiala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estimate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Constant Tag Rep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1380"/>
                  </a:ext>
                </a:extLst>
              </a:tr>
              <a:tr h="4794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1977_decadal_tag_reporta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estimate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Decadal Tag Rep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674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01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ED9EA-B703-0EF0-9BF9-A2E66CD10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2DD576-B307-72EA-63E9-AC22E567A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61337"/>
              </p:ext>
            </p:extLst>
          </p:nvPr>
        </p:nvGraphicFramePr>
        <p:xfrm>
          <a:off x="0" y="0"/>
          <a:ext cx="12157524" cy="650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300">
                  <a:extLst>
                    <a:ext uri="{9D8B030D-6E8A-4147-A177-3AD203B41FA5}">
                      <a16:colId xmlns:a16="http://schemas.microsoft.com/office/drawing/2014/main" val="2127911104"/>
                    </a:ext>
                  </a:extLst>
                </a:gridCol>
                <a:gridCol w="628218">
                  <a:extLst>
                    <a:ext uri="{9D8B030D-6E8A-4147-A177-3AD203B41FA5}">
                      <a16:colId xmlns:a16="http://schemas.microsoft.com/office/drawing/2014/main" val="1138160312"/>
                    </a:ext>
                  </a:extLst>
                </a:gridCol>
                <a:gridCol w="2826091">
                  <a:extLst>
                    <a:ext uri="{9D8B030D-6E8A-4147-A177-3AD203B41FA5}">
                      <a16:colId xmlns:a16="http://schemas.microsoft.com/office/drawing/2014/main" val="3820595230"/>
                    </a:ext>
                  </a:extLst>
                </a:gridCol>
                <a:gridCol w="1258530">
                  <a:extLst>
                    <a:ext uri="{9D8B030D-6E8A-4147-A177-3AD203B41FA5}">
                      <a16:colId xmlns:a16="http://schemas.microsoft.com/office/drawing/2014/main" val="1470884227"/>
                    </a:ext>
                  </a:extLst>
                </a:gridCol>
                <a:gridCol w="1576481">
                  <a:extLst>
                    <a:ext uri="{9D8B030D-6E8A-4147-A177-3AD203B41FA5}">
                      <a16:colId xmlns:a16="http://schemas.microsoft.com/office/drawing/2014/main" val="4180265524"/>
                    </a:ext>
                  </a:extLst>
                </a:gridCol>
                <a:gridCol w="1391984">
                  <a:extLst>
                    <a:ext uri="{9D8B030D-6E8A-4147-A177-3AD203B41FA5}">
                      <a16:colId xmlns:a16="http://schemas.microsoft.com/office/drawing/2014/main" val="2278906229"/>
                    </a:ext>
                  </a:extLst>
                </a:gridCol>
                <a:gridCol w="1426460">
                  <a:extLst>
                    <a:ext uri="{9D8B030D-6E8A-4147-A177-3AD203B41FA5}">
                      <a16:colId xmlns:a16="http://schemas.microsoft.com/office/drawing/2014/main" val="1249988156"/>
                    </a:ext>
                  </a:extLst>
                </a:gridCol>
                <a:gridCol w="1426460">
                  <a:extLst>
                    <a:ext uri="{9D8B030D-6E8A-4147-A177-3AD203B41FA5}">
                      <a16:colId xmlns:a16="http://schemas.microsoft.com/office/drawing/2014/main" val="2215686718"/>
                    </a:ext>
                  </a:extLst>
                </a:gridCol>
              </a:tblGrid>
              <a:tr h="912816">
                <a:tc>
                  <a:txBody>
                    <a:bodyPr/>
                    <a:lstStyle/>
                    <a:p>
                      <a:r>
                        <a:rPr lang="en-US" sz="1300" dirty="0"/>
                        <a:t>Model Name (3 Area)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Start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Recruitment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Fishery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Tag Data/Param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171382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1960_NoTagData_srva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global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Fixed to have no/minimal movement among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872189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1960_NoTagData_regrecruit_srva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Fixed to have no/minimal movement among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937147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1960_NoTagData_est_move_srva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825165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1960_fenske_movement_countrysrva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NA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Fixed at Fenske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294109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1960_fenske_movement_spatial_q_countrysrva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no blocks, spatial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Fixed at Fenske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Multinomial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611705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1960_TagData_01_srva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1960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Poisson,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Estimated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19090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1960_TagData_01_alt_srva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r>
                        <a:rPr lang="en-US" sz="1300" dirty="0"/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Poisson,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895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61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C5B52-8DAE-F9D1-FFFA-7FC32CC37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58D062-D2E7-D70D-4D55-06B8F54C8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58557"/>
              </p:ext>
            </p:extLst>
          </p:nvPr>
        </p:nvGraphicFramePr>
        <p:xfrm>
          <a:off x="0" y="0"/>
          <a:ext cx="12157524" cy="6902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300">
                  <a:extLst>
                    <a:ext uri="{9D8B030D-6E8A-4147-A177-3AD203B41FA5}">
                      <a16:colId xmlns:a16="http://schemas.microsoft.com/office/drawing/2014/main" val="2127911104"/>
                    </a:ext>
                  </a:extLst>
                </a:gridCol>
                <a:gridCol w="628218">
                  <a:extLst>
                    <a:ext uri="{9D8B030D-6E8A-4147-A177-3AD203B41FA5}">
                      <a16:colId xmlns:a16="http://schemas.microsoft.com/office/drawing/2014/main" val="1138160312"/>
                    </a:ext>
                  </a:extLst>
                </a:gridCol>
                <a:gridCol w="2808182">
                  <a:extLst>
                    <a:ext uri="{9D8B030D-6E8A-4147-A177-3AD203B41FA5}">
                      <a16:colId xmlns:a16="http://schemas.microsoft.com/office/drawing/2014/main" val="3820595230"/>
                    </a:ext>
                  </a:extLst>
                </a:gridCol>
                <a:gridCol w="1276439">
                  <a:extLst>
                    <a:ext uri="{9D8B030D-6E8A-4147-A177-3AD203B41FA5}">
                      <a16:colId xmlns:a16="http://schemas.microsoft.com/office/drawing/2014/main" val="1470884227"/>
                    </a:ext>
                  </a:extLst>
                </a:gridCol>
                <a:gridCol w="1576481">
                  <a:extLst>
                    <a:ext uri="{9D8B030D-6E8A-4147-A177-3AD203B41FA5}">
                      <a16:colId xmlns:a16="http://schemas.microsoft.com/office/drawing/2014/main" val="4180265524"/>
                    </a:ext>
                  </a:extLst>
                </a:gridCol>
                <a:gridCol w="1391984">
                  <a:extLst>
                    <a:ext uri="{9D8B030D-6E8A-4147-A177-3AD203B41FA5}">
                      <a16:colId xmlns:a16="http://schemas.microsoft.com/office/drawing/2014/main" val="2278906229"/>
                    </a:ext>
                  </a:extLst>
                </a:gridCol>
                <a:gridCol w="1426460">
                  <a:extLst>
                    <a:ext uri="{9D8B030D-6E8A-4147-A177-3AD203B41FA5}">
                      <a16:colId xmlns:a16="http://schemas.microsoft.com/office/drawing/2014/main" val="1249988156"/>
                    </a:ext>
                  </a:extLst>
                </a:gridCol>
                <a:gridCol w="1426460">
                  <a:extLst>
                    <a:ext uri="{9D8B030D-6E8A-4147-A177-3AD203B41FA5}">
                      <a16:colId xmlns:a16="http://schemas.microsoft.com/office/drawing/2014/main" val="2215686718"/>
                    </a:ext>
                  </a:extLst>
                </a:gridCol>
              </a:tblGrid>
              <a:tr h="912816">
                <a:tc>
                  <a:txBody>
                    <a:bodyPr/>
                    <a:lstStyle/>
                    <a:p>
                      <a:r>
                        <a:rPr lang="en-US" sz="1300" dirty="0"/>
                        <a:t>Model Name (3 Area)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Start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Recruitment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Fishery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Tag Data/Param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171382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1960_TagData_02_srva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Sel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Trawl fix second parameter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872189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1960_TagData_03_srva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Sel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Decadal Tag Rep (constant space)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937147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1960_Model_04_srva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Dirichlet-Multinomial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825165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1960_spatial_qsa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Sel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no blocks, spatial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Decadal Tag Rep (constant space)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294109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1977_NoTagData_countrysrva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global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Fixed to have no/minimal movement among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611705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1977_NoTagData_countrysrv_regionaldevsa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Fixed to have no/minimal movement among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19090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1977_NoTagData_countrysrv_regionaldevsa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895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7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64D92-E006-275C-09AF-2EA207C39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D77DA1-B4FF-0AD4-D67D-76FCED03A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69838"/>
              </p:ext>
            </p:extLst>
          </p:nvPr>
        </p:nvGraphicFramePr>
        <p:xfrm>
          <a:off x="86060" y="0"/>
          <a:ext cx="12063704" cy="6902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09">
                  <a:extLst>
                    <a:ext uri="{9D8B030D-6E8A-4147-A177-3AD203B41FA5}">
                      <a16:colId xmlns:a16="http://schemas.microsoft.com/office/drawing/2014/main" val="2127911104"/>
                    </a:ext>
                  </a:extLst>
                </a:gridCol>
                <a:gridCol w="616014">
                  <a:extLst>
                    <a:ext uri="{9D8B030D-6E8A-4147-A177-3AD203B41FA5}">
                      <a16:colId xmlns:a16="http://schemas.microsoft.com/office/drawing/2014/main" val="1138160312"/>
                    </a:ext>
                  </a:extLst>
                </a:gridCol>
                <a:gridCol w="2788303">
                  <a:extLst>
                    <a:ext uri="{9D8B030D-6E8A-4147-A177-3AD203B41FA5}">
                      <a16:colId xmlns:a16="http://schemas.microsoft.com/office/drawing/2014/main" val="3820595230"/>
                    </a:ext>
                  </a:extLst>
                </a:gridCol>
                <a:gridCol w="1267403">
                  <a:extLst>
                    <a:ext uri="{9D8B030D-6E8A-4147-A177-3AD203B41FA5}">
                      <a16:colId xmlns:a16="http://schemas.microsoft.com/office/drawing/2014/main" val="1470884227"/>
                    </a:ext>
                  </a:extLst>
                </a:gridCol>
                <a:gridCol w="1565321">
                  <a:extLst>
                    <a:ext uri="{9D8B030D-6E8A-4147-A177-3AD203B41FA5}">
                      <a16:colId xmlns:a16="http://schemas.microsoft.com/office/drawing/2014/main" val="4180265524"/>
                    </a:ext>
                  </a:extLst>
                </a:gridCol>
                <a:gridCol w="1382130">
                  <a:extLst>
                    <a:ext uri="{9D8B030D-6E8A-4147-A177-3AD203B41FA5}">
                      <a16:colId xmlns:a16="http://schemas.microsoft.com/office/drawing/2014/main" val="2278906229"/>
                    </a:ext>
                  </a:extLst>
                </a:gridCol>
                <a:gridCol w="1416362">
                  <a:extLst>
                    <a:ext uri="{9D8B030D-6E8A-4147-A177-3AD203B41FA5}">
                      <a16:colId xmlns:a16="http://schemas.microsoft.com/office/drawing/2014/main" val="1249988156"/>
                    </a:ext>
                  </a:extLst>
                </a:gridCol>
                <a:gridCol w="1416362">
                  <a:extLst>
                    <a:ext uri="{9D8B030D-6E8A-4147-A177-3AD203B41FA5}">
                      <a16:colId xmlns:a16="http://schemas.microsoft.com/office/drawing/2014/main" val="2215686718"/>
                    </a:ext>
                  </a:extLst>
                </a:gridCol>
              </a:tblGrid>
              <a:tr h="912816">
                <a:tc>
                  <a:txBody>
                    <a:bodyPr/>
                    <a:lstStyle/>
                    <a:p>
                      <a:r>
                        <a:rPr lang="en-US" sz="1300" dirty="0"/>
                        <a:t>Model Name (3 Area)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Start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Recruitment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Fishery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Tag Data/Param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171382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1977_NoTagData_countrysrv_regionaldevsa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Fixed at Fenske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872189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1977_fenske_movement_spt_q_countrysrva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no blocks, spatial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Fixed at Fenske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65903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1977_TagData_countrysrv_01a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global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Poisson,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852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1977_TagData_01_countrysrv_alta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global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r>
                        <a:rPr lang="en-US" sz="1300" dirty="0"/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Poisson,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66608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1977_TagData_reg_rec_countrysrva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fix second parameter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Poisson, Constant Tag Rep (space and time)</a:t>
                      </a:r>
                      <a:endParaRPr lang="en-US" sz="13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03163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1977_TagData_decadal_countrysrva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Poisson, Decadal Tag Rep (constant space)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106000"/>
                  </a:ext>
                </a:extLst>
              </a:tr>
              <a:tr h="638971">
                <a:tc>
                  <a:txBody>
                    <a:bodyPr/>
                    <a:lstStyle/>
                    <a:p>
                      <a:r>
                        <a:rPr lang="en-US" sz="1300" dirty="0"/>
                        <a:t>1977_TagData_01a_srva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5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5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A847A-D568-2619-F08A-6EA3C09DE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34C560-905B-E025-149D-76C084CA8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385113"/>
              </p:ext>
            </p:extLst>
          </p:nvPr>
        </p:nvGraphicFramePr>
        <p:xfrm>
          <a:off x="86060" y="0"/>
          <a:ext cx="12063704" cy="539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809">
                  <a:extLst>
                    <a:ext uri="{9D8B030D-6E8A-4147-A177-3AD203B41FA5}">
                      <a16:colId xmlns:a16="http://schemas.microsoft.com/office/drawing/2014/main" val="2127911104"/>
                    </a:ext>
                  </a:extLst>
                </a:gridCol>
                <a:gridCol w="616014">
                  <a:extLst>
                    <a:ext uri="{9D8B030D-6E8A-4147-A177-3AD203B41FA5}">
                      <a16:colId xmlns:a16="http://schemas.microsoft.com/office/drawing/2014/main" val="1138160312"/>
                    </a:ext>
                  </a:extLst>
                </a:gridCol>
                <a:gridCol w="2788303">
                  <a:extLst>
                    <a:ext uri="{9D8B030D-6E8A-4147-A177-3AD203B41FA5}">
                      <a16:colId xmlns:a16="http://schemas.microsoft.com/office/drawing/2014/main" val="3820595230"/>
                    </a:ext>
                  </a:extLst>
                </a:gridCol>
                <a:gridCol w="1267403">
                  <a:extLst>
                    <a:ext uri="{9D8B030D-6E8A-4147-A177-3AD203B41FA5}">
                      <a16:colId xmlns:a16="http://schemas.microsoft.com/office/drawing/2014/main" val="1470884227"/>
                    </a:ext>
                  </a:extLst>
                </a:gridCol>
                <a:gridCol w="1565321">
                  <a:extLst>
                    <a:ext uri="{9D8B030D-6E8A-4147-A177-3AD203B41FA5}">
                      <a16:colId xmlns:a16="http://schemas.microsoft.com/office/drawing/2014/main" val="4180265524"/>
                    </a:ext>
                  </a:extLst>
                </a:gridCol>
                <a:gridCol w="1382130">
                  <a:extLst>
                    <a:ext uri="{9D8B030D-6E8A-4147-A177-3AD203B41FA5}">
                      <a16:colId xmlns:a16="http://schemas.microsoft.com/office/drawing/2014/main" val="2278906229"/>
                    </a:ext>
                  </a:extLst>
                </a:gridCol>
                <a:gridCol w="1416362">
                  <a:extLst>
                    <a:ext uri="{9D8B030D-6E8A-4147-A177-3AD203B41FA5}">
                      <a16:colId xmlns:a16="http://schemas.microsoft.com/office/drawing/2014/main" val="1249988156"/>
                    </a:ext>
                  </a:extLst>
                </a:gridCol>
                <a:gridCol w="1416362">
                  <a:extLst>
                    <a:ext uri="{9D8B030D-6E8A-4147-A177-3AD203B41FA5}">
                      <a16:colId xmlns:a16="http://schemas.microsoft.com/office/drawing/2014/main" val="2215686718"/>
                    </a:ext>
                  </a:extLst>
                </a:gridCol>
              </a:tblGrid>
              <a:tr h="912816">
                <a:tc>
                  <a:txBody>
                    <a:bodyPr/>
                    <a:lstStyle/>
                    <a:p>
                      <a:r>
                        <a:rPr lang="en-US" sz="1300" dirty="0"/>
                        <a:t>Model Name (3 Area)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Start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Recruitment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Fishery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Tag Data/Param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171382"/>
                  </a:ext>
                </a:extLst>
              </a:tr>
              <a:tr h="912816">
                <a:tc>
                  <a:txBody>
                    <a:bodyPr/>
                    <a:lstStyle/>
                    <a:p>
                      <a:r>
                        <a:rPr lang="en-US" sz="1300" dirty="0"/>
                        <a:t>1977_Model_02_srva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 (sum to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011981"/>
                  </a:ext>
                </a:extLst>
              </a:tr>
              <a:tr h="912816">
                <a:tc>
                  <a:txBody>
                    <a:bodyPr/>
                    <a:lstStyle/>
                    <a:p>
                      <a:r>
                        <a:rPr lang="en-US" sz="1300" dirty="0"/>
                        <a:t>1977_Model_03_srva </a:t>
                      </a:r>
                    </a:p>
                    <a:p>
                      <a:r>
                        <a:rPr lang="en-US" sz="1300" dirty="0"/>
                        <a:t>Same as model above…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 (sum to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63758"/>
                  </a:ext>
                </a:extLst>
              </a:tr>
              <a:tr h="531877">
                <a:tc>
                  <a:txBody>
                    <a:bodyPr/>
                    <a:lstStyle/>
                    <a:p>
                      <a:r>
                        <a:rPr lang="en-US" sz="1300" dirty="0"/>
                        <a:t>1977_Model_04_srva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Same as model above…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 (sum to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97290"/>
                  </a:ext>
                </a:extLst>
              </a:tr>
              <a:tr h="531877">
                <a:tc>
                  <a:txBody>
                    <a:bodyPr/>
                    <a:lstStyle/>
                    <a:p>
                      <a:r>
                        <a:rPr lang="en-US" sz="1300" dirty="0"/>
                        <a:t>1977_Model_05_srva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Estimate first 15,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 (sum to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246788"/>
                  </a:ext>
                </a:extLst>
              </a:tr>
              <a:tr h="531877">
                <a:tc>
                  <a:txBody>
                    <a:bodyPr/>
                    <a:lstStyle/>
                    <a:p>
                      <a:r>
                        <a:rPr lang="en-US" sz="1300" dirty="0"/>
                        <a:t>1977_Model_06_srva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Estimate first 15,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 (sum to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no blocks, spatial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48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77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C7F07-4CC9-5734-3A37-1268DB0CC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A71FFA-4D6F-9B2B-2602-6B1750269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640405"/>
              </p:ext>
            </p:extLst>
          </p:nvPr>
        </p:nvGraphicFramePr>
        <p:xfrm>
          <a:off x="87086" y="0"/>
          <a:ext cx="11643359" cy="7560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48">
                  <a:extLst>
                    <a:ext uri="{9D8B030D-6E8A-4147-A177-3AD203B41FA5}">
                      <a16:colId xmlns:a16="http://schemas.microsoft.com/office/drawing/2014/main" val="2127911104"/>
                    </a:ext>
                  </a:extLst>
                </a:gridCol>
                <a:gridCol w="601650">
                  <a:extLst>
                    <a:ext uri="{9D8B030D-6E8A-4147-A177-3AD203B41FA5}">
                      <a16:colId xmlns:a16="http://schemas.microsoft.com/office/drawing/2014/main" val="1138160312"/>
                    </a:ext>
                  </a:extLst>
                </a:gridCol>
                <a:gridCol w="2689419">
                  <a:extLst>
                    <a:ext uri="{9D8B030D-6E8A-4147-A177-3AD203B41FA5}">
                      <a16:colId xmlns:a16="http://schemas.microsoft.com/office/drawing/2014/main" val="3820595230"/>
                    </a:ext>
                  </a:extLst>
                </a:gridCol>
                <a:gridCol w="1222456">
                  <a:extLst>
                    <a:ext uri="{9D8B030D-6E8A-4147-A177-3AD203B41FA5}">
                      <a16:colId xmlns:a16="http://schemas.microsoft.com/office/drawing/2014/main" val="1470884227"/>
                    </a:ext>
                  </a:extLst>
                </a:gridCol>
                <a:gridCol w="1509808">
                  <a:extLst>
                    <a:ext uri="{9D8B030D-6E8A-4147-A177-3AD203B41FA5}">
                      <a16:colId xmlns:a16="http://schemas.microsoft.com/office/drawing/2014/main" val="4180265524"/>
                    </a:ext>
                  </a:extLst>
                </a:gridCol>
                <a:gridCol w="1333114">
                  <a:extLst>
                    <a:ext uri="{9D8B030D-6E8A-4147-A177-3AD203B41FA5}">
                      <a16:colId xmlns:a16="http://schemas.microsoft.com/office/drawing/2014/main" val="2278906229"/>
                    </a:ext>
                  </a:extLst>
                </a:gridCol>
                <a:gridCol w="1366132">
                  <a:extLst>
                    <a:ext uri="{9D8B030D-6E8A-4147-A177-3AD203B41FA5}">
                      <a16:colId xmlns:a16="http://schemas.microsoft.com/office/drawing/2014/main" val="1249988156"/>
                    </a:ext>
                  </a:extLst>
                </a:gridCol>
                <a:gridCol w="1366132">
                  <a:extLst>
                    <a:ext uri="{9D8B030D-6E8A-4147-A177-3AD203B41FA5}">
                      <a16:colId xmlns:a16="http://schemas.microsoft.com/office/drawing/2014/main" val="2215686718"/>
                    </a:ext>
                  </a:extLst>
                </a:gridCol>
              </a:tblGrid>
              <a:tr h="912816">
                <a:tc>
                  <a:txBody>
                    <a:bodyPr/>
                    <a:lstStyle/>
                    <a:p>
                      <a:r>
                        <a:rPr lang="en-US" sz="1300" dirty="0"/>
                        <a:t>Model Name (5 Area)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Start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Recruitment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Fishery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Tag Data/Param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171382"/>
                  </a:ext>
                </a:extLst>
              </a:tr>
              <a:tr h="894610">
                <a:tc>
                  <a:txBody>
                    <a:bodyPr/>
                    <a:lstStyle/>
                    <a:p>
                      <a:r>
                        <a:rPr lang="en-US" sz="1300" dirty="0"/>
                        <a:t>Model1960_01_srva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 (sum to zero) with first 10 and last 3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 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716201"/>
                  </a:ext>
                </a:extLst>
              </a:tr>
              <a:tr h="89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Model1960_01a_srva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1960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 (sum to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58928"/>
                  </a:ext>
                </a:extLst>
              </a:tr>
              <a:tr h="89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Model1960_02_srva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 (sum to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Decadal Tag Rep (constant space)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309957"/>
                  </a:ext>
                </a:extLst>
              </a:tr>
              <a:tr h="89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Model1960_03_srva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 (sum to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no blocks, spatial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Decadal Tag Rep (constant space)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55605"/>
                  </a:ext>
                </a:extLst>
              </a:tr>
              <a:tr h="89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Model1960_04_srva (S2 catch imputation)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no blocks, spatial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Decadal Tag Rep (constant space)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76877"/>
                  </a:ext>
                </a:extLst>
              </a:tr>
              <a:tr h="89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Model1960_05_srva (S2 catch imputation)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Not sure what the diff is with the above model…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1960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 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no blocks, spatial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Decadal Tag Rep (constant space)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294445"/>
                  </a:ext>
                </a:extLst>
              </a:tr>
              <a:tr h="89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Model1960_06_srva (S2 catch imputation)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Equilibrium,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 (sum to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fix second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no blocks, spatial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Decadal Tag Rep (constant space)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43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54D50-05AC-C8DC-1AF9-7991C7282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5F6DD9-41AD-7CF5-8421-FDD73E106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976256"/>
              </p:ext>
            </p:extLst>
          </p:nvPr>
        </p:nvGraphicFramePr>
        <p:xfrm>
          <a:off x="87086" y="0"/>
          <a:ext cx="11643359" cy="8069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48">
                  <a:extLst>
                    <a:ext uri="{9D8B030D-6E8A-4147-A177-3AD203B41FA5}">
                      <a16:colId xmlns:a16="http://schemas.microsoft.com/office/drawing/2014/main" val="2127911104"/>
                    </a:ext>
                  </a:extLst>
                </a:gridCol>
                <a:gridCol w="601650">
                  <a:extLst>
                    <a:ext uri="{9D8B030D-6E8A-4147-A177-3AD203B41FA5}">
                      <a16:colId xmlns:a16="http://schemas.microsoft.com/office/drawing/2014/main" val="1138160312"/>
                    </a:ext>
                  </a:extLst>
                </a:gridCol>
                <a:gridCol w="2689419">
                  <a:extLst>
                    <a:ext uri="{9D8B030D-6E8A-4147-A177-3AD203B41FA5}">
                      <a16:colId xmlns:a16="http://schemas.microsoft.com/office/drawing/2014/main" val="3820595230"/>
                    </a:ext>
                  </a:extLst>
                </a:gridCol>
                <a:gridCol w="1222456">
                  <a:extLst>
                    <a:ext uri="{9D8B030D-6E8A-4147-A177-3AD203B41FA5}">
                      <a16:colId xmlns:a16="http://schemas.microsoft.com/office/drawing/2014/main" val="1470884227"/>
                    </a:ext>
                  </a:extLst>
                </a:gridCol>
                <a:gridCol w="1509808">
                  <a:extLst>
                    <a:ext uri="{9D8B030D-6E8A-4147-A177-3AD203B41FA5}">
                      <a16:colId xmlns:a16="http://schemas.microsoft.com/office/drawing/2014/main" val="4180265524"/>
                    </a:ext>
                  </a:extLst>
                </a:gridCol>
                <a:gridCol w="1333114">
                  <a:extLst>
                    <a:ext uri="{9D8B030D-6E8A-4147-A177-3AD203B41FA5}">
                      <a16:colId xmlns:a16="http://schemas.microsoft.com/office/drawing/2014/main" val="2278906229"/>
                    </a:ext>
                  </a:extLst>
                </a:gridCol>
                <a:gridCol w="1366132">
                  <a:extLst>
                    <a:ext uri="{9D8B030D-6E8A-4147-A177-3AD203B41FA5}">
                      <a16:colId xmlns:a16="http://schemas.microsoft.com/office/drawing/2014/main" val="1249988156"/>
                    </a:ext>
                  </a:extLst>
                </a:gridCol>
                <a:gridCol w="1366132">
                  <a:extLst>
                    <a:ext uri="{9D8B030D-6E8A-4147-A177-3AD203B41FA5}">
                      <a16:colId xmlns:a16="http://schemas.microsoft.com/office/drawing/2014/main" val="2215686718"/>
                    </a:ext>
                  </a:extLst>
                </a:gridCol>
              </a:tblGrid>
              <a:tr h="912816">
                <a:tc>
                  <a:txBody>
                    <a:bodyPr/>
                    <a:lstStyle/>
                    <a:p>
                      <a:r>
                        <a:rPr lang="en-US" sz="1300" dirty="0"/>
                        <a:t>Model Name (5 Area)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Start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Recruitment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Fishery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Tag Data/Param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171382"/>
                  </a:ext>
                </a:extLst>
              </a:tr>
              <a:tr h="894610">
                <a:tc>
                  <a:txBody>
                    <a:bodyPr/>
                    <a:lstStyle/>
                    <a:p>
                      <a:r>
                        <a:rPr lang="en-US" sz="1300" dirty="0"/>
                        <a:t>Model1977_01_srva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Est first 15, </a:t>
                      </a:r>
                    </a:p>
                    <a:p>
                      <a:r>
                        <a:rPr lang="en-US" sz="1300" dirty="0"/>
                        <a:t>Recruitment (Mean) = global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 (don’t estimate last 3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same 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716201"/>
                  </a:ext>
                </a:extLst>
              </a:tr>
              <a:tr h="89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Model1977_02_srva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Est first 15,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 (don’t estimate last 3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same 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309957"/>
                  </a:ext>
                </a:extLst>
              </a:tr>
              <a:tr h="89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Model1977_03_srva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Est first 15,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r0, estimate all, sum to 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same 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55605"/>
                  </a:ext>
                </a:extLst>
              </a:tr>
              <a:tr h="89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Model1977_04_srva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Est first 15,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r0, estimate all, sum to 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same 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Dirichlet-Multinomial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76877"/>
                  </a:ext>
                </a:extLst>
              </a:tr>
              <a:tr h="89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Model1977_05_srva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Est first 15,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r0, estimate all, sum to 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same 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Poisson, Constant Tag Rep (space and time)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Dirichlet-Multinomial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294445"/>
                  </a:ext>
                </a:extLst>
              </a:tr>
              <a:tr h="89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Model1977_06_srva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Est first 15,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r0, estimate all, sum to 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same 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Poisson, Decadal Tag Rep (constant space)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Dirichlet-Multinomial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827"/>
                  </a:ext>
                </a:extLst>
              </a:tr>
              <a:tr h="89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Model1977_07_srva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Est first 15,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r0, estimate all, sum to 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same 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Decadal Tag Rep (constant space)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Dirichlet-Multinomial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900965"/>
                  </a:ext>
                </a:extLst>
              </a:tr>
              <a:tr h="89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Model1977_08_srva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Initial = Est first 15, </a:t>
                      </a:r>
                    </a:p>
                    <a:p>
                      <a:r>
                        <a:rPr lang="en-US" sz="1300" dirty="0"/>
                        <a:t>Recruitment (Mean) = regional rec </a:t>
                      </a:r>
                      <a:r>
                        <a:rPr lang="en-US" sz="1300" dirty="0" err="1"/>
                        <a:t>devs</a:t>
                      </a:r>
                      <a:r>
                        <a:rPr lang="en-US" sz="1300" dirty="0"/>
                        <a:t>, regional r0, estimate all, sum to 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= 2 Blocks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Trawl 3 parameter double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/>
                        <a:t>Sel</a:t>
                      </a:r>
                      <a:r>
                        <a:rPr lang="en-US" sz="1300" dirty="0"/>
                        <a:t> and q = no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Y,</a:t>
                      </a:r>
                      <a:r>
                        <a:rPr lang="en-US" sz="1300" baseline="0" dirty="0"/>
                        <a:t> </a:t>
                      </a:r>
                      <a:r>
                        <a:rPr lang="en-US" sz="1300" baseline="0" dirty="0" err="1"/>
                        <a:t>NegBin</a:t>
                      </a:r>
                      <a:r>
                        <a:rPr lang="en-US" sz="1300" baseline="0" dirty="0"/>
                        <a:t>, Decadal Tag Rep (constant space)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Estimated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Dirichlet-Multinomial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38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176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2809</Words>
  <Application>Microsoft Macintosh PowerPoint</Application>
  <PresentationFormat>Widescreen</PresentationFormat>
  <Paragraphs>611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Spatial Sablefish Shenanigans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 Cheng</dc:creator>
  <cp:lastModifiedBy>Matt Cheng</cp:lastModifiedBy>
  <cp:revision>197</cp:revision>
  <dcterms:created xsi:type="dcterms:W3CDTF">2024-08-13T17:02:05Z</dcterms:created>
  <dcterms:modified xsi:type="dcterms:W3CDTF">2024-08-30T18:07:06Z</dcterms:modified>
</cp:coreProperties>
</file>