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511" r:id="rId2"/>
    <p:sldId id="508" r:id="rId3"/>
    <p:sldId id="509" r:id="rId4"/>
    <p:sldId id="459" r:id="rId5"/>
    <p:sldId id="346" r:id="rId6"/>
    <p:sldId id="510" r:id="rId7"/>
    <p:sldId id="405" r:id="rId8"/>
    <p:sldId id="480" r:id="rId9"/>
    <p:sldId id="406" r:id="rId10"/>
    <p:sldId id="409" r:id="rId11"/>
    <p:sldId id="366" r:id="rId12"/>
    <p:sldId id="392" r:id="rId13"/>
    <p:sldId id="393" r:id="rId14"/>
    <p:sldId id="394" r:id="rId15"/>
    <p:sldId id="502" r:id="rId16"/>
    <p:sldId id="395" r:id="rId17"/>
    <p:sldId id="396" r:id="rId18"/>
    <p:sldId id="397" r:id="rId19"/>
    <p:sldId id="398" r:id="rId20"/>
    <p:sldId id="501" r:id="rId21"/>
    <p:sldId id="505" r:id="rId22"/>
    <p:sldId id="481" r:id="rId23"/>
    <p:sldId id="401" r:id="rId24"/>
    <p:sldId id="410" r:id="rId25"/>
    <p:sldId id="411" r:id="rId26"/>
    <p:sldId id="412" r:id="rId27"/>
    <p:sldId id="413" r:id="rId28"/>
    <p:sldId id="414" r:id="rId29"/>
    <p:sldId id="415" r:id="rId30"/>
    <p:sldId id="499" r:id="rId31"/>
    <p:sldId id="500" r:id="rId32"/>
    <p:sldId id="503" r:id="rId33"/>
    <p:sldId id="504" r:id="rId34"/>
    <p:sldId id="489" r:id="rId35"/>
    <p:sldId id="516" r:id="rId36"/>
    <p:sldId id="421" r:id="rId37"/>
    <p:sldId id="506" r:id="rId38"/>
    <p:sldId id="507" r:id="rId39"/>
    <p:sldId id="417" r:id="rId40"/>
    <p:sldId id="420" r:id="rId41"/>
    <p:sldId id="460" r:id="rId42"/>
    <p:sldId id="491" r:id="rId43"/>
    <p:sldId id="492" r:id="rId44"/>
    <p:sldId id="493" r:id="rId45"/>
    <p:sldId id="494" r:id="rId46"/>
    <p:sldId id="515" r:id="rId47"/>
    <p:sldId id="462" r:id="rId48"/>
    <p:sldId id="426" r:id="rId49"/>
    <p:sldId id="370" r:id="rId50"/>
    <p:sldId id="465" r:id="rId51"/>
    <p:sldId id="475" r:id="rId52"/>
    <p:sldId id="476" r:id="rId53"/>
    <p:sldId id="477" r:id="rId54"/>
    <p:sldId id="474" r:id="rId55"/>
    <p:sldId id="478" r:id="rId56"/>
    <p:sldId id="466" r:id="rId57"/>
    <p:sldId id="467" r:id="rId58"/>
    <p:sldId id="428" r:id="rId59"/>
    <p:sldId id="512" r:id="rId60"/>
    <p:sldId id="488" r:id="rId61"/>
    <p:sldId id="513" r:id="rId62"/>
    <p:sldId id="517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4F18"/>
    <a:srgbClr val="4F4F4F"/>
    <a:srgbClr val="9B1B2F"/>
    <a:srgbClr val="3399FF"/>
    <a:srgbClr val="2EBEF3"/>
    <a:srgbClr val="4D4D4D"/>
    <a:srgbClr val="EBF5CC"/>
    <a:srgbClr val="99CC00"/>
    <a:srgbClr val="3333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9" autoAdjust="0"/>
    <p:restoredTop sz="65896" autoAdjust="0"/>
  </p:normalViewPr>
  <p:slideViewPr>
    <p:cSldViewPr snapToGrid="0" showGuides="1">
      <p:cViewPr varScale="1">
        <p:scale>
          <a:sx n="115" d="100"/>
          <a:sy n="115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7F5A-B6E9-43F1-880B-0EA8A6A25A06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65B8D-8864-4997-AD30-DF384859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30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D6D7B-30F4-4EE7-8ECD-F1447BFDBDB2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F5F2E-29A9-4F46-9677-514B7F44A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欢迎新同事加入公安事业部大家庭</a:t>
            </a:r>
            <a:endParaRPr kumimoji="1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BAA3D-119E-44E0-A4BF-9DDB305CF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62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一般是结合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页面来使用的</a:t>
            </a:r>
            <a:endParaRPr lang="en-US" altLang="zh-CN" dirty="0" smtClean="0"/>
          </a:p>
          <a:p>
            <a:r>
              <a:rPr lang="zh-CN" altLang="en-US" dirty="0" smtClean="0"/>
              <a:t>以下是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文件关联的三种方式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DE11B-97AF-45DE-B4DA-A91775AE00E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87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前面说到：它规定了这门语言的下列组成部分</a:t>
            </a:r>
            <a:endParaRPr lang="en-US" altLang="zh-CN" dirty="0" smtClean="0"/>
          </a:p>
          <a:p>
            <a:r>
              <a:rPr lang="zh-CN" altLang="en-US" dirty="0" smtClean="0"/>
              <a:t>语法，类型，语句，关键字，保留字，操作符，对象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下面逐一介绍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01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4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原始类型也叫基本类型，是简单的数据段，而引用类型是指那些可能由多个值构成的对象</a:t>
            </a:r>
            <a:endParaRPr lang="en-US" altLang="zh-CN" dirty="0" smtClean="0"/>
          </a:p>
          <a:p>
            <a:r>
              <a:rPr lang="zh-CN" altLang="en-US" dirty="0" smtClean="0"/>
              <a:t>基本类型按照值访问，引用类型按照引用访问</a:t>
            </a:r>
            <a:endParaRPr lang="en-US" altLang="zh-CN" dirty="0" smtClean="0"/>
          </a:p>
          <a:p>
            <a:r>
              <a:rPr lang="zh-CN" altLang="en-US" dirty="0" smtClean="0"/>
              <a:t>引用类型在赋值的时候，两个变量会同时变化</a:t>
            </a:r>
            <a:endParaRPr lang="en-US" altLang="zh-CN" dirty="0" smtClean="0"/>
          </a:p>
          <a:p>
            <a:r>
              <a:rPr lang="zh-CN" altLang="en-US" dirty="0" smtClean="0"/>
              <a:t>在其他程序设计语言中，引用类型通常叫做类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中说了说明不存在类，在</a:t>
            </a:r>
            <a:r>
              <a:rPr lang="en-US" altLang="zh-CN" dirty="0" smtClean="0"/>
              <a:t>ecma-262</a:t>
            </a:r>
            <a:r>
              <a:rPr lang="zh-CN" altLang="en-US" dirty="0" smtClean="0"/>
              <a:t>中根本没有出现“类”这个词</a:t>
            </a:r>
            <a:endParaRPr lang="en-US" altLang="zh-CN" dirty="0" smtClean="0"/>
          </a:p>
          <a:p>
            <a:r>
              <a:rPr lang="en-US" altLang="zh-CN" dirty="0" err="1" smtClean="0"/>
              <a:t>Es</a:t>
            </a:r>
            <a:r>
              <a:rPr lang="zh-CN" altLang="en-US" dirty="0" smtClean="0"/>
              <a:t>中叫做对象定义，逻辑上等价于其他程序设计语言中的类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Ecmascript</a:t>
            </a:r>
            <a:r>
              <a:rPr lang="zh-CN" altLang="en-US" dirty="0" smtClean="0"/>
              <a:t>是松散类型，所以需要一种手段来检测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Symbol(es6</a:t>
            </a:r>
            <a:r>
              <a:rPr lang="zh-CN" altLang="en-US" dirty="0" smtClean="0"/>
              <a:t>中新定义的一种原始类型）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25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</a:t>
            </a:r>
            <a:r>
              <a:rPr lang="en-US" altLang="zh-CN" dirty="0" err="1" smtClean="0"/>
              <a:t>typeof</a:t>
            </a:r>
            <a:r>
              <a:rPr lang="zh-CN" altLang="en-US" dirty="0" smtClean="0"/>
              <a:t>操作符就是负责提供这方面信息的操作符</a:t>
            </a:r>
            <a:endParaRPr lang="en-US" altLang="zh-CN" dirty="0" smtClean="0"/>
          </a:p>
          <a:p>
            <a:r>
              <a:rPr lang="zh-CN" altLang="en-US" dirty="0" smtClean="0"/>
              <a:t>对一个值使用</a:t>
            </a:r>
            <a:r>
              <a:rPr lang="en-US" altLang="zh-CN" dirty="0" err="1" smtClean="0"/>
              <a:t>typeof</a:t>
            </a:r>
            <a:r>
              <a:rPr lang="zh-CN" altLang="en-US" dirty="0" smtClean="0"/>
              <a:t>操作符可能返回下列某个字符串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要检测一个变量时是不是基本数据类型可以使用</a:t>
            </a:r>
            <a:r>
              <a:rPr lang="en-US" altLang="zh-CN" dirty="0" err="1" smtClean="0"/>
              <a:t>typeof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但是在检测引用类型的时候，这个操作符用处不大，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通常我们并不是想知道某个值是对象</a:t>
            </a:r>
            <a:endParaRPr lang="en-US" altLang="zh-CN" dirty="0" smtClean="0"/>
          </a:p>
          <a:p>
            <a:r>
              <a:rPr lang="zh-CN" altLang="en-US" dirty="0" smtClean="0"/>
              <a:t>而是想知道他是什么类型的对象，因此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还提供了</a:t>
            </a:r>
            <a:r>
              <a:rPr lang="en-US" altLang="zh-CN" dirty="0" err="1" smtClean="0"/>
              <a:t>instanceof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r>
              <a:rPr lang="zh-CN" altLang="en-US" dirty="0" smtClean="0"/>
              <a:t>语法如上结果会返回</a:t>
            </a:r>
            <a:r>
              <a:rPr lang="en-US" altLang="zh-CN" dirty="0" smtClean="0"/>
              <a:t>true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或者 </a:t>
            </a:r>
            <a:r>
              <a:rPr lang="en-US" altLang="zh-CN" baseline="0" dirty="0" smtClean="0"/>
              <a:t>false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所有引用类型的值都是 </a:t>
            </a:r>
            <a:r>
              <a:rPr lang="en-US" altLang="zh-CN" baseline="0" dirty="0" smtClean="0"/>
              <a:t>object</a:t>
            </a:r>
            <a:r>
              <a:rPr lang="zh-CN" altLang="en-US" baseline="0" dirty="0" smtClean="0"/>
              <a:t>的实例，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基本类型不是对象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71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71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pc="1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50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69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所有使用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定义的变量都会被添加到最近的环境中，也就是最近的函数的局部环境</a:t>
            </a:r>
            <a:endParaRPr lang="en-US" altLang="zh-CN" dirty="0" smtClean="0"/>
          </a:p>
          <a:p>
            <a:r>
              <a:rPr lang="zh-CN" altLang="en-US" dirty="0" smtClean="0"/>
              <a:t>作用域链就是当你在使用一个变量的时候，从当前执行代码所在环境开始搜索定义该变量的标识符</a:t>
            </a:r>
            <a:endParaRPr lang="en-US" altLang="zh-CN" dirty="0" smtClean="0"/>
          </a:p>
          <a:p>
            <a:r>
              <a:rPr lang="zh-CN" altLang="en-US" dirty="0" smtClean="0"/>
              <a:t>如果找不到</a:t>
            </a:r>
            <a:r>
              <a:rPr lang="zh-CN" altLang="en-US" baseline="0" dirty="0" smtClean="0"/>
              <a:t> 就一级一级向外层执行环境回溯，知道找到标识符为止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3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作用域链就是当你在使用一个变量的时候，从当前执行代码所在环境开始搜索定义该变量的标识符</a:t>
            </a:r>
            <a:endParaRPr lang="en-US" altLang="zh-CN" dirty="0" smtClean="0"/>
          </a:p>
          <a:p>
            <a:r>
              <a:rPr lang="zh-CN" altLang="en-US" dirty="0" smtClean="0"/>
              <a:t>如果找不到</a:t>
            </a:r>
            <a:r>
              <a:rPr lang="zh-CN" altLang="en-US" baseline="0" dirty="0" smtClean="0"/>
              <a:t> 就一级一级向外层执行环境回溯，知道找到标识符为止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14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Ecmascript</a:t>
            </a:r>
            <a:r>
              <a:rPr lang="zh-CN" altLang="en-US" dirty="0" smtClean="0"/>
              <a:t>操作符的与众不同之处在于，他们能够适用于很多值，</a:t>
            </a:r>
            <a:endParaRPr lang="en-US" altLang="zh-CN" dirty="0" smtClean="0"/>
          </a:p>
          <a:p>
            <a:r>
              <a:rPr lang="zh-CN" altLang="en-US" dirty="0" smtClean="0"/>
              <a:t>在应用与对象时，相应的操作符通常会调用对象的</a:t>
            </a:r>
            <a:r>
              <a:rPr lang="en-US" altLang="zh-CN" dirty="0" err="1" smtClean="0"/>
              <a:t>valueOf</a:t>
            </a:r>
            <a:r>
              <a:rPr lang="zh-CN" altLang="en-US" dirty="0" smtClean="0"/>
              <a:t>（），或者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方法，以便取的可以操作的值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推荐做法是要么始终都返回一个值，要么永远都不返回值。</a:t>
            </a:r>
            <a:endParaRPr lang="en-US" altLang="zh-CN" dirty="0" smtClean="0"/>
          </a:p>
          <a:p>
            <a:r>
              <a:rPr lang="zh-CN" altLang="en-US" dirty="0" smtClean="0"/>
              <a:t>否则如果有时候有返回值有时候没有，会给代码调试带来很大的不便。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其他语言中（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可以为一个函数编写两个定义，只要这两个定义的签名（接收的参数的类型和数量）不同就可以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函数没有签名特性，所以没有重载</a:t>
            </a:r>
            <a:endParaRPr lang="en-US" altLang="zh-CN" dirty="0" smtClean="0"/>
          </a:p>
          <a:p>
            <a:r>
              <a:rPr lang="zh-CN" altLang="en-US" dirty="0" smtClean="0"/>
              <a:t>如果定义两个名字相同的函数，最后定义的函数会覆盖前面的定义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25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与大多数其他语言中函数的参数有所不同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即便你定义函数接收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个参数，但是在调用的时候也未必要传递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个参数，传一个，三个甚至不传都可以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之所以这样，原因是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中的参数在内部是一个数组表示的，</a:t>
            </a:r>
            <a:endParaRPr lang="en-US" altLang="zh-CN" dirty="0" smtClean="0"/>
          </a:p>
          <a:p>
            <a:r>
              <a:rPr lang="zh-CN" altLang="en-US" dirty="0" smtClean="0"/>
              <a:t>在函数题里面可以通过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对象来访问这个数组，从而获取传递给函数的每一个参数</a:t>
            </a:r>
            <a:endParaRPr lang="en-US" altLang="zh-CN" dirty="0" smtClean="0"/>
          </a:p>
          <a:p>
            <a:r>
              <a:rPr lang="en-US" altLang="zh-CN" dirty="0" smtClean="0"/>
              <a:t>Arguments</a:t>
            </a:r>
            <a:r>
              <a:rPr lang="zh-CN" altLang="en-US" dirty="0" smtClean="0"/>
              <a:t>不是数组的实例，只是跟数组类似，可以用数字角标访问每一个元素，可以用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属性获取参数个数</a:t>
            </a:r>
            <a:endParaRPr lang="en-US" altLang="zh-CN" dirty="0" smtClean="0"/>
          </a:p>
          <a:p>
            <a:r>
              <a:rPr lang="zh-CN" altLang="en-US" dirty="0" smtClean="0"/>
              <a:t>开发人员可以利用这一点让函数接收任意个参数分别实现适当功能</a:t>
            </a:r>
            <a:endParaRPr lang="en-US" altLang="zh-CN" dirty="0" smtClean="0"/>
          </a:p>
          <a:p>
            <a:r>
              <a:rPr lang="zh-CN" altLang="en-US" dirty="0" smtClean="0"/>
              <a:t>虽然这个特性算不上完美的重载，但是也足够弥补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的这一缺憾了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25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函数表达式是函数声明的另外一种方式</a:t>
            </a:r>
            <a:endParaRPr lang="en-US" altLang="zh-CN" dirty="0" smtClean="0"/>
          </a:p>
          <a:p>
            <a:r>
              <a:rPr lang="zh-CN" altLang="en-US" dirty="0" smtClean="0"/>
              <a:t>要先声明再使用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25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课间休息一下</a:t>
            </a:r>
            <a:endParaRPr lang="zh-CN" altLang="en-US" sz="1200" b="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AFD8B-2F51-4BAC-BBB0-745C923D835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74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80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（文档对象模型）是 用于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HTML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的应用程序接口（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API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）。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DOM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将把整个页面规划成由节点层级构成的文档。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HTML 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页面的每个部分都是一个节点的衍生物，这些节点又包含着不同类型的数据。比如下面的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HTML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页面：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DOM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通过创建树来表示文档，从而使开发者对文档的内容和结构具有空前的控制力。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用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DOM API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可以轻松地删除、添加和替换节点</a:t>
            </a:r>
          </a:p>
          <a:p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4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80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35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1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Es</a:t>
            </a:r>
            <a:r>
              <a:rPr lang="zh-CN" altLang="en-US" dirty="0" smtClean="0"/>
              <a:t>是什么，它跟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有什么关系？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58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2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2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200" spc="1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1200" spc="1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可用于直接向 </a:t>
            </a:r>
            <a:r>
              <a:rPr lang="en-US" altLang="zh-CN" sz="12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2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输出流写内容。</a:t>
            </a:r>
          </a:p>
          <a:p>
            <a:r>
              <a:rPr lang="zh-CN" altLang="en-US" sz="12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提示：绝不要使用在文档加载之后使用 </a:t>
            </a:r>
            <a:r>
              <a:rPr lang="en-US" altLang="zh-CN" sz="1200" spc="1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1200" spc="1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。这会覆盖该文档</a:t>
            </a:r>
            <a:endParaRPr lang="en-US" altLang="zh-CN" sz="12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2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内容最简单的方法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71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HTML DOM 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使 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JavaScript 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有能力对 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HTML 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事件做出反应。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48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HTML DOM 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使 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JavaScript 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有能力对 </a:t>
            </a:r>
            <a:r>
              <a:rPr lang="en-US" altLang="zh-TW" dirty="0" smtClean="0">
                <a:latin typeface="微软雅黑"/>
                <a:ea typeface="微软雅黑"/>
                <a:cs typeface="微软雅黑"/>
              </a:rPr>
              <a:t>HTML </a:t>
            </a:r>
            <a:r>
              <a:rPr lang="zh-TW" altLang="en-US" dirty="0" smtClean="0">
                <a:latin typeface="微软雅黑"/>
                <a:ea typeface="微软雅黑"/>
                <a:cs typeface="微软雅黑"/>
              </a:rPr>
              <a:t>事件做出反应。</a:t>
            </a:r>
            <a:endParaRPr lang="en-US" altLang="zh-TW" dirty="0" smtClean="0">
              <a:latin typeface="微软雅黑"/>
              <a:ea typeface="微软雅黑"/>
              <a:cs typeface="微软雅黑"/>
            </a:endParaRPr>
          </a:p>
          <a:p>
            <a:endParaRPr lang="en-US" altLang="zh-TW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DOM0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级绑定事件的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种方式：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中嵌入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代码；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指向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window</a:t>
            </a: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中查找节点绑定事件；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指向触发事件的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节点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解除事件的时候，只需要再注册一次，把值设置成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null</a:t>
            </a:r>
          </a:p>
          <a:p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多次注册时，最后一次注册生效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48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想象在一张纸上画一个同心圆，如果你把手指放在同心圆上，那么你的手指指向的不是一个圆，而是所有的圆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同样的，如果你单击了某个按钮，浏览器会认为单击事件不仅仅发生在按钮上，你也单击了按钮的容器甚至整个页面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事件流描述的就是页面接收事件的顺序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但是有意思的是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IE4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netscape4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居然提出了几乎完全相反的事件流概念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ie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的是事件冒泡流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Netscape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是事件捕获流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485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48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48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DOM2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级 事件包含三个阶段：事件捕获阶段、处于目标阶段、事件冒泡阶段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这样能够为截获事件提供机会，然后实际目标接收事件，最后的冒泡阶段才对事件作出响应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值得一提的是，及时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DOM2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级事件规范明确要求捕获阶段不会涉及事件，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但是像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IE9,safari,chrome,firefox.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opera9.5+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都会在捕获阶段触发事件对象上的事件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结果就是有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个机会在目标对象上操作事件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还值得一提的是，不是所有的事件都是冒泡事件，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像元素的失去焦点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blur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，获得焦点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focus</a:t>
            </a: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大家可以课后自行百度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所以在事件绑定的方式其实还有一种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48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48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err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1128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Screen</a:t>
            </a:r>
            <a:r>
              <a:rPr lang="zh-CN" altLang="en-US" dirty="0" smtClean="0"/>
              <a:t>在编程中用处不大，基本上只用来表明客户端的能力，比如说浏览器窗口外部的显示器宽度、高度</a:t>
            </a:r>
            <a:endParaRPr lang="en-US" altLang="zh-CN" dirty="0" smtClean="0"/>
          </a:p>
          <a:p>
            <a:r>
              <a:rPr lang="zh-CN" altLang="en-US" dirty="0" smtClean="0"/>
              <a:t>每个浏览器对象都包含着不同的属性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Location</a:t>
            </a:r>
            <a:r>
              <a:rPr lang="zh-CN" altLang="en-US" b="0" dirty="0" smtClean="0"/>
              <a:t>被认为是最有用的</a:t>
            </a:r>
            <a:r>
              <a:rPr lang="en-US" altLang="zh-CN" b="0" dirty="0" smtClean="0"/>
              <a:t>BOM</a:t>
            </a:r>
            <a:r>
              <a:rPr lang="zh-CN" altLang="en-US" b="0" dirty="0" smtClean="0"/>
              <a:t>对象之一，它提供了与当前窗口中加载的文档有关的信息，还提供了一些导航功能</a:t>
            </a:r>
            <a:endParaRPr lang="en-US" altLang="zh-CN" b="0" dirty="0" smtClean="0"/>
          </a:p>
          <a:p>
            <a:r>
              <a:rPr lang="zh-CN" altLang="en-US" b="0" dirty="0" smtClean="0"/>
              <a:t>通过将</a:t>
            </a:r>
            <a:r>
              <a:rPr lang="en-US" altLang="zh-CN" b="1" dirty="0" err="1" smtClean="0"/>
              <a:t>href</a:t>
            </a:r>
            <a:r>
              <a:rPr lang="en-US" altLang="zh-CN" b="0" dirty="0" smtClean="0"/>
              <a:t>/hash/search/hostname/pathname/post</a:t>
            </a:r>
            <a:r>
              <a:rPr lang="zh-CN" altLang="en-US" b="0" dirty="0" smtClean="0"/>
              <a:t>等等属性设置为新值来改变</a:t>
            </a:r>
            <a:r>
              <a:rPr lang="en-US" altLang="zh-CN" b="0" dirty="0" smtClean="0"/>
              <a:t>URL</a:t>
            </a:r>
            <a:r>
              <a:rPr lang="zh-CN" altLang="en-US" b="0" dirty="0" smtClean="0"/>
              <a:t>，</a:t>
            </a:r>
            <a:endParaRPr lang="en-US" altLang="zh-CN" b="0" dirty="0" smtClean="0"/>
          </a:p>
          <a:p>
            <a:r>
              <a:rPr lang="zh-CN" altLang="en-US" b="0" dirty="0" smtClean="0"/>
              <a:t>这里面除了</a:t>
            </a:r>
            <a:r>
              <a:rPr lang="en-US" altLang="zh-CN" b="0" dirty="0" smtClean="0"/>
              <a:t>hash</a:t>
            </a:r>
            <a:r>
              <a:rPr lang="zh-CN" altLang="en-US" b="0" dirty="0" smtClean="0"/>
              <a:t>这个属性，每次修改属性，都会以新的</a:t>
            </a:r>
            <a:r>
              <a:rPr lang="en-US" altLang="zh-CN" b="0" dirty="0" smtClean="0"/>
              <a:t>URL</a:t>
            </a:r>
            <a:r>
              <a:rPr lang="zh-CN" altLang="en-US" b="0" dirty="0" smtClean="0"/>
              <a:t>重新加载</a:t>
            </a:r>
            <a:endParaRPr lang="en-US" altLang="zh-CN" b="0" dirty="0" smtClean="0"/>
          </a:p>
          <a:p>
            <a:r>
              <a:rPr lang="en-US" altLang="zh-CN" b="0" dirty="0" err="1" smtClean="0"/>
              <a:t>Rload</a:t>
            </a:r>
            <a:r>
              <a:rPr lang="en-US" altLang="zh-CN" b="0" dirty="0" smtClean="0"/>
              <a:t>()</a:t>
            </a:r>
            <a:r>
              <a:rPr lang="zh-CN" altLang="en-US" b="0" dirty="0" smtClean="0"/>
              <a:t>方法重新加载当前页</a:t>
            </a:r>
            <a:endParaRPr lang="en-US" altLang="zh-CN" b="0" dirty="0" smtClean="0"/>
          </a:p>
          <a:p>
            <a:r>
              <a:rPr lang="zh-CN" altLang="en-US" b="0" dirty="0" smtClean="0"/>
              <a:t>用</a:t>
            </a:r>
            <a:r>
              <a:rPr lang="en-US" altLang="zh-CN" b="0" dirty="0" smtClean="0"/>
              <a:t>replace</a:t>
            </a:r>
            <a:r>
              <a:rPr lang="zh-CN" altLang="en-US" b="0" dirty="0" smtClean="0"/>
              <a:t>（）方法重新定向网页但是不会产生浏览记录</a:t>
            </a:r>
            <a:endParaRPr lang="en-US" altLang="zh-CN" b="0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History</a:t>
            </a:r>
            <a:r>
              <a:rPr lang="zh-CN" altLang="en-US" dirty="0" smtClean="0"/>
              <a:t>对象来保存用户上网的历史记录</a:t>
            </a:r>
            <a:endParaRPr lang="en-US" altLang="zh-CN" dirty="0" smtClean="0"/>
          </a:p>
          <a:p>
            <a:r>
              <a:rPr lang="zh-CN" altLang="en-US" dirty="0" smtClean="0"/>
              <a:t>出于安全的考虑，开发人员无法得知用户浏览过的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，但是</a:t>
            </a:r>
            <a:r>
              <a:rPr lang="zh-CN" altLang="en-US" baseline="0" dirty="0" smtClean="0"/>
              <a:t> ，借用</a:t>
            </a:r>
            <a:r>
              <a:rPr lang="en-US" altLang="zh-CN" baseline="0" dirty="0" smtClean="0"/>
              <a:t>history</a:t>
            </a:r>
            <a:r>
              <a:rPr lang="zh-CN" altLang="en-US" baseline="0" dirty="0" smtClean="0"/>
              <a:t>对象可以在不知道实际</a:t>
            </a:r>
            <a:r>
              <a:rPr lang="en-US" altLang="zh-CN" baseline="0" dirty="0" smtClean="0"/>
              <a:t>URL</a:t>
            </a:r>
            <a:r>
              <a:rPr lang="zh-CN" altLang="en-US" baseline="0" dirty="0" smtClean="0"/>
              <a:t>的情况下</a:t>
            </a:r>
            <a:endParaRPr lang="en-US" altLang="zh-CN" baseline="0" dirty="0" smtClean="0"/>
          </a:p>
          <a:p>
            <a:r>
              <a:rPr lang="en-US" altLang="zh-CN" baseline="0" dirty="0" smtClean="0"/>
              <a:t>Back</a:t>
            </a:r>
            <a:r>
              <a:rPr lang="zh-CN" altLang="en-US" baseline="0" dirty="0" smtClean="0"/>
              <a:t>（）实现后退和</a:t>
            </a:r>
            <a:r>
              <a:rPr lang="en-US" altLang="zh-CN" baseline="0" dirty="0" err="1" smtClean="0"/>
              <a:t>forwad</a:t>
            </a: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前进</a:t>
            </a:r>
            <a:endParaRPr lang="en-US" altLang="zh-CN" baseline="0" dirty="0" smtClean="0"/>
          </a:p>
          <a:p>
            <a:r>
              <a:rPr lang="zh-CN" altLang="en-US" baseline="0" dirty="0" smtClean="0"/>
              <a:t>类似于点击浏览器的前进后退一样</a:t>
            </a:r>
            <a:endParaRPr lang="en-US" altLang="zh-CN" baseline="0" dirty="0" smtClean="0"/>
          </a:p>
          <a:p>
            <a:r>
              <a:rPr lang="zh-CN" altLang="en-US" baseline="0" dirty="0" smtClean="0"/>
              <a:t>还有</a:t>
            </a:r>
            <a:r>
              <a:rPr lang="en-US" altLang="zh-CN" baseline="0" dirty="0" smtClean="0"/>
              <a:t>go()</a:t>
            </a:r>
            <a:r>
              <a:rPr lang="zh-CN" altLang="en-US" baseline="0" dirty="0" smtClean="0"/>
              <a:t>方法传递一个字符串参数，此时浏览器会跳转到历史记录中包含该字符串的第一个位置，可能后退，有可能前进</a:t>
            </a:r>
            <a:endParaRPr lang="en-US" altLang="zh-CN" baseline="0" dirty="0" smtClean="0"/>
          </a:p>
          <a:p>
            <a:r>
              <a:rPr lang="zh-CN" altLang="en-US" baseline="0" dirty="0" smtClean="0"/>
              <a:t>如果没有什么也不做</a:t>
            </a:r>
            <a:endParaRPr lang="en-US" altLang="zh-CN" baseline="0" dirty="0" smtClean="0"/>
          </a:p>
          <a:p>
            <a:r>
              <a:rPr lang="en-US" altLang="zh-CN" baseline="0" dirty="0" smtClean="0"/>
              <a:t>Length</a:t>
            </a:r>
            <a:r>
              <a:rPr lang="zh-CN" altLang="en-US" baseline="0" dirty="0" smtClean="0"/>
              <a:t>属性保存历史记录长度</a:t>
            </a:r>
            <a:endParaRPr lang="en-US" altLang="zh-CN" baseline="0" dirty="0" smtClean="0"/>
          </a:p>
          <a:p>
            <a:endParaRPr lang="en-US" altLang="zh-CN" b="1" baseline="0" dirty="0" smtClean="0"/>
          </a:p>
          <a:p>
            <a:r>
              <a:rPr lang="en-US" altLang="zh-CN" b="1" baseline="0" dirty="0" err="1" smtClean="0"/>
              <a:t>popupalert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 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中创建三种消息框：警告框、确认框、提示框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用于提示用户输入一些文本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baseline="0" dirty="0" smtClean="0"/>
          </a:p>
          <a:p>
            <a:endParaRPr lang="en-US" altLang="zh-CN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Navigator</a:t>
            </a:r>
            <a:r>
              <a:rPr lang="zh-CN" altLang="en-US" sz="1200" b="0" kern="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对象是识别客户端浏览器的事实标准</a:t>
            </a:r>
            <a:endParaRPr lang="en-US" altLang="zh-CN" sz="1200" b="0" kern="0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浏览器名称，浏览器的版本</a:t>
            </a:r>
            <a:endParaRPr lang="en-US" altLang="zh-CN" sz="1200" b="0" kern="0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0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Cookie</a:t>
            </a:r>
            <a:endParaRPr lang="en-US" altLang="zh-CN" sz="1200" b="0" kern="0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是存储于访问者的计算机中的变量，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CFE7-D158-4311-8DFD-25425E90E89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5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本节课程主要从以下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个方面给大家展开讲解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js</a:t>
            </a:r>
            <a:r>
              <a:rPr lang="zh-CN" altLang="en-US" dirty="0" smtClean="0"/>
              <a:t>的主要功能、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的历史、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的组成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语法、变量、内置对象、运算符、流程控制语句、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BOM</a:t>
            </a:r>
          </a:p>
          <a:p>
            <a:r>
              <a:rPr lang="en-US" altLang="zh-CN" dirty="0" smtClean="0"/>
              <a:t>3. es6</a:t>
            </a:r>
            <a:r>
              <a:rPr lang="zh-CN" altLang="en-US" dirty="0" smtClean="0"/>
              <a:t>的新特性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393F-77DA-4F8C-BCE7-10AB268CEC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76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前面介绍过，</a:t>
            </a:r>
            <a:r>
              <a:rPr lang="en-US" altLang="zh-CN" baseline="0" dirty="0" err="1" smtClean="0"/>
              <a:t>es</a:t>
            </a:r>
            <a:r>
              <a:rPr lang="zh-CN" altLang="en-US" baseline="0" dirty="0" smtClean="0"/>
              <a:t>是标准，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是实现，其实大家知道这么一个概念就行了，在真正的生产过程中，我们不用区分的那么清楚，</a:t>
            </a:r>
            <a:r>
              <a:rPr lang="en-US" altLang="zh-CN" baseline="0" dirty="0" err="1" smtClean="0"/>
              <a:t>es</a:t>
            </a:r>
            <a:r>
              <a:rPr lang="zh-CN" altLang="en-US" baseline="0" dirty="0" smtClean="0"/>
              <a:t>就是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，那</a:t>
            </a:r>
            <a:r>
              <a:rPr lang="en-US" altLang="zh-CN" baseline="0" dirty="0" smtClean="0"/>
              <a:t>es6</a:t>
            </a:r>
            <a:r>
              <a:rPr lang="zh-CN" altLang="en-US" baseline="0" dirty="0" smtClean="0"/>
              <a:t>是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的下一个版本</a:t>
            </a:r>
          </a:p>
          <a:p>
            <a:endParaRPr lang="zh-CN" altLang="en-US" baseline="0" dirty="0" smtClean="0"/>
          </a:p>
          <a:p>
            <a:r>
              <a:rPr lang="zh-CN" altLang="en-US" baseline="0" dirty="0" smtClean="0"/>
              <a:t>现在各大浏览器也正在全力去支持</a:t>
            </a:r>
            <a:r>
              <a:rPr lang="en-US" altLang="zh-CN" baseline="0" dirty="0" smtClean="0"/>
              <a:t>es6</a:t>
            </a:r>
            <a:r>
              <a:rPr lang="zh-CN" altLang="en-US" baseline="0" dirty="0" smtClean="0"/>
              <a:t>，因为首先它强大、其次它严谨、而且还简洁</a:t>
            </a:r>
          </a:p>
          <a:p>
            <a:r>
              <a:rPr lang="zh-CN" altLang="en-US" baseline="0" dirty="0" smtClean="0"/>
              <a:t>相信大家在使用过</a:t>
            </a:r>
            <a:r>
              <a:rPr lang="en-US" altLang="zh-CN" baseline="0" dirty="0" smtClean="0"/>
              <a:t>es6</a:t>
            </a:r>
            <a:r>
              <a:rPr lang="zh-CN" altLang="en-US" baseline="0" dirty="0" smtClean="0"/>
              <a:t>之后，不会再想返回到</a:t>
            </a:r>
            <a:r>
              <a:rPr lang="en-US" altLang="zh-CN" baseline="0" dirty="0" smtClean="0"/>
              <a:t>es5</a:t>
            </a:r>
            <a:r>
              <a:rPr lang="zh-CN" altLang="en-US" baseline="0" dirty="0" smtClean="0"/>
              <a:t>的那种状态去了</a:t>
            </a:r>
          </a:p>
          <a:p>
            <a:r>
              <a:rPr lang="zh-CN" altLang="en-US" baseline="0" dirty="0" smtClean="0"/>
              <a:t>以后写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全部用</a:t>
            </a:r>
            <a:r>
              <a:rPr lang="en-US" altLang="zh-CN" baseline="0" dirty="0" smtClean="0"/>
              <a:t>es6</a:t>
            </a:r>
            <a:r>
              <a:rPr lang="zh-CN" altLang="en-US" baseline="0" dirty="0" smtClean="0"/>
              <a:t>去写，因为它确实很好用</a:t>
            </a:r>
          </a:p>
          <a:p>
            <a:r>
              <a:rPr lang="zh-CN" altLang="en-US" baseline="0" dirty="0" smtClean="0"/>
              <a:t>写一行代码相当于写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行代码，而且还更加严谨，这个谁不喜欢</a:t>
            </a:r>
          </a:p>
          <a:p>
            <a:endParaRPr lang="zh-CN" altLang="en-US" baseline="0" dirty="0" smtClean="0"/>
          </a:p>
          <a:p>
            <a:r>
              <a:rPr lang="en-US" altLang="zh-CN" baseline="0" dirty="0" smtClean="0"/>
              <a:t>Q:</a:t>
            </a:r>
            <a:r>
              <a:rPr lang="zh-CN" altLang="en-US" baseline="0" dirty="0" smtClean="0"/>
              <a:t>比较新，对于旧的浏览器的支持可能不是很好，有兼容问题？</a:t>
            </a:r>
          </a:p>
          <a:p>
            <a:r>
              <a:rPr lang="en-US" altLang="zh-CN" baseline="0" dirty="0" smtClean="0"/>
              <a:t>A:</a:t>
            </a:r>
            <a:r>
              <a:rPr lang="zh-CN" altLang="en-US" baseline="0" dirty="0" smtClean="0"/>
              <a:t>兼容问题肯定存在，但是我们有解决方案：使用工具去编译成</a:t>
            </a:r>
            <a:r>
              <a:rPr lang="en-US" altLang="zh-CN" baseline="0" dirty="0" smtClean="0"/>
              <a:t>es5</a:t>
            </a:r>
            <a:r>
              <a:rPr lang="zh-CN" altLang="en-US" baseline="0" dirty="0" smtClean="0"/>
              <a:t>语法</a:t>
            </a:r>
          </a:p>
          <a:p>
            <a:r>
              <a:rPr lang="zh-CN" altLang="en-US" baseline="0" dirty="0" smtClean="0"/>
              <a:t>写的时候是</a:t>
            </a:r>
            <a:r>
              <a:rPr lang="en-US" altLang="zh-CN" baseline="0" dirty="0" smtClean="0"/>
              <a:t>es6,</a:t>
            </a:r>
            <a:r>
              <a:rPr lang="zh-CN" altLang="en-US" baseline="0" dirty="0" smtClean="0"/>
              <a:t>跑的时候是</a:t>
            </a:r>
            <a:r>
              <a:rPr lang="en-US" altLang="zh-CN" baseline="0" dirty="0" smtClean="0"/>
              <a:t>es5,</a:t>
            </a:r>
            <a:r>
              <a:rPr lang="zh-CN" altLang="en-US" baseline="0" dirty="0" smtClean="0"/>
              <a:t>所以这个也不是问题</a:t>
            </a:r>
          </a:p>
          <a:p>
            <a:endParaRPr lang="zh-CN" altLang="en-US" baseline="0" dirty="0" smtClean="0"/>
          </a:p>
          <a:p>
            <a:r>
              <a:rPr lang="zh-CN" altLang="en-US" baseline="0" dirty="0" smtClean="0"/>
              <a:t>所以说</a:t>
            </a:r>
            <a:r>
              <a:rPr lang="en-US" altLang="zh-CN" baseline="0" dirty="0" smtClean="0"/>
              <a:t>es6</a:t>
            </a:r>
            <a:r>
              <a:rPr lang="zh-CN" altLang="en-US" baseline="0" dirty="0" smtClean="0"/>
              <a:t>非常值得大家去学习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41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是一种新的变量申明方式，它和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是一个功能，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演示例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演示例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是怎么回事呢？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都是用来定义变量，但是他们对域的看法不同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03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03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let</a:t>
            </a:r>
            <a:r>
              <a:rPr lang="zh-CN" altLang="en-US" dirty="0" smtClean="0"/>
              <a:t>也可以用在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语句里面</a:t>
            </a:r>
            <a:endParaRPr lang="en-US" altLang="zh-CN" dirty="0" smtClean="0"/>
          </a:p>
          <a:p>
            <a:r>
              <a:rPr lang="zh-CN" altLang="en-US" dirty="0" smtClean="0"/>
              <a:t>演示例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这个时候其实一般情况下我们已经不需要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这个变量了，所以这里就可以表现出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的一个弊端</a:t>
            </a: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let</a:t>
            </a:r>
            <a:r>
              <a:rPr lang="zh-CN" altLang="en-US" dirty="0" smtClean="0"/>
              <a:t>的话就没有这个问题，出了代码块就被销毁了，这样就更加安全</a:t>
            </a:r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换成</a:t>
            </a:r>
            <a:r>
              <a:rPr lang="en-US" altLang="zh-CN" dirty="0" smtClean="0"/>
              <a:t>let</a:t>
            </a:r>
            <a:r>
              <a:rPr lang="zh-CN" altLang="en-US" dirty="0" smtClean="0"/>
              <a:t>，在外面会发现报错，虽然报错，但是更加安全，感受到疼痛要比感受不到疼痛（危机）要好，至少知道危机在哪里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这个是</a:t>
            </a:r>
            <a:r>
              <a:rPr lang="en-US" altLang="zh-CN" dirty="0" smtClean="0"/>
              <a:t>let</a:t>
            </a:r>
            <a:r>
              <a:rPr lang="zh-CN" altLang="en-US" dirty="0" smtClean="0"/>
              <a:t>的用法之一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0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03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03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03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093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865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9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148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418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418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418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2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err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DE11B-97AF-45DE-B4DA-A91775AE00E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8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err="1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8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err="1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8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通常被人们来表达相同的含义，但是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的含义实际上比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中规定的要多得多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一个完整的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实现应由三个部分组成：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err="1" smtClean="0"/>
              <a:t>ecma</a:t>
            </a:r>
            <a:r>
              <a:rPr lang="zh-CN" altLang="en-US" dirty="0" smtClean="0"/>
              <a:t>定义的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它与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浏览器没有依赖关系，而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浏览器也只是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实现的宿主环境之一</a:t>
            </a:r>
            <a:endParaRPr lang="en-US" altLang="zh-CN" dirty="0" smtClean="0"/>
          </a:p>
          <a:p>
            <a:r>
              <a:rPr lang="zh-CN" altLang="en-US" dirty="0" smtClean="0"/>
              <a:t>它只定义了这门语言的，</a:t>
            </a:r>
            <a:endParaRPr lang="en-US" altLang="zh-CN" dirty="0" smtClean="0"/>
          </a:p>
          <a:p>
            <a:r>
              <a:rPr lang="zh-CN" altLang="en-US" dirty="0" smtClean="0"/>
              <a:t>语法、类型、语句、关键字、保留字、操作符、对象等这些内容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393F-77DA-4F8C-BCE7-10AB268CEC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5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02-9B21-4FAB-AFB6-B12EF32F49CD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792-8217-4D51-A917-0C3A8B34B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02-9B21-4FAB-AFB6-B12EF32F49CD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792-8217-4D51-A917-0C3A8B34B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0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02-9B21-4FAB-AFB6-B12EF32F49CD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792-8217-4D51-A917-0C3A8B34B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7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02-9B21-4FAB-AFB6-B12EF32F49CD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792-8217-4D51-A917-0C3A8B34B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0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02-9B21-4FAB-AFB6-B12EF32F49CD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792-8217-4D51-A917-0C3A8B34B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02-9B21-4FAB-AFB6-B12EF32F49CD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792-8217-4D51-A917-0C3A8B34B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02-9B21-4FAB-AFB6-B12EF32F49CD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792-8217-4D51-A917-0C3A8B34B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182929" y="481055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使用时请删除本页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049059" y="3075424"/>
            <a:ext cx="8093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HIKVISION·</a:t>
            </a:r>
            <a:r>
              <a:rPr lang="zh-CN" altLang="en-US" sz="4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公安事业部专用模板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133608" y="3742932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Design by </a:t>
            </a:r>
            <a:r>
              <a:rPr lang="en-US" altLang="zh-CN" dirty="0" err="1"/>
              <a:t>yinchuan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8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0887529" y="391886"/>
            <a:ext cx="1317171" cy="362858"/>
            <a:chOff x="10874829" y="391886"/>
            <a:chExt cx="1317171" cy="362858"/>
          </a:xfrm>
        </p:grpSpPr>
        <p:sp>
          <p:nvSpPr>
            <p:cNvPr id="6" name="圆角矩形 5"/>
            <p:cNvSpPr/>
            <p:nvPr/>
          </p:nvSpPr>
          <p:spPr>
            <a:xfrm>
              <a:off x="10874829" y="391886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0966136" y="497908"/>
              <a:ext cx="1134556" cy="150814"/>
            </a:xfrm>
            <a:custGeom>
              <a:avLst/>
              <a:gdLst>
                <a:gd name="T0" fmla="*/ 566 w 1328"/>
                <a:gd name="T1" fmla="*/ 117 h 174"/>
                <a:gd name="T2" fmla="*/ 507 w 1328"/>
                <a:gd name="T3" fmla="*/ 2 h 174"/>
                <a:gd name="T4" fmla="*/ 552 w 1328"/>
                <a:gd name="T5" fmla="*/ 173 h 174"/>
                <a:gd name="T6" fmla="*/ 672 w 1328"/>
                <a:gd name="T7" fmla="*/ 2 h 174"/>
                <a:gd name="T8" fmla="*/ 691 w 1328"/>
                <a:gd name="T9" fmla="*/ 2 h 174"/>
                <a:gd name="T10" fmla="*/ 628 w 1328"/>
                <a:gd name="T11" fmla="*/ 173 h 174"/>
                <a:gd name="T12" fmla="*/ 740 w 1328"/>
                <a:gd name="T13" fmla="*/ 2 h 174"/>
                <a:gd name="T14" fmla="*/ 800 w 1328"/>
                <a:gd name="T15" fmla="*/ 45 h 174"/>
                <a:gd name="T16" fmla="*/ 885 w 1328"/>
                <a:gd name="T17" fmla="*/ 24 h 174"/>
                <a:gd name="T18" fmla="*/ 799 w 1328"/>
                <a:gd name="T19" fmla="*/ 2 h 174"/>
                <a:gd name="T20" fmla="*/ 798 w 1328"/>
                <a:gd name="T21" fmla="*/ 120 h 174"/>
                <a:gd name="T22" fmla="*/ 716 w 1328"/>
                <a:gd name="T23" fmla="*/ 150 h 174"/>
                <a:gd name="T24" fmla="*/ 806 w 1328"/>
                <a:gd name="T25" fmla="*/ 173 h 174"/>
                <a:gd name="T26" fmla="*/ 800 w 1328"/>
                <a:gd name="T27" fmla="*/ 45 h 174"/>
                <a:gd name="T28" fmla="*/ 861 w 1328"/>
                <a:gd name="T29" fmla="*/ 173 h 174"/>
                <a:gd name="T30" fmla="*/ 973 w 1328"/>
                <a:gd name="T31" fmla="*/ 2 h 174"/>
                <a:gd name="T32" fmla="*/ 1139 w 1328"/>
                <a:gd name="T33" fmla="*/ 36 h 174"/>
                <a:gd name="T34" fmla="*/ 1066 w 1328"/>
                <a:gd name="T35" fmla="*/ 0 h 174"/>
                <a:gd name="T36" fmla="*/ 958 w 1328"/>
                <a:gd name="T37" fmla="*/ 117 h 174"/>
                <a:gd name="T38" fmla="*/ 1043 w 1328"/>
                <a:gd name="T39" fmla="*/ 174 h 174"/>
                <a:gd name="T40" fmla="*/ 1139 w 1328"/>
                <a:gd name="T41" fmla="*/ 51 h 174"/>
                <a:gd name="T42" fmla="*/ 1094 w 1328"/>
                <a:gd name="T43" fmla="*/ 41 h 174"/>
                <a:gd name="T44" fmla="*/ 1029 w 1328"/>
                <a:gd name="T45" fmla="*/ 155 h 174"/>
                <a:gd name="T46" fmla="*/ 1004 w 1328"/>
                <a:gd name="T47" fmla="*/ 132 h 174"/>
                <a:gd name="T48" fmla="*/ 1068 w 1328"/>
                <a:gd name="T49" fmla="*/ 19 h 174"/>
                <a:gd name="T50" fmla="*/ 1094 w 1328"/>
                <a:gd name="T51" fmla="*/ 41 h 174"/>
                <a:gd name="T52" fmla="*/ 1260 w 1328"/>
                <a:gd name="T53" fmla="*/ 115 h 174"/>
                <a:gd name="T54" fmla="*/ 1183 w 1328"/>
                <a:gd name="T55" fmla="*/ 2 h 174"/>
                <a:gd name="T56" fmla="*/ 1146 w 1328"/>
                <a:gd name="T57" fmla="*/ 173 h 174"/>
                <a:gd name="T58" fmla="*/ 1225 w 1328"/>
                <a:gd name="T59" fmla="*/ 155 h 174"/>
                <a:gd name="T60" fmla="*/ 1265 w 1328"/>
                <a:gd name="T61" fmla="*/ 173 h 174"/>
                <a:gd name="T62" fmla="*/ 1302 w 1328"/>
                <a:gd name="T63" fmla="*/ 2 h 174"/>
                <a:gd name="T64" fmla="*/ 151 w 1328"/>
                <a:gd name="T65" fmla="*/ 67 h 174"/>
                <a:gd name="T66" fmla="*/ 115 w 1328"/>
                <a:gd name="T67" fmla="*/ 2 h 174"/>
                <a:gd name="T68" fmla="*/ 0 w 1328"/>
                <a:gd name="T69" fmla="*/ 173 h 174"/>
                <a:gd name="T70" fmla="*/ 82 w 1328"/>
                <a:gd name="T71" fmla="*/ 91 h 174"/>
                <a:gd name="T72" fmla="*/ 112 w 1328"/>
                <a:gd name="T73" fmla="*/ 173 h 174"/>
                <a:gd name="T74" fmla="*/ 165 w 1328"/>
                <a:gd name="T75" fmla="*/ 165 h 174"/>
                <a:gd name="T76" fmla="*/ 174 w 1328"/>
                <a:gd name="T77" fmla="*/ 2 h 174"/>
                <a:gd name="T78" fmla="*/ 195 w 1328"/>
                <a:gd name="T79" fmla="*/ 173 h 174"/>
                <a:gd name="T80" fmla="*/ 309 w 1328"/>
                <a:gd name="T81" fmla="*/ 2 h 174"/>
                <a:gd name="T82" fmla="*/ 453 w 1328"/>
                <a:gd name="T83" fmla="*/ 2 h 174"/>
                <a:gd name="T84" fmla="*/ 395 w 1328"/>
                <a:gd name="T85" fmla="*/ 2 h 174"/>
                <a:gd name="T86" fmla="*/ 281 w 1328"/>
                <a:gd name="T87" fmla="*/ 173 h 174"/>
                <a:gd name="T88" fmla="*/ 357 w 1328"/>
                <a:gd name="T89" fmla="*/ 107 h 174"/>
                <a:gd name="T90" fmla="*/ 368 w 1328"/>
                <a:gd name="T91" fmla="*/ 98 h 174"/>
                <a:gd name="T92" fmla="*/ 416 w 1328"/>
                <a:gd name="T93" fmla="*/ 173 h 174"/>
                <a:gd name="T94" fmla="*/ 408 w 1328"/>
                <a:gd name="T95" fmla="*/ 68 h 174"/>
                <a:gd name="T96" fmla="*/ 453 w 1328"/>
                <a:gd name="T97" fmla="*/ 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174">
                  <a:moveTo>
                    <a:pt x="643" y="2"/>
                  </a:moveTo>
                  <a:cubicBezTo>
                    <a:pt x="566" y="117"/>
                    <a:pt x="566" y="117"/>
                    <a:pt x="566" y="117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1" y="173"/>
                    <a:pt x="549" y="173"/>
                    <a:pt x="552" y="173"/>
                  </a:cubicBezTo>
                  <a:cubicBezTo>
                    <a:pt x="560" y="172"/>
                    <a:pt x="564" y="163"/>
                    <a:pt x="566" y="161"/>
                  </a:cubicBezTo>
                  <a:cubicBezTo>
                    <a:pt x="570" y="156"/>
                    <a:pt x="672" y="2"/>
                    <a:pt x="672" y="2"/>
                  </a:cubicBezTo>
                  <a:lnTo>
                    <a:pt x="643" y="2"/>
                  </a:lnTo>
                  <a:close/>
                  <a:moveTo>
                    <a:pt x="691" y="2"/>
                  </a:moveTo>
                  <a:cubicBezTo>
                    <a:pt x="628" y="170"/>
                    <a:pt x="628" y="170"/>
                    <a:pt x="628" y="170"/>
                  </a:cubicBezTo>
                  <a:cubicBezTo>
                    <a:pt x="628" y="173"/>
                    <a:pt x="628" y="173"/>
                    <a:pt x="628" y="173"/>
                  </a:cubicBezTo>
                  <a:cubicBezTo>
                    <a:pt x="677" y="173"/>
                    <a:pt x="677" y="173"/>
                    <a:pt x="677" y="173"/>
                  </a:cubicBezTo>
                  <a:cubicBezTo>
                    <a:pt x="740" y="2"/>
                    <a:pt x="740" y="2"/>
                    <a:pt x="740" y="2"/>
                  </a:cubicBezTo>
                  <a:lnTo>
                    <a:pt x="691" y="2"/>
                  </a:lnTo>
                  <a:close/>
                  <a:moveTo>
                    <a:pt x="800" y="45"/>
                  </a:moveTo>
                  <a:cubicBezTo>
                    <a:pt x="798" y="41"/>
                    <a:pt x="796" y="24"/>
                    <a:pt x="815" y="24"/>
                  </a:cubicBezTo>
                  <a:cubicBezTo>
                    <a:pt x="821" y="23"/>
                    <a:pt x="885" y="24"/>
                    <a:pt x="885" y="24"/>
                  </a:cubicBezTo>
                  <a:cubicBezTo>
                    <a:pt x="892" y="2"/>
                    <a:pt x="892" y="2"/>
                    <a:pt x="892" y="2"/>
                  </a:cubicBezTo>
                  <a:cubicBezTo>
                    <a:pt x="892" y="2"/>
                    <a:pt x="806" y="2"/>
                    <a:pt x="799" y="2"/>
                  </a:cubicBezTo>
                  <a:cubicBezTo>
                    <a:pt x="784" y="2"/>
                    <a:pt x="755" y="19"/>
                    <a:pt x="755" y="46"/>
                  </a:cubicBezTo>
                  <a:cubicBezTo>
                    <a:pt x="751" y="83"/>
                    <a:pt x="787" y="100"/>
                    <a:pt x="798" y="120"/>
                  </a:cubicBezTo>
                  <a:cubicBezTo>
                    <a:pt x="808" y="130"/>
                    <a:pt x="810" y="146"/>
                    <a:pt x="794" y="150"/>
                  </a:cubicBezTo>
                  <a:cubicBezTo>
                    <a:pt x="780" y="150"/>
                    <a:pt x="716" y="150"/>
                    <a:pt x="716" y="150"/>
                  </a:cubicBezTo>
                  <a:cubicBezTo>
                    <a:pt x="707" y="173"/>
                    <a:pt x="707" y="173"/>
                    <a:pt x="707" y="173"/>
                  </a:cubicBezTo>
                  <a:cubicBezTo>
                    <a:pt x="707" y="173"/>
                    <a:pt x="798" y="173"/>
                    <a:pt x="806" y="173"/>
                  </a:cubicBezTo>
                  <a:cubicBezTo>
                    <a:pt x="841" y="173"/>
                    <a:pt x="869" y="127"/>
                    <a:pt x="842" y="92"/>
                  </a:cubicBezTo>
                  <a:cubicBezTo>
                    <a:pt x="824" y="73"/>
                    <a:pt x="801" y="52"/>
                    <a:pt x="800" y="45"/>
                  </a:cubicBezTo>
                  <a:close/>
                  <a:moveTo>
                    <a:pt x="924" y="2"/>
                  </a:moveTo>
                  <a:cubicBezTo>
                    <a:pt x="861" y="173"/>
                    <a:pt x="861" y="173"/>
                    <a:pt x="861" y="173"/>
                  </a:cubicBezTo>
                  <a:cubicBezTo>
                    <a:pt x="910" y="173"/>
                    <a:pt x="910" y="173"/>
                    <a:pt x="910" y="173"/>
                  </a:cubicBezTo>
                  <a:cubicBezTo>
                    <a:pt x="973" y="2"/>
                    <a:pt x="973" y="2"/>
                    <a:pt x="973" y="2"/>
                  </a:cubicBezTo>
                  <a:lnTo>
                    <a:pt x="924" y="2"/>
                  </a:lnTo>
                  <a:close/>
                  <a:moveTo>
                    <a:pt x="1139" y="36"/>
                  </a:moveTo>
                  <a:cubicBezTo>
                    <a:pt x="1138" y="26"/>
                    <a:pt x="1125" y="3"/>
                    <a:pt x="1098" y="0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1024" y="2"/>
                    <a:pt x="1003" y="24"/>
                    <a:pt x="987" y="45"/>
                  </a:cubicBezTo>
                  <a:cubicBezTo>
                    <a:pt x="966" y="80"/>
                    <a:pt x="960" y="111"/>
                    <a:pt x="958" y="117"/>
                  </a:cubicBezTo>
                  <a:cubicBezTo>
                    <a:pt x="952" y="147"/>
                    <a:pt x="968" y="167"/>
                    <a:pt x="993" y="174"/>
                  </a:cubicBezTo>
                  <a:cubicBezTo>
                    <a:pt x="1043" y="174"/>
                    <a:pt x="1043" y="174"/>
                    <a:pt x="1043" y="174"/>
                  </a:cubicBezTo>
                  <a:cubicBezTo>
                    <a:pt x="1070" y="169"/>
                    <a:pt x="1095" y="151"/>
                    <a:pt x="1104" y="136"/>
                  </a:cubicBezTo>
                  <a:cubicBezTo>
                    <a:pt x="1112" y="129"/>
                    <a:pt x="1134" y="79"/>
                    <a:pt x="1139" y="51"/>
                  </a:cubicBezTo>
                  <a:cubicBezTo>
                    <a:pt x="1139" y="45"/>
                    <a:pt x="1139" y="39"/>
                    <a:pt x="1139" y="36"/>
                  </a:cubicBezTo>
                  <a:close/>
                  <a:moveTo>
                    <a:pt x="1094" y="41"/>
                  </a:moveTo>
                  <a:cubicBezTo>
                    <a:pt x="1092" y="43"/>
                    <a:pt x="1065" y="118"/>
                    <a:pt x="1060" y="130"/>
                  </a:cubicBezTo>
                  <a:cubicBezTo>
                    <a:pt x="1053" y="149"/>
                    <a:pt x="1030" y="155"/>
                    <a:pt x="1029" y="155"/>
                  </a:cubicBezTo>
                  <a:cubicBezTo>
                    <a:pt x="1014" y="155"/>
                    <a:pt x="1014" y="155"/>
                    <a:pt x="1014" y="155"/>
                  </a:cubicBezTo>
                  <a:cubicBezTo>
                    <a:pt x="1009" y="152"/>
                    <a:pt x="999" y="147"/>
                    <a:pt x="1004" y="132"/>
                  </a:cubicBezTo>
                  <a:cubicBezTo>
                    <a:pt x="1005" y="129"/>
                    <a:pt x="1011" y="113"/>
                    <a:pt x="1017" y="96"/>
                  </a:cubicBezTo>
                  <a:cubicBezTo>
                    <a:pt x="1039" y="33"/>
                    <a:pt x="1042" y="26"/>
                    <a:pt x="1068" y="19"/>
                  </a:cubicBezTo>
                  <a:cubicBezTo>
                    <a:pt x="1082" y="19"/>
                    <a:pt x="1082" y="19"/>
                    <a:pt x="1082" y="19"/>
                  </a:cubicBezTo>
                  <a:cubicBezTo>
                    <a:pt x="1097" y="25"/>
                    <a:pt x="1093" y="39"/>
                    <a:pt x="1094" y="41"/>
                  </a:cubicBezTo>
                  <a:close/>
                  <a:moveTo>
                    <a:pt x="1302" y="2"/>
                  </a:moveTo>
                  <a:cubicBezTo>
                    <a:pt x="1260" y="115"/>
                    <a:pt x="1260" y="115"/>
                    <a:pt x="1260" y="115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83" y="2"/>
                    <a:pt x="1183" y="2"/>
                    <a:pt x="1183" y="2"/>
                  </a:cubicBezTo>
                  <a:cubicBezTo>
                    <a:pt x="1121" y="173"/>
                    <a:pt x="1121" y="173"/>
                    <a:pt x="1121" y="173"/>
                  </a:cubicBezTo>
                  <a:cubicBezTo>
                    <a:pt x="1146" y="173"/>
                    <a:pt x="1146" y="173"/>
                    <a:pt x="1146" y="173"/>
                  </a:cubicBezTo>
                  <a:cubicBezTo>
                    <a:pt x="1189" y="59"/>
                    <a:pt x="1189" y="59"/>
                    <a:pt x="1189" y="59"/>
                  </a:cubicBezTo>
                  <a:cubicBezTo>
                    <a:pt x="1225" y="155"/>
                    <a:pt x="1225" y="155"/>
                    <a:pt x="1225" y="155"/>
                  </a:cubicBezTo>
                  <a:cubicBezTo>
                    <a:pt x="1225" y="155"/>
                    <a:pt x="1228" y="173"/>
                    <a:pt x="1241" y="173"/>
                  </a:cubicBezTo>
                  <a:cubicBezTo>
                    <a:pt x="1253" y="173"/>
                    <a:pt x="1265" y="173"/>
                    <a:pt x="1265" y="173"/>
                  </a:cubicBezTo>
                  <a:cubicBezTo>
                    <a:pt x="1328" y="2"/>
                    <a:pt x="1328" y="2"/>
                    <a:pt x="1328" y="2"/>
                  </a:cubicBezTo>
                  <a:lnTo>
                    <a:pt x="1302" y="2"/>
                  </a:lnTo>
                  <a:close/>
                  <a:moveTo>
                    <a:pt x="174" y="2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155" y="173"/>
                    <a:pt x="155" y="173"/>
                    <a:pt x="155" y="173"/>
                  </a:cubicBezTo>
                  <a:cubicBezTo>
                    <a:pt x="155" y="173"/>
                    <a:pt x="161" y="172"/>
                    <a:pt x="165" y="165"/>
                  </a:cubicBezTo>
                  <a:cubicBezTo>
                    <a:pt x="170" y="158"/>
                    <a:pt x="226" y="2"/>
                    <a:pt x="226" y="2"/>
                  </a:cubicBezTo>
                  <a:lnTo>
                    <a:pt x="174" y="2"/>
                  </a:lnTo>
                  <a:close/>
                  <a:moveTo>
                    <a:pt x="258" y="2"/>
                  </a:moveTo>
                  <a:cubicBezTo>
                    <a:pt x="195" y="173"/>
                    <a:pt x="195" y="173"/>
                    <a:pt x="195" y="173"/>
                  </a:cubicBezTo>
                  <a:cubicBezTo>
                    <a:pt x="247" y="173"/>
                    <a:pt x="247" y="173"/>
                    <a:pt x="247" y="173"/>
                  </a:cubicBezTo>
                  <a:cubicBezTo>
                    <a:pt x="309" y="2"/>
                    <a:pt x="309" y="2"/>
                    <a:pt x="309" y="2"/>
                  </a:cubicBezTo>
                  <a:lnTo>
                    <a:pt x="258" y="2"/>
                  </a:lnTo>
                  <a:close/>
                  <a:moveTo>
                    <a:pt x="453" y="2"/>
                  </a:moveTo>
                  <a:cubicBezTo>
                    <a:pt x="373" y="64"/>
                    <a:pt x="373" y="64"/>
                    <a:pt x="373" y="64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333" y="173"/>
                    <a:pt x="333" y="173"/>
                    <a:pt x="333" y="173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8" y="107"/>
                    <a:pt x="358" y="107"/>
                    <a:pt x="358" y="107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99" y="155"/>
                    <a:pt x="399" y="155"/>
                    <a:pt x="399" y="155"/>
                  </a:cubicBezTo>
                  <a:cubicBezTo>
                    <a:pt x="399" y="155"/>
                    <a:pt x="405" y="172"/>
                    <a:pt x="416" y="173"/>
                  </a:cubicBezTo>
                  <a:cubicBezTo>
                    <a:pt x="421" y="173"/>
                    <a:pt x="462" y="173"/>
                    <a:pt x="462" y="173"/>
                  </a:cubicBezTo>
                  <a:cubicBezTo>
                    <a:pt x="408" y="68"/>
                    <a:pt x="408" y="68"/>
                    <a:pt x="408" y="68"/>
                  </a:cubicBezTo>
                  <a:cubicBezTo>
                    <a:pt x="493" y="2"/>
                    <a:pt x="493" y="2"/>
                    <a:pt x="493" y="2"/>
                  </a:cubicBezTo>
                  <a:lnTo>
                    <a:pt x="453" y="2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9491750" y="434816"/>
            <a:ext cx="130447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algn="dist">
              <a:defRPr sz="12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公安事业部</a:t>
            </a:r>
          </a:p>
        </p:txBody>
      </p:sp>
    </p:spTree>
    <p:extLst>
      <p:ext uri="{BB962C8B-B14F-4D97-AF65-F5344CB8AC3E}">
        <p14:creationId xmlns:p14="http://schemas.microsoft.com/office/powerpoint/2010/main" val="188543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02-9B21-4FAB-AFB6-B12EF32F49CD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792-8217-4D51-A917-0C3A8B34B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7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02-9B21-4FAB-AFB6-B12EF32F49CD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D792-8217-4D51-A917-0C3A8B34B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FC02-9B21-4FAB-AFB6-B12EF32F49CD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D792-8217-4D51-A917-0C3A8B34B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study.163.com/category/javascript" TargetMode="External"/><Relationship Id="rId3" Type="http://schemas.openxmlformats.org/officeDocument/2006/relationships/image" Target="../media/image1.gif"/><Relationship Id="rId7" Type="http://schemas.openxmlformats.org/officeDocument/2006/relationships/hyperlink" Target="http://www.runoob.com/js/js-tutorial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jikexueyuan.com/project/javascript/" TargetMode="External"/><Relationship Id="rId5" Type="http://schemas.openxmlformats.org/officeDocument/2006/relationships/hyperlink" Target="http://wiki.jikexueyuan.com/project/javascript-core/" TargetMode="External"/><Relationship Id="rId4" Type="http://schemas.openxmlformats.org/officeDocument/2006/relationships/hyperlink" Target="http://www.w3school.com.cn/b.asp" TargetMode="External"/><Relationship Id="rId9" Type="http://schemas.openxmlformats.org/officeDocument/2006/relationships/hyperlink" Target="http://www.imooc.com/course/list?c=javascrip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895945" y="4297265"/>
            <a:ext cx="400110" cy="765731"/>
            <a:chOff x="7372212" y="3570646"/>
            <a:chExt cx="400110" cy="765731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18012" y="3570646"/>
              <a:ext cx="308510" cy="765731"/>
            </a:xfrm>
            <a:custGeom>
              <a:avLst/>
              <a:gdLst>
                <a:gd name="T0" fmla="*/ 79 w 197"/>
                <a:gd name="T1" fmla="*/ 3 h 494"/>
                <a:gd name="T2" fmla="*/ 60 w 197"/>
                <a:gd name="T3" fmla="*/ 7 h 494"/>
                <a:gd name="T4" fmla="*/ 45 w 197"/>
                <a:gd name="T5" fmla="*/ 15 h 494"/>
                <a:gd name="T6" fmla="*/ 35 w 197"/>
                <a:gd name="T7" fmla="*/ 34 h 494"/>
                <a:gd name="T8" fmla="*/ 26 w 197"/>
                <a:gd name="T9" fmla="*/ 51 h 494"/>
                <a:gd name="T10" fmla="*/ 19 w 197"/>
                <a:gd name="T11" fmla="*/ 65 h 494"/>
                <a:gd name="T12" fmla="*/ 19 w 197"/>
                <a:gd name="T13" fmla="*/ 82 h 494"/>
                <a:gd name="T14" fmla="*/ 16 w 197"/>
                <a:gd name="T15" fmla="*/ 97 h 494"/>
                <a:gd name="T16" fmla="*/ 11 w 197"/>
                <a:gd name="T17" fmla="*/ 114 h 494"/>
                <a:gd name="T18" fmla="*/ 12 w 197"/>
                <a:gd name="T19" fmla="*/ 131 h 494"/>
                <a:gd name="T20" fmla="*/ 12 w 197"/>
                <a:gd name="T21" fmla="*/ 146 h 494"/>
                <a:gd name="T22" fmla="*/ 10 w 197"/>
                <a:gd name="T23" fmla="*/ 163 h 494"/>
                <a:gd name="T24" fmla="*/ 8 w 197"/>
                <a:gd name="T25" fmla="*/ 182 h 494"/>
                <a:gd name="T26" fmla="*/ 7 w 197"/>
                <a:gd name="T27" fmla="*/ 199 h 494"/>
                <a:gd name="T28" fmla="*/ 5 w 197"/>
                <a:gd name="T29" fmla="*/ 217 h 494"/>
                <a:gd name="T30" fmla="*/ 2 w 197"/>
                <a:gd name="T31" fmla="*/ 240 h 494"/>
                <a:gd name="T32" fmla="*/ 3 w 197"/>
                <a:gd name="T33" fmla="*/ 261 h 494"/>
                <a:gd name="T34" fmla="*/ 1 w 197"/>
                <a:gd name="T35" fmla="*/ 277 h 494"/>
                <a:gd name="T36" fmla="*/ 5 w 197"/>
                <a:gd name="T37" fmla="*/ 300 h 494"/>
                <a:gd name="T38" fmla="*/ 3 w 197"/>
                <a:gd name="T39" fmla="*/ 321 h 494"/>
                <a:gd name="T40" fmla="*/ 3 w 197"/>
                <a:gd name="T41" fmla="*/ 342 h 494"/>
                <a:gd name="T42" fmla="*/ 8 w 197"/>
                <a:gd name="T43" fmla="*/ 367 h 494"/>
                <a:gd name="T44" fmla="*/ 14 w 197"/>
                <a:gd name="T45" fmla="*/ 394 h 494"/>
                <a:gd name="T46" fmla="*/ 21 w 197"/>
                <a:gd name="T47" fmla="*/ 426 h 494"/>
                <a:gd name="T48" fmla="*/ 25 w 197"/>
                <a:gd name="T49" fmla="*/ 446 h 494"/>
                <a:gd name="T50" fmla="*/ 36 w 197"/>
                <a:gd name="T51" fmla="*/ 466 h 494"/>
                <a:gd name="T52" fmla="*/ 56 w 197"/>
                <a:gd name="T53" fmla="*/ 482 h 494"/>
                <a:gd name="T54" fmla="*/ 88 w 197"/>
                <a:gd name="T55" fmla="*/ 487 h 494"/>
                <a:gd name="T56" fmla="*/ 121 w 197"/>
                <a:gd name="T57" fmla="*/ 491 h 494"/>
                <a:gd name="T58" fmla="*/ 147 w 197"/>
                <a:gd name="T59" fmla="*/ 492 h 494"/>
                <a:gd name="T60" fmla="*/ 168 w 197"/>
                <a:gd name="T61" fmla="*/ 484 h 494"/>
                <a:gd name="T62" fmla="*/ 181 w 197"/>
                <a:gd name="T63" fmla="*/ 468 h 494"/>
                <a:gd name="T64" fmla="*/ 188 w 197"/>
                <a:gd name="T65" fmla="*/ 437 h 494"/>
                <a:gd name="T66" fmla="*/ 192 w 197"/>
                <a:gd name="T67" fmla="*/ 411 h 494"/>
                <a:gd name="T68" fmla="*/ 195 w 197"/>
                <a:gd name="T69" fmla="*/ 382 h 494"/>
                <a:gd name="T70" fmla="*/ 194 w 197"/>
                <a:gd name="T71" fmla="*/ 352 h 494"/>
                <a:gd name="T72" fmla="*/ 194 w 197"/>
                <a:gd name="T73" fmla="*/ 321 h 494"/>
                <a:gd name="T74" fmla="*/ 192 w 197"/>
                <a:gd name="T75" fmla="*/ 283 h 494"/>
                <a:gd name="T76" fmla="*/ 193 w 197"/>
                <a:gd name="T77" fmla="*/ 251 h 494"/>
                <a:gd name="T78" fmla="*/ 191 w 197"/>
                <a:gd name="T79" fmla="*/ 215 h 494"/>
                <a:gd name="T80" fmla="*/ 190 w 197"/>
                <a:gd name="T81" fmla="*/ 187 h 494"/>
                <a:gd name="T82" fmla="*/ 188 w 197"/>
                <a:gd name="T83" fmla="*/ 148 h 494"/>
                <a:gd name="T84" fmla="*/ 189 w 197"/>
                <a:gd name="T85" fmla="*/ 113 h 494"/>
                <a:gd name="T86" fmla="*/ 188 w 197"/>
                <a:gd name="T87" fmla="*/ 70 h 494"/>
                <a:gd name="T88" fmla="*/ 181 w 197"/>
                <a:gd name="T89" fmla="*/ 37 h 494"/>
                <a:gd name="T90" fmla="*/ 170 w 197"/>
                <a:gd name="T91" fmla="*/ 18 h 494"/>
                <a:gd name="T92" fmla="*/ 143 w 197"/>
                <a:gd name="T93" fmla="*/ 3 h 494"/>
                <a:gd name="T94" fmla="*/ 110 w 197"/>
                <a:gd name="T95" fmla="*/ 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494">
                  <a:moveTo>
                    <a:pt x="93" y="3"/>
                  </a:moveTo>
                  <a:cubicBezTo>
                    <a:pt x="90" y="3"/>
                    <a:pt x="86" y="3"/>
                    <a:pt x="8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3"/>
                    <a:pt x="77" y="3"/>
                    <a:pt x="75" y="4"/>
                  </a:cubicBezTo>
                  <a:cubicBezTo>
                    <a:pt x="73" y="6"/>
                    <a:pt x="74" y="6"/>
                    <a:pt x="71" y="6"/>
                  </a:cubicBezTo>
                  <a:cubicBezTo>
                    <a:pt x="68" y="6"/>
                    <a:pt x="69" y="5"/>
                    <a:pt x="66" y="6"/>
                  </a:cubicBezTo>
                  <a:cubicBezTo>
                    <a:pt x="63" y="6"/>
                    <a:pt x="60" y="7"/>
                    <a:pt x="60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5" y="11"/>
                    <a:pt x="53" y="11"/>
                  </a:cubicBezTo>
                  <a:cubicBezTo>
                    <a:pt x="50" y="11"/>
                    <a:pt x="48" y="12"/>
                    <a:pt x="48" y="12"/>
                  </a:cubicBezTo>
                  <a:cubicBezTo>
                    <a:pt x="48" y="12"/>
                    <a:pt x="47" y="13"/>
                    <a:pt x="45" y="15"/>
                  </a:cubicBezTo>
                  <a:cubicBezTo>
                    <a:pt x="43" y="17"/>
                    <a:pt x="41" y="18"/>
                    <a:pt x="41" y="18"/>
                  </a:cubicBezTo>
                  <a:cubicBezTo>
                    <a:pt x="41" y="18"/>
                    <a:pt x="39" y="22"/>
                    <a:pt x="38" y="25"/>
                  </a:cubicBezTo>
                  <a:cubicBezTo>
                    <a:pt x="36" y="27"/>
                    <a:pt x="36" y="29"/>
                    <a:pt x="36" y="29"/>
                  </a:cubicBezTo>
                  <a:cubicBezTo>
                    <a:pt x="36" y="29"/>
                    <a:pt x="35" y="30"/>
                    <a:pt x="35" y="34"/>
                  </a:cubicBezTo>
                  <a:cubicBezTo>
                    <a:pt x="34" y="39"/>
                    <a:pt x="36" y="37"/>
                    <a:pt x="34" y="40"/>
                  </a:cubicBezTo>
                  <a:cubicBezTo>
                    <a:pt x="33" y="44"/>
                    <a:pt x="29" y="45"/>
                    <a:pt x="29" y="4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19" y="63"/>
                    <a:pt x="19" y="65"/>
                  </a:cubicBezTo>
                  <a:cubicBezTo>
                    <a:pt x="19" y="68"/>
                    <a:pt x="19" y="69"/>
                    <a:pt x="19" y="69"/>
                  </a:cubicBezTo>
                  <a:cubicBezTo>
                    <a:pt x="19" y="69"/>
                    <a:pt x="19" y="69"/>
                    <a:pt x="19" y="72"/>
                  </a:cubicBezTo>
                  <a:cubicBezTo>
                    <a:pt x="20" y="75"/>
                    <a:pt x="19" y="75"/>
                    <a:pt x="19" y="77"/>
                  </a:cubicBezTo>
                  <a:cubicBezTo>
                    <a:pt x="19" y="79"/>
                    <a:pt x="19" y="82"/>
                    <a:pt x="19" y="82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6"/>
                    <a:pt x="16" y="88"/>
                  </a:cubicBezTo>
                  <a:cubicBezTo>
                    <a:pt x="16" y="90"/>
                    <a:pt x="16" y="89"/>
                    <a:pt x="16" y="92"/>
                  </a:cubicBezTo>
                  <a:cubicBezTo>
                    <a:pt x="16" y="95"/>
                    <a:pt x="16" y="97"/>
                    <a:pt x="16" y="97"/>
                  </a:cubicBezTo>
                  <a:cubicBezTo>
                    <a:pt x="16" y="97"/>
                    <a:pt x="18" y="95"/>
                    <a:pt x="15" y="100"/>
                  </a:cubicBezTo>
                  <a:cubicBezTo>
                    <a:pt x="12" y="105"/>
                    <a:pt x="12" y="107"/>
                    <a:pt x="12" y="107"/>
                  </a:cubicBezTo>
                  <a:cubicBezTo>
                    <a:pt x="12" y="107"/>
                    <a:pt x="11" y="107"/>
                    <a:pt x="11" y="109"/>
                  </a:cubicBezTo>
                  <a:cubicBezTo>
                    <a:pt x="11" y="112"/>
                    <a:pt x="11" y="114"/>
                    <a:pt x="11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3" y="139"/>
                    <a:pt x="12" y="142"/>
                  </a:cubicBezTo>
                  <a:cubicBezTo>
                    <a:pt x="12" y="145"/>
                    <a:pt x="12" y="146"/>
                    <a:pt x="12" y="146"/>
                  </a:cubicBezTo>
                  <a:cubicBezTo>
                    <a:pt x="12" y="146"/>
                    <a:pt x="12" y="147"/>
                    <a:pt x="11" y="150"/>
                  </a:cubicBezTo>
                  <a:cubicBezTo>
                    <a:pt x="10" y="152"/>
                    <a:pt x="10" y="151"/>
                    <a:pt x="10" y="154"/>
                  </a:cubicBezTo>
                  <a:cubicBezTo>
                    <a:pt x="10" y="157"/>
                    <a:pt x="10" y="157"/>
                    <a:pt x="10" y="159"/>
                  </a:cubicBezTo>
                  <a:cubicBezTo>
                    <a:pt x="10" y="162"/>
                    <a:pt x="10" y="163"/>
                    <a:pt x="10" y="163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13" y="168"/>
                    <a:pt x="11" y="170"/>
                  </a:cubicBezTo>
                  <a:cubicBezTo>
                    <a:pt x="8" y="173"/>
                    <a:pt x="10" y="179"/>
                    <a:pt x="10" y="17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6"/>
                    <a:pt x="6" y="189"/>
                  </a:cubicBezTo>
                  <a:cubicBezTo>
                    <a:pt x="6" y="192"/>
                    <a:pt x="7" y="191"/>
                    <a:pt x="7" y="194"/>
                  </a:cubicBezTo>
                  <a:cubicBezTo>
                    <a:pt x="7" y="196"/>
                    <a:pt x="7" y="196"/>
                    <a:pt x="7" y="199"/>
                  </a:cubicBezTo>
                  <a:cubicBezTo>
                    <a:pt x="7" y="203"/>
                    <a:pt x="7" y="205"/>
                    <a:pt x="7" y="205"/>
                  </a:cubicBezTo>
                  <a:cubicBezTo>
                    <a:pt x="7" y="205"/>
                    <a:pt x="7" y="206"/>
                    <a:pt x="6" y="209"/>
                  </a:cubicBezTo>
                  <a:cubicBezTo>
                    <a:pt x="5" y="211"/>
                    <a:pt x="5" y="213"/>
                    <a:pt x="5" y="213"/>
                  </a:cubicBezTo>
                  <a:cubicBezTo>
                    <a:pt x="5" y="213"/>
                    <a:pt x="5" y="213"/>
                    <a:pt x="5" y="217"/>
                  </a:cubicBezTo>
                  <a:cubicBezTo>
                    <a:pt x="5" y="222"/>
                    <a:pt x="5" y="222"/>
                    <a:pt x="5" y="224"/>
                  </a:cubicBezTo>
                  <a:cubicBezTo>
                    <a:pt x="5" y="226"/>
                    <a:pt x="5" y="225"/>
                    <a:pt x="5" y="228"/>
                  </a:cubicBezTo>
                  <a:cubicBezTo>
                    <a:pt x="5" y="231"/>
                    <a:pt x="5" y="231"/>
                    <a:pt x="5" y="233"/>
                  </a:cubicBezTo>
                  <a:cubicBezTo>
                    <a:pt x="5" y="235"/>
                    <a:pt x="2" y="240"/>
                    <a:pt x="2" y="240"/>
                  </a:cubicBezTo>
                  <a:cubicBezTo>
                    <a:pt x="2" y="240"/>
                    <a:pt x="1" y="246"/>
                    <a:pt x="0" y="249"/>
                  </a:cubicBezTo>
                  <a:cubicBezTo>
                    <a:pt x="0" y="251"/>
                    <a:pt x="1" y="254"/>
                    <a:pt x="1" y="254"/>
                  </a:cubicBezTo>
                  <a:cubicBezTo>
                    <a:pt x="3" y="258"/>
                    <a:pt x="3" y="258"/>
                    <a:pt x="3" y="258"/>
                  </a:cubicBezTo>
                  <a:cubicBezTo>
                    <a:pt x="3" y="261"/>
                    <a:pt x="3" y="261"/>
                    <a:pt x="3" y="261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4" y="268"/>
                    <a:pt x="2" y="271"/>
                    <a:pt x="2" y="273"/>
                  </a:cubicBezTo>
                  <a:cubicBezTo>
                    <a:pt x="1" y="275"/>
                    <a:pt x="0" y="274"/>
                    <a:pt x="1" y="277"/>
                  </a:cubicBezTo>
                  <a:cubicBezTo>
                    <a:pt x="2" y="280"/>
                    <a:pt x="3" y="279"/>
                    <a:pt x="3" y="282"/>
                  </a:cubicBezTo>
                  <a:cubicBezTo>
                    <a:pt x="3" y="286"/>
                    <a:pt x="5" y="292"/>
                    <a:pt x="5" y="292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6"/>
                    <a:pt x="6" y="298"/>
                    <a:pt x="5" y="300"/>
                  </a:cubicBezTo>
                  <a:cubicBezTo>
                    <a:pt x="5" y="302"/>
                    <a:pt x="4" y="304"/>
                    <a:pt x="4" y="304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7"/>
                    <a:pt x="4" y="309"/>
                    <a:pt x="3" y="311"/>
                  </a:cubicBezTo>
                  <a:cubicBezTo>
                    <a:pt x="3" y="314"/>
                    <a:pt x="3" y="315"/>
                    <a:pt x="3" y="321"/>
                  </a:cubicBezTo>
                  <a:cubicBezTo>
                    <a:pt x="4" y="328"/>
                    <a:pt x="5" y="328"/>
                    <a:pt x="5" y="330"/>
                  </a:cubicBezTo>
                  <a:cubicBezTo>
                    <a:pt x="5" y="333"/>
                    <a:pt x="5" y="335"/>
                    <a:pt x="5" y="335"/>
                  </a:cubicBezTo>
                  <a:cubicBezTo>
                    <a:pt x="3" y="338"/>
                    <a:pt x="3" y="338"/>
                    <a:pt x="3" y="338"/>
                  </a:cubicBezTo>
                  <a:cubicBezTo>
                    <a:pt x="3" y="342"/>
                    <a:pt x="3" y="342"/>
                    <a:pt x="3" y="342"/>
                  </a:cubicBezTo>
                  <a:cubicBezTo>
                    <a:pt x="3" y="342"/>
                    <a:pt x="3" y="342"/>
                    <a:pt x="5" y="345"/>
                  </a:cubicBezTo>
                  <a:cubicBezTo>
                    <a:pt x="6" y="348"/>
                    <a:pt x="6" y="350"/>
                    <a:pt x="6" y="354"/>
                  </a:cubicBezTo>
                  <a:cubicBezTo>
                    <a:pt x="6" y="357"/>
                    <a:pt x="11" y="355"/>
                    <a:pt x="10" y="360"/>
                  </a:cubicBezTo>
                  <a:cubicBezTo>
                    <a:pt x="8" y="364"/>
                    <a:pt x="8" y="365"/>
                    <a:pt x="8" y="367"/>
                  </a:cubicBezTo>
                  <a:cubicBezTo>
                    <a:pt x="7" y="369"/>
                    <a:pt x="7" y="371"/>
                    <a:pt x="7" y="374"/>
                  </a:cubicBezTo>
                  <a:cubicBezTo>
                    <a:pt x="7" y="376"/>
                    <a:pt x="7" y="374"/>
                    <a:pt x="8" y="380"/>
                  </a:cubicBezTo>
                  <a:cubicBezTo>
                    <a:pt x="10" y="387"/>
                    <a:pt x="9" y="386"/>
                    <a:pt x="10" y="388"/>
                  </a:cubicBezTo>
                  <a:cubicBezTo>
                    <a:pt x="11" y="391"/>
                    <a:pt x="14" y="391"/>
                    <a:pt x="14" y="394"/>
                  </a:cubicBezTo>
                  <a:cubicBezTo>
                    <a:pt x="14" y="397"/>
                    <a:pt x="14" y="396"/>
                    <a:pt x="14" y="398"/>
                  </a:cubicBezTo>
                  <a:cubicBezTo>
                    <a:pt x="14" y="401"/>
                    <a:pt x="20" y="407"/>
                    <a:pt x="19" y="412"/>
                  </a:cubicBezTo>
                  <a:cubicBezTo>
                    <a:pt x="17" y="417"/>
                    <a:pt x="19" y="421"/>
                    <a:pt x="19" y="421"/>
                  </a:cubicBezTo>
                  <a:cubicBezTo>
                    <a:pt x="21" y="426"/>
                    <a:pt x="21" y="426"/>
                    <a:pt x="21" y="426"/>
                  </a:cubicBezTo>
                  <a:cubicBezTo>
                    <a:pt x="21" y="426"/>
                    <a:pt x="22" y="428"/>
                    <a:pt x="22" y="430"/>
                  </a:cubicBezTo>
                  <a:cubicBezTo>
                    <a:pt x="22" y="432"/>
                    <a:pt x="22" y="431"/>
                    <a:pt x="22" y="434"/>
                  </a:cubicBezTo>
                  <a:cubicBezTo>
                    <a:pt x="23" y="438"/>
                    <a:pt x="22" y="436"/>
                    <a:pt x="23" y="439"/>
                  </a:cubicBezTo>
                  <a:cubicBezTo>
                    <a:pt x="24" y="443"/>
                    <a:pt x="24" y="442"/>
                    <a:pt x="25" y="446"/>
                  </a:cubicBezTo>
                  <a:cubicBezTo>
                    <a:pt x="26" y="449"/>
                    <a:pt x="31" y="453"/>
                    <a:pt x="31" y="453"/>
                  </a:cubicBezTo>
                  <a:cubicBezTo>
                    <a:pt x="31" y="453"/>
                    <a:pt x="33" y="455"/>
                    <a:pt x="33" y="457"/>
                  </a:cubicBezTo>
                  <a:cubicBezTo>
                    <a:pt x="33" y="460"/>
                    <a:pt x="34" y="463"/>
                    <a:pt x="34" y="463"/>
                  </a:cubicBezTo>
                  <a:cubicBezTo>
                    <a:pt x="34" y="463"/>
                    <a:pt x="35" y="463"/>
                    <a:pt x="36" y="466"/>
                  </a:cubicBezTo>
                  <a:cubicBezTo>
                    <a:pt x="38" y="468"/>
                    <a:pt x="39" y="469"/>
                    <a:pt x="41" y="471"/>
                  </a:cubicBezTo>
                  <a:cubicBezTo>
                    <a:pt x="43" y="474"/>
                    <a:pt x="44" y="472"/>
                    <a:pt x="45" y="475"/>
                  </a:cubicBezTo>
                  <a:cubicBezTo>
                    <a:pt x="47" y="477"/>
                    <a:pt x="45" y="475"/>
                    <a:pt x="49" y="478"/>
                  </a:cubicBezTo>
                  <a:cubicBezTo>
                    <a:pt x="53" y="481"/>
                    <a:pt x="53" y="481"/>
                    <a:pt x="56" y="482"/>
                  </a:cubicBezTo>
                  <a:cubicBezTo>
                    <a:pt x="59" y="483"/>
                    <a:pt x="61" y="483"/>
                    <a:pt x="65" y="484"/>
                  </a:cubicBezTo>
                  <a:cubicBezTo>
                    <a:pt x="68" y="485"/>
                    <a:pt x="67" y="484"/>
                    <a:pt x="70" y="485"/>
                  </a:cubicBezTo>
                  <a:cubicBezTo>
                    <a:pt x="74" y="486"/>
                    <a:pt x="77" y="487"/>
                    <a:pt x="77" y="487"/>
                  </a:cubicBezTo>
                  <a:cubicBezTo>
                    <a:pt x="77" y="487"/>
                    <a:pt x="85" y="486"/>
                    <a:pt x="88" y="487"/>
                  </a:cubicBezTo>
                  <a:cubicBezTo>
                    <a:pt x="91" y="488"/>
                    <a:pt x="95" y="488"/>
                    <a:pt x="95" y="488"/>
                  </a:cubicBezTo>
                  <a:cubicBezTo>
                    <a:pt x="95" y="488"/>
                    <a:pt x="91" y="486"/>
                    <a:pt x="98" y="488"/>
                  </a:cubicBezTo>
                  <a:cubicBezTo>
                    <a:pt x="106" y="489"/>
                    <a:pt x="108" y="489"/>
                    <a:pt x="108" y="489"/>
                  </a:cubicBezTo>
                  <a:cubicBezTo>
                    <a:pt x="108" y="489"/>
                    <a:pt x="118" y="489"/>
                    <a:pt x="121" y="491"/>
                  </a:cubicBezTo>
                  <a:cubicBezTo>
                    <a:pt x="123" y="492"/>
                    <a:pt x="126" y="492"/>
                    <a:pt x="126" y="492"/>
                  </a:cubicBezTo>
                  <a:cubicBezTo>
                    <a:pt x="137" y="491"/>
                    <a:pt x="137" y="491"/>
                    <a:pt x="137" y="491"/>
                  </a:cubicBezTo>
                  <a:cubicBezTo>
                    <a:pt x="137" y="491"/>
                    <a:pt x="135" y="491"/>
                    <a:pt x="140" y="491"/>
                  </a:cubicBezTo>
                  <a:cubicBezTo>
                    <a:pt x="144" y="491"/>
                    <a:pt x="147" y="492"/>
                    <a:pt x="147" y="492"/>
                  </a:cubicBezTo>
                  <a:cubicBezTo>
                    <a:pt x="147" y="492"/>
                    <a:pt x="148" y="494"/>
                    <a:pt x="151" y="492"/>
                  </a:cubicBezTo>
                  <a:cubicBezTo>
                    <a:pt x="155" y="489"/>
                    <a:pt x="154" y="490"/>
                    <a:pt x="156" y="489"/>
                  </a:cubicBezTo>
                  <a:cubicBezTo>
                    <a:pt x="158" y="488"/>
                    <a:pt x="157" y="489"/>
                    <a:pt x="160" y="488"/>
                  </a:cubicBezTo>
                  <a:cubicBezTo>
                    <a:pt x="163" y="486"/>
                    <a:pt x="168" y="484"/>
                    <a:pt x="168" y="484"/>
                  </a:cubicBezTo>
                  <a:cubicBezTo>
                    <a:pt x="168" y="484"/>
                    <a:pt x="167" y="484"/>
                    <a:pt x="171" y="482"/>
                  </a:cubicBezTo>
                  <a:cubicBezTo>
                    <a:pt x="175" y="480"/>
                    <a:pt x="177" y="480"/>
                    <a:pt x="178" y="477"/>
                  </a:cubicBezTo>
                  <a:cubicBezTo>
                    <a:pt x="179" y="475"/>
                    <a:pt x="179" y="475"/>
                    <a:pt x="180" y="473"/>
                  </a:cubicBezTo>
                  <a:cubicBezTo>
                    <a:pt x="180" y="471"/>
                    <a:pt x="181" y="471"/>
                    <a:pt x="181" y="468"/>
                  </a:cubicBezTo>
                  <a:cubicBezTo>
                    <a:pt x="181" y="465"/>
                    <a:pt x="183" y="459"/>
                    <a:pt x="183" y="459"/>
                  </a:cubicBezTo>
                  <a:cubicBezTo>
                    <a:pt x="183" y="459"/>
                    <a:pt x="186" y="457"/>
                    <a:pt x="187" y="454"/>
                  </a:cubicBezTo>
                  <a:cubicBezTo>
                    <a:pt x="187" y="451"/>
                    <a:pt x="187" y="453"/>
                    <a:pt x="187" y="447"/>
                  </a:cubicBezTo>
                  <a:cubicBezTo>
                    <a:pt x="188" y="441"/>
                    <a:pt x="188" y="439"/>
                    <a:pt x="188" y="437"/>
                  </a:cubicBezTo>
                  <a:cubicBezTo>
                    <a:pt x="188" y="435"/>
                    <a:pt x="188" y="435"/>
                    <a:pt x="188" y="433"/>
                  </a:cubicBezTo>
                  <a:cubicBezTo>
                    <a:pt x="188" y="431"/>
                    <a:pt x="181" y="440"/>
                    <a:pt x="188" y="428"/>
                  </a:cubicBezTo>
                  <a:cubicBezTo>
                    <a:pt x="195" y="416"/>
                    <a:pt x="195" y="414"/>
                    <a:pt x="195" y="414"/>
                  </a:cubicBezTo>
                  <a:cubicBezTo>
                    <a:pt x="192" y="411"/>
                    <a:pt x="192" y="411"/>
                    <a:pt x="192" y="411"/>
                  </a:cubicBezTo>
                  <a:cubicBezTo>
                    <a:pt x="192" y="406"/>
                    <a:pt x="192" y="406"/>
                    <a:pt x="192" y="406"/>
                  </a:cubicBezTo>
                  <a:cubicBezTo>
                    <a:pt x="192" y="406"/>
                    <a:pt x="191" y="405"/>
                    <a:pt x="191" y="401"/>
                  </a:cubicBezTo>
                  <a:cubicBezTo>
                    <a:pt x="191" y="397"/>
                    <a:pt x="188" y="400"/>
                    <a:pt x="191" y="393"/>
                  </a:cubicBezTo>
                  <a:cubicBezTo>
                    <a:pt x="194" y="387"/>
                    <a:pt x="195" y="386"/>
                    <a:pt x="195" y="382"/>
                  </a:cubicBezTo>
                  <a:cubicBezTo>
                    <a:pt x="195" y="377"/>
                    <a:pt x="195" y="376"/>
                    <a:pt x="195" y="373"/>
                  </a:cubicBezTo>
                  <a:cubicBezTo>
                    <a:pt x="195" y="370"/>
                    <a:pt x="195" y="371"/>
                    <a:pt x="195" y="369"/>
                  </a:cubicBezTo>
                  <a:cubicBezTo>
                    <a:pt x="195" y="366"/>
                    <a:pt x="195" y="370"/>
                    <a:pt x="194" y="362"/>
                  </a:cubicBezTo>
                  <a:cubicBezTo>
                    <a:pt x="194" y="355"/>
                    <a:pt x="194" y="352"/>
                    <a:pt x="194" y="352"/>
                  </a:cubicBezTo>
                  <a:cubicBezTo>
                    <a:pt x="194" y="352"/>
                    <a:pt x="192" y="348"/>
                    <a:pt x="192" y="346"/>
                  </a:cubicBezTo>
                  <a:cubicBezTo>
                    <a:pt x="192" y="344"/>
                    <a:pt x="190" y="338"/>
                    <a:pt x="191" y="335"/>
                  </a:cubicBezTo>
                  <a:cubicBezTo>
                    <a:pt x="192" y="332"/>
                    <a:pt x="194" y="328"/>
                    <a:pt x="194" y="326"/>
                  </a:cubicBezTo>
                  <a:cubicBezTo>
                    <a:pt x="194" y="323"/>
                    <a:pt x="194" y="325"/>
                    <a:pt x="194" y="321"/>
                  </a:cubicBezTo>
                  <a:cubicBezTo>
                    <a:pt x="194" y="317"/>
                    <a:pt x="194" y="315"/>
                    <a:pt x="194" y="315"/>
                  </a:cubicBezTo>
                  <a:cubicBezTo>
                    <a:pt x="194" y="315"/>
                    <a:pt x="195" y="314"/>
                    <a:pt x="195" y="309"/>
                  </a:cubicBezTo>
                  <a:cubicBezTo>
                    <a:pt x="195" y="304"/>
                    <a:pt x="195" y="302"/>
                    <a:pt x="196" y="300"/>
                  </a:cubicBezTo>
                  <a:cubicBezTo>
                    <a:pt x="197" y="297"/>
                    <a:pt x="192" y="283"/>
                    <a:pt x="192" y="283"/>
                  </a:cubicBezTo>
                  <a:cubicBezTo>
                    <a:pt x="192" y="283"/>
                    <a:pt x="194" y="281"/>
                    <a:pt x="192" y="275"/>
                  </a:cubicBezTo>
                  <a:cubicBezTo>
                    <a:pt x="191" y="269"/>
                    <a:pt x="191" y="268"/>
                    <a:pt x="192" y="264"/>
                  </a:cubicBezTo>
                  <a:cubicBezTo>
                    <a:pt x="192" y="260"/>
                    <a:pt x="193" y="260"/>
                    <a:pt x="193" y="258"/>
                  </a:cubicBezTo>
                  <a:cubicBezTo>
                    <a:pt x="193" y="256"/>
                    <a:pt x="195" y="255"/>
                    <a:pt x="193" y="251"/>
                  </a:cubicBezTo>
                  <a:cubicBezTo>
                    <a:pt x="191" y="247"/>
                    <a:pt x="187" y="237"/>
                    <a:pt x="187" y="237"/>
                  </a:cubicBezTo>
                  <a:cubicBezTo>
                    <a:pt x="187" y="237"/>
                    <a:pt x="187" y="233"/>
                    <a:pt x="189" y="229"/>
                  </a:cubicBezTo>
                  <a:cubicBezTo>
                    <a:pt x="191" y="226"/>
                    <a:pt x="190" y="228"/>
                    <a:pt x="191" y="224"/>
                  </a:cubicBezTo>
                  <a:cubicBezTo>
                    <a:pt x="192" y="219"/>
                    <a:pt x="192" y="218"/>
                    <a:pt x="191" y="215"/>
                  </a:cubicBezTo>
                  <a:cubicBezTo>
                    <a:pt x="190" y="211"/>
                    <a:pt x="189" y="211"/>
                    <a:pt x="189" y="208"/>
                  </a:cubicBezTo>
                  <a:cubicBezTo>
                    <a:pt x="189" y="205"/>
                    <a:pt x="189" y="209"/>
                    <a:pt x="189" y="203"/>
                  </a:cubicBezTo>
                  <a:cubicBezTo>
                    <a:pt x="189" y="196"/>
                    <a:pt x="189" y="191"/>
                    <a:pt x="189" y="191"/>
                  </a:cubicBezTo>
                  <a:cubicBezTo>
                    <a:pt x="189" y="191"/>
                    <a:pt x="189" y="192"/>
                    <a:pt x="190" y="187"/>
                  </a:cubicBezTo>
                  <a:cubicBezTo>
                    <a:pt x="190" y="182"/>
                    <a:pt x="190" y="173"/>
                    <a:pt x="190" y="173"/>
                  </a:cubicBezTo>
                  <a:cubicBezTo>
                    <a:pt x="190" y="158"/>
                    <a:pt x="190" y="158"/>
                    <a:pt x="190" y="158"/>
                  </a:cubicBezTo>
                  <a:cubicBezTo>
                    <a:pt x="190" y="158"/>
                    <a:pt x="188" y="158"/>
                    <a:pt x="188" y="155"/>
                  </a:cubicBezTo>
                  <a:cubicBezTo>
                    <a:pt x="188" y="151"/>
                    <a:pt x="188" y="148"/>
                    <a:pt x="188" y="148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90" y="98"/>
                    <a:pt x="189" y="94"/>
                  </a:cubicBezTo>
                  <a:cubicBezTo>
                    <a:pt x="187" y="90"/>
                    <a:pt x="186" y="84"/>
                    <a:pt x="186" y="84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8" y="70"/>
                    <a:pt x="186" y="72"/>
                    <a:pt x="186" y="66"/>
                  </a:cubicBezTo>
                  <a:cubicBezTo>
                    <a:pt x="186" y="59"/>
                    <a:pt x="186" y="54"/>
                    <a:pt x="186" y="54"/>
                  </a:cubicBezTo>
                  <a:cubicBezTo>
                    <a:pt x="186" y="54"/>
                    <a:pt x="182" y="46"/>
                    <a:pt x="182" y="44"/>
                  </a:cubicBezTo>
                  <a:cubicBezTo>
                    <a:pt x="182" y="41"/>
                    <a:pt x="182" y="39"/>
                    <a:pt x="181" y="37"/>
                  </a:cubicBezTo>
                  <a:cubicBezTo>
                    <a:pt x="180" y="35"/>
                    <a:pt x="181" y="31"/>
                    <a:pt x="179" y="29"/>
                  </a:cubicBezTo>
                  <a:cubicBezTo>
                    <a:pt x="177" y="26"/>
                    <a:pt x="176" y="25"/>
                    <a:pt x="176" y="25"/>
                  </a:cubicBezTo>
                  <a:cubicBezTo>
                    <a:pt x="176" y="25"/>
                    <a:pt x="176" y="24"/>
                    <a:pt x="174" y="22"/>
                  </a:cubicBezTo>
                  <a:cubicBezTo>
                    <a:pt x="171" y="20"/>
                    <a:pt x="170" y="18"/>
                    <a:pt x="170" y="18"/>
                  </a:cubicBezTo>
                  <a:cubicBezTo>
                    <a:pt x="170" y="18"/>
                    <a:pt x="168" y="19"/>
                    <a:pt x="166" y="16"/>
                  </a:cubicBezTo>
                  <a:cubicBezTo>
                    <a:pt x="163" y="13"/>
                    <a:pt x="158" y="8"/>
                    <a:pt x="158" y="8"/>
                  </a:cubicBezTo>
                  <a:cubicBezTo>
                    <a:pt x="158" y="8"/>
                    <a:pt x="150" y="5"/>
                    <a:pt x="148" y="4"/>
                  </a:cubicBezTo>
                  <a:cubicBezTo>
                    <a:pt x="145" y="4"/>
                    <a:pt x="146" y="3"/>
                    <a:pt x="143" y="3"/>
                  </a:cubicBezTo>
                  <a:cubicBezTo>
                    <a:pt x="141" y="3"/>
                    <a:pt x="142" y="3"/>
                    <a:pt x="137" y="3"/>
                  </a:cubicBezTo>
                  <a:cubicBezTo>
                    <a:pt x="132" y="3"/>
                    <a:pt x="133" y="3"/>
                    <a:pt x="129" y="3"/>
                  </a:cubicBezTo>
                  <a:cubicBezTo>
                    <a:pt x="124" y="3"/>
                    <a:pt x="124" y="0"/>
                    <a:pt x="119" y="1"/>
                  </a:cubicBezTo>
                  <a:cubicBezTo>
                    <a:pt x="114" y="1"/>
                    <a:pt x="117" y="1"/>
                    <a:pt x="110" y="2"/>
                  </a:cubicBezTo>
                  <a:cubicBezTo>
                    <a:pt x="104" y="3"/>
                    <a:pt x="104" y="3"/>
                    <a:pt x="101" y="3"/>
                  </a:cubicBezTo>
                  <a:cubicBezTo>
                    <a:pt x="98" y="3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72212" y="3702804"/>
              <a:ext cx="400110" cy="5283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1400" spc="3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程萌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09755" y="5231427"/>
            <a:ext cx="1372492" cy="369332"/>
            <a:chOff x="5409755" y="5143180"/>
            <a:chExt cx="1372492" cy="369332"/>
          </a:xfrm>
        </p:grpSpPr>
        <p:sp>
          <p:nvSpPr>
            <p:cNvPr id="12" name="圆角矩形 11"/>
            <p:cNvSpPr/>
            <p:nvPr/>
          </p:nvSpPr>
          <p:spPr>
            <a:xfrm>
              <a:off x="5437415" y="5146417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09755" y="5143180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方正铁筋隶书简体" panose="03000509000000000000" pitchFamily="65" charset="-122"/>
                  <a:ea typeface="方正铁筋隶书简体" panose="03000509000000000000" pitchFamily="65" charset="-122"/>
                </a:defRPr>
              </a:lvl1pPr>
            </a:lstStyle>
            <a:p>
              <a:pPr algn="ctr"/>
              <a:r>
                <a:rPr lang="en-US" altLang="zh-CN" dirty="0" smtClean="0"/>
                <a:t>2017-07-24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3210337" y="2841299"/>
            <a:ext cx="57713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前端基础</a:t>
            </a:r>
            <a:r>
              <a:rPr lang="en-US" altLang="zh-CN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—JS</a:t>
            </a: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5489836" y="5754902"/>
            <a:ext cx="1212329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内部公开</a:t>
            </a:r>
            <a:endParaRPr lang="zh-CN" altLang="en-US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 hidden="1"/>
          <p:cNvSpPr/>
          <p:nvPr/>
        </p:nvSpPr>
        <p:spPr>
          <a:xfrm>
            <a:off x="8369233" y="373032"/>
            <a:ext cx="2520000" cy="396000"/>
          </a:xfrm>
          <a:prstGeom prst="roundRect">
            <a:avLst>
              <a:gd name="adj" fmla="val 18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28576" y="320675"/>
            <a:ext cx="2995059" cy="384519"/>
            <a:chOff x="10135426" y="-22225"/>
            <a:chExt cx="2995059" cy="384519"/>
          </a:xfrm>
        </p:grpSpPr>
        <p:sp>
          <p:nvSpPr>
            <p:cNvPr id="11" name="圆角矩形 10"/>
            <p:cNvSpPr/>
            <p:nvPr/>
          </p:nvSpPr>
          <p:spPr>
            <a:xfrm>
              <a:off x="10135426" y="-14005"/>
              <a:ext cx="2995059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403305" y="-10521"/>
              <a:ext cx="2631487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与</a:t>
              </a:r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Html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2"/>
            <p:cNvSpPr txBox="1"/>
            <p:nvPr/>
          </p:nvSpPr>
          <p:spPr>
            <a:xfrm>
              <a:off x="10168853" y="-222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grpSp>
        <p:nvGrpSpPr>
          <p:cNvPr id="7" name="组合 3"/>
          <p:cNvGrpSpPr/>
          <p:nvPr/>
        </p:nvGrpSpPr>
        <p:grpSpPr>
          <a:xfrm>
            <a:off x="1158681" y="1102704"/>
            <a:ext cx="9144268" cy="3829526"/>
            <a:chOff x="1374920" y="2419506"/>
            <a:chExt cx="9144268" cy="3829526"/>
          </a:xfrm>
        </p:grpSpPr>
        <p:grpSp>
          <p:nvGrpSpPr>
            <p:cNvPr id="8" name="组合 61"/>
            <p:cNvGrpSpPr/>
            <p:nvPr/>
          </p:nvGrpSpPr>
          <p:grpSpPr>
            <a:xfrm>
              <a:off x="1374920" y="2419506"/>
              <a:ext cx="9144268" cy="369332"/>
              <a:chOff x="655579" y="2655962"/>
              <a:chExt cx="9144268" cy="369332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1023945" y="2655962"/>
                <a:ext cx="8775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dirty="0">
                    <a:latin typeface="微软雅黑"/>
                    <a:ea typeface="微软雅黑"/>
                    <a:cs typeface="微软雅黑"/>
                  </a:rPr>
                  <a:t>在</a:t>
                </a:r>
                <a:r>
                  <a:rPr lang="en-US" altLang="zh-CN" dirty="0">
                    <a:latin typeface="微软雅黑"/>
                    <a:ea typeface="微软雅黑"/>
                    <a:cs typeface="微软雅黑"/>
                  </a:rPr>
                  <a:t>HTML</a:t>
                </a:r>
                <a:r>
                  <a:rPr lang="zh-CN" altLang="en-US" dirty="0">
                    <a:latin typeface="微软雅黑"/>
                    <a:ea typeface="微软雅黑"/>
                    <a:cs typeface="微软雅黑"/>
                  </a:rPr>
                  <a:t>标记中直接写入</a:t>
                </a:r>
                <a:r>
                  <a:rPr lang="en-US" altLang="zh-CN" dirty="0">
                    <a:latin typeface="微软雅黑"/>
                    <a:ea typeface="微软雅黑"/>
                    <a:cs typeface="微软雅黑"/>
                  </a:rPr>
                  <a:t>JavaScript</a:t>
                </a:r>
                <a:r>
                  <a:rPr lang="zh-CN" altLang="en-US" dirty="0" smtClean="0">
                    <a:latin typeface="微软雅黑"/>
                    <a:ea typeface="微软雅黑"/>
                    <a:cs typeface="微软雅黑"/>
                  </a:rPr>
                  <a:t>代码</a:t>
                </a:r>
                <a:endParaRPr lang="zh-CN" altLang="en-US" dirty="0">
                  <a:latin typeface="微软雅黑"/>
                  <a:ea typeface="微软雅黑"/>
                  <a:cs typeface="微软雅黑"/>
                </a:endParaRPr>
              </a:p>
            </p:txBody>
          </p:sp>
          <p:grpSp>
            <p:nvGrpSpPr>
              <p:cNvPr id="34" name="组合 52"/>
              <p:cNvGrpSpPr/>
              <p:nvPr/>
            </p:nvGrpSpPr>
            <p:grpSpPr>
              <a:xfrm>
                <a:off x="655579" y="2655962"/>
                <a:ext cx="327363" cy="369332"/>
                <a:chOff x="655579" y="2655810"/>
                <a:chExt cx="327363" cy="369332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655579" y="2676795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657196" y="265581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" name="组合 60"/>
            <p:cNvGrpSpPr/>
            <p:nvPr/>
          </p:nvGrpSpPr>
          <p:grpSpPr>
            <a:xfrm>
              <a:off x="1374920" y="4307585"/>
              <a:ext cx="7910891" cy="380003"/>
              <a:chOff x="655579" y="4629232"/>
              <a:chExt cx="7910891" cy="38000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023946" y="4629232"/>
                <a:ext cx="754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dirty="0">
                    <a:latin typeface="微软雅黑"/>
                    <a:ea typeface="微软雅黑"/>
                    <a:cs typeface="微软雅黑"/>
                  </a:rPr>
                  <a:t>将</a:t>
                </a:r>
                <a:r>
                  <a:rPr lang="en-US" altLang="zh-CN" dirty="0">
                    <a:latin typeface="微软雅黑"/>
                    <a:ea typeface="微软雅黑"/>
                    <a:cs typeface="微软雅黑"/>
                  </a:rPr>
                  <a:t>JavaScript</a:t>
                </a:r>
                <a:r>
                  <a:rPr lang="zh-CN" altLang="en-US" dirty="0">
                    <a:latin typeface="微软雅黑"/>
                    <a:ea typeface="微软雅黑"/>
                    <a:cs typeface="微软雅黑"/>
                  </a:rPr>
                  <a:t>代码放入</a:t>
                </a:r>
                <a:r>
                  <a:rPr lang="en-US" altLang="zh-CN" dirty="0" smtClean="0">
                    <a:latin typeface="微软雅黑"/>
                    <a:ea typeface="微软雅黑"/>
                    <a:cs typeface="微软雅黑"/>
                  </a:rPr>
                  <a:t>&lt;script&gt;…&lt;/script</a:t>
                </a:r>
                <a:r>
                  <a:rPr lang="en-US" altLang="zh-CN" dirty="0">
                    <a:latin typeface="微软雅黑"/>
                    <a:ea typeface="微软雅黑"/>
                    <a:cs typeface="微软雅黑"/>
                  </a:rPr>
                  <a:t>&gt;</a:t>
                </a:r>
                <a:r>
                  <a:rPr lang="zh-CN" altLang="en-US" dirty="0">
                    <a:latin typeface="微软雅黑"/>
                    <a:ea typeface="微软雅黑"/>
                    <a:cs typeface="微软雅黑"/>
                  </a:rPr>
                  <a:t>标记符</a:t>
                </a:r>
                <a:r>
                  <a:rPr lang="zh-CN" altLang="en-US" dirty="0" smtClean="0">
                    <a:latin typeface="微软雅黑"/>
                    <a:ea typeface="微软雅黑"/>
                    <a:cs typeface="微软雅黑"/>
                  </a:rPr>
                  <a:t>中</a:t>
                </a:r>
                <a:endParaRPr lang="zh-CN" altLang="en-US" dirty="0">
                  <a:latin typeface="微软雅黑"/>
                  <a:ea typeface="微软雅黑"/>
                  <a:cs typeface="微软雅黑"/>
                </a:endParaRPr>
              </a:p>
            </p:txBody>
          </p:sp>
          <p:grpSp>
            <p:nvGrpSpPr>
              <p:cNvPr id="30" name="组合 53"/>
              <p:cNvGrpSpPr/>
              <p:nvPr/>
            </p:nvGrpSpPr>
            <p:grpSpPr>
              <a:xfrm>
                <a:off x="655579" y="4639903"/>
                <a:ext cx="327363" cy="369332"/>
                <a:chOff x="655579" y="4639751"/>
                <a:chExt cx="327363" cy="36933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655579" y="4663333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657196" y="4639751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4" name="组合 59"/>
            <p:cNvGrpSpPr/>
            <p:nvPr/>
          </p:nvGrpSpPr>
          <p:grpSpPr>
            <a:xfrm>
              <a:off x="1374920" y="5826780"/>
              <a:ext cx="8166072" cy="422252"/>
              <a:chOff x="655579" y="6237447"/>
              <a:chExt cx="8166072" cy="422252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023945" y="6290367"/>
                <a:ext cx="7797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dirty="0">
                    <a:latin typeface="微软雅黑"/>
                    <a:ea typeface="微软雅黑"/>
                    <a:cs typeface="微软雅黑"/>
                  </a:rPr>
                  <a:t>将代码独立存储为以 </a:t>
                </a:r>
                <a:r>
                  <a:rPr lang="en-US" altLang="zh-CN" dirty="0">
                    <a:latin typeface="微软雅黑"/>
                    <a:ea typeface="微软雅黑"/>
                    <a:cs typeface="微软雅黑"/>
                  </a:rPr>
                  <a:t>.</a:t>
                </a:r>
                <a:r>
                  <a:rPr lang="en-US" altLang="zh-CN" dirty="0" err="1">
                    <a:latin typeface="微软雅黑"/>
                    <a:ea typeface="微软雅黑"/>
                    <a:cs typeface="微软雅黑"/>
                  </a:rPr>
                  <a:t>js</a:t>
                </a:r>
                <a:r>
                  <a:rPr lang="en-US" altLang="zh-CN" dirty="0"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lang="zh-CN" altLang="en-US" dirty="0">
                    <a:latin typeface="微软雅黑"/>
                    <a:ea typeface="微软雅黑"/>
                    <a:cs typeface="微软雅黑"/>
                  </a:rPr>
                  <a:t>为扩展名的文件，</a:t>
                </a:r>
                <a:r>
                  <a:rPr lang="zh-CN" altLang="en-US" dirty="0" smtClean="0">
                    <a:latin typeface="微软雅黑"/>
                    <a:ea typeface="微软雅黑"/>
                    <a:cs typeface="微软雅黑"/>
                  </a:rPr>
                  <a:t>利用</a:t>
                </a:r>
                <a:r>
                  <a:rPr lang="en-US" altLang="zh-CN" dirty="0" err="1" smtClean="0">
                    <a:latin typeface="微软雅黑"/>
                    <a:ea typeface="微软雅黑"/>
                    <a:cs typeface="微软雅黑"/>
                  </a:rPr>
                  <a:t>src</a:t>
                </a:r>
                <a:r>
                  <a:rPr lang="zh-CN" altLang="en-US" dirty="0" smtClean="0">
                    <a:latin typeface="微软雅黑"/>
                    <a:ea typeface="微软雅黑"/>
                    <a:cs typeface="微软雅黑"/>
                  </a:rPr>
                  <a:t>属性</a:t>
                </a:r>
                <a:r>
                  <a:rPr lang="zh-CN" altLang="en-US" dirty="0">
                    <a:latin typeface="微软雅黑"/>
                    <a:ea typeface="微软雅黑"/>
                    <a:cs typeface="微软雅黑"/>
                  </a:rPr>
                  <a:t>将该</a:t>
                </a:r>
                <a:r>
                  <a:rPr lang="zh-CN" altLang="en-US" dirty="0" smtClean="0">
                    <a:latin typeface="微软雅黑"/>
                    <a:ea typeface="微软雅黑"/>
                    <a:cs typeface="微软雅黑"/>
                  </a:rPr>
                  <a:t>文件</a:t>
                </a:r>
                <a:r>
                  <a:rPr lang="zh-CN" altLang="en-US" dirty="0">
                    <a:latin typeface="微软雅黑"/>
                    <a:ea typeface="微软雅黑"/>
                    <a:cs typeface="微软雅黑"/>
                  </a:rPr>
                  <a:t>引入</a:t>
                </a:r>
              </a:p>
            </p:txBody>
          </p:sp>
          <p:grpSp>
            <p:nvGrpSpPr>
              <p:cNvPr id="26" name="组合 54"/>
              <p:cNvGrpSpPr/>
              <p:nvPr/>
            </p:nvGrpSpPr>
            <p:grpSpPr>
              <a:xfrm>
                <a:off x="655579" y="6237447"/>
                <a:ext cx="327363" cy="369332"/>
                <a:chOff x="655579" y="6241123"/>
                <a:chExt cx="327363" cy="369332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655579" y="6262110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57196" y="6241123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74" y="1451052"/>
            <a:ext cx="8343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98" y="3349520"/>
            <a:ext cx="832557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75" y="5022223"/>
            <a:ext cx="8343900" cy="50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32" y="5642677"/>
            <a:ext cx="832557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5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896789" y="2610790"/>
            <a:ext cx="2398422" cy="2398420"/>
            <a:chOff x="1788009" y="1686679"/>
            <a:chExt cx="2398422" cy="2398420"/>
          </a:xfrm>
        </p:grpSpPr>
        <p:sp>
          <p:nvSpPr>
            <p:cNvPr id="12" name="椭圆 11"/>
            <p:cNvSpPr/>
            <p:nvPr/>
          </p:nvSpPr>
          <p:spPr>
            <a:xfrm>
              <a:off x="1788009" y="1686679"/>
              <a:ext cx="2398422" cy="239842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284" y="2903193"/>
              <a:ext cx="1253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716095" y="1994854"/>
              <a:ext cx="51328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894855" y="333176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0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44456" y="1972863"/>
            <a:ext cx="4526475" cy="2421152"/>
            <a:chOff x="1374920" y="2419506"/>
            <a:chExt cx="4526475" cy="2421152"/>
          </a:xfrm>
        </p:grpSpPr>
        <p:grpSp>
          <p:nvGrpSpPr>
            <p:cNvPr id="62" name="组合 61"/>
            <p:cNvGrpSpPr/>
            <p:nvPr/>
          </p:nvGrpSpPr>
          <p:grpSpPr>
            <a:xfrm>
              <a:off x="1374920" y="2419506"/>
              <a:ext cx="2114357" cy="369332"/>
              <a:chOff x="655579" y="2655962"/>
              <a:chExt cx="2114357" cy="369332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023945" y="2655962"/>
                <a:ext cx="1745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区分大小写 </a:t>
                </a:r>
                <a:r>
                  <a:rPr lang="en-US" altLang="zh-CN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655579" y="2655962"/>
                <a:ext cx="327363" cy="369332"/>
                <a:chOff x="655579" y="2655810"/>
                <a:chExt cx="327363" cy="369332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655579" y="2676795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657196" y="265581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61" name="组合 60"/>
            <p:cNvGrpSpPr/>
            <p:nvPr/>
          </p:nvGrpSpPr>
          <p:grpSpPr>
            <a:xfrm>
              <a:off x="1374920" y="2932461"/>
              <a:ext cx="2130387" cy="369332"/>
              <a:chOff x="655579" y="3254108"/>
              <a:chExt cx="2130387" cy="36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023945" y="3254108"/>
                <a:ext cx="1762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变量是弱类型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655579" y="3254108"/>
                <a:ext cx="327363" cy="369332"/>
                <a:chOff x="655579" y="3253956"/>
                <a:chExt cx="327363" cy="369332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655579" y="3274941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657196" y="3253956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60" name="组合 59"/>
            <p:cNvGrpSpPr/>
            <p:nvPr/>
          </p:nvGrpSpPr>
          <p:grpSpPr>
            <a:xfrm>
              <a:off x="1374920" y="3445416"/>
              <a:ext cx="3476909" cy="369332"/>
              <a:chOff x="655579" y="3856083"/>
              <a:chExt cx="3476909" cy="369332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023945" y="3856083"/>
                <a:ext cx="3108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每行结尾的分号可有可无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655579" y="3856083"/>
                <a:ext cx="327363" cy="369332"/>
                <a:chOff x="655579" y="3859759"/>
                <a:chExt cx="327363" cy="369332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655579" y="3880744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657196" y="3859759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9" name="组合 58"/>
            <p:cNvGrpSpPr/>
            <p:nvPr/>
          </p:nvGrpSpPr>
          <p:grpSpPr>
            <a:xfrm>
              <a:off x="1374920" y="3958371"/>
              <a:ext cx="4526475" cy="369332"/>
              <a:chOff x="655579" y="4436912"/>
              <a:chExt cx="4526475" cy="36933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023945" y="4436912"/>
                <a:ext cx="4158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注释与</a:t>
                </a:r>
                <a:r>
                  <a:rPr lang="en-US" altLang="zh-CN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</a:t>
                </a:r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等语言的注释相同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655579" y="4436912"/>
                <a:ext cx="327363" cy="369332"/>
                <a:chOff x="655579" y="4423271"/>
                <a:chExt cx="327363" cy="369332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655579" y="4444256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657196" y="4423271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1374920" y="4471326"/>
              <a:ext cx="2630824" cy="369332"/>
              <a:chOff x="655579" y="5035058"/>
              <a:chExt cx="2630824" cy="369332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023945" y="5035058"/>
                <a:ext cx="2262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{}</a:t>
                </a:r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括号代表代码块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655579" y="5035058"/>
                <a:ext cx="327363" cy="369332"/>
                <a:chOff x="655579" y="5021417"/>
                <a:chExt cx="327363" cy="369332"/>
              </a:xfrm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655579" y="5042402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657196" y="5021417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3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6" name="文本框 74"/>
          <p:cNvSpPr txBox="1"/>
          <p:nvPr/>
        </p:nvSpPr>
        <p:spPr>
          <a:xfrm>
            <a:off x="1201469" y="804221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语法特点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47685" y="1966698"/>
            <a:ext cx="7011805" cy="2421152"/>
            <a:chOff x="1374920" y="2419506"/>
            <a:chExt cx="7011805" cy="2421152"/>
          </a:xfrm>
        </p:grpSpPr>
        <p:grpSp>
          <p:nvGrpSpPr>
            <p:cNvPr id="62" name="组合 61"/>
            <p:cNvGrpSpPr/>
            <p:nvPr/>
          </p:nvGrpSpPr>
          <p:grpSpPr>
            <a:xfrm>
              <a:off x="1374920" y="2419506"/>
              <a:ext cx="3387141" cy="369332"/>
              <a:chOff x="655579" y="2655962"/>
              <a:chExt cx="3387141" cy="369332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023945" y="2655962"/>
                <a:ext cx="3018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pc="3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var</a:t>
                </a:r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运算符声明变量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655579" y="2655962"/>
                <a:ext cx="327363" cy="369332"/>
                <a:chOff x="655579" y="2655810"/>
                <a:chExt cx="327363" cy="369332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655579" y="2676795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657196" y="265581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61" name="组合 60"/>
            <p:cNvGrpSpPr/>
            <p:nvPr/>
          </p:nvGrpSpPr>
          <p:grpSpPr>
            <a:xfrm>
              <a:off x="1374920" y="2932461"/>
              <a:ext cx="4284823" cy="369332"/>
              <a:chOff x="655579" y="3254108"/>
              <a:chExt cx="4284823" cy="36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023945" y="3254108"/>
                <a:ext cx="3916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无需明确类型，不一定要初始化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655579" y="3254108"/>
                <a:ext cx="327363" cy="369332"/>
                <a:chOff x="655579" y="3253956"/>
                <a:chExt cx="327363" cy="369332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655579" y="3274941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657196" y="3253956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60" name="组合 59"/>
            <p:cNvGrpSpPr/>
            <p:nvPr/>
          </p:nvGrpSpPr>
          <p:grpSpPr>
            <a:xfrm>
              <a:off x="1374920" y="3445416"/>
              <a:ext cx="7011805" cy="369332"/>
              <a:chOff x="655579" y="3856083"/>
              <a:chExt cx="7011805" cy="369332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023945" y="3856083"/>
                <a:ext cx="6643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必须遵守的变量命名规则（避免使用关键字，保留字）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655579" y="3856083"/>
                <a:ext cx="327363" cy="369332"/>
                <a:chOff x="655579" y="3859759"/>
                <a:chExt cx="327363" cy="369332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655579" y="3880744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657196" y="3859759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9" name="组合 58"/>
            <p:cNvGrpSpPr/>
            <p:nvPr/>
          </p:nvGrpSpPr>
          <p:grpSpPr>
            <a:xfrm>
              <a:off x="1374920" y="3958371"/>
              <a:ext cx="4554127" cy="369332"/>
              <a:chOff x="655579" y="4436912"/>
              <a:chExt cx="4554127" cy="36933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023945" y="4436912"/>
                <a:ext cx="4185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著名的变量命名规则</a:t>
                </a:r>
                <a:r>
                  <a:rPr lang="en-US" altLang="zh-CN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驼峰命名法</a:t>
                </a:r>
                <a:r>
                  <a:rPr lang="en-US" altLang="zh-CN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655579" y="4436912"/>
                <a:ext cx="327363" cy="369332"/>
                <a:chOff x="655579" y="4423271"/>
                <a:chExt cx="327363" cy="369332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655579" y="4444256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657196" y="4423271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1374920" y="4471326"/>
              <a:ext cx="6169954" cy="369332"/>
              <a:chOff x="655579" y="5035058"/>
              <a:chExt cx="6169954" cy="369332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023945" y="5035058"/>
                <a:ext cx="5801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变量声明不是必须</a:t>
                </a:r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的，但建议总是声明所有变量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655579" y="5035058"/>
                <a:ext cx="327363" cy="369332"/>
                <a:chOff x="655579" y="5021417"/>
                <a:chExt cx="327363" cy="369332"/>
              </a:xfrm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655579" y="5042402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657196" y="5021417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3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6" name="文本框 74"/>
          <p:cNvSpPr txBox="1"/>
          <p:nvPr/>
        </p:nvSpPr>
        <p:spPr>
          <a:xfrm>
            <a:off x="1201469" y="80422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11F3215-3464-4F7A-86BF-08201F0540BC}"/>
              </a:ext>
            </a:extLst>
          </p:cNvPr>
          <p:cNvGrpSpPr/>
          <p:nvPr/>
        </p:nvGrpSpPr>
        <p:grpSpPr>
          <a:xfrm>
            <a:off x="1602077" y="1674672"/>
            <a:ext cx="5580334" cy="3206735"/>
            <a:chOff x="5327650" y="2256088"/>
            <a:chExt cx="6021806" cy="320673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E413F63-5D6E-46B1-A0A0-1961C406AA79}"/>
                </a:ext>
              </a:extLst>
            </p:cNvPr>
            <p:cNvGrpSpPr/>
            <p:nvPr/>
          </p:nvGrpSpPr>
          <p:grpSpPr>
            <a:xfrm>
              <a:off x="8034283" y="2256088"/>
              <a:ext cx="3315171" cy="406400"/>
              <a:chOff x="4860923" y="1526478"/>
              <a:chExt cx="3315171" cy="406400"/>
            </a:xfrm>
          </p:grpSpPr>
          <p:sp>
            <p:nvSpPr>
              <p:cNvPr id="76" name="圆角矩形 14">
                <a:extLst>
                  <a:ext uri="{FF2B5EF4-FFF2-40B4-BE49-F238E27FC236}">
                    <a16:creationId xmlns:a16="http://schemas.microsoft.com/office/drawing/2014/main" id="{E4CFFA78-FB1E-4E12-9B3A-3E74109ABE81}"/>
                  </a:ext>
                </a:extLst>
              </p:cNvPr>
              <p:cNvSpPr/>
              <p:nvPr/>
            </p:nvSpPr>
            <p:spPr>
              <a:xfrm>
                <a:off x="4860923" y="1526478"/>
                <a:ext cx="3315171" cy="406400"/>
              </a:xfrm>
              <a:prstGeom prst="roundRect">
                <a:avLst>
                  <a:gd name="adj" fmla="val 4948"/>
                </a:avLst>
              </a:prstGeom>
              <a:solidFill>
                <a:schemeClr val="tx1">
                  <a:lumMod val="85000"/>
                  <a:lumOff val="1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5598551-8498-4D9F-8A61-6EDFEDD988F3}"/>
                  </a:ext>
                </a:extLst>
              </p:cNvPr>
              <p:cNvSpPr txBox="1"/>
              <p:nvPr/>
            </p:nvSpPr>
            <p:spPr>
              <a:xfrm>
                <a:off x="5031668" y="1575790"/>
                <a:ext cx="2944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/>
                <a:r>
                  <a:rPr lang="en-US" altLang="zh-CN" dirty="0" smtClean="0"/>
                  <a:t>number(</a:t>
                </a:r>
                <a:r>
                  <a:rPr lang="en-US" altLang="zh-CN" dirty="0" err="1" smtClean="0"/>
                  <a:t>NaN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73709F7-D157-4778-AC8C-9DF7679B6C23}"/>
                </a:ext>
              </a:extLst>
            </p:cNvPr>
            <p:cNvGrpSpPr/>
            <p:nvPr/>
          </p:nvGrpSpPr>
          <p:grpSpPr>
            <a:xfrm>
              <a:off x="8034283" y="2697738"/>
              <a:ext cx="3315172" cy="406400"/>
              <a:chOff x="4860923" y="1526478"/>
              <a:chExt cx="3315172" cy="406400"/>
            </a:xfrm>
          </p:grpSpPr>
          <p:sp>
            <p:nvSpPr>
              <p:cNvPr id="74" name="圆角矩形 17">
                <a:extLst>
                  <a:ext uri="{FF2B5EF4-FFF2-40B4-BE49-F238E27FC236}">
                    <a16:creationId xmlns:a16="http://schemas.microsoft.com/office/drawing/2014/main" id="{68D38434-4B32-43E9-A1CD-99D6324D9DF2}"/>
                  </a:ext>
                </a:extLst>
              </p:cNvPr>
              <p:cNvSpPr/>
              <p:nvPr/>
            </p:nvSpPr>
            <p:spPr>
              <a:xfrm>
                <a:off x="4860923" y="1526478"/>
                <a:ext cx="3315172" cy="406400"/>
              </a:xfrm>
              <a:prstGeom prst="roundRect">
                <a:avLst>
                  <a:gd name="adj" fmla="val 4948"/>
                </a:avLst>
              </a:prstGeom>
              <a:solidFill>
                <a:schemeClr val="tx1">
                  <a:lumMod val="85000"/>
                  <a:lumOff val="1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E40D3CE-813A-47B3-B367-AB833B1D722A}"/>
                  </a:ext>
                </a:extLst>
              </p:cNvPr>
              <p:cNvSpPr txBox="1"/>
              <p:nvPr/>
            </p:nvSpPr>
            <p:spPr>
              <a:xfrm>
                <a:off x="5031669" y="1575790"/>
                <a:ext cx="1261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/>
                <a:r>
                  <a:rPr lang="en-US" altLang="zh-CN" dirty="0" smtClean="0"/>
                  <a:t>string</a:t>
                </a:r>
                <a:endParaRPr lang="zh-CN" altLang="en-US" dirty="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DD0ACE1-BC80-4F84-AF97-96EE942BAD08}"/>
                </a:ext>
              </a:extLst>
            </p:cNvPr>
            <p:cNvGrpSpPr/>
            <p:nvPr/>
          </p:nvGrpSpPr>
          <p:grpSpPr>
            <a:xfrm>
              <a:off x="8034284" y="3139388"/>
              <a:ext cx="3315172" cy="406400"/>
              <a:chOff x="4860924" y="1526478"/>
              <a:chExt cx="3315172" cy="406400"/>
            </a:xfrm>
          </p:grpSpPr>
          <p:sp>
            <p:nvSpPr>
              <p:cNvPr id="72" name="圆角矩形 20">
                <a:extLst>
                  <a:ext uri="{FF2B5EF4-FFF2-40B4-BE49-F238E27FC236}">
                    <a16:creationId xmlns:a16="http://schemas.microsoft.com/office/drawing/2014/main" id="{8A8AAFDB-38C5-4656-8C94-6B8315FB80EE}"/>
                  </a:ext>
                </a:extLst>
              </p:cNvPr>
              <p:cNvSpPr/>
              <p:nvPr/>
            </p:nvSpPr>
            <p:spPr>
              <a:xfrm>
                <a:off x="4860924" y="1526478"/>
                <a:ext cx="3315172" cy="406400"/>
              </a:xfrm>
              <a:prstGeom prst="roundRect">
                <a:avLst>
                  <a:gd name="adj" fmla="val 4948"/>
                </a:avLst>
              </a:prstGeom>
              <a:solidFill>
                <a:schemeClr val="tx1">
                  <a:lumMod val="85000"/>
                  <a:lumOff val="1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456B841-10D4-4F24-B2A3-419A5EAB4937}"/>
                  </a:ext>
                </a:extLst>
              </p:cNvPr>
              <p:cNvSpPr txBox="1"/>
              <p:nvPr/>
            </p:nvSpPr>
            <p:spPr>
              <a:xfrm>
                <a:off x="5031669" y="1575790"/>
                <a:ext cx="1261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/>
                <a:r>
                  <a:rPr lang="en-US" altLang="zh-CN" dirty="0" err="1" smtClean="0"/>
                  <a:t>boolean</a:t>
                </a:r>
                <a:endParaRPr lang="zh-CN" altLang="en-US" dirty="0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C494CD4-540E-4DCF-A44A-52466E0F539C}"/>
                </a:ext>
              </a:extLst>
            </p:cNvPr>
            <p:cNvGrpSpPr/>
            <p:nvPr/>
          </p:nvGrpSpPr>
          <p:grpSpPr>
            <a:xfrm>
              <a:off x="8034284" y="3581038"/>
              <a:ext cx="3315172" cy="406400"/>
              <a:chOff x="4860924" y="1526478"/>
              <a:chExt cx="3315172" cy="406400"/>
            </a:xfrm>
          </p:grpSpPr>
          <p:sp>
            <p:nvSpPr>
              <p:cNvPr id="70" name="圆角矩形 23">
                <a:extLst>
                  <a:ext uri="{FF2B5EF4-FFF2-40B4-BE49-F238E27FC236}">
                    <a16:creationId xmlns:a16="http://schemas.microsoft.com/office/drawing/2014/main" id="{941A8264-68CC-4F9B-887F-D7D7868C6C77}"/>
                  </a:ext>
                </a:extLst>
              </p:cNvPr>
              <p:cNvSpPr/>
              <p:nvPr/>
            </p:nvSpPr>
            <p:spPr>
              <a:xfrm>
                <a:off x="4860924" y="1526478"/>
                <a:ext cx="3315172" cy="406400"/>
              </a:xfrm>
              <a:prstGeom prst="roundRect">
                <a:avLst>
                  <a:gd name="adj" fmla="val 4948"/>
                </a:avLst>
              </a:prstGeom>
              <a:solidFill>
                <a:schemeClr val="tx1">
                  <a:lumMod val="85000"/>
                  <a:lumOff val="1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880B6C3-A736-4174-AE97-8E44C6899C1A}"/>
                  </a:ext>
                </a:extLst>
              </p:cNvPr>
              <p:cNvSpPr txBox="1"/>
              <p:nvPr/>
            </p:nvSpPr>
            <p:spPr>
              <a:xfrm>
                <a:off x="5031669" y="1575790"/>
                <a:ext cx="1261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/>
                <a:r>
                  <a:rPr lang="en-US" altLang="zh-CN" dirty="0" smtClean="0"/>
                  <a:t>null</a:t>
                </a:r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E00DBA8-6266-4873-97BD-0E5546602D2A}"/>
                </a:ext>
              </a:extLst>
            </p:cNvPr>
            <p:cNvGrpSpPr/>
            <p:nvPr/>
          </p:nvGrpSpPr>
          <p:grpSpPr>
            <a:xfrm>
              <a:off x="8034284" y="4022688"/>
              <a:ext cx="3315172" cy="406400"/>
              <a:chOff x="4860924" y="1526478"/>
              <a:chExt cx="3315172" cy="406400"/>
            </a:xfrm>
          </p:grpSpPr>
          <p:sp>
            <p:nvSpPr>
              <p:cNvPr id="68" name="圆角矩形 26">
                <a:extLst>
                  <a:ext uri="{FF2B5EF4-FFF2-40B4-BE49-F238E27FC236}">
                    <a16:creationId xmlns:a16="http://schemas.microsoft.com/office/drawing/2014/main" id="{6592BE39-F7D1-469D-949E-0856BAFD4A33}"/>
                  </a:ext>
                </a:extLst>
              </p:cNvPr>
              <p:cNvSpPr/>
              <p:nvPr/>
            </p:nvSpPr>
            <p:spPr>
              <a:xfrm>
                <a:off x="4860924" y="1526478"/>
                <a:ext cx="3315172" cy="406400"/>
              </a:xfrm>
              <a:prstGeom prst="roundRect">
                <a:avLst>
                  <a:gd name="adj" fmla="val 4948"/>
                </a:avLst>
              </a:prstGeom>
              <a:solidFill>
                <a:schemeClr val="tx1">
                  <a:lumMod val="85000"/>
                  <a:lumOff val="1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2D7FE15-ACBE-4E2B-BA91-0D9959CDC44A}"/>
                  </a:ext>
                </a:extLst>
              </p:cNvPr>
              <p:cNvSpPr txBox="1"/>
              <p:nvPr/>
            </p:nvSpPr>
            <p:spPr>
              <a:xfrm>
                <a:off x="5031668" y="1575790"/>
                <a:ext cx="15619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/>
                <a:r>
                  <a:rPr lang="en-US" altLang="zh-CN" dirty="0" smtClean="0"/>
                  <a:t>undefined</a:t>
                </a:r>
                <a:endParaRPr lang="zh-CN" altLang="en-US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90C317B-0869-4100-9494-3D2DC82F360B}"/>
                </a:ext>
              </a:extLst>
            </p:cNvPr>
            <p:cNvGrpSpPr/>
            <p:nvPr/>
          </p:nvGrpSpPr>
          <p:grpSpPr>
            <a:xfrm>
              <a:off x="8034284" y="4664087"/>
              <a:ext cx="3315171" cy="406400"/>
              <a:chOff x="4860923" y="943390"/>
              <a:chExt cx="3315171" cy="406400"/>
            </a:xfrm>
          </p:grpSpPr>
          <p:sp>
            <p:nvSpPr>
              <p:cNvPr id="64" name="圆角矩形 32">
                <a:extLst>
                  <a:ext uri="{FF2B5EF4-FFF2-40B4-BE49-F238E27FC236}">
                    <a16:creationId xmlns:a16="http://schemas.microsoft.com/office/drawing/2014/main" id="{E3CB4895-6C1D-4702-A97C-EC74C9083F36}"/>
                  </a:ext>
                </a:extLst>
              </p:cNvPr>
              <p:cNvSpPr/>
              <p:nvPr/>
            </p:nvSpPr>
            <p:spPr>
              <a:xfrm>
                <a:off x="4860923" y="943390"/>
                <a:ext cx="3315171" cy="406400"/>
              </a:xfrm>
              <a:prstGeom prst="roundRect">
                <a:avLst>
                  <a:gd name="adj" fmla="val 4948"/>
                </a:avLst>
              </a:prstGeom>
              <a:solidFill>
                <a:schemeClr val="tx1">
                  <a:lumMod val="85000"/>
                  <a:lumOff val="1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04A3F38-9899-4C89-BD39-2AB6B5EA7D41}"/>
                  </a:ext>
                </a:extLst>
              </p:cNvPr>
              <p:cNvSpPr txBox="1"/>
              <p:nvPr/>
            </p:nvSpPr>
            <p:spPr>
              <a:xfrm>
                <a:off x="5031669" y="992702"/>
                <a:ext cx="1261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/>
                <a:r>
                  <a:rPr lang="en-US" altLang="zh-CN" dirty="0"/>
                  <a:t>object</a:t>
                </a:r>
                <a:endParaRPr lang="zh-CN" altLang="en-US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72FA084-CEB5-4DEB-AA3C-C91D6E743365}"/>
                </a:ext>
              </a:extLst>
            </p:cNvPr>
            <p:cNvSpPr txBox="1"/>
            <p:nvPr/>
          </p:nvSpPr>
          <p:spPr>
            <a:xfrm>
              <a:off x="8205030" y="5155046"/>
              <a:ext cx="126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/>
                <a:t>文字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7B700CB-1CA3-481B-A8E5-6117FE4D3F9E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>
              <a:off x="6096001" y="2459288"/>
              <a:ext cx="1938281" cy="1965965"/>
            </a:xfrm>
            <a:prstGeom prst="line">
              <a:avLst/>
            </a:prstGeom>
            <a:ln w="15875" cap="rnd">
              <a:solidFill>
                <a:schemeClr val="tx1">
                  <a:alpha val="5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96E6937-5E2D-49FC-B63A-99C66B5B661C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>
              <a:off x="6096001" y="2900938"/>
              <a:ext cx="1938282" cy="1524315"/>
            </a:xfrm>
            <a:prstGeom prst="line">
              <a:avLst/>
            </a:prstGeom>
            <a:ln w="15875" cap="rnd">
              <a:solidFill>
                <a:schemeClr val="tx1">
                  <a:alpha val="5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E957045-AECE-4912-B017-E7F20539E150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6758610" y="3342588"/>
              <a:ext cx="1275673" cy="646315"/>
            </a:xfrm>
            <a:prstGeom prst="line">
              <a:avLst/>
            </a:prstGeom>
            <a:ln w="15875" cap="rnd">
              <a:solidFill>
                <a:schemeClr val="tx1">
                  <a:alpha val="5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4F67516-A45E-46A5-BFD9-F1563E91DDCE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 flipH="1">
              <a:off x="6851376" y="3784238"/>
              <a:ext cx="1182908" cy="244421"/>
            </a:xfrm>
            <a:prstGeom prst="line">
              <a:avLst/>
            </a:prstGeom>
            <a:ln w="15875" cap="rnd">
              <a:solidFill>
                <a:schemeClr val="tx1">
                  <a:alpha val="5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2D58628-71E4-439D-A13B-9A2E0B7074B0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 flipV="1">
              <a:off x="6771864" y="4081668"/>
              <a:ext cx="1262419" cy="144220"/>
            </a:xfrm>
            <a:prstGeom prst="line">
              <a:avLst/>
            </a:prstGeom>
            <a:ln w="15875" cap="rnd">
              <a:solidFill>
                <a:schemeClr val="tx1">
                  <a:alpha val="5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890743-24D2-45F2-8AC2-079975841260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 flipV="1">
              <a:off x="6096002" y="3842165"/>
              <a:ext cx="1938281" cy="1025122"/>
            </a:xfrm>
            <a:prstGeom prst="line">
              <a:avLst/>
            </a:prstGeom>
            <a:ln w="15875" cap="rnd">
              <a:solidFill>
                <a:schemeClr val="tx1">
                  <a:alpha val="5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C6E0C7F-45BF-460C-A9BA-338BF25F3761}"/>
                </a:ext>
              </a:extLst>
            </p:cNvPr>
            <p:cNvGrpSpPr/>
            <p:nvPr/>
          </p:nvGrpSpPr>
          <p:grpSpPr>
            <a:xfrm>
              <a:off x="5327650" y="3136900"/>
              <a:ext cx="1536700" cy="1536700"/>
              <a:chOff x="4533900" y="1003300"/>
              <a:chExt cx="1536700" cy="1536700"/>
            </a:xfrm>
            <a:noFill/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88F160A3-A7A6-4ADB-813D-95FB90F29E6A}"/>
                  </a:ext>
                </a:extLst>
              </p:cNvPr>
              <p:cNvSpPr/>
              <p:nvPr/>
            </p:nvSpPr>
            <p:spPr>
              <a:xfrm>
                <a:off x="4533900" y="1003300"/>
                <a:ext cx="1536700" cy="15367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BA76F06-238A-4183-8840-FB5F4AF205DF}"/>
                  </a:ext>
                </a:extLst>
              </p:cNvPr>
              <p:cNvSpPr txBox="1"/>
              <p:nvPr/>
            </p:nvSpPr>
            <p:spPr>
              <a:xfrm>
                <a:off x="4578350" y="1510040"/>
                <a:ext cx="1447800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</a:t>
                </a:r>
                <a:endPara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类型</a:t>
                </a:r>
                <a:endPara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7DD052A7-99B4-4B81-85C8-24D2B3E9C1CA}"/>
              </a:ext>
            </a:extLst>
          </p:cNvPr>
          <p:cNvSpPr txBox="1"/>
          <p:nvPr/>
        </p:nvSpPr>
        <p:spPr>
          <a:xfrm>
            <a:off x="7880224" y="5606212"/>
            <a:ext cx="116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82" name="圆角矩形 32">
            <a:extLst>
              <a:ext uri="{FF2B5EF4-FFF2-40B4-BE49-F238E27FC236}">
                <a16:creationId xmlns:a16="http://schemas.microsoft.com/office/drawing/2014/main" id="{9A1C8707-9C80-433C-BB10-CAC2E5D99487}"/>
              </a:ext>
            </a:extLst>
          </p:cNvPr>
          <p:cNvSpPr/>
          <p:nvPr/>
        </p:nvSpPr>
        <p:spPr>
          <a:xfrm>
            <a:off x="7772451" y="3849287"/>
            <a:ext cx="3072128" cy="406400"/>
          </a:xfrm>
          <a:prstGeom prst="roundRect">
            <a:avLst>
              <a:gd name="adj" fmla="val 4948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DF00D93-DC3A-476F-AF76-3E94198CD3ED}"/>
              </a:ext>
            </a:extLst>
          </p:cNvPr>
          <p:cNvSpPr txBox="1"/>
          <p:nvPr/>
        </p:nvSpPr>
        <p:spPr>
          <a:xfrm>
            <a:off x="7843952" y="3913238"/>
            <a:ext cx="116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7CC0C1D-1E89-4412-AA8B-B52B3335C995}"/>
              </a:ext>
            </a:extLst>
          </p:cNvPr>
          <p:cNvCxnSpPr>
            <a:cxnSpLocks/>
            <a:stCxn id="82" idx="1"/>
            <a:endCxn id="64" idx="3"/>
          </p:cNvCxnSpPr>
          <p:nvPr/>
        </p:nvCxnSpPr>
        <p:spPr>
          <a:xfrm flipH="1">
            <a:off x="7182409" y="4052487"/>
            <a:ext cx="590042" cy="233384"/>
          </a:xfrm>
          <a:prstGeom prst="line">
            <a:avLst/>
          </a:prstGeom>
          <a:ln w="15875" cap="rnd">
            <a:solidFill>
              <a:schemeClr val="tx1">
                <a:alpha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32">
            <a:extLst>
              <a:ext uri="{FF2B5EF4-FFF2-40B4-BE49-F238E27FC236}">
                <a16:creationId xmlns:a16="http://schemas.microsoft.com/office/drawing/2014/main" id="{E2BC5731-3F4A-468B-A74E-E5FFE77DECF7}"/>
              </a:ext>
            </a:extLst>
          </p:cNvPr>
          <p:cNvSpPr/>
          <p:nvPr/>
        </p:nvSpPr>
        <p:spPr>
          <a:xfrm>
            <a:off x="7798027" y="5009422"/>
            <a:ext cx="3072128" cy="406400"/>
          </a:xfrm>
          <a:prstGeom prst="roundRect">
            <a:avLst>
              <a:gd name="adj" fmla="val 4948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3ECD6E8-6F93-44D0-A357-C4E50E7F2396}"/>
              </a:ext>
            </a:extLst>
          </p:cNvPr>
          <p:cNvSpPr txBox="1"/>
          <p:nvPr/>
        </p:nvSpPr>
        <p:spPr>
          <a:xfrm>
            <a:off x="7828957" y="5047794"/>
            <a:ext cx="116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err="1" smtClean="0"/>
              <a:t>EegExp</a:t>
            </a:r>
            <a:endParaRPr lang="zh-CN" altLang="en-US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876DE8C-D104-4C33-A77E-F3FF7FF4F887}"/>
              </a:ext>
            </a:extLst>
          </p:cNvPr>
          <p:cNvCxnSpPr>
            <a:cxnSpLocks/>
            <a:stCxn id="89" idx="1"/>
            <a:endCxn id="64" idx="3"/>
          </p:cNvCxnSpPr>
          <p:nvPr/>
        </p:nvCxnSpPr>
        <p:spPr>
          <a:xfrm flipH="1" flipV="1">
            <a:off x="7182410" y="4285871"/>
            <a:ext cx="615617" cy="926751"/>
          </a:xfrm>
          <a:prstGeom prst="line">
            <a:avLst/>
          </a:prstGeom>
          <a:ln w="15875" cap="rnd">
            <a:solidFill>
              <a:schemeClr val="tx1">
                <a:alpha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括号 10"/>
          <p:cNvSpPr/>
          <p:nvPr/>
        </p:nvSpPr>
        <p:spPr>
          <a:xfrm>
            <a:off x="7170235" y="1709317"/>
            <a:ext cx="582067" cy="20241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12138" y="2156382"/>
            <a:ext cx="42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基本类型</a:t>
            </a:r>
            <a:endParaRPr kumimoji="1" lang="zh-CN" altLang="en-US" dirty="0"/>
          </a:p>
        </p:txBody>
      </p:sp>
      <p:sp>
        <p:nvSpPr>
          <p:cNvPr id="51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54" name="矩形 53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6" name="文本框 74"/>
          <p:cNvSpPr txBox="1"/>
          <p:nvPr/>
        </p:nvSpPr>
        <p:spPr>
          <a:xfrm>
            <a:off x="1201469" y="804221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变量类型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32">
            <a:extLst>
              <a:ext uri="{FF2B5EF4-FFF2-40B4-BE49-F238E27FC236}">
                <a16:creationId xmlns:a16="http://schemas.microsoft.com/office/drawing/2014/main" id="{9A1C8707-9C80-433C-BB10-CAC2E5D99487}"/>
              </a:ext>
            </a:extLst>
          </p:cNvPr>
          <p:cNvSpPr/>
          <p:nvPr/>
        </p:nvSpPr>
        <p:spPr>
          <a:xfrm>
            <a:off x="7783741" y="4396790"/>
            <a:ext cx="3072128" cy="406400"/>
          </a:xfrm>
          <a:prstGeom prst="roundRect">
            <a:avLst>
              <a:gd name="adj" fmla="val 4948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DF00D93-DC3A-476F-AF76-3E94198CD3ED}"/>
              </a:ext>
            </a:extLst>
          </p:cNvPr>
          <p:cNvSpPr txBox="1"/>
          <p:nvPr/>
        </p:nvSpPr>
        <p:spPr>
          <a:xfrm>
            <a:off x="7855242" y="4460741"/>
            <a:ext cx="116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array</a:t>
            </a:r>
            <a:endParaRPr lang="zh-CN" altLang="en-US" dirty="0"/>
          </a:p>
        </p:txBody>
      </p:sp>
      <p:cxnSp>
        <p:nvCxnSpPr>
          <p:cNvPr id="61" name="直接连接符 83">
            <a:extLst>
              <a:ext uri="{FF2B5EF4-FFF2-40B4-BE49-F238E27FC236}">
                <a16:creationId xmlns:a16="http://schemas.microsoft.com/office/drawing/2014/main" id="{C7CC0C1D-1E89-4412-AA8B-B52B3335C995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flipH="1" flipV="1">
            <a:off x="7182410" y="4285871"/>
            <a:ext cx="601331" cy="314119"/>
          </a:xfrm>
          <a:prstGeom prst="line">
            <a:avLst/>
          </a:prstGeom>
          <a:ln w="15875" cap="rnd">
            <a:solidFill>
              <a:schemeClr val="tx1">
                <a:alpha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3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/>
      <p:bldP spid="89" grpId="0" animBg="1"/>
      <p:bldP spid="90" grpId="0"/>
      <p:bldP spid="11" grpId="0" animBg="1"/>
      <p:bldP spid="12" grpId="0"/>
      <p:bldP spid="59" grpId="0" animBg="1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5" y="320675"/>
            <a:ext cx="1974333" cy="384519"/>
            <a:chOff x="10135427" y="-22225"/>
            <a:chExt cx="1974333" cy="384519"/>
          </a:xfrm>
        </p:grpSpPr>
        <p:sp>
          <p:nvSpPr>
            <p:cNvPr id="15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1857376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1706454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r>
                <a:rPr lang="zh-CN" altLang="en-US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7" name="文本框 19"/>
          <p:cNvSpPr txBox="1"/>
          <p:nvPr/>
        </p:nvSpPr>
        <p:spPr>
          <a:xfrm>
            <a:off x="1294558" y="1086103"/>
            <a:ext cx="515109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基本数据类型检测：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pc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引用数据类型检测： </a:t>
            </a:r>
            <a:r>
              <a:rPr lang="en-US" altLang="zh-CN" spc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检测一个引用类型值和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bject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构造函数时</a:t>
            </a: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pc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操作符会始终返回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pc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操作符检测基本类型的值，</a:t>
            </a: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会始终返回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877" y="690007"/>
            <a:ext cx="2166118" cy="57388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70" y="2034691"/>
            <a:ext cx="3694703" cy="2720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00113" y="1055139"/>
            <a:ext cx="8708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如果表达式中用（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）运算符，且其中一个操作数为字符串，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另一个操作数为数值时</a:t>
            </a:r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自动将数值转成字符串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。</a:t>
            </a:r>
            <a:endParaRPr lang="zh-CN" altLang="en-US" sz="1600" dirty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如果表达式中用了其它运算符，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自动将字符串转成数值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。</a:t>
            </a:r>
            <a:endParaRPr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4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5" y="320675"/>
            <a:ext cx="1974333" cy="384519"/>
            <a:chOff x="10135427" y="-22225"/>
            <a:chExt cx="1974333" cy="384519"/>
          </a:xfrm>
        </p:grpSpPr>
        <p:sp>
          <p:nvSpPr>
            <p:cNvPr id="15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1857376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1706454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类型转换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87" y="1666514"/>
            <a:ext cx="8991822" cy="2189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87" y="4594569"/>
            <a:ext cx="6924675" cy="1914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491269" y="1070839"/>
            <a:ext cx="1934983" cy="373520"/>
            <a:chOff x="655579" y="2516645"/>
            <a:chExt cx="1934983" cy="373520"/>
          </a:xfrm>
        </p:grpSpPr>
        <p:sp>
          <p:nvSpPr>
            <p:cNvPr id="16" name="文本框 15"/>
            <p:cNvSpPr txBox="1"/>
            <p:nvPr/>
          </p:nvSpPr>
          <p:spPr>
            <a:xfrm>
              <a:off x="1023945" y="2520833"/>
              <a:ext cx="156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pc="3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toString</a:t>
              </a:r>
              <a:r>
                <a:rPr lang="en-US" altLang="zh-CN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655579" y="2516645"/>
              <a:ext cx="327363" cy="369615"/>
              <a:chOff x="655579" y="2516493"/>
              <a:chExt cx="327363" cy="369615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655579" y="2558745"/>
                <a:ext cx="327363" cy="32736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57196" y="2516493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1085741" y="60989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6" y="320675"/>
            <a:ext cx="5001962" cy="384519"/>
            <a:chOff x="10135426" y="-22225"/>
            <a:chExt cx="5001962" cy="384519"/>
          </a:xfrm>
        </p:grpSpPr>
        <p:sp>
          <p:nvSpPr>
            <p:cNvPr id="2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6" y="-14005"/>
              <a:ext cx="4196539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473408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显示类型转换</a:t>
              </a:r>
              <a:r>
                <a:rPr lang="zh-CN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转换成字符串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8" y="1665718"/>
            <a:ext cx="5926173" cy="4331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6891294" y="1070839"/>
            <a:ext cx="2225211" cy="369332"/>
            <a:chOff x="1374920" y="4880549"/>
            <a:chExt cx="2225211" cy="369332"/>
          </a:xfrm>
        </p:grpSpPr>
        <p:sp>
          <p:nvSpPr>
            <p:cNvPr id="23" name="文本框 18"/>
            <p:cNvSpPr txBox="1"/>
            <p:nvPr/>
          </p:nvSpPr>
          <p:spPr>
            <a:xfrm>
              <a:off x="1802681" y="4880549"/>
              <a:ext cx="179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en-US" altLang="zh-CN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374920" y="4880549"/>
              <a:ext cx="327363" cy="369332"/>
              <a:chOff x="655579" y="5430640"/>
              <a:chExt cx="327363" cy="36933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55579" y="5453881"/>
                <a:ext cx="327363" cy="32736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50"/>
              <p:cNvSpPr txBox="1"/>
              <p:nvPr/>
            </p:nvSpPr>
            <p:spPr>
              <a:xfrm>
                <a:off x="657196" y="5430640"/>
                <a:ext cx="320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89" y="1665718"/>
            <a:ext cx="4872943" cy="2581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578508" y="965059"/>
            <a:ext cx="3942624" cy="403121"/>
            <a:chOff x="634234" y="2122370"/>
            <a:chExt cx="3942624" cy="403121"/>
          </a:xfrm>
        </p:grpSpPr>
        <p:sp>
          <p:nvSpPr>
            <p:cNvPr id="16" name="文本框 15"/>
            <p:cNvSpPr txBox="1"/>
            <p:nvPr/>
          </p:nvSpPr>
          <p:spPr>
            <a:xfrm>
              <a:off x="970582" y="2122370"/>
              <a:ext cx="360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pc="3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parseInt</a:t>
              </a:r>
              <a:r>
                <a:rPr lang="en-US" altLang="zh-CN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zh-CN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pc="3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parseFloat</a:t>
              </a:r>
              <a:r>
                <a:rPr lang="en-US" altLang="zh-CN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634234" y="2156159"/>
              <a:ext cx="327363" cy="369332"/>
              <a:chOff x="634234" y="2156007"/>
              <a:chExt cx="327363" cy="36933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634234" y="2185888"/>
                <a:ext cx="327363" cy="32736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6523" y="2156007"/>
                <a:ext cx="256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1010909" y="1371296"/>
            <a:ext cx="51016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对于字符串中的有效数字和数字字面量（</a:t>
            </a:r>
            <a:r>
              <a:rPr lang="en-US" altLang="zh-CN" sz="14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ES6(0b</a:t>
            </a:r>
            <a:r>
              <a:rPr lang="zh-CN" altLang="en-US" sz="14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14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en-US" sz="14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）进行转换</a:t>
            </a:r>
            <a:r>
              <a:rPr lang="zh-CN" altLang="zh-CN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有默认模式和基数模式</a:t>
            </a:r>
            <a:endParaRPr lang="en-US" altLang="zh-CN" sz="14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parseInt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("12345red");	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12345</a:t>
            </a:r>
            <a:endParaRPr lang="en-US" altLang="zh-CN" sz="1600" spc="1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parseInt("56.9");	//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mr-I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56</a:t>
            </a:r>
          </a:p>
          <a:p>
            <a:pPr lvl="1"/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parseInt("red");	//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mr-I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NaN</a:t>
            </a:r>
            <a:endParaRPr lang="en-US" altLang="zh-CN" sz="1600" spc="1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parseInt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("10", 2);	//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mr-I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-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1600" spc="100" dirty="0">
                <a:latin typeface="微软雅黑"/>
                <a:ea typeface="微软雅黑"/>
                <a:cs typeface="微软雅黑"/>
              </a:rPr>
              <a:t>进</a:t>
            </a:r>
            <a:r>
              <a:rPr lang="zh-CN" altLang="en-US" sz="1600" spc="100" dirty="0" smtClean="0">
                <a:latin typeface="微软雅黑"/>
                <a:ea typeface="微软雅黑"/>
                <a:cs typeface="微软雅黑"/>
              </a:rPr>
              <a:t>制</a:t>
            </a:r>
            <a:endParaRPr lang="mr-IN" altLang="zh-CN" sz="1600" spc="1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parseInt("10", 8);	//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mr-I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8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-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1600" spc="100" dirty="0">
                <a:latin typeface="微软雅黑"/>
                <a:ea typeface="微软雅黑"/>
                <a:cs typeface="微软雅黑"/>
              </a:rPr>
              <a:t>进</a:t>
            </a:r>
            <a:r>
              <a:rPr lang="zh-CN" altLang="en-US" sz="1600" spc="100" dirty="0" smtClean="0">
                <a:latin typeface="微软雅黑"/>
                <a:ea typeface="微软雅黑"/>
                <a:cs typeface="微软雅黑"/>
              </a:rPr>
              <a:t>制</a:t>
            </a:r>
            <a:endParaRPr lang="mr-IN" altLang="zh-CN" sz="1600" spc="1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parseInt("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10",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10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);	//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mr-I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10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-10</a:t>
            </a:r>
            <a:r>
              <a:rPr lang="zh-CN" altLang="en-US" sz="1600" spc="100" dirty="0" smtClean="0">
                <a:latin typeface="微软雅黑"/>
                <a:ea typeface="微软雅黑"/>
                <a:cs typeface="微软雅黑"/>
              </a:rPr>
              <a:t>进制</a:t>
            </a:r>
            <a:endParaRPr lang="mr-IN" altLang="zh-CN" sz="1600" spc="1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parseInt(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"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0xA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");	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10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-16</a:t>
            </a:r>
            <a:r>
              <a:rPr lang="zh-CN" altLang="en-US" sz="1600" spc="100" dirty="0">
                <a:latin typeface="微软雅黑"/>
                <a:ea typeface="微软雅黑"/>
                <a:cs typeface="微软雅黑"/>
              </a:rPr>
              <a:t>进</a:t>
            </a:r>
            <a:r>
              <a:rPr lang="zh-CN" altLang="en-US" sz="1600" spc="100" dirty="0" smtClean="0">
                <a:latin typeface="微软雅黑"/>
                <a:ea typeface="微软雅黑"/>
                <a:cs typeface="微软雅黑"/>
              </a:rPr>
              <a:t>制</a:t>
            </a:r>
            <a:endParaRPr lang="mr-IN" altLang="zh-CN" sz="1600" spc="1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0905" y="4073355"/>
            <a:ext cx="664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Number()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21582" y="4426233"/>
            <a:ext cx="4872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latin typeface="微软雅黑"/>
                <a:ea typeface="微软雅黑"/>
                <a:cs typeface="微软雅黑"/>
              </a:rPr>
              <a:t>转换的是整个值，而不是部分</a:t>
            </a:r>
            <a:endParaRPr lang="en-US" altLang="zh-CN" sz="1600" spc="1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Number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"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true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")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;               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spc="100" dirty="0" err="1" smtClean="0">
                <a:latin typeface="微软雅黑"/>
                <a:ea typeface="微软雅黑"/>
                <a:cs typeface="微软雅黑"/>
              </a:rPr>
              <a:t>NaN</a:t>
            </a:r>
            <a:endParaRPr lang="mr-IN" altLang="zh-CN" sz="1600" spc="1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Number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"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false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");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             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spc="100" dirty="0" err="1" smtClean="0">
                <a:latin typeface="微软雅黑"/>
                <a:ea typeface="微软雅黑"/>
                <a:cs typeface="微软雅黑"/>
              </a:rPr>
              <a:t>NaN</a:t>
            </a:r>
            <a:endParaRPr lang="mr-IN" altLang="zh-CN" sz="1600" spc="1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Number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("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null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");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              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spc="100" dirty="0" err="1" smtClean="0">
                <a:latin typeface="微软雅黑"/>
                <a:ea typeface="微软雅黑"/>
                <a:cs typeface="微软雅黑"/>
              </a:rPr>
              <a:t>NaN</a:t>
            </a:r>
            <a:endParaRPr lang="en-US" altLang="zh-CN" sz="1600" spc="1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Number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("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undefined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");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     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spc="100" dirty="0" err="1" smtClean="0">
                <a:latin typeface="微软雅黑"/>
                <a:ea typeface="微软雅黑"/>
                <a:cs typeface="微软雅黑"/>
              </a:rPr>
              <a:t>NaN</a:t>
            </a:r>
            <a:endParaRPr lang="en-US" altLang="zh-CN" sz="1600" spc="1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spc="1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Number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new</a:t>
            </a:r>
            <a:r>
              <a:rPr lang="zh-CN" altLang="en-US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object()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);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   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spc="100" dirty="0" err="1" smtClean="0">
                <a:latin typeface="微软雅黑"/>
                <a:ea typeface="微软雅黑"/>
                <a:cs typeface="微软雅黑"/>
              </a:rPr>
              <a:t>NaN</a:t>
            </a:r>
            <a:endParaRPr lang="en-US" altLang="zh-CN" sz="1600" spc="1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Number([1,2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]);                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spc="100" dirty="0" err="1">
                <a:latin typeface="微软雅黑"/>
                <a:ea typeface="微软雅黑"/>
                <a:cs typeface="微软雅黑"/>
              </a:rPr>
              <a:t>NaN</a:t>
            </a:r>
            <a:endParaRPr lang="mr-IN" altLang="zh-CN" sz="1600" spc="100" dirty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spc="1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21198" y="4064093"/>
            <a:ext cx="332323" cy="369332"/>
            <a:chOff x="676924" y="5843148"/>
            <a:chExt cx="332323" cy="369332"/>
          </a:xfrm>
        </p:grpSpPr>
        <p:sp>
          <p:nvSpPr>
            <p:cNvPr id="50" name="椭圆 49"/>
            <p:cNvSpPr/>
            <p:nvPr/>
          </p:nvSpPr>
          <p:spPr>
            <a:xfrm>
              <a:off x="676924" y="5874806"/>
              <a:ext cx="327363" cy="327363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9215" y="5843148"/>
              <a:ext cx="320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6" y="320675"/>
            <a:ext cx="5087341" cy="384519"/>
            <a:chOff x="10135426" y="-22225"/>
            <a:chExt cx="5087341" cy="384519"/>
          </a:xfrm>
        </p:grpSpPr>
        <p:sp>
          <p:nvSpPr>
            <p:cNvPr id="34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6" y="-14005"/>
              <a:ext cx="5087341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473408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显示类型转换</a:t>
              </a:r>
              <a:r>
                <a:rPr lang="zh-CN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转换成数字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20" name="文本框 16"/>
          <p:cNvSpPr txBox="1"/>
          <p:nvPr/>
        </p:nvSpPr>
        <p:spPr>
          <a:xfrm>
            <a:off x="6833500" y="1334391"/>
            <a:ext cx="50040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100" dirty="0" err="1" smtClean="0">
                <a:latin typeface="微软雅黑"/>
                <a:ea typeface="微软雅黑"/>
                <a:cs typeface="微软雅黑"/>
              </a:rPr>
              <a:t>parseFloat</a:t>
            </a:r>
            <a:r>
              <a:rPr lang="en-US" altLang="zh-CN" sz="1400" spc="100" dirty="0" smtClean="0">
                <a:latin typeface="微软雅黑"/>
                <a:ea typeface="微软雅黑"/>
                <a:cs typeface="微软雅黑"/>
              </a:rPr>
              <a:t>()</a:t>
            </a:r>
            <a:r>
              <a:rPr lang="zh-CN" altLang="en-US" sz="1400" spc="100" dirty="0" smtClean="0">
                <a:latin typeface="微软雅黑"/>
                <a:ea typeface="微软雅黑"/>
                <a:cs typeface="微软雅黑"/>
              </a:rPr>
              <a:t>字符串必须以十进制形式表示浮点数</a:t>
            </a:r>
            <a:endParaRPr lang="en-US" altLang="zh-CN" sz="1400" spc="1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1400" spc="1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parseFloat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("12345red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");//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12345</a:t>
            </a:r>
          </a:p>
          <a:p>
            <a:pPr lvl="1"/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parseFloat(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"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0xA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"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);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	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sz="1600" spc="100" dirty="0" smtClean="0">
                <a:latin typeface="微软雅黑"/>
                <a:ea typeface="微软雅黑"/>
                <a:cs typeface="微软雅黑"/>
              </a:rPr>
              <a:t>0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–</a:t>
            </a:r>
            <a:r>
              <a:rPr lang="zh-CN" altLang="en-US" sz="1600" spc="100" dirty="0" smtClean="0">
                <a:latin typeface="微软雅黑"/>
                <a:ea typeface="微软雅黑"/>
                <a:cs typeface="微软雅黑"/>
              </a:rPr>
              <a:t>不支持字面量</a:t>
            </a:r>
            <a:endParaRPr lang="mr-IN" altLang="zh-CN" sz="1600" spc="1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parseFloat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("11.2");	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11.2</a:t>
            </a:r>
          </a:p>
          <a:p>
            <a:pPr lvl="1"/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parseFloat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("11.22.33");	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11.22</a:t>
            </a:r>
          </a:p>
          <a:p>
            <a:pPr lvl="1"/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parseFloat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("0102");	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102</a:t>
            </a:r>
          </a:p>
          <a:p>
            <a:pPr lvl="1"/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parseFloat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("red");	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mr-I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NaN</a:t>
            </a:r>
            <a:endParaRPr lang="en-US" altLang="zh-CN" sz="1600" spc="1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18"/>
          <p:cNvSpPr txBox="1"/>
          <p:nvPr/>
        </p:nvSpPr>
        <p:spPr>
          <a:xfrm>
            <a:off x="6833500" y="4423114"/>
            <a:ext cx="4888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Number(true);    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        // 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1</a:t>
            </a:r>
          </a:p>
          <a:p>
            <a:pPr lvl="1"/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Number(false);   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        // 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0</a:t>
            </a:r>
          </a:p>
          <a:p>
            <a:pPr lvl="1"/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Number(null));   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        // 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0</a:t>
            </a:r>
            <a:endParaRPr lang="mr-IN" altLang="zh-CN" sz="1600" spc="1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Number(undefined);   // </a:t>
            </a:r>
            <a:r>
              <a:rPr lang="en-US" altLang="zh-CN" sz="1600" spc="100" dirty="0" err="1" smtClean="0">
                <a:latin typeface="微软雅黑"/>
                <a:ea typeface="微软雅黑"/>
                <a:cs typeface="微软雅黑"/>
              </a:rPr>
              <a:t>NaN</a:t>
            </a:r>
            <a:endParaRPr lang="en-US" altLang="zh-CN" sz="1600" spc="1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spc="1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Number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("1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.2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");	</a:t>
            </a:r>
            <a:r>
              <a:rPr lang="zh-CN" altLang="en-US" sz="1600" spc="100" dirty="0">
                <a:latin typeface="微软雅黑"/>
                <a:ea typeface="微软雅黑"/>
                <a:cs typeface="微软雅黑"/>
              </a:rPr>
              <a:t>           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mr-I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1.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2</a:t>
            </a:r>
          </a:p>
          <a:p>
            <a:pPr lvl="1"/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Number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("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12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");	</a:t>
            </a:r>
            <a:r>
              <a:rPr lang="zh-CN" altLang="en-US" sz="1600" spc="100" dirty="0">
                <a:latin typeface="微软雅黑"/>
                <a:ea typeface="微软雅黑"/>
                <a:cs typeface="微软雅黑"/>
              </a:rPr>
              <a:t>           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//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12</a:t>
            </a:r>
          </a:p>
          <a:p>
            <a:pPr lvl="1"/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Number</a:t>
            </a:r>
            <a:r>
              <a:rPr lang="mr-IN" altLang="zh-CN" sz="1600" spc="100" dirty="0">
                <a:latin typeface="微软雅黑"/>
                <a:ea typeface="微软雅黑"/>
                <a:cs typeface="微软雅黑"/>
              </a:rPr>
              <a:t>("1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.2.3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")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;          </a:t>
            </a:r>
            <a:r>
              <a:rPr lang="en-US" altLang="zh-CN" sz="1600" spc="1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     </a:t>
            </a:r>
            <a:r>
              <a:rPr lang="mr-IN" altLang="zh-CN" sz="1600" spc="100" dirty="0" smtClean="0">
                <a:latin typeface="微软雅黑"/>
                <a:ea typeface="微软雅黑"/>
                <a:cs typeface="微软雅黑"/>
              </a:rPr>
              <a:t>//</a:t>
            </a:r>
            <a:r>
              <a:rPr lang="en-US" altLang="zh-CN" sz="1600" spc="1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spc="100" dirty="0" err="1" smtClean="0">
                <a:latin typeface="微软雅黑"/>
                <a:ea typeface="微软雅黑"/>
                <a:cs typeface="微软雅黑"/>
              </a:rPr>
              <a:t>NaN</a:t>
            </a:r>
            <a:endParaRPr lang="en-US" altLang="zh-CN" sz="1600" spc="100" dirty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600" spc="1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511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60166" y="1412463"/>
            <a:ext cx="10023313" cy="3067500"/>
            <a:chOff x="1374920" y="2419506"/>
            <a:chExt cx="10023313" cy="3067500"/>
          </a:xfrm>
        </p:grpSpPr>
        <p:grpSp>
          <p:nvGrpSpPr>
            <p:cNvPr id="62" name="组合 61"/>
            <p:cNvGrpSpPr/>
            <p:nvPr/>
          </p:nvGrpSpPr>
          <p:grpSpPr>
            <a:xfrm>
              <a:off x="1374920" y="2419506"/>
              <a:ext cx="2454168" cy="369332"/>
              <a:chOff x="655579" y="2655962"/>
              <a:chExt cx="2454168" cy="369332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023945" y="2655962"/>
                <a:ext cx="2085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Boolean()</a:t>
                </a:r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655579" y="2655962"/>
                <a:ext cx="327363" cy="369332"/>
                <a:chOff x="655579" y="2655810"/>
                <a:chExt cx="327363" cy="369332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655579" y="2676795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657196" y="265581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1743286" y="2932461"/>
              <a:ext cx="965494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当要转换的值是至少有一个字符的字符串、非 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数字或对象时，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Boolean() 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函数将返回 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r>
                <a:rPr lang="zh-CN" altLang="en-US" sz="1600" spc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spc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该值是空字符串、数字 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undefined 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，它将返回 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  <a:p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可以用下面的代码测试 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Boolean 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型的强制类型转换</a:t>
              </a:r>
              <a:r>
                <a:rPr lang="zh-CN" altLang="en-US" sz="1600" spc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spc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spc="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b1 = Boolean("");		//false - 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空字符串</a:t>
              </a:r>
            </a:p>
            <a:p>
              <a:r>
                <a:rPr lang="en-US" altLang="zh-CN" sz="1600" spc="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b2 = Boolean("hello");	</a:t>
              </a:r>
              <a:r>
                <a:rPr lang="en-US" altLang="zh-CN" sz="1600" spc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true - 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非空字符串</a:t>
              </a:r>
            </a:p>
            <a:p>
              <a:r>
                <a:rPr lang="en-US" altLang="zh-CN" sz="1600" spc="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b1 = Boolean(50);		//true - 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非零数字</a:t>
              </a:r>
            </a:p>
            <a:p>
              <a:r>
                <a:rPr lang="en-US" altLang="zh-CN" sz="1600" spc="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b1 = Boolean(null);		//false - null</a:t>
              </a:r>
            </a:p>
            <a:p>
              <a:r>
                <a:rPr lang="en-US" altLang="zh-CN" sz="1600" spc="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b1 = Boolean(0);		//false - 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零</a:t>
              </a:r>
            </a:p>
            <a:p>
              <a:r>
                <a:rPr lang="en-US" altLang="zh-CN" sz="1600" spc="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b1 = Boolean(new object());	//true - </a:t>
              </a:r>
              <a:r>
                <a:rPr lang="zh-CN" altLang="en-US" sz="1600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5" y="320675"/>
            <a:ext cx="4884564" cy="384519"/>
            <a:chOff x="10135427" y="-22225"/>
            <a:chExt cx="4884564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4884564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4366675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显示类型转换</a:t>
              </a:r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转换成</a:t>
              </a:r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Boolean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 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12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-13855" y="227463"/>
            <a:ext cx="2055965" cy="506828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自我介绍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6"/>
          <p:cNvSpPr txBox="1"/>
          <p:nvPr/>
        </p:nvSpPr>
        <p:spPr>
          <a:xfrm>
            <a:off x="1080926" y="1800727"/>
            <a:ext cx="2202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zh-CN" altLang="en-US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名： 司</a:t>
            </a:r>
            <a:r>
              <a:rPr lang="zh-CN" altLang="en-US" sz="28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龄</a:t>
            </a:r>
            <a:r>
              <a:rPr lang="zh-CN" altLang="en-US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目前工作：</a:t>
            </a:r>
            <a:endParaRPr lang="en-US" altLang="zh-CN" sz="28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农药：</a:t>
            </a:r>
            <a:endParaRPr lang="en-US" altLang="zh-CN" sz="28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6"/>
          <p:cNvSpPr txBox="1"/>
          <p:nvPr/>
        </p:nvSpPr>
        <p:spPr>
          <a:xfrm>
            <a:off x="3408489" y="1800727"/>
            <a:ext cx="81046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程萌</a:t>
            </a:r>
            <a:r>
              <a:rPr lang="en-US" altLang="zh-CN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endParaRPr lang="en-US" altLang="zh-CN" sz="28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平安城市业务组</a:t>
            </a:r>
            <a:r>
              <a:rPr lang="en-US" altLang="zh-CN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28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大萌萌</a:t>
            </a:r>
            <a:r>
              <a:rPr lang="zh-CN" altLang="en-US" sz="28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的小七</a:t>
            </a:r>
            <a:endParaRPr lang="en-US" altLang="zh-CN" sz="28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49" y="1615787"/>
            <a:ext cx="3585661" cy="33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3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6" name="文本框 74"/>
          <p:cNvSpPr txBox="1"/>
          <p:nvPr/>
        </p:nvSpPr>
        <p:spPr>
          <a:xfrm>
            <a:off x="1201469" y="804221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77295" y="1819321"/>
            <a:ext cx="73962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每个函数都有自己的执行环境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代码在一个环境中执行时会创建一个作用域链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内部环境可以通过作用域链来访问所有的外部环境变量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外部环境不能访问内部环境的变量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ECMAScript</a:t>
            </a:r>
            <a:r>
              <a:rPr lang="zh-CN" altLang="en-US" sz="2000" dirty="0"/>
              <a:t>中没有块级作用域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25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3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6" name="文本框 74"/>
          <p:cNvSpPr txBox="1"/>
          <p:nvPr/>
        </p:nvSpPr>
        <p:spPr>
          <a:xfrm>
            <a:off x="1201469" y="804221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0" y="1511008"/>
            <a:ext cx="6046814" cy="433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38" y="1511008"/>
            <a:ext cx="4604673" cy="15965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3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36" name="文本框 74"/>
          <p:cNvSpPr txBox="1"/>
          <p:nvPr/>
        </p:nvSpPr>
        <p:spPr>
          <a:xfrm>
            <a:off x="1201469" y="804221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877295" y="2465292"/>
            <a:ext cx="8053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ECMAScript</a:t>
            </a:r>
            <a:r>
              <a:rPr lang="zh-CN" altLang="en-US" sz="2000" dirty="0"/>
              <a:t>操作符的与众不同之处在于，他们能够适用于很多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zh-CN" altLang="en-US" sz="2000" dirty="0" smtClean="0"/>
              <a:t>应用</a:t>
            </a:r>
            <a:r>
              <a:rPr lang="zh-CN" altLang="en-US" sz="2000" dirty="0"/>
              <a:t>于</a:t>
            </a:r>
            <a:r>
              <a:rPr lang="zh-CN" altLang="en-US" sz="2000" dirty="0" smtClean="0"/>
              <a:t>对象</a:t>
            </a:r>
            <a:r>
              <a:rPr lang="zh-CN" altLang="en-US" sz="2000" dirty="0"/>
              <a:t>时，相应的操作符通常会调用对象的</a:t>
            </a:r>
            <a:r>
              <a:rPr lang="en-US" altLang="zh-CN" sz="2000" dirty="0" err="1" smtClean="0"/>
              <a:t>valueOf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或者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方法，以便取的可以操作的值</a:t>
            </a:r>
          </a:p>
        </p:txBody>
      </p:sp>
    </p:spTree>
    <p:extLst>
      <p:ext uri="{BB962C8B-B14F-4D97-AF65-F5344CB8AC3E}">
        <p14:creationId xmlns:p14="http://schemas.microsoft.com/office/powerpoint/2010/main" val="6178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5" y="320675"/>
            <a:ext cx="1751049" cy="384519"/>
            <a:chOff x="10135427" y="-22225"/>
            <a:chExt cx="1751049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1751049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140294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en-US" b="1" spc="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pic>
        <p:nvPicPr>
          <p:cNvPr id="2" name="图片 1" descr="fuzhiyunsuanf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943100"/>
            <a:ext cx="103124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5" y="320675"/>
            <a:ext cx="1899905" cy="384519"/>
            <a:chOff x="10135427" y="-22225"/>
            <a:chExt cx="1899905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1899905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140294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算数运算符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pic>
        <p:nvPicPr>
          <p:cNvPr id="2" name="图片 1" descr="suanshuyunsuanf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727200"/>
            <a:ext cx="10312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5" y="320675"/>
            <a:ext cx="1878640" cy="384519"/>
            <a:chOff x="10135427" y="-22225"/>
            <a:chExt cx="1878640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1878640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140294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比较运算符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pic>
        <p:nvPicPr>
          <p:cNvPr id="2" name="图片 1" descr="bijiaoyunsuanf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27200"/>
            <a:ext cx="103632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5" y="320675"/>
            <a:ext cx="1825477" cy="384519"/>
            <a:chOff x="10135427" y="-22225"/>
            <a:chExt cx="1825477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1825477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140294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en-US" b="1" spc="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pic>
        <p:nvPicPr>
          <p:cNvPr id="2" name="图片 1" descr="luojiyunausnf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578100"/>
            <a:ext cx="10337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5" y="320675"/>
            <a:ext cx="3614536" cy="384519"/>
            <a:chOff x="10135427" y="-22225"/>
            <a:chExt cx="4585734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4585734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3134191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程序流程控制</a:t>
              </a:r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  <a:r>
                <a:rPr lang="en-US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9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7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grpSp>
        <p:nvGrpSpPr>
          <p:cNvPr id="24" name="组合 3"/>
          <p:cNvGrpSpPr/>
          <p:nvPr/>
        </p:nvGrpSpPr>
        <p:grpSpPr>
          <a:xfrm>
            <a:off x="702553" y="1054736"/>
            <a:ext cx="8119206" cy="1908197"/>
            <a:chOff x="1374920" y="2419506"/>
            <a:chExt cx="8119206" cy="1908197"/>
          </a:xfrm>
        </p:grpSpPr>
        <p:grpSp>
          <p:nvGrpSpPr>
            <p:cNvPr id="25" name="组合 61"/>
            <p:cNvGrpSpPr/>
            <p:nvPr/>
          </p:nvGrpSpPr>
          <p:grpSpPr>
            <a:xfrm>
              <a:off x="1374920" y="2419506"/>
              <a:ext cx="6892358" cy="369332"/>
              <a:chOff x="655579" y="2655962"/>
              <a:chExt cx="6892358" cy="369332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1023945" y="2655962"/>
                <a:ext cx="6523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if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语句 </a:t>
                </a: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-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只有当指定条件为 </a:t>
                </a: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true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时，使用该语</a:t>
                </a:r>
                <a:r>
                  <a:rPr lang="zh-CN" altLang="en-US" b="1" dirty="0" smtClean="0">
                    <a:latin typeface="微软雅黑"/>
                    <a:ea typeface="微软雅黑"/>
                    <a:cs typeface="微软雅黑"/>
                  </a:rPr>
                  <a:t>句来执行代码行</a:t>
                </a:r>
                <a:endParaRPr lang="en-US" altLang="zh-CN" sz="1400" dirty="0">
                  <a:solidFill>
                    <a:srgbClr val="0000F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grpSp>
            <p:nvGrpSpPr>
              <p:cNvPr id="47" name="组合 52"/>
              <p:cNvGrpSpPr/>
              <p:nvPr/>
            </p:nvGrpSpPr>
            <p:grpSpPr>
              <a:xfrm>
                <a:off x="655579" y="2655962"/>
                <a:ext cx="327363" cy="369332"/>
                <a:chOff x="655579" y="2655810"/>
                <a:chExt cx="327363" cy="369332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655579" y="2676795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657196" y="265581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6" name="组合 60"/>
            <p:cNvGrpSpPr/>
            <p:nvPr/>
          </p:nvGrpSpPr>
          <p:grpSpPr>
            <a:xfrm>
              <a:off x="1374920" y="2932461"/>
              <a:ext cx="8119206" cy="369332"/>
              <a:chOff x="655579" y="3254108"/>
              <a:chExt cx="8119206" cy="369332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1023945" y="3254108"/>
                <a:ext cx="775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if...else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语句 </a:t>
                </a: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-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当条件为 </a:t>
                </a: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true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时执行代码，当条件为 </a:t>
                </a: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false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时执行其他代码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" name="组合 53"/>
              <p:cNvGrpSpPr/>
              <p:nvPr/>
            </p:nvGrpSpPr>
            <p:grpSpPr>
              <a:xfrm>
                <a:off x="655579" y="3254108"/>
                <a:ext cx="327363" cy="369332"/>
                <a:chOff x="655579" y="3253956"/>
                <a:chExt cx="327363" cy="369332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655579" y="3274941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657196" y="3253956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7" name="组合 59"/>
            <p:cNvGrpSpPr/>
            <p:nvPr/>
          </p:nvGrpSpPr>
          <p:grpSpPr>
            <a:xfrm>
              <a:off x="1374920" y="3445416"/>
              <a:ext cx="7043729" cy="369332"/>
              <a:chOff x="655579" y="3856083"/>
              <a:chExt cx="7043729" cy="369332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023945" y="3856083"/>
                <a:ext cx="667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b="1" dirty="0" smtClean="0">
                    <a:latin typeface="微软雅黑"/>
                    <a:ea typeface="微软雅黑"/>
                    <a:cs typeface="微软雅黑"/>
                  </a:rPr>
                  <a:t>if</a:t>
                </a: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...else if....else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语句 </a:t>
                </a: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-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使用该语句来选择多个代码块之一来执</a:t>
                </a:r>
                <a:r>
                  <a:rPr lang="zh-CN" altLang="en-US" b="1" dirty="0" smtClean="0">
                    <a:latin typeface="微软雅黑"/>
                    <a:ea typeface="微软雅黑"/>
                    <a:cs typeface="微软雅黑"/>
                  </a:rPr>
                  <a:t>行</a:t>
                </a:r>
                <a:endParaRPr lang="zh-CN" altLang="en-US" b="1" dirty="0">
                  <a:latin typeface="微软雅黑"/>
                  <a:ea typeface="微软雅黑"/>
                  <a:cs typeface="微软雅黑"/>
                </a:endParaRPr>
              </a:p>
            </p:txBody>
          </p:sp>
          <p:grpSp>
            <p:nvGrpSpPr>
              <p:cNvPr id="39" name="组合 54"/>
              <p:cNvGrpSpPr/>
              <p:nvPr/>
            </p:nvGrpSpPr>
            <p:grpSpPr>
              <a:xfrm>
                <a:off x="655579" y="3856083"/>
                <a:ext cx="327363" cy="369332"/>
                <a:chOff x="655579" y="3859759"/>
                <a:chExt cx="327363" cy="36933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655579" y="3880744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657196" y="3859759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8" name="组合 58"/>
            <p:cNvGrpSpPr/>
            <p:nvPr/>
          </p:nvGrpSpPr>
          <p:grpSpPr>
            <a:xfrm>
              <a:off x="1374920" y="3958371"/>
              <a:ext cx="5951946" cy="369332"/>
              <a:chOff x="655579" y="4436912"/>
              <a:chExt cx="5951946" cy="36933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1023945" y="4436912"/>
                <a:ext cx="5583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switch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语句 </a:t>
                </a: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-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使用该语句来选择多个代码块之一来执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" name="组合 55"/>
              <p:cNvGrpSpPr/>
              <p:nvPr/>
            </p:nvGrpSpPr>
            <p:grpSpPr>
              <a:xfrm>
                <a:off x="655579" y="4436912"/>
                <a:ext cx="327363" cy="369332"/>
                <a:chOff x="655579" y="4423271"/>
                <a:chExt cx="327363" cy="369332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655579" y="4444256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657196" y="4423271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50" name="文本框 49"/>
          <p:cNvSpPr txBox="1"/>
          <p:nvPr/>
        </p:nvSpPr>
        <p:spPr>
          <a:xfrm>
            <a:off x="860454" y="3418328"/>
            <a:ext cx="521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if (</a:t>
            </a:r>
            <a:r>
              <a:rPr lang="zh-TW" altLang="en-US" sz="1400" b="1" dirty="0">
                <a:latin typeface="微软雅黑"/>
                <a:ea typeface="微软雅黑"/>
                <a:cs typeface="微软雅黑"/>
              </a:rPr>
              <a:t>条件 </a:t>
            </a:r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1)</a:t>
            </a:r>
          </a:p>
          <a:p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  {</a:t>
            </a:r>
          </a:p>
          <a:p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zh-TW" sz="1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       </a:t>
            </a:r>
            <a:r>
              <a:rPr lang="zh-TW" altLang="en-US" sz="1400" b="1" dirty="0" smtClean="0">
                <a:latin typeface="微软雅黑"/>
                <a:ea typeface="微软雅黑"/>
                <a:cs typeface="微软雅黑"/>
              </a:rPr>
              <a:t>当条件 </a:t>
            </a:r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1 </a:t>
            </a:r>
            <a:r>
              <a:rPr lang="zh-TW" altLang="en-US" sz="1400" b="1" dirty="0">
                <a:latin typeface="微软雅黑"/>
                <a:ea typeface="微软雅黑"/>
                <a:cs typeface="微软雅黑"/>
              </a:rPr>
              <a:t>为 </a:t>
            </a:r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true </a:t>
            </a:r>
            <a:r>
              <a:rPr lang="zh-TW" altLang="en-US" sz="1400" b="1" dirty="0">
                <a:latin typeface="微软雅黑"/>
                <a:ea typeface="微软雅黑"/>
                <a:cs typeface="微软雅黑"/>
              </a:rPr>
              <a:t>时执行的代码</a:t>
            </a:r>
          </a:p>
          <a:p>
            <a:r>
              <a:rPr lang="zh-TW" altLang="en-US" sz="1400" b="1" dirty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TW" sz="1400" b="1" dirty="0" smtClean="0">
                <a:latin typeface="微软雅黑"/>
                <a:ea typeface="微软雅黑"/>
                <a:cs typeface="微软雅黑"/>
              </a:rPr>
              <a:t>}</a:t>
            </a:r>
          </a:p>
          <a:p>
            <a:r>
              <a:rPr lang="en-US" altLang="zh-TW" sz="1400" b="1" dirty="0" smtClean="0">
                <a:latin typeface="微软雅黑"/>
                <a:ea typeface="微软雅黑"/>
                <a:cs typeface="微软雅黑"/>
              </a:rPr>
              <a:t>else if (</a:t>
            </a:r>
            <a:r>
              <a:rPr lang="zh-TW" altLang="en-US" sz="1400" b="1" dirty="0" smtClean="0">
                <a:latin typeface="微软雅黑"/>
                <a:ea typeface="微软雅黑"/>
                <a:cs typeface="微软雅黑"/>
              </a:rPr>
              <a:t>条件 </a:t>
            </a:r>
            <a:r>
              <a:rPr lang="en-US" altLang="zh-TW" sz="1400" b="1" dirty="0" smtClean="0">
                <a:latin typeface="微软雅黑"/>
                <a:ea typeface="微软雅黑"/>
                <a:cs typeface="微软雅黑"/>
              </a:rPr>
              <a:t>2)</a:t>
            </a:r>
          </a:p>
          <a:p>
            <a:r>
              <a:rPr lang="en-US" altLang="zh-TW" sz="1400" b="1" dirty="0" smtClean="0">
                <a:latin typeface="微软雅黑"/>
                <a:ea typeface="微软雅黑"/>
                <a:cs typeface="微软雅黑"/>
              </a:rPr>
              <a:t>  {</a:t>
            </a:r>
          </a:p>
          <a:p>
            <a:r>
              <a:rPr lang="en-US" altLang="zh-TW" sz="1400" b="1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        </a:t>
            </a:r>
            <a:r>
              <a:rPr lang="zh-TW" altLang="en-US" sz="1400" b="1" dirty="0" smtClean="0">
                <a:latin typeface="微软雅黑"/>
                <a:ea typeface="微软雅黑"/>
                <a:cs typeface="微软雅黑"/>
              </a:rPr>
              <a:t>当条件 </a:t>
            </a:r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2 </a:t>
            </a:r>
            <a:r>
              <a:rPr lang="zh-TW" altLang="en-US" sz="1400" b="1" dirty="0">
                <a:latin typeface="微软雅黑"/>
                <a:ea typeface="微软雅黑"/>
                <a:cs typeface="微软雅黑"/>
              </a:rPr>
              <a:t>为 </a:t>
            </a:r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true </a:t>
            </a:r>
            <a:r>
              <a:rPr lang="zh-TW" altLang="en-US" sz="1400" b="1" dirty="0">
                <a:latin typeface="微软雅黑"/>
                <a:ea typeface="微软雅黑"/>
                <a:cs typeface="微软雅黑"/>
              </a:rPr>
              <a:t>时执行的代码</a:t>
            </a:r>
          </a:p>
          <a:p>
            <a:r>
              <a:rPr lang="zh-TW" altLang="en-US" sz="1400" b="1" dirty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TW" sz="1400" b="1" dirty="0" smtClean="0">
                <a:latin typeface="微软雅黑"/>
                <a:ea typeface="微软雅黑"/>
                <a:cs typeface="微软雅黑"/>
              </a:rPr>
              <a:t>}</a:t>
            </a:r>
          </a:p>
          <a:p>
            <a:r>
              <a:rPr lang="en-US" altLang="zh-TW" sz="1400" b="1" dirty="0" smtClean="0">
                <a:latin typeface="微软雅黑"/>
                <a:ea typeface="微软雅黑"/>
                <a:cs typeface="微软雅黑"/>
              </a:rPr>
              <a:t>else</a:t>
            </a:r>
          </a:p>
          <a:p>
            <a:r>
              <a:rPr lang="en-US" altLang="zh-TW" sz="1400" b="1" dirty="0" smtClean="0">
                <a:latin typeface="微软雅黑"/>
                <a:ea typeface="微软雅黑"/>
                <a:cs typeface="微软雅黑"/>
              </a:rPr>
              <a:t>  {</a:t>
            </a:r>
          </a:p>
          <a:p>
            <a:r>
              <a:rPr lang="en-US" altLang="zh-TW" sz="1400" b="1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        </a:t>
            </a:r>
            <a:r>
              <a:rPr lang="zh-TW" altLang="en-US" sz="1400" b="1" dirty="0" smtClean="0">
                <a:latin typeface="微软雅黑"/>
                <a:ea typeface="微软雅黑"/>
                <a:cs typeface="微软雅黑"/>
              </a:rPr>
              <a:t>当条件 </a:t>
            </a:r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1 </a:t>
            </a:r>
            <a:r>
              <a:rPr lang="zh-TW" altLang="en-US" sz="1400" b="1" dirty="0">
                <a:latin typeface="微软雅黑"/>
                <a:ea typeface="微软雅黑"/>
                <a:cs typeface="微软雅黑"/>
              </a:rPr>
              <a:t>和 条件 </a:t>
            </a:r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2 </a:t>
            </a:r>
            <a:r>
              <a:rPr lang="zh-TW" altLang="en-US" sz="1400" b="1" dirty="0">
                <a:latin typeface="微软雅黑"/>
                <a:ea typeface="微软雅黑"/>
                <a:cs typeface="微软雅黑"/>
              </a:rPr>
              <a:t>都不为 </a:t>
            </a:r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true </a:t>
            </a:r>
            <a:r>
              <a:rPr lang="zh-TW" altLang="en-US" sz="1400" b="1" dirty="0">
                <a:latin typeface="微软雅黑"/>
                <a:ea typeface="微软雅黑"/>
                <a:cs typeface="微软雅黑"/>
              </a:rPr>
              <a:t>时执行的代码</a:t>
            </a:r>
          </a:p>
          <a:p>
            <a:r>
              <a:rPr lang="zh-TW" altLang="en-US" sz="1400" b="1" dirty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TW" sz="1400" b="1" dirty="0">
                <a:latin typeface="微软雅黑"/>
                <a:ea typeface="微软雅黑"/>
                <a:cs typeface="微软雅黑"/>
              </a:rPr>
              <a:t>}</a:t>
            </a:r>
            <a:endParaRPr lang="zh-CN" altLang="en-US" sz="1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31708" y="3410649"/>
            <a:ext cx="46435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switch(n)</a:t>
            </a:r>
          </a:p>
          <a:p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1400" b="1" dirty="0" smtClean="0">
                <a:latin typeface="微软雅黑"/>
                <a:ea typeface="微软雅黑"/>
                <a:cs typeface="微软雅黑"/>
              </a:rPr>
              <a:t>{</a:t>
            </a:r>
            <a:endParaRPr lang="en-US" altLang="zh-CN" sz="1400" b="1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case 1:</a:t>
            </a:r>
          </a:p>
          <a:p>
            <a:pPr lvl="2"/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执行代码块 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1</a:t>
            </a:r>
          </a:p>
          <a:p>
            <a:pPr lvl="2"/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  break;</a:t>
            </a:r>
          </a:p>
          <a:p>
            <a:pPr lvl="1"/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case 2:</a:t>
            </a:r>
          </a:p>
          <a:p>
            <a:pPr lvl="2"/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执行代码块 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2</a:t>
            </a:r>
          </a:p>
          <a:p>
            <a:pPr lvl="2"/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  break;</a:t>
            </a:r>
          </a:p>
          <a:p>
            <a:pPr lvl="1"/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default:</a:t>
            </a:r>
          </a:p>
          <a:p>
            <a:pPr lvl="1"/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1400" b="1" dirty="0" smtClean="0">
                <a:latin typeface="微软雅黑"/>
                <a:ea typeface="微软雅黑"/>
                <a:cs typeface="微软雅黑"/>
              </a:rPr>
              <a:t>	n 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与 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case 1 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case 2 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不同时执行的代码</a:t>
            </a:r>
          </a:p>
          <a:p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1400" b="1" dirty="0" smtClean="0">
                <a:latin typeface="微软雅黑"/>
                <a:ea typeface="微软雅黑"/>
                <a:cs typeface="微软雅黑"/>
              </a:rPr>
              <a:t>}</a:t>
            </a:r>
            <a:endParaRPr lang="zh-CN" altLang="en-US" sz="1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0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4" y="320675"/>
            <a:ext cx="3614536" cy="384519"/>
            <a:chOff x="10135427" y="-22225"/>
            <a:chExt cx="4585734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4585734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3976324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程序流程控制</a:t>
              </a:r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循环语句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9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7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grpSp>
        <p:nvGrpSpPr>
          <p:cNvPr id="7" name="组合 3"/>
          <p:cNvGrpSpPr/>
          <p:nvPr/>
        </p:nvGrpSpPr>
        <p:grpSpPr>
          <a:xfrm>
            <a:off x="702553" y="1054736"/>
            <a:ext cx="10514796" cy="1908197"/>
            <a:chOff x="1374920" y="2419506"/>
            <a:chExt cx="10514796" cy="1908197"/>
          </a:xfrm>
        </p:grpSpPr>
        <p:grpSp>
          <p:nvGrpSpPr>
            <p:cNvPr id="8" name="组合 61"/>
            <p:cNvGrpSpPr/>
            <p:nvPr/>
          </p:nvGrpSpPr>
          <p:grpSpPr>
            <a:xfrm>
              <a:off x="1374920" y="2419506"/>
              <a:ext cx="3412789" cy="369332"/>
              <a:chOff x="655579" y="2655962"/>
              <a:chExt cx="3412789" cy="369332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023945" y="2655962"/>
                <a:ext cx="304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for -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循环代码块一定的次数</a:t>
                </a:r>
              </a:p>
            </p:txBody>
          </p:sp>
          <p:grpSp>
            <p:nvGrpSpPr>
              <p:cNvPr id="25" name="组合 52"/>
              <p:cNvGrpSpPr/>
              <p:nvPr/>
            </p:nvGrpSpPr>
            <p:grpSpPr>
              <a:xfrm>
                <a:off x="655579" y="2655962"/>
                <a:ext cx="327363" cy="369332"/>
                <a:chOff x="655579" y="2655810"/>
                <a:chExt cx="327363" cy="369332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655579" y="2676795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57196" y="265581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" name="组合 60"/>
            <p:cNvGrpSpPr/>
            <p:nvPr/>
          </p:nvGrpSpPr>
          <p:grpSpPr>
            <a:xfrm>
              <a:off x="1374920" y="2932461"/>
              <a:ext cx="3502557" cy="369332"/>
              <a:chOff x="655579" y="3254108"/>
              <a:chExt cx="3502557" cy="369332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023945" y="3254108"/>
                <a:ext cx="3134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for/in -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循环遍历对象的属性</a:t>
                </a:r>
              </a:p>
            </p:txBody>
          </p:sp>
          <p:grpSp>
            <p:nvGrpSpPr>
              <p:cNvPr id="21" name="组合 53"/>
              <p:cNvGrpSpPr/>
              <p:nvPr/>
            </p:nvGrpSpPr>
            <p:grpSpPr>
              <a:xfrm>
                <a:off x="655579" y="3254108"/>
                <a:ext cx="327363" cy="369332"/>
                <a:chOff x="655579" y="3253956"/>
                <a:chExt cx="327363" cy="36933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655579" y="3274941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657196" y="3253956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" name="组合 59"/>
            <p:cNvGrpSpPr/>
            <p:nvPr/>
          </p:nvGrpSpPr>
          <p:grpSpPr>
            <a:xfrm>
              <a:off x="1374920" y="3445416"/>
              <a:ext cx="5644983" cy="369332"/>
              <a:chOff x="655579" y="3856083"/>
              <a:chExt cx="5644983" cy="369332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023945" y="3856083"/>
                <a:ext cx="5276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while -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当指定的条件为 </a:t>
                </a: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true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时循环指定的代码块</a:t>
                </a:r>
              </a:p>
            </p:txBody>
          </p:sp>
          <p:grpSp>
            <p:nvGrpSpPr>
              <p:cNvPr id="17" name="组合 54"/>
              <p:cNvGrpSpPr/>
              <p:nvPr/>
            </p:nvGrpSpPr>
            <p:grpSpPr>
              <a:xfrm>
                <a:off x="655579" y="3856083"/>
                <a:ext cx="327363" cy="369332"/>
                <a:chOff x="655579" y="3859759"/>
                <a:chExt cx="327363" cy="369332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655579" y="3880744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657196" y="3859759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" name="组合 58"/>
            <p:cNvGrpSpPr/>
            <p:nvPr/>
          </p:nvGrpSpPr>
          <p:grpSpPr>
            <a:xfrm>
              <a:off x="1374920" y="3958371"/>
              <a:ext cx="10514796" cy="369332"/>
              <a:chOff x="655579" y="4436912"/>
              <a:chExt cx="10514796" cy="369332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023945" y="4436912"/>
                <a:ext cx="1014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/>
                    <a:ea typeface="微软雅黑"/>
                    <a:cs typeface="微软雅黑"/>
                  </a:rPr>
                  <a:t>do</a:t>
                </a: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/while -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同样当指定的条件为 </a:t>
                </a:r>
                <a:r>
                  <a:rPr lang="en-US" altLang="zh-CN" b="1" dirty="0">
                    <a:latin typeface="微软雅黑"/>
                    <a:ea typeface="微软雅黑"/>
                    <a:cs typeface="微软雅黑"/>
                  </a:rPr>
                  <a:t>true </a:t>
                </a:r>
                <a:r>
                  <a:rPr lang="zh-CN" altLang="en-US" b="1" dirty="0">
                    <a:latin typeface="微软雅黑"/>
                    <a:ea typeface="微软雅黑"/>
                    <a:cs typeface="微软雅黑"/>
                  </a:rPr>
                  <a:t>时循环指定的代码块</a:t>
                </a:r>
                <a:endPara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" name="组合 55"/>
              <p:cNvGrpSpPr/>
              <p:nvPr/>
            </p:nvGrpSpPr>
            <p:grpSpPr>
              <a:xfrm>
                <a:off x="655579" y="4436912"/>
                <a:ext cx="327363" cy="369332"/>
                <a:chOff x="655579" y="4423271"/>
                <a:chExt cx="327363" cy="369332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655579" y="4444256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657196" y="4423271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28" name="文本框 27"/>
          <p:cNvSpPr txBox="1"/>
          <p:nvPr/>
        </p:nvSpPr>
        <p:spPr>
          <a:xfrm>
            <a:off x="860454" y="3311610"/>
            <a:ext cx="5212200" cy="2893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for (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语句 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1; 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语句 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2; 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语句 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3)</a:t>
            </a:r>
          </a:p>
          <a:p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  {</a:t>
            </a:r>
          </a:p>
          <a:p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    被执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行的代码块</a:t>
            </a:r>
          </a:p>
          <a:p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}</a:t>
            </a:r>
          </a:p>
          <a:p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语句 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1 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在循环（代码块）开始前执行</a:t>
            </a:r>
          </a:p>
          <a:p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语句 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2 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定义运行循环（代码块）的条件</a:t>
            </a:r>
          </a:p>
          <a:p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语句 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3 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在循环（代码块）已被执行之后执</a:t>
            </a:r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行</a:t>
            </a:r>
            <a:endParaRPr lang="en-US" altLang="zh-CN" sz="1400" b="1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1400" b="1" spc="3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1400" b="1" spc="300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400" b="1" spc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</a:t>
            </a:r>
            <a:r>
              <a:rPr lang="en-US" altLang="zh-CN" sz="1400" b="1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(item </a:t>
            </a:r>
            <a:r>
              <a:rPr lang="en-US" altLang="zh-CN" sz="1400" b="1" spc="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 </a:t>
            </a:r>
            <a:r>
              <a:rPr lang="en-US" altLang="zh-CN" sz="1400" b="1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object)</a:t>
            </a:r>
            <a:endParaRPr lang="en-US" altLang="zh-CN" sz="1400" b="1" spc="1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       被执行的代码块</a:t>
            </a:r>
            <a:endParaRPr lang="en-US" altLang="zh-CN" sz="1400" b="1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zh-CN" sz="1400" b="1" spc="3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400" b="1" spc="3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1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10363" y="3303932"/>
            <a:ext cx="521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while (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条件</a:t>
            </a:r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)</a:t>
            </a:r>
          </a:p>
          <a:p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  {</a:t>
            </a:r>
          </a:p>
          <a:p>
            <a:r>
              <a:rPr lang="en-US" altLang="zh-CN" sz="1400" b="1" dirty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1400" b="1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zh-CN" altLang="en-US" sz="1400" b="1" dirty="0" smtClean="0">
                <a:latin typeface="微软雅黑"/>
                <a:ea typeface="微软雅黑"/>
                <a:cs typeface="微软雅黑"/>
              </a:rPr>
              <a:t>需要</a:t>
            </a:r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执行的代码</a:t>
            </a:r>
          </a:p>
          <a:p>
            <a:r>
              <a:rPr lang="zh-CN" altLang="en-US" sz="1400" b="1" dirty="0">
                <a:latin typeface="微软雅黑"/>
                <a:ea typeface="微软雅黑"/>
                <a:cs typeface="微软雅黑"/>
              </a:rPr>
              <a:t>  </a:t>
            </a:r>
            <a:r>
              <a:rPr lang="en-US" altLang="zh-CN" sz="1400" b="1" dirty="0" smtClean="0">
                <a:latin typeface="微软雅黑"/>
                <a:ea typeface="微软雅黑"/>
                <a:cs typeface="微软雅黑"/>
              </a:rPr>
              <a:t>}</a:t>
            </a:r>
          </a:p>
          <a:p>
            <a:endParaRPr lang="en-US" altLang="zh-CN" sz="1400" b="1" spc="3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1400" b="1" spc="300" dirty="0">
              <a:latin typeface="微软雅黑"/>
              <a:ea typeface="微软雅黑"/>
              <a:cs typeface="微软雅黑"/>
            </a:endParaRPr>
          </a:p>
          <a:p>
            <a:endParaRPr lang="en-US" altLang="zh-CN" sz="1400" b="1" spc="300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</a:p>
          <a:p>
            <a:r>
              <a:rPr lang="en-US" altLang="zh-CN" sz="1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sz="1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1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执行的代码</a:t>
            </a:r>
          </a:p>
          <a:p>
            <a:r>
              <a:rPr lang="zh-CN" altLang="en-US" sz="1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zh-CN" altLang="en-US" sz="1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1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4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5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5" y="320675"/>
            <a:ext cx="5012633" cy="384519"/>
            <a:chOff x="10135426" y="-22225"/>
            <a:chExt cx="6359489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6" y="-14005"/>
              <a:ext cx="6359489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7" y="-10521"/>
              <a:ext cx="601004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程序流程控制</a:t>
              </a:r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——break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 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9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7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grpSp>
        <p:nvGrpSpPr>
          <p:cNvPr id="8" name="组合 61"/>
          <p:cNvGrpSpPr/>
          <p:nvPr/>
        </p:nvGrpSpPr>
        <p:grpSpPr>
          <a:xfrm>
            <a:off x="702553" y="1054736"/>
            <a:ext cx="7932005" cy="369332"/>
            <a:chOff x="655579" y="2655962"/>
            <a:chExt cx="7932005" cy="369332"/>
          </a:xfrm>
        </p:grpSpPr>
        <p:sp>
          <p:nvSpPr>
            <p:cNvPr id="24" name="文本框 23"/>
            <p:cNvSpPr txBox="1"/>
            <p:nvPr/>
          </p:nvSpPr>
          <p:spPr>
            <a:xfrm>
              <a:off x="1023945" y="2655962"/>
              <a:ext cx="7563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altLang="zh-CN" b="1" dirty="0">
                  <a:latin typeface="微软雅黑"/>
                  <a:ea typeface="微软雅黑"/>
                  <a:cs typeface="微软雅黑"/>
                </a:rPr>
                <a:t>break </a:t>
              </a:r>
              <a:r>
                <a:rPr lang="zh-CN" altLang="mr-IN" b="1" dirty="0">
                  <a:latin typeface="微软雅黑"/>
                  <a:ea typeface="微软雅黑"/>
                  <a:cs typeface="微软雅黑"/>
                </a:rPr>
                <a:t>语句跳出循环后，会继续执行该循环之后的代码（如果</a:t>
              </a:r>
              <a:r>
                <a:rPr lang="zh-CN" altLang="mr-IN" b="1" dirty="0" smtClean="0">
                  <a:latin typeface="微软雅黑"/>
                  <a:ea typeface="微软雅黑"/>
                  <a:cs typeface="微软雅黑"/>
                </a:rPr>
                <a:t>有的话）</a:t>
              </a:r>
            </a:p>
          </p:txBody>
        </p:sp>
        <p:grpSp>
          <p:nvGrpSpPr>
            <p:cNvPr id="25" name="组合 52"/>
            <p:cNvGrpSpPr/>
            <p:nvPr/>
          </p:nvGrpSpPr>
          <p:grpSpPr>
            <a:xfrm>
              <a:off x="655579" y="2655962"/>
              <a:ext cx="327363" cy="369332"/>
              <a:chOff x="655579" y="2655810"/>
              <a:chExt cx="327363" cy="36933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655579" y="2676795"/>
                <a:ext cx="327363" cy="32736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196" y="265581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07" y="1403085"/>
            <a:ext cx="6232781" cy="212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06" y="4290106"/>
            <a:ext cx="7030224" cy="2161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8" name="组合 59"/>
          <p:cNvGrpSpPr/>
          <p:nvPr/>
        </p:nvGrpSpPr>
        <p:grpSpPr>
          <a:xfrm>
            <a:off x="702553" y="3920771"/>
            <a:ext cx="9683737" cy="369335"/>
            <a:chOff x="655579" y="5680968"/>
            <a:chExt cx="9683737" cy="369335"/>
          </a:xfrm>
        </p:grpSpPr>
        <p:sp>
          <p:nvSpPr>
            <p:cNvPr id="29" name="文本框 15"/>
            <p:cNvSpPr txBox="1"/>
            <p:nvPr/>
          </p:nvSpPr>
          <p:spPr>
            <a:xfrm>
              <a:off x="1023945" y="5680971"/>
              <a:ext cx="931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altLang="zh-CN" b="1" dirty="0">
                  <a:latin typeface="微软雅黑"/>
                  <a:ea typeface="微软雅黑"/>
                  <a:cs typeface="微软雅黑"/>
                </a:rPr>
                <a:t>continue </a:t>
              </a:r>
              <a:r>
                <a:rPr lang="zh-CN" altLang="mr-IN" b="1" dirty="0">
                  <a:latin typeface="微软雅黑"/>
                  <a:ea typeface="微软雅黑"/>
                  <a:cs typeface="微软雅黑"/>
                </a:rPr>
                <a:t>语句中断循环中的迭代，如果出现了指定的条件，然后继续循环中的下一个迭代</a:t>
              </a:r>
              <a:endParaRPr lang="zh-CN" altLang="en-US" b="1" dirty="0"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30" name="组合 54"/>
            <p:cNvGrpSpPr/>
            <p:nvPr/>
          </p:nvGrpSpPr>
          <p:grpSpPr>
            <a:xfrm>
              <a:off x="655579" y="5680968"/>
              <a:ext cx="327363" cy="369332"/>
              <a:chOff x="655579" y="5684644"/>
              <a:chExt cx="327363" cy="369332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55579" y="5716301"/>
                <a:ext cx="327363" cy="32736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18"/>
              <p:cNvSpPr txBox="1"/>
              <p:nvPr/>
            </p:nvSpPr>
            <p:spPr>
              <a:xfrm>
                <a:off x="657196" y="568464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5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329550" y="2468178"/>
            <a:ext cx="2721945" cy="3240000"/>
          </a:xfrm>
          <a:prstGeom prst="roundRect">
            <a:avLst>
              <a:gd name="adj" fmla="val 2036"/>
            </a:avLst>
          </a:prstGeom>
          <a:solidFill>
            <a:schemeClr val="tx1">
              <a:lumMod val="85000"/>
              <a:lumOff val="15000"/>
              <a:alpha val="4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44492" y="2631511"/>
            <a:ext cx="2707071" cy="533400"/>
          </a:xfrm>
          <a:prstGeom prst="roundRect">
            <a:avLst>
              <a:gd name="adj" fmla="val 8334"/>
            </a:avLst>
          </a:prstGeom>
          <a:solidFill>
            <a:srgbClr val="99C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36593" y="266614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直角三角形 16"/>
          <p:cNvSpPr/>
          <p:nvPr/>
        </p:nvSpPr>
        <p:spPr>
          <a:xfrm flipH="1" flipV="1">
            <a:off x="1169893" y="3155386"/>
            <a:ext cx="164306" cy="139700"/>
          </a:xfrm>
          <a:prstGeom prst="rtTriangl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16143" y="3379868"/>
            <a:ext cx="2518417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历史</a:t>
            </a:r>
            <a:endParaRPr lang="en-US" altLang="zh-CN" sz="2000" spc="1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171450" indent="-17145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语法</a:t>
            </a:r>
            <a:endParaRPr lang="en-US" altLang="zh-CN" sz="2000" spc="1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171450" indent="-17145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组成</a:t>
            </a:r>
            <a:endParaRPr lang="en-US" altLang="zh-CN" sz="2000" spc="1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764009" y="2468178"/>
            <a:ext cx="2721945" cy="3240000"/>
          </a:xfrm>
          <a:prstGeom prst="roundRect">
            <a:avLst>
              <a:gd name="adj" fmla="val 2036"/>
            </a:avLst>
          </a:prstGeom>
          <a:solidFill>
            <a:schemeClr val="tx1">
              <a:lumMod val="85000"/>
              <a:lumOff val="15000"/>
              <a:alpha val="4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578951" y="2631511"/>
            <a:ext cx="2666976" cy="533400"/>
          </a:xfrm>
          <a:prstGeom prst="roundRect">
            <a:avLst>
              <a:gd name="adj" fmla="val 8334"/>
            </a:avLst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71052" y="266614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简单的操作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直角三角形 22"/>
          <p:cNvSpPr/>
          <p:nvPr/>
        </p:nvSpPr>
        <p:spPr>
          <a:xfrm flipH="1" flipV="1">
            <a:off x="4604352" y="3155386"/>
            <a:ext cx="164306" cy="139700"/>
          </a:xfrm>
          <a:prstGeom prst="rtTriangl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950602" y="3379868"/>
            <a:ext cx="2518417" cy="102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00">
                <a:latin typeface="微软雅黑" pitchFamily="34" charset="-122"/>
                <a:ea typeface="微软雅黑" pitchFamily="34" charset="-122"/>
                <a:cs typeface="Arial" charset="0"/>
              </a:defRPr>
            </a:lvl1pPr>
          </a:lstStyle>
          <a:p>
            <a:pPr marL="171450" indent="-17145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DOM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pPr marL="171450" indent="-17145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BOM</a:t>
            </a:r>
            <a:r>
              <a:rPr lang="zh-CN" altLang="en-US" sz="2000" dirty="0" smtClean="0"/>
              <a:t>操作</a:t>
            </a:r>
            <a:endParaRPr lang="en-US" altLang="zh-CN" sz="2000" dirty="0"/>
          </a:p>
        </p:txBody>
      </p:sp>
      <p:sp>
        <p:nvSpPr>
          <p:cNvPr id="26" name="圆角矩形 25"/>
          <p:cNvSpPr/>
          <p:nvPr/>
        </p:nvSpPr>
        <p:spPr>
          <a:xfrm>
            <a:off x="8198468" y="2468178"/>
            <a:ext cx="2721945" cy="3240000"/>
          </a:xfrm>
          <a:prstGeom prst="roundRect">
            <a:avLst>
              <a:gd name="adj" fmla="val 2036"/>
            </a:avLst>
          </a:prstGeom>
          <a:solidFill>
            <a:schemeClr val="tx1">
              <a:lumMod val="85000"/>
              <a:lumOff val="15000"/>
              <a:alpha val="4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013411" y="2631511"/>
            <a:ext cx="2723862" cy="533400"/>
          </a:xfrm>
          <a:prstGeom prst="roundRect">
            <a:avLst>
              <a:gd name="adj" fmla="val 8334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305511" y="2666146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感受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直角三角形 28"/>
          <p:cNvSpPr/>
          <p:nvPr/>
        </p:nvSpPr>
        <p:spPr>
          <a:xfrm flipH="1" flipV="1">
            <a:off x="8038811" y="3155386"/>
            <a:ext cx="164306" cy="139700"/>
          </a:xfrm>
          <a:prstGeom prst="rtTriangl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385061" y="3379868"/>
            <a:ext cx="2518417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00">
                <a:latin typeface="微软雅黑" pitchFamily="34" charset="-122"/>
                <a:ea typeface="微软雅黑" pitchFamily="34" charset="-122"/>
                <a:cs typeface="Arial" charset="0"/>
              </a:defRPr>
            </a:lvl1pPr>
          </a:lstStyle>
          <a:p>
            <a:pPr marL="171450" indent="-17145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l</a:t>
            </a:r>
            <a:r>
              <a:rPr lang="en-US" altLang="zh-CN" sz="2000" dirty="0" smtClean="0"/>
              <a:t>et</a:t>
            </a:r>
          </a:p>
          <a:p>
            <a:pPr marL="171450" indent="-17145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</a:t>
            </a:r>
            <a:r>
              <a:rPr lang="en-US" altLang="zh-CN" sz="2000" dirty="0" err="1" smtClean="0"/>
              <a:t>onst</a:t>
            </a:r>
            <a:endParaRPr lang="en-US" altLang="zh-CN" sz="2000" dirty="0" smtClean="0"/>
          </a:p>
          <a:p>
            <a:pPr marL="171450" indent="-17145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结构赋值</a:t>
            </a:r>
            <a:endParaRPr lang="en-US" altLang="zh-CN" sz="20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179320" y="817767"/>
            <a:ext cx="4023797" cy="845256"/>
            <a:chOff x="4281714" y="304800"/>
            <a:chExt cx="3628572" cy="478972"/>
          </a:xfrm>
        </p:grpSpPr>
        <p:sp>
          <p:nvSpPr>
            <p:cNvPr id="31" name="圆角矩形 30"/>
            <p:cNvSpPr/>
            <p:nvPr/>
          </p:nvSpPr>
          <p:spPr>
            <a:xfrm>
              <a:off x="4281714" y="304800"/>
              <a:ext cx="3628572" cy="478972"/>
            </a:xfrm>
            <a:prstGeom prst="roundRect">
              <a:avLst>
                <a:gd name="adj" fmla="val 6724"/>
              </a:avLst>
            </a:prstGeom>
            <a:solidFill>
              <a:schemeClr val="tx1">
                <a:lumMod val="85000"/>
                <a:lumOff val="15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5129" y="383173"/>
              <a:ext cx="1461744" cy="296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课程目的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1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54" name="矩形 53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6" name="文本框 74"/>
          <p:cNvSpPr txBox="1"/>
          <p:nvPr/>
        </p:nvSpPr>
        <p:spPr>
          <a:xfrm>
            <a:off x="1201469" y="80422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87633" y="1649450"/>
            <a:ext cx="5603906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使用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function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关键字来声明函数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定义函数时不必指定返回值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任何函数任何时候都可以通过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return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来实现返回值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执行完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return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语句之后停止并立即退出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一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个函数可以有多个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return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语句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r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eturn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语句也可以不带有任何返回值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通过函数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名调用，后面用圆括号加上参数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ECMAScrip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函数没有重载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41" y="3143531"/>
            <a:ext cx="4057977" cy="4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42" y="748264"/>
            <a:ext cx="4057977" cy="219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42" y="3760219"/>
            <a:ext cx="4057977" cy="2836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54" name="矩形 53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6" name="文本框 74"/>
          <p:cNvSpPr txBox="1"/>
          <p:nvPr/>
        </p:nvSpPr>
        <p:spPr>
          <a:xfrm>
            <a:off x="1201469" y="80422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87633" y="2127916"/>
            <a:ext cx="5824030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不介意传递参数的个数，类型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中的参数在内部是一个数组表示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arguments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对象 可以访问参数数组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没有传递至的命名参数将自动 被赋予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undefined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值，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   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这里可能会导致一些错误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469" y="16606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理解参数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39" y="1441643"/>
            <a:ext cx="4518337" cy="25942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39" y="4714445"/>
            <a:ext cx="4518337" cy="767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54" name="矩形 53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6" name="文本框 74"/>
          <p:cNvSpPr txBox="1"/>
          <p:nvPr/>
        </p:nvSpPr>
        <p:spPr>
          <a:xfrm>
            <a:off x="1201469" y="804221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函数表达式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87633" y="2127916"/>
            <a:ext cx="400462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函数声明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声明重要特征：函数声明提升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函数表达式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47" y="3074139"/>
            <a:ext cx="40481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47" y="4713239"/>
            <a:ext cx="46672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33" y="4713239"/>
            <a:ext cx="5418539" cy="1927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33" y="2112114"/>
            <a:ext cx="32480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1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34883" y="1775459"/>
            <a:ext cx="10322234" cy="3106102"/>
            <a:chOff x="1933575" y="1775459"/>
            <a:chExt cx="10322234" cy="31061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882"/>
            <a:stretch/>
          </p:blipFill>
          <p:spPr>
            <a:xfrm>
              <a:off x="1933575" y="1775459"/>
              <a:ext cx="3238500" cy="310610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414962" y="2963555"/>
              <a:ext cx="68408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b="1" dirty="0" smtClean="0">
                  <a:solidFill>
                    <a:srgbClr val="6B884D"/>
                  </a:solidFill>
                </a:rPr>
                <a:t>Let’s take a break</a:t>
              </a:r>
              <a:endParaRPr lang="zh-CN" altLang="en-US" sz="7200" b="1" dirty="0">
                <a:solidFill>
                  <a:srgbClr val="6B884D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414962" y="418769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6B88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课间休息</a:t>
              </a:r>
              <a:endParaRPr lang="zh-CN" altLang="en-US" dirty="0">
                <a:solidFill>
                  <a:srgbClr val="6B88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4392720" y="2932884"/>
            <a:ext cx="804334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297841" y="1835152"/>
            <a:ext cx="998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b="1" dirty="0"/>
              <a:t>目标</a:t>
            </a:r>
            <a:r>
              <a:rPr kumimoji="1" lang="zh-CN" altLang="en-US" b="1" dirty="0" smtClean="0"/>
              <a:t>：如何</a:t>
            </a:r>
            <a:r>
              <a:rPr kumimoji="1" lang="zh-CN" altLang="en-US" b="1" dirty="0"/>
              <a:t>映射基于</a:t>
            </a:r>
            <a:r>
              <a:rPr kumimoji="1" lang="en-US" altLang="zh-CN" b="1" dirty="0"/>
              <a:t>XML</a:t>
            </a:r>
            <a:r>
              <a:rPr kumimoji="1" lang="zh-CN" altLang="en-US" b="1" dirty="0"/>
              <a:t>的文档结构</a:t>
            </a:r>
            <a:endParaRPr kumimoji="1" lang="en-US" altLang="zh-CN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4388780" y="3180404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DOM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cxnSp>
        <p:nvCxnSpPr>
          <p:cNvPr id="39" name="直接连接符 33"/>
          <p:cNvCxnSpPr/>
          <p:nvPr/>
        </p:nvCxnSpPr>
        <p:spPr>
          <a:xfrm flipH="1">
            <a:off x="1578195" y="4071010"/>
            <a:ext cx="8969763" cy="0"/>
          </a:xfrm>
          <a:prstGeom prst="line">
            <a:avLst/>
          </a:prstGeom>
          <a:ln w="25400">
            <a:solidFill>
              <a:schemeClr val="tx1">
                <a:alpha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62"/>
          <p:cNvGrpSpPr/>
          <p:nvPr/>
        </p:nvGrpSpPr>
        <p:grpSpPr>
          <a:xfrm rot="5400000">
            <a:off x="6449642" y="3963010"/>
            <a:ext cx="216000" cy="216000"/>
            <a:chOff x="6017874" y="3782097"/>
            <a:chExt cx="216000" cy="216000"/>
          </a:xfrm>
        </p:grpSpPr>
        <p:sp>
          <p:nvSpPr>
            <p:cNvPr id="52" name="椭圆 51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61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6"/>
          <p:cNvGrpSpPr/>
          <p:nvPr/>
        </p:nvGrpSpPr>
        <p:grpSpPr>
          <a:xfrm rot="5400000">
            <a:off x="4691309" y="3963010"/>
            <a:ext cx="216000" cy="216000"/>
            <a:chOff x="6017874" y="3782097"/>
            <a:chExt cx="216000" cy="216000"/>
          </a:xfrm>
        </p:grpSpPr>
        <p:sp>
          <p:nvSpPr>
            <p:cNvPr id="67" name="椭圆 66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8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直接连接符 16"/>
          <p:cNvCxnSpPr>
            <a:stCxn id="30" idx="4"/>
          </p:cNvCxnSpPr>
          <p:nvPr/>
        </p:nvCxnSpPr>
        <p:spPr>
          <a:xfrm>
            <a:off x="4794887" y="3732984"/>
            <a:ext cx="4422" cy="266026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6122822" y="2904662"/>
            <a:ext cx="818448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133005" y="3152182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DOM2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74" name="直接连接符 49"/>
          <p:cNvCxnSpPr/>
          <p:nvPr/>
        </p:nvCxnSpPr>
        <p:spPr>
          <a:xfrm>
            <a:off x="6557642" y="3704762"/>
            <a:ext cx="0" cy="294248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6072164" y="1404263"/>
            <a:ext cx="1090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endParaRPr lang="en-US" altLang="zh-CN" b="1" spc="100" dirty="0" smtClean="0"/>
          </a:p>
          <a:p>
            <a:pPr>
              <a:lnSpc>
                <a:spcPct val="120000"/>
              </a:lnSpc>
            </a:pPr>
            <a:r>
              <a:rPr lang="en-US" altLang="zh-CN" b="1" spc="100" dirty="0" smtClean="0"/>
              <a:t>DOM</a:t>
            </a:r>
            <a:r>
              <a:rPr lang="zh-CN" altLang="en-US" b="1" spc="100" dirty="0" smtClean="0"/>
              <a:t>视图</a:t>
            </a:r>
            <a:endParaRPr lang="en-US" altLang="zh-CN" b="1" spc="100" dirty="0" smtClean="0"/>
          </a:p>
          <a:p>
            <a:pPr>
              <a:lnSpc>
                <a:spcPct val="120000"/>
              </a:lnSpc>
            </a:pPr>
            <a:r>
              <a:rPr lang="en-US" altLang="zh-CN" b="1" spc="100" dirty="0" smtClean="0"/>
              <a:t>DOM</a:t>
            </a:r>
            <a:r>
              <a:rPr lang="zh-CN" altLang="en-US" b="1" spc="100" dirty="0" smtClean="0"/>
              <a:t>事件</a:t>
            </a:r>
            <a:endParaRPr lang="en-US" altLang="zh-CN" b="1" spc="100" dirty="0" smtClean="0"/>
          </a:p>
          <a:p>
            <a:pPr>
              <a:lnSpc>
                <a:spcPct val="120000"/>
              </a:lnSpc>
            </a:pPr>
            <a:r>
              <a:rPr lang="en-US" altLang="zh-CN" b="1" spc="100" dirty="0" smtClean="0"/>
              <a:t>DOM</a:t>
            </a:r>
            <a:r>
              <a:rPr lang="zh-CN" altLang="en-US" b="1" spc="100" dirty="0" smtClean="0"/>
              <a:t>样式</a:t>
            </a:r>
            <a:endParaRPr lang="en-US" altLang="zh-CN" b="1" spc="100" dirty="0" smtClean="0"/>
          </a:p>
          <a:p>
            <a:pPr>
              <a:lnSpc>
                <a:spcPct val="120000"/>
              </a:lnSpc>
            </a:pPr>
            <a:r>
              <a:rPr lang="en-US" altLang="zh-CN" b="1" spc="100" dirty="0" smtClean="0"/>
              <a:t>DOM</a:t>
            </a:r>
            <a:r>
              <a:rPr lang="zh-CN" altLang="en-US" b="1" spc="100" dirty="0" smtClean="0"/>
              <a:t>遍历</a:t>
            </a:r>
            <a:endParaRPr lang="en-US" altLang="zh-CN" b="1" spc="100" dirty="0"/>
          </a:p>
        </p:txBody>
      </p:sp>
      <p:grpSp>
        <p:nvGrpSpPr>
          <p:cNvPr id="80" name="组合 62"/>
          <p:cNvGrpSpPr/>
          <p:nvPr/>
        </p:nvGrpSpPr>
        <p:grpSpPr>
          <a:xfrm rot="5400000">
            <a:off x="8347246" y="3946078"/>
            <a:ext cx="216000" cy="216000"/>
            <a:chOff x="6017874" y="3782097"/>
            <a:chExt cx="216000" cy="216000"/>
          </a:xfrm>
        </p:grpSpPr>
        <p:sp>
          <p:nvSpPr>
            <p:cNvPr id="81" name="椭圆 80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61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椭圆 82"/>
          <p:cNvSpPr/>
          <p:nvPr/>
        </p:nvSpPr>
        <p:spPr>
          <a:xfrm>
            <a:off x="8055196" y="2887730"/>
            <a:ext cx="800100" cy="800100"/>
          </a:xfrm>
          <a:prstGeom prst="ellipse">
            <a:avLst/>
          </a:prstGeom>
          <a:solidFill>
            <a:srgbClr val="9B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8034237" y="317904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DOM3</a:t>
            </a:r>
          </a:p>
        </p:txBody>
      </p:sp>
      <p:cxnSp>
        <p:nvCxnSpPr>
          <p:cNvPr id="86" name="直接连接符 49"/>
          <p:cNvCxnSpPr/>
          <p:nvPr/>
        </p:nvCxnSpPr>
        <p:spPr>
          <a:xfrm>
            <a:off x="8455246" y="3687830"/>
            <a:ext cx="0" cy="294248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2575143" y="2944174"/>
            <a:ext cx="804334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571203" y="3191694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DOM0</a:t>
            </a:r>
          </a:p>
        </p:txBody>
      </p:sp>
      <p:cxnSp>
        <p:nvCxnSpPr>
          <p:cNvPr id="50" name="直接连接符 16"/>
          <p:cNvCxnSpPr>
            <a:stCxn id="43" idx="4"/>
          </p:cNvCxnSpPr>
          <p:nvPr/>
        </p:nvCxnSpPr>
        <p:spPr>
          <a:xfrm>
            <a:off x="2977310" y="3744274"/>
            <a:ext cx="4417" cy="266026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2320572" y="1662797"/>
            <a:ext cx="132232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IE4</a:t>
            </a: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Netscape4</a:t>
            </a: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中支持的</a:t>
            </a:r>
            <a:r>
              <a:rPr lang="en-US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DHTML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7937083" y="1404264"/>
            <a:ext cx="1036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同一方式加载和保存文档，增加文档验证方法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" name="组合 66"/>
          <p:cNvGrpSpPr/>
          <p:nvPr/>
        </p:nvGrpSpPr>
        <p:grpSpPr>
          <a:xfrm rot="5400000">
            <a:off x="2873733" y="3967017"/>
            <a:ext cx="216000" cy="216000"/>
            <a:chOff x="6017874" y="3782097"/>
            <a:chExt cx="216000" cy="216000"/>
          </a:xfrm>
        </p:grpSpPr>
        <p:sp>
          <p:nvSpPr>
            <p:cNvPr id="90" name="椭圆 89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68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1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53" name="矩形 52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56" name="文本框 74"/>
          <p:cNvSpPr txBox="1"/>
          <p:nvPr/>
        </p:nvSpPr>
        <p:spPr>
          <a:xfrm>
            <a:off x="1201469" y="80422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6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8976" y="5144039"/>
            <a:ext cx="649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dirty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（文档对象模型）是 </a:t>
            </a:r>
            <a:r>
              <a:rPr lang="en-US" altLang="zh-CN" dirty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HTML </a:t>
            </a:r>
            <a:r>
              <a:rPr lang="zh-CN" altLang="en-US" dirty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的应用程序接口（</a:t>
            </a:r>
            <a:r>
              <a:rPr lang="en-US" altLang="zh-CN" dirty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lang="zh-CN" altLang="en-US" dirty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）</a:t>
            </a:r>
          </a:p>
        </p:txBody>
      </p:sp>
      <p:pic>
        <p:nvPicPr>
          <p:cNvPr id="3" name="图片 2" descr="do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88" y="1946634"/>
            <a:ext cx="3149986" cy="35450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494196" y="1319622"/>
            <a:ext cx="11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document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74" y="1869005"/>
            <a:ext cx="6327543" cy="284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9"/>
          <p:cNvGrpSpPr/>
          <p:nvPr/>
        </p:nvGrpSpPr>
        <p:grpSpPr>
          <a:xfrm>
            <a:off x="-28576" y="320675"/>
            <a:ext cx="2667353" cy="384519"/>
            <a:chOff x="10135426" y="-22225"/>
            <a:chExt cx="2667353" cy="384519"/>
          </a:xfrm>
        </p:grpSpPr>
        <p:sp>
          <p:nvSpPr>
            <p:cNvPr id="14" name="圆角矩形 13"/>
            <p:cNvSpPr/>
            <p:nvPr/>
          </p:nvSpPr>
          <p:spPr>
            <a:xfrm>
              <a:off x="10135426" y="-14005"/>
              <a:ext cx="2667353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403306" y="-10521"/>
              <a:ext cx="832279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"/>
            <p:cNvSpPr txBox="1"/>
            <p:nvPr/>
          </p:nvSpPr>
          <p:spPr>
            <a:xfrm>
              <a:off x="10168853" y="-22225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4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84" y="320675"/>
            <a:ext cx="2208483" cy="384519"/>
            <a:chOff x="10135427" y="-22225"/>
            <a:chExt cx="2801888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2801888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8" y="-10521"/>
              <a:ext cx="2396129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获取</a:t>
              </a:r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3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57200" y="1276643"/>
            <a:ext cx="9137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可通过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标签、 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name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属性值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来获取元素</a:t>
            </a:r>
            <a:endParaRPr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23868"/>
            <a:ext cx="110871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6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7" y="320675"/>
            <a:ext cx="1874919" cy="384519"/>
            <a:chOff x="10135427" y="-22225"/>
            <a:chExt cx="1674608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1674608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1035437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创建节点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27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grpSp>
        <p:nvGrpSpPr>
          <p:cNvPr id="8" name="组合 61"/>
          <p:cNvGrpSpPr/>
          <p:nvPr/>
        </p:nvGrpSpPr>
        <p:grpSpPr>
          <a:xfrm>
            <a:off x="959995" y="1204537"/>
            <a:ext cx="9959642" cy="1191932"/>
            <a:chOff x="1009389" y="2645291"/>
            <a:chExt cx="9959642" cy="1191932"/>
          </a:xfrm>
        </p:grpSpPr>
        <p:sp>
          <p:nvSpPr>
            <p:cNvPr id="19" name="文本框 18"/>
            <p:cNvSpPr txBox="1"/>
            <p:nvPr/>
          </p:nvSpPr>
          <p:spPr>
            <a:xfrm>
              <a:off x="1442182" y="2667672"/>
              <a:ext cx="95268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创建节点 </a:t>
              </a:r>
              <a:endParaRPr lang="en-US" altLang="zh-CN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如需向 </a:t>
              </a:r>
              <a:r>
                <a:rPr lang="en-US" altLang="zh-CN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 DOM </a:t>
              </a:r>
              <a:r>
                <a:rPr lang="zh-CN" altLang="en-US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添加新元素，您必须首先创建该元素（元素节点</a:t>
              </a:r>
              <a:r>
                <a:rPr lang="zh-CN" altLang="en-US" spc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），</a:t>
              </a:r>
              <a:endPara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pc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然后</a:t>
              </a:r>
              <a:r>
                <a:rPr lang="zh-CN" altLang="en-US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向一个已存在的元素追加该元素</a:t>
              </a:r>
              <a:r>
                <a:rPr lang="zh-CN" altLang="en-US" spc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52"/>
            <p:cNvGrpSpPr/>
            <p:nvPr/>
          </p:nvGrpSpPr>
          <p:grpSpPr>
            <a:xfrm>
              <a:off x="1009389" y="2645291"/>
              <a:ext cx="336418" cy="369332"/>
              <a:chOff x="1009389" y="2645139"/>
              <a:chExt cx="336418" cy="36933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018444" y="2676795"/>
                <a:ext cx="327363" cy="32736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09389" y="2645139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92" y="2468853"/>
            <a:ext cx="8679934" cy="39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7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7" y="320675"/>
            <a:ext cx="1874919" cy="384519"/>
            <a:chOff x="10135427" y="-22225"/>
            <a:chExt cx="1674608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1674608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1035437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删除节点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272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grpSp>
        <p:nvGrpSpPr>
          <p:cNvPr id="7" name="组合 3"/>
          <p:cNvGrpSpPr/>
          <p:nvPr/>
        </p:nvGrpSpPr>
        <p:grpSpPr>
          <a:xfrm>
            <a:off x="476089" y="1193900"/>
            <a:ext cx="10294691" cy="1070073"/>
            <a:chOff x="1728730" y="2408835"/>
            <a:chExt cx="10294691" cy="1070073"/>
          </a:xfrm>
        </p:grpSpPr>
        <p:sp>
          <p:nvSpPr>
            <p:cNvPr id="22" name="文本框 21"/>
            <p:cNvSpPr txBox="1"/>
            <p:nvPr/>
          </p:nvSpPr>
          <p:spPr>
            <a:xfrm>
              <a:off x="1728730" y="240883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58"/>
            <p:cNvGrpSpPr/>
            <p:nvPr/>
          </p:nvGrpSpPr>
          <p:grpSpPr>
            <a:xfrm>
              <a:off x="2001507" y="2524801"/>
              <a:ext cx="10021914" cy="954107"/>
              <a:chOff x="1282166" y="3003342"/>
              <a:chExt cx="10021914" cy="954107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1703647" y="3003342"/>
                <a:ext cx="96004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删除节点</a:t>
                </a:r>
                <a:endParaRPr lang="en-US" altLang="zh-CN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如需删除 </a:t>
                </a:r>
                <a:r>
                  <a:rPr lang="en-US" altLang="zh-CN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 </a:t>
                </a:r>
                <a:r>
                  <a:rPr lang="zh-CN" altLang="en-US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元素，您必须首先获得该元素的父元素</a:t>
                </a:r>
                <a:r>
                  <a:rPr lang="zh-CN" altLang="en-US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" name="组合 55"/>
              <p:cNvGrpSpPr/>
              <p:nvPr/>
            </p:nvGrpSpPr>
            <p:grpSpPr>
              <a:xfrm>
                <a:off x="1282166" y="3007765"/>
                <a:ext cx="336422" cy="369332"/>
                <a:chOff x="1282166" y="2994124"/>
                <a:chExt cx="336422" cy="369332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291225" y="3015109"/>
                  <a:ext cx="327363" cy="327363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8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282166" y="2994124"/>
                  <a:ext cx="3200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zh-CN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44" y="2411039"/>
            <a:ext cx="8866788" cy="355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95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76" y="320675"/>
            <a:ext cx="2027498" cy="384519"/>
            <a:chOff x="10135426" y="-22225"/>
            <a:chExt cx="2572271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6" y="-14005"/>
              <a:ext cx="2572271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7" y="-10521"/>
              <a:ext cx="1777877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改变</a:t>
              </a:r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4" y="-22225"/>
              <a:ext cx="37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563551"/>
            <a:ext cx="104965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0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 rot="5400000">
            <a:off x="74387" y="278656"/>
            <a:ext cx="1088571" cy="531260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73326" y="397913"/>
            <a:ext cx="461665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61070" y="1385908"/>
            <a:ext cx="2945519" cy="1438727"/>
            <a:chOff x="2334948" y="1949774"/>
            <a:chExt cx="2945519" cy="1438727"/>
          </a:xfrm>
        </p:grpSpPr>
        <p:sp>
          <p:nvSpPr>
            <p:cNvPr id="63" name="圆角矩形 62"/>
            <p:cNvSpPr/>
            <p:nvPr/>
          </p:nvSpPr>
          <p:spPr>
            <a:xfrm>
              <a:off x="2940467" y="2282010"/>
              <a:ext cx="2340000" cy="595086"/>
            </a:xfrm>
            <a:prstGeom prst="roundRect">
              <a:avLst>
                <a:gd name="adj" fmla="val 4472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34948" y="221955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24403" y="222561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smtClean="0">
                  <a:solidFill>
                    <a:schemeClr val="tx1">
                      <a:alpha val="60000"/>
                    </a:schemeClr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1</a:t>
              </a:r>
              <a:endParaRPr lang="zh-CN" altLang="en-US" sz="4000">
                <a:solidFill>
                  <a:schemeClr val="tx1">
                    <a:alpha val="6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2424403" y="1966213"/>
              <a:ext cx="708225" cy="1226681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 rot="1800000">
              <a:off x="2757996" y="1949774"/>
              <a:ext cx="301810" cy="1438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99271" y="2348721"/>
              <a:ext cx="1253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61070" y="2795866"/>
            <a:ext cx="2945519" cy="1438727"/>
            <a:chOff x="6898310" y="1949774"/>
            <a:chExt cx="2945519" cy="1438727"/>
          </a:xfrm>
        </p:grpSpPr>
        <p:sp>
          <p:nvSpPr>
            <p:cNvPr id="102" name="圆角矩形 101"/>
            <p:cNvSpPr/>
            <p:nvPr/>
          </p:nvSpPr>
          <p:spPr>
            <a:xfrm>
              <a:off x="7503829" y="2282010"/>
              <a:ext cx="2340000" cy="595086"/>
            </a:xfrm>
            <a:prstGeom prst="roundRect">
              <a:avLst>
                <a:gd name="adj" fmla="val 4472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6898310" y="221955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987765" y="2225610"/>
              <a:ext cx="3722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alpha val="60000"/>
                    </a:schemeClr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2</a:t>
              </a:r>
              <a:endParaRPr lang="zh-CN" altLang="en-US" sz="4000" dirty="0">
                <a:solidFill>
                  <a:schemeClr val="tx1">
                    <a:alpha val="6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>
            <a:xfrm flipH="1">
              <a:off x="6987765" y="1966213"/>
              <a:ext cx="708225" cy="1226681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/>
            <p:cNvSpPr/>
            <p:nvPr/>
          </p:nvSpPr>
          <p:spPr>
            <a:xfrm rot="1800000">
              <a:off x="7321358" y="1949774"/>
              <a:ext cx="301810" cy="1438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962633" y="2348721"/>
              <a:ext cx="1253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61070" y="4255122"/>
            <a:ext cx="2945519" cy="1438727"/>
            <a:chOff x="6898310" y="3133194"/>
            <a:chExt cx="2945519" cy="1438727"/>
          </a:xfrm>
        </p:grpSpPr>
        <p:sp>
          <p:nvSpPr>
            <p:cNvPr id="109" name="圆角矩形 108"/>
            <p:cNvSpPr/>
            <p:nvPr/>
          </p:nvSpPr>
          <p:spPr>
            <a:xfrm>
              <a:off x="7503829" y="3465430"/>
              <a:ext cx="2340000" cy="595086"/>
            </a:xfrm>
            <a:prstGeom prst="roundRect">
              <a:avLst>
                <a:gd name="adj" fmla="val 4472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6898310" y="340297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987765" y="3409030"/>
              <a:ext cx="5212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alpha val="60000"/>
                    </a:schemeClr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3</a:t>
              </a:r>
              <a:endParaRPr lang="zh-CN" altLang="en-US" sz="4000" dirty="0">
                <a:solidFill>
                  <a:schemeClr val="tx1">
                    <a:alpha val="6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 flipH="1">
              <a:off x="6987765" y="3149633"/>
              <a:ext cx="708225" cy="1226681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 rot="1800000">
              <a:off x="7321358" y="3133194"/>
              <a:ext cx="301810" cy="1438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7815616" y="3532141"/>
              <a:ext cx="18678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ES6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endPara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1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83" y="320675"/>
            <a:ext cx="1868014" cy="384519"/>
            <a:chOff x="10135427" y="-22225"/>
            <a:chExt cx="2369937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2369937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5" y="-10521"/>
              <a:ext cx="2102059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事件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82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13780" y="792865"/>
            <a:ext cx="17617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HTML 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常见事件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:</a:t>
            </a:r>
            <a:endParaRPr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44511"/>
              </p:ext>
            </p:extLst>
          </p:nvPr>
        </p:nvGraphicFramePr>
        <p:xfrm>
          <a:off x="1231501" y="1255616"/>
          <a:ext cx="9768113" cy="5080658"/>
        </p:xfrm>
        <a:graphic>
          <a:graphicData uri="http://schemas.openxmlformats.org/drawingml/2006/table">
            <a:tbl>
              <a:tblPr/>
              <a:tblGrid>
                <a:gridCol w="17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事件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动作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事件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动作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Abort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中止正在加载的对象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Unload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关闭当前网页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Blur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失去焦点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MouseDown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按下鼠标左键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Focus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获取焦点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MouseMove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移动鼠标指针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Change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改变对象的值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MouseOut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鼠标指针离开某对象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Click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在对象上单击鼠标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MouseOver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鼠标指针悬停于某对象之上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DblClick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在对象上双击鼠标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MouseUp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放开鼠标左键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KeyDown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按下键盘上的任意键的瞬间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Move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窗口被移动时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KeyPress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按下键盘上的任意键时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Resize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窗口大小被改变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KeyUp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某键被按下后弹起来的瞬间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Reset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单击表单上的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Reset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按钮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Load 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浏览器读入文件时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Submit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单击表单上的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Submit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charset="0"/>
                        </a:rPr>
                        <a:t>按钮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78842" y="320675"/>
            <a:ext cx="7162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事件类型一览表：</a:t>
            </a:r>
            <a:r>
              <a:rPr lang="en-US" altLang="zh-CN" dirty="0" smtClean="0"/>
              <a:t>https</a:t>
            </a:r>
            <a:r>
              <a:rPr lang="en-US" altLang="zh-CN" dirty="0"/>
              <a:t>://developer.mozilla.org/zh-CN/docs/Web/Events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3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81" y="320675"/>
            <a:ext cx="1836117" cy="384519"/>
            <a:chOff x="10135427" y="-22225"/>
            <a:chExt cx="2329469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2329469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7" y="-10521"/>
              <a:ext cx="1861259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事件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82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52" y="970676"/>
            <a:ext cx="8130948" cy="515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1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4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7" name="文本框 74"/>
          <p:cNvSpPr txBox="1"/>
          <p:nvPr/>
        </p:nvSpPr>
        <p:spPr>
          <a:xfrm>
            <a:off x="1201469" y="804221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事件流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41459" y="2339482"/>
            <a:ext cx="4245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页面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接收事件的顺序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069600" y="369088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事件冒泡流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11108" y="36908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事件捕获流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47907" y="3690884"/>
            <a:ext cx="424428" cy="38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&amp;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65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68" y="320675"/>
            <a:ext cx="2159356" cy="384519"/>
            <a:chOff x="10135427" y="-22225"/>
            <a:chExt cx="2739556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2739556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6" y="-10521"/>
              <a:ext cx="1470784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r>
                <a:rPr lang="en-US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冒泡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3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90588" y="1311686"/>
            <a:ext cx="90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事件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开始时间由最具体的元素接收，然后逐级向上传播到较为不具体的节点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95" y="2157749"/>
            <a:ext cx="4040372" cy="266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042005"/>
            <a:ext cx="6388788" cy="292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8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83" y="320675"/>
            <a:ext cx="2258143" cy="384519"/>
            <a:chOff x="10135427" y="-22225"/>
            <a:chExt cx="2864891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2864891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7" y="-10521"/>
              <a:ext cx="147078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事件捕获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94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042005"/>
            <a:ext cx="6388788" cy="292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38" y="2127070"/>
            <a:ext cx="3874171" cy="275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90588" y="1311686"/>
            <a:ext cx="90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不太具体的节点应该更早接收到事件，而最具体的节点应该最后接收到事件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12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83" y="320675"/>
            <a:ext cx="2258143" cy="384519"/>
            <a:chOff x="10135427" y="-22225"/>
            <a:chExt cx="2864891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2864891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7" y="-10521"/>
              <a:ext cx="2489680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DOM2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级事件流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86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90588" y="1311686"/>
            <a:ext cx="90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DOM2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级 事件包含三个阶段：事件捕获阶段、处于目标阶段、事件冒泡阶段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9" y="2091733"/>
            <a:ext cx="5798620" cy="39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6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68" name="组合 56">
            <a:extLst>
              <a:ext uri="{FF2B5EF4-FFF2-40B4-BE49-F238E27FC236}">
                <a16:creationId xmlns:a16="http://schemas.microsoft.com/office/drawing/2014/main" id="{E8C92788-FDBB-4C9A-9E8F-87865371B643}"/>
              </a:ext>
            </a:extLst>
          </p:cNvPr>
          <p:cNvGrpSpPr/>
          <p:nvPr/>
        </p:nvGrpSpPr>
        <p:grpSpPr>
          <a:xfrm>
            <a:off x="-28583" y="320675"/>
            <a:ext cx="3063330" cy="384519"/>
            <a:chOff x="10135427" y="-22225"/>
            <a:chExt cx="3886426" cy="384519"/>
          </a:xfrm>
        </p:grpSpPr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72D5BA20-B4D1-4615-8C2A-B32932FE1292}"/>
                </a:ext>
              </a:extLst>
            </p:cNvPr>
            <p:cNvSpPr/>
            <p:nvPr/>
          </p:nvSpPr>
          <p:spPr>
            <a:xfrm>
              <a:off x="10135427" y="-14005"/>
              <a:ext cx="3886426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7E03D92-B61E-4946-8C5F-1E51D4D491EE}"/>
                </a:ext>
              </a:extLst>
            </p:cNvPr>
            <p:cNvSpPr/>
            <p:nvPr/>
          </p:nvSpPr>
          <p:spPr>
            <a:xfrm>
              <a:off x="10403307" y="-10521"/>
              <a:ext cx="2798805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DOM2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级事件绑定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2D54315E-51EA-482C-8664-4F206363A706}"/>
                </a:ext>
              </a:extLst>
            </p:cNvPr>
            <p:cNvSpPr txBox="1"/>
            <p:nvPr/>
          </p:nvSpPr>
          <p:spPr>
            <a:xfrm>
              <a:off x="10168853" y="-22225"/>
              <a:ext cx="378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08" y="1983684"/>
            <a:ext cx="85629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73608" y="932910"/>
            <a:ext cx="73411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注册：</a:t>
            </a:r>
            <a:r>
              <a:rPr lang="en-US" altLang="zh-CN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addEventListener</a:t>
            </a:r>
            <a:r>
              <a: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(type, handler,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解除：</a:t>
            </a:r>
            <a:r>
              <a:rPr lang="en-US" altLang="zh-CN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removeEventListener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(type, handler,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3608" y="5762247"/>
            <a:ext cx="7504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Ie8</a:t>
            </a:r>
            <a:r>
              <a:rPr lang="zh-CN" altLang="en-US" dirty="0" smtClean="0"/>
              <a:t>及以下版本对应：</a:t>
            </a:r>
            <a:r>
              <a:rPr lang="en-US" altLang="zh-CN" dirty="0" err="1" smtClean="0"/>
              <a:t>attachEvent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type,handler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detachEvent</a:t>
            </a:r>
            <a:r>
              <a:rPr lang="en-US" altLang="zh-CN" dirty="0" smtClean="0"/>
              <a:t>(</a:t>
            </a:r>
            <a:r>
              <a:rPr lang="en-US" altLang="zh-CN" dirty="0" err="1"/>
              <a:t>type,handler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7698" y="6173928"/>
            <a:ext cx="518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http://www.cnblogs.com/iyangyuan/p/4190773.html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7"/>
          <p:cNvSpPr txBox="1"/>
          <p:nvPr/>
        </p:nvSpPr>
        <p:spPr>
          <a:xfrm>
            <a:off x="313061" y="404111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2"/>
          <p:cNvSpPr txBox="1"/>
          <p:nvPr/>
        </p:nvSpPr>
        <p:spPr>
          <a:xfrm>
            <a:off x="21717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0" name="文本框 74"/>
          <p:cNvSpPr txBox="1"/>
          <p:nvPr/>
        </p:nvSpPr>
        <p:spPr>
          <a:xfrm>
            <a:off x="1201469" y="804221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66510" y="1400167"/>
            <a:ext cx="108591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浏览器对象模型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(BOM)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浏览器对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象模型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(BOM)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使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有能力与浏览器“对话”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浏览器对象模型（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Browser Object Model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）尚无正式标准。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由于现代浏览器已经（几乎）实现了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交互性方面的相同方法和属性，因此常被认为是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BOM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的方法和属性。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所有浏览器都支持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所有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全局对象、函数以及变量均自动成为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对象的成员。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全局变量是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对象的属性。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全局函数是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对象的方法。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甚至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HTML DOM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document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也是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对象的属性之一：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window.document.getElementById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("header");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与此相同：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document.getElementById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("header");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4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591963" y="1291430"/>
            <a:ext cx="1547107" cy="1394084"/>
            <a:chOff x="3591963" y="1618942"/>
            <a:chExt cx="1547107" cy="1394084"/>
          </a:xfrm>
        </p:grpSpPr>
        <p:sp>
          <p:nvSpPr>
            <p:cNvPr id="29" name="六边形 28"/>
            <p:cNvSpPr/>
            <p:nvPr/>
          </p:nvSpPr>
          <p:spPr>
            <a:xfrm rot="5400000">
              <a:off x="3668474" y="1685983"/>
              <a:ext cx="1394084" cy="1260001"/>
            </a:xfrm>
            <a:prstGeom prst="hexagon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91963" y="2136462"/>
              <a:ext cx="1547107" cy="379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kern="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screen</a:t>
              </a:r>
              <a:endParaRPr lang="en-US" altLang="zh-CN" sz="1600" b="1" kern="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78734" y="2820427"/>
            <a:ext cx="1547107" cy="1394084"/>
            <a:chOff x="3578734" y="3117959"/>
            <a:chExt cx="1547107" cy="1394084"/>
          </a:xfrm>
        </p:grpSpPr>
        <p:sp>
          <p:nvSpPr>
            <p:cNvPr id="30" name="六边形 29"/>
            <p:cNvSpPr/>
            <p:nvPr/>
          </p:nvSpPr>
          <p:spPr>
            <a:xfrm rot="5400000">
              <a:off x="3668474" y="3185000"/>
              <a:ext cx="1394084" cy="1260001"/>
            </a:xfrm>
            <a:prstGeom prst="hexagon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78734" y="3670064"/>
              <a:ext cx="1547107" cy="379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kern="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location</a:t>
              </a:r>
              <a:endParaRPr lang="zh-CN" altLang="zh-CN" sz="1600" b="1" kern="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91963" y="4349424"/>
            <a:ext cx="1547107" cy="1394084"/>
            <a:chOff x="3591963" y="4676936"/>
            <a:chExt cx="1547107" cy="1394084"/>
          </a:xfrm>
        </p:grpSpPr>
        <p:sp>
          <p:nvSpPr>
            <p:cNvPr id="31" name="六边形 30"/>
            <p:cNvSpPr/>
            <p:nvPr/>
          </p:nvSpPr>
          <p:spPr>
            <a:xfrm rot="5400000">
              <a:off x="3668474" y="4743977"/>
              <a:ext cx="1394084" cy="1260001"/>
            </a:xfrm>
            <a:prstGeom prst="hexagon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591963" y="5186412"/>
              <a:ext cx="1547107" cy="379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kern="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history</a:t>
              </a:r>
              <a:endParaRPr lang="en-US" altLang="zh-CN" sz="1600" b="1" kern="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114062" y="1291430"/>
            <a:ext cx="1547107" cy="1394084"/>
            <a:chOff x="7114062" y="1618942"/>
            <a:chExt cx="1547107" cy="1394084"/>
          </a:xfrm>
        </p:grpSpPr>
        <p:sp>
          <p:nvSpPr>
            <p:cNvPr id="32" name="六边形 31"/>
            <p:cNvSpPr/>
            <p:nvPr/>
          </p:nvSpPr>
          <p:spPr>
            <a:xfrm rot="5400000">
              <a:off x="7190573" y="1685983"/>
              <a:ext cx="1394084" cy="1260001"/>
            </a:xfrm>
            <a:prstGeom prst="hexagon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114062" y="1938014"/>
              <a:ext cx="1547107" cy="675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kern="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p</a:t>
              </a:r>
              <a:r>
                <a:rPr lang="en-US" altLang="zh-CN" sz="1600" b="1" kern="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opup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600" b="1" kern="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a</a:t>
              </a:r>
              <a:r>
                <a:rPr lang="en-US" altLang="zh-CN" sz="1600" b="1" kern="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lert</a:t>
              </a:r>
              <a:endParaRPr lang="en-US" altLang="zh-CN" sz="1600" b="1" kern="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14062" y="2820427"/>
            <a:ext cx="1547107" cy="1394084"/>
            <a:chOff x="7114062" y="3117959"/>
            <a:chExt cx="1547107" cy="1394084"/>
          </a:xfrm>
        </p:grpSpPr>
        <p:sp>
          <p:nvSpPr>
            <p:cNvPr id="33" name="六边形 32"/>
            <p:cNvSpPr/>
            <p:nvPr/>
          </p:nvSpPr>
          <p:spPr>
            <a:xfrm rot="5400000">
              <a:off x="7190573" y="3185000"/>
              <a:ext cx="1394084" cy="1260001"/>
            </a:xfrm>
            <a:prstGeom prst="hexagon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14062" y="3603915"/>
              <a:ext cx="1547107" cy="379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kern="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n</a:t>
              </a:r>
              <a:r>
                <a:rPr lang="en-US" altLang="zh-CN" sz="1600" b="1" kern="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avigator</a:t>
              </a:r>
              <a:endParaRPr lang="en-US" altLang="zh-CN" sz="1600" b="1" kern="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14062" y="4349424"/>
            <a:ext cx="1547107" cy="1394084"/>
            <a:chOff x="7114062" y="4676936"/>
            <a:chExt cx="1547107" cy="1394084"/>
          </a:xfrm>
        </p:grpSpPr>
        <p:sp>
          <p:nvSpPr>
            <p:cNvPr id="34" name="六边形 33"/>
            <p:cNvSpPr/>
            <p:nvPr/>
          </p:nvSpPr>
          <p:spPr>
            <a:xfrm rot="5400000">
              <a:off x="7190573" y="4743977"/>
              <a:ext cx="1394084" cy="1260001"/>
            </a:xfrm>
            <a:prstGeom prst="hexagon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114062" y="5239331"/>
              <a:ext cx="1547107" cy="379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kern="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cookies</a:t>
              </a:r>
              <a:endParaRPr lang="zh-CN" altLang="zh-CN" sz="1600" b="1" kern="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50093" y="1786379"/>
            <a:ext cx="316665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有关用户屏幕的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51" y="2908378"/>
            <a:ext cx="369343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页面的地址 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pc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hash, hostname, port, </a:t>
            </a:r>
            <a:r>
              <a:rPr lang="en-US" altLang="zh-CN" spc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eload(),  replace()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3056" y="4653948"/>
            <a:ext cx="29152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保存浏览器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go(),back(),forward()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94599" y="1453980"/>
            <a:ext cx="291522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警告框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alert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确认框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confirm()</a:t>
            </a: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提示框</a:t>
            </a:r>
            <a:r>
              <a:rPr lang="en-US" altLang="zh-CN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prompt()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94594" y="3002183"/>
            <a:ext cx="291522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包含有关浏览器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pc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appName</a:t>
            </a:r>
            <a:endParaRPr lang="en-US" altLang="zh-CN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pc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appVersion</a:t>
            </a:r>
            <a:endParaRPr lang="zh-CN" altLang="en-US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94599" y="4813759"/>
            <a:ext cx="291522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 </a:t>
            </a:r>
            <a:r>
              <a:rPr lang="zh-CN" altLang="en-US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用来识别用户。</a:t>
            </a:r>
          </a:p>
        </p:txBody>
      </p:sp>
      <p:cxnSp>
        <p:nvCxnSpPr>
          <p:cNvPr id="45" name="直接连接符 44"/>
          <p:cNvCxnSpPr>
            <a:stCxn id="29" idx="5"/>
          </p:cNvCxnSpPr>
          <p:nvPr/>
        </p:nvCxnSpPr>
        <p:spPr>
          <a:xfrm>
            <a:off x="4995517" y="2370514"/>
            <a:ext cx="1136996" cy="1148487"/>
          </a:xfrm>
          <a:prstGeom prst="line">
            <a:avLst/>
          </a:prstGeom>
          <a:ln w="15875" cap="rnd">
            <a:solidFill>
              <a:schemeClr val="tx1">
                <a:alpha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991100" y="3519001"/>
            <a:ext cx="1141413" cy="0"/>
          </a:xfrm>
          <a:prstGeom prst="line">
            <a:avLst/>
          </a:prstGeom>
          <a:ln w="15875" cap="rnd">
            <a:solidFill>
              <a:schemeClr val="tx1">
                <a:alpha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1" idx="4"/>
          </p:cNvCxnSpPr>
          <p:nvPr/>
        </p:nvCxnSpPr>
        <p:spPr>
          <a:xfrm flipV="1">
            <a:off x="4995517" y="3519001"/>
            <a:ext cx="1136996" cy="1145423"/>
          </a:xfrm>
          <a:prstGeom prst="line">
            <a:avLst/>
          </a:prstGeom>
          <a:ln w="15875" cap="rnd">
            <a:solidFill>
              <a:schemeClr val="tx1">
                <a:alpha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2" idx="1"/>
          </p:cNvCxnSpPr>
          <p:nvPr/>
        </p:nvCxnSpPr>
        <p:spPr>
          <a:xfrm flipH="1">
            <a:off x="6132513" y="2370514"/>
            <a:ext cx="1125102" cy="1148487"/>
          </a:xfrm>
          <a:prstGeom prst="line">
            <a:avLst/>
          </a:prstGeom>
          <a:ln w="15875" cap="rnd">
            <a:solidFill>
              <a:schemeClr val="tx1">
                <a:alpha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6132513" y="3519001"/>
            <a:ext cx="1119187" cy="0"/>
          </a:xfrm>
          <a:prstGeom prst="line">
            <a:avLst/>
          </a:prstGeom>
          <a:ln w="15875" cap="rnd">
            <a:solidFill>
              <a:schemeClr val="tx1">
                <a:alpha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4" idx="2"/>
          </p:cNvCxnSpPr>
          <p:nvPr/>
        </p:nvCxnSpPr>
        <p:spPr>
          <a:xfrm flipH="1" flipV="1">
            <a:off x="6132513" y="3519001"/>
            <a:ext cx="1125102" cy="1145423"/>
          </a:xfrm>
          <a:prstGeom prst="line">
            <a:avLst/>
          </a:prstGeom>
          <a:ln w="15875" cap="rnd">
            <a:solidFill>
              <a:schemeClr val="tx1">
                <a:alpha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261607" y="2643542"/>
            <a:ext cx="1747853" cy="1747853"/>
            <a:chOff x="5261607" y="5110147"/>
            <a:chExt cx="1747853" cy="1747853"/>
          </a:xfrm>
        </p:grpSpPr>
        <p:sp>
          <p:nvSpPr>
            <p:cNvPr id="48" name="椭圆 47"/>
            <p:cNvSpPr/>
            <p:nvPr/>
          </p:nvSpPr>
          <p:spPr>
            <a:xfrm>
              <a:off x="5261607" y="5110147"/>
              <a:ext cx="1747853" cy="174785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309002" y="5829339"/>
              <a:ext cx="1653062" cy="330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b="1" kern="100" spc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window</a:t>
              </a:r>
              <a:endParaRPr lang="zh-CN" altLang="zh-CN" b="1" kern="100" spc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3"/>
          <p:cNvGrpSpPr/>
          <p:nvPr/>
        </p:nvGrpSpPr>
        <p:grpSpPr>
          <a:xfrm>
            <a:off x="-28575" y="320675"/>
            <a:ext cx="1498600" cy="384519"/>
            <a:chOff x="10135427" y="-22225"/>
            <a:chExt cx="1498600" cy="384519"/>
          </a:xfrm>
        </p:grpSpPr>
        <p:sp>
          <p:nvSpPr>
            <p:cNvPr id="43" name="圆角矩形 42"/>
            <p:cNvSpPr/>
            <p:nvPr/>
          </p:nvSpPr>
          <p:spPr>
            <a:xfrm>
              <a:off x="10135427" y="-14005"/>
              <a:ext cx="1498600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403306" y="-10521"/>
              <a:ext cx="114646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常用对象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2"/>
            <p:cNvSpPr txBox="1"/>
            <p:nvPr/>
          </p:nvSpPr>
          <p:spPr>
            <a:xfrm>
              <a:off x="10168853" y="-222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86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6" grpId="0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896789" y="2610790"/>
            <a:ext cx="2398422" cy="2398420"/>
            <a:chOff x="1788009" y="1686679"/>
            <a:chExt cx="2398422" cy="2398420"/>
          </a:xfrm>
        </p:grpSpPr>
        <p:sp>
          <p:nvSpPr>
            <p:cNvPr id="12" name="椭圆 11"/>
            <p:cNvSpPr/>
            <p:nvPr/>
          </p:nvSpPr>
          <p:spPr>
            <a:xfrm>
              <a:off x="1788009" y="1686679"/>
              <a:ext cx="2398422" cy="239842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53311" y="2903193"/>
              <a:ext cx="18678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ES6</a:t>
              </a:r>
              <a:r>
                <a:rPr lang="zh-CN" altLang="en-US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716095" y="1994854"/>
              <a:ext cx="51328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894853" y="333176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8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896789" y="2610790"/>
            <a:ext cx="2398422" cy="2398420"/>
            <a:chOff x="1788009" y="1686679"/>
            <a:chExt cx="2398422" cy="2398420"/>
          </a:xfrm>
        </p:grpSpPr>
        <p:sp>
          <p:nvSpPr>
            <p:cNvPr id="12" name="椭圆 11"/>
            <p:cNvSpPr/>
            <p:nvPr/>
          </p:nvSpPr>
          <p:spPr>
            <a:xfrm>
              <a:off x="1788009" y="1686679"/>
              <a:ext cx="2398422" cy="239842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285" y="2903193"/>
              <a:ext cx="1253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716095" y="1994854"/>
              <a:ext cx="51328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894853" y="333176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7"/>
          <p:cNvSpPr txBox="1"/>
          <p:nvPr/>
        </p:nvSpPr>
        <p:spPr>
          <a:xfrm>
            <a:off x="330694" y="40411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2"/>
          <p:cNvSpPr txBox="1"/>
          <p:nvPr/>
        </p:nvSpPr>
        <p:spPr>
          <a:xfrm>
            <a:off x="21717" y="391680"/>
            <a:ext cx="3273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0" name="文本框 74"/>
          <p:cNvSpPr txBox="1"/>
          <p:nvPr/>
        </p:nvSpPr>
        <p:spPr>
          <a:xfrm>
            <a:off x="1201469" y="804221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</a:t>
            </a:r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e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88" y="2590798"/>
            <a:ext cx="3495979" cy="220798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图片 2" descr="le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478" y="2492023"/>
            <a:ext cx="4292600" cy="29464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058332" y="1919111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55688" y="5332610"/>
            <a:ext cx="42380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chemeClr val="accent2"/>
                </a:solidFill>
              </a:rPr>
              <a:t>let</a:t>
            </a:r>
            <a:r>
              <a:rPr kumimoji="1" lang="zh-CN" altLang="en-US" sz="2400" dirty="0">
                <a:solidFill>
                  <a:schemeClr val="accent2"/>
                </a:solidFill>
              </a:rPr>
              <a:t>是一种新的变量申明方式</a:t>
            </a:r>
          </a:p>
          <a:p>
            <a:r>
              <a:rPr kumimoji="1" lang="zh-CN" altLang="en-US" sz="2400" dirty="0">
                <a:solidFill>
                  <a:schemeClr val="accent2"/>
                </a:solidFill>
              </a:rPr>
              <a:t>它和</a:t>
            </a:r>
            <a:r>
              <a:rPr kumimoji="1" lang="en-US" altLang="zh-CN" sz="2400" dirty="0" err="1">
                <a:solidFill>
                  <a:schemeClr val="accent2"/>
                </a:solidFill>
              </a:rPr>
              <a:t>var</a:t>
            </a:r>
            <a:r>
              <a:rPr kumimoji="1" lang="zh-CN" altLang="en-US" sz="2400" dirty="0">
                <a:solidFill>
                  <a:schemeClr val="accent2"/>
                </a:solidFill>
              </a:rPr>
              <a:t>是一个功能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14065" y="19162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23465" y="5748109"/>
            <a:ext cx="4847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但是它们对域的看法不一样</a:t>
            </a:r>
            <a:endParaRPr kumimoji="1" lang="zh-CN" altLang="en-US" sz="24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7"/>
          <p:cNvSpPr txBox="1"/>
          <p:nvPr/>
        </p:nvSpPr>
        <p:spPr>
          <a:xfrm>
            <a:off x="330694" y="40411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2"/>
          <p:cNvSpPr txBox="1"/>
          <p:nvPr/>
        </p:nvSpPr>
        <p:spPr>
          <a:xfrm>
            <a:off x="21717" y="391680"/>
            <a:ext cx="3273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0" name="文本框 74"/>
          <p:cNvSpPr txBox="1"/>
          <p:nvPr/>
        </p:nvSpPr>
        <p:spPr>
          <a:xfrm>
            <a:off x="1201469" y="804221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</a:t>
            </a:r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8332" y="1919111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67732" y="4819598"/>
            <a:ext cx="334904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>
                <a:solidFill>
                  <a:srgbClr val="ED7D31"/>
                </a:solidFill>
              </a:rPr>
              <a:t>v</a:t>
            </a:r>
            <a:r>
              <a:rPr kumimoji="1" lang="en-US" altLang="zh-CN" sz="2400" dirty="0" err="1" smtClean="0">
                <a:solidFill>
                  <a:srgbClr val="ED7D31"/>
                </a:solidFill>
              </a:rPr>
              <a:t>ar</a:t>
            </a:r>
            <a:r>
              <a:rPr kumimoji="1" lang="zh-CN" altLang="en-US" sz="2400" dirty="0" smtClean="0">
                <a:solidFill>
                  <a:srgbClr val="ED7D31"/>
                </a:solidFill>
              </a:rPr>
              <a:t>只存在两种域</a:t>
            </a:r>
            <a:r>
              <a:rPr kumimoji="1" lang="zh-CN" altLang="zh-CN" sz="2400" dirty="0" smtClean="0">
                <a:solidFill>
                  <a:srgbClr val="ED7D31"/>
                </a:solidFill>
              </a:rPr>
              <a:t>:</a:t>
            </a:r>
            <a:endParaRPr kumimoji="1" lang="zh-CN" altLang="en-US" sz="2400" dirty="0" smtClean="0">
              <a:solidFill>
                <a:srgbClr val="ED7D31"/>
              </a:solidFill>
            </a:endParaRPr>
          </a:p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全局变量</a:t>
            </a:r>
          </a:p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局部变量（函数作用域）</a:t>
            </a:r>
            <a:endParaRPr kumimoji="1" lang="zh-CN" altLang="en-US" sz="2400" dirty="0">
              <a:solidFill>
                <a:srgbClr val="ED7D3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14065" y="19162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zh-CN" altLang="zh-CN" dirty="0" smtClean="0"/>
              <a:t>4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23466" y="5748109"/>
            <a:ext cx="5158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而</a:t>
            </a:r>
            <a:r>
              <a:rPr kumimoji="1" lang="en-US" altLang="zh-CN" sz="2400" dirty="0" smtClean="0">
                <a:solidFill>
                  <a:srgbClr val="ED7D31"/>
                </a:solidFill>
              </a:rPr>
              <a:t>let</a:t>
            </a:r>
            <a:r>
              <a:rPr kumimoji="1" lang="zh-CN" altLang="en-US" sz="2400" dirty="0" smtClean="0">
                <a:solidFill>
                  <a:srgbClr val="ED7D31"/>
                </a:solidFill>
              </a:rPr>
              <a:t>只要遇到代码块，</a:t>
            </a:r>
            <a:endParaRPr kumimoji="1" lang="en-US" altLang="zh-CN" sz="2400" dirty="0" smtClean="0">
              <a:solidFill>
                <a:srgbClr val="ED7D31"/>
              </a:solidFill>
            </a:endParaRPr>
          </a:p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它就存在一个域</a:t>
            </a:r>
            <a:endParaRPr kumimoji="1" lang="zh-CN" altLang="en-US" sz="2400" dirty="0">
              <a:solidFill>
                <a:srgbClr val="ED7D31"/>
              </a:solidFill>
            </a:endParaRPr>
          </a:p>
        </p:txBody>
      </p:sp>
      <p:pic>
        <p:nvPicPr>
          <p:cNvPr id="5" name="图片 4" descr="le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2" y="2645832"/>
            <a:ext cx="3241525" cy="14181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 descr="let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45" y="2566811"/>
            <a:ext cx="5166358" cy="259785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4191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7"/>
          <p:cNvSpPr txBox="1"/>
          <p:nvPr/>
        </p:nvSpPr>
        <p:spPr>
          <a:xfrm>
            <a:off x="330694" y="40411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2"/>
          <p:cNvSpPr txBox="1"/>
          <p:nvPr/>
        </p:nvSpPr>
        <p:spPr>
          <a:xfrm>
            <a:off x="21717" y="391680"/>
            <a:ext cx="3273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0" name="文本框 74"/>
          <p:cNvSpPr txBox="1"/>
          <p:nvPr/>
        </p:nvSpPr>
        <p:spPr>
          <a:xfrm>
            <a:off x="1201469" y="804221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</a:t>
            </a:r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8332" y="1594556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en-US" altLang="zh-CN" dirty="0"/>
              <a:t>5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81843" y="5496931"/>
            <a:ext cx="3349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跳出循环之后的变量 </a:t>
            </a:r>
            <a:r>
              <a:rPr kumimoji="1" lang="en-US" altLang="zh-CN" sz="2400" dirty="0" err="1" smtClean="0">
                <a:solidFill>
                  <a:srgbClr val="ED7D31"/>
                </a:solidFill>
              </a:rPr>
              <a:t>i</a:t>
            </a:r>
            <a:r>
              <a:rPr kumimoji="1" lang="zh-CN" altLang="en-US" sz="2400" dirty="0" smtClean="0">
                <a:solidFill>
                  <a:srgbClr val="ED7D31"/>
                </a:solidFill>
              </a:rPr>
              <a:t> ，并没有被销毁</a:t>
            </a:r>
            <a:endParaRPr kumimoji="1" lang="zh-CN" altLang="en-US" sz="2400" dirty="0">
              <a:solidFill>
                <a:srgbClr val="ED7D3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99953" y="15917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zh-CN" altLang="zh-CN" dirty="0"/>
              <a:t>6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23466" y="5776332"/>
            <a:ext cx="5158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而</a:t>
            </a:r>
            <a:r>
              <a:rPr kumimoji="1" lang="en-US" altLang="zh-CN" sz="2400" dirty="0" smtClean="0">
                <a:solidFill>
                  <a:srgbClr val="ED7D31"/>
                </a:solidFill>
              </a:rPr>
              <a:t>let</a:t>
            </a:r>
            <a:r>
              <a:rPr kumimoji="1" lang="zh-CN" altLang="en-US" sz="2400" dirty="0" smtClean="0">
                <a:solidFill>
                  <a:srgbClr val="ED7D31"/>
                </a:solidFill>
              </a:rPr>
              <a:t>，出了代码块就被销毁，</a:t>
            </a:r>
            <a:endParaRPr kumimoji="1" lang="en-US" altLang="zh-CN" sz="2400" dirty="0" smtClean="0">
              <a:solidFill>
                <a:srgbClr val="ED7D31"/>
              </a:solidFill>
            </a:endParaRPr>
          </a:p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更加安全</a:t>
            </a:r>
            <a:endParaRPr kumimoji="1" lang="zh-CN" altLang="en-US" sz="2400" dirty="0">
              <a:solidFill>
                <a:srgbClr val="ED7D31"/>
              </a:solidFill>
            </a:endParaRPr>
          </a:p>
        </p:txBody>
      </p:sp>
      <p:pic>
        <p:nvPicPr>
          <p:cNvPr id="3" name="图片 2" descr="let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44" y="2043289"/>
            <a:ext cx="4985456" cy="352265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图片 10" descr="let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9" y="2047521"/>
            <a:ext cx="3405011" cy="322916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685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7"/>
          <p:cNvSpPr txBox="1"/>
          <p:nvPr/>
        </p:nvSpPr>
        <p:spPr>
          <a:xfrm>
            <a:off x="330694" y="40411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2"/>
          <p:cNvSpPr txBox="1"/>
          <p:nvPr/>
        </p:nvSpPr>
        <p:spPr>
          <a:xfrm>
            <a:off x="21717" y="391680"/>
            <a:ext cx="3273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0" name="文本框 74"/>
          <p:cNvSpPr txBox="1"/>
          <p:nvPr/>
        </p:nvSpPr>
        <p:spPr>
          <a:xfrm>
            <a:off x="1201469" y="804221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</a:t>
            </a:r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8332" y="1594556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en-US" altLang="zh-CN" dirty="0"/>
              <a:t>7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81843" y="5496931"/>
            <a:ext cx="3349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 smtClean="0">
                <a:solidFill>
                  <a:srgbClr val="ED7D31"/>
                </a:solidFill>
              </a:rPr>
              <a:t>var</a:t>
            </a:r>
            <a:r>
              <a:rPr kumimoji="1" lang="zh-CN" altLang="en-US" sz="2400" dirty="0" smtClean="0">
                <a:solidFill>
                  <a:srgbClr val="ED7D31"/>
                </a:solidFill>
              </a:rPr>
              <a:t>变量的使用常常产生一些令人以外的结果</a:t>
            </a:r>
            <a:endParaRPr kumimoji="1" lang="zh-CN" altLang="en-US" sz="2400" dirty="0">
              <a:solidFill>
                <a:srgbClr val="ED7D3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99953" y="15917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zh-CN" altLang="zh-CN" dirty="0" smtClean="0"/>
              <a:t>8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23466" y="5776332"/>
            <a:ext cx="5158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变量提升：</a:t>
            </a:r>
            <a:endParaRPr kumimoji="1" lang="zh-CN" altLang="en-US" sz="2400" dirty="0">
              <a:solidFill>
                <a:srgbClr val="ED7D31"/>
              </a:solidFill>
            </a:endParaRPr>
          </a:p>
        </p:txBody>
      </p:sp>
      <p:pic>
        <p:nvPicPr>
          <p:cNvPr id="2" name="图片 1" descr="let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88" y="2164644"/>
            <a:ext cx="3804355" cy="307274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let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09" y="2164643"/>
            <a:ext cx="5040393" cy="12784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 descr="let8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67" y="3691466"/>
            <a:ext cx="3698522" cy="188319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50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7"/>
          <p:cNvSpPr txBox="1"/>
          <p:nvPr/>
        </p:nvSpPr>
        <p:spPr>
          <a:xfrm>
            <a:off x="330694" y="40411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2"/>
          <p:cNvSpPr txBox="1"/>
          <p:nvPr/>
        </p:nvSpPr>
        <p:spPr>
          <a:xfrm>
            <a:off x="21717" y="391680"/>
            <a:ext cx="3273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0" name="文本框 74"/>
          <p:cNvSpPr txBox="1"/>
          <p:nvPr/>
        </p:nvSpPr>
        <p:spPr>
          <a:xfrm>
            <a:off x="1201469" y="804221"/>
            <a:ext cx="206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58332" y="1594556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93509" y="4706709"/>
            <a:ext cx="3349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常量一经定义，在程序运行过程中，无法改变</a:t>
            </a:r>
            <a:endParaRPr kumimoji="1" lang="zh-CN" altLang="en-US" sz="2400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29399" y="16199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864575" y="4732109"/>
            <a:ext cx="4297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声明常量的同时，</a:t>
            </a:r>
            <a:endParaRPr kumimoji="1" lang="en-US" altLang="zh-CN" sz="2400" dirty="0" smtClean="0">
              <a:solidFill>
                <a:srgbClr val="ED7D31"/>
              </a:solidFill>
            </a:endParaRPr>
          </a:p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必须给它赋值</a:t>
            </a:r>
            <a:endParaRPr kumimoji="1" lang="zh-CN" altLang="en-US" sz="2400" dirty="0">
              <a:solidFill>
                <a:srgbClr val="ED7D31"/>
              </a:solidFill>
            </a:endParaRPr>
          </a:p>
        </p:txBody>
      </p:sp>
      <p:pic>
        <p:nvPicPr>
          <p:cNvPr id="3" name="图片 2" descr="cons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32" y="2166056"/>
            <a:ext cx="4710351" cy="192616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const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3" y="2173111"/>
            <a:ext cx="4429477" cy="206022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100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7"/>
          <p:cNvSpPr txBox="1"/>
          <p:nvPr/>
        </p:nvSpPr>
        <p:spPr>
          <a:xfrm>
            <a:off x="330694" y="40411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2"/>
          <p:cNvSpPr txBox="1"/>
          <p:nvPr/>
        </p:nvSpPr>
        <p:spPr>
          <a:xfrm>
            <a:off x="21717" y="391680"/>
            <a:ext cx="3273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0" name="文本框 74"/>
          <p:cNvSpPr txBox="1"/>
          <p:nvPr/>
        </p:nvSpPr>
        <p:spPr>
          <a:xfrm>
            <a:off x="1201469" y="804221"/>
            <a:ext cx="206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58332" y="15945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</a:t>
            </a:r>
            <a:r>
              <a:rPr kumimoji="1" lang="zh-CN" altLang="zh-CN" dirty="0"/>
              <a:t>3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027333" y="1997376"/>
            <a:ext cx="492477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>
                <a:solidFill>
                  <a:srgbClr val="ED7D31"/>
                </a:solidFill>
              </a:rPr>
              <a:t>c</a:t>
            </a:r>
            <a:r>
              <a:rPr kumimoji="1" lang="en-US" altLang="zh-CN" sz="2400" dirty="0" err="1" smtClean="0">
                <a:solidFill>
                  <a:srgbClr val="ED7D31"/>
                </a:solidFill>
              </a:rPr>
              <a:t>onst</a:t>
            </a:r>
            <a:r>
              <a:rPr kumimoji="1" lang="zh-CN" altLang="en-US" sz="2400" dirty="0" smtClean="0">
                <a:solidFill>
                  <a:srgbClr val="ED7D31"/>
                </a:solidFill>
              </a:rPr>
              <a:t>可以用来声明对象</a:t>
            </a:r>
            <a:endParaRPr kumimoji="1" lang="en-US" altLang="zh-CN" sz="2400" dirty="0" smtClean="0">
              <a:solidFill>
                <a:srgbClr val="ED7D31"/>
              </a:solidFill>
            </a:endParaRPr>
          </a:p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声明之后不能更换值</a:t>
            </a:r>
            <a:endParaRPr kumimoji="1" lang="en-US" altLang="zh-CN" sz="2400" dirty="0" smtClean="0">
              <a:solidFill>
                <a:srgbClr val="ED7D31"/>
              </a:solidFill>
            </a:endParaRPr>
          </a:p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但是所指对象的属性可以被改变</a:t>
            </a:r>
            <a:endParaRPr kumimoji="1" lang="zh-CN" altLang="en-US" sz="2400" dirty="0">
              <a:solidFill>
                <a:srgbClr val="ED7D3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33909" y="3772554"/>
            <a:ext cx="3902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ED7D31"/>
                </a:solidFill>
              </a:rPr>
              <a:t>与</a:t>
            </a:r>
            <a:r>
              <a:rPr kumimoji="1" lang="en-US" altLang="zh-CN" sz="2400" dirty="0" smtClean="0">
                <a:solidFill>
                  <a:srgbClr val="ED7D31"/>
                </a:solidFill>
              </a:rPr>
              <a:t>let</a:t>
            </a:r>
            <a:r>
              <a:rPr kumimoji="1" lang="zh-CN" altLang="en-US" sz="2400" dirty="0" smtClean="0">
                <a:solidFill>
                  <a:srgbClr val="ED7D31"/>
                </a:solidFill>
              </a:rPr>
              <a:t>拥有相同的块级作用域</a:t>
            </a:r>
            <a:endParaRPr kumimoji="1" lang="zh-CN" altLang="en-US" sz="2400" dirty="0">
              <a:solidFill>
                <a:srgbClr val="ED7D31"/>
              </a:solidFill>
            </a:endParaRPr>
          </a:p>
        </p:txBody>
      </p:sp>
      <p:pic>
        <p:nvPicPr>
          <p:cNvPr id="14" name="图片 13" descr="cons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53" y="1553634"/>
            <a:ext cx="4732867" cy="485387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91004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7"/>
          <p:cNvSpPr txBox="1"/>
          <p:nvPr/>
        </p:nvSpPr>
        <p:spPr>
          <a:xfrm>
            <a:off x="330694" y="40411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2"/>
          <p:cNvSpPr txBox="1"/>
          <p:nvPr/>
        </p:nvSpPr>
        <p:spPr>
          <a:xfrm>
            <a:off x="21717" y="391680"/>
            <a:ext cx="3273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0" name="文本框 74"/>
          <p:cNvSpPr txBox="1"/>
          <p:nvPr/>
        </p:nvSpPr>
        <p:spPr>
          <a:xfrm>
            <a:off x="1201469" y="804221"/>
            <a:ext cx="451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变量的解构赋值（数组）</a:t>
            </a:r>
            <a:endParaRPr lang="en-US" alt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58332" y="159455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es5</a:t>
            </a:r>
            <a:endParaRPr kumimoji="1" lang="zh-CN" altLang="en-US" dirty="0"/>
          </a:p>
        </p:txBody>
      </p:sp>
      <p:pic>
        <p:nvPicPr>
          <p:cNvPr id="2" name="图片 1" descr="Ajiegou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6" y="1974144"/>
            <a:ext cx="4171244" cy="7775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图片 2" descr="Ajiegou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3242732"/>
            <a:ext cx="4195233" cy="75071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154288" y="286173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/>
              <a:t>es</a:t>
            </a:r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07911" y="42559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跳着赋值</a:t>
            </a:r>
            <a:endParaRPr kumimoji="1" lang="zh-CN" altLang="en-US" dirty="0"/>
          </a:p>
        </p:txBody>
      </p:sp>
      <p:pic>
        <p:nvPicPr>
          <p:cNvPr id="4" name="图片 3" descr="Ajiegou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78" y="4689122"/>
            <a:ext cx="3342922" cy="189733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Ajiegou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76967"/>
            <a:ext cx="2714978" cy="181852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1" name="文本框 20"/>
          <p:cNvSpPr txBox="1"/>
          <p:nvPr/>
        </p:nvSpPr>
        <p:spPr>
          <a:xfrm>
            <a:off x="6826954" y="15070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运算符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824133" y="407246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指定默认值</a:t>
            </a:r>
            <a:endParaRPr kumimoji="1" lang="zh-CN" altLang="en-US" dirty="0"/>
          </a:p>
        </p:txBody>
      </p:sp>
      <p:pic>
        <p:nvPicPr>
          <p:cNvPr id="23" name="图片 22" descr="Ajiegou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21" y="4473222"/>
            <a:ext cx="5073911" cy="207433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466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7"/>
          <p:cNvSpPr txBox="1"/>
          <p:nvPr/>
        </p:nvSpPr>
        <p:spPr>
          <a:xfrm>
            <a:off x="330694" y="40411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35206"/>
            <a:ext cx="313060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2"/>
          <p:cNvSpPr txBox="1"/>
          <p:nvPr/>
        </p:nvSpPr>
        <p:spPr>
          <a:xfrm>
            <a:off x="21717" y="391680"/>
            <a:ext cx="3273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0" name="文本框 74"/>
          <p:cNvSpPr txBox="1"/>
          <p:nvPr/>
        </p:nvSpPr>
        <p:spPr>
          <a:xfrm>
            <a:off x="1201469" y="804221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变量的解构赋值</a:t>
            </a:r>
            <a:r>
              <a:rPr lang="zh-CN" altLang="en-US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（对象）</a:t>
            </a:r>
            <a:endParaRPr lang="en-US" altLang="zh-CN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749797"/>
            <a:ext cx="3240405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55688" y="179972"/>
            <a:ext cx="0" cy="113965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55688" y="2496471"/>
            <a:ext cx="53587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根据名称寻找相应属性，找不到的返回</a:t>
            </a:r>
            <a:r>
              <a:rPr kumimoji="1" lang="en-US" altLang="zh-CN" dirty="0" smtClean="0"/>
              <a:t>undefined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不关心顺序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用冒号操作符重命名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能解构复杂对象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34" y="1608667"/>
            <a:ext cx="3911600" cy="17653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534" y="3686188"/>
            <a:ext cx="4995334" cy="257386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466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6037943" y="5177164"/>
            <a:ext cx="6154058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33990" y="3994618"/>
            <a:ext cx="5079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1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sz="5400" b="1" spc="-1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037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4" y="1629642"/>
            <a:ext cx="3428869" cy="33441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38521" y="1291939"/>
            <a:ext cx="65499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W3School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www.w3school.com.cn/b.asp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极客</a:t>
            </a:r>
            <a:r>
              <a:rPr lang="zh-CN" altLang="en-US" dirty="0" smtClean="0"/>
              <a:t>学院：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://wiki.jikexueyuan.com/project/javascript-core/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://wiki.jikexueyuan.com/project/javascript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菜</a:t>
            </a:r>
            <a:r>
              <a:rPr lang="zh-CN" altLang="en-US" dirty="0" smtClean="0"/>
              <a:t>鸟教程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hlinkClick r:id="rId7"/>
              </a:rPr>
              <a:t>http</a:t>
            </a:r>
            <a:r>
              <a:rPr lang="en-US" altLang="zh-CN" dirty="0">
                <a:hlinkClick r:id="rId7"/>
              </a:rPr>
              <a:t>://www.runoob.com/js/js-tutorial.html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</a:t>
            </a:r>
            <a:r>
              <a:rPr lang="zh-CN" altLang="en-US" dirty="0" smtClean="0"/>
              <a:t>易云课堂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smtClean="0">
                <a:hlinkClick r:id="rId8"/>
              </a:rPr>
              <a:t>http</a:t>
            </a:r>
            <a:r>
              <a:rPr lang="en-US" altLang="zh-CN" dirty="0">
                <a:hlinkClick r:id="rId8"/>
              </a:rPr>
              <a:t>://</a:t>
            </a:r>
            <a:r>
              <a:rPr lang="en-US" altLang="zh-CN" dirty="0" smtClean="0">
                <a:hlinkClick r:id="rId8"/>
              </a:rPr>
              <a:t>study.163.com/category/javascript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慕</a:t>
            </a:r>
            <a:r>
              <a:rPr lang="zh-CN" altLang="en-US" dirty="0"/>
              <a:t>课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hlinkClick r:id="rId9"/>
              </a:rPr>
              <a:t>http</a:t>
            </a:r>
            <a:r>
              <a:rPr lang="en-US" altLang="zh-CN" dirty="0">
                <a:hlinkClick r:id="rId9"/>
              </a:rPr>
              <a:t>://</a:t>
            </a:r>
            <a:r>
              <a:rPr lang="en-US" altLang="zh-CN" dirty="0" smtClean="0">
                <a:hlinkClick r:id="rId9"/>
              </a:rPr>
              <a:t>www.imooc.com/course/list?c=javascript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7604" y="51955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864F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❀在线资料❀</a:t>
            </a:r>
            <a:endParaRPr lang="zh-CN" altLang="en-US" sz="3200" dirty="0">
              <a:solidFill>
                <a:srgbClr val="864F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0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01" y="845092"/>
            <a:ext cx="8035530" cy="541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03" y="1054642"/>
            <a:ext cx="8043713" cy="541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76" y="1449156"/>
            <a:ext cx="8035530" cy="540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28575" y="320675"/>
            <a:ext cx="2661108" cy="384519"/>
            <a:chOff x="10135427" y="-22225"/>
            <a:chExt cx="2661108" cy="384519"/>
          </a:xfrm>
        </p:grpSpPr>
        <p:sp>
          <p:nvSpPr>
            <p:cNvPr id="11" name="圆角矩形 10"/>
            <p:cNvSpPr/>
            <p:nvPr/>
          </p:nvSpPr>
          <p:spPr>
            <a:xfrm>
              <a:off x="10135427" y="-14005"/>
              <a:ext cx="2661108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403306" y="-10521"/>
              <a:ext cx="2204124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的功能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2"/>
            <p:cNvSpPr txBox="1"/>
            <p:nvPr/>
          </p:nvSpPr>
          <p:spPr>
            <a:xfrm>
              <a:off x="10168853" y="-22225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23" name="文本框 32"/>
          <p:cNvSpPr txBox="1"/>
          <p:nvPr/>
        </p:nvSpPr>
        <p:spPr>
          <a:xfrm>
            <a:off x="1341366" y="2747492"/>
            <a:ext cx="993543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制作网页特效，加强网页的交互性</a:t>
            </a:r>
            <a:endParaRPr lang="en-US" altLang="zh-CN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提供表单的前端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en-US" altLang="zh-CN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窗口动态操作，使网页更加活泼</a:t>
            </a:r>
          </a:p>
          <a:p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4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933073" y="2680902"/>
            <a:ext cx="4060890" cy="894194"/>
            <a:chOff x="5531046" y="2857500"/>
            <a:chExt cx="4060890" cy="894194"/>
          </a:xfrm>
        </p:grpSpPr>
        <p:sp>
          <p:nvSpPr>
            <p:cNvPr id="8" name="文本框 13"/>
            <p:cNvSpPr txBox="1"/>
            <p:nvPr/>
          </p:nvSpPr>
          <p:spPr>
            <a:xfrm>
              <a:off x="6936392" y="3012209"/>
              <a:ext cx="2655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课后习题</a:t>
              </a:r>
              <a:endParaRPr lang="zh-CN" altLang="en-US" sz="4000" b="1" spc="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046" y="2857500"/>
              <a:ext cx="975921" cy="894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1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08" y="786827"/>
            <a:ext cx="4557805" cy="50334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76" y="786827"/>
            <a:ext cx="4583045" cy="50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6212" y="425003"/>
          <a:ext cx="11616745" cy="2089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3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217">
                <a:tc rowSpan="2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输入性校验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正确性校验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7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必填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特殊字符限制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4-8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\\\/:*?\"&lt;|'%&gt;\&amp;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4-8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\\\/:*?\"&lt;|'%&gt;\&amp;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hik123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13"/>
          <p:cNvSpPr txBox="1"/>
          <p:nvPr/>
        </p:nvSpPr>
        <p:spPr>
          <a:xfrm>
            <a:off x="946720" y="3956074"/>
            <a:ext cx="9961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spc="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pc="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按照以上顺序从左至右执行校验</a:t>
            </a:r>
            <a:endParaRPr lang="en-US" altLang="zh-CN" sz="2400" spc="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pc="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最终校验结果使用弹框显示：登录成功</a:t>
            </a:r>
            <a:endParaRPr lang="en-US" altLang="zh-CN" sz="2400" spc="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71309"/>
              </p:ext>
            </p:extLst>
          </p:nvPr>
        </p:nvGraphicFramePr>
        <p:xfrm>
          <a:off x="283337" y="2753932"/>
          <a:ext cx="11629620" cy="118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5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请输入用户名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请输入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4-8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位用户名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输入不能带有特殊字符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\\\/:*?\"&lt;|'%&gt;\&amp;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用户名或者密码错误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请输入密码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请输入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4-8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位密码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41081" y="5156403"/>
            <a:ext cx="355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课共同提交一份代码。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长：一周。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邮件发给三门课的讲师。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课讲师邮箱：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chengmeng5@hikvision.com.cn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2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33" name="组合 9"/>
          <p:cNvGrpSpPr/>
          <p:nvPr/>
        </p:nvGrpSpPr>
        <p:grpSpPr>
          <a:xfrm>
            <a:off x="-28575" y="320675"/>
            <a:ext cx="1498600" cy="384519"/>
            <a:chOff x="10135427" y="-22225"/>
            <a:chExt cx="1498600" cy="384519"/>
          </a:xfrm>
        </p:grpSpPr>
        <p:sp>
          <p:nvSpPr>
            <p:cNvPr id="34" name="圆角矩形 33"/>
            <p:cNvSpPr/>
            <p:nvPr/>
          </p:nvSpPr>
          <p:spPr>
            <a:xfrm>
              <a:off x="10135427" y="-14005"/>
              <a:ext cx="1498600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403306" y="-10521"/>
              <a:ext cx="671979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简史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2"/>
            <p:cNvSpPr txBox="1"/>
            <p:nvPr/>
          </p:nvSpPr>
          <p:spPr>
            <a:xfrm>
              <a:off x="10168853" y="-22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1783465" y="2698958"/>
            <a:ext cx="804334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174084" y="1948078"/>
            <a:ext cx="1146468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b="1" spc="100" dirty="0" smtClean="0"/>
              <a:t>目的：解决</a:t>
            </a:r>
            <a:endParaRPr lang="en-US" altLang="zh-CN" b="1" spc="100" dirty="0" smtClean="0"/>
          </a:p>
          <a:p>
            <a:pPr algn="ctr">
              <a:lnSpc>
                <a:spcPct val="120000"/>
              </a:lnSpc>
            </a:pPr>
            <a:r>
              <a:rPr lang="zh-CN" altLang="en-US" b="1" spc="100" dirty="0" smtClean="0"/>
              <a:t>前端验证</a:t>
            </a:r>
            <a:endParaRPr lang="en-US" altLang="zh-CN" b="1" spc="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8519133" y="1948078"/>
            <a:ext cx="761747" cy="3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b="1" spc="100" dirty="0" smtClean="0"/>
              <a:t>标准化</a:t>
            </a:r>
            <a:endParaRPr lang="en-US" altLang="zh-CN" b="1" spc="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78256" y="1937114"/>
            <a:ext cx="171072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万维网上首次使用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脚本语言的标志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34829" y="294647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CEnvi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cxnSp>
        <p:nvCxnSpPr>
          <p:cNvPr id="39" name="直接连接符 33"/>
          <p:cNvCxnSpPr/>
          <p:nvPr/>
        </p:nvCxnSpPr>
        <p:spPr>
          <a:xfrm flipH="1">
            <a:off x="1673892" y="3837084"/>
            <a:ext cx="8969763" cy="0"/>
          </a:xfrm>
          <a:prstGeom prst="line">
            <a:avLst/>
          </a:prstGeom>
          <a:ln w="25400">
            <a:solidFill>
              <a:schemeClr val="tx1">
                <a:alpha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62"/>
          <p:cNvGrpSpPr/>
          <p:nvPr/>
        </p:nvGrpSpPr>
        <p:grpSpPr>
          <a:xfrm rot="5400000">
            <a:off x="4650277" y="3729084"/>
            <a:ext cx="216000" cy="216000"/>
            <a:chOff x="6017874" y="3782097"/>
            <a:chExt cx="216000" cy="216000"/>
          </a:xfrm>
        </p:grpSpPr>
        <p:sp>
          <p:nvSpPr>
            <p:cNvPr id="52" name="椭圆 51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61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3"/>
          <p:cNvGrpSpPr/>
          <p:nvPr/>
        </p:nvGrpSpPr>
        <p:grpSpPr>
          <a:xfrm rot="5400000">
            <a:off x="8776358" y="3729085"/>
            <a:ext cx="216000" cy="216000"/>
            <a:chOff x="6017873" y="3782099"/>
            <a:chExt cx="216000" cy="216000"/>
          </a:xfrm>
        </p:grpSpPr>
        <p:sp>
          <p:nvSpPr>
            <p:cNvPr id="64" name="椭圆 63"/>
            <p:cNvSpPr/>
            <p:nvPr/>
          </p:nvSpPr>
          <p:spPr>
            <a:xfrm>
              <a:off x="6017873" y="3782099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5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9B1B2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6"/>
          <p:cNvGrpSpPr/>
          <p:nvPr/>
        </p:nvGrpSpPr>
        <p:grpSpPr>
          <a:xfrm rot="5400000">
            <a:off x="2082054" y="3729084"/>
            <a:ext cx="216000" cy="216000"/>
            <a:chOff x="6017874" y="3782097"/>
            <a:chExt cx="216000" cy="216000"/>
          </a:xfrm>
        </p:grpSpPr>
        <p:sp>
          <p:nvSpPr>
            <p:cNvPr id="67" name="椭圆 66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8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704266" y="4005112"/>
            <a:ext cx="97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992</a:t>
            </a: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spc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Nombas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连接符 16"/>
          <p:cNvCxnSpPr>
            <a:stCxn id="30" idx="4"/>
            <a:endCxn id="68" idx="8"/>
          </p:cNvCxnSpPr>
          <p:nvPr/>
        </p:nvCxnSpPr>
        <p:spPr>
          <a:xfrm>
            <a:off x="2185632" y="3499058"/>
            <a:ext cx="4422" cy="266026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3014" y="2670736"/>
            <a:ext cx="1425221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178633" y="2847701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LiveScript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JavaScript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217106" y="400511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b="1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1995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en-US" altLang="zh-CN" dirty="0" smtClean="0"/>
              <a:t>Netscape</a:t>
            </a:r>
            <a:endParaRPr lang="en-US" altLang="zh-CN" dirty="0"/>
          </a:p>
        </p:txBody>
      </p:sp>
      <p:cxnSp>
        <p:nvCxnSpPr>
          <p:cNvPr id="74" name="直接连接符 49"/>
          <p:cNvCxnSpPr>
            <a:endCxn id="54" idx="8"/>
          </p:cNvCxnSpPr>
          <p:nvPr/>
        </p:nvCxnSpPr>
        <p:spPr>
          <a:xfrm>
            <a:off x="4758277" y="3470836"/>
            <a:ext cx="0" cy="294248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8062899" y="2670736"/>
            <a:ext cx="1650999" cy="800100"/>
          </a:xfrm>
          <a:prstGeom prst="ellipse">
            <a:avLst/>
          </a:prstGeom>
          <a:solidFill>
            <a:srgbClr val="9B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8221357" y="287592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en-US" b="1" dirty="0" err="1" smtClean="0">
                <a:solidFill>
                  <a:schemeClr val="bg1"/>
                </a:solidFill>
              </a:rPr>
              <a:t>ECMAScript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311129" y="4005112"/>
            <a:ext cx="1146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b="1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1</a:t>
            </a:r>
            <a:r>
              <a:rPr lang="en-US" altLang="zh-CN" dirty="0" smtClean="0"/>
              <a:t>997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zh-CN" altLang="en-US" dirty="0" smtClean="0"/>
              <a:t>欧洲计算机</a:t>
            </a:r>
            <a:endParaRPr lang="en-US" altLang="zh-CN" dirty="0" smtClean="0"/>
          </a:p>
          <a:p>
            <a:r>
              <a:rPr lang="zh-CN" altLang="en-US" dirty="0" smtClean="0"/>
              <a:t>制造商协会</a:t>
            </a:r>
            <a:endParaRPr lang="en-US" altLang="zh-CN" dirty="0" smtClean="0"/>
          </a:p>
          <a:p>
            <a:r>
              <a:rPr lang="en-US" altLang="zh-CN" dirty="0" smtClean="0"/>
              <a:t>(ECMA)</a:t>
            </a:r>
            <a:endParaRPr lang="en-US" altLang="zh-CN" dirty="0"/>
          </a:p>
        </p:txBody>
      </p:sp>
      <p:cxnSp>
        <p:nvCxnSpPr>
          <p:cNvPr id="78" name="直接连接符 53"/>
          <p:cNvCxnSpPr>
            <a:endCxn id="65" idx="8"/>
          </p:cNvCxnSpPr>
          <p:nvPr/>
        </p:nvCxnSpPr>
        <p:spPr>
          <a:xfrm flipH="1">
            <a:off x="8884358" y="3470836"/>
            <a:ext cx="2" cy="294248"/>
          </a:xfrm>
          <a:prstGeom prst="line">
            <a:avLst/>
          </a:prstGeom>
          <a:ln>
            <a:solidFill>
              <a:srgbClr val="9B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62"/>
          <p:cNvGrpSpPr/>
          <p:nvPr/>
        </p:nvGrpSpPr>
        <p:grpSpPr>
          <a:xfrm rot="5400000">
            <a:off x="6735892" y="3712152"/>
            <a:ext cx="216000" cy="216000"/>
            <a:chOff x="6017874" y="3782097"/>
            <a:chExt cx="216000" cy="216000"/>
          </a:xfrm>
        </p:grpSpPr>
        <p:sp>
          <p:nvSpPr>
            <p:cNvPr id="81" name="椭圆 80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61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椭圆 82"/>
          <p:cNvSpPr/>
          <p:nvPr/>
        </p:nvSpPr>
        <p:spPr>
          <a:xfrm>
            <a:off x="6443842" y="2653804"/>
            <a:ext cx="800100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424548" y="2887213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JScript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277073" y="398818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b="1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1</a:t>
            </a:r>
            <a:r>
              <a:rPr lang="en-US" altLang="zh-CN" dirty="0" smtClean="0"/>
              <a:t>996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en-US" altLang="zh-CN" dirty="0" err="1" smtClean="0"/>
              <a:t>MicroSoft</a:t>
            </a:r>
            <a:endParaRPr lang="en-US" altLang="zh-CN" dirty="0"/>
          </a:p>
        </p:txBody>
      </p:sp>
      <p:cxnSp>
        <p:nvCxnSpPr>
          <p:cNvPr id="86" name="直接连接符 49"/>
          <p:cNvCxnSpPr>
            <a:endCxn id="82" idx="8"/>
          </p:cNvCxnSpPr>
          <p:nvPr/>
        </p:nvCxnSpPr>
        <p:spPr>
          <a:xfrm>
            <a:off x="6843892" y="3453904"/>
            <a:ext cx="0" cy="294248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  <p:bldP spid="37" grpId="0"/>
      <p:bldP spid="38" grpId="0"/>
      <p:bldP spid="69" grpId="0"/>
      <p:bldP spid="71" grpId="0" animBg="1"/>
      <p:bldP spid="72" grpId="0"/>
      <p:bldP spid="73" grpId="0"/>
      <p:bldP spid="75" grpId="0" animBg="1"/>
      <p:bldP spid="76" grpId="0"/>
      <p:bldP spid="77" grpId="0"/>
      <p:bldP spid="83" grpId="0" animBg="1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1717" y="391680"/>
            <a:ext cx="2696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33" name="组合 9"/>
          <p:cNvGrpSpPr/>
          <p:nvPr/>
        </p:nvGrpSpPr>
        <p:grpSpPr>
          <a:xfrm>
            <a:off x="-28576" y="320675"/>
            <a:ext cx="2667353" cy="384519"/>
            <a:chOff x="10135426" y="-22225"/>
            <a:chExt cx="2667353" cy="384519"/>
          </a:xfrm>
        </p:grpSpPr>
        <p:sp>
          <p:nvSpPr>
            <p:cNvPr id="34" name="圆角矩形 33"/>
            <p:cNvSpPr/>
            <p:nvPr/>
          </p:nvSpPr>
          <p:spPr>
            <a:xfrm>
              <a:off x="10135426" y="-14005"/>
              <a:ext cx="2667353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403306" y="-10521"/>
              <a:ext cx="2088645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b="1" spc="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ECMAScript</a:t>
              </a:r>
              <a:r>
                <a:rPr lang="zh-CN" altLang="en-US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  <a:endPara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2"/>
            <p:cNvSpPr txBox="1"/>
            <p:nvPr/>
          </p:nvSpPr>
          <p:spPr>
            <a:xfrm>
              <a:off x="10168853" y="-2222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2733972" y="2805288"/>
            <a:ext cx="804334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833062" y="1532297"/>
            <a:ext cx="1709028" cy="111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b="1" spc="100" dirty="0" smtClean="0"/>
              <a:t>对该标准第一次真正的修改，标志其成为一门真正的编程语言</a:t>
            </a:r>
            <a:endParaRPr lang="en-US" altLang="zh-CN" b="1" spc="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054208" y="3990776"/>
            <a:ext cx="1036326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1998</a:t>
            </a: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07165" y="305280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2</a:t>
            </a:r>
            <a:r>
              <a:rPr lang="en-US" altLang="zh-CN" b="1" dirty="0" smtClean="0">
                <a:solidFill>
                  <a:schemeClr val="bg1"/>
                </a:solidFill>
              </a:rPr>
              <a:t>.0</a:t>
            </a:r>
          </a:p>
        </p:txBody>
      </p:sp>
      <p:cxnSp>
        <p:nvCxnSpPr>
          <p:cNvPr id="39" name="直接连接符 33"/>
          <p:cNvCxnSpPr/>
          <p:nvPr/>
        </p:nvCxnSpPr>
        <p:spPr>
          <a:xfrm flipH="1">
            <a:off x="2003515" y="3943414"/>
            <a:ext cx="8969763" cy="0"/>
          </a:xfrm>
          <a:prstGeom prst="line">
            <a:avLst/>
          </a:prstGeom>
          <a:ln w="25400">
            <a:solidFill>
              <a:schemeClr val="tx1">
                <a:alpha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62"/>
          <p:cNvGrpSpPr/>
          <p:nvPr/>
        </p:nvGrpSpPr>
        <p:grpSpPr>
          <a:xfrm rot="5400000">
            <a:off x="4471904" y="3835414"/>
            <a:ext cx="216000" cy="216000"/>
            <a:chOff x="6017874" y="3782097"/>
            <a:chExt cx="216000" cy="216000"/>
          </a:xfrm>
        </p:grpSpPr>
        <p:sp>
          <p:nvSpPr>
            <p:cNvPr id="52" name="椭圆 51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61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6"/>
          <p:cNvGrpSpPr/>
          <p:nvPr/>
        </p:nvGrpSpPr>
        <p:grpSpPr>
          <a:xfrm rot="5400000">
            <a:off x="3032561" y="3835414"/>
            <a:ext cx="216000" cy="216000"/>
            <a:chOff x="6017874" y="3782097"/>
            <a:chExt cx="216000" cy="216000"/>
          </a:xfrm>
        </p:grpSpPr>
        <p:sp>
          <p:nvSpPr>
            <p:cNvPr id="67" name="椭圆 66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8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直接连接符 16"/>
          <p:cNvCxnSpPr>
            <a:stCxn id="30" idx="4"/>
            <a:endCxn id="68" idx="8"/>
          </p:cNvCxnSpPr>
          <p:nvPr/>
        </p:nvCxnSpPr>
        <p:spPr>
          <a:xfrm>
            <a:off x="3136139" y="3605388"/>
            <a:ext cx="4422" cy="266026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145084" y="2777066"/>
            <a:ext cx="818448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32399" y="302458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</a:rPr>
              <a:t>.0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74" name="直接连接符 49"/>
          <p:cNvCxnSpPr>
            <a:endCxn id="54" idx="8"/>
          </p:cNvCxnSpPr>
          <p:nvPr/>
        </p:nvCxnSpPr>
        <p:spPr>
          <a:xfrm>
            <a:off x="4579904" y="3577166"/>
            <a:ext cx="0" cy="294248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411790" y="3998921"/>
            <a:ext cx="1103965" cy="163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b="1" spc="100" dirty="0" smtClean="0"/>
              <a:t>1999</a:t>
            </a:r>
            <a:r>
              <a:rPr lang="zh-CN" altLang="en-US" b="1" spc="100" dirty="0" smtClean="0"/>
              <a:t>年</a:t>
            </a:r>
            <a:endParaRPr lang="en-US" altLang="zh-CN" b="1" spc="100" dirty="0" smtClean="0"/>
          </a:p>
          <a:p>
            <a:pPr algn="ctr">
              <a:lnSpc>
                <a:spcPct val="120000"/>
              </a:lnSpc>
            </a:pPr>
            <a:endParaRPr lang="en-US" altLang="zh-CN" b="1" spc="100" dirty="0" smtClean="0"/>
          </a:p>
          <a:p>
            <a:pPr algn="ctr">
              <a:lnSpc>
                <a:spcPct val="120000"/>
              </a:lnSpc>
            </a:pPr>
            <a:r>
              <a:rPr lang="zh-CN" altLang="en-US" b="1" spc="100" dirty="0" smtClean="0"/>
              <a:t>原计划</a:t>
            </a:r>
            <a:r>
              <a:rPr lang="en-US" altLang="zh-CN" b="1" spc="100" dirty="0" smtClean="0"/>
              <a:t>4.0</a:t>
            </a:r>
            <a:r>
              <a:rPr lang="zh-CN" altLang="en-US" b="1" spc="100" dirty="0" smtClean="0"/>
              <a:t>版本因为跨度太大被废弃</a:t>
            </a:r>
            <a:endParaRPr lang="en-US" altLang="zh-CN" b="1" spc="100" dirty="0"/>
          </a:p>
        </p:txBody>
      </p:sp>
      <p:grpSp>
        <p:nvGrpSpPr>
          <p:cNvPr id="80" name="组合 62"/>
          <p:cNvGrpSpPr/>
          <p:nvPr/>
        </p:nvGrpSpPr>
        <p:grpSpPr>
          <a:xfrm rot="5400000">
            <a:off x="5837858" y="3818482"/>
            <a:ext cx="216000" cy="216000"/>
            <a:chOff x="6017874" y="3782097"/>
            <a:chExt cx="216000" cy="216000"/>
          </a:xfrm>
        </p:grpSpPr>
        <p:sp>
          <p:nvSpPr>
            <p:cNvPr id="81" name="椭圆 80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61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椭圆 82"/>
          <p:cNvSpPr/>
          <p:nvPr/>
        </p:nvSpPr>
        <p:spPr>
          <a:xfrm>
            <a:off x="5545808" y="2760134"/>
            <a:ext cx="800100" cy="800100"/>
          </a:xfrm>
          <a:prstGeom prst="ellipse">
            <a:avLst/>
          </a:prstGeom>
          <a:solidFill>
            <a:srgbClr val="9B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712463" y="2880654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zh-CN" b="1" dirty="0" smtClean="0">
                <a:solidFill>
                  <a:schemeClr val="bg1"/>
                </a:solidFill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</a:rPr>
              <a:t>.1</a:t>
            </a:r>
          </a:p>
          <a:p>
            <a:pPr algn="ctr"/>
            <a:r>
              <a:rPr lang="zh-CN" altLang="zh-CN" b="1" dirty="0" smtClean="0">
                <a:solidFill>
                  <a:schemeClr val="bg1"/>
                </a:solidFill>
              </a:rPr>
              <a:t>5</a:t>
            </a:r>
            <a:r>
              <a:rPr lang="en-US" altLang="zh-CN" b="1" dirty="0" smtClean="0">
                <a:solidFill>
                  <a:schemeClr val="bg1"/>
                </a:solidFill>
              </a:rPr>
              <a:t>.0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86" name="直接连接符 49"/>
          <p:cNvCxnSpPr>
            <a:endCxn id="82" idx="8"/>
          </p:cNvCxnSpPr>
          <p:nvPr/>
        </p:nvCxnSpPr>
        <p:spPr>
          <a:xfrm>
            <a:off x="5945858" y="3560234"/>
            <a:ext cx="0" cy="294248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235385" y="2816578"/>
            <a:ext cx="804334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408578" y="306409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1</a:t>
            </a:r>
            <a:r>
              <a:rPr lang="en-US" altLang="zh-CN" b="1" dirty="0" smtClean="0">
                <a:solidFill>
                  <a:schemeClr val="bg1"/>
                </a:solidFill>
              </a:rPr>
              <a:t>.0</a:t>
            </a:r>
          </a:p>
        </p:txBody>
      </p:sp>
      <p:grpSp>
        <p:nvGrpSpPr>
          <p:cNvPr id="47" name="组合 66"/>
          <p:cNvGrpSpPr/>
          <p:nvPr/>
        </p:nvGrpSpPr>
        <p:grpSpPr>
          <a:xfrm rot="5400000">
            <a:off x="1533969" y="3846704"/>
            <a:ext cx="216000" cy="216000"/>
            <a:chOff x="6017874" y="3782097"/>
            <a:chExt cx="216000" cy="216000"/>
          </a:xfrm>
        </p:grpSpPr>
        <p:sp>
          <p:nvSpPr>
            <p:cNvPr id="48" name="椭圆 47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68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16"/>
          <p:cNvCxnSpPr>
            <a:stCxn id="43" idx="4"/>
            <a:endCxn id="49" idx="8"/>
          </p:cNvCxnSpPr>
          <p:nvPr/>
        </p:nvCxnSpPr>
        <p:spPr>
          <a:xfrm>
            <a:off x="1637552" y="3616678"/>
            <a:ext cx="4417" cy="266026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39"/>
          <p:cNvGrpSpPr/>
          <p:nvPr/>
        </p:nvGrpSpPr>
        <p:grpSpPr>
          <a:xfrm>
            <a:off x="1252309" y="3753547"/>
            <a:ext cx="818665" cy="355584"/>
            <a:chOff x="5097548" y="6143877"/>
            <a:chExt cx="853310" cy="246114"/>
          </a:xfrm>
        </p:grpSpPr>
        <p:sp>
          <p:nvSpPr>
            <p:cNvPr id="53" name="流程图: 终止 37"/>
            <p:cNvSpPr/>
            <p:nvPr/>
          </p:nvSpPr>
          <p:spPr>
            <a:xfrm>
              <a:off x="5097548" y="6162739"/>
              <a:ext cx="853310" cy="22725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54762" y="6143877"/>
              <a:ext cx="599841" cy="21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spc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600" b="1" spc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997</a:t>
              </a:r>
              <a:endParaRPr lang="en-US" altLang="zh-CN" sz="1600" b="1" spc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62"/>
          <p:cNvGrpSpPr/>
          <p:nvPr/>
        </p:nvGrpSpPr>
        <p:grpSpPr>
          <a:xfrm rot="5400000">
            <a:off x="7203804" y="3815661"/>
            <a:ext cx="216000" cy="216000"/>
            <a:chOff x="6017874" y="3782097"/>
            <a:chExt cx="216000" cy="216000"/>
          </a:xfrm>
        </p:grpSpPr>
        <p:sp>
          <p:nvSpPr>
            <p:cNvPr id="92" name="椭圆 91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61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椭圆 93"/>
          <p:cNvSpPr/>
          <p:nvPr/>
        </p:nvSpPr>
        <p:spPr>
          <a:xfrm>
            <a:off x="6911754" y="2757313"/>
            <a:ext cx="800100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7078409" y="2990722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5</a:t>
            </a:r>
            <a:r>
              <a:rPr lang="en-US" altLang="zh-CN" b="1" dirty="0" smtClean="0">
                <a:solidFill>
                  <a:schemeClr val="bg1"/>
                </a:solidFill>
              </a:rPr>
              <a:t>.1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96" name="直接连接符 49"/>
          <p:cNvCxnSpPr>
            <a:endCxn id="93" idx="8"/>
          </p:cNvCxnSpPr>
          <p:nvPr/>
        </p:nvCxnSpPr>
        <p:spPr>
          <a:xfrm>
            <a:off x="7311804" y="3557413"/>
            <a:ext cx="0" cy="294248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62"/>
          <p:cNvGrpSpPr/>
          <p:nvPr/>
        </p:nvGrpSpPr>
        <p:grpSpPr>
          <a:xfrm rot="5400000">
            <a:off x="8583869" y="3812840"/>
            <a:ext cx="216000" cy="216000"/>
            <a:chOff x="6017874" y="3782097"/>
            <a:chExt cx="216000" cy="216000"/>
          </a:xfrm>
        </p:grpSpPr>
        <p:sp>
          <p:nvSpPr>
            <p:cNvPr id="101" name="椭圆 100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61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椭圆 102"/>
          <p:cNvSpPr/>
          <p:nvPr/>
        </p:nvSpPr>
        <p:spPr>
          <a:xfrm>
            <a:off x="8291819" y="2754492"/>
            <a:ext cx="800100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8458474" y="298790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6.0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105" name="直接连接符 49"/>
          <p:cNvCxnSpPr>
            <a:endCxn id="102" idx="8"/>
          </p:cNvCxnSpPr>
          <p:nvPr/>
        </p:nvCxnSpPr>
        <p:spPr>
          <a:xfrm>
            <a:off x="8691869" y="3554592"/>
            <a:ext cx="0" cy="294248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62"/>
          <p:cNvGrpSpPr/>
          <p:nvPr/>
        </p:nvGrpSpPr>
        <p:grpSpPr>
          <a:xfrm rot="5400000">
            <a:off x="9992157" y="3852351"/>
            <a:ext cx="216000" cy="216000"/>
            <a:chOff x="6017874" y="3782097"/>
            <a:chExt cx="216000" cy="216000"/>
          </a:xfrm>
        </p:grpSpPr>
        <p:sp>
          <p:nvSpPr>
            <p:cNvPr id="110" name="椭圆 109"/>
            <p:cNvSpPr/>
            <p:nvPr/>
          </p:nvSpPr>
          <p:spPr>
            <a:xfrm>
              <a:off x="6017874" y="3782097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 61"/>
            <p:cNvSpPr/>
            <p:nvPr/>
          </p:nvSpPr>
          <p:spPr>
            <a:xfrm>
              <a:off x="6053874" y="3818097"/>
              <a:ext cx="144000" cy="144000"/>
            </a:xfrm>
            <a:custGeom>
              <a:avLst/>
              <a:gdLst>
                <a:gd name="connsiteX0" fmla="*/ 72000 w 144000"/>
                <a:gd name="connsiteY0" fmla="*/ 27000 h 144000"/>
                <a:gd name="connsiteX1" fmla="*/ 27000 w 144000"/>
                <a:gd name="connsiteY1" fmla="*/ 72000 h 144000"/>
                <a:gd name="connsiteX2" fmla="*/ 72000 w 144000"/>
                <a:gd name="connsiteY2" fmla="*/ 117000 h 144000"/>
                <a:gd name="connsiteX3" fmla="*/ 117000 w 144000"/>
                <a:gd name="connsiteY3" fmla="*/ 72000 h 144000"/>
                <a:gd name="connsiteX4" fmla="*/ 72000 w 144000"/>
                <a:gd name="connsiteY4" fmla="*/ 27000 h 144000"/>
                <a:gd name="connsiteX5" fmla="*/ 72000 w 144000"/>
                <a:gd name="connsiteY5" fmla="*/ 0 h 144000"/>
                <a:gd name="connsiteX6" fmla="*/ 144000 w 144000"/>
                <a:gd name="connsiteY6" fmla="*/ 72000 h 144000"/>
                <a:gd name="connsiteX7" fmla="*/ 72000 w 144000"/>
                <a:gd name="connsiteY7" fmla="*/ 144000 h 144000"/>
                <a:gd name="connsiteX8" fmla="*/ 0 w 144000"/>
                <a:gd name="connsiteY8" fmla="*/ 72000 h 144000"/>
                <a:gd name="connsiteX9" fmla="*/ 72000 w 144000"/>
                <a:gd name="connsiteY9" fmla="*/ 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44000">
                  <a:moveTo>
                    <a:pt x="72000" y="27000"/>
                  </a:moveTo>
                  <a:cubicBezTo>
                    <a:pt x="47147" y="27000"/>
                    <a:pt x="27000" y="47147"/>
                    <a:pt x="27000" y="72000"/>
                  </a:cubicBezTo>
                  <a:cubicBezTo>
                    <a:pt x="27000" y="96853"/>
                    <a:pt x="47147" y="117000"/>
                    <a:pt x="72000" y="117000"/>
                  </a:cubicBezTo>
                  <a:cubicBezTo>
                    <a:pt x="96853" y="117000"/>
                    <a:pt x="117000" y="96853"/>
                    <a:pt x="117000" y="72000"/>
                  </a:cubicBezTo>
                  <a:cubicBezTo>
                    <a:pt x="117000" y="47147"/>
                    <a:pt x="96853" y="27000"/>
                    <a:pt x="72000" y="27000"/>
                  </a:cubicBez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solidFill>
              <a:srgbClr val="4F4F4F">
                <a:alpha val="7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椭圆 111"/>
          <p:cNvSpPr/>
          <p:nvPr/>
        </p:nvSpPr>
        <p:spPr>
          <a:xfrm>
            <a:off x="9700107" y="2794003"/>
            <a:ext cx="800100" cy="800100"/>
          </a:xfrm>
          <a:prstGeom prst="ellipse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9866762" y="3027412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7</a:t>
            </a:r>
            <a:r>
              <a:rPr lang="en-US" altLang="zh-CN" b="1" dirty="0" smtClean="0">
                <a:solidFill>
                  <a:schemeClr val="bg1"/>
                </a:solidFill>
              </a:rPr>
              <a:t>.0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114" name="直接连接符 49"/>
          <p:cNvCxnSpPr>
            <a:endCxn id="111" idx="8"/>
          </p:cNvCxnSpPr>
          <p:nvPr/>
        </p:nvCxnSpPr>
        <p:spPr>
          <a:xfrm>
            <a:off x="10100157" y="3594103"/>
            <a:ext cx="0" cy="294248"/>
          </a:xfrm>
          <a:prstGeom prst="line">
            <a:avLst/>
          </a:prstGeom>
          <a:ln>
            <a:solidFill>
              <a:srgbClr val="4F4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2626162" y="3987953"/>
            <a:ext cx="1036326" cy="111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1998</a:t>
            </a: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主要是编辑加工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9580119" y="3999243"/>
            <a:ext cx="103632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016</a:t>
            </a: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797407" y="3982309"/>
            <a:ext cx="103632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011</a:t>
            </a: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年底，所有主流浏览器都支持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177474" y="3993598"/>
            <a:ext cx="103632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015</a:t>
            </a:r>
            <a:r>
              <a:rPr lang="zh-CN" altLang="en-US" sz="14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1400" b="1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74708" y="1861445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err="1"/>
              <a:t>ECMAScript</a:t>
            </a:r>
            <a:r>
              <a:rPr lang="fr-FR" altLang="zh-CN" dirty="0"/>
              <a:t> </a:t>
            </a:r>
            <a:endParaRPr lang="fr-FR" altLang="zh-CN" dirty="0" smtClean="0"/>
          </a:p>
          <a:p>
            <a:r>
              <a:rPr lang="fr-FR" altLang="zh-CN" dirty="0" smtClean="0"/>
              <a:t>2015</a:t>
            </a:r>
            <a:r>
              <a:rPr lang="zh-CN" altLang="fr-FR" dirty="0"/>
              <a:t>标准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9467663" y="1886845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err="1"/>
              <a:t>ECMAScript</a:t>
            </a:r>
            <a:r>
              <a:rPr lang="fr-FR" altLang="zh-CN" dirty="0"/>
              <a:t> </a:t>
            </a:r>
            <a:endParaRPr lang="fr-FR" altLang="zh-CN" dirty="0" smtClean="0"/>
          </a:p>
          <a:p>
            <a:r>
              <a:rPr lang="fr-FR" altLang="zh-CN" dirty="0" smtClean="0"/>
              <a:t>201</a:t>
            </a:r>
            <a:r>
              <a:rPr lang="en-US" altLang="zh-CN" dirty="0" smtClean="0"/>
              <a:t>6</a:t>
            </a:r>
            <a:r>
              <a:rPr lang="zh-CN" altLang="fr-FR" dirty="0" smtClean="0"/>
              <a:t>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6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7" grpId="0"/>
      <p:bldP spid="38" grpId="0"/>
      <p:bldP spid="71" grpId="0" animBg="1"/>
      <p:bldP spid="72" grpId="0"/>
      <p:bldP spid="79" grpId="0"/>
      <p:bldP spid="83" grpId="0" animBg="1"/>
      <p:bldP spid="84" grpId="0"/>
      <p:bldP spid="94" grpId="0" animBg="1"/>
      <p:bldP spid="95" grpId="0"/>
      <p:bldP spid="103" grpId="0" animBg="1"/>
      <p:bldP spid="104" grpId="0"/>
      <p:bldP spid="112" grpId="0" animBg="1"/>
      <p:bldP spid="113" grpId="0"/>
      <p:bldP spid="118" grpId="0"/>
      <p:bldP spid="119" grpId="0"/>
      <p:bldP spid="120" grpId="0"/>
      <p:bldP spid="121" grpId="0"/>
      <p:bldP spid="2" grpId="0"/>
      <p:bldP spid="1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49283" y="5051239"/>
            <a:ext cx="29926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Browser Object Model</a:t>
            </a:r>
          </a:p>
          <a:p>
            <a:r>
              <a:rPr lang="zh-CN" altLang="en-US" dirty="0"/>
              <a:t>操作浏览器</a:t>
            </a:r>
            <a:endParaRPr lang="en-US" altLang="zh-CN" dirty="0"/>
          </a:p>
          <a:p>
            <a:r>
              <a:rPr lang="en-US" altLang="zh-CN" dirty="0"/>
              <a:t>window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8906" y="2165384"/>
            <a:ext cx="150533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/>
              <a:t>翻译</a:t>
            </a:r>
            <a:endParaRPr lang="en-US" altLang="zh-CN" dirty="0"/>
          </a:p>
          <a:p>
            <a:pPr algn="r"/>
            <a:r>
              <a:rPr lang="zh-CN" altLang="en-US" dirty="0"/>
              <a:t>解释器</a:t>
            </a:r>
            <a:endParaRPr lang="en-US" altLang="zh-CN" dirty="0"/>
          </a:p>
          <a:p>
            <a:pPr algn="r"/>
            <a:r>
              <a:rPr lang="zh-CN" altLang="en-US" dirty="0"/>
              <a:t>最核心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59389" y="417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275367" y="1951324"/>
            <a:ext cx="1440000" cy="1440000"/>
          </a:xfrm>
          <a:prstGeom prst="ellipse">
            <a:avLst/>
          </a:prstGeom>
          <a:solidFill>
            <a:srgbClr val="4D4D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06399" y="2502047"/>
            <a:ext cx="1377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b="1" spc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ECMAScript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7300545" y="2311324"/>
            <a:ext cx="1080000" cy="1080000"/>
          </a:xfrm>
          <a:prstGeom prst="ellipse">
            <a:avLst/>
          </a:prstGeom>
          <a:solidFill>
            <a:srgbClr val="4D4D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91732" y="2697436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308200" y="4615755"/>
            <a:ext cx="1440000" cy="1440000"/>
          </a:xfrm>
          <a:prstGeom prst="ellipse">
            <a:avLst/>
          </a:prstGeom>
          <a:solidFill>
            <a:srgbClr val="4D4D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89006" y="5181867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zh-CN" altLang="en-US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5524168" y="2946804"/>
            <a:ext cx="1783896" cy="30877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524168" y="3249223"/>
            <a:ext cx="324509" cy="1388269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3703354" y="2811056"/>
            <a:ext cx="1820815" cy="444517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607956" y="2306658"/>
            <a:ext cx="1800000" cy="1800000"/>
          </a:xfrm>
          <a:prstGeom prst="ellipse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29087" y="3052770"/>
            <a:ext cx="135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16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60871" y="2406636"/>
            <a:ext cx="279880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Document Object Model</a:t>
            </a:r>
          </a:p>
          <a:p>
            <a:r>
              <a:rPr lang="zh-CN" altLang="en-US" dirty="0"/>
              <a:t>操作</a:t>
            </a:r>
            <a:r>
              <a:rPr lang="en-US" altLang="zh-CN" dirty="0"/>
              <a:t>HTML</a:t>
            </a:r>
            <a:r>
              <a:rPr lang="zh-CN" altLang="en-US" dirty="0"/>
              <a:t>的能力 </a:t>
            </a:r>
            <a:endParaRPr lang="en-US" altLang="zh-CN" dirty="0"/>
          </a:p>
          <a:p>
            <a:r>
              <a:rPr lang="en-US" altLang="zh-CN" dirty="0"/>
              <a:t>document</a:t>
            </a:r>
            <a:endParaRPr lang="zh-CN" altLang="en-US" dirty="0"/>
          </a:p>
        </p:txBody>
      </p:sp>
      <p:cxnSp>
        <p:nvCxnSpPr>
          <p:cNvPr id="54" name="直接连接符 53"/>
          <p:cNvCxnSpPr>
            <a:cxnSpLocks/>
          </p:cNvCxnSpPr>
          <p:nvPr/>
        </p:nvCxnSpPr>
        <p:spPr>
          <a:xfrm>
            <a:off x="2096947" y="2165384"/>
            <a:ext cx="0" cy="839829"/>
          </a:xfrm>
          <a:prstGeom prst="line">
            <a:avLst/>
          </a:prstGeom>
          <a:ln w="31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558965" y="2476146"/>
            <a:ext cx="0" cy="760188"/>
          </a:xfrm>
          <a:prstGeom prst="line">
            <a:avLst/>
          </a:prstGeom>
          <a:ln w="31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cxnSpLocks/>
          </p:cNvCxnSpPr>
          <p:nvPr/>
        </p:nvCxnSpPr>
        <p:spPr>
          <a:xfrm>
            <a:off x="6950360" y="5090357"/>
            <a:ext cx="0" cy="828812"/>
          </a:xfrm>
          <a:prstGeom prst="line">
            <a:avLst/>
          </a:prstGeom>
          <a:ln w="31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ACD166-7738-4BD7-883B-468BC0264FE6}"/>
              </a:ext>
            </a:extLst>
          </p:cNvPr>
          <p:cNvGrpSpPr/>
          <p:nvPr/>
        </p:nvGrpSpPr>
        <p:grpSpPr>
          <a:xfrm>
            <a:off x="-28575" y="320675"/>
            <a:ext cx="1498600" cy="384519"/>
            <a:chOff x="10135427" y="-22225"/>
            <a:chExt cx="1498600" cy="384519"/>
          </a:xfrm>
        </p:grpSpPr>
        <p:sp>
          <p:nvSpPr>
            <p:cNvPr id="31" name="圆角矩形 10">
              <a:extLst>
                <a:ext uri="{FF2B5EF4-FFF2-40B4-BE49-F238E27FC236}">
                  <a16:creationId xmlns:a16="http://schemas.microsoft.com/office/drawing/2014/main" id="{A1431E3E-D0B8-4702-896C-A3CF0CA79CA7}"/>
                </a:ext>
              </a:extLst>
            </p:cNvPr>
            <p:cNvSpPr/>
            <p:nvPr/>
          </p:nvSpPr>
          <p:spPr>
            <a:xfrm>
              <a:off x="10135427" y="-14005"/>
              <a:ext cx="1498600" cy="376299"/>
            </a:xfrm>
            <a:prstGeom prst="roundRect">
              <a:avLst>
                <a:gd name="adj" fmla="val 5698"/>
              </a:avLst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169A90A-4F05-4E81-A886-77D89B73E068}"/>
                </a:ext>
              </a:extLst>
            </p:cNvPr>
            <p:cNvSpPr/>
            <p:nvPr/>
          </p:nvSpPr>
          <p:spPr>
            <a:xfrm>
              <a:off x="10403306" y="-10521"/>
              <a:ext cx="671979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组成</a:t>
              </a: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32574E5-EAA3-40EB-A119-6E4D98EBE219}"/>
                </a:ext>
              </a:extLst>
            </p:cNvPr>
            <p:cNvSpPr txBox="1"/>
            <p:nvPr/>
          </p:nvSpPr>
          <p:spPr>
            <a:xfrm>
              <a:off x="10168853" y="-222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6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6437</TotalTime>
  <Words>4338</Words>
  <Application>Microsoft Office PowerPoint</Application>
  <PresentationFormat>宽屏</PresentationFormat>
  <Paragraphs>897</Paragraphs>
  <Slides>62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6" baseType="lpstr">
      <vt:lpstr>Kozuka Gothic Pr6N EL</vt:lpstr>
      <vt:lpstr>Mangal</vt:lpstr>
      <vt:lpstr>Microsoft YaHei UI</vt:lpstr>
      <vt:lpstr>冬青黑体简体中文 W3</vt:lpstr>
      <vt:lpstr>方正风雅宋简体</vt:lpstr>
      <vt:lpstr>方正铁筋隶书简体</vt:lpstr>
      <vt:lpstr>汉仪菱心体简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尹川</dc:creator>
  <cp:lastModifiedBy>程萌5</cp:lastModifiedBy>
  <cp:revision>1176</cp:revision>
  <dcterms:created xsi:type="dcterms:W3CDTF">2014-11-03T07:16:34Z</dcterms:created>
  <dcterms:modified xsi:type="dcterms:W3CDTF">2018-05-09T12:49:36Z</dcterms:modified>
</cp:coreProperties>
</file>