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25" r:id="rId3"/>
    <p:sldId id="319" r:id="rId4"/>
    <p:sldId id="320" r:id="rId5"/>
    <p:sldId id="321" r:id="rId6"/>
    <p:sldId id="322" r:id="rId7"/>
    <p:sldId id="323" r:id="rId8"/>
    <p:sldId id="324" r:id="rId9"/>
    <p:sldId id="327" r:id="rId10"/>
    <p:sldId id="326" r:id="rId11"/>
    <p:sldId id="328" r:id="rId12"/>
    <p:sldId id="290" r:id="rId13"/>
    <p:sldId id="291" r:id="rId14"/>
    <p:sldId id="292" r:id="rId15"/>
    <p:sldId id="33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29" r:id="rId38"/>
    <p:sldId id="318" r:id="rId39"/>
    <p:sldId id="330" r:id="rId4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73" autoAdjust="0"/>
  </p:normalViewPr>
  <p:slideViewPr>
    <p:cSldViewPr snapToGrid="0">
      <p:cViewPr varScale="1">
        <p:scale>
          <a:sx n="45" d="100"/>
          <a:sy n="45" d="100"/>
        </p:scale>
        <p:origin x="11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分两种情况，</a:t>
            </a:r>
            <a:r>
              <a:rPr lang="en-US" altLang="zh-CN" dirty="0" smtClean="0"/>
              <a:t>KB</a:t>
            </a:r>
            <a:r>
              <a:rPr lang="zh-CN" altLang="en-US" smtClean="0"/>
              <a:t>是可满足或不可满足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9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 smtClean="0"/>
              <a:t>Knowledge 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099" y="2111538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altLang="zh-CN" dirty="0" smtClean="0"/>
              <a:t>Horn and Definite Clauses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7" y="3603522"/>
            <a:ext cx="10005553" cy="1828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447" y="5618947"/>
            <a:ext cx="8399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https://en.wikipedia.org/wiki/Alfred_Horn</a:t>
            </a:r>
          </a:p>
        </p:txBody>
      </p:sp>
    </p:spTree>
    <p:extLst>
      <p:ext uri="{BB962C8B-B14F-4D97-AF65-F5344CB8AC3E}">
        <p14:creationId xmlns:p14="http://schemas.microsoft.com/office/powerpoint/2010/main" val="699951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Horn and Definite Clauses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15" y="1361613"/>
            <a:ext cx="8219919" cy="46409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2115" y="6475207"/>
            <a:ext cx="874579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缩小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propositional logic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的表达范围，以换取更好的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inference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的时间效率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917566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and backward chaining </a:t>
            </a:r>
          </a:p>
        </p:txBody>
      </p:sp>
      <p:pic>
        <p:nvPicPr>
          <p:cNvPr id="18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1727200"/>
            <a:ext cx="7404100" cy="490615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0" y="4279900"/>
            <a:ext cx="2781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600"/>
            </a:lvl1pPr>
          </a:lstStyle>
          <a:p>
            <a:r>
              <a:t>（肯定式推理）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13699" y="4909943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归结的一种形式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t>Forward chaining （前向推理）</a:t>
            </a:r>
          </a:p>
        </p:txBody>
      </p:sp>
      <p:pic>
        <p:nvPicPr>
          <p:cNvPr id="18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431" y="1244600"/>
            <a:ext cx="9018737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algorithm </a:t>
            </a:r>
          </a:p>
        </p:txBody>
      </p:sp>
      <p:pic>
        <p:nvPicPr>
          <p:cNvPr id="19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99" y="1082896"/>
            <a:ext cx="9131302" cy="5860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Forward </a:t>
            </a:r>
            <a:r>
              <a:rPr dirty="0" smtClean="0"/>
              <a:t>chaining </a:t>
            </a:r>
            <a:r>
              <a:rPr lang="en-US" altLang="zh-CN" dirty="0" smtClean="0"/>
              <a:t>example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676208" y="7149492"/>
            <a:ext cx="53957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Linear to the number of 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what?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0" y="886596"/>
            <a:ext cx="8353305" cy="3729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8" y="4439269"/>
            <a:ext cx="7943133" cy="2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5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1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1231900"/>
            <a:ext cx="35433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1231900"/>
            <a:ext cx="35687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1206500"/>
            <a:ext cx="3517900" cy="51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700" y="1219200"/>
            <a:ext cx="37338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68363" y="432379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altLang="zh-CN" dirty="0" smtClean="0"/>
              <a:t>Resolution </a:t>
            </a:r>
            <a:r>
              <a:rPr lang="zh-CN" altLang="en-US" dirty="0" smtClean="0"/>
              <a:t>归结原理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78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1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1219200"/>
            <a:ext cx="35306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xfrm>
            <a:off x="36830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1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0" y="1257300"/>
            <a:ext cx="36576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2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282700"/>
            <a:ext cx="3632200" cy="505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2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219200"/>
            <a:ext cx="36322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of completeness </a:t>
            </a:r>
          </a:p>
        </p:txBody>
      </p:sp>
      <p:pic>
        <p:nvPicPr>
          <p:cNvPr id="22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453" y="1574800"/>
            <a:ext cx="9052648" cy="515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330245" y="6820597"/>
            <a:ext cx="45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5342" y="3152090"/>
            <a:ext cx="59615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Assign TRUE</a:t>
            </a:r>
            <a:r>
              <a:rPr kumimoji="0" lang="en-US" altLang="zh-CN" sz="16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to every symbol inferred and FALSE to others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0762" y="5959201"/>
            <a:ext cx="18723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Consider Bullet 2.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206500"/>
          </a:xfrm>
          <a:prstGeom prst="rect">
            <a:avLst/>
          </a:prstGeom>
        </p:spPr>
        <p:txBody>
          <a:bodyPr/>
          <a:lstStyle/>
          <a:p>
            <a:r>
              <a:t>Backward chaining（后向推理） </a:t>
            </a:r>
          </a:p>
        </p:txBody>
      </p:sp>
      <p:pic>
        <p:nvPicPr>
          <p:cNvPr id="23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069" y="2032000"/>
            <a:ext cx="8286832" cy="373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3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700" y="1257300"/>
            <a:ext cx="33655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0900" y="1257300"/>
            <a:ext cx="34925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1231900"/>
            <a:ext cx="33147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219200"/>
            <a:ext cx="34163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Resolution （</a:t>
            </a:r>
            <a:r>
              <a:rPr dirty="0" err="1" smtClean="0"/>
              <a:t>消解</a:t>
            </a:r>
            <a:r>
              <a:rPr lang="zh-CN" altLang="en-US" dirty="0" smtClean="0"/>
              <a:t>、归结</a:t>
            </a:r>
            <a:r>
              <a:rPr dirty="0" smtClean="0"/>
              <a:t>）</a:t>
            </a:r>
            <a:endParaRPr dirty="0"/>
          </a:p>
        </p:txBody>
      </p:sp>
      <p:pic>
        <p:nvPicPr>
          <p:cNvPr id="28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422400"/>
            <a:ext cx="9068409" cy="51181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685800" y="697366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8000"/>
                </a:solidFill>
              </a:rPr>
              <a:t>J</a:t>
            </a:r>
            <a:r>
              <a:rPr lang="en-US" altLang="zh-CN" sz="1800" dirty="0">
                <a:solidFill>
                  <a:srgbClr val="008000"/>
                </a:solidFill>
              </a:rPr>
              <a:t>. A. </a:t>
            </a:r>
            <a:r>
              <a:rPr lang="en-US" altLang="zh-CN" sz="1800" dirty="0" smtClean="0">
                <a:solidFill>
                  <a:srgbClr val="008000"/>
                </a:solidFill>
              </a:rPr>
              <a:t>Robinson</a:t>
            </a:r>
            <a:r>
              <a:rPr lang="zh-CN" altLang="en-US" sz="1800" dirty="0" smtClean="0">
                <a:solidFill>
                  <a:srgbClr val="008000"/>
                </a:solidFill>
              </a:rPr>
              <a:t>. </a:t>
            </a:r>
            <a:r>
              <a:rPr lang="en-US" altLang="zh-CN" sz="1800" dirty="0">
                <a:solidFill>
                  <a:srgbClr val="008000"/>
                </a:solidFill>
              </a:rPr>
              <a:t>A </a:t>
            </a:r>
            <a:r>
              <a:rPr lang="en-US" altLang="zh-CN" sz="1800" dirty="0" smtClean="0">
                <a:solidFill>
                  <a:srgbClr val="008000"/>
                </a:solidFill>
              </a:rPr>
              <a:t>machine-oriented </a:t>
            </a:r>
            <a:r>
              <a:rPr lang="en-US" altLang="zh-CN" sz="1800" dirty="0">
                <a:solidFill>
                  <a:srgbClr val="008000"/>
                </a:solidFill>
              </a:rPr>
              <a:t>l</a:t>
            </a:r>
            <a:r>
              <a:rPr lang="en-US" altLang="zh-CN" sz="1800" dirty="0" smtClean="0">
                <a:solidFill>
                  <a:srgbClr val="008000"/>
                </a:solidFill>
              </a:rPr>
              <a:t>ogic </a:t>
            </a:r>
            <a:r>
              <a:rPr lang="en-US" altLang="zh-CN" sz="1800" dirty="0">
                <a:solidFill>
                  <a:srgbClr val="008000"/>
                </a:solidFill>
              </a:rPr>
              <a:t>b</a:t>
            </a:r>
            <a:r>
              <a:rPr lang="en-US" altLang="zh-CN" sz="1800" dirty="0" smtClean="0">
                <a:solidFill>
                  <a:srgbClr val="008000"/>
                </a:solidFill>
              </a:rPr>
              <a:t>ased </a:t>
            </a:r>
            <a:r>
              <a:rPr lang="en-US" altLang="zh-CN" sz="1800" dirty="0">
                <a:solidFill>
                  <a:srgbClr val="008000"/>
                </a:solidFill>
              </a:rPr>
              <a:t>on the </a:t>
            </a:r>
            <a:r>
              <a:rPr lang="en-US" altLang="zh-CN" sz="1800" dirty="0" smtClean="0">
                <a:solidFill>
                  <a:srgbClr val="008000"/>
                </a:solidFill>
              </a:rPr>
              <a:t>resolution principle.</a:t>
            </a:r>
            <a:r>
              <a:rPr lang="zh-CN" altLang="en-US" sz="1800" dirty="0" smtClean="0">
                <a:solidFill>
                  <a:srgbClr val="008000"/>
                </a:solidFill>
              </a:rPr>
              <a:t>  </a:t>
            </a:r>
            <a:r>
              <a:rPr lang="en-US" altLang="zh-CN" sz="1800" b="1" dirty="0" smtClean="0">
                <a:solidFill>
                  <a:srgbClr val="008000"/>
                </a:solidFill>
              </a:rPr>
              <a:t>Journal</a:t>
            </a:r>
            <a:r>
              <a:rPr lang="zh-CN" altLang="en-US" sz="18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</a:rPr>
              <a:t>of</a:t>
            </a:r>
            <a:r>
              <a:rPr lang="zh-CN" altLang="en-US" sz="18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</a:rPr>
              <a:t>the</a:t>
            </a:r>
            <a:r>
              <a:rPr lang="zh-CN" altLang="en-US" sz="18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</a:rPr>
              <a:t>ACM</a:t>
            </a:r>
            <a:r>
              <a:rPr lang="en-US" altLang="zh-CN" sz="1800" dirty="0" smtClean="0">
                <a:solidFill>
                  <a:srgbClr val="008000"/>
                </a:solidFill>
              </a:rPr>
              <a:t>,</a:t>
            </a:r>
            <a:r>
              <a:rPr lang="zh-CN" altLang="en-US" sz="1800" dirty="0" smtClean="0">
                <a:solidFill>
                  <a:srgbClr val="008000"/>
                </a:solidFill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</a:rPr>
              <a:t>1965,</a:t>
            </a:r>
            <a:r>
              <a:rPr lang="zh-CN" altLang="en-US" sz="1800" dirty="0" smtClean="0">
                <a:solidFill>
                  <a:srgbClr val="008000"/>
                </a:solidFill>
              </a:rPr>
              <a:t> </a:t>
            </a:r>
            <a:r>
              <a:rPr lang="zh-CN" altLang="zh-CN" sz="1800" dirty="0" smtClean="0">
                <a:solidFill>
                  <a:srgbClr val="008000"/>
                </a:solidFill>
              </a:rPr>
              <a:t>1</a:t>
            </a:r>
            <a:r>
              <a:rPr lang="en-US" altLang="zh-CN" sz="1800" dirty="0" smtClean="0">
                <a:solidFill>
                  <a:srgbClr val="008000"/>
                </a:solidFill>
              </a:rPr>
              <a:t>2(1):23-41</a:t>
            </a:r>
            <a:r>
              <a:rPr lang="en-US" altLang="zh-CN" sz="1800" dirty="0">
                <a:solidFill>
                  <a:srgbClr val="008000"/>
                </a:solidFill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9177" r="18574"/>
          <a:stretch/>
        </p:blipFill>
        <p:spPr>
          <a:xfrm>
            <a:off x="7811169" y="186089"/>
            <a:ext cx="2018631" cy="2095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32686" y="2468420"/>
            <a:ext cx="2175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John Alan Robinson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5913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5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400" y="1270000"/>
            <a:ext cx="33401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5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1193800"/>
            <a:ext cx="3441700" cy="524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8200" y="1219200"/>
            <a:ext cx="3492500" cy="51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1193800"/>
            <a:ext cx="3556000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206500"/>
            <a:ext cx="36322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1181100"/>
            <a:ext cx="3695700" cy="527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pic>
        <p:nvPicPr>
          <p:cNvPr id="27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2413000"/>
            <a:ext cx="8801100" cy="3317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Pros and Cons of Propositional Logic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4" y="1505101"/>
            <a:ext cx="9145711" cy="41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4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pic>
        <p:nvPicPr>
          <p:cNvPr id="2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1257300"/>
            <a:ext cx="7988300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Homework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68207"/>
            <a:ext cx="902970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9" y="2908961"/>
            <a:ext cx="9048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33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8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1257300"/>
            <a:ext cx="8332533" cy="552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854627" y="6883360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多项式时间复杂度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33272745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algorithm </a:t>
            </a:r>
          </a:p>
        </p:txBody>
      </p:sp>
      <p:pic>
        <p:nvPicPr>
          <p:cNvPr id="28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638300"/>
            <a:ext cx="9573044" cy="5181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839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example </a:t>
            </a:r>
          </a:p>
        </p:txBody>
      </p:sp>
      <p:pic>
        <p:nvPicPr>
          <p:cNvPr id="29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968500"/>
            <a:ext cx="9590819" cy="31877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85890" y="1157682"/>
                <a:ext cx="23748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90" y="1157682"/>
                <a:ext cx="2374817" cy="523220"/>
              </a:xfrm>
              <a:prstGeom prst="rect">
                <a:avLst/>
              </a:prstGeom>
              <a:blipFill>
                <a:blip r:embed="rId3"/>
                <a:stretch>
                  <a:fillRect l="-5398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6351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Resolution </a:t>
            </a:r>
            <a:r>
              <a:rPr lang="en-US" dirty="0" smtClean="0"/>
              <a:t>is Sound and Complete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674555"/>
            <a:ext cx="9566044" cy="3870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34022" y="5755760"/>
                <a:ext cx="317266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KB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KB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2" y="5755760"/>
                <a:ext cx="317266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086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Ground resolution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5" y="1264519"/>
            <a:ext cx="8652209" cy="47233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4088" y="7055754"/>
            <a:ext cx="13513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视频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6.5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748981" y="5161935"/>
            <a:ext cx="147485" cy="1190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943898" y="6404044"/>
            <a:ext cx="790513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存在一个子句，当它的文字被指派完的前一步，出现如此的情形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6394" y="2671012"/>
            <a:ext cx="1523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atomic propositions </a:t>
            </a:r>
            <a:endParaRPr lang="zh-CN" altLang="en-US" sz="1600" dirty="0"/>
          </a:p>
        </p:txBody>
      </p:sp>
      <p:sp>
        <p:nvSpPr>
          <p:cNvPr id="9" name="Shape 123"/>
          <p:cNvSpPr/>
          <p:nvPr/>
        </p:nvSpPr>
        <p:spPr>
          <a:xfrm>
            <a:off x="7970102" y="2466100"/>
            <a:ext cx="753986" cy="20491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4896466" y="3960257"/>
            <a:ext cx="4454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证明：这样的</a:t>
            </a:r>
            <a:r>
              <a:rPr lang="en-US" altLang="zh-CN" sz="1600" dirty="0" smtClean="0">
                <a:solidFill>
                  <a:srgbClr val="FF0000"/>
                </a:solidFill>
              </a:rPr>
              <a:t>truth assignment</a:t>
            </a:r>
            <a:r>
              <a:rPr lang="zh-CN" altLang="en-US" sz="1600" dirty="0" smtClean="0">
                <a:solidFill>
                  <a:srgbClr val="FF0000"/>
                </a:solidFill>
              </a:rPr>
              <a:t>使得</a:t>
            </a:r>
            <a:r>
              <a:rPr lang="en-US" altLang="zh-CN" sz="1600" dirty="0" smtClean="0">
                <a:solidFill>
                  <a:srgbClr val="FF0000"/>
                </a:solidFill>
              </a:rPr>
              <a:t>S</a:t>
            </a:r>
            <a:r>
              <a:rPr lang="zh-CN" altLang="en-US" sz="1600" dirty="0" smtClean="0">
                <a:solidFill>
                  <a:srgbClr val="FF0000"/>
                </a:solidFill>
              </a:rPr>
              <a:t>是可满足的；反证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50204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Process of </a:t>
            </a:r>
            <a:r>
              <a:rPr dirty="0" smtClean="0"/>
              <a:t>Resolution</a:t>
            </a:r>
            <a:r>
              <a:rPr lang="en-US" dirty="0" smtClean="0"/>
              <a:t>: Search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66916" y="1395514"/>
            <a:ext cx="9062884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Path-based Search: goal, actions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 smtClean="0"/>
              <a:t>Requirement: optimal solution in terms of the number of resolution steps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 smtClean="0"/>
              <a:t>Homework: design a heuristic for A* search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Requirements: formally</a:t>
            </a: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define what actions are (single clause or </a:t>
            </a: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 set of </a:t>
            </a: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clauses (preferred)</a:t>
            </a: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978419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326</Words>
  <Application>Microsoft Office PowerPoint</Application>
  <PresentationFormat>自定义</PresentationFormat>
  <Paragraphs>63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Lucida Grande</vt:lpstr>
      <vt:lpstr>Arial</vt:lpstr>
      <vt:lpstr>Calibri</vt:lpstr>
      <vt:lpstr>Cambria Math</vt:lpstr>
      <vt:lpstr>Helvetica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</dc:creator>
  <cp:lastModifiedBy>Ping</cp:lastModifiedBy>
  <cp:revision>145</cp:revision>
  <dcterms:modified xsi:type="dcterms:W3CDTF">2017-10-23T05:26:17Z</dcterms:modified>
</cp:coreProperties>
</file>