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613" r:id="rId2"/>
    <p:sldId id="1024" r:id="rId3"/>
    <p:sldId id="1025" r:id="rId4"/>
    <p:sldId id="1027" r:id="rId5"/>
    <p:sldId id="1026" r:id="rId6"/>
    <p:sldId id="1029" r:id="rId7"/>
    <p:sldId id="1030" r:id="rId8"/>
    <p:sldId id="1028" r:id="rId9"/>
    <p:sldId id="1031" r:id="rId10"/>
    <p:sldId id="1034" r:id="rId11"/>
    <p:sldId id="1035" r:id="rId12"/>
    <p:sldId id="1040" r:id="rId13"/>
    <p:sldId id="1045" r:id="rId14"/>
    <p:sldId id="1046" r:id="rId15"/>
    <p:sldId id="1047" r:id="rId16"/>
    <p:sldId id="1048" r:id="rId17"/>
    <p:sldId id="1049" r:id="rId18"/>
    <p:sldId id="1050" r:id="rId19"/>
    <p:sldId id="1051" r:id="rId20"/>
    <p:sldId id="1052" r:id="rId21"/>
    <p:sldId id="1053" r:id="rId22"/>
    <p:sldId id="1054" r:id="rId23"/>
    <p:sldId id="1055" r:id="rId24"/>
    <p:sldId id="1056" r:id="rId25"/>
    <p:sldId id="1057" r:id="rId26"/>
    <p:sldId id="1058" r:id="rId27"/>
    <p:sldId id="1060" r:id="rId28"/>
    <p:sldId id="1061" r:id="rId29"/>
    <p:sldId id="1066" r:id="rId30"/>
    <p:sldId id="1062" r:id="rId31"/>
    <p:sldId id="1059" r:id="rId32"/>
    <p:sldId id="777" r:id="rId33"/>
  </p:sldIdLst>
  <p:sldSz cx="12192000" cy="6858000"/>
  <p:notesSz cx="9144000" cy="6858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6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580" autoAdjust="0"/>
  </p:normalViewPr>
  <p:slideViewPr>
    <p:cSldViewPr showGuides="1">
      <p:cViewPr varScale="1">
        <p:scale>
          <a:sx n="41" d="100"/>
          <a:sy n="41" d="100"/>
        </p:scale>
        <p:origin x="67" y="346"/>
      </p:cViewPr>
      <p:guideLst>
        <p:guide orient="horz" pos="2056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7638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t"/>
          <a:lstStyle/>
          <a:p>
            <a:pPr lvl="0" fontAlgn="base"/>
            <a:endParaRPr sz="1300" strike="noStrike" noProof="1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5176838" y="0"/>
            <a:ext cx="3960813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t"/>
          <a:lstStyle/>
          <a:p>
            <a:pPr lvl="0" algn="r" fontAlgn="base"/>
            <a:endParaRPr sz="1300" strike="noStrike" noProof="1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98675" y="512763"/>
            <a:ext cx="4943475" cy="25733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spect="1" noTextEdit="1"/>
          </p:cNvSpPr>
          <p:nvPr/>
        </p:nvSpPr>
        <p:spPr>
          <a:xfrm>
            <a:off x="909638" y="3255963"/>
            <a:ext cx="7315200" cy="3086100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t"/>
          <a:lstStyle/>
          <a:p>
            <a:pPr lvl="0" indent="0"/>
            <a:r>
              <a:rPr lang="en-US" altLang="zh-CN"/>
              <a:t>Click to edit Master text styles</a:t>
            </a:r>
          </a:p>
          <a:p>
            <a:pPr lvl="1" indent="0"/>
            <a:r>
              <a:rPr lang="en-US" altLang="zh-CN"/>
              <a:t>Second level</a:t>
            </a:r>
          </a:p>
          <a:p>
            <a:pPr lvl="2" indent="0"/>
            <a:r>
              <a:rPr lang="en-US" altLang="zh-CN"/>
              <a:t>Third level</a:t>
            </a:r>
          </a:p>
          <a:p>
            <a:pPr lvl="3" indent="0"/>
            <a:r>
              <a:rPr lang="en-US" altLang="zh-CN"/>
              <a:t>Fourth level</a:t>
            </a:r>
          </a:p>
          <a:p>
            <a:pPr lvl="4" indent="0"/>
            <a:r>
              <a:rPr lang="en-US" altLang="zh-CN"/>
              <a:t>Fifth level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57638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b"/>
          <a:lstStyle/>
          <a:p>
            <a:pPr lvl="0" fontAlgn="base"/>
            <a:endParaRPr sz="1300" strike="noStrike" noProof="1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5176838" y="6513513"/>
            <a:ext cx="3960813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b"/>
          <a:lstStyle/>
          <a:p>
            <a:pPr lvl="0" algn="r" fontAlgn="base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z="13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>
      <a:defRPr sz="1200" kern="1200">
        <a:latin typeface="+mn-lt"/>
        <a:ea typeface="+mn-ea"/>
        <a:cs typeface="+mn-cs"/>
      </a:defRPr>
    </a:lvl1pPr>
    <a:lvl2pPr marL="0" lvl="1" indent="0">
      <a:defRPr sz="1200" kern="1200">
        <a:latin typeface="+mn-lt"/>
        <a:ea typeface="+mn-ea"/>
        <a:cs typeface="+mn-cs"/>
      </a:defRPr>
    </a:lvl2pPr>
    <a:lvl3pPr marL="0" lvl="2" indent="0">
      <a:defRPr sz="1200" kern="1200">
        <a:latin typeface="+mn-lt"/>
        <a:ea typeface="+mn-ea"/>
        <a:cs typeface="+mn-cs"/>
      </a:defRPr>
    </a:lvl3pPr>
    <a:lvl4pPr marL="0" lvl="3" indent="0">
      <a:defRPr sz="1200" kern="1200">
        <a:latin typeface="+mn-lt"/>
        <a:ea typeface="+mn-ea"/>
        <a:cs typeface="+mn-cs"/>
      </a:defRPr>
    </a:lvl4pPr>
    <a:lvl5pPr marL="0" lvl="4" indent="0">
      <a:defRPr sz="1200" kern="1200">
        <a:latin typeface="+mn-lt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lstStyle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  <a:t>4</a:t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7171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/>
              <a:t>深度神经网络依然有它的瓶颈。第一是训练效率问题，必须有大量标注样本训练才能保证足够高的泛化性能。第二是不够鲁棒，神经网络可能把不属于任何类别的模式非常自信地判别为某一类。而人脑学习模式只需要少量样本，而且对不认识的模式可以很可靠地拒识。</a:t>
            </a:r>
          </a:p>
          <a:p>
            <a:pPr lvl="0" indent="0"/>
            <a:endParaRPr lang="zh-CN" altLang="en-US"/>
          </a:p>
          <a:p>
            <a:pPr lvl="0" indent="0"/>
            <a:r>
              <a:rPr lang="zh-CN" altLang="en-US"/>
              <a:t>人脑是最好的模式识别系统，是一个具有复杂度极高的神经网络结构。和其相比，人工神经网络（包括深度神经网络）对人脑神经系统的模拟还处在很初级的阶段。因此，有必要从模拟人脑的神经结构、思维方式和学习方式入手，让脑科学和人工智能的研究产生交叉，寻找人工智能新的突破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2825" y="512763"/>
            <a:ext cx="4575175" cy="25733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968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2825" y="512763"/>
            <a:ext cx="4575175" cy="25733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前馈神经网络   多层结构 中间全连接，最后节点输出为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04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lstStyle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  <a:t>24</a:t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31747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/>
              <a:t>如果输出神经元A 的脉冲总是发生在输入神经元B 的脉冲之前的一个很短的时间窗口内，这就意味着A 与B 之间存在相关联的触发，它们之间的突触就会被增强，神经元之间的连接权重增大；反之，如果输出神经元A 的脉冲总是发生在输入神经元B 的脉冲之后的一个很短的时间窗口内，它们之间的突触就会被减弱。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82825" y="512763"/>
            <a:ext cx="4575175" cy="2573337"/>
          </a:xfrm>
        </p:spPr>
      </p:sp>
      <p:sp>
        <p:nvSpPr>
          <p:cNvPr id="34818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lstStyle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  <a:t>26</a:t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34819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dirty="0"/>
              <a:t>神经元群（不是单个神经元）的活动被普遍认为可以保存信息。由于神经系统比较复杂，单个神经元的活动易受影响，因此群体编码是一个更为可靠的信息编码方式。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2825" y="512763"/>
            <a:ext cx="4575175" cy="25733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726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文本占位符 2"/>
          <p:cNvSpPr>
            <a:spLocks noGrp="1"/>
          </p:cNvSpPr>
          <p:nvPr>
            <p:ph type="body" sz="quarter"/>
          </p:nvPr>
        </p:nvSpPr>
        <p:spPr>
          <a:xfrm>
            <a:off x="882650" y="2947988"/>
            <a:ext cx="7061200" cy="241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lstStyle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  <a:t>6</a:t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10243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/>
              <a:t>2013年1月，欧盟的“人类大脑计划”(Human Brain Project)，10年将耗资10亿欧元，旨在用巨型计算机模拟整个人类大脑</a:t>
            </a:r>
          </a:p>
          <a:p>
            <a:pPr lvl="0" indent="0"/>
            <a:r>
              <a:rPr lang="en-US" altLang="zh-CN"/>
              <a:t>2013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月，奥巴马政府提出美国的“大脑活动图谱计划”(Brain Activity Map Project，或称Brain Initiative)，</a:t>
            </a:r>
            <a:r>
              <a:rPr lang="en-US" altLang="zh-CN"/>
              <a:t>2014</a:t>
            </a:r>
            <a:r>
              <a:rPr lang="zh-CN" altLang="en-US"/>
              <a:t>年6月“脑计划”被制订为短、中、长三期计划，着眼于研究大脑活动中的所有神经元，绘制详尽的神经回路图谱，探索神经元、神经回路与大脑功能间的关系。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 sz="quarter"/>
          </p:nvPr>
        </p:nvSpPr>
        <p:spPr>
          <a:xfrm>
            <a:off x="882650" y="2947988"/>
            <a:ext cx="7061200" cy="241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2014年年初中科院启动脑科学卓越创新中心，标志着中国国家层面科学院进军人脑工程领域。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2825" y="512763"/>
            <a:ext cx="4575175" cy="25733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51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2825" y="512763"/>
            <a:ext cx="4575175" cy="25733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LIF</a:t>
            </a:r>
            <a:r>
              <a:rPr lang="zh-CN" altLang="en-US" dirty="0"/>
              <a:t>相比，增加了两个离子通道。比</a:t>
            </a:r>
            <a:r>
              <a:rPr lang="en-US" altLang="zh-CN" dirty="0"/>
              <a:t>LIF</a:t>
            </a:r>
            <a:r>
              <a:rPr lang="zh-CN" altLang="en-US" dirty="0"/>
              <a:t>方程复杂很多，用电路来模拟出钠离子和钾离子</a:t>
            </a:r>
          </a:p>
        </p:txBody>
      </p:sp>
    </p:spTree>
    <p:extLst>
      <p:ext uri="{BB962C8B-B14F-4D97-AF65-F5344CB8AC3E}">
        <p14:creationId xmlns:p14="http://schemas.microsoft.com/office/powerpoint/2010/main" val="410748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-25400"/>
            <a:ext cx="3048000" cy="61515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5400"/>
            <a:ext cx="8967304" cy="61515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397000"/>
            <a:ext cx="5575808" cy="47291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9792" y="1397000"/>
            <a:ext cx="5575808" cy="47291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36" tIns="45718" rIns="91436" bIns="45718" anchor="ctr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06400" y="1397000"/>
            <a:ext cx="11379200" cy="4729163"/>
          </a:xfrm>
          <a:prstGeom prst="rect">
            <a:avLst/>
          </a:prstGeom>
          <a:noFill/>
          <a:ln w="9525">
            <a:noFill/>
          </a:ln>
        </p:spPr>
        <p:txBody>
          <a:bodyPr wrap="square" lIns="91436" tIns="45718" rIns="91436" bIns="45718" anchor="t"/>
          <a:lstStyle/>
          <a:p>
            <a:pPr lvl="0" indent="-342900"/>
            <a:r>
              <a:rPr lang="en-US" altLang="zh-CN"/>
              <a:t>Click to edit Master text styles</a:t>
            </a:r>
          </a:p>
          <a:p>
            <a:pPr lvl="1" indent="-285750"/>
            <a:r>
              <a:rPr lang="en-US" altLang="zh-CN"/>
              <a:t>Second level</a:t>
            </a:r>
          </a:p>
          <a:p>
            <a:pPr lvl="2" indent="-228600"/>
            <a:r>
              <a:rPr lang="en-US" altLang="zh-CN"/>
              <a:t>Third level</a:t>
            </a:r>
          </a:p>
          <a:p>
            <a:pPr lvl="3" indent="-228600"/>
            <a:r>
              <a:rPr lang="en-US" altLang="zh-CN"/>
              <a:t>Fourth level</a:t>
            </a:r>
          </a:p>
          <a:p>
            <a:pPr lvl="4" indent="-228600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6" tIns="45718" rIns="91436" bIns="45718" anchor="t"/>
          <a:lstStyle>
            <a:lvl1pPr>
              <a:defRPr sz="1500">
                <a:ea typeface="宋体" panose="02010600030101010101" pitchFamily="2" charset="-122"/>
              </a:defRPr>
            </a:lvl1pPr>
          </a:lstStyle>
          <a:p>
            <a:pPr lvl="0" fontAlgn="base"/>
            <a:endParaRPr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6" tIns="45718" rIns="91436" bIns="45718" anchor="t"/>
          <a:lstStyle>
            <a:lvl1pPr algn="ctr">
              <a:defRPr sz="1500">
                <a:ea typeface="宋体" panose="02010600030101010101" pitchFamily="2" charset="-122"/>
              </a:defRPr>
            </a:lvl1pPr>
          </a:lstStyle>
          <a:p>
            <a:pPr lvl="0" fontAlgn="base"/>
            <a:endParaRPr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6" tIns="45718" rIns="91436" bIns="45718" anchor="t"/>
          <a:lstStyle>
            <a:lvl1pPr algn="r">
              <a:defRPr sz="1500"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1031" name="Rectangle 7"/>
          <p:cNvSpPr/>
          <p:nvPr/>
        </p:nvSpPr>
        <p:spPr>
          <a:xfrm>
            <a:off x="0" y="1031875"/>
            <a:ext cx="12192000" cy="60325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rgbClr val="000000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6" tIns="45718" rIns="91436" bIns="45718" anchor="ctr"/>
          <a:lstStyle/>
          <a:p>
            <a:pPr lvl="0" indent="0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lvl="0" algn="ctr" defTabSz="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accent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8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7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4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363200" cy="1470025"/>
          </a:xfrm>
        </p:spPr>
        <p:txBody>
          <a:bodyPr wrap="square" lIns="91436" tIns="45718" rIns="91436" bIns="45718" anchor="ctr"/>
          <a:lstStyle/>
          <a:p>
            <a:pPr algn="l" defTabSz="0">
              <a:buNone/>
            </a:pPr>
            <a:r>
              <a:rPr lang="zh-CN" altLang="en-US" sz="6600" kern="1200" dirty="0">
                <a:latin typeface="Times New Roman" panose="02020603050405020304" pitchFamily="2" charset="0"/>
                <a:ea typeface="+mj-ea"/>
                <a:cs typeface="+mj-cs"/>
                <a:sym typeface="Arial" panose="020B0604020202020204" pitchFamily="34" charset="0"/>
              </a:rPr>
              <a:t>神经拟态的类脑智能</a:t>
            </a:r>
            <a:endParaRPr lang="en-US" altLang="zh-CN" sz="6600" kern="1200" dirty="0">
              <a:latin typeface="Times New Roman" panose="02020603050405020304" pitchFamily="2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2209800" y="4038600"/>
            <a:ext cx="8459788" cy="2439988"/>
          </a:xfrm>
        </p:spPr>
        <p:txBody>
          <a:bodyPr wrap="square" lIns="91436" tIns="45718" rIns="91436" bIns="45718" anchor="t"/>
          <a:lstStyle/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中国科学院自动化研究所</a:t>
            </a:r>
          </a:p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吴高巍</a:t>
            </a:r>
          </a:p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gaowei.wu@ia.ac.cn</a:t>
            </a:r>
          </a:p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201</a:t>
            </a:r>
            <a:r>
              <a:rPr lang="en-US" altLang="zh-CN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8</a:t>
            </a:r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-1</a:t>
            </a:r>
            <a:r>
              <a:rPr lang="en-US" altLang="zh-CN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0</a:t>
            </a:r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-</a:t>
            </a:r>
            <a:r>
              <a:rPr lang="en-US" altLang="zh-CN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/>
          <p:nvPr/>
        </p:nvSpPr>
        <p:spPr>
          <a:xfrm>
            <a:off x="914400" y="4648200"/>
            <a:ext cx="10668000" cy="1774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神经元组成：细胞体，轴突，树突，突触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神经元之间通过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突触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两两相连。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信息的传递发生在突触。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突触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记录了神经元间联系的强弱。</a:t>
            </a:r>
          </a:p>
          <a:p>
            <a:pPr>
              <a:spcBef>
                <a:spcPct val="20000"/>
              </a:spcBef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只有达到一定的兴奋程度，神经元才向外界传输信息。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86" name="Picture 3" descr="neuron_stru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9347200" cy="316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4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600616-FB1E-4E5F-921F-055A7EA41B9B}"/>
              </a:ext>
            </a:extLst>
          </p:cNvPr>
          <p:cNvSpPr/>
          <p:nvPr/>
        </p:nvSpPr>
        <p:spPr>
          <a:xfrm>
            <a:off x="892769" y="6461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生物神经元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52225"/>
          <p:cNvSpPr>
            <a:spLocks noGrp="1"/>
          </p:cNvSpPr>
          <p:nvPr>
            <p:ph type="title"/>
          </p:nvPr>
        </p:nvSpPr>
        <p:spPr>
          <a:xfrm>
            <a:off x="0" y="165100"/>
            <a:ext cx="12192000" cy="762000"/>
          </a:xfrm>
        </p:spPr>
        <p:txBody>
          <a:bodyPr wrap="square" lIns="91436" tIns="45718" rIns="91436" bIns="45718" anchor="ctr">
            <a:spAutoFit/>
          </a:bodyPr>
          <a:lstStyle/>
          <a:p>
            <a:r>
              <a:rPr lang="pt-PT" altLang="zh-CN" dirty="0"/>
              <a:t>Neural Dynamics</a:t>
            </a:r>
          </a:p>
        </p:txBody>
      </p:sp>
      <p:graphicFrame>
        <p:nvGraphicFramePr>
          <p:cNvPr id="17410" name="对象 52227"/>
          <p:cNvGraphicFramePr/>
          <p:nvPr/>
        </p:nvGraphicFramePr>
        <p:xfrm>
          <a:off x="685800" y="1600200"/>
          <a:ext cx="6684963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4" imgW="9484360" imgH="5723255" progId="Excel.Chart.8">
                  <p:embed/>
                </p:oleObj>
              </mc:Choice>
              <mc:Fallback>
                <p:oleObj r:id="rId4" imgW="9484360" imgH="5723255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600200"/>
                        <a:ext cx="6684963" cy="423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直接连接符 52231"/>
          <p:cNvSpPr/>
          <p:nvPr/>
        </p:nvSpPr>
        <p:spPr>
          <a:xfrm>
            <a:off x="4384675" y="1905000"/>
            <a:ext cx="36513" cy="2230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12" name="直接连接符 52232"/>
          <p:cNvSpPr/>
          <p:nvPr/>
        </p:nvSpPr>
        <p:spPr>
          <a:xfrm>
            <a:off x="4297363" y="4445000"/>
            <a:ext cx="75565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13" name="文本框 52233"/>
          <p:cNvSpPr txBox="1"/>
          <p:nvPr/>
        </p:nvSpPr>
        <p:spPr>
          <a:xfrm>
            <a:off x="4267200" y="4572000"/>
            <a:ext cx="1512888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pt-PT" altLang="zh-CN" sz="1400" dirty="0">
                <a:latin typeface="Bookman Old Style" panose="02050604050505020204" pitchFamily="18" charset="0"/>
                <a:ea typeface="宋体" panose="02010600030101010101" pitchFamily="2" charset="-122"/>
              </a:rPr>
              <a:t>Refractory time</a:t>
            </a:r>
          </a:p>
        </p:txBody>
      </p:sp>
      <p:sp>
        <p:nvSpPr>
          <p:cNvPr id="17414" name="文本框 52234"/>
          <p:cNvSpPr txBox="1"/>
          <p:nvPr/>
        </p:nvSpPr>
        <p:spPr>
          <a:xfrm>
            <a:off x="4419600" y="2590800"/>
            <a:ext cx="15557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pt-PT" altLang="zh-CN" sz="1400" dirty="0">
                <a:latin typeface="Bookman Old Style" panose="02050604050505020204" pitchFamily="18" charset="0"/>
                <a:ea typeface="宋体" panose="02010600030101010101" pitchFamily="2" charset="-122"/>
              </a:rPr>
              <a:t>Action potential</a:t>
            </a:r>
          </a:p>
        </p:txBody>
      </p:sp>
      <p:sp>
        <p:nvSpPr>
          <p:cNvPr id="17415" name="文本框 52235"/>
          <p:cNvSpPr txBox="1"/>
          <p:nvPr/>
        </p:nvSpPr>
        <p:spPr>
          <a:xfrm>
            <a:off x="7535863" y="3033713"/>
            <a:ext cx="4376737" cy="1614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Action potential ≈ 100mV</a:t>
            </a: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Activation threshold ≈ 20-30mV</a:t>
            </a: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Rest potential ≈ -65mV</a:t>
            </a: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Spike time ≈ 1-2ms</a:t>
            </a: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Refractory time ≈ 10-20ms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pt-PT" altLang="zh-CN" dirty="0"/>
              <a:t>Binary Neurons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3"/>
            <a:endParaRPr lang="zh-CN" altLang="en-US"/>
          </a:p>
          <a:p>
            <a:endParaRPr lang="zh-CN" altLang="en-US"/>
          </a:p>
          <a:p>
            <a:r>
              <a:rPr lang="zh-CN" altLang="en-US"/>
              <a:t>ex: Perceptrons, Hopfield NNs, Boltzmann Machines</a:t>
            </a:r>
          </a:p>
          <a:p>
            <a:r>
              <a:rPr lang="zh-CN" altLang="en-US"/>
              <a:t>Main drawbacks: can only map binary functions, biologically implausible.</a:t>
            </a:r>
          </a:p>
        </p:txBody>
      </p:sp>
      <p:graphicFrame>
        <p:nvGraphicFramePr>
          <p:cNvPr id="18435" name="对象 53255"/>
          <p:cNvGraphicFramePr/>
          <p:nvPr/>
        </p:nvGraphicFramePr>
        <p:xfrm>
          <a:off x="1277938" y="1414463"/>
          <a:ext cx="5357812" cy="31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8103870" imgH="4563745" progId="Excel.Chart.8">
                  <p:embed/>
                </p:oleObj>
              </mc:Choice>
              <mc:Fallback>
                <p:oleObj r:id="rId3" imgW="8103870" imgH="4563745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7938" y="1414463"/>
                        <a:ext cx="5357812" cy="3192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53252"/>
          <p:cNvGraphicFramePr/>
          <p:nvPr/>
        </p:nvGraphicFramePr>
        <p:xfrm>
          <a:off x="7234238" y="3279775"/>
          <a:ext cx="24590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5" imgW="1398270" imgH="457835" progId="Equation.3">
                  <p:embed/>
                </p:oleObj>
              </mc:Choice>
              <mc:Fallback>
                <p:oleObj r:id="rId5" imgW="1398270" imgH="45783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4238" y="3279775"/>
                        <a:ext cx="2459037" cy="871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矩形 53253"/>
          <p:cNvSpPr/>
          <p:nvPr/>
        </p:nvSpPr>
        <p:spPr>
          <a:xfrm>
            <a:off x="7319963" y="2967038"/>
            <a:ext cx="2085975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pt-PT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“</a:t>
            </a:r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Hard” threshold</a:t>
            </a:r>
          </a:p>
        </p:txBody>
      </p:sp>
      <p:sp>
        <p:nvSpPr>
          <p:cNvPr id="18438" name="文本框 53254"/>
          <p:cNvSpPr txBox="1"/>
          <p:nvPr/>
        </p:nvSpPr>
        <p:spPr>
          <a:xfrm>
            <a:off x="9753600" y="3733800"/>
            <a:ext cx="1978025" cy="365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anchor="t">
            <a:spAutoFit/>
          </a:bodyPr>
          <a:lstStyle/>
          <a:p>
            <a:pPr>
              <a:buFont typeface="Symbol" panose="05050102010706020507" pitchFamily="2" charset="2"/>
              <a:buChar char="Q"/>
            </a:pPr>
            <a:r>
              <a:rPr lang="zh-CN" altLang="pt-PT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= </a:t>
            </a:r>
            <a:r>
              <a:rPr lang="pt-PT" altLang="zh-CN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threshold</a:t>
            </a:r>
          </a:p>
        </p:txBody>
      </p:sp>
      <p:graphicFrame>
        <p:nvGraphicFramePr>
          <p:cNvPr id="18439" name="对象 53259"/>
          <p:cNvGraphicFramePr/>
          <p:nvPr/>
        </p:nvGraphicFramePr>
        <p:xfrm>
          <a:off x="7162800" y="2082800"/>
          <a:ext cx="15287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7" imgW="877570" imgH="368935" progId="Equation.3">
                  <p:embed/>
                </p:oleObj>
              </mc:Choice>
              <mc:Fallback>
                <p:oleObj r:id="rId7" imgW="877570" imgH="36893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2800" y="2082800"/>
                        <a:ext cx="1528763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文本框 53260"/>
          <p:cNvSpPr txBox="1"/>
          <p:nvPr/>
        </p:nvSpPr>
        <p:spPr>
          <a:xfrm>
            <a:off x="7319963" y="1700213"/>
            <a:ext cx="1128712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Stimulus</a:t>
            </a:r>
          </a:p>
        </p:txBody>
      </p:sp>
      <p:graphicFrame>
        <p:nvGraphicFramePr>
          <p:cNvPr id="18441" name="对象 53261"/>
          <p:cNvGraphicFramePr/>
          <p:nvPr/>
        </p:nvGraphicFramePr>
        <p:xfrm>
          <a:off x="8975725" y="2084388"/>
          <a:ext cx="21431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9" imgW="1017270" imgH="228600" progId="Equation.3">
                  <p:embed/>
                </p:oleObj>
              </mc:Choice>
              <mc:Fallback>
                <p:oleObj r:id="rId9" imgW="101727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5725" y="2084388"/>
                        <a:ext cx="2143125" cy="588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矩形 53262"/>
          <p:cNvSpPr/>
          <p:nvPr/>
        </p:nvSpPr>
        <p:spPr>
          <a:xfrm>
            <a:off x="8974138" y="1700213"/>
            <a:ext cx="1182687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Response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pt-PT" altLang="zh-CN" dirty="0"/>
              <a:t>Analog Neurons</a:t>
            </a:r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ex: MLPs, Recurrent NNs, ...</a:t>
            </a:r>
          </a:p>
          <a:p>
            <a:r>
              <a:rPr lang="zh-CN" altLang="en-US"/>
              <a:t>Main drawbacks: difficult to process time patterns, biologically implausible.</a:t>
            </a:r>
          </a:p>
        </p:txBody>
      </p:sp>
      <p:graphicFrame>
        <p:nvGraphicFramePr>
          <p:cNvPr id="19459" name="对象 54276"/>
          <p:cNvGraphicFramePr/>
          <p:nvPr/>
        </p:nvGraphicFramePr>
        <p:xfrm>
          <a:off x="7543800" y="3505200"/>
          <a:ext cx="20240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1054735" imgH="394335" progId="Equation.3">
                  <p:embed/>
                </p:oleObj>
              </mc:Choice>
              <mc:Fallback>
                <p:oleObj r:id="rId3" imgW="1054735" imgH="39433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3800" y="3505200"/>
                        <a:ext cx="2024063" cy="585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矩形 54277"/>
          <p:cNvSpPr/>
          <p:nvPr/>
        </p:nvSpPr>
        <p:spPr>
          <a:xfrm>
            <a:off x="7391400" y="3141663"/>
            <a:ext cx="2008188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pt-PT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“</a:t>
            </a:r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Soft” threshold</a:t>
            </a:r>
          </a:p>
        </p:txBody>
      </p:sp>
      <p:graphicFrame>
        <p:nvGraphicFramePr>
          <p:cNvPr id="19461" name="对象 54278"/>
          <p:cNvGraphicFramePr/>
          <p:nvPr/>
        </p:nvGraphicFramePr>
        <p:xfrm>
          <a:off x="1257300" y="1206500"/>
          <a:ext cx="584835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5" imgW="8112760" imgH="4572000" progId="Excel.Chart.8">
                  <p:embed/>
                </p:oleObj>
              </mc:Choice>
              <mc:Fallback>
                <p:oleObj r:id="rId5" imgW="8112760" imgH="4572000" progId="Excel.Char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7300" y="1206500"/>
                        <a:ext cx="5848350" cy="357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54282"/>
          <p:cNvGraphicFramePr/>
          <p:nvPr/>
        </p:nvGraphicFramePr>
        <p:xfrm>
          <a:off x="7391400" y="2136775"/>
          <a:ext cx="17287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7" imgW="877570" imgH="368935" progId="Equation.3">
                  <p:embed/>
                </p:oleObj>
              </mc:Choice>
              <mc:Fallback>
                <p:oleObj r:id="rId7" imgW="877570" imgH="36893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1400" y="2136775"/>
                        <a:ext cx="1728788" cy="722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文本框 54283"/>
          <p:cNvSpPr txBox="1"/>
          <p:nvPr/>
        </p:nvSpPr>
        <p:spPr>
          <a:xfrm>
            <a:off x="7391400" y="1755775"/>
            <a:ext cx="1128713" cy="334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Stimulus</a:t>
            </a:r>
          </a:p>
        </p:txBody>
      </p:sp>
      <p:graphicFrame>
        <p:nvGraphicFramePr>
          <p:cNvPr id="19464" name="对象 54284"/>
          <p:cNvGraphicFramePr/>
          <p:nvPr/>
        </p:nvGraphicFramePr>
        <p:xfrm>
          <a:off x="9372600" y="2209800"/>
          <a:ext cx="18637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9" imgW="1017270" imgH="228600" progId="Equation.3">
                  <p:embed/>
                </p:oleObj>
              </mc:Choice>
              <mc:Fallback>
                <p:oleObj r:id="rId9" imgW="101727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72600" y="2209800"/>
                        <a:ext cx="1863725" cy="414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矩形 54285"/>
          <p:cNvSpPr/>
          <p:nvPr/>
        </p:nvSpPr>
        <p:spPr>
          <a:xfrm>
            <a:off x="9677400" y="1752600"/>
            <a:ext cx="1182688" cy="334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Response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pt-PT" altLang="zh-CN" dirty="0"/>
              <a:t>Spiking Neurons</a:t>
            </a:r>
            <a:endParaRPr lang="zh-CN" altLang="en-US"/>
          </a:p>
        </p:txBody>
      </p:sp>
      <p:graphicFrame>
        <p:nvGraphicFramePr>
          <p:cNvPr id="20482" name="对象 55299"/>
          <p:cNvGraphicFramePr/>
          <p:nvPr/>
        </p:nvGraphicFramePr>
        <p:xfrm>
          <a:off x="2058670" y="2057400"/>
          <a:ext cx="27797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3" imgW="1169670" imgH="368935" progId="Equation.3">
                  <p:embed/>
                </p:oleObj>
              </mc:Choice>
              <mc:Fallback>
                <p:oleObj r:id="rId3" imgW="1169670" imgH="36893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8670" y="2057400"/>
                        <a:ext cx="2779713" cy="785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55300"/>
          <p:cNvGraphicFramePr/>
          <p:nvPr/>
        </p:nvGraphicFramePr>
        <p:xfrm>
          <a:off x="1084580" y="3296920"/>
          <a:ext cx="5387975" cy="121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5" imgW="2476500" imgH="457200" progId="Equation.3">
                  <p:embed/>
                </p:oleObj>
              </mc:Choice>
              <mc:Fallback>
                <p:oleObj r:id="rId5" imgW="2476500" imgH="457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4580" y="3296920"/>
                        <a:ext cx="5387975" cy="1217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55301"/>
          <p:cNvGraphicFramePr/>
          <p:nvPr/>
        </p:nvGraphicFramePr>
        <p:xfrm>
          <a:off x="1227455" y="4514215"/>
          <a:ext cx="5102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7" imgW="1955800" imgH="609600" progId="Equation.3">
                  <p:embed/>
                </p:oleObj>
              </mc:Choice>
              <mc:Fallback>
                <p:oleObj r:id="rId7" imgW="1955800" imgH="609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7455" y="4514215"/>
                        <a:ext cx="5102225" cy="139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文本框 55302"/>
          <p:cNvSpPr txBox="1"/>
          <p:nvPr/>
        </p:nvSpPr>
        <p:spPr>
          <a:xfrm>
            <a:off x="6574155" y="1688465"/>
            <a:ext cx="5308600" cy="255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buFont typeface="Symbol" panose="05050102010706020507" pitchFamily="2" charset="2"/>
              <a:buChar char="h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(.)</a:t>
            </a:r>
            <a:r>
              <a:rPr lang="zh-CN" altLang="pt-PT" sz="20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spike and afterspike potential</a:t>
            </a: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u</a:t>
            </a:r>
            <a:r>
              <a:rPr lang="pt-PT" altLang="zh-CN" sz="2000" baseline="-25000" dirty="0">
                <a:latin typeface="Bookman Old Style" panose="02050604050505020204" pitchFamily="18" charset="0"/>
                <a:ea typeface="宋体" panose="02010600030101010101" pitchFamily="2" charset="-122"/>
              </a:rPr>
              <a:t>rest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= resting potential</a:t>
            </a: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dirty="0">
                <a:latin typeface="Symbol" panose="05050102010706020507" pitchFamily="2" charset="2"/>
                <a:ea typeface="宋体" panose="02010600030101010101" pitchFamily="2" charset="-122"/>
              </a:rPr>
              <a:t>e</a:t>
            </a: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(t,u(</a:t>
            </a:r>
            <a:r>
              <a:rPr lang="pt-PT" altLang="zh-CN" sz="2000" dirty="0">
                <a:latin typeface="Symbol" panose="05050102010706020507" pitchFamily="2" charset="2"/>
                <a:ea typeface="宋体" panose="02010600030101010101" pitchFamily="2" charset="-122"/>
              </a:rPr>
              <a:t>t)</a:t>
            </a: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 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trace at time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</a:rPr>
              <a:t>t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 of input at time</a:t>
            </a: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pt-PT" altLang="zh-CN" sz="2000" dirty="0">
                <a:latin typeface="Symbol" panose="05050102010706020507" pitchFamily="2" charset="2"/>
                <a:ea typeface="宋体" panose="02010600030101010101" pitchFamily="2" charset="-122"/>
              </a:rPr>
              <a:t>t</a:t>
            </a:r>
            <a:endParaRPr lang="pt-PT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Symbol" panose="05050102010706020507" pitchFamily="2" charset="2"/>
              <a:buChar char="Q"/>
            </a:pP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threshold</a:t>
            </a: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x</a:t>
            </a:r>
            <a:r>
              <a:rPr lang="pt-PT" altLang="zh-CN" sz="2000" i="1" baseline="-25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j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(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) = output of neuron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j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 at time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w</a:t>
            </a:r>
            <a:r>
              <a:rPr lang="pt-PT" altLang="zh-CN" sz="2000" i="1" baseline="-25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ij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efficacy of synapse from neuron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i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 to neuron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j</a:t>
            </a: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u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(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) = input stimulus at time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</a:p>
        </p:txBody>
      </p:sp>
      <p:sp>
        <p:nvSpPr>
          <p:cNvPr id="20486" name="矩形 55303"/>
          <p:cNvSpPr/>
          <p:nvPr/>
        </p:nvSpPr>
        <p:spPr>
          <a:xfrm>
            <a:off x="1220470" y="3048000"/>
            <a:ext cx="1816100" cy="433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r>
              <a:rPr lang="pt-PT" altLang="zh-CN" sz="20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Response</a:t>
            </a:r>
          </a:p>
        </p:txBody>
      </p:sp>
      <p:sp>
        <p:nvSpPr>
          <p:cNvPr id="20487" name="文本框 55304"/>
          <p:cNvSpPr txBox="1"/>
          <p:nvPr/>
        </p:nvSpPr>
        <p:spPr>
          <a:xfrm>
            <a:off x="1220470" y="1524000"/>
            <a:ext cx="1366838" cy="395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pt-PT" altLang="zh-CN" sz="20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Stimulus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pt-PT" altLang="zh-CN" dirty="0"/>
              <a:t>Spiking Neuron Dynamics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endParaRPr lang="zh-CN" altLang="en-US"/>
          </a:p>
        </p:txBody>
      </p:sp>
      <p:grpSp>
        <p:nvGrpSpPr>
          <p:cNvPr id="21507" name="组合 3"/>
          <p:cNvGrpSpPr>
            <a:grpSpLocks noChangeAspect="1"/>
          </p:cNvGrpSpPr>
          <p:nvPr/>
        </p:nvGrpSpPr>
        <p:grpSpPr>
          <a:xfrm>
            <a:off x="1905000" y="1219200"/>
            <a:ext cx="8469313" cy="5356225"/>
            <a:chOff x="476" y="981"/>
            <a:chExt cx="4763" cy="3067"/>
          </a:xfrm>
        </p:grpSpPr>
        <p:graphicFrame>
          <p:nvGraphicFramePr>
            <p:cNvPr id="21508" name="对象 4"/>
            <p:cNvGraphicFramePr/>
            <p:nvPr/>
          </p:nvGraphicFramePr>
          <p:xfrm>
            <a:off x="476" y="981"/>
            <a:ext cx="4763" cy="3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r:id="rId3" imgW="7432040" imgH="4216400" progId="Excel.Chart.8">
                    <p:embed/>
                  </p:oleObj>
                </mc:Choice>
                <mc:Fallback>
                  <p:oleObj r:id="rId3" imgW="7432040" imgH="4216400" progId="Excel.Chart.8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6" y="981"/>
                          <a:ext cx="4763" cy="30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9" name="文本框 6"/>
            <p:cNvSpPr txBox="1"/>
            <p:nvPr/>
          </p:nvSpPr>
          <p:spPr>
            <a:xfrm>
              <a:off x="4295" y="1174"/>
              <a:ext cx="3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y(t)</a:t>
              </a:r>
            </a:p>
          </p:txBody>
        </p:sp>
        <p:sp>
          <p:nvSpPr>
            <p:cNvPr id="21510" name="文本框 7"/>
            <p:cNvSpPr txBox="1"/>
            <p:nvPr/>
          </p:nvSpPr>
          <p:spPr>
            <a:xfrm>
              <a:off x="4295" y="1358"/>
              <a:ext cx="22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pt-PT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</a:t>
              </a:r>
            </a:p>
          </p:txBody>
        </p:sp>
        <p:sp>
          <p:nvSpPr>
            <p:cNvPr id="21511" name="文本框 8"/>
            <p:cNvSpPr txBox="1"/>
            <p:nvPr/>
          </p:nvSpPr>
          <p:spPr>
            <a:xfrm>
              <a:off x="4295" y="1494"/>
              <a:ext cx="75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u</a:t>
              </a:r>
              <a:r>
                <a:rPr lang="pt-PT" altLang="zh-CN" sz="1600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rest</a:t>
              </a:r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+(t-t</a:t>
              </a:r>
              <a:r>
                <a:rPr lang="pt-PT" altLang="zh-CN" sz="1600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f</a:t>
              </a:r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spike response </a:t>
            </a:r>
            <a:r>
              <a:rPr lang="en-US" altLang="zh-CN"/>
              <a:t>model, SRM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36" tIns="45718" rIns="91436" bIns="45718" anchor="t"/>
          <a:lstStyle/>
          <a:p>
            <a:pPr fontAlgn="base"/>
            <a:r>
              <a:rPr lang="zh-CN" altLang="en-US" strike="noStrike" noProof="1"/>
              <a:t>the spike-train of a neuron</a:t>
            </a:r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strike="noStrike" noProof="1"/>
              <a:t>model </a:t>
            </a:r>
            <a:r>
              <a:rPr lang="en-US" altLang="zh-CN" strike="noStrike" noProof="1"/>
              <a:t>the</a:t>
            </a:r>
            <a:r>
              <a:rPr lang="zh-CN" altLang="en-US" strike="noStrike" noProof="1"/>
              <a:t> refractoriness</a:t>
            </a:r>
          </a:p>
          <a:p>
            <a:pPr fontAlgn="base"/>
            <a:endParaRPr lang="zh-CN" altLang="en-US" strike="noStrike" noProof="1"/>
          </a:p>
          <a:p>
            <a:pPr lvl="5"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strike="noStrike" noProof="1"/>
              <a:t>effect of incoming postsynaptic potentials</a:t>
            </a:r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</p:txBody>
      </p:sp>
      <p:pic>
        <p:nvPicPr>
          <p:cNvPr id="22531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0" y="1295400"/>
            <a:ext cx="3016250" cy="52625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2532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47800" y="2057400"/>
          <a:ext cx="55133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5" imgW="2602865" imgH="241300" progId="Equation.KSEE3">
                  <p:embed/>
                </p:oleObj>
              </mc:Choice>
              <mc:Fallback>
                <p:oleObj r:id="rId5" imgW="2602865" imgH="241300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057400"/>
                        <a:ext cx="5513388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1442" y="3048000"/>
          <a:ext cx="639635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7" imgW="3517265" imgH="889000" progId="Equation.KSEE3">
                  <p:embed/>
                </p:oleObj>
              </mc:Choice>
              <mc:Fallback>
                <p:oleObj r:id="rId7" imgW="3517265" imgH="889000" progId="Equation.KSEE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442" y="3048000"/>
                        <a:ext cx="6396355" cy="161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47800" y="5334000"/>
          <a:ext cx="56229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9" imgW="2997200" imgH="508000" progId="Equation.KSEE3">
                  <p:embed/>
                </p:oleObj>
              </mc:Choice>
              <mc:Fallback>
                <p:oleObj r:id="rId9" imgW="2997200" imgH="5080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5334000"/>
                        <a:ext cx="5622925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>
                <a:sym typeface="宋体" panose="02010600030101010101" pitchFamily="2" charset="-122"/>
              </a:rPr>
              <a:t>spike response </a:t>
            </a:r>
            <a:r>
              <a:rPr lang="en-US" altLang="zh-CN">
                <a:sym typeface="宋体" panose="02010600030101010101" pitchFamily="2" charset="-122"/>
              </a:rPr>
              <a:t>model, SRM</a:t>
            </a:r>
            <a:endParaRPr lang="zh-CN" altLang="en-US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r>
              <a:rPr lang="zh-CN" altLang="en-US"/>
              <a:t>The current excitation of a neuron</a:t>
            </a:r>
          </a:p>
          <a:p>
            <a:endParaRPr lang="zh-CN" altLang="en-US"/>
          </a:p>
          <a:p>
            <a:pPr lvl="4"/>
            <a:endParaRPr lang="zh-CN" altLang="en-US"/>
          </a:p>
          <a:p>
            <a:pPr lvl="4"/>
            <a:endParaRPr lang="zh-CN" altLang="en-US"/>
          </a:p>
          <a:p>
            <a:r>
              <a:rPr lang="zh-CN" altLang="en-US"/>
              <a:t>Short-term memory neurons</a:t>
            </a:r>
          </a:p>
          <a:p>
            <a:pPr lvl="1"/>
            <a:r>
              <a:rPr lang="zh-CN" altLang="en-US"/>
              <a:t>only takes the refractory effects of the last pulse sent into account.</a:t>
            </a:r>
          </a:p>
        </p:txBody>
      </p:sp>
      <p:graphicFrame>
        <p:nvGraphicFramePr>
          <p:cNvPr id="2355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73860" y="2073910"/>
          <a:ext cx="5524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4" imgW="2602865" imgH="393700" progId="Equation.KSEE3">
                  <p:embed/>
                </p:oleObj>
              </mc:Choice>
              <mc:Fallback>
                <p:oleObj r:id="rId4" imgW="2602865" imgH="3937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3860" y="2073910"/>
                        <a:ext cx="5524500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99248" y="4495800"/>
          <a:ext cx="482790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6" imgW="2273300" imgH="393700" progId="Equation.KSEE3">
                  <p:embed/>
                </p:oleObj>
              </mc:Choice>
              <mc:Fallback>
                <p:oleObj r:id="rId6" imgW="2273300" imgH="3937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9248" y="4495800"/>
                        <a:ext cx="482790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endParaRPr lang="zh-CN" altLang="en-US"/>
          </a:p>
        </p:txBody>
      </p:sp>
      <p:pic>
        <p:nvPicPr>
          <p:cNvPr id="24578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52400"/>
            <a:ext cx="6007100" cy="66230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Leaky Integrate-and-Fire </a:t>
            </a:r>
            <a:r>
              <a:rPr lang="en-US" altLang="zh-CN"/>
              <a:t>(LIF)</a:t>
            </a:r>
            <a:r>
              <a:rPr lang="zh-CN" altLang="en-US"/>
              <a:t> Model</a:t>
            </a:r>
          </a:p>
        </p:txBody>
      </p:sp>
      <p:pic>
        <p:nvPicPr>
          <p:cNvPr id="25602" name="内容占位符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94375" y="1752600"/>
            <a:ext cx="6054725" cy="3843338"/>
          </a:xfrm>
        </p:spPr>
      </p:pic>
      <p:graphicFrame>
        <p:nvGraphicFramePr>
          <p:cNvPr id="25603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00200" y="1371600"/>
          <a:ext cx="22542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1131570" imgH="393700" progId="Equation.KSEE3">
                  <p:embed/>
                </p:oleObj>
              </mc:Choice>
              <mc:Fallback>
                <p:oleObj r:id="rId5" imgW="1131570" imgH="3937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1371600"/>
                        <a:ext cx="225425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47800" y="2514600"/>
          <a:ext cx="27828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7" imgW="1334770" imgH="393700" progId="Equation.KSEE3">
                  <p:embed/>
                </p:oleObj>
              </mc:Choice>
              <mc:Fallback>
                <p:oleObj r:id="rId7" imgW="1334770" imgH="3937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2514600"/>
                        <a:ext cx="2782888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2590800" y="2209800"/>
            <a:ext cx="454025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5606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24247" y="3515837"/>
          <a:ext cx="3569970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9" imgW="1473200" imgH="533400" progId="Equation.KSEE3">
                  <p:embed/>
                </p:oleObj>
              </mc:Choice>
              <mc:Fallback>
                <p:oleObj r:id="rId9" imgW="1473200" imgH="5334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4247" y="3515837"/>
                        <a:ext cx="3569970" cy="1292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文本框 10"/>
          <p:cNvSpPr txBox="1"/>
          <p:nvPr/>
        </p:nvSpPr>
        <p:spPr>
          <a:xfrm>
            <a:off x="306070" y="3575050"/>
            <a:ext cx="18319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‘firing-time'</a:t>
            </a:r>
            <a:endParaRPr lang="en-US" altLang="zh-CN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608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47483" y="4938871"/>
          <a:ext cx="6519545" cy="168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11" imgW="3441700" imgH="889000" progId="Equation.KSEE3">
                  <p:embed/>
                </p:oleObj>
              </mc:Choice>
              <mc:Fallback>
                <p:oleObj r:id="rId11" imgW="3441700" imgH="8890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483" y="4938871"/>
                        <a:ext cx="6519545" cy="1684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38210" y="5596255"/>
          <a:ext cx="3193415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13" imgW="1625600" imgH="393700" progId="Equation.KSEE3">
                  <p:embed/>
                </p:oleObj>
              </mc:Choice>
              <mc:Fallback>
                <p:oleObj r:id="rId13" imgW="1625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38210" y="5596255"/>
                        <a:ext cx="3193415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从</a:t>
            </a:r>
            <a:r>
              <a:rPr lang="en-US" altLang="zh-CN"/>
              <a:t>“</a:t>
            </a:r>
            <a:r>
              <a:rPr lang="zh-CN" altLang="en-US"/>
              <a:t>联结主义</a:t>
            </a:r>
            <a:r>
              <a:rPr lang="en-US" altLang="zh-CN"/>
              <a:t>”</a:t>
            </a:r>
            <a:r>
              <a:rPr lang="zh-CN" altLang="en-US"/>
              <a:t>到</a:t>
            </a:r>
            <a:r>
              <a:rPr lang="en-US" altLang="zh-CN"/>
              <a:t>“</a:t>
            </a:r>
            <a:r>
              <a:rPr lang="zh-CN" altLang="en-US"/>
              <a:t>类脑智能</a:t>
            </a:r>
            <a:r>
              <a:rPr lang="en-US" altLang="zh-CN"/>
              <a:t>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36" tIns="45718" rIns="91436" bIns="45718" anchor="t"/>
          <a:lstStyle/>
          <a:p>
            <a:pPr fontAlgn="base"/>
            <a:r>
              <a:rPr lang="zh-CN" altLang="en-US" strike="noStrike" noProof="1"/>
              <a:t>借助于 Deep Learning 算法，人类终于找到了如何处理 “抽象概念”这个亘古难题的方法。</a:t>
            </a:r>
          </a:p>
          <a:p>
            <a:pPr lvl="2" fontAlgn="base"/>
            <a:endParaRPr lang="zh-CN" altLang="en-US" strike="noStrike" noProof="1"/>
          </a:p>
          <a:p>
            <a:pPr fontAlgn="base"/>
            <a:r>
              <a:rPr lang="zh-CN" altLang="en-US" sz="3200">
                <a:sym typeface="+mn-ea"/>
              </a:rPr>
              <a:t>深度学习在视、听、说等方面取得的巨大成功掀起了类脑计算的新浪潮。</a:t>
            </a:r>
            <a:endParaRPr lang="zh-CN" altLang="en-US" sz="3200" strike="noStrike" noProof="1"/>
          </a:p>
          <a:p>
            <a:pPr lvl="5" fontAlgn="base"/>
            <a:endParaRPr lang="zh-CN" altLang="en-US" sz="3200" strike="noStrike" noProof="1"/>
          </a:p>
          <a:p>
            <a:pPr fontAlgn="base"/>
            <a:endParaRPr lang="zh-CN" altLang="en-US" strike="noStrike" noProof="1"/>
          </a:p>
        </p:txBody>
      </p:sp>
      <p:pic>
        <p:nvPicPr>
          <p:cNvPr id="409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733800"/>
            <a:ext cx="2795588" cy="2668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en-US" altLang="zh-CN"/>
              <a:t>LIF</a:t>
            </a:r>
          </a:p>
        </p:txBody>
      </p:sp>
      <p:pic>
        <p:nvPicPr>
          <p:cNvPr id="26626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5000"/>
            <a:ext cx="10385425" cy="357028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80" y="2097405"/>
            <a:ext cx="4011613" cy="3538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Hodgkin-Huxley(HH)模型</a:t>
            </a:r>
            <a:endParaRPr lang="en-US" altLang="zh-CN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r>
              <a:rPr lang="zh-CN" altLang="en-US"/>
              <a:t>HH 模型是一组描述神经元细胞膜的电生理现象的非线性微分方程</a:t>
            </a:r>
          </a:p>
        </p:txBody>
      </p:sp>
      <p:pic>
        <p:nvPicPr>
          <p:cNvPr id="27652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903" y="2267585"/>
            <a:ext cx="4592637" cy="3657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65" y="5306695"/>
            <a:ext cx="6128385" cy="11626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脉冲神经元模型</a:t>
            </a:r>
          </a:p>
        </p:txBody>
      </p:sp>
      <p:pic>
        <p:nvPicPr>
          <p:cNvPr id="2867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295400"/>
            <a:ext cx="9956800" cy="499427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Spiking Neural Networks (SNNs)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07988" y="1397000"/>
            <a:ext cx="5576887" cy="4729163"/>
          </a:xfrm>
        </p:spPr>
        <p:txBody>
          <a:bodyPr wrap="square" lIns="91436" tIns="45718" rIns="91436" bIns="45718" anchor="t"/>
          <a:lstStyle/>
          <a:p>
            <a:r>
              <a:rPr lang="zh-CN" altLang="en-US"/>
              <a:t>由脉冲神经元构成的网络</a:t>
            </a:r>
          </a:p>
          <a:p>
            <a:pPr lvl="1"/>
            <a:r>
              <a:rPr lang="en-US" altLang="zh-CN"/>
              <a:t>T</a:t>
            </a:r>
            <a:r>
              <a:rPr lang="zh-CN" altLang="en-US"/>
              <a:t>he connection between two SNN neurons is modeled by multiple (K) synapses</a:t>
            </a:r>
          </a:p>
        </p:txBody>
      </p:sp>
      <p:pic>
        <p:nvPicPr>
          <p:cNvPr id="29699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71600"/>
            <a:ext cx="6016625" cy="5240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脉冲神经网络的学习算法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r>
              <a:rPr lang="zh-CN" altLang="en-US"/>
              <a:t>非监督学习</a:t>
            </a:r>
          </a:p>
          <a:p>
            <a:pPr lvl="1"/>
            <a:r>
              <a:rPr lang="zh-CN" altLang="en-US"/>
              <a:t>基于赫布法则</a:t>
            </a:r>
            <a:r>
              <a:rPr lang="en-US" altLang="zh-CN"/>
              <a:t>(Hebbian Rule)</a:t>
            </a:r>
            <a:r>
              <a:rPr lang="zh-CN" altLang="en-US"/>
              <a:t>而设，</a:t>
            </a:r>
            <a:r>
              <a:rPr lang="en-US" altLang="zh-CN"/>
              <a:t>STDP(Spike Timing Dependent Plasticity)</a:t>
            </a:r>
            <a:endParaRPr lang="zh-CN" altLang="en-US"/>
          </a:p>
          <a:p>
            <a:pPr lvl="1"/>
            <a:r>
              <a:rPr lang="en-US" altLang="zh-CN"/>
              <a:t>“</a:t>
            </a:r>
            <a:r>
              <a:rPr lang="zh-CN" altLang="en-US"/>
              <a:t>同时激发的神经元连接在一起</a:t>
            </a:r>
            <a:r>
              <a:rPr lang="en-US" altLang="zh-CN"/>
              <a:t>”</a:t>
            </a:r>
          </a:p>
          <a:p>
            <a:r>
              <a:rPr lang="zh-CN" altLang="en-US"/>
              <a:t>监督学习</a:t>
            </a:r>
          </a:p>
          <a:p>
            <a:pPr lvl="1"/>
            <a:r>
              <a:rPr lang="zh-CN" altLang="en-US"/>
              <a:t>基于反向传播训练算法的思想，从所犯的错误中学习</a:t>
            </a:r>
          </a:p>
          <a:p>
            <a:pPr lvl="1"/>
            <a:r>
              <a:rPr lang="en-US" altLang="zh-CN"/>
              <a:t>Precise-Spike-Diven Synaptic Plasticity (PSD)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将传统的人工神经网络转化为脉冲神经网络的算法。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pPr marL="0" indent="0"/>
            <a:r>
              <a:rPr lang="en-US" altLang="zh-CN"/>
              <a:t>Precise-Spike-Diven Synaptic Plasticity (PSD)</a:t>
            </a:r>
            <a:endParaRPr lang="zh-CN" altLang="en-US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r>
              <a:rPr lang="zh-CN" altLang="en-US"/>
              <a:t>PSD Learning Rule</a:t>
            </a:r>
          </a:p>
        </p:txBody>
      </p:sp>
      <p:pic>
        <p:nvPicPr>
          <p:cNvPr id="3277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200400"/>
            <a:ext cx="6846888" cy="3181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752600"/>
            <a:ext cx="2752725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90800"/>
            <a:ext cx="2757488" cy="1411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4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419600"/>
            <a:ext cx="4130675" cy="912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神经编码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36" tIns="45718" rIns="91436" bIns="45718" anchor="t"/>
          <a:lstStyle/>
          <a:p>
            <a:pPr fontAlgn="base"/>
            <a:r>
              <a:rPr lang="zh-CN" altLang="en-US" strike="noStrike" noProof="1"/>
              <a:t>神经脉冲序列是信息在神经系统中的一种重要表达方式</a:t>
            </a:r>
          </a:p>
          <a:p>
            <a:pPr lvl="1" fontAlgn="base"/>
            <a:r>
              <a:rPr lang="zh-CN" altLang="en-US" strike="noStrike" noProof="1"/>
              <a:t>频率编码</a:t>
            </a:r>
            <a:r>
              <a:rPr lang="en-US" altLang="zh-CN" strike="noStrike" noProof="1"/>
              <a:t>(rate coding)</a:t>
            </a:r>
          </a:p>
          <a:p>
            <a:pPr marL="817245" lvl="1" indent="0" fontAlgn="base">
              <a:spcBef>
                <a:spcPts val="0"/>
              </a:spcBef>
              <a:buNone/>
            </a:pPr>
            <a:r>
              <a:rPr lang="en-US" altLang="zh-CN" strike="noStrike" noProof="1"/>
              <a:t>			- </a:t>
            </a:r>
            <a:r>
              <a:rPr lang="zh-CN" altLang="en-US" strike="noStrike" noProof="1"/>
              <a:t>泊松过程</a:t>
            </a:r>
          </a:p>
          <a:p>
            <a:pPr lvl="1" fontAlgn="base"/>
            <a:r>
              <a:rPr lang="zh-CN" altLang="en-US" strike="noStrike" noProof="1"/>
              <a:t>时间编码</a:t>
            </a:r>
            <a:r>
              <a:rPr lang="en-US" altLang="zh-CN" strike="noStrike" noProof="1"/>
              <a:t>(temporal coding)</a:t>
            </a:r>
          </a:p>
          <a:p>
            <a:pPr lvl="1" fontAlgn="base"/>
            <a:endParaRPr lang="en-US" altLang="zh-CN" strike="noStrike" noProof="1"/>
          </a:p>
          <a:p>
            <a:pPr lvl="1" fontAlgn="base"/>
            <a:endParaRPr lang="en-US" altLang="zh-CN" strike="noStrike" noProof="1"/>
          </a:p>
          <a:p>
            <a:pPr lvl="1" fontAlgn="base"/>
            <a:r>
              <a:rPr lang="zh-CN" altLang="en-US" strike="noStrike" noProof="1"/>
              <a:t>群体编码</a:t>
            </a:r>
            <a:r>
              <a:rPr lang="en-US" altLang="zh-CN" strike="noStrike" noProof="1"/>
              <a:t>(population coding)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28" y="5029158"/>
            <a:ext cx="8966200" cy="561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应用：模式识别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r>
              <a:rPr lang="zh-CN" altLang="en-US"/>
              <a:t>基于脉冲时间的模式识别模型</a:t>
            </a:r>
          </a:p>
          <a:p>
            <a:pPr lvl="1"/>
            <a:r>
              <a:rPr lang="zh-CN" altLang="en-US"/>
              <a:t>主要由编码和学习网络两个部分组成</a:t>
            </a:r>
          </a:p>
          <a:p>
            <a:pPr lvl="1"/>
            <a:r>
              <a:rPr lang="zh-CN" altLang="en-US"/>
              <a:t>编码部分采用将时滞编码和相位编码相结合的方法，以将图像信息转化为由神经脉冲序列组成的时空斑图(spatiotemporal pattern)。</a:t>
            </a:r>
          </a:p>
          <a:p>
            <a:pPr lvl="1"/>
            <a:r>
              <a:rPr lang="zh-CN" altLang="en-US"/>
              <a:t>一个单层脉冲神经网络，用来学习识别不同的输入</a:t>
            </a:r>
          </a:p>
        </p:txBody>
      </p:sp>
      <p:pic>
        <p:nvPicPr>
          <p:cNvPr id="35843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962400"/>
            <a:ext cx="6400800" cy="278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文本框 7"/>
          <p:cNvSpPr txBox="1"/>
          <p:nvPr/>
        </p:nvSpPr>
        <p:spPr>
          <a:xfrm>
            <a:off x="9677400" y="6096000"/>
            <a:ext cx="19716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J. Hu </a:t>
            </a:r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 al, 2013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应用：</a:t>
            </a:r>
            <a:r>
              <a:rPr lang="en-US" altLang="zh-CN"/>
              <a:t>SPAUN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06400" y="1397000"/>
            <a:ext cx="6451600" cy="4729163"/>
          </a:xfrm>
        </p:spPr>
        <p:txBody>
          <a:bodyPr wrap="square" lIns="91436" tIns="45718" rIns="91436" bIns="45718" anchor="t"/>
          <a:lstStyle/>
          <a:p>
            <a:r>
              <a:rPr lang="zh-CN" altLang="en-US"/>
              <a:t>Spaun（Semantic Pointer Architecture Unified Network，语义指针架构统一网络）</a:t>
            </a:r>
          </a:p>
          <a:p>
            <a:pPr lvl="1"/>
            <a:r>
              <a:rPr lang="zh-CN" altLang="en-US"/>
              <a:t>人类大脑模拟系统</a:t>
            </a:r>
          </a:p>
          <a:p>
            <a:pPr lvl="1"/>
            <a:r>
              <a:rPr lang="zh-CN" altLang="en-US"/>
              <a:t>拥有250万只虚拟神经元，可以执行8项不同的任务。</a:t>
            </a:r>
          </a:p>
          <a:p>
            <a:pPr lvl="1"/>
            <a:endParaRPr lang="zh-CN" altLang="en-US"/>
          </a:p>
        </p:txBody>
      </p:sp>
      <p:pic>
        <p:nvPicPr>
          <p:cNvPr id="3686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447800"/>
            <a:ext cx="4962525" cy="5057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小结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r>
              <a:rPr lang="zh-CN" altLang="en-US"/>
              <a:t>美国和欧盟启动脑科学和类脑工程项目使得“类脑智能”成为热门话题。</a:t>
            </a:r>
          </a:p>
          <a:p>
            <a:endParaRPr lang="zh-CN" altLang="en-US"/>
          </a:p>
          <a:p>
            <a:r>
              <a:rPr lang="zh-CN" altLang="en-US"/>
              <a:t>脉冲神经网络</a:t>
            </a:r>
          </a:p>
          <a:p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类脑智能的兴起</a:t>
            </a: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r>
              <a:rPr lang="zh-CN" altLang="en-US"/>
              <a:t>原由</a:t>
            </a:r>
          </a:p>
          <a:p>
            <a:pPr lvl="1"/>
            <a:r>
              <a:rPr lang="zh-CN" altLang="en-US"/>
              <a:t>从计算机体系结构的角度</a:t>
            </a:r>
          </a:p>
          <a:p>
            <a:pPr lvl="2"/>
            <a:r>
              <a:rPr lang="zh-CN" altLang="en-US"/>
              <a:t>由于传统半导体器件的尺寸逐渐接近其物理极限，摩尔定理难以为继，同时功耗问题也日渐突出。</a:t>
            </a:r>
          </a:p>
          <a:p>
            <a:pPr lvl="2"/>
            <a:endParaRPr lang="zh-CN" altLang="en-US"/>
          </a:p>
          <a:p>
            <a:pPr lvl="1"/>
            <a:r>
              <a:rPr lang="zh-CN" altLang="en-US"/>
              <a:t>从智能信息处理的角度</a:t>
            </a:r>
          </a:p>
          <a:p>
            <a:pPr lvl="2"/>
            <a:r>
              <a:rPr lang="zh-CN" altLang="en-US"/>
              <a:t>人工智能虽然取得了很大进展，并在许多特定领域得到了广泛应用，但智能程度依然极为有限，与人的智能依然相差甚远，理论与方法上亟待出现新思路与新突破。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How to design computers?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Which model to emulate : brain or mathematical logic ?</a:t>
            </a:r>
          </a:p>
          <a:p>
            <a:r>
              <a:rPr lang="en-US" altLang="zh-CN">
                <a:solidFill>
                  <a:srgbClr val="FF0000"/>
                </a:solidFill>
              </a:rPr>
              <a:t>Which will win?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891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8715375" cy="3284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en-US" altLang="zh-CN"/>
              <a:t>References</a:t>
            </a: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r>
              <a:rPr lang="zh-CN" altLang="en-US" sz="2000"/>
              <a:t>H Paugam-Moisy</a:t>
            </a:r>
            <a:r>
              <a:rPr lang="en-US" altLang="zh-CN" sz="2000"/>
              <a:t>, </a:t>
            </a:r>
            <a:r>
              <a:rPr lang="zh-CN" altLang="en-US" sz="2000"/>
              <a:t>S Bohte</a:t>
            </a:r>
            <a:r>
              <a:rPr lang="en-US" altLang="zh-CN" sz="2000"/>
              <a:t>. Computing with Spiking Neuron Networks. Springer Verlag, 2012:335-376</a:t>
            </a:r>
          </a:p>
          <a:p>
            <a:r>
              <a:rPr lang="zh-CN" altLang="en-US" sz="2000"/>
              <a:t>W. Gerstner, W. Kistler. Spiking Neuron Models . Cambridge University Press, 2002.</a:t>
            </a:r>
          </a:p>
          <a:p>
            <a:r>
              <a:rPr lang="zh-CN" altLang="en-US" sz="2000"/>
              <a:t>Yu Q, Tang H, Tan K C, et al. Precise-spike-driven synaptic plasticity: Learning heteroassociationof spatiotemporal spike patterns[J]. 2013.</a:t>
            </a:r>
          </a:p>
          <a:p>
            <a:r>
              <a:rPr lang="zh-CN" altLang="en-US" sz="2000"/>
              <a:t>Stefano Panzeri, Nicolas Brunel, Nikos K.Logothetis and Christoph Kayser. Sensory neural codes using multiplexed temporal scales. Trends in Neurosciences, 2009, vol. 33, no. 3, 111~120.</a:t>
            </a:r>
          </a:p>
          <a:p>
            <a:r>
              <a:rPr lang="zh-CN" altLang="en-US" sz="2000"/>
              <a:t>J. Hu, H. Tang, K.C. Tan, H. Li, L. Shi. A Spike-Timing Based Integrated Model for Pattern Recognition. Neural Computation, 2013, vol. 25, no. 2, 450~472</a:t>
            </a:r>
          </a:p>
          <a:p>
            <a:r>
              <a:rPr lang="zh-CN" altLang="en-US" sz="2000"/>
              <a:t>Eliasmith C, Stewart T C, Choo X, et al. A large-scale model of the functioning brain.[J]. Science, 2012, 338(6111):1202-5.</a:t>
            </a: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16737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 wrap="square" lIns="91436" tIns="45718" rIns="91436" bIns="45718" anchor="ctr"/>
          <a:lstStyle/>
          <a:p>
            <a:pPr defTabSz="0">
              <a:buNone/>
            </a:pPr>
            <a:r>
              <a:rPr lang="zh-CN" altLang="en-US" sz="4400" kern="1200" dirty="0">
                <a:latin typeface="Calibri" panose="020F0502020204030204" pitchFamily="2" charset="0"/>
                <a:ea typeface="+mj-ea"/>
                <a:cs typeface="+mj-cs"/>
                <a:sym typeface="Arial" panose="020B0604020202020204" pitchFamily="34" charset="0"/>
              </a:rPr>
              <a:t>Thanks！</a:t>
            </a:r>
            <a:endParaRPr lang="zh-CN" altLang="en-US" sz="4400" kern="1200" dirty="0">
              <a:latin typeface="Calibri" panose="020F0502020204030204" pitchFamily="2" charset="0"/>
              <a:ea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40962" name="副标题 116738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wrap="square" lIns="91436" tIns="45718" rIns="91436" bIns="45718" anchor="t"/>
          <a:lstStyle/>
          <a:p>
            <a:pPr marL="342900" indent="-342900" algn="l" defTabSz="0"/>
            <a:endParaRPr lang="zh-CN" altLang="en-US" sz="3200" kern="1200">
              <a:latin typeface="Calibri" panose="020F0502020204030204" pitchFamily="2" charset="0"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类脑智能的兴起</a:t>
            </a: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r>
              <a:rPr lang="zh-CN" altLang="en-US"/>
              <a:t>现有智能的不足</a:t>
            </a:r>
          </a:p>
          <a:p>
            <a:pPr lvl="1"/>
            <a:r>
              <a:rPr lang="zh-CN" altLang="en-US"/>
              <a:t>综合能力差</a:t>
            </a:r>
          </a:p>
          <a:p>
            <a:pPr lvl="1"/>
            <a:r>
              <a:rPr lang="zh-CN" altLang="en-US"/>
              <a:t>自主学习能力弱</a:t>
            </a:r>
          </a:p>
          <a:p>
            <a:pPr lvl="1"/>
            <a:r>
              <a:rPr lang="zh-CN" altLang="en-US"/>
              <a:t>理解能力弱，鲁棒性差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深度神经网络依然有它的瓶颈</a:t>
            </a:r>
          </a:p>
          <a:p>
            <a:pPr lvl="2"/>
            <a:r>
              <a:rPr lang="zh-CN" altLang="en-US"/>
              <a:t>训练效率问题</a:t>
            </a:r>
          </a:p>
          <a:p>
            <a:pPr lvl="2"/>
            <a:r>
              <a:rPr lang="zh-CN" altLang="en-US"/>
              <a:t>不够鲁棒</a:t>
            </a:r>
          </a:p>
        </p:txBody>
      </p:sp>
      <p:pic>
        <p:nvPicPr>
          <p:cNvPr id="614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295400"/>
            <a:ext cx="3352800" cy="466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类脑智能的兴起</a:t>
            </a:r>
          </a:p>
        </p:txBody>
      </p:sp>
      <p:pic>
        <p:nvPicPr>
          <p:cNvPr id="819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830" y="1371600"/>
            <a:ext cx="3552825" cy="1860550"/>
          </a:xfrm>
        </p:spPr>
      </p:pic>
      <p:pic>
        <p:nvPicPr>
          <p:cNvPr id="819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1371600"/>
            <a:ext cx="2973388" cy="182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810000"/>
            <a:ext cx="2336800" cy="233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3962400"/>
            <a:ext cx="3178175" cy="2119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文本框 7"/>
          <p:cNvSpPr txBox="1"/>
          <p:nvPr/>
        </p:nvSpPr>
        <p:spPr>
          <a:xfrm>
            <a:off x="1688465" y="3305810"/>
            <a:ext cx="16160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深蓝电脑</a:t>
            </a:r>
          </a:p>
        </p:txBody>
      </p:sp>
      <p:sp>
        <p:nvSpPr>
          <p:cNvPr id="8199" name="文本框 8"/>
          <p:cNvSpPr txBox="1"/>
          <p:nvPr/>
        </p:nvSpPr>
        <p:spPr>
          <a:xfrm>
            <a:off x="5596255" y="3305810"/>
            <a:ext cx="197802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沃森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(Watson)</a:t>
            </a:r>
          </a:p>
        </p:txBody>
      </p:sp>
      <p:sp>
        <p:nvSpPr>
          <p:cNvPr id="8200" name="文本框 9"/>
          <p:cNvSpPr txBox="1"/>
          <p:nvPr/>
        </p:nvSpPr>
        <p:spPr>
          <a:xfrm>
            <a:off x="2133600" y="6172200"/>
            <a:ext cx="16510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类脑模拟</a:t>
            </a:r>
          </a:p>
        </p:txBody>
      </p:sp>
      <p:sp>
        <p:nvSpPr>
          <p:cNvPr id="8201" name="文本框 10"/>
          <p:cNvSpPr txBox="1"/>
          <p:nvPr/>
        </p:nvSpPr>
        <p:spPr>
          <a:xfrm>
            <a:off x="7924800" y="6096000"/>
            <a:ext cx="126365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谷歌大脑</a:t>
            </a: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785" y="1371600"/>
            <a:ext cx="2857500" cy="1905000"/>
          </a:xfrm>
          <a:prstGeom prst="rect">
            <a:avLst/>
          </a:prstGeom>
        </p:spPr>
      </p:pic>
      <p:sp>
        <p:nvSpPr>
          <p:cNvPr id="2" name="文本框 8"/>
          <p:cNvSpPr txBox="1"/>
          <p:nvPr/>
        </p:nvSpPr>
        <p:spPr>
          <a:xfrm>
            <a:off x="9081770" y="3305810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AlphaZero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类脑智能的兴起</a:t>
            </a:r>
          </a:p>
        </p:txBody>
      </p:sp>
      <p:sp>
        <p:nvSpPr>
          <p:cNvPr id="9220" name="文本框 5"/>
          <p:cNvSpPr txBox="1"/>
          <p:nvPr/>
        </p:nvSpPr>
        <p:spPr>
          <a:xfrm>
            <a:off x="1392555" y="5634355"/>
            <a:ext cx="32664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欧盟的“人类大脑计划”</a:t>
            </a:r>
            <a:endParaRPr lang="zh-CN" altLang="en-US" sz="24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221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" y="2033905"/>
            <a:ext cx="2566670" cy="1715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690" y="3167380"/>
            <a:ext cx="3526155" cy="2160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15" y="2033905"/>
            <a:ext cx="2386965" cy="163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50" y="3167380"/>
            <a:ext cx="3923665" cy="1988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6" name="文本框 11"/>
          <p:cNvSpPr txBox="1"/>
          <p:nvPr/>
        </p:nvSpPr>
        <p:spPr>
          <a:xfrm>
            <a:off x="7334250" y="5634355"/>
            <a:ext cx="3738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美国的“大脑活动图谱计划”</a:t>
            </a:r>
            <a:endParaRPr lang="zh-CN" altLang="en-US" sz="24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中国脑计划</a:t>
            </a:r>
            <a:r>
              <a:rPr lang="zh-CN" altLang="en-US" sz="3200"/>
              <a:t>（十三五期间国家重大专项）</a:t>
            </a:r>
          </a:p>
        </p:txBody>
      </p:sp>
      <p:sp>
        <p:nvSpPr>
          <p:cNvPr id="4" name="矩形 3"/>
          <p:cNvSpPr/>
          <p:nvPr/>
        </p:nvSpPr>
        <p:spPr>
          <a:xfrm>
            <a:off x="5335588" y="1566863"/>
            <a:ext cx="1473200" cy="47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脑</a:t>
            </a: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认</a:t>
            </a: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知</a:t>
            </a: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原</a:t>
            </a: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理</a:t>
            </a:r>
          </a:p>
          <a:p>
            <a:pPr algn="ctr" fontAlgn="base"/>
            <a:endParaRPr lang="zh-CN" altLang="en-US" sz="24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2400" strike="noStrike" noProof="1">
                <a:solidFill>
                  <a:srgbClr val="FF0000"/>
                </a:solidFill>
              </a:rPr>
              <a:t>技术平台与</a:t>
            </a:r>
          </a:p>
          <a:p>
            <a:pPr algn="ctr" fontAlgn="base"/>
            <a:r>
              <a:rPr lang="zh-CN" altLang="en-US" sz="2400" strike="noStrike" noProof="1">
                <a:solidFill>
                  <a:srgbClr val="FF0000"/>
                </a:solidFill>
              </a:rPr>
              <a:t>资源库</a:t>
            </a:r>
          </a:p>
        </p:txBody>
      </p:sp>
      <p:sp>
        <p:nvSpPr>
          <p:cNvPr id="5" name="矩形 4"/>
          <p:cNvSpPr/>
          <p:nvPr/>
        </p:nvSpPr>
        <p:spPr>
          <a:xfrm>
            <a:off x="2971800" y="1981200"/>
            <a:ext cx="1079500" cy="409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类脑</a:t>
            </a: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智</a:t>
            </a: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能</a:t>
            </a: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新</a:t>
            </a: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技</a:t>
            </a: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术</a:t>
            </a:r>
          </a:p>
        </p:txBody>
      </p:sp>
      <p:sp>
        <p:nvSpPr>
          <p:cNvPr id="6" name="矩形 5"/>
          <p:cNvSpPr/>
          <p:nvPr/>
        </p:nvSpPr>
        <p:spPr>
          <a:xfrm>
            <a:off x="8229600" y="1752600"/>
            <a:ext cx="1079500" cy="442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脑</a:t>
            </a: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疾病诊断与治疗</a:t>
            </a:r>
          </a:p>
        </p:txBody>
      </p:sp>
      <p:sp>
        <p:nvSpPr>
          <p:cNvPr id="11269" name="文本框 6"/>
          <p:cNvSpPr txBox="1"/>
          <p:nvPr/>
        </p:nvSpPr>
        <p:spPr>
          <a:xfrm>
            <a:off x="914400" y="1981200"/>
            <a:ext cx="630238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产业发展与国家安全</a:t>
            </a:r>
            <a:endParaRPr lang="zh-CN" altLang="en-US"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0" name="文本框 7"/>
          <p:cNvSpPr txBox="1"/>
          <p:nvPr/>
        </p:nvSpPr>
        <p:spPr>
          <a:xfrm>
            <a:off x="10668000" y="1905000"/>
            <a:ext cx="630238" cy="39322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人口健康与和谐社会</a:t>
            </a:r>
            <a:endParaRPr lang="zh-CN" altLang="en-US"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191000" y="4724400"/>
            <a:ext cx="990600" cy="650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" name="右箭头 9"/>
          <p:cNvSpPr/>
          <p:nvPr/>
        </p:nvSpPr>
        <p:spPr>
          <a:xfrm>
            <a:off x="7086600" y="2590800"/>
            <a:ext cx="990600" cy="59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右箭头 10"/>
          <p:cNvSpPr/>
          <p:nvPr/>
        </p:nvSpPr>
        <p:spPr>
          <a:xfrm>
            <a:off x="9525000" y="3505200"/>
            <a:ext cx="1079500" cy="752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" name="左箭头 12"/>
          <p:cNvSpPr/>
          <p:nvPr/>
        </p:nvSpPr>
        <p:spPr>
          <a:xfrm>
            <a:off x="7010400" y="4724400"/>
            <a:ext cx="990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" name="左箭头 13"/>
          <p:cNvSpPr/>
          <p:nvPr/>
        </p:nvSpPr>
        <p:spPr>
          <a:xfrm>
            <a:off x="1600200" y="3429000"/>
            <a:ext cx="1139825" cy="693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左箭头 1"/>
          <p:cNvSpPr/>
          <p:nvPr/>
        </p:nvSpPr>
        <p:spPr>
          <a:xfrm>
            <a:off x="4191000" y="2590800"/>
            <a:ext cx="990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人工智能的发展方向：类脑智能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88" y="1397000"/>
            <a:ext cx="11176000" cy="4729163"/>
          </a:xfrm>
        </p:spPr>
        <p:txBody>
          <a:bodyPr wrap="square" lIns="91436" tIns="45718" rIns="91436" bIns="45718" anchor="t"/>
          <a:lstStyle/>
          <a:p>
            <a:r>
              <a:rPr lang="zh-CN" altLang="en-US"/>
              <a:t>通过类脑神经机理的模拟与实现达到类人行为上的机器智能</a:t>
            </a:r>
          </a:p>
          <a:p>
            <a:pPr lvl="1"/>
            <a:r>
              <a:rPr lang="zh-CN" altLang="en-US"/>
              <a:t>从实现机理上采用类脑神经网络</a:t>
            </a:r>
          </a:p>
          <a:p>
            <a:pPr lvl="1"/>
            <a:r>
              <a:rPr lang="zh-CN" altLang="en-US"/>
              <a:t>网络结构、脑区、神经元功能上模拟脑</a:t>
            </a:r>
          </a:p>
          <a:p>
            <a:pPr lvl="1"/>
            <a:r>
              <a:rPr lang="zh-CN" altLang="en-US"/>
              <a:t>从单任务向多任务、多通道、多脑区协同处理发展</a:t>
            </a:r>
          </a:p>
          <a:p>
            <a:pPr lvl="4"/>
            <a:endParaRPr lang="zh-CN" altLang="en-US"/>
          </a:p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类脑机理 </a:t>
            </a:r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brain-like</a:t>
            </a:r>
          </a:p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类人智能行为 </a:t>
            </a:r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brain-inspired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r>
              <a:rPr lang="zh-CN" altLang="en-US"/>
              <a:t>脉冲神经网络</a:t>
            </a:r>
            <a:r>
              <a:rPr lang="en-US" altLang="zh-CN"/>
              <a:t>(</a:t>
            </a:r>
            <a:r>
              <a:rPr lang="zh-CN" altLang="en-US"/>
              <a:t>Spiking neural networks</a:t>
            </a:r>
            <a:r>
              <a:rPr lang="en-US" altLang="zh-CN"/>
              <a:t>)</a:t>
            </a:r>
          </a:p>
        </p:txBody>
      </p:sp>
      <p:pic>
        <p:nvPicPr>
          <p:cNvPr id="15362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1143000"/>
            <a:ext cx="3662363" cy="56086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n-berkeley-nlp-v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1534</Words>
  <Application>Microsoft Office PowerPoint</Application>
  <PresentationFormat>宽屏</PresentationFormat>
  <Paragraphs>202</Paragraphs>
  <Slides>32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宋体</vt:lpstr>
      <vt:lpstr>Arial</vt:lpstr>
      <vt:lpstr>Bookman Old Style</vt:lpstr>
      <vt:lpstr>Calibri</vt:lpstr>
      <vt:lpstr>Symbol</vt:lpstr>
      <vt:lpstr>Times New Roman</vt:lpstr>
      <vt:lpstr>Wingdings</vt:lpstr>
      <vt:lpstr>dan-berkeley-nlp-v1</vt:lpstr>
      <vt:lpstr>Microsoft Excel Chart</vt:lpstr>
      <vt:lpstr>Equation.3</vt:lpstr>
      <vt:lpstr>Equation.KSEE3</vt:lpstr>
      <vt:lpstr>神经拟态的类脑智能</vt:lpstr>
      <vt:lpstr>从“联结主义”到“类脑智能”</vt:lpstr>
      <vt:lpstr>类脑智能的兴起</vt:lpstr>
      <vt:lpstr>类脑智能的兴起</vt:lpstr>
      <vt:lpstr>类脑智能的兴起</vt:lpstr>
      <vt:lpstr>类脑智能的兴起</vt:lpstr>
      <vt:lpstr>中国脑计划（十三五期间国家重大专项）</vt:lpstr>
      <vt:lpstr>人工智能的发展方向：类脑智能</vt:lpstr>
      <vt:lpstr>脉冲神经网络(Spiking neural networks)</vt:lpstr>
      <vt:lpstr>PowerPoint 演示文稿</vt:lpstr>
      <vt:lpstr>Neural Dynamics</vt:lpstr>
      <vt:lpstr>Binary Neurons</vt:lpstr>
      <vt:lpstr>Analog Neurons</vt:lpstr>
      <vt:lpstr>Spiking Neurons</vt:lpstr>
      <vt:lpstr>Spiking Neuron Dynamics</vt:lpstr>
      <vt:lpstr>spike response model, SRM</vt:lpstr>
      <vt:lpstr>spike response model, SRM</vt:lpstr>
      <vt:lpstr>PowerPoint 演示文稿</vt:lpstr>
      <vt:lpstr>Leaky Integrate-and-Fire (LIF) Model</vt:lpstr>
      <vt:lpstr>LIF</vt:lpstr>
      <vt:lpstr>Hodgkin-Huxley(HH)模型</vt:lpstr>
      <vt:lpstr>脉冲神经元模型</vt:lpstr>
      <vt:lpstr>Spiking Neural Networks (SNNs)</vt:lpstr>
      <vt:lpstr>脉冲神经网络的学习算法</vt:lpstr>
      <vt:lpstr>Precise-Spike-Diven Synaptic Plasticity (PSD)</vt:lpstr>
      <vt:lpstr>神经编码</vt:lpstr>
      <vt:lpstr>应用：模式识别</vt:lpstr>
      <vt:lpstr>应用：SPAUN</vt:lpstr>
      <vt:lpstr>小结</vt:lpstr>
      <vt:lpstr>How to design computers?</vt:lpstr>
      <vt:lpstr>References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monk</cp:lastModifiedBy>
  <cp:revision>2958</cp:revision>
  <cp:lastPrinted>2014-04-15T18:16:00Z</cp:lastPrinted>
  <dcterms:created xsi:type="dcterms:W3CDTF">2004-08-27T04:16:00Z</dcterms:created>
  <dcterms:modified xsi:type="dcterms:W3CDTF">2018-10-23T13:46:47Z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