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1429F-92F3-A043-955A-EB9E65357B3C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0D896-B8A5-1644-8580-E7B351742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B0CC-3D24-1203-ADBE-A9879FB4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2E1A2-AD5B-1A8A-514C-84AF949BC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29E3-14FB-17AE-3B38-BA9A08A7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7327-C334-8B46-BCB9-2E8F46F2BCB6}" type="datetime1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9F901-26AB-C4C0-8733-14372814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56B1-E003-A949-1A39-86F3444F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8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06FE-4790-4216-431C-74AFEAD9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7DD73-04FC-4BF2-B24D-9D622F3D9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7621-3859-8098-F473-D7A3BA24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A7953-33E0-E64F-B619-D03E56607DBF}" type="datetime1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8B94-B008-AA83-FA7F-6AC64604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ADBA-20F9-6EA1-E6B7-C0A8408F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1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685B6-E97E-BA2B-BB6A-F2A4A1882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36D492-9A32-8E96-A089-B7112F826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AAF6-E020-C891-889E-4D3C5E08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BA049-0FDD-AC49-95CB-19C9485F6955}" type="datetime1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F3F2B-EDED-6B56-DDED-8A6AA15F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2332-5083-0E3E-B374-F0BE620C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2268-8167-37B9-8F54-EF746871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EED7-C91B-3F6F-ACCC-291A3A30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028D-7075-D8ED-A89E-99E24CA7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7B86C-2FC2-7146-90BC-53778FC8FD89}" type="datetime1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5EC8-3F52-7BC3-CDBB-57087F2C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37AA-2B42-0655-7809-496CDF61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0860-A1A5-B6E5-1193-DB76D38C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0DD5D-419A-0BEC-EFD4-02CBCEE05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46824-88C7-915C-CE7A-FF4E58EEC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44930-94A7-6241-929C-53F01DD640DC}" type="datetime1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9117A-CBF5-D960-01EE-42DDFB0B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3530-989B-0777-F266-D8F43580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7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DD8E-AD46-51BB-428C-C98328DE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04DA-FE27-2C43-83BF-E174A5870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18059-5D10-8F11-3819-48E7F37E9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30B9E-8FC3-C107-4F36-2472BD4F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F1921-5C44-394A-AB6A-38641EE92229}" type="datetime1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F03E0-B812-5DC5-1C00-0FF61EF0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EFE28-A309-2E24-917A-A192993A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0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B95D-E109-4074-7A56-F123E318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A66A3-969E-5C6E-49F9-C79CF2B26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270F1-3F9B-B72A-CDAD-1B6C6484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C7723-E28C-116A-6EDB-67DF8D7F4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0EF3D-4F09-8C46-0BDD-2EE0A9EE0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D67CA-B595-B77C-EEEC-512F1ED1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168E-8EF5-264C-933C-47203EF77373}" type="datetime1">
              <a:rPr lang="en-US" smtClean="0"/>
              <a:t>4/20/24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D473D-1061-F39E-5532-BC94260B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D756B-2F98-3C01-E40D-88E1052D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0B8C-497C-4A40-F5AC-7F7790C2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E2BB4-EEA3-55A7-BF52-D941A5D8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80C1D-CF33-8645-9B8B-20E3C5532484}" type="datetime1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D0FA6-10C4-40E9-1049-EA9A7E18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C3AC7-41C6-34CC-8EAF-D2292D9D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35E90-FB1B-F656-0A67-326BF174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C1B2-10BF-F449-8889-90AEA050068A}" type="datetime1">
              <a:rPr lang="en-US" smtClean="0"/>
              <a:t>4/20/24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AB8C7-B988-F32F-D173-65A9595A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45E0-2A09-F86E-9F77-711B9720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5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5DEB-BF2F-29EC-A337-B0F1ADB2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AE8A0-AEF0-B7A4-0C79-6385B941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D77A1-FEA6-99DB-8431-34125B1D8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35A48-BEFF-C65B-A2E4-379F9B24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514F-1CC3-3044-A086-02B886C5906E}" type="datetime1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785E9-0BA5-B025-FE61-6E116932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0643-BA76-BBA0-CAA6-39C5E827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5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47D5-1C48-A2DC-ECEC-E630813BD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1AFB1-C9CE-6C2D-CA40-132E772E6C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FF412-BBBB-E478-15EB-753FB8556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B1641-1EF1-F964-743E-FFF4B292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9A45-83FB-7A44-B0A8-E5CE9EBFDA27}" type="datetime1">
              <a:rPr lang="en-US" smtClean="0"/>
              <a:t>4/20/24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D2A1B-1001-0D67-E4D6-8BF1653F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EAA33-6C54-CD87-0791-6591D2C2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3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2B4B1-08F0-C3BA-7D50-D0E7EACE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BD891-C8E9-4870-223F-38DAD477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412F-1061-4F51-7392-9CBF250D0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25292-3C4B-614B-A3C4-08AA05AF58DE}" type="datetime1">
              <a:rPr lang="en-US" smtClean="0"/>
              <a:t>4/20/24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E89E8-1A45-3807-FFD1-E745837AC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0CB8-352D-40A0-3503-A6D4C6E2B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28C78-CC63-F14F-A0D8-377EC43BE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1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hengnie.com/files/2024big12.ppt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6D91-11A7-BBA6-A574-51FCC0E20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Data-Driven Optimization Framework to Improve Search Advertising Efficiency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4D677-F624-13DA-800E-E6D93C4CD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Discussant: Cheng Nie</a:t>
            </a:r>
          </a:p>
          <a:p>
            <a:r>
              <a:rPr lang="en-US" dirty="0"/>
              <a:t>Iowa State University</a:t>
            </a:r>
          </a:p>
          <a:p>
            <a:endParaRPr lang="en-US" dirty="0"/>
          </a:p>
          <a:p>
            <a:r>
              <a:rPr lang="en-US" dirty="0" err="1">
                <a:hlinkClick r:id="rId2"/>
              </a:rPr>
              <a:t>chengnie.com</a:t>
            </a:r>
            <a:r>
              <a:rPr lang="en-US" dirty="0">
                <a:hlinkClick r:id="rId2"/>
              </a:rPr>
              <a:t>/files/2024big12.pptx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708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C287-7E41-2468-E6BF-744FDCD1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things about this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FFDC-5D5A-CE1E-31BC-D4C980C9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clearly written with easy-to-understand examples</a:t>
            </a:r>
          </a:p>
          <a:p>
            <a:r>
              <a:rPr lang="en-US" dirty="0"/>
              <a:t>Combing empirical (“data-driven”) with analytical (“optimization problem”)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A3367-3FA5-4A81-B79E-2EFA2A8B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1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EEE4-C8C2-3969-3540-CCB006B9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Finding # 1. Never optimal to do competitive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52A3-E563-DE9F-250F-E7CE09E4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EDA04-9D6B-83DA-AA1B-F1469B89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5AA1E-2EF6-8DF5-81AE-746D4279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7" y="1533175"/>
            <a:ext cx="10121873" cy="482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2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8382-C2D5-47B8-8256-5CB3ACD6C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# 2 The share of the budget to focal-branded keywords decreases in budget amount?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7B1C3-B670-0BB8-6BEB-CC89AF941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995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What is the intuition behind Finding #2?</a:t>
            </a:r>
          </a:p>
          <a:p>
            <a:pPr>
              <a:buFontTx/>
              <a:buChar char="-"/>
            </a:pPr>
            <a:r>
              <a:rPr lang="en-US" dirty="0"/>
              <a:t>Is Finding #2 the driving force of Finding #3 (yearly budget can yield 2.9% more efficiency than daily budget?)</a:t>
            </a:r>
          </a:p>
          <a:p>
            <a:pPr lvl="1">
              <a:buFontTx/>
              <a:buChar char="-"/>
            </a:pPr>
            <a:r>
              <a:rPr lang="en-US" dirty="0"/>
              <a:t>The explanation in the paper: click-through-rates and conversion-rates change depending on the weekday or month of a year. 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6A322-6563-982E-C07F-77975421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A752A38A-D8B7-C71E-77E6-D526CE77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1" y="1825625"/>
            <a:ext cx="3709986" cy="38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9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CE54-7155-D110-F6C6-7D45F9A1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#2: search engine search volumes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34F9685-60E3-66FF-E35B-72CBC7BAC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813" y="1846387"/>
            <a:ext cx="8543252" cy="48465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7C3FE-CDB5-0AE9-0CF5-1573860A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6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5AE-89FA-959A-501C-39B6B25B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Non-focal branded looks linear might be due to the scale of picture.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3E9DC2-78DD-F4A4-421C-1AD6D87D5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432" y="1825625"/>
            <a:ext cx="764513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462B5-08AE-2C16-88CE-C3839674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0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13F5-803B-326A-C2F7-7307125B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Purchase Funnel</a:t>
            </a:r>
          </a:p>
        </p:txBody>
      </p:sp>
      <p:pic>
        <p:nvPicPr>
          <p:cNvPr id="6" name="Content Placeholder 5" descr="A diagram of a sales funnel&#10;&#10;Description automatically generated">
            <a:extLst>
              <a:ext uri="{FF2B5EF4-FFF2-40B4-BE49-F238E27FC236}">
                <a16:creationId xmlns:a16="http://schemas.microsoft.com/office/drawing/2014/main" id="{2AC777C1-0142-3206-0CFD-997278DB2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2017" y="1188342"/>
            <a:ext cx="524998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37D5A-813E-AFE3-596B-C73D3C2C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75050-BAC9-3D26-D70F-48F9B9C7CBF9}"/>
              </a:ext>
            </a:extLst>
          </p:cNvPr>
          <p:cNvSpPr txBox="1"/>
          <p:nvPr/>
        </p:nvSpPr>
        <p:spPr>
          <a:xfrm>
            <a:off x="838200" y="1659285"/>
            <a:ext cx="60157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Similar to the concepts used in the paper (e.g., consideration set)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The estimated click-through-rates and conversion-rates are assumed to be the static (depending on the weekday or month). But they might change due to ads from previous periods. 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653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7D92-7EF8-A60D-518E-E121ED05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2F96-D81C-FCF4-04C6-9FA2F5C8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for the rank of the focal-brand ads</a:t>
            </a:r>
          </a:p>
          <a:p>
            <a:r>
              <a:rPr lang="en-US" dirty="0"/>
              <a:t>Control for the presence and rank of rival-brand ads</a:t>
            </a:r>
          </a:p>
          <a:p>
            <a:r>
              <a:rPr lang="en-US" dirty="0"/>
              <a:t>Organic search results: SEO + SEM combination</a:t>
            </a:r>
          </a:p>
          <a:p>
            <a:r>
              <a:rPr lang="en-US" dirty="0"/>
              <a:t>Generalizable to contexts other than higher education</a:t>
            </a:r>
          </a:p>
          <a:p>
            <a:r>
              <a:rPr lang="en-US" dirty="0"/>
              <a:t>Field experiment with the help of the advertising agency</a:t>
            </a:r>
          </a:p>
          <a:p>
            <a:r>
              <a:rPr lang="en-US" dirty="0"/>
              <a:t>The journey of individual customers at different search stages</a:t>
            </a:r>
          </a:p>
          <a:p>
            <a:pPr lvl="1"/>
            <a:r>
              <a:rPr lang="en-US" dirty="0"/>
              <a:t>clickstream data</a:t>
            </a:r>
          </a:p>
          <a:p>
            <a:r>
              <a:rPr lang="en-US" dirty="0"/>
              <a:t>What if the objective function is maximizing clicks, not conversions? Or alternative definitions of conversions?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F90F6-B099-9C72-EE82-B19BB421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8C78-CC63-F14F-A0D8-377EC43BED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275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 Data-Driven Optimization Framework to Improve Search Advertising Efficiency</vt:lpstr>
      <vt:lpstr>Great things about this paper</vt:lpstr>
      <vt:lpstr>Finding # 1. Never optimal to do competitive advertising</vt:lpstr>
      <vt:lpstr>Finding # 2 The share of the budget to focal-branded keywords decreases in budget amount?</vt:lpstr>
      <vt:lpstr>Limitation #2: search engine search volumes</vt:lpstr>
      <vt:lpstr>Non-focal branded looks linear might be due to the scale of picture. </vt:lpstr>
      <vt:lpstr>The Purchase Funnel</vt:lpstr>
      <vt:lpstr>Possible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Data-Driven Optimization Framework to Improve Search Advertising Efficiency</dc:title>
  <dc:creator>cheng nie</dc:creator>
  <cp:lastModifiedBy>cheng nie</cp:lastModifiedBy>
  <cp:revision>56</cp:revision>
  <dcterms:created xsi:type="dcterms:W3CDTF">2024-04-20T13:00:25Z</dcterms:created>
  <dcterms:modified xsi:type="dcterms:W3CDTF">2024-04-20T14:42:06Z</dcterms:modified>
</cp:coreProperties>
</file>