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  <p:sldMasterId id="2147483897" r:id="rId2"/>
    <p:sldMasterId id="2147483933" r:id="rId3"/>
  </p:sldMasterIdLst>
  <p:notesMasterIdLst>
    <p:notesMasterId r:id="rId24"/>
  </p:notesMasterIdLst>
  <p:sldIdLst>
    <p:sldId id="1078" r:id="rId4"/>
    <p:sldId id="1070" r:id="rId5"/>
    <p:sldId id="1113" r:id="rId6"/>
    <p:sldId id="1116" r:id="rId7"/>
    <p:sldId id="1117" r:id="rId8"/>
    <p:sldId id="1118" r:id="rId9"/>
    <p:sldId id="1119" r:id="rId10"/>
    <p:sldId id="1120" r:id="rId11"/>
    <p:sldId id="1121" r:id="rId12"/>
    <p:sldId id="1122" r:id="rId13"/>
    <p:sldId id="1123" r:id="rId14"/>
    <p:sldId id="1124" r:id="rId15"/>
    <p:sldId id="1125" r:id="rId16"/>
    <p:sldId id="1126" r:id="rId17"/>
    <p:sldId id="1127" r:id="rId18"/>
    <p:sldId id="1128" r:id="rId19"/>
    <p:sldId id="1130" r:id="rId20"/>
    <p:sldId id="1133" r:id="rId21"/>
    <p:sldId id="1129" r:id="rId22"/>
    <p:sldId id="1132" r:id="rId2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Johnson" initials="KJ" lastIdx="2" clrIdx="0">
    <p:extLst>
      <p:ext uri="{19B8F6BF-5375-455C-9EA6-DF929625EA0E}">
        <p15:presenceInfo xmlns:p15="http://schemas.microsoft.com/office/powerpoint/2012/main" userId="S-1-5-21-429934397-719916749-7473742-28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2FA1FF"/>
    <a:srgbClr val="565400"/>
    <a:srgbClr val="FFFF00"/>
    <a:srgbClr val="FFFFFF"/>
    <a:srgbClr val="640000"/>
    <a:srgbClr val="282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 autoAdjust="0"/>
    <p:restoredTop sz="93004" autoAdjust="0"/>
  </p:normalViewPr>
  <p:slideViewPr>
    <p:cSldViewPr snapToGrid="0">
      <p:cViewPr>
        <p:scale>
          <a:sx n="96" d="100"/>
          <a:sy n="96" d="100"/>
        </p:scale>
        <p:origin x="9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7" d="100"/>
        <a:sy n="57" d="100"/>
      </p:scale>
      <p:origin x="0" y="-119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B8742D3-6FBB-4C55-9D78-468E87114176}" type="datetimeFigureOut">
              <a:rPr lang="en-US"/>
              <a:pPr>
                <a:defRPr/>
              </a:pPr>
              <a:t>7/23/2018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05FBF6B-6A5C-4AF0-95C7-091FCECE3E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63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B9EEB2-BD37-4AEC-A11A-4A32E214D1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32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FBF6B-6A5C-4AF0-95C7-091FCECE3EE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1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F717-FD4C-4F08-8EFB-02DDA07AF76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71B-7197-4B64-BF05-CC6D38AC3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3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F717-FD4C-4F08-8EFB-02DDA07AF76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71B-7197-4B64-BF05-CC6D38AC3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2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F717-FD4C-4F08-8EFB-02DDA07AF76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71B-7197-4B64-BF05-CC6D38AC3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38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W crest transparen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92360" y="340043"/>
            <a:ext cx="1691640" cy="2668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52" y="818881"/>
            <a:ext cx="9429482" cy="1821287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17600" y="4419600"/>
            <a:ext cx="10464800" cy="990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20800" y="5638800"/>
            <a:ext cx="98552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3pPr marL="914400" indent="0" algn="ctr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3605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48283" y="65395"/>
            <a:ext cx="12071288" cy="602821"/>
          </a:xfrm>
          <a:prstGeom prst="roundRect">
            <a:avLst>
              <a:gd name="adj" fmla="val 27057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50000"/>
                </a:schemeClr>
              </a:gs>
              <a:gs pos="54000">
                <a:srgbClr val="800000"/>
              </a:gs>
              <a:gs pos="96000">
                <a:srgbClr val="7F3838"/>
              </a:gs>
              <a:gs pos="100000">
                <a:srgbClr val="7F6060"/>
              </a:gs>
              <a:gs pos="5000">
                <a:srgbClr val="7F4848">
                  <a:lumMod val="99000"/>
                  <a:lumOff val="1000"/>
                </a:srgbClr>
              </a:gs>
              <a:gs pos="100000">
                <a:schemeClr val="tx1">
                  <a:lumMod val="50000"/>
                  <a:lumOff val="50000"/>
                  <a:alpha val="50000"/>
                </a:schemeClr>
              </a:gs>
            </a:gsLst>
            <a:lin ang="5400000" scaled="0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>
              <a:solidFill>
                <a:srgbClr val="FFFFFF"/>
              </a:solidFill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04422"/>
            <a:ext cx="11277600" cy="5942442"/>
          </a:xfrm>
        </p:spPr>
        <p:txBody>
          <a:bodyPr/>
          <a:lstStyle>
            <a:lvl2pPr marL="685800" indent="-228600">
              <a:buFont typeface="Calibri" panose="020F0502020204030204" pitchFamily="34" charset="0"/>
              <a:buChar char="―"/>
              <a:defRPr>
                <a:solidFill>
                  <a:srgbClr val="64000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9601" y="101601"/>
            <a:ext cx="11368617" cy="50506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51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04422"/>
            <a:ext cx="5561744" cy="5942442"/>
          </a:xfrm>
        </p:spPr>
        <p:txBody>
          <a:bodyPr/>
          <a:lstStyle>
            <a:lvl2pPr marL="685800" indent="-228600">
              <a:buFont typeface="Calibri" panose="020F0502020204030204" pitchFamily="34" charset="0"/>
              <a:buChar char="―"/>
              <a:defRPr>
                <a:solidFill>
                  <a:srgbClr val="64000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087439" y="704422"/>
            <a:ext cx="5561744" cy="5942442"/>
          </a:xfrm>
        </p:spPr>
        <p:txBody>
          <a:bodyPr/>
          <a:lstStyle>
            <a:lvl2pPr marL="685800" indent="-228600">
              <a:buFont typeface="Calibri" panose="020F0502020204030204" pitchFamily="34" charset="0"/>
              <a:buChar char="―"/>
              <a:defRPr>
                <a:solidFill>
                  <a:srgbClr val="64000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0596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48283" y="65394"/>
            <a:ext cx="12071288" cy="912380"/>
          </a:xfrm>
          <a:prstGeom prst="roundRect">
            <a:avLst>
              <a:gd name="adj" fmla="val 27057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50000"/>
                </a:schemeClr>
              </a:gs>
              <a:gs pos="54000">
                <a:srgbClr val="800000"/>
              </a:gs>
              <a:gs pos="96000">
                <a:srgbClr val="7F3838"/>
              </a:gs>
              <a:gs pos="100000">
                <a:srgbClr val="7F6060"/>
              </a:gs>
              <a:gs pos="5000">
                <a:srgbClr val="7F4848">
                  <a:lumMod val="99000"/>
                  <a:lumOff val="1000"/>
                </a:srgbClr>
              </a:gs>
              <a:gs pos="100000">
                <a:schemeClr val="tx1">
                  <a:lumMod val="50000"/>
                  <a:lumOff val="50000"/>
                  <a:alpha val="50000"/>
                </a:schemeClr>
              </a:gs>
            </a:gsLst>
            <a:lin ang="5400000" scaled="0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800" b="1" dirty="0">
              <a:solidFill>
                <a:srgbClr val="FFFFFF"/>
              </a:solidFill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9601" y="101600"/>
            <a:ext cx="11368617" cy="820738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02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48283" y="65394"/>
            <a:ext cx="12071288" cy="912380"/>
          </a:xfrm>
          <a:prstGeom prst="roundRect">
            <a:avLst>
              <a:gd name="adj" fmla="val 27057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50000"/>
                </a:schemeClr>
              </a:gs>
              <a:gs pos="54000">
                <a:srgbClr val="800000"/>
              </a:gs>
              <a:gs pos="96000">
                <a:srgbClr val="7F3838"/>
              </a:gs>
              <a:gs pos="100000">
                <a:srgbClr val="7F6060"/>
              </a:gs>
              <a:gs pos="5000">
                <a:srgbClr val="7F4848">
                  <a:lumMod val="99000"/>
                  <a:lumOff val="1000"/>
                </a:srgbClr>
              </a:gs>
              <a:gs pos="100000">
                <a:schemeClr val="tx1">
                  <a:lumMod val="50000"/>
                  <a:lumOff val="50000"/>
                  <a:alpha val="50000"/>
                </a:schemeClr>
              </a:gs>
            </a:gsLst>
            <a:lin ang="5400000" scaled="0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800" b="1" dirty="0">
              <a:solidFill>
                <a:srgbClr val="FFFFFF"/>
              </a:solidFill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9601" y="101600"/>
            <a:ext cx="11368617" cy="820738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78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48283" y="65394"/>
            <a:ext cx="12071288" cy="912380"/>
          </a:xfrm>
          <a:prstGeom prst="roundRect">
            <a:avLst>
              <a:gd name="adj" fmla="val 27057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50000"/>
                </a:schemeClr>
              </a:gs>
              <a:gs pos="54000">
                <a:srgbClr val="800000"/>
              </a:gs>
              <a:gs pos="96000">
                <a:srgbClr val="7F3838"/>
              </a:gs>
              <a:gs pos="100000">
                <a:srgbClr val="7F6060"/>
              </a:gs>
              <a:gs pos="5000">
                <a:srgbClr val="7F4848">
                  <a:lumMod val="99000"/>
                  <a:lumOff val="1000"/>
                </a:srgbClr>
              </a:gs>
              <a:gs pos="100000">
                <a:schemeClr val="tx1">
                  <a:lumMod val="50000"/>
                  <a:lumOff val="50000"/>
                  <a:alpha val="50000"/>
                </a:schemeClr>
              </a:gs>
            </a:gsLst>
            <a:lin ang="5400000" scaled="0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800" b="1" dirty="0">
              <a:solidFill>
                <a:srgbClr val="FFFFFF"/>
              </a:solidFill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9601" y="101600"/>
            <a:ext cx="11368617" cy="820738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73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48283" y="65394"/>
            <a:ext cx="12071288" cy="912380"/>
          </a:xfrm>
          <a:prstGeom prst="roundRect">
            <a:avLst>
              <a:gd name="adj" fmla="val 27057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50000"/>
                </a:schemeClr>
              </a:gs>
              <a:gs pos="54000">
                <a:srgbClr val="800000"/>
              </a:gs>
              <a:gs pos="96000">
                <a:srgbClr val="7F3838"/>
              </a:gs>
              <a:gs pos="100000">
                <a:srgbClr val="7F6060"/>
              </a:gs>
              <a:gs pos="5000">
                <a:srgbClr val="7F4848">
                  <a:lumMod val="99000"/>
                  <a:lumOff val="1000"/>
                </a:srgbClr>
              </a:gs>
              <a:gs pos="100000">
                <a:schemeClr val="tx1">
                  <a:lumMod val="50000"/>
                  <a:lumOff val="50000"/>
                  <a:alpha val="50000"/>
                </a:schemeClr>
              </a:gs>
            </a:gsLst>
            <a:lin ang="5400000" scaled="0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>
              <a:solidFill>
                <a:srgbClr val="FFFFFF"/>
              </a:solidFill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9601" y="101600"/>
            <a:ext cx="11368617" cy="820738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46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08000" y="1"/>
            <a:ext cx="1930400" cy="685641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61961"/>
                  <a:invGamma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bg1">
                  <a:gamma/>
                  <a:shade val="61961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1" lang="en-US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41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F717-FD4C-4F08-8EFB-02DDA07AF76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71B-7197-4B64-BF05-CC6D38AC3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79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6799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63085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486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600200"/>
            <a:ext cx="5486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34808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17147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5206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6818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39044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92053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8123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0"/>
            <a:ext cx="30480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940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094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F717-FD4C-4F08-8EFB-02DDA07AF76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71B-7197-4B64-BF05-CC6D38AC3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12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16000" y="1600200"/>
            <a:ext cx="54864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705600" y="1600200"/>
            <a:ext cx="54864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016000" y="4152900"/>
            <a:ext cx="54864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600" y="4152900"/>
            <a:ext cx="54864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37222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11176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0" y="4152900"/>
            <a:ext cx="11176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37051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4864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705600" y="1600200"/>
            <a:ext cx="54864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705600" y="4152900"/>
            <a:ext cx="54864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4285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16000" y="1600200"/>
            <a:ext cx="54864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6705600" y="1600200"/>
            <a:ext cx="5486400" cy="49530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770098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uzh_eth_logo_e_pos_sap_standard+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404664"/>
            <a:ext cx="52096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16"/>
          <p:cNvSpPr>
            <a:spLocks noChangeShapeType="1"/>
          </p:cNvSpPr>
          <p:nvPr userDrawn="1"/>
        </p:nvSpPr>
        <p:spPr bwMode="auto">
          <a:xfrm>
            <a:off x="2914651" y="6678657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Line 16"/>
          <p:cNvSpPr>
            <a:spLocks noChangeShapeType="1"/>
          </p:cNvSpPr>
          <p:nvPr userDrawn="1"/>
        </p:nvSpPr>
        <p:spPr bwMode="auto">
          <a:xfrm>
            <a:off x="9455151" y="6678657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1232917"/>
            <a:ext cx="11176000" cy="946150"/>
          </a:xfrm>
          <a:effectLst/>
        </p:spPr>
        <p:txBody>
          <a:bodyPr anchor="ctr" anchorCtr="0"/>
          <a:lstStyle>
            <a:lvl1pPr>
              <a:defRPr sz="3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2213992"/>
            <a:ext cx="11176000" cy="1143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defRPr sz="1600" smtClean="0">
                <a:solidFill>
                  <a:srgbClr val="404040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grayscl/>
          </a:blip>
          <a:stretch>
            <a:fillRect/>
          </a:stretch>
        </p:blipFill>
        <p:spPr>
          <a:xfrm>
            <a:off x="-10584" y="3571205"/>
            <a:ext cx="12216000" cy="3296122"/>
          </a:xfrm>
          <a:prstGeom prst="rect">
            <a:avLst/>
          </a:prstGeom>
        </p:spPr>
      </p:pic>
      <p:pic>
        <p:nvPicPr>
          <p:cNvPr id="8" name="Picture 33" descr="KCL_noUoL_A4_40mm_PowerPoint_blue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256" y="404665"/>
            <a:ext cx="1152288" cy="57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7301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alibri" pitchFamily="34" charset="0"/>
              </a:defRPr>
            </a:lvl1pPr>
            <a:lvl2pPr>
              <a:buNone/>
              <a:defRPr>
                <a:latin typeface="Calibri" pitchFamily="34" charset="0"/>
              </a:defRPr>
            </a:lvl2pPr>
            <a:lvl3pPr>
              <a:buNone/>
              <a:defRPr>
                <a:latin typeface="Calibri" pitchFamily="34" charset="0"/>
              </a:defRPr>
            </a:lvl3pPr>
            <a:lvl4pPr>
              <a:buNone/>
              <a:defRPr>
                <a:latin typeface="Calibri" pitchFamily="34" charset="0"/>
              </a:defRPr>
            </a:lvl4pPr>
            <a:lvl5pPr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1051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011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F717-FD4C-4F08-8EFB-02DDA07AF76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71B-7197-4B64-BF05-CC6D38AC3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6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F717-FD4C-4F08-8EFB-02DDA07AF76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71B-7197-4B64-BF05-CC6D38AC3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9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F717-FD4C-4F08-8EFB-02DDA07AF76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71B-7197-4B64-BF05-CC6D38AC3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3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F717-FD4C-4F08-8EFB-02DDA07AF76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71B-7197-4B64-BF05-CC6D38AC3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2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F717-FD4C-4F08-8EFB-02DDA07AF76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71B-7197-4B64-BF05-CC6D38AC3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7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F717-FD4C-4F08-8EFB-02DDA07AF76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71B-7197-4B64-BF05-CC6D38AC3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0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0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DF717-FD4C-4F08-8EFB-02DDA07AF76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1671B-7197-4B64-BF05-CC6D38AC3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6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6" r:id="rId14"/>
    <p:sldLayoutId id="2147483913" r:id="rId15"/>
    <p:sldLayoutId id="2147483914" r:id="rId16"/>
    <p:sldLayoutId id="2147483915" r:id="rId17"/>
    <p:sldLayoutId id="214748391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3" name="Rectangle 19"/>
          <p:cNvSpPr>
            <a:spLocks noChangeArrowheads="1"/>
          </p:cNvSpPr>
          <p:nvPr userDrawn="1"/>
        </p:nvSpPr>
        <p:spPr bwMode="auto">
          <a:xfrm>
            <a:off x="1016001" y="228600"/>
            <a:ext cx="11173884" cy="6810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1529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1" lang="en-GB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6248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2485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1176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2488" name="Rectangle 24"/>
          <p:cNvSpPr>
            <a:spLocks noChangeArrowheads="1"/>
          </p:cNvSpPr>
          <p:nvPr userDrawn="1"/>
        </p:nvSpPr>
        <p:spPr bwMode="auto">
          <a:xfrm>
            <a:off x="929218" y="876301"/>
            <a:ext cx="11055349" cy="42863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21961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21961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GB" sz="2000" i="1">
              <a:solidFill>
                <a:srgbClr val="CBCBCB"/>
              </a:solidFill>
              <a:latin typeface="Times New Roman" pitchFamily="18" charset="0"/>
            </a:endParaRPr>
          </a:p>
        </p:txBody>
      </p:sp>
      <p:pic>
        <p:nvPicPr>
          <p:cNvPr id="6150" name="Picture 25" descr="W crest transparent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1379200" y="76200"/>
            <a:ext cx="77258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025927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80000"/>
        <a:buFont typeface="Wingdings" pitchFamily="2" charset="2"/>
        <a:buChar char="l"/>
        <a:defRPr sz="3200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-1648" y="1"/>
            <a:ext cx="12193647" cy="548680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98000" tIns="46800" rIns="90000" bIns="46800" anchor="ctr"/>
          <a:lstStyle/>
          <a:p>
            <a:pPr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de-CH" sz="2400" i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711200" y="1143000"/>
            <a:ext cx="1036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de-CH" sz="3200" b="1">
              <a:solidFill>
                <a:srgbClr val="2A6AB3"/>
              </a:solidFill>
              <a:latin typeface="Arial" charset="0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034" y="765175"/>
            <a:ext cx="10555817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Click to edit Master text styles</a:t>
            </a:r>
          </a:p>
          <a:p>
            <a:pPr lvl="1"/>
            <a:r>
              <a:rPr lang="de-CH" noProof="0"/>
              <a:t>Second level</a:t>
            </a:r>
          </a:p>
          <a:p>
            <a:pPr lvl="2"/>
            <a:r>
              <a:rPr lang="de-CH" noProof="0"/>
              <a:t>Third level</a:t>
            </a:r>
          </a:p>
          <a:p>
            <a:pPr lvl="3"/>
            <a:r>
              <a:rPr lang="de-CH" noProof="0"/>
              <a:t>Fourth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17034" y="44450"/>
            <a:ext cx="10555817" cy="504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Click to edit Master title style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 flipH="1">
            <a:off x="-1" y="6741368"/>
            <a:ext cx="12193647" cy="128390"/>
          </a:xfrm>
          <a:prstGeom prst="rect">
            <a:avLst/>
          </a:pr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98000" tIns="46800" rIns="90000" bIns="46800" anchor="ctr"/>
          <a:lstStyle/>
          <a:p>
            <a:pPr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de-CH" sz="2400" i="1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6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</p:sldLayoutIdLst>
  <p:txStyles>
    <p:title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latin typeface="Calibri"/>
          <a:ea typeface="+mj-ea"/>
          <a:cs typeface="Calibri"/>
        </a:defRPr>
      </a:lvl1pPr>
      <a:lvl2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ts val="38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ts val="38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ts val="38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ts val="38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4000"/>
        </a:lnSpc>
        <a:spcBef>
          <a:spcPts val="800"/>
        </a:spcBef>
        <a:spcAft>
          <a:spcPct val="0"/>
        </a:spcAft>
        <a:buClr>
          <a:srgbClr val="2A6AB3"/>
        </a:buClr>
        <a:buSzPct val="110000"/>
        <a:buFont typeface="Wingdings" pitchFamily="2" charset="2"/>
        <a:buChar char="•"/>
        <a:defRPr sz="2000" b="1">
          <a:solidFill>
            <a:srgbClr val="4D4D4D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lnSpc>
          <a:spcPts val="3200"/>
        </a:lnSpc>
        <a:spcBef>
          <a:spcPts val="4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–"/>
        <a:defRPr sz="2800" b="1">
          <a:solidFill>
            <a:srgbClr val="4D4D4D"/>
          </a:solidFill>
          <a:latin typeface="Calibri"/>
          <a:cs typeface="Calibri"/>
        </a:defRPr>
      </a:lvl2pPr>
      <a:lvl3pPr marL="1143000" indent="-228600" algn="l" rtl="0" eaLnBrk="0" fontAlgn="base" hangingPunct="0">
        <a:lnSpc>
          <a:spcPts val="2400"/>
        </a:lnSpc>
        <a:spcBef>
          <a:spcPts val="400"/>
        </a:spcBef>
        <a:spcAft>
          <a:spcPct val="0"/>
        </a:spcAft>
        <a:buChar char="•"/>
        <a:defRPr sz="1600" b="1">
          <a:solidFill>
            <a:srgbClr val="4D4D4D"/>
          </a:solidFill>
          <a:latin typeface="Calibri"/>
          <a:cs typeface="Calibri"/>
        </a:defRPr>
      </a:lvl3pPr>
      <a:lvl4pPr marL="1600200" indent="-228600" algn="l" rtl="0" eaLnBrk="0" fontAlgn="base" hangingPunct="0">
        <a:lnSpc>
          <a:spcPts val="1800"/>
        </a:lnSpc>
        <a:spcBef>
          <a:spcPts val="400"/>
        </a:spcBef>
        <a:spcAft>
          <a:spcPct val="0"/>
        </a:spcAft>
        <a:buFont typeface="Times"/>
        <a:buChar char="–"/>
        <a:defRPr sz="1400" b="1">
          <a:solidFill>
            <a:srgbClr val="4D4D4D"/>
          </a:solidFill>
          <a:latin typeface="Calibri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0000"/>
        <a:buChar char="»"/>
        <a:defRPr sz="16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0000"/>
        <a:defRPr sz="16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0000"/>
        <a:defRPr sz="16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0000"/>
        <a:defRPr sz="16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0000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mjohnson3@wis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0.emf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5" Type="http://schemas.openxmlformats.org/officeDocument/2006/relationships/image" Target="../media/image41.emf"/><Relationship Id="rId4" Type="http://schemas.openxmlformats.org/officeDocument/2006/relationships/image" Target="../media/image1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12.03385.pdf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2.03167.pdf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 bwMode="auto">
          <a:xfrm>
            <a:off x="129973" y="333330"/>
            <a:ext cx="9543437" cy="101890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ML4MI Bootcamp: </a:t>
            </a:r>
            <a:br>
              <a:rPr lang="en-US" dirty="0"/>
            </a:br>
            <a:r>
              <a:rPr lang="en-US" dirty="0"/>
              <a:t>	Backpropagation &amp; </a:t>
            </a:r>
            <a:br>
              <a:rPr lang="en-US" dirty="0"/>
            </a:br>
            <a:r>
              <a:rPr lang="en-US" dirty="0"/>
              <a:t>	Stabilizing Trainable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endParaRPr lang="en-US" sz="4000" i="1" dirty="0">
              <a:solidFill>
                <a:schemeClr val="tx1"/>
              </a:solidFill>
            </a:endParaRPr>
          </a:p>
        </p:txBody>
      </p:sp>
      <p:sp>
        <p:nvSpPr>
          <p:cNvPr id="18" name="Text Placeholder 4"/>
          <p:cNvSpPr txBox="1">
            <a:spLocks/>
          </p:cNvSpPr>
          <p:nvPr/>
        </p:nvSpPr>
        <p:spPr bwMode="auto">
          <a:xfrm>
            <a:off x="129973" y="3979813"/>
            <a:ext cx="10408118" cy="464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Contributors: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	Kevin M. Johnson (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3"/>
              </a:rPr>
              <a:t>kmjohnson3@wisc.edu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131985" y="2342164"/>
            <a:ext cx="11820501" cy="119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i="1" dirty="0">
                <a:solidFill>
                  <a:schemeClr val="tx1">
                    <a:lumMod val="50000"/>
                  </a:schemeClr>
                </a:solidFill>
                <a:latin typeface="Calibri Light" panose="020F0302020204030204"/>
              </a:rPr>
              <a:t>Updated: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	July</a:t>
            </a:r>
            <a:r>
              <a:rPr lang="en-US" sz="2800" i="1" dirty="0">
                <a:solidFill>
                  <a:schemeClr val="tx1">
                    <a:lumMod val="50000"/>
                  </a:schemeClr>
                </a:solidFill>
                <a:latin typeface="Calibri Light" panose="020F0302020204030204"/>
              </a:rPr>
              <a:t> 20</a:t>
            </a:r>
            <a:r>
              <a:rPr lang="en-US" sz="2800" i="1" baseline="30000" dirty="0">
                <a:solidFill>
                  <a:schemeClr val="tx1">
                    <a:lumMod val="50000"/>
                  </a:schemeClr>
                </a:solidFill>
                <a:latin typeface="Calibri Light" panose="020F0302020204030204"/>
              </a:rPr>
              <a:t>th</a:t>
            </a:r>
            <a:r>
              <a:rPr lang="en-US" sz="2800" i="1" dirty="0">
                <a:solidFill>
                  <a:schemeClr val="tx1">
                    <a:lumMod val="50000"/>
                  </a:schemeClr>
                </a:solidFill>
                <a:latin typeface="Calibri Light" panose="020F0302020204030204"/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241534232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ECD8E7-73A6-4F74-8F88-CA0CC6BF6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80271"/>
            <a:ext cx="11277600" cy="2771282"/>
          </a:xfrm>
        </p:spPr>
        <p:txBody>
          <a:bodyPr/>
          <a:lstStyle/>
          <a:p>
            <a:r>
              <a:rPr lang="en-US" dirty="0"/>
              <a:t>Only need the partial derivative with respect to the weight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E2F8D-2B6C-4031-A8FB-AF6E9AE6FE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layered neuron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F980D3-6260-41B3-B782-D7319C4F85C2}"/>
              </a:ext>
            </a:extLst>
          </p:cNvPr>
          <p:cNvSpPr/>
          <p:nvPr/>
        </p:nvSpPr>
        <p:spPr>
          <a:xfrm>
            <a:off x="5024446" y="1967410"/>
            <a:ext cx="1354595" cy="133160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alibri" panose="020F0502020204030204"/>
              </a:rPr>
              <a:t>H</a:t>
            </a:r>
            <a:r>
              <a:rPr lang="en-US" sz="2800" baseline="-25000" dirty="0">
                <a:solidFill>
                  <a:schemeClr val="tx1"/>
                </a:solidFill>
                <a:latin typeface="Calibri" panose="020F0502020204030204"/>
              </a:rPr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27E87D-9584-44CF-8104-146580038E1B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6379041" y="2622186"/>
            <a:ext cx="1096447" cy="1102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A127D2-9822-4DDA-BEB7-B981FD407C68}"/>
              </a:ext>
            </a:extLst>
          </p:cNvPr>
          <p:cNvSpPr txBox="1"/>
          <p:nvPr/>
        </p:nvSpPr>
        <p:spPr bwMode="auto">
          <a:xfrm>
            <a:off x="4943944" y="915551"/>
            <a:ext cx="1476756" cy="9541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Hidden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2BCE0-F9FB-4469-B4C6-C96F62CCC546}"/>
              </a:ext>
            </a:extLst>
          </p:cNvPr>
          <p:cNvSpPr txBox="1"/>
          <p:nvPr/>
        </p:nvSpPr>
        <p:spPr bwMode="auto">
          <a:xfrm>
            <a:off x="7052312" y="1444190"/>
            <a:ext cx="1794950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Output (s)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6D3528-DECC-4252-8F34-D85373EF1510}"/>
              </a:ext>
            </a:extLst>
          </p:cNvPr>
          <p:cNvSpPr/>
          <p:nvPr/>
        </p:nvSpPr>
        <p:spPr>
          <a:xfrm>
            <a:off x="7492604" y="2236173"/>
            <a:ext cx="822960" cy="82296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alibri" panose="020F0502020204030204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17C0ECB-74FA-417F-9096-DFB1A45556D5}"/>
                  </a:ext>
                </a:extLst>
              </p:cNvPr>
              <p:cNvSpPr/>
              <p:nvPr/>
            </p:nvSpPr>
            <p:spPr>
              <a:xfrm>
                <a:off x="6625325" y="2639451"/>
                <a:ext cx="6678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17C0ECB-74FA-417F-9096-DFB1A4555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325" y="2639451"/>
                <a:ext cx="6678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0E7129-696C-4848-949D-76E5F945A03A}"/>
                  </a:ext>
                </a:extLst>
              </p:cNvPr>
              <p:cNvSpPr/>
              <p:nvPr/>
            </p:nvSpPr>
            <p:spPr>
              <a:xfrm>
                <a:off x="6167498" y="2416821"/>
                <a:ext cx="456663" cy="461665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0E7129-696C-4848-949D-76E5F945A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498" y="2416821"/>
                <a:ext cx="45666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D1E851-086C-4AF2-8CF0-549ACC4E71B9}"/>
              </a:ext>
            </a:extLst>
          </p:cNvPr>
          <p:cNvCxnSpPr>
            <a:cxnSpLocks/>
          </p:cNvCxnSpPr>
          <p:nvPr/>
        </p:nvCxnSpPr>
        <p:spPr>
          <a:xfrm>
            <a:off x="4526068" y="1677643"/>
            <a:ext cx="557152" cy="64992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8CDC3C9-6D3A-431E-83D5-FB0C08331C36}"/>
                  </a:ext>
                </a:extLst>
              </p:cNvPr>
              <p:cNvSpPr/>
              <p:nvPr/>
            </p:nvSpPr>
            <p:spPr>
              <a:xfrm>
                <a:off x="4068961" y="997840"/>
                <a:ext cx="57150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8CDC3C9-6D3A-431E-83D5-FB0C08331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961" y="997840"/>
                <a:ext cx="57150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1EAC5B-9204-4D54-AFA1-1921AFBECF91}"/>
                  </a:ext>
                </a:extLst>
              </p:cNvPr>
              <p:cNvSpPr/>
              <p:nvPr/>
            </p:nvSpPr>
            <p:spPr>
              <a:xfrm>
                <a:off x="4187687" y="2671749"/>
                <a:ext cx="782586" cy="633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m:rPr>
                          <m:sty m:val="p"/>
                        </m:rPr>
                        <a:rPr lang="en-US" sz="3600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sz="3600" baseline="-250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1EAC5B-9204-4D54-AFA1-1921AFBEC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687" y="2671749"/>
                <a:ext cx="782586" cy="633571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FF931C-45E4-4FD2-86F9-15FFB34EE4AC}"/>
              </a:ext>
            </a:extLst>
          </p:cNvPr>
          <p:cNvCxnSpPr>
            <a:cxnSpLocks/>
          </p:cNvCxnSpPr>
          <p:nvPr/>
        </p:nvCxnSpPr>
        <p:spPr>
          <a:xfrm>
            <a:off x="4068961" y="2684196"/>
            <a:ext cx="941626" cy="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DD80EDB-EE44-4EB6-856E-15B4BA26403A}"/>
              </a:ext>
            </a:extLst>
          </p:cNvPr>
          <p:cNvSpPr/>
          <p:nvPr/>
        </p:nvSpPr>
        <p:spPr>
          <a:xfrm>
            <a:off x="2573404" y="2014823"/>
            <a:ext cx="1354595" cy="133160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alibri" panose="020F0502020204030204"/>
              </a:rPr>
              <a:t>H</a:t>
            </a:r>
            <a:r>
              <a:rPr lang="en-US" sz="2800" baseline="-25000" dirty="0">
                <a:solidFill>
                  <a:schemeClr val="tx1"/>
                </a:solidFill>
                <a:latin typeface="Calibri" panose="020F0502020204030204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640A97E-4E1A-4861-977B-D0B0147071F8}"/>
                  </a:ext>
                </a:extLst>
              </p:cNvPr>
              <p:cNvSpPr/>
              <p:nvPr/>
            </p:nvSpPr>
            <p:spPr>
              <a:xfrm>
                <a:off x="3716456" y="2464234"/>
                <a:ext cx="456663" cy="461665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640A97E-4E1A-4861-977B-D0B014707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456" y="2464234"/>
                <a:ext cx="45666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26D9F89-1847-47FC-9C54-D12636A13D2D}"/>
                  </a:ext>
                </a:extLst>
              </p:cNvPr>
              <p:cNvSpPr/>
              <p:nvPr/>
            </p:nvSpPr>
            <p:spPr>
              <a:xfrm>
                <a:off x="3371992" y="4762040"/>
                <a:ext cx="6834666" cy="13353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26D9F89-1847-47FC-9C54-D12636A13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92" y="4762040"/>
                <a:ext cx="6834666" cy="13353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22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9EB402-60D0-4C8D-9EB2-257ADE141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 get gradient of entire network just need to keep iterating back through the network</a:t>
            </a:r>
          </a:p>
          <a:p>
            <a:pPr lvl="1"/>
            <a:r>
              <a:rPr lang="en-US" sz="3600" dirty="0"/>
              <a:t>challenging in keeping track of gradient flow</a:t>
            </a:r>
          </a:p>
          <a:p>
            <a:endParaRPr lang="en-US" sz="4000" dirty="0"/>
          </a:p>
          <a:p>
            <a:r>
              <a:rPr lang="en-US" sz="4000" dirty="0"/>
              <a:t>Compute costs</a:t>
            </a:r>
          </a:p>
          <a:p>
            <a:pPr lvl="1"/>
            <a:r>
              <a:rPr lang="en-US" sz="3600" dirty="0"/>
              <a:t>One forward + one backwards pass </a:t>
            </a:r>
          </a:p>
          <a:p>
            <a:pPr lvl="1"/>
            <a:r>
              <a:rPr lang="en-US" sz="3600" dirty="0"/>
              <a:t>Storage of gradients </a:t>
            </a:r>
          </a:p>
          <a:p>
            <a:pPr lvl="2"/>
            <a:r>
              <a:rPr lang="en-US" sz="3200" dirty="0"/>
              <a:t>can be limiting given very high number of parameters</a:t>
            </a:r>
          </a:p>
          <a:p>
            <a:pPr lvl="1"/>
            <a:r>
              <a:rPr lang="en-US" sz="3600" dirty="0"/>
              <a:t>GPU acceleration almost always a must</a:t>
            </a:r>
          </a:p>
          <a:p>
            <a:pPr lvl="1"/>
            <a:endParaRPr lang="en-US" sz="3600" dirty="0"/>
          </a:p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A6D8B-B232-4F19-A550-C70F8E7E30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227836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2C077-0720-43C4-979A-B17C8E5A4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Issues with backpropagation : Vanishing Gradients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C26E97-DBE4-4648-87DF-C331F7B41F85}"/>
              </a:ext>
            </a:extLst>
          </p:cNvPr>
          <p:cNvCxnSpPr/>
          <p:nvPr/>
        </p:nvCxnSpPr>
        <p:spPr>
          <a:xfrm>
            <a:off x="477371" y="3704668"/>
            <a:ext cx="457200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7D732D-FCF0-4583-8EED-08F4FD11222D}"/>
              </a:ext>
            </a:extLst>
          </p:cNvPr>
          <p:cNvCxnSpPr>
            <a:cxnSpLocks/>
          </p:cNvCxnSpPr>
          <p:nvPr/>
        </p:nvCxnSpPr>
        <p:spPr>
          <a:xfrm>
            <a:off x="2700618" y="1362637"/>
            <a:ext cx="0" cy="45720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354B37-6835-4D07-A51C-C69B2350395C}"/>
                  </a:ext>
                </a:extLst>
              </p:cNvPr>
              <p:cNvSpPr txBox="1"/>
              <p:nvPr/>
            </p:nvSpPr>
            <p:spPr bwMode="auto">
              <a:xfrm>
                <a:off x="1648593" y="1259256"/>
                <a:ext cx="817981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354B37-6835-4D07-A51C-C69B23503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8593" y="1259256"/>
                <a:ext cx="81798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2A6B4A-AA3D-4AE0-80D7-69C21A40E643}"/>
                  </a:ext>
                </a:extLst>
              </p:cNvPr>
              <p:cNvSpPr txBox="1"/>
              <p:nvPr/>
            </p:nvSpPr>
            <p:spPr bwMode="auto">
              <a:xfrm>
                <a:off x="4773344" y="3992657"/>
                <a:ext cx="301043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2A6B4A-AA3D-4AE0-80D7-69C21A40E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3344" y="3992657"/>
                <a:ext cx="30104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9B1D2FBA-CAE0-43E3-8855-597F39B50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18" y="2101288"/>
            <a:ext cx="3830400" cy="32067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864E71-989E-4754-AA1B-B0E1D1C06A57}"/>
                  </a:ext>
                </a:extLst>
              </p:cNvPr>
              <p:cNvSpPr txBox="1"/>
              <p:nvPr/>
            </p:nvSpPr>
            <p:spPr bwMode="auto">
              <a:xfrm>
                <a:off x="4773344" y="3992657"/>
                <a:ext cx="301043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864E71-989E-4754-AA1B-B0E1D1C06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3344" y="3992657"/>
                <a:ext cx="30104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1E1B8DDC-15BA-4FA4-94D8-4BBE5AD4E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512" y="1163172"/>
            <a:ext cx="6145305" cy="5483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u="sng" dirty="0">
                <a:latin typeface="+mj-lt"/>
              </a:rPr>
              <a:t>ReLu</a:t>
            </a: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Derivative is often zero !</a:t>
            </a:r>
          </a:p>
          <a:p>
            <a:endParaRPr lang="en-US" sz="32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C7C34D-A84C-48CD-8EEB-4CC7EE57A9CB}"/>
                  </a:ext>
                </a:extLst>
              </p:cNvPr>
              <p:cNvSpPr txBox="1"/>
              <p:nvPr/>
            </p:nvSpPr>
            <p:spPr bwMode="auto">
              <a:xfrm>
                <a:off x="6344843" y="1861799"/>
                <a:ext cx="4276299" cy="12357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C7C34D-A84C-48CD-8EEB-4CC7EE57A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44843" y="1861799"/>
                <a:ext cx="4276299" cy="12357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120F32-16B9-4FE4-9AFA-7E3A843680CD}"/>
                  </a:ext>
                </a:extLst>
              </p:cNvPr>
              <p:cNvSpPr txBox="1"/>
              <p:nvPr/>
            </p:nvSpPr>
            <p:spPr bwMode="auto">
              <a:xfrm>
                <a:off x="6329619" y="4459040"/>
                <a:ext cx="4528419" cy="12357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𝜕𝜎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120F32-16B9-4FE4-9AFA-7E3A84368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9619" y="4459040"/>
                <a:ext cx="4528419" cy="12357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5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BCE9A-5DF1-496F-87B3-54A627F2BC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Issues with backpropagation : Vanishing Gradients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B81086-D239-4E8C-952C-07264FEB3E75}"/>
              </a:ext>
            </a:extLst>
          </p:cNvPr>
          <p:cNvCxnSpPr/>
          <p:nvPr/>
        </p:nvCxnSpPr>
        <p:spPr>
          <a:xfrm>
            <a:off x="477371" y="3704668"/>
            <a:ext cx="457200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D699A5-4C7C-41F4-ACE3-5FE3D698BD93}"/>
              </a:ext>
            </a:extLst>
          </p:cNvPr>
          <p:cNvCxnSpPr>
            <a:cxnSpLocks/>
          </p:cNvCxnSpPr>
          <p:nvPr/>
        </p:nvCxnSpPr>
        <p:spPr>
          <a:xfrm>
            <a:off x="2700618" y="1362637"/>
            <a:ext cx="0" cy="45720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96D0A9-C01E-474D-AC6B-13DA929C8A09}"/>
                  </a:ext>
                </a:extLst>
              </p:cNvPr>
              <p:cNvSpPr txBox="1"/>
              <p:nvPr/>
            </p:nvSpPr>
            <p:spPr bwMode="auto">
              <a:xfrm>
                <a:off x="1648593" y="1259256"/>
                <a:ext cx="817981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96D0A9-C01E-474D-AC6B-13DA929C8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8593" y="1259256"/>
                <a:ext cx="81798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A862DC-EF5B-44EC-9D43-4FD84487EC13}"/>
                  </a:ext>
                </a:extLst>
              </p:cNvPr>
              <p:cNvSpPr txBox="1"/>
              <p:nvPr/>
            </p:nvSpPr>
            <p:spPr bwMode="auto">
              <a:xfrm>
                <a:off x="4773344" y="3992657"/>
                <a:ext cx="301043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A862DC-EF5B-44EC-9D43-4FD84487E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3344" y="3992657"/>
                <a:ext cx="30104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BE4A3A2C-679B-4A0B-9DC5-3D07C47A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512" y="1163172"/>
            <a:ext cx="6145305" cy="5483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u="sng" dirty="0"/>
              <a:t>Tanh ( hyperbolic tangent )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Derivative goes to zero outside of small dynamic range: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Generally even worse than </a:t>
            </a:r>
            <a:r>
              <a:rPr lang="en-US" sz="3200" dirty="0" err="1"/>
              <a:t>ReLu</a:t>
            </a:r>
            <a:r>
              <a:rPr lang="en-US" sz="3200" dirty="0"/>
              <a:t> </a:t>
            </a:r>
            <a:endParaRPr lang="en-US" sz="2800" dirty="0"/>
          </a:p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D5E3B4-4BEF-4334-B401-00A9F560F55D}"/>
                  </a:ext>
                </a:extLst>
              </p:cNvPr>
              <p:cNvSpPr txBox="1"/>
              <p:nvPr/>
            </p:nvSpPr>
            <p:spPr bwMode="auto">
              <a:xfrm>
                <a:off x="6221222" y="2050391"/>
                <a:ext cx="4917436" cy="81663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D5E3B4-4BEF-4334-B401-00A9F560F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1222" y="2050391"/>
                <a:ext cx="4917436" cy="8166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E73E524-8B9E-42F4-8C7F-77E081B33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18" y="2050391"/>
            <a:ext cx="3830400" cy="3333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B141E7-5875-4538-ACBD-D6D971B76E43}"/>
                  </a:ext>
                </a:extLst>
              </p:cNvPr>
              <p:cNvSpPr txBox="1"/>
              <p:nvPr/>
            </p:nvSpPr>
            <p:spPr bwMode="auto">
              <a:xfrm>
                <a:off x="7030258" y="4878194"/>
                <a:ext cx="3299365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sz="28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B141E7-5875-4538-ACBD-D6D971B76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0258" y="4878194"/>
                <a:ext cx="329936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127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383941-6CFF-43FC-87D3-37CA23788F45}"/>
              </a:ext>
            </a:extLst>
          </p:cNvPr>
          <p:cNvCxnSpPr>
            <a:cxnSpLocks/>
          </p:cNvCxnSpPr>
          <p:nvPr/>
        </p:nvCxnSpPr>
        <p:spPr>
          <a:xfrm>
            <a:off x="2027163" y="3180636"/>
            <a:ext cx="70450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1FE06-0804-4402-BC37-8E76234CF5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Issues with backpropagation : Vanishing Gradients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6ABCAF-1E46-446D-B111-7DD82A6DA624}"/>
              </a:ext>
            </a:extLst>
          </p:cNvPr>
          <p:cNvSpPr/>
          <p:nvPr/>
        </p:nvSpPr>
        <p:spPr>
          <a:xfrm>
            <a:off x="2380454" y="2293945"/>
            <a:ext cx="277091" cy="1704109"/>
          </a:xfrm>
          <a:prstGeom prst="rect">
            <a:avLst/>
          </a:prstGeom>
          <a:solidFill>
            <a:srgbClr val="FF0000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82A5E9-B4AB-48A1-8D1B-3F5280EBC36B}"/>
              </a:ext>
            </a:extLst>
          </p:cNvPr>
          <p:cNvSpPr/>
          <p:nvPr/>
        </p:nvSpPr>
        <p:spPr>
          <a:xfrm>
            <a:off x="3373363" y="2293945"/>
            <a:ext cx="277091" cy="1704109"/>
          </a:xfrm>
          <a:prstGeom prst="rect">
            <a:avLst/>
          </a:prstGeom>
          <a:solidFill>
            <a:srgbClr val="FF0000">
              <a:alpha val="17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05E231-9F3F-42E3-80A8-C7B27300B288}"/>
              </a:ext>
            </a:extLst>
          </p:cNvPr>
          <p:cNvSpPr/>
          <p:nvPr/>
        </p:nvSpPr>
        <p:spPr>
          <a:xfrm>
            <a:off x="4366272" y="2293945"/>
            <a:ext cx="277091" cy="1704109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91CD49-F849-4384-BD38-1FD16FFC57C3}"/>
              </a:ext>
            </a:extLst>
          </p:cNvPr>
          <p:cNvSpPr/>
          <p:nvPr/>
        </p:nvSpPr>
        <p:spPr>
          <a:xfrm>
            <a:off x="5359181" y="2293945"/>
            <a:ext cx="277091" cy="1704109"/>
          </a:xfrm>
          <a:prstGeom prst="rect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09A4DD-0F14-401B-9ADC-42CD6E83B1A6}"/>
              </a:ext>
            </a:extLst>
          </p:cNvPr>
          <p:cNvSpPr/>
          <p:nvPr/>
        </p:nvSpPr>
        <p:spPr>
          <a:xfrm>
            <a:off x="6352090" y="2293945"/>
            <a:ext cx="277091" cy="1704109"/>
          </a:xfrm>
          <a:prstGeom prst="rect">
            <a:avLst/>
          </a:prstGeom>
          <a:solidFill>
            <a:srgbClr val="FF0000">
              <a:alpha val="67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8197FF-1401-40AC-8B8D-96580D48C93F}"/>
              </a:ext>
            </a:extLst>
          </p:cNvPr>
          <p:cNvSpPr/>
          <p:nvPr/>
        </p:nvSpPr>
        <p:spPr>
          <a:xfrm>
            <a:off x="7344999" y="2293945"/>
            <a:ext cx="277091" cy="1704109"/>
          </a:xfrm>
          <a:prstGeom prst="rect">
            <a:avLst/>
          </a:prstGeom>
          <a:solidFill>
            <a:srgbClr val="FF0000">
              <a:alpha val="8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CF722E-165C-4DA9-BCE7-A8F22E7EB852}"/>
              </a:ext>
            </a:extLst>
          </p:cNvPr>
          <p:cNvSpPr/>
          <p:nvPr/>
        </p:nvSpPr>
        <p:spPr>
          <a:xfrm>
            <a:off x="8337908" y="2293945"/>
            <a:ext cx="277091" cy="170410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BEBAFB-A06D-4D50-9D31-4C09A1C334F1}"/>
              </a:ext>
            </a:extLst>
          </p:cNvPr>
          <p:cNvSpPr txBox="1"/>
          <p:nvPr/>
        </p:nvSpPr>
        <p:spPr bwMode="auto">
          <a:xfrm>
            <a:off x="1332847" y="2918535"/>
            <a:ext cx="694316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3350C-D026-4EAC-861B-8919144B862F}"/>
              </a:ext>
            </a:extLst>
          </p:cNvPr>
          <p:cNvSpPr txBox="1"/>
          <p:nvPr/>
        </p:nvSpPr>
        <p:spPr bwMode="auto">
          <a:xfrm>
            <a:off x="9078332" y="2884389"/>
            <a:ext cx="694316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CBEAC8-652F-43BD-B933-948AF204782E}"/>
              </a:ext>
            </a:extLst>
          </p:cNvPr>
          <p:cNvCxnSpPr>
            <a:cxnSpLocks/>
          </p:cNvCxnSpPr>
          <p:nvPr/>
        </p:nvCxnSpPr>
        <p:spPr>
          <a:xfrm flipH="1">
            <a:off x="2330102" y="4495981"/>
            <a:ext cx="62848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8ADB0E-B316-46CD-AF2F-96C61AE60A20}"/>
              </a:ext>
            </a:extLst>
          </p:cNvPr>
          <p:cNvSpPr txBox="1"/>
          <p:nvPr/>
        </p:nvSpPr>
        <p:spPr bwMode="auto">
          <a:xfrm>
            <a:off x="2248852" y="4580238"/>
            <a:ext cx="6921152" cy="107721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b="0" dirty="0"/>
              <a:t>Gradient amplitude decreases </a:t>
            </a:r>
            <a:r>
              <a:rPr lang="en-US" sz="3200" b="0" dirty="0">
                <a:sym typeface="Wingdings" panose="05000000000000000000" pitchFamily="2" charset="2"/>
              </a:rPr>
              <a:t>(neurons less connected with output)</a:t>
            </a:r>
            <a:r>
              <a:rPr lang="en-US" sz="3200" b="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97A8412-CC3B-4277-8675-29F9372247FA}"/>
                  </a:ext>
                </a:extLst>
              </p:cNvPr>
              <p:cNvSpPr/>
              <p:nvPr/>
            </p:nvSpPr>
            <p:spPr>
              <a:xfrm>
                <a:off x="7801239" y="1279821"/>
                <a:ext cx="1839927" cy="8556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  <m:sub/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97A8412-CC3B-4277-8675-29F9372247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239" y="1279821"/>
                <a:ext cx="1839927" cy="855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6956F80-D64E-4EF8-A691-7DFB99598729}"/>
                  </a:ext>
                </a:extLst>
              </p:cNvPr>
              <p:cNvSpPr/>
              <p:nvPr/>
            </p:nvSpPr>
            <p:spPr>
              <a:xfrm>
                <a:off x="1810527" y="1370138"/>
                <a:ext cx="1839927" cy="855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  <m:sub/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6956F80-D64E-4EF8-A691-7DFB99598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527" y="1370138"/>
                <a:ext cx="1839927" cy="855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961633B-286E-4E30-80B1-A9767D77D89A}"/>
                  </a:ext>
                </a:extLst>
              </p:cNvPr>
              <p:cNvSpPr/>
              <p:nvPr/>
            </p:nvSpPr>
            <p:spPr>
              <a:xfrm>
                <a:off x="4692263" y="1333021"/>
                <a:ext cx="1888017" cy="855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  <m:sub/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961633B-286E-4E30-80B1-A9767D77D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263" y="1333021"/>
                <a:ext cx="1888017" cy="8550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71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C680CB-C54E-4096-80FA-FEFDD9DF7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Vanishing gradient makes training very challenging</a:t>
            </a:r>
          </a:p>
          <a:p>
            <a:pPr lvl="1"/>
            <a:r>
              <a:rPr lang="en-US" sz="2800" dirty="0"/>
              <a:t>Especially with deep networks!</a:t>
            </a:r>
          </a:p>
          <a:p>
            <a:pPr lvl="1"/>
            <a:r>
              <a:rPr lang="en-US" sz="2800" dirty="0"/>
              <a:t>Slow convergence of models</a:t>
            </a:r>
          </a:p>
          <a:p>
            <a:r>
              <a:rPr lang="en-US" sz="3200" dirty="0"/>
              <a:t>Potential Solution 1 : Leaky </a:t>
            </a:r>
            <a:r>
              <a:rPr lang="en-US" sz="3200" dirty="0" err="1"/>
              <a:t>ReLu</a:t>
            </a:r>
            <a:endParaRPr lang="en-US" sz="3200" dirty="0"/>
          </a:p>
          <a:p>
            <a:pPr lvl="1"/>
            <a:r>
              <a:rPr lang="en-US" sz="2800" dirty="0"/>
              <a:t>Small gradient value for negative inputs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2166D-2611-40E1-914A-DF77A48D4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Effect of vanishing gradients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233D7E-D8D7-426E-B272-EEA480B2C722}"/>
              </a:ext>
            </a:extLst>
          </p:cNvPr>
          <p:cNvCxnSpPr>
            <a:cxnSpLocks/>
          </p:cNvCxnSpPr>
          <p:nvPr/>
        </p:nvCxnSpPr>
        <p:spPr>
          <a:xfrm>
            <a:off x="6998311" y="4362482"/>
            <a:ext cx="423182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E08B99-184B-4C57-A7A3-43B5C580FF7A}"/>
              </a:ext>
            </a:extLst>
          </p:cNvPr>
          <p:cNvCxnSpPr>
            <a:cxnSpLocks/>
          </p:cNvCxnSpPr>
          <p:nvPr/>
        </p:nvCxnSpPr>
        <p:spPr>
          <a:xfrm>
            <a:off x="9056137" y="2134255"/>
            <a:ext cx="0" cy="434983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81ADF0-AB83-4856-8008-9B651742C1D0}"/>
                  </a:ext>
                </a:extLst>
              </p:cNvPr>
              <p:cNvSpPr txBox="1"/>
              <p:nvPr/>
            </p:nvSpPr>
            <p:spPr bwMode="auto">
              <a:xfrm>
                <a:off x="8082388" y="2035897"/>
                <a:ext cx="757119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81ADF0-AB83-4856-8008-9B651742C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82388" y="2035897"/>
                <a:ext cx="757119" cy="430887"/>
              </a:xfrm>
              <a:prstGeom prst="rect">
                <a:avLst/>
              </a:prstGeom>
              <a:blipFill>
                <a:blip r:embed="rId2"/>
                <a:stretch>
                  <a:fillRect l="-1613"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854046-DCCC-43BE-9E96-9C26A95F399E}"/>
                  </a:ext>
                </a:extLst>
              </p:cNvPr>
              <p:cNvSpPr txBox="1"/>
              <p:nvPr/>
            </p:nvSpPr>
            <p:spPr bwMode="auto">
              <a:xfrm>
                <a:off x="10974642" y="4636477"/>
                <a:ext cx="278644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854046-DCCC-43BE-9E96-9C26A95F3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74642" y="4636477"/>
                <a:ext cx="278644" cy="430887"/>
              </a:xfrm>
              <a:prstGeom prst="rect">
                <a:avLst/>
              </a:prstGeom>
              <a:blipFill>
                <a:blip r:embed="rId3"/>
                <a:stretch>
                  <a:fillRect l="-2174"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C50746-E63E-44A6-B9DF-E352C2657588}"/>
                  </a:ext>
                </a:extLst>
              </p:cNvPr>
              <p:cNvSpPr txBox="1"/>
              <p:nvPr/>
            </p:nvSpPr>
            <p:spPr bwMode="auto">
              <a:xfrm>
                <a:off x="10974642" y="4636477"/>
                <a:ext cx="278644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C50746-E63E-44A6-B9DF-E352C2657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74642" y="4636477"/>
                <a:ext cx="278644" cy="430887"/>
              </a:xfrm>
              <a:prstGeom prst="rect">
                <a:avLst/>
              </a:prstGeom>
              <a:blipFill>
                <a:blip r:embed="rId3"/>
                <a:stretch>
                  <a:fillRect l="-2174"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E81271-C8F0-43F8-B17B-859508251F45}"/>
              </a:ext>
            </a:extLst>
          </p:cNvPr>
          <p:cNvCxnSpPr/>
          <p:nvPr/>
        </p:nvCxnSpPr>
        <p:spPr>
          <a:xfrm flipV="1">
            <a:off x="9056137" y="2466784"/>
            <a:ext cx="1872125" cy="1895698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3152B5-F9C2-4BEF-BB87-10CEEA3A3666}"/>
              </a:ext>
            </a:extLst>
          </p:cNvPr>
          <p:cNvCxnSpPr>
            <a:cxnSpLocks/>
          </p:cNvCxnSpPr>
          <p:nvPr/>
        </p:nvCxnSpPr>
        <p:spPr>
          <a:xfrm flipH="1">
            <a:off x="6998311" y="4345146"/>
            <a:ext cx="2068237" cy="771976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3BB8B3-813D-4B2C-BA37-189C66F4AB6D}"/>
                  </a:ext>
                </a:extLst>
              </p:cNvPr>
              <p:cNvSpPr txBox="1"/>
              <p:nvPr/>
            </p:nvSpPr>
            <p:spPr bwMode="auto">
              <a:xfrm>
                <a:off x="1380902" y="3831576"/>
                <a:ext cx="4541307" cy="12357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𝜕𝜎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3BB8B3-813D-4B2C-BA37-189C66F4A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0902" y="3831576"/>
                <a:ext cx="4541307" cy="1235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686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C680CB-C54E-4096-80FA-FEFDD9DF7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Solution 2 : Improve the connection with the output</a:t>
            </a:r>
          </a:p>
          <a:p>
            <a:pPr lvl="1"/>
            <a:r>
              <a:rPr lang="en-US" dirty="0"/>
              <a:t>Principle of Resnet / shortcuts (as in U-Net)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2166D-2611-40E1-914A-DF77A48D4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Effect of vanishing gradients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D77D2-1CA5-48C6-AC67-39B698811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594" y="1627092"/>
            <a:ext cx="6995350" cy="42648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75A5D3-D7E6-4452-9EA8-E0D3615E21FD}"/>
              </a:ext>
            </a:extLst>
          </p:cNvPr>
          <p:cNvSpPr/>
          <p:nvPr/>
        </p:nvSpPr>
        <p:spPr>
          <a:xfrm>
            <a:off x="7624302" y="6153578"/>
            <a:ext cx="42628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hlinkClick r:id="rId3"/>
              </a:rPr>
              <a:t>https://arxiv.org/pdf/1512.03385.pdf</a:t>
            </a:r>
            <a:r>
              <a:rPr lang="en-US" sz="2000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09841D-11CD-4A3B-8428-C290B2B1CB74}"/>
              </a:ext>
            </a:extLst>
          </p:cNvPr>
          <p:cNvSpPr/>
          <p:nvPr/>
        </p:nvSpPr>
        <p:spPr>
          <a:xfrm>
            <a:off x="8828413" y="5630358"/>
            <a:ext cx="1324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Resnet</a:t>
            </a:r>
          </a:p>
        </p:txBody>
      </p:sp>
    </p:spTree>
    <p:extLst>
      <p:ext uri="{BB962C8B-B14F-4D97-AF65-F5344CB8AC3E}">
        <p14:creationId xmlns:p14="http://schemas.microsoft.com/office/powerpoint/2010/main" val="3143409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F180EA5-BFA4-4B2D-9DDA-4AE05DAF12BA}"/>
              </a:ext>
            </a:extLst>
          </p:cNvPr>
          <p:cNvSpPr/>
          <p:nvPr/>
        </p:nvSpPr>
        <p:spPr>
          <a:xfrm>
            <a:off x="1296292" y="2952284"/>
            <a:ext cx="4100655" cy="1582810"/>
          </a:xfrm>
          <a:custGeom>
            <a:avLst/>
            <a:gdLst>
              <a:gd name="connsiteX0" fmla="*/ 0 w 4487517"/>
              <a:gd name="connsiteY0" fmla="*/ 332961 h 1573717"/>
              <a:gd name="connsiteX1" fmla="*/ 2464904 w 4487517"/>
              <a:gd name="connsiteY1" fmla="*/ 1570382 h 1573717"/>
              <a:gd name="connsiteX2" fmla="*/ 4487517 w 4487517"/>
              <a:gd name="connsiteY2" fmla="*/ 0 h 157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517" h="1573717">
                <a:moveTo>
                  <a:pt x="0" y="332961"/>
                </a:moveTo>
                <a:cubicBezTo>
                  <a:pt x="858492" y="979418"/>
                  <a:pt x="1716985" y="1625876"/>
                  <a:pt x="2464904" y="1570382"/>
                </a:cubicBezTo>
                <a:cubicBezTo>
                  <a:pt x="3212824" y="1514889"/>
                  <a:pt x="3978965" y="549137"/>
                  <a:pt x="4487517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C680CB-C54E-4096-80FA-FEFDD9DF7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Solution 2 : Improve the connection with the output</a:t>
            </a:r>
          </a:p>
          <a:p>
            <a:pPr lvl="1"/>
            <a:r>
              <a:rPr lang="en-US" dirty="0"/>
              <a:t>Principle of Resnet / shortcuts (as in U-Net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2166D-2611-40E1-914A-DF77A48D4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Effect of vanishing gradients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F3E912-8EC8-4C3C-9CD7-62B08ED0C599}"/>
              </a:ext>
            </a:extLst>
          </p:cNvPr>
          <p:cNvCxnSpPr>
            <a:cxnSpLocks/>
          </p:cNvCxnSpPr>
          <p:nvPr/>
        </p:nvCxnSpPr>
        <p:spPr>
          <a:xfrm flipV="1">
            <a:off x="4153428" y="2660332"/>
            <a:ext cx="1096447" cy="1102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F073E94-784F-4C14-859D-FD932E3621B3}"/>
              </a:ext>
            </a:extLst>
          </p:cNvPr>
          <p:cNvSpPr/>
          <p:nvPr/>
        </p:nvSpPr>
        <p:spPr>
          <a:xfrm>
            <a:off x="5249875" y="1982932"/>
            <a:ext cx="1276100" cy="120248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H</a:t>
            </a:r>
            <a:r>
              <a:rPr lang="en-US" sz="28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3B50AF-EB2E-40B5-82B6-8F449DB621B9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702386" y="2672494"/>
            <a:ext cx="935952" cy="1443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8D5A1C2-51B2-44C9-93C4-0B274F3B59F4}"/>
              </a:ext>
            </a:extLst>
          </p:cNvPr>
          <p:cNvSpPr/>
          <p:nvPr/>
        </p:nvSpPr>
        <p:spPr>
          <a:xfrm>
            <a:off x="347791" y="2006690"/>
            <a:ext cx="1354595" cy="133160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alibri" panose="020F0502020204030204"/>
              </a:rPr>
              <a:t>H</a:t>
            </a:r>
            <a:r>
              <a:rPr lang="en-US" sz="2800" baseline="-25000" dirty="0">
                <a:solidFill>
                  <a:schemeClr val="tx1"/>
                </a:solidFill>
                <a:latin typeface="Calibri" panose="020F0502020204030204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262EA7-CCE0-4AB5-8E71-765FF0596838}"/>
                  </a:ext>
                </a:extLst>
              </p:cNvPr>
              <p:cNvSpPr/>
              <p:nvPr/>
            </p:nvSpPr>
            <p:spPr>
              <a:xfrm>
                <a:off x="3144399" y="4455972"/>
                <a:ext cx="744114" cy="633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m:rPr>
                          <m:sty m:val="p"/>
                        </m:rPr>
                        <a:rPr lang="en-US" sz="3600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3600" baseline="-25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262EA7-CCE0-4AB5-8E71-765FF05968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399" y="4455972"/>
                <a:ext cx="744114" cy="6335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44BD630-0221-4378-90DF-AD3174DB99DF}"/>
                  </a:ext>
                </a:extLst>
              </p:cNvPr>
              <p:cNvSpPr/>
              <p:nvPr/>
            </p:nvSpPr>
            <p:spPr>
              <a:xfrm>
                <a:off x="2656793" y="1875502"/>
                <a:ext cx="1774069" cy="156966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Network Block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(</a:t>
                </a:r>
                <a:r>
                  <a:rPr lang="en-US" sz="2400" dirty="0" err="1"/>
                  <a:t>CNN,etc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44BD630-0221-4378-90DF-AD3174DB9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793" y="1875502"/>
                <a:ext cx="1774069" cy="1569660"/>
              </a:xfrm>
              <a:prstGeom prst="rect">
                <a:avLst/>
              </a:prstGeom>
              <a:blipFill>
                <a:blip r:embed="rId3"/>
                <a:stretch>
                  <a:fillRect t="-1128" b="-6391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A38B410-4414-4EFF-A219-DB6455F24145}"/>
                  </a:ext>
                </a:extLst>
              </p:cNvPr>
              <p:cNvSpPr/>
              <p:nvPr/>
            </p:nvSpPr>
            <p:spPr>
              <a:xfrm>
                <a:off x="6880273" y="3214350"/>
                <a:ext cx="5097945" cy="12416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m:rPr>
                          <m:sty m:val="p"/>
                        </m:rPr>
                        <a:rPr lang="en-US" sz="3600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A38B410-4414-4EFF-A219-DB6455F241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73" y="3214350"/>
                <a:ext cx="5097945" cy="12416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E65FFEA9-7184-4C45-8045-A7B2DA8A1D18}"/>
              </a:ext>
            </a:extLst>
          </p:cNvPr>
          <p:cNvSpPr/>
          <p:nvPr/>
        </p:nvSpPr>
        <p:spPr>
          <a:xfrm>
            <a:off x="2102566" y="5196436"/>
            <a:ext cx="2660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Skip / shortcut  with learned weight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FD39B7-95F7-4148-A637-B5A9392A6B57}"/>
              </a:ext>
            </a:extLst>
          </p:cNvPr>
          <p:cNvCxnSpPr>
            <a:cxnSpLocks/>
          </p:cNvCxnSpPr>
          <p:nvPr/>
        </p:nvCxnSpPr>
        <p:spPr>
          <a:xfrm flipV="1">
            <a:off x="10147853" y="4249947"/>
            <a:ext cx="219877" cy="5702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3BA452B-461E-4821-AC96-9CC57ACA8A86}"/>
              </a:ext>
            </a:extLst>
          </p:cNvPr>
          <p:cNvSpPr/>
          <p:nvPr/>
        </p:nvSpPr>
        <p:spPr>
          <a:xfrm>
            <a:off x="7975657" y="4917992"/>
            <a:ext cx="37317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Additive gradient term keeps chain rule based propagation </a:t>
            </a:r>
          </a:p>
        </p:txBody>
      </p:sp>
    </p:spTree>
    <p:extLst>
      <p:ext uri="{BB962C8B-B14F-4D97-AF65-F5344CB8AC3E}">
        <p14:creationId xmlns:p14="http://schemas.microsoft.com/office/powerpoint/2010/main" val="962792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4BB0F7-1F83-4BBA-B539-6E280121D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704422"/>
            <a:ext cx="6011517" cy="594244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Data normalization helps learning</a:t>
            </a:r>
          </a:p>
          <a:p>
            <a:pPr lvl="1"/>
            <a:r>
              <a:rPr lang="en-US" sz="2800" dirty="0"/>
              <a:t>Normalize input data if possible</a:t>
            </a:r>
          </a:p>
          <a:p>
            <a:r>
              <a:rPr lang="en-US" sz="3200" dirty="0">
                <a:sym typeface="Wingdings" panose="05000000000000000000" pitchFamily="2" charset="2"/>
              </a:rPr>
              <a:t>Batch Normalization (internal network scaling)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Estimate mean and variance of batch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Subtract mean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Divide standard deviation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Learn a layer wise scale and shift</a:t>
            </a:r>
          </a:p>
          <a:p>
            <a:r>
              <a:rPr lang="en-US" sz="3200" dirty="0">
                <a:sym typeface="Wingdings" panose="05000000000000000000" pitchFamily="2" charset="2"/>
              </a:rPr>
              <a:t>Batch normalization affects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Randomly perturbs network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Smooths loss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Regularizes network</a:t>
            </a:r>
          </a:p>
          <a:p>
            <a:pPr lvl="1"/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10D44-AD7C-4531-B1E3-AEB1E4AAF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Gradients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FADCD4-D4EE-4A97-B72B-BDAC1663A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069" y="1680971"/>
            <a:ext cx="5280562" cy="38017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9A29E4-EE1F-4E59-B54E-D1AE319BFC18}"/>
              </a:ext>
            </a:extLst>
          </p:cNvPr>
          <p:cNvSpPr/>
          <p:nvPr/>
        </p:nvSpPr>
        <p:spPr>
          <a:xfrm>
            <a:off x="7447723" y="5592017"/>
            <a:ext cx="3860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https://arxiv.org/pdf/1502.03167.pdf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5744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CC8F04-E4F4-47C5-AF5D-840766694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Gradients can also explode</a:t>
            </a:r>
          </a:p>
          <a:p>
            <a:pPr lvl="1"/>
            <a:r>
              <a:rPr lang="en-US" sz="3600" dirty="0"/>
              <a:t>Same principle as in vanishing</a:t>
            </a:r>
          </a:p>
          <a:p>
            <a:r>
              <a:rPr lang="en-US" sz="4000" dirty="0"/>
              <a:t>Worse with:</a:t>
            </a:r>
          </a:p>
          <a:p>
            <a:pPr lvl="1"/>
            <a:r>
              <a:rPr lang="en-US" sz="3600" dirty="0"/>
              <a:t>Non-</a:t>
            </a:r>
            <a:r>
              <a:rPr lang="en-US" sz="3600" dirty="0" err="1"/>
              <a:t>Relu</a:t>
            </a:r>
            <a:r>
              <a:rPr lang="en-US" sz="3600" dirty="0"/>
              <a:t> activations </a:t>
            </a:r>
          </a:p>
          <a:p>
            <a:pPr lvl="1"/>
            <a:r>
              <a:rPr lang="en-US" sz="3600" dirty="0"/>
              <a:t>High learning rates</a:t>
            </a:r>
          </a:p>
          <a:p>
            <a:pPr lvl="1"/>
            <a:r>
              <a:rPr lang="en-US" sz="3600" dirty="0"/>
              <a:t>Other networks ( particularly recurrent neural networks)</a:t>
            </a:r>
          </a:p>
          <a:p>
            <a:pPr lvl="1"/>
            <a:r>
              <a:rPr lang="en-US" sz="3600" dirty="0"/>
              <a:t>Loss functions with steep gradients (e.g. regression) </a:t>
            </a:r>
          </a:p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99C7-19DC-4E4E-8AC0-23CF87DA3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Issues with backpropagation : Exploding Gradients</a:t>
            </a:r>
          </a:p>
        </p:txBody>
      </p:sp>
    </p:spTree>
    <p:extLst>
      <p:ext uri="{BB962C8B-B14F-4D97-AF65-F5344CB8AC3E}">
        <p14:creationId xmlns:p14="http://schemas.microsoft.com/office/powerpoint/2010/main" val="427695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997844-33E1-4EE4-A44A-B9EC3EF324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Core Architecture (Supervised Learning)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EEEB7-7830-4DDF-B35E-6D1A43EA0B31}"/>
              </a:ext>
            </a:extLst>
          </p:cNvPr>
          <p:cNvSpPr txBox="1"/>
          <p:nvPr/>
        </p:nvSpPr>
        <p:spPr bwMode="auto">
          <a:xfrm>
            <a:off x="613893" y="1316758"/>
            <a:ext cx="3396974" cy="5847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dirty="0">
                <a:latin typeface="+mj-lt"/>
              </a:rPr>
              <a:t>1. Design Network</a:t>
            </a:r>
            <a:endParaRPr lang="en-US" sz="3200" b="0" dirty="0">
              <a:latin typeface="+mj-lt"/>
            </a:endParaRPr>
          </a:p>
        </p:txBody>
      </p: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8FA7FA3F-E19F-4998-92C0-34414A0618EC}"/>
              </a:ext>
            </a:extLst>
          </p:cNvPr>
          <p:cNvGrpSpPr/>
          <p:nvPr/>
        </p:nvGrpSpPr>
        <p:grpSpPr>
          <a:xfrm>
            <a:off x="4420064" y="1566459"/>
            <a:ext cx="2500950" cy="1348237"/>
            <a:chOff x="4257084" y="1011997"/>
            <a:chExt cx="2500950" cy="134823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B99011-B598-4478-AECB-08C55F1DF741}"/>
                </a:ext>
              </a:extLst>
            </p:cNvPr>
            <p:cNvGrpSpPr/>
            <p:nvPr/>
          </p:nvGrpSpPr>
          <p:grpSpPr>
            <a:xfrm>
              <a:off x="5433966" y="1035343"/>
              <a:ext cx="1324068" cy="1324891"/>
              <a:chOff x="6728130" y="3222318"/>
              <a:chExt cx="1324068" cy="1324891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DE7C72F-55FE-497F-A902-43F3619BDD56}"/>
                  </a:ext>
                </a:extLst>
              </p:cNvPr>
              <p:cNvCxnSpPr>
                <a:cxnSpLocks/>
                <a:stCxn id="56" idx="7"/>
                <a:endCxn id="51" idx="1"/>
              </p:cNvCxnSpPr>
              <p:nvPr/>
            </p:nvCxnSpPr>
            <p:spPr>
              <a:xfrm flipH="1">
                <a:off x="7381098" y="3425107"/>
                <a:ext cx="561311" cy="4363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1055AB67-6807-406C-8431-891416CAD7CF}"/>
                  </a:ext>
                </a:extLst>
              </p:cNvPr>
              <p:cNvCxnSpPr>
                <a:cxnSpLocks/>
                <a:stCxn id="55" idx="7"/>
                <a:endCxn id="50" idx="3"/>
              </p:cNvCxnSpPr>
              <p:nvPr/>
            </p:nvCxnSpPr>
            <p:spPr>
              <a:xfrm flipH="1">
                <a:off x="7345464" y="3730164"/>
                <a:ext cx="597195" cy="469427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F288B92-5AD5-45EE-8468-1ACD425FB043}"/>
                  </a:ext>
                </a:extLst>
              </p:cNvPr>
              <p:cNvCxnSpPr>
                <a:cxnSpLocks/>
                <a:stCxn id="54" idx="5"/>
                <a:endCxn id="49" idx="3"/>
              </p:cNvCxnSpPr>
              <p:nvPr/>
            </p:nvCxnSpPr>
            <p:spPr>
              <a:xfrm flipH="1">
                <a:off x="7385469" y="4021751"/>
                <a:ext cx="518400" cy="431799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AAA4623-04A6-4130-B3C9-EDCC0B70267B}"/>
                  </a:ext>
                </a:extLst>
              </p:cNvPr>
              <p:cNvCxnSpPr>
                <a:cxnSpLocks/>
                <a:stCxn id="53" idx="5"/>
                <a:endCxn id="49" idx="3"/>
              </p:cNvCxnSpPr>
              <p:nvPr/>
            </p:nvCxnSpPr>
            <p:spPr>
              <a:xfrm flipH="1">
                <a:off x="7385469" y="4323106"/>
                <a:ext cx="528140" cy="130444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A5182FB-AC31-4094-B944-7D25F4CFF661}"/>
                  </a:ext>
                </a:extLst>
              </p:cNvPr>
              <p:cNvCxnSpPr>
                <a:cxnSpLocks/>
                <a:stCxn id="54" idx="5"/>
                <a:endCxn id="50" idx="3"/>
              </p:cNvCxnSpPr>
              <p:nvPr/>
            </p:nvCxnSpPr>
            <p:spPr>
              <a:xfrm flipH="1">
                <a:off x="7345464" y="4021751"/>
                <a:ext cx="558405" cy="17784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BB033E9-76D8-4C3E-BF90-C49FFCF4EF25}"/>
                  </a:ext>
                </a:extLst>
              </p:cNvPr>
              <p:cNvCxnSpPr>
                <a:cxnSpLocks/>
                <a:stCxn id="55" idx="7"/>
                <a:endCxn id="51" idx="1"/>
              </p:cNvCxnSpPr>
              <p:nvPr/>
            </p:nvCxnSpPr>
            <p:spPr>
              <a:xfrm flipH="1">
                <a:off x="7381098" y="3730164"/>
                <a:ext cx="561561" cy="131254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CED4EB0-D2B9-4B9C-B1CC-7D90BE877B64}"/>
                  </a:ext>
                </a:extLst>
              </p:cNvPr>
              <p:cNvCxnSpPr>
                <a:cxnSpLocks/>
                <a:stCxn id="56" idx="7"/>
                <a:endCxn id="52" idx="1"/>
              </p:cNvCxnSpPr>
              <p:nvPr/>
            </p:nvCxnSpPr>
            <p:spPr>
              <a:xfrm flipH="1">
                <a:off x="7383628" y="3425107"/>
                <a:ext cx="558781" cy="130315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A884DC0-E9B4-4E04-814E-227281FF5D7A}"/>
                  </a:ext>
                </a:extLst>
              </p:cNvPr>
              <p:cNvCxnSpPr>
                <a:cxnSpLocks/>
                <a:stCxn id="53" idx="5"/>
                <a:endCxn id="50" idx="3"/>
              </p:cNvCxnSpPr>
              <p:nvPr/>
            </p:nvCxnSpPr>
            <p:spPr>
              <a:xfrm flipH="1" flipV="1">
                <a:off x="7345464" y="4199591"/>
                <a:ext cx="568145" cy="123515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9ED4FBB-6BC1-4532-8F51-80927B0631A9}"/>
                  </a:ext>
                </a:extLst>
              </p:cNvPr>
              <p:cNvCxnSpPr>
                <a:cxnSpLocks/>
                <a:stCxn id="54" idx="5"/>
                <a:endCxn id="51" idx="1"/>
              </p:cNvCxnSpPr>
              <p:nvPr/>
            </p:nvCxnSpPr>
            <p:spPr>
              <a:xfrm flipH="1" flipV="1">
                <a:off x="7381098" y="3861418"/>
                <a:ext cx="522771" cy="16033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D48E2B9-3C80-4FC3-BEBA-F16DB2505E53}"/>
                  </a:ext>
                </a:extLst>
              </p:cNvPr>
              <p:cNvCxnSpPr>
                <a:cxnSpLocks/>
                <a:stCxn id="55" idx="7"/>
                <a:endCxn id="52" idx="1"/>
              </p:cNvCxnSpPr>
              <p:nvPr/>
            </p:nvCxnSpPr>
            <p:spPr>
              <a:xfrm flipH="1" flipV="1">
                <a:off x="7383628" y="3555422"/>
                <a:ext cx="559031" cy="174742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FEB426F-A28B-47EA-B8BA-DADFE1D00DB9}"/>
                  </a:ext>
                </a:extLst>
              </p:cNvPr>
              <p:cNvCxnSpPr>
                <a:cxnSpLocks/>
                <a:stCxn id="56" idx="7"/>
                <a:endCxn id="50" idx="3"/>
              </p:cNvCxnSpPr>
              <p:nvPr/>
            </p:nvCxnSpPr>
            <p:spPr>
              <a:xfrm flipH="1">
                <a:off x="7345464" y="3425107"/>
                <a:ext cx="596945" cy="774484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F2C2D60-FA61-42F8-AF3A-D201A11189B9}"/>
                  </a:ext>
                </a:extLst>
              </p:cNvPr>
              <p:cNvCxnSpPr>
                <a:cxnSpLocks/>
                <a:stCxn id="55" idx="7"/>
                <a:endCxn id="49" idx="3"/>
              </p:cNvCxnSpPr>
              <p:nvPr/>
            </p:nvCxnSpPr>
            <p:spPr>
              <a:xfrm flipH="1">
                <a:off x="7385469" y="3730164"/>
                <a:ext cx="557190" cy="723386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C6FBBBF-FCEB-4F90-B4AB-C849196708F4}"/>
                  </a:ext>
                </a:extLst>
              </p:cNvPr>
              <p:cNvCxnSpPr>
                <a:cxnSpLocks/>
                <a:stCxn id="56" idx="7"/>
                <a:endCxn id="49" idx="3"/>
              </p:cNvCxnSpPr>
              <p:nvPr/>
            </p:nvCxnSpPr>
            <p:spPr>
              <a:xfrm flipH="1">
                <a:off x="7385469" y="3425107"/>
                <a:ext cx="556940" cy="102844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CECA161-3110-49F9-8B81-1844257E6573}"/>
                  </a:ext>
                </a:extLst>
              </p:cNvPr>
              <p:cNvCxnSpPr>
                <a:cxnSpLocks/>
                <a:stCxn id="54" idx="5"/>
                <a:endCxn id="52" idx="1"/>
              </p:cNvCxnSpPr>
              <p:nvPr/>
            </p:nvCxnSpPr>
            <p:spPr>
              <a:xfrm flipH="1" flipV="1">
                <a:off x="7383628" y="3555422"/>
                <a:ext cx="520241" cy="466329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0B63F4E-A4DB-4B39-A2B8-3E9C5AC653B8}"/>
                  </a:ext>
                </a:extLst>
              </p:cNvPr>
              <p:cNvCxnSpPr>
                <a:cxnSpLocks/>
                <a:stCxn id="53" idx="5"/>
                <a:endCxn id="51" idx="1"/>
              </p:cNvCxnSpPr>
              <p:nvPr/>
            </p:nvCxnSpPr>
            <p:spPr>
              <a:xfrm flipH="1" flipV="1">
                <a:off x="7381098" y="3861418"/>
                <a:ext cx="532511" cy="461688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DCED7F0-21C1-41DA-855A-737FE0EE0419}"/>
                  </a:ext>
                </a:extLst>
              </p:cNvPr>
              <p:cNvCxnSpPr>
                <a:cxnSpLocks/>
                <a:stCxn id="53" idx="5"/>
                <a:endCxn id="52" idx="1"/>
              </p:cNvCxnSpPr>
              <p:nvPr/>
            </p:nvCxnSpPr>
            <p:spPr>
              <a:xfrm flipH="1" flipV="1">
                <a:off x="7383628" y="3555422"/>
                <a:ext cx="529981" cy="767684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9B38128-37A3-4FFE-821F-C1B0D094293D}"/>
                  </a:ext>
                </a:extLst>
              </p:cNvPr>
              <p:cNvCxnSpPr>
                <a:cxnSpLocks/>
                <a:stCxn id="56" idx="7"/>
                <a:endCxn id="57" idx="1"/>
              </p:cNvCxnSpPr>
              <p:nvPr/>
            </p:nvCxnSpPr>
            <p:spPr>
              <a:xfrm flipH="1" flipV="1">
                <a:off x="7385469" y="3315977"/>
                <a:ext cx="556940" cy="10913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BECE26D-12B6-4D67-9B76-280BA2ADC833}"/>
                  </a:ext>
                </a:extLst>
              </p:cNvPr>
              <p:cNvCxnSpPr>
                <a:cxnSpLocks/>
                <a:stCxn id="55" idx="7"/>
                <a:endCxn id="57" idx="1"/>
              </p:cNvCxnSpPr>
              <p:nvPr/>
            </p:nvCxnSpPr>
            <p:spPr>
              <a:xfrm flipH="1" flipV="1">
                <a:off x="7385469" y="3315977"/>
                <a:ext cx="557190" cy="414187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F87501E-9E9D-4343-8B3D-02B5E094714D}"/>
                  </a:ext>
                </a:extLst>
              </p:cNvPr>
              <p:cNvCxnSpPr>
                <a:cxnSpLocks/>
                <a:stCxn id="54" idx="5"/>
                <a:endCxn id="57" idx="1"/>
              </p:cNvCxnSpPr>
              <p:nvPr/>
            </p:nvCxnSpPr>
            <p:spPr>
              <a:xfrm flipH="1" flipV="1">
                <a:off x="7385469" y="3315977"/>
                <a:ext cx="518400" cy="705774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E68225E-2A22-4235-BD71-09CCDA7ED09B}"/>
                  </a:ext>
                </a:extLst>
              </p:cNvPr>
              <p:cNvCxnSpPr>
                <a:cxnSpLocks/>
                <a:stCxn id="53" idx="5"/>
                <a:endCxn id="57" idx="1"/>
              </p:cNvCxnSpPr>
              <p:nvPr/>
            </p:nvCxnSpPr>
            <p:spPr>
              <a:xfrm flipH="1" flipV="1">
                <a:off x="7385469" y="3315977"/>
                <a:ext cx="528140" cy="100712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E01F28B-3442-426E-9607-B261FF9F0F56}"/>
                  </a:ext>
                </a:extLst>
              </p:cNvPr>
              <p:cNvCxnSpPr>
                <a:cxnSpLocks/>
                <a:stCxn id="57" idx="7"/>
                <a:endCxn id="61" idx="3"/>
              </p:cNvCxnSpPr>
              <p:nvPr/>
            </p:nvCxnSpPr>
            <p:spPr>
              <a:xfrm flipH="1">
                <a:off x="6836678" y="3315977"/>
                <a:ext cx="471201" cy="10576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30DBB13-0019-43AD-835E-3E9A2D677E94}"/>
                  </a:ext>
                </a:extLst>
              </p:cNvPr>
              <p:cNvCxnSpPr>
                <a:cxnSpLocks/>
                <a:stCxn id="57" idx="7"/>
                <a:endCxn id="60" idx="3"/>
              </p:cNvCxnSpPr>
              <p:nvPr/>
            </p:nvCxnSpPr>
            <p:spPr>
              <a:xfrm flipH="1">
                <a:off x="6836638" y="3315977"/>
                <a:ext cx="471241" cy="41752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72EB558-EE33-44C2-8CD3-25C14209E6C4}"/>
                  </a:ext>
                </a:extLst>
              </p:cNvPr>
              <p:cNvCxnSpPr>
                <a:cxnSpLocks/>
                <a:stCxn id="57" idx="7"/>
                <a:endCxn id="59" idx="1"/>
              </p:cNvCxnSpPr>
              <p:nvPr/>
            </p:nvCxnSpPr>
            <p:spPr>
              <a:xfrm flipH="1">
                <a:off x="6873714" y="3315977"/>
                <a:ext cx="434165" cy="72485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79C21B1-D0E1-4F65-8304-5801363ABFC0}"/>
                  </a:ext>
                </a:extLst>
              </p:cNvPr>
              <p:cNvCxnSpPr>
                <a:cxnSpLocks/>
                <a:stCxn id="57" idx="7"/>
                <a:endCxn id="58" idx="1"/>
              </p:cNvCxnSpPr>
              <p:nvPr/>
            </p:nvCxnSpPr>
            <p:spPr>
              <a:xfrm flipH="1">
                <a:off x="6873058" y="3315977"/>
                <a:ext cx="434821" cy="103587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96B965F-DC23-40D5-B548-B35250F52485}"/>
                  </a:ext>
                </a:extLst>
              </p:cNvPr>
              <p:cNvCxnSpPr>
                <a:cxnSpLocks/>
                <a:stCxn id="52" idx="6"/>
                <a:endCxn id="61" idx="3"/>
              </p:cNvCxnSpPr>
              <p:nvPr/>
            </p:nvCxnSpPr>
            <p:spPr>
              <a:xfrm flipH="1" flipV="1">
                <a:off x="6836678" y="3421744"/>
                <a:ext cx="445823" cy="140782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40E584A-A3F7-48A2-A547-F0A2B62D51CB}"/>
                  </a:ext>
                </a:extLst>
              </p:cNvPr>
              <p:cNvCxnSpPr>
                <a:cxnSpLocks/>
                <a:stCxn id="52" idx="6"/>
                <a:endCxn id="60" idx="3"/>
              </p:cNvCxnSpPr>
              <p:nvPr/>
            </p:nvCxnSpPr>
            <p:spPr>
              <a:xfrm flipH="1">
                <a:off x="6836638" y="3562526"/>
                <a:ext cx="445863" cy="17097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2A793957-85A8-49A7-A8AD-088F921019A9}"/>
                  </a:ext>
                </a:extLst>
              </p:cNvPr>
              <p:cNvCxnSpPr>
                <a:cxnSpLocks/>
                <a:stCxn id="50" idx="7"/>
                <a:endCxn id="61" idx="3"/>
              </p:cNvCxnSpPr>
              <p:nvPr/>
            </p:nvCxnSpPr>
            <p:spPr>
              <a:xfrm flipH="1" flipV="1">
                <a:off x="6836678" y="3421744"/>
                <a:ext cx="399078" cy="775733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09A900BC-8AC9-4D16-A3E9-969933225A1D}"/>
                  </a:ext>
                </a:extLst>
              </p:cNvPr>
              <p:cNvCxnSpPr>
                <a:cxnSpLocks/>
                <a:stCxn id="51" idx="5"/>
                <a:endCxn id="59" idx="1"/>
              </p:cNvCxnSpPr>
              <p:nvPr/>
            </p:nvCxnSpPr>
            <p:spPr>
              <a:xfrm flipH="1">
                <a:off x="6873714" y="3839284"/>
                <a:ext cx="399910" cy="201550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F4B1DB3-7EAF-4E15-B2E9-94C4EA710CCC}"/>
                  </a:ext>
                </a:extLst>
              </p:cNvPr>
              <p:cNvCxnSpPr>
                <a:cxnSpLocks/>
                <a:stCxn id="51" idx="5"/>
                <a:endCxn id="61" idx="3"/>
              </p:cNvCxnSpPr>
              <p:nvPr/>
            </p:nvCxnSpPr>
            <p:spPr>
              <a:xfrm flipH="1" flipV="1">
                <a:off x="6836678" y="3421744"/>
                <a:ext cx="436946" cy="417540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F56E687-C521-43D2-ACCF-C455049924B1}"/>
                  </a:ext>
                </a:extLst>
              </p:cNvPr>
              <p:cNvCxnSpPr>
                <a:cxnSpLocks/>
                <a:stCxn id="52" idx="6"/>
                <a:endCxn id="58" idx="1"/>
              </p:cNvCxnSpPr>
              <p:nvPr/>
            </p:nvCxnSpPr>
            <p:spPr>
              <a:xfrm flipH="1">
                <a:off x="6873058" y="3562526"/>
                <a:ext cx="409443" cy="789328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9B434C9-101B-45D0-A976-BA1BBA01F41E}"/>
                  </a:ext>
                </a:extLst>
              </p:cNvPr>
              <p:cNvCxnSpPr>
                <a:cxnSpLocks/>
                <a:stCxn id="52" idx="6"/>
                <a:endCxn id="59" idx="1"/>
              </p:cNvCxnSpPr>
              <p:nvPr/>
            </p:nvCxnSpPr>
            <p:spPr>
              <a:xfrm flipH="1">
                <a:off x="6873714" y="3562526"/>
                <a:ext cx="408787" cy="478308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DDD5A95-7EF5-4AB1-83A1-712327C50A6F}"/>
                  </a:ext>
                </a:extLst>
              </p:cNvPr>
              <p:cNvCxnSpPr>
                <a:cxnSpLocks/>
                <a:stCxn id="51" idx="5"/>
                <a:endCxn id="60" idx="3"/>
              </p:cNvCxnSpPr>
              <p:nvPr/>
            </p:nvCxnSpPr>
            <p:spPr>
              <a:xfrm flipH="1" flipV="1">
                <a:off x="6836638" y="3733503"/>
                <a:ext cx="436986" cy="105781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C21939DF-CDAD-42FC-B347-53E5458C490A}"/>
                  </a:ext>
                </a:extLst>
              </p:cNvPr>
              <p:cNvCxnSpPr>
                <a:cxnSpLocks/>
                <a:stCxn id="51" idx="5"/>
                <a:endCxn id="58" idx="1"/>
              </p:cNvCxnSpPr>
              <p:nvPr/>
            </p:nvCxnSpPr>
            <p:spPr>
              <a:xfrm flipH="1">
                <a:off x="6873058" y="3839284"/>
                <a:ext cx="400566" cy="512570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B0240AC-373F-4F11-BC8F-44347DFB2079}"/>
                  </a:ext>
                </a:extLst>
              </p:cNvPr>
              <p:cNvCxnSpPr>
                <a:cxnSpLocks/>
                <a:stCxn id="50" idx="7"/>
                <a:endCxn id="60" idx="3"/>
              </p:cNvCxnSpPr>
              <p:nvPr/>
            </p:nvCxnSpPr>
            <p:spPr>
              <a:xfrm flipH="1" flipV="1">
                <a:off x="6836638" y="3733503"/>
                <a:ext cx="399118" cy="463974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B20583D-468A-49D3-8492-840C6E6F4A3C}"/>
                  </a:ext>
                </a:extLst>
              </p:cNvPr>
              <p:cNvCxnSpPr>
                <a:cxnSpLocks/>
                <a:stCxn id="50" idx="7"/>
                <a:endCxn id="59" idx="1"/>
              </p:cNvCxnSpPr>
              <p:nvPr/>
            </p:nvCxnSpPr>
            <p:spPr>
              <a:xfrm flipH="1" flipV="1">
                <a:off x="6873714" y="4040834"/>
                <a:ext cx="362042" cy="156643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2E1F550B-3503-4D63-9AB7-DEEC30ECF0E0}"/>
                  </a:ext>
                </a:extLst>
              </p:cNvPr>
              <p:cNvCxnSpPr>
                <a:cxnSpLocks/>
                <a:stCxn id="50" idx="7"/>
                <a:endCxn id="58" idx="1"/>
              </p:cNvCxnSpPr>
              <p:nvPr/>
            </p:nvCxnSpPr>
            <p:spPr>
              <a:xfrm flipH="1">
                <a:off x="6873058" y="4197477"/>
                <a:ext cx="362698" cy="15437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7202BAE-0938-459B-9561-C7CC81325A68}"/>
                  </a:ext>
                </a:extLst>
              </p:cNvPr>
              <p:cNvCxnSpPr>
                <a:cxnSpLocks/>
                <a:stCxn id="49" idx="5"/>
                <a:endCxn id="61" idx="3"/>
              </p:cNvCxnSpPr>
              <p:nvPr/>
            </p:nvCxnSpPr>
            <p:spPr>
              <a:xfrm flipH="1" flipV="1">
                <a:off x="6836678" y="3421744"/>
                <a:ext cx="471201" cy="103180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155AA9A-1CB6-4917-87C7-1C10E8E362E9}"/>
                  </a:ext>
                </a:extLst>
              </p:cNvPr>
              <p:cNvCxnSpPr>
                <a:cxnSpLocks/>
                <a:stCxn id="49" idx="5"/>
                <a:endCxn id="60" idx="3"/>
              </p:cNvCxnSpPr>
              <p:nvPr/>
            </p:nvCxnSpPr>
            <p:spPr>
              <a:xfrm flipH="1" flipV="1">
                <a:off x="6836638" y="3733503"/>
                <a:ext cx="471241" cy="72004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C048EB4-03A0-43C8-A9D2-BDD2BB872DB0}"/>
                  </a:ext>
                </a:extLst>
              </p:cNvPr>
              <p:cNvCxnSpPr>
                <a:cxnSpLocks/>
                <a:stCxn id="49" idx="5"/>
                <a:endCxn id="59" idx="1"/>
              </p:cNvCxnSpPr>
              <p:nvPr/>
            </p:nvCxnSpPr>
            <p:spPr>
              <a:xfrm flipH="1" flipV="1">
                <a:off x="6873714" y="4040834"/>
                <a:ext cx="434165" cy="41271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AC3DA5E-7CA9-4E1E-8DB8-A8539D4AA439}"/>
                  </a:ext>
                </a:extLst>
              </p:cNvPr>
              <p:cNvCxnSpPr>
                <a:cxnSpLocks/>
                <a:stCxn id="49" idx="5"/>
                <a:endCxn id="58" idx="1"/>
              </p:cNvCxnSpPr>
              <p:nvPr/>
            </p:nvCxnSpPr>
            <p:spPr>
              <a:xfrm flipH="1" flipV="1">
                <a:off x="6873058" y="4351854"/>
                <a:ext cx="434821" cy="10169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B2C3EC9-0E24-4B0A-9599-1F410521B63C}"/>
                  </a:ext>
                </a:extLst>
              </p:cNvPr>
              <p:cNvSpPr/>
              <p:nvPr/>
            </p:nvSpPr>
            <p:spPr>
              <a:xfrm rot="10800000">
                <a:off x="7291810" y="4437481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17593E1-102C-4219-A0F7-98D096EEF78B}"/>
                  </a:ext>
                </a:extLst>
              </p:cNvPr>
              <p:cNvSpPr/>
              <p:nvPr/>
            </p:nvSpPr>
            <p:spPr>
              <a:xfrm rot="13566257">
                <a:off x="7235746" y="4143670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84C2209-94E0-4BE2-8080-E9D258DD46C9}"/>
                  </a:ext>
                </a:extLst>
              </p:cNvPr>
              <p:cNvSpPr/>
              <p:nvPr/>
            </p:nvSpPr>
            <p:spPr>
              <a:xfrm rot="8798239">
                <a:off x="7272497" y="3795487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4E60D2E-4B49-47D3-858F-FD26E193DD71}"/>
                  </a:ext>
                </a:extLst>
              </p:cNvPr>
              <p:cNvSpPr/>
              <p:nvPr/>
            </p:nvSpPr>
            <p:spPr>
              <a:xfrm rot="9208876">
                <a:off x="7276729" y="3483166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25E1587-F39C-4514-8D38-6443B0D5905B}"/>
                  </a:ext>
                </a:extLst>
              </p:cNvPr>
              <p:cNvSpPr/>
              <p:nvPr/>
            </p:nvSpPr>
            <p:spPr>
              <a:xfrm rot="9011297">
                <a:off x="7911693" y="4282616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263A582-0367-42A4-A306-5EF72FF78B97}"/>
                  </a:ext>
                </a:extLst>
              </p:cNvPr>
              <p:cNvSpPr/>
              <p:nvPr/>
            </p:nvSpPr>
            <p:spPr>
              <a:xfrm rot="8250332">
                <a:off x="7903817" y="3969285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DDD85D8-665A-4BA8-AD4E-C77AA0FF62D8}"/>
                  </a:ext>
                </a:extLst>
              </p:cNvPr>
              <p:cNvSpPr/>
              <p:nvPr/>
            </p:nvSpPr>
            <p:spPr>
              <a:xfrm rot="13214107">
                <a:off x="7942470" y="3670743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A61790E-5868-42C6-B8AA-2568113A60E5}"/>
                  </a:ext>
                </a:extLst>
              </p:cNvPr>
              <p:cNvSpPr/>
              <p:nvPr/>
            </p:nvSpPr>
            <p:spPr>
              <a:xfrm rot="12165660">
                <a:off x="7938328" y="3349478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44EB2C6-0885-43EC-B4BC-D3B02A555F82}"/>
                  </a:ext>
                </a:extLst>
              </p:cNvPr>
              <p:cNvSpPr/>
              <p:nvPr/>
            </p:nvSpPr>
            <p:spPr>
              <a:xfrm rot="10800000">
                <a:off x="7291810" y="3222318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FA64FF2-E6B3-43D5-96F7-289CEC5D82B5}"/>
                  </a:ext>
                </a:extLst>
              </p:cNvPr>
              <p:cNvSpPr/>
              <p:nvPr/>
            </p:nvSpPr>
            <p:spPr>
              <a:xfrm rot="9011297">
                <a:off x="6765246" y="4282616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5519B64-A60C-4380-ACCF-25296B711311}"/>
                  </a:ext>
                </a:extLst>
              </p:cNvPr>
              <p:cNvSpPr/>
              <p:nvPr/>
            </p:nvSpPr>
            <p:spPr>
              <a:xfrm rot="9123257">
                <a:off x="6766398" y="3969879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2FBEC9F-497F-4E31-BACE-6D3DAFE0C890}"/>
                  </a:ext>
                </a:extLst>
              </p:cNvPr>
              <p:cNvSpPr/>
              <p:nvPr/>
            </p:nvSpPr>
            <p:spPr>
              <a:xfrm rot="14226357">
                <a:off x="6728130" y="3667133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5B1ADB5-DC76-41BD-A54C-BDE477BC980B}"/>
                  </a:ext>
                </a:extLst>
              </p:cNvPr>
              <p:cNvSpPr/>
              <p:nvPr/>
            </p:nvSpPr>
            <p:spPr>
              <a:xfrm rot="14380456">
                <a:off x="6728739" y="3352982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5887605-9A69-4D0C-86C2-7D65BE51F7C7}"/>
                </a:ext>
              </a:extLst>
            </p:cNvPr>
            <p:cNvGrpSpPr/>
            <p:nvPr/>
          </p:nvGrpSpPr>
          <p:grpSpPr>
            <a:xfrm rot="10800000">
              <a:off x="4257084" y="1011997"/>
              <a:ext cx="1324068" cy="1324891"/>
              <a:chOff x="6728130" y="3222318"/>
              <a:chExt cx="1324068" cy="1324891"/>
            </a:xfrm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1B638029-21BE-43F1-B797-7FA9054BE516}"/>
                  </a:ext>
                </a:extLst>
              </p:cNvPr>
              <p:cNvCxnSpPr>
                <a:cxnSpLocks/>
                <a:stCxn id="110" idx="7"/>
                <a:endCxn id="105" idx="1"/>
              </p:cNvCxnSpPr>
              <p:nvPr/>
            </p:nvCxnSpPr>
            <p:spPr>
              <a:xfrm flipH="1">
                <a:off x="7381098" y="3425107"/>
                <a:ext cx="561311" cy="4363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A3988F5-0257-44E3-8354-627313104D52}"/>
                  </a:ext>
                </a:extLst>
              </p:cNvPr>
              <p:cNvCxnSpPr>
                <a:cxnSpLocks/>
                <a:stCxn id="109" idx="7"/>
                <a:endCxn id="104" idx="3"/>
              </p:cNvCxnSpPr>
              <p:nvPr/>
            </p:nvCxnSpPr>
            <p:spPr>
              <a:xfrm flipH="1">
                <a:off x="7345464" y="3730164"/>
                <a:ext cx="597195" cy="469427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A9602BBD-F956-4276-BA31-6D4E93C951FF}"/>
                  </a:ext>
                </a:extLst>
              </p:cNvPr>
              <p:cNvCxnSpPr>
                <a:cxnSpLocks/>
                <a:stCxn id="108" idx="5"/>
                <a:endCxn id="103" idx="3"/>
              </p:cNvCxnSpPr>
              <p:nvPr/>
            </p:nvCxnSpPr>
            <p:spPr>
              <a:xfrm flipH="1">
                <a:off x="7385469" y="4021751"/>
                <a:ext cx="518400" cy="431799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E1BB9B1-D981-495C-81CD-520E226CDBCE}"/>
                  </a:ext>
                </a:extLst>
              </p:cNvPr>
              <p:cNvCxnSpPr>
                <a:cxnSpLocks/>
                <a:stCxn id="107" idx="5"/>
                <a:endCxn id="103" idx="3"/>
              </p:cNvCxnSpPr>
              <p:nvPr/>
            </p:nvCxnSpPr>
            <p:spPr>
              <a:xfrm flipH="1">
                <a:off x="7385469" y="4323106"/>
                <a:ext cx="528140" cy="130444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1858EAD-57B8-4A57-962A-63364DA1CA96}"/>
                  </a:ext>
                </a:extLst>
              </p:cNvPr>
              <p:cNvCxnSpPr>
                <a:cxnSpLocks/>
                <a:stCxn id="108" idx="5"/>
                <a:endCxn id="104" idx="3"/>
              </p:cNvCxnSpPr>
              <p:nvPr/>
            </p:nvCxnSpPr>
            <p:spPr>
              <a:xfrm flipH="1">
                <a:off x="7345464" y="4021751"/>
                <a:ext cx="558405" cy="17784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0C4C4E36-8F1E-4057-8C43-9A33EE0DD55C}"/>
                  </a:ext>
                </a:extLst>
              </p:cNvPr>
              <p:cNvCxnSpPr>
                <a:cxnSpLocks/>
                <a:stCxn id="109" idx="7"/>
                <a:endCxn id="105" idx="1"/>
              </p:cNvCxnSpPr>
              <p:nvPr/>
            </p:nvCxnSpPr>
            <p:spPr>
              <a:xfrm flipH="1">
                <a:off x="7381098" y="3730164"/>
                <a:ext cx="561561" cy="131254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45C0BD0-CA8B-4909-A64D-3F7F150F185A}"/>
                  </a:ext>
                </a:extLst>
              </p:cNvPr>
              <p:cNvCxnSpPr>
                <a:cxnSpLocks/>
                <a:stCxn id="110" idx="7"/>
                <a:endCxn id="106" idx="1"/>
              </p:cNvCxnSpPr>
              <p:nvPr/>
            </p:nvCxnSpPr>
            <p:spPr>
              <a:xfrm flipH="1">
                <a:off x="7383628" y="3425107"/>
                <a:ext cx="558781" cy="130315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5A525B4A-DB2F-46E7-A047-D105A082583A}"/>
                  </a:ext>
                </a:extLst>
              </p:cNvPr>
              <p:cNvCxnSpPr>
                <a:cxnSpLocks/>
                <a:stCxn id="107" idx="5"/>
                <a:endCxn id="104" idx="3"/>
              </p:cNvCxnSpPr>
              <p:nvPr/>
            </p:nvCxnSpPr>
            <p:spPr>
              <a:xfrm flipH="1" flipV="1">
                <a:off x="7345464" y="4199591"/>
                <a:ext cx="568145" cy="123515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AAD31DA5-075F-428A-8504-3DA1C5C5834D}"/>
                  </a:ext>
                </a:extLst>
              </p:cNvPr>
              <p:cNvCxnSpPr>
                <a:cxnSpLocks/>
                <a:stCxn id="108" idx="5"/>
                <a:endCxn id="105" idx="1"/>
              </p:cNvCxnSpPr>
              <p:nvPr/>
            </p:nvCxnSpPr>
            <p:spPr>
              <a:xfrm flipH="1" flipV="1">
                <a:off x="7381098" y="3861418"/>
                <a:ext cx="522771" cy="16033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61E7222-9356-452F-9DD4-5135494C8874}"/>
                  </a:ext>
                </a:extLst>
              </p:cNvPr>
              <p:cNvCxnSpPr>
                <a:cxnSpLocks/>
                <a:stCxn id="109" idx="7"/>
                <a:endCxn id="106" idx="1"/>
              </p:cNvCxnSpPr>
              <p:nvPr/>
            </p:nvCxnSpPr>
            <p:spPr>
              <a:xfrm flipH="1" flipV="1">
                <a:off x="7383628" y="3555422"/>
                <a:ext cx="559031" cy="174742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C0BB17F7-BC63-41C5-86D3-B527BBF2A3F3}"/>
                  </a:ext>
                </a:extLst>
              </p:cNvPr>
              <p:cNvCxnSpPr>
                <a:cxnSpLocks/>
                <a:stCxn id="110" idx="7"/>
                <a:endCxn id="104" idx="3"/>
              </p:cNvCxnSpPr>
              <p:nvPr/>
            </p:nvCxnSpPr>
            <p:spPr>
              <a:xfrm flipH="1">
                <a:off x="7345464" y="3425107"/>
                <a:ext cx="596945" cy="774484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B6C2058-AA9F-471B-A259-A405BE1B87A9}"/>
                  </a:ext>
                </a:extLst>
              </p:cNvPr>
              <p:cNvCxnSpPr>
                <a:cxnSpLocks/>
                <a:stCxn id="109" idx="7"/>
                <a:endCxn id="103" idx="3"/>
              </p:cNvCxnSpPr>
              <p:nvPr/>
            </p:nvCxnSpPr>
            <p:spPr>
              <a:xfrm flipH="1">
                <a:off x="7385469" y="3730164"/>
                <a:ext cx="557190" cy="723386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B39960E-A853-4A52-B6B5-7D5E4F57B8D7}"/>
                  </a:ext>
                </a:extLst>
              </p:cNvPr>
              <p:cNvCxnSpPr>
                <a:cxnSpLocks/>
                <a:stCxn id="110" idx="7"/>
                <a:endCxn id="103" idx="3"/>
              </p:cNvCxnSpPr>
              <p:nvPr/>
            </p:nvCxnSpPr>
            <p:spPr>
              <a:xfrm flipH="1">
                <a:off x="7385469" y="3425107"/>
                <a:ext cx="556940" cy="102844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60A16AB-AF3B-4ABE-AA6D-CA350E7AB101}"/>
                  </a:ext>
                </a:extLst>
              </p:cNvPr>
              <p:cNvCxnSpPr>
                <a:cxnSpLocks/>
                <a:stCxn id="108" idx="5"/>
                <a:endCxn id="106" idx="1"/>
              </p:cNvCxnSpPr>
              <p:nvPr/>
            </p:nvCxnSpPr>
            <p:spPr>
              <a:xfrm flipH="1" flipV="1">
                <a:off x="7383628" y="3555422"/>
                <a:ext cx="520241" cy="466329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58DD992-327A-4FFC-8CAA-39DE69B7138D}"/>
                  </a:ext>
                </a:extLst>
              </p:cNvPr>
              <p:cNvCxnSpPr>
                <a:cxnSpLocks/>
                <a:stCxn id="107" idx="5"/>
                <a:endCxn id="105" idx="1"/>
              </p:cNvCxnSpPr>
              <p:nvPr/>
            </p:nvCxnSpPr>
            <p:spPr>
              <a:xfrm flipH="1" flipV="1">
                <a:off x="7381098" y="3861418"/>
                <a:ext cx="532511" cy="461688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DB4918AE-2C90-49F9-84D0-757207D2D4D0}"/>
                  </a:ext>
                </a:extLst>
              </p:cNvPr>
              <p:cNvCxnSpPr>
                <a:cxnSpLocks/>
                <a:stCxn id="107" idx="5"/>
                <a:endCxn id="106" idx="1"/>
              </p:cNvCxnSpPr>
              <p:nvPr/>
            </p:nvCxnSpPr>
            <p:spPr>
              <a:xfrm flipH="1" flipV="1">
                <a:off x="7383628" y="3555422"/>
                <a:ext cx="529981" cy="767684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A2E0F50C-0AB6-4F87-B25A-BAAA322068D8}"/>
                  </a:ext>
                </a:extLst>
              </p:cNvPr>
              <p:cNvCxnSpPr>
                <a:cxnSpLocks/>
                <a:stCxn id="110" idx="7"/>
                <a:endCxn id="111" idx="1"/>
              </p:cNvCxnSpPr>
              <p:nvPr/>
            </p:nvCxnSpPr>
            <p:spPr>
              <a:xfrm flipH="1" flipV="1">
                <a:off x="7385469" y="3315977"/>
                <a:ext cx="556940" cy="10913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7D0245F1-D17A-453D-ACDA-0C51E30D9C98}"/>
                  </a:ext>
                </a:extLst>
              </p:cNvPr>
              <p:cNvCxnSpPr>
                <a:cxnSpLocks/>
                <a:stCxn id="109" idx="7"/>
                <a:endCxn id="111" idx="1"/>
              </p:cNvCxnSpPr>
              <p:nvPr/>
            </p:nvCxnSpPr>
            <p:spPr>
              <a:xfrm flipH="1" flipV="1">
                <a:off x="7385469" y="3315977"/>
                <a:ext cx="557190" cy="414187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F071A645-40D2-4910-ABAE-1012C4ABF233}"/>
                  </a:ext>
                </a:extLst>
              </p:cNvPr>
              <p:cNvCxnSpPr>
                <a:cxnSpLocks/>
                <a:stCxn id="108" idx="5"/>
                <a:endCxn id="111" idx="1"/>
              </p:cNvCxnSpPr>
              <p:nvPr/>
            </p:nvCxnSpPr>
            <p:spPr>
              <a:xfrm flipH="1" flipV="1">
                <a:off x="7385469" y="3315977"/>
                <a:ext cx="518400" cy="705774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670C4D0A-BE3E-44EE-BCE8-2E8078E49EF0}"/>
                  </a:ext>
                </a:extLst>
              </p:cNvPr>
              <p:cNvCxnSpPr>
                <a:cxnSpLocks/>
                <a:stCxn id="107" idx="5"/>
                <a:endCxn id="111" idx="1"/>
              </p:cNvCxnSpPr>
              <p:nvPr/>
            </p:nvCxnSpPr>
            <p:spPr>
              <a:xfrm flipH="1" flipV="1">
                <a:off x="7385469" y="3315977"/>
                <a:ext cx="528140" cy="100712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BC2D2C94-F4CC-4040-A17F-302221A946C3}"/>
                  </a:ext>
                </a:extLst>
              </p:cNvPr>
              <p:cNvCxnSpPr>
                <a:cxnSpLocks/>
                <a:stCxn id="111" idx="7"/>
                <a:endCxn id="115" idx="3"/>
              </p:cNvCxnSpPr>
              <p:nvPr/>
            </p:nvCxnSpPr>
            <p:spPr>
              <a:xfrm flipH="1">
                <a:off x="6836678" y="3315977"/>
                <a:ext cx="471201" cy="10576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B4BC7D03-8529-4F52-AC0A-C583B6CB6189}"/>
                  </a:ext>
                </a:extLst>
              </p:cNvPr>
              <p:cNvCxnSpPr>
                <a:cxnSpLocks/>
                <a:stCxn id="111" idx="7"/>
                <a:endCxn id="114" idx="3"/>
              </p:cNvCxnSpPr>
              <p:nvPr/>
            </p:nvCxnSpPr>
            <p:spPr>
              <a:xfrm flipH="1">
                <a:off x="6836638" y="3315977"/>
                <a:ext cx="471241" cy="41752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5379D7B5-CD16-4866-AB20-16C47F6E5734}"/>
                  </a:ext>
                </a:extLst>
              </p:cNvPr>
              <p:cNvCxnSpPr>
                <a:cxnSpLocks/>
                <a:stCxn id="111" idx="7"/>
                <a:endCxn id="113" idx="1"/>
              </p:cNvCxnSpPr>
              <p:nvPr/>
            </p:nvCxnSpPr>
            <p:spPr>
              <a:xfrm flipH="1">
                <a:off x="6873714" y="3315977"/>
                <a:ext cx="434165" cy="72485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9012F81-7A6D-4DDE-ADA9-BD15AEA5B0C2}"/>
                  </a:ext>
                </a:extLst>
              </p:cNvPr>
              <p:cNvCxnSpPr>
                <a:cxnSpLocks/>
                <a:stCxn id="111" idx="7"/>
                <a:endCxn id="112" idx="1"/>
              </p:cNvCxnSpPr>
              <p:nvPr/>
            </p:nvCxnSpPr>
            <p:spPr>
              <a:xfrm flipH="1">
                <a:off x="6873058" y="3315977"/>
                <a:ext cx="434821" cy="103587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5D12D707-DD59-4603-8631-901F2995FA57}"/>
                  </a:ext>
                </a:extLst>
              </p:cNvPr>
              <p:cNvCxnSpPr>
                <a:cxnSpLocks/>
                <a:stCxn id="106" idx="6"/>
                <a:endCxn id="115" idx="3"/>
              </p:cNvCxnSpPr>
              <p:nvPr/>
            </p:nvCxnSpPr>
            <p:spPr>
              <a:xfrm flipH="1" flipV="1">
                <a:off x="6836678" y="3421744"/>
                <a:ext cx="445823" cy="140782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5ABCB7DD-04FB-4C82-BF73-DB89A84917E5}"/>
                  </a:ext>
                </a:extLst>
              </p:cNvPr>
              <p:cNvCxnSpPr>
                <a:cxnSpLocks/>
                <a:stCxn id="106" idx="6"/>
                <a:endCxn id="114" idx="3"/>
              </p:cNvCxnSpPr>
              <p:nvPr/>
            </p:nvCxnSpPr>
            <p:spPr>
              <a:xfrm flipH="1">
                <a:off x="6836638" y="3562526"/>
                <a:ext cx="445863" cy="17097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7C719756-FD1E-43ED-B36A-718E5228FD87}"/>
                  </a:ext>
                </a:extLst>
              </p:cNvPr>
              <p:cNvCxnSpPr>
                <a:cxnSpLocks/>
                <a:stCxn id="104" idx="7"/>
                <a:endCxn id="115" idx="3"/>
              </p:cNvCxnSpPr>
              <p:nvPr/>
            </p:nvCxnSpPr>
            <p:spPr>
              <a:xfrm flipH="1" flipV="1">
                <a:off x="6836678" y="3421744"/>
                <a:ext cx="399078" cy="775733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DBB6D766-9895-4EA5-B2E4-74D72CBEB0D5}"/>
                  </a:ext>
                </a:extLst>
              </p:cNvPr>
              <p:cNvCxnSpPr>
                <a:cxnSpLocks/>
                <a:stCxn id="105" idx="5"/>
                <a:endCxn id="113" idx="1"/>
              </p:cNvCxnSpPr>
              <p:nvPr/>
            </p:nvCxnSpPr>
            <p:spPr>
              <a:xfrm flipH="1">
                <a:off x="6873714" y="3839284"/>
                <a:ext cx="399910" cy="201550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B14E2615-F2FD-4CBF-BA93-D447E07D9BD8}"/>
                  </a:ext>
                </a:extLst>
              </p:cNvPr>
              <p:cNvCxnSpPr>
                <a:cxnSpLocks/>
                <a:stCxn id="105" idx="5"/>
                <a:endCxn id="115" idx="3"/>
              </p:cNvCxnSpPr>
              <p:nvPr/>
            </p:nvCxnSpPr>
            <p:spPr>
              <a:xfrm flipH="1" flipV="1">
                <a:off x="6836678" y="3421744"/>
                <a:ext cx="436946" cy="417540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4FB519EE-F023-43DD-AE46-8696B4AB1923}"/>
                  </a:ext>
                </a:extLst>
              </p:cNvPr>
              <p:cNvCxnSpPr>
                <a:cxnSpLocks/>
                <a:stCxn id="106" idx="6"/>
                <a:endCxn id="112" idx="1"/>
              </p:cNvCxnSpPr>
              <p:nvPr/>
            </p:nvCxnSpPr>
            <p:spPr>
              <a:xfrm flipH="1">
                <a:off x="6873058" y="3562526"/>
                <a:ext cx="409443" cy="789328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72D48DA-FE22-4579-A8E1-92FD94DF4FAE}"/>
                  </a:ext>
                </a:extLst>
              </p:cNvPr>
              <p:cNvCxnSpPr>
                <a:cxnSpLocks/>
                <a:stCxn id="106" idx="6"/>
                <a:endCxn id="113" idx="1"/>
              </p:cNvCxnSpPr>
              <p:nvPr/>
            </p:nvCxnSpPr>
            <p:spPr>
              <a:xfrm flipH="1">
                <a:off x="6873714" y="3562526"/>
                <a:ext cx="408787" cy="478308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52471B54-4FBA-4311-9706-789E06F98928}"/>
                  </a:ext>
                </a:extLst>
              </p:cNvPr>
              <p:cNvCxnSpPr>
                <a:cxnSpLocks/>
                <a:stCxn id="105" idx="5"/>
                <a:endCxn id="114" idx="3"/>
              </p:cNvCxnSpPr>
              <p:nvPr/>
            </p:nvCxnSpPr>
            <p:spPr>
              <a:xfrm flipH="1" flipV="1">
                <a:off x="6836638" y="3733503"/>
                <a:ext cx="436986" cy="105781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232FA094-C053-4CE2-9B22-1CEE1CD90925}"/>
                  </a:ext>
                </a:extLst>
              </p:cNvPr>
              <p:cNvCxnSpPr>
                <a:cxnSpLocks/>
                <a:stCxn id="105" idx="5"/>
                <a:endCxn id="112" idx="1"/>
              </p:cNvCxnSpPr>
              <p:nvPr/>
            </p:nvCxnSpPr>
            <p:spPr>
              <a:xfrm flipH="1">
                <a:off x="6873058" y="3839284"/>
                <a:ext cx="400566" cy="512570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7C8AD439-B48B-49F1-9E99-44C0CB53310F}"/>
                  </a:ext>
                </a:extLst>
              </p:cNvPr>
              <p:cNvCxnSpPr>
                <a:cxnSpLocks/>
                <a:stCxn id="104" idx="7"/>
                <a:endCxn id="114" idx="3"/>
              </p:cNvCxnSpPr>
              <p:nvPr/>
            </p:nvCxnSpPr>
            <p:spPr>
              <a:xfrm flipH="1" flipV="1">
                <a:off x="6836638" y="3733503"/>
                <a:ext cx="399118" cy="463974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1E8CBE40-3BBF-45CC-994D-CEE3CD307A0D}"/>
                  </a:ext>
                </a:extLst>
              </p:cNvPr>
              <p:cNvCxnSpPr>
                <a:cxnSpLocks/>
                <a:stCxn id="104" idx="7"/>
                <a:endCxn id="113" idx="1"/>
              </p:cNvCxnSpPr>
              <p:nvPr/>
            </p:nvCxnSpPr>
            <p:spPr>
              <a:xfrm flipH="1" flipV="1">
                <a:off x="6873714" y="4040834"/>
                <a:ext cx="362042" cy="156643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364AB961-41FB-4BCD-BE39-9477CC2F175A}"/>
                  </a:ext>
                </a:extLst>
              </p:cNvPr>
              <p:cNvCxnSpPr>
                <a:cxnSpLocks/>
                <a:stCxn id="104" idx="7"/>
                <a:endCxn id="112" idx="1"/>
              </p:cNvCxnSpPr>
              <p:nvPr/>
            </p:nvCxnSpPr>
            <p:spPr>
              <a:xfrm flipH="1">
                <a:off x="6873058" y="4197477"/>
                <a:ext cx="362698" cy="15437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CB53EDE5-3F9A-40CD-A54E-EC2F7E472DDB}"/>
                  </a:ext>
                </a:extLst>
              </p:cNvPr>
              <p:cNvCxnSpPr>
                <a:cxnSpLocks/>
                <a:stCxn id="103" idx="5"/>
                <a:endCxn id="115" idx="3"/>
              </p:cNvCxnSpPr>
              <p:nvPr/>
            </p:nvCxnSpPr>
            <p:spPr>
              <a:xfrm flipH="1" flipV="1">
                <a:off x="6836678" y="3421744"/>
                <a:ext cx="471201" cy="103180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E27D3971-A8A3-4A30-BE08-4C16E19D539A}"/>
                  </a:ext>
                </a:extLst>
              </p:cNvPr>
              <p:cNvCxnSpPr>
                <a:cxnSpLocks/>
                <a:stCxn id="103" idx="5"/>
                <a:endCxn id="114" idx="3"/>
              </p:cNvCxnSpPr>
              <p:nvPr/>
            </p:nvCxnSpPr>
            <p:spPr>
              <a:xfrm flipH="1" flipV="1">
                <a:off x="6836638" y="3733503"/>
                <a:ext cx="471241" cy="72004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73F5BEAA-EF96-4225-A6F9-1BC15C335663}"/>
                  </a:ext>
                </a:extLst>
              </p:cNvPr>
              <p:cNvCxnSpPr>
                <a:cxnSpLocks/>
                <a:stCxn id="103" idx="5"/>
                <a:endCxn id="113" idx="1"/>
              </p:cNvCxnSpPr>
              <p:nvPr/>
            </p:nvCxnSpPr>
            <p:spPr>
              <a:xfrm flipH="1" flipV="1">
                <a:off x="6873714" y="4040834"/>
                <a:ext cx="434165" cy="41271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7933BE6-5464-4FAD-BAA4-004E3E89DA97}"/>
                  </a:ext>
                </a:extLst>
              </p:cNvPr>
              <p:cNvCxnSpPr>
                <a:cxnSpLocks/>
                <a:stCxn id="103" idx="5"/>
                <a:endCxn id="112" idx="1"/>
              </p:cNvCxnSpPr>
              <p:nvPr/>
            </p:nvCxnSpPr>
            <p:spPr>
              <a:xfrm flipH="1" flipV="1">
                <a:off x="6873058" y="4351854"/>
                <a:ext cx="434821" cy="10169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F07F3B4-17C6-4B4A-8E68-240D666F6342}"/>
                  </a:ext>
                </a:extLst>
              </p:cNvPr>
              <p:cNvSpPr/>
              <p:nvPr/>
            </p:nvSpPr>
            <p:spPr>
              <a:xfrm rot="10800000">
                <a:off x="7291810" y="4437481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C32AC4-FBF2-4701-B4B6-12C3438BAB3A}"/>
                  </a:ext>
                </a:extLst>
              </p:cNvPr>
              <p:cNvSpPr/>
              <p:nvPr/>
            </p:nvSpPr>
            <p:spPr>
              <a:xfrm rot="13566257">
                <a:off x="7235746" y="4143670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D953B656-46DD-4A3C-8859-477B1D78D35B}"/>
                  </a:ext>
                </a:extLst>
              </p:cNvPr>
              <p:cNvSpPr/>
              <p:nvPr/>
            </p:nvSpPr>
            <p:spPr>
              <a:xfrm rot="8798239">
                <a:off x="7272497" y="3795487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D07A08-9578-4B97-96B4-AC5FB7C2EFD7}"/>
                  </a:ext>
                </a:extLst>
              </p:cNvPr>
              <p:cNvSpPr/>
              <p:nvPr/>
            </p:nvSpPr>
            <p:spPr>
              <a:xfrm rot="9208876">
                <a:off x="7276729" y="3483166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EEBEF54-3B65-4673-93FA-29C47580C338}"/>
                  </a:ext>
                </a:extLst>
              </p:cNvPr>
              <p:cNvSpPr/>
              <p:nvPr/>
            </p:nvSpPr>
            <p:spPr>
              <a:xfrm rot="9011297">
                <a:off x="7911693" y="4282616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536119E2-BBD5-4984-B3F3-4E91358E6F94}"/>
                  </a:ext>
                </a:extLst>
              </p:cNvPr>
              <p:cNvSpPr/>
              <p:nvPr/>
            </p:nvSpPr>
            <p:spPr>
              <a:xfrm rot="8250332">
                <a:off x="7903817" y="3969285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FD33144A-9CBE-4FD6-BB59-88845FD0A5BC}"/>
                  </a:ext>
                </a:extLst>
              </p:cNvPr>
              <p:cNvSpPr/>
              <p:nvPr/>
            </p:nvSpPr>
            <p:spPr>
              <a:xfrm rot="13214107">
                <a:off x="7942470" y="3670743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399F61FB-2A2B-4434-91B5-091FA0B3DA63}"/>
                  </a:ext>
                </a:extLst>
              </p:cNvPr>
              <p:cNvSpPr/>
              <p:nvPr/>
            </p:nvSpPr>
            <p:spPr>
              <a:xfrm rot="12165660">
                <a:off x="7938328" y="3349478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A560F0D-CF1D-4F63-83D6-73C3470DA8D5}"/>
                  </a:ext>
                </a:extLst>
              </p:cNvPr>
              <p:cNvSpPr/>
              <p:nvPr/>
            </p:nvSpPr>
            <p:spPr>
              <a:xfrm rot="10800000">
                <a:off x="7291810" y="3222318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2370004E-1C6B-47C0-9FA4-B77454926D25}"/>
                  </a:ext>
                </a:extLst>
              </p:cNvPr>
              <p:cNvSpPr/>
              <p:nvPr/>
            </p:nvSpPr>
            <p:spPr>
              <a:xfrm rot="9011297">
                <a:off x="6765246" y="4282616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7454572D-9745-4583-AE00-02A3DBC9F927}"/>
                  </a:ext>
                </a:extLst>
              </p:cNvPr>
              <p:cNvSpPr/>
              <p:nvPr/>
            </p:nvSpPr>
            <p:spPr>
              <a:xfrm rot="9123257">
                <a:off x="6766398" y="3969879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36009C5-7291-49A5-BA2E-00B90133E4FF}"/>
                  </a:ext>
                </a:extLst>
              </p:cNvPr>
              <p:cNvSpPr/>
              <p:nvPr/>
            </p:nvSpPr>
            <p:spPr>
              <a:xfrm rot="14226357">
                <a:off x="6728130" y="3667133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9694A20B-BA43-4942-A29A-082B952CBFEF}"/>
                  </a:ext>
                </a:extLst>
              </p:cNvPr>
              <p:cNvSpPr/>
              <p:nvPr/>
            </p:nvSpPr>
            <p:spPr>
              <a:xfrm rot="14380456">
                <a:off x="6728739" y="3352982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Content Placeholder 8">
                <a:extLst>
                  <a:ext uri="{FF2B5EF4-FFF2-40B4-BE49-F238E27FC236}">
                    <a16:creationId xmlns:a16="http://schemas.microsoft.com/office/drawing/2014/main" id="{CC0A8424-74E2-4804-9A9B-466F4522F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5425098"/>
                <a:ext cx="11233964" cy="16931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+mj-lt"/>
                  </a:rPr>
                  <a:t>3. </a:t>
                </a:r>
                <a:r>
                  <a:rPr lang="en-US" sz="3200" b="1" dirty="0">
                    <a:latin typeface="+mj-lt"/>
                  </a:rPr>
                  <a:t>Training : </a:t>
                </a:r>
                <a:r>
                  <a:rPr lang="en-US" sz="3200" dirty="0">
                    <a:latin typeface="+mj-lt"/>
                  </a:rPr>
                  <a:t>Determine free parameters (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>
                    <a:latin typeface="+mj-lt"/>
                  </a:rPr>
                  <a:t>)in network by:</a:t>
                </a:r>
              </a:p>
              <a:p>
                <a:pPr lvl="1"/>
                <a:r>
                  <a:rPr lang="en-US" sz="2800" dirty="0">
                    <a:latin typeface="+mj-lt"/>
                  </a:rPr>
                  <a:t>Minimizing objective function over set of examples</a:t>
                </a:r>
              </a:p>
              <a:p>
                <a:pPr lvl="1"/>
                <a:endParaRPr lang="en-US" sz="2800" dirty="0">
                  <a:latin typeface="+mj-lt"/>
                </a:endParaRPr>
              </a:p>
              <a:p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335" name="Content Placeholder 8">
                <a:extLst>
                  <a:ext uri="{FF2B5EF4-FFF2-40B4-BE49-F238E27FC236}">
                    <a16:creationId xmlns:a16="http://schemas.microsoft.com/office/drawing/2014/main" id="{CC0A8424-74E2-4804-9A9B-466F4522F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5425098"/>
                <a:ext cx="11233964" cy="1693198"/>
              </a:xfrm>
              <a:blipFill>
                <a:blip r:embed="rId2"/>
                <a:stretch>
                  <a:fillRect l="-1356" t="-7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6" name="Content Placeholder 8">
            <a:extLst>
              <a:ext uri="{FF2B5EF4-FFF2-40B4-BE49-F238E27FC236}">
                <a16:creationId xmlns:a16="http://schemas.microsoft.com/office/drawing/2014/main" id="{CE1439E7-58A3-4EF1-B5DA-49A4C3643B53}"/>
              </a:ext>
            </a:extLst>
          </p:cNvPr>
          <p:cNvSpPr txBox="1">
            <a:spLocks/>
          </p:cNvSpPr>
          <p:nvPr/>
        </p:nvSpPr>
        <p:spPr>
          <a:xfrm>
            <a:off x="609601" y="3323298"/>
            <a:ext cx="11233964" cy="1693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―"/>
              <a:defRPr sz="2400" kern="1200">
                <a:solidFill>
                  <a:srgbClr val="64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3200" dirty="0">
                <a:latin typeface="+mj-lt"/>
              </a:rPr>
              <a:t>2. </a:t>
            </a:r>
            <a:r>
              <a:rPr lang="en-US" sz="3200" b="1" dirty="0">
                <a:latin typeface="+mj-lt"/>
              </a:rPr>
              <a:t>Loss:</a:t>
            </a:r>
            <a:r>
              <a:rPr lang="en-US" sz="3200" dirty="0">
                <a:latin typeface="+mj-lt"/>
              </a:rPr>
              <a:t> Set an objective function to minimize </a:t>
            </a:r>
          </a:p>
          <a:p>
            <a:pPr lvl="1" fontAlgn="auto">
              <a:spcAft>
                <a:spcPts val="0"/>
              </a:spcAft>
            </a:pPr>
            <a:r>
              <a:rPr lang="en-US" sz="2800" dirty="0">
                <a:latin typeface="+mj-lt"/>
              </a:rPr>
              <a:t>Some metric that is a measure of goodness (0=best)</a:t>
            </a:r>
          </a:p>
          <a:p>
            <a:pPr lvl="1" fontAlgn="auto">
              <a:spcAft>
                <a:spcPts val="0"/>
              </a:spcAft>
            </a:pPr>
            <a:endParaRPr lang="en-US" sz="2800" dirty="0">
              <a:latin typeface="+mj-lt"/>
            </a:endParaRPr>
          </a:p>
          <a:p>
            <a:pPr fontAlgn="auto">
              <a:spcAft>
                <a:spcPts val="0"/>
              </a:spcAft>
            </a:pPr>
            <a:endParaRPr lang="en-US" sz="32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48199FA7-609E-4940-89BF-050D229C0A7E}"/>
                  </a:ext>
                </a:extLst>
              </p:cNvPr>
              <p:cNvSpPr txBox="1"/>
              <p:nvPr/>
            </p:nvSpPr>
            <p:spPr bwMode="auto">
              <a:xfrm>
                <a:off x="4892379" y="1003488"/>
                <a:ext cx="1823063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48199FA7-609E-4940-89BF-050D229C0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2379" y="1003488"/>
                <a:ext cx="182306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426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CC8F04-E4F4-47C5-AF5D-840766694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Lot’s of potential solutions</a:t>
            </a:r>
          </a:p>
          <a:p>
            <a:pPr lvl="1"/>
            <a:r>
              <a:rPr lang="en-US" sz="2800" dirty="0"/>
              <a:t>Lower learning rate, regularization</a:t>
            </a:r>
          </a:p>
          <a:p>
            <a:pPr lvl="1"/>
            <a:r>
              <a:rPr lang="en-US" sz="2800" dirty="0"/>
              <a:t>A simple technique to “clip” the gradients</a:t>
            </a:r>
          </a:p>
          <a:p>
            <a:pPr lvl="2"/>
            <a:r>
              <a:rPr lang="en-US" sz="2400" dirty="0"/>
              <a:t>Identical to slowing the learning rate at steep slopes</a:t>
            </a:r>
          </a:p>
          <a:p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99C7-19DC-4E4E-8AC0-23CF87DA3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Issues with backpropagation : Exploding Gradients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D3323C-5D6B-46A2-B0BE-6489C3D6B740}"/>
              </a:ext>
            </a:extLst>
          </p:cNvPr>
          <p:cNvCxnSpPr>
            <a:cxnSpLocks/>
          </p:cNvCxnSpPr>
          <p:nvPr/>
        </p:nvCxnSpPr>
        <p:spPr>
          <a:xfrm>
            <a:off x="1126027" y="6181343"/>
            <a:ext cx="914400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FCA50F-BB51-4B08-AB65-E3E060D9A457}"/>
              </a:ext>
            </a:extLst>
          </p:cNvPr>
          <p:cNvCxnSpPr>
            <a:cxnSpLocks/>
          </p:cNvCxnSpPr>
          <p:nvPr/>
        </p:nvCxnSpPr>
        <p:spPr>
          <a:xfrm>
            <a:off x="5244481" y="2907196"/>
            <a:ext cx="0" cy="384028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8DF29E9-01AB-431D-8DA1-097135DD0017}"/>
              </a:ext>
            </a:extLst>
          </p:cNvPr>
          <p:cNvSpPr/>
          <p:nvPr/>
        </p:nvSpPr>
        <p:spPr>
          <a:xfrm>
            <a:off x="1257300" y="3140704"/>
            <a:ext cx="8965096" cy="2862934"/>
          </a:xfrm>
          <a:custGeom>
            <a:avLst/>
            <a:gdLst>
              <a:gd name="connsiteX0" fmla="*/ 0 w 8965096"/>
              <a:gd name="connsiteY0" fmla="*/ 89513 h 2862934"/>
              <a:gd name="connsiteX1" fmla="*/ 1883465 w 8965096"/>
              <a:gd name="connsiteY1" fmla="*/ 248539 h 2862934"/>
              <a:gd name="connsiteX2" fmla="*/ 2683565 w 8965096"/>
              <a:gd name="connsiteY2" fmla="*/ 2201579 h 2862934"/>
              <a:gd name="connsiteX3" fmla="*/ 3260035 w 8965096"/>
              <a:gd name="connsiteY3" fmla="*/ 2862531 h 2862934"/>
              <a:gd name="connsiteX4" fmla="*/ 3801717 w 8965096"/>
              <a:gd name="connsiteY4" fmla="*/ 2281092 h 2862934"/>
              <a:gd name="connsiteX5" fmla="*/ 4711148 w 8965096"/>
              <a:gd name="connsiteY5" fmla="*/ 1187787 h 2862934"/>
              <a:gd name="connsiteX6" fmla="*/ 6639339 w 8965096"/>
              <a:gd name="connsiteY6" fmla="*/ 1759287 h 2862934"/>
              <a:gd name="connsiteX7" fmla="*/ 8214691 w 8965096"/>
              <a:gd name="connsiteY7" fmla="*/ 1898435 h 2862934"/>
              <a:gd name="connsiteX8" fmla="*/ 8965096 w 8965096"/>
              <a:gd name="connsiteY8" fmla="*/ 1883526 h 286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65096" h="2862934">
                <a:moveTo>
                  <a:pt x="0" y="89513"/>
                </a:moveTo>
                <a:cubicBezTo>
                  <a:pt x="718102" y="-6980"/>
                  <a:pt x="1436204" y="-103472"/>
                  <a:pt x="1883465" y="248539"/>
                </a:cubicBezTo>
                <a:cubicBezTo>
                  <a:pt x="2330726" y="600550"/>
                  <a:pt x="2454137" y="1765914"/>
                  <a:pt x="2683565" y="2201579"/>
                </a:cubicBezTo>
                <a:cubicBezTo>
                  <a:pt x="2912993" y="2637244"/>
                  <a:pt x="3073676" y="2849279"/>
                  <a:pt x="3260035" y="2862531"/>
                </a:cubicBezTo>
                <a:cubicBezTo>
                  <a:pt x="3446394" y="2875783"/>
                  <a:pt x="3559865" y="2560216"/>
                  <a:pt x="3801717" y="2281092"/>
                </a:cubicBezTo>
                <a:cubicBezTo>
                  <a:pt x="4043569" y="2001968"/>
                  <a:pt x="4238211" y="1274754"/>
                  <a:pt x="4711148" y="1187787"/>
                </a:cubicBezTo>
                <a:cubicBezTo>
                  <a:pt x="5184085" y="1100820"/>
                  <a:pt x="6055415" y="1640846"/>
                  <a:pt x="6639339" y="1759287"/>
                </a:cubicBezTo>
                <a:cubicBezTo>
                  <a:pt x="7223263" y="1877728"/>
                  <a:pt x="7827065" y="1877729"/>
                  <a:pt x="8214691" y="1898435"/>
                </a:cubicBezTo>
                <a:cubicBezTo>
                  <a:pt x="8602317" y="1919141"/>
                  <a:pt x="8611429" y="1868617"/>
                  <a:pt x="8965096" y="1883526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8493055-FBB9-419D-825B-0B816E4A872C}"/>
                  </a:ext>
                </a:extLst>
              </p:cNvPr>
              <p:cNvSpPr txBox="1"/>
              <p:nvPr/>
            </p:nvSpPr>
            <p:spPr bwMode="auto">
              <a:xfrm>
                <a:off x="6096000" y="2702337"/>
                <a:ext cx="757119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𝐿𝑜𝑠𝑠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8493055-FBB9-419D-825B-0B816E4A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2702337"/>
                <a:ext cx="757119" cy="430887"/>
              </a:xfrm>
              <a:prstGeom prst="rect">
                <a:avLst/>
              </a:prstGeom>
              <a:blipFill>
                <a:blip r:embed="rId2"/>
                <a:stretch>
                  <a:fillRect l="-60484" r="-45161"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BADDAAA-C427-450E-B774-EFA9C37BE5E2}"/>
                  </a:ext>
                </a:extLst>
              </p:cNvPr>
              <p:cNvSpPr/>
              <p:nvPr/>
            </p:nvSpPr>
            <p:spPr>
              <a:xfrm>
                <a:off x="10027172" y="6188824"/>
                <a:ext cx="5590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BADDAAA-C427-450E-B774-EFA9C37BE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172" y="6188824"/>
                <a:ext cx="55906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AEC1A5CD-ADBE-4A9D-9B86-DA5561735D34}"/>
              </a:ext>
            </a:extLst>
          </p:cNvPr>
          <p:cNvSpPr/>
          <p:nvPr/>
        </p:nvSpPr>
        <p:spPr>
          <a:xfrm>
            <a:off x="3319669" y="3679803"/>
            <a:ext cx="337929" cy="352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6100E2-1F8B-47EC-A897-7269D772415F}"/>
              </a:ext>
            </a:extLst>
          </p:cNvPr>
          <p:cNvSpPr txBox="1"/>
          <p:nvPr/>
        </p:nvSpPr>
        <p:spPr bwMode="auto">
          <a:xfrm>
            <a:off x="2136912" y="3556374"/>
            <a:ext cx="1182757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Start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111D575-CB8C-45D4-832C-6BAE895886AA}"/>
              </a:ext>
            </a:extLst>
          </p:cNvPr>
          <p:cNvSpPr/>
          <p:nvPr/>
        </p:nvSpPr>
        <p:spPr>
          <a:xfrm>
            <a:off x="3516386" y="3675643"/>
            <a:ext cx="4134679" cy="1142281"/>
          </a:xfrm>
          <a:custGeom>
            <a:avLst/>
            <a:gdLst>
              <a:gd name="connsiteX0" fmla="*/ 0 w 4134679"/>
              <a:gd name="connsiteY0" fmla="*/ 178186 h 1142281"/>
              <a:gd name="connsiteX1" fmla="*/ 2768048 w 4134679"/>
              <a:gd name="connsiteY1" fmla="*/ 73825 h 1142281"/>
              <a:gd name="connsiteX2" fmla="*/ 4134679 w 4134679"/>
              <a:gd name="connsiteY2" fmla="*/ 1142281 h 114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4679" h="1142281">
                <a:moveTo>
                  <a:pt x="0" y="178186"/>
                </a:moveTo>
                <a:cubicBezTo>
                  <a:pt x="1039467" y="45664"/>
                  <a:pt x="2078935" y="-86857"/>
                  <a:pt x="2768048" y="73825"/>
                </a:cubicBezTo>
                <a:cubicBezTo>
                  <a:pt x="3457161" y="234507"/>
                  <a:pt x="3877090" y="790270"/>
                  <a:pt x="4134679" y="1142281"/>
                </a:cubicBezTo>
              </a:path>
            </a:pathLst>
          </a:custGeom>
          <a:noFill/>
          <a:ln w="762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4B1E86-3365-458E-8CE9-AC5B1F4DEA2D}"/>
              </a:ext>
            </a:extLst>
          </p:cNvPr>
          <p:cNvSpPr txBox="1"/>
          <p:nvPr/>
        </p:nvSpPr>
        <p:spPr bwMode="auto">
          <a:xfrm>
            <a:off x="6902326" y="3547694"/>
            <a:ext cx="2857483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Without clipping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C7B25E0-C0E2-48F2-8C28-EBCB440F1F1A}"/>
              </a:ext>
            </a:extLst>
          </p:cNvPr>
          <p:cNvSpPr/>
          <p:nvPr/>
        </p:nvSpPr>
        <p:spPr>
          <a:xfrm>
            <a:off x="3516387" y="3675643"/>
            <a:ext cx="464236" cy="1163997"/>
          </a:xfrm>
          <a:custGeom>
            <a:avLst/>
            <a:gdLst>
              <a:gd name="connsiteX0" fmla="*/ 0 w 4134679"/>
              <a:gd name="connsiteY0" fmla="*/ 178186 h 1142281"/>
              <a:gd name="connsiteX1" fmla="*/ 2768048 w 4134679"/>
              <a:gd name="connsiteY1" fmla="*/ 73825 h 1142281"/>
              <a:gd name="connsiteX2" fmla="*/ 4134679 w 4134679"/>
              <a:gd name="connsiteY2" fmla="*/ 1142281 h 114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4679" h="1142281">
                <a:moveTo>
                  <a:pt x="0" y="178186"/>
                </a:moveTo>
                <a:cubicBezTo>
                  <a:pt x="1039467" y="45664"/>
                  <a:pt x="2078935" y="-86857"/>
                  <a:pt x="2768048" y="73825"/>
                </a:cubicBezTo>
                <a:cubicBezTo>
                  <a:pt x="3457161" y="234507"/>
                  <a:pt x="3877090" y="790270"/>
                  <a:pt x="4134679" y="1142281"/>
                </a:cubicBezTo>
              </a:path>
            </a:pathLst>
          </a:custGeom>
          <a:noFill/>
          <a:ln w="762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5D1130-AD88-49FF-9B6D-D0CC48017EF8}"/>
              </a:ext>
            </a:extLst>
          </p:cNvPr>
          <p:cNvSpPr txBox="1"/>
          <p:nvPr/>
        </p:nvSpPr>
        <p:spPr bwMode="auto">
          <a:xfrm>
            <a:off x="3748505" y="4734019"/>
            <a:ext cx="1640356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clipped</a:t>
            </a:r>
          </a:p>
        </p:txBody>
      </p:sp>
    </p:spTree>
    <p:extLst>
      <p:ext uri="{BB962C8B-B14F-4D97-AF65-F5344CB8AC3E}">
        <p14:creationId xmlns:p14="http://schemas.microsoft.com/office/powerpoint/2010/main" val="426203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BFC392-615D-4B4F-80AA-2528DDBB5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04421"/>
            <a:ext cx="11277600" cy="60084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1) Initialize weight and biases</a:t>
            </a:r>
          </a:p>
          <a:p>
            <a:pPr lvl="1"/>
            <a:r>
              <a:rPr lang="en-US" sz="2800" dirty="0"/>
              <a:t>Usually random drawn from a distribution ( e.g. Gaussian, Uniform )</a:t>
            </a:r>
          </a:p>
          <a:p>
            <a:r>
              <a:rPr lang="en-US" dirty="0"/>
              <a:t>2 ) Generate a subset of the data, a mini-batch</a:t>
            </a:r>
          </a:p>
          <a:p>
            <a:r>
              <a:rPr lang="en-US" dirty="0"/>
              <a:t>3) Compute the gradients with respect to weights, biases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4) Descend the gradient of loss using a learning rate (LR) (i.e. step size):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5) Repeat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AF0B0-7C83-4C3B-8B6F-B46E426789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Generic training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FC7AFC3-D790-47E2-B5AB-BEEE42D1D848}"/>
                  </a:ext>
                </a:extLst>
              </p:cNvPr>
              <p:cNvSpPr/>
              <p:nvPr/>
            </p:nvSpPr>
            <p:spPr>
              <a:xfrm>
                <a:off x="3365463" y="2867756"/>
                <a:ext cx="4213076" cy="11224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𝑥𝑡𝑟𝑎𝑖𝑛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𝑦𝑡𝑟𝑎𝑖𝑛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 |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FC7AFC3-D790-47E2-B5AB-BEEE42D1D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463" y="2867756"/>
                <a:ext cx="4213076" cy="1122487"/>
              </a:xfrm>
              <a:prstGeom prst="rect">
                <a:avLst/>
              </a:prstGeom>
              <a:blipFill>
                <a:blip r:embed="rId2"/>
                <a:stretch>
                  <a:fillRect r="-8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F39F58B-0396-41BF-89A1-83EBAAF91FCA}"/>
                  </a:ext>
                </a:extLst>
              </p:cNvPr>
              <p:cNvSpPr/>
              <p:nvPr/>
            </p:nvSpPr>
            <p:spPr>
              <a:xfrm>
                <a:off x="2394038" y="4886346"/>
                <a:ext cx="7099123" cy="11224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𝐿𝑅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𝑥𝑡𝑟𝑎𝑖𝑛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𝑦𝑡𝑟𝑎𝑖𝑛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 |</m:t>
                          </m:r>
                          <m:r>
                            <m:rPr>
                              <m:nor/>
                            </m:rPr>
                            <a:rPr lang="en-US" sz="3200" dirty="0" smtClean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F39F58B-0396-41BF-89A1-83EBAAF91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038" y="4886346"/>
                <a:ext cx="7099123" cy="1122487"/>
              </a:xfrm>
              <a:prstGeom prst="rect">
                <a:avLst/>
              </a:prstGeom>
              <a:blipFill>
                <a:blip r:embed="rId3"/>
                <a:stretch>
                  <a:fillRect r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03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22E1F8-161D-443F-B565-C8CD738AE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Getting the gradient is not trivial ( complex function, set )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Backpropagation is a method to propagate the gradient from the output to the end</a:t>
            </a:r>
          </a:p>
          <a:p>
            <a:r>
              <a:rPr lang="en-US" sz="3600" dirty="0"/>
              <a:t>Start with a forward pass </a:t>
            </a:r>
          </a:p>
          <a:p>
            <a:pPr lvl="1"/>
            <a:r>
              <a:rPr lang="en-US" sz="3200" dirty="0"/>
              <a:t>Run a mini-batch through the network to get an estimate of the output</a:t>
            </a:r>
          </a:p>
          <a:p>
            <a:pPr marL="457200" lvl="1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600" dirty="0"/>
              <a:t>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DF0C1-E9E6-4614-943A-9774BAC93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Backpropagation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CF6A1AA-BA67-479F-B36D-A25ACAC41C31}"/>
                  </a:ext>
                </a:extLst>
              </p:cNvPr>
              <p:cNvSpPr/>
              <p:nvPr/>
            </p:nvSpPr>
            <p:spPr>
              <a:xfrm>
                <a:off x="3321719" y="1366999"/>
                <a:ext cx="4158574" cy="11224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𝑥𝑡𝑟𝑎𝑖𝑛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𝑦𝑡𝑟𝑎𝑖𝑛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 |</m:t>
                          </m:r>
                          <m:r>
                            <m:rPr>
                              <m:nor/>
                            </m:rPr>
                            <a:rPr lang="en-US" sz="3200" dirty="0" smtClean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CF6A1AA-BA67-479F-B36D-A25ACAC41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719" y="1366999"/>
                <a:ext cx="4158574" cy="11224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A1FB49E-2113-4667-85ED-0092FC78AE13}"/>
                  </a:ext>
                </a:extLst>
              </p:cNvPr>
              <p:cNvSpPr/>
              <p:nvPr/>
            </p:nvSpPr>
            <p:spPr>
              <a:xfrm>
                <a:off x="3712502" y="5624260"/>
                <a:ext cx="324588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4000" dirty="0"/>
                            <m:t>|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/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A1FB49E-2113-4667-85ED-0092FC78A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502" y="5624260"/>
                <a:ext cx="324588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0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A1C2F5-DF97-42CC-8309-82BA8FF6F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04422"/>
            <a:ext cx="9662160" cy="5942442"/>
          </a:xfrm>
        </p:spPr>
        <p:txBody>
          <a:bodyPr/>
          <a:lstStyle/>
          <a:p>
            <a:r>
              <a:rPr lang="en-US" dirty="0"/>
              <a:t>Next get the gradient of the loss with respect to the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Generally choose loss functions that are differentiable</a:t>
            </a:r>
          </a:p>
          <a:p>
            <a:pPr lvl="1"/>
            <a:r>
              <a:rPr lang="en-US" dirty="0"/>
              <a:t>Cross entropy, mean squared error, </a:t>
            </a:r>
            <a:r>
              <a:rPr lang="en-US" dirty="0" err="1"/>
              <a:t>softmax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Example: mean square error ( just the difference 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445A6-47A1-42B8-98EF-67BFDF3FE8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layered neuron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A9D974-DAC1-4ED2-99C2-5F4D0255D70C}"/>
              </a:ext>
            </a:extLst>
          </p:cNvPr>
          <p:cNvSpPr/>
          <p:nvPr/>
        </p:nvSpPr>
        <p:spPr>
          <a:xfrm>
            <a:off x="9690318" y="1796180"/>
            <a:ext cx="822960" cy="82296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alibri" panose="020F0502020204030204"/>
              </a:rPr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1953A8-116F-48D7-94BA-1B0CF0562E29}"/>
                  </a:ext>
                </a:extLst>
              </p:cNvPr>
              <p:cNvSpPr/>
              <p:nvPr/>
            </p:nvSpPr>
            <p:spPr>
              <a:xfrm>
                <a:off x="3054832" y="1357170"/>
                <a:ext cx="2314480" cy="111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1953A8-116F-48D7-94BA-1B0CF0562E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832" y="1357170"/>
                <a:ext cx="2314480" cy="11144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ECBBD5E-3177-4215-B7C3-459E7D08E882}"/>
                  </a:ext>
                </a:extLst>
              </p:cNvPr>
              <p:cNvSpPr/>
              <p:nvPr/>
            </p:nvSpPr>
            <p:spPr>
              <a:xfrm>
                <a:off x="2360974" y="4268679"/>
                <a:ext cx="4623638" cy="1164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ECBBD5E-3177-4215-B7C3-459E7D08E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974" y="4268679"/>
                <a:ext cx="4623638" cy="1164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71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ECD8E7-73A6-4F74-8F88-CA0CC6BF6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 between output and neuron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use the chain rule to get the derivative of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E2F8D-2B6C-4031-A8FB-AF6E9AE6FE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layered neuron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F980D3-6260-41B3-B782-D7319C4F85C2}"/>
              </a:ext>
            </a:extLst>
          </p:cNvPr>
          <p:cNvSpPr/>
          <p:nvPr/>
        </p:nvSpPr>
        <p:spPr>
          <a:xfrm>
            <a:off x="6843293" y="1799987"/>
            <a:ext cx="1354595" cy="133160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alibri" panose="020F0502020204030204"/>
              </a:rPr>
              <a:t>H</a:t>
            </a:r>
            <a:r>
              <a:rPr lang="en-US" sz="2800" baseline="-25000" dirty="0">
                <a:solidFill>
                  <a:schemeClr val="tx1"/>
                </a:solidFill>
                <a:latin typeface="Calibri" panose="020F0502020204030204"/>
              </a:rPr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27E87D-9584-44CF-8104-146580038E1B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8197888" y="2465791"/>
            <a:ext cx="2279352" cy="2888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A127D2-9822-4DDA-BEB7-B981FD407C68}"/>
              </a:ext>
            </a:extLst>
          </p:cNvPr>
          <p:cNvSpPr txBox="1"/>
          <p:nvPr/>
        </p:nvSpPr>
        <p:spPr bwMode="auto">
          <a:xfrm>
            <a:off x="6762791" y="748128"/>
            <a:ext cx="1476756" cy="9541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Hidden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2BCE0-F9FB-4469-B4C6-C96F62CCC546}"/>
              </a:ext>
            </a:extLst>
          </p:cNvPr>
          <p:cNvSpPr txBox="1"/>
          <p:nvPr/>
        </p:nvSpPr>
        <p:spPr bwMode="auto">
          <a:xfrm>
            <a:off x="10046009" y="1185018"/>
            <a:ext cx="1794950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Output (s)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6D3528-DECC-4252-8F34-D85373EF1510}"/>
              </a:ext>
            </a:extLst>
          </p:cNvPr>
          <p:cNvSpPr/>
          <p:nvPr/>
        </p:nvSpPr>
        <p:spPr>
          <a:xfrm>
            <a:off x="10477240" y="2083191"/>
            <a:ext cx="822960" cy="82296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alibri" panose="020F0502020204030204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61E0173-2152-4CFC-8781-A333D83D5831}"/>
                  </a:ext>
                </a:extLst>
              </p:cNvPr>
              <p:cNvSpPr/>
              <p:nvPr/>
            </p:nvSpPr>
            <p:spPr>
              <a:xfrm>
                <a:off x="1225096" y="1446627"/>
                <a:ext cx="4785881" cy="10480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61E0173-2152-4CFC-8781-A333D83D5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096" y="1446627"/>
                <a:ext cx="4785881" cy="10480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17C0ECB-74FA-417F-9096-DFB1A45556D5}"/>
                  </a:ext>
                </a:extLst>
              </p:cNvPr>
              <p:cNvSpPr/>
              <p:nvPr/>
            </p:nvSpPr>
            <p:spPr>
              <a:xfrm>
                <a:off x="9164012" y="1803362"/>
                <a:ext cx="6678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17C0ECB-74FA-417F-9096-DFB1A4555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012" y="1803362"/>
                <a:ext cx="66787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8FA6E6-A136-4A8F-94A9-DE1CE19A81B5}"/>
                  </a:ext>
                </a:extLst>
              </p:cNvPr>
              <p:cNvSpPr/>
              <p:nvPr/>
            </p:nvSpPr>
            <p:spPr>
              <a:xfrm>
                <a:off x="1814414" y="2730254"/>
                <a:ext cx="176452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8FA6E6-A136-4A8F-94A9-DE1CE19A81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414" y="2730254"/>
                <a:ext cx="176452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0E7129-696C-4848-949D-76E5F945A03A}"/>
                  </a:ext>
                </a:extLst>
              </p:cNvPr>
              <p:cNvSpPr/>
              <p:nvPr/>
            </p:nvSpPr>
            <p:spPr>
              <a:xfrm>
                <a:off x="7986345" y="2249398"/>
                <a:ext cx="456663" cy="461665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0E7129-696C-4848-949D-76E5F945A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345" y="2249398"/>
                <a:ext cx="45666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A18940C-72D0-48D8-AEED-FD1BC85851F4}"/>
                  </a:ext>
                </a:extLst>
              </p:cNvPr>
              <p:cNvSpPr/>
              <p:nvPr/>
            </p:nvSpPr>
            <p:spPr>
              <a:xfrm>
                <a:off x="1969532" y="4558424"/>
                <a:ext cx="3544432" cy="1112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A18940C-72D0-48D8-AEED-FD1BC8585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532" y="4558424"/>
                <a:ext cx="3544432" cy="11128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31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ECD8E7-73A6-4F74-8F88-CA0CC6BF6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09111"/>
            <a:ext cx="11277600" cy="5942442"/>
          </a:xfrm>
        </p:spPr>
        <p:txBody>
          <a:bodyPr/>
          <a:lstStyle/>
          <a:p>
            <a:r>
              <a:rPr lang="en-US" dirty="0"/>
              <a:t>Bias into last layer neuron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Need derivative of activation function!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, sigmoid, </a:t>
            </a:r>
            <a:r>
              <a:rPr lang="en-US" dirty="0" err="1"/>
              <a:t>softmax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E2F8D-2B6C-4031-A8FB-AF6E9AE6FE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layered neuron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F980D3-6260-41B3-B782-D7319C4F85C2}"/>
              </a:ext>
            </a:extLst>
          </p:cNvPr>
          <p:cNvSpPr/>
          <p:nvPr/>
        </p:nvSpPr>
        <p:spPr>
          <a:xfrm>
            <a:off x="7662420" y="1823434"/>
            <a:ext cx="1354595" cy="133160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alibri" panose="020F0502020204030204"/>
              </a:rPr>
              <a:t>H</a:t>
            </a:r>
            <a:r>
              <a:rPr lang="en-US" sz="2800" baseline="-25000" dirty="0">
                <a:solidFill>
                  <a:schemeClr val="tx1"/>
                </a:solidFill>
                <a:latin typeface="Calibri" panose="020F0502020204030204"/>
              </a:rPr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27E87D-9584-44CF-8104-146580038E1B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9017015" y="2489238"/>
            <a:ext cx="1557056" cy="1443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A127D2-9822-4DDA-BEB7-B981FD407C68}"/>
              </a:ext>
            </a:extLst>
          </p:cNvPr>
          <p:cNvSpPr txBox="1"/>
          <p:nvPr/>
        </p:nvSpPr>
        <p:spPr bwMode="auto">
          <a:xfrm>
            <a:off x="7581918" y="771575"/>
            <a:ext cx="1476756" cy="9541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Hidden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2BCE0-F9FB-4469-B4C6-C96F62CCC546}"/>
              </a:ext>
            </a:extLst>
          </p:cNvPr>
          <p:cNvSpPr txBox="1"/>
          <p:nvPr/>
        </p:nvSpPr>
        <p:spPr bwMode="auto">
          <a:xfrm>
            <a:off x="10183268" y="1223787"/>
            <a:ext cx="1794950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Output (s)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6D3528-DECC-4252-8F34-D85373EF1510}"/>
              </a:ext>
            </a:extLst>
          </p:cNvPr>
          <p:cNvSpPr/>
          <p:nvPr/>
        </p:nvSpPr>
        <p:spPr>
          <a:xfrm>
            <a:off x="10574071" y="2092197"/>
            <a:ext cx="822960" cy="82296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alibri" panose="020F0502020204030204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61E0173-2152-4CFC-8781-A333D83D5831}"/>
                  </a:ext>
                </a:extLst>
              </p:cNvPr>
              <p:cNvSpPr/>
              <p:nvPr/>
            </p:nvSpPr>
            <p:spPr>
              <a:xfrm>
                <a:off x="1198341" y="1320737"/>
                <a:ext cx="4785881" cy="10480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61E0173-2152-4CFC-8781-A333D83D5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341" y="1320737"/>
                <a:ext cx="4785881" cy="10480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17C0ECB-74FA-417F-9096-DFB1A45556D5}"/>
                  </a:ext>
                </a:extLst>
              </p:cNvPr>
              <p:cNvSpPr/>
              <p:nvPr/>
            </p:nvSpPr>
            <p:spPr>
              <a:xfrm>
                <a:off x="9515393" y="1844759"/>
                <a:ext cx="6678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17C0ECB-74FA-417F-9096-DFB1A4555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393" y="1844759"/>
                <a:ext cx="66787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0E7129-696C-4848-949D-76E5F945A03A}"/>
                  </a:ext>
                </a:extLst>
              </p:cNvPr>
              <p:cNvSpPr/>
              <p:nvPr/>
            </p:nvSpPr>
            <p:spPr>
              <a:xfrm>
                <a:off x="8805472" y="2272845"/>
                <a:ext cx="456663" cy="461665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0E7129-696C-4848-949D-76E5F945A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472" y="2272845"/>
                <a:ext cx="45666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D1E851-086C-4AF2-8CF0-549ACC4E71B9}"/>
              </a:ext>
            </a:extLst>
          </p:cNvPr>
          <p:cNvCxnSpPr>
            <a:cxnSpLocks/>
          </p:cNvCxnSpPr>
          <p:nvPr/>
        </p:nvCxnSpPr>
        <p:spPr>
          <a:xfrm>
            <a:off x="6936565" y="1603718"/>
            <a:ext cx="784629" cy="57987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8CDC3C9-6D3A-431E-83D5-FB0C08331C36}"/>
                  </a:ext>
                </a:extLst>
              </p:cNvPr>
              <p:cNvSpPr/>
              <p:nvPr/>
            </p:nvSpPr>
            <p:spPr>
              <a:xfrm>
                <a:off x="6433557" y="1119566"/>
                <a:ext cx="57150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8CDC3C9-6D3A-431E-83D5-FB0C08331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557" y="1119566"/>
                <a:ext cx="57150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1EAC5B-9204-4D54-AFA1-1921AFBECF91}"/>
                  </a:ext>
                </a:extLst>
              </p:cNvPr>
              <p:cNvSpPr/>
              <p:nvPr/>
            </p:nvSpPr>
            <p:spPr>
              <a:xfrm>
                <a:off x="6578680" y="2331351"/>
                <a:ext cx="6678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1EAC5B-9204-4D54-AFA1-1921AFBEC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680" y="2331351"/>
                <a:ext cx="66787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FF931C-45E4-4FD2-86F9-15FFB34EE4AC}"/>
              </a:ext>
            </a:extLst>
          </p:cNvPr>
          <p:cNvCxnSpPr>
            <a:cxnSpLocks/>
          </p:cNvCxnSpPr>
          <p:nvPr/>
        </p:nvCxnSpPr>
        <p:spPr>
          <a:xfrm flipV="1">
            <a:off x="6719308" y="2753955"/>
            <a:ext cx="1001886" cy="46285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95692B-3C07-4D4C-AF3D-9F65669C4588}"/>
                  </a:ext>
                </a:extLst>
              </p:cNvPr>
              <p:cNvSpPr/>
              <p:nvPr/>
            </p:nvSpPr>
            <p:spPr>
              <a:xfrm>
                <a:off x="1792799" y="2571054"/>
                <a:ext cx="4785881" cy="11092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95692B-3C07-4D4C-AF3D-9F65669C4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799" y="2571054"/>
                <a:ext cx="4785881" cy="11092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97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ECD8E7-73A6-4F74-8F88-CA0CC6BF6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09111"/>
            <a:ext cx="11277600" cy="5942442"/>
          </a:xfrm>
        </p:spPr>
        <p:txBody>
          <a:bodyPr/>
          <a:lstStyle/>
          <a:p>
            <a:r>
              <a:rPr lang="en-US" dirty="0"/>
              <a:t>Example with </a:t>
            </a:r>
            <a:r>
              <a:rPr lang="en-US" dirty="0" err="1"/>
              <a:t>ReLu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E2F8D-2B6C-4031-A8FB-AF6E9AE6FE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layered neuron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F980D3-6260-41B3-B782-D7319C4F85C2}"/>
              </a:ext>
            </a:extLst>
          </p:cNvPr>
          <p:cNvSpPr/>
          <p:nvPr/>
        </p:nvSpPr>
        <p:spPr>
          <a:xfrm>
            <a:off x="7662420" y="1823434"/>
            <a:ext cx="1354595" cy="133160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alibri" panose="020F0502020204030204"/>
              </a:rPr>
              <a:t>H</a:t>
            </a:r>
            <a:r>
              <a:rPr lang="en-US" sz="2800" baseline="-25000" dirty="0">
                <a:solidFill>
                  <a:schemeClr val="tx1"/>
                </a:solidFill>
                <a:latin typeface="Calibri" panose="020F0502020204030204"/>
              </a:rPr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27E87D-9584-44CF-8104-146580038E1B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9017015" y="2489238"/>
            <a:ext cx="1557056" cy="1443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A127D2-9822-4DDA-BEB7-B981FD407C68}"/>
              </a:ext>
            </a:extLst>
          </p:cNvPr>
          <p:cNvSpPr txBox="1"/>
          <p:nvPr/>
        </p:nvSpPr>
        <p:spPr bwMode="auto">
          <a:xfrm>
            <a:off x="7581918" y="771575"/>
            <a:ext cx="1476756" cy="9541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Hidden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2BCE0-F9FB-4469-B4C6-C96F62CCC546}"/>
              </a:ext>
            </a:extLst>
          </p:cNvPr>
          <p:cNvSpPr txBox="1"/>
          <p:nvPr/>
        </p:nvSpPr>
        <p:spPr bwMode="auto">
          <a:xfrm>
            <a:off x="10183268" y="1223787"/>
            <a:ext cx="1794950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Output (s)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6D3528-DECC-4252-8F34-D85373EF1510}"/>
              </a:ext>
            </a:extLst>
          </p:cNvPr>
          <p:cNvSpPr/>
          <p:nvPr/>
        </p:nvSpPr>
        <p:spPr>
          <a:xfrm>
            <a:off x="10574071" y="2092197"/>
            <a:ext cx="822960" cy="82296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alibri" panose="020F0502020204030204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17C0ECB-74FA-417F-9096-DFB1A45556D5}"/>
                  </a:ext>
                </a:extLst>
              </p:cNvPr>
              <p:cNvSpPr/>
              <p:nvPr/>
            </p:nvSpPr>
            <p:spPr>
              <a:xfrm>
                <a:off x="9515393" y="1844759"/>
                <a:ext cx="6678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17C0ECB-74FA-417F-9096-DFB1A4555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393" y="1844759"/>
                <a:ext cx="6678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0E7129-696C-4848-949D-76E5F945A03A}"/>
                  </a:ext>
                </a:extLst>
              </p:cNvPr>
              <p:cNvSpPr/>
              <p:nvPr/>
            </p:nvSpPr>
            <p:spPr>
              <a:xfrm>
                <a:off x="8805472" y="2272845"/>
                <a:ext cx="456663" cy="461665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0E7129-696C-4848-949D-76E5F945A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472" y="2272845"/>
                <a:ext cx="45666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D1E851-086C-4AF2-8CF0-549ACC4E71B9}"/>
              </a:ext>
            </a:extLst>
          </p:cNvPr>
          <p:cNvCxnSpPr>
            <a:cxnSpLocks/>
          </p:cNvCxnSpPr>
          <p:nvPr/>
        </p:nvCxnSpPr>
        <p:spPr>
          <a:xfrm>
            <a:off x="6936565" y="1603718"/>
            <a:ext cx="784629" cy="57987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8CDC3C9-6D3A-431E-83D5-FB0C08331C36}"/>
                  </a:ext>
                </a:extLst>
              </p:cNvPr>
              <p:cNvSpPr/>
              <p:nvPr/>
            </p:nvSpPr>
            <p:spPr>
              <a:xfrm>
                <a:off x="6433557" y="1119566"/>
                <a:ext cx="57150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8CDC3C9-6D3A-431E-83D5-FB0C08331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557" y="1119566"/>
                <a:ext cx="57150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1EAC5B-9204-4D54-AFA1-1921AFBECF91}"/>
                  </a:ext>
                </a:extLst>
              </p:cNvPr>
              <p:cNvSpPr/>
              <p:nvPr/>
            </p:nvSpPr>
            <p:spPr>
              <a:xfrm>
                <a:off x="6578680" y="2331351"/>
                <a:ext cx="6678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1EAC5B-9204-4D54-AFA1-1921AFBEC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680" y="2331351"/>
                <a:ext cx="66787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FF931C-45E4-4FD2-86F9-15FFB34EE4AC}"/>
              </a:ext>
            </a:extLst>
          </p:cNvPr>
          <p:cNvCxnSpPr>
            <a:cxnSpLocks/>
          </p:cNvCxnSpPr>
          <p:nvPr/>
        </p:nvCxnSpPr>
        <p:spPr>
          <a:xfrm flipV="1">
            <a:off x="6719308" y="2753955"/>
            <a:ext cx="1001886" cy="46285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95692B-3C07-4D4C-AF3D-9F65669C4588}"/>
                  </a:ext>
                </a:extLst>
              </p:cNvPr>
              <p:cNvSpPr/>
              <p:nvPr/>
            </p:nvSpPr>
            <p:spPr>
              <a:xfrm>
                <a:off x="919647" y="1339017"/>
                <a:ext cx="4785881" cy="1028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95692B-3C07-4D4C-AF3D-9F65669C4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47" y="1339017"/>
                <a:ext cx="4785881" cy="1028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036A5E1-CFA2-446A-8905-5EE28FBB31BC}"/>
                  </a:ext>
                </a:extLst>
              </p:cNvPr>
              <p:cNvSpPr/>
              <p:nvPr/>
            </p:nvSpPr>
            <p:spPr>
              <a:xfrm>
                <a:off x="846262" y="2734510"/>
                <a:ext cx="4785881" cy="1140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036A5E1-CFA2-446A-8905-5EE28FBB3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62" y="2734510"/>
                <a:ext cx="4785881" cy="11405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8057811-8446-4CF4-BC0C-98F552B3DBB0}"/>
                  </a:ext>
                </a:extLst>
              </p:cNvPr>
              <p:cNvSpPr/>
              <p:nvPr/>
            </p:nvSpPr>
            <p:spPr>
              <a:xfrm>
                <a:off x="846262" y="4241765"/>
                <a:ext cx="5659033" cy="11908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0,  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8057811-8446-4CF4-BC0C-98F552B3D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62" y="4241765"/>
                <a:ext cx="5659033" cy="11908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E36E70A-C95F-47F4-99D5-C31AD8DE29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3422" y="3823662"/>
            <a:ext cx="2943307" cy="29433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5D059A9-E4D1-454D-A0D5-33BBF14E2097}"/>
              </a:ext>
            </a:extLst>
          </p:cNvPr>
          <p:cNvSpPr/>
          <p:nvPr/>
        </p:nvSpPr>
        <p:spPr>
          <a:xfrm>
            <a:off x="9115283" y="3338914"/>
            <a:ext cx="869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ReLu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136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ECD8E7-73A6-4F74-8F88-CA0CC6BF6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80271"/>
            <a:ext cx="11277600" cy="2771282"/>
          </a:xfrm>
        </p:spPr>
        <p:txBody>
          <a:bodyPr/>
          <a:lstStyle/>
          <a:p>
            <a:r>
              <a:rPr lang="en-US" dirty="0"/>
              <a:t>Same thing for weights from previous layer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E2F8D-2B6C-4031-A8FB-AF6E9AE6FE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layered neuron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F980D3-6260-41B3-B782-D7319C4F85C2}"/>
              </a:ext>
            </a:extLst>
          </p:cNvPr>
          <p:cNvSpPr/>
          <p:nvPr/>
        </p:nvSpPr>
        <p:spPr>
          <a:xfrm>
            <a:off x="5537064" y="1780373"/>
            <a:ext cx="1354595" cy="133160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alibri" panose="020F0502020204030204"/>
              </a:rPr>
              <a:t>H</a:t>
            </a:r>
            <a:r>
              <a:rPr lang="en-US" sz="2800" baseline="-25000" dirty="0">
                <a:solidFill>
                  <a:schemeClr val="tx1"/>
                </a:solidFill>
                <a:latin typeface="Calibri" panose="020F0502020204030204"/>
              </a:rPr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27E87D-9584-44CF-8104-146580038E1B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6891659" y="2435149"/>
            <a:ext cx="1096447" cy="1102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A127D2-9822-4DDA-BEB7-B981FD407C68}"/>
              </a:ext>
            </a:extLst>
          </p:cNvPr>
          <p:cNvSpPr txBox="1"/>
          <p:nvPr/>
        </p:nvSpPr>
        <p:spPr bwMode="auto">
          <a:xfrm>
            <a:off x="5456562" y="728514"/>
            <a:ext cx="1476756" cy="9541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Hidden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2BCE0-F9FB-4469-B4C6-C96F62CCC546}"/>
              </a:ext>
            </a:extLst>
          </p:cNvPr>
          <p:cNvSpPr txBox="1"/>
          <p:nvPr/>
        </p:nvSpPr>
        <p:spPr bwMode="auto">
          <a:xfrm>
            <a:off x="7564930" y="1257153"/>
            <a:ext cx="1794950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Output (s)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6D3528-DECC-4252-8F34-D85373EF1510}"/>
              </a:ext>
            </a:extLst>
          </p:cNvPr>
          <p:cNvSpPr/>
          <p:nvPr/>
        </p:nvSpPr>
        <p:spPr>
          <a:xfrm>
            <a:off x="8005222" y="2049136"/>
            <a:ext cx="822960" cy="82296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alibri" panose="020F0502020204030204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17C0ECB-74FA-417F-9096-DFB1A45556D5}"/>
                  </a:ext>
                </a:extLst>
              </p:cNvPr>
              <p:cNvSpPr/>
              <p:nvPr/>
            </p:nvSpPr>
            <p:spPr>
              <a:xfrm>
                <a:off x="7137943" y="2452414"/>
                <a:ext cx="6678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17C0ECB-74FA-417F-9096-DFB1A4555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943" y="2452414"/>
                <a:ext cx="6678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0E7129-696C-4848-949D-76E5F945A03A}"/>
                  </a:ext>
                </a:extLst>
              </p:cNvPr>
              <p:cNvSpPr/>
              <p:nvPr/>
            </p:nvSpPr>
            <p:spPr>
              <a:xfrm>
                <a:off x="6680116" y="2229784"/>
                <a:ext cx="456663" cy="461665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0E7129-696C-4848-949D-76E5F945A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116" y="2229784"/>
                <a:ext cx="45666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D1E851-086C-4AF2-8CF0-549ACC4E71B9}"/>
              </a:ext>
            </a:extLst>
          </p:cNvPr>
          <p:cNvCxnSpPr>
            <a:cxnSpLocks/>
          </p:cNvCxnSpPr>
          <p:nvPr/>
        </p:nvCxnSpPr>
        <p:spPr>
          <a:xfrm>
            <a:off x="5038686" y="1490606"/>
            <a:ext cx="557152" cy="64992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8CDC3C9-6D3A-431E-83D5-FB0C08331C36}"/>
                  </a:ext>
                </a:extLst>
              </p:cNvPr>
              <p:cNvSpPr/>
              <p:nvPr/>
            </p:nvSpPr>
            <p:spPr>
              <a:xfrm>
                <a:off x="4581579" y="810803"/>
                <a:ext cx="57150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8CDC3C9-6D3A-431E-83D5-FB0C08331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579" y="810803"/>
                <a:ext cx="57150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1EAC5B-9204-4D54-AFA1-1921AFBECF91}"/>
                  </a:ext>
                </a:extLst>
              </p:cNvPr>
              <p:cNvSpPr/>
              <p:nvPr/>
            </p:nvSpPr>
            <p:spPr>
              <a:xfrm>
                <a:off x="4700305" y="2484712"/>
                <a:ext cx="782586" cy="633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m:rPr>
                          <m:sty m:val="p"/>
                        </m:rPr>
                        <a:rPr lang="en-US" sz="3600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sz="3600" baseline="-250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1EAC5B-9204-4D54-AFA1-1921AFBEC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305" y="2484712"/>
                <a:ext cx="782586" cy="633571"/>
              </a:xfrm>
              <a:prstGeom prst="rect">
                <a:avLst/>
              </a:prstGeom>
              <a:blipFill>
                <a:blip r:embed="rId5"/>
                <a:stretch>
                  <a:fillRect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FF931C-45E4-4FD2-86F9-15FFB34EE4AC}"/>
              </a:ext>
            </a:extLst>
          </p:cNvPr>
          <p:cNvCxnSpPr>
            <a:cxnSpLocks/>
          </p:cNvCxnSpPr>
          <p:nvPr/>
        </p:nvCxnSpPr>
        <p:spPr>
          <a:xfrm>
            <a:off x="4581579" y="2497159"/>
            <a:ext cx="941626" cy="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5D059A9-E4D1-454D-A0D5-33BBF14E2097}"/>
              </a:ext>
            </a:extLst>
          </p:cNvPr>
          <p:cNvSpPr/>
          <p:nvPr/>
        </p:nvSpPr>
        <p:spPr>
          <a:xfrm>
            <a:off x="6351301" y="3358317"/>
            <a:ext cx="869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ReLu</a:t>
            </a:r>
            <a:r>
              <a:rPr lang="en-US" sz="2000" dirty="0"/>
              <a:t>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DD80EDB-EE44-4EB6-856E-15B4BA26403A}"/>
              </a:ext>
            </a:extLst>
          </p:cNvPr>
          <p:cNvSpPr/>
          <p:nvPr/>
        </p:nvSpPr>
        <p:spPr>
          <a:xfrm>
            <a:off x="3086022" y="1827786"/>
            <a:ext cx="1354595" cy="133160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alibri" panose="020F0502020204030204"/>
              </a:rPr>
              <a:t>H</a:t>
            </a:r>
            <a:r>
              <a:rPr lang="en-US" sz="2800" baseline="-25000" dirty="0">
                <a:solidFill>
                  <a:schemeClr val="tx1"/>
                </a:solidFill>
                <a:latin typeface="Calibri" panose="020F0502020204030204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640A97E-4E1A-4861-977B-D0B0147071F8}"/>
                  </a:ext>
                </a:extLst>
              </p:cNvPr>
              <p:cNvSpPr/>
              <p:nvPr/>
            </p:nvSpPr>
            <p:spPr>
              <a:xfrm>
                <a:off x="4229074" y="2277197"/>
                <a:ext cx="456663" cy="461665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640A97E-4E1A-4861-977B-D0B014707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074" y="2277197"/>
                <a:ext cx="45666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26D9F89-1847-47FC-9C54-D12636A13D2D}"/>
                  </a:ext>
                </a:extLst>
              </p:cNvPr>
              <p:cNvSpPr/>
              <p:nvPr/>
            </p:nvSpPr>
            <p:spPr>
              <a:xfrm>
                <a:off x="3086022" y="4670567"/>
                <a:ext cx="6834666" cy="13002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  <m:sub/>
                          </m:sSub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26D9F89-1847-47FC-9C54-D12636A13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022" y="4670567"/>
                <a:ext cx="6834666" cy="13002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3699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>
        <a:spAutoFit/>
      </a:bodyPr>
      <a:lstStyle>
        <a:defPPr marL="228600" indent="-228600" algn="ctr" fontAlgn="auto">
          <a:lnSpc>
            <a:spcPct val="90000"/>
          </a:lnSpc>
          <a:spcBef>
            <a:spcPts val="1000"/>
          </a:spcBef>
          <a:spcAft>
            <a:spcPts val="0"/>
          </a:spcAft>
          <a:buFont typeface="Arial" panose="020B0604020202020204" pitchFamily="34" charset="0"/>
          <a:buChar char="•"/>
          <a:defRPr sz="2800" dirty="0">
            <a:solidFill>
              <a:prstClr val="black"/>
            </a:solidFill>
            <a:latin typeface="Calibri" panose="020F0502020204030204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 bwMode="auto">
        <a:noFill/>
        <a:ln w="19050">
          <a:noFill/>
          <a:miter lim="800000"/>
          <a:headEnd/>
          <a:tailEnd/>
        </a:ln>
        <a:effectLst/>
      </a:spPr>
      <a:bodyPr wrap="square" anchorCtr="1">
        <a:spAutoFit/>
      </a:bodyPr>
      <a:lstStyle>
        <a:defPPr algn="ctr">
          <a:lnSpc>
            <a:spcPct val="100000"/>
          </a:lnSpc>
          <a:spcBef>
            <a:spcPct val="50000"/>
          </a:spcBef>
          <a:buFontTx/>
          <a:buNone/>
          <a:defRPr sz="28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4_Project Overview">
  <a:themeElements>
    <a:clrScheme name="Project Overview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Project Overvi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oject Overview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Overview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Overview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CC0000"/>
          </a:solidFill>
          <a:headEnd type="none"/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>
              <a:lumMod val="75000"/>
              <a:lumOff val="25000"/>
            </a:schemeClr>
          </a:solidFill>
          <a:headEnd type="none"/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dirty="0" smtClean="0">
            <a:solidFill>
              <a:schemeClr val="tx1">
                <a:lumMod val="65000"/>
                <a:lumOff val="35000"/>
              </a:schemeClr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168148</TotalTime>
  <Words>838</Words>
  <Application>Microsoft Office PowerPoint</Application>
  <PresentationFormat>Widescreen</PresentationFormat>
  <Paragraphs>242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1_Office Theme</vt:lpstr>
      <vt:lpstr>54_Project Overview</vt:lpstr>
      <vt:lpstr>Standarddesign</vt:lpstr>
      <vt:lpstr>ML4MI Bootcamp:   Backpropagation &amp;   Stabilizing Trainable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Declaration of Conflict of Interest or Relationship</dc:title>
  <dc:creator>Kevin M Johnson</dc:creator>
  <cp:lastModifiedBy>KEVIN M JOHNSON</cp:lastModifiedBy>
  <cp:revision>4497</cp:revision>
  <dcterms:created xsi:type="dcterms:W3CDTF">2010-04-21T20:03:43Z</dcterms:created>
  <dcterms:modified xsi:type="dcterms:W3CDTF">2018-07-24T03:46:34Z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