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78" r:id="rId2"/>
    <p:sldId id="945" r:id="rId3"/>
    <p:sldId id="946" r:id="rId4"/>
    <p:sldId id="947" r:id="rId5"/>
    <p:sldId id="950" r:id="rId6"/>
    <p:sldId id="1079" r:id="rId7"/>
    <p:sldId id="10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22EED-4C2E-4AFC-A8F4-74385FF62E1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9A09-74FF-4EF9-965E-F0F646FD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B9EEB2-BD37-4AEC-A11A-4A32E214D1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32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FBF6B-6A5C-4AF0-95C7-091FCECE3E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5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FBF6B-6A5C-4AF0-95C7-091FCECE3E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FBF6B-6A5C-4AF0-95C7-091FCECE3E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6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FBF6B-6A5C-4AF0-95C7-091FCECE3E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4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D78F-410F-47BC-819E-D2005903C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68BF9-571A-4B56-B4FB-0FA5E73F5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4B775-28A2-41D2-BE35-800CA917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48B5-047A-45DB-917B-7ED80E2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51310-5F23-459F-949C-C56FE531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5D92-351E-46E9-91F0-6E078E6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AFD9B-6796-4F14-ADAC-DFFDC55F1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2C51-EBF9-4E4F-B634-8708D13F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F9D0-EAE9-4043-82E7-47E7A595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37AE-9D9A-4157-97BA-AD342711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0CC56-E7D0-431D-AE4C-73AC67CA4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58F2C-5ED6-4E81-A73C-36955AF90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6CBAB-A682-413D-A242-CF4FCFBB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BBFBC-B42B-47A4-AA19-84B54FC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D394-56F8-4498-B485-678CB34D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W crest transparen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2360" y="340043"/>
            <a:ext cx="1691640" cy="266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52" y="818881"/>
            <a:ext cx="9429482" cy="182128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17600" y="4419600"/>
            <a:ext cx="104648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20800" y="5638800"/>
            <a:ext cx="98552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3pPr marL="914400" indent="0" algn="ctr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37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8283" y="65395"/>
            <a:ext cx="12071288" cy="602821"/>
          </a:xfrm>
          <a:prstGeom prst="roundRect">
            <a:avLst>
              <a:gd name="adj" fmla="val 27057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4000">
                <a:srgbClr val="800000"/>
              </a:gs>
              <a:gs pos="96000">
                <a:srgbClr val="7F3838"/>
              </a:gs>
              <a:gs pos="100000">
                <a:srgbClr val="7F6060"/>
              </a:gs>
              <a:gs pos="5000">
                <a:srgbClr val="7F4848">
                  <a:lumMod val="99000"/>
                  <a:lumOff val="1000"/>
                </a:srgbClr>
              </a:gs>
              <a:gs pos="100000">
                <a:schemeClr val="tx1">
                  <a:lumMod val="50000"/>
                  <a:lumOff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4422"/>
            <a:ext cx="11277600" cy="5942442"/>
          </a:xfrm>
        </p:spPr>
        <p:txBody>
          <a:bodyPr/>
          <a:lstStyle>
            <a:lvl2pPr marL="685800" indent="-228600">
              <a:buFont typeface="Calibri" panose="020F0502020204030204" pitchFamily="34" charset="0"/>
              <a:buChar char="―"/>
              <a:defRPr>
                <a:solidFill>
                  <a:srgbClr val="640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1" y="101601"/>
            <a:ext cx="11368617" cy="50506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8312-158E-4717-B3EF-7ECB175D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AE28-B8B9-46A8-93E0-BB12C710E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7FFC4-C9A5-4082-B95A-8EC9EC5D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52CD-C468-4449-A516-6161FB1F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D852-D7A8-4E3D-9963-B6310B6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5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FB43-0A85-4F33-98BB-E39E000C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6AD8A-8330-4076-AA94-E1A78F40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BB4B-7B67-4F68-B79B-32F2C1C7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0112-5C94-4A55-A890-DC1773C3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A815-9DB4-41A6-A97F-EDCB5D55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8A59-F8AC-4313-932D-F3C3987F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03E0-83DA-458C-BEF5-E43C893E3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2C43-E684-4522-9FE7-C9C289C6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D6E2C-12CA-452C-BD5C-C2B2A2D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112F8-3EB7-4352-9BA7-2A3B9F42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44ACB-A42D-4754-9F15-BA637810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5E51-550C-4885-B48B-A9200E26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16CC-D1D7-469B-A194-E8F74DF1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6BE57-DE61-4C80-B763-2E66AA154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E3B5C-00A5-4195-B601-AC412067F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861BB-0FF8-4137-8B83-43C418A9E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56DDF-B18E-474C-AC47-4AFE646F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221FE-E56C-4F85-B3AD-1F8E13FD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470A3-E25C-41A3-90D2-4AC185E2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6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223C-94B8-4807-9E30-BE9F5A25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66FCA-D38B-44AB-8E65-1AE89D16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12BCE-9110-49B2-AB4D-FDA95380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328DD-646C-40BA-940C-DAB59DBB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62331-6517-4D69-9936-04B95824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BEE07-80B6-4D7A-80D1-86737161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9794A-A003-46E8-A7E7-0C090D4A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D184-0C50-4238-B2C4-303249BB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F05B-7405-4464-B61A-5E1705A3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6E59E-AB99-4F50-BDC8-F87B907B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B16D5-3CDC-4CAB-A5C2-AFAACAE4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1B386-D2E3-4D55-BE35-21C3057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746C9-31A9-4197-BCFA-A52E53C2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2DF-310B-4213-81B9-37BE9FAB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AA8B0-68E7-4C1A-A611-05831C381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B051D-8585-498D-9447-ECAB8520F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EAD3-3C79-45C4-8E93-B188CD29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D5B75-BC12-44CC-82C2-D119893C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5033E-051D-48E3-B515-E10CE3CC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A0359-365A-4882-A09C-2712D679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D92D-1243-4CD8-B335-A4C0A4D1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2B89-F54D-4355-9755-BBEF86832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8EEC-4D0B-4778-8948-33F3B2ED23A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E824C-5B74-4935-B75F-FAC8A3F53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2781-A19C-494F-B246-D6914AAD2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E2D8-9B42-4974-9C9C-BD4FDFF7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4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mjohnson3@wi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abs/1704.08841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 bwMode="auto">
          <a:xfrm>
            <a:off x="129973" y="333330"/>
            <a:ext cx="9543437" cy="10189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ML4MI Bootcamp: </a:t>
            </a:r>
            <a:br>
              <a:rPr lang="en-US" dirty="0"/>
            </a:br>
            <a:r>
              <a:rPr lang="en-US" dirty="0"/>
              <a:t>	MRI Recon Intro Slides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endParaRPr lang="en-US" sz="4000" i="1" dirty="0">
              <a:solidFill>
                <a:schemeClr val="tx1"/>
              </a:solidFill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 bwMode="auto">
          <a:xfrm>
            <a:off x="129973" y="3979813"/>
            <a:ext cx="10408118" cy="46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Contributors: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	Kevin M. Johnson (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3"/>
              </a:rPr>
              <a:t>kmjohnson3@wisc.edu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131985" y="2342164"/>
            <a:ext cx="11820501" cy="119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Updated: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	July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 20</a:t>
            </a:r>
            <a:r>
              <a:rPr lang="en-US" sz="2800" i="1" baseline="30000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th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41534232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MRI : Excitation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65346" y="2205751"/>
            <a:ext cx="2868544" cy="2846763"/>
            <a:chOff x="3865346" y="2205751"/>
            <a:chExt cx="2868544" cy="2846763"/>
          </a:xfrm>
        </p:grpSpPr>
        <p:grpSp>
          <p:nvGrpSpPr>
            <p:cNvPr id="38" name="Group 37"/>
            <p:cNvGrpSpPr/>
            <p:nvPr/>
          </p:nvGrpSpPr>
          <p:grpSpPr>
            <a:xfrm rot="20025016">
              <a:off x="4311961" y="3015536"/>
              <a:ext cx="313439" cy="722111"/>
              <a:chOff x="2667798" y="3952673"/>
              <a:chExt cx="313439" cy="722111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rot="1574984" flipV="1">
                <a:off x="2813479" y="3952673"/>
                <a:ext cx="79816" cy="7221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67798" y="4162425"/>
                <a:ext cx="313439" cy="333375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marL="228600" indent="-228600" algn="ctr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2" name="Text Box 119"/>
            <p:cNvSpPr txBox="1">
              <a:spLocks noChangeArrowheads="1"/>
            </p:cNvSpPr>
            <p:nvPr/>
          </p:nvSpPr>
          <p:spPr bwMode="auto">
            <a:xfrm>
              <a:off x="3865346" y="2205751"/>
              <a:ext cx="2868544" cy="738664"/>
            </a:xfrm>
            <a:prstGeom prst="rect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640000"/>
                  </a:solidFill>
                </a:rPr>
                <a:t> Hydrogen Atoms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</a:rPr>
                <a:t>(each like a little magnet)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 rot="20025016">
              <a:off x="4305149" y="4035666"/>
              <a:ext cx="332401" cy="638174"/>
              <a:chOff x="2667798" y="3981451"/>
              <a:chExt cx="332401" cy="638174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V="1">
                <a:off x="2686760" y="3981451"/>
                <a:ext cx="313439" cy="638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2667798" y="4162425"/>
                <a:ext cx="313439" cy="333375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marL="228600" indent="-228600" algn="ctr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20025016">
              <a:off x="5901177" y="3593210"/>
              <a:ext cx="313439" cy="744622"/>
              <a:chOff x="2667798" y="3944630"/>
              <a:chExt cx="313439" cy="744622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rot="1574984" flipV="1">
                <a:off x="2791258" y="3944630"/>
                <a:ext cx="68783" cy="7446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667798" y="4162425"/>
                <a:ext cx="313439" cy="333375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marL="228600" indent="-228600" algn="ctr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20025016">
              <a:off x="5051578" y="3454107"/>
              <a:ext cx="313439" cy="642105"/>
              <a:chOff x="2667798" y="3964142"/>
              <a:chExt cx="313439" cy="642105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 rot="1574984" flipH="1" flipV="1">
                <a:off x="2780677" y="3964142"/>
                <a:ext cx="121380" cy="6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2667798" y="4162425"/>
                <a:ext cx="313439" cy="333375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marL="228600" indent="-228600" algn="ctr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9226552">
              <a:off x="4843299" y="4386157"/>
              <a:ext cx="313439" cy="666357"/>
              <a:chOff x="2667798" y="3985056"/>
              <a:chExt cx="313439" cy="666357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 rot="12373448" flipH="1">
                <a:off x="2813173" y="3985056"/>
                <a:ext cx="63036" cy="6663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2667798" y="4162425"/>
                <a:ext cx="313439" cy="333375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marL="228600" indent="-228600" algn="ctr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 rot="9226552">
              <a:off x="4658374" y="3716300"/>
              <a:ext cx="332401" cy="638174"/>
              <a:chOff x="2667798" y="3981451"/>
              <a:chExt cx="332401" cy="638174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V="1">
                <a:off x="2686760" y="3981451"/>
                <a:ext cx="313439" cy="638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2667798" y="4162424"/>
                <a:ext cx="313439" cy="333375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marL="228600" indent="-228600" algn="ctr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 rot="9226552">
              <a:off x="5461686" y="4130795"/>
              <a:ext cx="313439" cy="707053"/>
              <a:chOff x="2667798" y="3917774"/>
              <a:chExt cx="313439" cy="707053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rot="12373448">
                <a:off x="2779718" y="3917774"/>
                <a:ext cx="113290" cy="7070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2667798" y="4162425"/>
                <a:ext cx="313439" cy="333375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marL="228600" indent="-228600" algn="ctr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 rot="9226552">
              <a:off x="5558625" y="3024924"/>
              <a:ext cx="313439" cy="689206"/>
              <a:chOff x="2667798" y="3946433"/>
              <a:chExt cx="313439" cy="689206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12373448" flipH="1">
                <a:off x="2829509" y="3946433"/>
                <a:ext cx="38660" cy="6892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2667798" y="4162425"/>
                <a:ext cx="313439" cy="333375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marL="228600" indent="-228600" algn="ctr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267596" y="1026009"/>
            <a:ext cx="2828924" cy="984885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40000"/>
                </a:solidFill>
              </a:rPr>
              <a:t>RF Transmitter (Loop Antenna)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>
                <a:solidFill>
                  <a:schemeClr val="tx1"/>
                </a:solidFill>
              </a:rPr>
              <a:t>35 kW</a:t>
            </a:r>
            <a:r>
              <a:rPr lang="en-US" altLang="en-US" sz="2000" dirty="0">
                <a:solidFill>
                  <a:srgbClr val="640000"/>
                </a:solidFill>
              </a:rPr>
              <a:t> </a:t>
            </a:r>
          </a:p>
        </p:txBody>
      </p:sp>
      <p:grpSp>
        <p:nvGrpSpPr>
          <p:cNvPr id="61" name="Group 131"/>
          <p:cNvGrpSpPr>
            <a:grpSpLocks/>
          </p:cNvGrpSpPr>
          <p:nvPr/>
        </p:nvGrpSpPr>
        <p:grpSpPr bwMode="auto">
          <a:xfrm>
            <a:off x="1014992" y="2361202"/>
            <a:ext cx="1078406" cy="1122764"/>
            <a:chOff x="5038" y="2631"/>
            <a:chExt cx="252" cy="331"/>
          </a:xfrm>
        </p:grpSpPr>
        <p:sp>
          <p:nvSpPr>
            <p:cNvPr id="85" name="Oval 125"/>
            <p:cNvSpPr>
              <a:spLocks noChangeArrowheads="1"/>
            </p:cNvSpPr>
            <p:nvPr/>
          </p:nvSpPr>
          <p:spPr bwMode="auto">
            <a:xfrm>
              <a:off x="5098" y="2633"/>
              <a:ext cx="192" cy="212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640000"/>
                </a:solidFill>
              </a:endParaRPr>
            </a:p>
          </p:txBody>
        </p:sp>
        <p:sp>
          <p:nvSpPr>
            <p:cNvPr id="86" name="Oval 124"/>
            <p:cNvSpPr>
              <a:spLocks noChangeArrowheads="1"/>
            </p:cNvSpPr>
            <p:nvPr/>
          </p:nvSpPr>
          <p:spPr bwMode="auto">
            <a:xfrm>
              <a:off x="5038" y="2750"/>
              <a:ext cx="192" cy="212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640000"/>
                </a:solidFill>
              </a:endParaRPr>
            </a:p>
          </p:txBody>
        </p:sp>
        <p:sp>
          <p:nvSpPr>
            <p:cNvPr id="87" name="Line 126"/>
            <p:cNvSpPr>
              <a:spLocks noChangeShapeType="1"/>
            </p:cNvSpPr>
            <p:nvPr/>
          </p:nvSpPr>
          <p:spPr bwMode="auto">
            <a:xfrm flipV="1">
              <a:off x="5042" y="2674"/>
              <a:ext cx="78" cy="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88" name="Line 127"/>
            <p:cNvSpPr>
              <a:spLocks noChangeShapeType="1"/>
            </p:cNvSpPr>
            <p:nvPr/>
          </p:nvSpPr>
          <p:spPr bwMode="auto">
            <a:xfrm flipV="1">
              <a:off x="5076" y="2812"/>
              <a:ext cx="63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89" name="Line 128"/>
            <p:cNvSpPr>
              <a:spLocks noChangeShapeType="1"/>
            </p:cNvSpPr>
            <p:nvPr/>
          </p:nvSpPr>
          <p:spPr bwMode="auto">
            <a:xfrm flipV="1">
              <a:off x="5165" y="2631"/>
              <a:ext cx="63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90" name="Line 129"/>
            <p:cNvSpPr>
              <a:spLocks noChangeShapeType="1"/>
            </p:cNvSpPr>
            <p:nvPr/>
          </p:nvSpPr>
          <p:spPr bwMode="auto">
            <a:xfrm flipV="1">
              <a:off x="5222" y="2688"/>
              <a:ext cx="63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91" name="Line 130"/>
            <p:cNvSpPr>
              <a:spLocks noChangeShapeType="1"/>
            </p:cNvSpPr>
            <p:nvPr/>
          </p:nvSpPr>
          <p:spPr bwMode="auto">
            <a:xfrm flipV="1">
              <a:off x="5164" y="2830"/>
              <a:ext cx="63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34445" y="3235152"/>
            <a:ext cx="2386122" cy="1826277"/>
            <a:chOff x="1434445" y="3235152"/>
            <a:chExt cx="2386122" cy="1826277"/>
          </a:xfrm>
        </p:grpSpPr>
        <p:grpSp>
          <p:nvGrpSpPr>
            <p:cNvPr id="11" name="Group 10"/>
            <p:cNvGrpSpPr/>
            <p:nvPr/>
          </p:nvGrpSpPr>
          <p:grpSpPr>
            <a:xfrm rot="1580819">
              <a:off x="2173844" y="3235152"/>
              <a:ext cx="1646723" cy="377962"/>
              <a:chOff x="5667375" y="4166513"/>
              <a:chExt cx="4573070" cy="1024969"/>
            </a:xfrm>
          </p:grpSpPr>
          <p:sp>
            <p:nvSpPr>
              <p:cNvPr id="2" name="Arc 1"/>
              <p:cNvSpPr/>
              <p:nvPr/>
            </p:nvSpPr>
            <p:spPr>
              <a:xfrm>
                <a:off x="5667375" y="4205296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/>
              <p:cNvSpPr/>
              <p:nvPr/>
            </p:nvSpPr>
            <p:spPr>
              <a:xfrm rot="10800000">
                <a:off x="6582843" y="4166513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rc 92"/>
              <p:cNvSpPr/>
              <p:nvPr/>
            </p:nvSpPr>
            <p:spPr>
              <a:xfrm>
                <a:off x="7497243" y="4244079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Arc 93"/>
              <p:cNvSpPr/>
              <p:nvPr/>
            </p:nvSpPr>
            <p:spPr>
              <a:xfrm rot="10800000">
                <a:off x="8412711" y="4205296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/>
              <p:cNvSpPr/>
              <p:nvPr/>
            </p:nvSpPr>
            <p:spPr>
              <a:xfrm>
                <a:off x="9326044" y="4277083"/>
                <a:ext cx="914401" cy="914399"/>
              </a:xfrm>
              <a:prstGeom prst="arc">
                <a:avLst>
                  <a:gd name="adj1" fmla="val 10905753"/>
                  <a:gd name="adj2" fmla="val 1679248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 Box 119"/>
            <p:cNvSpPr txBox="1">
              <a:spLocks noChangeArrowheads="1"/>
            </p:cNvSpPr>
            <p:nvPr/>
          </p:nvSpPr>
          <p:spPr bwMode="auto">
            <a:xfrm>
              <a:off x="1434445" y="3830323"/>
              <a:ext cx="2272281" cy="123110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640000"/>
                  </a:solidFill>
                </a:rPr>
                <a:t>High Power RF Wave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</a:rPr>
                <a:t>(VHF / FM Radio Spectrum 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03712" y="1436547"/>
            <a:ext cx="1987181" cy="1444411"/>
            <a:chOff x="9203712" y="1436547"/>
            <a:chExt cx="1987181" cy="1444411"/>
          </a:xfrm>
        </p:grpSpPr>
        <p:sp>
          <p:nvSpPr>
            <p:cNvPr id="103" name="Text Box 49"/>
            <p:cNvSpPr txBox="1">
              <a:spLocks noChangeArrowheads="1"/>
            </p:cNvSpPr>
            <p:nvPr/>
          </p:nvSpPr>
          <p:spPr bwMode="auto">
            <a:xfrm>
              <a:off x="9262724" y="1436547"/>
              <a:ext cx="1928169" cy="98488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640000"/>
                  </a:solidFill>
                </a:rPr>
                <a:t>RF Receiver (Loop Antenna) 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 dirty="0">
                  <a:solidFill>
                    <a:schemeClr val="tx1"/>
                  </a:solidFill>
                </a:rPr>
                <a:t>Tiny net signal</a:t>
              </a:r>
              <a:endParaRPr lang="en-US" altLang="en-US" sz="2000" dirty="0">
                <a:solidFill>
                  <a:srgbClr val="640000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 rot="20105774" flipV="1">
              <a:off x="9203712" y="2784044"/>
              <a:ext cx="1646723" cy="96914"/>
              <a:chOff x="5667375" y="4166513"/>
              <a:chExt cx="4573070" cy="1024969"/>
            </a:xfrm>
          </p:grpSpPr>
          <p:sp>
            <p:nvSpPr>
              <p:cNvPr id="111" name="Arc 110"/>
              <p:cNvSpPr/>
              <p:nvPr/>
            </p:nvSpPr>
            <p:spPr>
              <a:xfrm>
                <a:off x="5667375" y="4205296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c 111"/>
              <p:cNvSpPr/>
              <p:nvPr/>
            </p:nvSpPr>
            <p:spPr>
              <a:xfrm rot="10800000">
                <a:off x="6582843" y="4166513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/>
              <p:cNvSpPr/>
              <p:nvPr/>
            </p:nvSpPr>
            <p:spPr>
              <a:xfrm>
                <a:off x="7497243" y="4244079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Arc 113"/>
              <p:cNvSpPr/>
              <p:nvPr/>
            </p:nvSpPr>
            <p:spPr>
              <a:xfrm rot="10800000">
                <a:off x="8412711" y="4205296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c 114"/>
              <p:cNvSpPr/>
              <p:nvPr/>
            </p:nvSpPr>
            <p:spPr>
              <a:xfrm>
                <a:off x="9326044" y="4277083"/>
                <a:ext cx="914401" cy="914399"/>
              </a:xfrm>
              <a:prstGeom prst="arc">
                <a:avLst>
                  <a:gd name="adj1" fmla="val 10905753"/>
                  <a:gd name="adj2" fmla="val 1679248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989589" y="2804586"/>
            <a:ext cx="1670654" cy="1087860"/>
            <a:chOff x="6989589" y="2804586"/>
            <a:chExt cx="1670654" cy="1087860"/>
          </a:xfrm>
        </p:grpSpPr>
        <p:grpSp>
          <p:nvGrpSpPr>
            <p:cNvPr id="97" name="Group 96"/>
            <p:cNvGrpSpPr/>
            <p:nvPr/>
          </p:nvGrpSpPr>
          <p:grpSpPr>
            <a:xfrm rot="20105774">
              <a:off x="6989589" y="2804586"/>
              <a:ext cx="1646723" cy="377962"/>
              <a:chOff x="5667375" y="4166513"/>
              <a:chExt cx="4573070" cy="1024969"/>
            </a:xfrm>
          </p:grpSpPr>
          <p:sp>
            <p:nvSpPr>
              <p:cNvPr id="98" name="Arc 97"/>
              <p:cNvSpPr/>
              <p:nvPr/>
            </p:nvSpPr>
            <p:spPr>
              <a:xfrm>
                <a:off x="5667375" y="4205296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rc 98"/>
              <p:cNvSpPr/>
              <p:nvPr/>
            </p:nvSpPr>
            <p:spPr>
              <a:xfrm rot="10800000">
                <a:off x="6582843" y="4166513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 99"/>
              <p:cNvSpPr/>
              <p:nvPr/>
            </p:nvSpPr>
            <p:spPr>
              <a:xfrm>
                <a:off x="7497243" y="4244079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/>
              <p:cNvSpPr/>
              <p:nvPr/>
            </p:nvSpPr>
            <p:spPr>
              <a:xfrm rot="10800000">
                <a:off x="8412711" y="4205296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/>
              <p:cNvSpPr/>
              <p:nvPr/>
            </p:nvSpPr>
            <p:spPr>
              <a:xfrm>
                <a:off x="9326044" y="4277083"/>
                <a:ext cx="914401" cy="914399"/>
              </a:xfrm>
              <a:prstGeom prst="arc">
                <a:avLst>
                  <a:gd name="adj1" fmla="val 10905753"/>
                  <a:gd name="adj2" fmla="val 1679248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rot="20105774" flipV="1">
              <a:off x="7013520" y="3643254"/>
              <a:ext cx="1646723" cy="249192"/>
              <a:chOff x="5667375" y="4166513"/>
              <a:chExt cx="4573070" cy="1024969"/>
            </a:xfrm>
          </p:grpSpPr>
          <p:sp>
            <p:nvSpPr>
              <p:cNvPr id="105" name="Arc 104"/>
              <p:cNvSpPr/>
              <p:nvPr/>
            </p:nvSpPr>
            <p:spPr>
              <a:xfrm>
                <a:off x="5667375" y="4205296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Arc 105"/>
              <p:cNvSpPr/>
              <p:nvPr/>
            </p:nvSpPr>
            <p:spPr>
              <a:xfrm rot="10800000">
                <a:off x="6582843" y="4166513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/>
              <p:cNvSpPr/>
              <p:nvPr/>
            </p:nvSpPr>
            <p:spPr>
              <a:xfrm>
                <a:off x="7497243" y="4244079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rc 107"/>
              <p:cNvSpPr/>
              <p:nvPr/>
            </p:nvSpPr>
            <p:spPr>
              <a:xfrm rot="10800000">
                <a:off x="8412711" y="4205296"/>
                <a:ext cx="914400" cy="914400"/>
              </a:xfrm>
              <a:prstGeom prst="arc">
                <a:avLst>
                  <a:gd name="adj1" fmla="val 10905753"/>
                  <a:gd name="adj2" fmla="val 215578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Arc 108"/>
              <p:cNvSpPr/>
              <p:nvPr/>
            </p:nvSpPr>
            <p:spPr>
              <a:xfrm>
                <a:off x="9326044" y="4277083"/>
                <a:ext cx="914401" cy="914399"/>
              </a:xfrm>
              <a:prstGeom prst="arc">
                <a:avLst>
                  <a:gd name="adj1" fmla="val 10905753"/>
                  <a:gd name="adj2" fmla="val 1679248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6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frequency of the signal is related to the magnet strength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MRI : Signal Encoding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71946" y="1961157"/>
            <a:ext cx="2823973" cy="377962"/>
            <a:chOff x="5667375" y="4166513"/>
            <a:chExt cx="4573070" cy="1024969"/>
          </a:xfrm>
        </p:grpSpPr>
        <p:sp>
          <p:nvSpPr>
            <p:cNvPr id="8" name="Arc 7"/>
            <p:cNvSpPr/>
            <p:nvPr/>
          </p:nvSpPr>
          <p:spPr>
            <a:xfrm>
              <a:off x="5667375" y="4205296"/>
              <a:ext cx="914400" cy="914400"/>
            </a:xfrm>
            <a:prstGeom prst="arc">
              <a:avLst>
                <a:gd name="adj1" fmla="val 10905753"/>
                <a:gd name="adj2" fmla="val 2155789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0800000">
              <a:off x="6582843" y="4166513"/>
              <a:ext cx="914400" cy="914400"/>
            </a:xfrm>
            <a:prstGeom prst="arc">
              <a:avLst>
                <a:gd name="adj1" fmla="val 10905753"/>
                <a:gd name="adj2" fmla="val 2155789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>
              <a:off x="7497243" y="4244079"/>
              <a:ext cx="914400" cy="914400"/>
            </a:xfrm>
            <a:prstGeom prst="arc">
              <a:avLst>
                <a:gd name="adj1" fmla="val 10905753"/>
                <a:gd name="adj2" fmla="val 2155789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10800000">
              <a:off x="8412711" y="4205296"/>
              <a:ext cx="914400" cy="914400"/>
            </a:xfrm>
            <a:prstGeom prst="arc">
              <a:avLst>
                <a:gd name="adj1" fmla="val 10905753"/>
                <a:gd name="adj2" fmla="val 2155789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9326044" y="4277083"/>
              <a:ext cx="914401" cy="914399"/>
            </a:xfrm>
            <a:prstGeom prst="arc">
              <a:avLst>
                <a:gd name="adj1" fmla="val 10905753"/>
                <a:gd name="adj2" fmla="val 167924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94786" y="1920384"/>
            <a:ext cx="807375" cy="377962"/>
            <a:chOff x="5667375" y="4166513"/>
            <a:chExt cx="4573070" cy="1024969"/>
          </a:xfrm>
        </p:grpSpPr>
        <p:sp>
          <p:nvSpPr>
            <p:cNvPr id="14" name="Arc 13"/>
            <p:cNvSpPr/>
            <p:nvPr/>
          </p:nvSpPr>
          <p:spPr>
            <a:xfrm>
              <a:off x="5667375" y="4205296"/>
              <a:ext cx="914400" cy="914400"/>
            </a:xfrm>
            <a:prstGeom prst="arc">
              <a:avLst>
                <a:gd name="adj1" fmla="val 10905753"/>
                <a:gd name="adj2" fmla="val 2155789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6582843" y="4166513"/>
              <a:ext cx="914400" cy="914400"/>
            </a:xfrm>
            <a:prstGeom prst="arc">
              <a:avLst>
                <a:gd name="adj1" fmla="val 10905753"/>
                <a:gd name="adj2" fmla="val 2155789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7497243" y="4244079"/>
              <a:ext cx="914400" cy="914400"/>
            </a:xfrm>
            <a:prstGeom prst="arc">
              <a:avLst>
                <a:gd name="adj1" fmla="val 10905753"/>
                <a:gd name="adj2" fmla="val 2155789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0800000">
              <a:off x="8412711" y="4205296"/>
              <a:ext cx="914400" cy="914400"/>
            </a:xfrm>
            <a:prstGeom prst="arc">
              <a:avLst>
                <a:gd name="adj1" fmla="val 10905753"/>
                <a:gd name="adj2" fmla="val 2155789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9326044" y="4277083"/>
              <a:ext cx="914401" cy="914399"/>
            </a:xfrm>
            <a:prstGeom prst="arc">
              <a:avLst>
                <a:gd name="adj1" fmla="val 10905753"/>
                <a:gd name="adj2" fmla="val 167924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 Box 119"/>
          <p:cNvSpPr txBox="1">
            <a:spLocks noChangeArrowheads="1"/>
          </p:cNvSpPr>
          <p:nvPr/>
        </p:nvSpPr>
        <p:spPr bwMode="auto">
          <a:xfrm>
            <a:off x="1571946" y="2729032"/>
            <a:ext cx="2619910" cy="9910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40000"/>
                </a:solidFill>
              </a:rPr>
              <a:t>Low Field</a:t>
            </a:r>
            <a:r>
              <a:rPr lang="en-US" altLang="en-US" sz="2000" dirty="0">
                <a:solidFill>
                  <a:srgbClr val="640000"/>
                </a:solidFill>
                <a:sym typeface="Wingdings" panose="05000000000000000000" pitchFamily="2" charset="2"/>
              </a:rPr>
              <a:t> Low Frequency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40000"/>
                </a:solidFill>
                <a:sym typeface="Wingdings" panose="05000000000000000000" pitchFamily="2" charset="2"/>
              </a:rPr>
              <a:t>(Left side)</a:t>
            </a:r>
          </a:p>
        </p:txBody>
      </p:sp>
      <p:sp>
        <p:nvSpPr>
          <p:cNvPr id="26" name="Text Box 119"/>
          <p:cNvSpPr txBox="1">
            <a:spLocks noChangeArrowheads="1"/>
          </p:cNvSpPr>
          <p:nvPr/>
        </p:nvSpPr>
        <p:spPr bwMode="auto">
          <a:xfrm>
            <a:off x="7171698" y="2768419"/>
            <a:ext cx="3253552" cy="74481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40000"/>
                </a:solidFill>
              </a:rPr>
              <a:t>High Field </a:t>
            </a:r>
            <a:r>
              <a:rPr lang="en-US" altLang="en-US" sz="2000" dirty="0">
                <a:solidFill>
                  <a:srgbClr val="640000"/>
                </a:solidFill>
                <a:sym typeface="Wingdings" panose="05000000000000000000" pitchFamily="2" charset="2"/>
              </a:rPr>
              <a:t> High Frequency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40000"/>
                </a:solidFill>
                <a:sym typeface="Wingdings" panose="05000000000000000000" pitchFamily="2" charset="2"/>
              </a:rPr>
              <a:t>(Right side)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51425" y="3756081"/>
            <a:ext cx="1014524" cy="1446984"/>
            <a:chOff x="7646346" y="1885291"/>
            <a:chExt cx="892175" cy="1082676"/>
          </a:xfrm>
        </p:grpSpPr>
        <p:sp>
          <p:nvSpPr>
            <p:cNvPr id="20" name="Arc 108"/>
            <p:cNvSpPr>
              <a:spLocks/>
            </p:cNvSpPr>
            <p:nvPr/>
          </p:nvSpPr>
          <p:spPr bwMode="auto">
            <a:xfrm flipH="1">
              <a:off x="7973371" y="1896404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1" name="Arc 109"/>
            <p:cNvSpPr>
              <a:spLocks/>
            </p:cNvSpPr>
            <p:nvPr/>
          </p:nvSpPr>
          <p:spPr bwMode="auto">
            <a:xfrm>
              <a:off x="8306746" y="1913866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2" name="Arc 110"/>
            <p:cNvSpPr>
              <a:spLocks/>
            </p:cNvSpPr>
            <p:nvPr/>
          </p:nvSpPr>
          <p:spPr bwMode="auto">
            <a:xfrm>
              <a:off x="8154346" y="2134529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3" name="Line 111"/>
            <p:cNvSpPr>
              <a:spLocks noChangeShapeType="1"/>
            </p:cNvSpPr>
            <p:nvPr/>
          </p:nvSpPr>
          <p:spPr bwMode="auto">
            <a:xfrm flipV="1">
              <a:off x="8038459" y="1885291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4" name="Arc 112"/>
            <p:cNvSpPr>
              <a:spLocks/>
            </p:cNvSpPr>
            <p:nvPr/>
          </p:nvSpPr>
          <p:spPr bwMode="auto">
            <a:xfrm flipH="1">
              <a:off x="7843196" y="2139291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1F3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7" name="Line 113"/>
            <p:cNvSpPr>
              <a:spLocks noChangeShapeType="1"/>
            </p:cNvSpPr>
            <p:nvPr/>
          </p:nvSpPr>
          <p:spPr bwMode="auto">
            <a:xfrm flipV="1">
              <a:off x="8179746" y="1891641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8" name="Line 114"/>
            <p:cNvSpPr>
              <a:spLocks noChangeShapeType="1"/>
            </p:cNvSpPr>
            <p:nvPr/>
          </p:nvSpPr>
          <p:spPr bwMode="auto">
            <a:xfrm flipV="1">
              <a:off x="8044809" y="2364716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9" name="Line 115"/>
            <p:cNvSpPr>
              <a:spLocks noChangeShapeType="1"/>
            </p:cNvSpPr>
            <p:nvPr/>
          </p:nvSpPr>
          <p:spPr bwMode="auto">
            <a:xfrm flipV="1">
              <a:off x="8163871" y="2361541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0" name="Arc 107"/>
            <p:cNvSpPr>
              <a:spLocks/>
            </p:cNvSpPr>
            <p:nvPr/>
          </p:nvSpPr>
          <p:spPr bwMode="auto">
            <a:xfrm flipH="1">
              <a:off x="7776521" y="2244066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1" name="Arc 106"/>
            <p:cNvSpPr>
              <a:spLocks/>
            </p:cNvSpPr>
            <p:nvPr/>
          </p:nvSpPr>
          <p:spPr bwMode="auto">
            <a:xfrm>
              <a:off x="8109896" y="2261529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2" name="Arc 97"/>
            <p:cNvSpPr>
              <a:spLocks/>
            </p:cNvSpPr>
            <p:nvPr/>
          </p:nvSpPr>
          <p:spPr bwMode="auto">
            <a:xfrm>
              <a:off x="7957496" y="2482191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3" name="Line 99"/>
            <p:cNvSpPr>
              <a:spLocks noChangeShapeType="1"/>
            </p:cNvSpPr>
            <p:nvPr/>
          </p:nvSpPr>
          <p:spPr bwMode="auto">
            <a:xfrm flipV="1">
              <a:off x="7841609" y="2232954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4" name="Arc 102"/>
            <p:cNvSpPr>
              <a:spLocks/>
            </p:cNvSpPr>
            <p:nvPr/>
          </p:nvSpPr>
          <p:spPr bwMode="auto">
            <a:xfrm flipH="1">
              <a:off x="7646346" y="2486954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1F3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 flipV="1">
              <a:off x="7982896" y="2239304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flipV="1">
              <a:off x="7847959" y="2712379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 flipV="1">
              <a:off x="7967021" y="2709204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</p:grpSp>
      <p:sp>
        <p:nvSpPr>
          <p:cNvPr id="38" name="Text Box 119"/>
          <p:cNvSpPr txBox="1">
            <a:spLocks noChangeArrowheads="1"/>
          </p:cNvSpPr>
          <p:nvPr/>
        </p:nvSpPr>
        <p:spPr bwMode="auto">
          <a:xfrm>
            <a:off x="3315846" y="5414881"/>
            <a:ext cx="4749241" cy="338554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FF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40000"/>
                </a:solidFill>
              </a:rPr>
              <a:t>Dynamic Magnets create spatial gradients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36205" y="3024497"/>
            <a:ext cx="3021418" cy="786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5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46" y="3246194"/>
            <a:ext cx="10351129" cy="24761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MRI : Spatial Encoding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77403" y="4444564"/>
            <a:ext cx="92467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 rot="21444643">
            <a:off x="1813709" y="3644884"/>
            <a:ext cx="523982" cy="1549729"/>
          </a:xfrm>
          <a:custGeom>
            <a:avLst/>
            <a:gdLst>
              <a:gd name="connsiteX0" fmla="*/ 0 w 2013735"/>
              <a:gd name="connsiteY0" fmla="*/ 789406 h 1549729"/>
              <a:gd name="connsiteX1" fmla="*/ 236305 w 2013735"/>
              <a:gd name="connsiteY1" fmla="*/ 18844 h 1549729"/>
              <a:gd name="connsiteX2" fmla="*/ 452063 w 2013735"/>
              <a:gd name="connsiteY2" fmla="*/ 1488048 h 1549729"/>
              <a:gd name="connsiteX3" fmla="*/ 801384 w 2013735"/>
              <a:gd name="connsiteY3" fmla="*/ 8570 h 1549729"/>
              <a:gd name="connsiteX4" fmla="*/ 1037690 w 2013735"/>
              <a:gd name="connsiteY4" fmla="*/ 1549693 h 1549729"/>
              <a:gd name="connsiteX5" fmla="*/ 1335640 w 2013735"/>
              <a:gd name="connsiteY5" fmla="*/ 59941 h 1549729"/>
              <a:gd name="connsiteX6" fmla="*/ 1561672 w 2013735"/>
              <a:gd name="connsiteY6" fmla="*/ 1508597 h 1549729"/>
              <a:gd name="connsiteX7" fmla="*/ 1787703 w 2013735"/>
              <a:gd name="connsiteY7" fmla="*/ 101037 h 1549729"/>
              <a:gd name="connsiteX8" fmla="*/ 2013735 w 2013735"/>
              <a:gd name="connsiteY8" fmla="*/ 830502 h 154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3735" h="1549729">
                <a:moveTo>
                  <a:pt x="0" y="789406"/>
                </a:moveTo>
                <a:cubicBezTo>
                  <a:pt x="80480" y="345905"/>
                  <a:pt x="160961" y="-97596"/>
                  <a:pt x="236305" y="18844"/>
                </a:cubicBezTo>
                <a:cubicBezTo>
                  <a:pt x="311649" y="135284"/>
                  <a:pt x="357883" y="1489760"/>
                  <a:pt x="452063" y="1488048"/>
                </a:cubicBezTo>
                <a:cubicBezTo>
                  <a:pt x="546243" y="1486336"/>
                  <a:pt x="703780" y="-1704"/>
                  <a:pt x="801384" y="8570"/>
                </a:cubicBezTo>
                <a:cubicBezTo>
                  <a:pt x="898989" y="18844"/>
                  <a:pt x="948647" y="1541131"/>
                  <a:pt x="1037690" y="1549693"/>
                </a:cubicBezTo>
                <a:cubicBezTo>
                  <a:pt x="1126733" y="1558255"/>
                  <a:pt x="1248310" y="66790"/>
                  <a:pt x="1335640" y="59941"/>
                </a:cubicBezTo>
                <a:cubicBezTo>
                  <a:pt x="1422970" y="53092"/>
                  <a:pt x="1486328" y="1501748"/>
                  <a:pt x="1561672" y="1508597"/>
                </a:cubicBezTo>
                <a:cubicBezTo>
                  <a:pt x="1637016" y="1515446"/>
                  <a:pt x="1712359" y="214053"/>
                  <a:pt x="1787703" y="101037"/>
                </a:cubicBezTo>
                <a:cubicBezTo>
                  <a:pt x="1863047" y="-11979"/>
                  <a:pt x="1878459" y="412686"/>
                  <a:pt x="2013735" y="830502"/>
                </a:cubicBezTo>
              </a:path>
            </a:pathLst>
          </a:custGeom>
          <a:noFill/>
          <a:ln w="38100">
            <a:solidFill>
              <a:srgbClr val="64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80144" y="5255290"/>
            <a:ext cx="247191" cy="535189"/>
          </a:xfrm>
          <a:prstGeom prst="straightConnector1">
            <a:avLst/>
          </a:prstGeom>
          <a:ln w="76200">
            <a:solidFill>
              <a:srgbClr val="64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4401" y="5851012"/>
            <a:ext cx="132600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dirty="0"/>
              <a:t>Excite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dirty="0"/>
              <a:t>(62.5 MHz)</a:t>
            </a:r>
          </a:p>
        </p:txBody>
      </p:sp>
      <p:grpSp>
        <p:nvGrpSpPr>
          <p:cNvPr id="13" name="Group 131"/>
          <p:cNvGrpSpPr>
            <a:grpSpLocks/>
          </p:cNvGrpSpPr>
          <p:nvPr/>
        </p:nvGrpSpPr>
        <p:grpSpPr bwMode="auto">
          <a:xfrm>
            <a:off x="209713" y="4130105"/>
            <a:ext cx="944229" cy="1045166"/>
            <a:chOff x="5038" y="2631"/>
            <a:chExt cx="252" cy="331"/>
          </a:xfrm>
        </p:grpSpPr>
        <p:sp>
          <p:nvSpPr>
            <p:cNvPr id="14" name="Oval 125"/>
            <p:cNvSpPr>
              <a:spLocks noChangeArrowheads="1"/>
            </p:cNvSpPr>
            <p:nvPr/>
          </p:nvSpPr>
          <p:spPr bwMode="auto">
            <a:xfrm>
              <a:off x="5098" y="2633"/>
              <a:ext cx="192" cy="212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640000"/>
                </a:solidFill>
              </a:endParaRPr>
            </a:p>
          </p:txBody>
        </p:sp>
        <p:sp>
          <p:nvSpPr>
            <p:cNvPr id="15" name="Oval 124"/>
            <p:cNvSpPr>
              <a:spLocks noChangeArrowheads="1"/>
            </p:cNvSpPr>
            <p:nvPr/>
          </p:nvSpPr>
          <p:spPr bwMode="auto">
            <a:xfrm>
              <a:off x="5038" y="2750"/>
              <a:ext cx="192" cy="212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FFFF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640000"/>
                </a:solidFill>
              </a:endParaRPr>
            </a:p>
          </p:txBody>
        </p:sp>
        <p:sp>
          <p:nvSpPr>
            <p:cNvPr id="16" name="Line 126"/>
            <p:cNvSpPr>
              <a:spLocks noChangeShapeType="1"/>
            </p:cNvSpPr>
            <p:nvPr/>
          </p:nvSpPr>
          <p:spPr bwMode="auto">
            <a:xfrm flipV="1">
              <a:off x="5042" y="2674"/>
              <a:ext cx="78" cy="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17" name="Line 127"/>
            <p:cNvSpPr>
              <a:spLocks noChangeShapeType="1"/>
            </p:cNvSpPr>
            <p:nvPr/>
          </p:nvSpPr>
          <p:spPr bwMode="auto">
            <a:xfrm flipV="1">
              <a:off x="5076" y="2812"/>
              <a:ext cx="63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18" name="Line 128"/>
            <p:cNvSpPr>
              <a:spLocks noChangeShapeType="1"/>
            </p:cNvSpPr>
            <p:nvPr/>
          </p:nvSpPr>
          <p:spPr bwMode="auto">
            <a:xfrm flipV="1">
              <a:off x="5165" y="2631"/>
              <a:ext cx="63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19" name="Line 129"/>
            <p:cNvSpPr>
              <a:spLocks noChangeShapeType="1"/>
            </p:cNvSpPr>
            <p:nvPr/>
          </p:nvSpPr>
          <p:spPr bwMode="auto">
            <a:xfrm flipV="1">
              <a:off x="5222" y="2688"/>
              <a:ext cx="63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0" name="Line 130"/>
            <p:cNvSpPr>
              <a:spLocks noChangeShapeType="1"/>
            </p:cNvSpPr>
            <p:nvPr/>
          </p:nvSpPr>
          <p:spPr bwMode="auto">
            <a:xfrm flipV="1">
              <a:off x="5164" y="2830"/>
              <a:ext cx="63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1572655" y="2136688"/>
            <a:ext cx="92467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93856" y="1714357"/>
            <a:ext cx="892175" cy="1082676"/>
            <a:chOff x="7646346" y="1885291"/>
            <a:chExt cx="892175" cy="1082676"/>
          </a:xfrm>
        </p:grpSpPr>
        <p:sp>
          <p:nvSpPr>
            <p:cNvPr id="23" name="Arc 108"/>
            <p:cNvSpPr>
              <a:spLocks/>
            </p:cNvSpPr>
            <p:nvPr/>
          </p:nvSpPr>
          <p:spPr bwMode="auto">
            <a:xfrm flipH="1">
              <a:off x="7973371" y="1896404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4" name="Arc 109"/>
            <p:cNvSpPr>
              <a:spLocks/>
            </p:cNvSpPr>
            <p:nvPr/>
          </p:nvSpPr>
          <p:spPr bwMode="auto">
            <a:xfrm>
              <a:off x="8306746" y="1913866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5" name="Arc 110"/>
            <p:cNvSpPr>
              <a:spLocks/>
            </p:cNvSpPr>
            <p:nvPr/>
          </p:nvSpPr>
          <p:spPr bwMode="auto">
            <a:xfrm>
              <a:off x="8154346" y="2134529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6" name="Line 111"/>
            <p:cNvSpPr>
              <a:spLocks noChangeShapeType="1"/>
            </p:cNvSpPr>
            <p:nvPr/>
          </p:nvSpPr>
          <p:spPr bwMode="auto">
            <a:xfrm flipV="1">
              <a:off x="8038459" y="1885291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7" name="Arc 112"/>
            <p:cNvSpPr>
              <a:spLocks/>
            </p:cNvSpPr>
            <p:nvPr/>
          </p:nvSpPr>
          <p:spPr bwMode="auto">
            <a:xfrm flipH="1">
              <a:off x="7843196" y="2139291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1F3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8" name="Line 113"/>
            <p:cNvSpPr>
              <a:spLocks noChangeShapeType="1"/>
            </p:cNvSpPr>
            <p:nvPr/>
          </p:nvSpPr>
          <p:spPr bwMode="auto">
            <a:xfrm flipV="1">
              <a:off x="8179746" y="1891641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29" name="Line 114"/>
            <p:cNvSpPr>
              <a:spLocks noChangeShapeType="1"/>
            </p:cNvSpPr>
            <p:nvPr/>
          </p:nvSpPr>
          <p:spPr bwMode="auto">
            <a:xfrm flipV="1">
              <a:off x="8044809" y="2364716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0" name="Line 115"/>
            <p:cNvSpPr>
              <a:spLocks noChangeShapeType="1"/>
            </p:cNvSpPr>
            <p:nvPr/>
          </p:nvSpPr>
          <p:spPr bwMode="auto">
            <a:xfrm flipV="1">
              <a:off x="8163871" y="2361541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1" name="Arc 107"/>
            <p:cNvSpPr>
              <a:spLocks/>
            </p:cNvSpPr>
            <p:nvPr/>
          </p:nvSpPr>
          <p:spPr bwMode="auto">
            <a:xfrm flipH="1">
              <a:off x="7776521" y="2244066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2" name="Arc 106"/>
            <p:cNvSpPr>
              <a:spLocks/>
            </p:cNvSpPr>
            <p:nvPr/>
          </p:nvSpPr>
          <p:spPr bwMode="auto">
            <a:xfrm>
              <a:off x="8109896" y="2261529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3" name="Arc 97"/>
            <p:cNvSpPr>
              <a:spLocks/>
            </p:cNvSpPr>
            <p:nvPr/>
          </p:nvSpPr>
          <p:spPr bwMode="auto">
            <a:xfrm>
              <a:off x="7957496" y="2482191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4" name="Line 99"/>
            <p:cNvSpPr>
              <a:spLocks noChangeShapeType="1"/>
            </p:cNvSpPr>
            <p:nvPr/>
          </p:nvSpPr>
          <p:spPr bwMode="auto">
            <a:xfrm flipV="1">
              <a:off x="7841609" y="2232954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5" name="Arc 102"/>
            <p:cNvSpPr>
              <a:spLocks/>
            </p:cNvSpPr>
            <p:nvPr/>
          </p:nvSpPr>
          <p:spPr bwMode="auto">
            <a:xfrm flipH="1">
              <a:off x="7646346" y="2486954"/>
              <a:ext cx="231775" cy="481013"/>
            </a:xfrm>
            <a:custGeom>
              <a:avLst/>
              <a:gdLst>
                <a:gd name="T0" fmla="*/ 11 w 23303"/>
                <a:gd name="T1" fmla="*/ 0 h 43200"/>
                <a:gd name="T2" fmla="*/ 0 w 23303"/>
                <a:gd name="T3" fmla="*/ 303 h 43200"/>
                <a:gd name="T4" fmla="*/ 11 w 23303"/>
                <a:gd name="T5" fmla="*/ 15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03" h="43200" fill="none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</a:path>
                <a:path w="23303" h="43200" stroke="0" extrusionOk="0">
                  <a:moveTo>
                    <a:pt x="1703" y="0"/>
                  </a:moveTo>
                  <a:cubicBezTo>
                    <a:pt x="13632" y="0"/>
                    <a:pt x="23303" y="9670"/>
                    <a:pt x="23303" y="21600"/>
                  </a:cubicBezTo>
                  <a:cubicBezTo>
                    <a:pt x="23303" y="33529"/>
                    <a:pt x="13632" y="43200"/>
                    <a:pt x="1703" y="43200"/>
                  </a:cubicBezTo>
                  <a:cubicBezTo>
                    <a:pt x="1134" y="43200"/>
                    <a:pt x="566" y="43177"/>
                    <a:pt x="0" y="43132"/>
                  </a:cubicBezTo>
                  <a:lnTo>
                    <a:pt x="1703" y="21600"/>
                  </a:lnTo>
                  <a:lnTo>
                    <a:pt x="170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1F3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6" name="Line 103"/>
            <p:cNvSpPr>
              <a:spLocks noChangeShapeType="1"/>
            </p:cNvSpPr>
            <p:nvPr/>
          </p:nvSpPr>
          <p:spPr bwMode="auto">
            <a:xfrm flipV="1">
              <a:off x="7982896" y="2239304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7" name="Line 104"/>
            <p:cNvSpPr>
              <a:spLocks noChangeShapeType="1"/>
            </p:cNvSpPr>
            <p:nvPr/>
          </p:nvSpPr>
          <p:spPr bwMode="auto">
            <a:xfrm flipV="1">
              <a:off x="7847959" y="2712379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  <p:sp>
          <p:nvSpPr>
            <p:cNvPr id="38" name="Line 105"/>
            <p:cNvSpPr>
              <a:spLocks noChangeShapeType="1"/>
            </p:cNvSpPr>
            <p:nvPr/>
          </p:nvSpPr>
          <p:spPr bwMode="auto">
            <a:xfrm flipV="1">
              <a:off x="7967021" y="2709204"/>
              <a:ext cx="163513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640000"/>
                </a:solidFill>
              </a:endParaRPr>
            </a:p>
          </p:txBody>
        </p:sp>
      </p:grpSp>
      <p:sp>
        <p:nvSpPr>
          <p:cNvPr id="40" name="Trapezoid 39"/>
          <p:cNvSpPr/>
          <p:nvPr/>
        </p:nvSpPr>
        <p:spPr>
          <a:xfrm>
            <a:off x="5337814" y="1660191"/>
            <a:ext cx="5034338" cy="484775"/>
          </a:xfrm>
          <a:prstGeom prst="trapezoi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Magnet 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0059" y="3630143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dirty="0"/>
              <a:t>Antenna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4748" y="941294"/>
            <a:ext cx="1572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dirty="0"/>
              <a:t>Dynamic Magnets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6077969" y="4863036"/>
            <a:ext cx="346878" cy="659848"/>
          </a:xfrm>
          <a:prstGeom prst="straightConnector1">
            <a:avLst/>
          </a:prstGeom>
          <a:ln w="76200">
            <a:solidFill>
              <a:srgbClr val="64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079232" y="4782238"/>
            <a:ext cx="247191" cy="535189"/>
          </a:xfrm>
          <a:prstGeom prst="straightConnector1">
            <a:avLst/>
          </a:prstGeom>
          <a:ln w="76200">
            <a:solidFill>
              <a:srgbClr val="64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23975" y="5608364"/>
            <a:ext cx="4948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dirty="0"/>
              <a:t>Dynamic Magnets create a frequency dependency which is spatially dependent   </a:t>
            </a:r>
          </a:p>
        </p:txBody>
      </p:sp>
    </p:spTree>
    <p:extLst>
      <p:ext uri="{BB962C8B-B14F-4D97-AF65-F5344CB8AC3E}">
        <p14:creationId xmlns:p14="http://schemas.microsoft.com/office/powerpoint/2010/main" val="8349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MRI : Spatial Encoding</a:t>
            </a:r>
          </a:p>
        </p:txBody>
      </p:sp>
      <p:pic>
        <p:nvPicPr>
          <p:cNvPr id="4" name="Picture 1031"/>
          <p:cNvPicPr>
            <a:picLocks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9" y="1923870"/>
            <a:ext cx="2056105" cy="281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30" y="1810419"/>
            <a:ext cx="2841662" cy="346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33273" y="2490714"/>
            <a:ext cx="25608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/>
              <a:t>Signal Separator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/>
              <a:t>(~Fourier transform)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944343" y="3448063"/>
            <a:ext cx="1897518" cy="656823"/>
          </a:xfrm>
          <a:prstGeom prst="rightArrow">
            <a:avLst>
              <a:gd name="adj1" fmla="val 50000"/>
              <a:gd name="adj2" fmla="val 7320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4975" y="745748"/>
            <a:ext cx="2560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Raw Data Matrix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72247" y="1132890"/>
            <a:ext cx="256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MRI Image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99324" y="5364180"/>
            <a:ext cx="4045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Each Line takes ~5ms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256 x 256 2D image  = 1.2 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256</a:t>
            </a:r>
            <a:r>
              <a:rPr lang="en-US" altLang="en-US" b="1" baseline="30000" dirty="0"/>
              <a:t>3</a:t>
            </a:r>
            <a:r>
              <a:rPr lang="en-US" altLang="en-US" b="1" dirty="0"/>
              <a:t> 3D image = ~5 minutes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0903" y="1813094"/>
            <a:ext cx="1350328" cy="26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76661" y="2686556"/>
            <a:ext cx="1324570" cy="4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67221" y="3242005"/>
            <a:ext cx="1262652" cy="35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52251" r="9618"/>
          <a:stretch/>
        </p:blipFill>
        <p:spPr>
          <a:xfrm>
            <a:off x="0" y="2339666"/>
            <a:ext cx="1990122" cy="7712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l="51996" r="9133"/>
          <a:stretch/>
        </p:blipFill>
        <p:spPr>
          <a:xfrm>
            <a:off x="55928" y="3346911"/>
            <a:ext cx="1990122" cy="7712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/>
          <a:srcRect l="52007" r="9384"/>
          <a:stretch/>
        </p:blipFill>
        <p:spPr>
          <a:xfrm>
            <a:off x="26456" y="1399403"/>
            <a:ext cx="2019594" cy="7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7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53A029-F997-4682-BB78-6FADB7CB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Tries to learn the mapping from raw data to images using simulated pairs of image and raw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F7A1-C241-4B48-B966-A0C48050F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AutoMap (</a:t>
            </a:r>
            <a:r>
              <a:rPr lang="en-US" dirty="0">
                <a:hlinkClick r:id="rId2"/>
              </a:rPr>
              <a:t>https://arxiv.org/abs/1704.08841</a:t>
            </a:r>
            <a:r>
              <a:rPr lang="en-US" dirty="0"/>
              <a:t>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62323-593D-4AC5-B677-181DE33E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29" y="1677907"/>
            <a:ext cx="8266349" cy="518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7">
            <a:extLst>
              <a:ext uri="{FF2B5EF4-FFF2-40B4-BE49-F238E27FC236}">
                <a16:creationId xmlns:a16="http://schemas.microsoft.com/office/drawing/2014/main" id="{37DCA7A5-EFA9-4C21-AD56-DFE20922B828}"/>
              </a:ext>
            </a:extLst>
          </p:cNvPr>
          <p:cNvSpPr/>
          <p:nvPr/>
        </p:nvSpPr>
        <p:spPr>
          <a:xfrm>
            <a:off x="7173123" y="2603916"/>
            <a:ext cx="2853234" cy="656823"/>
          </a:xfrm>
          <a:prstGeom prst="rightArrow">
            <a:avLst>
              <a:gd name="adj1" fmla="val 50000"/>
              <a:gd name="adj2" fmla="val 7320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A55AA-A484-43F7-BFBC-761E6059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estimates image from encoded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Faster imaging (fewer encodings)</a:t>
            </a:r>
          </a:p>
          <a:p>
            <a:pPr lvl="1"/>
            <a:r>
              <a:rPr lang="en-US"/>
              <a:t>Less noise</a:t>
            </a:r>
          </a:p>
          <a:p>
            <a:pPr lvl="1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2D29C-4B5B-430D-8F81-0628EF31A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Neural Network as an </a:t>
            </a:r>
            <a:r>
              <a:rPr lang="en-US" dirty="0" err="1"/>
              <a:t>unencoder</a:t>
            </a:r>
            <a:endParaRPr lang="en-US" dirty="0"/>
          </a:p>
        </p:txBody>
      </p:sp>
      <p:pic>
        <p:nvPicPr>
          <p:cNvPr id="4" name="Picture 1034">
            <a:extLst>
              <a:ext uri="{FF2B5EF4-FFF2-40B4-BE49-F238E27FC236}">
                <a16:creationId xmlns:a16="http://schemas.microsoft.com/office/drawing/2014/main" id="{485CC088-5578-433F-8099-349B3F773E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98" y="1709714"/>
            <a:ext cx="1462119" cy="217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7">
            <a:extLst>
              <a:ext uri="{FF2B5EF4-FFF2-40B4-BE49-F238E27FC236}">
                <a16:creationId xmlns:a16="http://schemas.microsoft.com/office/drawing/2014/main" id="{F9A58F09-B671-4E52-A2D6-334D609A7B78}"/>
              </a:ext>
            </a:extLst>
          </p:cNvPr>
          <p:cNvSpPr/>
          <p:nvPr/>
        </p:nvSpPr>
        <p:spPr>
          <a:xfrm>
            <a:off x="2435786" y="2615788"/>
            <a:ext cx="2853234" cy="656823"/>
          </a:xfrm>
          <a:prstGeom prst="rightArrow">
            <a:avLst>
              <a:gd name="adj1" fmla="val 50000"/>
              <a:gd name="adj2" fmla="val 7320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1031">
            <a:extLst>
              <a:ext uri="{FF2B5EF4-FFF2-40B4-BE49-F238E27FC236}">
                <a16:creationId xmlns:a16="http://schemas.microsoft.com/office/drawing/2014/main" id="{02F70BA5-8C96-4939-89BD-F24DC9F3F3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83" y="1709714"/>
            <a:ext cx="1606280" cy="211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radiology.wisc.edu/wp-content/uploads/2017/12/UWMR6_Premier_2575a.jpg">
            <a:extLst>
              <a:ext uri="{FF2B5EF4-FFF2-40B4-BE49-F238E27FC236}">
                <a16:creationId xmlns:a16="http://schemas.microsoft.com/office/drawing/2014/main" id="{F432E711-18F8-4C13-A4FF-170F5277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48" y="1469244"/>
            <a:ext cx="1681827" cy="122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356C5-8CFC-45A7-B7EE-4C46F1781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677" y="1591581"/>
            <a:ext cx="1745245" cy="1093655"/>
          </a:xfrm>
          <a:prstGeom prst="rect">
            <a:avLst/>
          </a:prstGeom>
        </p:spPr>
      </p:pic>
      <p:pic>
        <p:nvPicPr>
          <p:cNvPr id="10" name="Picture 1034">
            <a:extLst>
              <a:ext uri="{FF2B5EF4-FFF2-40B4-BE49-F238E27FC236}">
                <a16:creationId xmlns:a16="http://schemas.microsoft.com/office/drawing/2014/main" id="{1D6046A4-77C3-4EEA-B42A-A1CCEAE9B8B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283" y="1709714"/>
            <a:ext cx="1462119" cy="217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A7C513-C2A1-4B82-A483-B8098DA07682}"/>
              </a:ext>
            </a:extLst>
          </p:cNvPr>
          <p:cNvSpPr/>
          <p:nvPr/>
        </p:nvSpPr>
        <p:spPr>
          <a:xfrm>
            <a:off x="217068" y="1186494"/>
            <a:ext cx="256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Actual Signal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33C3F2-76D9-4076-9756-7BFF654EC923}"/>
              </a:ext>
            </a:extLst>
          </p:cNvPr>
          <p:cNvSpPr/>
          <p:nvPr/>
        </p:nvSpPr>
        <p:spPr>
          <a:xfrm>
            <a:off x="4856701" y="1186494"/>
            <a:ext cx="256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Encoded Signal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A04511-C2D6-4BC4-B29E-F060C0E6555A}"/>
              </a:ext>
            </a:extLst>
          </p:cNvPr>
          <p:cNvSpPr/>
          <p:nvPr/>
        </p:nvSpPr>
        <p:spPr>
          <a:xfrm>
            <a:off x="9716603" y="1137618"/>
            <a:ext cx="256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Decoded Signal</a:t>
            </a:r>
          </a:p>
        </p:txBody>
      </p:sp>
    </p:spTree>
    <p:extLst>
      <p:ext uri="{BB962C8B-B14F-4D97-AF65-F5344CB8AC3E}">
        <p14:creationId xmlns:p14="http://schemas.microsoft.com/office/powerpoint/2010/main" val="220646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208</Words>
  <Application>Microsoft Office PowerPoint</Application>
  <PresentationFormat>Widescreen</PresentationFormat>
  <Paragraphs>58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ML4MI Bootcamp:   MRI Recon Intro Slides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ML4MI Bootcamp:   MRI Recon Intro Slides     </dc:title>
  <dc:creator>KEVIN M JOHNSON</dc:creator>
  <cp:lastModifiedBy>KEVIN M JOHNSON</cp:lastModifiedBy>
  <cp:revision>3</cp:revision>
  <dcterms:created xsi:type="dcterms:W3CDTF">2018-07-24T12:31:06Z</dcterms:created>
  <dcterms:modified xsi:type="dcterms:W3CDTF">2018-07-26T13:56:54Z</dcterms:modified>
</cp:coreProperties>
</file>