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59" r:id="rId4"/>
    <p:sldId id="260" r:id="rId5"/>
    <p:sldId id="261" r:id="rId6"/>
    <p:sldId id="262" r:id="rId7"/>
    <p:sldId id="263" r:id="rId8"/>
    <p:sldId id="274" r:id="rId9"/>
    <p:sldId id="264" r:id="rId10"/>
    <p:sldId id="265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ED28B-3E56-FA43-A912-C27BC8DD8ED7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0806C-5661-5644-95BD-014DC5455F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181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4CEFC-295D-0D4A-9521-80F966824412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2751D-7ED5-AC43-8ED5-BC217A0036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33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AE61-D327-384F-A313-D7371C29F8B3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852AE61-D327-384F-A313-D7371C29F8B3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852AE61-D327-384F-A313-D7371C29F8B3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95CBFC8-D019-2D48-92DB-6CF5D771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7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1562" y="2594610"/>
            <a:ext cx="9981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Ran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Cheng</a:t>
            </a:r>
            <a:r>
              <a:rPr lang="zh-CN" altLang="en-US" sz="2800" dirty="0" smtClean="0">
                <a:solidFill>
                  <a:schemeClr val="bg1"/>
                </a:solidFill>
              </a:rPr>
              <a:t>  </a:t>
            </a:r>
            <a:r>
              <a:rPr lang="en-US" altLang="zh-CN" sz="2800" dirty="0" smtClean="0">
                <a:solidFill>
                  <a:schemeClr val="bg1"/>
                </a:solidFill>
              </a:rPr>
              <a:t>27720161153019</a:t>
            </a:r>
          </a:p>
          <a:p>
            <a:pPr algn="ctr"/>
            <a:endParaRPr lang="en-US" altLang="zh-CN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WISE</a:t>
            </a:r>
            <a:r>
              <a:rPr lang="zh-CN" altLang="en-US" sz="2800" dirty="0" smtClean="0">
                <a:solidFill>
                  <a:schemeClr val="bg1"/>
                </a:solidFill>
              </a:rPr>
              <a:t>  </a:t>
            </a:r>
            <a:r>
              <a:rPr lang="en-US" altLang="zh-CN" sz="2800" dirty="0" smtClean="0">
                <a:solidFill>
                  <a:schemeClr val="bg1"/>
                </a:solidFill>
              </a:rPr>
              <a:t>Master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of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Finance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1812" y="1191220"/>
            <a:ext cx="561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Homework Unit 5</a:t>
            </a:r>
            <a:endParaRPr lang="zh-CN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51E3787-0957-4557-A1FC-71CF18511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53" y="1060731"/>
            <a:ext cx="6652837" cy="40465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7DD69AB-93E8-47AD-A606-57C9B241698F}"/>
              </a:ext>
            </a:extLst>
          </p:cNvPr>
          <p:cNvSpPr txBox="1"/>
          <p:nvPr/>
        </p:nvSpPr>
        <p:spPr>
          <a:xfrm>
            <a:off x="4897325" y="5385975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Figure </a:t>
            </a:r>
            <a:r>
              <a:rPr lang="en-US" altLang="zh-CN" dirty="0" smtClean="0">
                <a:solidFill>
                  <a:schemeClr val="bg1"/>
                </a:solidFill>
              </a:rPr>
              <a:t>6: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Hamlet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3388" y="2443163"/>
            <a:ext cx="4400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/>
              <a:t>Thank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you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752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252" y="457200"/>
            <a:ext cx="1049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Q1.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do a word cloud for </a:t>
            </a:r>
            <a:r>
              <a:rPr lang="en-US" altLang="zh-CN" b="1" dirty="0" err="1">
                <a:solidFill>
                  <a:schemeClr val="bg1"/>
                </a:solidFill>
              </a:rPr>
              <a:t>Shakesspeare’s</a:t>
            </a:r>
            <a:r>
              <a:rPr lang="en-US" altLang="zh-CN" b="1" dirty="0">
                <a:solidFill>
                  <a:schemeClr val="bg1"/>
                </a:solidFill>
              </a:rPr>
              <a:t> dramas. Romeo and Julia, Julius Caesar, Hamlet.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8700" y="1200150"/>
            <a:ext cx="42976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rm</a:t>
            </a:r>
            <a:r>
              <a:rPr lang="en-US" altLang="zh-CN" sz="1600" dirty="0">
                <a:solidFill>
                  <a:schemeClr val="bg1"/>
                </a:solidFill>
              </a:rPr>
              <a:t>(list = ls())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#</a:t>
            </a:r>
            <a:r>
              <a:rPr lang="en-US" altLang="zh-CN" sz="1600" dirty="0" err="1">
                <a:solidFill>
                  <a:schemeClr val="bg1"/>
                </a:solidFill>
              </a:rPr>
              <a:t>install.packages</a:t>
            </a:r>
            <a:r>
              <a:rPr lang="en-US" altLang="zh-CN" sz="1600" dirty="0">
                <a:solidFill>
                  <a:schemeClr val="bg1"/>
                </a:solidFill>
              </a:rPr>
              <a:t>("</a:t>
            </a:r>
            <a:r>
              <a:rPr lang="en-US" altLang="zh-CN" sz="1600" dirty="0" err="1">
                <a:solidFill>
                  <a:schemeClr val="bg1"/>
                </a:solidFill>
              </a:rPr>
              <a:t>RCurl</a:t>
            </a:r>
            <a:r>
              <a:rPr lang="en-US" altLang="zh-CN" sz="1600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#</a:t>
            </a:r>
            <a:r>
              <a:rPr lang="en-US" altLang="zh-CN" sz="1600" dirty="0" err="1">
                <a:solidFill>
                  <a:schemeClr val="bg1"/>
                </a:solidFill>
              </a:rPr>
              <a:t>install.packages</a:t>
            </a:r>
            <a:r>
              <a:rPr lang="en-US" altLang="zh-CN" sz="1600" dirty="0">
                <a:solidFill>
                  <a:schemeClr val="bg1"/>
                </a:solidFill>
              </a:rPr>
              <a:t>("XML")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library(</a:t>
            </a:r>
            <a:r>
              <a:rPr lang="en-US" altLang="zh-CN" sz="1600" dirty="0" err="1">
                <a:solidFill>
                  <a:schemeClr val="bg1"/>
                </a:solidFill>
              </a:rPr>
              <a:t>RCurl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library(XML)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url1   = "http://</a:t>
            </a:r>
            <a:r>
              <a:rPr lang="en-US" altLang="zh-CN" sz="1600" dirty="0" err="1">
                <a:solidFill>
                  <a:schemeClr val="bg1"/>
                </a:solidFill>
              </a:rPr>
              <a:t>shakespeare.mit.edu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</a:rPr>
              <a:t>romeo_juliet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</a:rPr>
              <a:t>full.html</a:t>
            </a:r>
            <a:r>
              <a:rPr lang="en-US" altLang="zh-CN" sz="1600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url2   = "http://</a:t>
            </a:r>
            <a:r>
              <a:rPr lang="en-US" altLang="zh-CN" sz="1600" dirty="0" err="1">
                <a:solidFill>
                  <a:schemeClr val="bg1"/>
                </a:solidFill>
              </a:rPr>
              <a:t>shakespeare.mit.edu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</a:rPr>
              <a:t>julius_caesar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</a:rPr>
              <a:t>full.html</a:t>
            </a:r>
            <a:r>
              <a:rPr lang="en-US" altLang="zh-CN" sz="1600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url3   = "http://</a:t>
            </a:r>
            <a:r>
              <a:rPr lang="en-US" altLang="zh-CN" sz="1600" dirty="0" err="1">
                <a:solidFill>
                  <a:schemeClr val="bg1"/>
                </a:solidFill>
              </a:rPr>
              <a:t>shakespeare.mit.edu</a:t>
            </a:r>
            <a:r>
              <a:rPr lang="en-US" altLang="zh-CN" sz="1600" dirty="0">
                <a:solidFill>
                  <a:schemeClr val="bg1"/>
                </a:solidFill>
              </a:rPr>
              <a:t>/hamlet/</a:t>
            </a:r>
            <a:r>
              <a:rPr lang="en-US" altLang="zh-CN" sz="1600" dirty="0" err="1">
                <a:solidFill>
                  <a:schemeClr val="bg1"/>
                </a:solidFill>
              </a:rPr>
              <a:t>full.html</a:t>
            </a:r>
            <a:r>
              <a:rPr lang="en-US" altLang="zh-CN" sz="1600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html1  = </a:t>
            </a:r>
            <a:r>
              <a:rPr lang="en-US" altLang="zh-CN" sz="1600" dirty="0" err="1">
                <a:solidFill>
                  <a:schemeClr val="bg1"/>
                </a:solidFill>
              </a:rPr>
              <a:t>readLines</a:t>
            </a:r>
            <a:r>
              <a:rPr lang="en-US" altLang="zh-CN" sz="1600" dirty="0">
                <a:solidFill>
                  <a:schemeClr val="bg1"/>
                </a:solidFill>
              </a:rPr>
              <a:t>(url1, encoding = "UTF-8")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html2  = </a:t>
            </a:r>
            <a:r>
              <a:rPr lang="en-US" altLang="zh-CN" sz="1600" dirty="0" err="1">
                <a:solidFill>
                  <a:schemeClr val="bg1"/>
                </a:solidFill>
              </a:rPr>
              <a:t>readLines</a:t>
            </a:r>
            <a:r>
              <a:rPr lang="en-US" altLang="zh-CN" sz="1600" dirty="0">
                <a:solidFill>
                  <a:schemeClr val="bg1"/>
                </a:solidFill>
              </a:rPr>
              <a:t>(url2, encoding = "UTF-8")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html3  = </a:t>
            </a:r>
            <a:r>
              <a:rPr lang="en-US" altLang="zh-CN" sz="1600" dirty="0" err="1">
                <a:solidFill>
                  <a:schemeClr val="bg1"/>
                </a:solidFill>
              </a:rPr>
              <a:t>readLines</a:t>
            </a:r>
            <a:r>
              <a:rPr lang="en-US" altLang="zh-CN" sz="1600" dirty="0">
                <a:solidFill>
                  <a:schemeClr val="bg1"/>
                </a:solidFill>
              </a:rPr>
              <a:t>(url3, encoding = "UTF-8")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html1  = </a:t>
            </a:r>
            <a:r>
              <a:rPr lang="en-US" altLang="zh-CN" sz="1600" dirty="0" err="1">
                <a:solidFill>
                  <a:schemeClr val="bg1"/>
                </a:solidFill>
              </a:rPr>
              <a:t>htmlParse</a:t>
            </a:r>
            <a:r>
              <a:rPr lang="en-US" altLang="zh-CN" sz="1600" dirty="0">
                <a:solidFill>
                  <a:schemeClr val="bg1"/>
                </a:solidFill>
              </a:rPr>
              <a:t>(html1, encoding = "UTF-8")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html2  = </a:t>
            </a:r>
            <a:r>
              <a:rPr lang="en-US" altLang="zh-CN" sz="1600" dirty="0" err="1">
                <a:solidFill>
                  <a:schemeClr val="bg1"/>
                </a:solidFill>
              </a:rPr>
              <a:t>htmlParse</a:t>
            </a:r>
            <a:r>
              <a:rPr lang="en-US" altLang="zh-CN" sz="1600" dirty="0">
                <a:solidFill>
                  <a:schemeClr val="bg1"/>
                </a:solidFill>
              </a:rPr>
              <a:t>(html2, encoding = "UTF-8")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html3  = </a:t>
            </a:r>
            <a:r>
              <a:rPr lang="en-US" altLang="zh-CN" sz="1600" dirty="0" err="1">
                <a:solidFill>
                  <a:schemeClr val="bg1"/>
                </a:solidFill>
              </a:rPr>
              <a:t>htmlParse</a:t>
            </a:r>
            <a:r>
              <a:rPr lang="en-US" altLang="zh-CN" sz="1600" dirty="0">
                <a:solidFill>
                  <a:schemeClr val="bg1"/>
                </a:solidFill>
              </a:rPr>
              <a:t>(html3, encoding = "UTF-8")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3622" y="1051560"/>
            <a:ext cx="46091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#</a:t>
            </a:r>
            <a:r>
              <a:rPr lang="en-US" altLang="zh-CN" sz="1600" dirty="0" err="1">
                <a:solidFill>
                  <a:schemeClr val="bg1"/>
                </a:solidFill>
              </a:rPr>
              <a:t>install.packages</a:t>
            </a:r>
            <a:r>
              <a:rPr lang="en-US" altLang="zh-CN" sz="1600" dirty="0">
                <a:solidFill>
                  <a:schemeClr val="bg1"/>
                </a:solidFill>
              </a:rPr>
              <a:t>("</a:t>
            </a:r>
            <a:r>
              <a:rPr lang="en-US" altLang="zh-CN" sz="1600" dirty="0" err="1">
                <a:solidFill>
                  <a:schemeClr val="bg1"/>
                </a:solidFill>
              </a:rPr>
              <a:t>bitops</a:t>
            </a:r>
            <a:r>
              <a:rPr lang="en-US" altLang="zh-CN" sz="1600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#</a:t>
            </a:r>
            <a:r>
              <a:rPr lang="en-US" altLang="zh-CN" sz="1600" dirty="0" err="1">
                <a:solidFill>
                  <a:schemeClr val="bg1"/>
                </a:solidFill>
              </a:rPr>
              <a:t>install.packages</a:t>
            </a:r>
            <a:r>
              <a:rPr lang="en-US" altLang="zh-CN" sz="1600" dirty="0">
                <a:solidFill>
                  <a:schemeClr val="bg1"/>
                </a:solidFill>
              </a:rPr>
              <a:t>("</a:t>
            </a:r>
            <a:r>
              <a:rPr lang="en-US" altLang="zh-CN" sz="1600" dirty="0" err="1">
                <a:solidFill>
                  <a:schemeClr val="bg1"/>
                </a:solidFill>
              </a:rPr>
              <a:t>stringr</a:t>
            </a:r>
            <a:r>
              <a:rPr lang="en-US" altLang="zh-CN" sz="1600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library(</a:t>
            </a:r>
            <a:r>
              <a:rPr lang="en-US" altLang="zh-CN" sz="1600" dirty="0" err="1">
                <a:solidFill>
                  <a:schemeClr val="bg1"/>
                </a:solidFill>
              </a:rPr>
              <a:t>bitops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library(</a:t>
            </a:r>
            <a:r>
              <a:rPr lang="en-US" altLang="zh-CN" sz="1600" dirty="0" err="1">
                <a:solidFill>
                  <a:schemeClr val="bg1"/>
                </a:solidFill>
              </a:rPr>
              <a:t>stringr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abs1    = </a:t>
            </a:r>
            <a:r>
              <a:rPr lang="en-US" altLang="zh-CN" sz="1600" dirty="0" err="1">
                <a:solidFill>
                  <a:schemeClr val="bg1"/>
                </a:solidFill>
              </a:rPr>
              <a:t>lapply</a:t>
            </a:r>
            <a:r>
              <a:rPr lang="en-US" altLang="zh-CN" sz="1600" dirty="0">
                <a:solidFill>
                  <a:schemeClr val="bg1"/>
                </a:solidFill>
              </a:rPr>
              <a:t>(url1, FUN = function(x) </a:t>
            </a:r>
            <a:r>
              <a:rPr lang="en-US" altLang="zh-CN" sz="1600" dirty="0" err="1">
                <a:solidFill>
                  <a:schemeClr val="bg1"/>
                </a:solidFill>
              </a:rPr>
              <a:t>htmlParse</a:t>
            </a:r>
            <a:r>
              <a:rPr lang="en-US" altLang="zh-CN" sz="1600" dirty="0">
                <a:solidFill>
                  <a:schemeClr val="bg1"/>
                </a:solidFill>
              </a:rPr>
              <a:t>(x, encoding = "Latin-1"))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abs2    = </a:t>
            </a:r>
            <a:r>
              <a:rPr lang="en-US" altLang="zh-CN" sz="1600" dirty="0" err="1">
                <a:solidFill>
                  <a:schemeClr val="bg1"/>
                </a:solidFill>
              </a:rPr>
              <a:t>lapply</a:t>
            </a:r>
            <a:r>
              <a:rPr lang="en-US" altLang="zh-CN" sz="1600" dirty="0">
                <a:solidFill>
                  <a:schemeClr val="bg1"/>
                </a:solidFill>
              </a:rPr>
              <a:t>(url2, FUN = function(x) </a:t>
            </a:r>
            <a:r>
              <a:rPr lang="en-US" altLang="zh-CN" sz="1600" dirty="0" err="1">
                <a:solidFill>
                  <a:schemeClr val="bg1"/>
                </a:solidFill>
              </a:rPr>
              <a:t>htmlParse</a:t>
            </a:r>
            <a:r>
              <a:rPr lang="en-US" altLang="zh-CN" sz="1600" dirty="0">
                <a:solidFill>
                  <a:schemeClr val="bg1"/>
                </a:solidFill>
              </a:rPr>
              <a:t>(x, encoding = "Latin-1"))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abs3    = </a:t>
            </a:r>
            <a:r>
              <a:rPr lang="en-US" altLang="zh-CN" sz="1600" dirty="0" err="1">
                <a:solidFill>
                  <a:schemeClr val="bg1"/>
                </a:solidFill>
              </a:rPr>
              <a:t>lapply</a:t>
            </a:r>
            <a:r>
              <a:rPr lang="en-US" altLang="zh-CN" sz="1600" dirty="0">
                <a:solidFill>
                  <a:schemeClr val="bg1"/>
                </a:solidFill>
              </a:rPr>
              <a:t>(url3, FUN = function(x) </a:t>
            </a:r>
            <a:r>
              <a:rPr lang="en-US" altLang="zh-CN" sz="1600" dirty="0" err="1">
                <a:solidFill>
                  <a:schemeClr val="bg1"/>
                </a:solidFill>
              </a:rPr>
              <a:t>htmlParse</a:t>
            </a:r>
            <a:r>
              <a:rPr lang="en-US" altLang="zh-CN" sz="1600" dirty="0">
                <a:solidFill>
                  <a:schemeClr val="bg1"/>
                </a:solidFill>
              </a:rPr>
              <a:t>(x, encoding = "Latin-1"))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clean_txt</a:t>
            </a:r>
            <a:r>
              <a:rPr lang="en-US" altLang="zh-CN" sz="1600" dirty="0">
                <a:solidFill>
                  <a:schemeClr val="bg1"/>
                </a:solidFill>
              </a:rPr>
              <a:t> = function(x)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xpathApply</a:t>
            </a:r>
            <a:r>
              <a:rPr lang="en-US" altLang="zh-CN" sz="1600" dirty="0">
                <a:solidFill>
                  <a:schemeClr val="bg1"/>
                </a:solidFill>
              </a:rPr>
              <a:t>(x, "//body//text()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                [not(ancestor :: script)][ not(ancestor :: style)]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                [not(ancestor :: </a:t>
            </a:r>
            <a:r>
              <a:rPr lang="en-US" altLang="zh-CN" sz="1600" dirty="0" err="1">
                <a:solidFill>
                  <a:schemeClr val="bg1"/>
                </a:solidFill>
              </a:rPr>
              <a:t>noscript</a:t>
            </a:r>
            <a:r>
              <a:rPr lang="en-US" altLang="zh-CN" sz="1600" dirty="0">
                <a:solidFill>
                  <a:schemeClr val="bg1"/>
                </a:solidFill>
              </a:rPr>
              <a:t>)] " ,</a:t>
            </a:r>
            <a:r>
              <a:rPr lang="en-US" altLang="zh-CN" sz="1600" dirty="0" err="1">
                <a:solidFill>
                  <a:schemeClr val="bg1"/>
                </a:solidFill>
              </a:rPr>
              <a:t>xmlValue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 = paste(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, collapse="\n")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str_replace_all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, "\n", " 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str_replace_all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, "\r", "")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str_replace_all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, "\t", "")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str_replace_all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, "&lt;</a:t>
            </a:r>
            <a:r>
              <a:rPr lang="en-US" altLang="zh-CN" sz="1600" dirty="0" err="1">
                <a:solidFill>
                  <a:schemeClr val="bg1"/>
                </a:solidFill>
              </a:rPr>
              <a:t>br</a:t>
            </a:r>
            <a:r>
              <a:rPr lang="en-US" altLang="zh-CN" sz="1600" dirty="0">
                <a:solidFill>
                  <a:schemeClr val="bg1"/>
                </a:solidFill>
              </a:rPr>
              <a:t>&gt;", "")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return(</a:t>
            </a:r>
            <a:r>
              <a:rPr lang="en-US" altLang="zh-CN" sz="1600" dirty="0" err="1">
                <a:solidFill>
                  <a:schemeClr val="bg1"/>
                </a:solidFill>
              </a:rPr>
              <a:t>cleantxt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1C7DC59A-D64C-434F-ADC1-CCB36E8DF683}"/>
              </a:ext>
            </a:extLst>
          </p:cNvPr>
          <p:cNvSpPr txBox="1"/>
          <p:nvPr/>
        </p:nvSpPr>
        <p:spPr>
          <a:xfrm>
            <a:off x="799048" y="763822"/>
            <a:ext cx="48843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cleantxt1 = </a:t>
            </a:r>
            <a:r>
              <a:rPr lang="en-US" altLang="zh-CN" dirty="0" err="1">
                <a:solidFill>
                  <a:schemeClr val="bg1"/>
                </a:solidFill>
              </a:rPr>
              <a:t>lapply</a:t>
            </a:r>
            <a:r>
              <a:rPr lang="en-US" altLang="zh-CN" dirty="0">
                <a:solidFill>
                  <a:schemeClr val="bg1"/>
                </a:solidFill>
              </a:rPr>
              <a:t>(abs1,clean_txt)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cleantxt2 = </a:t>
            </a:r>
            <a:r>
              <a:rPr lang="en-US" altLang="zh-CN" dirty="0" err="1">
                <a:solidFill>
                  <a:schemeClr val="bg1"/>
                </a:solidFill>
              </a:rPr>
              <a:t>lapply</a:t>
            </a:r>
            <a:r>
              <a:rPr lang="en-US" altLang="zh-CN" dirty="0">
                <a:solidFill>
                  <a:schemeClr val="bg1"/>
                </a:solidFill>
              </a:rPr>
              <a:t>(abs2,clean_txt)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cleantxt3 = </a:t>
            </a:r>
            <a:r>
              <a:rPr lang="en-US" altLang="zh-CN" dirty="0" err="1">
                <a:solidFill>
                  <a:schemeClr val="bg1"/>
                </a:solidFill>
              </a:rPr>
              <a:t>lapply</a:t>
            </a:r>
            <a:r>
              <a:rPr lang="en-US" altLang="zh-CN" dirty="0">
                <a:solidFill>
                  <a:schemeClr val="bg1"/>
                </a:solidFill>
              </a:rPr>
              <a:t>(abs3,clean_txt)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vec_abs1 = </a:t>
            </a:r>
            <a:r>
              <a:rPr lang="en-US" altLang="zh-CN" dirty="0" err="1">
                <a:solidFill>
                  <a:schemeClr val="bg1"/>
                </a:solidFill>
              </a:rPr>
              <a:t>unlist</a:t>
            </a:r>
            <a:r>
              <a:rPr lang="en-US" altLang="zh-CN" dirty="0">
                <a:solidFill>
                  <a:schemeClr val="bg1"/>
                </a:solidFill>
              </a:rPr>
              <a:t>(cleantxt1)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vec_abs2 = </a:t>
            </a:r>
            <a:r>
              <a:rPr lang="en-US" altLang="zh-CN" dirty="0" err="1">
                <a:solidFill>
                  <a:schemeClr val="bg1"/>
                </a:solidFill>
              </a:rPr>
              <a:t>unlist</a:t>
            </a:r>
            <a:r>
              <a:rPr lang="en-US" altLang="zh-CN" dirty="0">
                <a:solidFill>
                  <a:schemeClr val="bg1"/>
                </a:solidFill>
              </a:rPr>
              <a:t>(cleantxt2)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vec_abs3 = </a:t>
            </a:r>
            <a:r>
              <a:rPr lang="en-US" altLang="zh-CN" dirty="0" err="1">
                <a:solidFill>
                  <a:schemeClr val="bg1"/>
                </a:solidFill>
              </a:rPr>
              <a:t>unlist</a:t>
            </a:r>
            <a:r>
              <a:rPr lang="en-US" altLang="zh-CN" dirty="0">
                <a:solidFill>
                  <a:schemeClr val="bg1"/>
                </a:solidFill>
              </a:rPr>
              <a:t>(cleantxt3)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 smtClean="0">
                <a:solidFill>
                  <a:schemeClr val="bg1"/>
                </a:solidFill>
              </a:rPr>
              <a:t>install.packages</a:t>
            </a:r>
            <a:r>
              <a:rPr lang="en-US" altLang="zh-CN" dirty="0">
                <a:solidFill>
                  <a:schemeClr val="bg1"/>
                </a:solidFill>
              </a:rPr>
              <a:t>("tm")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 smtClean="0">
                <a:solidFill>
                  <a:schemeClr val="bg1"/>
                </a:solidFill>
              </a:rPr>
              <a:t>install.packages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en-US" altLang="zh-CN" dirty="0" err="1">
                <a:solidFill>
                  <a:schemeClr val="bg1"/>
                </a:solidFill>
              </a:rPr>
              <a:t>SnowballC</a:t>
            </a:r>
            <a:r>
              <a:rPr lang="en-US" altLang="zh-CN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library(tm)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library(</a:t>
            </a:r>
            <a:r>
              <a:rPr lang="en-US" altLang="zh-CN" dirty="0" err="1">
                <a:solidFill>
                  <a:schemeClr val="bg1"/>
                </a:solidFill>
              </a:rPr>
              <a:t>SnowballC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abs1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= </a:t>
            </a:r>
            <a:r>
              <a:rPr lang="en-US" altLang="zh-CN" dirty="0">
                <a:solidFill>
                  <a:schemeClr val="bg1"/>
                </a:solidFill>
              </a:rPr>
              <a:t>Corpus(</a:t>
            </a:r>
            <a:r>
              <a:rPr lang="en-US" altLang="zh-CN" dirty="0" err="1">
                <a:solidFill>
                  <a:schemeClr val="bg1"/>
                </a:solidFill>
              </a:rPr>
              <a:t>VectorSource</a:t>
            </a:r>
            <a:r>
              <a:rPr lang="en-US" altLang="zh-CN" dirty="0">
                <a:solidFill>
                  <a:schemeClr val="bg1"/>
                </a:solidFill>
              </a:rPr>
              <a:t>(vec_abs1))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abs2 </a:t>
            </a:r>
            <a:r>
              <a:rPr lang="en-US" altLang="zh-CN" dirty="0" smtClean="0">
                <a:solidFill>
                  <a:schemeClr val="bg1"/>
                </a:solidFill>
              </a:rPr>
              <a:t>= </a:t>
            </a:r>
            <a:r>
              <a:rPr lang="en-US" altLang="zh-CN" dirty="0">
                <a:solidFill>
                  <a:schemeClr val="bg1"/>
                </a:solidFill>
              </a:rPr>
              <a:t>Corpus(</a:t>
            </a:r>
            <a:r>
              <a:rPr lang="en-US" altLang="zh-CN" dirty="0" err="1">
                <a:solidFill>
                  <a:schemeClr val="bg1"/>
                </a:solidFill>
              </a:rPr>
              <a:t>VectorSource</a:t>
            </a:r>
            <a:r>
              <a:rPr lang="en-US" altLang="zh-CN" dirty="0">
                <a:solidFill>
                  <a:schemeClr val="bg1"/>
                </a:solidFill>
              </a:rPr>
              <a:t>(vec_abs2))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abs3 </a:t>
            </a:r>
            <a:r>
              <a:rPr lang="en-US" altLang="zh-CN" dirty="0" smtClean="0">
                <a:solidFill>
                  <a:schemeClr val="bg1"/>
                </a:solidFill>
              </a:rPr>
              <a:t>= </a:t>
            </a:r>
            <a:r>
              <a:rPr lang="en-US" altLang="zh-CN" dirty="0">
                <a:solidFill>
                  <a:schemeClr val="bg1"/>
                </a:solidFill>
              </a:rPr>
              <a:t>Corpus(</a:t>
            </a:r>
            <a:r>
              <a:rPr lang="en-US" altLang="zh-CN" dirty="0" err="1">
                <a:solidFill>
                  <a:schemeClr val="bg1"/>
                </a:solidFill>
              </a:rPr>
              <a:t>VectorSource</a:t>
            </a:r>
            <a:r>
              <a:rPr lang="en-US" altLang="zh-CN" dirty="0">
                <a:solidFill>
                  <a:schemeClr val="bg1"/>
                </a:solidFill>
              </a:rPr>
              <a:t>(vec_abs3</a:t>
            </a:r>
            <a:r>
              <a:rPr lang="en-US" altLang="zh-CN" dirty="0" smtClean="0">
                <a:solidFill>
                  <a:schemeClr val="bg1"/>
                </a:solidFill>
              </a:rPr>
              <a:t>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abs_dtm1  = </a:t>
            </a:r>
            <a:r>
              <a:rPr lang="en-US" altLang="zh-CN" dirty="0" err="1">
                <a:solidFill>
                  <a:schemeClr val="bg1"/>
                </a:solidFill>
              </a:rPr>
              <a:t>DocumentTermMatrix</a:t>
            </a:r>
            <a:r>
              <a:rPr lang="en-US" altLang="zh-CN" dirty="0">
                <a:solidFill>
                  <a:schemeClr val="bg1"/>
                </a:solidFill>
              </a:rPr>
              <a:t>(abs1, control = list(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stemming = TRUE, </a:t>
            </a:r>
            <a:r>
              <a:rPr lang="en-US" altLang="zh-CN" dirty="0" err="1">
                <a:solidFill>
                  <a:schemeClr val="bg1"/>
                </a:solidFill>
              </a:rPr>
              <a:t>stopwords</a:t>
            </a:r>
            <a:r>
              <a:rPr lang="en-US" altLang="zh-CN" dirty="0">
                <a:solidFill>
                  <a:schemeClr val="bg1"/>
                </a:solidFill>
              </a:rPr>
              <a:t> = TRUE, </a:t>
            </a:r>
            <a:r>
              <a:rPr lang="en-US" altLang="zh-CN" dirty="0" err="1">
                <a:solidFill>
                  <a:schemeClr val="bg1"/>
                </a:solidFill>
              </a:rPr>
              <a:t>minWordLength</a:t>
            </a:r>
            <a:r>
              <a:rPr lang="en-US" altLang="zh-CN" dirty="0">
                <a:solidFill>
                  <a:schemeClr val="bg1"/>
                </a:solidFill>
              </a:rPr>
              <a:t> = 3,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28F9E4D-1C4D-41E5-B6D4-F2F0ADE211D2}"/>
              </a:ext>
            </a:extLst>
          </p:cNvPr>
          <p:cNvSpPr txBox="1"/>
          <p:nvPr/>
        </p:nvSpPr>
        <p:spPr>
          <a:xfrm>
            <a:off x="5910922" y="334580"/>
            <a:ext cx="54272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removeNumbers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TRUE, </a:t>
            </a:r>
            <a:r>
              <a:rPr lang="en-US" altLang="zh-CN" dirty="0" err="1">
                <a:solidFill>
                  <a:schemeClr val="bg1"/>
                </a:solidFill>
              </a:rPr>
              <a:t>removePunctuation</a:t>
            </a:r>
            <a:r>
              <a:rPr lang="en-US" altLang="zh-CN" dirty="0">
                <a:solidFill>
                  <a:schemeClr val="bg1"/>
                </a:solidFill>
              </a:rPr>
              <a:t> = TRUE))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abs_dtm2  = </a:t>
            </a:r>
            <a:r>
              <a:rPr lang="en-US" altLang="zh-CN" dirty="0" err="1">
                <a:solidFill>
                  <a:schemeClr val="bg1"/>
                </a:solidFill>
              </a:rPr>
              <a:t>DocumentTermMatrix</a:t>
            </a:r>
            <a:r>
              <a:rPr lang="en-US" altLang="zh-CN" dirty="0">
                <a:solidFill>
                  <a:schemeClr val="bg1"/>
                </a:solidFill>
              </a:rPr>
              <a:t>(abs2, control = list(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stemming = TRUE, </a:t>
            </a:r>
            <a:r>
              <a:rPr lang="en-US" altLang="zh-CN" dirty="0" err="1">
                <a:solidFill>
                  <a:schemeClr val="bg1"/>
                </a:solidFill>
              </a:rPr>
              <a:t>stopwords</a:t>
            </a:r>
            <a:r>
              <a:rPr lang="en-US" altLang="zh-CN" dirty="0">
                <a:solidFill>
                  <a:schemeClr val="bg1"/>
                </a:solidFill>
              </a:rPr>
              <a:t> = TRUE, </a:t>
            </a:r>
            <a:r>
              <a:rPr lang="en-US" altLang="zh-CN" dirty="0" err="1">
                <a:solidFill>
                  <a:schemeClr val="bg1"/>
                </a:solidFill>
              </a:rPr>
              <a:t>minWordLength</a:t>
            </a:r>
            <a:r>
              <a:rPr lang="en-US" altLang="zh-CN" dirty="0">
                <a:solidFill>
                  <a:schemeClr val="bg1"/>
                </a:solidFill>
              </a:rPr>
              <a:t> = 3,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removeNumbers</a:t>
            </a:r>
            <a:r>
              <a:rPr lang="en-US" altLang="zh-CN" dirty="0">
                <a:solidFill>
                  <a:schemeClr val="bg1"/>
                </a:solidFill>
              </a:rPr>
              <a:t> = TRUE, </a:t>
            </a:r>
            <a:r>
              <a:rPr lang="en-US" altLang="zh-CN" dirty="0" err="1">
                <a:solidFill>
                  <a:schemeClr val="bg1"/>
                </a:solidFill>
              </a:rPr>
              <a:t>removePunctuation</a:t>
            </a:r>
            <a:r>
              <a:rPr lang="en-US" altLang="zh-CN" dirty="0">
                <a:solidFill>
                  <a:schemeClr val="bg1"/>
                </a:solidFill>
              </a:rPr>
              <a:t> = TRUE))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abs_dtm3  = </a:t>
            </a:r>
            <a:r>
              <a:rPr lang="en-US" altLang="zh-CN" dirty="0" err="1">
                <a:solidFill>
                  <a:schemeClr val="bg1"/>
                </a:solidFill>
              </a:rPr>
              <a:t>DocumentTermMatrix</a:t>
            </a:r>
            <a:r>
              <a:rPr lang="en-US" altLang="zh-CN" dirty="0">
                <a:solidFill>
                  <a:schemeClr val="bg1"/>
                </a:solidFill>
              </a:rPr>
              <a:t>(abs3, control = list(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stemming = TRUE, </a:t>
            </a:r>
            <a:r>
              <a:rPr lang="en-US" altLang="zh-CN" dirty="0" err="1">
                <a:solidFill>
                  <a:schemeClr val="bg1"/>
                </a:solidFill>
              </a:rPr>
              <a:t>stopwords</a:t>
            </a:r>
            <a:r>
              <a:rPr lang="en-US" altLang="zh-CN" dirty="0">
                <a:solidFill>
                  <a:schemeClr val="bg1"/>
                </a:solidFill>
              </a:rPr>
              <a:t> = TRUE, </a:t>
            </a:r>
            <a:r>
              <a:rPr lang="en-US" altLang="zh-CN" dirty="0" err="1">
                <a:solidFill>
                  <a:schemeClr val="bg1"/>
                </a:solidFill>
              </a:rPr>
              <a:t>minWordLength</a:t>
            </a:r>
            <a:r>
              <a:rPr lang="en-US" altLang="zh-CN" dirty="0">
                <a:solidFill>
                  <a:schemeClr val="bg1"/>
                </a:solidFill>
              </a:rPr>
              <a:t> = 3,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removeNumbers</a:t>
            </a:r>
            <a:r>
              <a:rPr lang="en-US" altLang="zh-CN" dirty="0">
                <a:solidFill>
                  <a:schemeClr val="bg1"/>
                </a:solidFill>
              </a:rPr>
              <a:t> = TRUE, </a:t>
            </a:r>
            <a:r>
              <a:rPr lang="en-US" altLang="zh-CN" dirty="0" err="1">
                <a:solidFill>
                  <a:schemeClr val="bg1"/>
                </a:solidFill>
              </a:rPr>
              <a:t>removePunctuation</a:t>
            </a:r>
            <a:r>
              <a:rPr lang="en-US" altLang="zh-CN" dirty="0">
                <a:solidFill>
                  <a:schemeClr val="bg1"/>
                </a:solidFill>
              </a:rPr>
              <a:t> = TRUE))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##</a:t>
            </a:r>
            <a:r>
              <a:rPr lang="en-US" altLang="zh-CN" dirty="0" err="1">
                <a:solidFill>
                  <a:schemeClr val="bg1"/>
                </a:solidFill>
              </a:rPr>
              <a:t>WordCloud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instal.packages</a:t>
            </a:r>
            <a:r>
              <a:rPr lang="en-US" altLang="zh-CN" dirty="0">
                <a:solidFill>
                  <a:schemeClr val="bg1"/>
                </a:solidFill>
              </a:rPr>
              <a:t>("ggplot2")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install.packages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en-US" altLang="zh-CN" dirty="0" err="1">
                <a:solidFill>
                  <a:schemeClr val="bg1"/>
                </a:solidFill>
              </a:rPr>
              <a:t>wordcloud</a:t>
            </a:r>
            <a:r>
              <a:rPr lang="en-US" altLang="zh-CN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library(ggplot2)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library(</a:t>
            </a:r>
            <a:r>
              <a:rPr lang="en-US" altLang="zh-CN" dirty="0" err="1">
                <a:solidFill>
                  <a:schemeClr val="bg1"/>
                </a:solidFill>
              </a:rPr>
              <a:t>wordcloud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freq1 = </a:t>
            </a:r>
            <a:r>
              <a:rPr lang="en-US" altLang="zh-CN" dirty="0" err="1">
                <a:solidFill>
                  <a:schemeClr val="bg1"/>
                </a:solidFill>
              </a:rPr>
              <a:t>colSums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as.matrix</a:t>
            </a:r>
            <a:r>
              <a:rPr lang="en-US" altLang="zh-CN" dirty="0">
                <a:solidFill>
                  <a:schemeClr val="bg1"/>
                </a:solidFill>
              </a:rPr>
              <a:t>(abs_dtm1))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freq2 = </a:t>
            </a:r>
            <a:r>
              <a:rPr lang="en-US" altLang="zh-CN" dirty="0" err="1">
                <a:solidFill>
                  <a:schemeClr val="bg1"/>
                </a:solidFill>
              </a:rPr>
              <a:t>colSums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as.matrix</a:t>
            </a:r>
            <a:r>
              <a:rPr lang="en-US" altLang="zh-CN" dirty="0">
                <a:solidFill>
                  <a:schemeClr val="bg1"/>
                </a:solidFill>
              </a:rPr>
              <a:t>(abs_dtm2))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freq3 = </a:t>
            </a:r>
            <a:r>
              <a:rPr lang="en-US" altLang="zh-CN" dirty="0" err="1">
                <a:solidFill>
                  <a:schemeClr val="bg1"/>
                </a:solidFill>
              </a:rPr>
              <a:t>colSums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as.matrix</a:t>
            </a:r>
            <a:r>
              <a:rPr lang="en-US" altLang="zh-CN" dirty="0">
                <a:solidFill>
                  <a:schemeClr val="bg1"/>
                </a:solidFill>
              </a:rPr>
              <a:t>(abs_dtm3))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wf1   = </a:t>
            </a:r>
            <a:r>
              <a:rPr lang="en-US" altLang="zh-CN" dirty="0" err="1">
                <a:solidFill>
                  <a:schemeClr val="bg1"/>
                </a:solidFill>
              </a:rPr>
              <a:t>data.frame</a:t>
            </a:r>
            <a:r>
              <a:rPr lang="en-US" altLang="zh-CN" dirty="0">
                <a:solidFill>
                  <a:schemeClr val="bg1"/>
                </a:solidFill>
              </a:rPr>
              <a:t>(word=names(freq1),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=freq1)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wf2   = </a:t>
            </a:r>
            <a:r>
              <a:rPr lang="en-US" altLang="zh-CN" dirty="0" err="1">
                <a:solidFill>
                  <a:schemeClr val="bg1"/>
                </a:solidFill>
              </a:rPr>
              <a:t>data.frame</a:t>
            </a:r>
            <a:r>
              <a:rPr lang="en-US" altLang="zh-CN" dirty="0">
                <a:solidFill>
                  <a:schemeClr val="bg1"/>
                </a:solidFill>
              </a:rPr>
              <a:t>(word=names(freq2),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=freq2)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wf3   = </a:t>
            </a:r>
            <a:r>
              <a:rPr lang="en-US" altLang="zh-CN" dirty="0" err="1">
                <a:solidFill>
                  <a:schemeClr val="bg1"/>
                </a:solidFill>
              </a:rPr>
              <a:t>data.frame</a:t>
            </a:r>
            <a:r>
              <a:rPr lang="en-US" altLang="zh-CN" dirty="0">
                <a:solidFill>
                  <a:schemeClr val="bg1"/>
                </a:solidFill>
              </a:rPr>
              <a:t>(word=names(freq3),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=freq3)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C7DC59A-D64C-434F-ADC1-CCB36E8DF683}"/>
              </a:ext>
            </a:extLst>
          </p:cNvPr>
          <p:cNvSpPr txBox="1"/>
          <p:nvPr/>
        </p:nvSpPr>
        <p:spPr>
          <a:xfrm>
            <a:off x="787618" y="749691"/>
            <a:ext cx="48843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#Romeo and Juliet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plot1 = </a:t>
            </a:r>
            <a:r>
              <a:rPr lang="en-US" altLang="zh-CN" dirty="0" err="1">
                <a:solidFill>
                  <a:schemeClr val="bg1"/>
                </a:solidFill>
              </a:rPr>
              <a:t>ggplot</a:t>
            </a:r>
            <a:r>
              <a:rPr lang="en-US" altLang="zh-CN" dirty="0">
                <a:solidFill>
                  <a:schemeClr val="bg1"/>
                </a:solidFill>
              </a:rPr>
              <a:t>(subset(wf1,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&gt;15), </a:t>
            </a:r>
            <a:r>
              <a:rPr lang="en-US" altLang="zh-CN" dirty="0" err="1">
                <a:solidFill>
                  <a:schemeClr val="bg1"/>
                </a:solidFill>
              </a:rPr>
              <a:t>aes</a:t>
            </a:r>
            <a:r>
              <a:rPr lang="en-US" altLang="zh-CN" dirty="0">
                <a:solidFill>
                  <a:schemeClr val="bg1"/>
                </a:solidFill>
              </a:rPr>
              <a:t>(word, freq1))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plot1 = plot1 + </a:t>
            </a:r>
            <a:r>
              <a:rPr lang="en-US" altLang="zh-CN" dirty="0" err="1">
                <a:solidFill>
                  <a:schemeClr val="bg1"/>
                </a:solidFill>
              </a:rPr>
              <a:t>geom_bar</a:t>
            </a:r>
            <a:r>
              <a:rPr lang="en-US" altLang="zh-CN" dirty="0">
                <a:solidFill>
                  <a:schemeClr val="bg1"/>
                </a:solidFill>
              </a:rPr>
              <a:t>(stat="identity")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plot1 = plot1 + theme(</a:t>
            </a:r>
            <a:r>
              <a:rPr lang="en-US" altLang="zh-CN" dirty="0" err="1">
                <a:solidFill>
                  <a:schemeClr val="bg1"/>
                </a:solidFill>
              </a:rPr>
              <a:t>axis.text.x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element_text</a:t>
            </a:r>
            <a:r>
              <a:rPr lang="en-US" altLang="zh-CN" dirty="0">
                <a:solidFill>
                  <a:schemeClr val="bg1"/>
                </a:solidFill>
              </a:rPr>
              <a:t>(angle=45, </a:t>
            </a:r>
            <a:r>
              <a:rPr lang="en-US" altLang="zh-CN" dirty="0" err="1">
                <a:solidFill>
                  <a:schemeClr val="bg1"/>
                </a:solidFill>
              </a:rPr>
              <a:t>hjust</a:t>
            </a:r>
            <a:r>
              <a:rPr lang="en-US" altLang="zh-CN" dirty="0">
                <a:solidFill>
                  <a:schemeClr val="bg1"/>
                </a:solidFill>
              </a:rPr>
              <a:t>=1))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plot1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freq1  = </a:t>
            </a:r>
            <a:r>
              <a:rPr lang="en-US" altLang="zh-CN" dirty="0" err="1">
                <a:solidFill>
                  <a:schemeClr val="bg1"/>
                </a:solidFill>
              </a:rPr>
              <a:t>colSums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as.matrix</a:t>
            </a:r>
            <a:r>
              <a:rPr lang="en-US" altLang="zh-CN" dirty="0">
                <a:solidFill>
                  <a:schemeClr val="bg1"/>
                </a:solidFill>
              </a:rPr>
              <a:t>(abs_dtm1))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dark2_1 = </a:t>
            </a:r>
            <a:r>
              <a:rPr lang="en-US" altLang="zh-CN" dirty="0" err="1">
                <a:solidFill>
                  <a:schemeClr val="bg1"/>
                </a:solidFill>
              </a:rPr>
              <a:t>brewer.pal</a:t>
            </a:r>
            <a:r>
              <a:rPr lang="en-US" altLang="zh-CN" dirty="0">
                <a:solidFill>
                  <a:schemeClr val="bg1"/>
                </a:solidFill>
              </a:rPr>
              <a:t>(6, "Dark2")  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wordcloud</a:t>
            </a:r>
            <a:r>
              <a:rPr lang="en-US" altLang="zh-CN" dirty="0">
                <a:solidFill>
                  <a:schemeClr val="bg1"/>
                </a:solidFill>
              </a:rPr>
              <a:t>(names(freq1), freq1, </a:t>
            </a:r>
            <a:r>
              <a:rPr lang="en-US" altLang="zh-CN" dirty="0" err="1">
                <a:solidFill>
                  <a:schemeClr val="bg1"/>
                </a:solidFill>
              </a:rPr>
              <a:t>max.words</a:t>
            </a:r>
            <a:r>
              <a:rPr lang="en-US" altLang="zh-CN" dirty="0">
                <a:solidFill>
                  <a:schemeClr val="bg1"/>
                </a:solidFill>
              </a:rPr>
              <a:t>=100, </a:t>
            </a:r>
            <a:r>
              <a:rPr lang="en-US" altLang="zh-CN" dirty="0" err="1">
                <a:solidFill>
                  <a:schemeClr val="bg1"/>
                </a:solidFill>
              </a:rPr>
              <a:t>rot.per</a:t>
            </a:r>
            <a:r>
              <a:rPr lang="en-US" altLang="zh-CN" dirty="0">
                <a:solidFill>
                  <a:schemeClr val="bg1"/>
                </a:solidFill>
              </a:rPr>
              <a:t>=0.2, colors=dark2_1)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#Julius </a:t>
            </a:r>
            <a:r>
              <a:rPr lang="en-US" altLang="zh-CN" dirty="0" err="1">
                <a:solidFill>
                  <a:schemeClr val="bg1"/>
                </a:solidFill>
              </a:rPr>
              <a:t>Caeser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plot2 = </a:t>
            </a:r>
            <a:r>
              <a:rPr lang="en-US" altLang="zh-CN" dirty="0" err="1">
                <a:solidFill>
                  <a:schemeClr val="bg1"/>
                </a:solidFill>
              </a:rPr>
              <a:t>ggplot</a:t>
            </a:r>
            <a:r>
              <a:rPr lang="en-US" altLang="zh-CN" dirty="0">
                <a:solidFill>
                  <a:schemeClr val="bg1"/>
                </a:solidFill>
              </a:rPr>
              <a:t>(subset(wf2,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&gt;15), </a:t>
            </a:r>
            <a:r>
              <a:rPr lang="en-US" altLang="zh-CN" dirty="0" err="1">
                <a:solidFill>
                  <a:schemeClr val="bg1"/>
                </a:solidFill>
              </a:rPr>
              <a:t>aes</a:t>
            </a:r>
            <a:r>
              <a:rPr lang="en-US" altLang="zh-CN" dirty="0">
                <a:solidFill>
                  <a:schemeClr val="bg1"/>
                </a:solidFill>
              </a:rPr>
              <a:t>(word, freq2))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plot2 = plot2 + </a:t>
            </a:r>
            <a:r>
              <a:rPr lang="en-US" altLang="zh-CN" dirty="0" err="1">
                <a:solidFill>
                  <a:schemeClr val="bg1"/>
                </a:solidFill>
              </a:rPr>
              <a:t>geom_bar</a:t>
            </a:r>
            <a:r>
              <a:rPr lang="en-US" altLang="zh-CN" dirty="0">
                <a:solidFill>
                  <a:schemeClr val="bg1"/>
                </a:solidFill>
              </a:rPr>
              <a:t>(stat="identity")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plot2 = plot2 + theme(</a:t>
            </a:r>
            <a:r>
              <a:rPr lang="en-US" altLang="zh-CN" dirty="0" err="1">
                <a:solidFill>
                  <a:schemeClr val="bg1"/>
                </a:solidFill>
              </a:rPr>
              <a:t>axis.text.x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element_text</a:t>
            </a:r>
            <a:r>
              <a:rPr lang="en-US" altLang="zh-CN" dirty="0">
                <a:solidFill>
                  <a:schemeClr val="bg1"/>
                </a:solidFill>
              </a:rPr>
              <a:t>(angle=45, </a:t>
            </a:r>
            <a:r>
              <a:rPr lang="en-US" altLang="zh-CN" dirty="0" err="1">
                <a:solidFill>
                  <a:schemeClr val="bg1"/>
                </a:solidFill>
              </a:rPr>
              <a:t>hjust</a:t>
            </a:r>
            <a:r>
              <a:rPr lang="en-US" altLang="zh-CN" dirty="0">
                <a:solidFill>
                  <a:schemeClr val="bg1"/>
                </a:solidFill>
              </a:rPr>
              <a:t>=1))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plot2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E28F9E4D-1C4D-41E5-B6D4-F2F0ADE211D2}"/>
              </a:ext>
            </a:extLst>
          </p:cNvPr>
          <p:cNvSpPr txBox="1"/>
          <p:nvPr/>
        </p:nvSpPr>
        <p:spPr>
          <a:xfrm>
            <a:off x="5910920" y="831737"/>
            <a:ext cx="54272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freq2  = </a:t>
            </a:r>
            <a:r>
              <a:rPr lang="en-US" altLang="zh-CN" dirty="0" err="1">
                <a:solidFill>
                  <a:schemeClr val="bg1"/>
                </a:solidFill>
              </a:rPr>
              <a:t>colSums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as.matrix</a:t>
            </a:r>
            <a:r>
              <a:rPr lang="en-US" altLang="zh-CN" dirty="0">
                <a:solidFill>
                  <a:schemeClr val="bg1"/>
                </a:solidFill>
              </a:rPr>
              <a:t>(abs_dtm2))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dark2_2 = </a:t>
            </a:r>
            <a:r>
              <a:rPr lang="en-US" altLang="zh-CN" dirty="0" err="1">
                <a:solidFill>
                  <a:schemeClr val="bg1"/>
                </a:solidFill>
              </a:rPr>
              <a:t>brewer.pal</a:t>
            </a:r>
            <a:r>
              <a:rPr lang="en-US" altLang="zh-CN" dirty="0">
                <a:solidFill>
                  <a:schemeClr val="bg1"/>
                </a:solidFill>
              </a:rPr>
              <a:t>(6, "Dark2")  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wordcloud</a:t>
            </a:r>
            <a:r>
              <a:rPr lang="en-US" altLang="zh-CN" dirty="0">
                <a:solidFill>
                  <a:schemeClr val="bg1"/>
                </a:solidFill>
              </a:rPr>
              <a:t>(names(freq2), freq2, </a:t>
            </a:r>
            <a:r>
              <a:rPr lang="en-US" altLang="zh-CN" dirty="0" err="1">
                <a:solidFill>
                  <a:schemeClr val="bg1"/>
                </a:solidFill>
              </a:rPr>
              <a:t>max.words</a:t>
            </a:r>
            <a:r>
              <a:rPr lang="en-US" altLang="zh-CN" dirty="0">
                <a:solidFill>
                  <a:schemeClr val="bg1"/>
                </a:solidFill>
              </a:rPr>
              <a:t>=100, </a:t>
            </a:r>
            <a:r>
              <a:rPr lang="en-US" altLang="zh-CN" dirty="0" err="1">
                <a:solidFill>
                  <a:schemeClr val="bg1"/>
                </a:solidFill>
              </a:rPr>
              <a:t>rot.per</a:t>
            </a:r>
            <a:r>
              <a:rPr lang="en-US" altLang="zh-CN" dirty="0">
                <a:solidFill>
                  <a:schemeClr val="bg1"/>
                </a:solidFill>
              </a:rPr>
              <a:t>=0.2, colors=dark2_2)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#Hamlet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plot3 = </a:t>
            </a:r>
            <a:r>
              <a:rPr lang="en-US" altLang="zh-CN" dirty="0" err="1">
                <a:solidFill>
                  <a:schemeClr val="bg1"/>
                </a:solidFill>
              </a:rPr>
              <a:t>ggplot</a:t>
            </a:r>
            <a:r>
              <a:rPr lang="en-US" altLang="zh-CN" dirty="0">
                <a:solidFill>
                  <a:schemeClr val="bg1"/>
                </a:solidFill>
              </a:rPr>
              <a:t>(subset(wf3,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&gt;15), </a:t>
            </a:r>
            <a:r>
              <a:rPr lang="en-US" altLang="zh-CN" dirty="0" err="1">
                <a:solidFill>
                  <a:schemeClr val="bg1"/>
                </a:solidFill>
              </a:rPr>
              <a:t>aes</a:t>
            </a:r>
            <a:r>
              <a:rPr lang="en-US" altLang="zh-CN" dirty="0">
                <a:solidFill>
                  <a:schemeClr val="bg1"/>
                </a:solidFill>
              </a:rPr>
              <a:t>(word, freq3))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plot3 = plot3 + </a:t>
            </a:r>
            <a:r>
              <a:rPr lang="en-US" altLang="zh-CN" dirty="0" err="1">
                <a:solidFill>
                  <a:schemeClr val="bg1"/>
                </a:solidFill>
              </a:rPr>
              <a:t>geom_bar</a:t>
            </a:r>
            <a:r>
              <a:rPr lang="en-US" altLang="zh-CN" dirty="0">
                <a:solidFill>
                  <a:schemeClr val="bg1"/>
                </a:solidFill>
              </a:rPr>
              <a:t>(stat="identity")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plot3 = plot3 + theme(</a:t>
            </a:r>
            <a:r>
              <a:rPr lang="en-US" altLang="zh-CN" dirty="0" err="1">
                <a:solidFill>
                  <a:schemeClr val="bg1"/>
                </a:solidFill>
              </a:rPr>
              <a:t>axis.text.x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element_text</a:t>
            </a:r>
            <a:r>
              <a:rPr lang="en-US" altLang="zh-CN" dirty="0">
                <a:solidFill>
                  <a:schemeClr val="bg1"/>
                </a:solidFill>
              </a:rPr>
              <a:t>(angle=45, </a:t>
            </a:r>
            <a:r>
              <a:rPr lang="en-US" altLang="zh-CN" dirty="0" err="1">
                <a:solidFill>
                  <a:schemeClr val="bg1"/>
                </a:solidFill>
              </a:rPr>
              <a:t>hjust</a:t>
            </a:r>
            <a:r>
              <a:rPr lang="en-US" altLang="zh-CN" dirty="0">
                <a:solidFill>
                  <a:schemeClr val="bg1"/>
                </a:solidFill>
              </a:rPr>
              <a:t>=1))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plot3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freq3  = </a:t>
            </a:r>
            <a:r>
              <a:rPr lang="en-US" altLang="zh-CN" dirty="0" err="1">
                <a:solidFill>
                  <a:schemeClr val="bg1"/>
                </a:solidFill>
              </a:rPr>
              <a:t>colSums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as.matrix</a:t>
            </a:r>
            <a:r>
              <a:rPr lang="en-US" altLang="zh-CN" dirty="0">
                <a:solidFill>
                  <a:schemeClr val="bg1"/>
                </a:solidFill>
              </a:rPr>
              <a:t>(abs_dtm3))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dark2_3 = </a:t>
            </a:r>
            <a:r>
              <a:rPr lang="en-US" altLang="zh-CN" dirty="0" err="1">
                <a:solidFill>
                  <a:schemeClr val="bg1"/>
                </a:solidFill>
              </a:rPr>
              <a:t>brewer.pal</a:t>
            </a:r>
            <a:r>
              <a:rPr lang="en-US" altLang="zh-CN" dirty="0">
                <a:solidFill>
                  <a:schemeClr val="bg1"/>
                </a:solidFill>
              </a:rPr>
              <a:t>(6, "Dark2")  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wordcloud</a:t>
            </a:r>
            <a:r>
              <a:rPr lang="en-US" altLang="zh-CN" dirty="0">
                <a:solidFill>
                  <a:schemeClr val="bg1"/>
                </a:solidFill>
              </a:rPr>
              <a:t>(names(freq3), freq3, </a:t>
            </a:r>
            <a:r>
              <a:rPr lang="en-US" altLang="zh-CN" dirty="0" err="1">
                <a:solidFill>
                  <a:schemeClr val="bg1"/>
                </a:solidFill>
              </a:rPr>
              <a:t>max.words</a:t>
            </a:r>
            <a:r>
              <a:rPr lang="en-US" altLang="zh-CN" dirty="0">
                <a:solidFill>
                  <a:schemeClr val="bg1"/>
                </a:solidFill>
              </a:rPr>
              <a:t>=100, </a:t>
            </a:r>
            <a:r>
              <a:rPr lang="en-US" altLang="zh-CN" dirty="0" err="1">
                <a:solidFill>
                  <a:schemeClr val="bg1"/>
                </a:solidFill>
              </a:rPr>
              <a:t>rot.per</a:t>
            </a:r>
            <a:r>
              <a:rPr lang="en-US" altLang="zh-CN" dirty="0">
                <a:solidFill>
                  <a:schemeClr val="bg1"/>
                </a:solidFill>
              </a:rPr>
              <a:t>=0.2, colors=dark2_3)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5830" y="64008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A439ECDD-BEED-4276-8906-23A3347E7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96" y="980926"/>
            <a:ext cx="5449464" cy="41771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7DD69AB-93E8-47AD-A606-57C9B241698F}"/>
              </a:ext>
            </a:extLst>
          </p:cNvPr>
          <p:cNvSpPr txBox="1"/>
          <p:nvPr/>
        </p:nvSpPr>
        <p:spPr>
          <a:xfrm>
            <a:off x="4617720" y="5394548"/>
            <a:ext cx="258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Figure </a:t>
            </a:r>
            <a:r>
              <a:rPr lang="en-US" altLang="zh-CN" dirty="0" smtClean="0">
                <a:solidFill>
                  <a:schemeClr val="bg1"/>
                </a:solidFill>
              </a:rPr>
              <a:t>1: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Romeo and Julia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08AAF41-A22D-42F5-9D1F-85A818124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20" y="1062990"/>
            <a:ext cx="5737860" cy="40347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7DD69AB-93E8-47AD-A606-57C9B241698F}"/>
              </a:ext>
            </a:extLst>
          </p:cNvPr>
          <p:cNvSpPr txBox="1"/>
          <p:nvPr/>
        </p:nvSpPr>
        <p:spPr>
          <a:xfrm>
            <a:off x="4652010" y="5394548"/>
            <a:ext cx="254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Figure 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Julius Caesar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488F66F-02D0-469B-8E0C-FA448B289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110" y="880110"/>
            <a:ext cx="5772149" cy="42748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7DD69AB-93E8-47AD-A606-57C9B241698F}"/>
              </a:ext>
            </a:extLst>
          </p:cNvPr>
          <p:cNvSpPr txBox="1"/>
          <p:nvPr/>
        </p:nvSpPr>
        <p:spPr>
          <a:xfrm>
            <a:off x="5240225" y="5371688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Figure 3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Hamlet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8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7252" y="457200"/>
            <a:ext cx="1049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Q2.</a:t>
            </a:r>
            <a:r>
              <a:rPr lang="zh-CN" altLang="en-US" b="1" dirty="0" smtClean="0"/>
              <a:t> </a:t>
            </a:r>
            <a:r>
              <a:rPr lang="en-US" altLang="zh-CN" b="1" dirty="0"/>
              <a:t>calculate the histogram of words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7B20687-5303-4572-8CEB-1FB86AB21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75" y="1474269"/>
            <a:ext cx="6622354" cy="40313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7DD69AB-93E8-47AD-A606-57C9B241698F}"/>
              </a:ext>
            </a:extLst>
          </p:cNvPr>
          <p:cNvSpPr txBox="1"/>
          <p:nvPr/>
        </p:nvSpPr>
        <p:spPr>
          <a:xfrm>
            <a:off x="4546283" y="5784003"/>
            <a:ext cx="258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4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/>
              <a:t>Romeo and Julia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1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0C93D03-1CF4-431A-8D36-401F9FCA9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57" y="977045"/>
            <a:ext cx="6629975" cy="40237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7DD69AB-93E8-47AD-A606-57C9B241698F}"/>
              </a:ext>
            </a:extLst>
          </p:cNvPr>
          <p:cNvSpPr txBox="1"/>
          <p:nvPr/>
        </p:nvSpPr>
        <p:spPr>
          <a:xfrm>
            <a:off x="4652010" y="5394548"/>
            <a:ext cx="254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Figure 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Julius Caesar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3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641</Words>
  <Application>Microsoft Macintosh PowerPoint</Application>
  <PresentationFormat>宽屏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DengXian</vt:lpstr>
      <vt:lpstr>Gill Sans MT</vt:lpstr>
      <vt:lpstr>华文中宋</vt:lpstr>
      <vt:lpstr>包裹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Ran Cheng</dc:creator>
  <cp:lastModifiedBy>Ran Cheng</cp:lastModifiedBy>
  <cp:revision>23</cp:revision>
  <cp:lastPrinted>2017-10-20T13:25:49Z</cp:lastPrinted>
  <dcterms:created xsi:type="dcterms:W3CDTF">2017-10-20T12:07:56Z</dcterms:created>
  <dcterms:modified xsi:type="dcterms:W3CDTF">2017-11-19T01:58:20Z</dcterms:modified>
</cp:coreProperties>
</file>