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1" r:id="rId6"/>
    <p:sldId id="264" r:id="rId7"/>
    <p:sldId id="260" r:id="rId8"/>
    <p:sldId id="263" r:id="rId9"/>
    <p:sldId id="272" r:id="rId10"/>
    <p:sldId id="271" r:id="rId11"/>
    <p:sldId id="269" r:id="rId12"/>
    <p:sldId id="277" r:id="rId13"/>
    <p:sldId id="268" r:id="rId14"/>
    <p:sldId id="267" r:id="rId15"/>
    <p:sldId id="274" r:id="rId16"/>
    <p:sldId id="275" r:id="rId17"/>
    <p:sldId id="276" r:id="rId18"/>
    <p:sldId id="273" r:id="rId19"/>
    <p:sldId id="270" r:id="rId20"/>
    <p:sldId id="279" r:id="rId21"/>
    <p:sldId id="280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rtingWalk" id="{999909E9-B449-4B9B-B55F-0F53B37FA029}">
          <p14:sldIdLst>
            <p14:sldId id="257"/>
            <p14:sldId id="258"/>
          </p14:sldIdLst>
        </p14:section>
        <p14:section name="前言" id="{43E0C298-FA15-48F1-944D-DF48BA0867E3}">
          <p14:sldIdLst>
            <p14:sldId id="259"/>
            <p14:sldId id="262"/>
            <p14:sldId id="261"/>
            <p14:sldId id="264"/>
            <p14:sldId id="260"/>
            <p14:sldId id="263"/>
          </p14:sldIdLst>
        </p14:section>
        <p14:section name="實作過程" id="{409B45F5-E76E-4110-B8BA-5CBDD68C9F89}">
          <p14:sldIdLst>
            <p14:sldId id="272"/>
            <p14:sldId id="271"/>
            <p14:sldId id="269"/>
            <p14:sldId id="277"/>
            <p14:sldId id="268"/>
            <p14:sldId id="267"/>
            <p14:sldId id="274"/>
            <p14:sldId id="275"/>
            <p14:sldId id="276"/>
            <p14:sldId id="273"/>
            <p14:sldId id="270"/>
          </p14:sldIdLst>
        </p14:section>
        <p14:section name="Untitled Section" id="{66320B70-A697-482C-947A-41E94CAA2152}">
          <p14:sldIdLst>
            <p14:sldId id="279"/>
            <p14:sldId id="280"/>
          </p14:sldIdLst>
        </p14:section>
        <p14:section name="Untitled Section" id="{391BD842-64A6-4F19-AF77-C718CB695C92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3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24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0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>
                <a:latin typeface="華康中特圓體" panose="020F0809000000000000" pitchFamily="49" charset="-120"/>
                <a:ea typeface="華康中特圓體" panose="020F08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solidFill>
                  <a:srgbClr val="FFFF0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42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4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2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95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3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8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9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A262-D59D-4BF0-B48D-14455B4EA6C9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77AE-9083-4C02-8616-ECF0488D8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31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07" y="0"/>
            <a:ext cx="8920693" cy="6690519"/>
          </a:xfrm>
        </p:spPr>
      </p:pic>
      <p:sp>
        <p:nvSpPr>
          <p:cNvPr id="5" name="文字方塊 4"/>
          <p:cNvSpPr txBox="1"/>
          <p:nvPr/>
        </p:nvSpPr>
        <p:spPr>
          <a:xfrm>
            <a:off x="438150" y="5314949"/>
            <a:ext cx="6686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104021219 </a:t>
            </a:r>
            <a:r>
              <a:rPr lang="zh-TW" altLang="en-US" sz="28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鄭余玄</a:t>
            </a:r>
            <a:endParaRPr lang="en-US" altLang="zh-TW" sz="28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r>
              <a:rPr lang="en-US" altLang="zh-TW" sz="28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104021103 </a:t>
            </a:r>
            <a:r>
              <a:rPr lang="zh-TW" altLang="en-US" sz="28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蔡孟宇</a:t>
            </a:r>
            <a:endParaRPr lang="zh-TW" altLang="en-US" sz="28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90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實作過程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分工項目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孟宇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標題、結束畫面繪製</a:t>
            </a:r>
            <a:endParaRPr lang="en-US" altLang="zh-TW" dirty="0" smtClean="0"/>
          </a:p>
          <a:p>
            <a:r>
              <a:rPr lang="zh-TW" altLang="en-US" dirty="0" smtClean="0"/>
              <a:t>主角、車子設計</a:t>
            </a:r>
            <a:endParaRPr lang="en-US" altLang="zh-TW" dirty="0" smtClean="0"/>
          </a:p>
          <a:p>
            <a:r>
              <a:rPr lang="en-US" altLang="zh-TW" dirty="0" smtClean="0"/>
              <a:t>7</a:t>
            </a:r>
            <a:r>
              <a:rPr lang="zh-TW" altLang="en-US" dirty="0" smtClean="0"/>
              <a:t>段顯示器</a:t>
            </a:r>
            <a:endParaRPr lang="en-US" altLang="zh-TW" dirty="0" smtClean="0"/>
          </a:p>
          <a:p>
            <a:r>
              <a:rPr lang="zh-TW" altLang="en-US" dirty="0" smtClean="0"/>
              <a:t>音樂設計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3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GitHub-</a:t>
            </a:r>
            <a:r>
              <a:rPr lang="zh-TW" altLang="en-US" dirty="0" smtClean="0"/>
              <a:t>抓戰犯系統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53126" cy="490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7187182" y="210660"/>
            <a:ext cx="3419857" cy="638172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429897" y="566056"/>
            <a:ext cx="757646" cy="2960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495211" y="5068389"/>
            <a:ext cx="627017" cy="8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95210" y="5760720"/>
            <a:ext cx="627017" cy="8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00869" y="4302034"/>
            <a:ext cx="627017" cy="8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03918" y="6444343"/>
            <a:ext cx="627017" cy="8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7182" y="3910146"/>
            <a:ext cx="1621535" cy="1393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95891" y="4706980"/>
            <a:ext cx="1621535" cy="1393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3"/>
          <p:cNvSpPr txBox="1"/>
          <p:nvPr/>
        </p:nvSpPr>
        <p:spPr>
          <a:xfrm>
            <a:off x="5223590" y="36793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寫</a:t>
            </a:r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code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不打架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16" name="文字方塊 13"/>
          <p:cNvSpPr txBox="1"/>
          <p:nvPr/>
        </p:nvSpPr>
        <p:spPr>
          <a:xfrm>
            <a:off x="5377479" y="52990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血汗無時差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6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實作過程</a:t>
            </a:r>
            <a:r>
              <a:rPr lang="en-US" altLang="zh-TW" dirty="0" smtClean="0"/>
              <a:t>-FSM</a:t>
            </a:r>
            <a:r>
              <a:rPr lang="zh-TW" altLang="en-US" dirty="0" smtClean="0"/>
              <a:t>架</a:t>
            </a:r>
            <a:r>
              <a:rPr lang="zh-TW" altLang="en-US" dirty="0" smtClean="0"/>
              <a:t>構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670" y="1926853"/>
            <a:ext cx="5172660" cy="39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398" y="1825625"/>
            <a:ext cx="11500833" cy="4351338"/>
          </a:xfrm>
        </p:spPr>
        <p:txBody>
          <a:bodyPr/>
          <a:lstStyle/>
          <a:p>
            <a:r>
              <a:rPr lang="zh-TW" altLang="en-US" dirty="0" smtClean="0"/>
              <a:t>標題</a:t>
            </a:r>
            <a:r>
              <a:rPr lang="en-US" altLang="zh-TW" dirty="0" smtClean="0"/>
              <a:t>: </a:t>
            </a:r>
            <a:r>
              <a:rPr lang="en-US" altLang="zh-TW" dirty="0" smtClean="0"/>
              <a:t>Pokémon </a:t>
            </a:r>
            <a:r>
              <a:rPr lang="en-US" altLang="zh-TW" dirty="0"/>
              <a:t>bicycle theme</a:t>
            </a:r>
            <a:endParaRPr lang="en-US" altLang="zh-TW" dirty="0" smtClean="0"/>
          </a:p>
          <a:p>
            <a:r>
              <a:rPr lang="zh-TW" altLang="en-US" dirty="0"/>
              <a:t>戰鬥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PokémonXY</a:t>
            </a:r>
            <a:r>
              <a:rPr lang="en-US" altLang="zh-TW" dirty="0" smtClean="0"/>
              <a:t> battle Wild Pokémon</a:t>
            </a:r>
          </a:p>
          <a:p>
            <a:r>
              <a:rPr lang="zh-TW" altLang="en-US" dirty="0"/>
              <a:t>獲勝</a:t>
            </a:r>
            <a:r>
              <a:rPr lang="en-US" altLang="zh-TW" dirty="0" smtClean="0"/>
              <a:t>: </a:t>
            </a:r>
            <a:r>
              <a:rPr lang="en-US" altLang="zh-TW" dirty="0"/>
              <a:t>Pokémon</a:t>
            </a:r>
            <a:r>
              <a:rPr lang="en-US" altLang="zh-TW" dirty="0" smtClean="0"/>
              <a:t> </a:t>
            </a:r>
            <a:r>
              <a:rPr lang="en-US" altLang="zh-TW" dirty="0"/>
              <a:t>Title </a:t>
            </a:r>
            <a:r>
              <a:rPr lang="en-US" altLang="zh-TW" dirty="0" smtClean="0"/>
              <a:t>Theme R/G/B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2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音樂理想過</a:t>
            </a:r>
            <a:r>
              <a:rPr lang="zh-TW" altLang="en-US" dirty="0" smtClean="0"/>
              <a:t>程</a:t>
            </a:r>
            <a:r>
              <a:rPr lang="en-US" altLang="zh-TW" dirty="0" smtClean="0"/>
              <a:t>-DSP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5" t="6725" r="17447" b="7146"/>
          <a:stretch/>
        </p:blipFill>
        <p:spPr>
          <a:xfrm>
            <a:off x="276699" y="1567136"/>
            <a:ext cx="1880315" cy="2442731"/>
          </a:xfrm>
        </p:spPr>
      </p:pic>
      <p:grpSp>
        <p:nvGrpSpPr>
          <p:cNvPr id="9" name="群組 8"/>
          <p:cNvGrpSpPr/>
          <p:nvPr/>
        </p:nvGrpSpPr>
        <p:grpSpPr>
          <a:xfrm>
            <a:off x="2271623" y="2330337"/>
            <a:ext cx="2163651" cy="916328"/>
            <a:chOff x="2627289" y="2536273"/>
            <a:chExt cx="2163651" cy="916328"/>
          </a:xfrm>
        </p:grpSpPr>
        <p:sp>
          <p:nvSpPr>
            <p:cNvPr id="6" name="向右箭號 5"/>
            <p:cNvSpPr/>
            <p:nvPr/>
          </p:nvSpPr>
          <p:spPr>
            <a:xfrm>
              <a:off x="2627289" y="2936383"/>
              <a:ext cx="2163651" cy="516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02505" y="253627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華康正顏楷體W7" panose="03000709000000000000" pitchFamily="65" charset="-120"/>
                  <a:ea typeface="華康正顏楷體W7" panose="03000709000000000000" pitchFamily="65" charset="-120"/>
                  <a:cs typeface="Verdana" panose="020B0604030504040204" pitchFamily="34" charset="0"/>
                </a:rPr>
                <a:t>MATLAB</a:t>
              </a:r>
              <a:endParaRPr lang="zh-TW" altLang="en-US" sz="2000" dirty="0">
                <a:latin typeface="華康正顏楷體W7" panose="03000709000000000000" pitchFamily="65" charset="-120"/>
                <a:ea typeface="華康正顏楷體W7" panose="03000709000000000000" pitchFamily="65" charset="-120"/>
                <a:cs typeface="Verdana" panose="020B0604030504040204" pitchFamily="34" charset="0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81" y="1690688"/>
            <a:ext cx="3092237" cy="2319179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7756725" y="2730447"/>
            <a:ext cx="1493949" cy="605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50674" y="2494471"/>
            <a:ext cx="2852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切</a:t>
            </a:r>
            <a:r>
              <a:rPr lang="zh-TW" altLang="en-US" sz="32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割</a:t>
            </a:r>
            <a:r>
              <a:rPr lang="en-US" altLang="zh-TW" sz="32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partition</a:t>
            </a:r>
            <a:endParaRPr lang="en-US" altLang="zh-TW" sz="3200" dirty="0" smtClean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  <a:p>
            <a:r>
              <a:rPr lang="zh-TW" altLang="en-US" sz="32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每秒</a:t>
            </a:r>
            <a:r>
              <a:rPr lang="en-US" altLang="zh-TW" sz="32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20</a:t>
            </a:r>
            <a:r>
              <a:rPr lang="zh-TW" altLang="en-US" sz="32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個區間</a:t>
            </a:r>
            <a:endParaRPr lang="zh-TW" altLang="en-US" sz="32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76699" y="4949643"/>
            <a:ext cx="1397556" cy="961760"/>
            <a:chOff x="450761" y="5065553"/>
            <a:chExt cx="1339402" cy="961760"/>
          </a:xfrm>
        </p:grpSpPr>
        <p:sp>
          <p:nvSpPr>
            <p:cNvPr id="13" name="向右箭號 12"/>
            <p:cNvSpPr/>
            <p:nvPr/>
          </p:nvSpPr>
          <p:spPr>
            <a:xfrm>
              <a:off x="450761" y="5434885"/>
              <a:ext cx="1339402" cy="5924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11723" y="5065553"/>
              <a:ext cx="617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華康正顏楷體W7" panose="03000709000000000000" pitchFamily="65" charset="-120"/>
                  <a:ea typeface="華康正顏楷體W7" panose="03000709000000000000" pitchFamily="65" charset="-120"/>
                </a:rPr>
                <a:t>FFT</a:t>
              </a:r>
              <a:endParaRPr lang="zh-TW" altLang="en-US" sz="2400" dirty="0">
                <a:latin typeface="華康正顏楷體W7" panose="03000709000000000000" pitchFamily="65" charset="-120"/>
                <a:ea typeface="華康正顏楷體W7" panose="03000709000000000000" pitchFamily="65" charset="-120"/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4256039"/>
            <a:ext cx="2759719" cy="206978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4665787" y="5041976"/>
            <a:ext cx="3090937" cy="973853"/>
            <a:chOff x="4665787" y="5041976"/>
            <a:chExt cx="3090937" cy="973853"/>
          </a:xfrm>
        </p:grpSpPr>
        <p:sp>
          <p:nvSpPr>
            <p:cNvPr id="17" name="向右箭號 16"/>
            <p:cNvSpPr/>
            <p:nvPr/>
          </p:nvSpPr>
          <p:spPr>
            <a:xfrm>
              <a:off x="4665787" y="5335430"/>
              <a:ext cx="3090937" cy="6803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849504" y="504197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華康正顏楷體W7" panose="03000709000000000000" pitchFamily="65" charset="-120"/>
                  <a:ea typeface="華康正顏楷體W7" panose="03000709000000000000" pitchFamily="65" charset="-120"/>
                </a:rPr>
                <a:t>輸出每個區間的波鋒值</a:t>
              </a:r>
              <a:endParaRPr lang="zh-TW" altLang="en-US" dirty="0">
                <a:latin typeface="華康正顏楷體W7" panose="03000709000000000000" pitchFamily="65" charset="-120"/>
                <a:ea typeface="華康正顏楷體W7" panose="03000709000000000000" pitchFamily="65" charset="-120"/>
              </a:endParaRPr>
            </a:p>
          </p:txBody>
        </p: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77" y="3623137"/>
            <a:ext cx="1843088" cy="311467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9968819" y="52839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RTL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 </a:t>
            </a:r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code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22" name="文字方塊 20"/>
          <p:cNvSpPr txBox="1"/>
          <p:nvPr/>
        </p:nvSpPr>
        <p:spPr>
          <a:xfrm>
            <a:off x="4665786" y="5615189"/>
            <a:ext cx="2956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FFF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基頻</a:t>
            </a:r>
            <a:r>
              <a:rPr lang="en-US" altLang="zh-TW" sz="4000" dirty="0" smtClean="0">
                <a:solidFill>
                  <a:srgbClr val="FFFF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?</a:t>
            </a:r>
            <a:r>
              <a:rPr lang="zh-TW" altLang="en-US" sz="4000" dirty="0" smtClean="0">
                <a:solidFill>
                  <a:srgbClr val="FFFF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 </a:t>
            </a:r>
            <a:r>
              <a:rPr lang="zh-TW" altLang="en-US" sz="4000" dirty="0" smtClean="0">
                <a:solidFill>
                  <a:srgbClr val="FFFF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雜訊</a:t>
            </a:r>
            <a:r>
              <a:rPr lang="en-US" altLang="zh-TW" sz="4000" dirty="0" smtClean="0">
                <a:solidFill>
                  <a:srgbClr val="FFFF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?</a:t>
            </a:r>
            <a:endParaRPr lang="en-US" altLang="zh-TW" sz="4000" dirty="0">
              <a:solidFill>
                <a:srgbClr val="FFFF00"/>
              </a:solidFill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23" name="文字方塊 20"/>
          <p:cNvSpPr txBox="1"/>
          <p:nvPr/>
        </p:nvSpPr>
        <p:spPr>
          <a:xfrm>
            <a:off x="5811145" y="40098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時域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24" name="文字方塊 20"/>
          <p:cNvSpPr txBox="1"/>
          <p:nvPr/>
        </p:nvSpPr>
        <p:spPr>
          <a:xfrm>
            <a:off x="2823782" y="63474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頻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域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6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音樂實際過程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34620" y="49651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樂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譜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181083" y="3082353"/>
            <a:ext cx="888641" cy="57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2" y="1816820"/>
            <a:ext cx="2831576" cy="301145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4"/>
          <a:stretch/>
        </p:blipFill>
        <p:spPr>
          <a:xfrm>
            <a:off x="4200289" y="1690687"/>
            <a:ext cx="3217942" cy="35992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82" y="846436"/>
            <a:ext cx="2983604" cy="504206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7548796" y="3110650"/>
            <a:ext cx="1532586" cy="57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00312" y="273474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C++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程式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01374" y="54108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輸入簡譜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865298" y="59081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RTL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 </a:t>
            </a:r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code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5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zh-TW" altLang="en-US" dirty="0" smtClean="0"/>
              <a:t>過程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讀入圖片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886962" y="2311436"/>
            <a:ext cx="2051296" cy="2735818"/>
            <a:chOff x="5907284" y="881645"/>
            <a:chExt cx="2051296" cy="273581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4" b="12501"/>
            <a:stretch/>
          </p:blipFill>
          <p:spPr>
            <a:xfrm>
              <a:off x="5907284" y="881645"/>
              <a:ext cx="2051296" cy="273581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6025727" y="3129152"/>
              <a:ext cx="1883849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win_1p.coe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99" y="365125"/>
            <a:ext cx="3175224" cy="5768323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4" y="2464320"/>
            <a:ext cx="3553098" cy="2664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群組 12"/>
          <p:cNvGrpSpPr/>
          <p:nvPr/>
        </p:nvGrpSpPr>
        <p:grpSpPr>
          <a:xfrm>
            <a:off x="3579223" y="3318785"/>
            <a:ext cx="1593385" cy="776352"/>
            <a:chOff x="3823984" y="3258640"/>
            <a:chExt cx="1442434" cy="776352"/>
          </a:xfrm>
        </p:grpSpPr>
        <p:sp>
          <p:nvSpPr>
            <p:cNvPr id="8" name="向右箭號 7"/>
            <p:cNvSpPr/>
            <p:nvPr/>
          </p:nvSpPr>
          <p:spPr>
            <a:xfrm>
              <a:off x="3823984" y="3558473"/>
              <a:ext cx="1442434" cy="4765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982129" y="32586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華康正顏楷體W7" panose="03000709000000000000" pitchFamily="65" charset="-120"/>
                  <a:ea typeface="華康正顏楷體W7" panose="03000709000000000000" pitchFamily="65" charset="-120"/>
                </a:rPr>
                <a:t>助教程式</a:t>
              </a:r>
              <a:endParaRPr lang="zh-TW" altLang="en-US" dirty="0">
                <a:latin typeface="華康正顏楷體W7" panose="03000709000000000000" pitchFamily="65" charset="-120"/>
                <a:ea typeface="華康正顏楷體W7" panose="03000709000000000000" pitchFamily="65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241522" y="3193538"/>
            <a:ext cx="1442434" cy="850159"/>
            <a:chOff x="3823984" y="3184833"/>
            <a:chExt cx="1442434" cy="850159"/>
          </a:xfrm>
        </p:grpSpPr>
        <p:sp>
          <p:nvSpPr>
            <p:cNvPr id="15" name="向右箭號 14"/>
            <p:cNvSpPr/>
            <p:nvPr/>
          </p:nvSpPr>
          <p:spPr>
            <a:xfrm>
              <a:off x="3823984" y="3558473"/>
              <a:ext cx="1442434" cy="4765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020034" y="318483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華康正顏楷體W7" panose="03000709000000000000" pitchFamily="65" charset="-120"/>
                  <a:ea typeface="華康正顏楷體W7" panose="03000709000000000000" pitchFamily="65" charset="-120"/>
                </a:rPr>
                <a:t>C++</a:t>
              </a:r>
              <a:r>
                <a:rPr lang="zh-TW" altLang="en-US" dirty="0" smtClean="0">
                  <a:latin typeface="華康正顏楷體W7" panose="03000709000000000000" pitchFamily="65" charset="-120"/>
                  <a:ea typeface="華康正顏楷體W7" panose="03000709000000000000" pitchFamily="65" charset="-120"/>
                </a:rPr>
                <a:t>程式</a:t>
              </a:r>
              <a:endParaRPr lang="zh-TW" altLang="en-US" dirty="0">
                <a:latin typeface="華康正顏楷體W7" panose="03000709000000000000" pitchFamily="65" charset="-120"/>
                <a:ea typeface="華康正顏楷體W7" panose="03000709000000000000" pitchFamily="65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 rot="20537481">
            <a:off x="8984823" y="3281472"/>
            <a:ext cx="247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  <a:latin typeface="AR DARLING" panose="02000000000000000000" pitchFamily="2" charset="0"/>
              </a:rPr>
              <a:t>5 hours</a:t>
            </a:r>
            <a:endParaRPr lang="zh-TW" altLang="en-US" sz="5400" dirty="0"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088" y="1436704"/>
            <a:ext cx="4944" cy="4493833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20"/>
          <p:cNvSpPr txBox="1"/>
          <p:nvPr/>
        </p:nvSpPr>
        <p:spPr>
          <a:xfrm>
            <a:off x="5966537" y="61334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Block mem 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限制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19" name="文字方塊 20"/>
          <p:cNvSpPr txBox="1"/>
          <p:nvPr/>
        </p:nvSpPr>
        <p:spPr>
          <a:xfrm>
            <a:off x="5316387" y="516978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&lt;</a:t>
            </a:r>
            <a:r>
              <a:rPr lang="zh-TW" altLang="en-US" sz="2400" dirty="0" smtClean="0">
                <a:solidFill>
                  <a:srgbClr val="FF00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3</a:t>
            </a:r>
            <a:r>
              <a:rPr lang="zh-TW" altLang="en-US" sz="2400" dirty="0">
                <a:solidFill>
                  <a:srgbClr val="FF00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min</a:t>
            </a:r>
            <a:endParaRPr lang="zh-TW" altLang="en-US" sz="2400" dirty="0">
              <a:solidFill>
                <a:srgbClr val="FF0000"/>
              </a:solidFill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20" name="文字方塊 20"/>
          <p:cNvSpPr txBox="1"/>
          <p:nvPr/>
        </p:nvSpPr>
        <p:spPr>
          <a:xfrm>
            <a:off x="9526881" y="613606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w</a:t>
            </a:r>
            <a:r>
              <a:rPr lang="en-US" altLang="zh-TW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ire </a:t>
            </a:r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限制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5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實作過程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圖片疊合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5859"/>
            <a:ext cx="5801784" cy="4351338"/>
          </a:xfrm>
          <a:scene3d>
            <a:camera prst="orthographicFront">
              <a:rot lat="20400000" lon="19800000" rev="0"/>
            </a:camera>
            <a:lightRig rig="threePt" dir="t"/>
          </a:scene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83" y="4966866"/>
            <a:ext cx="2438400" cy="1778000"/>
          </a:xfrm>
          <a:prstGeom prst="rect">
            <a:avLst/>
          </a:prstGeom>
          <a:scene3d>
            <a:camera prst="orthographicFront">
              <a:rot lat="20400000" lon="19799988" rev="0"/>
            </a:camera>
            <a:lightRig rig="threePt" dir="t"/>
          </a:scene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6" y="1995859"/>
            <a:ext cx="2438400" cy="1778000"/>
          </a:xfrm>
          <a:prstGeom prst="rect">
            <a:avLst/>
          </a:prstGeom>
          <a:scene3d>
            <a:camera prst="orthographicFront">
              <a:rot lat="20400000" lon="19799988" rev="0"/>
            </a:camera>
            <a:lightRig rig="threePt" dir="t"/>
          </a:scene3d>
        </p:spPr>
      </p:pic>
      <p:cxnSp>
        <p:nvCxnSpPr>
          <p:cNvPr id="12" name="直線接點 11"/>
          <p:cNvCxnSpPr/>
          <p:nvPr/>
        </p:nvCxnSpPr>
        <p:spPr>
          <a:xfrm flipV="1">
            <a:off x="4267200" y="1647122"/>
            <a:ext cx="2218006" cy="16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316394" y="2075427"/>
            <a:ext cx="2218006" cy="16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316394" y="3269143"/>
            <a:ext cx="2082018" cy="64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5824025" y="4769007"/>
            <a:ext cx="2279569" cy="6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7857107" y="6231988"/>
            <a:ext cx="1427570" cy="62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7982695" y="4966866"/>
            <a:ext cx="1308898" cy="31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3164707" y="3587931"/>
            <a:ext cx="6362470" cy="5835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3142198" y="4794766"/>
            <a:ext cx="6149395" cy="11547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2029831" y="4566715"/>
            <a:ext cx="6368581" cy="119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029831" y="3391128"/>
            <a:ext cx="6504569" cy="542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34" y="4014366"/>
            <a:ext cx="1270000" cy="1905000"/>
          </a:xfrm>
          <a:prstGeom prst="rect">
            <a:avLst/>
          </a:prstGeom>
          <a:scene3d>
            <a:camera prst="orthographicFront">
              <a:rot lat="20400000" lon="19800000" rev="0"/>
            </a:camera>
            <a:lightRig rig="threePt" dir="t"/>
          </a:scene3d>
        </p:spPr>
      </p:pic>
      <p:cxnSp>
        <p:nvCxnSpPr>
          <p:cNvPr id="4" name="Straight Connector 3"/>
          <p:cNvCxnSpPr/>
          <p:nvPr/>
        </p:nvCxnSpPr>
        <p:spPr>
          <a:xfrm>
            <a:off x="2029831" y="3934010"/>
            <a:ext cx="0" cy="18314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9869" y="4171528"/>
            <a:ext cx="0" cy="18314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06249" y="3931528"/>
            <a:ext cx="1144751" cy="24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0083" y="5738754"/>
            <a:ext cx="1112367" cy="237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0"/>
          <p:cNvSpPr txBox="1"/>
          <p:nvPr/>
        </p:nvSpPr>
        <p:spPr>
          <a:xfrm>
            <a:off x="1742342" y="607447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碰撞邊界偵測</a:t>
            </a:r>
            <a:endParaRPr lang="zh-TW" altLang="en-US" sz="24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實作過程</a:t>
            </a:r>
            <a:r>
              <a:rPr lang="en-US" altLang="zh-TW" dirty="0" smtClean="0"/>
              <a:t>-(</a:t>
            </a:r>
            <a:r>
              <a:rPr lang="zh-TW" altLang="en-US" dirty="0" smtClean="0"/>
              <a:t>心路歷程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FPGA </a:t>
            </a:r>
            <a:r>
              <a:rPr lang="zh-TW" altLang="en-US" dirty="0"/>
              <a:t>板板記憶體有點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 smtClean="0"/>
              <a:t>大</a:t>
            </a:r>
            <a:r>
              <a:rPr lang="zh-TW" altLang="en-US" dirty="0"/>
              <a:t>概</a:t>
            </a:r>
            <a:r>
              <a:rPr lang="zh-TW" altLang="en-US" dirty="0" smtClean="0"/>
              <a:t>存滿兩張全圖就</a:t>
            </a:r>
            <a:r>
              <a:rPr lang="zh-TW" altLang="en-US" dirty="0"/>
              <a:t>會爆</a:t>
            </a:r>
            <a:r>
              <a:rPr lang="zh-TW" altLang="en-US" dirty="0" smtClean="0"/>
              <a:t>掉</a:t>
            </a:r>
            <a:endParaRPr lang="en-US" altLang="zh-TW" dirty="0" smtClean="0"/>
          </a:p>
          <a:p>
            <a:r>
              <a:rPr lang="zh-TW" altLang="en-US" dirty="0" smtClean="0"/>
              <a:t>助</a:t>
            </a:r>
            <a:r>
              <a:rPr lang="zh-TW" altLang="en-US" dirty="0"/>
              <a:t>教說改寫 </a:t>
            </a:r>
            <a:r>
              <a:rPr lang="en-US" altLang="zh-TW" dirty="0"/>
              <a:t>RTL code </a:t>
            </a:r>
            <a:r>
              <a:rPr lang="zh-TW" altLang="en-US" dirty="0"/>
              <a:t>就可</a:t>
            </a:r>
            <a:r>
              <a:rPr lang="zh-TW" altLang="en-US" dirty="0" smtClean="0"/>
              <a:t>以合成了</a:t>
            </a:r>
            <a:endParaRPr lang="en-US" altLang="zh-TW" dirty="0"/>
          </a:p>
          <a:p>
            <a:r>
              <a:rPr lang="zh-TW" altLang="en-US" dirty="0" smtClean="0"/>
              <a:t>但是合成就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五</a:t>
            </a:r>
            <a:r>
              <a:rPr lang="zh-TW" altLang="en-US" dirty="0"/>
              <a:t>個小</a:t>
            </a:r>
            <a:r>
              <a:rPr lang="zh-TW" altLang="en-US" dirty="0" smtClean="0"/>
              <a:t>時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而且</a:t>
            </a:r>
            <a:r>
              <a:rPr lang="zh-TW" altLang="en-US" dirty="0"/>
              <a:t>再</a:t>
            </a:r>
            <a:r>
              <a:rPr lang="zh-TW" altLang="en-US" dirty="0" smtClean="0"/>
              <a:t>次合成又會再</a:t>
            </a:r>
            <a:r>
              <a:rPr lang="zh-TW" altLang="en-US" dirty="0" smtClean="0"/>
              <a:t>重跑一</a:t>
            </a:r>
            <a:r>
              <a:rPr lang="zh-TW" altLang="en-US" dirty="0"/>
              <a:t>次</a:t>
            </a:r>
            <a:r>
              <a:rPr lang="en-US" altLang="zh-TW" dirty="0"/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5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實作過程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皮卡丘調適法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641996"/>
            <a:ext cx="6953250" cy="39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創作動機</a:t>
            </a:r>
            <a:endParaRPr lang="en-US" altLang="zh-TW" dirty="0" smtClean="0"/>
          </a:p>
          <a:p>
            <a:r>
              <a:rPr lang="zh-TW" altLang="en-US" dirty="0" smtClean="0"/>
              <a:t>遊戲背景</a:t>
            </a:r>
            <a:endParaRPr lang="en-US" altLang="zh-TW" dirty="0" smtClean="0"/>
          </a:p>
          <a:p>
            <a:r>
              <a:rPr lang="zh-TW" altLang="en-US" dirty="0" smtClean="0"/>
              <a:t>實作過程</a:t>
            </a:r>
            <a:endParaRPr lang="en-US" altLang="zh-TW" dirty="0" smtClean="0"/>
          </a:p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07" y="833905"/>
            <a:ext cx="6648361" cy="49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1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595949" cy="5923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16" y="365125"/>
            <a:ext cx="3288030" cy="59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r>
              <a:rPr lang="en-US" altLang="zh-TW" dirty="0" smtClean="0"/>
              <a:t>-</a:t>
            </a:r>
            <a:r>
              <a:rPr lang="zh-TW" altLang="en-US" dirty="0" smtClean="0"/>
              <a:t>邊走邊玩手機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科技發達</a:t>
            </a:r>
            <a:r>
              <a:rPr lang="x-none" altLang="zh-TW" dirty="0"/>
              <a:t>,</a:t>
            </a:r>
            <a:r>
              <a:rPr lang="zh-TW" altLang="en-US" dirty="0"/>
              <a:t>人人低頭滑手機的景象隨處可見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邊走路邊滑手機所造成的安全問題，在智慧型手機也相當盛行的歐美國家，也引起很多的討論，相關的研究也不少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盯著手機的螢幕不放，往往沒有注意到周遭路況及環境中的危險，而讓自己在無意間，陷入危險之中。</a:t>
            </a:r>
            <a:endParaRPr lang="en-US" altLang="zh-TW" dirty="0" smtClean="0"/>
          </a:p>
          <a:p>
            <a:endParaRPr lang="x-none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4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940"/>
            <a:ext cx="7848600" cy="530728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6" r="25189"/>
          <a:stretch/>
        </p:blipFill>
        <p:spPr>
          <a:xfrm>
            <a:off x="6496050" y="212725"/>
            <a:ext cx="5505450" cy="5657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55541" y="1690688"/>
            <a:ext cx="413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rgbClr val="FF0000"/>
                </a:solidFill>
                <a:latin typeface="華康POP2體W9(P)" panose="040B0900000000000000" pitchFamily="82" charset="-120"/>
                <a:ea typeface="華康POP2體W9(P)" panose="040B0900000000000000" pitchFamily="82" charset="-120"/>
              </a:rPr>
              <a:t>主角</a:t>
            </a:r>
            <a:r>
              <a:rPr lang="en-US" altLang="zh-TW" sz="5400" dirty="0" smtClean="0">
                <a:solidFill>
                  <a:srgbClr val="FF0000"/>
                </a:solidFill>
                <a:latin typeface="華康POP2體W9(P)" panose="040B0900000000000000" pitchFamily="82" charset="-120"/>
                <a:ea typeface="華康POP2體W9(P)" panose="040B0900000000000000" pitchFamily="82" charset="-120"/>
              </a:rPr>
              <a:t>~Waiting</a:t>
            </a:r>
            <a:endParaRPr lang="zh-TW" altLang="en-US" sz="5400" dirty="0">
              <a:solidFill>
                <a:srgbClr val="FF0000"/>
              </a:solidFill>
              <a:latin typeface="華康POP2體W9(P)" panose="040B0900000000000000" pitchFamily="82" charset="-120"/>
              <a:ea typeface="華康POP2體W9(P)" panose="040B09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8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r>
              <a:rPr lang="en-US" altLang="zh-TW" dirty="0" smtClean="0"/>
              <a:t>-</a:t>
            </a:r>
            <a:r>
              <a:rPr lang="zh-TW" altLang="en-US" dirty="0" smtClean="0"/>
              <a:t>駝背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駝背不僅造成疼痛，睡眠、呼吸都影響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駝背除了不美觀之外，還會引起頭痛、胸悶、失眠等問題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容易產生退化、骨刺的情況，也有可能影響睡眠，造成失眠或睡眠品質差的情形。</a:t>
            </a:r>
          </a:p>
        </p:txBody>
      </p:sp>
    </p:spTree>
    <p:extLst>
      <p:ext uri="{BB962C8B-B14F-4D97-AF65-F5344CB8AC3E}">
        <p14:creationId xmlns:p14="http://schemas.microsoft.com/office/powerpoint/2010/main" val="4203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遊戲背景</a:t>
            </a:r>
            <a:r>
              <a:rPr lang="en-US" altLang="zh-TW" dirty="0" smtClean="0"/>
              <a:t>-</a:t>
            </a:r>
            <a:r>
              <a:rPr lang="zh-TW" altLang="en-US" dirty="0" smtClean="0"/>
              <a:t>地</a:t>
            </a:r>
            <a:r>
              <a:rPr lang="zh-TW" altLang="en-US" dirty="0"/>
              <a:t>圖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79" y="1690688"/>
            <a:ext cx="6539442" cy="4904582"/>
          </a:xfrm>
        </p:spPr>
      </p:pic>
    </p:spTree>
    <p:extLst>
      <p:ext uri="{BB962C8B-B14F-4D97-AF65-F5344CB8AC3E}">
        <p14:creationId xmlns:p14="http://schemas.microsoft.com/office/powerpoint/2010/main" val="2365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遊戲背景</a:t>
            </a:r>
            <a:r>
              <a:rPr lang="en-US" altLang="zh-TW" dirty="0" smtClean="0"/>
              <a:t>-</a:t>
            </a:r>
            <a:r>
              <a:rPr lang="zh-TW" altLang="en-US" dirty="0" smtClean="0"/>
              <a:t>主角設定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形象</a:t>
            </a:r>
            <a:r>
              <a:rPr lang="zh-TW" altLang="en-US" dirty="0" smtClean="0"/>
              <a:t>：駝背、玩手機</a:t>
            </a:r>
            <a:endParaRPr lang="en-US" altLang="zh-TW" dirty="0" smtClean="0"/>
          </a:p>
          <a:p>
            <a:r>
              <a:rPr lang="zh-TW" altLang="en-US" dirty="0" smtClean="0"/>
              <a:t>身型：</a:t>
            </a:r>
            <a:r>
              <a:rPr lang="en-US" altLang="zh-TW" dirty="0" smtClean="0"/>
              <a:t>Boring</a:t>
            </a:r>
          </a:p>
          <a:p>
            <a:r>
              <a:rPr lang="zh-TW" altLang="en-US" dirty="0" smtClean="0"/>
              <a:t>臉：</a:t>
            </a:r>
            <a:r>
              <a:rPr lang="en-US" altLang="zh-TW" dirty="0" smtClean="0"/>
              <a:t>Waiting</a:t>
            </a:r>
          </a:p>
          <a:p>
            <a:r>
              <a:rPr lang="zh-TW" altLang="en-US" dirty="0" smtClean="0"/>
              <a:t>衣著：神奇寶貝</a:t>
            </a:r>
            <a:r>
              <a:rPr lang="en-US" altLang="zh-TW" dirty="0" smtClean="0"/>
              <a:t>-</a:t>
            </a:r>
            <a:r>
              <a:rPr lang="zh-TW" altLang="en-US" dirty="0" smtClean="0"/>
              <a:t>小剛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7" y="579051"/>
            <a:ext cx="4195763" cy="57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實作過程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主角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8" t="31421" r="5696"/>
          <a:stretch/>
        </p:blipFill>
        <p:spPr>
          <a:xfrm>
            <a:off x="466915" y="1690688"/>
            <a:ext cx="1327669" cy="187730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45" y="2152951"/>
            <a:ext cx="2692092" cy="36864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3562" r="30860" b="3393"/>
          <a:stretch/>
        </p:blipFill>
        <p:spPr>
          <a:xfrm>
            <a:off x="3223775" y="2152951"/>
            <a:ext cx="2046230" cy="37641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2" y="3671997"/>
            <a:ext cx="2127288" cy="2985667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842517" y="3733557"/>
            <a:ext cx="1530241" cy="754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1997620" y="3825025"/>
            <a:ext cx="1327829" cy="5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70927" y="3214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系上</a:t>
            </a:r>
            <a:endParaRPr lang="en-US" altLang="zh-TW" sz="2000" dirty="0" smtClean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  <a:p>
            <a:r>
              <a:rPr lang="zh-TW" altLang="en-US" sz="20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繪圖大神</a:t>
            </a:r>
            <a:endParaRPr lang="zh-TW" altLang="en-US" sz="20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25" y="2179751"/>
            <a:ext cx="2439779" cy="365966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826676" y="391085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Photoshop</a:t>
            </a:r>
            <a:endParaRPr lang="zh-TW" altLang="en-US" sz="2000" dirty="0">
              <a:solidFill>
                <a:srgbClr val="FF0000"/>
              </a:solidFill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991501" y="3825025"/>
            <a:ext cx="1805642" cy="60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3"/>
          <p:cNvSpPr txBox="1"/>
          <p:nvPr/>
        </p:nvSpPr>
        <p:spPr>
          <a:xfrm>
            <a:off x="7991500" y="391085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Quantization</a:t>
            </a:r>
            <a:endParaRPr lang="zh-TW" altLang="en-US" sz="2000" dirty="0">
              <a:solidFill>
                <a:srgbClr val="FF0000"/>
              </a:solidFill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16" name="文字方塊 9"/>
          <p:cNvSpPr txBox="1"/>
          <p:nvPr/>
        </p:nvSpPr>
        <p:spPr>
          <a:xfrm>
            <a:off x="6571657" y="598455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RGB 24 bit</a:t>
            </a:r>
            <a:endParaRPr lang="zh-TW" altLang="en-US" sz="20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  <p:sp>
        <p:nvSpPr>
          <p:cNvPr id="17" name="文字方塊 9"/>
          <p:cNvSpPr txBox="1"/>
          <p:nvPr/>
        </p:nvSpPr>
        <p:spPr>
          <a:xfrm>
            <a:off x="9934780" y="598455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華康正顏楷體W7" panose="03000709000000000000" pitchFamily="65" charset="-120"/>
                <a:ea typeface="華康正顏楷體W7" panose="03000709000000000000" pitchFamily="65" charset="-120"/>
              </a:rPr>
              <a:t>YUI 12 bit</a:t>
            </a:r>
            <a:endParaRPr lang="zh-TW" altLang="en-US" sz="2000" dirty="0">
              <a:latin typeface="華康正顏楷體W7" panose="03000709000000000000" pitchFamily="65" charset="-120"/>
              <a:ea typeface="華康正顏楷體W7" panose="030007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1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實作過程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分工項目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余玄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鍵盤訊號</a:t>
            </a:r>
            <a:endParaRPr lang="en-US" altLang="zh-TW" dirty="0" smtClean="0"/>
          </a:p>
          <a:p>
            <a:r>
              <a:rPr lang="zh-TW" altLang="en-US" dirty="0" smtClean="0"/>
              <a:t>圖片</a:t>
            </a:r>
            <a:r>
              <a:rPr lang="zh-TW" altLang="en-US" dirty="0"/>
              <a:t>顯示、疊</a:t>
            </a:r>
            <a:r>
              <a:rPr lang="zh-TW" altLang="en-US" dirty="0" smtClean="0"/>
              <a:t>合</a:t>
            </a:r>
            <a:endParaRPr lang="en-US" altLang="zh-TW" dirty="0" smtClean="0"/>
          </a:p>
          <a:p>
            <a:r>
              <a:rPr lang="zh-TW" altLang="en-US" dirty="0" smtClean="0"/>
              <a:t>主角、車子移動</a:t>
            </a:r>
            <a:endParaRPr lang="en-US" altLang="zh-TW" dirty="0" smtClean="0"/>
          </a:p>
          <a:p>
            <a:r>
              <a:rPr lang="zh-TW" altLang="en-US" dirty="0" smtClean="0"/>
              <a:t>碰撞判斷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6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454</TotalTime>
  <Words>610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 DARLING</vt:lpstr>
      <vt:lpstr>新細明體</vt:lpstr>
      <vt:lpstr>華康POP2體W9(P)</vt:lpstr>
      <vt:lpstr>華康中特圓體</vt:lpstr>
      <vt:lpstr>華康正顏楷體W7</vt:lpstr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目錄</vt:lpstr>
      <vt:lpstr>前言-邊走邊玩手機</vt:lpstr>
      <vt:lpstr>PowerPoint Presentation</vt:lpstr>
      <vt:lpstr>前言-駝背</vt:lpstr>
      <vt:lpstr>遊戲背景-地圖</vt:lpstr>
      <vt:lpstr>遊戲背景-主角設定</vt:lpstr>
      <vt:lpstr>實作過程-主角</vt:lpstr>
      <vt:lpstr>實作過程-分工項目(余玄)</vt:lpstr>
      <vt:lpstr>實作過程-分工項目(孟宇)</vt:lpstr>
      <vt:lpstr>GitHub-抓戰犯系統</vt:lpstr>
      <vt:lpstr>實作過程-FSM架構</vt:lpstr>
      <vt:lpstr>音樂</vt:lpstr>
      <vt:lpstr>音樂理想過程-DSP</vt:lpstr>
      <vt:lpstr>音樂實際過程</vt:lpstr>
      <vt:lpstr>實作過程-讀入圖片</vt:lpstr>
      <vt:lpstr>實作過程-圖片疊合</vt:lpstr>
      <vt:lpstr>實作過程-(心路歷程)</vt:lpstr>
      <vt:lpstr>實作過程-使用方法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Adam</dc:creator>
  <cp:lastModifiedBy>鄭余玄</cp:lastModifiedBy>
  <cp:revision>85</cp:revision>
  <dcterms:created xsi:type="dcterms:W3CDTF">2017-01-04T15:27:32Z</dcterms:created>
  <dcterms:modified xsi:type="dcterms:W3CDTF">2017-01-05T09:02:05Z</dcterms:modified>
</cp:coreProperties>
</file>