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273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BCAA23-1735-404F-B945-27396C38EB51}">
          <p14:sldIdLst>
            <p14:sldId id="272"/>
            <p14:sldId id="273"/>
          </p14:sldIdLst>
        </p14:section>
        <p14:section name="withLine" id="{196F77E0-D3D2-49EF-8891-A1D64FDDA076}">
          <p14:sldIdLst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59C98-C9BD-41F7-80CC-38D3607D3299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C5D5-5119-47B0-896C-5F4E377EE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9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C5D5-5119-47B0-896C-5F4E377EE1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7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C5D5-5119-47B0-896C-5F4E377EE1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3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4A935-5D3E-4F49-8796-906CFAB3F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7E2644-8460-4672-8C39-BC5DCD8E3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6A3E2-148F-46CF-BBE1-520F034E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EF03D-DE39-495D-B28A-CBF7BA04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2109F-90EB-4A7B-9C4A-BEE58179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4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9D0D8-8EA5-43A0-8E3C-B84F2583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D724B-BBBF-455D-87D5-AF3152F5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640AA-56A0-4748-88AD-C41C9C19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5E354-2071-40C0-A2F4-7CF41C5E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1FB80-0176-40ED-AD4F-4156C170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4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F4AEF-FEE5-47AF-8EAB-A98F1854F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8B85E-1D31-47B1-8A64-28E207E4D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F0092-14FC-4766-A9BE-B245EDEE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C14C8-7412-4FF8-A9BC-6095D444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A2C39-EBA5-48AA-A62E-1C0EC8CD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1FD87-3E65-4EFF-8F1B-352957A8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8A857-FA4D-487C-BBC9-95780AAA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DD486-C85D-4B71-8DC5-7ED22457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B0DB9-CF99-4C45-BF18-40B88D14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4A83F-6BB1-4B25-90FF-C0A06ECF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B1A5C-8E97-4C78-A02B-E0F6D413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BDF8F-9273-4DE5-AA2C-A14303D5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66487-9ECD-41F2-9AA5-A8032F50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9D08D-10B7-4A22-8403-E72CE342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5A5FA-4831-4145-8AB6-FA42DC6D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0D50-EB67-4B0A-A1A7-7A9503C2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22521-211A-4F00-9922-6B359C6DA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9C711-4989-4212-9F2F-4A98EEC5A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E274D-ABD4-48B4-9C88-7B3DD3B9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58908-2236-44F6-B54E-49F1379D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131A2-A6C7-4285-BDAB-6925628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B0768-7074-4FEF-8809-16D2DDC9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9AA74-DAB6-40E8-92B1-0816F9A6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E117B-461D-4C6F-B215-6F53FA29E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388900-228E-491F-995B-7428933CF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E69C87-BA80-41C2-A1CF-BF2B2BD08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E0588F-45DB-4DFB-9643-E2B080BC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EBA3D9-1103-4BEA-817E-FE476918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0E7957-4F65-4D0E-ACC3-E85B88CD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A0A98-D097-4A9B-9EAA-46019970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BA588C-63DE-43AF-8EB0-4D53971E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DD37D1-C967-41F9-A58F-884F4B08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22924D-47DD-453A-A3DC-8662FF5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7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B2B9B0-CAC6-4EBC-A422-40067E34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78CA10-3B45-4E53-9C00-83DFDBDA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A2039F-0D28-438D-A490-4FF021CE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A660A-8E91-4DBC-8081-D1E6C48E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F007-5350-443C-B5E1-E20C8F1D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400C1-B44B-45F1-87B3-1C2854EB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22B4A-28E6-4479-B642-C0DAC30F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6D89D-B0BD-400F-9CAB-554619D7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9CA07-342B-4474-AA16-36F1AD8B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7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C9AA8-C7B7-4043-921F-42F91F6E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6857C4-ECCF-4AD2-A9EC-B498E77DC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F499D-B9F6-43A4-9D67-D84AF7E93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E97A9-0D3D-41D4-B19A-CEC19AD4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0785A-8FFC-4503-8ED5-914A1A36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80702-4C76-48DF-9F45-3EA81083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9D4DA0-2776-41BB-A903-CC5F9F4E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F8DE0-8D98-4DA4-B574-077FA23C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D6A12-82E1-4201-8887-4D49D96B0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5CE-28E9-41AA-907C-478FE12C818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E98DA-4C48-418F-8798-4A64D0960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3E3F4-B925-4EE2-B8CA-9051E4B12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4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55A9F4-E640-A046-80CD-2A59DB2F26AC}"/>
              </a:ext>
            </a:extLst>
          </p:cNvPr>
          <p:cNvGrpSpPr/>
          <p:nvPr/>
        </p:nvGrpSpPr>
        <p:grpSpPr>
          <a:xfrm>
            <a:off x="2047520" y="563669"/>
            <a:ext cx="1964266" cy="1580445"/>
            <a:chOff x="812800" y="824088"/>
            <a:chExt cx="1964266" cy="15804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FF37D0-0A63-AF4B-90C1-40A7116408E1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E14611-91B9-E14E-AC51-E866CA595AA1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918044B-F212-A64E-A4E7-03F88872C5E8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E62F643-E65F-9847-B82C-6961F8328781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9D88FE4-533B-ED49-8BE8-77CE20BAA0C7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曲线连接符 8">
              <a:extLst>
                <a:ext uri="{FF2B5EF4-FFF2-40B4-BE49-F238E27FC236}">
                  <a16:creationId xmlns:a16="http://schemas.microsoft.com/office/drawing/2014/main" id="{92247B28-B367-4740-A76A-21A43315C3C7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1926706" y="1651000"/>
              <a:ext cx="220134" cy="7902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CF81AF35-CF80-A945-B6CF-EDB49136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01422" y="1879600"/>
              <a:ext cx="174978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曲线连接符 13">
              <a:extLst>
                <a:ext uri="{FF2B5EF4-FFF2-40B4-BE49-F238E27FC236}">
                  <a16:creationId xmlns:a16="http://schemas.microsoft.com/office/drawing/2014/main" id="{99308F9B-808C-CC46-88C1-E1F7D31248C5}"/>
                </a:ext>
              </a:extLst>
            </p:cNvPr>
            <p:cNvCxnSpPr>
              <a:stCxn id="5" idx="7"/>
            </p:cNvCxnSpPr>
            <p:nvPr/>
          </p:nvCxnSpPr>
          <p:spPr>
            <a:xfrm rot="5400000" flipH="1" flipV="1">
              <a:off x="1569265" y="1226393"/>
              <a:ext cx="128164" cy="15209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DD61F66-CF39-48E6-ABBF-9ADDEA68B4CB}"/>
                </a:ext>
              </a:extLst>
            </p:cNvPr>
            <p:cNvSpPr/>
            <p:nvPr/>
          </p:nvSpPr>
          <p:spPr>
            <a:xfrm>
              <a:off x="1348044" y="1621160"/>
              <a:ext cx="158044" cy="15804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曲线连接符 10">
              <a:extLst>
                <a:ext uri="{FF2B5EF4-FFF2-40B4-BE49-F238E27FC236}">
                  <a16:creationId xmlns:a16="http://schemas.microsoft.com/office/drawing/2014/main" id="{5FE1FAD0-607E-44B8-8061-E0D5043CF8AA}"/>
                </a:ext>
              </a:extLst>
            </p:cNvPr>
            <p:cNvCxnSpPr>
              <a:cxnSpLocks/>
              <a:stCxn id="24" idx="7"/>
            </p:cNvCxnSpPr>
            <p:nvPr/>
          </p:nvCxnSpPr>
          <p:spPr>
            <a:xfrm rot="5400000" flipH="1" flipV="1">
              <a:off x="1554159" y="1468705"/>
              <a:ext cx="104385" cy="24681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43E0EB2-F85B-884E-A4BB-AEBA23A34C80}"/>
              </a:ext>
            </a:extLst>
          </p:cNvPr>
          <p:cNvSpPr txBox="1"/>
          <p:nvPr/>
        </p:nvSpPr>
        <p:spPr>
          <a:xfrm>
            <a:off x="4174604" y="805247"/>
            <a:ext cx="6275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每个试次您将观看一段运动，包含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个不同颜色的小球。</a:t>
            </a:r>
            <a:endParaRPr kumimoji="1" lang="en-US" altLang="zh-CN" dirty="0"/>
          </a:p>
          <a:p>
            <a:r>
              <a:rPr kumimoji="1" lang="zh-CN" altLang="en-US" dirty="0"/>
              <a:t>其中可能存在追逐，即存在一只狼追一只羊的运动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也可能不存在追逐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0903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B59CCD-E81A-BB46-975B-00C127C9F7FE}"/>
              </a:ext>
            </a:extLst>
          </p:cNvPr>
          <p:cNvSpPr txBox="1"/>
          <p:nvPr/>
        </p:nvSpPr>
        <p:spPr>
          <a:xfrm>
            <a:off x="1787637" y="2846826"/>
            <a:ext cx="548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狼的追逐可能存在偏离角度。因此狼的运动不一定直接向着羊的当前位置。</a:t>
            </a:r>
            <a:r>
              <a:rPr kumimoji="1" lang="zh-CN" altLang="en-US" b="1" dirty="0"/>
              <a:t>但总体来说只要一个物体的运动并非随机，而是向着另一个物体靠近</a:t>
            </a:r>
            <a:r>
              <a:rPr kumimoji="1" lang="zh-CN" altLang="en-US" dirty="0"/>
              <a:t>，就可以算作是狼。</a:t>
            </a:r>
            <a:endParaRPr kumimoji="1" lang="en-US" altLang="zh-CN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C96169-34F4-1040-9485-0A9C6F4A8C76}"/>
              </a:ext>
            </a:extLst>
          </p:cNvPr>
          <p:cNvGrpSpPr/>
          <p:nvPr/>
        </p:nvGrpSpPr>
        <p:grpSpPr>
          <a:xfrm>
            <a:off x="7684419" y="2491433"/>
            <a:ext cx="2590684" cy="1899037"/>
            <a:chOff x="6440556" y="2466229"/>
            <a:chExt cx="2590684" cy="189903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4D7EFEA-E8CA-4045-BBD9-599E8177DC8F}"/>
                </a:ext>
              </a:extLst>
            </p:cNvPr>
            <p:cNvSpPr/>
            <p:nvPr/>
          </p:nvSpPr>
          <p:spPr>
            <a:xfrm>
              <a:off x="6440556" y="3848431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狼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A5E2295-366D-9342-A24D-5651FFD86FC6}"/>
                </a:ext>
              </a:extLst>
            </p:cNvPr>
            <p:cNvSpPr/>
            <p:nvPr/>
          </p:nvSpPr>
          <p:spPr>
            <a:xfrm>
              <a:off x="7054132" y="2466229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00B050"/>
                  </a:solidFill>
                </a:rPr>
                <a:t>羊</a:t>
              </a: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C7BAD978-2985-1947-AA0E-16DF553BE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91" y="2967162"/>
              <a:ext cx="424146" cy="909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EDB816CE-350F-AE42-90D6-ED08A837C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042" y="3437689"/>
              <a:ext cx="988917" cy="44063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弧 42">
              <a:extLst>
                <a:ext uri="{FF2B5EF4-FFF2-40B4-BE49-F238E27FC236}">
                  <a16:creationId xmlns:a16="http://schemas.microsoft.com/office/drawing/2014/main" id="{F4A58D22-2596-B643-853F-F61E49D4F9D1}"/>
                </a:ext>
              </a:extLst>
            </p:cNvPr>
            <p:cNvSpPr/>
            <p:nvPr/>
          </p:nvSpPr>
          <p:spPr>
            <a:xfrm>
              <a:off x="6742707" y="3331598"/>
              <a:ext cx="659958" cy="544816"/>
            </a:xfrm>
            <a:prstGeom prst="arc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右箭头 43">
              <a:extLst>
                <a:ext uri="{FF2B5EF4-FFF2-40B4-BE49-F238E27FC236}">
                  <a16:creationId xmlns:a16="http://schemas.microsoft.com/office/drawing/2014/main" id="{3A2F9FAE-D834-D840-8CCA-DDA41A5EF9CA}"/>
                </a:ext>
              </a:extLst>
            </p:cNvPr>
            <p:cNvSpPr/>
            <p:nvPr/>
          </p:nvSpPr>
          <p:spPr>
            <a:xfrm rot="20372945">
              <a:off x="7317271" y="3171575"/>
              <a:ext cx="711794" cy="10991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2986D2-BFD3-A542-AD43-18C549190042}"/>
                </a:ext>
              </a:extLst>
            </p:cNvPr>
            <p:cNvSpPr txBox="1"/>
            <p:nvPr/>
          </p:nvSpPr>
          <p:spPr>
            <a:xfrm>
              <a:off x="8025837" y="2866037"/>
              <a:ext cx="100540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sz="1600" dirty="0"/>
                <a:t>偏离角度</a:t>
              </a:r>
            </a:p>
          </p:txBody>
        </p:sp>
      </p:grp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ED8C2CAD-7065-8745-B936-890F19A26D77}"/>
              </a:ext>
            </a:extLst>
          </p:cNvPr>
          <p:cNvSpPr/>
          <p:nvPr/>
        </p:nvSpPr>
        <p:spPr>
          <a:xfrm>
            <a:off x="7425855" y="2362888"/>
            <a:ext cx="2981739" cy="21548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ACFA6-345B-C14B-9E38-E80A2CDD944E}"/>
              </a:ext>
            </a:extLst>
          </p:cNvPr>
          <p:cNvSpPr txBox="1"/>
          <p:nvPr/>
        </p:nvSpPr>
        <p:spPr>
          <a:xfrm>
            <a:off x="4651736" y="57347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按空格键继续查看任务说明</a:t>
            </a:r>
          </a:p>
        </p:txBody>
      </p:sp>
    </p:spTree>
    <p:extLst>
      <p:ext uri="{BB962C8B-B14F-4D97-AF65-F5344CB8AC3E}">
        <p14:creationId xmlns:p14="http://schemas.microsoft.com/office/powerpoint/2010/main" val="159964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37257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60A14-C953-4C4A-91A2-09E8F3E14161}"/>
              </a:ext>
            </a:extLst>
          </p:cNvPr>
          <p:cNvSpPr txBox="1"/>
          <p:nvPr/>
        </p:nvSpPr>
        <p:spPr>
          <a:xfrm>
            <a:off x="2161459" y="612716"/>
            <a:ext cx="80178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任务：识别狼和羊的身份</a:t>
            </a:r>
            <a:r>
              <a:rPr kumimoji="1" lang="zh-CN" altLang="en-US" dirty="0"/>
              <a:t>。请在保持准确的前提下</a:t>
            </a:r>
            <a:r>
              <a:rPr kumimoji="1" lang="zh-CN" altLang="en-US" sz="2000" b="1" dirty="0"/>
              <a:t>尽快反应</a:t>
            </a:r>
            <a:r>
              <a:rPr kumimoji="1" lang="zh-CN" altLang="en-US" dirty="0"/>
              <a:t>，一旦确认是否存在追逐，立刻</a:t>
            </a:r>
            <a:r>
              <a:rPr kumimoji="1" lang="zh-CN" altLang="en-US" b="1" dirty="0"/>
              <a:t>按键判断</a:t>
            </a:r>
            <a:r>
              <a:rPr kumimoji="1" lang="en-US" altLang="zh-CN" b="1" dirty="0"/>
              <a:t>(J=</a:t>
            </a:r>
            <a:r>
              <a:rPr kumimoji="1" lang="zh-CN" altLang="en-US" b="1" dirty="0"/>
              <a:t>存在追逐</a:t>
            </a:r>
            <a:r>
              <a:rPr kumimoji="1" lang="en-US" altLang="zh-CN" b="1" dirty="0"/>
              <a:t>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F=</a:t>
            </a:r>
            <a:r>
              <a:rPr kumimoji="1" lang="zh-CN" altLang="en-US" b="1" dirty="0"/>
              <a:t>无追逐</a:t>
            </a:r>
            <a:r>
              <a:rPr kumimoji="1" lang="en-US" altLang="zh-CN" b="1" dirty="0"/>
              <a:t>)</a:t>
            </a:r>
            <a:r>
              <a:rPr kumimoji="1" lang="zh-CN" altLang="en-US" dirty="0"/>
              <a:t>。按键后运动停止，请根据屏幕提示用鼠标依次点击出“狼”和“羊”的身份，被点击为“狼”的小球会显示标记“</a:t>
            </a:r>
            <a:r>
              <a:rPr kumimoji="1" lang="en-US" altLang="zh-CN" dirty="0"/>
              <a:t>W</a:t>
            </a:r>
            <a:r>
              <a:rPr kumimoji="1" lang="zh-CN" altLang="en-US" dirty="0"/>
              <a:t>”，被点击为“羊”的小球会显示标记“</a:t>
            </a:r>
            <a:r>
              <a:rPr kumimoji="1" lang="en-US" altLang="zh-CN" dirty="0"/>
              <a:t>S</a:t>
            </a:r>
            <a:r>
              <a:rPr kumimoji="1" lang="zh-CN" altLang="en-US" dirty="0"/>
              <a:t>”。</a:t>
            </a:r>
            <a:endParaRPr kumimoji="1" lang="en-US" altLang="zh-CN" dirty="0"/>
          </a:p>
          <a:p>
            <a:r>
              <a:rPr kumimoji="1" lang="zh-CN" altLang="en-US" dirty="0"/>
              <a:t>请再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秒内进行判断，若超出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秒，则运动结束并强迫要求进行作答。</a:t>
            </a:r>
            <a:endParaRPr kumimoji="1"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A274C9-E376-F840-B391-7CFA79F25E6F}"/>
              </a:ext>
            </a:extLst>
          </p:cNvPr>
          <p:cNvGrpSpPr/>
          <p:nvPr/>
        </p:nvGrpSpPr>
        <p:grpSpPr>
          <a:xfrm>
            <a:off x="2161459" y="2980268"/>
            <a:ext cx="3393182" cy="2730148"/>
            <a:chOff x="812800" y="824088"/>
            <a:chExt cx="1964266" cy="158044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B7E9057-EFC5-AD48-A698-8D63977E3245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4A9B84-835D-8B4C-8507-F3ACE52DD290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5645A4C-B357-624C-8FD3-52169CCE0A2B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1B872FB-82FC-9046-BB1B-6D8970544E1F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7415AD4-82D5-F947-8E15-7FD8861AB304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5" name="左箭头 46">
            <a:extLst>
              <a:ext uri="{FF2B5EF4-FFF2-40B4-BE49-F238E27FC236}">
                <a16:creationId xmlns:a16="http://schemas.microsoft.com/office/drawing/2014/main" id="{E1F7259A-FD62-FD44-BDF7-1387FF77CA99}"/>
              </a:ext>
            </a:extLst>
          </p:cNvPr>
          <p:cNvSpPr/>
          <p:nvPr/>
        </p:nvSpPr>
        <p:spPr>
          <a:xfrm rot="3936468">
            <a:off x="3355910" y="4124204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12EF471-F8BE-A944-B9A5-BA0A02B10CA6}"/>
              </a:ext>
            </a:extLst>
          </p:cNvPr>
          <p:cNvGrpSpPr/>
          <p:nvPr/>
        </p:nvGrpSpPr>
        <p:grpSpPr>
          <a:xfrm>
            <a:off x="6679971" y="2970517"/>
            <a:ext cx="3393182" cy="2730148"/>
            <a:chOff x="812800" y="824088"/>
            <a:chExt cx="1964266" cy="158044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1CE42BF-84E8-004E-BBA1-51AF2CDE6C8A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CB80EA2-3722-ED48-AA1A-FDF95AFBB71B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59460A9-0E2A-5544-BD0E-8169339FA745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1FF86C3-AD58-D641-B354-FD7E8AF7F452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2066DA6-75D1-0B40-9BEC-FE9BFFD1BF43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左箭头 46">
            <a:extLst>
              <a:ext uri="{FF2B5EF4-FFF2-40B4-BE49-F238E27FC236}">
                <a16:creationId xmlns:a16="http://schemas.microsoft.com/office/drawing/2014/main" id="{81BB6ABC-033D-1A4C-93A1-3EEECD62DD7F}"/>
              </a:ext>
            </a:extLst>
          </p:cNvPr>
          <p:cNvSpPr/>
          <p:nvPr/>
        </p:nvSpPr>
        <p:spPr>
          <a:xfrm rot="3936468">
            <a:off x="8871267" y="4231922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BAD248-1F09-1D4B-8B93-13D61E6DF880}"/>
              </a:ext>
            </a:extLst>
          </p:cNvPr>
          <p:cNvSpPr txBox="1"/>
          <p:nvPr/>
        </p:nvSpPr>
        <p:spPr>
          <a:xfrm>
            <a:off x="2979318" y="579996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第一次点击“狼”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2C80E9-FDC1-474E-AC9B-4C9A0CE8780A}"/>
              </a:ext>
            </a:extLst>
          </p:cNvPr>
          <p:cNvSpPr txBox="1"/>
          <p:nvPr/>
        </p:nvSpPr>
        <p:spPr>
          <a:xfrm>
            <a:off x="7575834" y="5803381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第二次点击“羊”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FA66AD3-163E-4636-B7C9-2CF266A5A2A9}"/>
              </a:ext>
            </a:extLst>
          </p:cNvPr>
          <p:cNvSpPr/>
          <p:nvPr/>
        </p:nvSpPr>
        <p:spPr>
          <a:xfrm>
            <a:off x="3150597" y="4334775"/>
            <a:ext cx="273014" cy="27301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17927E5-7DAF-48B2-8829-25F361657E89}"/>
              </a:ext>
            </a:extLst>
          </p:cNvPr>
          <p:cNvSpPr/>
          <p:nvPr/>
        </p:nvSpPr>
        <p:spPr>
          <a:xfrm>
            <a:off x="7667594" y="4324585"/>
            <a:ext cx="273014" cy="27301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16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55A9F4-E640-A046-80CD-2A59DB2F26AC}"/>
              </a:ext>
            </a:extLst>
          </p:cNvPr>
          <p:cNvGrpSpPr/>
          <p:nvPr/>
        </p:nvGrpSpPr>
        <p:grpSpPr>
          <a:xfrm>
            <a:off x="2047520" y="563669"/>
            <a:ext cx="1964266" cy="1580445"/>
            <a:chOff x="812800" y="824088"/>
            <a:chExt cx="1964266" cy="15804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FF37D0-0A63-AF4B-90C1-40A7116408E1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E14611-91B9-E14E-AC51-E866CA595AA1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918044B-F212-A64E-A4E7-03F88872C5E8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E62F643-E65F-9847-B82C-6961F8328781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9D88FE4-533B-ED49-8BE8-77CE20BAA0C7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曲线连接符 8">
              <a:extLst>
                <a:ext uri="{FF2B5EF4-FFF2-40B4-BE49-F238E27FC236}">
                  <a16:creationId xmlns:a16="http://schemas.microsoft.com/office/drawing/2014/main" id="{92247B28-B367-4740-A76A-21A43315C3C7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1926706" y="1651000"/>
              <a:ext cx="220134" cy="7902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CF81AF35-CF80-A945-B6CF-EDB49136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01422" y="1879600"/>
              <a:ext cx="174978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曲线连接符 13">
              <a:extLst>
                <a:ext uri="{FF2B5EF4-FFF2-40B4-BE49-F238E27FC236}">
                  <a16:creationId xmlns:a16="http://schemas.microsoft.com/office/drawing/2014/main" id="{99308F9B-808C-CC46-88C1-E1F7D31248C5}"/>
                </a:ext>
              </a:extLst>
            </p:cNvPr>
            <p:cNvCxnSpPr>
              <a:stCxn id="5" idx="7"/>
            </p:cNvCxnSpPr>
            <p:nvPr/>
          </p:nvCxnSpPr>
          <p:spPr>
            <a:xfrm rot="5400000" flipH="1" flipV="1">
              <a:off x="1569265" y="1226393"/>
              <a:ext cx="128164" cy="15209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DD61F66-CF39-48E6-ABBF-9ADDEA68B4CB}"/>
                </a:ext>
              </a:extLst>
            </p:cNvPr>
            <p:cNvSpPr/>
            <p:nvPr/>
          </p:nvSpPr>
          <p:spPr>
            <a:xfrm>
              <a:off x="1348044" y="1621160"/>
              <a:ext cx="158044" cy="15804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曲线连接符 10">
              <a:extLst>
                <a:ext uri="{FF2B5EF4-FFF2-40B4-BE49-F238E27FC236}">
                  <a16:creationId xmlns:a16="http://schemas.microsoft.com/office/drawing/2014/main" id="{5FE1FAD0-607E-44B8-8061-E0D5043CF8AA}"/>
                </a:ext>
              </a:extLst>
            </p:cNvPr>
            <p:cNvCxnSpPr>
              <a:cxnSpLocks/>
              <a:stCxn id="24" idx="7"/>
            </p:cNvCxnSpPr>
            <p:nvPr/>
          </p:nvCxnSpPr>
          <p:spPr>
            <a:xfrm rot="5400000" flipH="1" flipV="1">
              <a:off x="1554159" y="1468705"/>
              <a:ext cx="104385" cy="24681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43E0EB2-F85B-884E-A4BB-AEBA23A34C80}"/>
              </a:ext>
            </a:extLst>
          </p:cNvPr>
          <p:cNvSpPr txBox="1"/>
          <p:nvPr/>
        </p:nvSpPr>
        <p:spPr>
          <a:xfrm>
            <a:off x="4174604" y="805247"/>
            <a:ext cx="6275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每个试次您将观看一段运动，包含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个不同颜色的小球和</a:t>
            </a:r>
            <a:r>
              <a:rPr kumimoji="1" lang="en-US" altLang="zh-CN" dirty="0"/>
              <a:t>1</a:t>
            </a:r>
            <a:r>
              <a:rPr kumimoji="1" lang="zh-CN" altLang="en-US" dirty="0"/>
              <a:t>条连线。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个小球中可能存在追逐，即存在一只狼追一只羊的运动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 </a:t>
            </a:r>
            <a:r>
              <a:rPr kumimoji="1" lang="zh-CN" altLang="en-US" dirty="0"/>
              <a:t>也可能不存在追逐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0903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B59CCD-E81A-BB46-975B-00C127C9F7FE}"/>
              </a:ext>
            </a:extLst>
          </p:cNvPr>
          <p:cNvSpPr txBox="1"/>
          <p:nvPr/>
        </p:nvSpPr>
        <p:spPr>
          <a:xfrm>
            <a:off x="1787637" y="2846826"/>
            <a:ext cx="548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狼的追逐可能存在偏离角度。因此狼的运动不一定直接向着羊的当前位置。</a:t>
            </a:r>
            <a:r>
              <a:rPr kumimoji="1" lang="zh-CN" altLang="en-US" b="1" dirty="0"/>
              <a:t>但总体来说只要一个物体的运动并非随机，而是向着另一个物体靠近</a:t>
            </a:r>
            <a:r>
              <a:rPr kumimoji="1" lang="zh-CN" altLang="en-US" dirty="0"/>
              <a:t>，就可以算作是狼。</a:t>
            </a:r>
            <a:endParaRPr kumimoji="1" lang="en-US" altLang="zh-CN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C96169-34F4-1040-9485-0A9C6F4A8C76}"/>
              </a:ext>
            </a:extLst>
          </p:cNvPr>
          <p:cNvGrpSpPr/>
          <p:nvPr/>
        </p:nvGrpSpPr>
        <p:grpSpPr>
          <a:xfrm>
            <a:off x="7684419" y="2491433"/>
            <a:ext cx="2590684" cy="1899037"/>
            <a:chOff x="6440556" y="2466229"/>
            <a:chExt cx="2590684" cy="189903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4D7EFEA-E8CA-4045-BBD9-599E8177DC8F}"/>
                </a:ext>
              </a:extLst>
            </p:cNvPr>
            <p:cNvSpPr/>
            <p:nvPr/>
          </p:nvSpPr>
          <p:spPr>
            <a:xfrm>
              <a:off x="6440556" y="3848431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狼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A5E2295-366D-9342-A24D-5651FFD86FC6}"/>
                </a:ext>
              </a:extLst>
            </p:cNvPr>
            <p:cNvSpPr/>
            <p:nvPr/>
          </p:nvSpPr>
          <p:spPr>
            <a:xfrm>
              <a:off x="7054132" y="2466229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00B050"/>
                  </a:solidFill>
                </a:rPr>
                <a:t>羊</a:t>
              </a: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C7BAD978-2985-1947-AA0E-16DF553BE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91" y="2967162"/>
              <a:ext cx="424146" cy="909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EDB816CE-350F-AE42-90D6-ED08A837C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042" y="3437689"/>
              <a:ext cx="988917" cy="44063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弧 42">
              <a:extLst>
                <a:ext uri="{FF2B5EF4-FFF2-40B4-BE49-F238E27FC236}">
                  <a16:creationId xmlns:a16="http://schemas.microsoft.com/office/drawing/2014/main" id="{F4A58D22-2596-B643-853F-F61E49D4F9D1}"/>
                </a:ext>
              </a:extLst>
            </p:cNvPr>
            <p:cNvSpPr/>
            <p:nvPr/>
          </p:nvSpPr>
          <p:spPr>
            <a:xfrm>
              <a:off x="6742707" y="3331598"/>
              <a:ext cx="659958" cy="544816"/>
            </a:xfrm>
            <a:prstGeom prst="arc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右箭头 43">
              <a:extLst>
                <a:ext uri="{FF2B5EF4-FFF2-40B4-BE49-F238E27FC236}">
                  <a16:creationId xmlns:a16="http://schemas.microsoft.com/office/drawing/2014/main" id="{3A2F9FAE-D834-D840-8CCA-DDA41A5EF9CA}"/>
                </a:ext>
              </a:extLst>
            </p:cNvPr>
            <p:cNvSpPr/>
            <p:nvPr/>
          </p:nvSpPr>
          <p:spPr>
            <a:xfrm rot="20372945">
              <a:off x="7317271" y="3171575"/>
              <a:ext cx="711794" cy="10991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2986D2-BFD3-A542-AD43-18C549190042}"/>
                </a:ext>
              </a:extLst>
            </p:cNvPr>
            <p:cNvSpPr txBox="1"/>
            <p:nvPr/>
          </p:nvSpPr>
          <p:spPr>
            <a:xfrm>
              <a:off x="8025837" y="2866037"/>
              <a:ext cx="100540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sz="1600" dirty="0"/>
                <a:t>偏离角度</a:t>
              </a:r>
            </a:p>
          </p:txBody>
        </p:sp>
      </p:grp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ED8C2CAD-7065-8745-B936-890F19A26D77}"/>
              </a:ext>
            </a:extLst>
          </p:cNvPr>
          <p:cNvSpPr/>
          <p:nvPr/>
        </p:nvSpPr>
        <p:spPr>
          <a:xfrm>
            <a:off x="7425855" y="2362888"/>
            <a:ext cx="2981739" cy="21548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ACFA6-345B-C14B-9E38-E80A2CDD944E}"/>
              </a:ext>
            </a:extLst>
          </p:cNvPr>
          <p:cNvSpPr txBox="1"/>
          <p:nvPr/>
        </p:nvSpPr>
        <p:spPr>
          <a:xfrm>
            <a:off x="4651736" y="57347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按空格键继续查看任务说明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69F05E7-084B-434B-A5CB-CCB044144780}"/>
              </a:ext>
            </a:extLst>
          </p:cNvPr>
          <p:cNvSpPr/>
          <p:nvPr/>
        </p:nvSpPr>
        <p:spPr>
          <a:xfrm>
            <a:off x="3041482" y="1279501"/>
            <a:ext cx="190500" cy="273844"/>
          </a:xfrm>
          <a:custGeom>
            <a:avLst/>
            <a:gdLst>
              <a:gd name="connsiteX0" fmla="*/ 190500 w 190500"/>
              <a:gd name="connsiteY0" fmla="*/ 0 h 273844"/>
              <a:gd name="connsiteX1" fmla="*/ 69056 w 190500"/>
              <a:gd name="connsiteY1" fmla="*/ 104775 h 273844"/>
              <a:gd name="connsiteX2" fmla="*/ 0 w 190500"/>
              <a:gd name="connsiteY2" fmla="*/ 273844 h 27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73844">
                <a:moveTo>
                  <a:pt x="190500" y="0"/>
                </a:moveTo>
                <a:cubicBezTo>
                  <a:pt x="145653" y="29567"/>
                  <a:pt x="100806" y="59134"/>
                  <a:pt x="69056" y="104775"/>
                </a:cubicBezTo>
                <a:cubicBezTo>
                  <a:pt x="37306" y="150416"/>
                  <a:pt x="18653" y="212130"/>
                  <a:pt x="0" y="273844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9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37257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60A14-C953-4C4A-91A2-09E8F3E14161}"/>
              </a:ext>
            </a:extLst>
          </p:cNvPr>
          <p:cNvSpPr txBox="1"/>
          <p:nvPr/>
        </p:nvSpPr>
        <p:spPr>
          <a:xfrm>
            <a:off x="2161459" y="612716"/>
            <a:ext cx="80178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任务：识别狼和羊的身份</a:t>
            </a:r>
            <a:r>
              <a:rPr kumimoji="1" lang="zh-CN" altLang="en-US" dirty="0"/>
              <a:t>。请在保持准确的前提下</a:t>
            </a:r>
            <a:r>
              <a:rPr kumimoji="1" lang="zh-CN" altLang="en-US" sz="2000" b="1" dirty="0"/>
              <a:t>尽快反应</a:t>
            </a:r>
            <a:r>
              <a:rPr kumimoji="1" lang="zh-CN" altLang="en-US" dirty="0"/>
              <a:t>，一旦确认是否存在追逐，立刻</a:t>
            </a:r>
            <a:r>
              <a:rPr kumimoji="1" lang="zh-CN" altLang="en-US" b="1" dirty="0"/>
              <a:t>按键判断</a:t>
            </a:r>
            <a:r>
              <a:rPr kumimoji="1" lang="en-US" altLang="zh-CN" b="1" dirty="0"/>
              <a:t>(J=</a:t>
            </a:r>
            <a:r>
              <a:rPr kumimoji="1" lang="zh-CN" altLang="en-US" b="1" dirty="0"/>
              <a:t>存在追逐</a:t>
            </a:r>
            <a:r>
              <a:rPr kumimoji="1" lang="en-US" altLang="zh-CN" b="1" dirty="0"/>
              <a:t>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F=</a:t>
            </a:r>
            <a:r>
              <a:rPr kumimoji="1" lang="zh-CN" altLang="en-US" b="1" dirty="0"/>
              <a:t>无追逐</a:t>
            </a:r>
            <a:r>
              <a:rPr kumimoji="1" lang="en-US" altLang="zh-CN" b="1" dirty="0"/>
              <a:t>)</a:t>
            </a:r>
            <a:r>
              <a:rPr kumimoji="1" lang="zh-CN" altLang="en-US" dirty="0"/>
              <a:t>。按键后运动停止，请根据屏幕提示用鼠标依次点击出“狼”和“羊”的身份，被点击为“狼”的小球会显示标记“</a:t>
            </a:r>
            <a:r>
              <a:rPr kumimoji="1" lang="en-US" altLang="zh-CN" dirty="0"/>
              <a:t>W</a:t>
            </a:r>
            <a:r>
              <a:rPr kumimoji="1" lang="zh-CN" altLang="en-US" dirty="0"/>
              <a:t>”，被点击为“羊”的小球会显示标记“</a:t>
            </a:r>
            <a:r>
              <a:rPr kumimoji="1" lang="en-US" altLang="zh-CN" dirty="0"/>
              <a:t>S</a:t>
            </a:r>
            <a:r>
              <a:rPr kumimoji="1" lang="zh-CN" altLang="en-US" dirty="0"/>
              <a:t>”。</a:t>
            </a:r>
            <a:endParaRPr kumimoji="1" lang="en-US" altLang="zh-CN" dirty="0"/>
          </a:p>
          <a:p>
            <a:r>
              <a:rPr kumimoji="1" lang="zh-CN" altLang="en-US" dirty="0"/>
              <a:t>请再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秒内进行判断，若超出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秒，则运动结束并强迫要求进行作答。</a:t>
            </a:r>
            <a:endParaRPr kumimoji="1"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A274C9-E376-F840-B391-7CFA79F25E6F}"/>
              </a:ext>
            </a:extLst>
          </p:cNvPr>
          <p:cNvGrpSpPr/>
          <p:nvPr/>
        </p:nvGrpSpPr>
        <p:grpSpPr>
          <a:xfrm>
            <a:off x="2161459" y="2980268"/>
            <a:ext cx="3393182" cy="2730148"/>
            <a:chOff x="812800" y="824088"/>
            <a:chExt cx="1964266" cy="158044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B7E9057-EFC5-AD48-A698-8D63977E3245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4A9B84-835D-8B4C-8507-F3ACE52DD290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5645A4C-B357-624C-8FD3-52169CCE0A2B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1B872FB-82FC-9046-BB1B-6D8970544E1F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7415AD4-82D5-F947-8E15-7FD8861AB304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5" name="左箭头 46">
            <a:extLst>
              <a:ext uri="{FF2B5EF4-FFF2-40B4-BE49-F238E27FC236}">
                <a16:creationId xmlns:a16="http://schemas.microsoft.com/office/drawing/2014/main" id="{E1F7259A-FD62-FD44-BDF7-1387FF77CA99}"/>
              </a:ext>
            </a:extLst>
          </p:cNvPr>
          <p:cNvSpPr/>
          <p:nvPr/>
        </p:nvSpPr>
        <p:spPr>
          <a:xfrm rot="3936468">
            <a:off x="3355910" y="4124204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12EF471-F8BE-A944-B9A5-BA0A02B10CA6}"/>
              </a:ext>
            </a:extLst>
          </p:cNvPr>
          <p:cNvGrpSpPr/>
          <p:nvPr/>
        </p:nvGrpSpPr>
        <p:grpSpPr>
          <a:xfrm>
            <a:off x="6679971" y="2970517"/>
            <a:ext cx="3393182" cy="2730148"/>
            <a:chOff x="812800" y="824088"/>
            <a:chExt cx="1964266" cy="158044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1CE42BF-84E8-004E-BBA1-51AF2CDE6C8A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CB80EA2-3722-ED48-AA1A-FDF95AFBB71B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59460A9-0E2A-5544-BD0E-8169339FA745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1FF86C3-AD58-D641-B354-FD7E8AF7F452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2066DA6-75D1-0B40-9BEC-FE9BFFD1BF43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左箭头 46">
            <a:extLst>
              <a:ext uri="{FF2B5EF4-FFF2-40B4-BE49-F238E27FC236}">
                <a16:creationId xmlns:a16="http://schemas.microsoft.com/office/drawing/2014/main" id="{81BB6ABC-033D-1A4C-93A1-3EEECD62DD7F}"/>
              </a:ext>
            </a:extLst>
          </p:cNvPr>
          <p:cNvSpPr/>
          <p:nvPr/>
        </p:nvSpPr>
        <p:spPr>
          <a:xfrm rot="3936468">
            <a:off x="8871267" y="4231922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BAD248-1F09-1D4B-8B93-13D61E6DF880}"/>
              </a:ext>
            </a:extLst>
          </p:cNvPr>
          <p:cNvSpPr txBox="1"/>
          <p:nvPr/>
        </p:nvSpPr>
        <p:spPr>
          <a:xfrm>
            <a:off x="2979318" y="579996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第一次点击“狼”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2C80E9-FDC1-474E-AC9B-4C9A0CE8780A}"/>
              </a:ext>
            </a:extLst>
          </p:cNvPr>
          <p:cNvSpPr txBox="1"/>
          <p:nvPr/>
        </p:nvSpPr>
        <p:spPr>
          <a:xfrm>
            <a:off x="7575834" y="5803381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第二次点击“羊”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FA66AD3-163E-4636-B7C9-2CF266A5A2A9}"/>
              </a:ext>
            </a:extLst>
          </p:cNvPr>
          <p:cNvSpPr/>
          <p:nvPr/>
        </p:nvSpPr>
        <p:spPr>
          <a:xfrm>
            <a:off x="3150597" y="4334775"/>
            <a:ext cx="273014" cy="27301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17927E5-7DAF-48B2-8829-25F361657E89}"/>
              </a:ext>
            </a:extLst>
          </p:cNvPr>
          <p:cNvSpPr/>
          <p:nvPr/>
        </p:nvSpPr>
        <p:spPr>
          <a:xfrm>
            <a:off x="7667594" y="4324585"/>
            <a:ext cx="273014" cy="27301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00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988B84-7792-43CE-BD7D-F17F31EB9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0" r="12170"/>
          <a:stretch/>
        </p:blipFill>
        <p:spPr>
          <a:xfrm>
            <a:off x="2717800" y="893084"/>
            <a:ext cx="6256867" cy="465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9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D9E335-997D-4B95-B147-CDCF38F24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0" r="12781"/>
          <a:stretch/>
        </p:blipFill>
        <p:spPr>
          <a:xfrm>
            <a:off x="2082800" y="1261236"/>
            <a:ext cx="6781800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4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460</Words>
  <Application>Microsoft Office PowerPoint</Application>
  <PresentationFormat>宽屏</PresentationFormat>
  <Paragraphs>30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Zhao</dc:creator>
  <cp:lastModifiedBy>Yang Zhao</cp:lastModifiedBy>
  <cp:revision>7</cp:revision>
  <dcterms:created xsi:type="dcterms:W3CDTF">2019-08-08T14:39:11Z</dcterms:created>
  <dcterms:modified xsi:type="dcterms:W3CDTF">2019-08-26T07:30:22Z</dcterms:modified>
</cp:coreProperties>
</file>