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67" r:id="rId4"/>
    <p:sldId id="268" r:id="rId5"/>
    <p:sldId id="272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52" y="184"/>
      </p:cViewPr>
      <p:guideLst>
        <p:guide orient="horz" pos="2134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4C29-2E5D-455D-A8AE-5CBFB3FB5DB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945-8461-4D67-B6A3-9E522F5A9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0F0D5B-3FEB-A74F-8100-18EE4E002E5F}"/>
              </a:ext>
            </a:extLst>
          </p:cNvPr>
          <p:cNvGrpSpPr/>
          <p:nvPr/>
        </p:nvGrpSpPr>
        <p:grpSpPr>
          <a:xfrm>
            <a:off x="316087" y="2026356"/>
            <a:ext cx="8592255" cy="2195689"/>
            <a:chOff x="395109" y="242711"/>
            <a:chExt cx="8592255" cy="219568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355A9F4-E640-A046-80CD-2A59DB2F26AC}"/>
                </a:ext>
              </a:extLst>
            </p:cNvPr>
            <p:cNvGrpSpPr/>
            <p:nvPr/>
          </p:nvGrpSpPr>
          <p:grpSpPr>
            <a:xfrm>
              <a:off x="749300" y="519288"/>
              <a:ext cx="1964266" cy="1580445"/>
              <a:chOff x="812800" y="824088"/>
              <a:chExt cx="1964266" cy="158044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9FF37D0-0A63-AF4B-90C1-40A7116408E1}"/>
                  </a:ext>
                </a:extLst>
              </p:cNvPr>
              <p:cNvSpPr/>
              <p:nvPr/>
            </p:nvSpPr>
            <p:spPr>
              <a:xfrm>
                <a:off x="812800" y="824088"/>
                <a:ext cx="1964266" cy="15804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CE14611-91B9-E14E-AC51-E866CA595AA1}"/>
                  </a:ext>
                </a:extLst>
              </p:cNvPr>
              <p:cNvSpPr/>
              <p:nvPr/>
            </p:nvSpPr>
            <p:spPr>
              <a:xfrm>
                <a:off x="1230489" y="1106310"/>
                <a:ext cx="1140178" cy="1004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918044B-F212-A64E-A4E7-03F88872C5E8}"/>
                  </a:ext>
                </a:extLst>
              </p:cNvPr>
              <p:cNvSpPr/>
              <p:nvPr/>
            </p:nvSpPr>
            <p:spPr>
              <a:xfrm>
                <a:off x="1422400" y="1343378"/>
                <a:ext cx="158044" cy="15804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E62F643-E65F-9847-B82C-6961F8328781}"/>
                  </a:ext>
                </a:extLst>
              </p:cNvPr>
              <p:cNvSpPr/>
              <p:nvPr/>
            </p:nvSpPr>
            <p:spPr>
              <a:xfrm>
                <a:off x="1676400" y="1800578"/>
                <a:ext cx="158044" cy="15804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9D88FE4-533B-ED49-8BE8-77CE20BAA0C7}"/>
                  </a:ext>
                </a:extLst>
              </p:cNvPr>
              <p:cNvSpPr/>
              <p:nvPr/>
            </p:nvSpPr>
            <p:spPr>
              <a:xfrm>
                <a:off x="1997262" y="1422400"/>
                <a:ext cx="158044" cy="15804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曲线连接符 8">
                <a:extLst>
                  <a:ext uri="{FF2B5EF4-FFF2-40B4-BE49-F238E27FC236}">
                    <a16:creationId xmlns:a16="http://schemas.microsoft.com/office/drawing/2014/main" id="{92247B28-B367-4740-A76A-21A43315C3C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 rot="5400000">
                <a:off x="1926706" y="1651000"/>
                <a:ext cx="220134" cy="7902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曲线连接符 10">
                <a:extLst>
                  <a:ext uri="{FF2B5EF4-FFF2-40B4-BE49-F238E27FC236}">
                    <a16:creationId xmlns:a16="http://schemas.microsoft.com/office/drawing/2014/main" id="{CF81AF35-CF80-A945-B6CF-EDB4913610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01422" y="1879600"/>
                <a:ext cx="174978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>
                <a:extLst>
                  <a:ext uri="{FF2B5EF4-FFF2-40B4-BE49-F238E27FC236}">
                    <a16:creationId xmlns:a16="http://schemas.microsoft.com/office/drawing/2014/main" id="{99308F9B-808C-CC46-88C1-E1F7D31248C5}"/>
                  </a:ext>
                </a:extLst>
              </p:cNvPr>
              <p:cNvCxnSpPr>
                <a:stCxn id="5" idx="7"/>
              </p:cNvCxnSpPr>
              <p:nvPr/>
            </p:nvCxnSpPr>
            <p:spPr>
              <a:xfrm rot="5400000" flipH="1" flipV="1">
                <a:off x="1569265" y="1226393"/>
                <a:ext cx="128164" cy="1520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3E0EB2-F85B-884E-A4BB-AEBA23A34C80}"/>
                </a:ext>
              </a:extLst>
            </p:cNvPr>
            <p:cNvSpPr txBox="1"/>
            <p:nvPr/>
          </p:nvSpPr>
          <p:spPr>
            <a:xfrm>
              <a:off x="2848464" y="587022"/>
              <a:ext cx="59786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您将首先观看一段</a:t>
              </a:r>
              <a:r>
                <a:rPr kumimoji="1" lang="en-US" altLang="zh-CN" dirty="0"/>
                <a:t>20</a:t>
              </a:r>
              <a:r>
                <a:rPr kumimoji="1" lang="zh-CN" altLang="en-US" dirty="0"/>
                <a:t>秒的视频，其中包含三个运动的小球。</a:t>
              </a:r>
              <a:endParaRPr kumimoji="1" lang="en-US" altLang="zh-CN" dirty="0"/>
            </a:p>
            <a:p>
              <a:r>
                <a:rPr kumimoji="1" lang="zh-CN" altLang="en-US" dirty="0"/>
                <a:t>请耐心观看，并在视频结束后回答如下问题：</a:t>
              </a:r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zh-CN" altLang="en-US" dirty="0"/>
                <a:t>想象您在课后（食堂或咖啡馆）遇到一个朋友，这位朋友没有看过刚才的视频。您需要对朋友描述刚才看到的运动。</a:t>
              </a: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80A52298-B332-3945-869A-BFCB177279F2}"/>
                </a:ext>
              </a:extLst>
            </p:cNvPr>
            <p:cNvSpPr/>
            <p:nvPr/>
          </p:nvSpPr>
          <p:spPr>
            <a:xfrm>
              <a:off x="395109" y="242711"/>
              <a:ext cx="8592255" cy="219568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A01D576-F17E-7045-A834-F9A154BBEDEB}"/>
              </a:ext>
            </a:extLst>
          </p:cNvPr>
          <p:cNvSpPr txBox="1"/>
          <p:nvPr/>
        </p:nvSpPr>
        <p:spPr>
          <a:xfrm>
            <a:off x="764257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8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DD40996-8BC7-3749-B7A7-799FACD32F4F}"/>
              </a:ext>
            </a:extLst>
          </p:cNvPr>
          <p:cNvSpPr txBox="1"/>
          <p:nvPr/>
        </p:nvSpPr>
        <p:spPr>
          <a:xfrm>
            <a:off x="310695" y="2212623"/>
            <a:ext cx="8308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想象您在课后（食堂或咖啡馆）遇到一个朋友，这位朋友没有看过刚才的视频。您需要对朋友描述刚才看到的运动，请在接下来打开的文档中记录您可能对朋友的描述，字数不限。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EB693-3C22-7F46-9CC8-816ACB092119}"/>
              </a:ext>
            </a:extLst>
          </p:cNvPr>
          <p:cNvSpPr txBox="1"/>
          <p:nvPr/>
        </p:nvSpPr>
        <p:spPr>
          <a:xfrm>
            <a:off x="3341511" y="42220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请点击“狼”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5F83E-3C81-814B-942E-DDDAE08C0500}"/>
              </a:ext>
            </a:extLst>
          </p:cNvPr>
          <p:cNvSpPr txBox="1"/>
          <p:nvPr/>
        </p:nvSpPr>
        <p:spPr>
          <a:xfrm>
            <a:off x="3680178" y="4752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请点击“羊”</a:t>
            </a:r>
          </a:p>
        </p:txBody>
      </p:sp>
    </p:spTree>
    <p:extLst>
      <p:ext uri="{BB962C8B-B14F-4D97-AF65-F5344CB8AC3E}">
        <p14:creationId xmlns:p14="http://schemas.microsoft.com/office/powerpoint/2010/main" val="42070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D6D9B9-A298-3047-8990-85AF216D3AE4}"/>
              </a:ext>
            </a:extLst>
          </p:cNvPr>
          <p:cNvGrpSpPr/>
          <p:nvPr/>
        </p:nvGrpSpPr>
        <p:grpSpPr>
          <a:xfrm>
            <a:off x="132449" y="1868081"/>
            <a:ext cx="8900074" cy="2410407"/>
            <a:chOff x="132449" y="1868081"/>
            <a:chExt cx="8900074" cy="241040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355A9F4-E640-A046-80CD-2A59DB2F26AC}"/>
                </a:ext>
              </a:extLst>
            </p:cNvPr>
            <p:cNvGrpSpPr/>
            <p:nvPr/>
          </p:nvGrpSpPr>
          <p:grpSpPr>
            <a:xfrm>
              <a:off x="538794" y="2325172"/>
              <a:ext cx="1964266" cy="1580445"/>
              <a:chOff x="812800" y="824088"/>
              <a:chExt cx="1964266" cy="158044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9FF37D0-0A63-AF4B-90C1-40A7116408E1}"/>
                  </a:ext>
                </a:extLst>
              </p:cNvPr>
              <p:cNvSpPr/>
              <p:nvPr/>
            </p:nvSpPr>
            <p:spPr>
              <a:xfrm>
                <a:off x="812800" y="824088"/>
                <a:ext cx="1964266" cy="15804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CE14611-91B9-E14E-AC51-E866CA595AA1}"/>
                  </a:ext>
                </a:extLst>
              </p:cNvPr>
              <p:cNvSpPr/>
              <p:nvPr/>
            </p:nvSpPr>
            <p:spPr>
              <a:xfrm>
                <a:off x="1230489" y="1106310"/>
                <a:ext cx="1140178" cy="1004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918044B-F212-A64E-A4E7-03F88872C5E8}"/>
                  </a:ext>
                </a:extLst>
              </p:cNvPr>
              <p:cNvSpPr/>
              <p:nvPr/>
            </p:nvSpPr>
            <p:spPr>
              <a:xfrm>
                <a:off x="1422400" y="1343378"/>
                <a:ext cx="158044" cy="1580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E62F643-E65F-9847-B82C-6961F8328781}"/>
                  </a:ext>
                </a:extLst>
              </p:cNvPr>
              <p:cNvSpPr/>
              <p:nvPr/>
            </p:nvSpPr>
            <p:spPr>
              <a:xfrm>
                <a:off x="1676400" y="1800578"/>
                <a:ext cx="158044" cy="15804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9D88FE4-533B-ED49-8BE8-77CE20BAA0C7}"/>
                  </a:ext>
                </a:extLst>
              </p:cNvPr>
              <p:cNvSpPr/>
              <p:nvPr/>
            </p:nvSpPr>
            <p:spPr>
              <a:xfrm>
                <a:off x="1997262" y="1422400"/>
                <a:ext cx="158044" cy="1580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曲线连接符 8">
                <a:extLst>
                  <a:ext uri="{FF2B5EF4-FFF2-40B4-BE49-F238E27FC236}">
                    <a16:creationId xmlns:a16="http://schemas.microsoft.com/office/drawing/2014/main" id="{92247B28-B367-4740-A76A-21A43315C3C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 rot="5400000">
                <a:off x="1926706" y="1651000"/>
                <a:ext cx="220134" cy="7902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曲线连接符 10">
                <a:extLst>
                  <a:ext uri="{FF2B5EF4-FFF2-40B4-BE49-F238E27FC236}">
                    <a16:creationId xmlns:a16="http://schemas.microsoft.com/office/drawing/2014/main" id="{CF81AF35-CF80-A945-B6CF-EDB4913610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01422" y="1879600"/>
                <a:ext cx="174978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>
                <a:extLst>
                  <a:ext uri="{FF2B5EF4-FFF2-40B4-BE49-F238E27FC236}">
                    <a16:creationId xmlns:a16="http://schemas.microsoft.com/office/drawing/2014/main" id="{99308F9B-808C-CC46-88C1-E1F7D31248C5}"/>
                  </a:ext>
                </a:extLst>
              </p:cNvPr>
              <p:cNvCxnSpPr>
                <a:stCxn id="5" idx="7"/>
              </p:cNvCxnSpPr>
              <p:nvPr/>
            </p:nvCxnSpPr>
            <p:spPr>
              <a:xfrm rot="5400000" flipH="1" flipV="1">
                <a:off x="1569265" y="1226393"/>
                <a:ext cx="128164" cy="1520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3E0EB2-F85B-884E-A4BB-AEBA23A34C80}"/>
                </a:ext>
              </a:extLst>
            </p:cNvPr>
            <p:cNvSpPr txBox="1"/>
            <p:nvPr/>
          </p:nvSpPr>
          <p:spPr>
            <a:xfrm>
              <a:off x="2886828" y="2099733"/>
              <a:ext cx="599500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刚才的视频中实际上包含了一只狼追逐一只羊的运动。</a:t>
              </a:r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zh-CN" altLang="en-US" dirty="0"/>
                <a:t>下面您将观看一段同类型的视频（</a:t>
              </a:r>
              <a:r>
                <a:rPr kumimoji="1" lang="en-US" altLang="zh-CN" dirty="0"/>
                <a:t>20</a:t>
              </a:r>
              <a:r>
                <a:rPr kumimoji="1" lang="zh-CN" altLang="en-US" dirty="0"/>
                <a:t>秒），这一次视频中将用</a:t>
              </a:r>
              <a:r>
                <a:rPr kumimoji="1" lang="zh-CN" altLang="en-US" b="1" dirty="0">
                  <a:solidFill>
                    <a:srgbClr val="FF0000"/>
                  </a:solidFill>
                </a:rPr>
                <a:t>红色标记出狼</a:t>
              </a:r>
              <a:r>
                <a:rPr kumimoji="1" lang="zh-CN" altLang="en-US" dirty="0"/>
                <a:t>，</a:t>
              </a:r>
              <a:r>
                <a:rPr kumimoji="1" lang="zh-CN" altLang="en-US" b="1" dirty="0">
                  <a:solidFill>
                    <a:srgbClr val="00B050"/>
                  </a:solidFill>
                </a:rPr>
                <a:t>绿色标记出羊</a:t>
              </a:r>
              <a:r>
                <a:rPr kumimoji="1" lang="zh-CN" altLang="en-US" dirty="0"/>
                <a:t>。</a:t>
              </a:r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zh-CN" altLang="en-US" dirty="0"/>
                <a:t>请耐心</a:t>
              </a:r>
              <a:r>
                <a:rPr kumimoji="1" lang="zh-CN" altLang="en-US" sz="2000" b="1" dirty="0"/>
                <a:t>观看狼和羊的追逐运动</a:t>
              </a:r>
              <a:r>
                <a:rPr kumimoji="1" lang="zh-CN" altLang="en-US" dirty="0"/>
                <a:t>，并在视频结束后按要求回答几个问题。</a:t>
              </a: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80A52298-B332-3945-869A-BFCB177279F2}"/>
                </a:ext>
              </a:extLst>
            </p:cNvPr>
            <p:cNvSpPr/>
            <p:nvPr/>
          </p:nvSpPr>
          <p:spPr>
            <a:xfrm>
              <a:off x="132449" y="1868081"/>
              <a:ext cx="8900074" cy="241040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6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4FA61D5A-8916-1945-8AFC-0B9062FD667F}"/>
              </a:ext>
            </a:extLst>
          </p:cNvPr>
          <p:cNvSpPr txBox="1"/>
          <p:nvPr/>
        </p:nvSpPr>
        <p:spPr>
          <a:xfrm>
            <a:off x="488466" y="586499"/>
            <a:ext cx="839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在上述狼追羊的运动中，狼的运动方向并非总是朝向羊的当前位置，而是存在一定的</a:t>
            </a:r>
            <a:r>
              <a:rPr kumimoji="1" lang="zh-CN" altLang="en-US" b="1" u="sng" dirty="0"/>
              <a:t>偏离角度</a:t>
            </a:r>
            <a:r>
              <a:rPr kumimoji="1" lang="zh-CN" altLang="en-US" dirty="0"/>
              <a:t>。下面的视频描述了对偏离角度的定义。</a:t>
            </a:r>
            <a:endParaRPr kumimoji="1" lang="en-US" altLang="zh-CN" dirty="0"/>
          </a:p>
          <a:p>
            <a:r>
              <a:rPr kumimoji="1" lang="zh-CN" altLang="en-US" dirty="0"/>
              <a:t>偏离角度</a:t>
            </a:r>
            <a:r>
              <a:rPr kumimoji="1" lang="en-US" altLang="zh-CN" dirty="0"/>
              <a:t>=0°</a:t>
            </a:r>
            <a:r>
              <a:rPr kumimoji="1" lang="zh-CN" altLang="en-US" dirty="0"/>
              <a:t>，表明狼直接奔向羊的位置；</a:t>
            </a:r>
            <a:endParaRPr kumimoji="1" lang="en-US" altLang="zh-CN" dirty="0"/>
          </a:p>
          <a:p>
            <a:r>
              <a:rPr kumimoji="1" lang="zh-CN" altLang="en-US" dirty="0"/>
              <a:t>偏离角度</a:t>
            </a:r>
            <a:r>
              <a:rPr kumimoji="1" lang="en-US" altLang="zh-CN" dirty="0"/>
              <a:t>=90°</a:t>
            </a:r>
            <a:r>
              <a:rPr kumimoji="1" lang="zh-CN" altLang="en-US" dirty="0"/>
              <a:t>，表明狼完全随机运动；</a:t>
            </a:r>
            <a:endParaRPr kumimoji="1"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C10D0A-1508-494D-BB9D-585BC254C3AE}"/>
              </a:ext>
            </a:extLst>
          </p:cNvPr>
          <p:cNvSpPr txBox="1"/>
          <p:nvPr/>
        </p:nvSpPr>
        <p:spPr>
          <a:xfrm>
            <a:off x="2852039" y="4899157"/>
            <a:ext cx="6092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请在确认理解了</a:t>
            </a:r>
            <a:r>
              <a:rPr kumimoji="1" lang="zh-CN" altLang="en-US" b="1" u="sng" dirty="0"/>
              <a:t>偏离角度</a:t>
            </a:r>
            <a:r>
              <a:rPr kumimoji="1" lang="zh-CN" altLang="en-US" dirty="0"/>
              <a:t>的定义后，按空格键进入如左图所示的界面，报告刚才观看运动中的</a:t>
            </a:r>
            <a:r>
              <a:rPr kumimoji="1" lang="zh-CN" altLang="en-US" b="1" dirty="0"/>
              <a:t>平均偏离角度。</a:t>
            </a:r>
            <a:endParaRPr kumimoji="1" lang="en-US" altLang="zh-CN" b="1" dirty="0"/>
          </a:p>
          <a:p>
            <a:r>
              <a:rPr kumimoji="1" lang="zh-CN" altLang="en-US" dirty="0"/>
              <a:t>键盘上的</a:t>
            </a:r>
            <a:r>
              <a:rPr kumimoji="1" lang="en-US" altLang="zh-CN" dirty="0"/>
              <a:t>J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</a:t>
            </a:r>
            <a:r>
              <a:rPr kumimoji="1" lang="zh-CN" altLang="en-US" dirty="0"/>
              <a:t>键可用于调节左图中偏离角度的大小，请将其调节为与平均偏离角度相同，并按空格键确认。</a:t>
            </a:r>
            <a:endParaRPr kumimoji="1" lang="en-US" altLang="zh-CN" dirty="0"/>
          </a:p>
          <a:p>
            <a:r>
              <a:rPr kumimoji="1" lang="zh-CN" altLang="en-US" dirty="0"/>
              <a:t>（调节区间为</a:t>
            </a:r>
            <a:r>
              <a:rPr kumimoji="1" lang="en-US" altLang="zh-CN" dirty="0"/>
              <a:t>0°——90°</a:t>
            </a:r>
            <a:r>
              <a:rPr kumimoji="1" lang="zh-CN" altLang="en-US" dirty="0"/>
              <a:t>之间）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4643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FD30E8-384F-F848-B28F-487AA116037E}"/>
              </a:ext>
            </a:extLst>
          </p:cNvPr>
          <p:cNvGrpSpPr/>
          <p:nvPr/>
        </p:nvGrpSpPr>
        <p:grpSpPr>
          <a:xfrm>
            <a:off x="602544" y="4733532"/>
            <a:ext cx="1964266" cy="1580445"/>
            <a:chOff x="602544" y="4665798"/>
            <a:chExt cx="1964266" cy="158044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3FAEE51-D7E3-8F43-8532-45D3D9880006}"/>
                </a:ext>
              </a:extLst>
            </p:cNvPr>
            <p:cNvGrpSpPr/>
            <p:nvPr/>
          </p:nvGrpSpPr>
          <p:grpSpPr>
            <a:xfrm>
              <a:off x="602544" y="4665798"/>
              <a:ext cx="1964266" cy="1580445"/>
              <a:chOff x="812800" y="5177428"/>
              <a:chExt cx="1964266" cy="158044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231AD7E-1FBF-4E4C-B7EC-2C1FF20819DC}"/>
                  </a:ext>
                </a:extLst>
              </p:cNvPr>
              <p:cNvSpPr/>
              <p:nvPr/>
            </p:nvSpPr>
            <p:spPr>
              <a:xfrm>
                <a:off x="812800" y="5177428"/>
                <a:ext cx="1964266" cy="15804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1E930A4-B714-BB4C-9703-C864175F2C0D}"/>
                  </a:ext>
                </a:extLst>
              </p:cNvPr>
              <p:cNvSpPr/>
              <p:nvPr/>
            </p:nvSpPr>
            <p:spPr>
              <a:xfrm>
                <a:off x="1668449" y="5581424"/>
                <a:ext cx="158044" cy="15804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67FFD94-2E72-3945-A0EF-5A0411C24C62}"/>
                  </a:ext>
                </a:extLst>
              </p:cNvPr>
              <p:cNvSpPr/>
              <p:nvPr/>
            </p:nvSpPr>
            <p:spPr>
              <a:xfrm>
                <a:off x="1669442" y="6169648"/>
                <a:ext cx="158044" cy="1580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8357A4F-0A11-2C42-A355-2AE651AB6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7974" y="5772977"/>
                <a:ext cx="288799" cy="396673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9DF7DA33-98FF-5242-8E8A-28A08B942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0772" y="5731517"/>
                <a:ext cx="0" cy="4387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弧 7">
              <a:extLst>
                <a:ext uri="{FF2B5EF4-FFF2-40B4-BE49-F238E27FC236}">
                  <a16:creationId xmlns:a16="http://schemas.microsoft.com/office/drawing/2014/main" id="{D4440F6A-B7B9-F342-A7E8-913155DB5C9B}"/>
                </a:ext>
              </a:extLst>
            </p:cNvPr>
            <p:cNvSpPr/>
            <p:nvPr/>
          </p:nvSpPr>
          <p:spPr>
            <a:xfrm rot="18884089">
              <a:off x="1251945" y="5271527"/>
              <a:ext cx="567975" cy="569525"/>
            </a:xfrm>
            <a:prstGeom prst="arc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5E8EA5DF-90EA-D34D-A27E-909E7D1C32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521" y="5260755"/>
              <a:ext cx="260412" cy="393602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A4A8DF36-3E75-8F49-980E-AB9ABD53FA6E}"/>
                </a:ext>
              </a:extLst>
            </p:cNvPr>
            <p:cNvSpPr/>
            <p:nvPr/>
          </p:nvSpPr>
          <p:spPr>
            <a:xfrm rot="18712814">
              <a:off x="1630056" y="5126319"/>
              <a:ext cx="223813" cy="8012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6C716AD-AFFF-2C40-BEFA-FF8B5A713035}"/>
                </a:ext>
              </a:extLst>
            </p:cNvPr>
            <p:cNvSpPr txBox="1"/>
            <p:nvPr/>
          </p:nvSpPr>
          <p:spPr>
            <a:xfrm>
              <a:off x="1637427" y="482037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FFC000"/>
                  </a:solidFill>
                </a:rPr>
                <a:t>偏离角度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2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523520" y="563668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2650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个不同颜色的小球。</a:t>
            </a:r>
            <a:endParaRPr kumimoji="1" lang="en-US" altLang="zh-CN" dirty="0"/>
          </a:p>
          <a:p>
            <a:r>
              <a:rPr kumimoji="1" lang="zh-CN" altLang="en-US" dirty="0"/>
              <a:t>其中可能存在追逐，即存在一只狼追一只羊的运动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263637" y="2846825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6160419" y="2491432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5901854" y="2362887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3127735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</p:spTree>
    <p:extLst>
      <p:ext uri="{BB962C8B-B14F-4D97-AF65-F5344CB8AC3E}">
        <p14:creationId xmlns:p14="http://schemas.microsoft.com/office/powerpoint/2010/main" val="159964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637459" y="612715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637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1831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5155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7347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1455318" y="579996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6051834" y="580338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</p:spTree>
    <p:extLst>
      <p:ext uri="{BB962C8B-B14F-4D97-AF65-F5344CB8AC3E}">
        <p14:creationId xmlns:p14="http://schemas.microsoft.com/office/powerpoint/2010/main" val="383316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0A95-C389-854C-86B1-4F91B219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395AE-79DC-2941-837D-6A4B1205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</a:t>
            </a:r>
            <a:r>
              <a:rPr kumimoji="1" lang="en-US" altLang="zh-CN" dirty="0"/>
              <a:t>vs</a:t>
            </a:r>
            <a:r>
              <a:rPr kumimoji="1" lang="zh-CN" altLang="en-US" dirty="0"/>
              <a:t>非生命</a:t>
            </a:r>
            <a:endParaRPr kumimoji="1" lang="en-US" altLang="zh-CN" dirty="0"/>
          </a:p>
          <a:p>
            <a:r>
              <a:rPr kumimoji="1" lang="zh-CN" altLang="en-US" dirty="0"/>
              <a:t>意图有关词数量</a:t>
            </a:r>
            <a:endParaRPr kumimoji="1" lang="en-US" altLang="zh-CN" dirty="0"/>
          </a:p>
          <a:p>
            <a:r>
              <a:rPr kumimoji="1" lang="zh-CN" altLang="en-US" dirty="0"/>
              <a:t>和</a:t>
            </a:r>
            <a:r>
              <a:rPr kumimoji="1" lang="en-US" altLang="zh-CN" dirty="0"/>
              <a:t>chasing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有关的词</a:t>
            </a:r>
          </a:p>
        </p:txBody>
      </p:sp>
    </p:spTree>
    <p:extLst>
      <p:ext uri="{BB962C8B-B14F-4D97-AF65-F5344CB8AC3E}">
        <p14:creationId xmlns:p14="http://schemas.microsoft.com/office/powerpoint/2010/main" val="77538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B34AFF-525F-3444-897E-1BCE11EDF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8" t="-184" r="48340" b="184"/>
          <a:stretch/>
        </p:blipFill>
        <p:spPr>
          <a:xfrm>
            <a:off x="4492978" y="368300"/>
            <a:ext cx="158044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7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602</Words>
  <Application>Microsoft Macintosh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楷体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Coding</vt:lpstr>
      <vt:lpstr>PowerPoint 演示文稿</vt:lpstr>
    </vt:vector>
  </TitlesOfParts>
  <Company>SkyUN.Org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SkyUN.Org</dc:creator>
  <cp:lastModifiedBy>Xu Haokui</cp:lastModifiedBy>
  <cp:revision>136</cp:revision>
  <dcterms:created xsi:type="dcterms:W3CDTF">2014-07-01T06:03:00Z</dcterms:created>
  <dcterms:modified xsi:type="dcterms:W3CDTF">2018-09-20T17:53:30Z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