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70" r:id="rId2"/>
    <p:sldId id="272" r:id="rId3"/>
    <p:sldId id="273" r:id="rId4"/>
    <p:sldId id="274" r:id="rId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0D2A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545"/>
    <p:restoredTop sz="94674"/>
  </p:normalViewPr>
  <p:slideViewPr>
    <p:cSldViewPr snapToGrid="0">
      <p:cViewPr varScale="1">
        <p:scale>
          <a:sx n="124" d="100"/>
          <a:sy n="124" d="100"/>
        </p:scale>
        <p:origin x="704"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546B5F-B17E-4A11-A9CD-A10C644EC78D}" type="datetimeFigureOut">
              <a:rPr lang="zh-CN" altLang="en-US" smtClean="0"/>
              <a:t>2024/4/11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214DBA-04C0-4AE0-9391-D985D3AC6701}" type="slidenum">
              <a:rPr lang="zh-CN" altLang="en-US" smtClean="0"/>
              <a:t>‹#›</a:t>
            </a:fld>
            <a:endParaRPr lang="zh-CN" altLang="en-US"/>
          </a:p>
        </p:txBody>
      </p:sp>
    </p:spTree>
    <p:extLst>
      <p:ext uri="{BB962C8B-B14F-4D97-AF65-F5344CB8AC3E}">
        <p14:creationId xmlns:p14="http://schemas.microsoft.com/office/powerpoint/2010/main" val="984412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9214DBA-04C0-4AE0-9391-D985D3AC6701}" type="slidenum">
              <a:rPr lang="zh-CN" altLang="en-US" smtClean="0"/>
              <a:t>1</a:t>
            </a:fld>
            <a:endParaRPr lang="zh-CN" altLang="en-US"/>
          </a:p>
        </p:txBody>
      </p:sp>
    </p:spTree>
    <p:extLst>
      <p:ext uri="{BB962C8B-B14F-4D97-AF65-F5344CB8AC3E}">
        <p14:creationId xmlns:p14="http://schemas.microsoft.com/office/powerpoint/2010/main" val="11847952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9214DBA-04C0-4AE0-9391-D985D3AC6701}" type="slidenum">
              <a:rPr lang="zh-CN" altLang="en-US" smtClean="0"/>
              <a:t>2</a:t>
            </a:fld>
            <a:endParaRPr lang="zh-CN" altLang="en-US"/>
          </a:p>
        </p:txBody>
      </p:sp>
    </p:spTree>
    <p:extLst>
      <p:ext uri="{BB962C8B-B14F-4D97-AF65-F5344CB8AC3E}">
        <p14:creationId xmlns:p14="http://schemas.microsoft.com/office/powerpoint/2010/main" val="30274427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9214DBA-04C0-4AE0-9391-D985D3AC6701}" type="slidenum">
              <a:rPr lang="zh-CN" altLang="en-US" smtClean="0"/>
              <a:t>3</a:t>
            </a:fld>
            <a:endParaRPr lang="zh-CN" altLang="en-US"/>
          </a:p>
        </p:txBody>
      </p:sp>
    </p:spTree>
    <p:extLst>
      <p:ext uri="{BB962C8B-B14F-4D97-AF65-F5344CB8AC3E}">
        <p14:creationId xmlns:p14="http://schemas.microsoft.com/office/powerpoint/2010/main" val="31676932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9214DBA-04C0-4AE0-9391-D985D3AC6701}" type="slidenum">
              <a:rPr lang="zh-CN" altLang="en-US" smtClean="0"/>
              <a:t>4</a:t>
            </a:fld>
            <a:endParaRPr lang="zh-CN" altLang="en-US"/>
          </a:p>
        </p:txBody>
      </p:sp>
    </p:spTree>
    <p:extLst>
      <p:ext uri="{BB962C8B-B14F-4D97-AF65-F5344CB8AC3E}">
        <p14:creationId xmlns:p14="http://schemas.microsoft.com/office/powerpoint/2010/main" val="29870641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8CC06A-0AC1-4315-A5FD-8946556D56C5}"/>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58E5A20A-94E0-4C96-B0A4-8E6830224C9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52379A06-F733-401C-A5E4-5ACC2432D4FE}"/>
              </a:ext>
            </a:extLst>
          </p:cNvPr>
          <p:cNvSpPr>
            <a:spLocks noGrp="1"/>
          </p:cNvSpPr>
          <p:nvPr>
            <p:ph type="dt" sz="half" idx="10"/>
          </p:nvPr>
        </p:nvSpPr>
        <p:spPr/>
        <p:txBody>
          <a:bodyPr/>
          <a:lstStyle/>
          <a:p>
            <a:fld id="{22C6D5CB-9E91-4D8B-8A6F-E7E64CE5E759}" type="datetimeFigureOut">
              <a:rPr lang="zh-CN" altLang="en-US" smtClean="0"/>
              <a:t>2024/4/11</a:t>
            </a:fld>
            <a:endParaRPr lang="zh-CN" altLang="en-US"/>
          </a:p>
        </p:txBody>
      </p:sp>
      <p:sp>
        <p:nvSpPr>
          <p:cNvPr id="5" name="页脚占位符 4">
            <a:extLst>
              <a:ext uri="{FF2B5EF4-FFF2-40B4-BE49-F238E27FC236}">
                <a16:creationId xmlns:a16="http://schemas.microsoft.com/office/drawing/2014/main" id="{0D368DB0-109D-400C-97A3-CC8EEFBA6FC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D3103B8-0BF8-4C84-8C36-744F9379CD08}"/>
              </a:ext>
            </a:extLst>
          </p:cNvPr>
          <p:cNvSpPr>
            <a:spLocks noGrp="1"/>
          </p:cNvSpPr>
          <p:nvPr>
            <p:ph type="sldNum" sz="quarter" idx="12"/>
          </p:nvPr>
        </p:nvSpPr>
        <p:spPr/>
        <p:txBody>
          <a:bodyPr/>
          <a:lstStyle/>
          <a:p>
            <a:fld id="{EE82CF43-B929-4F1C-86AF-923F52B8949E}" type="slidenum">
              <a:rPr lang="zh-CN" altLang="en-US" smtClean="0"/>
              <a:t>‹#›</a:t>
            </a:fld>
            <a:endParaRPr lang="zh-CN" altLang="en-US"/>
          </a:p>
        </p:txBody>
      </p:sp>
    </p:spTree>
    <p:extLst>
      <p:ext uri="{BB962C8B-B14F-4D97-AF65-F5344CB8AC3E}">
        <p14:creationId xmlns:p14="http://schemas.microsoft.com/office/powerpoint/2010/main" val="17164317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17C2D9-3482-435A-AACD-C526691EDAA8}"/>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D52EB2CE-B2E5-490B-967C-0E8BFCD3279D}"/>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C03C7E54-8774-4AB2-9A68-60A871FAC3B8}"/>
              </a:ext>
            </a:extLst>
          </p:cNvPr>
          <p:cNvSpPr>
            <a:spLocks noGrp="1"/>
          </p:cNvSpPr>
          <p:nvPr>
            <p:ph type="dt" sz="half" idx="10"/>
          </p:nvPr>
        </p:nvSpPr>
        <p:spPr/>
        <p:txBody>
          <a:bodyPr/>
          <a:lstStyle/>
          <a:p>
            <a:fld id="{22C6D5CB-9E91-4D8B-8A6F-E7E64CE5E759}" type="datetimeFigureOut">
              <a:rPr lang="zh-CN" altLang="en-US" smtClean="0"/>
              <a:t>2024/4/11</a:t>
            </a:fld>
            <a:endParaRPr lang="zh-CN" altLang="en-US"/>
          </a:p>
        </p:txBody>
      </p:sp>
      <p:sp>
        <p:nvSpPr>
          <p:cNvPr id="5" name="页脚占位符 4">
            <a:extLst>
              <a:ext uri="{FF2B5EF4-FFF2-40B4-BE49-F238E27FC236}">
                <a16:creationId xmlns:a16="http://schemas.microsoft.com/office/drawing/2014/main" id="{9B2903A1-2814-45EB-8611-29A9C49DE02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2CB252E-A31F-4976-82E3-5F5951E943FF}"/>
              </a:ext>
            </a:extLst>
          </p:cNvPr>
          <p:cNvSpPr>
            <a:spLocks noGrp="1"/>
          </p:cNvSpPr>
          <p:nvPr>
            <p:ph type="sldNum" sz="quarter" idx="12"/>
          </p:nvPr>
        </p:nvSpPr>
        <p:spPr/>
        <p:txBody>
          <a:bodyPr/>
          <a:lstStyle/>
          <a:p>
            <a:fld id="{EE82CF43-B929-4F1C-86AF-923F52B8949E}" type="slidenum">
              <a:rPr lang="zh-CN" altLang="en-US" smtClean="0"/>
              <a:t>‹#›</a:t>
            </a:fld>
            <a:endParaRPr lang="zh-CN" altLang="en-US"/>
          </a:p>
        </p:txBody>
      </p:sp>
    </p:spTree>
    <p:extLst>
      <p:ext uri="{BB962C8B-B14F-4D97-AF65-F5344CB8AC3E}">
        <p14:creationId xmlns:p14="http://schemas.microsoft.com/office/powerpoint/2010/main" val="36166757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C0A9DD42-3B0E-4B82-B32C-9D74531C245D}"/>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47718577-E25C-461E-B4AA-F77EC0BCD12F}"/>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94510A9E-4F1C-48B6-A755-F580D21119E6}"/>
              </a:ext>
            </a:extLst>
          </p:cNvPr>
          <p:cNvSpPr>
            <a:spLocks noGrp="1"/>
          </p:cNvSpPr>
          <p:nvPr>
            <p:ph type="dt" sz="half" idx="10"/>
          </p:nvPr>
        </p:nvSpPr>
        <p:spPr/>
        <p:txBody>
          <a:bodyPr/>
          <a:lstStyle/>
          <a:p>
            <a:fld id="{22C6D5CB-9E91-4D8B-8A6F-E7E64CE5E759}" type="datetimeFigureOut">
              <a:rPr lang="zh-CN" altLang="en-US" smtClean="0"/>
              <a:t>2024/4/11</a:t>
            </a:fld>
            <a:endParaRPr lang="zh-CN" altLang="en-US"/>
          </a:p>
        </p:txBody>
      </p:sp>
      <p:sp>
        <p:nvSpPr>
          <p:cNvPr id="5" name="页脚占位符 4">
            <a:extLst>
              <a:ext uri="{FF2B5EF4-FFF2-40B4-BE49-F238E27FC236}">
                <a16:creationId xmlns:a16="http://schemas.microsoft.com/office/drawing/2014/main" id="{A90EBC4E-5168-4A3A-B676-91171146F77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B014F8E-5F96-4449-9C2B-432986A294D8}"/>
              </a:ext>
            </a:extLst>
          </p:cNvPr>
          <p:cNvSpPr>
            <a:spLocks noGrp="1"/>
          </p:cNvSpPr>
          <p:nvPr>
            <p:ph type="sldNum" sz="quarter" idx="12"/>
          </p:nvPr>
        </p:nvSpPr>
        <p:spPr/>
        <p:txBody>
          <a:bodyPr/>
          <a:lstStyle/>
          <a:p>
            <a:fld id="{EE82CF43-B929-4F1C-86AF-923F52B8949E}" type="slidenum">
              <a:rPr lang="zh-CN" altLang="en-US" smtClean="0"/>
              <a:t>‹#›</a:t>
            </a:fld>
            <a:endParaRPr lang="zh-CN" altLang="en-US"/>
          </a:p>
        </p:txBody>
      </p:sp>
    </p:spTree>
    <p:extLst>
      <p:ext uri="{BB962C8B-B14F-4D97-AF65-F5344CB8AC3E}">
        <p14:creationId xmlns:p14="http://schemas.microsoft.com/office/powerpoint/2010/main" val="3891868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89E66D-1AE7-4125-B4E6-2FFFFD59143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485BA84-CA13-4B40-9D04-B06CF1781B0F}"/>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1D5DE7D-8C0B-4400-9B63-E7C109396624}"/>
              </a:ext>
            </a:extLst>
          </p:cNvPr>
          <p:cNvSpPr>
            <a:spLocks noGrp="1"/>
          </p:cNvSpPr>
          <p:nvPr>
            <p:ph type="dt" sz="half" idx="10"/>
          </p:nvPr>
        </p:nvSpPr>
        <p:spPr/>
        <p:txBody>
          <a:bodyPr/>
          <a:lstStyle/>
          <a:p>
            <a:fld id="{22C6D5CB-9E91-4D8B-8A6F-E7E64CE5E759}" type="datetimeFigureOut">
              <a:rPr lang="zh-CN" altLang="en-US" smtClean="0"/>
              <a:t>2024/4/11</a:t>
            </a:fld>
            <a:endParaRPr lang="zh-CN" altLang="en-US"/>
          </a:p>
        </p:txBody>
      </p:sp>
      <p:sp>
        <p:nvSpPr>
          <p:cNvPr id="5" name="页脚占位符 4">
            <a:extLst>
              <a:ext uri="{FF2B5EF4-FFF2-40B4-BE49-F238E27FC236}">
                <a16:creationId xmlns:a16="http://schemas.microsoft.com/office/drawing/2014/main" id="{0D9EF4DD-5DA3-453F-B0E3-1A625C5C365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9B60B32-4CBD-435E-8B20-20BE84210938}"/>
              </a:ext>
            </a:extLst>
          </p:cNvPr>
          <p:cNvSpPr>
            <a:spLocks noGrp="1"/>
          </p:cNvSpPr>
          <p:nvPr>
            <p:ph type="sldNum" sz="quarter" idx="12"/>
          </p:nvPr>
        </p:nvSpPr>
        <p:spPr/>
        <p:txBody>
          <a:bodyPr/>
          <a:lstStyle/>
          <a:p>
            <a:fld id="{EE82CF43-B929-4F1C-86AF-923F52B8949E}" type="slidenum">
              <a:rPr lang="zh-CN" altLang="en-US" smtClean="0"/>
              <a:t>‹#›</a:t>
            </a:fld>
            <a:endParaRPr lang="zh-CN" altLang="en-US"/>
          </a:p>
        </p:txBody>
      </p:sp>
    </p:spTree>
    <p:extLst>
      <p:ext uri="{BB962C8B-B14F-4D97-AF65-F5344CB8AC3E}">
        <p14:creationId xmlns:p14="http://schemas.microsoft.com/office/powerpoint/2010/main" val="3134786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BE8179B-949A-4B52-98A6-FFC6674181E9}"/>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132FD073-DFD5-46E3-8B81-9A424831D67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D2367006-72B0-444E-B757-CCB47865A4D1}"/>
              </a:ext>
            </a:extLst>
          </p:cNvPr>
          <p:cNvSpPr>
            <a:spLocks noGrp="1"/>
          </p:cNvSpPr>
          <p:nvPr>
            <p:ph type="dt" sz="half" idx="10"/>
          </p:nvPr>
        </p:nvSpPr>
        <p:spPr/>
        <p:txBody>
          <a:bodyPr/>
          <a:lstStyle/>
          <a:p>
            <a:fld id="{22C6D5CB-9E91-4D8B-8A6F-E7E64CE5E759}" type="datetimeFigureOut">
              <a:rPr lang="zh-CN" altLang="en-US" smtClean="0"/>
              <a:t>2024/4/11</a:t>
            </a:fld>
            <a:endParaRPr lang="zh-CN" altLang="en-US"/>
          </a:p>
        </p:txBody>
      </p:sp>
      <p:sp>
        <p:nvSpPr>
          <p:cNvPr id="5" name="页脚占位符 4">
            <a:extLst>
              <a:ext uri="{FF2B5EF4-FFF2-40B4-BE49-F238E27FC236}">
                <a16:creationId xmlns:a16="http://schemas.microsoft.com/office/drawing/2014/main" id="{7B74EA45-1CC8-49DB-9EF4-2E01D0BE1BB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A95434E-67F9-4B3D-ABC9-624309214602}"/>
              </a:ext>
            </a:extLst>
          </p:cNvPr>
          <p:cNvSpPr>
            <a:spLocks noGrp="1"/>
          </p:cNvSpPr>
          <p:nvPr>
            <p:ph type="sldNum" sz="quarter" idx="12"/>
          </p:nvPr>
        </p:nvSpPr>
        <p:spPr/>
        <p:txBody>
          <a:bodyPr/>
          <a:lstStyle/>
          <a:p>
            <a:fld id="{EE82CF43-B929-4F1C-86AF-923F52B8949E}" type="slidenum">
              <a:rPr lang="zh-CN" altLang="en-US" smtClean="0"/>
              <a:t>‹#›</a:t>
            </a:fld>
            <a:endParaRPr lang="zh-CN" altLang="en-US"/>
          </a:p>
        </p:txBody>
      </p:sp>
    </p:spTree>
    <p:extLst>
      <p:ext uri="{BB962C8B-B14F-4D97-AF65-F5344CB8AC3E}">
        <p14:creationId xmlns:p14="http://schemas.microsoft.com/office/powerpoint/2010/main" val="17834978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E60198-7EBE-4C8E-8986-17CAAF6F366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30F5C84-9AEC-49CF-9331-F17A4D1BBD2A}"/>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967EA136-4868-4A87-890A-4D7A68951F4B}"/>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05673E1D-37FA-4D1A-BEB9-3013EE179484}"/>
              </a:ext>
            </a:extLst>
          </p:cNvPr>
          <p:cNvSpPr>
            <a:spLocks noGrp="1"/>
          </p:cNvSpPr>
          <p:nvPr>
            <p:ph type="dt" sz="half" idx="10"/>
          </p:nvPr>
        </p:nvSpPr>
        <p:spPr/>
        <p:txBody>
          <a:bodyPr/>
          <a:lstStyle/>
          <a:p>
            <a:fld id="{22C6D5CB-9E91-4D8B-8A6F-E7E64CE5E759}" type="datetimeFigureOut">
              <a:rPr lang="zh-CN" altLang="en-US" smtClean="0"/>
              <a:t>2024/4/11</a:t>
            </a:fld>
            <a:endParaRPr lang="zh-CN" altLang="en-US"/>
          </a:p>
        </p:txBody>
      </p:sp>
      <p:sp>
        <p:nvSpPr>
          <p:cNvPr id="6" name="页脚占位符 5">
            <a:extLst>
              <a:ext uri="{FF2B5EF4-FFF2-40B4-BE49-F238E27FC236}">
                <a16:creationId xmlns:a16="http://schemas.microsoft.com/office/drawing/2014/main" id="{1A367846-8039-4624-A609-F4F1CB0F61C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1BEAB0E-94C4-4795-A862-FBF3A305ED40}"/>
              </a:ext>
            </a:extLst>
          </p:cNvPr>
          <p:cNvSpPr>
            <a:spLocks noGrp="1"/>
          </p:cNvSpPr>
          <p:nvPr>
            <p:ph type="sldNum" sz="quarter" idx="12"/>
          </p:nvPr>
        </p:nvSpPr>
        <p:spPr/>
        <p:txBody>
          <a:bodyPr/>
          <a:lstStyle/>
          <a:p>
            <a:fld id="{EE82CF43-B929-4F1C-86AF-923F52B8949E}" type="slidenum">
              <a:rPr lang="zh-CN" altLang="en-US" smtClean="0"/>
              <a:t>‹#›</a:t>
            </a:fld>
            <a:endParaRPr lang="zh-CN" altLang="en-US"/>
          </a:p>
        </p:txBody>
      </p:sp>
    </p:spTree>
    <p:extLst>
      <p:ext uri="{BB962C8B-B14F-4D97-AF65-F5344CB8AC3E}">
        <p14:creationId xmlns:p14="http://schemas.microsoft.com/office/powerpoint/2010/main" val="1707185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FD460C-1A58-4A08-AAB4-2237C6E75657}"/>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E6B2BA16-4FC8-443B-92C0-9CEE764AD8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40B92E91-4E70-41DC-BCCF-C047D347B9A8}"/>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5A590062-3611-4548-8862-5673BBF30DA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A20B84A5-9C0B-4EC9-A0C9-E41EB3FE9DEF}"/>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25C01BCB-3527-4C74-9F9E-4E68A6F7D2A8}"/>
              </a:ext>
            </a:extLst>
          </p:cNvPr>
          <p:cNvSpPr>
            <a:spLocks noGrp="1"/>
          </p:cNvSpPr>
          <p:nvPr>
            <p:ph type="dt" sz="half" idx="10"/>
          </p:nvPr>
        </p:nvSpPr>
        <p:spPr/>
        <p:txBody>
          <a:bodyPr/>
          <a:lstStyle/>
          <a:p>
            <a:fld id="{22C6D5CB-9E91-4D8B-8A6F-E7E64CE5E759}" type="datetimeFigureOut">
              <a:rPr lang="zh-CN" altLang="en-US" smtClean="0"/>
              <a:t>2024/4/11</a:t>
            </a:fld>
            <a:endParaRPr lang="zh-CN" altLang="en-US"/>
          </a:p>
        </p:txBody>
      </p:sp>
      <p:sp>
        <p:nvSpPr>
          <p:cNvPr id="8" name="页脚占位符 7">
            <a:extLst>
              <a:ext uri="{FF2B5EF4-FFF2-40B4-BE49-F238E27FC236}">
                <a16:creationId xmlns:a16="http://schemas.microsoft.com/office/drawing/2014/main" id="{1C34BF90-1888-4699-833E-D4001E9AE86D}"/>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629104B9-28E1-4A7E-BA65-2246B3D219A2}"/>
              </a:ext>
            </a:extLst>
          </p:cNvPr>
          <p:cNvSpPr>
            <a:spLocks noGrp="1"/>
          </p:cNvSpPr>
          <p:nvPr>
            <p:ph type="sldNum" sz="quarter" idx="12"/>
          </p:nvPr>
        </p:nvSpPr>
        <p:spPr/>
        <p:txBody>
          <a:bodyPr/>
          <a:lstStyle/>
          <a:p>
            <a:fld id="{EE82CF43-B929-4F1C-86AF-923F52B8949E}" type="slidenum">
              <a:rPr lang="zh-CN" altLang="en-US" smtClean="0"/>
              <a:t>‹#›</a:t>
            </a:fld>
            <a:endParaRPr lang="zh-CN" altLang="en-US"/>
          </a:p>
        </p:txBody>
      </p:sp>
    </p:spTree>
    <p:extLst>
      <p:ext uri="{BB962C8B-B14F-4D97-AF65-F5344CB8AC3E}">
        <p14:creationId xmlns:p14="http://schemas.microsoft.com/office/powerpoint/2010/main" val="11049082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94013B-B110-4291-A6D8-2810349B689D}"/>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26C85123-8C87-4DD7-A664-E851FBF5BD9C}"/>
              </a:ext>
            </a:extLst>
          </p:cNvPr>
          <p:cNvSpPr>
            <a:spLocks noGrp="1"/>
          </p:cNvSpPr>
          <p:nvPr>
            <p:ph type="dt" sz="half" idx="10"/>
          </p:nvPr>
        </p:nvSpPr>
        <p:spPr/>
        <p:txBody>
          <a:bodyPr/>
          <a:lstStyle/>
          <a:p>
            <a:fld id="{22C6D5CB-9E91-4D8B-8A6F-E7E64CE5E759}" type="datetimeFigureOut">
              <a:rPr lang="zh-CN" altLang="en-US" smtClean="0"/>
              <a:t>2024/4/11</a:t>
            </a:fld>
            <a:endParaRPr lang="zh-CN" altLang="en-US"/>
          </a:p>
        </p:txBody>
      </p:sp>
      <p:sp>
        <p:nvSpPr>
          <p:cNvPr id="4" name="页脚占位符 3">
            <a:extLst>
              <a:ext uri="{FF2B5EF4-FFF2-40B4-BE49-F238E27FC236}">
                <a16:creationId xmlns:a16="http://schemas.microsoft.com/office/drawing/2014/main" id="{880D1577-FAD1-469D-BB53-778A35D4B769}"/>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2E9F4ED2-258A-4AA0-8BA5-3E08B8B4CB60}"/>
              </a:ext>
            </a:extLst>
          </p:cNvPr>
          <p:cNvSpPr>
            <a:spLocks noGrp="1"/>
          </p:cNvSpPr>
          <p:nvPr>
            <p:ph type="sldNum" sz="quarter" idx="12"/>
          </p:nvPr>
        </p:nvSpPr>
        <p:spPr/>
        <p:txBody>
          <a:bodyPr/>
          <a:lstStyle/>
          <a:p>
            <a:fld id="{EE82CF43-B929-4F1C-86AF-923F52B8949E}" type="slidenum">
              <a:rPr lang="zh-CN" altLang="en-US" smtClean="0"/>
              <a:t>‹#›</a:t>
            </a:fld>
            <a:endParaRPr lang="zh-CN" altLang="en-US"/>
          </a:p>
        </p:txBody>
      </p:sp>
    </p:spTree>
    <p:extLst>
      <p:ext uri="{BB962C8B-B14F-4D97-AF65-F5344CB8AC3E}">
        <p14:creationId xmlns:p14="http://schemas.microsoft.com/office/powerpoint/2010/main" val="35593753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AF8C0098-9BE1-4E66-B0E6-9E925CB6B7E3}"/>
              </a:ext>
            </a:extLst>
          </p:cNvPr>
          <p:cNvSpPr>
            <a:spLocks noGrp="1"/>
          </p:cNvSpPr>
          <p:nvPr>
            <p:ph type="dt" sz="half" idx="10"/>
          </p:nvPr>
        </p:nvSpPr>
        <p:spPr/>
        <p:txBody>
          <a:bodyPr/>
          <a:lstStyle/>
          <a:p>
            <a:fld id="{22C6D5CB-9E91-4D8B-8A6F-E7E64CE5E759}" type="datetimeFigureOut">
              <a:rPr lang="zh-CN" altLang="en-US" smtClean="0"/>
              <a:t>2024/4/11</a:t>
            </a:fld>
            <a:endParaRPr lang="zh-CN" altLang="en-US"/>
          </a:p>
        </p:txBody>
      </p:sp>
      <p:sp>
        <p:nvSpPr>
          <p:cNvPr id="3" name="页脚占位符 2">
            <a:extLst>
              <a:ext uri="{FF2B5EF4-FFF2-40B4-BE49-F238E27FC236}">
                <a16:creationId xmlns:a16="http://schemas.microsoft.com/office/drawing/2014/main" id="{BF2BA9B0-C161-4205-BD72-61CFBF0D3DA0}"/>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5A763AD1-A024-43ED-BD30-7E7B9C3914D5}"/>
              </a:ext>
            </a:extLst>
          </p:cNvPr>
          <p:cNvSpPr>
            <a:spLocks noGrp="1"/>
          </p:cNvSpPr>
          <p:nvPr>
            <p:ph type="sldNum" sz="quarter" idx="12"/>
          </p:nvPr>
        </p:nvSpPr>
        <p:spPr/>
        <p:txBody>
          <a:bodyPr/>
          <a:lstStyle/>
          <a:p>
            <a:fld id="{EE82CF43-B929-4F1C-86AF-923F52B8949E}" type="slidenum">
              <a:rPr lang="zh-CN" altLang="en-US" smtClean="0"/>
              <a:t>‹#›</a:t>
            </a:fld>
            <a:endParaRPr lang="zh-CN" altLang="en-US"/>
          </a:p>
        </p:txBody>
      </p:sp>
    </p:spTree>
    <p:extLst>
      <p:ext uri="{BB962C8B-B14F-4D97-AF65-F5344CB8AC3E}">
        <p14:creationId xmlns:p14="http://schemas.microsoft.com/office/powerpoint/2010/main" val="27256431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241D84-BA68-4DDE-8555-5409E7533EF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9DB0B171-F183-46AA-A58D-505EA64DEEF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D97D9F4B-BECC-4BC4-B61B-9E3EEBDEAA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EE0B0414-A1FA-465B-894C-5918A0F2AAC8}"/>
              </a:ext>
            </a:extLst>
          </p:cNvPr>
          <p:cNvSpPr>
            <a:spLocks noGrp="1"/>
          </p:cNvSpPr>
          <p:nvPr>
            <p:ph type="dt" sz="half" idx="10"/>
          </p:nvPr>
        </p:nvSpPr>
        <p:spPr/>
        <p:txBody>
          <a:bodyPr/>
          <a:lstStyle/>
          <a:p>
            <a:fld id="{22C6D5CB-9E91-4D8B-8A6F-E7E64CE5E759}" type="datetimeFigureOut">
              <a:rPr lang="zh-CN" altLang="en-US" smtClean="0"/>
              <a:t>2024/4/11</a:t>
            </a:fld>
            <a:endParaRPr lang="zh-CN" altLang="en-US"/>
          </a:p>
        </p:txBody>
      </p:sp>
      <p:sp>
        <p:nvSpPr>
          <p:cNvPr id="6" name="页脚占位符 5">
            <a:extLst>
              <a:ext uri="{FF2B5EF4-FFF2-40B4-BE49-F238E27FC236}">
                <a16:creationId xmlns:a16="http://schemas.microsoft.com/office/drawing/2014/main" id="{0476C15F-7D1D-485A-81CD-632F54D198B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3556E1F-2CF4-4D40-A9A5-0B911BC836E9}"/>
              </a:ext>
            </a:extLst>
          </p:cNvPr>
          <p:cNvSpPr>
            <a:spLocks noGrp="1"/>
          </p:cNvSpPr>
          <p:nvPr>
            <p:ph type="sldNum" sz="quarter" idx="12"/>
          </p:nvPr>
        </p:nvSpPr>
        <p:spPr/>
        <p:txBody>
          <a:bodyPr/>
          <a:lstStyle/>
          <a:p>
            <a:fld id="{EE82CF43-B929-4F1C-86AF-923F52B8949E}" type="slidenum">
              <a:rPr lang="zh-CN" altLang="en-US" smtClean="0"/>
              <a:t>‹#›</a:t>
            </a:fld>
            <a:endParaRPr lang="zh-CN" altLang="en-US"/>
          </a:p>
        </p:txBody>
      </p:sp>
    </p:spTree>
    <p:extLst>
      <p:ext uri="{BB962C8B-B14F-4D97-AF65-F5344CB8AC3E}">
        <p14:creationId xmlns:p14="http://schemas.microsoft.com/office/powerpoint/2010/main" val="957933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F2A8531-2410-430D-AF36-C3C0956A3055}"/>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1028F34D-96DE-42C4-87E8-BD47E8097D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17301841-A255-46A0-9E04-9E23D3C3B4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CCF2EEA5-A84B-4303-8DCE-0E31998C3CD7}"/>
              </a:ext>
            </a:extLst>
          </p:cNvPr>
          <p:cNvSpPr>
            <a:spLocks noGrp="1"/>
          </p:cNvSpPr>
          <p:nvPr>
            <p:ph type="dt" sz="half" idx="10"/>
          </p:nvPr>
        </p:nvSpPr>
        <p:spPr/>
        <p:txBody>
          <a:bodyPr/>
          <a:lstStyle/>
          <a:p>
            <a:fld id="{22C6D5CB-9E91-4D8B-8A6F-E7E64CE5E759}" type="datetimeFigureOut">
              <a:rPr lang="zh-CN" altLang="en-US" smtClean="0"/>
              <a:t>2024/4/11</a:t>
            </a:fld>
            <a:endParaRPr lang="zh-CN" altLang="en-US"/>
          </a:p>
        </p:txBody>
      </p:sp>
      <p:sp>
        <p:nvSpPr>
          <p:cNvPr id="6" name="页脚占位符 5">
            <a:extLst>
              <a:ext uri="{FF2B5EF4-FFF2-40B4-BE49-F238E27FC236}">
                <a16:creationId xmlns:a16="http://schemas.microsoft.com/office/drawing/2014/main" id="{55105C79-4669-4D36-A4C6-333F3142D67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1804C26-1664-4151-8844-62FEA27A31D8}"/>
              </a:ext>
            </a:extLst>
          </p:cNvPr>
          <p:cNvSpPr>
            <a:spLocks noGrp="1"/>
          </p:cNvSpPr>
          <p:nvPr>
            <p:ph type="sldNum" sz="quarter" idx="12"/>
          </p:nvPr>
        </p:nvSpPr>
        <p:spPr/>
        <p:txBody>
          <a:bodyPr/>
          <a:lstStyle/>
          <a:p>
            <a:fld id="{EE82CF43-B929-4F1C-86AF-923F52B8949E}" type="slidenum">
              <a:rPr lang="zh-CN" altLang="en-US" smtClean="0"/>
              <a:t>‹#›</a:t>
            </a:fld>
            <a:endParaRPr lang="zh-CN" altLang="en-US"/>
          </a:p>
        </p:txBody>
      </p:sp>
    </p:spTree>
    <p:extLst>
      <p:ext uri="{BB962C8B-B14F-4D97-AF65-F5344CB8AC3E}">
        <p14:creationId xmlns:p14="http://schemas.microsoft.com/office/powerpoint/2010/main" val="7070193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DE9FA562-70D7-4CE3-AA37-352EE0D89FE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E4BD338C-B1AD-4DA5-9795-C00E74A977F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16939356-AAD6-4A49-9CF4-C2787DDD4F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C6D5CB-9E91-4D8B-8A6F-E7E64CE5E759}" type="datetimeFigureOut">
              <a:rPr lang="zh-CN" altLang="en-US" smtClean="0"/>
              <a:t>2024/4/11</a:t>
            </a:fld>
            <a:endParaRPr lang="zh-CN" altLang="en-US"/>
          </a:p>
        </p:txBody>
      </p:sp>
      <p:sp>
        <p:nvSpPr>
          <p:cNvPr id="5" name="页脚占位符 4">
            <a:extLst>
              <a:ext uri="{FF2B5EF4-FFF2-40B4-BE49-F238E27FC236}">
                <a16:creationId xmlns:a16="http://schemas.microsoft.com/office/drawing/2014/main" id="{BB261070-FF71-4FA5-8637-61E34E7B849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C0E3A0FD-7B21-4D34-9DF1-0CA0D93690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E82CF43-B929-4F1C-86AF-923F52B8949E}" type="slidenum">
              <a:rPr lang="zh-CN" altLang="en-US" smtClean="0"/>
              <a:t>‹#›</a:t>
            </a:fld>
            <a:endParaRPr lang="zh-CN" altLang="en-US"/>
          </a:p>
        </p:txBody>
      </p:sp>
    </p:spTree>
    <p:extLst>
      <p:ext uri="{BB962C8B-B14F-4D97-AF65-F5344CB8AC3E}">
        <p14:creationId xmlns:p14="http://schemas.microsoft.com/office/powerpoint/2010/main" val="5552386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a:extLst>
              <a:ext uri="{FF2B5EF4-FFF2-40B4-BE49-F238E27FC236}">
                <a16:creationId xmlns:a16="http://schemas.microsoft.com/office/drawing/2014/main" id="{DE9C536E-1274-45A4-8808-A31579281473}"/>
              </a:ext>
            </a:extLst>
          </p:cNvPr>
          <p:cNvGrpSpPr/>
          <p:nvPr/>
        </p:nvGrpSpPr>
        <p:grpSpPr>
          <a:xfrm>
            <a:off x="2114538" y="474381"/>
            <a:ext cx="6339842" cy="5909238"/>
            <a:chOff x="1650608" y="-450167"/>
            <a:chExt cx="6339842" cy="5909238"/>
          </a:xfrm>
        </p:grpSpPr>
        <p:sp>
          <p:nvSpPr>
            <p:cNvPr id="17" name="矩形 16">
              <a:extLst>
                <a:ext uri="{FF2B5EF4-FFF2-40B4-BE49-F238E27FC236}">
                  <a16:creationId xmlns:a16="http://schemas.microsoft.com/office/drawing/2014/main" id="{08C262F2-BA1A-47F0-99F5-5E2AB168A192}"/>
                </a:ext>
              </a:extLst>
            </p:cNvPr>
            <p:cNvSpPr/>
            <p:nvPr/>
          </p:nvSpPr>
          <p:spPr>
            <a:xfrm>
              <a:off x="1650608" y="-450167"/>
              <a:ext cx="6339842" cy="5909238"/>
            </a:xfrm>
            <a:prstGeom prst="rect">
              <a:avLst/>
            </a:prstGeom>
            <a:solidFill>
              <a:srgbClr val="B0D2A0"/>
            </a:solidFill>
            <a:ln>
              <a:solidFill>
                <a:srgbClr val="B0D2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sz="2000" dirty="0">
                <a:solidFill>
                  <a:schemeClr val="tx1"/>
                </a:solidFill>
                <a:latin typeface="楷体" panose="02010609060101010101" pitchFamily="49" charset="-122"/>
                <a:ea typeface="楷体" panose="02010609060101010101" pitchFamily="49" charset="-122"/>
              </a:endParaRPr>
            </a:p>
          </p:txBody>
        </p:sp>
        <p:sp>
          <p:nvSpPr>
            <p:cNvPr id="13" name="矩形 12">
              <a:extLst>
                <a:ext uri="{FF2B5EF4-FFF2-40B4-BE49-F238E27FC236}">
                  <a16:creationId xmlns:a16="http://schemas.microsoft.com/office/drawing/2014/main" id="{661FDE28-B2B1-4D8A-9601-4CF5B6661D38}"/>
                </a:ext>
              </a:extLst>
            </p:cNvPr>
            <p:cNvSpPr/>
            <p:nvPr/>
          </p:nvSpPr>
          <p:spPr>
            <a:xfrm>
              <a:off x="1650608" y="670338"/>
              <a:ext cx="3981462" cy="3195271"/>
            </a:xfrm>
            <a:prstGeom prst="rect">
              <a:avLst/>
            </a:prstGeom>
            <a:solidFill>
              <a:srgbClr val="B0D2A0"/>
            </a:solidFill>
            <a:ln>
              <a:solidFill>
                <a:srgbClr val="B0D2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endParaRPr lang="en-US" altLang="zh-CN" sz="14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pPr lvl="2"/>
              <a:endParaRPr lang="en-US" altLang="zh-CN" sz="14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pPr lvl="2"/>
              <a:endParaRPr lang="en-US" altLang="zh-CN" sz="14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pPr lvl="2"/>
              <a:endParaRPr lang="en-US" altLang="zh-CN" sz="14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pPr lvl="2"/>
              <a:r>
                <a:rPr lang="en-US" altLang="zh-CN"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Welcome to the experiment!</a:t>
              </a:r>
            </a:p>
            <a:p>
              <a:pPr lvl="2"/>
              <a:endParaRPr lang="en-US" altLang="zh-CN"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pPr lvl="2"/>
              <a:r>
                <a:rPr lang="en-US" altLang="zh-CN"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You two are hungry travelers (</a:t>
              </a:r>
              <a:r>
                <a:rPr lang="en-US" altLang="zh-CN" sz="1400" b="1"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No.1</a:t>
              </a:r>
              <a:r>
                <a:rPr lang="zh-CN" altLang="en-US" sz="1400" b="1"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400" b="1"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blue circle</a:t>
              </a:r>
              <a:r>
                <a:rPr lang="en-US" altLang="zh-CN"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400" b="1" dirty="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No.2</a:t>
              </a:r>
              <a:r>
                <a:rPr lang="zh-CN" altLang="en-US" sz="1400" b="1" dirty="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400" b="1" dirty="0">
                  <a:solidFill>
                    <a:srgbClr val="00B050"/>
                  </a:solidFill>
                  <a:latin typeface="Times New Roman" panose="02020603050405020304" pitchFamily="18" charset="0"/>
                  <a:ea typeface="楷体" panose="02010609060101010101" pitchFamily="49" charset="-122"/>
                  <a:cs typeface="Times New Roman" panose="02020603050405020304" pitchFamily="18" charset="0"/>
                </a:rPr>
                <a:t>green circle</a:t>
              </a:r>
              <a:r>
                <a:rPr lang="en-US" altLang="zh-CN"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 who need to reach a restaurant as soon as possible to replenish your food. There are two restaurants on the map (red squares). Your goal is to maneuver the keys (up, down, left, right) to navigate and reach one of the restaurants for a meal in as few steps as possible. The blue circle is controlled by WSAD keys, and the green circle is controlled by arrow keys</a:t>
              </a:r>
              <a:r>
                <a:rPr lang="zh-CN" altLang="en-US"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400" b="1" dirty="0">
                  <a:solidFill>
                    <a:srgbClr val="00B050"/>
                  </a:solidFill>
                  <a:latin typeface="楷体" panose="02010609060101010101" pitchFamily="49" charset="-122"/>
                  <a:ea typeface="楷体" panose="02010609060101010101" pitchFamily="49" charset="-122"/>
                </a:rPr>
                <a:t>↑↓←→</a:t>
              </a:r>
              <a:r>
                <a:rPr lang="en-US" altLang="zh-CN"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a:t>
              </a:r>
            </a:p>
            <a:p>
              <a:pPr lvl="2"/>
              <a:endParaRPr lang="en-US" altLang="zh-CN"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pPr lvl="2"/>
              <a:r>
                <a:rPr lang="en-US" altLang="zh-CN"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Please note:</a:t>
              </a:r>
            </a:p>
            <a:p>
              <a:pPr lvl="2"/>
              <a:endParaRPr lang="en-US" altLang="zh-CN"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pPr lvl="2"/>
              <a:r>
                <a:rPr lang="en-US" altLang="zh-CN"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Your positions can overlap and you can reach the same restaurant. However, for each person, in each round</a:t>
              </a:r>
              <a:r>
                <a:rPr lang="zh-CN" altLang="en-US"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(total</a:t>
              </a:r>
              <a:r>
                <a:rPr lang="zh-CN" altLang="en-US"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10</a:t>
              </a:r>
              <a:r>
                <a:rPr lang="zh-CN" altLang="en-US"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rounds) only one restaurant can be reached for dining.</a:t>
              </a:r>
            </a:p>
            <a:p>
              <a:pPr lvl="2"/>
              <a:endParaRPr lang="en-US" altLang="zh-CN"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pPr lvl="2"/>
              <a:endParaRPr lang="en-US" altLang="zh-CN"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endParaRPr lang="en-US" altLang="zh-CN" sz="14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grpSp>
      <p:sp>
        <p:nvSpPr>
          <p:cNvPr id="4" name="TextBox 3">
            <a:extLst>
              <a:ext uri="{FF2B5EF4-FFF2-40B4-BE49-F238E27FC236}">
                <a16:creationId xmlns:a16="http://schemas.microsoft.com/office/drawing/2014/main" id="{9B7858F5-5204-3083-76B5-B61B0F6DC2C0}"/>
              </a:ext>
            </a:extLst>
          </p:cNvPr>
          <p:cNvSpPr txBox="1"/>
          <p:nvPr/>
        </p:nvSpPr>
        <p:spPr>
          <a:xfrm>
            <a:off x="2114538" y="5910662"/>
            <a:ext cx="6339842" cy="369332"/>
          </a:xfrm>
          <a:prstGeom prst="rect">
            <a:avLst/>
          </a:prstGeom>
          <a:noFill/>
        </p:spPr>
        <p:txBody>
          <a:bodyPr wrap="square">
            <a:spAutoFit/>
          </a:bodyPr>
          <a:lstStyle/>
          <a:p>
            <a:pPr lvl="2"/>
            <a:r>
              <a:rPr lang="en-US" altLang="zh-CN" sz="1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Press the </a:t>
            </a:r>
            <a:r>
              <a:rPr lang="en-US" altLang="zh-CN" sz="1800" u="sng"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spacebar</a:t>
            </a:r>
            <a:r>
              <a:rPr lang="en-US" altLang="zh-CN" sz="1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 to start the experiment!</a:t>
            </a:r>
          </a:p>
        </p:txBody>
      </p:sp>
      <p:pic>
        <p:nvPicPr>
          <p:cNvPr id="5" name="Picture 4">
            <a:extLst>
              <a:ext uri="{FF2B5EF4-FFF2-40B4-BE49-F238E27FC236}">
                <a16:creationId xmlns:a16="http://schemas.microsoft.com/office/drawing/2014/main" id="{DE6C0BEA-E914-165B-A3AD-6797DBBB91E5}"/>
              </a:ext>
            </a:extLst>
          </p:cNvPr>
          <p:cNvPicPr>
            <a:picLocks noChangeAspect="1"/>
          </p:cNvPicPr>
          <p:nvPr/>
        </p:nvPicPr>
        <p:blipFill>
          <a:blip r:embed="rId3"/>
          <a:stretch>
            <a:fillRect/>
          </a:stretch>
        </p:blipFill>
        <p:spPr>
          <a:xfrm>
            <a:off x="6471706" y="1304593"/>
            <a:ext cx="1606967" cy="1614668"/>
          </a:xfrm>
          <a:prstGeom prst="rect">
            <a:avLst/>
          </a:prstGeom>
        </p:spPr>
      </p:pic>
    </p:spTree>
    <p:extLst>
      <p:ext uri="{BB962C8B-B14F-4D97-AF65-F5344CB8AC3E}">
        <p14:creationId xmlns:p14="http://schemas.microsoft.com/office/powerpoint/2010/main" val="34430076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a:extLst>
              <a:ext uri="{FF2B5EF4-FFF2-40B4-BE49-F238E27FC236}">
                <a16:creationId xmlns:a16="http://schemas.microsoft.com/office/drawing/2014/main" id="{DE9C536E-1274-45A4-8808-A31579281473}"/>
              </a:ext>
            </a:extLst>
          </p:cNvPr>
          <p:cNvGrpSpPr/>
          <p:nvPr/>
        </p:nvGrpSpPr>
        <p:grpSpPr>
          <a:xfrm>
            <a:off x="1917893" y="464233"/>
            <a:ext cx="6339842" cy="5909238"/>
            <a:chOff x="1650608" y="-450167"/>
            <a:chExt cx="6339842" cy="5909238"/>
          </a:xfrm>
        </p:grpSpPr>
        <p:sp>
          <p:nvSpPr>
            <p:cNvPr id="17" name="矩形 16">
              <a:extLst>
                <a:ext uri="{FF2B5EF4-FFF2-40B4-BE49-F238E27FC236}">
                  <a16:creationId xmlns:a16="http://schemas.microsoft.com/office/drawing/2014/main" id="{08C262F2-BA1A-47F0-99F5-5E2AB168A192}"/>
                </a:ext>
              </a:extLst>
            </p:cNvPr>
            <p:cNvSpPr/>
            <p:nvPr/>
          </p:nvSpPr>
          <p:spPr>
            <a:xfrm>
              <a:off x="1650608" y="-450167"/>
              <a:ext cx="6339842" cy="5909238"/>
            </a:xfrm>
            <a:prstGeom prst="rect">
              <a:avLst/>
            </a:prstGeom>
            <a:solidFill>
              <a:srgbClr val="B0D2A0"/>
            </a:solidFill>
            <a:ln>
              <a:solidFill>
                <a:srgbClr val="B0D2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sz="2000" dirty="0">
                <a:solidFill>
                  <a:schemeClr val="tx1"/>
                </a:solidFill>
                <a:latin typeface="楷体" panose="02010609060101010101" pitchFamily="49" charset="-122"/>
                <a:ea typeface="楷体" panose="02010609060101010101" pitchFamily="49" charset="-122"/>
              </a:endParaRPr>
            </a:p>
          </p:txBody>
        </p:sp>
        <p:sp>
          <p:nvSpPr>
            <p:cNvPr id="13" name="矩形 12">
              <a:extLst>
                <a:ext uri="{FF2B5EF4-FFF2-40B4-BE49-F238E27FC236}">
                  <a16:creationId xmlns:a16="http://schemas.microsoft.com/office/drawing/2014/main" id="{661FDE28-B2B1-4D8A-9601-4CF5B6661D38}"/>
                </a:ext>
              </a:extLst>
            </p:cNvPr>
            <p:cNvSpPr/>
            <p:nvPr/>
          </p:nvSpPr>
          <p:spPr>
            <a:xfrm>
              <a:off x="1650609" y="-450167"/>
              <a:ext cx="6243126" cy="5909237"/>
            </a:xfrm>
            <a:prstGeom prst="rect">
              <a:avLst/>
            </a:prstGeom>
            <a:solidFill>
              <a:srgbClr val="B0D2A0"/>
            </a:solidFill>
            <a:ln>
              <a:solidFill>
                <a:srgbClr val="B0D2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The formal experiment will </a:t>
              </a:r>
            </a:p>
            <a:p>
              <a:pPr algn="ctr"/>
              <a:r>
                <a:rPr lang="en-US" altLang="zh-CN" sz="2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start in 5 seconds. </a:t>
              </a:r>
            </a:p>
            <a:p>
              <a:pPr algn="ctr"/>
              <a:endParaRPr lang="en-US" altLang="zh-CN" sz="2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pPr algn="ctr"/>
              <a:r>
                <a:rPr lang="en-US" altLang="zh-CN" sz="2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Please focus.</a:t>
              </a:r>
            </a:p>
          </p:txBody>
        </p:sp>
      </p:grpSp>
    </p:spTree>
    <p:extLst>
      <p:ext uri="{BB962C8B-B14F-4D97-AF65-F5344CB8AC3E}">
        <p14:creationId xmlns:p14="http://schemas.microsoft.com/office/powerpoint/2010/main" val="8004051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661FDE28-B2B1-4D8A-9601-4CF5B6661D38}"/>
              </a:ext>
            </a:extLst>
          </p:cNvPr>
          <p:cNvSpPr/>
          <p:nvPr/>
        </p:nvSpPr>
        <p:spPr>
          <a:xfrm>
            <a:off x="2600556" y="946345"/>
            <a:ext cx="6790870" cy="4965310"/>
          </a:xfrm>
          <a:prstGeom prst="rect">
            <a:avLst/>
          </a:prstGeom>
          <a:solidFill>
            <a:srgbClr val="B0D2A0"/>
          </a:solidFill>
          <a:ln>
            <a:solidFill>
              <a:srgbClr val="B0D2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lgn="ctr"/>
            <a:endParaRPr lang="en-US" altLang="zh-CN" sz="3200" dirty="0">
              <a:solidFill>
                <a:schemeClr val="tx1"/>
              </a:solidFill>
              <a:latin typeface="楷体" panose="02010609060101010101" pitchFamily="49" charset="-122"/>
              <a:ea typeface="楷体" panose="02010609060101010101" pitchFamily="49" charset="-122"/>
            </a:endParaRPr>
          </a:p>
        </p:txBody>
      </p:sp>
      <p:sp>
        <p:nvSpPr>
          <p:cNvPr id="5" name="TextBox 4">
            <a:extLst>
              <a:ext uri="{FF2B5EF4-FFF2-40B4-BE49-F238E27FC236}">
                <a16:creationId xmlns:a16="http://schemas.microsoft.com/office/drawing/2014/main" id="{D5945C27-3B06-84F6-C2B3-BB15EFD30459}"/>
              </a:ext>
            </a:extLst>
          </p:cNvPr>
          <p:cNvSpPr txBox="1"/>
          <p:nvPr/>
        </p:nvSpPr>
        <p:spPr>
          <a:xfrm>
            <a:off x="2487541" y="1365259"/>
            <a:ext cx="6612271" cy="1815882"/>
          </a:xfrm>
          <a:prstGeom prst="rect">
            <a:avLst/>
          </a:prstGeom>
          <a:noFill/>
        </p:spPr>
        <p:txBody>
          <a:bodyPr wrap="square">
            <a:spAutoFit/>
          </a:bodyPr>
          <a:lstStyle/>
          <a:p>
            <a:pPr lvl="1" algn="ctr"/>
            <a:r>
              <a:rPr lang="en-US" altLang="zh-CN" sz="2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You have finished the game!</a:t>
            </a:r>
          </a:p>
          <a:p>
            <a:pPr lvl="1" algn="ctr"/>
            <a:r>
              <a:rPr lang="en-US" altLang="zh-CN" sz="2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Please scan the QR code below to fill out the questionnaire and complete the experiment.</a:t>
            </a:r>
            <a:endParaRPr lang="en-US" altLang="zh-CN" sz="32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40967024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组合 18">
            <a:extLst>
              <a:ext uri="{FF2B5EF4-FFF2-40B4-BE49-F238E27FC236}">
                <a16:creationId xmlns:a16="http://schemas.microsoft.com/office/drawing/2014/main" id="{DE9C536E-1274-45A4-8808-A31579281473}"/>
              </a:ext>
            </a:extLst>
          </p:cNvPr>
          <p:cNvGrpSpPr/>
          <p:nvPr/>
        </p:nvGrpSpPr>
        <p:grpSpPr>
          <a:xfrm>
            <a:off x="3532372" y="597671"/>
            <a:ext cx="6339842" cy="5909238"/>
            <a:chOff x="1650608" y="-450167"/>
            <a:chExt cx="6339842" cy="5909238"/>
          </a:xfrm>
        </p:grpSpPr>
        <p:sp>
          <p:nvSpPr>
            <p:cNvPr id="17" name="矩形 16">
              <a:extLst>
                <a:ext uri="{FF2B5EF4-FFF2-40B4-BE49-F238E27FC236}">
                  <a16:creationId xmlns:a16="http://schemas.microsoft.com/office/drawing/2014/main" id="{08C262F2-BA1A-47F0-99F5-5E2AB168A192}"/>
                </a:ext>
              </a:extLst>
            </p:cNvPr>
            <p:cNvSpPr/>
            <p:nvPr/>
          </p:nvSpPr>
          <p:spPr>
            <a:xfrm>
              <a:off x="1650608" y="-450167"/>
              <a:ext cx="6339842" cy="5909238"/>
            </a:xfrm>
            <a:prstGeom prst="rect">
              <a:avLst/>
            </a:prstGeom>
            <a:solidFill>
              <a:srgbClr val="B0D2A0"/>
            </a:solidFill>
            <a:ln>
              <a:solidFill>
                <a:srgbClr val="B0D2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ltLang="zh-CN" sz="2000" dirty="0">
                <a:solidFill>
                  <a:schemeClr val="tx1"/>
                </a:solidFill>
                <a:latin typeface="楷体" panose="02010609060101010101" pitchFamily="49" charset="-122"/>
                <a:ea typeface="楷体" panose="02010609060101010101" pitchFamily="49" charset="-122"/>
              </a:endParaRPr>
            </a:p>
          </p:txBody>
        </p:sp>
        <p:sp>
          <p:nvSpPr>
            <p:cNvPr id="13" name="矩形 12">
              <a:extLst>
                <a:ext uri="{FF2B5EF4-FFF2-40B4-BE49-F238E27FC236}">
                  <a16:creationId xmlns:a16="http://schemas.microsoft.com/office/drawing/2014/main" id="{661FDE28-B2B1-4D8A-9601-4CF5B6661D38}"/>
                </a:ext>
              </a:extLst>
            </p:cNvPr>
            <p:cNvSpPr/>
            <p:nvPr/>
          </p:nvSpPr>
          <p:spPr>
            <a:xfrm>
              <a:off x="1650608" y="670338"/>
              <a:ext cx="3981462" cy="3195271"/>
            </a:xfrm>
            <a:prstGeom prst="rect">
              <a:avLst/>
            </a:prstGeom>
            <a:solidFill>
              <a:srgbClr val="B0D2A0"/>
            </a:solidFill>
            <a:ln>
              <a:solidFill>
                <a:srgbClr val="B0D2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endParaRPr lang="en-US" altLang="zh-CN" sz="14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pPr lvl="2"/>
              <a:endParaRPr lang="en-US" altLang="zh-CN" sz="14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pPr lvl="2"/>
              <a:endParaRPr lang="en-US" altLang="zh-CN" sz="14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pPr lvl="2"/>
              <a:endParaRPr lang="en-US" altLang="zh-CN" sz="14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pPr lvl="2"/>
              <a:r>
                <a:rPr lang="en-US" altLang="zh-CN"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Welcome to the experiment!</a:t>
              </a:r>
            </a:p>
            <a:p>
              <a:pPr lvl="2"/>
              <a:endParaRPr lang="en-US" altLang="zh-CN"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pPr lvl="2"/>
              <a:r>
                <a:rPr lang="en-US" altLang="zh-CN"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You two a hungry traveler (</a:t>
              </a:r>
              <a:r>
                <a:rPr lang="en-US" altLang="zh-CN" sz="1400" b="1" dirty="0">
                  <a:solidFill>
                    <a:srgbClr val="0070C0"/>
                  </a:solidFill>
                  <a:latin typeface="Times New Roman" panose="02020603050405020304" pitchFamily="18" charset="0"/>
                  <a:ea typeface="楷体" panose="02010609060101010101" pitchFamily="49" charset="-122"/>
                  <a:cs typeface="Times New Roman" panose="02020603050405020304" pitchFamily="18" charset="0"/>
                </a:rPr>
                <a:t>blue circle</a:t>
              </a:r>
              <a:r>
                <a:rPr lang="en-US" altLang="zh-CN"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 who need to reach a restaurant as soon as possible to replenish your food. There are two restaurants on the map (red squares). Your goal is to maneuver the keys (up, down, left, right) to navigate and reach one of the restaurants for a meal in as few steps as possible. The blue circle is controlled by WSAD keys, and the green circle is controlled by arrow keys</a:t>
              </a:r>
              <a:r>
                <a:rPr lang="zh-CN" altLang="en-US"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400" b="1" dirty="0">
                  <a:solidFill>
                    <a:srgbClr val="00B050"/>
                  </a:solidFill>
                  <a:latin typeface="楷体" panose="02010609060101010101" pitchFamily="49" charset="-122"/>
                  <a:ea typeface="楷体" panose="02010609060101010101" pitchFamily="49" charset="-122"/>
                </a:rPr>
                <a:t>↑↓←→</a:t>
              </a:r>
              <a:r>
                <a:rPr lang="en-US" altLang="zh-CN"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a:t>
              </a:r>
            </a:p>
            <a:p>
              <a:pPr lvl="2"/>
              <a:endParaRPr lang="en-US" altLang="zh-CN"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pPr lvl="2"/>
              <a:r>
                <a:rPr lang="en-US" altLang="zh-CN"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Please note:</a:t>
              </a:r>
            </a:p>
            <a:p>
              <a:pPr lvl="2"/>
              <a:endParaRPr lang="en-US" altLang="zh-CN"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pPr lvl="2"/>
              <a:r>
                <a:rPr lang="en-US" altLang="zh-CN"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Your positions can overlap and you can reach the same restaurant. However, for each person, in each round</a:t>
              </a:r>
              <a:r>
                <a:rPr lang="zh-CN" altLang="en-US"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(total</a:t>
              </a:r>
              <a:r>
                <a:rPr lang="zh-CN" altLang="en-US"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10</a:t>
              </a:r>
              <a:r>
                <a:rPr lang="zh-CN" altLang="en-US"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 </a:t>
              </a:r>
              <a:r>
                <a:rPr lang="en-US" altLang="zh-CN"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rounds) only one restaurant can be reached for dining.</a:t>
              </a:r>
            </a:p>
            <a:p>
              <a:pPr lvl="2"/>
              <a:endParaRPr lang="en-US" altLang="zh-CN"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pPr lvl="2"/>
              <a:endParaRPr lang="en-US" altLang="zh-CN" sz="1400" b="1"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a:p>
              <a:endParaRPr lang="en-US" altLang="zh-CN" sz="14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endParaRPr>
            </a:p>
          </p:txBody>
        </p:sp>
      </p:grpSp>
      <p:sp>
        <p:nvSpPr>
          <p:cNvPr id="4" name="TextBox 3">
            <a:extLst>
              <a:ext uri="{FF2B5EF4-FFF2-40B4-BE49-F238E27FC236}">
                <a16:creationId xmlns:a16="http://schemas.microsoft.com/office/drawing/2014/main" id="{9B7858F5-5204-3083-76B5-B61B0F6DC2C0}"/>
              </a:ext>
            </a:extLst>
          </p:cNvPr>
          <p:cNvSpPr txBox="1"/>
          <p:nvPr/>
        </p:nvSpPr>
        <p:spPr>
          <a:xfrm>
            <a:off x="3532372" y="6033952"/>
            <a:ext cx="6339842" cy="369332"/>
          </a:xfrm>
          <a:prstGeom prst="rect">
            <a:avLst/>
          </a:prstGeom>
          <a:noFill/>
        </p:spPr>
        <p:txBody>
          <a:bodyPr wrap="square">
            <a:spAutoFit/>
          </a:bodyPr>
          <a:lstStyle/>
          <a:p>
            <a:pPr lvl="2"/>
            <a:r>
              <a:rPr lang="en-US" altLang="zh-CN" sz="1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Press the </a:t>
            </a:r>
            <a:r>
              <a:rPr lang="en-US" altLang="zh-CN" sz="1800" u="sng"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spacebar</a:t>
            </a:r>
            <a:r>
              <a:rPr lang="en-US" altLang="zh-CN" sz="1800" dirty="0">
                <a:solidFill>
                  <a:schemeClr val="tx1"/>
                </a:solidFill>
                <a:latin typeface="Times New Roman" panose="02020603050405020304" pitchFamily="18" charset="0"/>
                <a:ea typeface="楷体" panose="02010609060101010101" pitchFamily="49" charset="-122"/>
                <a:cs typeface="Times New Roman" panose="02020603050405020304" pitchFamily="18" charset="0"/>
              </a:rPr>
              <a:t> to start the experiment!</a:t>
            </a:r>
          </a:p>
        </p:txBody>
      </p:sp>
      <p:pic>
        <p:nvPicPr>
          <p:cNvPr id="5" name="Picture 4">
            <a:extLst>
              <a:ext uri="{FF2B5EF4-FFF2-40B4-BE49-F238E27FC236}">
                <a16:creationId xmlns:a16="http://schemas.microsoft.com/office/drawing/2014/main" id="{DE6C0BEA-E914-165B-A3AD-6797DBBB91E5}"/>
              </a:ext>
            </a:extLst>
          </p:cNvPr>
          <p:cNvPicPr>
            <a:picLocks noChangeAspect="1"/>
          </p:cNvPicPr>
          <p:nvPr/>
        </p:nvPicPr>
        <p:blipFill>
          <a:blip r:embed="rId3"/>
          <a:stretch>
            <a:fillRect/>
          </a:stretch>
        </p:blipFill>
        <p:spPr>
          <a:xfrm>
            <a:off x="7889540" y="1427883"/>
            <a:ext cx="1606967" cy="1614668"/>
          </a:xfrm>
          <a:prstGeom prst="rect">
            <a:avLst/>
          </a:prstGeom>
        </p:spPr>
      </p:pic>
      <p:sp>
        <p:nvSpPr>
          <p:cNvPr id="2" name="TextBox 1">
            <a:extLst>
              <a:ext uri="{FF2B5EF4-FFF2-40B4-BE49-F238E27FC236}">
                <a16:creationId xmlns:a16="http://schemas.microsoft.com/office/drawing/2014/main" id="{6DE9DD36-7D61-0AEC-875F-337A15EB637D}"/>
              </a:ext>
            </a:extLst>
          </p:cNvPr>
          <p:cNvSpPr txBox="1"/>
          <p:nvPr/>
        </p:nvSpPr>
        <p:spPr>
          <a:xfrm>
            <a:off x="842481" y="1756881"/>
            <a:ext cx="1617751" cy="369332"/>
          </a:xfrm>
          <a:prstGeom prst="rect">
            <a:avLst/>
          </a:prstGeom>
          <a:noFill/>
        </p:spPr>
        <p:txBody>
          <a:bodyPr wrap="none" rtlCol="0">
            <a:spAutoFit/>
          </a:bodyPr>
          <a:lstStyle/>
          <a:p>
            <a:r>
              <a:rPr lang="en-US" dirty="0"/>
              <a:t>Practice round</a:t>
            </a:r>
          </a:p>
        </p:txBody>
      </p:sp>
    </p:spTree>
    <p:extLst>
      <p:ext uri="{BB962C8B-B14F-4D97-AF65-F5344CB8AC3E}">
        <p14:creationId xmlns:p14="http://schemas.microsoft.com/office/powerpoint/2010/main" val="50894363"/>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4084</TotalTime>
  <Words>329</Words>
  <Application>Microsoft Macintosh PowerPoint</Application>
  <PresentationFormat>Widescreen</PresentationFormat>
  <Paragraphs>37</Paragraphs>
  <Slides>4</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等线</vt:lpstr>
      <vt:lpstr>等线 Light</vt:lpstr>
      <vt:lpstr>楷体</vt:lpstr>
      <vt:lpstr>Arial</vt:lpstr>
      <vt:lpstr>Times New Roman</vt:lpstr>
      <vt:lpstr>Office 主题​​</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玮 安</dc:creator>
  <cp:lastModifiedBy>Shaozhe Cheng</cp:lastModifiedBy>
  <cp:revision>147</cp:revision>
  <dcterms:created xsi:type="dcterms:W3CDTF">2018-12-24T02:23:55Z</dcterms:created>
  <dcterms:modified xsi:type="dcterms:W3CDTF">2024-04-11T12:20:54Z</dcterms:modified>
</cp:coreProperties>
</file>