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0" r:id="rId2"/>
    <p:sldId id="272" r:id="rId3"/>
    <p:sldId id="276" r:id="rId4"/>
    <p:sldId id="273" r:id="rId5"/>
    <p:sldId id="274" r:id="rId6"/>
    <p:sldId id="282" r:id="rId7"/>
    <p:sldId id="278" r:id="rId8"/>
    <p:sldId id="279" r:id="rId9"/>
    <p:sldId id="280" r:id="rId10"/>
    <p:sldId id="281" r:id="rId11"/>
    <p:sldId id="27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D2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77"/>
    <p:restoredTop sz="94658"/>
  </p:normalViewPr>
  <p:slideViewPr>
    <p:cSldViewPr snapToGrid="0">
      <p:cViewPr varScale="1">
        <p:scale>
          <a:sx n="120" d="100"/>
          <a:sy n="120" d="100"/>
        </p:scale>
        <p:origin x="288"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546B5F-B17E-4A11-A9CD-A10C644EC78D}" type="datetimeFigureOut">
              <a:rPr lang="zh-CN" altLang="en-US" smtClean="0"/>
              <a:t>2024/9/24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14DBA-04C0-4AE0-9391-D985D3AC6701}" type="slidenum">
              <a:rPr lang="zh-CN" altLang="en-US" smtClean="0"/>
              <a:t>‹#›</a:t>
            </a:fld>
            <a:endParaRPr lang="zh-CN" altLang="en-US"/>
          </a:p>
        </p:txBody>
      </p:sp>
    </p:spTree>
    <p:extLst>
      <p:ext uri="{BB962C8B-B14F-4D97-AF65-F5344CB8AC3E}">
        <p14:creationId xmlns:p14="http://schemas.microsoft.com/office/powerpoint/2010/main" val="98441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1</a:t>
            </a:fld>
            <a:endParaRPr lang="zh-CN" altLang="en-US"/>
          </a:p>
        </p:txBody>
      </p:sp>
    </p:spTree>
    <p:extLst>
      <p:ext uri="{BB962C8B-B14F-4D97-AF65-F5344CB8AC3E}">
        <p14:creationId xmlns:p14="http://schemas.microsoft.com/office/powerpoint/2010/main" val="1184795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2</a:t>
            </a:fld>
            <a:endParaRPr lang="zh-CN" altLang="en-US"/>
          </a:p>
        </p:txBody>
      </p:sp>
    </p:spTree>
    <p:extLst>
      <p:ext uri="{BB962C8B-B14F-4D97-AF65-F5344CB8AC3E}">
        <p14:creationId xmlns:p14="http://schemas.microsoft.com/office/powerpoint/2010/main" val="3027442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3</a:t>
            </a:fld>
            <a:endParaRPr lang="zh-CN" altLang="en-US"/>
          </a:p>
        </p:txBody>
      </p:sp>
    </p:spTree>
    <p:extLst>
      <p:ext uri="{BB962C8B-B14F-4D97-AF65-F5344CB8AC3E}">
        <p14:creationId xmlns:p14="http://schemas.microsoft.com/office/powerpoint/2010/main" val="208957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4</a:t>
            </a:fld>
            <a:endParaRPr lang="zh-CN" altLang="en-US"/>
          </a:p>
        </p:txBody>
      </p:sp>
    </p:spTree>
    <p:extLst>
      <p:ext uri="{BB962C8B-B14F-4D97-AF65-F5344CB8AC3E}">
        <p14:creationId xmlns:p14="http://schemas.microsoft.com/office/powerpoint/2010/main" val="3167693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5</a:t>
            </a:fld>
            <a:endParaRPr lang="zh-CN" altLang="en-US"/>
          </a:p>
        </p:txBody>
      </p:sp>
    </p:spTree>
    <p:extLst>
      <p:ext uri="{BB962C8B-B14F-4D97-AF65-F5344CB8AC3E}">
        <p14:creationId xmlns:p14="http://schemas.microsoft.com/office/powerpoint/2010/main" val="2987064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7</a:t>
            </a:fld>
            <a:endParaRPr lang="zh-CN" altLang="en-US"/>
          </a:p>
        </p:txBody>
      </p:sp>
    </p:spTree>
    <p:extLst>
      <p:ext uri="{BB962C8B-B14F-4D97-AF65-F5344CB8AC3E}">
        <p14:creationId xmlns:p14="http://schemas.microsoft.com/office/powerpoint/2010/main" val="2548732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8</a:t>
            </a:fld>
            <a:endParaRPr lang="zh-CN" altLang="en-US"/>
          </a:p>
        </p:txBody>
      </p:sp>
    </p:spTree>
    <p:extLst>
      <p:ext uri="{BB962C8B-B14F-4D97-AF65-F5344CB8AC3E}">
        <p14:creationId xmlns:p14="http://schemas.microsoft.com/office/powerpoint/2010/main" val="623783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9</a:t>
            </a:fld>
            <a:endParaRPr lang="zh-CN" altLang="en-US"/>
          </a:p>
        </p:txBody>
      </p:sp>
    </p:spTree>
    <p:extLst>
      <p:ext uri="{BB962C8B-B14F-4D97-AF65-F5344CB8AC3E}">
        <p14:creationId xmlns:p14="http://schemas.microsoft.com/office/powerpoint/2010/main" val="502121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10</a:t>
            </a:fld>
            <a:endParaRPr lang="zh-CN" altLang="en-US"/>
          </a:p>
        </p:txBody>
      </p:sp>
    </p:spTree>
    <p:extLst>
      <p:ext uri="{BB962C8B-B14F-4D97-AF65-F5344CB8AC3E}">
        <p14:creationId xmlns:p14="http://schemas.microsoft.com/office/powerpoint/2010/main" val="1584196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CC06A-0AC1-4315-A5FD-8946556D56C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8E5A20A-94E0-4C96-B0A4-8E6830224C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2379A06-F733-401C-A5E4-5ACC2432D4FE}"/>
              </a:ext>
            </a:extLst>
          </p:cNvPr>
          <p:cNvSpPr>
            <a:spLocks noGrp="1"/>
          </p:cNvSpPr>
          <p:nvPr>
            <p:ph type="dt" sz="half" idx="10"/>
          </p:nvPr>
        </p:nvSpPr>
        <p:spPr/>
        <p:txBody>
          <a:bodyPr/>
          <a:lstStyle/>
          <a:p>
            <a:fld id="{22C6D5CB-9E91-4D8B-8A6F-E7E64CE5E759}" type="datetimeFigureOut">
              <a:rPr lang="zh-CN" altLang="en-US" smtClean="0"/>
              <a:t>2024/9/24</a:t>
            </a:fld>
            <a:endParaRPr lang="zh-CN" altLang="en-US"/>
          </a:p>
        </p:txBody>
      </p:sp>
      <p:sp>
        <p:nvSpPr>
          <p:cNvPr id="5" name="页脚占位符 4">
            <a:extLst>
              <a:ext uri="{FF2B5EF4-FFF2-40B4-BE49-F238E27FC236}">
                <a16:creationId xmlns:a16="http://schemas.microsoft.com/office/drawing/2014/main" id="{0D368DB0-109D-400C-97A3-CC8EEFBA6F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3103B8-0BF8-4C84-8C36-744F9379CD0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71643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17C2D9-3482-435A-AACD-C526691EDAA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52EB2CE-B2E5-490B-967C-0E8BFCD3279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03C7E54-8774-4AB2-9A68-60A871FAC3B8}"/>
              </a:ext>
            </a:extLst>
          </p:cNvPr>
          <p:cNvSpPr>
            <a:spLocks noGrp="1"/>
          </p:cNvSpPr>
          <p:nvPr>
            <p:ph type="dt" sz="half" idx="10"/>
          </p:nvPr>
        </p:nvSpPr>
        <p:spPr/>
        <p:txBody>
          <a:bodyPr/>
          <a:lstStyle/>
          <a:p>
            <a:fld id="{22C6D5CB-9E91-4D8B-8A6F-E7E64CE5E759}" type="datetimeFigureOut">
              <a:rPr lang="zh-CN" altLang="en-US" smtClean="0"/>
              <a:t>2024/9/24</a:t>
            </a:fld>
            <a:endParaRPr lang="zh-CN" altLang="en-US"/>
          </a:p>
        </p:txBody>
      </p:sp>
      <p:sp>
        <p:nvSpPr>
          <p:cNvPr id="5" name="页脚占位符 4">
            <a:extLst>
              <a:ext uri="{FF2B5EF4-FFF2-40B4-BE49-F238E27FC236}">
                <a16:creationId xmlns:a16="http://schemas.microsoft.com/office/drawing/2014/main" id="{9B2903A1-2814-45EB-8611-29A9C49DE0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CB252E-A31F-4976-82E3-5F5951E943FF}"/>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61667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A9DD42-3B0E-4B82-B32C-9D74531C245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7718577-E25C-461E-B4AA-F77EC0BCD12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510A9E-4F1C-48B6-A755-F580D21119E6}"/>
              </a:ext>
            </a:extLst>
          </p:cNvPr>
          <p:cNvSpPr>
            <a:spLocks noGrp="1"/>
          </p:cNvSpPr>
          <p:nvPr>
            <p:ph type="dt" sz="half" idx="10"/>
          </p:nvPr>
        </p:nvSpPr>
        <p:spPr/>
        <p:txBody>
          <a:bodyPr/>
          <a:lstStyle/>
          <a:p>
            <a:fld id="{22C6D5CB-9E91-4D8B-8A6F-E7E64CE5E759}" type="datetimeFigureOut">
              <a:rPr lang="zh-CN" altLang="en-US" smtClean="0"/>
              <a:t>2024/9/24</a:t>
            </a:fld>
            <a:endParaRPr lang="zh-CN" altLang="en-US"/>
          </a:p>
        </p:txBody>
      </p:sp>
      <p:sp>
        <p:nvSpPr>
          <p:cNvPr id="5" name="页脚占位符 4">
            <a:extLst>
              <a:ext uri="{FF2B5EF4-FFF2-40B4-BE49-F238E27FC236}">
                <a16:creationId xmlns:a16="http://schemas.microsoft.com/office/drawing/2014/main" id="{A90EBC4E-5168-4A3A-B676-91171146F7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014F8E-5F96-4449-9C2B-432986A294D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89186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9E66D-1AE7-4125-B4E6-2FFFFD59143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485BA84-CA13-4B40-9D04-B06CF1781B0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D5DE7D-8C0B-4400-9B63-E7C109396624}"/>
              </a:ext>
            </a:extLst>
          </p:cNvPr>
          <p:cNvSpPr>
            <a:spLocks noGrp="1"/>
          </p:cNvSpPr>
          <p:nvPr>
            <p:ph type="dt" sz="half" idx="10"/>
          </p:nvPr>
        </p:nvSpPr>
        <p:spPr/>
        <p:txBody>
          <a:bodyPr/>
          <a:lstStyle/>
          <a:p>
            <a:fld id="{22C6D5CB-9E91-4D8B-8A6F-E7E64CE5E759}" type="datetimeFigureOut">
              <a:rPr lang="zh-CN" altLang="en-US" smtClean="0"/>
              <a:t>2024/9/24</a:t>
            </a:fld>
            <a:endParaRPr lang="zh-CN" altLang="en-US"/>
          </a:p>
        </p:txBody>
      </p:sp>
      <p:sp>
        <p:nvSpPr>
          <p:cNvPr id="5" name="页脚占位符 4">
            <a:extLst>
              <a:ext uri="{FF2B5EF4-FFF2-40B4-BE49-F238E27FC236}">
                <a16:creationId xmlns:a16="http://schemas.microsoft.com/office/drawing/2014/main" id="{0D9EF4DD-5DA3-453F-B0E3-1A625C5C36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B60B32-4CBD-435E-8B20-20BE8421093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134786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E8179B-949A-4B52-98A6-FFC6674181E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32FD073-DFD5-46E3-8B81-9A424831D6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2367006-72B0-444E-B757-CCB47865A4D1}"/>
              </a:ext>
            </a:extLst>
          </p:cNvPr>
          <p:cNvSpPr>
            <a:spLocks noGrp="1"/>
          </p:cNvSpPr>
          <p:nvPr>
            <p:ph type="dt" sz="half" idx="10"/>
          </p:nvPr>
        </p:nvSpPr>
        <p:spPr/>
        <p:txBody>
          <a:bodyPr/>
          <a:lstStyle/>
          <a:p>
            <a:fld id="{22C6D5CB-9E91-4D8B-8A6F-E7E64CE5E759}" type="datetimeFigureOut">
              <a:rPr lang="zh-CN" altLang="en-US" smtClean="0"/>
              <a:t>2024/9/24</a:t>
            </a:fld>
            <a:endParaRPr lang="zh-CN" altLang="en-US"/>
          </a:p>
        </p:txBody>
      </p:sp>
      <p:sp>
        <p:nvSpPr>
          <p:cNvPr id="5" name="页脚占位符 4">
            <a:extLst>
              <a:ext uri="{FF2B5EF4-FFF2-40B4-BE49-F238E27FC236}">
                <a16:creationId xmlns:a16="http://schemas.microsoft.com/office/drawing/2014/main" id="{7B74EA45-1CC8-49DB-9EF4-2E01D0BE1B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95434E-67F9-4B3D-ABC9-624309214602}"/>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783497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60198-7EBE-4C8E-8986-17CAAF6F36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0F5C84-9AEC-49CF-9331-F17A4D1BBD2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67EA136-4868-4A87-890A-4D7A68951F4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5673E1D-37FA-4D1A-BEB9-3013EE179484}"/>
              </a:ext>
            </a:extLst>
          </p:cNvPr>
          <p:cNvSpPr>
            <a:spLocks noGrp="1"/>
          </p:cNvSpPr>
          <p:nvPr>
            <p:ph type="dt" sz="half" idx="10"/>
          </p:nvPr>
        </p:nvSpPr>
        <p:spPr/>
        <p:txBody>
          <a:bodyPr/>
          <a:lstStyle/>
          <a:p>
            <a:fld id="{22C6D5CB-9E91-4D8B-8A6F-E7E64CE5E759}" type="datetimeFigureOut">
              <a:rPr lang="zh-CN" altLang="en-US" smtClean="0"/>
              <a:t>2024/9/24</a:t>
            </a:fld>
            <a:endParaRPr lang="zh-CN" altLang="en-US"/>
          </a:p>
        </p:txBody>
      </p:sp>
      <p:sp>
        <p:nvSpPr>
          <p:cNvPr id="6" name="页脚占位符 5">
            <a:extLst>
              <a:ext uri="{FF2B5EF4-FFF2-40B4-BE49-F238E27FC236}">
                <a16:creationId xmlns:a16="http://schemas.microsoft.com/office/drawing/2014/main" id="{1A367846-8039-4624-A609-F4F1CB0F61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BEAB0E-94C4-4795-A862-FBF3A305ED40}"/>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707185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FD460C-1A58-4A08-AAB4-2237C6E756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6B2BA16-4FC8-443B-92C0-9CEE764AD8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0B92E91-4E70-41DC-BCCF-C047D347B9A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A590062-3611-4548-8862-5673BBF30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20B84A5-9C0B-4EC9-A0C9-E41EB3FE9DE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5C01BCB-3527-4C74-9F9E-4E68A6F7D2A8}"/>
              </a:ext>
            </a:extLst>
          </p:cNvPr>
          <p:cNvSpPr>
            <a:spLocks noGrp="1"/>
          </p:cNvSpPr>
          <p:nvPr>
            <p:ph type="dt" sz="half" idx="10"/>
          </p:nvPr>
        </p:nvSpPr>
        <p:spPr/>
        <p:txBody>
          <a:bodyPr/>
          <a:lstStyle/>
          <a:p>
            <a:fld id="{22C6D5CB-9E91-4D8B-8A6F-E7E64CE5E759}" type="datetimeFigureOut">
              <a:rPr lang="zh-CN" altLang="en-US" smtClean="0"/>
              <a:t>2024/9/24</a:t>
            </a:fld>
            <a:endParaRPr lang="zh-CN" altLang="en-US"/>
          </a:p>
        </p:txBody>
      </p:sp>
      <p:sp>
        <p:nvSpPr>
          <p:cNvPr id="8" name="页脚占位符 7">
            <a:extLst>
              <a:ext uri="{FF2B5EF4-FFF2-40B4-BE49-F238E27FC236}">
                <a16:creationId xmlns:a16="http://schemas.microsoft.com/office/drawing/2014/main" id="{1C34BF90-1888-4699-833E-D4001E9AE86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9104B9-28E1-4A7E-BA65-2246B3D219A2}"/>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104908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4013B-B110-4291-A6D8-2810349B689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6C85123-8C87-4DD7-A664-E851FBF5BD9C}"/>
              </a:ext>
            </a:extLst>
          </p:cNvPr>
          <p:cNvSpPr>
            <a:spLocks noGrp="1"/>
          </p:cNvSpPr>
          <p:nvPr>
            <p:ph type="dt" sz="half" idx="10"/>
          </p:nvPr>
        </p:nvSpPr>
        <p:spPr/>
        <p:txBody>
          <a:bodyPr/>
          <a:lstStyle/>
          <a:p>
            <a:fld id="{22C6D5CB-9E91-4D8B-8A6F-E7E64CE5E759}" type="datetimeFigureOut">
              <a:rPr lang="zh-CN" altLang="en-US" smtClean="0"/>
              <a:t>2024/9/24</a:t>
            </a:fld>
            <a:endParaRPr lang="zh-CN" altLang="en-US"/>
          </a:p>
        </p:txBody>
      </p:sp>
      <p:sp>
        <p:nvSpPr>
          <p:cNvPr id="4" name="页脚占位符 3">
            <a:extLst>
              <a:ext uri="{FF2B5EF4-FFF2-40B4-BE49-F238E27FC236}">
                <a16:creationId xmlns:a16="http://schemas.microsoft.com/office/drawing/2014/main" id="{880D1577-FAD1-469D-BB53-778A35D4B76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E9F4ED2-258A-4AA0-8BA5-3E08B8B4CB60}"/>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55937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8C0098-9BE1-4E66-B0E6-9E925CB6B7E3}"/>
              </a:ext>
            </a:extLst>
          </p:cNvPr>
          <p:cNvSpPr>
            <a:spLocks noGrp="1"/>
          </p:cNvSpPr>
          <p:nvPr>
            <p:ph type="dt" sz="half" idx="10"/>
          </p:nvPr>
        </p:nvSpPr>
        <p:spPr/>
        <p:txBody>
          <a:bodyPr/>
          <a:lstStyle/>
          <a:p>
            <a:fld id="{22C6D5CB-9E91-4D8B-8A6F-E7E64CE5E759}" type="datetimeFigureOut">
              <a:rPr lang="zh-CN" altLang="en-US" smtClean="0"/>
              <a:t>2024/9/24</a:t>
            </a:fld>
            <a:endParaRPr lang="zh-CN" altLang="en-US"/>
          </a:p>
        </p:txBody>
      </p:sp>
      <p:sp>
        <p:nvSpPr>
          <p:cNvPr id="3" name="页脚占位符 2">
            <a:extLst>
              <a:ext uri="{FF2B5EF4-FFF2-40B4-BE49-F238E27FC236}">
                <a16:creationId xmlns:a16="http://schemas.microsoft.com/office/drawing/2014/main" id="{BF2BA9B0-C161-4205-BD72-61CFBF0D3DA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A763AD1-A024-43ED-BD30-7E7B9C3914D5}"/>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272564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41D84-BA68-4DDE-8555-5409E7533E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DB0B171-F183-46AA-A58D-505EA64DEE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97D9F4B-BECC-4BC4-B61B-9E3EEBDEAA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E0B0414-A1FA-465B-894C-5918A0F2AAC8}"/>
              </a:ext>
            </a:extLst>
          </p:cNvPr>
          <p:cNvSpPr>
            <a:spLocks noGrp="1"/>
          </p:cNvSpPr>
          <p:nvPr>
            <p:ph type="dt" sz="half" idx="10"/>
          </p:nvPr>
        </p:nvSpPr>
        <p:spPr/>
        <p:txBody>
          <a:bodyPr/>
          <a:lstStyle/>
          <a:p>
            <a:fld id="{22C6D5CB-9E91-4D8B-8A6F-E7E64CE5E759}" type="datetimeFigureOut">
              <a:rPr lang="zh-CN" altLang="en-US" smtClean="0"/>
              <a:t>2024/9/24</a:t>
            </a:fld>
            <a:endParaRPr lang="zh-CN" altLang="en-US"/>
          </a:p>
        </p:txBody>
      </p:sp>
      <p:sp>
        <p:nvSpPr>
          <p:cNvPr id="6" name="页脚占位符 5">
            <a:extLst>
              <a:ext uri="{FF2B5EF4-FFF2-40B4-BE49-F238E27FC236}">
                <a16:creationId xmlns:a16="http://schemas.microsoft.com/office/drawing/2014/main" id="{0476C15F-7D1D-485A-81CD-632F54D198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556E1F-2CF4-4D40-A9A5-0B911BC836E9}"/>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95793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2A8531-2410-430D-AF36-C3C0956A305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028F34D-96DE-42C4-87E8-BD47E8097D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7301841-A255-46A0-9E04-9E23D3C3B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CF2EEA5-A84B-4303-8DCE-0E31998C3CD7}"/>
              </a:ext>
            </a:extLst>
          </p:cNvPr>
          <p:cNvSpPr>
            <a:spLocks noGrp="1"/>
          </p:cNvSpPr>
          <p:nvPr>
            <p:ph type="dt" sz="half" idx="10"/>
          </p:nvPr>
        </p:nvSpPr>
        <p:spPr/>
        <p:txBody>
          <a:bodyPr/>
          <a:lstStyle/>
          <a:p>
            <a:fld id="{22C6D5CB-9E91-4D8B-8A6F-E7E64CE5E759}" type="datetimeFigureOut">
              <a:rPr lang="zh-CN" altLang="en-US" smtClean="0"/>
              <a:t>2024/9/24</a:t>
            </a:fld>
            <a:endParaRPr lang="zh-CN" altLang="en-US"/>
          </a:p>
        </p:txBody>
      </p:sp>
      <p:sp>
        <p:nvSpPr>
          <p:cNvPr id="6" name="页脚占位符 5">
            <a:extLst>
              <a:ext uri="{FF2B5EF4-FFF2-40B4-BE49-F238E27FC236}">
                <a16:creationId xmlns:a16="http://schemas.microsoft.com/office/drawing/2014/main" id="{55105C79-4669-4D36-A4C6-333F3142D6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804C26-1664-4151-8844-62FEA27A31D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707019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E9FA562-70D7-4CE3-AA37-352EE0D89F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4BD338C-B1AD-4DA5-9795-C00E74A977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6939356-AAD6-4A49-9CF4-C2787DDD4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6D5CB-9E91-4D8B-8A6F-E7E64CE5E759}" type="datetimeFigureOut">
              <a:rPr lang="zh-CN" altLang="en-US" smtClean="0"/>
              <a:t>2024/9/24</a:t>
            </a:fld>
            <a:endParaRPr lang="zh-CN" altLang="en-US"/>
          </a:p>
        </p:txBody>
      </p:sp>
      <p:sp>
        <p:nvSpPr>
          <p:cNvPr id="5" name="页脚占位符 4">
            <a:extLst>
              <a:ext uri="{FF2B5EF4-FFF2-40B4-BE49-F238E27FC236}">
                <a16:creationId xmlns:a16="http://schemas.microsoft.com/office/drawing/2014/main" id="{BB261070-FF71-4FA5-8637-61E34E7B84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0E3A0FD-7B21-4D34-9DF1-0CA0D9369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555238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114538"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8" y="670338"/>
              <a:ext cx="3981462" cy="3195271"/>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Welcome to the experiment!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 two are hungry travelers (</a:t>
              </a:r>
              <a:r>
                <a:rPr lang="en-US" altLang="zh-CN"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No.1</a:t>
              </a:r>
              <a:r>
                <a:rPr lang="zh-CN" altLang="en-US"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blue circle</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No.2</a:t>
              </a:r>
              <a:r>
                <a:rPr lang="zh-CN" altLang="en-US" sz="14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green circle</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who need to reach a restaurant as soon as possible to replenish your food. There are two restaurants on the map (red squares). Your goal is to maneuver the keys (up, down, left, right) to navigate and reach one of the restaurants for a meal in as few steps as possible. The blue circle is controlled by WSAD keys, and the green circle is controlled by arrow keys</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楷体" panose="02010609060101010101" pitchFamily="49" charset="-122"/>
                  <a:ea typeface="楷体" panose="02010609060101010101" pitchFamily="49" charset="-122"/>
                </a:rPr>
                <a:t>↑↓←→</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note:</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Your positions can overlap and you can reach the same restaurant. However, for each person, in each round</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(total</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rounds) only one restaurant can be reached for dining.</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4" name="TextBox 3">
            <a:extLst>
              <a:ext uri="{FF2B5EF4-FFF2-40B4-BE49-F238E27FC236}">
                <a16:creationId xmlns:a16="http://schemas.microsoft.com/office/drawing/2014/main" id="{9B7858F5-5204-3083-76B5-B61B0F6DC2C0}"/>
              </a:ext>
            </a:extLst>
          </p:cNvPr>
          <p:cNvSpPr txBox="1"/>
          <p:nvPr/>
        </p:nvSpPr>
        <p:spPr>
          <a:xfrm>
            <a:off x="2114538" y="5910662"/>
            <a:ext cx="6339842" cy="369332"/>
          </a:xfrm>
          <a:prstGeom prst="rect">
            <a:avLst/>
          </a:prstGeom>
          <a:noFill/>
        </p:spPr>
        <p:txBody>
          <a:bodyPr wrap="square">
            <a:spAutoFit/>
          </a:bodyPr>
          <a:lstStyle/>
          <a:p>
            <a:pPr lvl="2"/>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Press the </a:t>
            </a:r>
            <a:r>
              <a:rPr lang="en-US" altLang="zh-CN" sz="1800" u="sng"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spacebar</a:t>
            </a:r>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to start the experiment!</a:t>
            </a:r>
          </a:p>
        </p:txBody>
      </p:sp>
      <p:pic>
        <p:nvPicPr>
          <p:cNvPr id="5" name="Picture 4">
            <a:extLst>
              <a:ext uri="{FF2B5EF4-FFF2-40B4-BE49-F238E27FC236}">
                <a16:creationId xmlns:a16="http://schemas.microsoft.com/office/drawing/2014/main" id="{DE6C0BEA-E914-165B-A3AD-6797DBBB91E5}"/>
              </a:ext>
            </a:extLst>
          </p:cNvPr>
          <p:cNvPicPr>
            <a:picLocks noChangeAspect="1"/>
          </p:cNvPicPr>
          <p:nvPr/>
        </p:nvPicPr>
        <p:blipFill>
          <a:blip r:embed="rId3"/>
          <a:stretch>
            <a:fillRect/>
          </a:stretch>
        </p:blipFill>
        <p:spPr>
          <a:xfrm>
            <a:off x="6471706" y="1304593"/>
            <a:ext cx="1606967" cy="1614668"/>
          </a:xfrm>
          <a:prstGeom prst="rect">
            <a:avLst/>
          </a:prstGeom>
        </p:spPr>
      </p:pic>
    </p:spTree>
    <p:extLst>
      <p:ext uri="{BB962C8B-B14F-4D97-AF65-F5344CB8AC3E}">
        <p14:creationId xmlns:p14="http://schemas.microsoft.com/office/powerpoint/2010/main" val="3443007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577112"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2258094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1B499-D516-B2A4-F113-A439C586E5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58539F-AB19-E7B4-947D-DE33ABDE3A0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2149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1917893" y="464233"/>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The formal experiment will </a:t>
              </a:r>
            </a:p>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start in 5 seconds. </a:t>
              </a:r>
            </a:p>
            <a:p>
              <a:pPr algn="ct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focus.</a:t>
              </a:r>
            </a:p>
          </p:txBody>
        </p:sp>
      </p:grpSp>
    </p:spTree>
    <p:extLst>
      <p:ext uri="{BB962C8B-B14F-4D97-AF65-F5344CB8AC3E}">
        <p14:creationId xmlns:p14="http://schemas.microsoft.com/office/powerpoint/2010/main" val="800405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1917893" y="464233"/>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Press</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the</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spacebar</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to</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start</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the</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game!</a:t>
              </a:r>
            </a:p>
          </p:txBody>
        </p:sp>
      </p:grpSp>
    </p:spTree>
    <p:extLst>
      <p:ext uri="{BB962C8B-B14F-4D97-AF65-F5344CB8AC3E}">
        <p14:creationId xmlns:p14="http://schemas.microsoft.com/office/powerpoint/2010/main" val="2845442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661FDE28-B2B1-4D8A-9601-4CF5B6661D38}"/>
              </a:ext>
            </a:extLst>
          </p:cNvPr>
          <p:cNvSpPr/>
          <p:nvPr/>
        </p:nvSpPr>
        <p:spPr>
          <a:xfrm>
            <a:off x="2600556" y="946345"/>
            <a:ext cx="6790870" cy="4965310"/>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endParaRPr lang="en-US" altLang="zh-CN" sz="3200" dirty="0">
              <a:solidFill>
                <a:schemeClr val="tx1"/>
              </a:solidFill>
              <a:latin typeface="楷体" panose="02010609060101010101" pitchFamily="49" charset="-122"/>
              <a:ea typeface="楷体" panose="02010609060101010101" pitchFamily="49" charset="-122"/>
            </a:endParaRPr>
          </a:p>
        </p:txBody>
      </p:sp>
      <p:sp>
        <p:nvSpPr>
          <p:cNvPr id="5" name="TextBox 4">
            <a:extLst>
              <a:ext uri="{FF2B5EF4-FFF2-40B4-BE49-F238E27FC236}">
                <a16:creationId xmlns:a16="http://schemas.microsoft.com/office/drawing/2014/main" id="{D5945C27-3B06-84F6-C2B3-BB15EFD30459}"/>
              </a:ext>
            </a:extLst>
          </p:cNvPr>
          <p:cNvSpPr txBox="1"/>
          <p:nvPr/>
        </p:nvSpPr>
        <p:spPr>
          <a:xfrm>
            <a:off x="2487541" y="1365259"/>
            <a:ext cx="6612271" cy="1815882"/>
          </a:xfrm>
          <a:prstGeom prst="rect">
            <a:avLst/>
          </a:prstGeom>
          <a:noFill/>
        </p:spPr>
        <p:txBody>
          <a:bodyPr wrap="square">
            <a:spAutoFit/>
          </a:bodyPr>
          <a:lstStyle/>
          <a:p>
            <a:pPr lvl="1"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 have finished the game!</a:t>
            </a:r>
          </a:p>
          <a:p>
            <a:pPr lvl="1"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scan the QR code below to fill out the questionnaire and complete the experiment.</a:t>
            </a:r>
            <a:endParaRPr lang="en-US" altLang="zh-CN" sz="3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96702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3532372" y="59767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8" y="670338"/>
              <a:ext cx="3981462" cy="3195271"/>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Welcome to the experiment!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 two a hungry traveler (</a:t>
              </a:r>
              <a:r>
                <a:rPr lang="en-US" altLang="zh-CN"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blue circle</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who need to reach a restaurant as soon as possible to replenish your food. There are two restaurants on the map (red squares). Your goal is to maneuver the keys (up, down, left, right) to navigate and reach one of the restaurants for a meal in as few steps as possible. The blue circle is controlled by WSAD keys, and the green circle is controlled by arrow keys</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楷体" panose="02010609060101010101" pitchFamily="49" charset="-122"/>
                  <a:ea typeface="楷体" panose="02010609060101010101" pitchFamily="49" charset="-122"/>
                </a:rPr>
                <a:t>↑↓←→</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note:</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Your positions can overlap and you can reach the same restaurant. However, for each person, in each round</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(total</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rounds) only one restaurant can be reached for dining.</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4" name="TextBox 3">
            <a:extLst>
              <a:ext uri="{FF2B5EF4-FFF2-40B4-BE49-F238E27FC236}">
                <a16:creationId xmlns:a16="http://schemas.microsoft.com/office/drawing/2014/main" id="{9B7858F5-5204-3083-76B5-B61B0F6DC2C0}"/>
              </a:ext>
            </a:extLst>
          </p:cNvPr>
          <p:cNvSpPr txBox="1"/>
          <p:nvPr/>
        </p:nvSpPr>
        <p:spPr>
          <a:xfrm>
            <a:off x="3532372" y="6033952"/>
            <a:ext cx="6339842" cy="369332"/>
          </a:xfrm>
          <a:prstGeom prst="rect">
            <a:avLst/>
          </a:prstGeom>
          <a:noFill/>
        </p:spPr>
        <p:txBody>
          <a:bodyPr wrap="square">
            <a:spAutoFit/>
          </a:bodyPr>
          <a:lstStyle/>
          <a:p>
            <a:pPr lvl="2"/>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Press the </a:t>
            </a:r>
            <a:r>
              <a:rPr lang="en-US" altLang="zh-CN" sz="1800" u="sng"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spacebar</a:t>
            </a:r>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to start the experiment!</a:t>
            </a:r>
          </a:p>
        </p:txBody>
      </p:sp>
      <p:pic>
        <p:nvPicPr>
          <p:cNvPr id="5" name="Picture 4">
            <a:extLst>
              <a:ext uri="{FF2B5EF4-FFF2-40B4-BE49-F238E27FC236}">
                <a16:creationId xmlns:a16="http://schemas.microsoft.com/office/drawing/2014/main" id="{DE6C0BEA-E914-165B-A3AD-6797DBBB91E5}"/>
              </a:ext>
            </a:extLst>
          </p:cNvPr>
          <p:cNvPicPr>
            <a:picLocks noChangeAspect="1"/>
          </p:cNvPicPr>
          <p:nvPr/>
        </p:nvPicPr>
        <p:blipFill>
          <a:blip r:embed="rId3"/>
          <a:stretch>
            <a:fillRect/>
          </a:stretch>
        </p:blipFill>
        <p:spPr>
          <a:xfrm>
            <a:off x="7889540" y="1427883"/>
            <a:ext cx="1606967" cy="1614668"/>
          </a:xfrm>
          <a:prstGeom prst="rect">
            <a:avLst/>
          </a:prstGeom>
        </p:spPr>
      </p:pic>
      <p:sp>
        <p:nvSpPr>
          <p:cNvPr id="2" name="TextBox 1">
            <a:extLst>
              <a:ext uri="{FF2B5EF4-FFF2-40B4-BE49-F238E27FC236}">
                <a16:creationId xmlns:a16="http://schemas.microsoft.com/office/drawing/2014/main" id="{6DE9DD36-7D61-0AEC-875F-337A15EB637D}"/>
              </a:ext>
            </a:extLst>
          </p:cNvPr>
          <p:cNvSpPr txBox="1"/>
          <p:nvPr/>
        </p:nvSpPr>
        <p:spPr>
          <a:xfrm>
            <a:off x="842481" y="1756881"/>
            <a:ext cx="1617751" cy="369332"/>
          </a:xfrm>
          <a:prstGeom prst="rect">
            <a:avLst/>
          </a:prstGeom>
          <a:noFill/>
        </p:spPr>
        <p:txBody>
          <a:bodyPr wrap="none" rtlCol="0">
            <a:spAutoFit/>
          </a:bodyPr>
          <a:lstStyle/>
          <a:p>
            <a:r>
              <a:rPr lang="en-US" dirty="0"/>
              <a:t>Practice round</a:t>
            </a:r>
          </a:p>
        </p:txBody>
      </p:sp>
    </p:spTree>
    <p:extLst>
      <p:ext uri="{BB962C8B-B14F-4D97-AF65-F5344CB8AC3E}">
        <p14:creationId xmlns:p14="http://schemas.microsoft.com/office/powerpoint/2010/main" val="50894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0D93-B3EC-0FEB-C86C-FD32795E5F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8F36EF-30E7-94F8-D684-2D38C55B6F7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6597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577112"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endParaRPr lang="en-US" sz="1800" b="0" i="0" u="none" strike="noStrike" dirty="0">
                <a:solidFill>
                  <a:srgbClr val="000000"/>
                </a:solidFill>
                <a:effectLst/>
                <a:latin typeface="Arial" panose="020B0604020202020204" pitchFamily="34" charset="0"/>
              </a:endParaRPr>
            </a:p>
            <a:p>
              <a:r>
                <a:rPr lang="en-US" altLang="zh-CN" sz="1800" b="0" i="0" u="none" strike="noStrike" dirty="0">
                  <a:solidFill>
                    <a:srgbClr val="000000"/>
                  </a:solidFill>
                  <a:effectLst/>
                  <a:latin typeface="Arial" panose="020B0604020202020204" pitchFamily="34" charset="0"/>
                </a:rPr>
                <a:t>Welcome</a:t>
              </a:r>
              <a:r>
                <a:rPr lang="zh-CN" altLang="en-US" sz="1800" b="0" i="0" u="none" strike="noStrike" dirty="0">
                  <a:solidFill>
                    <a:srgbClr val="000000"/>
                  </a:solidFill>
                  <a:effectLst/>
                  <a:latin typeface="Arial" panose="020B0604020202020204" pitchFamily="34" charset="0"/>
                </a:rPr>
                <a:t> </a:t>
              </a:r>
              <a:r>
                <a:rPr lang="en-US" altLang="zh-CN" sz="1800" b="0" i="0" u="none" strike="noStrike" dirty="0">
                  <a:solidFill>
                    <a:srgbClr val="000000"/>
                  </a:solidFill>
                  <a:effectLst/>
                  <a:latin typeface="Arial" panose="020B0604020202020204" pitchFamily="34" charset="0"/>
                </a:rPr>
                <a:t>to</a:t>
              </a:r>
              <a:r>
                <a:rPr lang="zh-CN" altLang="en-US" sz="1800" b="0" i="0" u="none" strike="noStrike" dirty="0">
                  <a:solidFill>
                    <a:srgbClr val="000000"/>
                  </a:solidFill>
                  <a:effectLst/>
                  <a:latin typeface="Arial" panose="020B0604020202020204" pitchFamily="34" charset="0"/>
                </a:rPr>
                <a:t> </a:t>
              </a:r>
              <a:r>
                <a:rPr lang="en-US" altLang="zh-CN" sz="1800" b="0" i="0" u="none" strike="noStrike" dirty="0">
                  <a:solidFill>
                    <a:srgbClr val="000000"/>
                  </a:solidFill>
                  <a:effectLst/>
                  <a:latin typeface="Arial" panose="020B0604020202020204" pitchFamily="34" charset="0"/>
                </a:rPr>
                <a:t>the</a:t>
              </a:r>
              <a:r>
                <a:rPr lang="zh-CN" altLang="en-US" sz="1800" b="0" i="0" u="none" strike="noStrike" dirty="0">
                  <a:solidFill>
                    <a:srgbClr val="000000"/>
                  </a:solidFill>
                  <a:effectLst/>
                  <a:latin typeface="Arial" panose="020B0604020202020204" pitchFamily="34" charset="0"/>
                </a:rPr>
                <a:t> </a:t>
              </a:r>
              <a:r>
                <a:rPr lang="en-US" altLang="zh-CN" sz="1800" b="0" i="0" u="none" strike="noStrike" dirty="0">
                  <a:solidFill>
                    <a:srgbClr val="000000"/>
                  </a:solidFill>
                  <a:effectLst/>
                  <a:latin typeface="Arial" panose="020B0604020202020204" pitchFamily="34" charset="0"/>
                </a:rPr>
                <a:t>game!</a:t>
              </a:r>
            </a:p>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In this game there are two hungry travelers, who need to reach a restaurant as soon as possible to get some food.</a:t>
              </a: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One of the travelers is you, this blue dot</a:t>
              </a:r>
            </a:p>
            <a:p>
              <a:pPr rtl="0">
                <a:spcBef>
                  <a:spcPts val="0"/>
                </a:spcBef>
                <a:spcAft>
                  <a:spcPts val="0"/>
                </a:spcAft>
              </a:pPr>
              <a:r>
                <a:rPr lang="en-US" sz="1800" b="0" i="0" u="none" strike="noStrike" dirty="0">
                  <a:solidFill>
                    <a:srgbClr val="000000"/>
                  </a:solidFill>
                  <a:effectLst/>
                  <a:latin typeface="Arial" panose="020B0604020202020204" pitchFamily="34" charset="0"/>
                </a:rPr>
                <a:t> </a:t>
              </a:r>
            </a:p>
            <a:p>
              <a:pPr rtl="0">
                <a:spcBef>
                  <a:spcPts val="0"/>
                </a:spcBef>
                <a:spcAft>
                  <a:spcPts val="0"/>
                </a:spcAft>
              </a:pPr>
              <a:r>
                <a:rPr lang="en-US" sz="1800" b="0" i="0" u="none" strike="noStrike" dirty="0">
                  <a:solidFill>
                    <a:srgbClr val="000000"/>
                  </a:solidFill>
                  <a:effectLst/>
                  <a:latin typeface="Arial" panose="020B0604020202020204" pitchFamily="34" charset="0"/>
                </a:rPr>
                <a:t>The other traveler is my friend Alex, he is this green dot</a:t>
              </a: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On this map, there are restaurants, which we can say are these red squares </a:t>
              </a: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br>
                <a:rPr lang="en-US" sz="2800"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3" name="Oval 2">
            <a:extLst>
              <a:ext uri="{FF2B5EF4-FFF2-40B4-BE49-F238E27FC236}">
                <a16:creationId xmlns:a16="http://schemas.microsoft.com/office/drawing/2014/main" id="{F1A3D8BD-10D7-9EAC-6661-551E6EE319F4}"/>
              </a:ext>
            </a:extLst>
          </p:cNvPr>
          <p:cNvSpPr/>
          <p:nvPr/>
        </p:nvSpPr>
        <p:spPr>
          <a:xfrm>
            <a:off x="6781181" y="4334540"/>
            <a:ext cx="361507" cy="361507"/>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C507CBCF-69EF-7B81-281C-51A282CE449B}"/>
              </a:ext>
            </a:extLst>
          </p:cNvPr>
          <p:cNvSpPr/>
          <p:nvPr/>
        </p:nvSpPr>
        <p:spPr>
          <a:xfrm>
            <a:off x="8354473" y="4862624"/>
            <a:ext cx="361507" cy="36150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56765C3-3CF3-0AFF-5E6D-F36589C3F02F}"/>
              </a:ext>
            </a:extLst>
          </p:cNvPr>
          <p:cNvSpPr/>
          <p:nvPr/>
        </p:nvSpPr>
        <p:spPr>
          <a:xfrm>
            <a:off x="4603897" y="5825410"/>
            <a:ext cx="372139" cy="372139"/>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D259E7C-38A1-58E0-A551-E4BE9F20007A}"/>
              </a:ext>
            </a:extLst>
          </p:cNvPr>
          <p:cNvPicPr>
            <a:picLocks noChangeAspect="1"/>
          </p:cNvPicPr>
          <p:nvPr/>
        </p:nvPicPr>
        <p:blipFill>
          <a:blip r:embed="rId3"/>
          <a:stretch>
            <a:fillRect/>
          </a:stretch>
        </p:blipFill>
        <p:spPr>
          <a:xfrm rot="16200000">
            <a:off x="4516113" y="1790926"/>
            <a:ext cx="2135322" cy="2145555"/>
          </a:xfrm>
          <a:prstGeom prst="rect">
            <a:avLst/>
          </a:prstGeom>
        </p:spPr>
      </p:pic>
    </p:spTree>
    <p:extLst>
      <p:ext uri="{BB962C8B-B14F-4D97-AF65-F5344CB8AC3E}">
        <p14:creationId xmlns:p14="http://schemas.microsoft.com/office/powerpoint/2010/main" val="771875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577112"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u="none" strike="noStrike" dirty="0">
                  <a:solidFill>
                    <a:srgbClr val="000000"/>
                  </a:solidFill>
                  <a:effectLst/>
                  <a:latin typeface="Arial" panose="020B0604020202020204" pitchFamily="34" charset="0"/>
                </a:rPr>
                <a:t>Sometimes there is one restaurant and sometimes there are two restaurants. Sometimes Alex will be there, and sometimes he won’t, and it will just be you playing.</a:t>
              </a:r>
              <a:endParaRPr lang="en-US" sz="2800" b="0" dirty="0">
                <a:effectLst/>
              </a:endParaRPr>
            </a:p>
            <a:p>
              <a:pPr algn="ctr" rtl="0">
                <a:spcBef>
                  <a:spcPts val="0"/>
                </a:spcBef>
                <a:spcAft>
                  <a:spcPts val="0"/>
                </a:spcAft>
              </a:pPr>
              <a:endParaRPr lang="en-US" sz="1800" b="0" i="0" u="none" strike="noStrike" dirty="0">
                <a:solidFill>
                  <a:srgbClr val="000000"/>
                </a:solidFill>
                <a:effectLst/>
                <a:latin typeface="Arial" panose="020B0604020202020204" pitchFamily="34" charset="0"/>
              </a:endParaRPr>
            </a:p>
            <a:p>
              <a:pPr algn="ctr" rtl="0">
                <a:spcBef>
                  <a:spcPts val="0"/>
                </a:spcBef>
                <a:spcAft>
                  <a:spcPts val="0"/>
                </a:spcAft>
              </a:pPr>
              <a:endParaRPr lang="en-US" dirty="0">
                <a:solidFill>
                  <a:srgbClr val="000000"/>
                </a:solidFill>
                <a:latin typeface="Arial" panose="020B0604020202020204" pitchFamily="34" charset="0"/>
              </a:endParaRPr>
            </a:p>
            <a:p>
              <a:pPr algn="ctr" rtl="0">
                <a:spcBef>
                  <a:spcPts val="0"/>
                </a:spcBef>
                <a:spcAft>
                  <a:spcPts val="0"/>
                </a:spcAft>
              </a:pPr>
              <a:endParaRPr lang="en-US" dirty="0">
                <a:solidFill>
                  <a:srgbClr val="000000"/>
                </a:solidFill>
                <a:latin typeface="Arial" panose="020B0604020202020204" pitchFamily="34" charset="0"/>
              </a:endParaRPr>
            </a:p>
            <a:p>
              <a:pPr algn="ctr" rtl="0">
                <a:spcBef>
                  <a:spcPts val="0"/>
                </a:spcBef>
                <a:spcAft>
                  <a:spcPts val="0"/>
                </a:spcAft>
              </a:pPr>
              <a:r>
                <a:rPr lang="en-US" sz="1800" b="0" i="0" u="none" strike="noStrike" dirty="0">
                  <a:solidFill>
                    <a:srgbClr val="000000"/>
                  </a:solidFill>
                  <a:effectLst/>
                  <a:latin typeface="Arial" panose="020B0604020202020204" pitchFamily="34" charset="0"/>
                </a:rPr>
                <a:t>Your goal is to use the arrow keys (</a:t>
              </a:r>
              <a:r>
                <a:rPr lang="en-US" dirty="0"/>
                <a:t>↑↓←→</a:t>
              </a:r>
              <a:r>
                <a:rPr lang="en-US" sz="1800" b="0" i="0" u="none" strike="noStrike" dirty="0">
                  <a:solidFill>
                    <a:srgbClr val="000000"/>
                  </a:solidFill>
                  <a:effectLst/>
                  <a:latin typeface="Arial" panose="020B0604020202020204" pitchFamily="34" charset="0"/>
                </a:rPr>
                <a:t>) on the computer to reach one of the restaurants for a meal</a:t>
              </a:r>
            </a:p>
            <a:p>
              <a:pPr algn="ctr" rtl="0">
                <a:spcBef>
                  <a:spcPts val="0"/>
                </a:spcBef>
                <a:spcAft>
                  <a:spcPts val="0"/>
                </a:spcAft>
              </a:pPr>
              <a:r>
                <a:rPr lang="en-US" sz="1800" b="0" i="0" u="none" strike="noStrike" dirty="0">
                  <a:solidFill>
                    <a:srgbClr val="000000"/>
                  </a:solidFill>
                  <a:effectLst/>
                  <a:latin typeface="Arial" panose="020B0604020202020204" pitchFamily="34" charset="0"/>
                </a:rPr>
                <a:t> as fast as possible. </a:t>
              </a:r>
              <a:endParaRPr lang="en-US" b="0" dirty="0">
                <a:effectLst/>
              </a:endParaRPr>
            </a:p>
            <a:p>
              <a:br>
                <a:rPr lang="en-US"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2904635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577112"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39082947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6233</TotalTime>
  <Words>475</Words>
  <Application>Microsoft Macintosh PowerPoint</Application>
  <PresentationFormat>Widescreen</PresentationFormat>
  <Paragraphs>77</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等线</vt:lpstr>
      <vt:lpstr>等线 Light</vt:lpstr>
      <vt:lpstr>楷体</vt:lpstr>
      <vt:lpstr>Arial</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玮 安</dc:creator>
  <cp:lastModifiedBy>Shaozhe Cheng</cp:lastModifiedBy>
  <cp:revision>169</cp:revision>
  <dcterms:created xsi:type="dcterms:W3CDTF">2018-12-24T02:23:55Z</dcterms:created>
  <dcterms:modified xsi:type="dcterms:W3CDTF">2024-09-26T01:10:49Z</dcterms:modified>
</cp:coreProperties>
</file>