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70" r:id="rId2"/>
    <p:sldId id="272" r:id="rId3"/>
    <p:sldId id="273" r:id="rId4"/>
    <p:sldId id="274"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D2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67"/>
    <p:restoredTop sz="94674"/>
  </p:normalViewPr>
  <p:slideViewPr>
    <p:cSldViewPr snapToGrid="0">
      <p:cViewPr varScale="1">
        <p:scale>
          <a:sx n="124" d="100"/>
          <a:sy n="124" d="100"/>
        </p:scale>
        <p:origin x="7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46B5F-B17E-4A11-A9CD-A10C644EC78D}" type="datetimeFigureOut">
              <a:rPr lang="zh-CN" altLang="en-US" smtClean="0"/>
              <a:t>2024/4/11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14DBA-04C0-4AE0-9391-D985D3AC6701}" type="slidenum">
              <a:rPr lang="zh-CN" altLang="en-US" smtClean="0"/>
              <a:t>‹#›</a:t>
            </a:fld>
            <a:endParaRPr lang="zh-CN" altLang="en-US"/>
          </a:p>
        </p:txBody>
      </p:sp>
    </p:spTree>
    <p:extLst>
      <p:ext uri="{BB962C8B-B14F-4D97-AF65-F5344CB8AC3E}">
        <p14:creationId xmlns:p14="http://schemas.microsoft.com/office/powerpoint/2010/main" val="98441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a:t>
            </a:fld>
            <a:endParaRPr lang="zh-CN" altLang="en-US"/>
          </a:p>
        </p:txBody>
      </p:sp>
    </p:spTree>
    <p:extLst>
      <p:ext uri="{BB962C8B-B14F-4D97-AF65-F5344CB8AC3E}">
        <p14:creationId xmlns:p14="http://schemas.microsoft.com/office/powerpoint/2010/main" val="1184795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2</a:t>
            </a:fld>
            <a:endParaRPr lang="zh-CN" altLang="en-US"/>
          </a:p>
        </p:txBody>
      </p:sp>
    </p:spTree>
    <p:extLst>
      <p:ext uri="{BB962C8B-B14F-4D97-AF65-F5344CB8AC3E}">
        <p14:creationId xmlns:p14="http://schemas.microsoft.com/office/powerpoint/2010/main" val="3027442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3</a:t>
            </a:fld>
            <a:endParaRPr lang="zh-CN" altLang="en-US"/>
          </a:p>
        </p:txBody>
      </p:sp>
    </p:spTree>
    <p:extLst>
      <p:ext uri="{BB962C8B-B14F-4D97-AF65-F5344CB8AC3E}">
        <p14:creationId xmlns:p14="http://schemas.microsoft.com/office/powerpoint/2010/main" val="3167693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4</a:t>
            </a:fld>
            <a:endParaRPr lang="zh-CN" altLang="en-US"/>
          </a:p>
        </p:txBody>
      </p:sp>
    </p:spTree>
    <p:extLst>
      <p:ext uri="{BB962C8B-B14F-4D97-AF65-F5344CB8AC3E}">
        <p14:creationId xmlns:p14="http://schemas.microsoft.com/office/powerpoint/2010/main" val="2987064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CC06A-0AC1-4315-A5FD-8946556D56C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8E5A20A-94E0-4C96-B0A4-8E6830224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379A06-F733-401C-A5E4-5ACC2432D4FE}"/>
              </a:ext>
            </a:extLst>
          </p:cNvPr>
          <p:cNvSpPr>
            <a:spLocks noGrp="1"/>
          </p:cNvSpPr>
          <p:nvPr>
            <p:ph type="dt" sz="half" idx="10"/>
          </p:nvPr>
        </p:nvSpPr>
        <p:spPr/>
        <p:txBody>
          <a:bodyPr/>
          <a:lstStyle/>
          <a:p>
            <a:fld id="{22C6D5CB-9E91-4D8B-8A6F-E7E64CE5E759}"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0D368DB0-109D-400C-97A3-CC8EEFBA6F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3103B8-0BF8-4C84-8C36-744F9379CD0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1643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7C2D9-3482-435A-AACD-C526691EDAA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52EB2CE-B2E5-490B-967C-0E8BFCD3279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3C7E54-8774-4AB2-9A68-60A871FAC3B8}"/>
              </a:ext>
            </a:extLst>
          </p:cNvPr>
          <p:cNvSpPr>
            <a:spLocks noGrp="1"/>
          </p:cNvSpPr>
          <p:nvPr>
            <p:ph type="dt" sz="half" idx="10"/>
          </p:nvPr>
        </p:nvSpPr>
        <p:spPr/>
        <p:txBody>
          <a:bodyPr/>
          <a:lstStyle/>
          <a:p>
            <a:fld id="{22C6D5CB-9E91-4D8B-8A6F-E7E64CE5E759}"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9B2903A1-2814-45EB-8611-29A9C49DE0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CB252E-A31F-4976-82E3-5F5951E943FF}"/>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61667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A9DD42-3B0E-4B82-B32C-9D74531C24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7718577-E25C-461E-B4AA-F77EC0BCD12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510A9E-4F1C-48B6-A755-F580D21119E6}"/>
              </a:ext>
            </a:extLst>
          </p:cNvPr>
          <p:cNvSpPr>
            <a:spLocks noGrp="1"/>
          </p:cNvSpPr>
          <p:nvPr>
            <p:ph type="dt" sz="half" idx="10"/>
          </p:nvPr>
        </p:nvSpPr>
        <p:spPr/>
        <p:txBody>
          <a:bodyPr/>
          <a:lstStyle/>
          <a:p>
            <a:fld id="{22C6D5CB-9E91-4D8B-8A6F-E7E64CE5E759}"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A90EBC4E-5168-4A3A-B676-91171146F7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014F8E-5F96-4449-9C2B-432986A294D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89186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9E66D-1AE7-4125-B4E6-2FFFFD5914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85BA84-CA13-4B40-9D04-B06CF1781B0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D5DE7D-8C0B-4400-9B63-E7C109396624}"/>
              </a:ext>
            </a:extLst>
          </p:cNvPr>
          <p:cNvSpPr>
            <a:spLocks noGrp="1"/>
          </p:cNvSpPr>
          <p:nvPr>
            <p:ph type="dt" sz="half" idx="10"/>
          </p:nvPr>
        </p:nvSpPr>
        <p:spPr/>
        <p:txBody>
          <a:bodyPr/>
          <a:lstStyle/>
          <a:p>
            <a:fld id="{22C6D5CB-9E91-4D8B-8A6F-E7E64CE5E759}"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0D9EF4DD-5DA3-453F-B0E3-1A625C5C36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B60B32-4CBD-435E-8B20-20BE8421093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13478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E8179B-949A-4B52-98A6-FFC6674181E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32FD073-DFD5-46E3-8B81-9A424831D6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2367006-72B0-444E-B757-CCB47865A4D1}"/>
              </a:ext>
            </a:extLst>
          </p:cNvPr>
          <p:cNvSpPr>
            <a:spLocks noGrp="1"/>
          </p:cNvSpPr>
          <p:nvPr>
            <p:ph type="dt" sz="half" idx="10"/>
          </p:nvPr>
        </p:nvSpPr>
        <p:spPr/>
        <p:txBody>
          <a:bodyPr/>
          <a:lstStyle/>
          <a:p>
            <a:fld id="{22C6D5CB-9E91-4D8B-8A6F-E7E64CE5E759}"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7B74EA45-1CC8-49DB-9EF4-2E01D0BE1B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95434E-67F9-4B3D-ABC9-624309214602}"/>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83497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60198-7EBE-4C8E-8986-17CAAF6F36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0F5C84-9AEC-49CF-9331-F17A4D1BBD2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67EA136-4868-4A87-890A-4D7A68951F4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5673E1D-37FA-4D1A-BEB9-3013EE179484}"/>
              </a:ext>
            </a:extLst>
          </p:cNvPr>
          <p:cNvSpPr>
            <a:spLocks noGrp="1"/>
          </p:cNvSpPr>
          <p:nvPr>
            <p:ph type="dt" sz="half" idx="10"/>
          </p:nvPr>
        </p:nvSpPr>
        <p:spPr/>
        <p:txBody>
          <a:bodyPr/>
          <a:lstStyle/>
          <a:p>
            <a:fld id="{22C6D5CB-9E91-4D8B-8A6F-E7E64CE5E759}" type="datetimeFigureOut">
              <a:rPr lang="zh-CN" altLang="en-US" smtClean="0"/>
              <a:t>2024/4/11</a:t>
            </a:fld>
            <a:endParaRPr lang="zh-CN" altLang="en-US"/>
          </a:p>
        </p:txBody>
      </p:sp>
      <p:sp>
        <p:nvSpPr>
          <p:cNvPr id="6" name="页脚占位符 5">
            <a:extLst>
              <a:ext uri="{FF2B5EF4-FFF2-40B4-BE49-F238E27FC236}">
                <a16:creationId xmlns:a16="http://schemas.microsoft.com/office/drawing/2014/main" id="{1A367846-8039-4624-A609-F4F1CB0F61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BEAB0E-94C4-4795-A862-FBF3A305ED40}"/>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07185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D460C-1A58-4A08-AAB4-2237C6E756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6B2BA16-4FC8-443B-92C0-9CEE764AD8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0B92E91-4E70-41DC-BCCF-C047D347B9A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A590062-3611-4548-8862-5673BBF30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20B84A5-9C0B-4EC9-A0C9-E41EB3FE9DE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5C01BCB-3527-4C74-9F9E-4E68A6F7D2A8}"/>
              </a:ext>
            </a:extLst>
          </p:cNvPr>
          <p:cNvSpPr>
            <a:spLocks noGrp="1"/>
          </p:cNvSpPr>
          <p:nvPr>
            <p:ph type="dt" sz="half" idx="10"/>
          </p:nvPr>
        </p:nvSpPr>
        <p:spPr/>
        <p:txBody>
          <a:bodyPr/>
          <a:lstStyle/>
          <a:p>
            <a:fld id="{22C6D5CB-9E91-4D8B-8A6F-E7E64CE5E759}" type="datetimeFigureOut">
              <a:rPr lang="zh-CN" altLang="en-US" smtClean="0"/>
              <a:t>2024/4/11</a:t>
            </a:fld>
            <a:endParaRPr lang="zh-CN" altLang="en-US"/>
          </a:p>
        </p:txBody>
      </p:sp>
      <p:sp>
        <p:nvSpPr>
          <p:cNvPr id="8" name="页脚占位符 7">
            <a:extLst>
              <a:ext uri="{FF2B5EF4-FFF2-40B4-BE49-F238E27FC236}">
                <a16:creationId xmlns:a16="http://schemas.microsoft.com/office/drawing/2014/main" id="{1C34BF90-1888-4699-833E-D4001E9AE86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9104B9-28E1-4A7E-BA65-2246B3D219A2}"/>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10490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4013B-B110-4291-A6D8-2810349B689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6C85123-8C87-4DD7-A664-E851FBF5BD9C}"/>
              </a:ext>
            </a:extLst>
          </p:cNvPr>
          <p:cNvSpPr>
            <a:spLocks noGrp="1"/>
          </p:cNvSpPr>
          <p:nvPr>
            <p:ph type="dt" sz="half" idx="10"/>
          </p:nvPr>
        </p:nvSpPr>
        <p:spPr/>
        <p:txBody>
          <a:bodyPr/>
          <a:lstStyle/>
          <a:p>
            <a:fld id="{22C6D5CB-9E91-4D8B-8A6F-E7E64CE5E759}" type="datetimeFigureOut">
              <a:rPr lang="zh-CN" altLang="en-US" smtClean="0"/>
              <a:t>2024/4/11</a:t>
            </a:fld>
            <a:endParaRPr lang="zh-CN" altLang="en-US"/>
          </a:p>
        </p:txBody>
      </p:sp>
      <p:sp>
        <p:nvSpPr>
          <p:cNvPr id="4" name="页脚占位符 3">
            <a:extLst>
              <a:ext uri="{FF2B5EF4-FFF2-40B4-BE49-F238E27FC236}">
                <a16:creationId xmlns:a16="http://schemas.microsoft.com/office/drawing/2014/main" id="{880D1577-FAD1-469D-BB53-778A35D4B76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9F4ED2-258A-4AA0-8BA5-3E08B8B4CB60}"/>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55937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8C0098-9BE1-4E66-B0E6-9E925CB6B7E3}"/>
              </a:ext>
            </a:extLst>
          </p:cNvPr>
          <p:cNvSpPr>
            <a:spLocks noGrp="1"/>
          </p:cNvSpPr>
          <p:nvPr>
            <p:ph type="dt" sz="half" idx="10"/>
          </p:nvPr>
        </p:nvSpPr>
        <p:spPr/>
        <p:txBody>
          <a:bodyPr/>
          <a:lstStyle/>
          <a:p>
            <a:fld id="{22C6D5CB-9E91-4D8B-8A6F-E7E64CE5E759}" type="datetimeFigureOut">
              <a:rPr lang="zh-CN" altLang="en-US" smtClean="0"/>
              <a:t>2024/4/11</a:t>
            </a:fld>
            <a:endParaRPr lang="zh-CN" altLang="en-US"/>
          </a:p>
        </p:txBody>
      </p:sp>
      <p:sp>
        <p:nvSpPr>
          <p:cNvPr id="3" name="页脚占位符 2">
            <a:extLst>
              <a:ext uri="{FF2B5EF4-FFF2-40B4-BE49-F238E27FC236}">
                <a16:creationId xmlns:a16="http://schemas.microsoft.com/office/drawing/2014/main" id="{BF2BA9B0-C161-4205-BD72-61CFBF0D3DA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763AD1-A024-43ED-BD30-7E7B9C3914D5}"/>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272564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41D84-BA68-4DDE-8555-5409E7533E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DB0B171-F183-46AA-A58D-505EA64DEE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97D9F4B-BECC-4BC4-B61B-9E3EEBDEA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E0B0414-A1FA-465B-894C-5918A0F2AAC8}"/>
              </a:ext>
            </a:extLst>
          </p:cNvPr>
          <p:cNvSpPr>
            <a:spLocks noGrp="1"/>
          </p:cNvSpPr>
          <p:nvPr>
            <p:ph type="dt" sz="half" idx="10"/>
          </p:nvPr>
        </p:nvSpPr>
        <p:spPr/>
        <p:txBody>
          <a:bodyPr/>
          <a:lstStyle/>
          <a:p>
            <a:fld id="{22C6D5CB-9E91-4D8B-8A6F-E7E64CE5E759}" type="datetimeFigureOut">
              <a:rPr lang="zh-CN" altLang="en-US" smtClean="0"/>
              <a:t>2024/4/11</a:t>
            </a:fld>
            <a:endParaRPr lang="zh-CN" altLang="en-US"/>
          </a:p>
        </p:txBody>
      </p:sp>
      <p:sp>
        <p:nvSpPr>
          <p:cNvPr id="6" name="页脚占位符 5">
            <a:extLst>
              <a:ext uri="{FF2B5EF4-FFF2-40B4-BE49-F238E27FC236}">
                <a16:creationId xmlns:a16="http://schemas.microsoft.com/office/drawing/2014/main" id="{0476C15F-7D1D-485A-81CD-632F54D198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556E1F-2CF4-4D40-A9A5-0B911BC836E9}"/>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95793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2A8531-2410-430D-AF36-C3C0956A30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028F34D-96DE-42C4-87E8-BD47E8097D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301841-A255-46A0-9E04-9E23D3C3B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CF2EEA5-A84B-4303-8DCE-0E31998C3CD7}"/>
              </a:ext>
            </a:extLst>
          </p:cNvPr>
          <p:cNvSpPr>
            <a:spLocks noGrp="1"/>
          </p:cNvSpPr>
          <p:nvPr>
            <p:ph type="dt" sz="half" idx="10"/>
          </p:nvPr>
        </p:nvSpPr>
        <p:spPr/>
        <p:txBody>
          <a:bodyPr/>
          <a:lstStyle/>
          <a:p>
            <a:fld id="{22C6D5CB-9E91-4D8B-8A6F-E7E64CE5E759}" type="datetimeFigureOut">
              <a:rPr lang="zh-CN" altLang="en-US" smtClean="0"/>
              <a:t>2024/4/11</a:t>
            </a:fld>
            <a:endParaRPr lang="zh-CN" altLang="en-US"/>
          </a:p>
        </p:txBody>
      </p:sp>
      <p:sp>
        <p:nvSpPr>
          <p:cNvPr id="6" name="页脚占位符 5">
            <a:extLst>
              <a:ext uri="{FF2B5EF4-FFF2-40B4-BE49-F238E27FC236}">
                <a16:creationId xmlns:a16="http://schemas.microsoft.com/office/drawing/2014/main" id="{55105C79-4669-4D36-A4C6-333F3142D6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804C26-1664-4151-8844-62FEA27A31D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707019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E9FA562-70D7-4CE3-AA37-352EE0D89F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4BD338C-B1AD-4DA5-9795-C00E74A97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939356-AAD6-4A49-9CF4-C2787DDD4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6D5CB-9E91-4D8B-8A6F-E7E64CE5E759}"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BB261070-FF71-4FA5-8637-61E34E7B8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0E3A0FD-7B21-4D34-9DF1-0CA0D9369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555238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114538"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8" y="670338"/>
              <a:ext cx="3981462" cy="3195271"/>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Welcome to the experiment!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two are hungry travelers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No.1</a:t>
              </a:r>
              <a:r>
                <a:rPr lang="zh-CN" altLang="en-US"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blue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No.2</a:t>
              </a:r>
              <a:r>
                <a:rPr lang="zh-CN" altLang="en-US"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green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who need to reach a restaurant as soon as possible to replenish your food. There are two restaurants on the map (red squares). Your goal is to maneuver the keys (up, down, left, right) to navigate and reach one of the restaurants for a meal in as few steps as possible. The blue circle is controlled by WSAD keys, and the green circle is controlled by arrow keys</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楷体" panose="02010609060101010101" pitchFamily="49" charset="-122"/>
                  <a:ea typeface="楷体" panose="02010609060101010101" pitchFamily="49" charset="-122"/>
                </a:rPr>
                <a:t>↑↓←→</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note:</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Your positions can overlap and you can reach the same restaurant. However, for each person, in each round</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(total</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rounds) only one restaurant can be reached for dining.</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4" name="TextBox 3">
            <a:extLst>
              <a:ext uri="{FF2B5EF4-FFF2-40B4-BE49-F238E27FC236}">
                <a16:creationId xmlns:a16="http://schemas.microsoft.com/office/drawing/2014/main" id="{9B7858F5-5204-3083-76B5-B61B0F6DC2C0}"/>
              </a:ext>
            </a:extLst>
          </p:cNvPr>
          <p:cNvSpPr txBox="1"/>
          <p:nvPr/>
        </p:nvSpPr>
        <p:spPr>
          <a:xfrm>
            <a:off x="2114538" y="5910662"/>
            <a:ext cx="6339842" cy="369332"/>
          </a:xfrm>
          <a:prstGeom prst="rect">
            <a:avLst/>
          </a:prstGeom>
          <a:noFill/>
        </p:spPr>
        <p:txBody>
          <a:bodyPr wrap="square">
            <a:spAutoFit/>
          </a:bodyPr>
          <a:lstStyle/>
          <a:p>
            <a:pPr lvl="2"/>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Press the </a:t>
            </a:r>
            <a:r>
              <a:rPr lang="en-US" altLang="zh-CN" sz="1800" u="sng"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spacebar</a:t>
            </a:r>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to start the experiment!</a:t>
            </a:r>
          </a:p>
        </p:txBody>
      </p:sp>
      <p:pic>
        <p:nvPicPr>
          <p:cNvPr id="5" name="Picture 4">
            <a:extLst>
              <a:ext uri="{FF2B5EF4-FFF2-40B4-BE49-F238E27FC236}">
                <a16:creationId xmlns:a16="http://schemas.microsoft.com/office/drawing/2014/main" id="{DE6C0BEA-E914-165B-A3AD-6797DBBB91E5}"/>
              </a:ext>
            </a:extLst>
          </p:cNvPr>
          <p:cNvPicPr>
            <a:picLocks noChangeAspect="1"/>
          </p:cNvPicPr>
          <p:nvPr/>
        </p:nvPicPr>
        <p:blipFill>
          <a:blip r:embed="rId3"/>
          <a:stretch>
            <a:fillRect/>
          </a:stretch>
        </p:blipFill>
        <p:spPr>
          <a:xfrm>
            <a:off x="6471706" y="1304593"/>
            <a:ext cx="1606967" cy="1614668"/>
          </a:xfrm>
          <a:prstGeom prst="rect">
            <a:avLst/>
          </a:prstGeom>
        </p:spPr>
      </p:pic>
    </p:spTree>
    <p:extLst>
      <p:ext uri="{BB962C8B-B14F-4D97-AF65-F5344CB8AC3E}">
        <p14:creationId xmlns:p14="http://schemas.microsoft.com/office/powerpoint/2010/main" val="3443007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1917893" y="464233"/>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The formal experiment will </a:t>
              </a:r>
            </a:p>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start in 5 seconds. </a:t>
              </a:r>
            </a:p>
            <a:p>
              <a:pPr algn="ct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focus.</a:t>
              </a:r>
            </a:p>
          </p:txBody>
        </p:sp>
      </p:grpSp>
    </p:spTree>
    <p:extLst>
      <p:ext uri="{BB962C8B-B14F-4D97-AF65-F5344CB8AC3E}">
        <p14:creationId xmlns:p14="http://schemas.microsoft.com/office/powerpoint/2010/main" val="80040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661FDE28-B2B1-4D8A-9601-4CF5B6661D38}"/>
              </a:ext>
            </a:extLst>
          </p:cNvPr>
          <p:cNvSpPr/>
          <p:nvPr/>
        </p:nvSpPr>
        <p:spPr>
          <a:xfrm>
            <a:off x="2600556" y="946345"/>
            <a:ext cx="6790870" cy="4965310"/>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endParaRPr lang="en-US" altLang="zh-CN" sz="3200" dirty="0">
              <a:solidFill>
                <a:schemeClr val="tx1"/>
              </a:solidFill>
              <a:latin typeface="楷体" panose="02010609060101010101" pitchFamily="49" charset="-122"/>
              <a:ea typeface="楷体" panose="02010609060101010101" pitchFamily="49" charset="-122"/>
            </a:endParaRPr>
          </a:p>
        </p:txBody>
      </p:sp>
      <p:sp>
        <p:nvSpPr>
          <p:cNvPr id="5" name="TextBox 4">
            <a:extLst>
              <a:ext uri="{FF2B5EF4-FFF2-40B4-BE49-F238E27FC236}">
                <a16:creationId xmlns:a16="http://schemas.microsoft.com/office/drawing/2014/main" id="{D5945C27-3B06-84F6-C2B3-BB15EFD30459}"/>
              </a:ext>
            </a:extLst>
          </p:cNvPr>
          <p:cNvSpPr txBox="1"/>
          <p:nvPr/>
        </p:nvSpPr>
        <p:spPr>
          <a:xfrm>
            <a:off x="2487541" y="1365259"/>
            <a:ext cx="6612271" cy="1815882"/>
          </a:xfrm>
          <a:prstGeom prst="rect">
            <a:avLst/>
          </a:prstGeom>
          <a:noFill/>
        </p:spPr>
        <p:txBody>
          <a:bodyPr wrap="square">
            <a:spAutoFit/>
          </a:bodyPr>
          <a:lstStyle/>
          <a:p>
            <a:pPr lvl="1"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have finished the game!</a:t>
            </a:r>
          </a:p>
          <a:p>
            <a:pPr lvl="1"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scan the QR code below to fill out the questionnaire and complete the experiment.</a:t>
            </a:r>
            <a:endParaRPr lang="en-US" altLang="zh-CN" sz="3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96702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3532372" y="59767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8" y="670338"/>
              <a:ext cx="3981462" cy="3195271"/>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Welcome to the experiment!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two a hungry traveler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blue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who need to reach a restaurant as soon as possible to replenish your food. There are two restaurants on the map (red squares). Your goal is to maneuver the keys (up, down, left, right) to navigate and reach one of the restaurants for a meal in as few steps as possible. The blue circle is controlled by WSAD keys, and the green circle is controlled by arrow keys</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楷体" panose="02010609060101010101" pitchFamily="49" charset="-122"/>
                  <a:ea typeface="楷体" panose="02010609060101010101" pitchFamily="49" charset="-122"/>
                </a:rPr>
                <a:t>↑↓←→</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note:</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Your positions can overlap and you can reach the same restaurant. However, for each person, in each round</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(total</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rounds) only one restaurant can be reached for dining.</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4" name="TextBox 3">
            <a:extLst>
              <a:ext uri="{FF2B5EF4-FFF2-40B4-BE49-F238E27FC236}">
                <a16:creationId xmlns:a16="http://schemas.microsoft.com/office/drawing/2014/main" id="{9B7858F5-5204-3083-76B5-B61B0F6DC2C0}"/>
              </a:ext>
            </a:extLst>
          </p:cNvPr>
          <p:cNvSpPr txBox="1"/>
          <p:nvPr/>
        </p:nvSpPr>
        <p:spPr>
          <a:xfrm>
            <a:off x="3532372" y="6033952"/>
            <a:ext cx="6339842" cy="369332"/>
          </a:xfrm>
          <a:prstGeom prst="rect">
            <a:avLst/>
          </a:prstGeom>
          <a:noFill/>
        </p:spPr>
        <p:txBody>
          <a:bodyPr wrap="square">
            <a:spAutoFit/>
          </a:bodyPr>
          <a:lstStyle/>
          <a:p>
            <a:pPr lvl="2"/>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Press the </a:t>
            </a:r>
            <a:r>
              <a:rPr lang="en-US" altLang="zh-CN" sz="1800" u="sng"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spacebar</a:t>
            </a:r>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to start the experiment!</a:t>
            </a:r>
          </a:p>
        </p:txBody>
      </p:sp>
      <p:pic>
        <p:nvPicPr>
          <p:cNvPr id="5" name="Picture 4">
            <a:extLst>
              <a:ext uri="{FF2B5EF4-FFF2-40B4-BE49-F238E27FC236}">
                <a16:creationId xmlns:a16="http://schemas.microsoft.com/office/drawing/2014/main" id="{DE6C0BEA-E914-165B-A3AD-6797DBBB91E5}"/>
              </a:ext>
            </a:extLst>
          </p:cNvPr>
          <p:cNvPicPr>
            <a:picLocks noChangeAspect="1"/>
          </p:cNvPicPr>
          <p:nvPr/>
        </p:nvPicPr>
        <p:blipFill>
          <a:blip r:embed="rId3"/>
          <a:stretch>
            <a:fillRect/>
          </a:stretch>
        </p:blipFill>
        <p:spPr>
          <a:xfrm>
            <a:off x="7889540" y="1427883"/>
            <a:ext cx="1606967" cy="1614668"/>
          </a:xfrm>
          <a:prstGeom prst="rect">
            <a:avLst/>
          </a:prstGeom>
        </p:spPr>
      </p:pic>
      <p:sp>
        <p:nvSpPr>
          <p:cNvPr id="2" name="TextBox 1">
            <a:extLst>
              <a:ext uri="{FF2B5EF4-FFF2-40B4-BE49-F238E27FC236}">
                <a16:creationId xmlns:a16="http://schemas.microsoft.com/office/drawing/2014/main" id="{6DE9DD36-7D61-0AEC-875F-337A15EB637D}"/>
              </a:ext>
            </a:extLst>
          </p:cNvPr>
          <p:cNvSpPr txBox="1"/>
          <p:nvPr/>
        </p:nvSpPr>
        <p:spPr>
          <a:xfrm>
            <a:off x="842481" y="1756881"/>
            <a:ext cx="1617751" cy="369332"/>
          </a:xfrm>
          <a:prstGeom prst="rect">
            <a:avLst/>
          </a:prstGeom>
          <a:noFill/>
        </p:spPr>
        <p:txBody>
          <a:bodyPr wrap="none" rtlCol="0">
            <a:spAutoFit/>
          </a:bodyPr>
          <a:lstStyle/>
          <a:p>
            <a:r>
              <a:rPr lang="en-US" dirty="0"/>
              <a:t>Practice round</a:t>
            </a:r>
          </a:p>
        </p:txBody>
      </p:sp>
    </p:spTree>
    <p:extLst>
      <p:ext uri="{BB962C8B-B14F-4D97-AF65-F5344CB8AC3E}">
        <p14:creationId xmlns:p14="http://schemas.microsoft.com/office/powerpoint/2010/main" val="508943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4133</TotalTime>
  <Words>329</Words>
  <Application>Microsoft Macintosh PowerPoint</Application>
  <PresentationFormat>Widescreen</PresentationFormat>
  <Paragraphs>37</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等线</vt:lpstr>
      <vt:lpstr>等线 Light</vt:lpstr>
      <vt:lpstr>楷体</vt:lpstr>
      <vt:lpstr>Arial</vt:lpstr>
      <vt:lpstr>Times New Roman</vt:lpstr>
      <vt:lpstr>Office 主题​​</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玮 安</dc:creator>
  <cp:lastModifiedBy>Shaozhe Cheng</cp:lastModifiedBy>
  <cp:revision>147</cp:revision>
  <dcterms:created xsi:type="dcterms:W3CDTF">2018-12-24T02:23:55Z</dcterms:created>
  <dcterms:modified xsi:type="dcterms:W3CDTF">2024-04-11T13:09:51Z</dcterms:modified>
</cp:coreProperties>
</file>