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8" r:id="rId2"/>
    <p:sldId id="279" r:id="rId3"/>
    <p:sldId id="283" r:id="rId4"/>
    <p:sldId id="280" r:id="rId5"/>
    <p:sldId id="286" r:id="rId6"/>
    <p:sldId id="287" r:id="rId7"/>
    <p:sldId id="285" r:id="rId8"/>
    <p:sldId id="270" r:id="rId9"/>
    <p:sldId id="272" r:id="rId10"/>
    <p:sldId id="276" r:id="rId11"/>
    <p:sldId id="273" r:id="rId12"/>
    <p:sldId id="282" r:id="rId13"/>
    <p:sldId id="281" r:id="rId14"/>
    <p:sldId id="288" r:id="rId15"/>
    <p:sldId id="289" r:id="rId16"/>
    <p:sldId id="277"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D2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30"/>
    <p:restoredTop sz="94694"/>
  </p:normalViewPr>
  <p:slideViewPr>
    <p:cSldViewPr snapToGrid="0">
      <p:cViewPr varScale="1">
        <p:scale>
          <a:sx n="121" d="100"/>
          <a:sy n="121" d="100"/>
        </p:scale>
        <p:origin x="488"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46B5F-B17E-4A11-A9CD-A10C644EC78D}" type="datetimeFigureOut">
              <a:rPr lang="zh-CN" altLang="en-US" smtClean="0"/>
              <a:t>2024/11/18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14DBA-04C0-4AE0-9391-D985D3AC6701}" type="slidenum">
              <a:rPr lang="zh-CN" altLang="en-US" smtClean="0"/>
              <a:t>‹#›</a:t>
            </a:fld>
            <a:endParaRPr lang="zh-CN" altLang="en-US"/>
          </a:p>
        </p:txBody>
      </p:sp>
    </p:spTree>
    <p:extLst>
      <p:ext uri="{BB962C8B-B14F-4D97-AF65-F5344CB8AC3E}">
        <p14:creationId xmlns:p14="http://schemas.microsoft.com/office/powerpoint/2010/main" val="98441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a:t>
            </a:fld>
            <a:endParaRPr lang="zh-CN" altLang="en-US"/>
          </a:p>
        </p:txBody>
      </p:sp>
    </p:spTree>
    <p:extLst>
      <p:ext uri="{BB962C8B-B14F-4D97-AF65-F5344CB8AC3E}">
        <p14:creationId xmlns:p14="http://schemas.microsoft.com/office/powerpoint/2010/main" val="3345265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11</a:t>
            </a:fld>
            <a:endParaRPr lang="zh-CN" altLang="en-US"/>
          </a:p>
        </p:txBody>
      </p:sp>
    </p:spTree>
    <p:extLst>
      <p:ext uri="{BB962C8B-B14F-4D97-AF65-F5344CB8AC3E}">
        <p14:creationId xmlns:p14="http://schemas.microsoft.com/office/powerpoint/2010/main" val="3167693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13</a:t>
            </a:fld>
            <a:endParaRPr lang="zh-CN" altLang="en-US"/>
          </a:p>
        </p:txBody>
      </p:sp>
    </p:spTree>
    <p:extLst>
      <p:ext uri="{BB962C8B-B14F-4D97-AF65-F5344CB8AC3E}">
        <p14:creationId xmlns:p14="http://schemas.microsoft.com/office/powerpoint/2010/main" val="1584196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77FF8-3AB5-BF48-6D59-6F7E02D6A0E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E5B33D6-35A8-7819-984F-67CA7ACE25B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96EE518-AD15-F5E6-9FA9-501CAC37D2C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0CB5857-D457-95AE-D187-1A9B56FF0D2F}"/>
              </a:ext>
            </a:extLst>
          </p:cNvPr>
          <p:cNvSpPr>
            <a:spLocks noGrp="1"/>
          </p:cNvSpPr>
          <p:nvPr>
            <p:ph type="sldNum" sz="quarter" idx="5"/>
          </p:nvPr>
        </p:nvSpPr>
        <p:spPr/>
        <p:txBody>
          <a:bodyPr/>
          <a:lstStyle/>
          <a:p>
            <a:fld id="{19214DBA-04C0-4AE0-9391-D985D3AC6701}" type="slidenum">
              <a:rPr lang="zh-CN" altLang="en-US" smtClean="0"/>
              <a:t>14</a:t>
            </a:fld>
            <a:endParaRPr lang="zh-CN" altLang="en-US"/>
          </a:p>
        </p:txBody>
      </p:sp>
    </p:spTree>
    <p:extLst>
      <p:ext uri="{BB962C8B-B14F-4D97-AF65-F5344CB8AC3E}">
        <p14:creationId xmlns:p14="http://schemas.microsoft.com/office/powerpoint/2010/main" val="2977621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CFE29-D612-D679-4563-8E3913CA9B1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660C2DB-F14D-C0F6-DF7A-401A4934FD7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AFBA86E-AF0F-6943-C30B-B8D01384479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9EB9960-F136-16AA-A7EE-B98FF2FCBA99}"/>
              </a:ext>
            </a:extLst>
          </p:cNvPr>
          <p:cNvSpPr>
            <a:spLocks noGrp="1"/>
          </p:cNvSpPr>
          <p:nvPr>
            <p:ph type="sldNum" sz="quarter" idx="5"/>
          </p:nvPr>
        </p:nvSpPr>
        <p:spPr/>
        <p:txBody>
          <a:bodyPr/>
          <a:lstStyle/>
          <a:p>
            <a:fld id="{19214DBA-04C0-4AE0-9391-D985D3AC6701}" type="slidenum">
              <a:rPr lang="zh-CN" altLang="en-US" smtClean="0"/>
              <a:t>15</a:t>
            </a:fld>
            <a:endParaRPr lang="zh-CN" altLang="en-US"/>
          </a:p>
        </p:txBody>
      </p:sp>
    </p:spTree>
    <p:extLst>
      <p:ext uri="{BB962C8B-B14F-4D97-AF65-F5344CB8AC3E}">
        <p14:creationId xmlns:p14="http://schemas.microsoft.com/office/powerpoint/2010/main" val="172935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2</a:t>
            </a:fld>
            <a:endParaRPr lang="zh-CN" altLang="en-US"/>
          </a:p>
        </p:txBody>
      </p:sp>
    </p:spTree>
    <p:extLst>
      <p:ext uri="{BB962C8B-B14F-4D97-AF65-F5344CB8AC3E}">
        <p14:creationId xmlns:p14="http://schemas.microsoft.com/office/powerpoint/2010/main" val="246689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3</a:t>
            </a:fld>
            <a:endParaRPr lang="zh-CN" altLang="en-US"/>
          </a:p>
        </p:txBody>
      </p:sp>
    </p:spTree>
    <p:extLst>
      <p:ext uri="{BB962C8B-B14F-4D97-AF65-F5344CB8AC3E}">
        <p14:creationId xmlns:p14="http://schemas.microsoft.com/office/powerpoint/2010/main" val="2932599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4</a:t>
            </a:fld>
            <a:endParaRPr lang="zh-CN" altLang="en-US"/>
          </a:p>
        </p:txBody>
      </p:sp>
    </p:spTree>
    <p:extLst>
      <p:ext uri="{BB962C8B-B14F-4D97-AF65-F5344CB8AC3E}">
        <p14:creationId xmlns:p14="http://schemas.microsoft.com/office/powerpoint/2010/main" val="1170039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5</a:t>
            </a:fld>
            <a:endParaRPr lang="zh-CN" altLang="en-US"/>
          </a:p>
        </p:txBody>
      </p:sp>
    </p:spTree>
    <p:extLst>
      <p:ext uri="{BB962C8B-B14F-4D97-AF65-F5344CB8AC3E}">
        <p14:creationId xmlns:p14="http://schemas.microsoft.com/office/powerpoint/2010/main" val="1770263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6</a:t>
            </a:fld>
            <a:endParaRPr lang="zh-CN" altLang="en-US"/>
          </a:p>
        </p:txBody>
      </p:sp>
    </p:spTree>
    <p:extLst>
      <p:ext uri="{BB962C8B-B14F-4D97-AF65-F5344CB8AC3E}">
        <p14:creationId xmlns:p14="http://schemas.microsoft.com/office/powerpoint/2010/main" val="56368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8</a:t>
            </a:fld>
            <a:endParaRPr lang="zh-CN" altLang="en-US"/>
          </a:p>
        </p:txBody>
      </p:sp>
    </p:spTree>
    <p:extLst>
      <p:ext uri="{BB962C8B-B14F-4D97-AF65-F5344CB8AC3E}">
        <p14:creationId xmlns:p14="http://schemas.microsoft.com/office/powerpoint/2010/main" val="1184795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9</a:t>
            </a:fld>
            <a:endParaRPr lang="zh-CN" altLang="en-US"/>
          </a:p>
        </p:txBody>
      </p:sp>
    </p:spTree>
    <p:extLst>
      <p:ext uri="{BB962C8B-B14F-4D97-AF65-F5344CB8AC3E}">
        <p14:creationId xmlns:p14="http://schemas.microsoft.com/office/powerpoint/2010/main" val="302744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10</a:t>
            </a:fld>
            <a:endParaRPr lang="zh-CN" altLang="en-US"/>
          </a:p>
        </p:txBody>
      </p:sp>
    </p:spTree>
    <p:extLst>
      <p:ext uri="{BB962C8B-B14F-4D97-AF65-F5344CB8AC3E}">
        <p14:creationId xmlns:p14="http://schemas.microsoft.com/office/powerpoint/2010/main" val="208957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CC06A-0AC1-4315-A5FD-8946556D56C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E5A20A-94E0-4C96-B0A4-8E6830224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379A06-F733-401C-A5E4-5ACC2432D4FE}"/>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0D368DB0-109D-400C-97A3-CC8EEFBA6F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3103B8-0BF8-4C84-8C36-744F9379CD0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1643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7C2D9-3482-435A-AACD-C526691EDA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2EB2CE-B2E5-490B-967C-0E8BFCD327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3C7E54-8774-4AB2-9A68-60A871FAC3B8}"/>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9B2903A1-2814-45EB-8611-29A9C49DE0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CB252E-A31F-4976-82E3-5F5951E943FF}"/>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61667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A9DD42-3B0E-4B82-B32C-9D74531C24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718577-E25C-461E-B4AA-F77EC0BCD12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510A9E-4F1C-48B6-A755-F580D21119E6}"/>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A90EBC4E-5168-4A3A-B676-91171146F7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014F8E-5F96-4449-9C2B-432986A294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89186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9E66D-1AE7-4125-B4E6-2FFFFD5914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85BA84-CA13-4B40-9D04-B06CF1781B0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D5DE7D-8C0B-4400-9B63-E7C109396624}"/>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0D9EF4DD-5DA3-453F-B0E3-1A625C5C3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60B32-4CBD-435E-8B20-20BE8421093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13478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8179B-949A-4B52-98A6-FFC6674181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32FD073-DFD5-46E3-8B81-9A424831D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367006-72B0-444E-B757-CCB47865A4D1}"/>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7B74EA45-1CC8-49DB-9EF4-2E01D0BE1B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95434E-67F9-4B3D-ABC9-62430921460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8349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60198-7EBE-4C8E-8986-17CAAF6F36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0F5C84-9AEC-49CF-9331-F17A4D1BBD2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67EA136-4868-4A87-890A-4D7A68951F4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5673E1D-37FA-4D1A-BEB9-3013EE179484}"/>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6" name="页脚占位符 5">
            <a:extLst>
              <a:ext uri="{FF2B5EF4-FFF2-40B4-BE49-F238E27FC236}">
                <a16:creationId xmlns:a16="http://schemas.microsoft.com/office/drawing/2014/main" id="{1A367846-8039-4624-A609-F4F1CB0F61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BEAB0E-94C4-4795-A862-FBF3A305ED4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0718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D460C-1A58-4A08-AAB4-2237C6E756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6B2BA16-4FC8-443B-92C0-9CEE764AD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0B92E91-4E70-41DC-BCCF-C047D347B9A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A590062-3611-4548-8862-5673BBF30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20B84A5-9C0B-4EC9-A0C9-E41EB3FE9DE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5C01BCB-3527-4C74-9F9E-4E68A6F7D2A8}"/>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8" name="页脚占位符 7">
            <a:extLst>
              <a:ext uri="{FF2B5EF4-FFF2-40B4-BE49-F238E27FC236}">
                <a16:creationId xmlns:a16="http://schemas.microsoft.com/office/drawing/2014/main" id="{1C34BF90-1888-4699-833E-D4001E9AE8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9104B9-28E1-4A7E-BA65-2246B3D219A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10490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4013B-B110-4291-A6D8-2810349B68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6C85123-8C87-4DD7-A664-E851FBF5BD9C}"/>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4" name="页脚占位符 3">
            <a:extLst>
              <a:ext uri="{FF2B5EF4-FFF2-40B4-BE49-F238E27FC236}">
                <a16:creationId xmlns:a16="http://schemas.microsoft.com/office/drawing/2014/main" id="{880D1577-FAD1-469D-BB53-778A35D4B7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9F4ED2-258A-4AA0-8BA5-3E08B8B4CB6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55937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8C0098-9BE1-4E66-B0E6-9E925CB6B7E3}"/>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3" name="页脚占位符 2">
            <a:extLst>
              <a:ext uri="{FF2B5EF4-FFF2-40B4-BE49-F238E27FC236}">
                <a16:creationId xmlns:a16="http://schemas.microsoft.com/office/drawing/2014/main" id="{BF2BA9B0-C161-4205-BD72-61CFBF0D3D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763AD1-A024-43ED-BD30-7E7B9C3914D5}"/>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272564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41D84-BA68-4DDE-8555-5409E7533E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DB0B171-F183-46AA-A58D-505EA64DE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97D9F4B-BECC-4BC4-B61B-9E3EEBDEA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E0B0414-A1FA-465B-894C-5918A0F2AAC8}"/>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6" name="页脚占位符 5">
            <a:extLst>
              <a:ext uri="{FF2B5EF4-FFF2-40B4-BE49-F238E27FC236}">
                <a16:creationId xmlns:a16="http://schemas.microsoft.com/office/drawing/2014/main" id="{0476C15F-7D1D-485A-81CD-632F54D198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556E1F-2CF4-4D40-A9A5-0B911BC836E9}"/>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9579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A8531-2410-430D-AF36-C3C0956A30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28F34D-96DE-42C4-87E8-BD47E8097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301841-A255-46A0-9E04-9E23D3C3B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CF2EEA5-A84B-4303-8DCE-0E31998C3CD7}"/>
              </a:ext>
            </a:extLst>
          </p:cNvPr>
          <p:cNvSpPr>
            <a:spLocks noGrp="1"/>
          </p:cNvSpPr>
          <p:nvPr>
            <p:ph type="dt" sz="half" idx="10"/>
          </p:nvPr>
        </p:nvSpPr>
        <p:spPr/>
        <p:txBody>
          <a:bodyPr/>
          <a:lstStyle/>
          <a:p>
            <a:fld id="{22C6D5CB-9E91-4D8B-8A6F-E7E64CE5E759}" type="datetimeFigureOut">
              <a:rPr lang="zh-CN" altLang="en-US" smtClean="0"/>
              <a:t>2024/11/18</a:t>
            </a:fld>
            <a:endParaRPr lang="zh-CN" altLang="en-US"/>
          </a:p>
        </p:txBody>
      </p:sp>
      <p:sp>
        <p:nvSpPr>
          <p:cNvPr id="6" name="页脚占位符 5">
            <a:extLst>
              <a:ext uri="{FF2B5EF4-FFF2-40B4-BE49-F238E27FC236}">
                <a16:creationId xmlns:a16="http://schemas.microsoft.com/office/drawing/2014/main" id="{55105C79-4669-4D36-A4C6-333F3142D6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804C26-1664-4151-8844-62FEA27A31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70701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E9FA562-70D7-4CE3-AA37-352EE0D89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BD338C-B1AD-4DA5-9795-C00E74A97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939356-AAD6-4A49-9CF4-C2787DDD4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6D5CB-9E91-4D8B-8A6F-E7E64CE5E759}"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BB261070-FF71-4FA5-8637-61E34E7B8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0E3A0FD-7B21-4D34-9DF1-0CA0D9369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555238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18">
            <a:extLst>
              <a:ext uri="{FF2B5EF4-FFF2-40B4-BE49-F238E27FC236}">
                <a16:creationId xmlns:a16="http://schemas.microsoft.com/office/drawing/2014/main" id="{36DF17D2-1A90-10B7-C263-C89FAE0CC038}"/>
              </a:ext>
            </a:extLst>
          </p:cNvPr>
          <p:cNvGrpSpPr/>
          <p:nvPr/>
        </p:nvGrpSpPr>
        <p:grpSpPr>
          <a:xfrm>
            <a:off x="2560071" y="474380"/>
            <a:ext cx="6445706" cy="6224131"/>
            <a:chOff x="1650608" y="-450168"/>
            <a:chExt cx="6445706" cy="6224131"/>
          </a:xfrm>
        </p:grpSpPr>
        <p:sp>
          <p:nvSpPr>
            <p:cNvPr id="40" name="矩形 16">
              <a:extLst>
                <a:ext uri="{FF2B5EF4-FFF2-40B4-BE49-F238E27FC236}">
                  <a16:creationId xmlns:a16="http://schemas.microsoft.com/office/drawing/2014/main" id="{4B1C7BD1-3EBF-694D-7EE9-84319AEB83ED}"/>
                </a:ext>
              </a:extLst>
            </p:cNvPr>
            <p:cNvSpPr/>
            <p:nvPr/>
          </p:nvSpPr>
          <p:spPr>
            <a:xfrm>
              <a:off x="1650608" y="-450168"/>
              <a:ext cx="6445706" cy="622413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41" name="矩形 12">
              <a:extLst>
                <a:ext uri="{FF2B5EF4-FFF2-40B4-BE49-F238E27FC236}">
                  <a16:creationId xmlns:a16="http://schemas.microsoft.com/office/drawing/2014/main" id="{3968E8BF-9934-560D-4750-09E444E67C87}"/>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r>
                <a:rPr lang="en-US" sz="1800" b="0" i="0" u="none" strike="noStrike" dirty="0">
                  <a:solidFill>
                    <a:srgbClr val="000000"/>
                  </a:solidFill>
                  <a:effectLst/>
                  <a:latin typeface="Arial" panose="020B0604020202020204" pitchFamily="34" charset="0"/>
                </a:rPr>
                <a:t> </a:t>
              </a: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dirty="0">
                <a:solidFill>
                  <a:srgbClr val="000000"/>
                </a:solidFill>
                <a:latin typeface="Arial" panose="020B0604020202020204" pitchFamily="34" charset="0"/>
              </a:endParaRPr>
            </a:p>
            <a:p>
              <a:pPr rtl="0">
                <a:spcBef>
                  <a:spcPts val="0"/>
                </a:spcBef>
                <a:spcAft>
                  <a:spcPts val="0"/>
                </a:spcAft>
              </a:pPr>
              <a:endParaRPr lang="en-US" sz="1800" b="0" i="0" u="none" strike="noStrike" dirty="0">
                <a:solidFill>
                  <a:srgbClr val="000000"/>
                </a:solidFill>
                <a:effectLst/>
                <a:latin typeface="Arial" panose="020B0604020202020204" pitchFamily="34" charset="0"/>
              </a:endParaRPr>
            </a:p>
            <a:p>
              <a:br>
                <a:rPr lang="en-US" sz="2800"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21" name="TextBox 20">
            <a:extLst>
              <a:ext uri="{FF2B5EF4-FFF2-40B4-BE49-F238E27FC236}">
                <a16:creationId xmlns:a16="http://schemas.microsoft.com/office/drawing/2014/main" id="{9CB3E9D8-EE2B-7723-6FEF-8890892F6D53}"/>
              </a:ext>
            </a:extLst>
          </p:cNvPr>
          <p:cNvSpPr txBox="1"/>
          <p:nvPr/>
        </p:nvSpPr>
        <p:spPr>
          <a:xfrm>
            <a:off x="2560653" y="1452099"/>
            <a:ext cx="6356301" cy="923330"/>
          </a:xfrm>
          <a:prstGeom prst="rect">
            <a:avLst/>
          </a:prstGeom>
          <a:noFill/>
        </p:spPr>
        <p:txBody>
          <a:bodyPr wrap="square">
            <a:spAutoFit/>
          </a:bodyPr>
          <a:lstStyle/>
          <a:p>
            <a:pPr algn="ctr"/>
            <a:r>
              <a:rPr lang="en-US" sz="1800" b="0" i="0" u="none" strike="noStrike" dirty="0">
                <a:solidFill>
                  <a:srgbClr val="000000"/>
                </a:solidFill>
                <a:effectLst/>
                <a:latin typeface="Arial" panose="020B0604020202020204" pitchFamily="34" charset="0"/>
              </a:rPr>
              <a:t>In this game there are two hungry travelers, who need to reach a restaurant as soon as possible to get some food.</a:t>
            </a:r>
          </a:p>
          <a:p>
            <a:pPr algn="ctr"/>
            <a:endParaRPr lang="en-US" dirty="0">
              <a:solidFill>
                <a:srgbClr val="000000"/>
              </a:solidFill>
              <a:latin typeface="Arial" panose="020B0604020202020204" pitchFamily="34" charset="0"/>
            </a:endParaRPr>
          </a:p>
        </p:txBody>
      </p:sp>
      <p:sp>
        <p:nvSpPr>
          <p:cNvPr id="23" name="TextBox 22">
            <a:extLst>
              <a:ext uri="{FF2B5EF4-FFF2-40B4-BE49-F238E27FC236}">
                <a16:creationId xmlns:a16="http://schemas.microsoft.com/office/drawing/2014/main" id="{C3AE89C8-9367-D932-99F1-DB8767F080C2}"/>
              </a:ext>
            </a:extLst>
          </p:cNvPr>
          <p:cNvSpPr txBox="1"/>
          <p:nvPr/>
        </p:nvSpPr>
        <p:spPr>
          <a:xfrm>
            <a:off x="2560653" y="814163"/>
            <a:ext cx="6339843" cy="461665"/>
          </a:xfrm>
          <a:prstGeom prst="rect">
            <a:avLst/>
          </a:prstGeom>
          <a:noFill/>
        </p:spPr>
        <p:txBody>
          <a:bodyPr wrap="square">
            <a:spAutoFit/>
          </a:bodyPr>
          <a:lstStyle/>
          <a:p>
            <a:pPr algn="ctr"/>
            <a:r>
              <a:rPr lang="en-US" altLang="zh-CN" sz="2400" b="0" i="0" u="none" strike="noStrike" dirty="0">
                <a:solidFill>
                  <a:srgbClr val="000000"/>
                </a:solidFill>
                <a:effectLst/>
                <a:latin typeface="Arial" panose="020B0604020202020204" pitchFamily="34" charset="0"/>
              </a:rPr>
              <a:t>Welcome</a:t>
            </a:r>
            <a:r>
              <a:rPr lang="zh-CN" altLang="en-US" sz="2400" b="0" i="0" u="none" strike="noStrike" dirty="0">
                <a:solidFill>
                  <a:srgbClr val="000000"/>
                </a:solidFill>
                <a:effectLst/>
                <a:latin typeface="Arial" panose="020B0604020202020204" pitchFamily="34" charset="0"/>
              </a:rPr>
              <a:t> </a:t>
            </a:r>
            <a:r>
              <a:rPr lang="en-US" altLang="zh-CN" sz="2400" b="0" i="0" u="none" strike="noStrike" dirty="0">
                <a:solidFill>
                  <a:srgbClr val="000000"/>
                </a:solidFill>
                <a:effectLst/>
                <a:latin typeface="Arial" panose="020B0604020202020204" pitchFamily="34" charset="0"/>
              </a:rPr>
              <a:t>to</a:t>
            </a:r>
            <a:r>
              <a:rPr lang="zh-CN" altLang="en-US" sz="2400" b="0" i="0" u="none" strike="noStrike" dirty="0">
                <a:solidFill>
                  <a:srgbClr val="000000"/>
                </a:solidFill>
                <a:effectLst/>
                <a:latin typeface="Arial" panose="020B0604020202020204" pitchFamily="34" charset="0"/>
              </a:rPr>
              <a:t> </a:t>
            </a:r>
            <a:r>
              <a:rPr lang="en-US" altLang="zh-CN" sz="2400" b="0" i="0" u="none" strike="noStrike" dirty="0">
                <a:solidFill>
                  <a:srgbClr val="000000"/>
                </a:solidFill>
                <a:effectLst/>
                <a:latin typeface="Arial" panose="020B0604020202020204" pitchFamily="34" charset="0"/>
              </a:rPr>
              <a:t>the</a:t>
            </a:r>
            <a:r>
              <a:rPr lang="zh-CN" altLang="en-US" sz="2400" b="0" i="0" u="none" strike="noStrike" dirty="0">
                <a:solidFill>
                  <a:srgbClr val="000000"/>
                </a:solidFill>
                <a:effectLst/>
                <a:latin typeface="Arial" panose="020B0604020202020204" pitchFamily="34" charset="0"/>
              </a:rPr>
              <a:t> </a:t>
            </a:r>
            <a:r>
              <a:rPr lang="en-US" altLang="zh-CN" sz="2400" b="0" i="0" u="none" strike="noStrike" dirty="0">
                <a:solidFill>
                  <a:srgbClr val="000000"/>
                </a:solidFill>
                <a:effectLst/>
                <a:latin typeface="Arial" panose="020B0604020202020204" pitchFamily="34" charset="0"/>
              </a:rPr>
              <a:t>game!</a:t>
            </a:r>
          </a:p>
        </p:txBody>
      </p:sp>
      <p:sp>
        <p:nvSpPr>
          <p:cNvPr id="25" name="TextBox 24">
            <a:extLst>
              <a:ext uri="{FF2B5EF4-FFF2-40B4-BE49-F238E27FC236}">
                <a16:creationId xmlns:a16="http://schemas.microsoft.com/office/drawing/2014/main" id="{F27901E9-8273-F228-F178-01DCF4BED971}"/>
              </a:ext>
            </a:extLst>
          </p:cNvPr>
          <p:cNvSpPr txBox="1"/>
          <p:nvPr/>
        </p:nvSpPr>
        <p:spPr>
          <a:xfrm>
            <a:off x="2560070" y="2251381"/>
            <a:ext cx="6445707" cy="646331"/>
          </a:xfrm>
          <a:prstGeom prst="rect">
            <a:avLst/>
          </a:prstGeom>
          <a:noFill/>
        </p:spPr>
        <p:txBody>
          <a:bodyPr wrap="square">
            <a:spAutoFit/>
          </a:bodyPr>
          <a:lstStyle/>
          <a:p>
            <a:pPr algn="ctr"/>
            <a:r>
              <a:rPr lang="en-US" sz="1800" b="0" i="0" u="none" strike="noStrike" dirty="0">
                <a:solidFill>
                  <a:srgbClr val="000000"/>
                </a:solidFill>
                <a:effectLst/>
                <a:latin typeface="Arial" panose="020B0604020202020204" pitchFamily="34" charset="0"/>
              </a:rPr>
              <a:t>One of the travelers is you, </a:t>
            </a:r>
            <a:r>
              <a:rPr lang="en-US" altLang="zh-CN" sz="1800" b="0" i="0" u="none" strike="noStrike" dirty="0">
                <a:solidFill>
                  <a:srgbClr val="000000"/>
                </a:solidFill>
                <a:effectLst/>
                <a:latin typeface="Arial" panose="020B0604020202020204" pitchFamily="34" charset="0"/>
              </a:rPr>
              <a:t>the</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70C0"/>
                </a:solidFill>
                <a:effectLst/>
                <a:latin typeface="Arial" panose="020B0604020202020204" pitchFamily="34" charset="0"/>
              </a:rPr>
              <a:t>blue</a:t>
            </a:r>
            <a:r>
              <a:rPr lang="en-US" sz="1800" b="0" i="0" u="none" strike="noStrike" dirty="0">
                <a:solidFill>
                  <a:srgbClr val="000000"/>
                </a:solidFill>
                <a:effectLst/>
                <a:latin typeface="Arial" panose="020B0604020202020204" pitchFamily="34" charset="0"/>
              </a:rPr>
              <a:t> dot</a:t>
            </a:r>
            <a:r>
              <a:rPr lang="en-US" altLang="zh-CN" sz="1800" b="0" i="0" u="none" strike="noStrike" dirty="0">
                <a:solidFill>
                  <a:srgbClr val="000000"/>
                </a:solidFill>
                <a:effectLst/>
                <a:latin typeface="Arial" panose="020B0604020202020204" pitchFamily="34" charset="0"/>
              </a:rPr>
              <a:t>.</a:t>
            </a:r>
          </a:p>
          <a:p>
            <a:pPr algn="ctr"/>
            <a:r>
              <a:rPr lang="en-US" sz="1800" b="0" i="0" u="none" strike="noStrike" dirty="0">
                <a:solidFill>
                  <a:srgbClr val="000000"/>
                </a:solidFill>
                <a:effectLst/>
                <a:latin typeface="Arial" panose="020B0604020202020204" pitchFamily="34" charset="0"/>
              </a:rPr>
              <a:t>The other traveler is my friend Alex, he is </a:t>
            </a:r>
            <a:r>
              <a:rPr lang="en-US" altLang="zh-CN" sz="1800" b="0" i="0" u="none" strike="noStrike" dirty="0">
                <a:solidFill>
                  <a:srgbClr val="000000"/>
                </a:solidFill>
                <a:effectLst/>
                <a:latin typeface="Arial" panose="020B0604020202020204" pitchFamily="34" charset="0"/>
              </a:rPr>
              <a:t>the</a:t>
            </a:r>
            <a:r>
              <a:rPr lang="en-US" sz="1800" b="0" i="0" u="none" strike="noStrike" dirty="0">
                <a:solidFill>
                  <a:srgbClr val="000000"/>
                </a:solidFill>
                <a:effectLst/>
                <a:latin typeface="Arial" panose="020B0604020202020204" pitchFamily="34" charset="0"/>
              </a:rPr>
              <a:t> </a:t>
            </a:r>
            <a:r>
              <a:rPr lang="en-US" sz="1800" b="0" i="0" u="none" strike="noStrike" dirty="0">
                <a:solidFill>
                  <a:srgbClr val="00B050"/>
                </a:solidFill>
                <a:effectLst/>
                <a:latin typeface="Arial" panose="020B0604020202020204" pitchFamily="34" charset="0"/>
              </a:rPr>
              <a:t>green</a:t>
            </a:r>
            <a:r>
              <a:rPr lang="en-US" sz="1800" b="0" i="0" u="none" strike="noStrike" dirty="0">
                <a:solidFill>
                  <a:srgbClr val="000000"/>
                </a:solidFill>
                <a:effectLst/>
                <a:latin typeface="Arial" panose="020B0604020202020204" pitchFamily="34" charset="0"/>
              </a:rPr>
              <a:t> dot</a:t>
            </a:r>
            <a:r>
              <a:rPr lang="en-US" altLang="zh-CN" dirty="0">
                <a:solidFill>
                  <a:srgbClr val="000000"/>
                </a:solidFill>
                <a:latin typeface="Arial" panose="020B0604020202020204" pitchFamily="34" charset="0"/>
              </a:rPr>
              <a:t>.</a:t>
            </a:r>
            <a:endParaRPr lang="en-US" dirty="0"/>
          </a:p>
        </p:txBody>
      </p:sp>
      <p:grpSp>
        <p:nvGrpSpPr>
          <p:cNvPr id="35" name="Group 34">
            <a:extLst>
              <a:ext uri="{FF2B5EF4-FFF2-40B4-BE49-F238E27FC236}">
                <a16:creationId xmlns:a16="http://schemas.microsoft.com/office/drawing/2014/main" id="{6EB9B241-5B8F-7A72-7793-6C6FDD1D7264}"/>
              </a:ext>
            </a:extLst>
          </p:cNvPr>
          <p:cNvGrpSpPr/>
          <p:nvPr/>
        </p:nvGrpSpPr>
        <p:grpSpPr>
          <a:xfrm>
            <a:off x="2923953" y="3303048"/>
            <a:ext cx="5677787" cy="2977116"/>
            <a:chOff x="2923953" y="3303048"/>
            <a:chExt cx="5677787" cy="2977116"/>
          </a:xfrm>
        </p:grpSpPr>
        <p:sp>
          <p:nvSpPr>
            <p:cNvPr id="27" name="Rectangle 26">
              <a:extLst>
                <a:ext uri="{FF2B5EF4-FFF2-40B4-BE49-F238E27FC236}">
                  <a16:creationId xmlns:a16="http://schemas.microsoft.com/office/drawing/2014/main" id="{3FEB33D1-8434-C861-B325-016CA83A5DD8}"/>
                </a:ext>
              </a:extLst>
            </p:cNvPr>
            <p:cNvSpPr/>
            <p:nvPr/>
          </p:nvSpPr>
          <p:spPr>
            <a:xfrm>
              <a:off x="2923953" y="3303048"/>
              <a:ext cx="5677787" cy="297711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89690105-3845-35DE-8C47-BBCBE3164B1E}"/>
                </a:ext>
              </a:extLst>
            </p:cNvPr>
            <p:cNvSpPr/>
            <p:nvPr/>
          </p:nvSpPr>
          <p:spPr>
            <a:xfrm>
              <a:off x="5589182" y="3621205"/>
              <a:ext cx="361507" cy="36150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720908B-66BD-A4F9-D7A0-16C28483DBE2}"/>
                </a:ext>
              </a:extLst>
            </p:cNvPr>
            <p:cNvSpPr/>
            <p:nvPr/>
          </p:nvSpPr>
          <p:spPr>
            <a:xfrm>
              <a:off x="5650256" y="5673609"/>
              <a:ext cx="361507" cy="36150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975FB28F-7410-B510-B0F2-550730B681ED}"/>
                </a:ext>
              </a:extLst>
            </p:cNvPr>
            <p:cNvSpPr/>
            <p:nvPr/>
          </p:nvSpPr>
          <p:spPr>
            <a:xfrm>
              <a:off x="3892189" y="4539727"/>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D4391C9-73D9-74C2-7834-FAF48EC1D01B}"/>
                </a:ext>
              </a:extLst>
            </p:cNvPr>
            <p:cNvSpPr/>
            <p:nvPr/>
          </p:nvSpPr>
          <p:spPr>
            <a:xfrm>
              <a:off x="7357113" y="4539727"/>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AB2BD2A2-2D54-6F64-F0FD-597B306C25F2}"/>
                </a:ext>
              </a:extLst>
            </p:cNvPr>
            <p:cNvSpPr txBox="1"/>
            <p:nvPr/>
          </p:nvSpPr>
          <p:spPr>
            <a:xfrm>
              <a:off x="4021805" y="5067055"/>
              <a:ext cx="1927441" cy="369332"/>
            </a:xfrm>
            <a:prstGeom prst="rect">
              <a:avLst/>
            </a:prstGeom>
            <a:noFill/>
          </p:spPr>
          <p:txBody>
            <a:bodyPr wrap="square">
              <a:spAutoFit/>
            </a:bodyPr>
            <a:lstStyle/>
            <a:p>
              <a:endParaRPr lang="en-US" dirty="0"/>
            </a:p>
          </p:txBody>
        </p:sp>
        <p:sp>
          <p:nvSpPr>
            <p:cNvPr id="33" name="TextBox 32">
              <a:extLst>
                <a:ext uri="{FF2B5EF4-FFF2-40B4-BE49-F238E27FC236}">
                  <a16:creationId xmlns:a16="http://schemas.microsoft.com/office/drawing/2014/main" id="{0A325AED-599E-E514-F9DD-197C4B76C810}"/>
                </a:ext>
              </a:extLst>
            </p:cNvPr>
            <p:cNvSpPr txBox="1"/>
            <p:nvPr/>
          </p:nvSpPr>
          <p:spPr>
            <a:xfrm>
              <a:off x="5949246" y="3590747"/>
              <a:ext cx="633507"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Alex</a:t>
              </a:r>
              <a:endParaRPr lang="en-US"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77534D69-C86D-3A67-2C0D-F84995967C76}"/>
                </a:ext>
              </a:extLst>
            </p:cNvPr>
            <p:cNvSpPr txBox="1"/>
            <p:nvPr/>
          </p:nvSpPr>
          <p:spPr>
            <a:xfrm>
              <a:off x="6011763" y="5665784"/>
              <a:ext cx="570990" cy="369332"/>
            </a:xfrm>
            <a:prstGeom prst="rect">
              <a:avLst/>
            </a:prstGeom>
            <a:noFill/>
          </p:spPr>
          <p:txBody>
            <a:bodyPr wrap="none" rtlCol="0">
              <a:spAutoFit/>
            </a:bodyPr>
            <a:lstStyle/>
            <a:p>
              <a:r>
                <a:rPr lang="en-US" altLang="zh-CN" dirty="0">
                  <a:latin typeface="Arial" panose="020B0604020202020204" pitchFamily="34" charset="0"/>
                  <a:cs typeface="Arial" panose="020B0604020202020204" pitchFamily="34" charset="0"/>
                </a:rPr>
                <a:t>You</a:t>
              </a:r>
              <a:endParaRPr lang="en-US" dirty="0">
                <a:latin typeface="Arial" panose="020B0604020202020204" pitchFamily="34" charset="0"/>
                <a:cs typeface="Arial" panose="020B0604020202020204" pitchFamily="34" charset="0"/>
              </a:endParaRPr>
            </a:p>
          </p:txBody>
        </p:sp>
      </p:grpSp>
      <p:sp>
        <p:nvSpPr>
          <p:cNvPr id="36" name="TextBox 35">
            <a:extLst>
              <a:ext uri="{FF2B5EF4-FFF2-40B4-BE49-F238E27FC236}">
                <a16:creationId xmlns:a16="http://schemas.microsoft.com/office/drawing/2014/main" id="{2521862A-A96D-AD5B-2B4D-B4426616127B}"/>
              </a:ext>
            </a:extLst>
          </p:cNvPr>
          <p:cNvSpPr txBox="1"/>
          <p:nvPr/>
        </p:nvSpPr>
        <p:spPr>
          <a:xfrm>
            <a:off x="3562581" y="4934116"/>
            <a:ext cx="1223412" cy="369332"/>
          </a:xfrm>
          <a:prstGeom prst="rect">
            <a:avLst/>
          </a:prstGeom>
          <a:noFill/>
        </p:spPr>
        <p:txBody>
          <a:bodyPr wrap="none" rtlCol="0">
            <a:spAutoFit/>
          </a:bodyPr>
          <a:lstStyle/>
          <a:p>
            <a:r>
              <a:rPr lang="en-US" sz="1800" b="0" i="0" u="none" strike="noStrike" dirty="0">
                <a:solidFill>
                  <a:srgbClr val="000000"/>
                </a:solidFill>
                <a:effectLst/>
                <a:latin typeface="Arial" panose="020B0604020202020204" pitchFamily="34" charset="0"/>
              </a:rPr>
              <a:t>restaurant</a:t>
            </a:r>
            <a:endParaRPr lang="en-US" dirty="0"/>
          </a:p>
        </p:txBody>
      </p:sp>
      <p:sp>
        <p:nvSpPr>
          <p:cNvPr id="37" name="TextBox 36">
            <a:extLst>
              <a:ext uri="{FF2B5EF4-FFF2-40B4-BE49-F238E27FC236}">
                <a16:creationId xmlns:a16="http://schemas.microsoft.com/office/drawing/2014/main" id="{4BAB01B4-C99C-9C66-E922-1B4DF43C5C3A}"/>
              </a:ext>
            </a:extLst>
          </p:cNvPr>
          <p:cNvSpPr txBox="1"/>
          <p:nvPr/>
        </p:nvSpPr>
        <p:spPr>
          <a:xfrm>
            <a:off x="6949004" y="4955355"/>
            <a:ext cx="1223412" cy="369332"/>
          </a:xfrm>
          <a:prstGeom prst="rect">
            <a:avLst/>
          </a:prstGeom>
          <a:noFill/>
        </p:spPr>
        <p:txBody>
          <a:bodyPr wrap="none" rtlCol="0">
            <a:spAutoFit/>
          </a:bodyPr>
          <a:lstStyle/>
          <a:p>
            <a:r>
              <a:rPr lang="en-US" sz="1800" b="0" i="0" u="none" strike="noStrike" dirty="0">
                <a:solidFill>
                  <a:srgbClr val="000000"/>
                </a:solidFill>
                <a:effectLst/>
                <a:latin typeface="Arial" panose="020B0604020202020204" pitchFamily="34" charset="0"/>
              </a:rPr>
              <a:t>restaurant</a:t>
            </a:r>
            <a:endParaRPr lang="en-US" dirty="0"/>
          </a:p>
        </p:txBody>
      </p:sp>
    </p:spTree>
    <p:extLst>
      <p:ext uri="{BB962C8B-B14F-4D97-AF65-F5344CB8AC3E}">
        <p14:creationId xmlns:p14="http://schemas.microsoft.com/office/powerpoint/2010/main" val="448331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start</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a:t>
              </a:r>
              <a:r>
                <a:rPr lang="zh-CN" altLang="en-US"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game!</a:t>
              </a:r>
            </a:p>
          </p:txBody>
        </p:sp>
      </p:grpSp>
    </p:spTree>
    <p:extLst>
      <p:ext uri="{BB962C8B-B14F-4D97-AF65-F5344CB8AC3E}">
        <p14:creationId xmlns:p14="http://schemas.microsoft.com/office/powerpoint/2010/main" val="2845442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661FDE28-B2B1-4D8A-9601-4CF5B6661D38}"/>
              </a:ext>
            </a:extLst>
          </p:cNvPr>
          <p:cNvSpPr/>
          <p:nvPr/>
        </p:nvSpPr>
        <p:spPr>
          <a:xfrm>
            <a:off x="2600556" y="946345"/>
            <a:ext cx="6790870" cy="4965310"/>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en-US" altLang="zh-CN" sz="3200" dirty="0">
              <a:solidFill>
                <a:schemeClr val="tx1"/>
              </a:solidFill>
              <a:latin typeface="楷体" panose="02010609060101010101" pitchFamily="49" charset="-122"/>
              <a:ea typeface="楷体" panose="02010609060101010101" pitchFamily="49" charset="-122"/>
            </a:endParaRPr>
          </a:p>
        </p:txBody>
      </p:sp>
      <p:sp>
        <p:nvSpPr>
          <p:cNvPr id="5" name="TextBox 4">
            <a:extLst>
              <a:ext uri="{FF2B5EF4-FFF2-40B4-BE49-F238E27FC236}">
                <a16:creationId xmlns:a16="http://schemas.microsoft.com/office/drawing/2014/main" id="{D5945C27-3B06-84F6-C2B3-BB15EFD30459}"/>
              </a:ext>
            </a:extLst>
          </p:cNvPr>
          <p:cNvSpPr txBox="1"/>
          <p:nvPr/>
        </p:nvSpPr>
        <p:spPr>
          <a:xfrm>
            <a:off x="2487541" y="1365259"/>
            <a:ext cx="6612271" cy="1815882"/>
          </a:xfrm>
          <a:prstGeom prst="rect">
            <a:avLst/>
          </a:prstGeom>
          <a:noFill/>
        </p:spPr>
        <p:txBody>
          <a:bodyPr wrap="square">
            <a:spAutoFit/>
          </a:bodyPr>
          <a:lstStyle/>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have finished the game!</a:t>
            </a:r>
          </a:p>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scan the QR code below to fill out the questionnaire and complete the experiment.</a:t>
            </a:r>
            <a:endParaRPr lang="en-US" altLang="zh-CN" sz="3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6702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0D93-B3EC-0FEB-C86C-FD32795E5F4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A8F36EF-30E7-94F8-D684-2D38C55B6F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3659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Tree>
    <p:extLst>
      <p:ext uri="{BB962C8B-B14F-4D97-AF65-F5344CB8AC3E}">
        <p14:creationId xmlns:p14="http://schemas.microsoft.com/office/powerpoint/2010/main" val="2258094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88A84-D66D-9D73-7F40-BEF98B17D5EC}"/>
            </a:ext>
          </a:extLst>
        </p:cNvPr>
        <p:cNvGrpSpPr/>
        <p:nvPr/>
      </p:nvGrpSpPr>
      <p:grpSpPr>
        <a:xfrm>
          <a:off x="0" y="0"/>
          <a:ext cx="0" cy="0"/>
          <a:chOff x="0" y="0"/>
          <a:chExt cx="0" cy="0"/>
        </a:xfrm>
      </p:grpSpPr>
      <p:grpSp>
        <p:nvGrpSpPr>
          <p:cNvPr id="19" name="组合 18">
            <a:extLst>
              <a:ext uri="{FF2B5EF4-FFF2-40B4-BE49-F238E27FC236}">
                <a16:creationId xmlns:a16="http://schemas.microsoft.com/office/drawing/2014/main" id="{0DD988DC-19EF-EE95-84E0-3AB7D4AA7CA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4F7C92B9-7718-CC7A-E5A8-73D8EEC448C9}"/>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7F7316C9-3062-FC5C-9C5E-F318069507BA}"/>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ED2EA95C-0A7D-A091-D8B2-6D6379D138CE}"/>
              </a:ext>
            </a:extLst>
          </p:cNvPr>
          <p:cNvSpPr txBox="1"/>
          <p:nvPr/>
        </p:nvSpPr>
        <p:spPr>
          <a:xfrm>
            <a:off x="2577111" y="2223845"/>
            <a:ext cx="6339843" cy="3139321"/>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Great job! Now </a:t>
            </a:r>
            <a:r>
              <a:rPr lang="en-US" altLang="zh-CN" sz="1800" b="0" i="0" u="none" strike="noStrike" dirty="0">
                <a:solidFill>
                  <a:srgbClr val="000000"/>
                </a:solidFill>
                <a:effectLst/>
                <a:latin typeface="Arial" panose="020B0604020202020204" pitchFamily="34" charset="0"/>
              </a:rPr>
              <a:t>you</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will</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be</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playing</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with</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Alex!</a:t>
            </a:r>
            <a:endParaRPr lang="en-US" sz="18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One last thing before you start, there are only tables for two at these restaurants, so you and Alex have to go to the </a:t>
            </a:r>
            <a:r>
              <a:rPr lang="en-US" sz="1800" b="1" i="0" u="sng" strike="noStrike" dirty="0">
                <a:solidFill>
                  <a:srgbClr val="000000"/>
                </a:solidFill>
                <a:effectLst/>
                <a:latin typeface="Arial" panose="020B0604020202020204" pitchFamily="34" charset="0"/>
              </a:rPr>
              <a:t>same</a:t>
            </a:r>
            <a:r>
              <a:rPr lang="en-US" sz="1800" b="0" i="0" u="none" strike="noStrike" dirty="0">
                <a:solidFill>
                  <a:srgbClr val="000000"/>
                </a:solidFill>
                <a:effectLst/>
                <a:latin typeface="Arial" panose="020B0604020202020204" pitchFamily="34" charset="0"/>
              </a:rPr>
              <a:t> restaurant in order to eat. You can also cross paths or touch sometimes on your way to your destination, and that’s okay too! </a:t>
            </a:r>
          </a:p>
          <a:p>
            <a:pPr algn="ctr" rtl="0">
              <a:spcBef>
                <a:spcPts val="0"/>
              </a:spcBef>
              <a:spcAft>
                <a:spcPts val="0"/>
              </a:spcAft>
            </a:pPr>
            <a:endParaRPr lang="en-US" dirty="0">
              <a:solidFill>
                <a:srgbClr val="000000"/>
              </a:solidFill>
              <a:latin typeface="Arial" panose="020B0604020202020204" pitchFamily="34" charset="0"/>
            </a:endParaRPr>
          </a:p>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a:p>
            <a:pPr algn="ctr"/>
            <a:br>
              <a:rPr lang="en-US" dirty="0"/>
            </a:br>
            <a:endParaRPr lang="en-US" dirty="0"/>
          </a:p>
        </p:txBody>
      </p:sp>
    </p:spTree>
    <p:extLst>
      <p:ext uri="{BB962C8B-B14F-4D97-AF65-F5344CB8AC3E}">
        <p14:creationId xmlns:p14="http://schemas.microsoft.com/office/powerpoint/2010/main" val="3342462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6611A-890E-B0AB-B320-A75A4AAAD2E4}"/>
            </a:ext>
          </a:extLst>
        </p:cNvPr>
        <p:cNvGrpSpPr/>
        <p:nvPr/>
      </p:nvGrpSpPr>
      <p:grpSpPr>
        <a:xfrm>
          <a:off x="0" y="0"/>
          <a:ext cx="0" cy="0"/>
          <a:chOff x="0" y="0"/>
          <a:chExt cx="0" cy="0"/>
        </a:xfrm>
      </p:grpSpPr>
      <p:grpSp>
        <p:nvGrpSpPr>
          <p:cNvPr id="19" name="组合 18">
            <a:extLst>
              <a:ext uri="{FF2B5EF4-FFF2-40B4-BE49-F238E27FC236}">
                <a16:creationId xmlns:a16="http://schemas.microsoft.com/office/drawing/2014/main" id="{E2CAAD78-DEE8-A877-3BE1-4AC05893D3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7ECD3094-DAA7-665F-74F2-5C55486B286F}"/>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CFF6AD2E-4E4C-C7D7-1E26-006059AF985A}"/>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38F46937-9E5D-7262-C550-43227196D17D}"/>
              </a:ext>
            </a:extLst>
          </p:cNvPr>
          <p:cNvSpPr txBox="1"/>
          <p:nvPr/>
        </p:nvSpPr>
        <p:spPr>
          <a:xfrm>
            <a:off x="2577111" y="2223845"/>
            <a:ext cx="6339843" cy="3139321"/>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Great job! Now </a:t>
            </a:r>
            <a:r>
              <a:rPr lang="en-US" altLang="zh-CN" sz="1800" b="0" i="0" u="none" strike="noStrike" dirty="0">
                <a:solidFill>
                  <a:srgbClr val="000000"/>
                </a:solidFill>
                <a:effectLst/>
                <a:latin typeface="Arial" panose="020B0604020202020204" pitchFamily="34" charset="0"/>
              </a:rPr>
              <a:t>you</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will</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be</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playing</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with</a:t>
            </a:r>
            <a:r>
              <a:rPr lang="zh-CN" altLang="en-US" sz="1800" b="0" i="0" u="none" strike="noStrike" dirty="0">
                <a:solidFill>
                  <a:srgbClr val="000000"/>
                </a:solidFill>
                <a:effectLst/>
                <a:latin typeface="Arial" panose="020B0604020202020204" pitchFamily="34" charset="0"/>
              </a:rPr>
              <a:t> </a:t>
            </a:r>
            <a:r>
              <a:rPr lang="en-US" altLang="zh-CN" sz="1800" b="0" i="0" u="none" strike="noStrike" dirty="0">
                <a:solidFill>
                  <a:srgbClr val="000000"/>
                </a:solidFill>
                <a:effectLst/>
                <a:latin typeface="Arial" panose="020B0604020202020204" pitchFamily="34" charset="0"/>
              </a:rPr>
              <a:t>Alex!</a:t>
            </a:r>
            <a:endParaRPr lang="en-US" sz="18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One last thing before you start, there is only one plate of food at each restaurant, so you and Alex will have to go to </a:t>
            </a:r>
            <a:r>
              <a:rPr lang="en-US" sz="1800" b="1" i="0" u="sng" strike="noStrike" dirty="0">
                <a:solidFill>
                  <a:srgbClr val="000000"/>
                </a:solidFill>
                <a:effectLst/>
                <a:latin typeface="Arial" panose="020B0604020202020204" pitchFamily="34" charset="0"/>
              </a:rPr>
              <a:t>different</a:t>
            </a:r>
            <a:r>
              <a:rPr lang="en-US" sz="1800" b="0" i="0" u="none" strike="noStrike" dirty="0">
                <a:solidFill>
                  <a:srgbClr val="000000"/>
                </a:solidFill>
                <a:effectLst/>
                <a:latin typeface="Arial" panose="020B0604020202020204" pitchFamily="34" charset="0"/>
              </a:rPr>
              <a:t> restaurants if you both want to eat. You can also cross paths or touch sometimes on your way to your destinations, that’s okay too!</a:t>
            </a:r>
          </a:p>
          <a:p>
            <a:pPr algn="ctr" rtl="0">
              <a:spcBef>
                <a:spcPts val="0"/>
              </a:spcBef>
              <a:spcAft>
                <a:spcPts val="0"/>
              </a:spcAft>
            </a:pPr>
            <a:endParaRPr lang="en-US" dirty="0">
              <a:solidFill>
                <a:srgbClr val="000000"/>
              </a:solidFill>
              <a:latin typeface="Arial" panose="020B0604020202020204" pitchFamily="34" charset="0"/>
            </a:endParaRPr>
          </a:p>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a:p>
            <a:pPr algn="ctr"/>
            <a:br>
              <a:rPr lang="en-US" dirty="0"/>
            </a:br>
            <a:endParaRPr lang="en-US" dirty="0"/>
          </a:p>
        </p:txBody>
      </p:sp>
    </p:spTree>
    <p:extLst>
      <p:ext uri="{BB962C8B-B14F-4D97-AF65-F5344CB8AC3E}">
        <p14:creationId xmlns:p14="http://schemas.microsoft.com/office/powerpoint/2010/main" val="4047577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B499-D516-B2A4-F113-A439C586E5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58539F-AB19-E7B4-947D-DE33ABDE3A0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214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12" name="TextBox 11">
            <a:extLst>
              <a:ext uri="{FF2B5EF4-FFF2-40B4-BE49-F238E27FC236}">
                <a16:creationId xmlns:a16="http://schemas.microsoft.com/office/drawing/2014/main" id="{C4ED59B3-BEE9-1185-E370-B9608FD7FBD1}"/>
              </a:ext>
            </a:extLst>
          </p:cNvPr>
          <p:cNvSpPr txBox="1"/>
          <p:nvPr/>
        </p:nvSpPr>
        <p:spPr>
          <a:xfrm>
            <a:off x="2577111" y="1202331"/>
            <a:ext cx="6339842" cy="923330"/>
          </a:xfrm>
          <a:prstGeom prst="rect">
            <a:avLst/>
          </a:prstGeom>
          <a:noFill/>
        </p:spPr>
        <p:txBody>
          <a:bodyPr wrap="square">
            <a:spAutoFit/>
          </a:bodyPr>
          <a:lstStyle/>
          <a:p>
            <a:pPr algn="ctr"/>
            <a:r>
              <a:rPr lang="en-US" sz="1800" b="0" i="0" u="none" strike="noStrike" dirty="0">
                <a:solidFill>
                  <a:srgbClr val="000000"/>
                </a:solidFill>
                <a:effectLst/>
                <a:latin typeface="Arial" panose="020B0604020202020204" pitchFamily="34" charset="0"/>
              </a:rPr>
              <a:t>Sometimes there is one restaurant and sometimes there are two restaurants. Sometimes Alex will be there, and sometimes he won’t, and it will just be you playing.</a:t>
            </a:r>
            <a:endParaRPr lang="en-US" sz="2800" b="0" dirty="0">
              <a:effectLst/>
            </a:endParaRPr>
          </a:p>
        </p:txBody>
      </p:sp>
      <p:sp>
        <p:nvSpPr>
          <p:cNvPr id="15" name="TextBox 14">
            <a:extLst>
              <a:ext uri="{FF2B5EF4-FFF2-40B4-BE49-F238E27FC236}">
                <a16:creationId xmlns:a16="http://schemas.microsoft.com/office/drawing/2014/main" id="{905811D4-0225-FD17-AB57-ACF6C8741475}"/>
              </a:ext>
            </a:extLst>
          </p:cNvPr>
          <p:cNvSpPr txBox="1"/>
          <p:nvPr/>
        </p:nvSpPr>
        <p:spPr>
          <a:xfrm>
            <a:off x="2577110" y="2219712"/>
            <a:ext cx="6397427" cy="1908215"/>
          </a:xfrm>
          <a:prstGeom prst="rect">
            <a:avLst/>
          </a:prstGeom>
          <a:noFill/>
        </p:spPr>
        <p:txBody>
          <a:bodyPr wrap="square">
            <a:spAutoFit/>
          </a:bodyPr>
          <a:lstStyle/>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Your goal is to use the arrow keys (</a:t>
            </a:r>
            <a:r>
              <a:rPr lang="en-US" dirty="0"/>
              <a:t>↑↓←</a:t>
            </a:r>
            <a:r>
              <a:rPr lang="zh-CN" altLang="en-US" dirty="0"/>
              <a:t> </a:t>
            </a:r>
            <a:r>
              <a:rPr lang="en-US" dirty="0"/>
              <a:t>→</a:t>
            </a:r>
            <a:r>
              <a:rPr lang="en-US" sz="1800" b="0" i="0" u="none" strike="noStrike" dirty="0">
                <a:solidFill>
                  <a:srgbClr val="000000"/>
                </a:solidFill>
                <a:effectLst/>
                <a:latin typeface="Arial" panose="020B0604020202020204" pitchFamily="34" charset="0"/>
              </a:rPr>
              <a:t>) on the computer to reach one of the restaurants for a meal</a:t>
            </a:r>
          </a:p>
          <a:p>
            <a:pPr algn="ctr" rtl="0">
              <a:spcBef>
                <a:spcPts val="0"/>
              </a:spcBef>
              <a:spcAft>
                <a:spcPts val="0"/>
              </a:spcAft>
            </a:pPr>
            <a:r>
              <a:rPr lang="en-US" sz="1800" b="0" i="0" u="none" strike="noStrike" dirty="0">
                <a:solidFill>
                  <a:srgbClr val="000000"/>
                </a:solidFill>
                <a:effectLst/>
                <a:latin typeface="Arial" panose="020B0604020202020204" pitchFamily="34" charset="0"/>
              </a:rPr>
              <a:t> as fast as possible. </a:t>
            </a:r>
            <a:endParaRPr lang="en-US" b="0" dirty="0">
              <a:effectLst/>
            </a:endParaRPr>
          </a:p>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6" name="Group 15">
            <a:extLst>
              <a:ext uri="{FF2B5EF4-FFF2-40B4-BE49-F238E27FC236}">
                <a16:creationId xmlns:a16="http://schemas.microsoft.com/office/drawing/2014/main" id="{B2C42EBE-08FE-681F-7520-655FF225A0EC}"/>
              </a:ext>
            </a:extLst>
          </p:cNvPr>
          <p:cNvGrpSpPr/>
          <p:nvPr/>
        </p:nvGrpSpPr>
        <p:grpSpPr>
          <a:xfrm>
            <a:off x="2923954" y="3960078"/>
            <a:ext cx="3025292" cy="2320085"/>
            <a:chOff x="2923954" y="3960078"/>
            <a:chExt cx="3025292" cy="2320085"/>
          </a:xfrm>
        </p:grpSpPr>
        <p:sp>
          <p:nvSpPr>
            <p:cNvPr id="18" name="Rectangle 17">
              <a:extLst>
                <a:ext uri="{FF2B5EF4-FFF2-40B4-BE49-F238E27FC236}">
                  <a16:creationId xmlns:a16="http://schemas.microsoft.com/office/drawing/2014/main" id="{90FF2A23-E902-3D55-A451-9AFA096F12AC}"/>
                </a:ext>
              </a:extLst>
            </p:cNvPr>
            <p:cNvSpPr/>
            <p:nvPr/>
          </p:nvSpPr>
          <p:spPr>
            <a:xfrm>
              <a:off x="2923954" y="3960078"/>
              <a:ext cx="2629588" cy="23200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F0A0B344-0FBF-B325-2540-75567638BDE8}"/>
                </a:ext>
              </a:extLst>
            </p:cNvPr>
            <p:cNvSpPr/>
            <p:nvPr/>
          </p:nvSpPr>
          <p:spPr>
            <a:xfrm>
              <a:off x="4021805" y="5655669"/>
              <a:ext cx="361507" cy="36150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0E853E8F-8CDD-A76C-3554-C539B7B98662}"/>
                </a:ext>
              </a:extLst>
            </p:cNvPr>
            <p:cNvSpPr/>
            <p:nvPr/>
          </p:nvSpPr>
          <p:spPr>
            <a:xfrm>
              <a:off x="3065686" y="4796851"/>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65F800F-A109-84A8-9786-1F755198D8B4}"/>
                </a:ext>
              </a:extLst>
            </p:cNvPr>
            <p:cNvSpPr/>
            <p:nvPr/>
          </p:nvSpPr>
          <p:spPr>
            <a:xfrm>
              <a:off x="4992069" y="4798054"/>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02BE205-4550-BAB1-AF83-0B7B9743122F}"/>
                </a:ext>
              </a:extLst>
            </p:cNvPr>
            <p:cNvSpPr txBox="1"/>
            <p:nvPr/>
          </p:nvSpPr>
          <p:spPr>
            <a:xfrm>
              <a:off x="4021805" y="5067055"/>
              <a:ext cx="1927441" cy="369332"/>
            </a:xfrm>
            <a:prstGeom prst="rect">
              <a:avLst/>
            </a:prstGeom>
            <a:noFill/>
          </p:spPr>
          <p:txBody>
            <a:bodyPr wrap="square">
              <a:spAutoFit/>
            </a:bodyPr>
            <a:lstStyle/>
            <a:p>
              <a:endParaRPr lang="en-US" dirty="0"/>
            </a:p>
          </p:txBody>
        </p:sp>
      </p:grpSp>
      <p:grpSp>
        <p:nvGrpSpPr>
          <p:cNvPr id="27" name="Group 26">
            <a:extLst>
              <a:ext uri="{FF2B5EF4-FFF2-40B4-BE49-F238E27FC236}">
                <a16:creationId xmlns:a16="http://schemas.microsoft.com/office/drawing/2014/main" id="{2E8C9929-0D00-3F2A-A36E-7259E55EA505}"/>
              </a:ext>
            </a:extLst>
          </p:cNvPr>
          <p:cNvGrpSpPr/>
          <p:nvPr/>
        </p:nvGrpSpPr>
        <p:grpSpPr>
          <a:xfrm>
            <a:off x="5949246" y="3960078"/>
            <a:ext cx="3025292" cy="2320085"/>
            <a:chOff x="2923954" y="3960078"/>
            <a:chExt cx="3025292" cy="2320085"/>
          </a:xfrm>
        </p:grpSpPr>
        <p:sp>
          <p:nvSpPr>
            <p:cNvPr id="28" name="Rectangle 27">
              <a:extLst>
                <a:ext uri="{FF2B5EF4-FFF2-40B4-BE49-F238E27FC236}">
                  <a16:creationId xmlns:a16="http://schemas.microsoft.com/office/drawing/2014/main" id="{9FA362B3-9A50-12F5-3E55-35FB5328EA04}"/>
                </a:ext>
              </a:extLst>
            </p:cNvPr>
            <p:cNvSpPr/>
            <p:nvPr/>
          </p:nvSpPr>
          <p:spPr>
            <a:xfrm>
              <a:off x="2923954" y="3960078"/>
              <a:ext cx="2629588" cy="232008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2736295A-DC13-155B-6D95-ED988AA7D5FA}"/>
                </a:ext>
              </a:extLst>
            </p:cNvPr>
            <p:cNvSpPr/>
            <p:nvPr/>
          </p:nvSpPr>
          <p:spPr>
            <a:xfrm>
              <a:off x="4021804" y="4119824"/>
              <a:ext cx="361507" cy="36150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73E1AEE-2256-7180-4015-2071DCFB3409}"/>
                </a:ext>
              </a:extLst>
            </p:cNvPr>
            <p:cNvSpPr/>
            <p:nvPr/>
          </p:nvSpPr>
          <p:spPr>
            <a:xfrm>
              <a:off x="4021805" y="5655669"/>
              <a:ext cx="361507" cy="361507"/>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65B9B86-3802-866E-6B16-BCF4CBEA0C41}"/>
                </a:ext>
              </a:extLst>
            </p:cNvPr>
            <p:cNvSpPr/>
            <p:nvPr/>
          </p:nvSpPr>
          <p:spPr>
            <a:xfrm>
              <a:off x="3065686" y="4796851"/>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B7F5C84-49EE-3DD6-08EA-BCFEF57857E2}"/>
                </a:ext>
              </a:extLst>
            </p:cNvPr>
            <p:cNvSpPr/>
            <p:nvPr/>
          </p:nvSpPr>
          <p:spPr>
            <a:xfrm>
              <a:off x="4992069" y="4798054"/>
              <a:ext cx="407194" cy="407194"/>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A2EE89C-26FE-345F-028E-1E23C2D036F0}"/>
                </a:ext>
              </a:extLst>
            </p:cNvPr>
            <p:cNvSpPr txBox="1"/>
            <p:nvPr/>
          </p:nvSpPr>
          <p:spPr>
            <a:xfrm>
              <a:off x="4021805" y="5067055"/>
              <a:ext cx="1927441" cy="369332"/>
            </a:xfrm>
            <a:prstGeom prst="rect">
              <a:avLst/>
            </a:prstGeom>
            <a:noFill/>
          </p:spPr>
          <p:txBody>
            <a:bodyPr wrap="square">
              <a:spAutoFit/>
            </a:bodyPr>
            <a:lstStyle/>
            <a:p>
              <a:endParaRPr lang="en-US" dirty="0"/>
            </a:p>
          </p:txBody>
        </p:sp>
      </p:grpSp>
    </p:spTree>
    <p:extLst>
      <p:ext uri="{BB962C8B-B14F-4D97-AF65-F5344CB8AC3E}">
        <p14:creationId xmlns:p14="http://schemas.microsoft.com/office/powerpoint/2010/main" val="236705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536199DC-F404-9144-32FD-DD75900A71A6}"/>
              </a:ext>
            </a:extLst>
          </p:cNvPr>
          <p:cNvSpPr txBox="1"/>
          <p:nvPr/>
        </p:nvSpPr>
        <p:spPr>
          <a:xfrm>
            <a:off x="1917892" y="2640641"/>
            <a:ext cx="6339841" cy="2031325"/>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First, let’s practice</a:t>
            </a:r>
            <a:r>
              <a:rPr lang="en-US" altLang="zh-CN" dirty="0">
                <a:solidFill>
                  <a:srgbClr val="000000"/>
                </a:solidFill>
                <a:latin typeface="Arial" panose="020B0604020202020204" pitchFamily="34" charset="0"/>
                <a:cs typeface="Arial" panose="020B0604020202020204" pitchFamily="34" charset="0"/>
              </a:rPr>
              <a:t>!</a:t>
            </a:r>
          </a:p>
          <a:p>
            <a:pPr algn="ctr" rtl="0">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 Alex won’t be playing with us on these first few tries. </a:t>
            </a:r>
          </a:p>
          <a:p>
            <a:pPr algn="ctr" rtl="0">
              <a:spcBef>
                <a:spcPts val="0"/>
              </a:spcBef>
              <a:spcAft>
                <a:spcPts val="0"/>
              </a:spcAft>
            </a:pPr>
            <a:r>
              <a:rPr lang="en-US" sz="1800" b="0" i="0" u="none" strike="noStrike" dirty="0">
                <a:solidFill>
                  <a:srgbClr val="000000"/>
                </a:solidFill>
                <a:effectLst/>
                <a:latin typeface="Arial" panose="020B0604020202020204" pitchFamily="34" charset="0"/>
                <a:cs typeface="Arial" panose="020B0604020202020204" pitchFamily="34" charset="0"/>
              </a:rPr>
              <a:t>On this first practice, there is just one restaurant. </a:t>
            </a:r>
          </a:p>
          <a:p>
            <a:pPr algn="ctr" rtl="0">
              <a:spcBef>
                <a:spcPts val="0"/>
              </a:spcBef>
              <a:spcAft>
                <a:spcPts val="0"/>
              </a:spcAft>
            </a:pPr>
            <a:endParaRPr lang="en-US" dirty="0">
              <a:solidFill>
                <a:srgbClr val="000000"/>
              </a:solidFill>
              <a:latin typeface="Arial" panose="020B0604020202020204" pitchFamily="34" charset="0"/>
              <a:cs typeface="Arial" panose="020B0604020202020204" pitchFamily="34" charset="0"/>
            </a:endParaRPr>
          </a:p>
          <a:p>
            <a:pPr algn="ctr"/>
            <a:endParaRPr lang="en-US" dirty="0">
              <a:latin typeface="Arial" panose="020B0604020202020204" pitchFamily="34" charset="0"/>
              <a:cs typeface="Arial" panose="020B0604020202020204" pitchFamily="34" charset="0"/>
            </a:endParaRPr>
          </a:p>
          <a:p>
            <a:pPr algn="ct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F46867E-3149-35DA-1CE0-01C8E77D3DA4}"/>
              </a:ext>
            </a:extLst>
          </p:cNvPr>
          <p:cNvSpPr txBox="1"/>
          <p:nvPr/>
        </p:nvSpPr>
        <p:spPr>
          <a:xfrm>
            <a:off x="1917890" y="4208429"/>
            <a:ext cx="6339841" cy="369332"/>
          </a:xfrm>
          <a:prstGeom prst="rect">
            <a:avLst/>
          </a:prstGeom>
          <a:noFill/>
        </p:spPr>
        <p:txBody>
          <a:bodyPr wrap="square">
            <a:spAutoFit/>
          </a:bodyPr>
          <a:lstStyle/>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p:txBody>
      </p:sp>
    </p:spTree>
    <p:extLst>
      <p:ext uri="{BB962C8B-B14F-4D97-AF65-F5344CB8AC3E}">
        <p14:creationId xmlns:p14="http://schemas.microsoft.com/office/powerpoint/2010/main" val="800204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2208FAD1-3122-08F5-BA13-3724336828C3}"/>
              </a:ext>
            </a:extLst>
          </p:cNvPr>
          <p:cNvSpPr txBox="1"/>
          <p:nvPr/>
        </p:nvSpPr>
        <p:spPr>
          <a:xfrm>
            <a:off x="2577111" y="2223845"/>
            <a:ext cx="6339843" cy="2585323"/>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Great job! Now let's practice one more time. </a:t>
            </a: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On this map, there are two restaurants, you can go to either one. See if you can reach one of the restaurants as fast as possible. </a:t>
            </a:r>
          </a:p>
          <a:p>
            <a:pPr algn="ctr" rtl="0">
              <a:spcBef>
                <a:spcPts val="0"/>
              </a:spcBef>
              <a:spcAft>
                <a:spcPts val="0"/>
              </a:spcAft>
            </a:pPr>
            <a:endParaRPr lang="en-US" dirty="0">
              <a:solidFill>
                <a:srgbClr val="000000"/>
              </a:solidFill>
              <a:latin typeface="Arial" panose="020B0604020202020204" pitchFamily="34" charset="0"/>
            </a:endParaRPr>
          </a:p>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a:p>
            <a:pPr algn="ctr"/>
            <a:br>
              <a:rPr lang="en-US" dirty="0"/>
            </a:br>
            <a:endParaRPr lang="en-US" dirty="0"/>
          </a:p>
        </p:txBody>
      </p:sp>
    </p:spTree>
    <p:extLst>
      <p:ext uri="{BB962C8B-B14F-4D97-AF65-F5344CB8AC3E}">
        <p14:creationId xmlns:p14="http://schemas.microsoft.com/office/powerpoint/2010/main" val="2771188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6AADA721-1E44-838E-8765-26A486AEA9AD}"/>
              </a:ext>
            </a:extLst>
          </p:cNvPr>
          <p:cNvSpPr txBox="1"/>
          <p:nvPr/>
        </p:nvSpPr>
        <p:spPr>
          <a:xfrm>
            <a:off x="2577112" y="2090136"/>
            <a:ext cx="6339842" cy="3139321"/>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Great job! Are you ready to play the game? </a:t>
            </a: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One last thing before you start, you and Alex can go to different restaurants or you can go to the same restaurant, and it doesn’t matter either way. You can also cross paths or touch sometimes, that’s okay too! </a:t>
            </a:r>
          </a:p>
          <a:p>
            <a:pPr algn="ctr" rtl="0">
              <a:spcBef>
                <a:spcPts val="0"/>
              </a:spcBef>
              <a:spcAft>
                <a:spcPts val="0"/>
              </a:spcAft>
            </a:pPr>
            <a:endParaRPr lang="en-US" sz="1800" b="0" i="0" u="none" strike="noStrike" dirty="0">
              <a:solidFill>
                <a:srgbClr val="000000"/>
              </a:solidFill>
              <a:effectLst/>
              <a:latin typeface="Arial" panose="020B0604020202020204" pitchFamily="34" charset="0"/>
            </a:endParaRPr>
          </a:p>
          <a:p>
            <a:pPr algn="ctr" rtl="0">
              <a:spcBef>
                <a:spcPts val="0"/>
              </a:spcBef>
              <a:spcAft>
                <a:spcPts val="0"/>
              </a:spcAft>
            </a:pPr>
            <a:endParaRPr lang="en-US" dirty="0">
              <a:solidFill>
                <a:srgbClr val="000000"/>
              </a:solidFill>
              <a:latin typeface="Arial" panose="020B0604020202020204" pitchFamily="34" charset="0"/>
            </a:endParaRPr>
          </a:p>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a:p>
            <a:pPr algn="ctr"/>
            <a:br>
              <a:rPr lang="en-US" dirty="0"/>
            </a:br>
            <a:endParaRPr lang="en-US" dirty="0"/>
          </a:p>
        </p:txBody>
      </p:sp>
    </p:spTree>
    <p:extLst>
      <p:ext uri="{BB962C8B-B14F-4D97-AF65-F5344CB8AC3E}">
        <p14:creationId xmlns:p14="http://schemas.microsoft.com/office/powerpoint/2010/main" val="3323764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577112"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3" name="TextBox 2">
            <a:extLst>
              <a:ext uri="{FF2B5EF4-FFF2-40B4-BE49-F238E27FC236}">
                <a16:creationId xmlns:a16="http://schemas.microsoft.com/office/drawing/2014/main" id="{D3CD7E69-D9BC-0A3D-CB73-93BD233D95C7}"/>
              </a:ext>
            </a:extLst>
          </p:cNvPr>
          <p:cNvSpPr txBox="1"/>
          <p:nvPr/>
        </p:nvSpPr>
        <p:spPr>
          <a:xfrm>
            <a:off x="2577112" y="1976015"/>
            <a:ext cx="6339842" cy="3139321"/>
          </a:xfrm>
          <a:prstGeom prst="rect">
            <a:avLst/>
          </a:prstGeom>
          <a:noFill/>
        </p:spPr>
        <p:txBody>
          <a:bodyPr wrap="square">
            <a:spAutoFit/>
          </a:bodyPr>
          <a:lstStyle/>
          <a:p>
            <a:pPr algn="ctr" rtl="0">
              <a:spcBef>
                <a:spcPts val="0"/>
              </a:spcBef>
              <a:spcAft>
                <a:spcPts val="0"/>
              </a:spcAft>
            </a:pPr>
            <a:r>
              <a:rPr lang="en-US" sz="1800" b="0" i="0" u="none" strike="noStrike" dirty="0">
                <a:solidFill>
                  <a:srgbClr val="000000"/>
                </a:solidFill>
                <a:effectLst/>
                <a:latin typeface="Arial" panose="020B0604020202020204" pitchFamily="34" charset="0"/>
              </a:rPr>
              <a:t>Great job! Now, if you want to, we have one more round of the game that we can play. </a:t>
            </a: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r>
              <a:rPr lang="en-US" sz="1800" b="0" i="0" u="none" strike="noStrike" dirty="0">
                <a:solidFill>
                  <a:srgbClr val="000000"/>
                </a:solidFill>
                <a:effectLst/>
                <a:latin typeface="Arial" panose="020B0604020202020204" pitchFamily="34" charset="0"/>
              </a:rPr>
              <a:t>In this round, it is just you again, and Alex won’t be playing with us. Would you like to play one last time? </a:t>
            </a:r>
          </a:p>
          <a:p>
            <a:pPr algn="ctr" rtl="0">
              <a:spcBef>
                <a:spcPts val="0"/>
              </a:spcBef>
              <a:spcAft>
                <a:spcPts val="0"/>
              </a:spcAft>
            </a:pPr>
            <a:endParaRPr lang="en-US" dirty="0">
              <a:solidFill>
                <a:srgbClr val="000000"/>
              </a:solidFill>
              <a:latin typeface="Arial" panose="020B0604020202020204" pitchFamily="34" charset="0"/>
            </a:endParaRPr>
          </a:p>
          <a:p>
            <a:pPr algn="ctr" rtl="0">
              <a:spcBef>
                <a:spcPts val="0"/>
              </a:spcBef>
              <a:spcAft>
                <a:spcPts val="0"/>
              </a:spcAft>
            </a:pPr>
            <a:endParaRPr lang="en-US" b="0" dirty="0">
              <a:solidFill>
                <a:srgbClr val="000000"/>
              </a:solidFill>
              <a:effectLst/>
              <a:latin typeface="Arial" panose="020B0604020202020204" pitchFamily="34" charset="0"/>
            </a:endParaRPr>
          </a:p>
          <a:p>
            <a:pPr algn="ctr" rtl="0">
              <a:spcBef>
                <a:spcPts val="0"/>
              </a:spcBef>
              <a:spcAft>
                <a:spcPts val="0"/>
              </a:spcAft>
            </a:pPr>
            <a:endParaRPr lang="en-US" b="0" dirty="0">
              <a:effectLst/>
            </a:endParaRPr>
          </a:p>
          <a:p>
            <a:pPr algn="ct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Press the </a:t>
            </a:r>
            <a:r>
              <a:rPr lang="en-US" altLang="zh-CN" b="1" dirty="0">
                <a:solidFill>
                  <a:schemeClr val="tx1"/>
                </a:solidFill>
                <a:latin typeface="Arial" panose="020B0604020202020204" pitchFamily="34" charset="0"/>
                <a:ea typeface="楷体" panose="02010609060101010101" pitchFamily="49" charset="-122"/>
                <a:cs typeface="Arial" panose="020B0604020202020204" pitchFamily="34" charset="0"/>
              </a:rPr>
              <a:t>spacebar</a:t>
            </a:r>
            <a:r>
              <a:rPr lang="en-US" altLang="zh-CN" dirty="0">
                <a:solidFill>
                  <a:schemeClr val="tx1"/>
                </a:solidFill>
                <a:latin typeface="Arial" panose="020B0604020202020204" pitchFamily="34" charset="0"/>
                <a:ea typeface="楷体" panose="02010609060101010101" pitchFamily="49" charset="-122"/>
                <a:cs typeface="Arial" panose="020B0604020202020204" pitchFamily="34" charset="0"/>
              </a:rPr>
              <a:t> when you are ready to go!</a:t>
            </a:r>
          </a:p>
          <a:p>
            <a:pPr algn="ctr"/>
            <a:br>
              <a:rPr lang="en-US" dirty="0"/>
            </a:br>
            <a:endParaRPr lang="en-US" dirty="0"/>
          </a:p>
        </p:txBody>
      </p:sp>
    </p:spTree>
    <p:extLst>
      <p:ext uri="{BB962C8B-B14F-4D97-AF65-F5344CB8AC3E}">
        <p14:creationId xmlns:p14="http://schemas.microsoft.com/office/powerpoint/2010/main" val="1871935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E3DF-359C-E394-54BF-3D729741181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F5B818-E314-54B9-067A-D5500EAECA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7401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114538"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8" y="670338"/>
              <a:ext cx="3981462" cy="319527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Welcome to the experiment!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two are hungry travelers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No.1</a:t>
              </a:r>
              <a:r>
                <a:rPr lang="zh-CN" altLang="en-US"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blue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No.2</a:t>
              </a:r>
              <a:r>
                <a:rPr lang="zh-CN" altLang="en-US"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green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who need to reach a restaurant as soon as possible to replenish your food. There are two restaurants on the map (red squares). Your goal is to maneuver the keys (up, down, left, right) to navigate and reach one of the restaurants for a meal in as few steps as possible. The blue circle is controlled by WSAD keys, and the green circle is controlled by arrow keys</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楷体" panose="02010609060101010101" pitchFamily="49" charset="-122"/>
                  <a:ea typeface="楷体" panose="02010609060101010101" pitchFamily="49" charset="-122"/>
                </a:rPr>
                <a:t>↑↓←→</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note:</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Your positions can overlap and you can reach the same restaurant. However, for each person, in each round</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(total</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rounds) only one restaurant can be reached for dining.</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 name="TextBox 3">
            <a:extLst>
              <a:ext uri="{FF2B5EF4-FFF2-40B4-BE49-F238E27FC236}">
                <a16:creationId xmlns:a16="http://schemas.microsoft.com/office/drawing/2014/main" id="{9B7858F5-5204-3083-76B5-B61B0F6DC2C0}"/>
              </a:ext>
            </a:extLst>
          </p:cNvPr>
          <p:cNvSpPr txBox="1"/>
          <p:nvPr/>
        </p:nvSpPr>
        <p:spPr>
          <a:xfrm>
            <a:off x="2114538" y="5910662"/>
            <a:ext cx="6339842" cy="369332"/>
          </a:xfrm>
          <a:prstGeom prst="rect">
            <a:avLst/>
          </a:prstGeom>
          <a:noFill/>
        </p:spPr>
        <p:txBody>
          <a:bodyPr wrap="square">
            <a:spAutoFit/>
          </a:bodyPr>
          <a:lstStyle/>
          <a:p>
            <a:pPr lvl="2"/>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 the </a:t>
            </a:r>
            <a:r>
              <a:rPr lang="en-US" altLang="zh-CN" sz="1800" u="sng"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to start the experiment!</a:t>
            </a:r>
          </a:p>
        </p:txBody>
      </p:sp>
      <p:pic>
        <p:nvPicPr>
          <p:cNvPr id="5" name="Picture 4">
            <a:extLst>
              <a:ext uri="{FF2B5EF4-FFF2-40B4-BE49-F238E27FC236}">
                <a16:creationId xmlns:a16="http://schemas.microsoft.com/office/drawing/2014/main" id="{DE6C0BEA-E914-165B-A3AD-6797DBBB91E5}"/>
              </a:ext>
            </a:extLst>
          </p:cNvPr>
          <p:cNvPicPr>
            <a:picLocks noChangeAspect="1"/>
          </p:cNvPicPr>
          <p:nvPr/>
        </p:nvPicPr>
        <p:blipFill>
          <a:blip r:embed="rId3"/>
          <a:stretch>
            <a:fillRect/>
          </a:stretch>
        </p:blipFill>
        <p:spPr>
          <a:xfrm>
            <a:off x="6471706" y="1304593"/>
            <a:ext cx="1606967" cy="1614668"/>
          </a:xfrm>
          <a:prstGeom prst="rect">
            <a:avLst/>
          </a:prstGeom>
        </p:spPr>
      </p:pic>
    </p:spTree>
    <p:extLst>
      <p:ext uri="{BB962C8B-B14F-4D97-AF65-F5344CB8AC3E}">
        <p14:creationId xmlns:p14="http://schemas.microsoft.com/office/powerpoint/2010/main" val="3443007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 formal experiment will </a:t>
              </a: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start in 5 seconds. </a:t>
              </a:r>
            </a:p>
            <a:p>
              <a:pPr algn="ct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focus.</a:t>
              </a:r>
            </a:p>
          </p:txBody>
        </p:sp>
      </p:grpSp>
    </p:spTree>
    <p:extLst>
      <p:ext uri="{BB962C8B-B14F-4D97-AF65-F5344CB8AC3E}">
        <p14:creationId xmlns:p14="http://schemas.microsoft.com/office/powerpoint/2010/main" val="8004051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6414</TotalTime>
  <Words>702</Words>
  <Application>Microsoft Macintosh PowerPoint</Application>
  <PresentationFormat>Widescreen</PresentationFormat>
  <Paragraphs>112</Paragraphs>
  <Slides>16</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等线</vt:lpstr>
      <vt:lpstr>等线 Light</vt:lpstr>
      <vt:lpstr>楷体</vt:lpstr>
      <vt:lpstr>Arial</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玮 安</dc:creator>
  <cp:lastModifiedBy>Shaozhe Cheng</cp:lastModifiedBy>
  <cp:revision>240</cp:revision>
  <dcterms:created xsi:type="dcterms:W3CDTF">2018-12-24T02:23:55Z</dcterms:created>
  <dcterms:modified xsi:type="dcterms:W3CDTF">2024-11-18T20:00:26Z</dcterms:modified>
</cp:coreProperties>
</file>