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8" r:id="rId2"/>
    <p:sldId id="279" r:id="rId3"/>
    <p:sldId id="283" r:id="rId4"/>
    <p:sldId id="280" r:id="rId5"/>
    <p:sldId id="286" r:id="rId6"/>
    <p:sldId id="287" r:id="rId7"/>
    <p:sldId id="285" r:id="rId8"/>
    <p:sldId id="270" r:id="rId9"/>
    <p:sldId id="272" r:id="rId10"/>
    <p:sldId id="276" r:id="rId11"/>
    <p:sldId id="273" r:id="rId12"/>
    <p:sldId id="274" r:id="rId13"/>
    <p:sldId id="282" r:id="rId14"/>
    <p:sldId id="281"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0"/>
    <p:restoredTop sz="94703"/>
  </p:normalViewPr>
  <p:slideViewPr>
    <p:cSldViewPr snapToGrid="0">
      <p:cViewPr varScale="1">
        <p:scale>
          <a:sx n="128" d="100"/>
          <a:sy n="128" d="100"/>
        </p:scale>
        <p:origin x="22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3345265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11</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12</a:t>
            </a:fld>
            <a:endParaRPr lang="zh-CN" altLang="en-US"/>
          </a:p>
        </p:txBody>
      </p:sp>
    </p:spTree>
    <p:extLst>
      <p:ext uri="{BB962C8B-B14F-4D97-AF65-F5344CB8AC3E}">
        <p14:creationId xmlns:p14="http://schemas.microsoft.com/office/powerpoint/2010/main" val="298706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14</a:t>
            </a:fld>
            <a:endParaRPr lang="zh-CN" altLang="en-US"/>
          </a:p>
        </p:txBody>
      </p:sp>
    </p:spTree>
    <p:extLst>
      <p:ext uri="{BB962C8B-B14F-4D97-AF65-F5344CB8AC3E}">
        <p14:creationId xmlns:p14="http://schemas.microsoft.com/office/powerpoint/2010/main" val="15841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246689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293259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11700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5</a:t>
            </a:fld>
            <a:endParaRPr lang="zh-CN" altLang="en-US"/>
          </a:p>
        </p:txBody>
      </p:sp>
    </p:spTree>
    <p:extLst>
      <p:ext uri="{BB962C8B-B14F-4D97-AF65-F5344CB8AC3E}">
        <p14:creationId xmlns:p14="http://schemas.microsoft.com/office/powerpoint/2010/main" val="177026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6</a:t>
            </a:fld>
            <a:endParaRPr lang="zh-CN" altLang="en-US"/>
          </a:p>
        </p:txBody>
      </p:sp>
    </p:spTree>
    <p:extLst>
      <p:ext uri="{BB962C8B-B14F-4D97-AF65-F5344CB8AC3E}">
        <p14:creationId xmlns:p14="http://schemas.microsoft.com/office/powerpoint/2010/main" val="56368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8</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9</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10</a:t>
            </a:fld>
            <a:endParaRPr lang="zh-CN" altLang="en-US"/>
          </a:p>
        </p:txBody>
      </p:sp>
    </p:spTree>
    <p:extLst>
      <p:ext uri="{BB962C8B-B14F-4D97-AF65-F5344CB8AC3E}">
        <p14:creationId xmlns:p14="http://schemas.microsoft.com/office/powerpoint/2010/main" val="20895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2024/10/2</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2024/10/2</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8">
            <a:extLst>
              <a:ext uri="{FF2B5EF4-FFF2-40B4-BE49-F238E27FC236}">
                <a16:creationId xmlns:a16="http://schemas.microsoft.com/office/drawing/2014/main" id="{36DF17D2-1A90-10B7-C263-C89FAE0CC038}"/>
              </a:ext>
            </a:extLst>
          </p:cNvPr>
          <p:cNvGrpSpPr/>
          <p:nvPr/>
        </p:nvGrpSpPr>
        <p:grpSpPr>
          <a:xfrm>
            <a:off x="2560071" y="474380"/>
            <a:ext cx="6445706" cy="6224131"/>
            <a:chOff x="1650608" y="-450168"/>
            <a:chExt cx="6445706" cy="6224131"/>
          </a:xfrm>
        </p:grpSpPr>
        <p:sp>
          <p:nvSpPr>
            <p:cNvPr id="40" name="矩形 16">
              <a:extLst>
                <a:ext uri="{FF2B5EF4-FFF2-40B4-BE49-F238E27FC236}">
                  <a16:creationId xmlns:a16="http://schemas.microsoft.com/office/drawing/2014/main" id="{4B1C7BD1-3EBF-694D-7EE9-84319AEB83ED}"/>
                </a:ext>
              </a:extLst>
            </p:cNvPr>
            <p:cNvSpPr/>
            <p:nvPr/>
          </p:nvSpPr>
          <p:spPr>
            <a:xfrm>
              <a:off x="1650608" y="-450168"/>
              <a:ext cx="6445706" cy="622413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41" name="矩形 12">
              <a:extLst>
                <a:ext uri="{FF2B5EF4-FFF2-40B4-BE49-F238E27FC236}">
                  <a16:creationId xmlns:a16="http://schemas.microsoft.com/office/drawing/2014/main" id="{3968E8BF-9934-560D-4750-09E444E67C87}"/>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br>
                <a:rPr lang="en-US" sz="2800"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1" name="TextBox 20">
            <a:extLst>
              <a:ext uri="{FF2B5EF4-FFF2-40B4-BE49-F238E27FC236}">
                <a16:creationId xmlns:a16="http://schemas.microsoft.com/office/drawing/2014/main" id="{9CB3E9D8-EE2B-7723-6FEF-8890892F6D53}"/>
              </a:ext>
            </a:extLst>
          </p:cNvPr>
          <p:cNvSpPr txBox="1"/>
          <p:nvPr/>
        </p:nvSpPr>
        <p:spPr>
          <a:xfrm>
            <a:off x="2560653" y="1452099"/>
            <a:ext cx="6356301"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In this game there are two hungry travelers, who need to reach a restaurant as soon as possible to get some food.</a:t>
            </a:r>
          </a:p>
          <a:p>
            <a:pPr algn="ctr"/>
            <a:endParaRPr lang="en-US" dirty="0">
              <a:solidFill>
                <a:srgbClr val="000000"/>
              </a:solidFill>
              <a:latin typeface="Arial" panose="020B0604020202020204" pitchFamily="34" charset="0"/>
            </a:endParaRPr>
          </a:p>
        </p:txBody>
      </p:sp>
      <p:sp>
        <p:nvSpPr>
          <p:cNvPr id="23" name="TextBox 22">
            <a:extLst>
              <a:ext uri="{FF2B5EF4-FFF2-40B4-BE49-F238E27FC236}">
                <a16:creationId xmlns:a16="http://schemas.microsoft.com/office/drawing/2014/main" id="{C3AE89C8-9367-D932-99F1-DB8767F080C2}"/>
              </a:ext>
            </a:extLst>
          </p:cNvPr>
          <p:cNvSpPr txBox="1"/>
          <p:nvPr/>
        </p:nvSpPr>
        <p:spPr>
          <a:xfrm>
            <a:off x="2560653" y="814163"/>
            <a:ext cx="6339843" cy="461665"/>
          </a:xfrm>
          <a:prstGeom prst="rect">
            <a:avLst/>
          </a:prstGeom>
          <a:noFill/>
        </p:spPr>
        <p:txBody>
          <a:bodyPr wrap="square">
            <a:spAutoFit/>
          </a:bodyPr>
          <a:lstStyle/>
          <a:p>
            <a:pPr algn="ctr"/>
            <a:r>
              <a:rPr lang="en-US" altLang="zh-CN" sz="2400" b="0" i="0" u="none" strike="noStrike" dirty="0">
                <a:solidFill>
                  <a:srgbClr val="000000"/>
                </a:solidFill>
                <a:effectLst/>
                <a:latin typeface="Arial" panose="020B0604020202020204" pitchFamily="34" charset="0"/>
              </a:rPr>
              <a:t>Welcome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to</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the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game!</a:t>
            </a:r>
          </a:p>
        </p:txBody>
      </p:sp>
      <p:sp>
        <p:nvSpPr>
          <p:cNvPr id="25" name="TextBox 24">
            <a:extLst>
              <a:ext uri="{FF2B5EF4-FFF2-40B4-BE49-F238E27FC236}">
                <a16:creationId xmlns:a16="http://schemas.microsoft.com/office/drawing/2014/main" id="{F27901E9-8273-F228-F178-01DCF4BED971}"/>
              </a:ext>
            </a:extLst>
          </p:cNvPr>
          <p:cNvSpPr txBox="1"/>
          <p:nvPr/>
        </p:nvSpPr>
        <p:spPr>
          <a:xfrm>
            <a:off x="2560070" y="2251381"/>
            <a:ext cx="6445707" cy="646331"/>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One of the travelers is you,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70C0"/>
                </a:solidFill>
                <a:effectLst/>
                <a:latin typeface="Arial" panose="020B0604020202020204" pitchFamily="34" charset="0"/>
              </a:rPr>
              <a:t>blue</a:t>
            </a:r>
            <a:r>
              <a:rPr lang="en-US" sz="1800" b="0" i="0" u="none" strike="noStrike" dirty="0">
                <a:solidFill>
                  <a:srgbClr val="000000"/>
                </a:solidFill>
                <a:effectLst/>
                <a:latin typeface="Arial" panose="020B0604020202020204" pitchFamily="34" charset="0"/>
              </a:rPr>
              <a:t> dot</a:t>
            </a:r>
            <a:r>
              <a:rPr lang="en-US" altLang="zh-CN" sz="1800" b="0" i="0" u="none" strike="noStrike" dirty="0">
                <a:solidFill>
                  <a:srgbClr val="000000"/>
                </a:solidFill>
                <a:effectLst/>
                <a:latin typeface="Arial" panose="020B0604020202020204" pitchFamily="34" charset="0"/>
              </a:rPr>
              <a:t>.</a:t>
            </a:r>
          </a:p>
          <a:p>
            <a:pPr algn="ctr"/>
            <a:r>
              <a:rPr lang="en-US" sz="1800" b="0" i="0" u="none" strike="noStrike" dirty="0">
                <a:solidFill>
                  <a:srgbClr val="000000"/>
                </a:solidFill>
                <a:effectLst/>
                <a:latin typeface="Arial" panose="020B0604020202020204" pitchFamily="34" charset="0"/>
              </a:rPr>
              <a:t>The other traveler is my friend Alex, he is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B050"/>
                </a:solidFill>
                <a:effectLst/>
                <a:latin typeface="Arial" panose="020B0604020202020204" pitchFamily="34" charset="0"/>
              </a:rPr>
              <a:t>green</a:t>
            </a:r>
            <a:r>
              <a:rPr lang="en-US" sz="1800" b="0" i="0" u="none" strike="noStrike" dirty="0">
                <a:solidFill>
                  <a:srgbClr val="000000"/>
                </a:solidFill>
                <a:effectLst/>
                <a:latin typeface="Arial" panose="020B0604020202020204" pitchFamily="34" charset="0"/>
              </a:rPr>
              <a:t> dot</a:t>
            </a:r>
            <a:r>
              <a:rPr lang="en-US" altLang="zh-CN" dirty="0">
                <a:solidFill>
                  <a:srgbClr val="000000"/>
                </a:solidFill>
                <a:latin typeface="Arial" panose="020B0604020202020204" pitchFamily="34" charset="0"/>
              </a:rPr>
              <a:t>.</a:t>
            </a:r>
            <a:endParaRPr lang="en-US" dirty="0"/>
          </a:p>
        </p:txBody>
      </p:sp>
      <p:grpSp>
        <p:nvGrpSpPr>
          <p:cNvPr id="35" name="Group 34">
            <a:extLst>
              <a:ext uri="{FF2B5EF4-FFF2-40B4-BE49-F238E27FC236}">
                <a16:creationId xmlns:a16="http://schemas.microsoft.com/office/drawing/2014/main" id="{6EB9B241-5B8F-7A72-7793-6C6FDD1D7264}"/>
              </a:ext>
            </a:extLst>
          </p:cNvPr>
          <p:cNvGrpSpPr/>
          <p:nvPr/>
        </p:nvGrpSpPr>
        <p:grpSpPr>
          <a:xfrm>
            <a:off x="2923953" y="3303048"/>
            <a:ext cx="5677787" cy="2977116"/>
            <a:chOff x="2923953" y="3303048"/>
            <a:chExt cx="5677787" cy="2977116"/>
          </a:xfrm>
        </p:grpSpPr>
        <p:sp>
          <p:nvSpPr>
            <p:cNvPr id="27" name="Rectangle 26">
              <a:extLst>
                <a:ext uri="{FF2B5EF4-FFF2-40B4-BE49-F238E27FC236}">
                  <a16:creationId xmlns:a16="http://schemas.microsoft.com/office/drawing/2014/main" id="{3FEB33D1-8434-C861-B325-016CA83A5DD8}"/>
                </a:ext>
              </a:extLst>
            </p:cNvPr>
            <p:cNvSpPr/>
            <p:nvPr/>
          </p:nvSpPr>
          <p:spPr>
            <a:xfrm>
              <a:off x="2923953" y="3303048"/>
              <a:ext cx="5677787" cy="2977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9690105-3845-35DE-8C47-BBCBE3164B1E}"/>
                </a:ext>
              </a:extLst>
            </p:cNvPr>
            <p:cNvSpPr/>
            <p:nvPr/>
          </p:nvSpPr>
          <p:spPr>
            <a:xfrm>
              <a:off x="5589182" y="3621205"/>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720908B-66BD-A4F9-D7A0-16C28483DBE2}"/>
                </a:ext>
              </a:extLst>
            </p:cNvPr>
            <p:cNvSpPr/>
            <p:nvPr/>
          </p:nvSpPr>
          <p:spPr>
            <a:xfrm>
              <a:off x="5650256" y="567360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75FB28F-7410-B510-B0F2-550730B681ED}"/>
                </a:ext>
              </a:extLst>
            </p:cNvPr>
            <p:cNvSpPr/>
            <p:nvPr/>
          </p:nvSpPr>
          <p:spPr>
            <a:xfrm>
              <a:off x="3892189"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4391C9-73D9-74C2-7834-FAF48EC1D01B}"/>
                </a:ext>
              </a:extLst>
            </p:cNvPr>
            <p:cNvSpPr/>
            <p:nvPr/>
          </p:nvSpPr>
          <p:spPr>
            <a:xfrm>
              <a:off x="7357113"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B2BD2A2-2D54-6F64-F0FD-597B306C25F2}"/>
                </a:ext>
              </a:extLst>
            </p:cNvPr>
            <p:cNvSpPr txBox="1"/>
            <p:nvPr/>
          </p:nvSpPr>
          <p:spPr>
            <a:xfrm>
              <a:off x="4021805" y="5067055"/>
              <a:ext cx="1927441" cy="369332"/>
            </a:xfrm>
            <a:prstGeom prst="rect">
              <a:avLst/>
            </a:prstGeom>
            <a:noFill/>
          </p:spPr>
          <p:txBody>
            <a:bodyPr wrap="square">
              <a:spAutoFit/>
            </a:bodyPr>
            <a:lstStyle/>
            <a:p>
              <a:endParaRPr lang="en-US" dirty="0"/>
            </a:p>
          </p:txBody>
        </p:sp>
        <p:sp>
          <p:nvSpPr>
            <p:cNvPr id="33" name="TextBox 32">
              <a:extLst>
                <a:ext uri="{FF2B5EF4-FFF2-40B4-BE49-F238E27FC236}">
                  <a16:creationId xmlns:a16="http://schemas.microsoft.com/office/drawing/2014/main" id="{0A325AED-599E-E514-F9DD-197C4B76C810}"/>
                </a:ext>
              </a:extLst>
            </p:cNvPr>
            <p:cNvSpPr txBox="1"/>
            <p:nvPr/>
          </p:nvSpPr>
          <p:spPr>
            <a:xfrm>
              <a:off x="5949246" y="3590747"/>
              <a:ext cx="63350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Alex</a:t>
              </a:r>
              <a:endParaRPr lang="en-US"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77534D69-C86D-3A67-2C0D-F84995967C76}"/>
                </a:ext>
              </a:extLst>
            </p:cNvPr>
            <p:cNvSpPr txBox="1"/>
            <p:nvPr/>
          </p:nvSpPr>
          <p:spPr>
            <a:xfrm>
              <a:off x="6011763" y="5665784"/>
              <a:ext cx="570990"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You</a:t>
              </a:r>
              <a:endParaRPr lang="en-US" dirty="0">
                <a:latin typeface="Arial" panose="020B0604020202020204" pitchFamily="34" charset="0"/>
                <a:cs typeface="Arial" panose="020B0604020202020204" pitchFamily="34" charset="0"/>
              </a:endParaRPr>
            </a:p>
          </p:txBody>
        </p:sp>
      </p:grpSp>
      <p:sp>
        <p:nvSpPr>
          <p:cNvPr id="36" name="TextBox 35">
            <a:extLst>
              <a:ext uri="{FF2B5EF4-FFF2-40B4-BE49-F238E27FC236}">
                <a16:creationId xmlns:a16="http://schemas.microsoft.com/office/drawing/2014/main" id="{2521862A-A96D-AD5B-2B4D-B4426616127B}"/>
              </a:ext>
            </a:extLst>
          </p:cNvPr>
          <p:cNvSpPr txBox="1"/>
          <p:nvPr/>
        </p:nvSpPr>
        <p:spPr>
          <a:xfrm>
            <a:off x="3562581" y="4934116"/>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
        <p:nvSpPr>
          <p:cNvPr id="37" name="TextBox 36">
            <a:extLst>
              <a:ext uri="{FF2B5EF4-FFF2-40B4-BE49-F238E27FC236}">
                <a16:creationId xmlns:a16="http://schemas.microsoft.com/office/drawing/2014/main" id="{4BAB01B4-C99C-9C66-E922-1B4DF43C5C3A}"/>
              </a:ext>
            </a:extLst>
          </p:cNvPr>
          <p:cNvSpPr txBox="1"/>
          <p:nvPr/>
        </p:nvSpPr>
        <p:spPr>
          <a:xfrm>
            <a:off x="6949004" y="4955355"/>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Tree>
    <p:extLst>
      <p:ext uri="{BB962C8B-B14F-4D97-AF65-F5344CB8AC3E}">
        <p14:creationId xmlns:p14="http://schemas.microsoft.com/office/powerpoint/2010/main" val="44833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game!</a:t>
              </a:r>
            </a:p>
          </p:txBody>
        </p:sp>
      </p:grpSp>
    </p:spTree>
    <p:extLst>
      <p:ext uri="{BB962C8B-B14F-4D97-AF65-F5344CB8AC3E}">
        <p14:creationId xmlns:p14="http://schemas.microsoft.com/office/powerpoint/2010/main" val="284544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3532372" y="59767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 hungry traveler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3532372" y="603395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7889540" y="1427883"/>
            <a:ext cx="1606967" cy="1614668"/>
          </a:xfrm>
          <a:prstGeom prst="rect">
            <a:avLst/>
          </a:prstGeom>
        </p:spPr>
      </p:pic>
      <p:sp>
        <p:nvSpPr>
          <p:cNvPr id="2" name="TextBox 1">
            <a:extLst>
              <a:ext uri="{FF2B5EF4-FFF2-40B4-BE49-F238E27FC236}">
                <a16:creationId xmlns:a16="http://schemas.microsoft.com/office/drawing/2014/main" id="{6DE9DD36-7D61-0AEC-875F-337A15EB637D}"/>
              </a:ext>
            </a:extLst>
          </p:cNvPr>
          <p:cNvSpPr txBox="1"/>
          <p:nvPr/>
        </p:nvSpPr>
        <p:spPr>
          <a:xfrm>
            <a:off x="842481" y="1756881"/>
            <a:ext cx="1617751" cy="369332"/>
          </a:xfrm>
          <a:prstGeom prst="rect">
            <a:avLst/>
          </a:prstGeom>
          <a:noFill/>
        </p:spPr>
        <p:txBody>
          <a:bodyPr wrap="none" rtlCol="0">
            <a:spAutoFit/>
          </a:bodyPr>
          <a:lstStyle/>
          <a:p>
            <a:r>
              <a:rPr lang="en-US" dirty="0"/>
              <a:t>Practice round</a:t>
            </a:r>
          </a:p>
        </p:txBody>
      </p:sp>
    </p:spTree>
    <p:extLst>
      <p:ext uri="{BB962C8B-B14F-4D97-AF65-F5344CB8AC3E}">
        <p14:creationId xmlns:p14="http://schemas.microsoft.com/office/powerpoint/2010/main" val="5089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0D93-B3EC-0FEB-C86C-FD32795E5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8F36EF-30E7-94F8-D684-2D38C55B6F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59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25809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499-D516-B2A4-F113-A439C586E5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58539F-AB19-E7B4-947D-DE33ABDE3A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1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2" name="TextBox 11">
            <a:extLst>
              <a:ext uri="{FF2B5EF4-FFF2-40B4-BE49-F238E27FC236}">
                <a16:creationId xmlns:a16="http://schemas.microsoft.com/office/drawing/2014/main" id="{C4ED59B3-BEE9-1185-E370-B9608FD7FBD1}"/>
              </a:ext>
            </a:extLst>
          </p:cNvPr>
          <p:cNvSpPr txBox="1"/>
          <p:nvPr/>
        </p:nvSpPr>
        <p:spPr>
          <a:xfrm>
            <a:off x="2577111" y="1202331"/>
            <a:ext cx="6339842"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Sometimes there is one restaurant and sometimes there are two restaurants. Sometimes Alex will be there, and sometimes he won’t, and it will just be you playing.</a:t>
            </a:r>
            <a:endParaRPr lang="en-US" sz="2800" b="0" dirty="0">
              <a:effectLst/>
            </a:endParaRPr>
          </a:p>
        </p:txBody>
      </p:sp>
      <p:sp>
        <p:nvSpPr>
          <p:cNvPr id="15" name="TextBox 14">
            <a:extLst>
              <a:ext uri="{FF2B5EF4-FFF2-40B4-BE49-F238E27FC236}">
                <a16:creationId xmlns:a16="http://schemas.microsoft.com/office/drawing/2014/main" id="{905811D4-0225-FD17-AB57-ACF6C8741475}"/>
              </a:ext>
            </a:extLst>
          </p:cNvPr>
          <p:cNvSpPr txBox="1"/>
          <p:nvPr/>
        </p:nvSpPr>
        <p:spPr>
          <a:xfrm>
            <a:off x="2577110" y="2219712"/>
            <a:ext cx="6397427" cy="1908215"/>
          </a:xfrm>
          <a:prstGeom prst="rect">
            <a:avLst/>
          </a:prstGeom>
          <a:noFill/>
        </p:spPr>
        <p:txBody>
          <a:bodyPr wrap="square">
            <a:spAutoFit/>
          </a:bodyPr>
          <a:lstStyle/>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Your goal is to use the arrow keys (</a:t>
            </a:r>
            <a:r>
              <a:rPr lang="en-US" dirty="0"/>
              <a:t>↑↓←</a:t>
            </a:r>
            <a:r>
              <a:rPr lang="zh-CN" altLang="en-US" dirty="0"/>
              <a:t> </a:t>
            </a:r>
            <a:r>
              <a:rPr lang="en-US" dirty="0"/>
              <a:t>→</a:t>
            </a:r>
            <a:r>
              <a:rPr lang="en-US" sz="1800" b="0" i="0" u="none" strike="noStrike" dirty="0">
                <a:solidFill>
                  <a:srgbClr val="000000"/>
                </a:solidFill>
                <a:effectLst/>
                <a:latin typeface="Arial" panose="020B0604020202020204" pitchFamily="34" charset="0"/>
              </a:rPr>
              <a:t>) on the computer to reach one of the restaurants for a meal</a:t>
            </a:r>
          </a:p>
          <a:p>
            <a:pPr algn="ctr" rtl="0">
              <a:spcBef>
                <a:spcPts val="0"/>
              </a:spcBef>
              <a:spcAft>
                <a:spcPts val="0"/>
              </a:spcAft>
            </a:pPr>
            <a:r>
              <a:rPr lang="en-US" sz="1800" b="0" i="0" u="none" strike="noStrike" dirty="0">
                <a:solidFill>
                  <a:srgbClr val="000000"/>
                </a:solidFill>
                <a:effectLst/>
                <a:latin typeface="Arial" panose="020B0604020202020204" pitchFamily="34" charset="0"/>
              </a:rPr>
              <a:t> as fast as possible. </a:t>
            </a:r>
            <a:endParaRPr lang="en-US" b="0" dirty="0">
              <a:effectLst/>
            </a:endParaRPr>
          </a:p>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6" name="Group 15">
            <a:extLst>
              <a:ext uri="{FF2B5EF4-FFF2-40B4-BE49-F238E27FC236}">
                <a16:creationId xmlns:a16="http://schemas.microsoft.com/office/drawing/2014/main" id="{B2C42EBE-08FE-681F-7520-655FF225A0EC}"/>
              </a:ext>
            </a:extLst>
          </p:cNvPr>
          <p:cNvGrpSpPr/>
          <p:nvPr/>
        </p:nvGrpSpPr>
        <p:grpSpPr>
          <a:xfrm>
            <a:off x="2923954" y="3960078"/>
            <a:ext cx="3025292" cy="2320085"/>
            <a:chOff x="2923954" y="3960078"/>
            <a:chExt cx="3025292" cy="2320085"/>
          </a:xfrm>
        </p:grpSpPr>
        <p:sp>
          <p:nvSpPr>
            <p:cNvPr id="18" name="Rectangle 17">
              <a:extLst>
                <a:ext uri="{FF2B5EF4-FFF2-40B4-BE49-F238E27FC236}">
                  <a16:creationId xmlns:a16="http://schemas.microsoft.com/office/drawing/2014/main" id="{90FF2A23-E902-3D55-A451-9AFA096F12AC}"/>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F0A0B344-0FBF-B325-2540-75567638BDE8}"/>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E853E8F-8CDD-A76C-3554-C539B7B98662}"/>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65F800F-A109-84A8-9786-1F755198D8B4}"/>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02BE205-4550-BAB1-AF83-0B7B9743122F}"/>
                </a:ext>
              </a:extLst>
            </p:cNvPr>
            <p:cNvSpPr txBox="1"/>
            <p:nvPr/>
          </p:nvSpPr>
          <p:spPr>
            <a:xfrm>
              <a:off x="4021805" y="5067055"/>
              <a:ext cx="1927441" cy="369332"/>
            </a:xfrm>
            <a:prstGeom prst="rect">
              <a:avLst/>
            </a:prstGeom>
            <a:noFill/>
          </p:spPr>
          <p:txBody>
            <a:bodyPr wrap="square">
              <a:spAutoFit/>
            </a:bodyPr>
            <a:lstStyle/>
            <a:p>
              <a:endParaRPr lang="en-US" dirty="0"/>
            </a:p>
          </p:txBody>
        </p:sp>
      </p:grpSp>
      <p:grpSp>
        <p:nvGrpSpPr>
          <p:cNvPr id="27" name="Group 26">
            <a:extLst>
              <a:ext uri="{FF2B5EF4-FFF2-40B4-BE49-F238E27FC236}">
                <a16:creationId xmlns:a16="http://schemas.microsoft.com/office/drawing/2014/main" id="{2E8C9929-0D00-3F2A-A36E-7259E55EA505}"/>
              </a:ext>
            </a:extLst>
          </p:cNvPr>
          <p:cNvGrpSpPr/>
          <p:nvPr/>
        </p:nvGrpSpPr>
        <p:grpSpPr>
          <a:xfrm>
            <a:off x="5949246" y="3960078"/>
            <a:ext cx="3025292" cy="2320085"/>
            <a:chOff x="2923954" y="3960078"/>
            <a:chExt cx="3025292" cy="2320085"/>
          </a:xfrm>
        </p:grpSpPr>
        <p:sp>
          <p:nvSpPr>
            <p:cNvPr id="28" name="Rectangle 27">
              <a:extLst>
                <a:ext uri="{FF2B5EF4-FFF2-40B4-BE49-F238E27FC236}">
                  <a16:creationId xmlns:a16="http://schemas.microsoft.com/office/drawing/2014/main" id="{9FA362B3-9A50-12F5-3E55-35FB5328EA04}"/>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2736295A-DC13-155B-6D95-ED988AA7D5FA}"/>
                </a:ext>
              </a:extLst>
            </p:cNvPr>
            <p:cNvSpPr/>
            <p:nvPr/>
          </p:nvSpPr>
          <p:spPr>
            <a:xfrm>
              <a:off x="4021804" y="4119824"/>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73E1AEE-2256-7180-4015-2071DCFB3409}"/>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65B9B86-3802-866E-6B16-BCF4CBEA0C41}"/>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7F5C84-49EE-3DD6-08EA-BCFEF57857E2}"/>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A2EE89C-26FE-345F-028E-1E23C2D036F0}"/>
                </a:ext>
              </a:extLst>
            </p:cNvPr>
            <p:cNvSpPr txBox="1"/>
            <p:nvPr/>
          </p:nvSpPr>
          <p:spPr>
            <a:xfrm>
              <a:off x="4021805" y="5067055"/>
              <a:ext cx="1927441" cy="369332"/>
            </a:xfrm>
            <a:prstGeom prst="rect">
              <a:avLst/>
            </a:prstGeom>
            <a:noFill/>
          </p:spPr>
          <p:txBody>
            <a:bodyPr wrap="square">
              <a:spAutoFit/>
            </a:bodyPr>
            <a:lstStyle/>
            <a:p>
              <a:endParaRPr lang="en-US" dirty="0"/>
            </a:p>
          </p:txBody>
        </p:sp>
      </p:grpSp>
    </p:spTree>
    <p:extLst>
      <p:ext uri="{BB962C8B-B14F-4D97-AF65-F5344CB8AC3E}">
        <p14:creationId xmlns:p14="http://schemas.microsoft.com/office/powerpoint/2010/main" val="23670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536199DC-F404-9144-32FD-DD75900A71A6}"/>
              </a:ext>
            </a:extLst>
          </p:cNvPr>
          <p:cNvSpPr txBox="1"/>
          <p:nvPr/>
        </p:nvSpPr>
        <p:spPr>
          <a:xfrm>
            <a:off x="1917892" y="2640641"/>
            <a:ext cx="6339841" cy="2031325"/>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First, let’s practice</a:t>
            </a:r>
            <a:r>
              <a:rPr lang="en-US" altLang="zh-CN" dirty="0">
                <a:solidFill>
                  <a:srgbClr val="000000"/>
                </a:solidFill>
                <a:latin typeface="Arial" panose="020B0604020202020204" pitchFamily="34" charset="0"/>
                <a:cs typeface="Arial" panose="020B0604020202020204" pitchFamily="34" charset="0"/>
              </a:rPr>
              <a:t>!</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 Alex won’t be playing with us on these first few tries. </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On this first practice, there is just one restaurant. </a:t>
            </a:r>
          </a:p>
          <a:p>
            <a:pPr algn="ctr" rtl="0">
              <a:spcBef>
                <a:spcPts val="0"/>
              </a:spcBef>
              <a:spcAft>
                <a:spcPts val="0"/>
              </a:spcAft>
            </a:pPr>
            <a:endParaRPr lang="en-US" dirty="0">
              <a:solidFill>
                <a:srgbClr val="000000"/>
              </a:solidFill>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46867E-3149-35DA-1CE0-01C8E77D3DA4}"/>
              </a:ext>
            </a:extLst>
          </p:cNvPr>
          <p:cNvSpPr txBox="1"/>
          <p:nvPr/>
        </p:nvSpPr>
        <p:spPr>
          <a:xfrm>
            <a:off x="1917890" y="4208429"/>
            <a:ext cx="6339841" cy="369332"/>
          </a:xfrm>
          <a:prstGeom prst="rect">
            <a:avLst/>
          </a:prstGeom>
          <a:noFill/>
        </p:spPr>
        <p:txBody>
          <a:bodyPr wrap="square">
            <a:spAutoFit/>
          </a:bodyPr>
          <a:lstStyle/>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p:txBody>
      </p:sp>
    </p:spTree>
    <p:extLst>
      <p:ext uri="{BB962C8B-B14F-4D97-AF65-F5344CB8AC3E}">
        <p14:creationId xmlns:p14="http://schemas.microsoft.com/office/powerpoint/2010/main" val="80020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2208FAD1-3122-08F5-BA13-3724336828C3}"/>
              </a:ext>
            </a:extLst>
          </p:cNvPr>
          <p:cNvSpPr txBox="1"/>
          <p:nvPr/>
        </p:nvSpPr>
        <p:spPr>
          <a:xfrm>
            <a:off x="2577111" y="2223845"/>
            <a:ext cx="6339843" cy="2585323"/>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let's practice one more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 this map, there are two restaurants, you can go to either one. See if you can reach one of the restaurants as fast as possible. </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277118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6AADA721-1E44-838E-8765-26A486AEA9AD}"/>
              </a:ext>
            </a:extLst>
          </p:cNvPr>
          <p:cNvSpPr txBox="1"/>
          <p:nvPr/>
        </p:nvSpPr>
        <p:spPr>
          <a:xfrm>
            <a:off x="2577112" y="2090136"/>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Are you ready to play the game?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you and Alex can go to different restaurants or you can go to the same restaurant, and it doesn’t matter either way. You can also cross paths or touch sometimes, that’s okay too! </a:t>
            </a:r>
          </a:p>
          <a:p>
            <a:pPr algn="ctr"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332376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D3CD7E69-D9BC-0A3D-CB73-93BD233D95C7}"/>
              </a:ext>
            </a:extLst>
          </p:cNvPr>
          <p:cNvSpPr txBox="1"/>
          <p:nvPr/>
        </p:nvSpPr>
        <p:spPr>
          <a:xfrm>
            <a:off x="2577112" y="1976015"/>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if you want to, we have one more round of the game that we can play.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In this round, it is just you again, and Alex won’t be playing with us. Would you like to play one last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endParaRPr lang="en-US" b="0" dirty="0">
              <a:solidFill>
                <a:srgbClr val="000000"/>
              </a:solidFill>
              <a:effectLst/>
              <a:latin typeface="Arial" panose="020B0604020202020204" pitchFamily="34" charset="0"/>
            </a:endParaRPr>
          </a:p>
          <a:p>
            <a:pPr algn="ctr" rtl="0">
              <a:spcBef>
                <a:spcPts val="0"/>
              </a:spcBef>
              <a:spcAft>
                <a:spcPts val="0"/>
              </a:spcAft>
            </a:pPr>
            <a:endParaRPr lang="en-US" b="0" dirty="0">
              <a:effectLst/>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187193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E3DF-359C-E394-54BF-3D72974118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F5B818-E314-54B9-067A-D5500EAECA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40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6306</TotalTime>
  <Words>689</Words>
  <Application>Microsoft Macintosh PowerPoint</Application>
  <PresentationFormat>Widescreen</PresentationFormat>
  <Paragraphs>111</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224</cp:revision>
  <dcterms:created xsi:type="dcterms:W3CDTF">2018-12-24T02:23:55Z</dcterms:created>
  <dcterms:modified xsi:type="dcterms:W3CDTF">2024-10-02T19:03:20Z</dcterms:modified>
</cp:coreProperties>
</file>