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279" r:id="rId3"/>
    <p:sldId id="283" r:id="rId4"/>
    <p:sldId id="280" r:id="rId5"/>
    <p:sldId id="286" r:id="rId6"/>
    <p:sldId id="287" r:id="rId7"/>
    <p:sldId id="285" r:id="rId8"/>
    <p:sldId id="270" r:id="rId9"/>
    <p:sldId id="272" r:id="rId10"/>
    <p:sldId id="276" r:id="rId11"/>
    <p:sldId id="273" r:id="rId12"/>
    <p:sldId id="282" r:id="rId13"/>
    <p:sldId id="281" r:id="rId14"/>
    <p:sldId id="288" r:id="rId15"/>
    <p:sldId id="289" r:id="rId16"/>
    <p:sldId id="27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0"/>
    <p:restoredTop sz="94694"/>
  </p:normalViewPr>
  <p:slideViewPr>
    <p:cSldViewPr snapToGrid="0">
      <p:cViewPr varScale="1">
        <p:scale>
          <a:sx n="121" d="100"/>
          <a:sy n="121" d="100"/>
        </p:scale>
        <p:origin x="488"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6B5F-B17E-4A11-A9CD-A10C644EC78D}" type="datetimeFigureOut">
              <a:rPr lang="zh-CN" altLang="en-US" smtClean="0"/>
              <a:t>2024/11/18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DBA-04C0-4AE0-9391-D985D3AC6701}" type="slidenum">
              <a:rPr lang="zh-CN" altLang="en-US" smtClean="0"/>
              <a:t>‹#›</a:t>
            </a:fld>
            <a:endParaRPr lang="zh-CN" altLang="en-US"/>
          </a:p>
        </p:txBody>
      </p:sp>
    </p:spTree>
    <p:extLst>
      <p:ext uri="{BB962C8B-B14F-4D97-AF65-F5344CB8AC3E}">
        <p14:creationId xmlns:p14="http://schemas.microsoft.com/office/powerpoint/2010/main" val="984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a:t>
            </a:fld>
            <a:endParaRPr lang="zh-CN" altLang="en-US"/>
          </a:p>
        </p:txBody>
      </p:sp>
    </p:spTree>
    <p:extLst>
      <p:ext uri="{BB962C8B-B14F-4D97-AF65-F5344CB8AC3E}">
        <p14:creationId xmlns:p14="http://schemas.microsoft.com/office/powerpoint/2010/main" val="3345265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11</a:t>
            </a:fld>
            <a:endParaRPr lang="zh-CN" altLang="en-US"/>
          </a:p>
        </p:txBody>
      </p:sp>
    </p:spTree>
    <p:extLst>
      <p:ext uri="{BB962C8B-B14F-4D97-AF65-F5344CB8AC3E}">
        <p14:creationId xmlns:p14="http://schemas.microsoft.com/office/powerpoint/2010/main" val="316769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13</a:t>
            </a:fld>
            <a:endParaRPr lang="zh-CN" altLang="en-US"/>
          </a:p>
        </p:txBody>
      </p:sp>
    </p:spTree>
    <p:extLst>
      <p:ext uri="{BB962C8B-B14F-4D97-AF65-F5344CB8AC3E}">
        <p14:creationId xmlns:p14="http://schemas.microsoft.com/office/powerpoint/2010/main" val="1584196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77FF8-3AB5-BF48-6D59-6F7E02D6A0E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E5B33D6-35A8-7819-984F-67CA7ACE25B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96EE518-AD15-F5E6-9FA9-501CAC37D2C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0CB5857-D457-95AE-D187-1A9B56FF0D2F}"/>
              </a:ext>
            </a:extLst>
          </p:cNvPr>
          <p:cNvSpPr>
            <a:spLocks noGrp="1"/>
          </p:cNvSpPr>
          <p:nvPr>
            <p:ph type="sldNum" sz="quarter" idx="5"/>
          </p:nvPr>
        </p:nvSpPr>
        <p:spPr/>
        <p:txBody>
          <a:bodyPr/>
          <a:lstStyle/>
          <a:p>
            <a:fld id="{19214DBA-04C0-4AE0-9391-D985D3AC6701}" type="slidenum">
              <a:rPr lang="zh-CN" altLang="en-US" smtClean="0"/>
              <a:t>14</a:t>
            </a:fld>
            <a:endParaRPr lang="zh-CN" altLang="en-US"/>
          </a:p>
        </p:txBody>
      </p:sp>
    </p:spTree>
    <p:extLst>
      <p:ext uri="{BB962C8B-B14F-4D97-AF65-F5344CB8AC3E}">
        <p14:creationId xmlns:p14="http://schemas.microsoft.com/office/powerpoint/2010/main" val="2977621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CFE29-D612-D679-4563-8E3913CA9B1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660C2DB-F14D-C0F6-DF7A-401A4934FD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AFBA86E-AF0F-6943-C30B-B8D01384479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9EB9960-F136-16AA-A7EE-B98FF2FCBA99}"/>
              </a:ext>
            </a:extLst>
          </p:cNvPr>
          <p:cNvSpPr>
            <a:spLocks noGrp="1"/>
          </p:cNvSpPr>
          <p:nvPr>
            <p:ph type="sldNum" sz="quarter" idx="5"/>
          </p:nvPr>
        </p:nvSpPr>
        <p:spPr/>
        <p:txBody>
          <a:bodyPr/>
          <a:lstStyle/>
          <a:p>
            <a:fld id="{19214DBA-04C0-4AE0-9391-D985D3AC6701}" type="slidenum">
              <a:rPr lang="zh-CN" altLang="en-US" smtClean="0"/>
              <a:t>15</a:t>
            </a:fld>
            <a:endParaRPr lang="zh-CN" altLang="en-US"/>
          </a:p>
        </p:txBody>
      </p:sp>
    </p:spTree>
    <p:extLst>
      <p:ext uri="{BB962C8B-B14F-4D97-AF65-F5344CB8AC3E}">
        <p14:creationId xmlns:p14="http://schemas.microsoft.com/office/powerpoint/2010/main" val="172935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2</a:t>
            </a:fld>
            <a:endParaRPr lang="zh-CN" altLang="en-US"/>
          </a:p>
        </p:txBody>
      </p:sp>
    </p:spTree>
    <p:extLst>
      <p:ext uri="{BB962C8B-B14F-4D97-AF65-F5344CB8AC3E}">
        <p14:creationId xmlns:p14="http://schemas.microsoft.com/office/powerpoint/2010/main" val="246689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3</a:t>
            </a:fld>
            <a:endParaRPr lang="zh-CN" altLang="en-US"/>
          </a:p>
        </p:txBody>
      </p:sp>
    </p:spTree>
    <p:extLst>
      <p:ext uri="{BB962C8B-B14F-4D97-AF65-F5344CB8AC3E}">
        <p14:creationId xmlns:p14="http://schemas.microsoft.com/office/powerpoint/2010/main" val="293259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4</a:t>
            </a:fld>
            <a:endParaRPr lang="zh-CN" altLang="en-US"/>
          </a:p>
        </p:txBody>
      </p:sp>
    </p:spTree>
    <p:extLst>
      <p:ext uri="{BB962C8B-B14F-4D97-AF65-F5344CB8AC3E}">
        <p14:creationId xmlns:p14="http://schemas.microsoft.com/office/powerpoint/2010/main" val="117003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5</a:t>
            </a:fld>
            <a:endParaRPr lang="zh-CN" altLang="en-US"/>
          </a:p>
        </p:txBody>
      </p:sp>
    </p:spTree>
    <p:extLst>
      <p:ext uri="{BB962C8B-B14F-4D97-AF65-F5344CB8AC3E}">
        <p14:creationId xmlns:p14="http://schemas.microsoft.com/office/powerpoint/2010/main" val="177026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6</a:t>
            </a:fld>
            <a:endParaRPr lang="zh-CN" altLang="en-US"/>
          </a:p>
        </p:txBody>
      </p:sp>
    </p:spTree>
    <p:extLst>
      <p:ext uri="{BB962C8B-B14F-4D97-AF65-F5344CB8AC3E}">
        <p14:creationId xmlns:p14="http://schemas.microsoft.com/office/powerpoint/2010/main" val="56368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8</a:t>
            </a:fld>
            <a:endParaRPr lang="zh-CN" altLang="en-US"/>
          </a:p>
        </p:txBody>
      </p:sp>
    </p:spTree>
    <p:extLst>
      <p:ext uri="{BB962C8B-B14F-4D97-AF65-F5344CB8AC3E}">
        <p14:creationId xmlns:p14="http://schemas.microsoft.com/office/powerpoint/2010/main" val="1184795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9</a:t>
            </a:fld>
            <a:endParaRPr lang="zh-CN" altLang="en-US"/>
          </a:p>
        </p:txBody>
      </p:sp>
    </p:spTree>
    <p:extLst>
      <p:ext uri="{BB962C8B-B14F-4D97-AF65-F5344CB8AC3E}">
        <p14:creationId xmlns:p14="http://schemas.microsoft.com/office/powerpoint/2010/main" val="302744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10</a:t>
            </a:fld>
            <a:endParaRPr lang="zh-CN" altLang="en-US"/>
          </a:p>
        </p:txBody>
      </p:sp>
    </p:spTree>
    <p:extLst>
      <p:ext uri="{BB962C8B-B14F-4D97-AF65-F5344CB8AC3E}">
        <p14:creationId xmlns:p14="http://schemas.microsoft.com/office/powerpoint/2010/main" val="20895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CC06A-0AC1-4315-A5FD-8946556D5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E5A20A-94E0-4C96-B0A4-8E6830224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9A06-F733-401C-A5E4-5ACC2432D4FE}"/>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0D368DB0-109D-400C-97A3-CC8EEFBA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103B8-0BF8-4C84-8C36-744F9379CD0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16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C2D9-3482-435A-AACD-C526691EDA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2EB2CE-B2E5-490B-967C-0E8BFCD32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C7E54-8774-4AB2-9A68-60A871FAC3B8}"/>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9B2903A1-2814-45EB-8611-29A9C49DE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B252E-A31F-4976-82E3-5F5951E943FF}"/>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6166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A9DD42-3B0E-4B82-B32C-9D74531C2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718577-E25C-461E-B4AA-F77EC0BCD1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510A9E-4F1C-48B6-A755-F580D21119E6}"/>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A90EBC4E-5168-4A3A-B676-91171146F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14F8E-5F96-4449-9C2B-432986A294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8918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E66D-1AE7-4125-B4E6-2FFFFD591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85BA84-CA13-4B40-9D04-B06CF1781B0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5DE7D-8C0B-4400-9B63-E7C109396624}"/>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0D9EF4DD-5DA3-453F-B0E3-1A625C5C3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60B32-4CBD-435E-8B20-20BE8421093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13478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8179B-949A-4B52-98A6-FFC6674181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FD073-DFD5-46E3-8B81-9A424831D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367006-72B0-444E-B757-CCB47865A4D1}"/>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7B74EA45-1CC8-49DB-9EF4-2E01D0BE1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5434E-67F9-4B3D-ABC9-62430921460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834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198-7EBE-4C8E-8986-17CAAF6F36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0F5C84-9AEC-49CF-9331-F17A4D1BB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7EA136-4868-4A87-890A-4D7A68951F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5673E1D-37FA-4D1A-BEB9-3013EE179484}"/>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1A367846-8039-4624-A609-F4F1CB0F6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EAB0E-94C4-4795-A862-FBF3A305ED4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071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D460C-1A58-4A08-AAB4-2237C6E75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B2BA16-4FC8-443B-92C0-9CEE764A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B92E91-4E70-41DC-BCCF-C047D347B9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590062-3611-4548-8862-5673BBF30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20B84A5-9C0B-4EC9-A0C9-E41EB3FE9D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C01BCB-3527-4C74-9F9E-4E68A6F7D2A8}"/>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8" name="页脚占位符 7">
            <a:extLst>
              <a:ext uri="{FF2B5EF4-FFF2-40B4-BE49-F238E27FC236}">
                <a16:creationId xmlns:a16="http://schemas.microsoft.com/office/drawing/2014/main" id="{1C34BF90-1888-4699-833E-D4001E9AE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04B9-28E1-4A7E-BA65-2246B3D219A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1049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4013B-B110-4291-A6D8-2810349B6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85123-8C87-4DD7-A664-E851FBF5BD9C}"/>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4" name="页脚占位符 3">
            <a:extLst>
              <a:ext uri="{FF2B5EF4-FFF2-40B4-BE49-F238E27FC236}">
                <a16:creationId xmlns:a16="http://schemas.microsoft.com/office/drawing/2014/main" id="{880D1577-FAD1-469D-BB53-778A35D4B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F4ED2-258A-4AA0-8BA5-3E08B8B4CB6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559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C0098-9BE1-4E66-B0E6-9E925CB6B7E3}"/>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3" name="页脚占位符 2">
            <a:extLst>
              <a:ext uri="{FF2B5EF4-FFF2-40B4-BE49-F238E27FC236}">
                <a16:creationId xmlns:a16="http://schemas.microsoft.com/office/drawing/2014/main" id="{BF2BA9B0-C161-4205-BD72-61CFBF0D3D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63AD1-A024-43ED-BD30-7E7B9C3914D5}"/>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27256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41D84-BA68-4DDE-8555-5409E7533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B0B171-F183-46AA-A58D-505EA64DE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7D9F4B-BECC-4BC4-B61B-9E3EEBDE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0B0414-A1FA-465B-894C-5918A0F2AAC8}"/>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0476C15F-7D1D-485A-81CD-632F54D19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556E1F-2CF4-4D40-A9A5-0B911BC836E9}"/>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9579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A8531-2410-430D-AF36-C3C0956A30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28F34D-96DE-42C4-87E8-BD47E8097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301841-A255-46A0-9E04-9E23D3C3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2EEA5-A84B-4303-8DCE-0E31998C3CD7}"/>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55105C79-4669-4D36-A4C6-333F3142D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04C26-1664-4151-8844-62FEA27A31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7070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FA562-70D7-4CE3-AA37-352EE0D8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D338C-B1AD-4DA5-9795-C00E74A9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939356-AAD6-4A49-9CF4-C2787DDD4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BB261070-FF71-4FA5-8637-61E34E7B8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E3A0FD-7B21-4D34-9DF1-0CA0D9369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5552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8">
            <a:extLst>
              <a:ext uri="{FF2B5EF4-FFF2-40B4-BE49-F238E27FC236}">
                <a16:creationId xmlns:a16="http://schemas.microsoft.com/office/drawing/2014/main" id="{36DF17D2-1A90-10B7-C263-C89FAE0CC038}"/>
              </a:ext>
            </a:extLst>
          </p:cNvPr>
          <p:cNvGrpSpPr/>
          <p:nvPr/>
        </p:nvGrpSpPr>
        <p:grpSpPr>
          <a:xfrm>
            <a:off x="2560071" y="474380"/>
            <a:ext cx="6445706" cy="6224131"/>
            <a:chOff x="1650608" y="-450168"/>
            <a:chExt cx="6445706" cy="6224131"/>
          </a:xfrm>
        </p:grpSpPr>
        <p:sp>
          <p:nvSpPr>
            <p:cNvPr id="40" name="矩形 16">
              <a:extLst>
                <a:ext uri="{FF2B5EF4-FFF2-40B4-BE49-F238E27FC236}">
                  <a16:creationId xmlns:a16="http://schemas.microsoft.com/office/drawing/2014/main" id="{4B1C7BD1-3EBF-694D-7EE9-84319AEB83ED}"/>
                </a:ext>
              </a:extLst>
            </p:cNvPr>
            <p:cNvSpPr/>
            <p:nvPr/>
          </p:nvSpPr>
          <p:spPr>
            <a:xfrm>
              <a:off x="1650608" y="-450168"/>
              <a:ext cx="6445706" cy="622413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41" name="矩形 12">
              <a:extLst>
                <a:ext uri="{FF2B5EF4-FFF2-40B4-BE49-F238E27FC236}">
                  <a16:creationId xmlns:a16="http://schemas.microsoft.com/office/drawing/2014/main" id="{3968E8BF-9934-560D-4750-09E444E67C87}"/>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br>
                <a:rPr lang="en-US" sz="2800"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21" name="TextBox 20">
            <a:extLst>
              <a:ext uri="{FF2B5EF4-FFF2-40B4-BE49-F238E27FC236}">
                <a16:creationId xmlns:a16="http://schemas.microsoft.com/office/drawing/2014/main" id="{9CB3E9D8-EE2B-7723-6FEF-8890892F6D53}"/>
              </a:ext>
            </a:extLst>
          </p:cNvPr>
          <p:cNvSpPr txBox="1"/>
          <p:nvPr/>
        </p:nvSpPr>
        <p:spPr>
          <a:xfrm>
            <a:off x="2560653" y="1452099"/>
            <a:ext cx="6356301" cy="923330"/>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In this game there are two hungry travelers, who need to reach a restaurant as soon as possible to get some food.</a:t>
            </a:r>
          </a:p>
          <a:p>
            <a:pPr algn="ctr"/>
            <a:endParaRPr lang="en-US" dirty="0">
              <a:solidFill>
                <a:srgbClr val="000000"/>
              </a:solidFill>
              <a:latin typeface="Arial" panose="020B0604020202020204" pitchFamily="34" charset="0"/>
            </a:endParaRPr>
          </a:p>
        </p:txBody>
      </p:sp>
      <p:sp>
        <p:nvSpPr>
          <p:cNvPr id="23" name="TextBox 22">
            <a:extLst>
              <a:ext uri="{FF2B5EF4-FFF2-40B4-BE49-F238E27FC236}">
                <a16:creationId xmlns:a16="http://schemas.microsoft.com/office/drawing/2014/main" id="{C3AE89C8-9367-D932-99F1-DB8767F080C2}"/>
              </a:ext>
            </a:extLst>
          </p:cNvPr>
          <p:cNvSpPr txBox="1"/>
          <p:nvPr/>
        </p:nvSpPr>
        <p:spPr>
          <a:xfrm>
            <a:off x="2560653" y="814163"/>
            <a:ext cx="6339843" cy="461665"/>
          </a:xfrm>
          <a:prstGeom prst="rect">
            <a:avLst/>
          </a:prstGeom>
          <a:noFill/>
        </p:spPr>
        <p:txBody>
          <a:bodyPr wrap="square">
            <a:spAutoFit/>
          </a:bodyPr>
          <a:lstStyle/>
          <a:p>
            <a:pPr algn="ctr"/>
            <a:r>
              <a:rPr lang="en-US" altLang="zh-CN" sz="2400" b="0" i="0" u="none" strike="noStrike" dirty="0">
                <a:solidFill>
                  <a:srgbClr val="000000"/>
                </a:solidFill>
                <a:effectLst/>
                <a:latin typeface="Arial" panose="020B0604020202020204" pitchFamily="34" charset="0"/>
              </a:rPr>
              <a:t>Welcome</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to</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the</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game!</a:t>
            </a:r>
          </a:p>
        </p:txBody>
      </p:sp>
      <p:sp>
        <p:nvSpPr>
          <p:cNvPr id="25" name="TextBox 24">
            <a:extLst>
              <a:ext uri="{FF2B5EF4-FFF2-40B4-BE49-F238E27FC236}">
                <a16:creationId xmlns:a16="http://schemas.microsoft.com/office/drawing/2014/main" id="{F27901E9-8273-F228-F178-01DCF4BED971}"/>
              </a:ext>
            </a:extLst>
          </p:cNvPr>
          <p:cNvSpPr txBox="1"/>
          <p:nvPr/>
        </p:nvSpPr>
        <p:spPr>
          <a:xfrm>
            <a:off x="2560070" y="2251381"/>
            <a:ext cx="6445707" cy="646331"/>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One of the travelers is you, </a:t>
            </a:r>
            <a:r>
              <a:rPr lang="en-US" altLang="zh-CN" sz="1800" b="0" i="0" u="none" strike="noStrike" dirty="0">
                <a:solidFill>
                  <a:srgbClr val="000000"/>
                </a:solidFill>
                <a:effectLst/>
                <a:latin typeface="Arial" panose="020B0604020202020204" pitchFamily="34" charset="0"/>
              </a:rPr>
              <a:t>the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70C0"/>
                </a:solidFill>
                <a:effectLst/>
                <a:latin typeface="Arial" panose="020B0604020202020204" pitchFamily="34" charset="0"/>
              </a:rPr>
              <a:t>blue</a:t>
            </a:r>
            <a:r>
              <a:rPr lang="en-US" sz="1800" b="0" i="0" u="none" strike="noStrike" dirty="0">
                <a:solidFill>
                  <a:srgbClr val="000000"/>
                </a:solidFill>
                <a:effectLst/>
                <a:latin typeface="Arial" panose="020B0604020202020204" pitchFamily="34" charset="0"/>
              </a:rPr>
              <a:t> dot</a:t>
            </a:r>
            <a:r>
              <a:rPr lang="en-US" altLang="zh-CN" sz="1800" b="0" i="0" u="none" strike="noStrike" dirty="0">
                <a:solidFill>
                  <a:srgbClr val="000000"/>
                </a:solidFill>
                <a:effectLst/>
                <a:latin typeface="Arial" panose="020B0604020202020204" pitchFamily="34" charset="0"/>
              </a:rPr>
              <a:t>.</a:t>
            </a:r>
          </a:p>
          <a:p>
            <a:pPr algn="ctr"/>
            <a:r>
              <a:rPr lang="en-US" sz="1800" b="0" i="0" u="none" strike="noStrike" dirty="0">
                <a:solidFill>
                  <a:srgbClr val="000000"/>
                </a:solidFill>
                <a:effectLst/>
                <a:latin typeface="Arial" panose="020B0604020202020204" pitchFamily="34" charset="0"/>
              </a:rPr>
              <a:t>The other traveler is my friend Alex, he is </a:t>
            </a:r>
            <a:r>
              <a:rPr lang="en-US" altLang="zh-CN" sz="1800" b="0" i="0" u="none" strike="noStrike" dirty="0">
                <a:solidFill>
                  <a:srgbClr val="000000"/>
                </a:solidFill>
                <a:effectLst/>
                <a:latin typeface="Arial" panose="020B0604020202020204" pitchFamily="34" charset="0"/>
              </a:rPr>
              <a:t>the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B050"/>
                </a:solidFill>
                <a:effectLst/>
                <a:latin typeface="Arial" panose="020B0604020202020204" pitchFamily="34" charset="0"/>
              </a:rPr>
              <a:t>green</a:t>
            </a:r>
            <a:r>
              <a:rPr lang="en-US" sz="1800" b="0" i="0" u="none" strike="noStrike" dirty="0">
                <a:solidFill>
                  <a:srgbClr val="000000"/>
                </a:solidFill>
                <a:effectLst/>
                <a:latin typeface="Arial" panose="020B0604020202020204" pitchFamily="34" charset="0"/>
              </a:rPr>
              <a:t> dot</a:t>
            </a:r>
            <a:r>
              <a:rPr lang="en-US" altLang="zh-CN" dirty="0">
                <a:solidFill>
                  <a:srgbClr val="000000"/>
                </a:solidFill>
                <a:latin typeface="Arial" panose="020B0604020202020204" pitchFamily="34" charset="0"/>
              </a:rPr>
              <a:t>.</a:t>
            </a:r>
            <a:endParaRPr lang="en-US" dirty="0"/>
          </a:p>
        </p:txBody>
      </p:sp>
      <p:grpSp>
        <p:nvGrpSpPr>
          <p:cNvPr id="35" name="Group 34">
            <a:extLst>
              <a:ext uri="{FF2B5EF4-FFF2-40B4-BE49-F238E27FC236}">
                <a16:creationId xmlns:a16="http://schemas.microsoft.com/office/drawing/2014/main" id="{6EB9B241-5B8F-7A72-7793-6C6FDD1D7264}"/>
              </a:ext>
            </a:extLst>
          </p:cNvPr>
          <p:cNvGrpSpPr/>
          <p:nvPr/>
        </p:nvGrpSpPr>
        <p:grpSpPr>
          <a:xfrm>
            <a:off x="2923953" y="3303048"/>
            <a:ext cx="5677787" cy="2977116"/>
            <a:chOff x="2923953" y="3303048"/>
            <a:chExt cx="5677787" cy="2977116"/>
          </a:xfrm>
        </p:grpSpPr>
        <p:sp>
          <p:nvSpPr>
            <p:cNvPr id="27" name="Rectangle 26">
              <a:extLst>
                <a:ext uri="{FF2B5EF4-FFF2-40B4-BE49-F238E27FC236}">
                  <a16:creationId xmlns:a16="http://schemas.microsoft.com/office/drawing/2014/main" id="{3FEB33D1-8434-C861-B325-016CA83A5DD8}"/>
                </a:ext>
              </a:extLst>
            </p:cNvPr>
            <p:cNvSpPr/>
            <p:nvPr/>
          </p:nvSpPr>
          <p:spPr>
            <a:xfrm>
              <a:off x="2923953" y="3303048"/>
              <a:ext cx="5677787" cy="29771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9690105-3845-35DE-8C47-BBCBE3164B1E}"/>
                </a:ext>
              </a:extLst>
            </p:cNvPr>
            <p:cNvSpPr/>
            <p:nvPr/>
          </p:nvSpPr>
          <p:spPr>
            <a:xfrm>
              <a:off x="5589182" y="3621205"/>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720908B-66BD-A4F9-D7A0-16C28483DBE2}"/>
                </a:ext>
              </a:extLst>
            </p:cNvPr>
            <p:cNvSpPr/>
            <p:nvPr/>
          </p:nvSpPr>
          <p:spPr>
            <a:xfrm>
              <a:off x="5650256" y="567360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75FB28F-7410-B510-B0F2-550730B681ED}"/>
                </a:ext>
              </a:extLst>
            </p:cNvPr>
            <p:cNvSpPr/>
            <p:nvPr/>
          </p:nvSpPr>
          <p:spPr>
            <a:xfrm>
              <a:off x="3892189" y="4539727"/>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D4391C9-73D9-74C2-7834-FAF48EC1D01B}"/>
                </a:ext>
              </a:extLst>
            </p:cNvPr>
            <p:cNvSpPr/>
            <p:nvPr/>
          </p:nvSpPr>
          <p:spPr>
            <a:xfrm>
              <a:off x="7357113" y="4539727"/>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B2BD2A2-2D54-6F64-F0FD-597B306C25F2}"/>
                </a:ext>
              </a:extLst>
            </p:cNvPr>
            <p:cNvSpPr txBox="1"/>
            <p:nvPr/>
          </p:nvSpPr>
          <p:spPr>
            <a:xfrm>
              <a:off x="4021805" y="5067055"/>
              <a:ext cx="1927441" cy="369332"/>
            </a:xfrm>
            <a:prstGeom prst="rect">
              <a:avLst/>
            </a:prstGeom>
            <a:noFill/>
          </p:spPr>
          <p:txBody>
            <a:bodyPr wrap="square">
              <a:spAutoFit/>
            </a:bodyPr>
            <a:lstStyle/>
            <a:p>
              <a:endParaRPr lang="en-US" dirty="0"/>
            </a:p>
          </p:txBody>
        </p:sp>
        <p:sp>
          <p:nvSpPr>
            <p:cNvPr id="33" name="TextBox 32">
              <a:extLst>
                <a:ext uri="{FF2B5EF4-FFF2-40B4-BE49-F238E27FC236}">
                  <a16:creationId xmlns:a16="http://schemas.microsoft.com/office/drawing/2014/main" id="{0A325AED-599E-E514-F9DD-197C4B76C810}"/>
                </a:ext>
              </a:extLst>
            </p:cNvPr>
            <p:cNvSpPr txBox="1"/>
            <p:nvPr/>
          </p:nvSpPr>
          <p:spPr>
            <a:xfrm>
              <a:off x="5949246" y="3590747"/>
              <a:ext cx="63350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Alex</a:t>
              </a:r>
              <a:endParaRPr lang="en-US"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77534D69-C86D-3A67-2C0D-F84995967C76}"/>
                </a:ext>
              </a:extLst>
            </p:cNvPr>
            <p:cNvSpPr txBox="1"/>
            <p:nvPr/>
          </p:nvSpPr>
          <p:spPr>
            <a:xfrm>
              <a:off x="6011763" y="5665784"/>
              <a:ext cx="570990"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You</a:t>
              </a:r>
              <a:endParaRPr lang="en-US" dirty="0">
                <a:latin typeface="Arial" panose="020B0604020202020204" pitchFamily="34" charset="0"/>
                <a:cs typeface="Arial" panose="020B0604020202020204" pitchFamily="34" charset="0"/>
              </a:endParaRPr>
            </a:p>
          </p:txBody>
        </p:sp>
      </p:grpSp>
      <p:sp>
        <p:nvSpPr>
          <p:cNvPr id="36" name="TextBox 35">
            <a:extLst>
              <a:ext uri="{FF2B5EF4-FFF2-40B4-BE49-F238E27FC236}">
                <a16:creationId xmlns:a16="http://schemas.microsoft.com/office/drawing/2014/main" id="{2521862A-A96D-AD5B-2B4D-B4426616127B}"/>
              </a:ext>
            </a:extLst>
          </p:cNvPr>
          <p:cNvSpPr txBox="1"/>
          <p:nvPr/>
        </p:nvSpPr>
        <p:spPr>
          <a:xfrm>
            <a:off x="3562581" y="4934116"/>
            <a:ext cx="1223412"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restaurant</a:t>
            </a:r>
            <a:endParaRPr lang="en-US" dirty="0"/>
          </a:p>
        </p:txBody>
      </p:sp>
      <p:sp>
        <p:nvSpPr>
          <p:cNvPr id="37" name="TextBox 36">
            <a:extLst>
              <a:ext uri="{FF2B5EF4-FFF2-40B4-BE49-F238E27FC236}">
                <a16:creationId xmlns:a16="http://schemas.microsoft.com/office/drawing/2014/main" id="{4BAB01B4-C99C-9C66-E922-1B4DF43C5C3A}"/>
              </a:ext>
            </a:extLst>
          </p:cNvPr>
          <p:cNvSpPr txBox="1"/>
          <p:nvPr/>
        </p:nvSpPr>
        <p:spPr>
          <a:xfrm>
            <a:off x="6949004" y="4955355"/>
            <a:ext cx="1223412"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restaurant</a:t>
            </a:r>
            <a:endParaRPr lang="en-US" dirty="0"/>
          </a:p>
        </p:txBody>
      </p:sp>
    </p:spTree>
    <p:extLst>
      <p:ext uri="{BB962C8B-B14F-4D97-AF65-F5344CB8AC3E}">
        <p14:creationId xmlns:p14="http://schemas.microsoft.com/office/powerpoint/2010/main" val="44833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game!</a:t>
              </a:r>
            </a:p>
          </p:txBody>
        </p:sp>
      </p:grpSp>
    </p:spTree>
    <p:extLst>
      <p:ext uri="{BB962C8B-B14F-4D97-AF65-F5344CB8AC3E}">
        <p14:creationId xmlns:p14="http://schemas.microsoft.com/office/powerpoint/2010/main" val="284544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1FDE28-B2B1-4D8A-9601-4CF5B6661D38}"/>
              </a:ext>
            </a:extLst>
          </p:cNvPr>
          <p:cNvSpPr/>
          <p:nvPr/>
        </p:nvSpPr>
        <p:spPr>
          <a:xfrm>
            <a:off x="2600556" y="946345"/>
            <a:ext cx="6790870" cy="4965310"/>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altLang="zh-CN" sz="3200" dirty="0">
              <a:solidFill>
                <a:schemeClr val="tx1"/>
              </a:solidFill>
              <a:latin typeface="楷体" panose="02010609060101010101" pitchFamily="49" charset="-122"/>
              <a:ea typeface="楷体" panose="02010609060101010101" pitchFamily="49" charset="-122"/>
            </a:endParaRPr>
          </a:p>
        </p:txBody>
      </p:sp>
      <p:sp>
        <p:nvSpPr>
          <p:cNvPr id="5" name="TextBox 4">
            <a:extLst>
              <a:ext uri="{FF2B5EF4-FFF2-40B4-BE49-F238E27FC236}">
                <a16:creationId xmlns:a16="http://schemas.microsoft.com/office/drawing/2014/main" id="{D5945C27-3B06-84F6-C2B3-BB15EFD30459}"/>
              </a:ext>
            </a:extLst>
          </p:cNvPr>
          <p:cNvSpPr txBox="1"/>
          <p:nvPr/>
        </p:nvSpPr>
        <p:spPr>
          <a:xfrm>
            <a:off x="2487541" y="1365259"/>
            <a:ext cx="6612271" cy="1815882"/>
          </a:xfrm>
          <a:prstGeom prst="rect">
            <a:avLst/>
          </a:prstGeom>
          <a:noFill/>
        </p:spPr>
        <p:txBody>
          <a:bodyPr wrap="square">
            <a:spAutoFit/>
          </a:bodyPr>
          <a:lstStyle/>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have finished the game!</a:t>
            </a:r>
          </a:p>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scan the QR code below to fill out the questionnaire and complete the experiment.</a:t>
            </a:r>
            <a:endParaRPr lang="en-US" altLang="zh-CN" sz="3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670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0D93-B3EC-0FEB-C86C-FD32795E5F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8F36EF-30E7-94F8-D684-2D38C55B6F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59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25809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88A84-D66D-9D73-7F40-BEF98B17D5EC}"/>
            </a:ext>
          </a:extLst>
        </p:cNvPr>
        <p:cNvGrpSpPr/>
        <p:nvPr/>
      </p:nvGrpSpPr>
      <p:grpSpPr>
        <a:xfrm>
          <a:off x="0" y="0"/>
          <a:ext cx="0" cy="0"/>
          <a:chOff x="0" y="0"/>
          <a:chExt cx="0" cy="0"/>
        </a:xfrm>
      </p:grpSpPr>
      <p:grpSp>
        <p:nvGrpSpPr>
          <p:cNvPr id="19" name="组合 18">
            <a:extLst>
              <a:ext uri="{FF2B5EF4-FFF2-40B4-BE49-F238E27FC236}">
                <a16:creationId xmlns:a16="http://schemas.microsoft.com/office/drawing/2014/main" id="{0DD988DC-19EF-EE95-84E0-3AB7D4AA7CA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4F7C92B9-7718-CC7A-E5A8-73D8EEC448C9}"/>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7F7316C9-3062-FC5C-9C5E-F318069507BA}"/>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ED2EA95C-0A7D-A091-D8B2-6D6379D138CE}"/>
              </a:ext>
            </a:extLst>
          </p:cNvPr>
          <p:cNvSpPr txBox="1"/>
          <p:nvPr/>
        </p:nvSpPr>
        <p:spPr>
          <a:xfrm>
            <a:off x="2577111" y="2223845"/>
            <a:ext cx="6339843"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a:t>
            </a:r>
            <a:r>
              <a:rPr lang="en-US" altLang="zh-CN" sz="1800" b="0" i="0" u="none" strike="noStrike" dirty="0">
                <a:solidFill>
                  <a:srgbClr val="000000"/>
                </a:solidFill>
                <a:effectLst/>
                <a:latin typeface="Arial" panose="020B0604020202020204" pitchFamily="34" charset="0"/>
              </a:rPr>
              <a:t>you</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will</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be</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playing</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with</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Alex!</a:t>
            </a:r>
            <a:endParaRPr lang="en-US" sz="18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One last thing before you start, there are only tables for two at these restaurants, so you and Alex have to go to the </a:t>
            </a:r>
            <a:r>
              <a:rPr lang="en-US" sz="1800" b="1" i="0" u="sng" strike="noStrike" dirty="0">
                <a:solidFill>
                  <a:srgbClr val="000000"/>
                </a:solidFill>
                <a:effectLst/>
                <a:latin typeface="Arial" panose="020B0604020202020204" pitchFamily="34" charset="0"/>
              </a:rPr>
              <a:t>same</a:t>
            </a:r>
            <a:r>
              <a:rPr lang="en-US" sz="1800" b="0" i="0" u="none" strike="noStrike" dirty="0">
                <a:solidFill>
                  <a:srgbClr val="000000"/>
                </a:solidFill>
                <a:effectLst/>
                <a:latin typeface="Arial" panose="020B0604020202020204" pitchFamily="34" charset="0"/>
              </a:rPr>
              <a:t> restaurant in order to eat. You can also cross paths or touch sometimes on your way to your destination, and that’s okay too! </a:t>
            </a: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3342462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6611A-890E-B0AB-B320-A75A4AAAD2E4}"/>
            </a:ext>
          </a:extLst>
        </p:cNvPr>
        <p:cNvGrpSpPr/>
        <p:nvPr/>
      </p:nvGrpSpPr>
      <p:grpSpPr>
        <a:xfrm>
          <a:off x="0" y="0"/>
          <a:ext cx="0" cy="0"/>
          <a:chOff x="0" y="0"/>
          <a:chExt cx="0" cy="0"/>
        </a:xfrm>
      </p:grpSpPr>
      <p:grpSp>
        <p:nvGrpSpPr>
          <p:cNvPr id="19" name="组合 18">
            <a:extLst>
              <a:ext uri="{FF2B5EF4-FFF2-40B4-BE49-F238E27FC236}">
                <a16:creationId xmlns:a16="http://schemas.microsoft.com/office/drawing/2014/main" id="{E2CAAD78-DEE8-A877-3BE1-4AC05893D3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7ECD3094-DAA7-665F-74F2-5C55486B286F}"/>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CFF6AD2E-4E4C-C7D7-1E26-006059AF985A}"/>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38F46937-9E5D-7262-C550-43227196D17D}"/>
              </a:ext>
            </a:extLst>
          </p:cNvPr>
          <p:cNvSpPr txBox="1"/>
          <p:nvPr/>
        </p:nvSpPr>
        <p:spPr>
          <a:xfrm>
            <a:off x="2577111" y="2223845"/>
            <a:ext cx="6339843"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a:t>
            </a:r>
            <a:r>
              <a:rPr lang="en-US" altLang="zh-CN" sz="1800" b="0" i="0" u="none" strike="noStrike" dirty="0">
                <a:solidFill>
                  <a:srgbClr val="000000"/>
                </a:solidFill>
                <a:effectLst/>
                <a:latin typeface="Arial" panose="020B0604020202020204" pitchFamily="34" charset="0"/>
              </a:rPr>
              <a:t>you</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will</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be</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playing</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with</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Alex!</a:t>
            </a:r>
            <a:endParaRPr lang="en-US" sz="18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One last thing before you start, there is only one plate of food at each restaurant, so you and Alex will have to go to </a:t>
            </a:r>
            <a:r>
              <a:rPr lang="en-US" sz="1800" b="1" i="0" u="sng" strike="noStrike" dirty="0">
                <a:solidFill>
                  <a:srgbClr val="000000"/>
                </a:solidFill>
                <a:effectLst/>
                <a:latin typeface="Arial" panose="020B0604020202020204" pitchFamily="34" charset="0"/>
              </a:rPr>
              <a:t>different</a:t>
            </a:r>
            <a:r>
              <a:rPr lang="en-US" sz="1800" b="0" i="0" u="none" strike="noStrike" dirty="0">
                <a:solidFill>
                  <a:srgbClr val="000000"/>
                </a:solidFill>
                <a:effectLst/>
                <a:latin typeface="Arial" panose="020B0604020202020204" pitchFamily="34" charset="0"/>
              </a:rPr>
              <a:t> restaurants if you both want to eat. You can also cross paths or touch sometimes on your way to your destinations, that’s okay too!</a:t>
            </a: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404757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B499-D516-B2A4-F113-A439C586E5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58539F-AB19-E7B4-947D-DE33ABDE3A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214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2" name="TextBox 11">
            <a:extLst>
              <a:ext uri="{FF2B5EF4-FFF2-40B4-BE49-F238E27FC236}">
                <a16:creationId xmlns:a16="http://schemas.microsoft.com/office/drawing/2014/main" id="{C4ED59B3-BEE9-1185-E370-B9608FD7FBD1}"/>
              </a:ext>
            </a:extLst>
          </p:cNvPr>
          <p:cNvSpPr txBox="1"/>
          <p:nvPr/>
        </p:nvSpPr>
        <p:spPr>
          <a:xfrm>
            <a:off x="2577111" y="1202331"/>
            <a:ext cx="6339842" cy="923330"/>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Sometimes there is one restaurant and sometimes there are two restaurants. Sometimes Alex will be there, and sometimes he won’t, and it will just be you playing.</a:t>
            </a:r>
            <a:endParaRPr lang="en-US" sz="2800" b="0" dirty="0">
              <a:effectLst/>
            </a:endParaRPr>
          </a:p>
        </p:txBody>
      </p:sp>
      <p:sp>
        <p:nvSpPr>
          <p:cNvPr id="15" name="TextBox 14">
            <a:extLst>
              <a:ext uri="{FF2B5EF4-FFF2-40B4-BE49-F238E27FC236}">
                <a16:creationId xmlns:a16="http://schemas.microsoft.com/office/drawing/2014/main" id="{905811D4-0225-FD17-AB57-ACF6C8741475}"/>
              </a:ext>
            </a:extLst>
          </p:cNvPr>
          <p:cNvSpPr txBox="1"/>
          <p:nvPr/>
        </p:nvSpPr>
        <p:spPr>
          <a:xfrm>
            <a:off x="2577110" y="2219712"/>
            <a:ext cx="6397427" cy="1908215"/>
          </a:xfrm>
          <a:prstGeom prst="rect">
            <a:avLst/>
          </a:prstGeom>
          <a:noFill/>
        </p:spPr>
        <p:txBody>
          <a:bodyPr wrap="square">
            <a:spAutoFit/>
          </a:bodyPr>
          <a:lstStyle/>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Your goal is to use the arrow keys (</a:t>
            </a:r>
            <a:r>
              <a:rPr lang="en-US" dirty="0"/>
              <a:t>↑↓←</a:t>
            </a:r>
            <a:r>
              <a:rPr lang="zh-CN" altLang="en-US" dirty="0"/>
              <a:t> </a:t>
            </a:r>
            <a:r>
              <a:rPr lang="en-US" dirty="0"/>
              <a:t>→</a:t>
            </a:r>
            <a:r>
              <a:rPr lang="en-US" sz="1800" b="0" i="0" u="none" strike="noStrike" dirty="0">
                <a:solidFill>
                  <a:srgbClr val="000000"/>
                </a:solidFill>
                <a:effectLst/>
                <a:latin typeface="Arial" panose="020B0604020202020204" pitchFamily="34" charset="0"/>
              </a:rPr>
              <a:t>) on the computer to reach one of the restaurants for a meal</a:t>
            </a:r>
          </a:p>
          <a:p>
            <a:pPr algn="ctr" rtl="0">
              <a:spcBef>
                <a:spcPts val="0"/>
              </a:spcBef>
              <a:spcAft>
                <a:spcPts val="0"/>
              </a:spcAft>
            </a:pPr>
            <a:r>
              <a:rPr lang="en-US" sz="1800" b="0" i="0" u="none" strike="noStrike" dirty="0">
                <a:solidFill>
                  <a:srgbClr val="000000"/>
                </a:solidFill>
                <a:effectLst/>
                <a:latin typeface="Arial" panose="020B0604020202020204" pitchFamily="34" charset="0"/>
              </a:rPr>
              <a:t> as fast as possible. </a:t>
            </a:r>
            <a:endParaRPr lang="en-US" b="0" dirty="0">
              <a:effectLst/>
            </a:endParaRPr>
          </a:p>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6" name="Group 15">
            <a:extLst>
              <a:ext uri="{FF2B5EF4-FFF2-40B4-BE49-F238E27FC236}">
                <a16:creationId xmlns:a16="http://schemas.microsoft.com/office/drawing/2014/main" id="{B2C42EBE-08FE-681F-7520-655FF225A0EC}"/>
              </a:ext>
            </a:extLst>
          </p:cNvPr>
          <p:cNvGrpSpPr/>
          <p:nvPr/>
        </p:nvGrpSpPr>
        <p:grpSpPr>
          <a:xfrm>
            <a:off x="2923954" y="3960078"/>
            <a:ext cx="3025292" cy="2320085"/>
            <a:chOff x="2923954" y="3960078"/>
            <a:chExt cx="3025292" cy="2320085"/>
          </a:xfrm>
        </p:grpSpPr>
        <p:sp>
          <p:nvSpPr>
            <p:cNvPr id="18" name="Rectangle 17">
              <a:extLst>
                <a:ext uri="{FF2B5EF4-FFF2-40B4-BE49-F238E27FC236}">
                  <a16:creationId xmlns:a16="http://schemas.microsoft.com/office/drawing/2014/main" id="{90FF2A23-E902-3D55-A451-9AFA096F12AC}"/>
                </a:ext>
              </a:extLst>
            </p:cNvPr>
            <p:cNvSpPr/>
            <p:nvPr/>
          </p:nvSpPr>
          <p:spPr>
            <a:xfrm>
              <a:off x="2923954" y="3960078"/>
              <a:ext cx="2629588" cy="2320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F0A0B344-0FBF-B325-2540-75567638BDE8}"/>
                </a:ext>
              </a:extLst>
            </p:cNvPr>
            <p:cNvSpPr/>
            <p:nvPr/>
          </p:nvSpPr>
          <p:spPr>
            <a:xfrm>
              <a:off x="4021805" y="565566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E853E8F-8CDD-A76C-3554-C539B7B98662}"/>
                </a:ext>
              </a:extLst>
            </p:cNvPr>
            <p:cNvSpPr/>
            <p:nvPr/>
          </p:nvSpPr>
          <p:spPr>
            <a:xfrm>
              <a:off x="3065686" y="4796851"/>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65F800F-A109-84A8-9786-1F755198D8B4}"/>
                </a:ext>
              </a:extLst>
            </p:cNvPr>
            <p:cNvSpPr/>
            <p:nvPr/>
          </p:nvSpPr>
          <p:spPr>
            <a:xfrm>
              <a:off x="4992069" y="4798054"/>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02BE205-4550-BAB1-AF83-0B7B9743122F}"/>
                </a:ext>
              </a:extLst>
            </p:cNvPr>
            <p:cNvSpPr txBox="1"/>
            <p:nvPr/>
          </p:nvSpPr>
          <p:spPr>
            <a:xfrm>
              <a:off x="4021805" y="5067055"/>
              <a:ext cx="1927441" cy="369332"/>
            </a:xfrm>
            <a:prstGeom prst="rect">
              <a:avLst/>
            </a:prstGeom>
            <a:noFill/>
          </p:spPr>
          <p:txBody>
            <a:bodyPr wrap="square">
              <a:spAutoFit/>
            </a:bodyPr>
            <a:lstStyle/>
            <a:p>
              <a:endParaRPr lang="en-US" dirty="0"/>
            </a:p>
          </p:txBody>
        </p:sp>
      </p:grpSp>
      <p:grpSp>
        <p:nvGrpSpPr>
          <p:cNvPr id="27" name="Group 26">
            <a:extLst>
              <a:ext uri="{FF2B5EF4-FFF2-40B4-BE49-F238E27FC236}">
                <a16:creationId xmlns:a16="http://schemas.microsoft.com/office/drawing/2014/main" id="{2E8C9929-0D00-3F2A-A36E-7259E55EA505}"/>
              </a:ext>
            </a:extLst>
          </p:cNvPr>
          <p:cNvGrpSpPr/>
          <p:nvPr/>
        </p:nvGrpSpPr>
        <p:grpSpPr>
          <a:xfrm>
            <a:off x="5949246" y="3960078"/>
            <a:ext cx="3025292" cy="2320085"/>
            <a:chOff x="2923954" y="3960078"/>
            <a:chExt cx="3025292" cy="2320085"/>
          </a:xfrm>
        </p:grpSpPr>
        <p:sp>
          <p:nvSpPr>
            <p:cNvPr id="28" name="Rectangle 27">
              <a:extLst>
                <a:ext uri="{FF2B5EF4-FFF2-40B4-BE49-F238E27FC236}">
                  <a16:creationId xmlns:a16="http://schemas.microsoft.com/office/drawing/2014/main" id="{9FA362B3-9A50-12F5-3E55-35FB5328EA04}"/>
                </a:ext>
              </a:extLst>
            </p:cNvPr>
            <p:cNvSpPr/>
            <p:nvPr/>
          </p:nvSpPr>
          <p:spPr>
            <a:xfrm>
              <a:off x="2923954" y="3960078"/>
              <a:ext cx="2629588" cy="2320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2736295A-DC13-155B-6D95-ED988AA7D5FA}"/>
                </a:ext>
              </a:extLst>
            </p:cNvPr>
            <p:cNvSpPr/>
            <p:nvPr/>
          </p:nvSpPr>
          <p:spPr>
            <a:xfrm>
              <a:off x="4021804" y="4119824"/>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73E1AEE-2256-7180-4015-2071DCFB3409}"/>
                </a:ext>
              </a:extLst>
            </p:cNvPr>
            <p:cNvSpPr/>
            <p:nvPr/>
          </p:nvSpPr>
          <p:spPr>
            <a:xfrm>
              <a:off x="4021805" y="565566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65B9B86-3802-866E-6B16-BCF4CBEA0C41}"/>
                </a:ext>
              </a:extLst>
            </p:cNvPr>
            <p:cNvSpPr/>
            <p:nvPr/>
          </p:nvSpPr>
          <p:spPr>
            <a:xfrm>
              <a:off x="3065686" y="4796851"/>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7F5C84-49EE-3DD6-08EA-BCFEF57857E2}"/>
                </a:ext>
              </a:extLst>
            </p:cNvPr>
            <p:cNvSpPr/>
            <p:nvPr/>
          </p:nvSpPr>
          <p:spPr>
            <a:xfrm>
              <a:off x="4992069" y="4798054"/>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A2EE89C-26FE-345F-028E-1E23C2D036F0}"/>
                </a:ext>
              </a:extLst>
            </p:cNvPr>
            <p:cNvSpPr txBox="1"/>
            <p:nvPr/>
          </p:nvSpPr>
          <p:spPr>
            <a:xfrm>
              <a:off x="4021805" y="5067055"/>
              <a:ext cx="1927441" cy="369332"/>
            </a:xfrm>
            <a:prstGeom prst="rect">
              <a:avLst/>
            </a:prstGeom>
            <a:noFill/>
          </p:spPr>
          <p:txBody>
            <a:bodyPr wrap="square">
              <a:spAutoFit/>
            </a:bodyPr>
            <a:lstStyle/>
            <a:p>
              <a:endParaRPr lang="en-US" dirty="0"/>
            </a:p>
          </p:txBody>
        </p:sp>
      </p:grpSp>
    </p:spTree>
    <p:extLst>
      <p:ext uri="{BB962C8B-B14F-4D97-AF65-F5344CB8AC3E}">
        <p14:creationId xmlns:p14="http://schemas.microsoft.com/office/powerpoint/2010/main" val="23670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536199DC-F404-9144-32FD-DD75900A71A6}"/>
              </a:ext>
            </a:extLst>
          </p:cNvPr>
          <p:cNvSpPr txBox="1"/>
          <p:nvPr/>
        </p:nvSpPr>
        <p:spPr>
          <a:xfrm>
            <a:off x="1917892" y="2640641"/>
            <a:ext cx="6339841" cy="2031325"/>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First, let’s practice</a:t>
            </a:r>
            <a:r>
              <a:rPr lang="en-US" altLang="zh-CN" dirty="0">
                <a:solidFill>
                  <a:srgbClr val="000000"/>
                </a:solidFill>
                <a:latin typeface="Arial" panose="020B0604020202020204" pitchFamily="34" charset="0"/>
                <a:cs typeface="Arial" panose="020B0604020202020204" pitchFamily="34" charset="0"/>
              </a:rPr>
              <a:t>!</a:t>
            </a:r>
          </a:p>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 Alex won’t be playing with us on these first few tries. </a:t>
            </a:r>
          </a:p>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On this first practice, there is just one restaurant. </a:t>
            </a:r>
          </a:p>
          <a:p>
            <a:pPr algn="ctr" rtl="0">
              <a:spcBef>
                <a:spcPts val="0"/>
              </a:spcBef>
              <a:spcAft>
                <a:spcPts val="0"/>
              </a:spcAft>
            </a:pPr>
            <a:endParaRPr lang="en-US" dirty="0">
              <a:solidFill>
                <a:srgbClr val="000000"/>
              </a:solidFill>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F46867E-3149-35DA-1CE0-01C8E77D3DA4}"/>
              </a:ext>
            </a:extLst>
          </p:cNvPr>
          <p:cNvSpPr txBox="1"/>
          <p:nvPr/>
        </p:nvSpPr>
        <p:spPr>
          <a:xfrm>
            <a:off x="1917890" y="4208429"/>
            <a:ext cx="6339841" cy="369332"/>
          </a:xfrm>
          <a:prstGeom prst="rect">
            <a:avLst/>
          </a:prstGeom>
          <a:noFill/>
        </p:spPr>
        <p:txBody>
          <a:bodyPr wrap="square">
            <a:spAutoFit/>
          </a:bodyPr>
          <a:lstStyle/>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p:txBody>
      </p:sp>
    </p:spTree>
    <p:extLst>
      <p:ext uri="{BB962C8B-B14F-4D97-AF65-F5344CB8AC3E}">
        <p14:creationId xmlns:p14="http://schemas.microsoft.com/office/powerpoint/2010/main" val="80020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2208FAD1-3122-08F5-BA13-3724336828C3}"/>
              </a:ext>
            </a:extLst>
          </p:cNvPr>
          <p:cNvSpPr txBox="1"/>
          <p:nvPr/>
        </p:nvSpPr>
        <p:spPr>
          <a:xfrm>
            <a:off x="2577111" y="2223845"/>
            <a:ext cx="6339843" cy="2585323"/>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let's practice one more time.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 this map, there are two restaurants, you can go to either one. See if you can reach one of the restaurants as fast as possible. </a:t>
            </a: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277118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6AADA721-1E44-838E-8765-26A486AEA9AD}"/>
              </a:ext>
            </a:extLst>
          </p:cNvPr>
          <p:cNvSpPr txBox="1"/>
          <p:nvPr/>
        </p:nvSpPr>
        <p:spPr>
          <a:xfrm>
            <a:off x="2577112" y="2090136"/>
            <a:ext cx="6339842"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Are you ready to play the game?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One last thing before you start, you and Alex can go to different restaurants or you can go to the same restaurant, and it doesn’t matter either way. You can also cross paths or touch sometimes, that’s okay too! </a:t>
            </a:r>
          </a:p>
          <a:p>
            <a:pPr algn="ctr" rtl="0">
              <a:spcBef>
                <a:spcPts val="0"/>
              </a:spcBef>
              <a:spcAft>
                <a:spcPts val="0"/>
              </a:spcAft>
            </a:pPr>
            <a:endParaRPr lang="en-US" sz="18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332376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D3CD7E69-D9BC-0A3D-CB73-93BD233D95C7}"/>
              </a:ext>
            </a:extLst>
          </p:cNvPr>
          <p:cNvSpPr txBox="1"/>
          <p:nvPr/>
        </p:nvSpPr>
        <p:spPr>
          <a:xfrm>
            <a:off x="2577112" y="1976015"/>
            <a:ext cx="6339842"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if you want to, we have one more round of the game that we can play.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In this round, it is just you again, and Alex won’t be playing with us. Would you like to play one last time?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endParaRPr lang="en-US" b="0" dirty="0">
              <a:solidFill>
                <a:srgbClr val="000000"/>
              </a:solidFill>
              <a:effectLst/>
              <a:latin typeface="Arial" panose="020B0604020202020204" pitchFamily="34" charset="0"/>
            </a:endParaRPr>
          </a:p>
          <a:p>
            <a:pPr algn="ctr" rtl="0">
              <a:spcBef>
                <a:spcPts val="0"/>
              </a:spcBef>
              <a:spcAft>
                <a:spcPts val="0"/>
              </a:spcAft>
            </a:pPr>
            <a:endParaRPr lang="en-US" b="0" dirty="0">
              <a:effectLst/>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187193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E3DF-359C-E394-54BF-3D72974118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F5B818-E314-54B9-067A-D5500EAECA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40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114538"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are hungry travelers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No.1</a:t>
              </a:r>
              <a:r>
                <a:rPr lang="zh-CN" altLang="en-US"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No.2</a:t>
              </a:r>
              <a:r>
                <a:rPr lang="zh-CN" altLang="en-US"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green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2114538" y="591066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6471706" y="1304593"/>
            <a:ext cx="1606967" cy="1614668"/>
          </a:xfrm>
          <a:prstGeom prst="rect">
            <a:avLst/>
          </a:prstGeom>
        </p:spPr>
      </p:pic>
    </p:spTree>
    <p:extLst>
      <p:ext uri="{BB962C8B-B14F-4D97-AF65-F5344CB8AC3E}">
        <p14:creationId xmlns:p14="http://schemas.microsoft.com/office/powerpoint/2010/main" val="344300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 formal experiment will </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 in 5 seconds. </a:t>
              </a:r>
            </a:p>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focus.</a:t>
              </a:r>
            </a:p>
          </p:txBody>
        </p:sp>
      </p:grpSp>
    </p:spTree>
    <p:extLst>
      <p:ext uri="{BB962C8B-B14F-4D97-AF65-F5344CB8AC3E}">
        <p14:creationId xmlns:p14="http://schemas.microsoft.com/office/powerpoint/2010/main" val="8004051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6363</TotalTime>
  <Words>702</Words>
  <Application>Microsoft Macintosh PowerPoint</Application>
  <PresentationFormat>Widescreen</PresentationFormat>
  <Paragraphs>112</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等线</vt:lpstr>
      <vt:lpstr>等线 Light</vt:lpstr>
      <vt:lpstr>楷体</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安</dc:creator>
  <cp:lastModifiedBy>Shaozhe Cheng</cp:lastModifiedBy>
  <cp:revision>240</cp:revision>
  <dcterms:created xsi:type="dcterms:W3CDTF">2018-12-24T02:23:55Z</dcterms:created>
  <dcterms:modified xsi:type="dcterms:W3CDTF">2024-11-18T19:08:44Z</dcterms:modified>
</cp:coreProperties>
</file>