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1"/>
  </p:notesMasterIdLst>
  <p:handoutMasterIdLst>
    <p:handoutMasterId r:id="rId112"/>
  </p:handoutMasterIdLst>
  <p:sldIdLst>
    <p:sldId id="643" r:id="rId2"/>
    <p:sldId id="667" r:id="rId3"/>
    <p:sldId id="681" r:id="rId4"/>
    <p:sldId id="871" r:id="rId5"/>
    <p:sldId id="700" r:id="rId6"/>
    <p:sldId id="701" r:id="rId7"/>
    <p:sldId id="702" r:id="rId8"/>
    <p:sldId id="703" r:id="rId9"/>
    <p:sldId id="704" r:id="rId10"/>
    <p:sldId id="705" r:id="rId11"/>
    <p:sldId id="706" r:id="rId12"/>
    <p:sldId id="819" r:id="rId13"/>
    <p:sldId id="790" r:id="rId14"/>
    <p:sldId id="791" r:id="rId15"/>
    <p:sldId id="792" r:id="rId16"/>
    <p:sldId id="793" r:id="rId17"/>
    <p:sldId id="794" r:id="rId18"/>
    <p:sldId id="798" r:id="rId19"/>
    <p:sldId id="800" r:id="rId20"/>
    <p:sldId id="801" r:id="rId21"/>
    <p:sldId id="803" r:id="rId22"/>
    <p:sldId id="869" r:id="rId23"/>
    <p:sldId id="814" r:id="rId24"/>
    <p:sldId id="816" r:id="rId25"/>
    <p:sldId id="870" r:id="rId26"/>
    <p:sldId id="820" r:id="rId27"/>
    <p:sldId id="724" r:id="rId28"/>
    <p:sldId id="725" r:id="rId29"/>
    <p:sldId id="726" r:id="rId30"/>
    <p:sldId id="728" r:id="rId31"/>
    <p:sldId id="729" r:id="rId32"/>
    <p:sldId id="730" r:id="rId33"/>
    <p:sldId id="731" r:id="rId34"/>
    <p:sldId id="732" r:id="rId35"/>
    <p:sldId id="733" r:id="rId36"/>
    <p:sldId id="734" r:id="rId37"/>
    <p:sldId id="735" r:id="rId38"/>
    <p:sldId id="736" r:id="rId39"/>
    <p:sldId id="737" r:id="rId40"/>
    <p:sldId id="738" r:id="rId41"/>
    <p:sldId id="739" r:id="rId42"/>
    <p:sldId id="740" r:id="rId43"/>
    <p:sldId id="741" r:id="rId44"/>
    <p:sldId id="742" r:id="rId45"/>
    <p:sldId id="743" r:id="rId46"/>
    <p:sldId id="744" r:id="rId47"/>
    <p:sldId id="745" r:id="rId48"/>
    <p:sldId id="746" r:id="rId49"/>
    <p:sldId id="747" r:id="rId50"/>
    <p:sldId id="748" r:id="rId51"/>
    <p:sldId id="749" r:id="rId52"/>
    <p:sldId id="750" r:id="rId53"/>
    <p:sldId id="751" r:id="rId54"/>
    <p:sldId id="752" r:id="rId55"/>
    <p:sldId id="753" r:id="rId56"/>
    <p:sldId id="754" r:id="rId57"/>
    <p:sldId id="755" r:id="rId58"/>
    <p:sldId id="756" r:id="rId59"/>
    <p:sldId id="757" r:id="rId60"/>
    <p:sldId id="758" r:id="rId61"/>
    <p:sldId id="759" r:id="rId62"/>
    <p:sldId id="760" r:id="rId63"/>
    <p:sldId id="761" r:id="rId64"/>
    <p:sldId id="762" r:id="rId65"/>
    <p:sldId id="763" r:id="rId66"/>
    <p:sldId id="764" r:id="rId67"/>
    <p:sldId id="765" r:id="rId68"/>
    <p:sldId id="766" r:id="rId69"/>
    <p:sldId id="767" r:id="rId70"/>
    <p:sldId id="873" r:id="rId71"/>
    <p:sldId id="769" r:id="rId72"/>
    <p:sldId id="770" r:id="rId73"/>
    <p:sldId id="771" r:id="rId74"/>
    <p:sldId id="772" r:id="rId75"/>
    <p:sldId id="773" r:id="rId76"/>
    <p:sldId id="774" r:id="rId77"/>
    <p:sldId id="775" r:id="rId78"/>
    <p:sldId id="776" r:id="rId79"/>
    <p:sldId id="777" r:id="rId80"/>
    <p:sldId id="778" r:id="rId81"/>
    <p:sldId id="779" r:id="rId82"/>
    <p:sldId id="780" r:id="rId83"/>
    <p:sldId id="781" r:id="rId84"/>
    <p:sldId id="782" r:id="rId85"/>
    <p:sldId id="783" r:id="rId86"/>
    <p:sldId id="784" r:id="rId87"/>
    <p:sldId id="785" r:id="rId88"/>
    <p:sldId id="786" r:id="rId89"/>
    <p:sldId id="787" r:id="rId90"/>
    <p:sldId id="841" r:id="rId91"/>
    <p:sldId id="842" r:id="rId92"/>
    <p:sldId id="843" r:id="rId93"/>
    <p:sldId id="844" r:id="rId94"/>
    <p:sldId id="845" r:id="rId95"/>
    <p:sldId id="848" r:id="rId96"/>
    <p:sldId id="850" r:id="rId97"/>
    <p:sldId id="851" r:id="rId98"/>
    <p:sldId id="852" r:id="rId99"/>
    <p:sldId id="853" r:id="rId100"/>
    <p:sldId id="854" r:id="rId101"/>
    <p:sldId id="856" r:id="rId102"/>
    <p:sldId id="857" r:id="rId103"/>
    <p:sldId id="858" r:id="rId104"/>
    <p:sldId id="859" r:id="rId105"/>
    <p:sldId id="860" r:id="rId106"/>
    <p:sldId id="861" r:id="rId107"/>
    <p:sldId id="862" r:id="rId108"/>
    <p:sldId id="867" r:id="rId109"/>
    <p:sldId id="662" r:id="rId110"/>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Comic Sans MS" panose="030F0702030302020204" pitchFamily="66" charset="0"/>
        <a:ea typeface="標楷體" panose="03000509000000000000" pitchFamily="65" charset="-120"/>
        <a:cs typeface="+mn-cs"/>
      </a:defRPr>
    </a:lvl1pPr>
    <a:lvl2pPr marL="457200" algn="l" rtl="0" eaLnBrk="0" fontAlgn="base" hangingPunct="0">
      <a:spcBef>
        <a:spcPct val="0"/>
      </a:spcBef>
      <a:spcAft>
        <a:spcPct val="0"/>
      </a:spcAft>
      <a:defRPr kumimoji="1" kern="1200">
        <a:solidFill>
          <a:schemeClr val="tx1"/>
        </a:solidFill>
        <a:latin typeface="Comic Sans MS" panose="030F0702030302020204" pitchFamily="66" charset="0"/>
        <a:ea typeface="標楷體" panose="03000509000000000000" pitchFamily="65" charset="-120"/>
        <a:cs typeface="+mn-cs"/>
      </a:defRPr>
    </a:lvl2pPr>
    <a:lvl3pPr marL="914400" algn="l" rtl="0" eaLnBrk="0" fontAlgn="base" hangingPunct="0">
      <a:spcBef>
        <a:spcPct val="0"/>
      </a:spcBef>
      <a:spcAft>
        <a:spcPct val="0"/>
      </a:spcAft>
      <a:defRPr kumimoji="1" kern="1200">
        <a:solidFill>
          <a:schemeClr val="tx1"/>
        </a:solidFill>
        <a:latin typeface="Comic Sans MS" panose="030F0702030302020204" pitchFamily="66" charset="0"/>
        <a:ea typeface="標楷體" panose="03000509000000000000" pitchFamily="65" charset="-120"/>
        <a:cs typeface="+mn-cs"/>
      </a:defRPr>
    </a:lvl3pPr>
    <a:lvl4pPr marL="1371600" algn="l" rtl="0" eaLnBrk="0" fontAlgn="base" hangingPunct="0">
      <a:spcBef>
        <a:spcPct val="0"/>
      </a:spcBef>
      <a:spcAft>
        <a:spcPct val="0"/>
      </a:spcAft>
      <a:defRPr kumimoji="1" kern="1200">
        <a:solidFill>
          <a:schemeClr val="tx1"/>
        </a:solidFill>
        <a:latin typeface="Comic Sans MS" panose="030F0702030302020204" pitchFamily="66" charset="0"/>
        <a:ea typeface="標楷體" panose="03000509000000000000" pitchFamily="65" charset="-120"/>
        <a:cs typeface="+mn-cs"/>
      </a:defRPr>
    </a:lvl4pPr>
    <a:lvl5pPr marL="1828800" algn="l" rtl="0" eaLnBrk="0" fontAlgn="base" hangingPunct="0">
      <a:spcBef>
        <a:spcPct val="0"/>
      </a:spcBef>
      <a:spcAft>
        <a:spcPct val="0"/>
      </a:spcAft>
      <a:defRPr kumimoji="1" kern="1200">
        <a:solidFill>
          <a:schemeClr val="tx1"/>
        </a:solidFill>
        <a:latin typeface="Comic Sans MS" panose="030F0702030302020204" pitchFamily="66" charset="0"/>
        <a:ea typeface="標楷體" panose="03000509000000000000" pitchFamily="65" charset="-120"/>
        <a:cs typeface="+mn-cs"/>
      </a:defRPr>
    </a:lvl5pPr>
    <a:lvl6pPr marL="2286000" algn="l" defTabSz="914400" rtl="0" eaLnBrk="1" latinLnBrk="0" hangingPunct="1">
      <a:defRPr kumimoji="1" kern="1200">
        <a:solidFill>
          <a:schemeClr val="tx1"/>
        </a:solidFill>
        <a:latin typeface="Comic Sans MS" panose="030F0702030302020204" pitchFamily="66" charset="0"/>
        <a:ea typeface="標楷體" panose="03000509000000000000" pitchFamily="65" charset="-120"/>
        <a:cs typeface="+mn-cs"/>
      </a:defRPr>
    </a:lvl6pPr>
    <a:lvl7pPr marL="2743200" algn="l" defTabSz="914400" rtl="0" eaLnBrk="1" latinLnBrk="0" hangingPunct="1">
      <a:defRPr kumimoji="1" kern="1200">
        <a:solidFill>
          <a:schemeClr val="tx1"/>
        </a:solidFill>
        <a:latin typeface="Comic Sans MS" panose="030F0702030302020204" pitchFamily="66" charset="0"/>
        <a:ea typeface="標楷體" panose="03000509000000000000" pitchFamily="65" charset="-120"/>
        <a:cs typeface="+mn-cs"/>
      </a:defRPr>
    </a:lvl7pPr>
    <a:lvl8pPr marL="3200400" algn="l" defTabSz="914400" rtl="0" eaLnBrk="1" latinLnBrk="0" hangingPunct="1">
      <a:defRPr kumimoji="1" kern="1200">
        <a:solidFill>
          <a:schemeClr val="tx1"/>
        </a:solidFill>
        <a:latin typeface="Comic Sans MS" panose="030F0702030302020204" pitchFamily="66" charset="0"/>
        <a:ea typeface="標楷體" panose="03000509000000000000" pitchFamily="65" charset="-120"/>
        <a:cs typeface="+mn-cs"/>
      </a:defRPr>
    </a:lvl8pPr>
    <a:lvl9pPr marL="3657600" algn="l" defTabSz="914400" rtl="0" eaLnBrk="1" latinLnBrk="0" hangingPunct="1">
      <a:defRPr kumimoji="1" kern="1200">
        <a:solidFill>
          <a:schemeClr val="tx1"/>
        </a:solidFill>
        <a:latin typeface="Comic Sans MS" panose="030F0702030302020204" pitchFamily="66"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a:srgbClr val="DDDD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81" autoAdjust="0"/>
  </p:normalViewPr>
  <p:slideViewPr>
    <p:cSldViewPr>
      <p:cViewPr varScale="1">
        <p:scale>
          <a:sx n="94" d="100"/>
          <a:sy n="94" d="100"/>
        </p:scale>
        <p:origin x="1243"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4.xml"/><Relationship Id="rId1" Type="http://schemas.openxmlformats.org/officeDocument/2006/relationships/slide" Target="slides/slide13.xml"/><Relationship Id="rId4"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9BDAC-D128-40F1-9E58-84992C7EAF2F}" type="datetimeFigureOut">
              <a:rPr lang="zh-TW" altLang="en-US" smtClean="0"/>
              <a:t>2020/12/22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E3D737-45D0-42D2-8700-910131A5B152}" type="slidenum">
              <a:rPr lang="zh-TW" altLang="en-US" smtClean="0"/>
              <a:t>‹#›</a:t>
            </a:fld>
            <a:endParaRPr lang="zh-TW" altLang="en-US"/>
          </a:p>
        </p:txBody>
      </p:sp>
    </p:spTree>
    <p:extLst>
      <p:ext uri="{BB962C8B-B14F-4D97-AF65-F5344CB8AC3E}">
        <p14:creationId xmlns:p14="http://schemas.microsoft.com/office/powerpoint/2010/main" val="3081723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ltLang="zh-TW"/>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ltLang="zh-TW"/>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BB9F7E8-B505-40AA-AF3F-EB89640CB20B}" type="slidenum">
              <a:rPr lang="en-US" altLang="zh-TW"/>
              <a:pPr>
                <a:defRPr/>
              </a:pPr>
              <a:t>‹#›</a:t>
            </a:fld>
            <a:endParaRPr lang="en-US" altLang="zh-TW"/>
          </a:p>
        </p:txBody>
      </p:sp>
    </p:spTree>
    <p:extLst>
      <p:ext uri="{BB962C8B-B14F-4D97-AF65-F5344CB8AC3E}">
        <p14:creationId xmlns:p14="http://schemas.microsoft.com/office/powerpoint/2010/main" val="891511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標楷體" pitchFamily="65"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標楷體" pitchFamily="65"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標楷體" pitchFamily="65"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標楷體" pitchFamily="65"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標楷體"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標楷體" panose="03000509000000000000" pitchFamily="65" charset="-120"/>
              </a:defRPr>
            </a:lvl1pPr>
            <a:lvl2pPr marL="742950" indent="-285750">
              <a:spcBef>
                <a:spcPct val="30000"/>
              </a:spcBef>
              <a:defRPr kumimoji="1" sz="1200">
                <a:solidFill>
                  <a:schemeClr val="tx1"/>
                </a:solidFill>
                <a:latin typeface="Arial" panose="020B0604020202020204" pitchFamily="34" charset="0"/>
                <a:ea typeface="標楷體" panose="03000509000000000000" pitchFamily="65" charset="-120"/>
              </a:defRPr>
            </a:lvl2pPr>
            <a:lvl3pPr marL="1143000" indent="-228600">
              <a:spcBef>
                <a:spcPct val="30000"/>
              </a:spcBef>
              <a:defRPr kumimoji="1" sz="1200">
                <a:solidFill>
                  <a:schemeClr val="tx1"/>
                </a:solidFill>
                <a:latin typeface="Arial" panose="020B0604020202020204" pitchFamily="34" charset="0"/>
                <a:ea typeface="標楷體" panose="03000509000000000000" pitchFamily="65" charset="-120"/>
              </a:defRPr>
            </a:lvl3pPr>
            <a:lvl4pPr marL="1600200" indent="-228600">
              <a:spcBef>
                <a:spcPct val="30000"/>
              </a:spcBef>
              <a:defRPr kumimoji="1" sz="1200">
                <a:solidFill>
                  <a:schemeClr val="tx1"/>
                </a:solidFill>
                <a:latin typeface="Arial" panose="020B0604020202020204" pitchFamily="34" charset="0"/>
                <a:ea typeface="標楷體" panose="03000509000000000000" pitchFamily="65" charset="-120"/>
              </a:defRPr>
            </a:lvl4pPr>
            <a:lvl5pPr marL="2057400" indent="-228600">
              <a:spcBef>
                <a:spcPct val="30000"/>
              </a:spcBef>
              <a:defRPr kumimoji="1" sz="12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9pPr>
          </a:lstStyle>
          <a:p>
            <a:pPr>
              <a:spcBef>
                <a:spcPct val="0"/>
              </a:spcBef>
            </a:pPr>
            <a:fld id="{4A9418B3-2974-4C35-A8CE-2B249B6AB938}" type="slidenum">
              <a:rPr lang="en-US" altLang="zh-TW" smtClean="0"/>
              <a:pPr>
                <a:spcBef>
                  <a:spcPct val="0"/>
                </a:spcBef>
              </a:pPr>
              <a:t>1</a:t>
            </a:fld>
            <a:endParaRPr lang="en-US" altLang="zh-TW"/>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220923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BB9F7E8-B505-40AA-AF3F-EB89640CB20B}" type="slidenum">
              <a:rPr lang="en-US" altLang="zh-TW" smtClean="0"/>
              <a:pPr>
                <a:defRPr/>
              </a:pPr>
              <a:t>2</a:t>
            </a:fld>
            <a:endParaRPr lang="en-US" altLang="zh-TW"/>
          </a:p>
        </p:txBody>
      </p:sp>
    </p:spTree>
    <p:extLst>
      <p:ext uri="{BB962C8B-B14F-4D97-AF65-F5344CB8AC3E}">
        <p14:creationId xmlns:p14="http://schemas.microsoft.com/office/powerpoint/2010/main" val="213399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218C803-47BF-429C-A97D-259E5A78E605}" type="slidenum">
              <a:rPr lang="en-US" altLang="zh-TW" smtClean="0">
                <a:latin typeface="Arial" panose="020B0604020202020204" pitchFamily="34" charset="0"/>
              </a:rPr>
              <a:pPr>
                <a:spcBef>
                  <a:spcPct val="0"/>
                </a:spcBef>
              </a:pPr>
              <a:t>4</a:t>
            </a:fld>
            <a:endParaRPr lang="en-US" altLang="zh-TW">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a:t>決策觀點的品質好壞：取決於 資訊的多寡 與 品質</a:t>
            </a:r>
          </a:p>
          <a:p>
            <a:pPr eaLnBrk="1" hangingPunct="1"/>
            <a:r>
              <a:rPr lang="zh-TW" altLang="en-US"/>
              <a:t>在面對大量且即時的投資相關訊息下，具備快速而正確的電腦計算能力 訊息傳輸能力 完整資料庫 分析能力 的金融投資資訊系統</a:t>
            </a:r>
          </a:p>
          <a:p>
            <a:pPr eaLnBrk="1" hangingPunct="1"/>
            <a:endParaRPr lang="zh-TW" altLang="en-US"/>
          </a:p>
          <a:p>
            <a:pPr eaLnBrk="1" hangingPunct="1"/>
            <a:r>
              <a:rPr lang="zh-TW" altLang="en-US"/>
              <a:t>看盤報價系統 即時新聞</a:t>
            </a:r>
            <a:r>
              <a:rPr lang="zh-TW" altLang="en-US">
                <a:sym typeface="Wingdings" panose="05000000000000000000" pitchFamily="2" charset="2"/>
              </a:rPr>
              <a:t>套利系統 避險系統 風險控管系統</a:t>
            </a:r>
          </a:p>
          <a:p>
            <a:pPr eaLnBrk="1" hangingPunct="1"/>
            <a:endParaRPr lang="zh-TW" altLang="en-US">
              <a:sym typeface="Wingdings" panose="05000000000000000000" pitchFamily="2" charset="2"/>
            </a:endParaRPr>
          </a:p>
          <a:p>
            <a:pPr eaLnBrk="1" hangingPunct="1"/>
            <a:r>
              <a:rPr lang="zh-TW" altLang="en-US">
                <a:sym typeface="Wingdings" panose="05000000000000000000" pitchFamily="2" charset="2"/>
              </a:rPr>
              <a:t>分析  資料探勘 </a:t>
            </a:r>
            <a:r>
              <a:rPr lang="en-US" altLang="zh-TW">
                <a:sym typeface="Wingdings" panose="05000000000000000000" pitchFamily="2" charset="2"/>
              </a:rPr>
              <a:t>data mining </a:t>
            </a:r>
            <a:r>
              <a:rPr lang="zh-TW" altLang="en-US">
                <a:sym typeface="Wingdings" panose="05000000000000000000" pitchFamily="2" charset="2"/>
              </a:rPr>
              <a:t>知識發現 </a:t>
            </a:r>
            <a:r>
              <a:rPr lang="en-US" altLang="zh-TW">
                <a:sym typeface="Wingdings" panose="05000000000000000000" pitchFamily="2" charset="2"/>
              </a:rPr>
              <a:t>knowledge discovering </a:t>
            </a:r>
            <a:endParaRPr lang="en-US" altLang="zh-TW"/>
          </a:p>
        </p:txBody>
      </p:sp>
    </p:spTree>
    <p:extLst>
      <p:ext uri="{BB962C8B-B14F-4D97-AF65-F5344CB8AC3E}">
        <p14:creationId xmlns:p14="http://schemas.microsoft.com/office/powerpoint/2010/main" val="310436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72D1E57-4C90-4287-AA4B-D7C4E77D8C15}" type="slidenum">
              <a:rPr lang="en-US" altLang="zh-TW" smtClean="0"/>
              <a:pPr>
                <a:spcBef>
                  <a:spcPct val="0"/>
                </a:spcBef>
              </a:pPr>
              <a:t>27</a:t>
            </a:fld>
            <a:endParaRPr lang="en-US" altLang="zh-TW"/>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400038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p:cNvSpPr>
            <a:spLocks noGrp="1" noRot="1" noChangeAspect="1" noTextEdit="1"/>
          </p:cNvSpPr>
          <p:nvPr>
            <p:ph type="sldImg"/>
          </p:nvPr>
        </p:nvSpPr>
        <p:spPr>
          <a:ln/>
        </p:spPr>
      </p:sp>
      <p:sp>
        <p:nvSpPr>
          <p:cNvPr id="1229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a:p>
        </p:txBody>
      </p:sp>
      <p:sp>
        <p:nvSpPr>
          <p:cNvPr id="1229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72BF011-A0C9-4793-9156-29769C2E9971}" type="slidenum">
              <a:rPr lang="zh-TW" altLang="en-US" smtClean="0"/>
              <a:pPr>
                <a:spcBef>
                  <a:spcPct val="0"/>
                </a:spcBef>
              </a:pPr>
              <a:t>32</a:t>
            </a:fld>
            <a:endParaRPr lang="en-US" altLang="zh-TW"/>
          </a:p>
        </p:txBody>
      </p:sp>
    </p:spTree>
    <p:extLst>
      <p:ext uri="{BB962C8B-B14F-4D97-AF65-F5344CB8AC3E}">
        <p14:creationId xmlns:p14="http://schemas.microsoft.com/office/powerpoint/2010/main" val="30603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標楷體" panose="03000509000000000000" pitchFamily="65" charset="-120"/>
              </a:defRPr>
            </a:lvl1pPr>
            <a:lvl2pPr marL="742950" indent="-285750">
              <a:spcBef>
                <a:spcPct val="30000"/>
              </a:spcBef>
              <a:defRPr kumimoji="1" sz="1200">
                <a:solidFill>
                  <a:schemeClr val="tx1"/>
                </a:solidFill>
                <a:latin typeface="Arial" panose="020B0604020202020204" pitchFamily="34" charset="0"/>
                <a:ea typeface="標楷體" panose="03000509000000000000" pitchFamily="65" charset="-120"/>
              </a:defRPr>
            </a:lvl2pPr>
            <a:lvl3pPr marL="1143000" indent="-228600">
              <a:spcBef>
                <a:spcPct val="30000"/>
              </a:spcBef>
              <a:defRPr kumimoji="1" sz="1200">
                <a:solidFill>
                  <a:schemeClr val="tx1"/>
                </a:solidFill>
                <a:latin typeface="Arial" panose="020B0604020202020204" pitchFamily="34" charset="0"/>
                <a:ea typeface="標楷體" panose="03000509000000000000" pitchFamily="65" charset="-120"/>
              </a:defRPr>
            </a:lvl3pPr>
            <a:lvl4pPr marL="1600200" indent="-228600">
              <a:spcBef>
                <a:spcPct val="30000"/>
              </a:spcBef>
              <a:defRPr kumimoji="1" sz="1200">
                <a:solidFill>
                  <a:schemeClr val="tx1"/>
                </a:solidFill>
                <a:latin typeface="Arial" panose="020B0604020202020204" pitchFamily="34" charset="0"/>
                <a:ea typeface="標楷體" panose="03000509000000000000" pitchFamily="65" charset="-120"/>
              </a:defRPr>
            </a:lvl4pPr>
            <a:lvl5pPr marL="2057400" indent="-228600">
              <a:spcBef>
                <a:spcPct val="30000"/>
              </a:spcBef>
              <a:defRPr kumimoji="1" sz="12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9pPr>
          </a:lstStyle>
          <a:p>
            <a:pPr>
              <a:spcBef>
                <a:spcPct val="0"/>
              </a:spcBef>
            </a:pPr>
            <a:fld id="{4A9418B3-2974-4C35-A8CE-2B249B6AB938}" type="slidenum">
              <a:rPr lang="en-US" altLang="zh-TW" smtClean="0"/>
              <a:pPr>
                <a:spcBef>
                  <a:spcPct val="0"/>
                </a:spcBef>
              </a:pPr>
              <a:t>90</a:t>
            </a:fld>
            <a:endParaRPr lang="en-US" altLang="zh-TW"/>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118424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標楷體" panose="03000509000000000000" pitchFamily="65" charset="-120"/>
              </a:defRPr>
            </a:lvl1pPr>
            <a:lvl2pPr marL="742950" indent="-285750">
              <a:spcBef>
                <a:spcPct val="30000"/>
              </a:spcBef>
              <a:defRPr kumimoji="1" sz="1200">
                <a:solidFill>
                  <a:schemeClr val="tx1"/>
                </a:solidFill>
                <a:latin typeface="Arial" panose="020B0604020202020204" pitchFamily="34" charset="0"/>
                <a:ea typeface="標楷體" panose="03000509000000000000" pitchFamily="65" charset="-120"/>
              </a:defRPr>
            </a:lvl2pPr>
            <a:lvl3pPr marL="1143000" indent="-228600">
              <a:spcBef>
                <a:spcPct val="30000"/>
              </a:spcBef>
              <a:defRPr kumimoji="1" sz="1200">
                <a:solidFill>
                  <a:schemeClr val="tx1"/>
                </a:solidFill>
                <a:latin typeface="Arial" panose="020B0604020202020204" pitchFamily="34" charset="0"/>
                <a:ea typeface="標楷體" panose="03000509000000000000" pitchFamily="65" charset="-120"/>
              </a:defRPr>
            </a:lvl3pPr>
            <a:lvl4pPr marL="1600200" indent="-228600">
              <a:spcBef>
                <a:spcPct val="30000"/>
              </a:spcBef>
              <a:defRPr kumimoji="1" sz="1200">
                <a:solidFill>
                  <a:schemeClr val="tx1"/>
                </a:solidFill>
                <a:latin typeface="Arial" panose="020B0604020202020204" pitchFamily="34" charset="0"/>
                <a:ea typeface="標楷體" panose="03000509000000000000" pitchFamily="65" charset="-120"/>
              </a:defRPr>
            </a:lvl4pPr>
            <a:lvl5pPr marL="2057400" indent="-228600">
              <a:spcBef>
                <a:spcPct val="30000"/>
              </a:spcBef>
              <a:defRPr kumimoji="1" sz="12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標楷體" panose="03000509000000000000" pitchFamily="65" charset="-120"/>
              </a:defRPr>
            </a:lvl9pPr>
          </a:lstStyle>
          <a:p>
            <a:pPr>
              <a:spcBef>
                <a:spcPct val="0"/>
              </a:spcBef>
            </a:pPr>
            <a:fld id="{17324721-A333-40A4-8C78-4CE222F00DE2}" type="slidenum">
              <a:rPr lang="en-US" altLang="zh-TW" smtClean="0"/>
              <a:pPr>
                <a:spcBef>
                  <a:spcPct val="0"/>
                </a:spcBef>
              </a:pPr>
              <a:t>109</a:t>
            </a:fld>
            <a:endParaRPr lang="en-US" altLang="zh-TW"/>
          </a:p>
        </p:txBody>
      </p:sp>
      <p:sp>
        <p:nvSpPr>
          <p:cNvPr id="8195"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8196" name="Rectangle 3"/>
          <p:cNvSpPr>
            <a:spLocks noGrp="1" noChangeArrowheads="1"/>
          </p:cNvSpPr>
          <p:nvPr>
            <p:ph type="body" idx="1"/>
          </p:nvPr>
        </p:nvSpPr>
        <p:spPr>
          <a:xfrm>
            <a:off x="909638" y="4341813"/>
            <a:ext cx="5032375" cy="4151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0" tIns="49212" rIns="95250" bIns="49212"/>
          <a:lstStyle/>
          <a:p>
            <a:pPr defTabSz="969963" eaLnBrk="1" hangingPunct="1"/>
            <a:endParaRPr lang="zh-TW" altLang="zh-TW"/>
          </a:p>
        </p:txBody>
      </p:sp>
    </p:spTree>
    <p:extLst>
      <p:ext uri="{BB962C8B-B14F-4D97-AF65-F5344CB8AC3E}">
        <p14:creationId xmlns:p14="http://schemas.microsoft.com/office/powerpoint/2010/main" val="1689718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5" name="Group 18"/>
          <p:cNvGrpSpPr>
            <a:grpSpLocks/>
          </p:cNvGrpSpPr>
          <p:nvPr/>
        </p:nvGrpSpPr>
        <p:grpSpPr bwMode="auto">
          <a:xfrm>
            <a:off x="7843044" y="4653756"/>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123 w 794"/>
                <a:gd name="T1" fmla="*/ 25 h 414"/>
                <a:gd name="T2" fmla="*/ 110 w 794"/>
                <a:gd name="T3" fmla="*/ 20 h 414"/>
                <a:gd name="T4" fmla="*/ 86 w 794"/>
                <a:gd name="T5" fmla="*/ 13 h 414"/>
                <a:gd name="T6" fmla="*/ 10 w 794"/>
                <a:gd name="T7" fmla="*/ 0 h 414"/>
                <a:gd name="T8" fmla="*/ 4 w 794"/>
                <a:gd name="T9" fmla="*/ 1 h 414"/>
                <a:gd name="T10" fmla="*/ 0 w 794"/>
                <a:gd name="T11" fmla="*/ 6 h 414"/>
                <a:gd name="T12" fmla="*/ 4 w 794"/>
                <a:gd name="T13" fmla="*/ 10 h 414"/>
                <a:gd name="T14" fmla="*/ 89 w 794"/>
                <a:gd name="T15" fmla="*/ 26 h 414"/>
                <a:gd name="T16" fmla="*/ 107 w 794"/>
                <a:gd name="T17" fmla="*/ 25 h 414"/>
                <a:gd name="T18" fmla="*/ 122 w 794"/>
                <a:gd name="T19" fmla="*/ 26 h 414"/>
                <a:gd name="T20" fmla="*/ 123 w 794"/>
                <a:gd name="T21" fmla="*/ 25 h 414"/>
                <a:gd name="T22" fmla="*/ 123 w 794"/>
                <a:gd name="T23" fmla="*/ 25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7" name="Freeform 20"/>
            <p:cNvSpPr>
              <a:spLocks/>
            </p:cNvSpPr>
            <p:nvPr userDrawn="1"/>
          </p:nvSpPr>
          <p:spPr bwMode="auto">
            <a:xfrm rot="7320404">
              <a:off x="4893" y="2923"/>
              <a:ext cx="627" cy="290"/>
            </a:xfrm>
            <a:custGeom>
              <a:avLst/>
              <a:gdLst>
                <a:gd name="T0" fmla="*/ 0 w 1586"/>
                <a:gd name="T1" fmla="*/ 0 h 821"/>
                <a:gd name="T2" fmla="*/ 1 w 1586"/>
                <a:gd name="T3" fmla="*/ 0 h 821"/>
                <a:gd name="T4" fmla="*/ 1 w 1586"/>
                <a:gd name="T5" fmla="*/ 0 h 821"/>
                <a:gd name="T6" fmla="*/ 1 w 1586"/>
                <a:gd name="T7" fmla="*/ 0 h 821"/>
                <a:gd name="T8" fmla="*/ 1 w 1586"/>
                <a:gd name="T9" fmla="*/ 0 h 821"/>
                <a:gd name="T10" fmla="*/ 1 w 1586"/>
                <a:gd name="T11" fmla="*/ 0 h 821"/>
                <a:gd name="T12" fmla="*/ 1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8" name="Freeform 21"/>
            <p:cNvSpPr>
              <a:spLocks/>
            </p:cNvSpPr>
            <p:nvPr userDrawn="1"/>
          </p:nvSpPr>
          <p:spPr bwMode="auto">
            <a:xfrm rot="7320404">
              <a:off x="5000" y="2913"/>
              <a:ext cx="416" cy="265"/>
            </a:xfrm>
            <a:custGeom>
              <a:avLst/>
              <a:gdLst>
                <a:gd name="T0" fmla="*/ 0 w 1049"/>
                <a:gd name="T1" fmla="*/ 0 h 747"/>
                <a:gd name="T2" fmla="*/ 1 w 1049"/>
                <a:gd name="T3" fmla="*/ 0 h 747"/>
                <a:gd name="T4" fmla="*/ 1 w 1049"/>
                <a:gd name="T5" fmla="*/ 0 h 747"/>
                <a:gd name="T6" fmla="*/ 1 w 1049"/>
                <a:gd name="T7" fmla="*/ 0 h 747"/>
                <a:gd name="T8" fmla="*/ 0 w 1049"/>
                <a:gd name="T9" fmla="*/ 0 h 747"/>
                <a:gd name="T10" fmla="*/ 0 w 1049"/>
                <a:gd name="T11" fmla="*/ 0 h 747"/>
                <a:gd name="T12" fmla="*/ 0 w 1049"/>
                <a:gd name="T13" fmla="*/ 0 h 747"/>
                <a:gd name="T14" fmla="*/ 0 w 1049"/>
                <a:gd name="T15" fmla="*/ 0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9" name="Group 22"/>
            <p:cNvGrpSpPr>
              <a:grpSpLocks/>
            </p:cNvGrpSpPr>
            <p:nvPr userDrawn="1"/>
          </p:nvGrpSpPr>
          <p:grpSpPr bwMode="auto">
            <a:xfrm>
              <a:off x="4986" y="2752"/>
              <a:ext cx="469" cy="667"/>
              <a:chOff x="4986" y="2752"/>
              <a:chExt cx="469" cy="667"/>
            </a:xfrm>
          </p:grpSpPr>
          <p:sp>
            <p:nvSpPr>
              <p:cNvPr id="20" name="Freeform 23"/>
              <p:cNvSpPr>
                <a:spLocks/>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0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1" name="Freeform 24"/>
              <p:cNvSpPr>
                <a:spLocks/>
              </p:cNvSpPr>
              <p:nvPr userDrawn="1"/>
            </p:nvSpPr>
            <p:spPr bwMode="auto">
              <a:xfrm rot="7320404">
                <a:off x="4887" y="2930"/>
                <a:ext cx="667" cy="311"/>
              </a:xfrm>
              <a:custGeom>
                <a:avLst/>
                <a:gdLst>
                  <a:gd name="T0" fmla="*/ 0 w 1684"/>
                  <a:gd name="T1" fmla="*/ 0 h 880"/>
                  <a:gd name="T2" fmla="*/ 0 w 1684"/>
                  <a:gd name="T3" fmla="*/ 0 h 880"/>
                  <a:gd name="T4" fmla="*/ 0 w 1684"/>
                  <a:gd name="T5" fmla="*/ 0 h 880"/>
                  <a:gd name="T6" fmla="*/ 0 w 1684"/>
                  <a:gd name="T7" fmla="*/ 0 h 880"/>
                  <a:gd name="T8" fmla="*/ 1 w 1684"/>
                  <a:gd name="T9" fmla="*/ 0 h 880"/>
                  <a:gd name="T10" fmla="*/ 1 w 1684"/>
                  <a:gd name="T11" fmla="*/ 0 h 880"/>
                  <a:gd name="T12" fmla="*/ 1 w 1684"/>
                  <a:gd name="T13" fmla="*/ 0 h 880"/>
                  <a:gd name="T14" fmla="*/ 1 w 1684"/>
                  <a:gd name="T15" fmla="*/ 0 h 880"/>
                  <a:gd name="T16" fmla="*/ 1 w 1684"/>
                  <a:gd name="T17" fmla="*/ 0 h 880"/>
                  <a:gd name="T18" fmla="*/ 1 w 1684"/>
                  <a:gd name="T19" fmla="*/ 0 h 880"/>
                  <a:gd name="T20" fmla="*/ 1 w 1684"/>
                  <a:gd name="T21" fmla="*/ 0 h 880"/>
                  <a:gd name="T22" fmla="*/ 1 w 1684"/>
                  <a:gd name="T23" fmla="*/ 0 h 880"/>
                  <a:gd name="T24" fmla="*/ 1 w 1684"/>
                  <a:gd name="T25" fmla="*/ 0 h 880"/>
                  <a:gd name="T26" fmla="*/ 1 w 1684"/>
                  <a:gd name="T27" fmla="*/ 0 h 880"/>
                  <a:gd name="T28" fmla="*/ 1 w 1684"/>
                  <a:gd name="T29" fmla="*/ 0 h 880"/>
                  <a:gd name="T30" fmla="*/ 1 w 1684"/>
                  <a:gd name="T31" fmla="*/ 0 h 880"/>
                  <a:gd name="T32" fmla="*/ 1 w 1684"/>
                  <a:gd name="T33" fmla="*/ 0 h 880"/>
                  <a:gd name="T34" fmla="*/ 1 w 1684"/>
                  <a:gd name="T35" fmla="*/ 0 h 880"/>
                  <a:gd name="T36" fmla="*/ 1 w 1684"/>
                  <a:gd name="T37" fmla="*/ 0 h 880"/>
                  <a:gd name="T38" fmla="*/ 1 w 1684"/>
                  <a:gd name="T39" fmla="*/ 0 h 880"/>
                  <a:gd name="T40" fmla="*/ 0 w 1684"/>
                  <a:gd name="T41" fmla="*/ 0 h 880"/>
                  <a:gd name="T42" fmla="*/ 0 w 1684"/>
                  <a:gd name="T43" fmla="*/ 0 h 880"/>
                  <a:gd name="T44" fmla="*/ 0 w 1684"/>
                  <a:gd name="T45" fmla="*/ 0 h 880"/>
                  <a:gd name="T46" fmla="*/ 0 w 1684"/>
                  <a:gd name="T47" fmla="*/ 0 h 880"/>
                  <a:gd name="T48" fmla="*/ 0 w 1684"/>
                  <a:gd name="T49" fmla="*/ 0 h 880"/>
                  <a:gd name="T50" fmla="*/ 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2" name="Freeform 25"/>
              <p:cNvSpPr>
                <a:spLocks/>
              </p:cNvSpPr>
              <p:nvPr userDrawn="1"/>
            </p:nvSpPr>
            <p:spPr bwMode="auto">
              <a:xfrm rot="7320404">
                <a:off x="5062" y="2997"/>
                <a:ext cx="472" cy="176"/>
              </a:xfrm>
              <a:custGeom>
                <a:avLst/>
                <a:gdLst>
                  <a:gd name="T0" fmla="*/ 0 w 1190"/>
                  <a:gd name="T1" fmla="*/ 0 h 500"/>
                  <a:gd name="T2" fmla="*/ 1 w 1190"/>
                  <a:gd name="T3" fmla="*/ 0 h 500"/>
                  <a:gd name="T4" fmla="*/ 1 w 1190"/>
                  <a:gd name="T5" fmla="*/ 0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3" name="Freeform 26"/>
              <p:cNvSpPr>
                <a:spLocks/>
              </p:cNvSpPr>
              <p:nvPr userDrawn="1"/>
            </p:nvSpPr>
            <p:spPr bwMode="auto">
              <a:xfrm rot="7320404">
                <a:off x="5364" y="2873"/>
                <a:ext cx="63" cy="118"/>
              </a:xfrm>
              <a:custGeom>
                <a:avLst/>
                <a:gdLst>
                  <a:gd name="T0" fmla="*/ 0 w 160"/>
                  <a:gd name="T1" fmla="*/ 0 h 335"/>
                  <a:gd name="T2" fmla="*/ 0 w 160"/>
                  <a:gd name="T3" fmla="*/ 0 h 335"/>
                  <a:gd name="T4" fmla="*/ 0 w 160"/>
                  <a:gd name="T5" fmla="*/ 0 h 335"/>
                  <a:gd name="T6" fmla="*/ 0 w 160"/>
                  <a:gd name="T7" fmla="*/ 0 h 335"/>
                  <a:gd name="T8" fmla="*/ 0 w 160"/>
                  <a:gd name="T9" fmla="*/ 0 h 335"/>
                  <a:gd name="T10" fmla="*/ 0 w 160"/>
                  <a:gd name="T11" fmla="*/ 0 h 335"/>
                  <a:gd name="T12" fmla="*/ 0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4" name="Freeform 27"/>
              <p:cNvSpPr>
                <a:spLocks/>
              </p:cNvSpPr>
              <p:nvPr userDrawn="1"/>
            </p:nvSpPr>
            <p:spPr bwMode="auto">
              <a:xfrm rot="7320404">
                <a:off x="5137" y="3000"/>
                <a:ext cx="193" cy="104"/>
              </a:xfrm>
              <a:custGeom>
                <a:avLst/>
                <a:gdLst>
                  <a:gd name="T0" fmla="*/ 0 w 489"/>
                  <a:gd name="T1" fmla="*/ 0 h 296"/>
                  <a:gd name="T2" fmla="*/ 0 w 489"/>
                  <a:gd name="T3" fmla="*/ 0 h 296"/>
                  <a:gd name="T4" fmla="*/ 0 w 489"/>
                  <a:gd name="T5" fmla="*/ 0 h 296"/>
                  <a:gd name="T6" fmla="*/ 0 w 489"/>
                  <a:gd name="T7" fmla="*/ 0 h 296"/>
                  <a:gd name="T8" fmla="*/ 0 w 489"/>
                  <a:gd name="T9" fmla="*/ 0 h 296"/>
                  <a:gd name="T10" fmla="*/ 0 w 489"/>
                  <a:gd name="T11" fmla="*/ 0 h 296"/>
                  <a:gd name="T12" fmla="*/ 0 w 489"/>
                  <a:gd name="T13" fmla="*/ 0 h 296"/>
                  <a:gd name="T14" fmla="*/ 0 w 489"/>
                  <a:gd name="T15" fmla="*/ 0 h 296"/>
                  <a:gd name="T16" fmla="*/ 0 w 489"/>
                  <a:gd name="T17" fmla="*/ 0 h 296"/>
                  <a:gd name="T18" fmla="*/ 0 w 489"/>
                  <a:gd name="T19" fmla="*/ 0 h 296"/>
                  <a:gd name="T20" fmla="*/ 0 w 489"/>
                  <a:gd name="T21" fmla="*/ 0 h 296"/>
                  <a:gd name="T22" fmla="*/ 0 w 489"/>
                  <a:gd name="T23" fmla="*/ 0 h 296"/>
                  <a:gd name="T24" fmla="*/ 0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sp>
        <p:nvSpPr>
          <p:cNvPr id="5123" name="Rectangle 3"/>
          <p:cNvSpPr>
            <a:spLocks noGrp="1" noChangeArrowheads="1"/>
          </p:cNvSpPr>
          <p:nvPr>
            <p:ph type="ctrTitle"/>
          </p:nvPr>
        </p:nvSpPr>
        <p:spPr>
          <a:xfrm>
            <a:off x="1513519" y="1501182"/>
            <a:ext cx="6400800" cy="1540468"/>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TW" altLang="en-US" dirty="0"/>
              <a:t>按一下以編輯母片標題樣式</a:t>
            </a:r>
          </a:p>
        </p:txBody>
      </p:sp>
      <p:sp>
        <p:nvSpPr>
          <p:cNvPr id="5124" name="Rectangle 4"/>
          <p:cNvSpPr>
            <a:spLocks noGrp="1" noChangeArrowheads="1"/>
          </p:cNvSpPr>
          <p:nvPr>
            <p:ph type="subTitle" idx="1"/>
          </p:nvPr>
        </p:nvSpPr>
        <p:spPr>
          <a:xfrm>
            <a:off x="1794652" y="3542006"/>
            <a:ext cx="6032500" cy="1003300"/>
          </a:xfrm>
        </p:spPr>
        <p:txBody>
          <a:bodyPr/>
          <a:lstStyle>
            <a:lvl1pPr marL="0" indent="0" algn="ctr">
              <a:buFont typeface="Wingdings" pitchFamily="2" charset="2"/>
              <a:buNone/>
              <a:defRPr sz="2400">
                <a:effectLst>
                  <a:outerShdw blurRad="38100" dist="38100" dir="2700000" algn="tl">
                    <a:srgbClr val="C0C0C0"/>
                  </a:outerShdw>
                </a:effectLst>
              </a:defRPr>
            </a:lvl1pPr>
          </a:lstStyle>
          <a:p>
            <a:r>
              <a:rPr lang="zh-TW" altLang="en-US" dirty="0"/>
              <a:t>按一下以編輯母片副標題樣式</a:t>
            </a:r>
          </a:p>
        </p:txBody>
      </p:sp>
      <p:pic>
        <p:nvPicPr>
          <p:cNvPr id="25" name="Picture 55" descr="fjumark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0011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66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6"/>
          <p:cNvSpPr>
            <a:spLocks noGrp="1" noChangeArrowheads="1"/>
          </p:cNvSpPr>
          <p:nvPr>
            <p:ph type="ftr" sz="quarter" idx="11"/>
          </p:nvPr>
        </p:nvSpPr>
        <p:spPr>
          <a:xfrm>
            <a:off x="3563938" y="6524625"/>
            <a:ext cx="2895600" cy="333375"/>
          </a:xfrm>
          <a:prstGeom prst="rect">
            <a:avLst/>
          </a:prstGeom>
          <a:ln/>
        </p:spPr>
        <p:txBody>
          <a:bodyPr/>
          <a:lstStyle>
            <a:lvl1pPr>
              <a:defRPr/>
            </a:lvl1pPr>
          </a:lstStyle>
          <a:p>
            <a:pPr>
              <a:defRPr/>
            </a:pPr>
            <a:r>
              <a:rPr lang="en-US" altLang="zh-TW"/>
              <a:t>輔大資管系 林文修</a:t>
            </a:r>
          </a:p>
        </p:txBody>
      </p:sp>
      <p:sp>
        <p:nvSpPr>
          <p:cNvPr id="6" name="Rectangle 7"/>
          <p:cNvSpPr>
            <a:spLocks noGrp="1" noChangeArrowheads="1"/>
          </p:cNvSpPr>
          <p:nvPr>
            <p:ph type="sldNum" sz="quarter" idx="12"/>
          </p:nvPr>
        </p:nvSpPr>
        <p:spPr>
          <a:ln/>
        </p:spPr>
        <p:txBody>
          <a:bodyPr/>
          <a:lstStyle>
            <a:lvl1pPr>
              <a:defRPr/>
            </a:lvl1pPr>
          </a:lstStyle>
          <a:p>
            <a:pPr>
              <a:defRPr/>
            </a:pPr>
            <a:fld id="{FDAD398A-DF79-4187-A25A-46B4992DEE42}" type="slidenum">
              <a:rPr lang="en-US" altLang="zh-TW"/>
              <a:pPr>
                <a:defRPr/>
              </a:pPr>
              <a:t>‹#›</a:t>
            </a:fld>
            <a:endParaRPr lang="en-US" altLang="zh-TW"/>
          </a:p>
        </p:txBody>
      </p:sp>
    </p:spTree>
    <p:extLst>
      <p:ext uri="{BB962C8B-B14F-4D97-AF65-F5344CB8AC3E}">
        <p14:creationId xmlns:p14="http://schemas.microsoft.com/office/powerpoint/2010/main" val="243664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
            <a:ext cx="7486650" cy="75565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268413"/>
            <a:ext cx="377190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268413"/>
            <a:ext cx="377190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ftr" sz="quarter" idx="11"/>
          </p:nvPr>
        </p:nvSpPr>
        <p:spPr>
          <a:xfrm>
            <a:off x="3563938" y="6524625"/>
            <a:ext cx="2895600" cy="333375"/>
          </a:xfrm>
          <a:prstGeom prst="rect">
            <a:avLst/>
          </a:prstGeom>
          <a:ln/>
        </p:spPr>
        <p:txBody>
          <a:bodyPr/>
          <a:lstStyle>
            <a:lvl1pPr>
              <a:defRPr/>
            </a:lvl1pPr>
          </a:lstStyle>
          <a:p>
            <a:pPr>
              <a:defRPr/>
            </a:pPr>
            <a:r>
              <a:rPr lang="en-US" altLang="zh-TW" dirty="0" err="1"/>
              <a:t>林文修</a:t>
            </a: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7EF2EC66-D9AA-4877-8C74-C9C27DAA3EB9}" type="slidenum">
              <a:rPr lang="en-US" altLang="zh-TW"/>
              <a:pPr>
                <a:defRPr/>
              </a:pPr>
              <a:t>‹#›</a:t>
            </a:fld>
            <a:endParaRPr lang="en-US" altLang="zh-TW"/>
          </a:p>
        </p:txBody>
      </p:sp>
    </p:spTree>
    <p:extLst>
      <p:ext uri="{BB962C8B-B14F-4D97-AF65-F5344CB8AC3E}">
        <p14:creationId xmlns:p14="http://schemas.microsoft.com/office/powerpoint/2010/main" val="108306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xfrm>
            <a:off x="3124200" y="6400800"/>
            <a:ext cx="2895600" cy="457200"/>
          </a:xfrm>
          <a:prstGeom prst="rect">
            <a:avLst/>
          </a:prstGeom>
          <a:ln/>
        </p:spPr>
        <p:txBody>
          <a:bodyPr/>
          <a:lstStyle>
            <a:lvl1pPr>
              <a:defRPr/>
            </a:lvl1pPr>
          </a:lstStyle>
          <a:p>
            <a:pPr>
              <a:defRPr/>
            </a:pPr>
            <a:r>
              <a:rPr lang="en-US" altLang="zh-TW"/>
              <a:t>輔仁大學、林文修</a:t>
            </a:r>
          </a:p>
        </p:txBody>
      </p:sp>
      <p:sp>
        <p:nvSpPr>
          <p:cNvPr id="4" name="Rectangle 6"/>
          <p:cNvSpPr>
            <a:spLocks noGrp="1" noChangeArrowheads="1"/>
          </p:cNvSpPr>
          <p:nvPr>
            <p:ph type="sldNum" sz="quarter" idx="12"/>
          </p:nvPr>
        </p:nvSpPr>
        <p:spPr>
          <a:ln/>
        </p:spPr>
        <p:txBody>
          <a:bodyPr/>
          <a:lstStyle>
            <a:lvl1pPr>
              <a:defRPr/>
            </a:lvl1pPr>
          </a:lstStyle>
          <a:p>
            <a:pPr>
              <a:defRPr/>
            </a:pPr>
            <a:fld id="{ADA87F79-AE4A-492F-9589-2C5AA2FA6236}" type="slidenum">
              <a:rPr lang="en-US" altLang="zh-TW"/>
              <a:pPr>
                <a:defRPr/>
              </a:pPr>
              <a:t>‹#›</a:t>
            </a:fld>
            <a:endParaRPr lang="en-US" altLang="zh-TW"/>
          </a:p>
        </p:txBody>
      </p:sp>
    </p:spTree>
    <p:extLst>
      <p:ext uri="{BB962C8B-B14F-4D97-AF65-F5344CB8AC3E}">
        <p14:creationId xmlns:p14="http://schemas.microsoft.com/office/powerpoint/2010/main" val="315194682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46187" y="116632"/>
            <a:ext cx="7840055" cy="755650"/>
          </a:xfrm>
        </p:spPr>
        <p:txBody>
          <a:bodyPr/>
          <a:lstStyle/>
          <a:p>
            <a:r>
              <a:rPr lang="zh-TW" altLang="en-US" dirty="0"/>
              <a:t>按一下以編輯母片標題樣式</a:t>
            </a:r>
          </a:p>
        </p:txBody>
      </p:sp>
      <p:sp>
        <p:nvSpPr>
          <p:cNvPr id="3" name="內容版面配置區 2"/>
          <p:cNvSpPr>
            <a:spLocks noGrp="1"/>
          </p:cNvSpPr>
          <p:nvPr>
            <p:ph idx="1"/>
          </p:nvPr>
        </p:nvSpPr>
        <p:spPr>
          <a:xfrm>
            <a:off x="546187" y="1124744"/>
            <a:ext cx="7863840" cy="519920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38899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814876" y="3861048"/>
            <a:ext cx="7772400" cy="1362075"/>
          </a:xfrm>
        </p:spPr>
        <p:txBody>
          <a:bodyPr anchor="t"/>
          <a:lstStyle>
            <a:lvl1pPr algn="ctr">
              <a:defRPr sz="3200" b="1" cap="all"/>
            </a:lvl1pPr>
          </a:lstStyle>
          <a:p>
            <a:r>
              <a:rPr lang="zh-TW" altLang="en-US" dirty="0"/>
              <a:t>按一下以編輯母片標題樣式</a:t>
            </a:r>
          </a:p>
        </p:txBody>
      </p:sp>
      <p:sp>
        <p:nvSpPr>
          <p:cNvPr id="3" name="文字版面配置區 2"/>
          <p:cNvSpPr>
            <a:spLocks noGrp="1"/>
          </p:cNvSpPr>
          <p:nvPr>
            <p:ph type="body" idx="1"/>
          </p:nvPr>
        </p:nvSpPr>
        <p:spPr>
          <a:xfrm>
            <a:off x="855134" y="1268760"/>
            <a:ext cx="7772400" cy="1500187"/>
          </a:xfrm>
        </p:spPr>
        <p:txBody>
          <a:bodyPr anchor="b"/>
          <a:lstStyle>
            <a:lvl1pPr marL="0" indent="0" algn="ctr">
              <a:buNone/>
              <a:defRPr sz="3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dirty="0"/>
              <a:t>按一下以編輯母片文字樣式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7"/>
          <p:cNvSpPr>
            <a:spLocks noGrp="1" noChangeArrowheads="1"/>
          </p:cNvSpPr>
          <p:nvPr>
            <p:ph type="sldNum" sz="quarter" idx="12"/>
          </p:nvPr>
        </p:nvSpPr>
        <p:spPr>
          <a:ln/>
        </p:spPr>
        <p:txBody>
          <a:bodyPr/>
          <a:lstStyle>
            <a:lvl1pPr>
              <a:defRPr/>
            </a:lvl1pPr>
          </a:lstStyle>
          <a:p>
            <a:pPr>
              <a:defRPr/>
            </a:pPr>
            <a:fld id="{BF6E77FE-AFF9-4102-8525-4FD7287E205F}" type="slidenum">
              <a:rPr lang="en-US" altLang="zh-TW"/>
              <a:pPr>
                <a:defRPr/>
              </a:pPr>
              <a:t>‹#›</a:t>
            </a:fld>
            <a:endParaRPr lang="en-US" altLang="zh-TW"/>
          </a:p>
        </p:txBody>
      </p:sp>
    </p:spTree>
    <p:extLst>
      <p:ext uri="{BB962C8B-B14F-4D97-AF65-F5344CB8AC3E}">
        <p14:creationId xmlns:p14="http://schemas.microsoft.com/office/powerpoint/2010/main" val="2353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a:defRPr/>
            </a:pPr>
            <a:endParaRPr lang="en-US" altLang="zh-TW"/>
          </a:p>
        </p:txBody>
      </p:sp>
      <p:sp>
        <p:nvSpPr>
          <p:cNvPr id="5" name="投影片編號版面配置區 4"/>
          <p:cNvSpPr>
            <a:spLocks noGrp="1"/>
          </p:cNvSpPr>
          <p:nvPr>
            <p:ph type="sldNum" sz="quarter" idx="12"/>
          </p:nvPr>
        </p:nvSpPr>
        <p:spPr/>
        <p:txBody>
          <a:bodyPr/>
          <a:lstStyle/>
          <a:p>
            <a:pPr>
              <a:defRPr/>
            </a:pPr>
            <a:fld id="{CFBEE918-67CC-4607-8A88-78E4B2AEA684}" type="slidenum">
              <a:rPr lang="en-US" altLang="zh-TW" smtClean="0"/>
              <a:pPr>
                <a:defRPr/>
              </a:pPr>
              <a:t>‹#›</a:t>
            </a:fld>
            <a:endParaRPr lang="en-US" altLang="zh-TW" dirty="0"/>
          </a:p>
        </p:txBody>
      </p:sp>
    </p:spTree>
    <p:extLst>
      <p:ext uri="{BB962C8B-B14F-4D97-AF65-F5344CB8AC3E}">
        <p14:creationId xmlns:p14="http://schemas.microsoft.com/office/powerpoint/2010/main" val="357221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85800" y="1268413"/>
            <a:ext cx="37719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10100" y="1268413"/>
            <a:ext cx="37719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 name="標題 7"/>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23552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43608" y="72232"/>
            <a:ext cx="7488832" cy="836488"/>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307143"/>
            <a:ext cx="4040188" cy="7537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060849"/>
            <a:ext cx="4040188" cy="40653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4625051" y="1317349"/>
            <a:ext cx="4041775" cy="7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060849"/>
            <a:ext cx="4041775" cy="40653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9" name="Rectangle 7"/>
          <p:cNvSpPr>
            <a:spLocks noGrp="1" noChangeArrowheads="1"/>
          </p:cNvSpPr>
          <p:nvPr>
            <p:ph type="sldNum" sz="quarter" idx="12"/>
          </p:nvPr>
        </p:nvSpPr>
        <p:spPr>
          <a:ln/>
        </p:spPr>
        <p:txBody>
          <a:bodyPr/>
          <a:lstStyle>
            <a:lvl1pPr>
              <a:defRPr/>
            </a:lvl1pPr>
          </a:lstStyle>
          <a:p>
            <a:pPr>
              <a:defRPr/>
            </a:pPr>
            <a:fld id="{17DA5CF2-F881-42B3-B428-037AB463425F}" type="slidenum">
              <a:rPr lang="en-US" altLang="zh-TW"/>
              <a:pPr>
                <a:defRPr/>
              </a:pPr>
              <a:t>‹#›</a:t>
            </a:fld>
            <a:endParaRPr lang="en-US" altLang="zh-TW"/>
          </a:p>
        </p:txBody>
      </p:sp>
    </p:spTree>
    <p:extLst>
      <p:ext uri="{BB962C8B-B14F-4D97-AF65-F5344CB8AC3E}">
        <p14:creationId xmlns:p14="http://schemas.microsoft.com/office/powerpoint/2010/main" val="21601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只有標題">
    <p:bg>
      <p:bgRef idx="1001">
        <a:schemeClr val="bg1"/>
      </p:bgRef>
    </p:bg>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a:t>按一下以編輯母片標題樣式</a:t>
            </a:r>
          </a:p>
        </p:txBody>
      </p:sp>
      <p:sp>
        <p:nvSpPr>
          <p:cNvPr id="7" name="日期版面配置區 6"/>
          <p:cNvSpPr>
            <a:spLocks noGrp="1"/>
          </p:cNvSpPr>
          <p:nvPr>
            <p:ph type="dt" sz="half" idx="10"/>
          </p:nvPr>
        </p:nvSpPr>
        <p:spPr>
          <a:xfrm>
            <a:off x="827584" y="6524624"/>
            <a:ext cx="1905000" cy="353503"/>
          </a:xfrm>
        </p:spPr>
        <p:txBody>
          <a:bodyPr/>
          <a:lstStyle/>
          <a:p>
            <a:pPr>
              <a:defRPr/>
            </a:pPr>
            <a:endParaRPr lang="en-US" altLang="zh-TW" dirty="0"/>
          </a:p>
        </p:txBody>
      </p:sp>
      <p:sp>
        <p:nvSpPr>
          <p:cNvPr id="8" name="頁尾版面配置區 7"/>
          <p:cNvSpPr>
            <a:spLocks noGrp="1"/>
          </p:cNvSpPr>
          <p:nvPr>
            <p:ph type="ftr" sz="quarter" idx="11"/>
          </p:nvPr>
        </p:nvSpPr>
        <p:spPr>
          <a:xfrm>
            <a:off x="3563938" y="6524625"/>
            <a:ext cx="2895600" cy="333375"/>
          </a:xfrm>
          <a:prstGeom prst="rect">
            <a:avLst/>
          </a:prstGeom>
        </p:spPr>
        <p:txBody>
          <a:bodyPr/>
          <a:lstStyle/>
          <a:p>
            <a:pPr>
              <a:defRPr/>
            </a:pPr>
            <a:r>
              <a:rPr lang="en-US" altLang="zh-TW" dirty="0" err="1"/>
              <a:t>林文修</a:t>
            </a:r>
            <a:endParaRPr lang="en-US" altLang="zh-TW" dirty="0"/>
          </a:p>
        </p:txBody>
      </p:sp>
      <p:sp>
        <p:nvSpPr>
          <p:cNvPr id="9" name="投影片編號版面配置區 8"/>
          <p:cNvSpPr>
            <a:spLocks noGrp="1"/>
          </p:cNvSpPr>
          <p:nvPr>
            <p:ph type="sldNum" sz="quarter" idx="12"/>
          </p:nvPr>
        </p:nvSpPr>
        <p:spPr>
          <a:xfrm>
            <a:off x="6732240" y="6524624"/>
            <a:ext cx="1905000" cy="333376"/>
          </a:xfrm>
        </p:spPr>
        <p:txBody>
          <a:bodyPr/>
          <a:lstStyle/>
          <a:p>
            <a:pPr>
              <a:defRPr/>
            </a:pPr>
            <a:fld id="{CFBEE918-67CC-4607-8A88-78E4B2AEA684}" type="slidenum">
              <a:rPr lang="en-US" altLang="zh-TW" smtClean="0"/>
              <a:pPr>
                <a:defRPr/>
              </a:pPr>
              <a:t>‹#›</a:t>
            </a:fld>
            <a:endParaRPr lang="en-US" altLang="zh-TW"/>
          </a:p>
        </p:txBody>
      </p:sp>
    </p:spTree>
    <p:extLst>
      <p:ext uri="{BB962C8B-B14F-4D97-AF65-F5344CB8AC3E}">
        <p14:creationId xmlns:p14="http://schemas.microsoft.com/office/powerpoint/2010/main" val="306608447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ftr" sz="quarter" idx="11"/>
          </p:nvPr>
        </p:nvSpPr>
        <p:spPr>
          <a:xfrm>
            <a:off x="3563938" y="6524625"/>
            <a:ext cx="2895600" cy="333375"/>
          </a:xfrm>
          <a:prstGeom prst="rect">
            <a:avLst/>
          </a:prstGeom>
          <a:ln/>
        </p:spPr>
        <p:txBody>
          <a:bodyPr/>
          <a:lstStyle>
            <a:lvl1pPr>
              <a:defRPr/>
            </a:lvl1pPr>
          </a:lstStyle>
          <a:p>
            <a:pPr>
              <a:defRPr/>
            </a:pPr>
            <a:r>
              <a:rPr lang="en-US" altLang="zh-TW" dirty="0" err="1"/>
              <a:t>林文修</a:t>
            </a: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424E3864-51F0-427B-95FE-254465F69E26}" type="slidenum">
              <a:rPr lang="en-US" altLang="zh-TW"/>
              <a:pPr>
                <a:defRPr/>
              </a:pPr>
              <a:t>‹#›</a:t>
            </a:fld>
            <a:endParaRPr lang="en-US" altLang="zh-TW"/>
          </a:p>
        </p:txBody>
      </p:sp>
    </p:spTree>
    <p:extLst>
      <p:ext uri="{BB962C8B-B14F-4D97-AF65-F5344CB8AC3E}">
        <p14:creationId xmlns:p14="http://schemas.microsoft.com/office/powerpoint/2010/main" val="249459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6"/>
          <p:cNvSpPr>
            <a:spLocks noGrp="1" noChangeArrowheads="1"/>
          </p:cNvSpPr>
          <p:nvPr>
            <p:ph type="ftr" sz="quarter" idx="11"/>
          </p:nvPr>
        </p:nvSpPr>
        <p:spPr>
          <a:xfrm>
            <a:off x="3563938" y="6524625"/>
            <a:ext cx="2895600" cy="333375"/>
          </a:xfrm>
          <a:prstGeom prst="rect">
            <a:avLst/>
          </a:prstGeom>
          <a:ln/>
        </p:spPr>
        <p:txBody>
          <a:bodyPr/>
          <a:lstStyle>
            <a:lvl1pPr>
              <a:defRPr/>
            </a:lvl1pPr>
          </a:lstStyle>
          <a:p>
            <a:pPr>
              <a:defRPr/>
            </a:pPr>
            <a:r>
              <a:rPr lang="en-US" altLang="zh-TW" dirty="0" err="1"/>
              <a:t>林文修</a:t>
            </a:r>
            <a:endParaRPr lang="en-US" altLang="zh-TW" dirty="0"/>
          </a:p>
        </p:txBody>
      </p:sp>
      <p:sp>
        <p:nvSpPr>
          <p:cNvPr id="7" name="Rectangle 7"/>
          <p:cNvSpPr>
            <a:spLocks noGrp="1" noChangeArrowheads="1"/>
          </p:cNvSpPr>
          <p:nvPr>
            <p:ph type="sldNum" sz="quarter" idx="12"/>
          </p:nvPr>
        </p:nvSpPr>
        <p:spPr>
          <a:ln/>
        </p:spPr>
        <p:txBody>
          <a:bodyPr/>
          <a:lstStyle>
            <a:lvl1pPr>
              <a:defRPr/>
            </a:lvl1pPr>
          </a:lstStyle>
          <a:p>
            <a:pPr>
              <a:defRPr/>
            </a:pPr>
            <a:fld id="{9AB4E788-E89A-4C34-AE42-6087E132773D}" type="slidenum">
              <a:rPr lang="en-US" altLang="zh-TW"/>
              <a:pPr>
                <a:defRPr/>
              </a:pPr>
              <a:t>‹#›</a:t>
            </a:fld>
            <a:endParaRPr lang="en-US" altLang="zh-TW"/>
          </a:p>
        </p:txBody>
      </p:sp>
    </p:spTree>
    <p:extLst>
      <p:ext uri="{BB962C8B-B14F-4D97-AF65-F5344CB8AC3E}">
        <p14:creationId xmlns:p14="http://schemas.microsoft.com/office/powerpoint/2010/main" val="160383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auto">
          <a:xfrm rot="-3172564">
            <a:off x="8189119" y="-115094"/>
            <a:ext cx="679450" cy="1576388"/>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27" name="Rectangle 3"/>
          <p:cNvSpPr>
            <a:spLocks noGrp="1" noChangeArrowheads="1"/>
          </p:cNvSpPr>
          <p:nvPr>
            <p:ph type="title"/>
          </p:nvPr>
        </p:nvSpPr>
        <p:spPr bwMode="auto">
          <a:xfrm>
            <a:off x="1043608" y="57594"/>
            <a:ext cx="735431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p>
        </p:txBody>
      </p:sp>
      <p:sp>
        <p:nvSpPr>
          <p:cNvPr id="1028" name="Rectangle 4"/>
          <p:cNvSpPr>
            <a:spLocks noGrp="1" noChangeArrowheads="1"/>
          </p:cNvSpPr>
          <p:nvPr>
            <p:ph type="body" idx="1"/>
          </p:nvPr>
        </p:nvSpPr>
        <p:spPr bwMode="auto">
          <a:xfrm>
            <a:off x="646608" y="1109518"/>
            <a:ext cx="7863840" cy="51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101" name="Rectangle 5"/>
          <p:cNvSpPr>
            <a:spLocks noGrp="1" noChangeArrowheads="1"/>
          </p:cNvSpPr>
          <p:nvPr>
            <p:ph type="dt" sz="half" idx="2"/>
          </p:nvPr>
        </p:nvSpPr>
        <p:spPr bwMode="auto">
          <a:xfrm>
            <a:off x="814876" y="6524586"/>
            <a:ext cx="1905000" cy="29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kumimoji="0" sz="1400"/>
            </a:lvl1pPr>
          </a:lstStyle>
          <a:p>
            <a:pPr>
              <a:defRPr/>
            </a:pPr>
            <a:endParaRPr lang="en-US" altLang="zh-TW"/>
          </a:p>
        </p:txBody>
      </p:sp>
      <p:sp>
        <p:nvSpPr>
          <p:cNvPr id="4103" name="Rectangle 7"/>
          <p:cNvSpPr>
            <a:spLocks noGrp="1" noChangeArrowheads="1"/>
          </p:cNvSpPr>
          <p:nvPr>
            <p:ph type="sldNum" sz="quarter" idx="4"/>
          </p:nvPr>
        </p:nvSpPr>
        <p:spPr bwMode="auto">
          <a:xfrm>
            <a:off x="6722534" y="6534791"/>
            <a:ext cx="1905000" cy="298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CFBEE918-67CC-4607-8A88-78E4B2AEA684}" type="slidenum">
              <a:rPr lang="en-US" altLang="zh-TW"/>
              <a:pPr>
                <a:defRPr/>
              </a:pPr>
              <a:t>‹#›</a:t>
            </a:fld>
            <a:endParaRPr lang="en-US" altLang="zh-TW" dirty="0"/>
          </a:p>
        </p:txBody>
      </p:sp>
      <p:sp>
        <p:nvSpPr>
          <p:cNvPr id="1032" name="Freeform 8"/>
          <p:cNvSpPr>
            <a:spLocks/>
          </p:cNvSpPr>
          <p:nvPr userDrawn="1"/>
        </p:nvSpPr>
        <p:spPr bwMode="auto">
          <a:xfrm rot="18427436">
            <a:off x="8482013" y="171450"/>
            <a:ext cx="454025" cy="930275"/>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33" name="Freeform 9"/>
          <p:cNvSpPr>
            <a:spLocks/>
          </p:cNvSpPr>
          <p:nvPr/>
        </p:nvSpPr>
        <p:spPr bwMode="auto">
          <a:xfrm rot="18427436">
            <a:off x="8498246" y="374307"/>
            <a:ext cx="447204" cy="680656"/>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034" name="Group 10"/>
          <p:cNvGrpSpPr>
            <a:grpSpLocks/>
          </p:cNvGrpSpPr>
          <p:nvPr/>
        </p:nvGrpSpPr>
        <p:grpSpPr bwMode="auto">
          <a:xfrm>
            <a:off x="0" y="6308725"/>
            <a:ext cx="755650" cy="549275"/>
            <a:chOff x="5" y="3490"/>
            <a:chExt cx="1124" cy="785"/>
          </a:xfrm>
        </p:grpSpPr>
        <p:sp>
          <p:nvSpPr>
            <p:cNvPr id="1054" name="Freeform 11"/>
            <p:cNvSpPr>
              <a:spLocks/>
            </p:cNvSpPr>
            <p:nvPr userDrawn="1"/>
          </p:nvSpPr>
          <p:spPr bwMode="auto">
            <a:xfrm>
              <a:off x="24" y="3506"/>
              <a:ext cx="1089" cy="649"/>
            </a:xfrm>
            <a:custGeom>
              <a:avLst/>
              <a:gdLst>
                <a:gd name="T0" fmla="*/ 7 w 2177"/>
                <a:gd name="T1" fmla="*/ 5 h 1298"/>
                <a:gd name="T2" fmla="*/ 6 w 2177"/>
                <a:gd name="T3" fmla="*/ 5 h 1298"/>
                <a:gd name="T4" fmla="*/ 6 w 2177"/>
                <a:gd name="T5" fmla="*/ 2 h 1298"/>
                <a:gd name="T6" fmla="*/ 9 w 2177"/>
                <a:gd name="T7" fmla="*/ 2 h 1298"/>
                <a:gd name="T8" fmla="*/ 9 w 2177"/>
                <a:gd name="T9" fmla="*/ 1 h 1298"/>
                <a:gd name="T10" fmla="*/ 9 w 2177"/>
                <a:gd name="T11" fmla="*/ 1 h 1298"/>
                <a:gd name="T12" fmla="*/ 5 w 2177"/>
                <a:gd name="T13" fmla="*/ 1 h 1298"/>
                <a:gd name="T14" fmla="*/ 5 w 2177"/>
                <a:gd name="T15" fmla="*/ 1 h 1298"/>
                <a:gd name="T16" fmla="*/ 5 w 2177"/>
                <a:gd name="T17" fmla="*/ 0 h 1298"/>
                <a:gd name="T18" fmla="*/ 4 w 2177"/>
                <a:gd name="T19" fmla="*/ 1 h 1298"/>
                <a:gd name="T20" fmla="*/ 4 w 2177"/>
                <a:gd name="T21" fmla="*/ 1 h 1298"/>
                <a:gd name="T22" fmla="*/ 4 w 2177"/>
                <a:gd name="T23" fmla="*/ 2 h 1298"/>
                <a:gd name="T24" fmla="*/ 3 w 2177"/>
                <a:gd name="T25" fmla="*/ 2 h 1298"/>
                <a:gd name="T26" fmla="*/ 4 w 2177"/>
                <a:gd name="T27" fmla="*/ 2 h 1298"/>
                <a:gd name="T28" fmla="*/ 5 w 2177"/>
                <a:gd name="T29" fmla="*/ 4 h 1298"/>
                <a:gd name="T30" fmla="*/ 1 w 2177"/>
                <a:gd name="T31" fmla="*/ 2 h 1298"/>
                <a:gd name="T32" fmla="*/ 1 w 2177"/>
                <a:gd name="T33" fmla="*/ 2 h 1298"/>
                <a:gd name="T34" fmla="*/ 0 w 2177"/>
                <a:gd name="T35" fmla="*/ 3 h 1298"/>
                <a:gd name="T36" fmla="*/ 1 w 2177"/>
                <a:gd name="T37" fmla="*/ 4 h 1298"/>
                <a:gd name="T38" fmla="*/ 5 w 2177"/>
                <a:gd name="T39" fmla="*/ 6 h 1298"/>
                <a:gd name="T40" fmla="*/ 6 w 2177"/>
                <a:gd name="T41" fmla="*/ 5 h 1298"/>
                <a:gd name="T42" fmla="*/ 7 w 2177"/>
                <a:gd name="T43" fmla="*/ 6 h 1298"/>
                <a:gd name="T44" fmla="*/ 7 w 2177"/>
                <a:gd name="T45" fmla="*/ 5 h 1298"/>
                <a:gd name="T46" fmla="*/ 7 w 2177"/>
                <a:gd name="T47" fmla="*/ 5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5" name="Freeform 12"/>
            <p:cNvSpPr>
              <a:spLocks/>
            </p:cNvSpPr>
            <p:nvPr userDrawn="1"/>
          </p:nvSpPr>
          <p:spPr bwMode="auto">
            <a:xfrm>
              <a:off x="1023" y="3583"/>
              <a:ext cx="71" cy="127"/>
            </a:xfrm>
            <a:custGeom>
              <a:avLst/>
              <a:gdLst>
                <a:gd name="T0" fmla="*/ 0 w 143"/>
                <a:gd name="T1" fmla="*/ 0 h 258"/>
                <a:gd name="T2" fmla="*/ 0 w 143"/>
                <a:gd name="T3" fmla="*/ 0 h 258"/>
                <a:gd name="T4" fmla="*/ 0 w 143"/>
                <a:gd name="T5" fmla="*/ 0 h 258"/>
                <a:gd name="T6" fmla="*/ 0 w 143"/>
                <a:gd name="T7" fmla="*/ 0 h 258"/>
                <a:gd name="T8" fmla="*/ 0 w 143"/>
                <a:gd name="T9" fmla="*/ 0 h 258"/>
                <a:gd name="T10" fmla="*/ 0 w 143"/>
                <a:gd name="T11" fmla="*/ 0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6" name="Freeform 13"/>
            <p:cNvSpPr>
              <a:spLocks/>
            </p:cNvSpPr>
            <p:nvPr userDrawn="1"/>
          </p:nvSpPr>
          <p:spPr bwMode="auto">
            <a:xfrm>
              <a:off x="19" y="3774"/>
              <a:ext cx="793" cy="411"/>
            </a:xfrm>
            <a:custGeom>
              <a:avLst/>
              <a:gdLst>
                <a:gd name="T0" fmla="*/ 1 w 1586"/>
                <a:gd name="T1" fmla="*/ 0 h 821"/>
                <a:gd name="T2" fmla="*/ 6 w 1586"/>
                <a:gd name="T3" fmla="*/ 3 h 821"/>
                <a:gd name="T4" fmla="*/ 6 w 1586"/>
                <a:gd name="T5" fmla="*/ 3 h 821"/>
                <a:gd name="T6" fmla="*/ 7 w 1586"/>
                <a:gd name="T7" fmla="*/ 4 h 821"/>
                <a:gd name="T8" fmla="*/ 7 w 1586"/>
                <a:gd name="T9" fmla="*/ 4 h 821"/>
                <a:gd name="T10" fmla="*/ 6 w 1586"/>
                <a:gd name="T11" fmla="*/ 4 h 821"/>
                <a:gd name="T12" fmla="*/ 5 w 1586"/>
                <a:gd name="T13" fmla="*/ 4 h 821"/>
                <a:gd name="T14" fmla="*/ 1 w 1586"/>
                <a:gd name="T15" fmla="*/ 2 h 821"/>
                <a:gd name="T16" fmla="*/ 0 w 1586"/>
                <a:gd name="T17" fmla="*/ 1 h 821"/>
                <a:gd name="T18" fmla="*/ 1 w 1586"/>
                <a:gd name="T19" fmla="*/ 1 h 821"/>
                <a:gd name="T20" fmla="*/ 1 w 1586"/>
                <a:gd name="T21" fmla="*/ 0 h 821"/>
                <a:gd name="T22" fmla="*/ 1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7" name="Freeform 14"/>
            <p:cNvSpPr>
              <a:spLocks/>
            </p:cNvSpPr>
            <p:nvPr userDrawn="1"/>
          </p:nvSpPr>
          <p:spPr bwMode="auto">
            <a:xfrm>
              <a:off x="130" y="3808"/>
              <a:ext cx="524" cy="374"/>
            </a:xfrm>
            <a:custGeom>
              <a:avLst/>
              <a:gdLst>
                <a:gd name="T0" fmla="*/ 0 w 1049"/>
                <a:gd name="T1" fmla="*/ 2 h 747"/>
                <a:gd name="T2" fmla="*/ 3 w 1049"/>
                <a:gd name="T3" fmla="*/ 3 h 747"/>
                <a:gd name="T4" fmla="*/ 3 w 1049"/>
                <a:gd name="T5" fmla="*/ 3 h 747"/>
                <a:gd name="T6" fmla="*/ 4 w 1049"/>
                <a:gd name="T7" fmla="*/ 2 h 747"/>
                <a:gd name="T8" fmla="*/ 0 w 1049"/>
                <a:gd name="T9" fmla="*/ 0 h 747"/>
                <a:gd name="T10" fmla="*/ 0 w 1049"/>
                <a:gd name="T11" fmla="*/ 1 h 747"/>
                <a:gd name="T12" fmla="*/ 0 w 1049"/>
                <a:gd name="T13" fmla="*/ 2 h 747"/>
                <a:gd name="T14" fmla="*/ 0 w 1049"/>
                <a:gd name="T15" fmla="*/ 2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8" name="Freeform 15"/>
            <p:cNvSpPr>
              <a:spLocks/>
            </p:cNvSpPr>
            <p:nvPr userDrawn="1"/>
          </p:nvSpPr>
          <p:spPr bwMode="auto">
            <a:xfrm>
              <a:off x="484" y="3533"/>
              <a:ext cx="135" cy="120"/>
            </a:xfrm>
            <a:custGeom>
              <a:avLst/>
              <a:gdLst>
                <a:gd name="T0" fmla="*/ 0 w 272"/>
                <a:gd name="T1" fmla="*/ 0 h 241"/>
                <a:gd name="T2" fmla="*/ 0 w 272"/>
                <a:gd name="T3" fmla="*/ 0 h 241"/>
                <a:gd name="T4" fmla="*/ 0 w 272"/>
                <a:gd name="T5" fmla="*/ 0 h 241"/>
                <a:gd name="T6" fmla="*/ 1 w 272"/>
                <a:gd name="T7" fmla="*/ 0 h 241"/>
                <a:gd name="T8" fmla="*/ 0 w 272"/>
                <a:gd name="T9" fmla="*/ 0 h 241"/>
                <a:gd name="T10" fmla="*/ 0 w 272"/>
                <a:gd name="T11" fmla="*/ 0 h 241"/>
                <a:gd name="T12" fmla="*/ 0 w 272"/>
                <a:gd name="T13" fmla="*/ 0 h 241"/>
                <a:gd name="T14" fmla="*/ 0 w 272"/>
                <a:gd name="T15" fmla="*/ 0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9" name="Freeform 16"/>
            <p:cNvSpPr>
              <a:spLocks/>
            </p:cNvSpPr>
            <p:nvPr userDrawn="1"/>
          </p:nvSpPr>
          <p:spPr bwMode="auto">
            <a:xfrm>
              <a:off x="640" y="4164"/>
              <a:ext cx="78" cy="111"/>
            </a:xfrm>
            <a:custGeom>
              <a:avLst/>
              <a:gdLst>
                <a:gd name="T0" fmla="*/ 1 w 152"/>
                <a:gd name="T1" fmla="*/ 0 h 224"/>
                <a:gd name="T2" fmla="*/ 1 w 152"/>
                <a:gd name="T3" fmla="*/ 0 h 224"/>
                <a:gd name="T4" fmla="*/ 0 w 152"/>
                <a:gd name="T5" fmla="*/ 0 h 224"/>
                <a:gd name="T6" fmla="*/ 1 w 152"/>
                <a:gd name="T7" fmla="*/ 0 h 224"/>
                <a:gd name="T8" fmla="*/ 1 w 152"/>
                <a:gd name="T9" fmla="*/ 0 h 224"/>
                <a:gd name="T10" fmla="*/ 1 w 152"/>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60" name="Freeform 17"/>
            <p:cNvSpPr>
              <a:spLocks/>
            </p:cNvSpPr>
            <p:nvPr userDrawn="1"/>
          </p:nvSpPr>
          <p:spPr bwMode="auto">
            <a:xfrm>
              <a:off x="503" y="3608"/>
              <a:ext cx="194" cy="381"/>
            </a:xfrm>
            <a:custGeom>
              <a:avLst/>
              <a:gdLst>
                <a:gd name="T0" fmla="*/ 0 w 386"/>
                <a:gd name="T1" fmla="*/ 0 h 764"/>
                <a:gd name="T2" fmla="*/ 1 w 386"/>
                <a:gd name="T3" fmla="*/ 0 h 764"/>
                <a:gd name="T4" fmla="*/ 1 w 386"/>
                <a:gd name="T5" fmla="*/ 0 h 764"/>
                <a:gd name="T6" fmla="*/ 2 w 386"/>
                <a:gd name="T7" fmla="*/ 2 h 764"/>
                <a:gd name="T8" fmla="*/ 2 w 386"/>
                <a:gd name="T9" fmla="*/ 2 h 764"/>
                <a:gd name="T10" fmla="*/ 1 w 386"/>
                <a:gd name="T11" fmla="*/ 2 h 764"/>
                <a:gd name="T12" fmla="*/ 0 w 386"/>
                <a:gd name="T13" fmla="*/ 0 h 764"/>
                <a:gd name="T14" fmla="*/ 0 w 386"/>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61" name="Freeform 18"/>
            <p:cNvSpPr>
              <a:spLocks/>
            </p:cNvSpPr>
            <p:nvPr userDrawn="1"/>
          </p:nvSpPr>
          <p:spPr bwMode="auto">
            <a:xfrm>
              <a:off x="669" y="3590"/>
              <a:ext cx="364" cy="175"/>
            </a:xfrm>
            <a:custGeom>
              <a:avLst/>
              <a:gdLst>
                <a:gd name="T0" fmla="*/ 3 w 728"/>
                <a:gd name="T1" fmla="*/ 0 h 348"/>
                <a:gd name="T2" fmla="*/ 0 w 728"/>
                <a:gd name="T3" fmla="*/ 1 h 348"/>
                <a:gd name="T4" fmla="*/ 1 w 728"/>
                <a:gd name="T5" fmla="*/ 2 h 348"/>
                <a:gd name="T6" fmla="*/ 3 w 728"/>
                <a:gd name="T7" fmla="*/ 1 h 348"/>
                <a:gd name="T8" fmla="*/ 3 w 728"/>
                <a:gd name="T9" fmla="*/ 1 h 348"/>
                <a:gd name="T10" fmla="*/ 3 w 728"/>
                <a:gd name="T11" fmla="*/ 0 h 348"/>
                <a:gd name="T12" fmla="*/ 3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62" name="Freeform 19"/>
            <p:cNvSpPr>
              <a:spLocks/>
            </p:cNvSpPr>
            <p:nvPr userDrawn="1"/>
          </p:nvSpPr>
          <p:spPr bwMode="auto">
            <a:xfrm>
              <a:off x="347" y="3692"/>
              <a:ext cx="156" cy="68"/>
            </a:xfrm>
            <a:custGeom>
              <a:avLst/>
              <a:gdLst>
                <a:gd name="T0" fmla="*/ 2 w 312"/>
                <a:gd name="T1" fmla="*/ 0 h 135"/>
                <a:gd name="T2" fmla="*/ 0 w 312"/>
                <a:gd name="T3" fmla="*/ 1 h 135"/>
                <a:gd name="T4" fmla="*/ 2 w 312"/>
                <a:gd name="T5" fmla="*/ 1 h 135"/>
                <a:gd name="T6" fmla="*/ 2 w 312"/>
                <a:gd name="T7" fmla="*/ 0 h 135"/>
                <a:gd name="T8" fmla="*/ 2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063" name="Group 20"/>
            <p:cNvGrpSpPr>
              <a:grpSpLocks/>
            </p:cNvGrpSpPr>
            <p:nvPr userDrawn="1"/>
          </p:nvGrpSpPr>
          <p:grpSpPr bwMode="auto">
            <a:xfrm>
              <a:off x="5" y="3490"/>
              <a:ext cx="1124" cy="780"/>
              <a:chOff x="5" y="3490"/>
              <a:chExt cx="1124" cy="780"/>
            </a:xfrm>
          </p:grpSpPr>
          <p:grpSp>
            <p:nvGrpSpPr>
              <p:cNvPr id="1064" name="Group 21"/>
              <p:cNvGrpSpPr>
                <a:grpSpLocks/>
              </p:cNvGrpSpPr>
              <p:nvPr userDrawn="1"/>
            </p:nvGrpSpPr>
            <p:grpSpPr bwMode="auto">
              <a:xfrm>
                <a:off x="499" y="3562"/>
                <a:ext cx="548" cy="708"/>
                <a:chOff x="499" y="3562"/>
                <a:chExt cx="548" cy="708"/>
              </a:xfrm>
            </p:grpSpPr>
            <p:sp>
              <p:nvSpPr>
                <p:cNvPr id="1077" name="Freeform 22"/>
                <p:cNvSpPr>
                  <a:spLocks/>
                </p:cNvSpPr>
                <p:nvPr userDrawn="1"/>
              </p:nvSpPr>
              <p:spPr bwMode="auto">
                <a:xfrm>
                  <a:off x="499" y="3588"/>
                  <a:ext cx="156" cy="86"/>
                </a:xfrm>
                <a:custGeom>
                  <a:avLst/>
                  <a:gdLst>
                    <a:gd name="T0" fmla="*/ 0 w 313"/>
                    <a:gd name="T1" fmla="*/ 0 h 175"/>
                    <a:gd name="T2" fmla="*/ 0 w 313"/>
                    <a:gd name="T3" fmla="*/ 0 h 175"/>
                    <a:gd name="T4" fmla="*/ 0 w 313"/>
                    <a:gd name="T5" fmla="*/ 0 h 175"/>
                    <a:gd name="T6" fmla="*/ 1 w 313"/>
                    <a:gd name="T7" fmla="*/ 0 h 175"/>
                    <a:gd name="T8" fmla="*/ 1 w 313"/>
                    <a:gd name="T9" fmla="*/ 0 h 175"/>
                    <a:gd name="T10" fmla="*/ 0 w 313"/>
                    <a:gd name="T11" fmla="*/ 0 h 175"/>
                    <a:gd name="T12" fmla="*/ 0 w 313"/>
                    <a:gd name="T13" fmla="*/ 0 h 175"/>
                    <a:gd name="T14" fmla="*/ 0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8" name="Freeform 23"/>
                <p:cNvSpPr>
                  <a:spLocks/>
                </p:cNvSpPr>
                <p:nvPr userDrawn="1"/>
              </p:nvSpPr>
              <p:spPr bwMode="auto">
                <a:xfrm>
                  <a:off x="635" y="4137"/>
                  <a:ext cx="116" cy="134"/>
                </a:xfrm>
                <a:custGeom>
                  <a:avLst/>
                  <a:gdLst>
                    <a:gd name="T0" fmla="*/ 0 w 230"/>
                    <a:gd name="T1" fmla="*/ 1 h 266"/>
                    <a:gd name="T2" fmla="*/ 1 w 230"/>
                    <a:gd name="T3" fmla="*/ 2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9" name="Freeform 24"/>
                <p:cNvSpPr>
                  <a:spLocks/>
                </p:cNvSpPr>
                <p:nvPr userDrawn="1"/>
              </p:nvSpPr>
              <p:spPr bwMode="auto">
                <a:xfrm>
                  <a:off x="1004" y="3563"/>
                  <a:ext cx="43" cy="118"/>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1065" name="Freeform 25"/>
              <p:cNvSpPr>
                <a:spLocks/>
              </p:cNvSpPr>
              <p:nvPr userDrawn="1"/>
            </p:nvSpPr>
            <p:spPr bwMode="auto">
              <a:xfrm>
                <a:off x="76" y="3733"/>
                <a:ext cx="595" cy="250"/>
              </a:xfrm>
              <a:custGeom>
                <a:avLst/>
                <a:gdLst>
                  <a:gd name="T0" fmla="*/ 1 w 1190"/>
                  <a:gd name="T1" fmla="*/ 0 h 500"/>
                  <a:gd name="T2" fmla="*/ 5 w 1190"/>
                  <a:gd name="T3" fmla="*/ 2 h 500"/>
                  <a:gd name="T4" fmla="*/ 5 w 1190"/>
                  <a:gd name="T5" fmla="*/ 2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66" name="Freeform 26"/>
              <p:cNvSpPr>
                <a:spLocks/>
              </p:cNvSpPr>
              <p:nvPr userDrawn="1"/>
            </p:nvSpPr>
            <p:spPr bwMode="auto">
              <a:xfrm>
                <a:off x="260" y="3887"/>
                <a:ext cx="243" cy="147"/>
              </a:xfrm>
              <a:custGeom>
                <a:avLst/>
                <a:gdLst>
                  <a:gd name="T0" fmla="*/ 0 w 489"/>
                  <a:gd name="T1" fmla="*/ 0 h 296"/>
                  <a:gd name="T2" fmla="*/ 0 w 489"/>
                  <a:gd name="T3" fmla="*/ 0 h 296"/>
                  <a:gd name="T4" fmla="*/ 1 w 489"/>
                  <a:gd name="T5" fmla="*/ 0 h 296"/>
                  <a:gd name="T6" fmla="*/ 1 w 489"/>
                  <a:gd name="T7" fmla="*/ 0 h 296"/>
                  <a:gd name="T8" fmla="*/ 1 w 489"/>
                  <a:gd name="T9" fmla="*/ 0 h 296"/>
                  <a:gd name="T10" fmla="*/ 0 w 489"/>
                  <a:gd name="T11" fmla="*/ 0 h 296"/>
                  <a:gd name="T12" fmla="*/ 0 w 489"/>
                  <a:gd name="T13" fmla="*/ 0 h 296"/>
                  <a:gd name="T14" fmla="*/ 0 w 489"/>
                  <a:gd name="T15" fmla="*/ 0 h 296"/>
                  <a:gd name="T16" fmla="*/ 1 w 489"/>
                  <a:gd name="T17" fmla="*/ 1 h 296"/>
                  <a:gd name="T18" fmla="*/ 1 w 489"/>
                  <a:gd name="T19" fmla="*/ 1 h 296"/>
                  <a:gd name="T20" fmla="*/ 1 w 489"/>
                  <a:gd name="T21" fmla="*/ 0 h 296"/>
                  <a:gd name="T22" fmla="*/ 1 w 489"/>
                  <a:gd name="T23" fmla="*/ 0 h 296"/>
                  <a:gd name="T24" fmla="*/ 0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67" name="Freeform 27"/>
              <p:cNvSpPr>
                <a:spLocks/>
              </p:cNvSpPr>
              <p:nvPr userDrawn="1"/>
            </p:nvSpPr>
            <p:spPr bwMode="auto">
              <a:xfrm>
                <a:off x="565" y="3681"/>
                <a:ext cx="106" cy="238"/>
              </a:xfrm>
              <a:custGeom>
                <a:avLst/>
                <a:gdLst>
                  <a:gd name="T0" fmla="*/ 0 w 213"/>
                  <a:gd name="T1" fmla="*/ 0 h 478"/>
                  <a:gd name="T2" fmla="*/ 0 w 213"/>
                  <a:gd name="T3" fmla="*/ 0 h 478"/>
                  <a:gd name="T4" fmla="*/ 0 w 213"/>
                  <a:gd name="T5" fmla="*/ 0 h 478"/>
                  <a:gd name="T6" fmla="*/ 0 w 213"/>
                  <a:gd name="T7" fmla="*/ 1 h 478"/>
                  <a:gd name="T8" fmla="*/ 0 w 213"/>
                  <a:gd name="T9" fmla="*/ 1 h 478"/>
                  <a:gd name="T10" fmla="*/ 0 w 213"/>
                  <a:gd name="T11" fmla="*/ 1 h 478"/>
                  <a:gd name="T12" fmla="*/ 0 w 213"/>
                  <a:gd name="T13" fmla="*/ 1 h 478"/>
                  <a:gd name="T14" fmla="*/ 0 w 213"/>
                  <a:gd name="T15" fmla="*/ 0 h 478"/>
                  <a:gd name="T16" fmla="*/ 0 w 213"/>
                  <a:gd name="T17" fmla="*/ 0 h 478"/>
                  <a:gd name="T18" fmla="*/ 0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068" name="Group 28"/>
              <p:cNvGrpSpPr>
                <a:grpSpLocks/>
              </p:cNvGrpSpPr>
              <p:nvPr userDrawn="1"/>
            </p:nvGrpSpPr>
            <p:grpSpPr bwMode="auto">
              <a:xfrm>
                <a:off x="5" y="3490"/>
                <a:ext cx="1124" cy="678"/>
                <a:chOff x="5" y="3490"/>
                <a:chExt cx="1124" cy="678"/>
              </a:xfrm>
            </p:grpSpPr>
            <p:sp>
              <p:nvSpPr>
                <p:cNvPr id="1069" name="Freeform 29"/>
                <p:cNvSpPr>
                  <a:spLocks/>
                </p:cNvSpPr>
                <p:nvPr userDrawn="1"/>
              </p:nvSpPr>
              <p:spPr bwMode="auto">
                <a:xfrm>
                  <a:off x="669" y="4048"/>
                  <a:ext cx="76" cy="86"/>
                </a:xfrm>
                <a:custGeom>
                  <a:avLst/>
                  <a:gdLst>
                    <a:gd name="T0" fmla="*/ 1 w 150"/>
                    <a:gd name="T1" fmla="*/ 0 h 173"/>
                    <a:gd name="T2" fmla="*/ 1 w 150"/>
                    <a:gd name="T3" fmla="*/ 0 h 173"/>
                    <a:gd name="T4" fmla="*/ 0 w 150"/>
                    <a:gd name="T5" fmla="*/ 0 h 173"/>
                    <a:gd name="T6" fmla="*/ 1 w 150"/>
                    <a:gd name="T7" fmla="*/ 0 h 173"/>
                    <a:gd name="T8" fmla="*/ 1 w 150"/>
                    <a:gd name="T9" fmla="*/ 0 h 173"/>
                    <a:gd name="T10" fmla="*/ 1 w 150"/>
                    <a:gd name="T11" fmla="*/ 0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0" name="Freeform 30"/>
                <p:cNvSpPr>
                  <a:spLocks/>
                </p:cNvSpPr>
                <p:nvPr userDrawn="1"/>
              </p:nvSpPr>
              <p:spPr bwMode="auto">
                <a:xfrm>
                  <a:off x="5" y="3728"/>
                  <a:ext cx="843" cy="440"/>
                </a:xfrm>
                <a:custGeom>
                  <a:avLst/>
                  <a:gdLst>
                    <a:gd name="T0" fmla="*/ 1 w 1684"/>
                    <a:gd name="T1" fmla="*/ 0 h 880"/>
                    <a:gd name="T2" fmla="*/ 1 w 1684"/>
                    <a:gd name="T3" fmla="*/ 1 h 880"/>
                    <a:gd name="T4" fmla="*/ 0 w 1684"/>
                    <a:gd name="T5" fmla="*/ 1 h 880"/>
                    <a:gd name="T6" fmla="*/ 1 w 1684"/>
                    <a:gd name="T7" fmla="*/ 2 h 880"/>
                    <a:gd name="T8" fmla="*/ 5 w 1684"/>
                    <a:gd name="T9" fmla="*/ 4 h 880"/>
                    <a:gd name="T10" fmla="*/ 6 w 1684"/>
                    <a:gd name="T11" fmla="*/ 4 h 880"/>
                    <a:gd name="T12" fmla="*/ 7 w 1684"/>
                    <a:gd name="T13" fmla="*/ 4 h 880"/>
                    <a:gd name="T14" fmla="*/ 7 w 1684"/>
                    <a:gd name="T15" fmla="*/ 4 h 880"/>
                    <a:gd name="T16" fmla="*/ 6 w 1684"/>
                    <a:gd name="T17" fmla="*/ 3 h 880"/>
                    <a:gd name="T18" fmla="*/ 6 w 1684"/>
                    <a:gd name="T19" fmla="*/ 2 h 880"/>
                    <a:gd name="T20" fmla="*/ 6 w 1684"/>
                    <a:gd name="T21" fmla="*/ 3 h 880"/>
                    <a:gd name="T22" fmla="*/ 6 w 1684"/>
                    <a:gd name="T23" fmla="*/ 3 h 880"/>
                    <a:gd name="T24" fmla="*/ 7 w 1684"/>
                    <a:gd name="T25" fmla="*/ 4 h 880"/>
                    <a:gd name="T26" fmla="*/ 6 w 1684"/>
                    <a:gd name="T27" fmla="*/ 4 h 880"/>
                    <a:gd name="T28" fmla="*/ 5 w 1684"/>
                    <a:gd name="T29" fmla="*/ 4 h 880"/>
                    <a:gd name="T30" fmla="*/ 5 w 1684"/>
                    <a:gd name="T31" fmla="*/ 3 h 880"/>
                    <a:gd name="T32" fmla="*/ 6 w 1684"/>
                    <a:gd name="T33" fmla="*/ 3 h 880"/>
                    <a:gd name="T34" fmla="*/ 5 w 1684"/>
                    <a:gd name="T35" fmla="*/ 3 h 880"/>
                    <a:gd name="T36" fmla="*/ 5 w 1684"/>
                    <a:gd name="T37" fmla="*/ 3 h 880"/>
                    <a:gd name="T38" fmla="*/ 5 w 1684"/>
                    <a:gd name="T39" fmla="*/ 4 h 880"/>
                    <a:gd name="T40" fmla="*/ 1 w 1684"/>
                    <a:gd name="T41" fmla="*/ 2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1" name="Freeform 31"/>
                <p:cNvSpPr>
                  <a:spLocks/>
                </p:cNvSpPr>
                <p:nvPr userDrawn="1"/>
              </p:nvSpPr>
              <p:spPr bwMode="auto">
                <a:xfrm>
                  <a:off x="107" y="3769"/>
                  <a:ext cx="80" cy="168"/>
                </a:xfrm>
                <a:custGeom>
                  <a:avLst/>
                  <a:gdLst>
                    <a:gd name="T0" fmla="*/ 1 w 160"/>
                    <a:gd name="T1" fmla="*/ 0 h 335"/>
                    <a:gd name="T2" fmla="*/ 1 w 160"/>
                    <a:gd name="T3" fmla="*/ 1 h 335"/>
                    <a:gd name="T4" fmla="*/ 0 w 160"/>
                    <a:gd name="T5" fmla="*/ 1 h 335"/>
                    <a:gd name="T6" fmla="*/ 1 w 160"/>
                    <a:gd name="T7" fmla="*/ 2 h 335"/>
                    <a:gd name="T8" fmla="*/ 1 w 160"/>
                    <a:gd name="T9" fmla="*/ 2 h 335"/>
                    <a:gd name="T10" fmla="*/ 1 w 160"/>
                    <a:gd name="T11" fmla="*/ 1 h 335"/>
                    <a:gd name="T12" fmla="*/ 1 w 160"/>
                    <a:gd name="T13" fmla="*/ 1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2" name="Freeform 32"/>
                <p:cNvSpPr>
                  <a:spLocks/>
                </p:cNvSpPr>
                <p:nvPr userDrawn="1"/>
              </p:nvSpPr>
              <p:spPr bwMode="auto">
                <a:xfrm>
                  <a:off x="449" y="3490"/>
                  <a:ext cx="321" cy="594"/>
                </a:xfrm>
                <a:custGeom>
                  <a:avLst/>
                  <a:gdLst>
                    <a:gd name="T0" fmla="*/ 1 w 642"/>
                    <a:gd name="T1" fmla="*/ 4 h 1188"/>
                    <a:gd name="T2" fmla="*/ 0 w 642"/>
                    <a:gd name="T3" fmla="*/ 1 h 1188"/>
                    <a:gd name="T4" fmla="*/ 1 w 642"/>
                    <a:gd name="T5" fmla="*/ 1 h 1188"/>
                    <a:gd name="T6" fmla="*/ 2 w 642"/>
                    <a:gd name="T7" fmla="*/ 0 h 1188"/>
                    <a:gd name="T8" fmla="*/ 2 w 642"/>
                    <a:gd name="T9" fmla="*/ 1 h 1188"/>
                    <a:gd name="T10" fmla="*/ 3 w 642"/>
                    <a:gd name="T11" fmla="*/ 5 h 1188"/>
                    <a:gd name="T12" fmla="*/ 3 w 642"/>
                    <a:gd name="T13" fmla="*/ 5 h 1188"/>
                    <a:gd name="T14" fmla="*/ 2 w 642"/>
                    <a:gd name="T15" fmla="*/ 1 h 1188"/>
                    <a:gd name="T16" fmla="*/ 1 w 642"/>
                    <a:gd name="T17" fmla="*/ 1 h 1188"/>
                    <a:gd name="T18" fmla="*/ 1 w 642"/>
                    <a:gd name="T19" fmla="*/ 1 h 1188"/>
                    <a:gd name="T20" fmla="*/ 1 w 642"/>
                    <a:gd name="T21" fmla="*/ 1 h 1188"/>
                    <a:gd name="T22" fmla="*/ 2 w 642"/>
                    <a:gd name="T23" fmla="*/ 4 h 1188"/>
                    <a:gd name="T24" fmla="*/ 1 w 642"/>
                    <a:gd name="T25" fmla="*/ 4 h 1188"/>
                    <a:gd name="T26" fmla="*/ 1 w 642"/>
                    <a:gd name="T27" fmla="*/ 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3" name="Freeform 33"/>
                <p:cNvSpPr>
                  <a:spLocks/>
                </p:cNvSpPr>
                <p:nvPr userDrawn="1"/>
              </p:nvSpPr>
              <p:spPr bwMode="auto">
                <a:xfrm>
                  <a:off x="579" y="3651"/>
                  <a:ext cx="94" cy="252"/>
                </a:xfrm>
                <a:custGeom>
                  <a:avLst/>
                  <a:gdLst>
                    <a:gd name="T0" fmla="*/ 0 w 192"/>
                    <a:gd name="T1" fmla="*/ 1 h 504"/>
                    <a:gd name="T2" fmla="*/ 0 w 192"/>
                    <a:gd name="T3" fmla="*/ 1 h 504"/>
                    <a:gd name="T4" fmla="*/ 0 w 192"/>
                    <a:gd name="T5" fmla="*/ 2 h 504"/>
                    <a:gd name="T6" fmla="*/ 0 w 192"/>
                    <a:gd name="T7" fmla="*/ 2 h 504"/>
                    <a:gd name="T8" fmla="*/ 0 w 192"/>
                    <a:gd name="T9" fmla="*/ 2 h 504"/>
                    <a:gd name="T10" fmla="*/ 0 w 192"/>
                    <a:gd name="T11" fmla="*/ 2 h 504"/>
                    <a:gd name="T12" fmla="*/ 0 w 192"/>
                    <a:gd name="T13" fmla="*/ 1 h 504"/>
                    <a:gd name="T14" fmla="*/ 0 w 192"/>
                    <a:gd name="T15" fmla="*/ 1 h 504"/>
                    <a:gd name="T16" fmla="*/ 0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4" name="Freeform 34"/>
                <p:cNvSpPr>
                  <a:spLocks/>
                </p:cNvSpPr>
                <p:nvPr userDrawn="1"/>
              </p:nvSpPr>
              <p:spPr bwMode="auto">
                <a:xfrm>
                  <a:off x="329" y="3631"/>
                  <a:ext cx="194" cy="134"/>
                </a:xfrm>
                <a:custGeom>
                  <a:avLst/>
                  <a:gdLst>
                    <a:gd name="T0" fmla="*/ 1 w 390"/>
                    <a:gd name="T1" fmla="*/ 0 h 269"/>
                    <a:gd name="T2" fmla="*/ 1 w 390"/>
                    <a:gd name="T3" fmla="*/ 0 h 269"/>
                    <a:gd name="T4" fmla="*/ 0 w 390"/>
                    <a:gd name="T5" fmla="*/ 0 h 269"/>
                    <a:gd name="T6" fmla="*/ 0 w 390"/>
                    <a:gd name="T7" fmla="*/ 0 h 269"/>
                    <a:gd name="T8" fmla="*/ 0 w 390"/>
                    <a:gd name="T9" fmla="*/ 0 h 269"/>
                    <a:gd name="T10" fmla="*/ 1 w 390"/>
                    <a:gd name="T11" fmla="*/ 0 h 269"/>
                    <a:gd name="T12" fmla="*/ 1 w 390"/>
                    <a:gd name="T13" fmla="*/ 1 h 269"/>
                    <a:gd name="T14" fmla="*/ 1 w 390"/>
                    <a:gd name="T15" fmla="*/ 1 h 269"/>
                    <a:gd name="T16" fmla="*/ 1 w 390"/>
                    <a:gd name="T17" fmla="*/ 0 h 269"/>
                    <a:gd name="T18" fmla="*/ 0 w 390"/>
                    <a:gd name="T19" fmla="*/ 0 h 269"/>
                    <a:gd name="T20" fmla="*/ 1 w 390"/>
                    <a:gd name="T21" fmla="*/ 0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5" name="Freeform 35"/>
                <p:cNvSpPr>
                  <a:spLocks/>
                </p:cNvSpPr>
                <p:nvPr userDrawn="1"/>
              </p:nvSpPr>
              <p:spPr bwMode="auto">
                <a:xfrm>
                  <a:off x="659" y="3538"/>
                  <a:ext cx="470" cy="213"/>
                </a:xfrm>
                <a:custGeom>
                  <a:avLst/>
                  <a:gdLst>
                    <a:gd name="T0" fmla="*/ 0 w 941"/>
                    <a:gd name="T1" fmla="*/ 1 h 424"/>
                    <a:gd name="T2" fmla="*/ 3 w 941"/>
                    <a:gd name="T3" fmla="*/ 0 h 424"/>
                    <a:gd name="T4" fmla="*/ 3 w 941"/>
                    <a:gd name="T5" fmla="*/ 1 h 424"/>
                    <a:gd name="T6" fmla="*/ 3 w 941"/>
                    <a:gd name="T7" fmla="*/ 1 h 424"/>
                    <a:gd name="T8" fmla="*/ 3 w 941"/>
                    <a:gd name="T9" fmla="*/ 2 h 424"/>
                    <a:gd name="T10" fmla="*/ 0 w 941"/>
                    <a:gd name="T11" fmla="*/ 2 h 424"/>
                    <a:gd name="T12" fmla="*/ 0 w 941"/>
                    <a:gd name="T13" fmla="*/ 2 h 424"/>
                    <a:gd name="T14" fmla="*/ 3 w 941"/>
                    <a:gd name="T15" fmla="*/ 1 h 424"/>
                    <a:gd name="T16" fmla="*/ 3 w 941"/>
                    <a:gd name="T17" fmla="*/ 1 h 424"/>
                    <a:gd name="T18" fmla="*/ 3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76" name="Freeform 36"/>
                <p:cNvSpPr>
                  <a:spLocks/>
                </p:cNvSpPr>
                <p:nvPr userDrawn="1"/>
              </p:nvSpPr>
              <p:spPr bwMode="auto">
                <a:xfrm>
                  <a:off x="718" y="3606"/>
                  <a:ext cx="243" cy="86"/>
                </a:xfrm>
                <a:custGeom>
                  <a:avLst/>
                  <a:gdLst>
                    <a:gd name="T0" fmla="*/ 0 w 488"/>
                    <a:gd name="T1" fmla="*/ 0 h 173"/>
                    <a:gd name="T2" fmla="*/ 0 w 488"/>
                    <a:gd name="T3" fmla="*/ 0 h 173"/>
                    <a:gd name="T4" fmla="*/ 0 w 488"/>
                    <a:gd name="T5" fmla="*/ 0 h 173"/>
                    <a:gd name="T6" fmla="*/ 1 w 488"/>
                    <a:gd name="T7" fmla="*/ 0 h 173"/>
                    <a:gd name="T8" fmla="*/ 1 w 488"/>
                    <a:gd name="T9" fmla="*/ 0 h 173"/>
                    <a:gd name="T10" fmla="*/ 1 w 488"/>
                    <a:gd name="T11" fmla="*/ 0 h 173"/>
                    <a:gd name="T12" fmla="*/ 0 w 488"/>
                    <a:gd name="T13" fmla="*/ 0 h 173"/>
                    <a:gd name="T14" fmla="*/ 0 w 488"/>
                    <a:gd name="T15" fmla="*/ 0 h 173"/>
                    <a:gd name="T16" fmla="*/ 0 w 488"/>
                    <a:gd name="T17" fmla="*/ 0 h 173"/>
                    <a:gd name="T18" fmla="*/ 0 w 488"/>
                    <a:gd name="T19" fmla="*/ 0 h 173"/>
                    <a:gd name="T20" fmla="*/ 1 w 488"/>
                    <a:gd name="T21" fmla="*/ 0 h 173"/>
                    <a:gd name="T22" fmla="*/ 1 w 488"/>
                    <a:gd name="T23" fmla="*/ 0 h 173"/>
                    <a:gd name="T24" fmla="*/ 1 w 488"/>
                    <a:gd name="T25" fmla="*/ 0 h 173"/>
                    <a:gd name="T26" fmla="*/ 0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grpSp>
      <p:grpSp>
        <p:nvGrpSpPr>
          <p:cNvPr id="1035" name="Group 37"/>
          <p:cNvGrpSpPr>
            <a:grpSpLocks/>
          </p:cNvGrpSpPr>
          <p:nvPr/>
        </p:nvGrpSpPr>
        <p:grpSpPr bwMode="auto">
          <a:xfrm>
            <a:off x="8659807" y="1379782"/>
            <a:ext cx="385763" cy="4308475"/>
            <a:chOff x="5468" y="1333"/>
            <a:chExt cx="243" cy="2714"/>
          </a:xfrm>
        </p:grpSpPr>
        <p:sp>
          <p:nvSpPr>
            <p:cNvPr id="1052" name="Freeform 38"/>
            <p:cNvSpPr>
              <a:spLocks/>
            </p:cNvSpPr>
            <p:nvPr userDrawn="1"/>
          </p:nvSpPr>
          <p:spPr bwMode="auto">
            <a:xfrm flipH="1">
              <a:off x="5468" y="2620"/>
              <a:ext cx="205" cy="1427"/>
            </a:xfrm>
            <a:custGeom>
              <a:avLst/>
              <a:gdLst>
                <a:gd name="T0" fmla="*/ 0 w 772"/>
                <a:gd name="T1" fmla="*/ 4 h 3266"/>
                <a:gd name="T2" fmla="*/ 0 w 772"/>
                <a:gd name="T3" fmla="*/ 4 h 3266"/>
                <a:gd name="T4" fmla="*/ 0 w 772"/>
                <a:gd name="T5" fmla="*/ 3 h 3266"/>
                <a:gd name="T6" fmla="*/ 0 w 772"/>
                <a:gd name="T7" fmla="*/ 3 h 3266"/>
                <a:gd name="T8" fmla="*/ 0 w 772"/>
                <a:gd name="T9" fmla="*/ 3 h 3266"/>
                <a:gd name="T10" fmla="*/ 0 w 772"/>
                <a:gd name="T11" fmla="*/ 3 h 3266"/>
                <a:gd name="T12" fmla="*/ 0 w 772"/>
                <a:gd name="T13" fmla="*/ 3 h 3266"/>
                <a:gd name="T14" fmla="*/ 0 w 772"/>
                <a:gd name="T15" fmla="*/ 3 h 3266"/>
                <a:gd name="T16" fmla="*/ 0 w 772"/>
                <a:gd name="T17" fmla="*/ 2 h 3266"/>
                <a:gd name="T18" fmla="*/ 0 w 772"/>
                <a:gd name="T19" fmla="*/ 2 h 3266"/>
                <a:gd name="T20" fmla="*/ 0 w 772"/>
                <a:gd name="T21" fmla="*/ 1 h 3266"/>
                <a:gd name="T22" fmla="*/ 0 w 772"/>
                <a:gd name="T23" fmla="*/ 1 h 3266"/>
                <a:gd name="T24" fmla="*/ 0 w 772"/>
                <a:gd name="T25" fmla="*/ 1 h 3266"/>
                <a:gd name="T26" fmla="*/ 0 w 772"/>
                <a:gd name="T27" fmla="*/ 1 h 3266"/>
                <a:gd name="T28" fmla="*/ 0 w 772"/>
                <a:gd name="T29" fmla="*/ 0 h 3266"/>
                <a:gd name="T30" fmla="*/ 0 w 772"/>
                <a:gd name="T31" fmla="*/ 0 h 3266"/>
                <a:gd name="T32" fmla="*/ 0 w 772"/>
                <a:gd name="T33" fmla="*/ 0 h 3266"/>
                <a:gd name="T34" fmla="*/ 0 w 772"/>
                <a:gd name="T35" fmla="*/ 1 h 3266"/>
                <a:gd name="T36" fmla="*/ 0 w 772"/>
                <a:gd name="T37" fmla="*/ 1 h 3266"/>
                <a:gd name="T38" fmla="*/ 0 w 772"/>
                <a:gd name="T39" fmla="*/ 1 h 3266"/>
                <a:gd name="T40" fmla="*/ 0 w 772"/>
                <a:gd name="T41" fmla="*/ 1 h 3266"/>
                <a:gd name="T42" fmla="*/ 0 w 772"/>
                <a:gd name="T43" fmla="*/ 2 h 3266"/>
                <a:gd name="T44" fmla="*/ 0 w 772"/>
                <a:gd name="T45" fmla="*/ 2 h 3266"/>
                <a:gd name="T46" fmla="*/ 0 w 772"/>
                <a:gd name="T47" fmla="*/ 3 h 3266"/>
                <a:gd name="T48" fmla="*/ 0 w 772"/>
                <a:gd name="T49" fmla="*/ 3 h 3266"/>
                <a:gd name="T50" fmla="*/ 0 w 772"/>
                <a:gd name="T51" fmla="*/ 3 h 3266"/>
                <a:gd name="T52" fmla="*/ 0 w 772"/>
                <a:gd name="T53" fmla="*/ 3 h 3266"/>
                <a:gd name="T54" fmla="*/ 0 w 772"/>
                <a:gd name="T55" fmla="*/ 3 h 3266"/>
                <a:gd name="T56" fmla="*/ 0 w 772"/>
                <a:gd name="T57" fmla="*/ 4 h 3266"/>
                <a:gd name="T58" fmla="*/ 0 w 772"/>
                <a:gd name="T59" fmla="*/ 4 h 3266"/>
                <a:gd name="T60" fmla="*/ 0 w 772"/>
                <a:gd name="T61" fmla="*/ 4 h 3266"/>
                <a:gd name="T62" fmla="*/ 0 w 772"/>
                <a:gd name="T63" fmla="*/ 4 h 3266"/>
                <a:gd name="T64" fmla="*/ 0 w 772"/>
                <a:gd name="T65" fmla="*/ 4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3" name="Freeform 39"/>
            <p:cNvSpPr>
              <a:spLocks/>
            </p:cNvSpPr>
            <p:nvPr userDrawn="1"/>
          </p:nvSpPr>
          <p:spPr bwMode="auto">
            <a:xfrm flipH="1">
              <a:off x="5506" y="1333"/>
              <a:ext cx="205" cy="1633"/>
            </a:xfrm>
            <a:custGeom>
              <a:avLst/>
              <a:gdLst>
                <a:gd name="T0" fmla="*/ 0 w 772"/>
                <a:gd name="T1" fmla="*/ 13 h 3266"/>
                <a:gd name="T2" fmla="*/ 0 w 772"/>
                <a:gd name="T3" fmla="*/ 12 h 3266"/>
                <a:gd name="T4" fmla="*/ 0 w 772"/>
                <a:gd name="T5" fmla="*/ 11 h 3266"/>
                <a:gd name="T6" fmla="*/ 0 w 772"/>
                <a:gd name="T7" fmla="*/ 10 h 3266"/>
                <a:gd name="T8" fmla="*/ 0 w 772"/>
                <a:gd name="T9" fmla="*/ 9 h 3266"/>
                <a:gd name="T10" fmla="*/ 0 w 772"/>
                <a:gd name="T11" fmla="*/ 9 h 3266"/>
                <a:gd name="T12" fmla="*/ 0 w 772"/>
                <a:gd name="T13" fmla="*/ 8 h 3266"/>
                <a:gd name="T14" fmla="*/ 0 w 772"/>
                <a:gd name="T15" fmla="*/ 8 h 3266"/>
                <a:gd name="T16" fmla="*/ 0 w 772"/>
                <a:gd name="T17" fmla="*/ 7 h 3266"/>
                <a:gd name="T18" fmla="*/ 0 w 772"/>
                <a:gd name="T19" fmla="*/ 7 h 3266"/>
                <a:gd name="T20" fmla="*/ 0 w 772"/>
                <a:gd name="T21" fmla="*/ 5 h 3266"/>
                <a:gd name="T22" fmla="*/ 0 w 772"/>
                <a:gd name="T23" fmla="*/ 4 h 3266"/>
                <a:gd name="T24" fmla="*/ 0 w 772"/>
                <a:gd name="T25" fmla="*/ 3 h 3266"/>
                <a:gd name="T26" fmla="*/ 0 w 772"/>
                <a:gd name="T27" fmla="*/ 3 h 3266"/>
                <a:gd name="T28" fmla="*/ 0 w 772"/>
                <a:gd name="T29" fmla="*/ 2 h 3266"/>
                <a:gd name="T30" fmla="*/ 0 w 772"/>
                <a:gd name="T31" fmla="*/ 0 h 3266"/>
                <a:gd name="T32" fmla="*/ 0 w 772"/>
                <a:gd name="T33" fmla="*/ 2 h 3266"/>
                <a:gd name="T34" fmla="*/ 0 w 772"/>
                <a:gd name="T35" fmla="*/ 3 h 3266"/>
                <a:gd name="T36" fmla="*/ 0 w 772"/>
                <a:gd name="T37" fmla="*/ 3 h 3266"/>
                <a:gd name="T38" fmla="*/ 0 w 772"/>
                <a:gd name="T39" fmla="*/ 4 h 3266"/>
                <a:gd name="T40" fmla="*/ 0 w 772"/>
                <a:gd name="T41" fmla="*/ 5 h 3266"/>
                <a:gd name="T42" fmla="*/ 0 w 772"/>
                <a:gd name="T43" fmla="*/ 5 h 3266"/>
                <a:gd name="T44" fmla="*/ 0 w 772"/>
                <a:gd name="T45" fmla="*/ 7 h 3266"/>
                <a:gd name="T46" fmla="*/ 0 w 772"/>
                <a:gd name="T47" fmla="*/ 8 h 3266"/>
                <a:gd name="T48" fmla="*/ 0 w 772"/>
                <a:gd name="T49" fmla="*/ 9 h 3266"/>
                <a:gd name="T50" fmla="*/ 0 w 772"/>
                <a:gd name="T51" fmla="*/ 9 h 3266"/>
                <a:gd name="T52" fmla="*/ 0 w 772"/>
                <a:gd name="T53" fmla="*/ 10 h 3266"/>
                <a:gd name="T54" fmla="*/ 0 w 772"/>
                <a:gd name="T55" fmla="*/ 11 h 3266"/>
                <a:gd name="T56" fmla="*/ 0 w 772"/>
                <a:gd name="T57" fmla="*/ 12 h 3266"/>
                <a:gd name="T58" fmla="*/ 0 w 772"/>
                <a:gd name="T59" fmla="*/ 13 h 3266"/>
                <a:gd name="T60" fmla="*/ 0 w 772"/>
                <a:gd name="T61" fmla="*/ 13 h 3266"/>
                <a:gd name="T62" fmla="*/ 0 w 772"/>
                <a:gd name="T63" fmla="*/ 13 h 3266"/>
                <a:gd name="T64" fmla="*/ 0 w 772"/>
                <a:gd name="T65" fmla="*/ 13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1036" name="Group 40"/>
          <p:cNvGrpSpPr>
            <a:grpSpLocks/>
          </p:cNvGrpSpPr>
          <p:nvPr/>
        </p:nvGrpSpPr>
        <p:grpSpPr bwMode="auto">
          <a:xfrm>
            <a:off x="8201145" y="174853"/>
            <a:ext cx="1161189" cy="1093560"/>
            <a:chOff x="4610" y="57"/>
            <a:chExt cx="1344" cy="1204"/>
          </a:xfrm>
        </p:grpSpPr>
        <p:grpSp>
          <p:nvGrpSpPr>
            <p:cNvPr id="1040" name="Group 41"/>
            <p:cNvGrpSpPr>
              <a:grpSpLocks/>
            </p:cNvGrpSpPr>
            <p:nvPr userDrawn="1"/>
          </p:nvGrpSpPr>
          <p:grpSpPr bwMode="auto">
            <a:xfrm>
              <a:off x="4610" y="57"/>
              <a:ext cx="1344" cy="1204"/>
              <a:chOff x="4610" y="57"/>
              <a:chExt cx="1344" cy="1204"/>
            </a:xfrm>
          </p:grpSpPr>
          <p:sp>
            <p:nvSpPr>
              <p:cNvPr id="1042" name="Freeform 42"/>
              <p:cNvSpPr>
                <a:spLocks/>
              </p:cNvSpPr>
              <p:nvPr userDrawn="1"/>
            </p:nvSpPr>
            <p:spPr bwMode="auto">
              <a:xfrm rot="-3172564">
                <a:off x="5430" y="1087"/>
                <a:ext cx="62" cy="289"/>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nvGrpSpPr>
              <p:cNvPr id="1043" name="Group 43"/>
              <p:cNvGrpSpPr>
                <a:grpSpLocks/>
              </p:cNvGrpSpPr>
              <p:nvPr userDrawn="1"/>
            </p:nvGrpSpPr>
            <p:grpSpPr bwMode="auto">
              <a:xfrm>
                <a:off x="4610" y="57"/>
                <a:ext cx="1344" cy="985"/>
                <a:chOff x="4610" y="57"/>
                <a:chExt cx="1344" cy="985"/>
              </a:xfrm>
            </p:grpSpPr>
            <p:sp>
              <p:nvSpPr>
                <p:cNvPr id="1044"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5" name="Freeform 45"/>
                <p:cNvSpPr>
                  <a:spLocks/>
                </p:cNvSpPr>
                <p:nvPr userDrawn="1"/>
              </p:nvSpPr>
              <p:spPr bwMode="auto">
                <a:xfrm rot="-3172564">
                  <a:off x="5049" y="332"/>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6" name="Freeform 46"/>
                <p:cNvSpPr>
                  <a:spLocks/>
                </p:cNvSpPr>
                <p:nvPr userDrawn="1"/>
              </p:nvSpPr>
              <p:spPr bwMode="auto">
                <a:xfrm rot="-3172564">
                  <a:off x="4859" y="182"/>
                  <a:ext cx="505" cy="899"/>
                </a:xfrm>
                <a:custGeom>
                  <a:avLst/>
                  <a:gdLst>
                    <a:gd name="T0" fmla="*/ 0 w 2002"/>
                    <a:gd name="T1" fmla="*/ 0 h 2521"/>
                    <a:gd name="T2" fmla="*/ 0 w 2002"/>
                    <a:gd name="T3" fmla="*/ 1 h 2521"/>
                    <a:gd name="T4" fmla="*/ 0 w 2002"/>
                    <a:gd name="T5" fmla="*/ 1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7" name="Freeform 47"/>
                <p:cNvSpPr>
                  <a:spLocks/>
                </p:cNvSpPr>
                <p:nvPr userDrawn="1"/>
              </p:nvSpPr>
              <p:spPr bwMode="auto">
                <a:xfrm rot="-3172564">
                  <a:off x="4903" y="-19"/>
                  <a:ext cx="758" cy="1344"/>
                </a:xfrm>
                <a:custGeom>
                  <a:avLst/>
                  <a:gdLst>
                    <a:gd name="T0" fmla="*/ 0 w 3007"/>
                    <a:gd name="T1" fmla="*/ 1 h 3771"/>
                    <a:gd name="T2" fmla="*/ 0 w 3007"/>
                    <a:gd name="T3" fmla="*/ 1 h 3771"/>
                    <a:gd name="T4" fmla="*/ 0 w 3007"/>
                    <a:gd name="T5" fmla="*/ 1 h 3771"/>
                    <a:gd name="T6" fmla="*/ 0 w 3007"/>
                    <a:gd name="T7" fmla="*/ 1 h 3771"/>
                    <a:gd name="T8" fmla="*/ 0 w 3007"/>
                    <a:gd name="T9" fmla="*/ 1 h 3771"/>
                    <a:gd name="T10" fmla="*/ 0 w 3007"/>
                    <a:gd name="T11" fmla="*/ 1 h 3771"/>
                    <a:gd name="T12" fmla="*/ 0 w 3007"/>
                    <a:gd name="T13" fmla="*/ 1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1 h 3771"/>
                    <a:gd name="T26" fmla="*/ 0 w 3007"/>
                    <a:gd name="T27" fmla="*/ 1 h 3771"/>
                    <a:gd name="T28" fmla="*/ 0 w 3007"/>
                    <a:gd name="T29" fmla="*/ 1 h 3771"/>
                    <a:gd name="T30" fmla="*/ 0 w 3007"/>
                    <a:gd name="T31" fmla="*/ 1 h 3771"/>
                    <a:gd name="T32" fmla="*/ 0 w 3007"/>
                    <a:gd name="T33" fmla="*/ 1 h 3771"/>
                    <a:gd name="T34" fmla="*/ 0 w 3007"/>
                    <a:gd name="T35" fmla="*/ 1 h 3771"/>
                    <a:gd name="T36" fmla="*/ 0 w 3007"/>
                    <a:gd name="T37" fmla="*/ 1 h 3771"/>
                    <a:gd name="T38" fmla="*/ 0 w 3007"/>
                    <a:gd name="T39" fmla="*/ 1 h 3771"/>
                    <a:gd name="T40" fmla="*/ 0 w 3007"/>
                    <a:gd name="T41" fmla="*/ 1 h 3771"/>
                    <a:gd name="T42" fmla="*/ 0 w 3007"/>
                    <a:gd name="T43" fmla="*/ 1 h 3771"/>
                    <a:gd name="T44" fmla="*/ 0 w 3007"/>
                    <a:gd name="T45" fmla="*/ 1 h 3771"/>
                    <a:gd name="T46" fmla="*/ 0 w 3007"/>
                    <a:gd name="T47" fmla="*/ 1 h 3771"/>
                    <a:gd name="T48" fmla="*/ 0 w 3007"/>
                    <a:gd name="T49" fmla="*/ 1 h 3771"/>
                    <a:gd name="T50" fmla="*/ 0 w 3007"/>
                    <a:gd name="T51" fmla="*/ 1 h 3771"/>
                    <a:gd name="T52" fmla="*/ 0 w 3007"/>
                    <a:gd name="T53" fmla="*/ 1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8" name="Freeform 48"/>
                <p:cNvSpPr>
                  <a:spLocks/>
                </p:cNvSpPr>
                <p:nvPr userDrawn="1"/>
              </p:nvSpPr>
              <p:spPr bwMode="auto">
                <a:xfrm rot="-3172564">
                  <a:off x="5297" y="897"/>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9" name="Freeform 49"/>
                <p:cNvSpPr>
                  <a:spLocks/>
                </p:cNvSpPr>
                <p:nvPr userDrawn="1"/>
              </p:nvSpPr>
              <p:spPr bwMode="auto">
                <a:xfrm rot="-3172564">
                  <a:off x="5254" y="806"/>
                  <a:ext cx="180"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0" name="Freeform 50"/>
                <p:cNvSpPr>
                  <a:spLocks/>
                </p:cNvSpPr>
                <p:nvPr userDrawn="1"/>
              </p:nvSpPr>
              <p:spPr bwMode="auto">
                <a:xfrm rot="-3172564">
                  <a:off x="4985" y="210"/>
                  <a:ext cx="181" cy="145"/>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51" name="Freeform 51"/>
                <p:cNvSpPr>
                  <a:spLocks/>
                </p:cNvSpPr>
                <p:nvPr userDrawn="1"/>
              </p:nvSpPr>
              <p:spPr bwMode="auto">
                <a:xfrm rot="-3172564">
                  <a:off x="4948" y="142"/>
                  <a:ext cx="180"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sp>
          <p:nvSpPr>
            <p:cNvPr id="1041" name="Line 52"/>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1038" name="Rectangle 54"/>
          <p:cNvSpPr>
            <a:spLocks noChangeArrowheads="1"/>
          </p:cNvSpPr>
          <p:nvPr userDrawn="1"/>
        </p:nvSpPr>
        <p:spPr bwMode="auto">
          <a:xfrm>
            <a:off x="827088" y="6381750"/>
            <a:ext cx="7848600" cy="71438"/>
          </a:xfrm>
          <a:prstGeom prst="rect">
            <a:avLst/>
          </a:prstGeom>
          <a:solidFill>
            <a:srgbClr val="00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a:solidFill>
                  <a:schemeClr val="tx1"/>
                </a:solidFill>
                <a:latin typeface="Comic Sans MS" panose="030F0702030302020204" pitchFamily="66" charset="0"/>
                <a:ea typeface="標楷體" panose="03000509000000000000" pitchFamily="65" charset="-120"/>
              </a:defRPr>
            </a:lvl1pPr>
            <a:lvl2pPr marL="742950" indent="-285750" algn="ctr">
              <a:defRPr kumimoji="1">
                <a:solidFill>
                  <a:schemeClr val="tx1"/>
                </a:solidFill>
                <a:latin typeface="Comic Sans MS" panose="030F0702030302020204" pitchFamily="66" charset="0"/>
                <a:ea typeface="標楷體" panose="03000509000000000000" pitchFamily="65" charset="-120"/>
              </a:defRPr>
            </a:lvl2pPr>
            <a:lvl3pPr marL="1143000" indent="-228600" algn="ctr">
              <a:defRPr kumimoji="1">
                <a:solidFill>
                  <a:schemeClr val="tx1"/>
                </a:solidFill>
                <a:latin typeface="Comic Sans MS" panose="030F0702030302020204" pitchFamily="66" charset="0"/>
                <a:ea typeface="標楷體" panose="03000509000000000000" pitchFamily="65" charset="-120"/>
              </a:defRPr>
            </a:lvl3pPr>
            <a:lvl4pPr marL="1600200" indent="-228600" algn="ctr">
              <a:defRPr kumimoji="1">
                <a:solidFill>
                  <a:schemeClr val="tx1"/>
                </a:solidFill>
                <a:latin typeface="Comic Sans MS" panose="030F0702030302020204" pitchFamily="66" charset="0"/>
                <a:ea typeface="標楷體" panose="03000509000000000000" pitchFamily="65" charset="-120"/>
              </a:defRPr>
            </a:lvl4pPr>
            <a:lvl5pPr marL="2057400" indent="-228600" algn="ctr">
              <a:defRPr kumimoji="1">
                <a:solidFill>
                  <a:schemeClr val="tx1"/>
                </a:solidFill>
                <a:latin typeface="Comic Sans MS" panose="030F0702030302020204" pitchFamily="66" charset="0"/>
                <a:ea typeface="標楷體" panose="03000509000000000000" pitchFamily="65" charset="-120"/>
              </a:defRPr>
            </a:lvl5pPr>
            <a:lvl6pPr marL="2514600" indent="-228600" algn="ctr" eaLnBrk="0" fontAlgn="base" hangingPunct="0">
              <a:spcBef>
                <a:spcPct val="0"/>
              </a:spcBef>
              <a:spcAft>
                <a:spcPct val="0"/>
              </a:spcAft>
              <a:defRPr kumimoji="1">
                <a:solidFill>
                  <a:schemeClr val="tx1"/>
                </a:solidFill>
                <a:latin typeface="Comic Sans MS" panose="030F0702030302020204" pitchFamily="66" charset="0"/>
                <a:ea typeface="標楷體" panose="03000509000000000000" pitchFamily="65" charset="-120"/>
              </a:defRPr>
            </a:lvl6pPr>
            <a:lvl7pPr marL="2971800" indent="-228600" algn="ctr" eaLnBrk="0" fontAlgn="base" hangingPunct="0">
              <a:spcBef>
                <a:spcPct val="0"/>
              </a:spcBef>
              <a:spcAft>
                <a:spcPct val="0"/>
              </a:spcAft>
              <a:defRPr kumimoji="1">
                <a:solidFill>
                  <a:schemeClr val="tx1"/>
                </a:solidFill>
                <a:latin typeface="Comic Sans MS" panose="030F0702030302020204" pitchFamily="66" charset="0"/>
                <a:ea typeface="標楷體" panose="03000509000000000000" pitchFamily="65" charset="-120"/>
              </a:defRPr>
            </a:lvl7pPr>
            <a:lvl8pPr marL="3429000" indent="-228600" algn="ctr" eaLnBrk="0" fontAlgn="base" hangingPunct="0">
              <a:spcBef>
                <a:spcPct val="0"/>
              </a:spcBef>
              <a:spcAft>
                <a:spcPct val="0"/>
              </a:spcAft>
              <a:defRPr kumimoji="1">
                <a:solidFill>
                  <a:schemeClr val="tx1"/>
                </a:solidFill>
                <a:latin typeface="Comic Sans MS" panose="030F0702030302020204" pitchFamily="66" charset="0"/>
                <a:ea typeface="標楷體" panose="03000509000000000000" pitchFamily="65" charset="-120"/>
              </a:defRPr>
            </a:lvl8pPr>
            <a:lvl9pPr marL="3886200" indent="-228600" algn="ctr" eaLnBrk="0" fontAlgn="base" hangingPunct="0">
              <a:spcBef>
                <a:spcPct val="0"/>
              </a:spcBef>
              <a:spcAft>
                <a:spcPct val="0"/>
              </a:spcAft>
              <a:defRPr kumimoji="1">
                <a:solidFill>
                  <a:schemeClr val="tx1"/>
                </a:solidFill>
                <a:latin typeface="Comic Sans MS" panose="030F0702030302020204" pitchFamily="66" charset="0"/>
                <a:ea typeface="標楷體" panose="03000509000000000000" pitchFamily="65" charset="-120"/>
              </a:defRPr>
            </a:lvl9pPr>
          </a:lstStyle>
          <a:p>
            <a:pPr eaLnBrk="1" hangingPunct="1">
              <a:defRPr/>
            </a:pPr>
            <a:endParaRPr lang="zh-TW" altLang="en-US"/>
          </a:p>
        </p:txBody>
      </p:sp>
      <p:pic>
        <p:nvPicPr>
          <p:cNvPr id="54" name="Picture 55" descr="fjumark8"/>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0011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4" r:id="rId1"/>
    <p:sldLayoutId id="2147483832" r:id="rId2"/>
    <p:sldLayoutId id="2147483833" r:id="rId3"/>
    <p:sldLayoutId id="2147483845" r:id="rId4"/>
    <p:sldLayoutId id="2147483834" r:id="rId5"/>
    <p:sldLayoutId id="2147483835" r:id="rId6"/>
    <p:sldLayoutId id="2147483836" r:id="rId7"/>
    <p:sldLayoutId id="2147483838" r:id="rId8"/>
    <p:sldLayoutId id="2147483839" r:id="rId9"/>
    <p:sldLayoutId id="2147483840" r:id="rId10"/>
    <p:sldLayoutId id="2147483843" r:id="rId11"/>
    <p:sldLayoutId id="2147483846" r:id="rId12"/>
  </p:sldLayoutIdLst>
  <p:hf sldNum="0" hdr="0" dt="0"/>
  <p:txStyles>
    <p:titleStyle>
      <a:lvl1pPr algn="ctr" rtl="0" eaLnBrk="0" fontAlgn="base" hangingPunct="0">
        <a:spcBef>
          <a:spcPct val="0"/>
        </a:spcBef>
        <a:spcAft>
          <a:spcPct val="0"/>
        </a:spcAft>
        <a:defRPr kumimoji="1" sz="3600">
          <a:solidFill>
            <a:schemeClr val="tx1"/>
          </a:solidFill>
          <a:latin typeface="+mj-lt"/>
          <a:ea typeface="+mj-ea"/>
          <a:cs typeface="+mj-cs"/>
        </a:defRPr>
      </a:lvl1pPr>
      <a:lvl2pPr algn="ctr" rtl="0" eaLnBrk="0" fontAlgn="base" hangingPunct="0">
        <a:spcBef>
          <a:spcPct val="0"/>
        </a:spcBef>
        <a:spcAft>
          <a:spcPct val="0"/>
        </a:spcAft>
        <a:defRPr kumimoji="1" sz="3600">
          <a:solidFill>
            <a:schemeClr val="tx1"/>
          </a:solidFill>
          <a:latin typeface="Comic Sans MS" pitchFamily="66" charset="0"/>
          <a:ea typeface="標楷體" pitchFamily="65" charset="-120"/>
        </a:defRPr>
      </a:lvl2pPr>
      <a:lvl3pPr algn="ctr" rtl="0" eaLnBrk="0" fontAlgn="base" hangingPunct="0">
        <a:spcBef>
          <a:spcPct val="0"/>
        </a:spcBef>
        <a:spcAft>
          <a:spcPct val="0"/>
        </a:spcAft>
        <a:defRPr kumimoji="1" sz="3600">
          <a:solidFill>
            <a:schemeClr val="tx1"/>
          </a:solidFill>
          <a:latin typeface="Comic Sans MS" pitchFamily="66" charset="0"/>
          <a:ea typeface="標楷體" pitchFamily="65" charset="-120"/>
        </a:defRPr>
      </a:lvl3pPr>
      <a:lvl4pPr algn="ctr" rtl="0" eaLnBrk="0" fontAlgn="base" hangingPunct="0">
        <a:spcBef>
          <a:spcPct val="0"/>
        </a:spcBef>
        <a:spcAft>
          <a:spcPct val="0"/>
        </a:spcAft>
        <a:defRPr kumimoji="1" sz="3600">
          <a:solidFill>
            <a:schemeClr val="tx1"/>
          </a:solidFill>
          <a:latin typeface="Comic Sans MS" pitchFamily="66" charset="0"/>
          <a:ea typeface="標楷體" pitchFamily="65" charset="-120"/>
        </a:defRPr>
      </a:lvl4pPr>
      <a:lvl5pPr algn="ctr" rtl="0" eaLnBrk="0" fontAlgn="base" hangingPunct="0">
        <a:spcBef>
          <a:spcPct val="0"/>
        </a:spcBef>
        <a:spcAft>
          <a:spcPct val="0"/>
        </a:spcAft>
        <a:defRPr kumimoji="1" sz="3600">
          <a:solidFill>
            <a:schemeClr val="tx1"/>
          </a:solidFill>
          <a:latin typeface="Comic Sans MS" pitchFamily="66" charset="0"/>
          <a:ea typeface="標楷體" pitchFamily="65" charset="-120"/>
        </a:defRPr>
      </a:lvl5pPr>
      <a:lvl6pPr marL="457200" algn="ctr" rtl="0" fontAlgn="base">
        <a:spcBef>
          <a:spcPct val="0"/>
        </a:spcBef>
        <a:spcAft>
          <a:spcPct val="0"/>
        </a:spcAft>
        <a:defRPr kumimoji="1" sz="3600">
          <a:solidFill>
            <a:schemeClr val="tx1"/>
          </a:solidFill>
          <a:latin typeface="Comic Sans MS" pitchFamily="66" charset="0"/>
          <a:ea typeface="標楷體" pitchFamily="65" charset="-120"/>
        </a:defRPr>
      </a:lvl6pPr>
      <a:lvl7pPr marL="914400" algn="ctr" rtl="0" fontAlgn="base">
        <a:spcBef>
          <a:spcPct val="0"/>
        </a:spcBef>
        <a:spcAft>
          <a:spcPct val="0"/>
        </a:spcAft>
        <a:defRPr kumimoji="1" sz="3600">
          <a:solidFill>
            <a:schemeClr val="tx1"/>
          </a:solidFill>
          <a:latin typeface="Comic Sans MS" pitchFamily="66" charset="0"/>
          <a:ea typeface="標楷體" pitchFamily="65" charset="-120"/>
        </a:defRPr>
      </a:lvl7pPr>
      <a:lvl8pPr marL="1371600" algn="ctr" rtl="0" fontAlgn="base">
        <a:spcBef>
          <a:spcPct val="0"/>
        </a:spcBef>
        <a:spcAft>
          <a:spcPct val="0"/>
        </a:spcAft>
        <a:defRPr kumimoji="1" sz="3600">
          <a:solidFill>
            <a:schemeClr val="tx1"/>
          </a:solidFill>
          <a:latin typeface="Comic Sans MS" pitchFamily="66" charset="0"/>
          <a:ea typeface="標楷體" pitchFamily="65" charset="-120"/>
        </a:defRPr>
      </a:lvl8pPr>
      <a:lvl9pPr marL="1828800" algn="ctr" rtl="0" fontAlgn="base">
        <a:spcBef>
          <a:spcPct val="0"/>
        </a:spcBef>
        <a:spcAft>
          <a:spcPct val="0"/>
        </a:spcAft>
        <a:defRPr kumimoji="1" sz="3600">
          <a:solidFill>
            <a:schemeClr val="tx1"/>
          </a:solidFill>
          <a:latin typeface="Comic Sans MS" pitchFamily="66" charset="0"/>
          <a:ea typeface="標楷體" pitchFamily="65" charset="-12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ü"/>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u"/>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slin@im.fju.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wiki.mbalib.com/zh-tw/%E5%BA%84%E5%AE%B6" TargetMode="External"/><Relationship Id="rId3" Type="http://schemas.openxmlformats.org/officeDocument/2006/relationships/hyperlink" Target="https://wiki.mbalib.com/zh-tw/Friedman" TargetMode="External"/><Relationship Id="rId7" Type="http://schemas.openxmlformats.org/officeDocument/2006/relationships/hyperlink" Target="https://wiki.mbalib.com/zh-tw/%E6%9C%BA%E6%9E%84%E6%8A%95%E8%B5%84%E8%80%85" TargetMode="External"/><Relationship Id="rId2" Type="http://schemas.openxmlformats.org/officeDocument/2006/relationships/hyperlink" Target="https://wiki.mbalib.com/zh-tw/%E9%A3%8E%E9%99%A9%E8%A7%84%E9%81%BF" TargetMode="External"/><Relationship Id="rId1" Type="http://schemas.openxmlformats.org/officeDocument/2006/relationships/slideLayout" Target="../slideLayouts/slideLayout2.xml"/><Relationship Id="rId6" Type="http://schemas.openxmlformats.org/officeDocument/2006/relationships/hyperlink" Target="https://wiki.mbalib.com/zh-tw/%E5%81%9A%E5%B8%82%E5%95%86" TargetMode="External"/><Relationship Id="rId5" Type="http://schemas.openxmlformats.org/officeDocument/2006/relationships/hyperlink" Target="https://wiki.mbalib.com/zh-tw/%E4%BB%B7%E6%A0%BC%E6%8E%A5%E5%8F%97%E8%80%85" TargetMode="External"/><Relationship Id="rId4" Type="http://schemas.openxmlformats.org/officeDocument/2006/relationships/hyperlink" Target="https://wiki.mbalib.com/zh-tw/%E9%87%91%E8%9E%8D%E5%B8%82%E5%9C%BA"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iki.mbalib.com/zh-tw/%E5%B8%82%E5%9C%BA%E6%95%88%E7%8E%87" TargetMode="External"/><Relationship Id="rId2" Type="http://schemas.openxmlformats.org/officeDocument/2006/relationships/hyperlink" Target="https://wiki.mbalib.com/zh-tw/%E4%BA%A4%E6%98%93%E9%87%8F" TargetMode="External"/><Relationship Id="rId1" Type="http://schemas.openxmlformats.org/officeDocument/2006/relationships/slideLayout" Target="../slideLayouts/slideLayout2.xml"/><Relationship Id="rId5" Type="http://schemas.openxmlformats.org/officeDocument/2006/relationships/hyperlink" Target="https://wiki.mbalib.com/zh-tw/%E5%85%AC%E5%85%B1%E4%BF%A1%E6%81%AF" TargetMode="External"/><Relationship Id="rId4" Type="http://schemas.openxmlformats.org/officeDocument/2006/relationships/hyperlink" Target="https://wiki.mbalib.com/zh-tw/%E8%B5%84%E4%BA%A7%E4%BB%B7%E6%A0%BC"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iki.mbalib.com/zh-tw/%E5%87%80%E6%94%B6%E7%9B%8A" TargetMode="External"/><Relationship Id="rId2" Type="http://schemas.openxmlformats.org/officeDocument/2006/relationships/hyperlink" Target="https://wiki.mbalib.com/zh-tw/%E8%B5%84%E4%BA%A7%E7%BB%84%E5%90%88"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wiki.mbalib.com/zh-tw/%E7%89%9B%E5%B8%82" TargetMode="External"/><Relationship Id="rId7" Type="http://schemas.openxmlformats.org/officeDocument/2006/relationships/hyperlink" Target="https://wiki.mbalib.com/zh-tw/%E6%88%90%E4%BA%A4%E9%87%8F" TargetMode="External"/><Relationship Id="rId2" Type="http://schemas.openxmlformats.org/officeDocument/2006/relationships/hyperlink" Target="https://wiki.mbalib.com/zh-tw/%E5%B8%82%E5%9C%BA" TargetMode="External"/><Relationship Id="rId1" Type="http://schemas.openxmlformats.org/officeDocument/2006/relationships/slideLayout" Target="../slideLayouts/slideLayout2.xml"/><Relationship Id="rId6" Type="http://schemas.openxmlformats.org/officeDocument/2006/relationships/hyperlink" Target="https://wiki.mbalib.com/zh-tw/%E8%82%A1%E5%B8%82" TargetMode="External"/><Relationship Id="rId5" Type="http://schemas.openxmlformats.org/officeDocument/2006/relationships/hyperlink" Target="https://wiki.mbalib.com/zh-tw/%E6%8A%95%E8%B5%84%E7%BB%84%E5%90%88" TargetMode="External"/><Relationship Id="rId4" Type="http://schemas.openxmlformats.org/officeDocument/2006/relationships/hyperlink" Target="https://wiki.mbalib.com/zh-tw/%E7%86%8A%E5%B8%82" TargetMode="External"/></Relationships>
</file>

<file path=ppt/slides/_rels/slide10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3.bp.blogspot.com/-C9mqRLVd-38/Uvgsx3oodJI/AAAAAAAAC38/RZVvooAuMmA/s1600/%E6%9C%AA%E5%91%BD%E5%90%8D-1____150___CMYK_%E9%A0%90%E8%A6%96_.p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wiki.mbalib.com/zh-tw/%E5%B8%82%E5%9C%BA" TargetMode="External"/><Relationship Id="rId2" Type="http://schemas.openxmlformats.org/officeDocument/2006/relationships/hyperlink" Target="http://wiki.mbalib.com/zh-tw/%E9%9A%8F%E6%9C%BA%E6%8C%87%E6%A0%87" TargetMode="External"/><Relationship Id="rId1" Type="http://schemas.openxmlformats.org/officeDocument/2006/relationships/slideLayout" Target="../slideLayouts/slideLayout2.xml"/><Relationship Id="rId4" Type="http://schemas.openxmlformats.org/officeDocument/2006/relationships/hyperlink" Target="http://wiki.mbalib.com/zh-tw/K%E7%BA%BF"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wiki.mbalib.com/zh-tw/%E8%83%8C%E7%A6%BB%E4%BF%A1%E5%8F%B7" TargetMode="External"/><Relationship Id="rId2" Type="http://schemas.openxmlformats.org/officeDocument/2006/relationships/hyperlink" Target="http://wiki.mbalib.com/zh-tw/%E9%9A%8F%E6%9C%BA%E6%8C%87%E6%A0%87" TargetMode="External"/><Relationship Id="rId1" Type="http://schemas.openxmlformats.org/officeDocument/2006/relationships/slideLayout" Target="../slideLayouts/slideLayout2.xml"/><Relationship Id="rId6" Type="http://schemas.openxmlformats.org/officeDocument/2006/relationships/hyperlink" Target="http://wiki.mbalib.com/zh-tw/%E8%82%A1%E4%BB%B7" TargetMode="External"/><Relationship Id="rId5" Type="http://schemas.openxmlformats.org/officeDocument/2006/relationships/hyperlink" Target="http://wiki.mbalib.com/zh-tw/%E7%89%9B%E5%B8%82" TargetMode="External"/><Relationship Id="rId4" Type="http://schemas.openxmlformats.org/officeDocument/2006/relationships/hyperlink" Target="http://wiki.mbalib.com/zh-tw/%E5%8F%8C%E5%BA%95"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iki.mbalib.com/zh-tw/%E7%A9%BA%E5%A4%B4%E5%B8%82%E5%9C%BA" TargetMode="External"/><Relationship Id="rId2" Type="http://schemas.openxmlformats.org/officeDocument/2006/relationships/hyperlink" Target="http://wiki.mbalib.com/zh-tw/%E5%A4%9A%E5%A4%B4%E5%B8%82%E5%9C%BA" TargetMode="External"/><Relationship Id="rId1" Type="http://schemas.openxmlformats.org/officeDocument/2006/relationships/slideLayout" Target="../slideLayouts/slideLayout2.xml"/><Relationship Id="rId4" Type="http://schemas.openxmlformats.org/officeDocument/2006/relationships/hyperlink" Target="http://wiki.mbalib.com/zh-tw/%E4%BF%A1%E5%8F%B7"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mailto:wslin@im.fju.edu.tw"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8" Type="http://schemas.openxmlformats.org/officeDocument/2006/relationships/hyperlink" Target="https://wiki.mbalib.com/zh-tw/%E4%B8%AA%E4%BA%BA%E8%A1%8C%E4%B8%BA" TargetMode="External"/><Relationship Id="rId3" Type="http://schemas.openxmlformats.org/officeDocument/2006/relationships/hyperlink" Target="https://wiki.mbalib.com/zh-tw/%E5%86%B3%E7%AD%96" TargetMode="External"/><Relationship Id="rId7" Type="http://schemas.openxmlformats.org/officeDocument/2006/relationships/hyperlink" Target="https://wiki.mbalib.com/zh-tw/%E6%A0%87%E5%87%86%E5%8C%96" TargetMode="External"/><Relationship Id="rId2" Type="http://schemas.openxmlformats.org/officeDocument/2006/relationships/hyperlink" Target="https://wiki.mbalib.com/zh-tw/%E4%B8%8D%E7%A1%AE%E5%AE%9A%E6%80%A7" TargetMode="External"/><Relationship Id="rId1" Type="http://schemas.openxmlformats.org/officeDocument/2006/relationships/slideLayout" Target="../slideLayouts/slideLayout2.xml"/><Relationship Id="rId6" Type="http://schemas.openxmlformats.org/officeDocument/2006/relationships/hyperlink" Target="https://wiki.mbalib.com/zh-tw/%E8%B4%A2%E5%AF%8C%E9%A2%84%E6%9C%9F%E6%95%88%E7%94%A8%E7%90%86%E8%AE%BA" TargetMode="External"/><Relationship Id="rId5" Type="http://schemas.openxmlformats.org/officeDocument/2006/relationships/hyperlink" Target="https://wiki.mbalib.com/zh-tw/Morgenstern" TargetMode="External"/><Relationship Id="rId4" Type="http://schemas.openxmlformats.org/officeDocument/2006/relationships/hyperlink" Target="https://wiki.mbalib.com/zh-tw/Von_Neuman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wiki.mbalib.com/zh-tw/%E9%98%BF%E8%8E%AB%E6%96%AF%C2%B7%E7%89%B9%E6%B2%83%E6%96%AF%E5%9F%BA" TargetMode="External"/><Relationship Id="rId2" Type="http://schemas.openxmlformats.org/officeDocument/2006/relationships/hyperlink" Target="https://wiki.mbalib.com/zh-tw/Kahneman" TargetMode="External"/><Relationship Id="rId1" Type="http://schemas.openxmlformats.org/officeDocument/2006/relationships/slideLayout" Target="../slideLayouts/slideLayout2.xml"/><Relationship Id="rId4" Type="http://schemas.openxmlformats.org/officeDocument/2006/relationships/hyperlink" Target="https://wiki.mbalib.com/zh-tw/Amos_Tversky"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s://wiki.mbalib.com/zh-tw/%E9%A3%8E%E9%99%A9%E8%A7%84%E9%81%BF" TargetMode="External"/><Relationship Id="rId2" Type="http://schemas.openxmlformats.org/officeDocument/2006/relationships/hyperlink" Target="https://wiki.mbalib.com/zh-tw/%E5%8D%A1%E5%B0%BC%E6%9B%BC" TargetMode="External"/><Relationship Id="rId1" Type="http://schemas.openxmlformats.org/officeDocument/2006/relationships/slideLayout" Target="../slideLayouts/slideLayout2.xml"/><Relationship Id="rId4" Type="http://schemas.openxmlformats.org/officeDocument/2006/relationships/hyperlink" Target="https://wiki.mbalib.com/zh-tw/%E9%A3%8E%E9%99%A9%E5%81%8F%E5%A5%BD"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https://wiki.mbalib.com/w/index.php?title=Gervaris&amp;action=edit" TargetMode="External"/><Relationship Id="rId2" Type="http://schemas.openxmlformats.org/officeDocument/2006/relationships/hyperlink" Target="https://wiki.mbalib.com/zh-tw/%E8%AE%A4%E7%9F%A5%E5%BF%83%E7%90%86%E5%AD%A6" TargetMode="External"/><Relationship Id="rId1" Type="http://schemas.openxmlformats.org/officeDocument/2006/relationships/slideLayout" Target="../slideLayouts/slideLayout2.xml"/><Relationship Id="rId5" Type="http://schemas.openxmlformats.org/officeDocument/2006/relationships/hyperlink" Target="https://wiki.mbalib.com/w/index.php?title=Odean&amp;action=edit" TargetMode="External"/><Relationship Id="rId4" Type="http://schemas.openxmlformats.org/officeDocument/2006/relationships/hyperlink" Target="https://wiki.mbalib.com/w/index.php?title=Heaton&amp;action=edit"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iki.mbalib.com/zh-tw/Amos_Tversky" TargetMode="External"/><Relationship Id="rId2" Type="http://schemas.openxmlformats.org/officeDocument/2006/relationships/hyperlink" Target="https://wiki.mbalib.com/w/index.php?title=Grifin&amp;action=edit"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iki.mbalib.com/w/index.php?title=Daniel_Kadmeman&amp;action=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395523" y="2132856"/>
            <a:ext cx="8568952" cy="1008112"/>
          </a:xfrm>
          <a:effectLst/>
        </p:spPr>
        <p:txBody>
          <a:bodyPr/>
          <a:lstStyle/>
          <a:p>
            <a:r>
              <a:rPr lang="en-US" altLang="zh-TW" sz="4000" b="1" kern="50" dirty="0">
                <a:solidFill>
                  <a:srgbClr val="0066FF"/>
                </a:solidFill>
                <a:effectLst/>
              </a:rPr>
              <a:t/>
            </a:r>
            <a:br>
              <a:rPr lang="en-US" altLang="zh-TW" sz="4000" b="1" kern="50" dirty="0">
                <a:solidFill>
                  <a:srgbClr val="0066FF"/>
                </a:solidFill>
                <a:effectLst/>
              </a:rPr>
            </a:br>
            <a:r>
              <a:rPr lang="zh-TW" altLang="en-US" sz="4800" b="1" dirty="0">
                <a:solidFill>
                  <a:srgbClr val="0066FF"/>
                </a:solidFill>
                <a:latin typeface="新細明體" panose="02020500000000000000" pitchFamily="18" charset="-120"/>
              </a:rPr>
              <a:t>股票的基本</a:t>
            </a:r>
            <a:r>
              <a:rPr lang="zh-TW" altLang="en-US" sz="4800" b="1" dirty="0" smtClean="0">
                <a:solidFill>
                  <a:srgbClr val="0066FF"/>
                </a:solidFill>
                <a:latin typeface="新細明體" panose="02020500000000000000" pitchFamily="18" charset="-120"/>
              </a:rPr>
              <a:t>分析、技術分析</a:t>
            </a:r>
            <a:r>
              <a:rPr lang="zh-TW" altLang="en-US" sz="4800" b="1" dirty="0" smtClean="0">
                <a:solidFill>
                  <a:srgbClr val="0066FF"/>
                </a:solidFill>
              </a:rPr>
              <a:t> </a:t>
            </a:r>
            <a:endParaRPr lang="zh-TW" altLang="en-US" sz="4800" b="1" dirty="0">
              <a:solidFill>
                <a:srgbClr val="0066FF"/>
              </a:solidFill>
            </a:endParaRPr>
          </a:p>
        </p:txBody>
      </p:sp>
      <p:sp>
        <p:nvSpPr>
          <p:cNvPr id="4100" name="Rectangle 3"/>
          <p:cNvSpPr>
            <a:spLocks noGrp="1" noChangeArrowheads="1"/>
          </p:cNvSpPr>
          <p:nvPr>
            <p:ph type="subTitle" idx="1"/>
          </p:nvPr>
        </p:nvSpPr>
        <p:spPr>
          <a:xfrm>
            <a:off x="1619672" y="4653136"/>
            <a:ext cx="6032500" cy="1296293"/>
          </a:xfrm>
        </p:spPr>
        <p:txBody>
          <a:bodyPr/>
          <a:lstStyle/>
          <a:p>
            <a:pPr eaLnBrk="1" hangingPunct="1"/>
            <a:r>
              <a:rPr lang="zh-TW" altLang="en-US" b="1" dirty="0">
                <a:solidFill>
                  <a:srgbClr val="0066FF"/>
                </a:solidFill>
                <a:effectLst/>
              </a:rPr>
              <a:t>林文修 </a:t>
            </a:r>
            <a:r>
              <a:rPr lang="zh-TW" altLang="en-US" b="1" dirty="0" smtClean="0">
                <a:solidFill>
                  <a:srgbClr val="0066FF"/>
                </a:solidFill>
                <a:effectLst/>
              </a:rPr>
              <a:t>博士</a:t>
            </a:r>
            <a:endParaRPr lang="en-US" altLang="zh-TW" b="1" dirty="0" smtClean="0">
              <a:solidFill>
                <a:srgbClr val="0066FF"/>
              </a:solidFill>
              <a:effectLst/>
            </a:endParaRPr>
          </a:p>
          <a:p>
            <a:pPr eaLnBrk="1" hangingPunct="1"/>
            <a:r>
              <a:rPr lang="zh-TW" altLang="en-US" b="1" dirty="0" smtClean="0">
                <a:solidFill>
                  <a:srgbClr val="0066FF"/>
                </a:solidFill>
                <a:effectLst/>
              </a:rPr>
              <a:t>輔仁大學資</a:t>
            </a:r>
            <a:r>
              <a:rPr lang="zh-TW" altLang="en-US" b="1" dirty="0">
                <a:solidFill>
                  <a:srgbClr val="0066FF"/>
                </a:solidFill>
                <a:effectLst/>
              </a:rPr>
              <a:t>管系</a:t>
            </a:r>
            <a:endParaRPr lang="en-US" altLang="zh-TW" b="1" dirty="0">
              <a:solidFill>
                <a:srgbClr val="0066FF"/>
              </a:solidFill>
              <a:effectLst/>
            </a:endParaRPr>
          </a:p>
          <a:p>
            <a:pPr eaLnBrk="1" hangingPunct="1"/>
            <a:r>
              <a:rPr kumimoji="0" lang="en-US" altLang="zh-TW" b="1" dirty="0">
                <a:solidFill>
                  <a:srgbClr val="0066FF"/>
                </a:solidFill>
                <a:effectLst/>
                <a:hlinkClick r:id="rId3"/>
              </a:rPr>
              <a:t>wslin1949@gmail.com </a:t>
            </a:r>
          </a:p>
        </p:txBody>
      </p:sp>
      <p:sp>
        <p:nvSpPr>
          <p:cNvPr id="4101" name="矩形 1"/>
          <p:cNvSpPr>
            <a:spLocks noChangeArrowheads="1"/>
          </p:cNvSpPr>
          <p:nvPr/>
        </p:nvSpPr>
        <p:spPr bwMode="auto">
          <a:xfrm>
            <a:off x="1187624" y="90795"/>
            <a:ext cx="698475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n"/>
              <a:defRPr kumimoji="1" sz="2800">
                <a:solidFill>
                  <a:schemeClr val="tx1"/>
                </a:solidFill>
                <a:latin typeface="Comic Sans MS" panose="030F0702030302020204" pitchFamily="66" charset="0"/>
                <a:ea typeface="標楷體" panose="03000509000000000000" pitchFamily="65" charset="-120"/>
              </a:defRPr>
            </a:lvl1pPr>
            <a:lvl2pPr marL="742950" indent="-285750">
              <a:spcBef>
                <a:spcPct val="20000"/>
              </a:spcBef>
              <a:buClr>
                <a:schemeClr val="hlink"/>
              </a:buClr>
              <a:buFont typeface="Wingdings" panose="05000000000000000000" pitchFamily="2" charset="2"/>
              <a:buChar char="ü"/>
              <a:defRPr kumimoji="1" sz="2400">
                <a:solidFill>
                  <a:schemeClr val="tx1"/>
                </a:solidFill>
                <a:latin typeface="Comic Sans MS" panose="030F0702030302020204" pitchFamily="66" charset="0"/>
                <a:ea typeface="標楷體" panose="03000509000000000000" pitchFamily="65" charset="-120"/>
              </a:defRPr>
            </a:lvl2pPr>
            <a:lvl3pPr marL="1143000" indent="-228600">
              <a:spcBef>
                <a:spcPct val="20000"/>
              </a:spcBef>
              <a:buClr>
                <a:schemeClr val="folHlink"/>
              </a:buClr>
              <a:buFont typeface="Wingdings" panose="05000000000000000000" pitchFamily="2" charset="2"/>
              <a:buChar char="u"/>
              <a:defRPr kumimoji="1" sz="2000">
                <a:solidFill>
                  <a:schemeClr val="tx1"/>
                </a:solidFill>
                <a:latin typeface="Comic Sans MS" panose="030F0702030302020204" pitchFamily="66" charset="0"/>
                <a:ea typeface="標楷體" panose="03000509000000000000" pitchFamily="65" charset="-120"/>
              </a:defRPr>
            </a:lvl3pPr>
            <a:lvl4pPr marL="1600200" indent="-228600">
              <a:spcBef>
                <a:spcPct val="20000"/>
              </a:spcBef>
              <a:buChar char="–"/>
              <a:defRPr kumimoji="1" sz="2000">
                <a:solidFill>
                  <a:schemeClr val="tx1"/>
                </a:solidFill>
                <a:latin typeface="Comic Sans MS" panose="030F0702030302020204" pitchFamily="66" charset="0"/>
                <a:ea typeface="標楷體" panose="03000509000000000000" pitchFamily="65" charset="-120"/>
              </a:defRPr>
            </a:lvl4pPr>
            <a:lvl5pPr marL="2057400" indent="-228600">
              <a:spcBef>
                <a:spcPct val="20000"/>
              </a:spcBef>
              <a:buChar char="»"/>
              <a:defRPr kumimoji="1" sz="2000">
                <a:solidFill>
                  <a:schemeClr val="tx1"/>
                </a:solidFill>
                <a:latin typeface="Comic Sans MS" panose="030F0702030302020204" pitchFamily="66"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9pPr>
          </a:lstStyle>
          <a:p>
            <a:pPr algn="ctr">
              <a:spcBef>
                <a:spcPct val="0"/>
              </a:spcBef>
              <a:buClrTx/>
              <a:buFontTx/>
              <a:buNone/>
            </a:pPr>
            <a:r>
              <a:rPr lang="zh-TW" altLang="en-US" sz="3600" b="1" dirty="0" smtClean="0">
                <a:solidFill>
                  <a:srgbClr val="0033CC"/>
                </a:solidFill>
                <a:latin typeface="+mj-ea"/>
                <a:ea typeface="+mj-ea"/>
              </a:rPr>
              <a:t>天主教輔仁大學資訊管理學系</a:t>
            </a:r>
            <a:r>
              <a:rPr lang="en-US" altLang="zh-TW" sz="3600" b="1" dirty="0">
                <a:solidFill>
                  <a:srgbClr val="0033CC"/>
                </a:solidFill>
                <a:latin typeface="+mj-ea"/>
                <a:ea typeface="+mj-ea"/>
                <a:cs typeface="華康儷粗黑"/>
              </a:rPr>
              <a:t/>
            </a:r>
            <a:br>
              <a:rPr lang="en-US" altLang="zh-TW" sz="3600" b="1" dirty="0">
                <a:solidFill>
                  <a:srgbClr val="0033CC"/>
                </a:solidFill>
                <a:latin typeface="+mj-ea"/>
                <a:ea typeface="+mj-ea"/>
                <a:cs typeface="華康儷粗黑"/>
              </a:rPr>
            </a:br>
            <a:r>
              <a:rPr lang="zh-TW" altLang="en-US" sz="3600" b="1" dirty="0" smtClean="0">
                <a:solidFill>
                  <a:srgbClr val="0033CC"/>
                </a:solidFill>
                <a:latin typeface="+mj-ea"/>
                <a:ea typeface="+mj-ea"/>
                <a:cs typeface="華康儷粗黑"/>
              </a:rPr>
              <a:t>資訊系統專題</a:t>
            </a:r>
            <a:r>
              <a:rPr lang="en-US" altLang="zh-TW" sz="3600" b="1" dirty="0">
                <a:solidFill>
                  <a:srgbClr val="0066FF"/>
                </a:solidFill>
                <a:latin typeface="標楷體" panose="03000509000000000000" pitchFamily="65" charset="-120"/>
                <a:ea typeface="華康儷粗黑"/>
                <a:cs typeface="華康儷粗黑"/>
              </a:rPr>
              <a:t/>
            </a:r>
            <a:br>
              <a:rPr lang="en-US" altLang="zh-TW" sz="3600" b="1" dirty="0">
                <a:solidFill>
                  <a:srgbClr val="0066FF"/>
                </a:solidFill>
                <a:latin typeface="標楷體" panose="03000509000000000000" pitchFamily="65" charset="-120"/>
                <a:ea typeface="華康儷粗黑"/>
                <a:cs typeface="華康儷粗黑"/>
              </a:rPr>
            </a:br>
            <a:endParaRPr lang="zh-TW" altLang="en-US" sz="3600" b="1" dirty="0">
              <a:solidFill>
                <a:srgbClr val="0066FF"/>
              </a:solidFill>
              <a:latin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95536" y="9525"/>
            <a:ext cx="6934200" cy="899195"/>
          </a:xfrm>
        </p:spPr>
        <p:txBody>
          <a:bodyPr/>
          <a:lstStyle/>
          <a:p>
            <a:pPr eaLnBrk="1" hangingPunct="1"/>
            <a:r>
              <a:rPr lang="zh-TW" altLang="en-US"/>
              <a:t>債券市場</a:t>
            </a:r>
          </a:p>
        </p:txBody>
      </p:sp>
      <p:sp>
        <p:nvSpPr>
          <p:cNvPr id="13316" name="Rectangle 3"/>
          <p:cNvSpPr>
            <a:spLocks noGrp="1" noChangeArrowheads="1"/>
          </p:cNvSpPr>
          <p:nvPr>
            <p:ph type="body" idx="1"/>
          </p:nvPr>
        </p:nvSpPr>
        <p:spPr>
          <a:xfrm>
            <a:off x="539750" y="1628775"/>
            <a:ext cx="7772400" cy="4772025"/>
          </a:xfrm>
        </p:spPr>
        <p:txBody>
          <a:bodyPr/>
          <a:lstStyle/>
          <a:p>
            <a:pPr eaLnBrk="1" hangingPunct="1"/>
            <a:r>
              <a:rPr lang="zh-TW" altLang="en-US"/>
              <a:t>信評公司：穆迪、惠譽、</a:t>
            </a:r>
            <a:r>
              <a:rPr lang="en-US" altLang="zh-TW"/>
              <a:t>S&amp;P ,</a:t>
            </a:r>
            <a:r>
              <a:rPr lang="zh-TW" altLang="en-US"/>
              <a:t>中華信評公司 </a:t>
            </a:r>
          </a:p>
          <a:p>
            <a:pPr eaLnBrk="1" hangingPunct="1"/>
            <a:r>
              <a:rPr lang="zh-TW" altLang="en-US"/>
              <a:t>市場規模與交易量卻比股票市場龐大 </a:t>
            </a:r>
          </a:p>
          <a:p>
            <a:pPr eaLnBrk="1" hangingPunct="1"/>
            <a:r>
              <a:rPr lang="en-US" altLang="zh-TW"/>
              <a:t>PIMCO</a:t>
            </a:r>
            <a:r>
              <a:rPr lang="zh-TW" altLang="en-US"/>
              <a:t>全球最大的債券基金公司 </a:t>
            </a:r>
          </a:p>
          <a:p>
            <a:pPr lvl="1" eaLnBrk="1" hangingPunct="1"/>
            <a:r>
              <a:rPr lang="zh-TW" altLang="en-US"/>
              <a:t>德聖安聯代理</a:t>
            </a:r>
          </a:p>
          <a:p>
            <a:pPr lvl="1" eaLnBrk="1" hangingPunct="1"/>
            <a:r>
              <a:rPr lang="zh-TW" altLang="en-US"/>
              <a:t>創辦人：</a:t>
            </a:r>
            <a:r>
              <a:rPr lang="en-US" altLang="zh-TW"/>
              <a:t>Bill Gross</a:t>
            </a:r>
          </a:p>
          <a:p>
            <a:pPr lvl="1" eaLnBrk="1" hangingPunct="1"/>
            <a:endParaRPr lang="en-US" altLang="zh-TW"/>
          </a:p>
          <a:p>
            <a:pPr lvl="1" eaLnBrk="1" hangingPunct="1"/>
            <a:r>
              <a:rPr lang="en-US" altLang="zh-TW"/>
              <a:t>8121</a:t>
            </a:r>
            <a:r>
              <a:rPr lang="zh-TW" altLang="en-US"/>
              <a:t>億美元，直逼亞洲四小龍的外匯存底總合 。</a:t>
            </a:r>
            <a:endParaRPr lang="en-US" altLang="zh-TW"/>
          </a:p>
        </p:txBody>
      </p:sp>
      <p:pic>
        <p:nvPicPr>
          <p:cNvPr id="13317" name="Picture 4" descr="pi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3429000"/>
            <a:ext cx="21812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4528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sz="2400" dirty="0">
                <a:solidFill>
                  <a:schemeClr val="tx2"/>
                </a:solidFill>
              </a:rPr>
              <a:t>投資者和證券分析師們</a:t>
            </a:r>
            <a:r>
              <a:rPr lang="zh-TW" altLang="en-US" sz="2400" dirty="0"/>
              <a:t>在他們有一定知識的領域中特別過於自信。基金經理人、股評家以及投資者總認為自己有能力跑贏大盤，然而事實並非如此。</a:t>
            </a:r>
            <a:endParaRPr lang="en-US" altLang="zh-TW" sz="2400" dirty="0"/>
          </a:p>
          <a:p>
            <a:r>
              <a:rPr lang="en-US" altLang="zh-TW" sz="2400" dirty="0"/>
              <a:t>Brad Barber</a:t>
            </a:r>
            <a:r>
              <a:rPr lang="zh-TW" altLang="en-US" sz="2400" dirty="0"/>
              <a:t>和</a:t>
            </a:r>
            <a:r>
              <a:rPr lang="en-US" altLang="zh-TW" sz="2400" dirty="0"/>
              <a:t>Terrance </a:t>
            </a:r>
            <a:r>
              <a:rPr lang="en-US" altLang="zh-TW" sz="2400" dirty="0" err="1"/>
              <a:t>Odean</a:t>
            </a:r>
            <a:r>
              <a:rPr lang="zh-TW" altLang="en-US" sz="2400" dirty="0"/>
              <a:t>在此領域做了大量研究。</a:t>
            </a:r>
            <a:r>
              <a:rPr lang="zh-TW" altLang="en-US" sz="2400" b="1" dirty="0">
                <a:solidFill>
                  <a:schemeClr val="tx2"/>
                </a:solidFill>
              </a:rPr>
              <a:t>男性在許多領域</a:t>
            </a:r>
            <a:r>
              <a:rPr lang="en-US" altLang="zh-TW" sz="2400" dirty="0"/>
              <a:t>(</a:t>
            </a:r>
            <a:r>
              <a:rPr lang="zh-TW" altLang="en-US" sz="2400" dirty="0"/>
              <a:t>體育技能、領導能力、與別人相處能力</a:t>
            </a:r>
            <a:r>
              <a:rPr lang="en-US" altLang="zh-TW" sz="2400" dirty="0"/>
              <a:t>)</a:t>
            </a:r>
            <a:r>
              <a:rPr lang="zh-TW" altLang="en-US" sz="2400" dirty="0"/>
              <a:t>中總是過高估計自己。他們在</a:t>
            </a:r>
            <a:r>
              <a:rPr lang="en-US" altLang="zh-TW" sz="2400" dirty="0"/>
              <a:t>1991</a:t>
            </a:r>
            <a:r>
              <a:rPr lang="zh-TW" altLang="en-US" sz="2400" dirty="0"/>
              <a:t>年至</a:t>
            </a:r>
            <a:r>
              <a:rPr lang="en-US" altLang="zh-TW" sz="2400" dirty="0"/>
              <a:t>1997</a:t>
            </a:r>
            <a:r>
              <a:rPr lang="zh-TW" altLang="en-US" sz="2400" dirty="0"/>
              <a:t>年中，研究了</a:t>
            </a:r>
            <a:r>
              <a:rPr lang="en-US" altLang="zh-TW" sz="2400" dirty="0"/>
              <a:t>38000</a:t>
            </a:r>
            <a:r>
              <a:rPr lang="zh-TW" altLang="en-US" sz="2400" dirty="0"/>
              <a:t>名投資者的</a:t>
            </a:r>
            <a:r>
              <a:rPr lang="zh-TW" altLang="en-US" sz="2400" dirty="0">
                <a:solidFill>
                  <a:schemeClr val="tx2"/>
                </a:solidFill>
              </a:rPr>
              <a:t>投資行為，</a:t>
            </a:r>
            <a:r>
              <a:rPr lang="zh-TW" altLang="en-US" sz="2400" dirty="0"/>
              <a:t>將</a:t>
            </a:r>
            <a:r>
              <a:rPr lang="zh-TW" altLang="en-US" sz="2400" b="1" u="sng" dirty="0">
                <a:solidFill>
                  <a:schemeClr val="tx2"/>
                </a:solidFill>
              </a:rPr>
              <a:t>年交易量</a:t>
            </a:r>
            <a:r>
              <a:rPr lang="zh-TW" altLang="en-US" sz="2400" dirty="0"/>
              <a:t>作為過度自信的指標，發現男性投資者的年交易量比女性投資者的年交易量總體高出</a:t>
            </a:r>
            <a:r>
              <a:rPr lang="en-US" altLang="zh-TW" sz="2400" dirty="0"/>
              <a:t>20</a:t>
            </a:r>
            <a:r>
              <a:rPr lang="zh-TW" altLang="en-US" sz="2400" dirty="0"/>
              <a:t>％以上，而</a:t>
            </a:r>
            <a:r>
              <a:rPr lang="zh-TW" altLang="en-US" sz="2400" u="sng" dirty="0">
                <a:solidFill>
                  <a:schemeClr val="tx2"/>
                </a:solidFill>
              </a:rPr>
              <a:t>投資收益</a:t>
            </a:r>
            <a:r>
              <a:rPr lang="zh-TW" altLang="en-US" sz="2400" dirty="0"/>
              <a:t>卻略低於女性投資者。</a:t>
            </a:r>
            <a:endParaRPr lang="en-US" altLang="zh-TW" sz="2400" dirty="0"/>
          </a:p>
          <a:p>
            <a:r>
              <a:rPr lang="zh-TW" altLang="en-US" sz="2400" dirty="0"/>
              <a:t>數據顯示：過度自信的投資者在市場中會</a:t>
            </a:r>
            <a:r>
              <a:rPr lang="zh-TW" altLang="en-US" sz="2400" u="sng" dirty="0">
                <a:solidFill>
                  <a:schemeClr val="tx2"/>
                </a:solidFill>
              </a:rPr>
              <a:t>頻繁交易</a:t>
            </a:r>
            <a:r>
              <a:rPr lang="zh-TW" altLang="en-US" sz="2400" dirty="0"/>
              <a:t>，總體表現為年交易量的放大。但由於過度自信而頻繁地進行交易並不能讓投資者獲得更高的收益。</a:t>
            </a:r>
          </a:p>
        </p:txBody>
      </p:sp>
    </p:spTree>
    <p:extLst>
      <p:ext uri="{BB962C8B-B14F-4D97-AF65-F5344CB8AC3E}">
        <p14:creationId xmlns:p14="http://schemas.microsoft.com/office/powerpoint/2010/main" val="25437673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過度自信對金融市場的影響</a:t>
            </a:r>
            <a:endParaRPr lang="zh-TW" altLang="en-US" dirty="0"/>
          </a:p>
        </p:txBody>
      </p:sp>
      <p:sp>
        <p:nvSpPr>
          <p:cNvPr id="3" name="內容版面配置區 2"/>
          <p:cNvSpPr>
            <a:spLocks noGrp="1"/>
          </p:cNvSpPr>
          <p:nvPr>
            <p:ph idx="1"/>
          </p:nvPr>
        </p:nvSpPr>
        <p:spPr/>
        <p:txBody>
          <a:bodyPr/>
          <a:lstStyle/>
          <a:p>
            <a:r>
              <a:rPr lang="zh-TW" altLang="en-US" sz="2400" dirty="0"/>
              <a:t>在傳統的金融理論中都假設行為人是</a:t>
            </a:r>
            <a:r>
              <a:rPr lang="zh-TW" altLang="en-US" sz="2400" dirty="0">
                <a:hlinkClick r:id="rId2" tooltip="风险规避"/>
              </a:rPr>
              <a:t>風險規避</a:t>
            </a:r>
            <a:r>
              <a:rPr lang="zh-TW" altLang="en-US" sz="2400" dirty="0"/>
              <a:t>的，但現實中人往往是風險中性甚至是風險尋求的。</a:t>
            </a:r>
            <a:r>
              <a:rPr lang="en-US" altLang="zh-TW" sz="2400" dirty="0">
                <a:hlinkClick r:id="rId3" tooltip="Friedman"/>
              </a:rPr>
              <a:t>Friedman</a:t>
            </a:r>
            <a:r>
              <a:rPr lang="zh-TW" altLang="en-US" sz="2400" dirty="0"/>
              <a:t>和</a:t>
            </a:r>
            <a:r>
              <a:rPr lang="en-US" altLang="zh-TW" sz="2400" dirty="0"/>
              <a:t>Savage(1948)</a:t>
            </a:r>
            <a:r>
              <a:rPr lang="zh-TW" altLang="en-US" sz="2400" dirty="0"/>
              <a:t>就發現，儘管贏得彩票的幾率只有數百萬分之一，但還是有很多人去買彩票，這種購買彩票的行為就表現為風險尋求。風險尋求的原因很可能是過度自信。</a:t>
            </a:r>
          </a:p>
          <a:p>
            <a:r>
              <a:rPr lang="zh-TW" altLang="en-US" sz="2400" dirty="0"/>
              <a:t>投資者的過度自信對</a:t>
            </a:r>
            <a:r>
              <a:rPr lang="zh-TW" altLang="en-US" sz="2400" dirty="0">
                <a:hlinkClick r:id="rId4" tooltip="金融市场"/>
              </a:rPr>
              <a:t>金融市場</a:t>
            </a:r>
            <a:r>
              <a:rPr lang="zh-TW" altLang="en-US" sz="2400" dirty="0"/>
              <a:t>也會造成影響。</a:t>
            </a:r>
            <a:r>
              <a:rPr lang="en-US" altLang="zh-TW" sz="2400" dirty="0" err="1"/>
              <a:t>Odean</a:t>
            </a:r>
            <a:r>
              <a:rPr lang="en-US" altLang="zh-TW" sz="2400" dirty="0"/>
              <a:t>(1998b)</a:t>
            </a:r>
            <a:r>
              <a:rPr lang="zh-TW" altLang="en-US" sz="2400" dirty="0"/>
              <a:t>將市場參與者分為</a:t>
            </a:r>
            <a:r>
              <a:rPr lang="zh-TW" altLang="en-US" sz="2400" dirty="0">
                <a:hlinkClick r:id="rId5" tooltip="价格接受者"/>
              </a:rPr>
              <a:t>價格接受者</a:t>
            </a:r>
            <a:r>
              <a:rPr lang="zh-TW" altLang="en-US" sz="2400" dirty="0"/>
              <a:t>、內部人和</a:t>
            </a:r>
            <a:r>
              <a:rPr lang="zh-TW" altLang="en-US" sz="2400" dirty="0">
                <a:hlinkClick r:id="rId6" tooltip="做市商"/>
              </a:rPr>
              <a:t>做市商</a:t>
            </a:r>
            <a:r>
              <a:rPr lang="zh-TW" altLang="en-US" sz="2400" dirty="0"/>
              <a:t>，分析過度自信對金融市場的影響。在我國，價格接受者相當於中小散戶投資者；</a:t>
            </a:r>
            <a:r>
              <a:rPr lang="zh-TW" altLang="en-US" sz="2400" dirty="0">
                <a:hlinkClick r:id="rId7" tooltip="机构投资者"/>
              </a:rPr>
              <a:t>機構投資者</a:t>
            </a:r>
            <a:r>
              <a:rPr lang="zh-TW" altLang="en-US" sz="2400" dirty="0"/>
              <a:t>由於其較強的獲得信息的能力，相當於內部人；我國不存在做市商，但是</a:t>
            </a:r>
            <a:r>
              <a:rPr lang="zh-TW" altLang="en-US" sz="2400" dirty="0">
                <a:hlinkClick r:id="rId8" tooltip="庄家"/>
              </a:rPr>
              <a:t>莊家</a:t>
            </a:r>
            <a:r>
              <a:rPr lang="zh-TW" altLang="en-US" sz="2400" dirty="0"/>
              <a:t>的某些行為類似於做市商，可以作為做市商來分析其對金融市場的影響。這三類投資者在獲取信息和價格決定上具有不同的機制。</a:t>
            </a:r>
          </a:p>
        </p:txBody>
      </p:sp>
    </p:spTree>
    <p:extLst>
      <p:ext uri="{BB962C8B-B14F-4D97-AF65-F5344CB8AC3E}">
        <p14:creationId xmlns:p14="http://schemas.microsoft.com/office/powerpoint/2010/main" val="1252425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過度自信對金融市場的影響</a:t>
            </a:r>
            <a:endParaRPr lang="zh-TW" altLang="en-US" dirty="0"/>
          </a:p>
        </p:txBody>
      </p:sp>
      <p:sp>
        <p:nvSpPr>
          <p:cNvPr id="3" name="內容版面配置區 2"/>
          <p:cNvSpPr>
            <a:spLocks noGrp="1"/>
          </p:cNvSpPr>
          <p:nvPr>
            <p:ph idx="1"/>
          </p:nvPr>
        </p:nvSpPr>
        <p:spPr>
          <a:xfrm>
            <a:off x="539552" y="1109518"/>
            <a:ext cx="8064896" cy="5199208"/>
          </a:xfrm>
        </p:spPr>
        <p:txBody>
          <a:bodyPr/>
          <a:lstStyle/>
          <a:p>
            <a:r>
              <a:rPr lang="en-US" altLang="zh-TW" sz="2400" b="1" dirty="0"/>
              <a:t>1</a:t>
            </a:r>
            <a:r>
              <a:rPr lang="zh-TW" altLang="en-US" sz="2400" b="1" dirty="0"/>
              <a:t>．過度自信對交易量的影響</a:t>
            </a:r>
            <a:r>
              <a:rPr lang="en-US" altLang="zh-TW" sz="2400" b="1" dirty="0"/>
              <a:t>:</a:t>
            </a:r>
            <a:r>
              <a:rPr lang="zh-TW" altLang="en-US" sz="2400" dirty="0"/>
              <a:t>當投資者過度自信時，市場中的</a:t>
            </a:r>
            <a:r>
              <a:rPr lang="zh-TW" altLang="en-US" sz="2400" dirty="0">
                <a:hlinkClick r:id="rId2" tooltip="交易量"/>
              </a:rPr>
              <a:t>交易量</a:t>
            </a:r>
            <a:r>
              <a:rPr lang="zh-TW" altLang="en-US" sz="2400" dirty="0"/>
              <a:t>會增大。</a:t>
            </a:r>
            <a:endParaRPr lang="en-US" altLang="zh-TW" sz="2400" dirty="0"/>
          </a:p>
          <a:p>
            <a:r>
              <a:rPr lang="en-US" altLang="zh-TW" sz="2400" b="1" dirty="0"/>
              <a:t>2</a:t>
            </a:r>
            <a:r>
              <a:rPr lang="zh-TW" altLang="en-US" sz="2400" b="1" dirty="0"/>
              <a:t>．過度自信對市場效率的影響</a:t>
            </a:r>
            <a:endParaRPr lang="zh-TW" altLang="en-US" sz="2400" dirty="0"/>
          </a:p>
          <a:p>
            <a:pPr lvl="1"/>
            <a:r>
              <a:rPr lang="zh-TW" altLang="en-US" sz="2000" dirty="0"/>
              <a:t>在理性市場中，只有當新的信息出來時，價格才會有變動。但是當投資者過度自信時，會對市場波動性產生影響。</a:t>
            </a:r>
            <a:endParaRPr lang="en-US" altLang="zh-TW" sz="2000" dirty="0"/>
          </a:p>
          <a:p>
            <a:pPr lvl="1"/>
            <a:r>
              <a:rPr lang="zh-TW" altLang="en-US" sz="2000" dirty="0"/>
              <a:t>過度自信度對</a:t>
            </a:r>
            <a:r>
              <a:rPr lang="zh-TW" altLang="en-US" sz="2000" dirty="0">
                <a:hlinkClick r:id="rId3" tooltip="市场效率"/>
              </a:rPr>
              <a:t>市場效率</a:t>
            </a:r>
            <a:r>
              <a:rPr lang="zh-TW" altLang="en-US" sz="2000" dirty="0"/>
              <a:t>的影響取決於信息在市場中是如何散佈的。如果少量信息被大量投資者獲得，或者公開披露的信息被許多投資者做了不同的解釋，</a:t>
            </a:r>
            <a:r>
              <a:rPr lang="zh-TW" altLang="en-US" sz="2000" dirty="0">
                <a:solidFill>
                  <a:schemeClr val="tx2"/>
                </a:solidFill>
              </a:rPr>
              <a:t>過度自信會使這些信息被過度估計，導致價格偏離資產真實價值，這時過度自信損害了市場效率。</a:t>
            </a:r>
            <a:endParaRPr lang="en-US" altLang="zh-TW" sz="2000" dirty="0">
              <a:solidFill>
                <a:schemeClr val="tx2"/>
              </a:solidFill>
            </a:endParaRPr>
          </a:p>
          <a:p>
            <a:pPr lvl="1"/>
            <a:r>
              <a:rPr lang="zh-TW" altLang="en-US" sz="2000" dirty="0"/>
              <a:t>如果信息僅為內部人所擁有，過度自信的內部人會過度估計其獲得的私人信號，通過其過多的交易顯示其私人信息，那麼做市商、其他的投資者會迅速使得</a:t>
            </a:r>
            <a:r>
              <a:rPr lang="zh-TW" altLang="en-US" sz="2000" dirty="0">
                <a:hlinkClick r:id="rId4" tooltip="资产价格"/>
              </a:rPr>
              <a:t>資產價格</a:t>
            </a:r>
            <a:r>
              <a:rPr lang="zh-TW" altLang="en-US" sz="2000" dirty="0"/>
              <a:t>向其真實價值靠攏。如果內部人的信息對時間敏感，在其交易後會迅速成為</a:t>
            </a:r>
            <a:r>
              <a:rPr lang="zh-TW" altLang="en-US" sz="2000" dirty="0">
                <a:hlinkClick r:id="rId5" tooltip="公共信息"/>
              </a:rPr>
              <a:t>公共信息</a:t>
            </a:r>
            <a:r>
              <a:rPr lang="zh-TW" altLang="en-US" sz="2000" dirty="0"/>
              <a:t>，那麼這種效率收益是短暫的，這時過度自信提高了</a:t>
            </a:r>
            <a:r>
              <a:rPr lang="zh-TW" altLang="en-US" sz="2000" dirty="0">
                <a:hlinkClick r:id="rId3" tooltip="市场效率"/>
              </a:rPr>
              <a:t>市場效率</a:t>
            </a:r>
            <a:r>
              <a:rPr lang="zh-TW" altLang="en-US" sz="2000" dirty="0"/>
              <a:t>。</a:t>
            </a:r>
          </a:p>
          <a:p>
            <a:endParaRPr lang="zh-TW" altLang="en-US" dirty="0"/>
          </a:p>
        </p:txBody>
      </p:sp>
    </p:spTree>
    <p:extLst>
      <p:ext uri="{BB962C8B-B14F-4D97-AF65-F5344CB8AC3E}">
        <p14:creationId xmlns:p14="http://schemas.microsoft.com/office/powerpoint/2010/main" val="4621584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過度自信對金融市場的影響</a:t>
            </a:r>
            <a:endParaRPr lang="zh-TW" altLang="en-US" dirty="0"/>
          </a:p>
        </p:txBody>
      </p:sp>
      <p:sp>
        <p:nvSpPr>
          <p:cNvPr id="3" name="內容版面配置區 2"/>
          <p:cNvSpPr>
            <a:spLocks noGrp="1"/>
          </p:cNvSpPr>
          <p:nvPr>
            <p:ph idx="1"/>
          </p:nvPr>
        </p:nvSpPr>
        <p:spPr/>
        <p:txBody>
          <a:bodyPr/>
          <a:lstStyle/>
          <a:p>
            <a:r>
              <a:rPr lang="en-US" altLang="zh-TW" b="1" dirty="0"/>
              <a:t>3</a:t>
            </a:r>
            <a:r>
              <a:rPr lang="zh-TW" altLang="en-US" b="1" dirty="0"/>
              <a:t>．過度自信對波動性的影響</a:t>
            </a:r>
            <a:endParaRPr lang="zh-TW" altLang="en-US" dirty="0"/>
          </a:p>
          <a:p>
            <a:pPr lvl="1"/>
            <a:r>
              <a:rPr lang="zh-TW" altLang="en-US" dirty="0"/>
              <a:t>過度自信的價格接受者會過度估計他們的個人信息，這會導致總的信號被過度估計，使得價格偏離其真實價格。由於過度自信使投資者扭曲了價格的影響，使市場波動增加。</a:t>
            </a:r>
          </a:p>
          <a:p>
            <a:r>
              <a:rPr lang="en-US" altLang="zh-TW" b="1" dirty="0"/>
              <a:t>4</a:t>
            </a:r>
            <a:r>
              <a:rPr lang="zh-TW" altLang="en-US" b="1" dirty="0"/>
              <a:t>．過度自信對投資者期望效用的影響</a:t>
            </a:r>
            <a:endParaRPr lang="zh-TW" altLang="en-US" dirty="0"/>
          </a:p>
          <a:p>
            <a:pPr lvl="1"/>
            <a:r>
              <a:rPr lang="zh-TW" altLang="en-US" dirty="0"/>
              <a:t>當投資者過度自信時，其</a:t>
            </a:r>
            <a:r>
              <a:rPr lang="zh-TW" altLang="en-US" dirty="0">
                <a:hlinkClick r:id="rId2" tooltip="资产组合"/>
              </a:rPr>
              <a:t>資產組合</a:t>
            </a:r>
            <a:r>
              <a:rPr lang="zh-TW" altLang="en-US" dirty="0"/>
              <a:t>並沒有完全分散化，集中的資產組合會降低其期望效用。如果信息是有成本的，過度自信的投資者會花費更大的成本去成為知情者，同時進行更頻繁的交易，由於交易費用的原因，過多的交易會降低其</a:t>
            </a:r>
            <a:r>
              <a:rPr lang="zh-TW" altLang="en-US" dirty="0">
                <a:hlinkClick r:id="rId3" tooltip="净收益"/>
              </a:rPr>
              <a:t>凈收益</a:t>
            </a:r>
            <a:r>
              <a:rPr lang="en-US" altLang="zh-TW" dirty="0"/>
              <a:t>(</a:t>
            </a:r>
            <a:r>
              <a:rPr lang="en-US" altLang="zh-TW" dirty="0" err="1"/>
              <a:t>Odean</a:t>
            </a:r>
            <a:r>
              <a:rPr lang="zh-TW" altLang="en-US" dirty="0"/>
              <a:t>，</a:t>
            </a:r>
            <a:r>
              <a:rPr lang="en-US" altLang="zh-TW" dirty="0"/>
              <a:t>1998a)</a:t>
            </a:r>
            <a:r>
              <a:rPr lang="zh-TW" altLang="en-US" dirty="0"/>
              <a:t>。</a:t>
            </a:r>
          </a:p>
          <a:p>
            <a:endParaRPr lang="zh-TW" altLang="en-US" dirty="0"/>
          </a:p>
        </p:txBody>
      </p:sp>
    </p:spTree>
    <p:extLst>
      <p:ext uri="{BB962C8B-B14F-4D97-AF65-F5344CB8AC3E}">
        <p14:creationId xmlns:p14="http://schemas.microsoft.com/office/powerpoint/2010/main" val="40242449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r>
              <a:rPr lang="zh-TW" altLang="en-US" b="1" dirty="0"/>
              <a:t>處置效應</a:t>
            </a:r>
            <a:r>
              <a:rPr lang="en-US" altLang="zh-TW" b="1" dirty="0"/>
              <a:t>(Disposition Effect)</a:t>
            </a:r>
            <a:endParaRPr lang="zh-TW" altLang="en-US" dirty="0"/>
          </a:p>
        </p:txBody>
      </p:sp>
    </p:spTree>
    <p:extLst>
      <p:ext uri="{BB962C8B-B14F-4D97-AF65-F5344CB8AC3E}">
        <p14:creationId xmlns:p14="http://schemas.microsoft.com/office/powerpoint/2010/main" val="21158413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處置效應</a:t>
            </a:r>
            <a:r>
              <a:rPr lang="en-US" altLang="zh-TW" b="1" dirty="0"/>
              <a:t>(Disposition Effect)</a:t>
            </a:r>
            <a:endParaRPr lang="zh-TW" altLang="en-US" dirty="0"/>
          </a:p>
        </p:txBody>
      </p:sp>
      <p:sp>
        <p:nvSpPr>
          <p:cNvPr id="3" name="內容版面配置區 2"/>
          <p:cNvSpPr>
            <a:spLocks noGrp="1"/>
          </p:cNvSpPr>
          <p:nvPr>
            <p:ph idx="1"/>
          </p:nvPr>
        </p:nvSpPr>
        <p:spPr/>
        <p:txBody>
          <a:bodyPr/>
          <a:lstStyle/>
          <a:p>
            <a:r>
              <a:rPr lang="zh-TW" altLang="en-US" dirty="0"/>
              <a:t>所謂處置效應，是指</a:t>
            </a:r>
            <a:r>
              <a:rPr lang="zh-TW" altLang="en-US" dirty="0">
                <a:solidFill>
                  <a:srgbClr val="FF0000"/>
                </a:solidFill>
              </a:rPr>
              <a:t>投資人</a:t>
            </a:r>
            <a:r>
              <a:rPr lang="zh-TW" altLang="en-US" dirty="0"/>
              <a:t>在處置</a:t>
            </a:r>
            <a:r>
              <a:rPr lang="zh-TW" altLang="en-US" dirty="0">
                <a:solidFill>
                  <a:srgbClr val="FF0000"/>
                </a:solidFill>
              </a:rPr>
              <a:t>股票</a:t>
            </a:r>
            <a:r>
              <a:rPr lang="zh-TW" altLang="en-US" dirty="0"/>
              <a:t>時，傾向賣出賺錢的股票、繼續持有賠錢的股票，也就是所謂的‘</a:t>
            </a:r>
            <a:r>
              <a:rPr lang="zh-TW" altLang="en-US" dirty="0">
                <a:solidFill>
                  <a:srgbClr val="FF0000"/>
                </a:solidFill>
              </a:rPr>
              <a:t>出贏保虧’效應</a:t>
            </a:r>
            <a:r>
              <a:rPr lang="zh-TW" altLang="en-US" dirty="0"/>
              <a:t>。這意味著當投資者處於盈利狀態時是</a:t>
            </a:r>
            <a:r>
              <a:rPr lang="zh-TW" altLang="en-US" dirty="0">
                <a:solidFill>
                  <a:srgbClr val="FF0000"/>
                </a:solidFill>
              </a:rPr>
              <a:t>風險迴避者</a:t>
            </a:r>
            <a:r>
              <a:rPr lang="zh-TW" altLang="en-US" dirty="0"/>
              <a:t>，而處於虧損狀態時是</a:t>
            </a:r>
            <a:r>
              <a:rPr lang="zh-TW" altLang="en-US" dirty="0">
                <a:solidFill>
                  <a:srgbClr val="FF0000"/>
                </a:solidFill>
              </a:rPr>
              <a:t>風險偏好者</a:t>
            </a:r>
            <a:r>
              <a:rPr lang="zh-TW" altLang="en-US" dirty="0"/>
              <a:t>。</a:t>
            </a:r>
            <a:endParaRPr lang="en-US" altLang="zh-TW" dirty="0"/>
          </a:p>
          <a:p>
            <a:r>
              <a:rPr lang="zh-TW" altLang="en-US" dirty="0"/>
              <a:t>假如</a:t>
            </a:r>
            <a:r>
              <a:rPr lang="zh-TW" altLang="en-US" dirty="0">
                <a:solidFill>
                  <a:srgbClr val="00B050"/>
                </a:solidFill>
              </a:rPr>
              <a:t>投資者甲</a:t>
            </a:r>
            <a:r>
              <a:rPr lang="zh-TW" altLang="en-US" dirty="0"/>
              <a:t>持有某支股票，</a:t>
            </a:r>
            <a:r>
              <a:rPr lang="zh-TW" altLang="en-US" u="sng" dirty="0">
                <a:solidFill>
                  <a:srgbClr val="00B050"/>
                </a:solidFill>
              </a:rPr>
              <a:t>買入價</a:t>
            </a:r>
            <a:r>
              <a:rPr lang="zh-TW" altLang="en-US" dirty="0"/>
              <a:t>為每股</a:t>
            </a:r>
            <a:r>
              <a:rPr lang="en-US" altLang="zh-TW" dirty="0"/>
              <a:t>10</a:t>
            </a:r>
            <a:r>
              <a:rPr lang="zh-TW" altLang="en-US" dirty="0"/>
              <a:t>元，</a:t>
            </a:r>
            <a:r>
              <a:rPr lang="zh-TW" altLang="en-US" dirty="0">
                <a:solidFill>
                  <a:srgbClr val="00B050"/>
                </a:solidFill>
              </a:rPr>
              <a:t>投資者乙</a:t>
            </a:r>
            <a:r>
              <a:rPr lang="zh-TW" altLang="en-US" dirty="0"/>
              <a:t>持有同一支股票，買入價為每股</a:t>
            </a:r>
            <a:r>
              <a:rPr lang="en-US" altLang="zh-TW" dirty="0"/>
              <a:t>20</a:t>
            </a:r>
            <a:r>
              <a:rPr lang="zh-TW" altLang="en-US" dirty="0"/>
              <a:t>元。該股昨日</a:t>
            </a:r>
            <a:r>
              <a:rPr lang="zh-TW" altLang="en-US" u="sng" dirty="0">
                <a:solidFill>
                  <a:srgbClr val="00B050"/>
                </a:solidFill>
              </a:rPr>
              <a:t>收盤價</a:t>
            </a:r>
            <a:r>
              <a:rPr lang="zh-TW" altLang="en-US" dirty="0"/>
              <a:t>為每股</a:t>
            </a:r>
            <a:r>
              <a:rPr lang="en-US" altLang="zh-TW" dirty="0"/>
              <a:t>16</a:t>
            </a:r>
            <a:r>
              <a:rPr lang="zh-TW" altLang="en-US" dirty="0"/>
              <a:t>元，今天跌到每股</a:t>
            </a:r>
            <a:r>
              <a:rPr lang="en-US" altLang="zh-TW" dirty="0"/>
              <a:t>15</a:t>
            </a:r>
            <a:r>
              <a:rPr lang="zh-TW" altLang="en-US" dirty="0"/>
              <a:t>元。</a:t>
            </a:r>
            <a:endParaRPr lang="en-US" altLang="zh-TW" dirty="0"/>
          </a:p>
          <a:p>
            <a:r>
              <a:rPr lang="zh-TW" altLang="en-US" dirty="0"/>
              <a:t>請問：甲乙兩位投資者，誰的感覺更差？</a:t>
            </a:r>
          </a:p>
        </p:txBody>
      </p:sp>
    </p:spTree>
    <p:extLst>
      <p:ext uri="{BB962C8B-B14F-4D97-AF65-F5344CB8AC3E}">
        <p14:creationId xmlns:p14="http://schemas.microsoft.com/office/powerpoint/2010/main" val="2633942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584" y="137969"/>
            <a:ext cx="7669761" cy="626735"/>
          </a:xfrm>
        </p:spPr>
        <p:txBody>
          <a:bodyPr/>
          <a:lstStyle/>
          <a:p>
            <a:r>
              <a:rPr lang="zh-TW" altLang="en-US" sz="3200" dirty="0"/>
              <a:t>請問：甲乙兩位投資者，誰的感覺更差？</a:t>
            </a:r>
          </a:p>
        </p:txBody>
      </p:sp>
      <p:sp>
        <p:nvSpPr>
          <p:cNvPr id="3" name="內容版面配置區 2"/>
          <p:cNvSpPr>
            <a:spLocks noGrp="1"/>
          </p:cNvSpPr>
          <p:nvPr>
            <p:ph idx="1"/>
          </p:nvPr>
        </p:nvSpPr>
        <p:spPr/>
        <p:txBody>
          <a:bodyPr/>
          <a:lstStyle/>
          <a:p>
            <a:r>
              <a:rPr lang="zh-TW" altLang="en-US" dirty="0"/>
              <a:t>多數人會同意</a:t>
            </a:r>
            <a:r>
              <a:rPr lang="zh-TW" altLang="en-US" dirty="0">
                <a:solidFill>
                  <a:schemeClr val="tx2"/>
                </a:solidFill>
              </a:rPr>
              <a:t>乙比甲的感覺更差</a:t>
            </a:r>
            <a:r>
              <a:rPr lang="zh-TW" altLang="en-US" dirty="0"/>
              <a:t>。這是因為，</a:t>
            </a:r>
            <a:r>
              <a:rPr lang="zh-TW" altLang="en-US" b="1" dirty="0"/>
              <a:t>投資者甲可能會將股價下跌看作</a:t>
            </a:r>
            <a:r>
              <a:rPr lang="zh-TW" altLang="en-US" b="1" u="sng" dirty="0">
                <a:solidFill>
                  <a:srgbClr val="00B050"/>
                </a:solidFill>
              </a:rPr>
              <a:t>收益</a:t>
            </a:r>
            <a:r>
              <a:rPr lang="zh-TW" altLang="en-US" dirty="0"/>
              <a:t>的減少，而</a:t>
            </a:r>
            <a:r>
              <a:rPr lang="zh-TW" altLang="en-US" b="1" dirty="0"/>
              <a:t>投資者乙會將下跌看作</a:t>
            </a:r>
            <a:r>
              <a:rPr lang="zh-TW" altLang="en-US" b="1" u="sng" dirty="0">
                <a:solidFill>
                  <a:srgbClr val="00B050"/>
                </a:solidFill>
              </a:rPr>
              <a:t>虧損的擴大</a:t>
            </a:r>
            <a:r>
              <a:rPr lang="zh-TW" altLang="en-US" dirty="0"/>
              <a:t>。由於價值函數曲線對於虧損比收益更為陡峭，因此，每股</a:t>
            </a:r>
            <a:r>
              <a:rPr lang="en-US" altLang="zh-TW" dirty="0"/>
              <a:t>1</a:t>
            </a:r>
            <a:r>
              <a:rPr lang="zh-TW" altLang="en-US" dirty="0"/>
              <a:t>元的差異，對乙比對甲更為重要。</a:t>
            </a:r>
          </a:p>
          <a:p>
            <a:r>
              <a:rPr lang="zh-TW" altLang="en-US" dirty="0"/>
              <a:t>再假如有一位投資者，由於需要</a:t>
            </a:r>
            <a:r>
              <a:rPr lang="zh-TW" altLang="en-US" b="1" u="sng" dirty="0">
                <a:solidFill>
                  <a:srgbClr val="00B050"/>
                </a:solidFill>
              </a:rPr>
              <a:t>現金</a:t>
            </a:r>
            <a:r>
              <a:rPr lang="zh-TW" altLang="en-US" dirty="0"/>
              <a:t>他必須賣出所持有兩種股票中的一種。</a:t>
            </a:r>
            <a:endParaRPr lang="en-US" altLang="zh-TW" dirty="0"/>
          </a:p>
          <a:p>
            <a:pPr lvl="1"/>
            <a:r>
              <a:rPr lang="zh-TW" altLang="en-US" dirty="0"/>
              <a:t>其中，一支股票帳面贏利，另一支股票帳面虧損（贏利和虧損均相對於買入價格而言），</a:t>
            </a:r>
            <a:r>
              <a:rPr lang="zh-TW" altLang="en-US" b="1" dirty="0">
                <a:solidFill>
                  <a:srgbClr val="00B050"/>
                </a:solidFill>
              </a:rPr>
              <a:t>該投資者會賣出哪只股票？</a:t>
            </a:r>
          </a:p>
          <a:p>
            <a:endParaRPr lang="zh-TW" altLang="en-US" dirty="0"/>
          </a:p>
        </p:txBody>
      </p:sp>
    </p:spTree>
    <p:extLst>
      <p:ext uri="{BB962C8B-B14F-4D97-AF65-F5344CB8AC3E}">
        <p14:creationId xmlns:p14="http://schemas.microsoft.com/office/powerpoint/2010/main" val="13371345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00B050"/>
                </a:solidFill>
              </a:rPr>
              <a:t>處置效應之研究</a:t>
            </a:r>
            <a:endParaRPr lang="zh-TW" altLang="en-US" dirty="0"/>
          </a:p>
        </p:txBody>
      </p:sp>
      <p:sp>
        <p:nvSpPr>
          <p:cNvPr id="3" name="內容版面配置區 2"/>
          <p:cNvSpPr>
            <a:spLocks noGrp="1"/>
          </p:cNvSpPr>
          <p:nvPr>
            <p:ph idx="1"/>
          </p:nvPr>
        </p:nvSpPr>
        <p:spPr/>
        <p:txBody>
          <a:bodyPr/>
          <a:lstStyle/>
          <a:p>
            <a:r>
              <a:rPr lang="en-US" altLang="zh-TW" sz="2400" dirty="0"/>
              <a:t>1998</a:t>
            </a:r>
            <a:r>
              <a:rPr lang="zh-TW" altLang="en-US" sz="2400" dirty="0"/>
              <a:t>年，美國行為金融學家</a:t>
            </a:r>
            <a:r>
              <a:rPr lang="zh-TW" altLang="en-US" sz="2400" dirty="0">
                <a:solidFill>
                  <a:schemeClr val="tx2"/>
                </a:solidFill>
              </a:rPr>
              <a:t>奧登（</a:t>
            </a:r>
            <a:r>
              <a:rPr lang="en-US" altLang="zh-TW" sz="2400" dirty="0" err="1">
                <a:solidFill>
                  <a:schemeClr val="tx2"/>
                </a:solidFill>
              </a:rPr>
              <a:t>Odean</a:t>
            </a:r>
            <a:r>
              <a:rPr lang="zh-TW" altLang="en-US" sz="2400" dirty="0">
                <a:solidFill>
                  <a:schemeClr val="tx2"/>
                </a:solidFill>
              </a:rPr>
              <a:t>）</a:t>
            </a:r>
            <a:r>
              <a:rPr lang="zh-TW" altLang="en-US" sz="2400" dirty="0"/>
              <a:t>在研究了</a:t>
            </a:r>
            <a:r>
              <a:rPr lang="en-US" altLang="zh-TW" sz="2400" dirty="0"/>
              <a:t>10000</a:t>
            </a:r>
            <a:r>
              <a:rPr lang="zh-TW" altLang="en-US" sz="2400" dirty="0"/>
              <a:t>個個人投資者的</a:t>
            </a:r>
            <a:r>
              <a:rPr lang="zh-TW" altLang="en-US" sz="2400" b="1" u="sng" dirty="0">
                <a:solidFill>
                  <a:srgbClr val="00B050"/>
                </a:solidFill>
              </a:rPr>
              <a:t>交易記錄</a:t>
            </a:r>
            <a:r>
              <a:rPr lang="zh-TW" altLang="en-US" sz="2400" dirty="0"/>
              <a:t>後發現，投資者更可能賣出那支上漲的股票！當</a:t>
            </a:r>
            <a:r>
              <a:rPr lang="zh-TW" altLang="en-US" sz="2400" b="1" u="sng" dirty="0">
                <a:solidFill>
                  <a:srgbClr val="00B050"/>
                </a:solidFill>
              </a:rPr>
              <a:t>股票價格</a:t>
            </a:r>
            <a:r>
              <a:rPr lang="zh-TW" altLang="en-US" sz="2400" dirty="0"/>
              <a:t>高於買入價（參考點）（即主觀上處於盈利）時，投資者是</a:t>
            </a:r>
            <a:r>
              <a:rPr lang="zh-TW" altLang="en-US" sz="2400" b="1" u="sng" dirty="0">
                <a:solidFill>
                  <a:srgbClr val="00B050"/>
                </a:solidFill>
              </a:rPr>
              <a:t>風險厭惡者</a:t>
            </a:r>
            <a:r>
              <a:rPr lang="zh-TW" altLang="en-US" sz="2400" dirty="0"/>
              <a:t>，希望鎖定收益；而當股票價格低於</a:t>
            </a:r>
            <a:r>
              <a:rPr lang="zh-TW" altLang="en-US" sz="2400" b="1" u="sng" dirty="0">
                <a:solidFill>
                  <a:srgbClr val="00B050"/>
                </a:solidFill>
              </a:rPr>
              <a:t>買入價</a:t>
            </a:r>
            <a:r>
              <a:rPr lang="zh-TW" altLang="en-US" sz="2400" dirty="0"/>
              <a:t>（即主觀上處於虧損）時，投資者就會轉變為</a:t>
            </a:r>
            <a:r>
              <a:rPr lang="zh-TW" altLang="en-US" sz="2400" b="1" u="sng" dirty="0">
                <a:solidFill>
                  <a:srgbClr val="00B050"/>
                </a:solidFill>
              </a:rPr>
              <a:t>風險喜好者</a:t>
            </a:r>
            <a:r>
              <a:rPr lang="zh-TW" altLang="en-US" sz="2400" dirty="0"/>
              <a:t>，不願意認識到</a:t>
            </a:r>
            <a:r>
              <a:rPr lang="en-US" altLang="zh-TW" sz="2400" dirty="0"/>
              <a:t>(</a:t>
            </a:r>
            <a:r>
              <a:rPr lang="zh-TW" altLang="en-US" sz="2400" dirty="0"/>
              <a:t>承認</a:t>
            </a:r>
            <a:r>
              <a:rPr lang="en-US" altLang="zh-TW" sz="2400" dirty="0"/>
              <a:t>)</a:t>
            </a:r>
            <a:r>
              <a:rPr lang="zh-TW" altLang="en-US" sz="2400" dirty="0"/>
              <a:t>自己的虧損，進而拒絕實現虧損。</a:t>
            </a:r>
            <a:endParaRPr lang="en-US" altLang="zh-TW" sz="2400" dirty="0"/>
          </a:p>
          <a:p>
            <a:r>
              <a:rPr lang="zh-TW" altLang="en-US" sz="2400" dirty="0"/>
              <a:t>當投資者的</a:t>
            </a:r>
            <a:r>
              <a:rPr lang="zh-TW" altLang="en-US" sz="2400" b="1" u="sng" dirty="0">
                <a:solidFill>
                  <a:srgbClr val="00B050"/>
                </a:solidFill>
              </a:rPr>
              <a:t>投資組合</a:t>
            </a:r>
            <a:r>
              <a:rPr lang="zh-TW" altLang="en-US" sz="2400" dirty="0"/>
              <a:t>中既有盈利股票又有虧損股票時，投資者傾向於較早賣出盈利股票，而將虧損股票保留在投資組合中，迴避實現損失，這就是所謂的“</a:t>
            </a:r>
            <a:r>
              <a:rPr lang="zh-TW" altLang="en-US" sz="2400" dirty="0">
                <a:solidFill>
                  <a:srgbClr val="00B050"/>
                </a:solidFill>
              </a:rPr>
              <a:t>處置效應</a:t>
            </a:r>
            <a:r>
              <a:rPr lang="zh-TW" altLang="en-US" sz="2400" dirty="0"/>
              <a:t>”。</a:t>
            </a:r>
          </a:p>
        </p:txBody>
      </p:sp>
    </p:spTree>
    <p:extLst>
      <p:ext uri="{BB962C8B-B14F-4D97-AF65-F5344CB8AC3E}">
        <p14:creationId xmlns:p14="http://schemas.microsoft.com/office/powerpoint/2010/main" val="303236144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處置效應的驗證及推論</a:t>
            </a:r>
            <a:endParaRPr lang="zh-TW" altLang="en-US" dirty="0"/>
          </a:p>
        </p:txBody>
      </p:sp>
      <p:sp>
        <p:nvSpPr>
          <p:cNvPr id="3" name="內容版面配置區 2"/>
          <p:cNvSpPr>
            <a:spLocks noGrp="1"/>
          </p:cNvSpPr>
          <p:nvPr>
            <p:ph idx="1"/>
          </p:nvPr>
        </p:nvSpPr>
        <p:spPr/>
        <p:txBody>
          <a:bodyPr/>
          <a:lstStyle/>
          <a:p>
            <a:r>
              <a:rPr lang="zh-TW" altLang="en-US" sz="2400" dirty="0"/>
              <a:t>奧登（</a:t>
            </a:r>
            <a:r>
              <a:rPr lang="en-US" altLang="zh-TW" sz="2400" dirty="0" err="1"/>
              <a:t>Odean</a:t>
            </a:r>
            <a:r>
              <a:rPr lang="zh-TW" altLang="en-US" sz="2400" dirty="0"/>
              <a:t>）</a:t>
            </a:r>
            <a:r>
              <a:rPr lang="en-US" altLang="zh-TW" sz="2400" dirty="0"/>
              <a:t>(1998,1999)</a:t>
            </a:r>
            <a:r>
              <a:rPr lang="zh-TW" altLang="en-US" sz="2400" dirty="0"/>
              <a:t>之研究</a:t>
            </a:r>
            <a:endParaRPr lang="en-US" altLang="zh-TW" sz="2400" dirty="0"/>
          </a:p>
          <a:p>
            <a:r>
              <a:rPr lang="zh-TW" altLang="en-US" sz="2400" b="1" dirty="0"/>
              <a:t>檢驗處置效應的兩個推論</a:t>
            </a:r>
            <a:endParaRPr lang="zh-TW" altLang="en-US" sz="2400" dirty="0"/>
          </a:p>
          <a:p>
            <a:r>
              <a:rPr lang="zh-TW" altLang="en-US" sz="2400" dirty="0"/>
              <a:t>處置效應的基本結論是</a:t>
            </a:r>
            <a:r>
              <a:rPr lang="zh-TW" altLang="en-US" sz="2400" dirty="0">
                <a:solidFill>
                  <a:schemeClr val="tx2"/>
                </a:solidFill>
              </a:rPr>
              <a:t>投資者更願意賣出盈利股票</a:t>
            </a:r>
            <a:r>
              <a:rPr lang="en-US" altLang="zh-TW" sz="2400" dirty="0">
                <a:solidFill>
                  <a:schemeClr val="tx2"/>
                </a:solidFill>
              </a:rPr>
              <a:t>,</a:t>
            </a:r>
            <a:r>
              <a:rPr lang="zh-TW" altLang="en-US" sz="2400" dirty="0">
                <a:solidFill>
                  <a:schemeClr val="tx2"/>
                </a:solidFill>
              </a:rPr>
              <a:t>和繼續持有虧損股票。</a:t>
            </a:r>
            <a:r>
              <a:rPr lang="zh-TW" altLang="en-US" sz="2400" dirty="0"/>
              <a:t>與此相關的兩個推論是</a:t>
            </a:r>
            <a:r>
              <a:rPr lang="en-US" altLang="zh-TW" sz="2400" dirty="0"/>
              <a:t>:</a:t>
            </a:r>
          </a:p>
          <a:p>
            <a:pPr lvl="1"/>
            <a:r>
              <a:rPr lang="en-US" altLang="zh-TW" sz="2000" dirty="0"/>
              <a:t>1</a:t>
            </a:r>
            <a:r>
              <a:rPr lang="zh-TW" altLang="en-US" sz="2000" dirty="0"/>
              <a:t>、賣出盈利股票的比率超過賣出虧損股票的比率；</a:t>
            </a:r>
          </a:p>
          <a:p>
            <a:pPr lvl="1"/>
            <a:r>
              <a:rPr lang="en-US" altLang="zh-TW" sz="2000" dirty="0"/>
              <a:t>2</a:t>
            </a:r>
            <a:r>
              <a:rPr lang="zh-TW" altLang="en-US" sz="2000" dirty="0"/>
              <a:t>、持有虧損股票的時間長於持有盈利股票的時間。</a:t>
            </a:r>
          </a:p>
          <a:p>
            <a:r>
              <a:rPr lang="zh-TW" altLang="en-US" sz="2000" dirty="0"/>
              <a:t>處置效應還有一個不太適當的推論是</a:t>
            </a:r>
            <a:r>
              <a:rPr lang="zh-TW" altLang="en-US" sz="2000" dirty="0">
                <a:solidFill>
                  <a:schemeClr val="tx2"/>
                </a:solidFill>
              </a:rPr>
              <a:t>賣出盈利股票的數量超過賣出虧損股票的數量</a:t>
            </a:r>
            <a:r>
              <a:rPr lang="en-US" altLang="zh-TW" sz="2000" dirty="0">
                <a:solidFill>
                  <a:schemeClr val="tx2"/>
                </a:solidFill>
              </a:rPr>
              <a:t>,</a:t>
            </a:r>
            <a:r>
              <a:rPr lang="zh-TW" altLang="en-US" sz="2000" dirty="0"/>
              <a:t>這一推論不適當的原因是當</a:t>
            </a:r>
            <a:r>
              <a:rPr lang="zh-TW" altLang="en-US" sz="2000" dirty="0">
                <a:hlinkClick r:id="rId2" tooltip="市场"/>
              </a:rPr>
              <a:t>市場</a:t>
            </a:r>
            <a:r>
              <a:rPr lang="zh-TW" altLang="en-US" sz="2000" dirty="0"/>
              <a:t>處於</a:t>
            </a:r>
            <a:r>
              <a:rPr lang="zh-TW" altLang="en-US" sz="2000" dirty="0">
                <a:hlinkClick r:id="rId3" tooltip="牛市"/>
              </a:rPr>
              <a:t>牛市</a:t>
            </a:r>
            <a:r>
              <a:rPr lang="zh-TW" altLang="en-US" sz="2000" dirty="0"/>
              <a:t>時</a:t>
            </a:r>
            <a:r>
              <a:rPr lang="en-US" altLang="zh-TW" sz="2000" dirty="0"/>
              <a:t>,</a:t>
            </a:r>
            <a:r>
              <a:rPr lang="zh-TW" altLang="en-US" sz="2000" dirty="0"/>
              <a:t>投資者的投資組合中的大部分股票會處於盈利狀態</a:t>
            </a:r>
            <a:r>
              <a:rPr lang="en-US" altLang="zh-TW" sz="2000" dirty="0"/>
              <a:t>,</a:t>
            </a:r>
            <a:r>
              <a:rPr lang="zh-TW" altLang="en-US" sz="2000" dirty="0"/>
              <a:t>盈利股票的數量遠超過虧損股票</a:t>
            </a:r>
            <a:r>
              <a:rPr lang="en-US" altLang="zh-TW" sz="2000" dirty="0"/>
              <a:t>,</a:t>
            </a:r>
            <a:r>
              <a:rPr lang="zh-TW" altLang="en-US" sz="2000" dirty="0"/>
              <a:t>買出更多的盈利股票是合理的；而當市場處於</a:t>
            </a:r>
            <a:r>
              <a:rPr lang="zh-TW" altLang="en-US" sz="2000" dirty="0">
                <a:hlinkClick r:id="rId4" tooltip="熊市"/>
              </a:rPr>
              <a:t>熊市</a:t>
            </a:r>
            <a:r>
              <a:rPr lang="zh-TW" altLang="en-US" sz="2000" dirty="0"/>
              <a:t>時</a:t>
            </a:r>
            <a:r>
              <a:rPr lang="en-US" altLang="zh-TW" sz="2000" dirty="0"/>
              <a:t>,</a:t>
            </a:r>
            <a:r>
              <a:rPr lang="zh-TW" altLang="en-US" sz="2000" dirty="0"/>
              <a:t>投資者的</a:t>
            </a:r>
            <a:r>
              <a:rPr lang="zh-TW" altLang="en-US" sz="2000" dirty="0">
                <a:hlinkClick r:id="rId5" tooltip="投资组合"/>
              </a:rPr>
              <a:t>投資組合</a:t>
            </a:r>
            <a:r>
              <a:rPr lang="zh-TW" altLang="en-US" sz="2000" dirty="0"/>
              <a:t>中的大部分股票會處於虧損狀態</a:t>
            </a:r>
            <a:r>
              <a:rPr lang="en-US" altLang="zh-TW" sz="2000" dirty="0"/>
              <a:t>,</a:t>
            </a:r>
            <a:r>
              <a:rPr lang="zh-TW" altLang="en-US" sz="2000" dirty="0"/>
              <a:t>虧損股票的數量遠超過盈利股票</a:t>
            </a:r>
            <a:r>
              <a:rPr lang="en-US" altLang="zh-TW" sz="2000" dirty="0"/>
              <a:t>,</a:t>
            </a:r>
            <a:r>
              <a:rPr lang="zh-TW" altLang="en-US" sz="2000" dirty="0"/>
              <a:t>買出更多的虧損股票是合理的</a:t>
            </a:r>
            <a:r>
              <a:rPr lang="en-US" altLang="zh-TW" sz="2000" dirty="0"/>
              <a:t>,</a:t>
            </a:r>
            <a:r>
              <a:rPr lang="zh-TW" altLang="en-US" sz="2000" dirty="0"/>
              <a:t>採取推論</a:t>
            </a:r>
            <a:r>
              <a:rPr lang="en-US" altLang="zh-TW" sz="2000" dirty="0"/>
              <a:t>1</a:t>
            </a:r>
            <a:r>
              <a:rPr lang="zh-TW" altLang="en-US" sz="2000" dirty="0"/>
              <a:t>的比率方式有利於剋服上述問題。</a:t>
            </a:r>
            <a:endParaRPr lang="en-US" altLang="zh-TW" sz="2000" dirty="0"/>
          </a:p>
          <a:p>
            <a:r>
              <a:rPr lang="zh-TW" altLang="en-US" sz="2000" dirty="0"/>
              <a:t>從處置效應我們亦可以推論</a:t>
            </a:r>
            <a:r>
              <a:rPr lang="zh-TW" altLang="en-US" sz="2000" dirty="0">
                <a:hlinkClick r:id="rId6" tooltip="股市"/>
              </a:rPr>
              <a:t>股市</a:t>
            </a:r>
            <a:r>
              <a:rPr lang="zh-TW" altLang="en-US" sz="2000" dirty="0"/>
              <a:t>在跌市的</a:t>
            </a:r>
            <a:r>
              <a:rPr lang="zh-TW" altLang="en-US" sz="2000" dirty="0">
                <a:hlinkClick r:id="rId7" tooltip="成交量"/>
              </a:rPr>
              <a:t>成交量</a:t>
            </a:r>
            <a:r>
              <a:rPr lang="zh-TW" altLang="en-US" sz="2000" dirty="0"/>
              <a:t>應少於升市的</a:t>
            </a:r>
            <a:r>
              <a:rPr lang="zh-TW" altLang="en-US" sz="2000" dirty="0">
                <a:hlinkClick r:id="rId7" tooltip="成交量"/>
              </a:rPr>
              <a:t>成交量</a:t>
            </a:r>
            <a:r>
              <a:rPr lang="zh-TW" altLang="en-US" sz="2000" dirty="0"/>
              <a:t>。</a:t>
            </a:r>
          </a:p>
        </p:txBody>
      </p:sp>
    </p:spTree>
    <p:extLst>
      <p:ext uri="{BB962C8B-B14F-4D97-AF65-F5344CB8AC3E}">
        <p14:creationId xmlns:p14="http://schemas.microsoft.com/office/powerpoint/2010/main" val="25202746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74613" y="6553200"/>
            <a:ext cx="13731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anose="05000000000000000000" pitchFamily="2" charset="2"/>
              <a:buChar char="n"/>
              <a:defRPr kumimoji="1" sz="2800">
                <a:solidFill>
                  <a:schemeClr val="tx1"/>
                </a:solidFill>
                <a:latin typeface="Comic Sans MS" panose="030F0702030302020204" pitchFamily="66" charset="0"/>
                <a:ea typeface="標楷體" panose="03000509000000000000" pitchFamily="65" charset="-120"/>
              </a:defRPr>
            </a:lvl1pPr>
            <a:lvl2pPr marL="742950" indent="-285750">
              <a:spcBef>
                <a:spcPct val="20000"/>
              </a:spcBef>
              <a:buClr>
                <a:schemeClr val="hlink"/>
              </a:buClr>
              <a:buFont typeface="Wingdings" panose="05000000000000000000" pitchFamily="2" charset="2"/>
              <a:buChar char="ü"/>
              <a:defRPr kumimoji="1" sz="2400">
                <a:solidFill>
                  <a:schemeClr val="tx1"/>
                </a:solidFill>
                <a:latin typeface="Comic Sans MS" panose="030F0702030302020204" pitchFamily="66" charset="0"/>
                <a:ea typeface="標楷體" panose="03000509000000000000" pitchFamily="65" charset="-120"/>
              </a:defRPr>
            </a:lvl2pPr>
            <a:lvl3pPr marL="1143000" indent="-228600">
              <a:spcBef>
                <a:spcPct val="20000"/>
              </a:spcBef>
              <a:buClr>
                <a:schemeClr val="folHlink"/>
              </a:buClr>
              <a:buFont typeface="Wingdings" panose="05000000000000000000" pitchFamily="2" charset="2"/>
              <a:buChar char="u"/>
              <a:defRPr kumimoji="1" sz="2000">
                <a:solidFill>
                  <a:schemeClr val="tx1"/>
                </a:solidFill>
                <a:latin typeface="Comic Sans MS" panose="030F0702030302020204" pitchFamily="66" charset="0"/>
                <a:ea typeface="標楷體" panose="03000509000000000000" pitchFamily="65" charset="-120"/>
              </a:defRPr>
            </a:lvl3pPr>
            <a:lvl4pPr marL="1600200" indent="-228600">
              <a:spcBef>
                <a:spcPct val="20000"/>
              </a:spcBef>
              <a:buChar char="–"/>
              <a:defRPr kumimoji="1" sz="2000">
                <a:solidFill>
                  <a:schemeClr val="tx1"/>
                </a:solidFill>
                <a:latin typeface="Comic Sans MS" panose="030F0702030302020204" pitchFamily="66" charset="0"/>
                <a:ea typeface="標楷體" panose="03000509000000000000" pitchFamily="65" charset="-120"/>
              </a:defRPr>
            </a:lvl4pPr>
            <a:lvl5pPr marL="2057400" indent="-228600">
              <a:spcBef>
                <a:spcPct val="20000"/>
              </a:spcBef>
              <a:buChar char="»"/>
              <a:defRPr kumimoji="1" sz="2000">
                <a:solidFill>
                  <a:schemeClr val="tx1"/>
                </a:solidFill>
                <a:latin typeface="Comic Sans MS" panose="030F0702030302020204" pitchFamily="66"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tx1"/>
                </a:solidFill>
                <a:latin typeface="Comic Sans MS" panose="030F0702030302020204" pitchFamily="66" charset="0"/>
                <a:ea typeface="標楷體" panose="03000509000000000000" pitchFamily="65" charset="-120"/>
              </a:defRPr>
            </a:lvl9pPr>
          </a:lstStyle>
          <a:p>
            <a:pPr algn="ctr" eaLnBrk="1" hangingPunct="1">
              <a:spcBef>
                <a:spcPct val="0"/>
              </a:spcBef>
              <a:buClrTx/>
              <a:buFontTx/>
              <a:buNone/>
            </a:pPr>
            <a:endParaRPr lang="zh-TW" altLang="en-US" sz="1800"/>
          </a:p>
        </p:txBody>
      </p:sp>
      <p:sp>
        <p:nvSpPr>
          <p:cNvPr id="945155" name="Rectangle 3"/>
          <p:cNvSpPr>
            <a:spLocks noChangeArrowheads="1"/>
          </p:cNvSpPr>
          <p:nvPr/>
        </p:nvSpPr>
        <p:spPr bwMode="auto">
          <a:xfrm>
            <a:off x="3276600" y="260350"/>
            <a:ext cx="3200400" cy="701675"/>
          </a:xfrm>
          <a:prstGeom prst="rect">
            <a:avLst/>
          </a:prstGeom>
          <a:noFill/>
          <a:ln w="9525">
            <a:noFill/>
            <a:miter lim="800000"/>
            <a:headEnd/>
            <a:tailEnd/>
          </a:ln>
          <a:effectLst/>
        </p:spPr>
        <p:txBody>
          <a:bodyPr lIns="92075" tIns="46038" rIns="92075" bIns="46038">
            <a:spAutoFit/>
          </a:bodyPr>
          <a:lstStyle/>
          <a:p>
            <a:pPr>
              <a:buClr>
                <a:srgbClr val="0000CC"/>
              </a:buClr>
              <a:buFont typeface="Monotype Sorts" pitchFamily="2" charset="2"/>
              <a:buNone/>
              <a:defRPr/>
            </a:pPr>
            <a:r>
              <a:rPr lang="zh-TW" altLang="en-US" sz="4000" b="1">
                <a:solidFill>
                  <a:schemeClr val="accent2"/>
                </a:solidFill>
                <a:effectLst>
                  <a:outerShdw blurRad="38100" dist="38100" dir="2700000" algn="tl">
                    <a:srgbClr val="C0C0C0"/>
                  </a:outerShdw>
                </a:effectLst>
                <a:latin typeface="Arial" pitchFamily="34" charset="0"/>
              </a:rPr>
              <a:t>問題與討論</a:t>
            </a:r>
          </a:p>
        </p:txBody>
      </p:sp>
      <p:pic>
        <p:nvPicPr>
          <p:cNvPr id="7173"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981200"/>
            <a:ext cx="4070350"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GR0103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420938"/>
            <a:ext cx="2743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5" name="Group 6"/>
          <p:cNvGrpSpPr>
            <a:grpSpLocks/>
          </p:cNvGrpSpPr>
          <p:nvPr/>
        </p:nvGrpSpPr>
        <p:grpSpPr bwMode="auto">
          <a:xfrm>
            <a:off x="5292725" y="4941888"/>
            <a:ext cx="2727325" cy="1393825"/>
            <a:chOff x="2112" y="1716"/>
            <a:chExt cx="1718" cy="878"/>
          </a:xfrm>
        </p:grpSpPr>
        <p:pic>
          <p:nvPicPr>
            <p:cNvPr id="7176"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1716"/>
              <a:ext cx="85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1716"/>
              <a:ext cx="85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683568" y="260648"/>
            <a:ext cx="6934200" cy="1143000"/>
          </a:xfrm>
        </p:spPr>
        <p:txBody>
          <a:bodyPr/>
          <a:lstStyle/>
          <a:p>
            <a:pPr eaLnBrk="1" hangingPunct="1">
              <a:defRPr/>
            </a:pPr>
            <a:r>
              <a:rPr lang="zh-TW" altLang="en-US" dirty="0">
                <a:effectLst>
                  <a:outerShdw blurRad="38100" dist="38100" dir="2700000" algn="tl">
                    <a:srgbClr val="C0C0C0"/>
                  </a:outerShdw>
                </a:effectLst>
                <a:latin typeface="標楷體" panose="03000509000000000000" pitchFamily="65" charset="-120"/>
              </a:rPr>
              <a:t>債券與普通股的差異</a:t>
            </a:r>
          </a:p>
        </p:txBody>
      </p:sp>
      <p:pic>
        <p:nvPicPr>
          <p:cNvPr id="14339"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536" y="1988840"/>
            <a:ext cx="8540750" cy="3095625"/>
          </a:xfrm>
        </p:spPr>
      </p:pic>
    </p:spTree>
    <p:extLst>
      <p:ext uri="{BB962C8B-B14F-4D97-AF65-F5344CB8AC3E}">
        <p14:creationId xmlns:p14="http://schemas.microsoft.com/office/powerpoint/2010/main" val="420296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55134" y="3212976"/>
            <a:ext cx="7772400" cy="1362075"/>
          </a:xfrm>
        </p:spPr>
        <p:txBody>
          <a:bodyPr/>
          <a:lstStyle/>
          <a:p>
            <a:pPr eaLnBrk="1"/>
            <a:r>
              <a:rPr lang="zh-TW" altLang="en-US" dirty="0">
                <a:latin typeface="新細明體" panose="02020500000000000000" pitchFamily="18" charset="-120"/>
              </a:rPr>
              <a:t>基本分析的觀念與架構</a:t>
            </a:r>
            <a:r>
              <a:rPr lang="zh-TW" altLang="en-US" dirty="0"/>
              <a:t> </a:t>
            </a:r>
            <a:br>
              <a:rPr lang="zh-TW" altLang="en-US" dirty="0"/>
            </a:br>
            <a:r>
              <a:rPr lang="zh-TW" altLang="en-US" dirty="0">
                <a:latin typeface="新細明體" panose="02020500000000000000" pitchFamily="18" charset="-120"/>
              </a:rPr>
              <a:t>總體經濟分析</a:t>
            </a:r>
            <a:r>
              <a:rPr lang="zh-TW" altLang="en-US" dirty="0"/>
              <a:t> </a:t>
            </a:r>
            <a:br>
              <a:rPr lang="zh-TW" altLang="en-US" dirty="0"/>
            </a:br>
            <a:r>
              <a:rPr lang="zh-TW" altLang="en-US" dirty="0">
                <a:latin typeface="新細明體" panose="02020500000000000000" pitchFamily="18" charset="-120"/>
              </a:rPr>
              <a:t>產業分析</a:t>
            </a:r>
            <a:r>
              <a:rPr lang="zh-TW" altLang="en-US" dirty="0"/>
              <a:t> </a:t>
            </a:r>
            <a:br>
              <a:rPr lang="zh-TW" altLang="en-US" dirty="0"/>
            </a:br>
            <a:r>
              <a:rPr lang="zh-TW" altLang="en-US" dirty="0">
                <a:latin typeface="新細明體" panose="02020500000000000000" pitchFamily="18" charset="-120"/>
              </a:rPr>
              <a:t>公司分析</a:t>
            </a:r>
            <a:r>
              <a:rPr lang="zh-TW" altLang="en-US" dirty="0"/>
              <a:t> </a:t>
            </a:r>
            <a:br>
              <a:rPr lang="zh-TW" altLang="en-US" dirty="0"/>
            </a:br>
            <a:endParaRPr lang="zh-TW" altLang="en-US" dirty="0"/>
          </a:p>
        </p:txBody>
      </p:sp>
      <p:sp>
        <p:nvSpPr>
          <p:cNvPr id="3" name="文字版面配置區 2"/>
          <p:cNvSpPr>
            <a:spLocks noGrp="1"/>
          </p:cNvSpPr>
          <p:nvPr>
            <p:ph type="body" idx="1"/>
          </p:nvPr>
        </p:nvSpPr>
        <p:spPr>
          <a:xfrm>
            <a:off x="899592" y="738002"/>
            <a:ext cx="7772400" cy="1500187"/>
          </a:xfrm>
        </p:spPr>
        <p:txBody>
          <a:bodyPr/>
          <a:lstStyle/>
          <a:p>
            <a:r>
              <a:rPr lang="zh-TW" altLang="en-US" sz="5400" b="1" dirty="0">
                <a:latin typeface="新細明體" panose="02020500000000000000" pitchFamily="18" charset="-120"/>
              </a:rPr>
              <a:t>股票的基本分析</a:t>
            </a:r>
            <a:r>
              <a:rPr lang="zh-TW" altLang="en-US" sz="5400" b="1" dirty="0"/>
              <a:t> </a:t>
            </a:r>
          </a:p>
        </p:txBody>
      </p:sp>
    </p:spTree>
    <p:extLst>
      <p:ext uri="{BB962C8B-B14F-4D97-AF65-F5344CB8AC3E}">
        <p14:creationId xmlns:p14="http://schemas.microsoft.com/office/powerpoint/2010/main" val="237629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a:r>
              <a:rPr lang="zh-TW" altLang="en-US">
                <a:latin typeface="新細明體" panose="02020500000000000000" pitchFamily="18" charset="-120"/>
              </a:rPr>
              <a:t>基本分析的觀念與架構</a:t>
            </a:r>
            <a:r>
              <a:rPr lang="zh-TW" altLang="en-US"/>
              <a:t> </a:t>
            </a:r>
          </a:p>
        </p:txBody>
      </p:sp>
      <p:graphicFrame>
        <p:nvGraphicFramePr>
          <p:cNvPr id="6149" name="Object 5"/>
          <p:cNvGraphicFramePr>
            <a:graphicFrameLocks noGrp="1" noChangeAspect="1"/>
          </p:cNvGraphicFramePr>
          <p:nvPr>
            <p:ph idx="4294967295"/>
          </p:nvPr>
        </p:nvGraphicFramePr>
        <p:xfrm>
          <a:off x="2092325" y="1981200"/>
          <a:ext cx="5349875" cy="4314825"/>
        </p:xfrm>
        <a:graphic>
          <a:graphicData uri="http://schemas.openxmlformats.org/presentationml/2006/ole">
            <mc:AlternateContent xmlns:mc="http://schemas.openxmlformats.org/markup-compatibility/2006">
              <mc:Choice xmlns:v="urn:schemas-microsoft-com:vml" Requires="v">
                <p:oleObj spid="_x0000_s42007" name="Photo Editor 影像" r:id="rId3" imgW="5276190" imgH="4791744" progId="MSPhotoEd.3">
                  <p:embed/>
                </p:oleObj>
              </mc:Choice>
              <mc:Fallback>
                <p:oleObj name="Photo Editor 影像" r:id="rId3" imgW="5276190" imgH="479174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1981200"/>
                        <a:ext cx="5349875" cy="4314825"/>
                      </a:xfrm>
                      <a:prstGeom prst="rect">
                        <a:avLst/>
                      </a:prstGeom>
                    </p:spPr>
                  </p:pic>
                </p:oleObj>
              </mc:Fallback>
            </mc:AlternateContent>
          </a:graphicData>
        </a:graphic>
      </p:graphicFrame>
      <p:sp>
        <p:nvSpPr>
          <p:cNvPr id="6147" name="Rectangle 3"/>
          <p:cNvSpPr>
            <a:spLocks noGrp="1" noChangeArrowheads="1"/>
          </p:cNvSpPr>
          <p:nvPr>
            <p:ph type="body" idx="1"/>
          </p:nvPr>
        </p:nvSpPr>
        <p:spPr>
          <a:xfrm>
            <a:off x="1046163" y="1438275"/>
            <a:ext cx="8097837" cy="4857750"/>
          </a:xfrm>
        </p:spPr>
        <p:txBody>
          <a:bodyPr/>
          <a:lstStyle/>
          <a:p>
            <a:pPr eaLnBrk="1"/>
            <a:r>
              <a:rPr lang="zh-TW" altLang="en-US">
                <a:latin typeface="新細明體" panose="02020500000000000000" pitchFamily="18" charset="-120"/>
              </a:rPr>
              <a:t>影響股價變動的因素</a:t>
            </a:r>
            <a:endParaRPr lang="zh-TW" altLang="en-US"/>
          </a:p>
        </p:txBody>
      </p:sp>
    </p:spTree>
    <p:extLst>
      <p:ext uri="{BB962C8B-B14F-4D97-AF65-F5344CB8AC3E}">
        <p14:creationId xmlns:p14="http://schemas.microsoft.com/office/powerpoint/2010/main" val="258948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a:r>
              <a:rPr lang="zh-TW" altLang="en-US" dirty="0"/>
              <a:t>歷次兩岸關係緊張對台股的影響</a:t>
            </a:r>
          </a:p>
        </p:txBody>
      </p:sp>
      <p:graphicFrame>
        <p:nvGraphicFramePr>
          <p:cNvPr id="7172" name="Object 4"/>
          <p:cNvGraphicFramePr>
            <a:graphicFrameLocks noGrp="1" noChangeAspect="1"/>
          </p:cNvGraphicFramePr>
          <p:nvPr>
            <p:ph idx="4294967295"/>
          </p:nvPr>
        </p:nvGraphicFramePr>
        <p:xfrm>
          <a:off x="609600" y="1752600"/>
          <a:ext cx="8097838" cy="3086100"/>
        </p:xfrm>
        <a:graphic>
          <a:graphicData uri="http://schemas.openxmlformats.org/presentationml/2006/ole">
            <mc:AlternateContent xmlns:mc="http://schemas.openxmlformats.org/markup-compatibility/2006">
              <mc:Choice xmlns:v="urn:schemas-microsoft-com:vml" Requires="v">
                <p:oleObj spid="_x0000_s43032" name="Photo Editor 影像" r:id="rId3" imgW="8221223" imgH="3134162" progId="MSPhotoEd.3">
                  <p:embed/>
                </p:oleObj>
              </mc:Choice>
              <mc:Fallback>
                <p:oleObj name="Photo Editor 影像" r:id="rId3" imgW="8221223" imgH="313416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8097838" cy="3086100"/>
                      </a:xfrm>
                      <a:prstGeom prst="rect">
                        <a:avLst/>
                      </a:prstGeom>
                    </p:spPr>
                  </p:pic>
                </p:oleObj>
              </mc:Fallback>
            </mc:AlternateContent>
          </a:graphicData>
        </a:graphic>
      </p:graphicFrame>
    </p:spTree>
    <p:extLst>
      <p:ext uri="{BB962C8B-B14F-4D97-AF65-F5344CB8AC3E}">
        <p14:creationId xmlns:p14="http://schemas.microsoft.com/office/powerpoint/2010/main" val="63841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a:r>
              <a:rPr lang="zh-TW" altLang="en-US">
                <a:latin typeface="新細明體" panose="02020500000000000000" pitchFamily="18" charset="-120"/>
              </a:rPr>
              <a:t>基本分析的架構</a:t>
            </a:r>
            <a:r>
              <a:rPr lang="zh-TW" altLang="en-US"/>
              <a:t> </a:t>
            </a:r>
          </a:p>
        </p:txBody>
      </p:sp>
      <p:sp>
        <p:nvSpPr>
          <p:cNvPr id="8195" name="Rectangle 3"/>
          <p:cNvSpPr>
            <a:spLocks noGrp="1" noChangeArrowheads="1"/>
          </p:cNvSpPr>
          <p:nvPr>
            <p:ph type="body" idx="1"/>
          </p:nvPr>
        </p:nvSpPr>
        <p:spPr/>
        <p:txBody>
          <a:bodyPr/>
          <a:lstStyle/>
          <a:p>
            <a:pPr eaLnBrk="1"/>
            <a:r>
              <a:rPr lang="zh-TW" altLang="en-US">
                <a:latin typeface="新細明體" panose="02020500000000000000" pitchFamily="18" charset="-120"/>
              </a:rPr>
              <a:t>由上而下法</a:t>
            </a:r>
            <a:r>
              <a:rPr lang="en-US" altLang="zh-TW"/>
              <a:t>(Top-Down Approach ) </a:t>
            </a:r>
          </a:p>
          <a:p>
            <a:pPr lvl="1" eaLnBrk="1"/>
            <a:r>
              <a:rPr lang="zh-TW" altLang="en-US">
                <a:latin typeface="新細明體" panose="02020500000000000000" pitchFamily="18" charset="-120"/>
              </a:rPr>
              <a:t>先針對全球總體經濟進行分析，評估比較各國的經濟狀況後，選擇某一國家及其最具潛力的產業，最後再將研究範圍逐漸縮小至該產業中的潛力個股</a:t>
            </a:r>
            <a:r>
              <a:rPr lang="en-US" altLang="zh-TW">
                <a:latin typeface="新細明體" panose="02020500000000000000" pitchFamily="18" charset="-120"/>
              </a:rPr>
              <a:t>(</a:t>
            </a:r>
            <a:r>
              <a:rPr lang="zh-TW" altLang="en-US">
                <a:latin typeface="新細明體" panose="02020500000000000000" pitchFamily="18" charset="-120"/>
              </a:rPr>
              <a:t>見圖</a:t>
            </a:r>
            <a:r>
              <a:rPr lang="en-US" altLang="zh-TW">
                <a:latin typeface="新細明體" panose="02020500000000000000" pitchFamily="18" charset="-120"/>
              </a:rPr>
              <a:t>8-2)</a:t>
            </a:r>
            <a:r>
              <a:rPr lang="en-US" altLang="zh-TW"/>
              <a:t> </a:t>
            </a:r>
          </a:p>
          <a:p>
            <a:pPr eaLnBrk="1"/>
            <a:r>
              <a:rPr lang="zh-TW" altLang="en-US">
                <a:latin typeface="新細明體" panose="02020500000000000000" pitchFamily="18" charset="-120"/>
              </a:rPr>
              <a:t>由下而上法</a:t>
            </a:r>
            <a:r>
              <a:rPr lang="en-US" altLang="zh-TW"/>
              <a:t>(Bottom-Up Approach) </a:t>
            </a:r>
          </a:p>
          <a:p>
            <a:pPr lvl="1" eaLnBrk="1"/>
            <a:r>
              <a:rPr lang="zh-TW" altLang="en-US">
                <a:latin typeface="新細明體" panose="02020500000000000000" pitchFamily="18" charset="-120"/>
              </a:rPr>
              <a:t>以單一個股為出發點，首先鎖定一家獲利能力、經營管理不錯的公司，並與同業進行比較，評量其在產業中的地位及競爭優勢，同時研判該公司股價與大盤股價指數的相對位置，最後分析該公司產品未來的成長潛力以及股價的合理性，以決定是否投資該公司的股票。</a:t>
            </a:r>
            <a:r>
              <a:rPr lang="zh-TW" altLang="en-US"/>
              <a:t> </a:t>
            </a:r>
          </a:p>
          <a:p>
            <a:pPr eaLnBrk="1"/>
            <a:endParaRPr lang="en-US" altLang="zh-TW"/>
          </a:p>
        </p:txBody>
      </p:sp>
    </p:spTree>
    <p:extLst>
      <p:ext uri="{BB962C8B-B14F-4D97-AF65-F5344CB8AC3E}">
        <p14:creationId xmlns:p14="http://schemas.microsoft.com/office/powerpoint/2010/main" val="68051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a:r>
              <a:rPr lang="zh-TW" altLang="en-US" dirty="0">
                <a:latin typeface="新細明體" panose="02020500000000000000" pitchFamily="18" charset="-120"/>
              </a:rPr>
              <a:t>由上而下法的分析架構</a:t>
            </a:r>
            <a:r>
              <a:rPr lang="zh-TW" altLang="en-US" dirty="0"/>
              <a:t> </a:t>
            </a:r>
          </a:p>
        </p:txBody>
      </p:sp>
      <p:graphicFrame>
        <p:nvGraphicFramePr>
          <p:cNvPr id="9220" name="Object 4"/>
          <p:cNvGraphicFramePr>
            <a:graphicFrameLocks noGrp="1" noChangeAspect="1"/>
          </p:cNvGraphicFramePr>
          <p:nvPr>
            <p:ph idx="4294967295"/>
          </p:nvPr>
        </p:nvGraphicFramePr>
        <p:xfrm>
          <a:off x="719138" y="1936750"/>
          <a:ext cx="8097837" cy="3859213"/>
        </p:xfrm>
        <a:graphic>
          <a:graphicData uri="http://schemas.openxmlformats.org/presentationml/2006/ole">
            <mc:AlternateContent xmlns:mc="http://schemas.openxmlformats.org/markup-compatibility/2006">
              <mc:Choice xmlns:v="urn:schemas-microsoft-com:vml" Requires="v">
                <p:oleObj spid="_x0000_s44055" name="Photo Editor 影像" r:id="rId3" imgW="6335009" imgH="3019048" progId="MSPhotoEd.3">
                  <p:embed/>
                </p:oleObj>
              </mc:Choice>
              <mc:Fallback>
                <p:oleObj name="Photo Editor 影像" r:id="rId3" imgW="6335009" imgH="301904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1936750"/>
                        <a:ext cx="8097837" cy="3859213"/>
                      </a:xfrm>
                      <a:prstGeom prst="rect">
                        <a:avLst/>
                      </a:prstGeom>
                    </p:spPr>
                  </p:pic>
                </p:oleObj>
              </mc:Fallback>
            </mc:AlternateContent>
          </a:graphicData>
        </a:graphic>
      </p:graphicFrame>
    </p:spTree>
    <p:extLst>
      <p:ext uri="{BB962C8B-B14F-4D97-AF65-F5344CB8AC3E}">
        <p14:creationId xmlns:p14="http://schemas.microsoft.com/office/powerpoint/2010/main" val="148147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a:r>
              <a:rPr lang="zh-TW" altLang="en-US">
                <a:latin typeface="新細明體" panose="02020500000000000000" pitchFamily="18" charset="-120"/>
              </a:rPr>
              <a:t>總體經濟分析</a:t>
            </a:r>
            <a:r>
              <a:rPr lang="zh-TW" altLang="en-US"/>
              <a:t> </a:t>
            </a:r>
          </a:p>
        </p:txBody>
      </p:sp>
      <p:sp>
        <p:nvSpPr>
          <p:cNvPr id="10243" name="Rectangle 3"/>
          <p:cNvSpPr>
            <a:spLocks noGrp="1" noChangeArrowheads="1"/>
          </p:cNvSpPr>
          <p:nvPr>
            <p:ph type="body" idx="1"/>
          </p:nvPr>
        </p:nvSpPr>
        <p:spPr/>
        <p:txBody>
          <a:bodyPr/>
          <a:lstStyle/>
          <a:p>
            <a:pPr eaLnBrk="1"/>
            <a:r>
              <a:rPr lang="zh-TW" altLang="en-US" dirty="0">
                <a:latin typeface="新細明體" panose="02020500000000000000" pitchFamily="18" charset="-120"/>
              </a:rPr>
              <a:t>經濟成長率</a:t>
            </a:r>
          </a:p>
          <a:p>
            <a:pPr eaLnBrk="1"/>
            <a:r>
              <a:rPr lang="zh-TW" altLang="en-US" dirty="0">
                <a:latin typeface="新細明體" panose="02020500000000000000" pitchFamily="18" charset="-120"/>
              </a:rPr>
              <a:t>景氣對策信號</a:t>
            </a:r>
          </a:p>
          <a:p>
            <a:pPr eaLnBrk="1"/>
            <a:r>
              <a:rPr lang="zh-TW" altLang="en-US" dirty="0">
                <a:latin typeface="新細明體" panose="02020500000000000000" pitchFamily="18" charset="-120"/>
              </a:rPr>
              <a:t>景氣動向指標</a:t>
            </a:r>
          </a:p>
          <a:p>
            <a:pPr eaLnBrk="1"/>
            <a:r>
              <a:rPr lang="zh-TW" altLang="en-US" dirty="0">
                <a:latin typeface="新細明體" panose="02020500000000000000" pitchFamily="18" charset="-120"/>
              </a:rPr>
              <a:t>利率</a:t>
            </a:r>
          </a:p>
          <a:p>
            <a:pPr eaLnBrk="1"/>
            <a:r>
              <a:rPr lang="zh-TW" altLang="en-US" dirty="0">
                <a:latin typeface="新細明體" panose="02020500000000000000" pitchFamily="18" charset="-120"/>
              </a:rPr>
              <a:t>物價</a:t>
            </a:r>
          </a:p>
          <a:p>
            <a:pPr eaLnBrk="1"/>
            <a:r>
              <a:rPr lang="zh-TW" altLang="en-US" dirty="0">
                <a:latin typeface="新細明體" panose="02020500000000000000" pitchFamily="18" charset="-120"/>
              </a:rPr>
              <a:t>匯率</a:t>
            </a:r>
          </a:p>
          <a:p>
            <a:pPr eaLnBrk="1"/>
            <a:r>
              <a:rPr lang="zh-TW" altLang="en-US" dirty="0">
                <a:latin typeface="新細明體" panose="02020500000000000000" pitchFamily="18" charset="-120"/>
              </a:rPr>
              <a:t>貨幣供給額</a:t>
            </a:r>
            <a:r>
              <a:rPr lang="zh-TW" altLang="en-US" dirty="0"/>
              <a:t> </a:t>
            </a:r>
          </a:p>
        </p:txBody>
      </p:sp>
    </p:spTree>
    <p:extLst>
      <p:ext uri="{BB962C8B-B14F-4D97-AF65-F5344CB8AC3E}">
        <p14:creationId xmlns:p14="http://schemas.microsoft.com/office/powerpoint/2010/main" val="338219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a:r>
              <a:rPr lang="zh-TW" altLang="en-US">
                <a:latin typeface="新細明體" panose="02020500000000000000" pitchFamily="18" charset="-120"/>
              </a:rPr>
              <a:t>景氣動向指標</a:t>
            </a:r>
            <a:r>
              <a:rPr lang="zh-TW" altLang="en-US"/>
              <a:t> </a:t>
            </a:r>
          </a:p>
        </p:txBody>
      </p:sp>
      <p:graphicFrame>
        <p:nvGraphicFramePr>
          <p:cNvPr id="13317" name="Object 5"/>
          <p:cNvGraphicFramePr>
            <a:graphicFrameLocks noGrp="1" noChangeAspect="1"/>
          </p:cNvGraphicFramePr>
          <p:nvPr>
            <p:ph idx="4294967295"/>
          </p:nvPr>
        </p:nvGraphicFramePr>
        <p:xfrm>
          <a:off x="914400" y="1981200"/>
          <a:ext cx="7162800" cy="4314825"/>
        </p:xfrm>
        <a:graphic>
          <a:graphicData uri="http://schemas.openxmlformats.org/presentationml/2006/ole">
            <mc:AlternateContent xmlns:mc="http://schemas.openxmlformats.org/markup-compatibility/2006">
              <mc:Choice xmlns:v="urn:schemas-microsoft-com:vml" Requires="v">
                <p:oleObj spid="_x0000_s45079" name="Photo Editor 影像" r:id="rId3" imgW="8276190" imgH="6496957" progId="MSPhotoEd.3">
                  <p:embed/>
                </p:oleObj>
              </mc:Choice>
              <mc:Fallback>
                <p:oleObj name="Photo Editor 影像" r:id="rId3" imgW="8276190" imgH="649695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314825"/>
                      </a:xfrm>
                      <a:prstGeom prst="rect">
                        <a:avLst/>
                      </a:prstGeom>
                    </p:spPr>
                  </p:pic>
                </p:oleObj>
              </mc:Fallback>
            </mc:AlternateContent>
          </a:graphicData>
        </a:graphic>
      </p:graphicFrame>
      <p:sp>
        <p:nvSpPr>
          <p:cNvPr id="13315" name="Rectangle 3"/>
          <p:cNvSpPr>
            <a:spLocks noGrp="1" noChangeArrowheads="1"/>
          </p:cNvSpPr>
          <p:nvPr>
            <p:ph type="body" idx="1"/>
          </p:nvPr>
        </p:nvSpPr>
        <p:spPr>
          <a:xfrm>
            <a:off x="1046163" y="1438275"/>
            <a:ext cx="8097837" cy="4857750"/>
          </a:xfrm>
          <a:noFill/>
        </p:spPr>
        <p:txBody>
          <a:bodyPr/>
          <a:lstStyle/>
          <a:p>
            <a:pPr eaLnBrk="1"/>
            <a:r>
              <a:rPr lang="zh-TW" altLang="en-US"/>
              <a:t>景氣動向指標包括領先指標與同時指標</a:t>
            </a:r>
          </a:p>
          <a:p>
            <a:pPr eaLnBrk="1"/>
            <a:endParaRPr lang="en-US" altLang="zh-TW"/>
          </a:p>
        </p:txBody>
      </p:sp>
    </p:spTree>
    <p:extLst>
      <p:ext uri="{BB962C8B-B14F-4D97-AF65-F5344CB8AC3E}">
        <p14:creationId xmlns:p14="http://schemas.microsoft.com/office/powerpoint/2010/main" val="74733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a:r>
              <a:rPr lang="zh-TW" altLang="en-US">
                <a:latin typeface="新細明體" panose="02020500000000000000" pitchFamily="18" charset="-120"/>
              </a:rPr>
              <a:t>利率</a:t>
            </a:r>
            <a:r>
              <a:rPr lang="zh-TW" altLang="en-US"/>
              <a:t> </a:t>
            </a:r>
          </a:p>
        </p:txBody>
      </p:sp>
      <p:sp>
        <p:nvSpPr>
          <p:cNvPr id="15363" name="Rectangle 3"/>
          <p:cNvSpPr>
            <a:spLocks noGrp="1" noChangeArrowheads="1"/>
          </p:cNvSpPr>
          <p:nvPr>
            <p:ph type="body" idx="1"/>
          </p:nvPr>
        </p:nvSpPr>
        <p:spPr>
          <a:noFill/>
        </p:spPr>
        <p:txBody>
          <a:bodyPr/>
          <a:lstStyle/>
          <a:p>
            <a:pPr eaLnBrk="1"/>
            <a:r>
              <a:rPr lang="zh-TW" altLang="en-US">
                <a:latin typeface="新細明體" panose="02020500000000000000" pitchFamily="18" charset="-120"/>
              </a:rPr>
              <a:t>當利率處於高檔時，將不利股市的漲勢；當利率處於低檔時，則有利股市的漲勢。</a:t>
            </a:r>
          </a:p>
          <a:p>
            <a:pPr eaLnBrk="1"/>
            <a:r>
              <a:rPr lang="zh-TW" altLang="en-US">
                <a:latin typeface="新細明體" panose="02020500000000000000" pitchFamily="18" charset="-120"/>
              </a:rPr>
              <a:t>中央銀行的貨幣政策則是影響市場利率變化的最關鍵因素。因此在利率預測上，必須多觀察中央銀行的一舉一動。 </a:t>
            </a:r>
          </a:p>
          <a:p>
            <a:pPr eaLnBrk="1">
              <a:buFont typeface="Wingdings" panose="05000000000000000000" pitchFamily="2" charset="2"/>
              <a:buNone/>
            </a:pPr>
            <a:endParaRPr lang="en-US" altLang="zh-TW"/>
          </a:p>
        </p:txBody>
      </p:sp>
    </p:spTree>
    <p:extLst>
      <p:ext uri="{BB962C8B-B14F-4D97-AF65-F5344CB8AC3E}">
        <p14:creationId xmlns:p14="http://schemas.microsoft.com/office/powerpoint/2010/main" val="27775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6632"/>
            <a:ext cx="6984776" cy="755650"/>
          </a:xfrm>
        </p:spPr>
        <p:txBody>
          <a:bodyPr/>
          <a:lstStyle/>
          <a:p>
            <a:r>
              <a:rPr lang="zh-TW" altLang="en-US" dirty="0" smtClean="0"/>
              <a:t>大綱</a:t>
            </a:r>
            <a:endParaRPr lang="zh-TW" altLang="en-US" dirty="0"/>
          </a:p>
        </p:txBody>
      </p:sp>
      <p:sp>
        <p:nvSpPr>
          <p:cNvPr id="3" name="內容版面配置區 2"/>
          <p:cNvSpPr>
            <a:spLocks noGrp="1"/>
          </p:cNvSpPr>
          <p:nvPr>
            <p:ph idx="1"/>
          </p:nvPr>
        </p:nvSpPr>
        <p:spPr/>
        <p:txBody>
          <a:bodyPr/>
          <a:lstStyle/>
          <a:p>
            <a:pPr lvl="0">
              <a:spcAft>
                <a:spcPts val="0"/>
              </a:spcAft>
              <a:buFont typeface="Wingdings" panose="05000000000000000000" pitchFamily="2" charset="2"/>
              <a:buChar char=""/>
            </a:pPr>
            <a:r>
              <a:rPr lang="zh-TW" altLang="en-US" kern="50" dirty="0"/>
              <a:t>金融商品簡介</a:t>
            </a:r>
            <a:endParaRPr lang="en-US" altLang="zh-TW" kern="50" dirty="0"/>
          </a:p>
          <a:p>
            <a:pPr lvl="0">
              <a:spcAft>
                <a:spcPts val="0"/>
              </a:spcAft>
              <a:buFont typeface="Wingdings" panose="05000000000000000000" pitchFamily="2" charset="2"/>
              <a:buChar char=""/>
            </a:pPr>
            <a:r>
              <a:rPr lang="zh-TW" altLang="en-US" kern="50" dirty="0" smtClean="0"/>
              <a:t>股票基本分析</a:t>
            </a:r>
            <a:endParaRPr lang="zh-TW" altLang="zh-TW" kern="50" dirty="0"/>
          </a:p>
          <a:p>
            <a:r>
              <a:rPr lang="zh-TW" altLang="en-US" dirty="0" smtClean="0"/>
              <a:t>股票技術分析入門</a:t>
            </a:r>
            <a:endParaRPr lang="zh-TW" altLang="en-US" dirty="0"/>
          </a:p>
        </p:txBody>
      </p:sp>
    </p:spTree>
    <p:extLst>
      <p:ext uri="{BB962C8B-B14F-4D97-AF65-F5344CB8AC3E}">
        <p14:creationId xmlns:p14="http://schemas.microsoft.com/office/powerpoint/2010/main" val="33380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a:r>
              <a:rPr lang="zh-TW" altLang="en-US"/>
              <a:t>物價 </a:t>
            </a:r>
          </a:p>
        </p:txBody>
      </p:sp>
      <p:sp>
        <p:nvSpPr>
          <p:cNvPr id="16387" name="Rectangle 5"/>
          <p:cNvSpPr>
            <a:spLocks noGrp="1" noChangeArrowheads="1"/>
          </p:cNvSpPr>
          <p:nvPr>
            <p:ph type="body" idx="1"/>
          </p:nvPr>
        </p:nvSpPr>
        <p:spPr>
          <a:xfrm>
            <a:off x="683568" y="908720"/>
            <a:ext cx="7863840" cy="5199208"/>
          </a:xfrm>
        </p:spPr>
        <p:txBody>
          <a:bodyPr/>
          <a:lstStyle/>
          <a:p>
            <a:pPr eaLnBrk="1">
              <a:lnSpc>
                <a:spcPct val="110000"/>
              </a:lnSpc>
            </a:pPr>
            <a:r>
              <a:rPr lang="zh-TW" altLang="en-US" dirty="0"/>
              <a:t>通貨膨脹 </a:t>
            </a:r>
          </a:p>
          <a:p>
            <a:pPr lvl="1" eaLnBrk="1">
              <a:lnSpc>
                <a:spcPct val="110000"/>
              </a:lnSpc>
            </a:pPr>
            <a:r>
              <a:rPr lang="zh-TW" altLang="en-US" dirty="0"/>
              <a:t>物價不斷持續上漲 </a:t>
            </a:r>
          </a:p>
          <a:p>
            <a:pPr lvl="1" eaLnBrk="1">
              <a:lnSpc>
                <a:spcPct val="110000"/>
              </a:lnSpc>
            </a:pPr>
            <a:r>
              <a:rPr lang="zh-TW" altLang="en-US" dirty="0"/>
              <a:t>物價上漲率與失業率之和常被稱為「痛苦指數」</a:t>
            </a:r>
          </a:p>
          <a:p>
            <a:pPr lvl="1" eaLnBrk="1">
              <a:lnSpc>
                <a:spcPct val="110000"/>
              </a:lnSpc>
            </a:pPr>
            <a:r>
              <a:rPr lang="zh-TW" altLang="en-US" dirty="0"/>
              <a:t>中央銀行可能採取緊縮的貨幣政策來抑制通貨膨脹 </a:t>
            </a:r>
          </a:p>
          <a:p>
            <a:pPr eaLnBrk="1">
              <a:lnSpc>
                <a:spcPct val="110000"/>
              </a:lnSpc>
            </a:pPr>
            <a:r>
              <a:rPr lang="zh-TW" altLang="en-US" dirty="0"/>
              <a:t>通貨緊縮 </a:t>
            </a:r>
          </a:p>
          <a:p>
            <a:pPr lvl="1" eaLnBrk="1">
              <a:lnSpc>
                <a:spcPct val="110000"/>
              </a:lnSpc>
            </a:pPr>
            <a:r>
              <a:rPr lang="zh-TW" altLang="en-US" dirty="0"/>
              <a:t>物價也會出現連續下滑的現象</a:t>
            </a:r>
          </a:p>
          <a:p>
            <a:pPr lvl="1" eaLnBrk="1">
              <a:lnSpc>
                <a:spcPct val="110000"/>
              </a:lnSpc>
            </a:pPr>
            <a:r>
              <a:rPr lang="zh-TW" altLang="en-US" dirty="0"/>
              <a:t>可能造成消費與生產停滯的惡性循環 </a:t>
            </a:r>
          </a:p>
          <a:p>
            <a:pPr lvl="1" eaLnBrk="1">
              <a:lnSpc>
                <a:spcPct val="110000"/>
              </a:lnSpc>
            </a:pPr>
            <a:r>
              <a:rPr lang="zh-TW" altLang="en-US" dirty="0"/>
              <a:t>中央銀行難以採取調降利率等寬鬆貨幣政策來刺激消費與投資，以解決通貨緊縮的現象 ，如日本 </a:t>
            </a:r>
          </a:p>
          <a:p>
            <a:pPr eaLnBrk="1">
              <a:lnSpc>
                <a:spcPct val="110000"/>
              </a:lnSpc>
            </a:pPr>
            <a:r>
              <a:rPr lang="zh-TW" altLang="en-US" dirty="0"/>
              <a:t>一般用來衡量物價水準的指標有躉售物價指數</a:t>
            </a:r>
            <a:r>
              <a:rPr lang="en-US" altLang="zh-TW" dirty="0"/>
              <a:t>(WPI)</a:t>
            </a:r>
            <a:r>
              <a:rPr lang="zh-TW" altLang="en-US" dirty="0"/>
              <a:t>與消費者物價指數</a:t>
            </a:r>
            <a:r>
              <a:rPr lang="en-US" altLang="zh-TW" dirty="0"/>
              <a:t>(CPI)</a:t>
            </a:r>
            <a:r>
              <a:rPr lang="zh-TW" altLang="en-US" dirty="0"/>
              <a:t>。 </a:t>
            </a:r>
          </a:p>
        </p:txBody>
      </p:sp>
    </p:spTree>
    <p:extLst>
      <p:ext uri="{BB962C8B-B14F-4D97-AF65-F5344CB8AC3E}">
        <p14:creationId xmlns:p14="http://schemas.microsoft.com/office/powerpoint/2010/main" val="113366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a:r>
              <a:rPr lang="zh-TW" altLang="en-US"/>
              <a:t>匯率 </a:t>
            </a:r>
          </a:p>
        </p:txBody>
      </p:sp>
      <p:sp>
        <p:nvSpPr>
          <p:cNvPr id="18435" name="Rectangle 5"/>
          <p:cNvSpPr>
            <a:spLocks noGrp="1" noChangeArrowheads="1"/>
          </p:cNvSpPr>
          <p:nvPr>
            <p:ph type="body" idx="1"/>
          </p:nvPr>
        </p:nvSpPr>
        <p:spPr/>
        <p:txBody>
          <a:bodyPr/>
          <a:lstStyle/>
          <a:p>
            <a:pPr eaLnBrk="1"/>
            <a:r>
              <a:rPr lang="zh-TW" altLang="en-US"/>
              <a:t>當新台幣升值時，將有利於進口廠商，不利於出口廠商；反之，當新台幣貶值時，則有利於出口廠商，不利於進口廠商。 </a:t>
            </a:r>
          </a:p>
          <a:p>
            <a:pPr eaLnBrk="1"/>
            <a:r>
              <a:rPr lang="zh-TW" altLang="en-US"/>
              <a:t>匯率波動對股市的影響也可從國際資金的流動來探討。 </a:t>
            </a:r>
          </a:p>
        </p:txBody>
      </p:sp>
    </p:spTree>
    <p:extLst>
      <p:ext uri="{BB962C8B-B14F-4D97-AF65-F5344CB8AC3E}">
        <p14:creationId xmlns:p14="http://schemas.microsoft.com/office/powerpoint/2010/main" val="169420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選股依據</a:t>
            </a:r>
          </a:p>
        </p:txBody>
      </p:sp>
      <p:sp>
        <p:nvSpPr>
          <p:cNvPr id="3" name="文字版面配置區 2"/>
          <p:cNvSpPr>
            <a:spLocks noGrp="1"/>
          </p:cNvSpPr>
          <p:nvPr>
            <p:ph type="body" idx="1"/>
          </p:nvPr>
        </p:nvSpPr>
        <p:spPr/>
        <p:txBody>
          <a:bodyPr/>
          <a:lstStyle/>
          <a:p>
            <a:r>
              <a:rPr lang="zh-TW" altLang="en-US" sz="6000" dirty="0"/>
              <a:t>公司基本分析 </a:t>
            </a:r>
          </a:p>
        </p:txBody>
      </p:sp>
    </p:spTree>
    <p:extLst>
      <p:ext uri="{BB962C8B-B14F-4D97-AF65-F5344CB8AC3E}">
        <p14:creationId xmlns:p14="http://schemas.microsoft.com/office/powerpoint/2010/main" val="260475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a:r>
              <a:rPr lang="zh-TW" altLang="en-US" dirty="0"/>
              <a:t>公司基本分析 </a:t>
            </a:r>
          </a:p>
        </p:txBody>
      </p:sp>
      <p:sp>
        <p:nvSpPr>
          <p:cNvPr id="29699" name="Rectangle 5"/>
          <p:cNvSpPr>
            <a:spLocks noGrp="1" noChangeArrowheads="1"/>
          </p:cNvSpPr>
          <p:nvPr>
            <p:ph type="body" idx="1"/>
          </p:nvPr>
        </p:nvSpPr>
        <p:spPr/>
        <p:txBody>
          <a:bodyPr/>
          <a:lstStyle/>
          <a:p>
            <a:pPr eaLnBrk="1"/>
            <a:r>
              <a:rPr lang="zh-TW" altLang="en-US" dirty="0"/>
              <a:t>目的在於計算出公司股票的真實價值 ，然後再將真實價值與目前市場上的交易價格比較，以決定是否買賣該公司的股票。 </a:t>
            </a:r>
          </a:p>
          <a:p>
            <a:pPr eaLnBrk="1"/>
            <a:r>
              <a:rPr lang="zh-TW" altLang="en-US" dirty="0"/>
              <a:t>財務面的分析 與質的分析並重 </a:t>
            </a:r>
            <a:endParaRPr lang="en-US" altLang="zh-TW" dirty="0"/>
          </a:p>
          <a:p>
            <a:pPr eaLnBrk="1"/>
            <a:r>
              <a:rPr lang="zh-TW" altLang="en-US" dirty="0"/>
              <a:t>公司的財務報表主要有</a:t>
            </a:r>
            <a:r>
              <a:rPr lang="zh-TW" altLang="en-US" dirty="0">
                <a:solidFill>
                  <a:schemeClr val="tx2"/>
                </a:solidFill>
              </a:rPr>
              <a:t>資產負債表、損益表、現金流量表</a:t>
            </a:r>
            <a:r>
              <a:rPr lang="zh-TW" altLang="en-US" dirty="0"/>
              <a:t>等三大報表，而每種報表皆依一般公認會計原則</a:t>
            </a:r>
            <a:r>
              <a:rPr lang="en-US" altLang="zh-TW" dirty="0"/>
              <a:t>(Generally Accepted Accounting Principles, GAAP)</a:t>
            </a:r>
            <a:r>
              <a:rPr lang="zh-TW" altLang="en-US" dirty="0"/>
              <a:t>所編製而成。 </a:t>
            </a:r>
          </a:p>
          <a:p>
            <a:pPr eaLnBrk="1"/>
            <a:endParaRPr lang="zh-TW" altLang="en-US" dirty="0"/>
          </a:p>
        </p:txBody>
      </p:sp>
    </p:spTree>
    <p:extLst>
      <p:ext uri="{BB962C8B-B14F-4D97-AF65-F5344CB8AC3E}">
        <p14:creationId xmlns:p14="http://schemas.microsoft.com/office/powerpoint/2010/main" val="234534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a:r>
              <a:rPr lang="zh-TW" altLang="en-US"/>
              <a:t>資產負債表 </a:t>
            </a:r>
          </a:p>
        </p:txBody>
      </p:sp>
      <p:sp>
        <p:nvSpPr>
          <p:cNvPr id="31747" name="Rectangle 5"/>
          <p:cNvSpPr>
            <a:spLocks noGrp="1" noChangeArrowheads="1"/>
          </p:cNvSpPr>
          <p:nvPr>
            <p:ph type="body" idx="1"/>
          </p:nvPr>
        </p:nvSpPr>
        <p:spPr>
          <a:xfrm>
            <a:off x="546187" y="980728"/>
            <a:ext cx="7863840" cy="5199208"/>
          </a:xfrm>
        </p:spPr>
        <p:txBody>
          <a:bodyPr/>
          <a:lstStyle/>
          <a:p>
            <a:pPr eaLnBrk="1"/>
            <a:r>
              <a:rPr lang="zh-TW" altLang="en-US" dirty="0"/>
              <a:t>記載公司於某一時點，其所有資產、負債及股東權益的總額。 </a:t>
            </a:r>
          </a:p>
          <a:p>
            <a:pPr eaLnBrk="1"/>
            <a:r>
              <a:rPr lang="zh-TW" altLang="en-US" dirty="0"/>
              <a:t>資產總額＝負債總額＋股東權益總額</a:t>
            </a:r>
          </a:p>
        </p:txBody>
      </p:sp>
      <p:graphicFrame>
        <p:nvGraphicFramePr>
          <p:cNvPr id="4" name="Object 5"/>
          <p:cNvGraphicFramePr>
            <a:graphicFrameLocks noChangeAspect="1"/>
          </p:cNvGraphicFramePr>
          <p:nvPr>
            <p:extLst>
              <p:ext uri="{D42A27DB-BD31-4B8C-83A1-F6EECF244321}">
                <p14:modId xmlns:p14="http://schemas.microsoft.com/office/powerpoint/2010/main" val="101410469"/>
              </p:ext>
            </p:extLst>
          </p:nvPr>
        </p:nvGraphicFramePr>
        <p:xfrm>
          <a:off x="595875" y="2492896"/>
          <a:ext cx="7764463" cy="3831056"/>
        </p:xfrm>
        <a:graphic>
          <a:graphicData uri="http://schemas.openxmlformats.org/presentationml/2006/ole">
            <mc:AlternateContent xmlns:mc="http://schemas.openxmlformats.org/markup-compatibility/2006">
              <mc:Choice xmlns:v="urn:schemas-microsoft-com:vml" Requires="v">
                <p:oleObj spid="_x0000_s52247" name="Photo Editor 影像" r:id="rId3" imgW="8266667" imgH="5172797" progId="MSPhotoEd.3">
                  <p:embed/>
                </p:oleObj>
              </mc:Choice>
              <mc:Fallback>
                <p:oleObj name="Photo Editor 影像" r:id="rId3" imgW="8266667" imgH="517279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75" y="2492896"/>
                        <a:ext cx="7764463" cy="3831056"/>
                      </a:xfrm>
                      <a:prstGeom prst="rect">
                        <a:avLst/>
                      </a:prstGeom>
                    </p:spPr>
                  </p:pic>
                </p:oleObj>
              </mc:Fallback>
            </mc:AlternateContent>
          </a:graphicData>
        </a:graphic>
      </p:graphicFrame>
    </p:spTree>
    <p:extLst>
      <p:ext uri="{BB962C8B-B14F-4D97-AF65-F5344CB8AC3E}">
        <p14:creationId xmlns:p14="http://schemas.microsoft.com/office/powerpoint/2010/main" val="354182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基本分析指標</a:t>
            </a:r>
          </a:p>
        </p:txBody>
      </p:sp>
      <p:sp>
        <p:nvSpPr>
          <p:cNvPr id="3" name="內容版面配置區 2"/>
          <p:cNvSpPr>
            <a:spLocks noGrp="1"/>
          </p:cNvSpPr>
          <p:nvPr>
            <p:ph idx="1"/>
          </p:nvPr>
        </p:nvSpPr>
        <p:spPr/>
        <p:txBody>
          <a:bodyPr/>
          <a:lstStyle/>
          <a:p>
            <a:r>
              <a:rPr lang="zh-TW" altLang="en-US" dirty="0"/>
              <a:t>財務報表的財務比率分析</a:t>
            </a:r>
            <a:endParaRPr lang="en-US" altLang="zh-TW" dirty="0"/>
          </a:p>
          <a:p>
            <a:pPr lvl="1"/>
            <a:r>
              <a:rPr lang="zh-TW" altLang="en-US" dirty="0"/>
              <a:t>負債比率</a:t>
            </a:r>
            <a:endParaRPr lang="en-US" altLang="zh-TW" dirty="0"/>
          </a:p>
          <a:p>
            <a:pPr lvl="1"/>
            <a:r>
              <a:rPr lang="zh-TW" altLang="en-US" dirty="0"/>
              <a:t>存貨周轉率</a:t>
            </a:r>
            <a:endParaRPr lang="en-US" altLang="zh-TW" dirty="0"/>
          </a:p>
          <a:p>
            <a:pPr lvl="1"/>
            <a:r>
              <a:rPr lang="zh-TW" altLang="en-US" dirty="0"/>
              <a:t>應收帳款天數</a:t>
            </a:r>
            <a:endParaRPr lang="en-US" altLang="zh-TW" dirty="0"/>
          </a:p>
          <a:p>
            <a:pPr lvl="1"/>
            <a:r>
              <a:rPr lang="zh-TW" altLang="en-US" dirty="0"/>
              <a:t>約當現金</a:t>
            </a:r>
            <a:r>
              <a:rPr lang="en-US" altLang="zh-TW" dirty="0"/>
              <a:t>…</a:t>
            </a:r>
          </a:p>
          <a:p>
            <a:r>
              <a:rPr lang="en-US" altLang="zh-TW" sz="2400" dirty="0"/>
              <a:t>EPS</a:t>
            </a:r>
            <a:r>
              <a:rPr lang="zh-TW" altLang="en-US" sz="2400" dirty="0"/>
              <a:t> </a:t>
            </a:r>
            <a:r>
              <a:rPr lang="en-US" altLang="zh-TW" sz="2400" dirty="0"/>
              <a:t>(</a:t>
            </a:r>
            <a:r>
              <a:rPr lang="zh-TW" altLang="en-US" sz="2400" dirty="0"/>
              <a:t>每股盈餘</a:t>
            </a:r>
            <a:r>
              <a:rPr lang="en-US" altLang="zh-TW" sz="2400" dirty="0"/>
              <a:t>)</a:t>
            </a:r>
          </a:p>
          <a:p>
            <a:r>
              <a:rPr lang="zh-TW" altLang="en-US" sz="2400" dirty="0"/>
              <a:t>本益本</a:t>
            </a:r>
            <a:endParaRPr lang="en-US" altLang="zh-TW" sz="2400" dirty="0"/>
          </a:p>
          <a:p>
            <a:r>
              <a:rPr lang="zh-TW" altLang="en-US" sz="2400" dirty="0"/>
              <a:t>股價淨值比</a:t>
            </a:r>
            <a:endParaRPr lang="en-US" altLang="zh-TW" sz="2400" dirty="0"/>
          </a:p>
          <a:p>
            <a:r>
              <a:rPr lang="zh-TW" altLang="en-US" sz="2400" dirty="0"/>
              <a:t>營收成長</a:t>
            </a:r>
            <a:r>
              <a:rPr lang="en-US" altLang="zh-TW" sz="2400" dirty="0"/>
              <a:t>(</a:t>
            </a:r>
            <a:r>
              <a:rPr lang="zh-TW" altLang="en-US" sz="2400" dirty="0"/>
              <a:t>月、季、年</a:t>
            </a:r>
            <a:r>
              <a:rPr lang="en-US" altLang="zh-TW" sz="2400" dirty="0"/>
              <a:t>)</a:t>
            </a:r>
          </a:p>
          <a:p>
            <a:r>
              <a:rPr lang="zh-TW" altLang="en-US" sz="2400" dirty="0"/>
              <a:t>現金殖利率</a:t>
            </a:r>
            <a:endParaRPr lang="en-US" altLang="zh-TW" sz="2400" dirty="0"/>
          </a:p>
          <a:p>
            <a:r>
              <a:rPr lang="zh-TW" altLang="en-US" sz="2400" dirty="0"/>
              <a:t>現金股利發放率</a:t>
            </a:r>
            <a:endParaRPr lang="en-US" altLang="zh-TW" sz="2400" dirty="0"/>
          </a:p>
          <a:p>
            <a:r>
              <a:rPr lang="en-US" altLang="zh-TW" sz="2400" dirty="0"/>
              <a:t>…</a:t>
            </a:r>
          </a:p>
          <a:p>
            <a:endParaRPr lang="en-US" altLang="zh-TW" dirty="0"/>
          </a:p>
          <a:p>
            <a:endParaRPr lang="zh-TW" altLang="en-US" dirty="0"/>
          </a:p>
        </p:txBody>
      </p:sp>
    </p:spTree>
    <p:extLst>
      <p:ext uri="{BB962C8B-B14F-4D97-AF65-F5344CB8AC3E}">
        <p14:creationId xmlns:p14="http://schemas.microsoft.com/office/powerpoint/2010/main" val="137772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籌碼分析</a:t>
            </a:r>
          </a:p>
        </p:txBody>
      </p:sp>
      <p:sp>
        <p:nvSpPr>
          <p:cNvPr id="3" name="內容版面配置區 2"/>
          <p:cNvSpPr>
            <a:spLocks noGrp="1"/>
          </p:cNvSpPr>
          <p:nvPr>
            <p:ph idx="1"/>
          </p:nvPr>
        </p:nvSpPr>
        <p:spPr/>
        <p:txBody>
          <a:bodyPr/>
          <a:lstStyle/>
          <a:p>
            <a:r>
              <a:rPr lang="zh-TW" altLang="en-US" sz="3200" dirty="0"/>
              <a:t>籌碼分析是台灣較重視，資本市場是淺碟市場，由外資、投信、自營商、大股東操控。</a:t>
            </a:r>
            <a:endParaRPr lang="en-US" altLang="zh-TW" sz="3200" dirty="0"/>
          </a:p>
          <a:p>
            <a:r>
              <a:rPr lang="zh-TW" altLang="en-US" sz="3200" dirty="0"/>
              <a:t>籌碼分析可由三方面下手</a:t>
            </a:r>
            <a:r>
              <a:rPr lang="en-US" altLang="zh-TW" sz="3200" dirty="0"/>
              <a:t>:</a:t>
            </a:r>
          </a:p>
          <a:p>
            <a:pPr lvl="1"/>
            <a:r>
              <a:rPr lang="zh-TW" altLang="en-US" dirty="0"/>
              <a:t>第一 法人買賣超 </a:t>
            </a:r>
            <a:endParaRPr lang="en-US" altLang="zh-TW" dirty="0"/>
          </a:p>
          <a:p>
            <a:pPr lvl="1"/>
            <a:r>
              <a:rPr lang="zh-TW" altLang="en-US" dirty="0"/>
              <a:t>第二 資券變化 資</a:t>
            </a:r>
            <a:r>
              <a:rPr lang="en-US" altLang="zh-TW" dirty="0"/>
              <a:t>+- </a:t>
            </a:r>
            <a:r>
              <a:rPr lang="zh-TW" altLang="en-US" dirty="0"/>
              <a:t>券</a:t>
            </a:r>
            <a:r>
              <a:rPr lang="en-US" altLang="zh-TW" dirty="0"/>
              <a:t>+- </a:t>
            </a:r>
            <a:r>
              <a:rPr lang="zh-TW" altLang="en-US" dirty="0"/>
              <a:t>趨勢要注意</a:t>
            </a:r>
            <a:endParaRPr lang="en-US" altLang="zh-TW" dirty="0"/>
          </a:p>
          <a:p>
            <a:pPr lvl="1"/>
            <a:r>
              <a:rPr lang="zh-TW" altLang="en-US" dirty="0"/>
              <a:t>第三 董監持股變化。</a:t>
            </a:r>
            <a:endParaRPr lang="en-US" altLang="zh-TW" dirty="0"/>
          </a:p>
          <a:p>
            <a:r>
              <a:rPr lang="zh-TW" altLang="en-US" dirty="0"/>
              <a:t>期權市場的法人多空單情況</a:t>
            </a:r>
          </a:p>
        </p:txBody>
      </p:sp>
    </p:spTree>
    <p:extLst>
      <p:ext uri="{BB962C8B-B14F-4D97-AF65-F5344CB8AC3E}">
        <p14:creationId xmlns:p14="http://schemas.microsoft.com/office/powerpoint/2010/main" val="2296624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683568" y="836712"/>
            <a:ext cx="8294687" cy="3187700"/>
          </a:xfrm>
        </p:spPr>
        <p:txBody>
          <a:bodyPr anchor="ctr"/>
          <a:lstStyle/>
          <a:p>
            <a:pPr eaLnBrk="1" hangingPunct="1">
              <a:lnSpc>
                <a:spcPct val="130000"/>
              </a:lnSpc>
            </a:pPr>
            <a:r>
              <a:rPr lang="zh-TW" altLang="en-US" sz="5400" dirty="0">
                <a:latin typeface="華康儷粗黑"/>
                <a:ea typeface="華康儷粗黑"/>
                <a:cs typeface="華康儷粗黑"/>
              </a:rPr>
              <a:t>金融交易的基礎 </a:t>
            </a:r>
            <a:r>
              <a:rPr lang="en-US" altLang="zh-TW" sz="5400" dirty="0">
                <a:latin typeface="華康儷粗黑"/>
                <a:ea typeface="華康儷粗黑"/>
                <a:cs typeface="華康儷粗黑"/>
              </a:rPr>
              <a:t>:</a:t>
            </a:r>
            <a:br>
              <a:rPr lang="en-US" altLang="zh-TW" sz="5400" dirty="0">
                <a:latin typeface="華康儷粗黑"/>
                <a:ea typeface="華康儷粗黑"/>
                <a:cs typeface="華康儷粗黑"/>
              </a:rPr>
            </a:br>
            <a:r>
              <a:rPr lang="zh-TW" altLang="en-US" sz="5400" b="1" dirty="0">
                <a:solidFill>
                  <a:schemeClr val="accent2"/>
                </a:solidFill>
                <a:effectLst>
                  <a:outerShdw blurRad="38100" dist="38100" dir="2700000" algn="tl">
                    <a:srgbClr val="000000">
                      <a:alpha val="43137"/>
                    </a:srgbClr>
                  </a:outerShdw>
                </a:effectLst>
                <a:latin typeface="華康儷粗黑"/>
                <a:ea typeface="華康儷粗黑"/>
                <a:cs typeface="華康儷粗黑"/>
              </a:rPr>
              <a:t>技術分析入門</a:t>
            </a:r>
            <a:endParaRPr lang="zh-TW" altLang="en-US" sz="5400"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9716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a:xfrm>
            <a:off x="1524000" y="300038"/>
            <a:ext cx="6934200" cy="1143000"/>
          </a:xfrm>
        </p:spPr>
        <p:txBody>
          <a:bodyPr/>
          <a:lstStyle/>
          <a:p>
            <a:pPr eaLnBrk="1" hangingPunct="1"/>
            <a:r>
              <a:rPr lang="zh-TW" altLang="en-US"/>
              <a:t>大綱</a:t>
            </a:r>
          </a:p>
        </p:txBody>
      </p:sp>
      <p:sp>
        <p:nvSpPr>
          <p:cNvPr id="5123" name="內容版面配置區 2"/>
          <p:cNvSpPr>
            <a:spLocks noGrp="1"/>
          </p:cNvSpPr>
          <p:nvPr>
            <p:ph idx="1"/>
          </p:nvPr>
        </p:nvSpPr>
        <p:spPr>
          <a:xfrm>
            <a:off x="685800" y="1773238"/>
            <a:ext cx="7772400" cy="4322762"/>
          </a:xfrm>
        </p:spPr>
        <p:txBody>
          <a:bodyPr/>
          <a:lstStyle/>
          <a:p>
            <a:pPr eaLnBrk="1" hangingPunct="1"/>
            <a:r>
              <a:rPr lang="zh-TW" altLang="en-US" dirty="0"/>
              <a:t>證券投資分析</a:t>
            </a:r>
            <a:endParaRPr lang="en-US" altLang="zh-TW" dirty="0"/>
          </a:p>
          <a:p>
            <a:pPr eaLnBrk="1" hangingPunct="1"/>
            <a:r>
              <a:rPr lang="zh-TW" altLang="en-US" dirty="0"/>
              <a:t>技術分析</a:t>
            </a:r>
            <a:endParaRPr lang="en-US" altLang="zh-TW" dirty="0"/>
          </a:p>
          <a:p>
            <a:pPr eaLnBrk="1" hangingPunct="1"/>
            <a:r>
              <a:rPr lang="en-US" altLang="zh-TW" dirty="0"/>
              <a:t>K</a:t>
            </a:r>
            <a:r>
              <a:rPr lang="zh-TW" altLang="en-US" dirty="0"/>
              <a:t>線分析</a:t>
            </a:r>
            <a:endParaRPr lang="en-US" altLang="zh-TW" dirty="0"/>
          </a:p>
          <a:p>
            <a:pPr eaLnBrk="1" hangingPunct="1"/>
            <a:r>
              <a:rPr lang="zh-TW" altLang="en-US" dirty="0"/>
              <a:t>移動平均線</a:t>
            </a:r>
            <a:endParaRPr lang="en-US" altLang="zh-TW" dirty="0"/>
          </a:p>
          <a:p>
            <a:pPr eaLnBrk="1" hangingPunct="1"/>
            <a:r>
              <a:rPr lang="zh-TW" altLang="en-US" dirty="0"/>
              <a:t>葛蘭碧</a:t>
            </a:r>
            <a:r>
              <a:rPr lang="en-US" altLang="zh-TW" dirty="0"/>
              <a:t>8</a:t>
            </a:r>
            <a:r>
              <a:rPr lang="zh-TW" altLang="en-US" dirty="0"/>
              <a:t>大法則</a:t>
            </a:r>
            <a:endParaRPr lang="en-US" altLang="zh-TW" dirty="0"/>
          </a:p>
          <a:p>
            <a:pPr eaLnBrk="1" hangingPunct="1"/>
            <a:r>
              <a:rPr lang="zh-TW" altLang="en-US" dirty="0"/>
              <a:t>技術指標</a:t>
            </a:r>
            <a:r>
              <a:rPr lang="en-US" altLang="zh-TW" dirty="0"/>
              <a:t>(</a:t>
            </a:r>
            <a:r>
              <a:rPr lang="zh-TW" altLang="en-US" dirty="0"/>
              <a:t> </a:t>
            </a:r>
            <a:r>
              <a:rPr lang="en-US" altLang="zh-TW" dirty="0"/>
              <a:t>&gt;</a:t>
            </a:r>
            <a:r>
              <a:rPr lang="zh-TW" altLang="en-US" dirty="0"/>
              <a:t> </a:t>
            </a:r>
            <a:r>
              <a:rPr lang="en-US" altLang="zh-TW" dirty="0"/>
              <a:t>100)</a:t>
            </a:r>
            <a:endParaRPr lang="zh-TW" altLang="en-US" dirty="0"/>
          </a:p>
        </p:txBody>
      </p:sp>
    </p:spTree>
    <p:extLst>
      <p:ext uri="{BB962C8B-B14F-4D97-AF65-F5344CB8AC3E}">
        <p14:creationId xmlns:p14="http://schemas.microsoft.com/office/powerpoint/2010/main" val="90113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2"/>
          <p:cNvSpPr>
            <a:spLocks noChangeArrowheads="1"/>
          </p:cNvSpPr>
          <p:nvPr/>
        </p:nvSpPr>
        <p:spPr bwMode="auto">
          <a:xfrm>
            <a:off x="577850" y="1352550"/>
            <a:ext cx="8482013" cy="4445000"/>
          </a:xfrm>
          <a:prstGeom prst="roundRect">
            <a:avLst>
              <a:gd name="adj" fmla="val 8375"/>
            </a:avLst>
          </a:pr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48" name="AutoShape 3"/>
          <p:cNvSpPr>
            <a:spLocks noChangeArrowheads="1"/>
          </p:cNvSpPr>
          <p:nvPr/>
        </p:nvSpPr>
        <p:spPr bwMode="auto">
          <a:xfrm>
            <a:off x="355600" y="1741488"/>
            <a:ext cx="8537575" cy="4279900"/>
          </a:xfrm>
          <a:prstGeom prst="roundRect">
            <a:avLst>
              <a:gd name="adj" fmla="val 8375"/>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49" name="AutoShape 4"/>
          <p:cNvSpPr>
            <a:spLocks noChangeArrowheads="1"/>
          </p:cNvSpPr>
          <p:nvPr/>
        </p:nvSpPr>
        <p:spPr bwMode="auto">
          <a:xfrm>
            <a:off x="1552575" y="504825"/>
            <a:ext cx="6530975" cy="660400"/>
          </a:xfrm>
          <a:prstGeom prst="roundRect">
            <a:avLst>
              <a:gd name="adj" fmla="val 50000"/>
            </a:avLst>
          </a:prstGeom>
          <a:solidFill>
            <a:srgbClr val="FFFFFF"/>
          </a:solidFill>
          <a:ln>
            <a:noFill/>
          </a:ln>
          <a:effectLst>
            <a:outerShdw dist="63500" dir="3187806" algn="ctr" rotWithShape="0">
              <a:srgbClr val="005C5A"/>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grpSp>
        <p:nvGrpSpPr>
          <p:cNvPr id="6150" name="Group 5"/>
          <p:cNvGrpSpPr>
            <a:grpSpLocks/>
          </p:cNvGrpSpPr>
          <p:nvPr/>
        </p:nvGrpSpPr>
        <p:grpSpPr bwMode="auto">
          <a:xfrm>
            <a:off x="355600" y="3835400"/>
            <a:ext cx="8520113" cy="2185988"/>
            <a:chOff x="247" y="4566"/>
            <a:chExt cx="3829" cy="1431"/>
          </a:xfrm>
        </p:grpSpPr>
        <p:grpSp>
          <p:nvGrpSpPr>
            <p:cNvPr id="6167" name="Group 6"/>
            <p:cNvGrpSpPr>
              <a:grpSpLocks/>
            </p:cNvGrpSpPr>
            <p:nvPr/>
          </p:nvGrpSpPr>
          <p:grpSpPr bwMode="auto">
            <a:xfrm>
              <a:off x="2161" y="4566"/>
              <a:ext cx="1915" cy="1431"/>
              <a:chOff x="2854" y="1824"/>
              <a:chExt cx="2622" cy="1882"/>
            </a:xfrm>
          </p:grpSpPr>
          <p:sp>
            <p:nvSpPr>
              <p:cNvPr id="6206" name="Line 7"/>
              <p:cNvSpPr>
                <a:spLocks noChangeShapeType="1"/>
              </p:cNvSpPr>
              <p:nvPr/>
            </p:nvSpPr>
            <p:spPr bwMode="auto">
              <a:xfrm>
                <a:off x="2854" y="1824"/>
                <a:ext cx="2622" cy="143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7" name="Line 8"/>
              <p:cNvSpPr>
                <a:spLocks noChangeShapeType="1"/>
              </p:cNvSpPr>
              <p:nvPr/>
            </p:nvSpPr>
            <p:spPr bwMode="auto">
              <a:xfrm>
                <a:off x="2854" y="1824"/>
                <a:ext cx="2622" cy="1687"/>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8" name="Line 9"/>
              <p:cNvSpPr>
                <a:spLocks noChangeShapeType="1"/>
              </p:cNvSpPr>
              <p:nvPr/>
            </p:nvSpPr>
            <p:spPr bwMode="auto">
              <a:xfrm>
                <a:off x="2854" y="1824"/>
                <a:ext cx="2487"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9" name="Line 10"/>
              <p:cNvSpPr>
                <a:spLocks noChangeShapeType="1"/>
              </p:cNvSpPr>
              <p:nvPr/>
            </p:nvSpPr>
            <p:spPr bwMode="auto">
              <a:xfrm>
                <a:off x="2854" y="1824"/>
                <a:ext cx="2083"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0" name="Line 11"/>
              <p:cNvSpPr>
                <a:spLocks noChangeShapeType="1"/>
              </p:cNvSpPr>
              <p:nvPr/>
            </p:nvSpPr>
            <p:spPr bwMode="auto">
              <a:xfrm>
                <a:off x="2854" y="1824"/>
                <a:ext cx="1704"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1" name="Line 12"/>
              <p:cNvSpPr>
                <a:spLocks noChangeShapeType="1"/>
              </p:cNvSpPr>
              <p:nvPr/>
            </p:nvSpPr>
            <p:spPr bwMode="auto">
              <a:xfrm>
                <a:off x="2854" y="1824"/>
                <a:ext cx="1322"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2" name="Line 13"/>
              <p:cNvSpPr>
                <a:spLocks noChangeShapeType="1"/>
              </p:cNvSpPr>
              <p:nvPr/>
            </p:nvSpPr>
            <p:spPr bwMode="auto">
              <a:xfrm>
                <a:off x="2854" y="1824"/>
                <a:ext cx="986"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3" name="Line 14"/>
              <p:cNvSpPr>
                <a:spLocks noChangeShapeType="1"/>
              </p:cNvSpPr>
              <p:nvPr/>
            </p:nvSpPr>
            <p:spPr bwMode="auto">
              <a:xfrm>
                <a:off x="2854" y="1824"/>
                <a:ext cx="651"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4" name="Line 15"/>
              <p:cNvSpPr>
                <a:spLocks noChangeShapeType="1"/>
              </p:cNvSpPr>
              <p:nvPr/>
            </p:nvSpPr>
            <p:spPr bwMode="auto">
              <a:xfrm>
                <a:off x="2854" y="1824"/>
                <a:ext cx="314"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5" name="Line 16"/>
              <p:cNvSpPr>
                <a:spLocks noChangeShapeType="1"/>
              </p:cNvSpPr>
              <p:nvPr/>
            </p:nvSpPr>
            <p:spPr bwMode="auto">
              <a:xfrm>
                <a:off x="2854" y="1824"/>
                <a:ext cx="0"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6" name="Line 17"/>
              <p:cNvSpPr>
                <a:spLocks noChangeShapeType="1"/>
              </p:cNvSpPr>
              <p:nvPr/>
            </p:nvSpPr>
            <p:spPr bwMode="auto">
              <a:xfrm>
                <a:off x="2854" y="1824"/>
                <a:ext cx="2622" cy="1239"/>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7" name="Line 18"/>
              <p:cNvSpPr>
                <a:spLocks noChangeShapeType="1"/>
              </p:cNvSpPr>
              <p:nvPr/>
            </p:nvSpPr>
            <p:spPr bwMode="auto">
              <a:xfrm>
                <a:off x="2854" y="1824"/>
                <a:ext cx="2622" cy="1067"/>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8" name="Line 19"/>
              <p:cNvSpPr>
                <a:spLocks noChangeShapeType="1"/>
              </p:cNvSpPr>
              <p:nvPr/>
            </p:nvSpPr>
            <p:spPr bwMode="auto">
              <a:xfrm>
                <a:off x="2854" y="1824"/>
                <a:ext cx="2622" cy="919"/>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19" name="Line 20"/>
              <p:cNvSpPr>
                <a:spLocks noChangeShapeType="1"/>
              </p:cNvSpPr>
              <p:nvPr/>
            </p:nvSpPr>
            <p:spPr bwMode="auto">
              <a:xfrm>
                <a:off x="2854" y="1824"/>
                <a:ext cx="2622" cy="77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0" name="Line 21"/>
              <p:cNvSpPr>
                <a:spLocks noChangeShapeType="1"/>
              </p:cNvSpPr>
              <p:nvPr/>
            </p:nvSpPr>
            <p:spPr bwMode="auto">
              <a:xfrm>
                <a:off x="2877" y="1824"/>
                <a:ext cx="2599" cy="64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1" name="Line 22"/>
              <p:cNvSpPr>
                <a:spLocks noChangeShapeType="1"/>
              </p:cNvSpPr>
              <p:nvPr/>
            </p:nvSpPr>
            <p:spPr bwMode="auto">
              <a:xfrm>
                <a:off x="2854" y="1824"/>
                <a:ext cx="2622" cy="514"/>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2" name="Line 23"/>
              <p:cNvSpPr>
                <a:spLocks noChangeShapeType="1"/>
              </p:cNvSpPr>
              <p:nvPr/>
            </p:nvSpPr>
            <p:spPr bwMode="auto">
              <a:xfrm>
                <a:off x="2854" y="1824"/>
                <a:ext cx="2622" cy="405"/>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3" name="Line 24"/>
              <p:cNvSpPr>
                <a:spLocks noChangeShapeType="1"/>
              </p:cNvSpPr>
              <p:nvPr/>
            </p:nvSpPr>
            <p:spPr bwMode="auto">
              <a:xfrm>
                <a:off x="2854" y="1824"/>
                <a:ext cx="2622" cy="298"/>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4" name="Line 25"/>
              <p:cNvSpPr>
                <a:spLocks noChangeShapeType="1"/>
              </p:cNvSpPr>
              <p:nvPr/>
            </p:nvSpPr>
            <p:spPr bwMode="auto">
              <a:xfrm>
                <a:off x="2854" y="1824"/>
                <a:ext cx="2622" cy="213"/>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5" name="Line 26"/>
              <p:cNvSpPr>
                <a:spLocks noChangeShapeType="1"/>
              </p:cNvSpPr>
              <p:nvPr/>
            </p:nvSpPr>
            <p:spPr bwMode="auto">
              <a:xfrm>
                <a:off x="2854" y="1824"/>
                <a:ext cx="2622" cy="126"/>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26" name="Line 27"/>
              <p:cNvSpPr>
                <a:spLocks noChangeShapeType="1"/>
              </p:cNvSpPr>
              <p:nvPr/>
            </p:nvSpPr>
            <p:spPr bwMode="auto">
              <a:xfrm>
                <a:off x="2854" y="1824"/>
                <a:ext cx="2622" cy="63"/>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6168" name="Group 28"/>
            <p:cNvGrpSpPr>
              <a:grpSpLocks/>
            </p:cNvGrpSpPr>
            <p:nvPr/>
          </p:nvGrpSpPr>
          <p:grpSpPr bwMode="auto">
            <a:xfrm>
              <a:off x="247" y="4566"/>
              <a:ext cx="1914" cy="1431"/>
              <a:chOff x="235" y="1824"/>
              <a:chExt cx="2619" cy="1882"/>
            </a:xfrm>
          </p:grpSpPr>
          <p:sp>
            <p:nvSpPr>
              <p:cNvPr id="6185" name="Line 29"/>
              <p:cNvSpPr>
                <a:spLocks noChangeShapeType="1"/>
              </p:cNvSpPr>
              <p:nvPr/>
            </p:nvSpPr>
            <p:spPr bwMode="auto">
              <a:xfrm flipH="1">
                <a:off x="235" y="1824"/>
                <a:ext cx="2619"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6" name="Line 30"/>
              <p:cNvSpPr>
                <a:spLocks noChangeShapeType="1"/>
              </p:cNvSpPr>
              <p:nvPr/>
            </p:nvSpPr>
            <p:spPr bwMode="auto">
              <a:xfrm flipH="1">
                <a:off x="235" y="1824"/>
                <a:ext cx="2619" cy="143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7" name="Line 31"/>
              <p:cNvSpPr>
                <a:spLocks noChangeShapeType="1"/>
              </p:cNvSpPr>
              <p:nvPr/>
            </p:nvSpPr>
            <p:spPr bwMode="auto">
              <a:xfrm flipH="1">
                <a:off x="235" y="1824"/>
                <a:ext cx="2619" cy="1687"/>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8" name="Line 32"/>
              <p:cNvSpPr>
                <a:spLocks noChangeShapeType="1"/>
              </p:cNvSpPr>
              <p:nvPr/>
            </p:nvSpPr>
            <p:spPr bwMode="auto">
              <a:xfrm flipH="1">
                <a:off x="371" y="1824"/>
                <a:ext cx="2483"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9" name="Line 33"/>
              <p:cNvSpPr>
                <a:spLocks noChangeShapeType="1"/>
              </p:cNvSpPr>
              <p:nvPr/>
            </p:nvSpPr>
            <p:spPr bwMode="auto">
              <a:xfrm flipH="1">
                <a:off x="774" y="1824"/>
                <a:ext cx="2080"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0" name="Line 34"/>
              <p:cNvSpPr>
                <a:spLocks noChangeShapeType="1"/>
              </p:cNvSpPr>
              <p:nvPr/>
            </p:nvSpPr>
            <p:spPr bwMode="auto">
              <a:xfrm flipH="1">
                <a:off x="1153" y="1824"/>
                <a:ext cx="1701"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1" name="Line 35"/>
              <p:cNvSpPr>
                <a:spLocks noChangeShapeType="1"/>
              </p:cNvSpPr>
              <p:nvPr/>
            </p:nvSpPr>
            <p:spPr bwMode="auto">
              <a:xfrm flipH="1">
                <a:off x="1534" y="1824"/>
                <a:ext cx="1320"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2" name="Line 36"/>
              <p:cNvSpPr>
                <a:spLocks noChangeShapeType="1"/>
              </p:cNvSpPr>
              <p:nvPr/>
            </p:nvSpPr>
            <p:spPr bwMode="auto">
              <a:xfrm flipH="1">
                <a:off x="1872" y="1824"/>
                <a:ext cx="982"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3" name="Line 37"/>
              <p:cNvSpPr>
                <a:spLocks noChangeShapeType="1"/>
              </p:cNvSpPr>
              <p:nvPr/>
            </p:nvSpPr>
            <p:spPr bwMode="auto">
              <a:xfrm flipH="1">
                <a:off x="2206" y="1824"/>
                <a:ext cx="648"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4" name="Line 38"/>
              <p:cNvSpPr>
                <a:spLocks noChangeShapeType="1"/>
              </p:cNvSpPr>
              <p:nvPr/>
            </p:nvSpPr>
            <p:spPr bwMode="auto">
              <a:xfrm flipH="1">
                <a:off x="2543" y="1824"/>
                <a:ext cx="311" cy="188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5" name="Line 39"/>
              <p:cNvSpPr>
                <a:spLocks noChangeShapeType="1"/>
              </p:cNvSpPr>
              <p:nvPr/>
            </p:nvSpPr>
            <p:spPr bwMode="auto">
              <a:xfrm flipH="1">
                <a:off x="235" y="1824"/>
                <a:ext cx="2619" cy="1239"/>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6" name="Line 40"/>
              <p:cNvSpPr>
                <a:spLocks noChangeShapeType="1"/>
              </p:cNvSpPr>
              <p:nvPr/>
            </p:nvSpPr>
            <p:spPr bwMode="auto">
              <a:xfrm flipH="1">
                <a:off x="235" y="1824"/>
                <a:ext cx="2619" cy="1067"/>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7" name="Line 41"/>
              <p:cNvSpPr>
                <a:spLocks noChangeShapeType="1"/>
              </p:cNvSpPr>
              <p:nvPr/>
            </p:nvSpPr>
            <p:spPr bwMode="auto">
              <a:xfrm flipH="1">
                <a:off x="235" y="1824"/>
                <a:ext cx="2619" cy="919"/>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8" name="Line 42"/>
              <p:cNvSpPr>
                <a:spLocks noChangeShapeType="1"/>
              </p:cNvSpPr>
              <p:nvPr/>
            </p:nvSpPr>
            <p:spPr bwMode="auto">
              <a:xfrm flipH="1">
                <a:off x="235" y="1824"/>
                <a:ext cx="2619" cy="77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99" name="Line 43"/>
              <p:cNvSpPr>
                <a:spLocks noChangeShapeType="1"/>
              </p:cNvSpPr>
              <p:nvPr/>
            </p:nvSpPr>
            <p:spPr bwMode="auto">
              <a:xfrm flipH="1">
                <a:off x="235" y="1824"/>
                <a:ext cx="2597" cy="642"/>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0" name="Line 44"/>
              <p:cNvSpPr>
                <a:spLocks noChangeShapeType="1"/>
              </p:cNvSpPr>
              <p:nvPr/>
            </p:nvSpPr>
            <p:spPr bwMode="auto">
              <a:xfrm flipH="1">
                <a:off x="235" y="1824"/>
                <a:ext cx="2619" cy="514"/>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1" name="Line 45"/>
              <p:cNvSpPr>
                <a:spLocks noChangeShapeType="1"/>
              </p:cNvSpPr>
              <p:nvPr/>
            </p:nvSpPr>
            <p:spPr bwMode="auto">
              <a:xfrm flipH="1">
                <a:off x="235" y="1824"/>
                <a:ext cx="2619" cy="405"/>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2" name="Line 46"/>
              <p:cNvSpPr>
                <a:spLocks noChangeShapeType="1"/>
              </p:cNvSpPr>
              <p:nvPr/>
            </p:nvSpPr>
            <p:spPr bwMode="auto">
              <a:xfrm flipH="1">
                <a:off x="235" y="1824"/>
                <a:ext cx="2619" cy="298"/>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3" name="Line 47"/>
              <p:cNvSpPr>
                <a:spLocks noChangeShapeType="1"/>
              </p:cNvSpPr>
              <p:nvPr/>
            </p:nvSpPr>
            <p:spPr bwMode="auto">
              <a:xfrm flipH="1">
                <a:off x="235" y="1824"/>
                <a:ext cx="2619" cy="213"/>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4" name="Line 48"/>
              <p:cNvSpPr>
                <a:spLocks noChangeShapeType="1"/>
              </p:cNvSpPr>
              <p:nvPr/>
            </p:nvSpPr>
            <p:spPr bwMode="auto">
              <a:xfrm flipH="1">
                <a:off x="235" y="1824"/>
                <a:ext cx="2619" cy="126"/>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205" name="Line 49"/>
              <p:cNvSpPr>
                <a:spLocks noChangeShapeType="1"/>
              </p:cNvSpPr>
              <p:nvPr/>
            </p:nvSpPr>
            <p:spPr bwMode="auto">
              <a:xfrm flipH="1">
                <a:off x="235" y="1824"/>
                <a:ext cx="2619" cy="63"/>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6169" name="Group 50"/>
            <p:cNvGrpSpPr>
              <a:grpSpLocks/>
            </p:cNvGrpSpPr>
            <p:nvPr/>
          </p:nvGrpSpPr>
          <p:grpSpPr bwMode="auto">
            <a:xfrm>
              <a:off x="247" y="4581"/>
              <a:ext cx="3829" cy="1220"/>
              <a:chOff x="235" y="1844"/>
              <a:chExt cx="5241" cy="1605"/>
            </a:xfrm>
          </p:grpSpPr>
          <p:grpSp>
            <p:nvGrpSpPr>
              <p:cNvPr id="6170" name="Group 51"/>
              <p:cNvGrpSpPr>
                <a:grpSpLocks/>
              </p:cNvGrpSpPr>
              <p:nvPr/>
            </p:nvGrpSpPr>
            <p:grpSpPr bwMode="auto">
              <a:xfrm>
                <a:off x="235" y="2750"/>
                <a:ext cx="5241" cy="699"/>
                <a:chOff x="235" y="2750"/>
                <a:chExt cx="5241" cy="699"/>
              </a:xfrm>
            </p:grpSpPr>
            <p:sp>
              <p:nvSpPr>
                <p:cNvPr id="6181" name="Line 52"/>
                <p:cNvSpPr>
                  <a:spLocks noChangeShapeType="1"/>
                </p:cNvSpPr>
                <p:nvPr/>
              </p:nvSpPr>
              <p:spPr bwMode="auto">
                <a:xfrm>
                  <a:off x="235" y="3449"/>
                  <a:ext cx="5241"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2" name="Line 53"/>
                <p:cNvSpPr>
                  <a:spLocks noChangeShapeType="1"/>
                </p:cNvSpPr>
                <p:nvPr/>
              </p:nvSpPr>
              <p:spPr bwMode="auto">
                <a:xfrm>
                  <a:off x="235" y="3191"/>
                  <a:ext cx="5241"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3" name="Line 54"/>
                <p:cNvSpPr>
                  <a:spLocks noChangeShapeType="1"/>
                </p:cNvSpPr>
                <p:nvPr/>
              </p:nvSpPr>
              <p:spPr bwMode="auto">
                <a:xfrm>
                  <a:off x="235" y="2958"/>
                  <a:ext cx="5239"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4" name="Line 55"/>
                <p:cNvSpPr>
                  <a:spLocks noChangeShapeType="1"/>
                </p:cNvSpPr>
                <p:nvPr/>
              </p:nvSpPr>
              <p:spPr bwMode="auto">
                <a:xfrm>
                  <a:off x="235" y="2750"/>
                  <a:ext cx="5239"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6171" name="Group 56"/>
              <p:cNvGrpSpPr>
                <a:grpSpLocks/>
              </p:cNvGrpSpPr>
              <p:nvPr/>
            </p:nvGrpSpPr>
            <p:grpSpPr bwMode="auto">
              <a:xfrm>
                <a:off x="235" y="1844"/>
                <a:ext cx="5241" cy="728"/>
                <a:chOff x="235" y="1844"/>
                <a:chExt cx="5241" cy="728"/>
              </a:xfrm>
            </p:grpSpPr>
            <p:sp>
              <p:nvSpPr>
                <p:cNvPr id="6172" name="Line 57"/>
                <p:cNvSpPr>
                  <a:spLocks noChangeShapeType="1"/>
                </p:cNvSpPr>
                <p:nvPr/>
              </p:nvSpPr>
              <p:spPr bwMode="auto">
                <a:xfrm>
                  <a:off x="235" y="2572"/>
                  <a:ext cx="5241"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3" name="Line 58"/>
                <p:cNvSpPr>
                  <a:spLocks noChangeShapeType="1"/>
                </p:cNvSpPr>
                <p:nvPr/>
              </p:nvSpPr>
              <p:spPr bwMode="auto">
                <a:xfrm flipV="1">
                  <a:off x="235" y="2401"/>
                  <a:ext cx="5241" cy="1"/>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4" name="Line 59"/>
                <p:cNvSpPr>
                  <a:spLocks noChangeShapeType="1"/>
                </p:cNvSpPr>
                <p:nvPr/>
              </p:nvSpPr>
              <p:spPr bwMode="auto">
                <a:xfrm>
                  <a:off x="235" y="2245"/>
                  <a:ext cx="5241" cy="5"/>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5" name="Line 60"/>
                <p:cNvSpPr>
                  <a:spLocks noChangeShapeType="1"/>
                </p:cNvSpPr>
                <p:nvPr/>
              </p:nvSpPr>
              <p:spPr bwMode="auto">
                <a:xfrm>
                  <a:off x="235" y="2121"/>
                  <a:ext cx="5217"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6" name="Line 61"/>
                <p:cNvSpPr>
                  <a:spLocks noChangeShapeType="1"/>
                </p:cNvSpPr>
                <p:nvPr/>
              </p:nvSpPr>
              <p:spPr bwMode="auto">
                <a:xfrm flipV="1">
                  <a:off x="235" y="2015"/>
                  <a:ext cx="5241" cy="6"/>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7" name="Line 62"/>
                <p:cNvSpPr>
                  <a:spLocks noChangeShapeType="1"/>
                </p:cNvSpPr>
                <p:nvPr/>
              </p:nvSpPr>
              <p:spPr bwMode="auto">
                <a:xfrm>
                  <a:off x="235" y="1946"/>
                  <a:ext cx="5241" cy="4"/>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8" name="Line 63"/>
                <p:cNvSpPr>
                  <a:spLocks noChangeShapeType="1"/>
                </p:cNvSpPr>
                <p:nvPr/>
              </p:nvSpPr>
              <p:spPr bwMode="auto">
                <a:xfrm flipV="1">
                  <a:off x="235" y="1908"/>
                  <a:ext cx="5241" cy="1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79" name="Line 64"/>
                <p:cNvSpPr>
                  <a:spLocks noChangeShapeType="1"/>
                </p:cNvSpPr>
                <p:nvPr/>
              </p:nvSpPr>
              <p:spPr bwMode="auto">
                <a:xfrm>
                  <a:off x="258" y="1866"/>
                  <a:ext cx="5218"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80" name="Line 65"/>
                <p:cNvSpPr>
                  <a:spLocks noChangeShapeType="1"/>
                </p:cNvSpPr>
                <p:nvPr/>
              </p:nvSpPr>
              <p:spPr bwMode="auto">
                <a:xfrm>
                  <a:off x="235" y="1844"/>
                  <a:ext cx="5241" cy="0"/>
                </a:xfrm>
                <a:prstGeom prst="line">
                  <a:avLst/>
                </a:prstGeom>
                <a:noFill/>
                <a:ln w="3175">
                  <a:solidFill>
                    <a:srgbClr val="CC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grpSp>
      </p:grpSp>
      <p:sp>
        <p:nvSpPr>
          <p:cNvPr id="6151" name="AutoShape 66"/>
          <p:cNvSpPr>
            <a:spLocks noChangeArrowheads="1"/>
          </p:cNvSpPr>
          <p:nvPr/>
        </p:nvSpPr>
        <p:spPr bwMode="auto">
          <a:xfrm rot="10443842" flipH="1">
            <a:off x="-923925" y="533400"/>
            <a:ext cx="8923338" cy="545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3" y="9993"/>
                </a:moveTo>
                <a:cubicBezTo>
                  <a:pt x="15021" y="7751"/>
                  <a:pt x="13075" y="6116"/>
                  <a:pt x="10800" y="6116"/>
                </a:cubicBezTo>
                <a:cubicBezTo>
                  <a:pt x="9347" y="6115"/>
                  <a:pt x="7976" y="6790"/>
                  <a:pt x="7089" y="7941"/>
                </a:cubicBezTo>
                <a:lnTo>
                  <a:pt x="2245" y="4208"/>
                </a:lnTo>
                <a:cubicBezTo>
                  <a:pt x="4289" y="1554"/>
                  <a:pt x="7450" y="-1"/>
                  <a:pt x="10800" y="0"/>
                </a:cubicBezTo>
                <a:cubicBezTo>
                  <a:pt x="16046" y="0"/>
                  <a:pt x="20534" y="3770"/>
                  <a:pt x="21438" y="8939"/>
                </a:cubicBezTo>
                <a:lnTo>
                  <a:pt x="24098" y="8474"/>
                </a:lnTo>
                <a:lnTo>
                  <a:pt x="19418" y="15138"/>
                </a:lnTo>
                <a:lnTo>
                  <a:pt x="12754" y="10458"/>
                </a:lnTo>
                <a:lnTo>
                  <a:pt x="15413" y="9993"/>
                </a:lnTo>
                <a:close/>
              </a:path>
            </a:pathLst>
          </a:custGeom>
          <a:gradFill rotWithShape="0">
            <a:gsLst>
              <a:gs pos="0">
                <a:srgbClr val="4E7400"/>
              </a:gs>
              <a:gs pos="100000">
                <a:srgbClr val="6699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TW" altLang="en-US"/>
          </a:p>
        </p:txBody>
      </p:sp>
      <p:sp>
        <p:nvSpPr>
          <p:cNvPr id="6152" name="Text Box 67"/>
          <p:cNvSpPr txBox="1">
            <a:spLocks noChangeArrowheads="1"/>
          </p:cNvSpPr>
          <p:nvPr/>
        </p:nvSpPr>
        <p:spPr bwMode="auto">
          <a:xfrm>
            <a:off x="1878013" y="266700"/>
            <a:ext cx="60785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latinLnBrk="1" hangingPunct="1">
              <a:spcBef>
                <a:spcPct val="0"/>
              </a:spcBef>
              <a:buClrTx/>
              <a:buFontTx/>
              <a:buNone/>
            </a:pPr>
            <a:r>
              <a:rPr lang="zh-TW" altLang="en-US" sz="4400">
                <a:solidFill>
                  <a:srgbClr val="CC3300"/>
                </a:solidFill>
              </a:rPr>
              <a:t>金融交易的重要議題</a:t>
            </a:r>
          </a:p>
        </p:txBody>
      </p:sp>
      <p:sp>
        <p:nvSpPr>
          <p:cNvPr id="6153" name="Oval 68"/>
          <p:cNvSpPr>
            <a:spLocks noChangeArrowheads="1"/>
          </p:cNvSpPr>
          <p:nvPr/>
        </p:nvSpPr>
        <p:spPr bwMode="auto">
          <a:xfrm>
            <a:off x="6216650" y="4257675"/>
            <a:ext cx="1249363" cy="209550"/>
          </a:xfrm>
          <a:prstGeom prst="ellipse">
            <a:avLst/>
          </a:prstGeom>
          <a:gradFill rotWithShape="0">
            <a:gsLst>
              <a:gs pos="0">
                <a:srgbClr val="003000"/>
              </a:gs>
              <a:gs pos="100000">
                <a:srgbClr val="0066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54" name="Oval 69"/>
          <p:cNvSpPr>
            <a:spLocks noChangeArrowheads="1"/>
          </p:cNvSpPr>
          <p:nvPr/>
        </p:nvSpPr>
        <p:spPr bwMode="auto">
          <a:xfrm>
            <a:off x="5729288" y="2505075"/>
            <a:ext cx="1608137" cy="1541463"/>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000">
                <a:solidFill>
                  <a:srgbClr val="FFFFFF"/>
                </a:solidFill>
                <a:latin typeface="HY견고딕"/>
              </a:rPr>
              <a:t>風險控管</a:t>
            </a:r>
          </a:p>
        </p:txBody>
      </p:sp>
      <p:sp>
        <p:nvSpPr>
          <p:cNvPr id="6155" name="Oval 70"/>
          <p:cNvSpPr>
            <a:spLocks noChangeArrowheads="1"/>
          </p:cNvSpPr>
          <p:nvPr/>
        </p:nvSpPr>
        <p:spPr bwMode="auto">
          <a:xfrm>
            <a:off x="4643438" y="5300663"/>
            <a:ext cx="1249362" cy="209550"/>
          </a:xfrm>
          <a:prstGeom prst="ellipse">
            <a:avLst/>
          </a:prstGeom>
          <a:gradFill rotWithShape="0">
            <a:gsLst>
              <a:gs pos="0">
                <a:srgbClr val="003000"/>
              </a:gs>
              <a:gs pos="100000">
                <a:srgbClr val="0066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56" name="Oval 71"/>
          <p:cNvSpPr>
            <a:spLocks noChangeArrowheads="1"/>
          </p:cNvSpPr>
          <p:nvPr/>
        </p:nvSpPr>
        <p:spPr bwMode="auto">
          <a:xfrm>
            <a:off x="4297363" y="3502025"/>
            <a:ext cx="1687512" cy="1543050"/>
          </a:xfrm>
          <a:prstGeom prst="ellipse">
            <a:avLst/>
          </a:prstGeom>
          <a:gradFill rotWithShape="0">
            <a:gsLst>
              <a:gs pos="0">
                <a:srgbClr val="33CC33"/>
              </a:gs>
              <a:gs pos="100000">
                <a:srgbClr val="124A12"/>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000">
                <a:solidFill>
                  <a:srgbClr val="FFFFFF"/>
                </a:solidFill>
                <a:latin typeface="HY견고딕"/>
              </a:rPr>
              <a:t>資金管理</a:t>
            </a:r>
          </a:p>
        </p:txBody>
      </p:sp>
      <p:sp>
        <p:nvSpPr>
          <p:cNvPr id="6157" name="Oval 72"/>
          <p:cNvSpPr>
            <a:spLocks noChangeArrowheads="1"/>
          </p:cNvSpPr>
          <p:nvPr/>
        </p:nvSpPr>
        <p:spPr bwMode="auto">
          <a:xfrm>
            <a:off x="2916238" y="5661025"/>
            <a:ext cx="1249362" cy="209550"/>
          </a:xfrm>
          <a:prstGeom prst="ellipse">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58" name="Oval 73"/>
          <p:cNvSpPr>
            <a:spLocks noChangeArrowheads="1"/>
          </p:cNvSpPr>
          <p:nvPr/>
        </p:nvSpPr>
        <p:spPr bwMode="auto">
          <a:xfrm>
            <a:off x="2625725" y="3943350"/>
            <a:ext cx="1649413" cy="1541463"/>
          </a:xfrm>
          <a:prstGeom prst="ellipse">
            <a:avLst/>
          </a:prstGeom>
          <a:gradFill rotWithShape="0">
            <a:gsLst>
              <a:gs pos="0">
                <a:srgbClr val="FF9933"/>
              </a:gs>
              <a:gs pos="100000">
                <a:srgbClr val="5C3712"/>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400">
                <a:solidFill>
                  <a:srgbClr val="FFFFFF"/>
                </a:solidFill>
                <a:latin typeface="HY견고딕"/>
              </a:rPr>
              <a:t>擇時</a:t>
            </a:r>
            <a:endParaRPr lang="en-US" altLang="zh-TW" sz="2400">
              <a:solidFill>
                <a:srgbClr val="FFFFFF"/>
              </a:solidFill>
              <a:latin typeface="HY견고딕"/>
            </a:endParaRPr>
          </a:p>
          <a:p>
            <a:pPr algn="ctr" eaLnBrk="1" latinLnBrk="1" hangingPunct="1">
              <a:spcBef>
                <a:spcPct val="0"/>
              </a:spcBef>
              <a:buClrTx/>
              <a:buFontTx/>
              <a:buNone/>
            </a:pPr>
            <a:r>
              <a:rPr lang="en-US" altLang="zh-TW" sz="2400">
                <a:solidFill>
                  <a:srgbClr val="FFFFFF"/>
                </a:solidFill>
                <a:latin typeface="HY견고딕"/>
              </a:rPr>
              <a:t>(</a:t>
            </a:r>
            <a:r>
              <a:rPr lang="zh-TW" altLang="en-US" sz="2400">
                <a:solidFill>
                  <a:srgbClr val="FFFFFF"/>
                </a:solidFill>
                <a:latin typeface="HY견고딕"/>
              </a:rPr>
              <a:t>交易訊號</a:t>
            </a:r>
            <a:r>
              <a:rPr lang="en-US" altLang="zh-TW" sz="2400">
                <a:solidFill>
                  <a:srgbClr val="FFFFFF"/>
                </a:solidFill>
                <a:latin typeface="HY견고딕"/>
              </a:rPr>
              <a:t>)</a:t>
            </a:r>
            <a:endParaRPr lang="zh-TW" altLang="en-US" sz="2400">
              <a:solidFill>
                <a:srgbClr val="FFFFFF"/>
              </a:solidFill>
              <a:latin typeface="HY견고딕"/>
            </a:endParaRPr>
          </a:p>
        </p:txBody>
      </p:sp>
      <p:sp>
        <p:nvSpPr>
          <p:cNvPr id="6159" name="Oval 74"/>
          <p:cNvSpPr>
            <a:spLocks noChangeArrowheads="1"/>
          </p:cNvSpPr>
          <p:nvPr/>
        </p:nvSpPr>
        <p:spPr bwMode="auto">
          <a:xfrm>
            <a:off x="1187450" y="5661025"/>
            <a:ext cx="1249363" cy="209550"/>
          </a:xfrm>
          <a:prstGeom prst="ellipse">
            <a:avLst/>
          </a:prstGeom>
          <a:gradFill rotWithShape="0">
            <a:gsLst>
              <a:gs pos="0">
                <a:srgbClr val="003000"/>
              </a:gs>
              <a:gs pos="100000">
                <a:srgbClr val="0066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60" name="Oval 75"/>
          <p:cNvSpPr>
            <a:spLocks noChangeArrowheads="1"/>
          </p:cNvSpPr>
          <p:nvPr/>
        </p:nvSpPr>
        <p:spPr bwMode="auto">
          <a:xfrm>
            <a:off x="844550" y="3876675"/>
            <a:ext cx="1679575" cy="1543050"/>
          </a:xfrm>
          <a:prstGeom prst="ellipse">
            <a:avLst/>
          </a:prstGeom>
          <a:gradFill rotWithShape="0">
            <a:gsLst>
              <a:gs pos="0">
                <a:srgbClr val="CC99FF"/>
              </a:gs>
              <a:gs pos="100000">
                <a:srgbClr val="4A375C"/>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400" b="1">
                <a:solidFill>
                  <a:srgbClr val="0033CC"/>
                </a:solidFill>
                <a:latin typeface="HY견고딕"/>
              </a:rPr>
              <a:t>選市選股</a:t>
            </a:r>
            <a:endParaRPr lang="en-US" altLang="zh-TW" sz="2400" b="1">
              <a:solidFill>
                <a:srgbClr val="0033CC"/>
              </a:solidFill>
              <a:latin typeface="HY견고딕"/>
            </a:endParaRPr>
          </a:p>
          <a:p>
            <a:pPr algn="ctr" eaLnBrk="1" latinLnBrk="1" hangingPunct="1">
              <a:spcBef>
                <a:spcPct val="0"/>
              </a:spcBef>
              <a:buClrTx/>
              <a:buFontTx/>
              <a:buNone/>
            </a:pPr>
            <a:r>
              <a:rPr lang="en-US" altLang="zh-TW" sz="2400">
                <a:solidFill>
                  <a:srgbClr val="FFFFFF"/>
                </a:solidFill>
                <a:latin typeface="HY견고딕"/>
              </a:rPr>
              <a:t>(</a:t>
            </a:r>
            <a:r>
              <a:rPr lang="zh-TW" altLang="en-US" sz="2400">
                <a:solidFill>
                  <a:srgbClr val="FFFFFF"/>
                </a:solidFill>
                <a:latin typeface="HY견고딕"/>
              </a:rPr>
              <a:t>交易對象</a:t>
            </a:r>
            <a:r>
              <a:rPr lang="en-US" altLang="zh-TW" sz="2400">
                <a:solidFill>
                  <a:srgbClr val="FFFFFF"/>
                </a:solidFill>
                <a:latin typeface="HY견고딕"/>
              </a:rPr>
              <a:t>)</a:t>
            </a:r>
            <a:endParaRPr lang="zh-TW" altLang="en-US" sz="2400" b="1">
              <a:solidFill>
                <a:srgbClr val="FFFFFF"/>
              </a:solidFill>
              <a:latin typeface="Gulim" pitchFamily="34" charset="-127"/>
            </a:endParaRPr>
          </a:p>
        </p:txBody>
      </p:sp>
      <p:sp>
        <p:nvSpPr>
          <p:cNvPr id="6161" name="Oval 76"/>
          <p:cNvSpPr>
            <a:spLocks noChangeArrowheads="1"/>
          </p:cNvSpPr>
          <p:nvPr/>
        </p:nvSpPr>
        <p:spPr bwMode="auto">
          <a:xfrm rot="-2675838">
            <a:off x="4386263" y="3962400"/>
            <a:ext cx="546100" cy="285750"/>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62" name="Oval 77"/>
          <p:cNvSpPr>
            <a:spLocks noChangeArrowheads="1"/>
          </p:cNvSpPr>
          <p:nvPr/>
        </p:nvSpPr>
        <p:spPr bwMode="auto">
          <a:xfrm rot="-2675838">
            <a:off x="5800725" y="2978150"/>
            <a:ext cx="546100" cy="285750"/>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63" name="Oval 78"/>
          <p:cNvSpPr>
            <a:spLocks noChangeArrowheads="1"/>
          </p:cNvSpPr>
          <p:nvPr/>
        </p:nvSpPr>
        <p:spPr bwMode="auto">
          <a:xfrm rot="-2675838">
            <a:off x="2719388" y="4346575"/>
            <a:ext cx="546100" cy="285750"/>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164" name="Oval 79"/>
          <p:cNvSpPr>
            <a:spLocks noChangeArrowheads="1"/>
          </p:cNvSpPr>
          <p:nvPr/>
        </p:nvSpPr>
        <p:spPr bwMode="auto">
          <a:xfrm rot="-2675838">
            <a:off x="885825" y="4324350"/>
            <a:ext cx="546100" cy="285750"/>
          </a:xfrm>
          <a:prstGeom prst="ellipse">
            <a:avLst/>
          </a:prstGeom>
          <a:gradFill rotWithShape="1">
            <a:gsLst>
              <a:gs pos="0">
                <a:srgbClr val="FFFFFF">
                  <a:alpha val="70000"/>
                </a:srgbClr>
              </a:gs>
              <a:gs pos="100000">
                <a:srgbClr val="7676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rgbClr val="0033CC"/>
              </a:solidFill>
              <a:latin typeface="Arial" panose="020B0604020202020204" pitchFamily="34" charset="0"/>
              <a:ea typeface="新細明體" panose="02020500000000000000" pitchFamily="18" charset="-120"/>
            </a:endParaRPr>
          </a:p>
        </p:txBody>
      </p:sp>
      <p:sp>
        <p:nvSpPr>
          <p:cNvPr id="6165" name="Oval 71"/>
          <p:cNvSpPr>
            <a:spLocks noChangeArrowheads="1"/>
          </p:cNvSpPr>
          <p:nvPr/>
        </p:nvSpPr>
        <p:spPr bwMode="auto">
          <a:xfrm>
            <a:off x="2700338" y="2205038"/>
            <a:ext cx="1687512" cy="1543050"/>
          </a:xfrm>
          <a:prstGeom prst="ellipse">
            <a:avLst/>
          </a:prstGeom>
          <a:gradFill rotWithShape="0">
            <a:gsLst>
              <a:gs pos="0">
                <a:srgbClr val="33CC33"/>
              </a:gs>
              <a:gs pos="100000">
                <a:srgbClr val="124A12"/>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000">
                <a:solidFill>
                  <a:srgbClr val="FFFFFF"/>
                </a:solidFill>
                <a:latin typeface="HY견고딕"/>
              </a:rPr>
              <a:t>投資組合管理</a:t>
            </a:r>
          </a:p>
        </p:txBody>
      </p:sp>
      <p:sp>
        <p:nvSpPr>
          <p:cNvPr id="6166" name="Oval 69"/>
          <p:cNvSpPr>
            <a:spLocks noChangeArrowheads="1"/>
          </p:cNvSpPr>
          <p:nvPr/>
        </p:nvSpPr>
        <p:spPr bwMode="auto">
          <a:xfrm>
            <a:off x="7380288" y="2565400"/>
            <a:ext cx="1608137" cy="1541463"/>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000">
                <a:solidFill>
                  <a:srgbClr val="FFFFFF"/>
                </a:solidFill>
                <a:latin typeface="HY견고딕"/>
              </a:rPr>
              <a:t>心理修練</a:t>
            </a:r>
          </a:p>
        </p:txBody>
      </p:sp>
    </p:spTree>
    <p:extLst>
      <p:ext uri="{BB962C8B-B14F-4D97-AF65-F5344CB8AC3E}">
        <p14:creationId xmlns:p14="http://schemas.microsoft.com/office/powerpoint/2010/main" val="34194240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a:xfrm>
            <a:off x="768408" y="210591"/>
            <a:ext cx="7345362" cy="719361"/>
          </a:xfrm>
        </p:spPr>
        <p:txBody>
          <a:bodyPr/>
          <a:lstStyle/>
          <a:p>
            <a:r>
              <a:rPr lang="zh-TW" altLang="en-US" dirty="0"/>
              <a:t>金融科技</a:t>
            </a:r>
            <a:r>
              <a:rPr lang="en-US" altLang="zh-TW" dirty="0"/>
              <a:t>6</a:t>
            </a:r>
            <a:r>
              <a:rPr lang="zh-TW" altLang="zh-TW" dirty="0"/>
              <a:t>大功能，</a:t>
            </a:r>
            <a:r>
              <a:rPr lang="en-US" altLang="zh-TW" dirty="0"/>
              <a:t>11</a:t>
            </a:r>
            <a:r>
              <a:rPr lang="zh-TW" altLang="zh-TW" dirty="0"/>
              <a:t>組創新</a:t>
            </a:r>
            <a:endParaRPr lang="zh-TW" altLang="en-US" dirty="0"/>
          </a:p>
        </p:txBody>
      </p:sp>
      <p:sp>
        <p:nvSpPr>
          <p:cNvPr id="34820" name="投影片編號版面配置區 4"/>
          <p:cNvSpPr>
            <a:spLocks noGrp="1"/>
          </p:cNvSpPr>
          <p:nvPr>
            <p:ph type="sldNum" sz="quarter" idx="4294967295"/>
          </p:nvPr>
        </p:nvSpPr>
        <p:spPr>
          <a:xfrm>
            <a:off x="6975475" y="6519863"/>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A7795C9F-2A81-458F-A4B4-4EC660763BBE}" type="slidenum">
              <a:rPr lang="en-US" altLang="zh-TW" sz="1400" smtClean="0">
                <a:solidFill>
                  <a:schemeClr val="tx1"/>
                </a:solidFill>
                <a:ea typeface="新細明體" panose="02020500000000000000" pitchFamily="18" charset="-120"/>
              </a:rPr>
              <a:pPr>
                <a:spcBef>
                  <a:spcPct val="0"/>
                </a:spcBef>
                <a:buClrTx/>
                <a:buFontTx/>
                <a:buNone/>
              </a:pPr>
              <a:t>3</a:t>
            </a:fld>
            <a:endParaRPr lang="en-US" altLang="zh-TW" sz="1400">
              <a:solidFill>
                <a:schemeClr val="tx1"/>
              </a:solidFill>
              <a:ea typeface="新細明體" panose="02020500000000000000" pitchFamily="18" charset="-120"/>
            </a:endParaRPr>
          </a:p>
        </p:txBody>
      </p:sp>
      <p:pic>
        <p:nvPicPr>
          <p:cNvPr id="34821" name="內容版面配置區 5" descr="圖說明"/>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628775"/>
            <a:ext cx="8137525" cy="4608513"/>
          </a:xfrm>
        </p:spPr>
      </p:pic>
      <p:sp>
        <p:nvSpPr>
          <p:cNvPr id="34822" name="矩形 1"/>
          <p:cNvSpPr>
            <a:spLocks noChangeArrowheads="1"/>
          </p:cNvSpPr>
          <p:nvPr/>
        </p:nvSpPr>
        <p:spPr bwMode="auto">
          <a:xfrm>
            <a:off x="3733800" y="1223963"/>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lang="zh-TW" altLang="zh-TW" sz="2000" b="1">
                <a:solidFill>
                  <a:srgbClr val="00B050"/>
                </a:solidFill>
                <a:ea typeface="新細明體" panose="02020500000000000000" pitchFamily="18" charset="-120"/>
              </a:rPr>
              <a:t>哪些創新對既有金融服務產業的衝擊最大？</a:t>
            </a:r>
            <a:r>
              <a:rPr lang="en-US" altLang="zh-TW" sz="2000" b="1">
                <a:solidFill>
                  <a:srgbClr val="00B050"/>
                </a:solidFill>
                <a:ea typeface="新細明體" panose="02020500000000000000" pitchFamily="18" charset="-120"/>
              </a:rPr>
              <a:t> </a:t>
            </a:r>
            <a:endParaRPr lang="zh-TW" altLang="zh-TW" sz="2000" b="1">
              <a:solidFill>
                <a:srgbClr val="00B050"/>
              </a:solidFill>
              <a:ea typeface="新細明體" panose="02020500000000000000" pitchFamily="18" charset="-120"/>
            </a:endParaRPr>
          </a:p>
        </p:txBody>
      </p:sp>
      <p:cxnSp>
        <p:nvCxnSpPr>
          <p:cNvPr id="4" name="直線單箭頭接點 3"/>
          <p:cNvCxnSpPr/>
          <p:nvPr/>
        </p:nvCxnSpPr>
        <p:spPr>
          <a:xfrm flipH="1">
            <a:off x="5724525" y="1624013"/>
            <a:ext cx="360363" cy="3651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 1"/>
          <p:cNvSpPr/>
          <p:nvPr/>
        </p:nvSpPr>
        <p:spPr bwMode="auto">
          <a:xfrm>
            <a:off x="1619672" y="4509120"/>
            <a:ext cx="2376264" cy="936104"/>
          </a:xfrm>
          <a:prstGeom prst="ellipse">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Comic Sans MS" pitchFamily="66" charset="0"/>
              <a:ea typeface="標楷體" pitchFamily="65" charset="-120"/>
            </a:endParaRPr>
          </a:p>
        </p:txBody>
      </p:sp>
    </p:spTree>
    <p:extLst>
      <p:ext uri="{BB962C8B-B14F-4D97-AF65-F5344CB8AC3E}">
        <p14:creationId xmlns:p14="http://schemas.microsoft.com/office/powerpoint/2010/main" val="979596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ChangeArrowheads="1"/>
          </p:cNvSpPr>
          <p:nvPr/>
        </p:nvSpPr>
        <p:spPr bwMode="auto">
          <a:xfrm>
            <a:off x="2843213" y="4581525"/>
            <a:ext cx="5991225" cy="719138"/>
          </a:xfrm>
          <a:prstGeom prst="rect">
            <a:avLst/>
          </a:prstGeom>
          <a:gradFill rotWithShape="1">
            <a:gsLst>
              <a:gs pos="0">
                <a:srgbClr val="FFD8B1"/>
              </a:gs>
              <a:gs pos="100000">
                <a:srgbClr val="766452">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en-US" altLang="zh-TW" sz="2000">
                <a:solidFill>
                  <a:schemeClr val="tx1"/>
                </a:solidFill>
                <a:latin typeface="Arial" panose="020B0604020202020204" pitchFamily="34" charset="0"/>
              </a:rPr>
              <a:t>            </a:t>
            </a:r>
            <a:r>
              <a:rPr lang="zh-TW" altLang="en-US" sz="2000">
                <a:solidFill>
                  <a:srgbClr val="000000"/>
                </a:solidFill>
                <a:latin typeface="Arial" panose="020B0604020202020204" pitchFamily="34" charset="0"/>
              </a:rPr>
              <a:t>運用技術分析，捕捉市場價量，輔助判斷進場時機</a:t>
            </a:r>
          </a:p>
        </p:txBody>
      </p:sp>
      <p:sp>
        <p:nvSpPr>
          <p:cNvPr id="776195" name="Rectangle 3"/>
          <p:cNvSpPr>
            <a:spLocks noChangeArrowheads="1"/>
          </p:cNvSpPr>
          <p:nvPr/>
        </p:nvSpPr>
        <p:spPr bwMode="auto">
          <a:xfrm>
            <a:off x="3924300" y="1773238"/>
            <a:ext cx="4151313" cy="1008062"/>
          </a:xfrm>
          <a:prstGeom prst="rect">
            <a:avLst/>
          </a:prstGeom>
          <a:gradFill rotWithShape="1">
            <a:gsLst>
              <a:gs pos="0">
                <a:srgbClr val="ACCEBD"/>
              </a:gs>
              <a:gs pos="100000">
                <a:srgbClr val="505F57">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76196" name="Rectangle 4"/>
          <p:cNvSpPr>
            <a:spLocks noChangeArrowheads="1"/>
          </p:cNvSpPr>
          <p:nvPr/>
        </p:nvSpPr>
        <p:spPr bwMode="auto">
          <a:xfrm>
            <a:off x="3059113" y="3716338"/>
            <a:ext cx="5492750" cy="865187"/>
          </a:xfrm>
          <a:prstGeom prst="rect">
            <a:avLst/>
          </a:prstGeom>
          <a:gradFill rotWithShape="1">
            <a:gsLst>
              <a:gs pos="0">
                <a:srgbClr val="E2E0A0"/>
              </a:gs>
              <a:gs pos="100000">
                <a:srgbClr val="69684A">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76197" name="Rectangle 5"/>
          <p:cNvSpPr>
            <a:spLocks noChangeArrowheads="1"/>
          </p:cNvSpPr>
          <p:nvPr/>
        </p:nvSpPr>
        <p:spPr bwMode="auto">
          <a:xfrm>
            <a:off x="3132138" y="2781300"/>
            <a:ext cx="6011862" cy="935038"/>
          </a:xfrm>
          <a:prstGeom prst="rect">
            <a:avLst/>
          </a:prstGeom>
          <a:gradFill rotWithShape="1">
            <a:gsLst>
              <a:gs pos="0">
                <a:srgbClr val="BED25A"/>
              </a:gs>
              <a:gs pos="100000">
                <a:srgbClr val="58612A">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9223" name="Line 6"/>
          <p:cNvSpPr>
            <a:spLocks noChangeShapeType="1"/>
          </p:cNvSpPr>
          <p:nvPr/>
        </p:nvSpPr>
        <p:spPr bwMode="auto">
          <a:xfrm>
            <a:off x="2555875" y="3429000"/>
            <a:ext cx="5659438" cy="0"/>
          </a:xfrm>
          <a:prstGeom prst="line">
            <a:avLst/>
          </a:prstGeom>
          <a:noFill/>
          <a:ln w="12700">
            <a:solidFill>
              <a:srgbClr val="000000">
                <a:alpha val="50195"/>
              </a:srgbClr>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4" name="Line 7"/>
          <p:cNvSpPr>
            <a:spLocks noChangeShapeType="1"/>
          </p:cNvSpPr>
          <p:nvPr/>
        </p:nvSpPr>
        <p:spPr bwMode="auto">
          <a:xfrm>
            <a:off x="3779838" y="3716338"/>
            <a:ext cx="4891087" cy="0"/>
          </a:xfrm>
          <a:prstGeom prst="line">
            <a:avLst/>
          </a:prstGeom>
          <a:noFill/>
          <a:ln w="12700">
            <a:solidFill>
              <a:srgbClr val="000000">
                <a:alpha val="50195"/>
              </a:srgbClr>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6200" name="Line 8"/>
          <p:cNvSpPr>
            <a:spLocks noChangeShapeType="1"/>
          </p:cNvSpPr>
          <p:nvPr/>
        </p:nvSpPr>
        <p:spPr bwMode="auto">
          <a:xfrm>
            <a:off x="3419475" y="4581525"/>
            <a:ext cx="4302125" cy="0"/>
          </a:xfrm>
          <a:prstGeom prst="line">
            <a:avLst/>
          </a:prstGeom>
          <a:noFill/>
          <a:ln w="12700">
            <a:solidFill>
              <a:srgbClr val="000000">
                <a:alpha val="50195"/>
              </a:srgbClr>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226" name="Line 9"/>
          <p:cNvSpPr>
            <a:spLocks noChangeShapeType="1"/>
          </p:cNvSpPr>
          <p:nvPr/>
        </p:nvSpPr>
        <p:spPr bwMode="auto">
          <a:xfrm>
            <a:off x="531813" y="6308725"/>
            <a:ext cx="8078787" cy="0"/>
          </a:xfrm>
          <a:prstGeom prst="line">
            <a:avLst/>
          </a:prstGeom>
          <a:noFill/>
          <a:ln w="12700">
            <a:solidFill>
              <a:srgbClr val="000000">
                <a:alpha val="50195"/>
              </a:srgbClr>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76202" name="Text Box 10"/>
          <p:cNvSpPr txBox="1">
            <a:spLocks noChangeArrowheads="1"/>
          </p:cNvSpPr>
          <p:nvPr/>
        </p:nvSpPr>
        <p:spPr bwMode="auto">
          <a:xfrm>
            <a:off x="4224338" y="2149475"/>
            <a:ext cx="501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latinLnBrk="1" hangingPunct="1">
              <a:spcBef>
                <a:spcPct val="0"/>
              </a:spcBef>
              <a:buClrTx/>
              <a:buFontTx/>
              <a:buNone/>
            </a:pPr>
            <a:r>
              <a:rPr lang="zh-TW" altLang="en-US" sz="2000">
                <a:solidFill>
                  <a:schemeClr val="tx2"/>
                </a:solidFill>
                <a:latin typeface="Arial" panose="020B0604020202020204" pitchFamily="34" charset="0"/>
              </a:rPr>
              <a:t>判斷景氣好壞，以及各個經濟體的未來展望</a:t>
            </a:r>
          </a:p>
        </p:txBody>
      </p:sp>
      <p:grpSp>
        <p:nvGrpSpPr>
          <p:cNvPr id="2" name="Group 11"/>
          <p:cNvGrpSpPr>
            <a:grpSpLocks/>
          </p:cNvGrpSpPr>
          <p:nvPr/>
        </p:nvGrpSpPr>
        <p:grpSpPr bwMode="auto">
          <a:xfrm rot="10800000">
            <a:off x="323850" y="1700213"/>
            <a:ext cx="4248150" cy="4476750"/>
            <a:chOff x="-115" y="653"/>
            <a:chExt cx="3913" cy="3607"/>
          </a:xfrm>
        </p:grpSpPr>
        <p:grpSp>
          <p:nvGrpSpPr>
            <p:cNvPr id="9238" name="Group 12"/>
            <p:cNvGrpSpPr>
              <a:grpSpLocks/>
            </p:cNvGrpSpPr>
            <p:nvPr/>
          </p:nvGrpSpPr>
          <p:grpSpPr bwMode="auto">
            <a:xfrm>
              <a:off x="-115" y="3047"/>
              <a:ext cx="3913" cy="1213"/>
              <a:chOff x="61" y="3086"/>
              <a:chExt cx="2912" cy="963"/>
            </a:xfrm>
          </p:grpSpPr>
          <p:sp>
            <p:nvSpPr>
              <p:cNvPr id="9254" name="Freeform 13"/>
              <p:cNvSpPr>
                <a:spLocks/>
              </p:cNvSpPr>
              <p:nvPr/>
            </p:nvSpPr>
            <p:spPr bwMode="gray">
              <a:xfrm>
                <a:off x="351" y="3086"/>
                <a:ext cx="2242" cy="346"/>
              </a:xfrm>
              <a:custGeom>
                <a:avLst/>
                <a:gdLst>
                  <a:gd name="T0" fmla="*/ 0 w 2208"/>
                  <a:gd name="T1" fmla="*/ 660 h 303"/>
                  <a:gd name="T2" fmla="*/ 2168 w 2208"/>
                  <a:gd name="T3" fmla="*/ 670 h 303"/>
                  <a:gd name="T4" fmla="*/ 2420 w 2208"/>
                  <a:gd name="T5" fmla="*/ 0 h 303"/>
                  <a:gd name="T6" fmla="*/ 756 w 2208"/>
                  <a:gd name="T7" fmla="*/ 63 h 303"/>
                  <a:gd name="T8" fmla="*/ 0 w 2208"/>
                  <a:gd name="T9" fmla="*/ 660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gradFill rotWithShape="1">
                <a:gsLst>
                  <a:gs pos="0">
                    <a:srgbClr val="05808F"/>
                  </a:gs>
                  <a:gs pos="50000">
                    <a:srgbClr val="03555F"/>
                  </a:gs>
                  <a:gs pos="100000">
                    <a:srgbClr val="05808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55" name="Freeform 14"/>
              <p:cNvSpPr>
                <a:spLocks/>
              </p:cNvSpPr>
              <p:nvPr/>
            </p:nvSpPr>
            <p:spPr bwMode="gray">
              <a:xfrm>
                <a:off x="61" y="3429"/>
                <a:ext cx="2597" cy="617"/>
              </a:xfrm>
              <a:custGeom>
                <a:avLst/>
                <a:gdLst>
                  <a:gd name="T0" fmla="*/ 0 w 2557"/>
                  <a:gd name="T1" fmla="*/ 1221 h 538"/>
                  <a:gd name="T2" fmla="*/ 2806 w 2557"/>
                  <a:gd name="T3" fmla="*/ 1220 h 538"/>
                  <a:gd name="T4" fmla="*/ 2482 w 2557"/>
                  <a:gd name="T5" fmla="*/ 1 h 538"/>
                  <a:gd name="T6" fmla="*/ 318 w 2557"/>
                  <a:gd name="T7" fmla="*/ 0 h 538"/>
                  <a:gd name="T8" fmla="*/ 0 w 2557"/>
                  <a:gd name="T9" fmla="*/ 122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gradFill rotWithShape="1">
                <a:gsLst>
                  <a:gs pos="0">
                    <a:srgbClr val="006666"/>
                  </a:gs>
                  <a:gs pos="100000">
                    <a:srgbClr val="002F2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56" name="Freeform 15"/>
              <p:cNvSpPr>
                <a:spLocks/>
              </p:cNvSpPr>
              <p:nvPr/>
            </p:nvSpPr>
            <p:spPr bwMode="gray">
              <a:xfrm>
                <a:off x="2352" y="3092"/>
                <a:ext cx="621" cy="957"/>
              </a:xfrm>
              <a:custGeom>
                <a:avLst/>
                <a:gdLst>
                  <a:gd name="T0" fmla="*/ 331 w 612"/>
                  <a:gd name="T1" fmla="*/ 1877 h 836"/>
                  <a:gd name="T2" fmla="*/ 667 w 612"/>
                  <a:gd name="T3" fmla="*/ 1070 h 836"/>
                  <a:gd name="T4" fmla="*/ 246 w 612"/>
                  <a:gd name="T5" fmla="*/ 0 h 836"/>
                  <a:gd name="T6" fmla="*/ 0 w 612"/>
                  <a:gd name="T7" fmla="*/ 680 h 836"/>
                  <a:gd name="T8" fmla="*/ 331 w 612"/>
                  <a:gd name="T9" fmla="*/ 187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rgbClr val="00B0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9239" name="Group 16"/>
            <p:cNvGrpSpPr>
              <a:grpSpLocks/>
            </p:cNvGrpSpPr>
            <p:nvPr/>
          </p:nvGrpSpPr>
          <p:grpSpPr bwMode="auto">
            <a:xfrm>
              <a:off x="305" y="2403"/>
              <a:ext cx="2912" cy="963"/>
              <a:chOff x="305" y="2403"/>
              <a:chExt cx="2912" cy="963"/>
            </a:xfrm>
          </p:grpSpPr>
          <p:sp>
            <p:nvSpPr>
              <p:cNvPr id="9251" name="Freeform 17"/>
              <p:cNvSpPr>
                <a:spLocks/>
              </p:cNvSpPr>
              <p:nvPr/>
            </p:nvSpPr>
            <p:spPr bwMode="gray">
              <a:xfrm>
                <a:off x="595" y="2403"/>
                <a:ext cx="2242" cy="346"/>
              </a:xfrm>
              <a:custGeom>
                <a:avLst/>
                <a:gdLst>
                  <a:gd name="T0" fmla="*/ 0 w 2208"/>
                  <a:gd name="T1" fmla="*/ 660 h 303"/>
                  <a:gd name="T2" fmla="*/ 2168 w 2208"/>
                  <a:gd name="T3" fmla="*/ 670 h 303"/>
                  <a:gd name="T4" fmla="*/ 2420 w 2208"/>
                  <a:gd name="T5" fmla="*/ 0 h 303"/>
                  <a:gd name="T6" fmla="*/ 756 w 2208"/>
                  <a:gd name="T7" fmla="*/ 63 h 303"/>
                  <a:gd name="T8" fmla="*/ 0 w 2208"/>
                  <a:gd name="T9" fmla="*/ 660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gradFill rotWithShape="1">
                <a:gsLst>
                  <a:gs pos="0">
                    <a:srgbClr val="558000"/>
                  </a:gs>
                  <a:gs pos="50000">
                    <a:srgbClr val="385500"/>
                  </a:gs>
                  <a:gs pos="100000">
                    <a:srgbClr val="558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52" name="Freeform 18"/>
              <p:cNvSpPr>
                <a:spLocks/>
              </p:cNvSpPr>
              <p:nvPr/>
            </p:nvSpPr>
            <p:spPr bwMode="gray">
              <a:xfrm>
                <a:off x="305" y="2746"/>
                <a:ext cx="2597" cy="617"/>
              </a:xfrm>
              <a:custGeom>
                <a:avLst/>
                <a:gdLst>
                  <a:gd name="T0" fmla="*/ 0 w 2557"/>
                  <a:gd name="T1" fmla="*/ 1221 h 538"/>
                  <a:gd name="T2" fmla="*/ 2806 w 2557"/>
                  <a:gd name="T3" fmla="*/ 1220 h 538"/>
                  <a:gd name="T4" fmla="*/ 2482 w 2557"/>
                  <a:gd name="T5" fmla="*/ 1 h 538"/>
                  <a:gd name="T6" fmla="*/ 318 w 2557"/>
                  <a:gd name="T7" fmla="*/ 0 h 538"/>
                  <a:gd name="T8" fmla="*/ 0 w 2557"/>
                  <a:gd name="T9" fmla="*/ 122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gradFill rotWithShape="1">
                <a:gsLst>
                  <a:gs pos="0">
                    <a:srgbClr val="669900"/>
                  </a:gs>
                  <a:gs pos="100000">
                    <a:srgbClr val="2F47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53" name="Freeform 19"/>
              <p:cNvSpPr>
                <a:spLocks/>
              </p:cNvSpPr>
              <p:nvPr/>
            </p:nvSpPr>
            <p:spPr bwMode="gray">
              <a:xfrm>
                <a:off x="2596" y="2409"/>
                <a:ext cx="621" cy="957"/>
              </a:xfrm>
              <a:custGeom>
                <a:avLst/>
                <a:gdLst>
                  <a:gd name="T0" fmla="*/ 331 w 612"/>
                  <a:gd name="T1" fmla="*/ 1877 h 836"/>
                  <a:gd name="T2" fmla="*/ 667 w 612"/>
                  <a:gd name="T3" fmla="*/ 1070 h 836"/>
                  <a:gd name="T4" fmla="*/ 246 w 612"/>
                  <a:gd name="T5" fmla="*/ 0 h 836"/>
                  <a:gd name="T6" fmla="*/ 0 w 612"/>
                  <a:gd name="T7" fmla="*/ 680 h 836"/>
                  <a:gd name="T8" fmla="*/ 331 w 612"/>
                  <a:gd name="T9" fmla="*/ 187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9240" name="Group 20"/>
            <p:cNvGrpSpPr>
              <a:grpSpLocks/>
            </p:cNvGrpSpPr>
            <p:nvPr/>
          </p:nvGrpSpPr>
          <p:grpSpPr bwMode="auto">
            <a:xfrm>
              <a:off x="635" y="1825"/>
              <a:ext cx="2150" cy="838"/>
              <a:chOff x="635" y="1825"/>
              <a:chExt cx="2150" cy="838"/>
            </a:xfrm>
          </p:grpSpPr>
          <p:sp>
            <p:nvSpPr>
              <p:cNvPr id="9248" name="Freeform 21"/>
              <p:cNvSpPr>
                <a:spLocks/>
              </p:cNvSpPr>
              <p:nvPr/>
            </p:nvSpPr>
            <p:spPr bwMode="gray">
              <a:xfrm>
                <a:off x="2261" y="1825"/>
                <a:ext cx="524" cy="838"/>
              </a:xfrm>
              <a:custGeom>
                <a:avLst/>
                <a:gdLst>
                  <a:gd name="T0" fmla="*/ 0 w 516"/>
                  <a:gd name="T1" fmla="*/ 452 h 732"/>
                  <a:gd name="T2" fmla="*/ 324 w 516"/>
                  <a:gd name="T3" fmla="*/ 1646 h 732"/>
                  <a:gd name="T4" fmla="*/ 564 w 516"/>
                  <a:gd name="T5" fmla="*/ 998 h 732"/>
                  <a:gd name="T6" fmla="*/ 171 w 516"/>
                  <a:gd name="T7" fmla="*/ 0 h 732"/>
                  <a:gd name="T8" fmla="*/ 0 w 516"/>
                  <a:gd name="T9" fmla="*/ 452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rgbClr val="FEF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49" name="Freeform 22"/>
              <p:cNvSpPr>
                <a:spLocks/>
              </p:cNvSpPr>
              <p:nvPr/>
            </p:nvSpPr>
            <p:spPr bwMode="gray">
              <a:xfrm>
                <a:off x="915" y="1825"/>
                <a:ext cx="1504" cy="226"/>
              </a:xfrm>
              <a:custGeom>
                <a:avLst/>
                <a:gdLst>
                  <a:gd name="T0" fmla="*/ 0 w 1481"/>
                  <a:gd name="T1" fmla="*/ 447 h 197"/>
                  <a:gd name="T2" fmla="*/ 1458 w 1481"/>
                  <a:gd name="T3" fmla="*/ 447 h 197"/>
                  <a:gd name="T4" fmla="*/ 1623 w 1481"/>
                  <a:gd name="T5" fmla="*/ 0 h 197"/>
                  <a:gd name="T6" fmla="*/ 403 w 1481"/>
                  <a:gd name="T7" fmla="*/ 3 h 197"/>
                  <a:gd name="T8" fmla="*/ 0 w 1481"/>
                  <a:gd name="T9" fmla="*/ 447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gradFill rotWithShape="1">
                <a:gsLst>
                  <a:gs pos="0">
                    <a:srgbClr val="9E9A00"/>
                  </a:gs>
                  <a:gs pos="50000">
                    <a:srgbClr val="696600"/>
                  </a:gs>
                  <a:gs pos="100000">
                    <a:srgbClr val="9E9A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50" name="Freeform 23"/>
              <p:cNvSpPr>
                <a:spLocks/>
              </p:cNvSpPr>
              <p:nvPr/>
            </p:nvSpPr>
            <p:spPr bwMode="gray">
              <a:xfrm>
                <a:off x="635" y="2051"/>
                <a:ext cx="1935" cy="607"/>
              </a:xfrm>
              <a:custGeom>
                <a:avLst/>
                <a:gdLst>
                  <a:gd name="T0" fmla="*/ 0 w 1906"/>
                  <a:gd name="T1" fmla="*/ 1193 h 530"/>
                  <a:gd name="T2" fmla="*/ 2085 w 1906"/>
                  <a:gd name="T3" fmla="*/ 1193 h 530"/>
                  <a:gd name="T4" fmla="*/ 1758 w 1906"/>
                  <a:gd name="T5" fmla="*/ 0 h 530"/>
                  <a:gd name="T6" fmla="*/ 308 w 1906"/>
                  <a:gd name="T7" fmla="*/ 0 h 530"/>
                  <a:gd name="T8" fmla="*/ 0 w 1906"/>
                  <a:gd name="T9" fmla="*/ 1193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gradFill rotWithShape="1">
                <a:gsLst>
                  <a:gs pos="0">
                    <a:srgbClr val="CCCC00"/>
                  </a:gs>
                  <a:gs pos="100000">
                    <a:srgbClr val="5E5E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9241" name="Group 24"/>
            <p:cNvGrpSpPr>
              <a:grpSpLocks/>
            </p:cNvGrpSpPr>
            <p:nvPr/>
          </p:nvGrpSpPr>
          <p:grpSpPr bwMode="auto">
            <a:xfrm>
              <a:off x="955" y="1234"/>
              <a:ext cx="1404" cy="737"/>
              <a:chOff x="955" y="1234"/>
              <a:chExt cx="1404" cy="737"/>
            </a:xfrm>
          </p:grpSpPr>
          <p:sp>
            <p:nvSpPr>
              <p:cNvPr id="9245" name="Freeform 25"/>
              <p:cNvSpPr>
                <a:spLocks/>
              </p:cNvSpPr>
              <p:nvPr/>
            </p:nvSpPr>
            <p:spPr bwMode="gray">
              <a:xfrm>
                <a:off x="1250" y="1239"/>
                <a:ext cx="742" cy="118"/>
              </a:xfrm>
              <a:custGeom>
                <a:avLst/>
                <a:gdLst>
                  <a:gd name="T0" fmla="*/ 0 w 734"/>
                  <a:gd name="T1" fmla="*/ 212 h 104"/>
                  <a:gd name="T2" fmla="*/ 694 w 734"/>
                  <a:gd name="T3" fmla="*/ 220 h 104"/>
                  <a:gd name="T4" fmla="*/ 781 w 734"/>
                  <a:gd name="T5" fmla="*/ 0 h 104"/>
                  <a:gd name="T6" fmla="*/ 192 w 734"/>
                  <a:gd name="T7" fmla="*/ 0 h 104"/>
                  <a:gd name="T8" fmla="*/ 0 w 734"/>
                  <a:gd name="T9" fmla="*/ 212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gradFill rotWithShape="1">
                <a:gsLst>
                  <a:gs pos="0">
                    <a:srgbClr val="FF6535"/>
                  </a:gs>
                  <a:gs pos="50000">
                    <a:srgbClr val="A94323"/>
                  </a:gs>
                  <a:gs pos="100000">
                    <a:srgbClr val="FF6535"/>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46" name="Freeform 26"/>
              <p:cNvSpPr>
                <a:spLocks/>
              </p:cNvSpPr>
              <p:nvPr/>
            </p:nvSpPr>
            <p:spPr bwMode="gray">
              <a:xfrm>
                <a:off x="955" y="1354"/>
                <a:ext cx="1258" cy="617"/>
              </a:xfrm>
              <a:custGeom>
                <a:avLst/>
                <a:gdLst>
                  <a:gd name="T0" fmla="*/ 0 w 1239"/>
                  <a:gd name="T1" fmla="*/ 1221 h 538"/>
                  <a:gd name="T2" fmla="*/ 1356 w 1239"/>
                  <a:gd name="T3" fmla="*/ 1221 h 538"/>
                  <a:gd name="T4" fmla="*/ 1041 w 1239"/>
                  <a:gd name="T5" fmla="*/ 0 h 538"/>
                  <a:gd name="T6" fmla="*/ 316 w 1239"/>
                  <a:gd name="T7" fmla="*/ 0 h 538"/>
                  <a:gd name="T8" fmla="*/ 0 w 1239"/>
                  <a:gd name="T9" fmla="*/ 122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gradFill rotWithShape="1">
                <a:gsLst>
                  <a:gs pos="0">
                    <a:srgbClr val="FF9933"/>
                  </a:gs>
                  <a:gs pos="100000">
                    <a:srgbClr val="764718"/>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47" name="Freeform 27"/>
              <p:cNvSpPr>
                <a:spLocks/>
              </p:cNvSpPr>
              <p:nvPr/>
            </p:nvSpPr>
            <p:spPr bwMode="gray">
              <a:xfrm>
                <a:off x="1914" y="1234"/>
                <a:ext cx="445" cy="732"/>
              </a:xfrm>
              <a:custGeom>
                <a:avLst/>
                <a:gdLst>
                  <a:gd name="T0" fmla="*/ 313 w 439"/>
                  <a:gd name="T1" fmla="*/ 1455 h 638"/>
                  <a:gd name="T2" fmla="*/ 474 w 439"/>
                  <a:gd name="T3" fmla="*/ 1007 h 638"/>
                  <a:gd name="T4" fmla="*/ 85 w 439"/>
                  <a:gd name="T5" fmla="*/ 0 h 638"/>
                  <a:gd name="T6" fmla="*/ 0 w 439"/>
                  <a:gd name="T7" fmla="*/ 218 h 638"/>
                  <a:gd name="T8" fmla="*/ 313 w 439"/>
                  <a:gd name="T9" fmla="*/ 1455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rgbClr val="FFBA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nvGrpSpPr>
            <p:cNvPr id="9242" name="Group 28"/>
            <p:cNvGrpSpPr>
              <a:grpSpLocks/>
            </p:cNvGrpSpPr>
            <p:nvPr/>
          </p:nvGrpSpPr>
          <p:grpSpPr bwMode="auto">
            <a:xfrm>
              <a:off x="1284" y="653"/>
              <a:ext cx="653" cy="616"/>
              <a:chOff x="1284" y="653"/>
              <a:chExt cx="653" cy="616"/>
            </a:xfrm>
          </p:grpSpPr>
          <p:sp>
            <p:nvSpPr>
              <p:cNvPr id="9243" name="Freeform 29"/>
              <p:cNvSpPr>
                <a:spLocks/>
              </p:cNvSpPr>
              <p:nvPr/>
            </p:nvSpPr>
            <p:spPr bwMode="gray">
              <a:xfrm>
                <a:off x="1284" y="653"/>
                <a:ext cx="598" cy="616"/>
              </a:xfrm>
              <a:custGeom>
                <a:avLst/>
                <a:gdLst>
                  <a:gd name="T0" fmla="*/ 0 w 587"/>
                  <a:gd name="T1" fmla="*/ 1214 h 537"/>
                  <a:gd name="T2" fmla="*/ 655 w 587"/>
                  <a:gd name="T3" fmla="*/ 1222 h 537"/>
                  <a:gd name="T4" fmla="*/ 316 w 587"/>
                  <a:gd name="T5" fmla="*/ 0 h 537"/>
                  <a:gd name="T6" fmla="*/ 0 w 587"/>
                  <a:gd name="T7" fmla="*/ 1214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gradFill rotWithShape="1">
                <a:gsLst>
                  <a:gs pos="0">
                    <a:srgbClr val="CC3300"/>
                  </a:gs>
                  <a:gs pos="100000">
                    <a:srgbClr val="5E18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244" name="Freeform 30"/>
              <p:cNvSpPr>
                <a:spLocks/>
              </p:cNvSpPr>
              <p:nvPr/>
            </p:nvSpPr>
            <p:spPr bwMode="gray">
              <a:xfrm>
                <a:off x="1568" y="653"/>
                <a:ext cx="369" cy="613"/>
              </a:xfrm>
              <a:custGeom>
                <a:avLst/>
                <a:gdLst>
                  <a:gd name="T0" fmla="*/ 320 w 364"/>
                  <a:gd name="T1" fmla="*/ 1208 h 535"/>
                  <a:gd name="T2" fmla="*/ 393 w 364"/>
                  <a:gd name="T3" fmla="*/ 1007 h 535"/>
                  <a:gd name="T4" fmla="*/ 0 w 364"/>
                  <a:gd name="T5" fmla="*/ 0 h 535"/>
                  <a:gd name="T6" fmla="*/ 320 w 364"/>
                  <a:gd name="T7" fmla="*/ 1208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rgbClr val="FF6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grpSp>
      <p:sp>
        <p:nvSpPr>
          <p:cNvPr id="776223" name="Text Box 31"/>
          <p:cNvSpPr txBox="1">
            <a:spLocks noChangeArrowheads="1"/>
          </p:cNvSpPr>
          <p:nvPr/>
        </p:nvSpPr>
        <p:spPr bwMode="auto">
          <a:xfrm>
            <a:off x="1908175" y="3044825"/>
            <a:ext cx="1384300" cy="384175"/>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lnSpc>
                <a:spcPct val="80000"/>
              </a:lnSpc>
              <a:spcBef>
                <a:spcPct val="0"/>
              </a:spcBef>
              <a:buClrTx/>
              <a:buFontTx/>
              <a:buNone/>
            </a:pPr>
            <a:r>
              <a:rPr lang="zh-TW" altLang="en-US" sz="2400" b="1">
                <a:solidFill>
                  <a:srgbClr val="FFFFFF"/>
                </a:solidFill>
                <a:latin typeface="Arial" panose="020B0604020202020204" pitchFamily="34" charset="0"/>
                <a:ea typeface="Gulim" pitchFamily="34" charset="-127"/>
              </a:rPr>
              <a:t>產業分析</a:t>
            </a:r>
          </a:p>
        </p:txBody>
      </p:sp>
      <p:sp>
        <p:nvSpPr>
          <p:cNvPr id="776224" name="Text Box 32"/>
          <p:cNvSpPr txBox="1">
            <a:spLocks noChangeArrowheads="1"/>
          </p:cNvSpPr>
          <p:nvPr/>
        </p:nvSpPr>
        <p:spPr bwMode="auto">
          <a:xfrm>
            <a:off x="1619250" y="2060575"/>
            <a:ext cx="1974850" cy="384175"/>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lnSpc>
                <a:spcPct val="80000"/>
              </a:lnSpc>
              <a:spcBef>
                <a:spcPct val="0"/>
              </a:spcBef>
              <a:buClrTx/>
              <a:buFontTx/>
              <a:buNone/>
            </a:pPr>
            <a:r>
              <a:rPr lang="zh-TW" altLang="en-US" sz="2400" b="1">
                <a:solidFill>
                  <a:srgbClr val="FFFFFF"/>
                </a:solidFill>
                <a:latin typeface="Arial" panose="020B0604020202020204" pitchFamily="34" charset="0"/>
                <a:ea typeface="Gulim" pitchFamily="34" charset="-127"/>
              </a:rPr>
              <a:t>總體經濟分析</a:t>
            </a:r>
          </a:p>
        </p:txBody>
      </p:sp>
      <p:sp>
        <p:nvSpPr>
          <p:cNvPr id="776225" name="Rectangle 33"/>
          <p:cNvSpPr>
            <a:spLocks noChangeArrowheads="1"/>
          </p:cNvSpPr>
          <p:nvPr/>
        </p:nvSpPr>
        <p:spPr bwMode="auto">
          <a:xfrm>
            <a:off x="1331913" y="3933825"/>
            <a:ext cx="2590800" cy="287338"/>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latinLnBrk="1" hangingPunct="1">
              <a:spcBef>
                <a:spcPct val="0"/>
              </a:spcBef>
              <a:buClrTx/>
              <a:buFontTx/>
              <a:buNone/>
            </a:pPr>
            <a:r>
              <a:rPr lang="zh-TW" altLang="en-US" sz="2400" b="1">
                <a:solidFill>
                  <a:srgbClr val="FFFFFF"/>
                </a:solidFill>
                <a:latin typeface="Arial" panose="020B0604020202020204" pitchFamily="34" charset="0"/>
                <a:ea typeface="Gulim" pitchFamily="34" charset="-127"/>
              </a:rPr>
              <a:t>基本分析</a:t>
            </a:r>
          </a:p>
        </p:txBody>
      </p:sp>
      <p:sp>
        <p:nvSpPr>
          <p:cNvPr id="776226" name="Text Box 34"/>
          <p:cNvSpPr txBox="1">
            <a:spLocks noChangeArrowheads="1"/>
          </p:cNvSpPr>
          <p:nvPr/>
        </p:nvSpPr>
        <p:spPr bwMode="auto">
          <a:xfrm>
            <a:off x="3995738" y="3048000"/>
            <a:ext cx="272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latinLnBrk="1" hangingPunct="1">
              <a:spcBef>
                <a:spcPct val="0"/>
              </a:spcBef>
              <a:buClrTx/>
              <a:buFontTx/>
              <a:buNone/>
            </a:pPr>
            <a:r>
              <a:rPr lang="zh-TW" altLang="en-US" sz="2000">
                <a:solidFill>
                  <a:schemeClr val="tx2"/>
                </a:solidFill>
                <a:latin typeface="Arial" panose="020B0604020202020204" pitchFamily="34" charset="0"/>
              </a:rPr>
              <a:t>分析何種產業前景看好</a:t>
            </a:r>
          </a:p>
        </p:txBody>
      </p:sp>
      <p:sp>
        <p:nvSpPr>
          <p:cNvPr id="776227" name="Text Box 35"/>
          <p:cNvSpPr txBox="1">
            <a:spLocks noChangeArrowheads="1"/>
          </p:cNvSpPr>
          <p:nvPr/>
        </p:nvSpPr>
        <p:spPr bwMode="auto">
          <a:xfrm>
            <a:off x="3779838" y="3949700"/>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latinLnBrk="1" hangingPunct="1">
              <a:spcBef>
                <a:spcPct val="0"/>
              </a:spcBef>
              <a:buClrTx/>
              <a:buFontTx/>
              <a:buNone/>
            </a:pPr>
            <a:r>
              <a:rPr lang="zh-TW" altLang="en-US" sz="2000">
                <a:solidFill>
                  <a:schemeClr val="tx2"/>
                </a:solidFill>
                <a:latin typeface="Arial" panose="020B0604020202020204" pitchFamily="34" charset="0"/>
              </a:rPr>
              <a:t>在同產業的公司中，找出最有潛力的公司</a:t>
            </a:r>
          </a:p>
        </p:txBody>
      </p:sp>
      <p:sp>
        <p:nvSpPr>
          <p:cNvPr id="9234" name="Text Box 36"/>
          <p:cNvSpPr txBox="1">
            <a:spLocks noChangeArrowheads="1"/>
          </p:cNvSpPr>
          <p:nvPr/>
        </p:nvSpPr>
        <p:spPr bwMode="auto">
          <a:xfrm>
            <a:off x="1190625" y="260350"/>
            <a:ext cx="6762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en-US" altLang="zh-TW" sz="4400">
                <a:solidFill>
                  <a:schemeClr val="folHlink"/>
                </a:solidFill>
                <a:latin typeface="Trebuchet MS" panose="020B0603020202020204" pitchFamily="34" charset="0"/>
                <a:sym typeface="Wingdings" panose="05000000000000000000" pitchFamily="2" charset="2"/>
              </a:rPr>
              <a:t>Top-Down Approach</a:t>
            </a:r>
            <a:endParaRPr lang="en-US" altLang="zh-TW" sz="4400">
              <a:solidFill>
                <a:schemeClr val="folHlink"/>
              </a:solidFill>
              <a:latin typeface="Trebuchet MS" panose="020B0603020202020204" pitchFamily="34" charset="0"/>
            </a:endParaRPr>
          </a:p>
        </p:txBody>
      </p:sp>
      <p:sp>
        <p:nvSpPr>
          <p:cNvPr id="776230" name="Text Box 38"/>
          <p:cNvSpPr txBox="1">
            <a:spLocks noChangeArrowheads="1"/>
          </p:cNvSpPr>
          <p:nvPr/>
        </p:nvSpPr>
        <p:spPr bwMode="auto">
          <a:xfrm>
            <a:off x="1979613" y="4724400"/>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002060"/>
                </a:solidFill>
                <a:latin typeface="Arial" panose="020B0604020202020204" pitchFamily="34" charset="0"/>
                <a:ea typeface="Gulim" pitchFamily="34" charset="-127"/>
              </a:rPr>
              <a:t>技術分析</a:t>
            </a:r>
          </a:p>
        </p:txBody>
      </p:sp>
      <p:pic>
        <p:nvPicPr>
          <p:cNvPr id="9236" name="Picture 39" descr="j023435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5373688"/>
            <a:ext cx="14605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6"/>
          <p:cNvSpPr txBox="1">
            <a:spLocks noChangeArrowheads="1"/>
          </p:cNvSpPr>
          <p:nvPr/>
        </p:nvSpPr>
        <p:spPr bwMode="auto">
          <a:xfrm>
            <a:off x="2195513" y="5516563"/>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000" b="1">
                <a:solidFill>
                  <a:srgbClr val="0070C0"/>
                </a:solidFill>
                <a:latin typeface="Arial" panose="020B0604020202020204" pitchFamily="34" charset="0"/>
              </a:rPr>
              <a:t>投資心理分析</a:t>
            </a:r>
          </a:p>
        </p:txBody>
      </p:sp>
    </p:spTree>
    <p:extLst>
      <p:ext uri="{BB962C8B-B14F-4D97-AF65-F5344CB8AC3E}">
        <p14:creationId xmlns:p14="http://schemas.microsoft.com/office/powerpoint/2010/main" val="3380096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6224"/>
                                        </p:tgtEl>
                                        <p:attrNameLst>
                                          <p:attrName>style.visibility</p:attrName>
                                        </p:attrNameLst>
                                      </p:cBhvr>
                                      <p:to>
                                        <p:strVal val="visible"/>
                                      </p:to>
                                    </p:set>
                                    <p:animEffect transition="in" filter="wipe(left)">
                                      <p:cBhvr>
                                        <p:cTn id="12" dur="500"/>
                                        <p:tgtEl>
                                          <p:spTgt spid="77622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76195"/>
                                        </p:tgtEl>
                                        <p:attrNameLst>
                                          <p:attrName>style.visibility</p:attrName>
                                        </p:attrNameLst>
                                      </p:cBhvr>
                                      <p:to>
                                        <p:strVal val="visible"/>
                                      </p:to>
                                    </p:set>
                                    <p:animEffect transition="in" filter="wipe(left)">
                                      <p:cBhvr>
                                        <p:cTn id="15" dur="500"/>
                                        <p:tgtEl>
                                          <p:spTgt spid="77619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6202"/>
                                        </p:tgtEl>
                                        <p:attrNameLst>
                                          <p:attrName>style.visibility</p:attrName>
                                        </p:attrNameLst>
                                      </p:cBhvr>
                                      <p:to>
                                        <p:strVal val="visible"/>
                                      </p:to>
                                    </p:set>
                                    <p:animEffect transition="in" filter="wipe(left)">
                                      <p:cBhvr>
                                        <p:cTn id="18" dur="500"/>
                                        <p:tgtEl>
                                          <p:spTgt spid="7762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76223"/>
                                        </p:tgtEl>
                                        <p:attrNameLst>
                                          <p:attrName>style.visibility</p:attrName>
                                        </p:attrNameLst>
                                      </p:cBhvr>
                                      <p:to>
                                        <p:strVal val="visible"/>
                                      </p:to>
                                    </p:set>
                                    <p:animEffect transition="in" filter="wipe(left)">
                                      <p:cBhvr>
                                        <p:cTn id="23" dur="500"/>
                                        <p:tgtEl>
                                          <p:spTgt spid="7762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76197"/>
                                        </p:tgtEl>
                                        <p:attrNameLst>
                                          <p:attrName>style.visibility</p:attrName>
                                        </p:attrNameLst>
                                      </p:cBhvr>
                                      <p:to>
                                        <p:strVal val="visible"/>
                                      </p:to>
                                    </p:set>
                                    <p:animEffect transition="in" filter="wipe(left)">
                                      <p:cBhvr>
                                        <p:cTn id="26" dur="500"/>
                                        <p:tgtEl>
                                          <p:spTgt spid="77619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76226"/>
                                        </p:tgtEl>
                                        <p:attrNameLst>
                                          <p:attrName>style.visibility</p:attrName>
                                        </p:attrNameLst>
                                      </p:cBhvr>
                                      <p:to>
                                        <p:strVal val="visible"/>
                                      </p:to>
                                    </p:set>
                                    <p:animEffect transition="in" filter="wipe(left)">
                                      <p:cBhvr>
                                        <p:cTn id="29" dur="500"/>
                                        <p:tgtEl>
                                          <p:spTgt spid="7762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76227"/>
                                        </p:tgtEl>
                                        <p:attrNameLst>
                                          <p:attrName>style.visibility</p:attrName>
                                        </p:attrNameLst>
                                      </p:cBhvr>
                                      <p:to>
                                        <p:strVal val="visible"/>
                                      </p:to>
                                    </p:set>
                                    <p:animEffect transition="in" filter="wipe(left)">
                                      <p:cBhvr>
                                        <p:cTn id="34" dur="500"/>
                                        <p:tgtEl>
                                          <p:spTgt spid="7762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76200"/>
                                        </p:tgtEl>
                                        <p:attrNameLst>
                                          <p:attrName>style.visibility</p:attrName>
                                        </p:attrNameLst>
                                      </p:cBhvr>
                                      <p:to>
                                        <p:strVal val="visible"/>
                                      </p:to>
                                    </p:set>
                                    <p:animEffect transition="in" filter="wipe(left)">
                                      <p:cBhvr>
                                        <p:cTn id="37" dur="500"/>
                                        <p:tgtEl>
                                          <p:spTgt spid="77620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76196"/>
                                        </p:tgtEl>
                                        <p:attrNameLst>
                                          <p:attrName>style.visibility</p:attrName>
                                        </p:attrNameLst>
                                      </p:cBhvr>
                                      <p:to>
                                        <p:strVal val="visible"/>
                                      </p:to>
                                    </p:set>
                                    <p:animEffect transition="in" filter="wipe(left)">
                                      <p:cBhvr>
                                        <p:cTn id="40" dur="500"/>
                                        <p:tgtEl>
                                          <p:spTgt spid="776196"/>
                                        </p:tgtEl>
                                      </p:cBhvr>
                                    </p:animEffect>
                                  </p:childTnLst>
                                </p:cTn>
                              </p:par>
                              <p:par>
                                <p:cTn id="41" presetID="22" presetClass="entr" presetSubtype="8" fill="hold" nodeType="withEffect">
                                  <p:stCondLst>
                                    <p:cond delay="0"/>
                                  </p:stCondLst>
                                  <p:childTnLst>
                                    <p:set>
                                      <p:cBhvr>
                                        <p:cTn id="42" dur="1" fill="hold">
                                          <p:stCondLst>
                                            <p:cond delay="0"/>
                                          </p:stCondLst>
                                        </p:cTn>
                                        <p:tgtEl>
                                          <p:spTgt spid="776225"/>
                                        </p:tgtEl>
                                        <p:attrNameLst>
                                          <p:attrName>style.visibility</p:attrName>
                                        </p:attrNameLst>
                                      </p:cBhvr>
                                      <p:to>
                                        <p:strVal val="visible"/>
                                      </p:to>
                                    </p:set>
                                    <p:animEffect transition="in" filter="wipe(left)">
                                      <p:cBhvr>
                                        <p:cTn id="43" dur="500"/>
                                        <p:tgtEl>
                                          <p:spTgt spid="7762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76194"/>
                                        </p:tgtEl>
                                        <p:attrNameLst>
                                          <p:attrName>style.visibility</p:attrName>
                                        </p:attrNameLst>
                                      </p:cBhvr>
                                      <p:to>
                                        <p:strVal val="visible"/>
                                      </p:to>
                                    </p:set>
                                    <p:animEffect transition="in" filter="wipe(left)">
                                      <p:cBhvr>
                                        <p:cTn id="48" dur="500"/>
                                        <p:tgtEl>
                                          <p:spTgt spid="77619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76230"/>
                                        </p:tgtEl>
                                        <p:attrNameLst>
                                          <p:attrName>style.visibility</p:attrName>
                                        </p:attrNameLst>
                                      </p:cBhvr>
                                      <p:to>
                                        <p:strVal val="visible"/>
                                      </p:to>
                                    </p:set>
                                    <p:animEffect transition="in" filter="wipe(left)">
                                      <p:cBhvr>
                                        <p:cTn id="51" dur="500"/>
                                        <p:tgtEl>
                                          <p:spTgt spid="77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P spid="776195" grpId="0" animBg="1"/>
      <p:bldP spid="776196" grpId="0" animBg="1"/>
      <p:bldP spid="776197" grpId="0" animBg="1"/>
      <p:bldP spid="776200" grpId="0" animBg="1"/>
      <p:bldP spid="776202" grpId="0"/>
      <p:bldP spid="776223" grpId="0"/>
      <p:bldP spid="776224" grpId="0"/>
      <p:bldP spid="776226" grpId="0"/>
      <p:bldP spid="776227" grpId="0"/>
      <p:bldP spid="7762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ctrTitle"/>
          </p:nvPr>
        </p:nvSpPr>
        <p:spPr/>
        <p:txBody>
          <a:bodyPr/>
          <a:lstStyle/>
          <a:p>
            <a:pPr eaLnBrk="1" hangingPunct="1"/>
            <a:r>
              <a:rPr lang="zh-TW" altLang="en-US"/>
              <a:t>金融交易的基石</a:t>
            </a:r>
            <a:r>
              <a:rPr lang="en-US" altLang="zh-TW"/>
              <a:t>:</a:t>
            </a:r>
            <a:br>
              <a:rPr lang="en-US" altLang="zh-TW"/>
            </a:br>
            <a:r>
              <a:rPr lang="zh-TW" altLang="en-US"/>
              <a:t>技術分析</a:t>
            </a:r>
          </a:p>
        </p:txBody>
      </p:sp>
      <p:sp>
        <p:nvSpPr>
          <p:cNvPr id="10243" name="副標題 2"/>
          <p:cNvSpPr>
            <a:spLocks noGrp="1"/>
          </p:cNvSpPr>
          <p:nvPr>
            <p:ph type="subTitle" idx="1"/>
          </p:nvPr>
        </p:nvSpPr>
        <p:spPr/>
        <p:txBody>
          <a:bodyPr/>
          <a:lstStyle/>
          <a:p>
            <a:pPr eaLnBrk="1" hangingPunct="1"/>
            <a:endParaRPr lang="zh-TW" altLang="en-US"/>
          </a:p>
        </p:txBody>
      </p:sp>
    </p:spTree>
    <p:extLst>
      <p:ext uri="{BB962C8B-B14F-4D97-AF65-F5344CB8AC3E}">
        <p14:creationId xmlns:p14="http://schemas.microsoft.com/office/powerpoint/2010/main" val="3683957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59632" y="116632"/>
            <a:ext cx="6934200" cy="752698"/>
          </a:xfrm>
        </p:spPr>
        <p:txBody>
          <a:bodyPr/>
          <a:lstStyle/>
          <a:p>
            <a:pPr eaLnBrk="1" hangingPunct="1"/>
            <a:r>
              <a:rPr lang="en-US" altLang="zh-TW" dirty="0"/>
              <a:t>  </a:t>
            </a:r>
            <a:r>
              <a:rPr lang="zh-TW" altLang="en-US" dirty="0"/>
              <a:t>技術分析的定義</a:t>
            </a:r>
          </a:p>
        </p:txBody>
      </p:sp>
      <p:sp>
        <p:nvSpPr>
          <p:cNvPr id="11267" name="Rectangle 3"/>
          <p:cNvSpPr>
            <a:spLocks noGrp="1" noChangeArrowheads="1"/>
          </p:cNvSpPr>
          <p:nvPr>
            <p:ph idx="1"/>
          </p:nvPr>
        </p:nvSpPr>
        <p:spPr>
          <a:xfrm>
            <a:off x="685800" y="1773238"/>
            <a:ext cx="7772400" cy="4322762"/>
          </a:xfrm>
        </p:spPr>
        <p:txBody>
          <a:bodyPr/>
          <a:lstStyle/>
          <a:p>
            <a:pPr eaLnBrk="1" hangingPunct="1"/>
            <a:r>
              <a:rPr lang="zh-TW" altLang="en-US" sz="2800">
                <a:solidFill>
                  <a:srgbClr val="000000"/>
                </a:solidFill>
              </a:rPr>
              <a:t>所謂技術分析乃是以</a:t>
            </a:r>
            <a:r>
              <a:rPr lang="zh-TW" altLang="en-US" sz="2800" b="1" u="sng">
                <a:solidFill>
                  <a:srgbClr val="000000"/>
                </a:solidFill>
              </a:rPr>
              <a:t>統計數學方法</a:t>
            </a:r>
            <a:r>
              <a:rPr lang="zh-TW" altLang="en-US" sz="2800">
                <a:solidFill>
                  <a:srgbClr val="000000"/>
                </a:solidFill>
              </a:rPr>
              <a:t>，針對證券市場的</a:t>
            </a:r>
            <a:r>
              <a:rPr lang="zh-TW" altLang="en-US" sz="2800">
                <a:solidFill>
                  <a:srgbClr val="FF0000"/>
                </a:solidFill>
              </a:rPr>
              <a:t>量價等關係</a:t>
            </a:r>
            <a:r>
              <a:rPr lang="zh-TW" altLang="en-US" sz="2800">
                <a:solidFill>
                  <a:srgbClr val="000000"/>
                </a:solidFill>
              </a:rPr>
              <a:t>加以統計分析，並冀希</a:t>
            </a:r>
            <a:r>
              <a:rPr lang="zh-TW" altLang="en-US" sz="2800">
                <a:solidFill>
                  <a:srgbClr val="FF0000"/>
                </a:solidFill>
              </a:rPr>
              <a:t>從過去的軌跡中去探索未來價格的變動趨勢</a:t>
            </a:r>
            <a:r>
              <a:rPr lang="zh-TW" altLang="en-US" sz="2800">
                <a:solidFill>
                  <a:srgbClr val="000000"/>
                </a:solidFill>
              </a:rPr>
              <a:t>。</a:t>
            </a:r>
          </a:p>
          <a:p>
            <a:pPr eaLnBrk="1" hangingPunct="1"/>
            <a:r>
              <a:rPr lang="zh-TW" altLang="en-US" sz="2800" b="1">
                <a:solidFill>
                  <a:schemeClr val="accent2"/>
                </a:solidFill>
              </a:rPr>
              <a:t>技術分析指標</a:t>
            </a:r>
            <a:r>
              <a:rPr lang="zh-TW" altLang="en-US" sz="2800">
                <a:solidFill>
                  <a:srgbClr val="000000"/>
                </a:solidFill>
              </a:rPr>
              <a:t>，乃是將一些特殊的</a:t>
            </a:r>
            <a:r>
              <a:rPr lang="zh-TW" altLang="en-US" sz="2800">
                <a:solidFill>
                  <a:srgbClr val="000000"/>
                </a:solidFill>
                <a:latin typeface="標楷體" panose="03000509000000000000" pitchFamily="65" charset="-120"/>
              </a:rPr>
              <a:t>表徵或現象</a:t>
            </a:r>
            <a:r>
              <a:rPr lang="zh-TW" altLang="en-US" sz="2800">
                <a:solidFill>
                  <a:srgbClr val="000000"/>
                </a:solidFill>
              </a:rPr>
              <a:t>，結合眾多統計值後</a:t>
            </a:r>
            <a:r>
              <a:rPr lang="zh-TW" altLang="en-US" sz="2800">
                <a:solidFill>
                  <a:srgbClr val="000000"/>
                </a:solidFill>
                <a:latin typeface="標楷體" panose="03000509000000000000" pitchFamily="65" charset="-120"/>
              </a:rPr>
              <a:t>加以整理，而形成一專門的分析技術，設計出許多技術分析工具</a:t>
            </a:r>
            <a:r>
              <a:rPr lang="zh-TW" altLang="en-US" sz="2800"/>
              <a:t> 。</a:t>
            </a:r>
            <a:r>
              <a:rPr lang="zh-TW" altLang="en-US" sz="2800">
                <a:solidFill>
                  <a:schemeClr val="accent2"/>
                </a:solidFill>
              </a:rPr>
              <a:t>例如移動平均線、</a:t>
            </a:r>
            <a:r>
              <a:rPr lang="en-US" altLang="zh-TW" sz="2800">
                <a:solidFill>
                  <a:schemeClr val="accent2"/>
                </a:solidFill>
              </a:rPr>
              <a:t>MACD</a:t>
            </a:r>
            <a:r>
              <a:rPr lang="zh-TW" altLang="en-US" sz="2800">
                <a:solidFill>
                  <a:schemeClr val="accent2"/>
                </a:solidFill>
              </a:rPr>
              <a:t>、</a:t>
            </a:r>
            <a:r>
              <a:rPr lang="en-US" altLang="zh-TW" sz="2800">
                <a:solidFill>
                  <a:schemeClr val="accent2"/>
                </a:solidFill>
              </a:rPr>
              <a:t>KD</a:t>
            </a:r>
            <a:r>
              <a:rPr lang="zh-TW" altLang="en-US" sz="2800">
                <a:solidFill>
                  <a:schemeClr val="accent2"/>
                </a:solidFill>
              </a:rPr>
              <a:t>、</a:t>
            </a:r>
            <a:r>
              <a:rPr lang="en-US" altLang="zh-TW" sz="2800">
                <a:solidFill>
                  <a:schemeClr val="accent2"/>
                </a:solidFill>
              </a:rPr>
              <a:t>DMI</a:t>
            </a:r>
            <a:r>
              <a:rPr lang="zh-TW" altLang="en-US" sz="2800">
                <a:solidFill>
                  <a:schemeClr val="accent2"/>
                </a:solidFill>
              </a:rPr>
              <a:t>等等。</a:t>
            </a:r>
          </a:p>
        </p:txBody>
      </p:sp>
    </p:spTree>
    <p:extLst>
      <p:ext uri="{BB962C8B-B14F-4D97-AF65-F5344CB8AC3E}">
        <p14:creationId xmlns:p14="http://schemas.microsoft.com/office/powerpoint/2010/main" val="394666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a:xfrm>
            <a:off x="685800" y="101600"/>
            <a:ext cx="6934200" cy="765175"/>
          </a:xfrm>
        </p:spPr>
        <p:txBody>
          <a:bodyPr/>
          <a:lstStyle/>
          <a:p>
            <a:pPr eaLnBrk="1" hangingPunct="1">
              <a:defRPr/>
            </a:pPr>
            <a:r>
              <a:rPr lang="zh-TW" altLang="en-US" kern="0" dirty="0">
                <a:solidFill>
                  <a:schemeClr val="tx2"/>
                </a:solidFill>
              </a:rPr>
              <a:t>技術分析基本觀念</a:t>
            </a:r>
            <a:endParaRPr lang="zh-TW" altLang="en-US" dirty="0"/>
          </a:p>
        </p:txBody>
      </p:sp>
      <p:sp>
        <p:nvSpPr>
          <p:cNvPr id="10243" name="內容版面配置區 2"/>
          <p:cNvSpPr>
            <a:spLocks noGrp="1"/>
          </p:cNvSpPr>
          <p:nvPr>
            <p:ph idx="1"/>
          </p:nvPr>
        </p:nvSpPr>
        <p:spPr>
          <a:xfrm>
            <a:off x="685800" y="1773238"/>
            <a:ext cx="7772400" cy="4322762"/>
          </a:xfrm>
        </p:spPr>
        <p:txBody>
          <a:bodyPr/>
          <a:lstStyle/>
          <a:p>
            <a:pPr eaLnBrk="1" hangingPunct="1">
              <a:defRPr/>
            </a:pPr>
            <a:r>
              <a:rPr lang="zh-TW" altLang="en-US" kern="0" dirty="0">
                <a:latin typeface="標楷體" pitchFamily="65" charset="-120"/>
              </a:rPr>
              <a:t>技術分析建立在一個基本假設：</a:t>
            </a:r>
            <a:r>
              <a:rPr lang="zh-TW" altLang="en-US" kern="0" dirty="0">
                <a:solidFill>
                  <a:srgbClr val="FF0000"/>
                </a:solidFill>
                <a:latin typeface="標楷體" pitchFamily="65" charset="-120"/>
              </a:rPr>
              <a:t>歷史會重演，人類會重複犯錯。</a:t>
            </a:r>
          </a:p>
          <a:p>
            <a:pPr eaLnBrk="1" hangingPunct="1">
              <a:defRPr/>
            </a:pPr>
            <a:r>
              <a:rPr lang="zh-TW" altLang="en-US" kern="0" dirty="0">
                <a:latin typeface="標楷體" pitchFamily="65" charset="-120"/>
              </a:rPr>
              <a:t>股票價格所反映的，決不是它們本身的價值，而是人們認為為它們所具有的價值</a:t>
            </a:r>
            <a:r>
              <a:rPr lang="en-US" altLang="zh-TW" kern="0" dirty="0">
                <a:latin typeface="標楷體" pitchFamily="65" charset="-120"/>
              </a:rPr>
              <a:t>(</a:t>
            </a:r>
            <a:r>
              <a:rPr lang="zh-TW" altLang="en-US" kern="0" dirty="0">
                <a:latin typeface="標楷體" pitchFamily="65" charset="-120"/>
              </a:rPr>
              <a:t>主觀認定、期望或夢想</a:t>
            </a:r>
            <a:r>
              <a:rPr lang="en-US" altLang="zh-TW" kern="0" dirty="0">
                <a:latin typeface="標楷體" pitchFamily="65" charset="-120"/>
              </a:rPr>
              <a:t>)</a:t>
            </a:r>
            <a:r>
              <a:rPr lang="zh-TW" altLang="en-US" kern="0" dirty="0">
                <a:latin typeface="標楷體" pitchFamily="65" charset="-120"/>
              </a:rPr>
              <a:t>。</a:t>
            </a:r>
          </a:p>
          <a:p>
            <a:pPr eaLnBrk="1" hangingPunct="1">
              <a:defRPr/>
            </a:pPr>
            <a:r>
              <a:rPr lang="zh-TW" altLang="en-US" kern="0" dirty="0">
                <a:latin typeface="標楷體" pitchFamily="65" charset="-120"/>
              </a:rPr>
              <a:t>趨勢的判定：</a:t>
            </a:r>
            <a:r>
              <a:rPr lang="zh-TW" altLang="en-US" kern="0" dirty="0">
                <a:solidFill>
                  <a:srgbClr val="FF0000"/>
                </a:solidFill>
                <a:latin typeface="標楷體" pitchFamily="65" charset="-120"/>
              </a:rPr>
              <a:t>價格、成交量、時間、廣度。 </a:t>
            </a:r>
          </a:p>
          <a:p>
            <a:pPr eaLnBrk="1" hangingPunct="1">
              <a:defRPr/>
            </a:pPr>
            <a:endParaRPr lang="zh-TW" altLang="en-US" dirty="0"/>
          </a:p>
        </p:txBody>
      </p:sp>
      <p:sp>
        <p:nvSpPr>
          <p:cNvPr id="4" name="Rectangle 1026"/>
          <p:cNvSpPr txBox="1">
            <a:spLocks noChangeArrowheads="1"/>
          </p:cNvSpPr>
          <p:nvPr/>
        </p:nvSpPr>
        <p:spPr bwMode="auto">
          <a:xfrm>
            <a:off x="2124075" y="1244600"/>
            <a:ext cx="4679950" cy="765175"/>
          </a:xfrm>
          <a:prstGeom prst="rect">
            <a:avLst/>
          </a:prstGeom>
          <a:noFill/>
          <a:ln w="9525">
            <a:noFill/>
            <a:miter lim="800000"/>
            <a:headEnd/>
            <a:tailEnd/>
          </a:ln>
          <a:effectLst/>
        </p:spPr>
        <p:txBody>
          <a:bodyPr anchor="ctr"/>
          <a:lstStyle/>
          <a:p>
            <a:pPr algn="ctr" eaLnBrk="1" hangingPunct="1">
              <a:defRPr/>
            </a:pPr>
            <a:endParaRPr lang="zh-TW" altLang="en-US" sz="4400" kern="0" dirty="0">
              <a:solidFill>
                <a:schemeClr val="tx2"/>
              </a:solidFill>
              <a:latin typeface="+mj-lt"/>
              <a:ea typeface="+mj-ea"/>
              <a:cs typeface="+mj-cs"/>
            </a:endParaRPr>
          </a:p>
        </p:txBody>
      </p:sp>
    </p:spTree>
    <p:extLst>
      <p:ext uri="{BB962C8B-B14F-4D97-AF65-F5344CB8AC3E}">
        <p14:creationId xmlns:p14="http://schemas.microsoft.com/office/powerpoint/2010/main" val="881894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4624"/>
            <a:ext cx="6934200" cy="864096"/>
          </a:xfrm>
        </p:spPr>
        <p:txBody>
          <a:bodyPr rtlCol="0">
            <a:normAutofit/>
          </a:bodyPr>
          <a:lstStyle/>
          <a:p>
            <a:pPr eaLnBrk="1" fontAlgn="auto" hangingPunct="1">
              <a:spcAft>
                <a:spcPts val="0"/>
              </a:spcAft>
              <a:defRPr/>
            </a:pPr>
            <a:r>
              <a:rPr lang="zh-TW" altLang="en-US" dirty="0">
                <a:latin typeface="+mj-ea"/>
              </a:rPr>
              <a:t>技術分析工具的分類 </a:t>
            </a:r>
          </a:p>
        </p:txBody>
      </p:sp>
      <p:sp>
        <p:nvSpPr>
          <p:cNvPr id="14339" name="Rectangle 3"/>
          <p:cNvSpPr>
            <a:spLocks noGrp="1" noChangeArrowheads="1"/>
          </p:cNvSpPr>
          <p:nvPr>
            <p:ph idx="1"/>
          </p:nvPr>
        </p:nvSpPr>
        <p:spPr>
          <a:xfrm>
            <a:off x="685800" y="1773238"/>
            <a:ext cx="7772400" cy="4535487"/>
          </a:xfrm>
        </p:spPr>
        <p:txBody>
          <a:bodyPr/>
          <a:lstStyle/>
          <a:p>
            <a:pPr eaLnBrk="1" hangingPunct="1">
              <a:buFontTx/>
              <a:buNone/>
            </a:pPr>
            <a:r>
              <a:rPr lang="zh-TW" altLang="en-US" sz="2800">
                <a:latin typeface="標楷體" panose="03000509000000000000" pitchFamily="65" charset="-120"/>
              </a:rPr>
              <a:t>第一大類：</a:t>
            </a:r>
            <a:r>
              <a:rPr lang="zh-TW" altLang="en-US" sz="2800">
                <a:solidFill>
                  <a:srgbClr val="FF0000"/>
                </a:solidFill>
                <a:latin typeface="標楷體" panose="03000509000000000000" pitchFamily="65" charset="-120"/>
              </a:rPr>
              <a:t>趨勢分析工具</a:t>
            </a:r>
            <a:r>
              <a:rPr lang="zh-TW" altLang="en-US" sz="2800">
                <a:latin typeface="標楷體" panose="03000509000000000000" pitchFamily="65" charset="-120"/>
              </a:rPr>
              <a:t>：如趨勢線、移動平</a:t>
            </a:r>
            <a:endParaRPr lang="en-US" altLang="zh-TW" sz="2800">
              <a:latin typeface="標楷體" panose="03000509000000000000" pitchFamily="65" charset="-120"/>
            </a:endParaRPr>
          </a:p>
          <a:p>
            <a:pPr eaLnBrk="1" hangingPunct="1">
              <a:buFontTx/>
              <a:buNone/>
            </a:pPr>
            <a:r>
              <a:rPr lang="en-US" altLang="zh-TW" sz="2800">
                <a:latin typeface="標楷體" panose="03000509000000000000" pitchFamily="65" charset="-120"/>
              </a:rPr>
              <a:t>          </a:t>
            </a:r>
            <a:r>
              <a:rPr lang="zh-TW" altLang="en-US" sz="2800">
                <a:latin typeface="標楷體" panose="03000509000000000000" pitchFamily="65" charset="-120"/>
              </a:rPr>
              <a:t>均線、葛蘭碧八大法則等。</a:t>
            </a:r>
          </a:p>
          <a:p>
            <a:pPr eaLnBrk="1" hangingPunct="1">
              <a:buFontTx/>
              <a:buNone/>
            </a:pPr>
            <a:r>
              <a:rPr lang="zh-TW" altLang="en-US" sz="2800">
                <a:latin typeface="標楷體" panose="03000509000000000000" pitchFamily="65" charset="-120"/>
              </a:rPr>
              <a:t>第二大類：</a:t>
            </a:r>
            <a:r>
              <a:rPr lang="zh-TW" altLang="en-US" sz="2800">
                <a:solidFill>
                  <a:srgbClr val="FF0000"/>
                </a:solidFill>
                <a:latin typeface="標楷體" panose="03000509000000000000" pitchFamily="65" charset="-120"/>
              </a:rPr>
              <a:t>形狀判斷工具</a:t>
            </a:r>
            <a:r>
              <a:rPr lang="zh-TW" altLang="en-US" sz="2800">
                <a:latin typeface="標楷體" panose="03000509000000000000" pitchFamily="65" charset="-120"/>
              </a:rPr>
              <a:t>，如ｋ線、支撐線與</a:t>
            </a:r>
            <a:endParaRPr lang="en-US" altLang="zh-TW" sz="2800">
              <a:latin typeface="標楷體" panose="03000509000000000000" pitchFamily="65" charset="-120"/>
            </a:endParaRPr>
          </a:p>
          <a:p>
            <a:pPr eaLnBrk="1" hangingPunct="1">
              <a:buFontTx/>
              <a:buNone/>
            </a:pPr>
            <a:r>
              <a:rPr lang="en-US" altLang="zh-TW" sz="2800">
                <a:latin typeface="標楷體" panose="03000509000000000000" pitchFamily="65" charset="-120"/>
              </a:rPr>
              <a:t>          </a:t>
            </a:r>
            <a:r>
              <a:rPr lang="zh-TW" altLang="en-US" sz="2800">
                <a:latin typeface="標楷體" panose="03000509000000000000" pitchFamily="65" charset="-120"/>
              </a:rPr>
              <a:t>阻力線、箱形理論、艾略特波浪理論</a:t>
            </a:r>
            <a:endParaRPr lang="en-US" altLang="zh-TW" sz="2800">
              <a:latin typeface="標楷體" panose="03000509000000000000" pitchFamily="65" charset="-120"/>
            </a:endParaRPr>
          </a:p>
          <a:p>
            <a:pPr eaLnBrk="1" hangingPunct="1">
              <a:buFontTx/>
              <a:buNone/>
            </a:pPr>
            <a:r>
              <a:rPr lang="en-US" altLang="zh-TW" sz="2800">
                <a:latin typeface="標楷體" panose="03000509000000000000" pitchFamily="65" charset="-120"/>
              </a:rPr>
              <a:t>          </a:t>
            </a:r>
            <a:r>
              <a:rPr lang="zh-TW" altLang="en-US" sz="2800">
                <a:latin typeface="標楷體" panose="03000509000000000000" pitchFamily="65" charset="-120"/>
              </a:rPr>
              <a:t>等。 </a:t>
            </a:r>
          </a:p>
          <a:p>
            <a:pPr eaLnBrk="1" hangingPunct="1">
              <a:buFontTx/>
              <a:buNone/>
            </a:pPr>
            <a:r>
              <a:rPr lang="zh-TW" altLang="en-US" sz="2800">
                <a:latin typeface="標楷體" panose="03000509000000000000" pitchFamily="65" charset="-120"/>
              </a:rPr>
              <a:t>第三大類：</a:t>
            </a:r>
            <a:r>
              <a:rPr lang="zh-TW" altLang="en-US" sz="2800">
                <a:solidFill>
                  <a:srgbClr val="FF0000"/>
                </a:solidFill>
                <a:latin typeface="標楷體" panose="03000509000000000000" pitchFamily="65" charset="-120"/>
              </a:rPr>
              <a:t>人氣指標</a:t>
            </a:r>
            <a:r>
              <a:rPr lang="en-US" altLang="zh-TW" sz="2800">
                <a:solidFill>
                  <a:srgbClr val="FF0000"/>
                </a:solidFill>
                <a:latin typeface="標楷體" panose="03000509000000000000" pitchFamily="65" charset="-120"/>
              </a:rPr>
              <a:t>(</a:t>
            </a:r>
            <a:r>
              <a:rPr lang="zh-TW" altLang="en-US" sz="2800">
                <a:solidFill>
                  <a:srgbClr val="FF0000"/>
                </a:solidFill>
                <a:latin typeface="標楷體" panose="03000509000000000000" pitchFamily="65" charset="-120"/>
              </a:rPr>
              <a:t>籌碼分析</a:t>
            </a:r>
            <a:r>
              <a:rPr lang="en-US" altLang="zh-TW" sz="2800">
                <a:solidFill>
                  <a:srgbClr val="FF0000"/>
                </a:solidFill>
                <a:latin typeface="標楷體" panose="03000509000000000000" pitchFamily="65" charset="-120"/>
              </a:rPr>
              <a:t>)</a:t>
            </a:r>
            <a:r>
              <a:rPr lang="zh-TW" altLang="en-US" sz="2800">
                <a:latin typeface="標楷體" panose="03000509000000000000" pitchFamily="65" charset="-120"/>
              </a:rPr>
              <a:t>，係以成交量、 </a:t>
            </a:r>
            <a:endParaRPr lang="en-US" altLang="zh-TW" sz="2800">
              <a:latin typeface="標楷體" panose="03000509000000000000" pitchFamily="65" charset="-120"/>
            </a:endParaRPr>
          </a:p>
          <a:p>
            <a:pPr eaLnBrk="1" hangingPunct="1">
              <a:buFontTx/>
              <a:buNone/>
            </a:pPr>
            <a:r>
              <a:rPr lang="zh-TW" altLang="en-US" sz="2800">
                <a:latin typeface="標楷體" panose="03000509000000000000" pitchFamily="65" charset="-120"/>
              </a:rPr>
              <a:t>          融資融券餘額變動、法人庫存量變動</a:t>
            </a:r>
            <a:endParaRPr lang="en-US" altLang="zh-TW" sz="2800">
              <a:latin typeface="標楷體" panose="03000509000000000000" pitchFamily="65" charset="-120"/>
            </a:endParaRPr>
          </a:p>
          <a:p>
            <a:pPr eaLnBrk="1" hangingPunct="1">
              <a:buFontTx/>
              <a:buNone/>
            </a:pPr>
            <a:r>
              <a:rPr lang="zh-TW" altLang="en-US" sz="2800">
                <a:latin typeface="標楷體" panose="03000509000000000000" pitchFamily="65" charset="-120"/>
              </a:rPr>
              <a:t>          及</a:t>
            </a:r>
            <a:r>
              <a:rPr lang="en-US" altLang="zh-TW" sz="2800">
                <a:latin typeface="標楷體" panose="03000509000000000000" pitchFamily="65" charset="-120"/>
              </a:rPr>
              <a:t>OVB</a:t>
            </a:r>
            <a:r>
              <a:rPr lang="zh-TW" altLang="en-US" sz="2800">
                <a:latin typeface="標楷體" panose="03000509000000000000" pitchFamily="65" charset="-120"/>
              </a:rPr>
              <a:t>線等市場量能變化調整做為研</a:t>
            </a:r>
            <a:endParaRPr lang="en-US" altLang="zh-TW" sz="2800">
              <a:latin typeface="標楷體" panose="03000509000000000000" pitchFamily="65" charset="-120"/>
            </a:endParaRPr>
          </a:p>
          <a:p>
            <a:pPr eaLnBrk="1" hangingPunct="1">
              <a:buFontTx/>
              <a:buNone/>
            </a:pPr>
            <a:r>
              <a:rPr lang="zh-TW" altLang="en-US" sz="2800">
                <a:latin typeface="標楷體" panose="03000509000000000000" pitchFamily="65" charset="-120"/>
              </a:rPr>
              <a:t>          究對象。 </a:t>
            </a:r>
          </a:p>
        </p:txBody>
      </p:sp>
    </p:spTree>
    <p:extLst>
      <p:ext uri="{BB962C8B-B14F-4D97-AF65-F5344CB8AC3E}">
        <p14:creationId xmlns:p14="http://schemas.microsoft.com/office/powerpoint/2010/main" val="2784265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ctrTitle"/>
          </p:nvPr>
        </p:nvSpPr>
        <p:spPr/>
        <p:txBody>
          <a:bodyPr/>
          <a:lstStyle/>
          <a:p>
            <a:pPr eaLnBrk="1" hangingPunct="1"/>
            <a:r>
              <a:rPr lang="zh-TW" altLang="en-US" sz="6000" dirty="0"/>
              <a:t>Ｋ線系統</a:t>
            </a:r>
          </a:p>
        </p:txBody>
      </p:sp>
      <p:sp>
        <p:nvSpPr>
          <p:cNvPr id="15363" name="副標題 2"/>
          <p:cNvSpPr>
            <a:spLocks noGrp="1"/>
          </p:cNvSpPr>
          <p:nvPr>
            <p:ph type="subTitle" idx="1"/>
          </p:nvPr>
        </p:nvSpPr>
        <p:spPr>
          <a:xfrm>
            <a:off x="1794652" y="3542006"/>
            <a:ext cx="6737788" cy="1003300"/>
          </a:xfrm>
        </p:spPr>
        <p:txBody>
          <a:bodyPr/>
          <a:lstStyle/>
          <a:p>
            <a:pPr eaLnBrk="1" hangingPunct="1"/>
            <a:r>
              <a:rPr lang="zh-TW" altLang="en-US" sz="4400" dirty="0"/>
              <a:t>Ｋ線系統是</a:t>
            </a:r>
            <a:r>
              <a:rPr lang="en-US" altLang="zh-TW" sz="4400" dirty="0" err="1"/>
              <a:t>MultiCharts</a:t>
            </a:r>
            <a:r>
              <a:rPr lang="en-US" altLang="zh-TW" sz="4400" dirty="0"/>
              <a:t> </a:t>
            </a:r>
            <a:r>
              <a:rPr lang="zh-TW" altLang="en-US" sz="4400" dirty="0"/>
              <a:t>程式交易平台的基礎</a:t>
            </a:r>
          </a:p>
        </p:txBody>
      </p:sp>
    </p:spTree>
    <p:extLst>
      <p:ext uri="{BB962C8B-B14F-4D97-AF65-F5344CB8AC3E}">
        <p14:creationId xmlns:p14="http://schemas.microsoft.com/office/powerpoint/2010/main" val="152625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3568" y="188640"/>
            <a:ext cx="6796088" cy="738187"/>
          </a:xfrm>
        </p:spPr>
        <p:txBody>
          <a:bodyPr/>
          <a:lstStyle/>
          <a:p>
            <a:pPr eaLnBrk="1" hangingPunct="1"/>
            <a:r>
              <a:rPr lang="zh-TW" altLang="en-US" dirty="0"/>
              <a:t>Ｋ線系統</a:t>
            </a:r>
          </a:p>
        </p:txBody>
      </p:sp>
      <p:sp>
        <p:nvSpPr>
          <p:cNvPr id="16387" name="Rectangle 3"/>
          <p:cNvSpPr>
            <a:spLocks noGrp="1" noChangeArrowheads="1"/>
          </p:cNvSpPr>
          <p:nvPr>
            <p:ph idx="1"/>
          </p:nvPr>
        </p:nvSpPr>
        <p:spPr>
          <a:xfrm>
            <a:off x="683568" y="1484784"/>
            <a:ext cx="7772400" cy="4322762"/>
          </a:xfrm>
        </p:spPr>
        <p:txBody>
          <a:bodyPr/>
          <a:lstStyle/>
          <a:p>
            <a:pPr eaLnBrk="1" hangingPunct="1">
              <a:lnSpc>
                <a:spcPct val="90000"/>
              </a:lnSpc>
            </a:pPr>
            <a:r>
              <a:rPr lang="zh-TW" altLang="en-US" dirty="0">
                <a:solidFill>
                  <a:srgbClr val="000000"/>
                </a:solidFill>
                <a:cs typeface="Times New Roman" panose="02020603050405020304" pitchFamily="18" charset="0"/>
              </a:rPr>
              <a:t> </a:t>
            </a:r>
            <a:r>
              <a:rPr lang="en-US" altLang="zh-TW" sz="2800" dirty="0">
                <a:solidFill>
                  <a:srgbClr val="000000"/>
                </a:solidFill>
                <a:cs typeface="Times New Roman" panose="02020603050405020304" pitchFamily="18" charset="0"/>
              </a:rPr>
              <a:t>K</a:t>
            </a:r>
            <a:r>
              <a:rPr lang="zh-TW" altLang="en-US" sz="2800" dirty="0">
                <a:solidFill>
                  <a:srgbClr val="000000"/>
                </a:solidFill>
                <a:cs typeface="Times New Roman" panose="02020603050405020304" pitchFamily="18" charset="0"/>
              </a:rPr>
              <a:t>線據傳是</a:t>
            </a:r>
            <a:r>
              <a:rPr lang="zh-TW" altLang="en-US" sz="2800" dirty="0">
                <a:solidFill>
                  <a:srgbClr val="FF0000"/>
                </a:solidFill>
                <a:cs typeface="Times New Roman" panose="02020603050405020304" pitchFamily="18" charset="0"/>
              </a:rPr>
              <a:t>日本德川幕府時代</a:t>
            </a:r>
            <a:r>
              <a:rPr lang="zh-TW" altLang="en-US" sz="2800" dirty="0">
                <a:solidFill>
                  <a:srgbClr val="000000"/>
                </a:solidFill>
                <a:cs typeface="Times New Roman" panose="02020603050405020304" pitchFamily="18" charset="0"/>
              </a:rPr>
              <a:t>，</a:t>
            </a:r>
            <a:r>
              <a:rPr lang="zh-TW" altLang="en-US" sz="2800" dirty="0">
                <a:solidFill>
                  <a:srgbClr val="FF0000"/>
                </a:solidFill>
                <a:cs typeface="Times New Roman" panose="02020603050405020304" pitchFamily="18" charset="0"/>
              </a:rPr>
              <a:t>稻米交易市場</a:t>
            </a:r>
            <a:r>
              <a:rPr lang="zh-TW" altLang="en-US" sz="2800" dirty="0">
                <a:solidFill>
                  <a:srgbClr val="000000"/>
                </a:solidFill>
                <a:cs typeface="Times New Roman" panose="02020603050405020304" pitchFamily="18" charset="0"/>
              </a:rPr>
              <a:t>中，計算米價每天漲跌所使用的一種圖解方法。</a:t>
            </a:r>
          </a:p>
          <a:p>
            <a:pPr eaLnBrk="1" hangingPunct="1">
              <a:lnSpc>
                <a:spcPct val="90000"/>
              </a:lnSpc>
            </a:pPr>
            <a:r>
              <a:rPr lang="zh-TW" altLang="en-US" sz="2800" dirty="0">
                <a:solidFill>
                  <a:srgbClr val="FF0000"/>
                </a:solidFill>
                <a:cs typeface="Times New Roman" panose="02020603050405020304" pitchFamily="18" charset="0"/>
              </a:rPr>
              <a:t>為什麼稱為</a:t>
            </a:r>
            <a:r>
              <a:rPr lang="en-US" altLang="zh-TW" sz="2800" dirty="0">
                <a:solidFill>
                  <a:srgbClr val="FF0000"/>
                </a:solidFill>
                <a:cs typeface="Times New Roman" panose="02020603050405020304" pitchFamily="18" charset="0"/>
              </a:rPr>
              <a:t>K</a:t>
            </a:r>
            <a:r>
              <a:rPr lang="zh-TW" altLang="en-US" sz="2800" dirty="0">
                <a:solidFill>
                  <a:srgbClr val="FF0000"/>
                </a:solidFill>
                <a:cs typeface="Times New Roman" panose="02020603050405020304" pitchFamily="18" charset="0"/>
              </a:rPr>
              <a:t>線呢</a:t>
            </a:r>
            <a:r>
              <a:rPr lang="en-US" altLang="zh-TW" sz="2800" dirty="0">
                <a:solidFill>
                  <a:srgbClr val="FF0000"/>
                </a:solidFill>
                <a:cs typeface="Times New Roman" panose="02020603050405020304" pitchFamily="18" charset="0"/>
              </a:rPr>
              <a:t>?</a:t>
            </a:r>
            <a:r>
              <a:rPr lang="zh-TW" altLang="en-US" sz="2800" dirty="0">
                <a:solidFill>
                  <a:srgbClr val="FF0000"/>
                </a:solidFill>
                <a:cs typeface="Times New Roman" panose="02020603050405020304" pitchFamily="18" charset="0"/>
              </a:rPr>
              <a:t> </a:t>
            </a:r>
            <a:endParaRPr lang="en-US" altLang="zh-TW" sz="2800" dirty="0">
              <a:solidFill>
                <a:srgbClr val="FF0000"/>
              </a:solidFill>
              <a:cs typeface="Times New Roman" panose="02020603050405020304" pitchFamily="18" charset="0"/>
            </a:endParaRPr>
          </a:p>
          <a:p>
            <a:pPr lvl="1" eaLnBrk="1" hangingPunct="1">
              <a:lnSpc>
                <a:spcPct val="90000"/>
              </a:lnSpc>
            </a:pPr>
            <a:r>
              <a:rPr lang="zh-TW" altLang="en-US" sz="2400" dirty="0">
                <a:cs typeface="Times New Roman" panose="02020603050405020304" pitchFamily="18" charset="0"/>
              </a:rPr>
              <a:t>在日本的</a:t>
            </a:r>
            <a:r>
              <a:rPr lang="en-US" altLang="zh-TW" sz="2400" dirty="0">
                <a:cs typeface="Times New Roman" panose="02020603050405020304" pitchFamily="18" charset="0"/>
              </a:rPr>
              <a:t>K</a:t>
            </a:r>
            <a:r>
              <a:rPr lang="zh-TW" altLang="en-US" sz="2400" dirty="0">
                <a:cs typeface="Times New Roman" panose="02020603050405020304" pitchFamily="18" charset="0"/>
              </a:rPr>
              <a:t>並不是寫成</a:t>
            </a:r>
            <a:r>
              <a:rPr lang="en-US" altLang="zh-TW" sz="2400" dirty="0">
                <a:cs typeface="Times New Roman" panose="02020603050405020304" pitchFamily="18" charset="0"/>
              </a:rPr>
              <a:t>K</a:t>
            </a:r>
            <a:r>
              <a:rPr lang="zh-TW" altLang="en-US" sz="2400" dirty="0">
                <a:cs typeface="Times New Roman" panose="02020603050405020304" pitchFamily="18" charset="0"/>
              </a:rPr>
              <a:t>字，而是寫成</a:t>
            </a:r>
            <a:r>
              <a:rPr lang="zh-TW" altLang="en-US" sz="2400" b="1" dirty="0">
                <a:solidFill>
                  <a:srgbClr val="FF0000"/>
                </a:solidFill>
                <a:cs typeface="Times New Roman" panose="02020603050405020304" pitchFamily="18" charset="0"/>
              </a:rPr>
              <a:t>罫</a:t>
            </a:r>
            <a:r>
              <a:rPr lang="en-US" altLang="zh-TW" sz="2400" dirty="0">
                <a:cs typeface="Times New Roman" panose="02020603050405020304" pitchFamily="18" charset="0"/>
              </a:rPr>
              <a:t>(</a:t>
            </a:r>
            <a:r>
              <a:rPr lang="zh-TW" altLang="en-US" sz="2400" dirty="0">
                <a:cs typeface="Times New Roman" panose="02020603050405020304" pitchFamily="18" charset="0"/>
              </a:rPr>
              <a:t>台灣念</a:t>
            </a:r>
            <a:r>
              <a:rPr lang="zh-TW" altLang="en-US" sz="2400" dirty="0">
                <a:solidFill>
                  <a:srgbClr val="FF0000"/>
                </a:solidFill>
                <a:cs typeface="Times New Roman" panose="02020603050405020304" pitchFamily="18" charset="0"/>
              </a:rPr>
              <a:t>掛</a:t>
            </a:r>
            <a:r>
              <a:rPr lang="zh-TW" altLang="en-US" sz="2400" dirty="0">
                <a:cs typeface="Times New Roman" panose="02020603050405020304" pitchFamily="18" charset="0"/>
              </a:rPr>
              <a:t>音，但日本音念成</a:t>
            </a:r>
            <a:r>
              <a:rPr lang="en-US" altLang="zh-TW" sz="2400" b="1" dirty="0">
                <a:solidFill>
                  <a:srgbClr val="FF0000"/>
                </a:solidFill>
                <a:cs typeface="Times New Roman" panose="02020603050405020304" pitchFamily="18" charset="0"/>
              </a:rPr>
              <a:t>Kei</a:t>
            </a:r>
            <a:r>
              <a:rPr lang="zh-TW" altLang="en-US" sz="2400" b="1" dirty="0">
                <a:solidFill>
                  <a:srgbClr val="FF0000"/>
                </a:solidFill>
                <a:cs typeface="Times New Roman" panose="02020603050405020304" pitchFamily="18" charset="0"/>
              </a:rPr>
              <a:t> </a:t>
            </a:r>
            <a:r>
              <a:rPr lang="en-US" altLang="zh-TW" sz="2400" dirty="0">
                <a:cs typeface="Times New Roman" panose="02020603050405020304" pitchFamily="18" charset="0"/>
              </a:rPr>
              <a:t>)</a:t>
            </a:r>
            <a:r>
              <a:rPr lang="zh-TW" altLang="en-US" sz="2400" dirty="0">
                <a:cs typeface="Times New Roman" panose="02020603050405020304" pitchFamily="18" charset="0"/>
              </a:rPr>
              <a:t>，</a:t>
            </a:r>
            <a:r>
              <a:rPr lang="en-US" altLang="zh-TW" sz="2400" b="1" dirty="0">
                <a:solidFill>
                  <a:schemeClr val="accent2"/>
                </a:solidFill>
                <a:cs typeface="Times New Roman" panose="02020603050405020304" pitchFamily="18" charset="0"/>
              </a:rPr>
              <a:t>k</a:t>
            </a:r>
            <a:r>
              <a:rPr lang="zh-TW" altLang="en-US" sz="2400" b="1" dirty="0">
                <a:solidFill>
                  <a:schemeClr val="accent2"/>
                </a:solidFill>
                <a:cs typeface="Times New Roman" panose="02020603050405020304" pitchFamily="18" charset="0"/>
              </a:rPr>
              <a:t>線是罫線</a:t>
            </a:r>
            <a:r>
              <a:rPr lang="zh-TW" altLang="en-US" sz="2400" dirty="0">
                <a:cs typeface="Times New Roman" panose="02020603050405020304" pitchFamily="18" charset="0"/>
              </a:rPr>
              <a:t>，西方取第一個字母</a:t>
            </a:r>
            <a:r>
              <a:rPr lang="en-US" altLang="zh-TW" sz="2400" dirty="0">
                <a:cs typeface="Times New Roman" panose="02020603050405020304" pitchFamily="18" charset="0"/>
              </a:rPr>
              <a:t>k</a:t>
            </a:r>
            <a:r>
              <a:rPr lang="zh-TW" altLang="en-US" sz="2400" dirty="0">
                <a:cs typeface="Times New Roman" panose="02020603050405020304" pitchFamily="18" charset="0"/>
              </a:rPr>
              <a:t>，直譯為</a:t>
            </a:r>
            <a:r>
              <a:rPr lang="en-US" altLang="zh-TW" sz="2400" dirty="0">
                <a:cs typeface="Times New Roman" panose="02020603050405020304" pitchFamily="18" charset="0"/>
              </a:rPr>
              <a:t>k</a:t>
            </a:r>
            <a:r>
              <a:rPr lang="zh-TW" altLang="en-US" sz="2400" dirty="0">
                <a:cs typeface="Times New Roman" panose="02020603050405020304" pitchFamily="18" charset="0"/>
              </a:rPr>
              <a:t>線。</a:t>
            </a:r>
            <a:endParaRPr lang="en-US" altLang="zh-TW" sz="2400" dirty="0">
              <a:cs typeface="Times New Roman" panose="02020603050405020304" pitchFamily="18" charset="0"/>
            </a:endParaRPr>
          </a:p>
          <a:p>
            <a:pPr eaLnBrk="1" hangingPunct="1">
              <a:lnSpc>
                <a:spcPct val="90000"/>
              </a:lnSpc>
            </a:pPr>
            <a:r>
              <a:rPr lang="en-US" altLang="zh-TW" sz="2800" dirty="0">
                <a:solidFill>
                  <a:srgbClr val="000000"/>
                </a:solidFill>
                <a:cs typeface="Times New Roman" panose="02020603050405020304" pitchFamily="18" charset="0"/>
              </a:rPr>
              <a:t>K</a:t>
            </a:r>
            <a:r>
              <a:rPr lang="zh-TW" altLang="en-US" sz="2800" dirty="0">
                <a:solidFill>
                  <a:srgbClr val="000000"/>
                </a:solidFill>
                <a:cs typeface="Times New Roman" panose="02020603050405020304" pitchFamily="18" charset="0"/>
              </a:rPr>
              <a:t>線可明顯地看出買賣雙方力道的消長， 市場主力操作的動向以及股市的上漲、下跌或盤整三種基本變化，使得</a:t>
            </a:r>
            <a:r>
              <a:rPr lang="en-US" altLang="zh-TW" sz="2800" dirty="0">
                <a:solidFill>
                  <a:srgbClr val="000000"/>
                </a:solidFill>
                <a:cs typeface="Times New Roman" panose="02020603050405020304" pitchFamily="18" charset="0"/>
              </a:rPr>
              <a:t>K</a:t>
            </a:r>
            <a:r>
              <a:rPr lang="zh-TW" altLang="en-US" sz="2800" dirty="0">
                <a:solidFill>
                  <a:srgbClr val="000000"/>
                </a:solidFill>
                <a:cs typeface="Times New Roman" panose="02020603050405020304" pitchFamily="18" charset="0"/>
              </a:rPr>
              <a:t>線成為投資大眾最重要的股票技術分析工具。</a:t>
            </a:r>
            <a:r>
              <a:rPr lang="zh-TW" altLang="en-US" sz="2800" dirty="0">
                <a:cs typeface="Times New Roman" panose="02020603050405020304" pitchFamily="18" charset="0"/>
              </a:rPr>
              <a:t> </a:t>
            </a:r>
          </a:p>
        </p:txBody>
      </p:sp>
    </p:spTree>
    <p:extLst>
      <p:ext uri="{BB962C8B-B14F-4D97-AF65-F5344CB8AC3E}">
        <p14:creationId xmlns:p14="http://schemas.microsoft.com/office/powerpoint/2010/main" val="1754233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16806" y="27171"/>
            <a:ext cx="6910387" cy="737533"/>
          </a:xfrm>
        </p:spPr>
        <p:txBody>
          <a:bodyPr/>
          <a:lstStyle/>
          <a:p>
            <a:pPr eaLnBrk="1" hangingPunct="1"/>
            <a:r>
              <a:rPr lang="zh-TW" altLang="en-US" dirty="0"/>
              <a:t>Ｋ線的畫法</a:t>
            </a:r>
          </a:p>
        </p:txBody>
      </p:sp>
      <p:sp>
        <p:nvSpPr>
          <p:cNvPr id="13315" name="Rectangle 3"/>
          <p:cNvSpPr>
            <a:spLocks noGrp="1" noChangeArrowheads="1"/>
          </p:cNvSpPr>
          <p:nvPr>
            <p:ph idx="1"/>
          </p:nvPr>
        </p:nvSpPr>
        <p:spPr>
          <a:xfrm>
            <a:off x="539750" y="1556792"/>
            <a:ext cx="8064500" cy="4888754"/>
          </a:xfrm>
        </p:spPr>
        <p:txBody>
          <a:bodyPr/>
          <a:lstStyle/>
          <a:p>
            <a:pPr eaLnBrk="1" hangingPunct="1">
              <a:lnSpc>
                <a:spcPct val="90000"/>
              </a:lnSpc>
              <a:defRPr/>
            </a:pPr>
            <a:r>
              <a:rPr lang="zh-TW" altLang="en-US" dirty="0">
                <a:solidFill>
                  <a:srgbClr val="000000"/>
                </a:solidFill>
                <a:cs typeface="Times New Roman" panose="02020603050405020304" pitchFamily="18" charset="0"/>
              </a:rPr>
              <a:t> </a:t>
            </a:r>
            <a:r>
              <a:rPr lang="en-US" altLang="zh-TW" sz="2800" dirty="0">
                <a:solidFill>
                  <a:srgbClr val="000000"/>
                </a:solidFill>
                <a:cs typeface="Times New Roman" panose="02020603050405020304" pitchFamily="18" charset="0"/>
              </a:rPr>
              <a:t>K</a:t>
            </a:r>
            <a:r>
              <a:rPr lang="zh-TW" altLang="en-US" sz="2800" dirty="0">
                <a:solidFill>
                  <a:srgbClr val="000000"/>
                </a:solidFill>
                <a:cs typeface="Times New Roman" panose="02020603050405020304" pitchFamily="18" charset="0"/>
              </a:rPr>
              <a:t>線的畫法，就是以個股</a:t>
            </a:r>
            <a:r>
              <a:rPr lang="en-US" altLang="zh-TW" sz="2800" dirty="0">
                <a:solidFill>
                  <a:srgbClr val="000000"/>
                </a:solidFill>
                <a:cs typeface="Times New Roman" panose="02020603050405020304" pitchFamily="18" charset="0"/>
              </a:rPr>
              <a:t>(</a:t>
            </a:r>
            <a:r>
              <a:rPr lang="zh-TW" altLang="en-US" sz="2800" dirty="0">
                <a:solidFill>
                  <a:srgbClr val="000000"/>
                </a:solidFill>
                <a:cs typeface="Times New Roman" panose="02020603050405020304" pitchFamily="18" charset="0"/>
              </a:rPr>
              <a:t>金融商品</a:t>
            </a:r>
            <a:r>
              <a:rPr lang="en-US" altLang="zh-TW" sz="2800" dirty="0">
                <a:solidFill>
                  <a:srgbClr val="000000"/>
                </a:solidFill>
                <a:cs typeface="Times New Roman" panose="02020603050405020304" pitchFamily="18" charset="0"/>
              </a:rPr>
              <a:t>)</a:t>
            </a:r>
            <a:r>
              <a:rPr lang="zh-TW" altLang="en-US" sz="2800" dirty="0">
                <a:solidFill>
                  <a:srgbClr val="000000"/>
                </a:solidFill>
                <a:cs typeface="Times New Roman" panose="02020603050405020304" pitchFamily="18" charset="0"/>
              </a:rPr>
              <a:t>在某段交易時間中的行情變化，用圖形表現出來，而各股中最主要的</a:t>
            </a:r>
            <a:r>
              <a:rPr lang="zh-TW" altLang="en-US" sz="2800" u="sng" dirty="0">
                <a:solidFill>
                  <a:srgbClr val="FF0000"/>
                </a:solidFill>
                <a:cs typeface="Times New Roman" panose="02020603050405020304" pitchFamily="18" charset="0"/>
              </a:rPr>
              <a:t>四個價格</a:t>
            </a:r>
            <a:r>
              <a:rPr lang="zh-TW" altLang="en-US" sz="2800" dirty="0">
                <a:solidFill>
                  <a:srgbClr val="000000"/>
                </a:solidFill>
                <a:cs typeface="Times New Roman" panose="02020603050405020304" pitchFamily="18" charset="0"/>
              </a:rPr>
              <a:t>，即是</a:t>
            </a:r>
            <a:r>
              <a:rPr lang="zh-TW" altLang="en-US" sz="2800" dirty="0">
                <a:solidFill>
                  <a:srgbClr val="FF0000"/>
                </a:solidFill>
                <a:cs typeface="Times New Roman" panose="02020603050405020304" pitchFamily="18" charset="0"/>
              </a:rPr>
              <a:t>開盤價</a:t>
            </a:r>
            <a:r>
              <a:rPr lang="en-US" altLang="zh-TW" sz="2800" dirty="0">
                <a:solidFill>
                  <a:srgbClr val="FF0000"/>
                </a:solidFill>
                <a:cs typeface="Times New Roman" panose="02020603050405020304" pitchFamily="18" charset="0"/>
              </a:rPr>
              <a:t>(open)</a:t>
            </a:r>
            <a:r>
              <a:rPr lang="zh-TW" altLang="en-US" sz="2800" dirty="0">
                <a:solidFill>
                  <a:srgbClr val="FF0000"/>
                </a:solidFill>
                <a:cs typeface="Times New Roman" panose="02020603050405020304" pitchFamily="18" charset="0"/>
              </a:rPr>
              <a:t>、收盤價</a:t>
            </a:r>
            <a:r>
              <a:rPr lang="en-US" altLang="zh-TW" sz="2800" dirty="0">
                <a:solidFill>
                  <a:srgbClr val="FF0000"/>
                </a:solidFill>
                <a:cs typeface="Times New Roman" panose="02020603050405020304" pitchFamily="18" charset="0"/>
              </a:rPr>
              <a:t>(close)</a:t>
            </a:r>
            <a:r>
              <a:rPr lang="zh-TW" altLang="en-US" sz="2800" dirty="0">
                <a:solidFill>
                  <a:srgbClr val="FF0000"/>
                </a:solidFill>
                <a:cs typeface="Times New Roman" panose="02020603050405020304" pitchFamily="18" charset="0"/>
              </a:rPr>
              <a:t>、最高價</a:t>
            </a:r>
            <a:r>
              <a:rPr lang="en-US" altLang="zh-TW" sz="2800" dirty="0">
                <a:solidFill>
                  <a:srgbClr val="FF0000"/>
                </a:solidFill>
                <a:cs typeface="Times New Roman" panose="02020603050405020304" pitchFamily="18" charset="0"/>
              </a:rPr>
              <a:t>(high)</a:t>
            </a:r>
            <a:r>
              <a:rPr lang="zh-TW" altLang="en-US" sz="2800" dirty="0">
                <a:solidFill>
                  <a:srgbClr val="FF0000"/>
                </a:solidFill>
                <a:cs typeface="Times New Roman" panose="02020603050405020304" pitchFamily="18" charset="0"/>
              </a:rPr>
              <a:t>及最低價</a:t>
            </a:r>
            <a:r>
              <a:rPr lang="en-US" altLang="zh-TW" sz="2800" dirty="0">
                <a:solidFill>
                  <a:srgbClr val="FF0000"/>
                </a:solidFill>
                <a:cs typeface="Times New Roman" panose="02020603050405020304" pitchFamily="18" charset="0"/>
              </a:rPr>
              <a:t>(low)</a:t>
            </a:r>
            <a:r>
              <a:rPr lang="zh-TW" altLang="en-US" sz="2800" dirty="0">
                <a:solidFill>
                  <a:srgbClr val="000000"/>
                </a:solidFill>
                <a:cs typeface="Times New Roman" panose="02020603050405020304" pitchFamily="18" charset="0"/>
              </a:rPr>
              <a:t>等四個價格。</a:t>
            </a:r>
            <a:endParaRPr lang="en-US" altLang="zh-TW" sz="2800" dirty="0">
              <a:solidFill>
                <a:srgbClr val="000000"/>
              </a:solidFill>
              <a:cs typeface="Times New Roman" panose="02020603050405020304" pitchFamily="18" charset="0"/>
            </a:endParaRPr>
          </a:p>
          <a:p>
            <a:pPr eaLnBrk="1" hangingPunct="1">
              <a:lnSpc>
                <a:spcPct val="90000"/>
              </a:lnSpc>
              <a:defRPr/>
            </a:pPr>
            <a:r>
              <a:rPr lang="zh-TW" altLang="en-US" sz="2800" dirty="0">
                <a:solidFill>
                  <a:srgbClr val="000000"/>
                </a:solidFill>
                <a:cs typeface="Times New Roman" panose="02020603050405020304" pitchFamily="18" charset="0"/>
              </a:rPr>
              <a:t>若在該段營業時間內，收盤價高於開盤價則以</a:t>
            </a:r>
            <a:r>
              <a:rPr lang="zh-TW" altLang="en-US" sz="2800" u="sng" dirty="0">
                <a:solidFill>
                  <a:srgbClr val="000000"/>
                </a:solidFill>
                <a:cs typeface="Times New Roman" panose="02020603050405020304" pitchFamily="18" charset="0"/>
              </a:rPr>
              <a:t>紅色棒子</a:t>
            </a:r>
            <a:r>
              <a:rPr lang="zh-TW" altLang="en-US" sz="2800" dirty="0">
                <a:solidFill>
                  <a:srgbClr val="000000"/>
                </a:solidFill>
                <a:cs typeface="Times New Roman" panose="02020603050405020304" pitchFamily="18" charset="0"/>
              </a:rPr>
              <a:t>（</a:t>
            </a:r>
            <a:r>
              <a:rPr lang="zh-TW" altLang="en-US" sz="2800" dirty="0">
                <a:solidFill>
                  <a:srgbClr val="FF0000"/>
                </a:solidFill>
                <a:cs typeface="Times New Roman" panose="02020603050405020304" pitchFamily="18" charset="0"/>
              </a:rPr>
              <a:t>俗稱陽線、紅</a:t>
            </a:r>
            <a:r>
              <a:rPr lang="en-US" altLang="zh-TW" sz="2800" dirty="0">
                <a:solidFill>
                  <a:srgbClr val="FF0000"/>
                </a:solidFill>
                <a:cs typeface="Times New Roman" panose="02020603050405020304" pitchFamily="18" charset="0"/>
              </a:rPr>
              <a:t>K</a:t>
            </a:r>
            <a:r>
              <a:rPr lang="zh-TW" altLang="en-US" sz="2800" dirty="0">
                <a:solidFill>
                  <a:srgbClr val="FF0000"/>
                </a:solidFill>
                <a:cs typeface="Times New Roman" panose="02020603050405020304" pitchFamily="18" charset="0"/>
              </a:rPr>
              <a:t>線</a:t>
            </a:r>
            <a:r>
              <a:rPr lang="zh-TW" altLang="en-US" sz="2800" dirty="0">
                <a:solidFill>
                  <a:srgbClr val="000000"/>
                </a:solidFill>
                <a:cs typeface="Times New Roman" panose="02020603050405020304" pitchFamily="18" charset="0"/>
              </a:rPr>
              <a:t>）表示開低走高；若收盤價低於開盤價則以</a:t>
            </a:r>
            <a:r>
              <a:rPr lang="zh-TW" altLang="en-US" sz="2800" u="sng" dirty="0">
                <a:solidFill>
                  <a:srgbClr val="000000"/>
                </a:solidFill>
                <a:cs typeface="Times New Roman" panose="02020603050405020304" pitchFamily="18" charset="0"/>
              </a:rPr>
              <a:t>黑色棒子</a:t>
            </a:r>
            <a:r>
              <a:rPr lang="en-US" altLang="zh-TW" sz="2800" dirty="0">
                <a:solidFill>
                  <a:srgbClr val="FF0000"/>
                </a:solidFill>
                <a:cs typeface="Times New Roman" panose="02020603050405020304" pitchFamily="18" charset="0"/>
              </a:rPr>
              <a:t>(</a:t>
            </a:r>
            <a:r>
              <a:rPr lang="zh-TW" altLang="en-US" sz="2800" dirty="0">
                <a:solidFill>
                  <a:srgbClr val="FF0000"/>
                </a:solidFill>
                <a:cs typeface="Times New Roman" panose="02020603050405020304" pitchFamily="18" charset="0"/>
              </a:rPr>
              <a:t>陰線、黑</a:t>
            </a:r>
            <a:r>
              <a:rPr lang="en-US" altLang="zh-TW" sz="2800" dirty="0">
                <a:solidFill>
                  <a:srgbClr val="FF0000"/>
                </a:solidFill>
                <a:cs typeface="Times New Roman" panose="02020603050405020304" pitchFamily="18" charset="0"/>
              </a:rPr>
              <a:t>K</a:t>
            </a:r>
            <a:r>
              <a:rPr lang="zh-TW" altLang="en-US" sz="2800" dirty="0">
                <a:solidFill>
                  <a:srgbClr val="FF0000"/>
                </a:solidFill>
                <a:cs typeface="Times New Roman" panose="02020603050405020304" pitchFamily="18" charset="0"/>
              </a:rPr>
              <a:t>線</a:t>
            </a:r>
            <a:r>
              <a:rPr lang="en-US" altLang="zh-TW" sz="2800" dirty="0">
                <a:solidFill>
                  <a:srgbClr val="FF0000"/>
                </a:solidFill>
                <a:cs typeface="Times New Roman" panose="02020603050405020304" pitchFamily="18" charset="0"/>
              </a:rPr>
              <a:t>)</a:t>
            </a:r>
            <a:r>
              <a:rPr lang="zh-TW" altLang="en-US" sz="2800" dirty="0">
                <a:solidFill>
                  <a:srgbClr val="000000"/>
                </a:solidFill>
                <a:cs typeface="Times New Roman" panose="02020603050405020304" pitchFamily="18" charset="0"/>
              </a:rPr>
              <a:t>表示開高走低，並把最高價與最低價用</a:t>
            </a:r>
            <a:r>
              <a:rPr lang="zh-TW" altLang="en-US" sz="2800" u="sng" dirty="0">
                <a:solidFill>
                  <a:srgbClr val="FF0000"/>
                </a:solidFill>
                <a:cs typeface="Times New Roman" panose="02020603050405020304" pitchFamily="18" charset="0"/>
              </a:rPr>
              <a:t>上下</a:t>
            </a:r>
            <a:r>
              <a:rPr lang="zh-TW" altLang="en-US" sz="2800" b="1" u="sng" dirty="0">
                <a:solidFill>
                  <a:srgbClr val="FF0000"/>
                </a:solidFill>
                <a:cs typeface="Times New Roman" panose="02020603050405020304" pitchFamily="18" charset="0"/>
              </a:rPr>
              <a:t>影線</a:t>
            </a:r>
            <a:r>
              <a:rPr lang="zh-TW" altLang="en-US" sz="2800" dirty="0">
                <a:solidFill>
                  <a:srgbClr val="000000"/>
                </a:solidFill>
                <a:cs typeface="Times New Roman" panose="02020603050405020304" pitchFamily="18" charset="0"/>
              </a:rPr>
              <a:t>表現出來，這即是</a:t>
            </a:r>
            <a:r>
              <a:rPr lang="en-US" altLang="zh-TW" sz="2800" dirty="0">
                <a:solidFill>
                  <a:srgbClr val="000000"/>
                </a:solidFill>
                <a:cs typeface="Times New Roman" panose="02020603050405020304" pitchFamily="18" charset="0"/>
              </a:rPr>
              <a:t>K</a:t>
            </a:r>
            <a:r>
              <a:rPr lang="zh-TW" altLang="en-US" sz="2800" dirty="0">
                <a:solidFill>
                  <a:srgbClr val="000000"/>
                </a:solidFill>
                <a:cs typeface="Times New Roman" panose="02020603050405020304" pitchFamily="18" charset="0"/>
              </a:rPr>
              <a:t>線。</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eaLnBrk="1" hangingPunct="1">
              <a:lnSpc>
                <a:spcPct val="90000"/>
              </a:lnSpc>
              <a:buFont typeface="Wingdings" panose="05000000000000000000" pitchFamily="2" charset="2"/>
              <a:buNone/>
              <a:defRPr/>
            </a:pPr>
            <a:endParaRPr lang="zh-TW" altLang="en-US" dirty="0">
              <a:cs typeface="Times New Roman" panose="02020603050405020304" pitchFamily="18" charset="0"/>
            </a:endParaRPr>
          </a:p>
        </p:txBody>
      </p:sp>
    </p:spTree>
    <p:extLst>
      <p:ext uri="{BB962C8B-B14F-4D97-AF65-F5344CB8AC3E}">
        <p14:creationId xmlns:p14="http://schemas.microsoft.com/office/powerpoint/2010/main" val="4204944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a:xfrm>
            <a:off x="1076314" y="0"/>
            <a:ext cx="6934200" cy="908720"/>
          </a:xfrm>
        </p:spPr>
        <p:txBody>
          <a:bodyPr/>
          <a:lstStyle/>
          <a:p>
            <a:r>
              <a:rPr lang="zh-TW" altLang="en-US" dirty="0"/>
              <a:t>Ｋ線的畫法</a:t>
            </a:r>
          </a:p>
        </p:txBody>
      </p:sp>
      <p:pic>
        <p:nvPicPr>
          <p:cNvPr id="18437" name="內容版面配置區 5" descr="http://3.bp.blogspot.com/-C9mqRLVd-38/Uvgsx3oodJI/AAAAAAAAC38/RZVvooAuMmA/s1600/%E6%9C%AA%E5%91%BD%E5%90%8D-1____150___CMYK_%E9%A0%90%E8%A6%96_.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755576" y="1396206"/>
            <a:ext cx="7421563" cy="4751387"/>
          </a:xfrm>
        </p:spPr>
      </p:pic>
    </p:spTree>
    <p:extLst>
      <p:ext uri="{BB962C8B-B14F-4D97-AF65-F5344CB8AC3E}">
        <p14:creationId xmlns:p14="http://schemas.microsoft.com/office/powerpoint/2010/main" val="1471506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52500" y="64294"/>
            <a:ext cx="7200900" cy="850105"/>
          </a:xfrm>
        </p:spPr>
        <p:txBody>
          <a:bodyPr/>
          <a:lstStyle/>
          <a:p>
            <a:pPr eaLnBrk="1" hangingPunct="1"/>
            <a:r>
              <a:rPr lang="zh-TW" altLang="en-US" dirty="0"/>
              <a:t>Ｋ線的畫法</a:t>
            </a:r>
          </a:p>
        </p:txBody>
      </p:sp>
      <p:sp>
        <p:nvSpPr>
          <p:cNvPr id="19459" name="Line 26"/>
          <p:cNvSpPr>
            <a:spLocks noChangeShapeType="1"/>
          </p:cNvSpPr>
          <p:nvPr/>
        </p:nvSpPr>
        <p:spPr bwMode="auto">
          <a:xfrm>
            <a:off x="2819400" y="2438400"/>
            <a:ext cx="0"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0" name="Rectangle 25"/>
          <p:cNvSpPr>
            <a:spLocks noChangeArrowheads="1"/>
          </p:cNvSpPr>
          <p:nvPr/>
        </p:nvSpPr>
        <p:spPr bwMode="auto">
          <a:xfrm>
            <a:off x="2590800" y="3124200"/>
            <a:ext cx="457200" cy="1446213"/>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9461" name="Line 24"/>
          <p:cNvSpPr>
            <a:spLocks noChangeShapeType="1"/>
          </p:cNvSpPr>
          <p:nvPr/>
        </p:nvSpPr>
        <p:spPr bwMode="auto">
          <a:xfrm>
            <a:off x="2819400" y="4572000"/>
            <a:ext cx="0" cy="10810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2" name="Line 15"/>
          <p:cNvSpPr>
            <a:spLocks noChangeShapeType="1"/>
          </p:cNvSpPr>
          <p:nvPr/>
        </p:nvSpPr>
        <p:spPr bwMode="auto">
          <a:xfrm>
            <a:off x="6019800" y="2438400"/>
            <a:ext cx="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3" name="Rectangle 14"/>
          <p:cNvSpPr>
            <a:spLocks noChangeArrowheads="1"/>
          </p:cNvSpPr>
          <p:nvPr/>
        </p:nvSpPr>
        <p:spPr bwMode="auto">
          <a:xfrm>
            <a:off x="5791200" y="32004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9464" name="Line 13"/>
          <p:cNvSpPr>
            <a:spLocks noChangeShapeType="1"/>
          </p:cNvSpPr>
          <p:nvPr/>
        </p:nvSpPr>
        <p:spPr bwMode="auto">
          <a:xfrm>
            <a:off x="6019800" y="4648200"/>
            <a:ext cx="0" cy="1028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65" name="Text Box 27"/>
          <p:cNvSpPr txBox="1">
            <a:spLocks noChangeArrowheads="1"/>
          </p:cNvSpPr>
          <p:nvPr/>
        </p:nvSpPr>
        <p:spPr bwMode="auto">
          <a:xfrm>
            <a:off x="2209800" y="1676400"/>
            <a:ext cx="1066800" cy="381000"/>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400">
                <a:solidFill>
                  <a:srgbClr val="FF0000"/>
                </a:solidFill>
                <a:latin typeface="新細明體" panose="02020500000000000000" pitchFamily="18" charset="-120"/>
                <a:ea typeface="新細明體" panose="02020500000000000000" pitchFamily="18" charset="-120"/>
              </a:rPr>
              <a:t>陽線</a:t>
            </a:r>
            <a:endParaRPr lang="zh-TW" altLang="en-US" sz="24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19466" name="Text Box 23"/>
          <p:cNvSpPr txBox="1">
            <a:spLocks noChangeArrowheads="1"/>
          </p:cNvSpPr>
          <p:nvPr/>
        </p:nvSpPr>
        <p:spPr bwMode="auto">
          <a:xfrm>
            <a:off x="419100" y="2228850"/>
            <a:ext cx="1028700" cy="433388"/>
          </a:xfrm>
          <a:prstGeom prst="rect">
            <a:avLst/>
          </a:prstGeom>
          <a:solidFill>
            <a:srgbClr val="FFFFFF"/>
          </a:solidFill>
          <a:ln w="9525">
            <a:solidFill>
              <a:srgbClr val="333399"/>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ea typeface="新細明體" panose="02020500000000000000" pitchFamily="18" charset="-120"/>
            </a:endParaRPr>
          </a:p>
        </p:txBody>
      </p:sp>
      <p:sp>
        <p:nvSpPr>
          <p:cNvPr id="19467" name="Line 22"/>
          <p:cNvSpPr>
            <a:spLocks noChangeShapeType="1"/>
          </p:cNvSpPr>
          <p:nvPr/>
        </p:nvSpPr>
        <p:spPr bwMode="auto">
          <a:xfrm>
            <a:off x="1447800" y="24384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68" name="Text Box 21"/>
          <p:cNvSpPr txBox="1">
            <a:spLocks noChangeArrowheads="1"/>
          </p:cNvSpPr>
          <p:nvPr/>
        </p:nvSpPr>
        <p:spPr bwMode="auto">
          <a:xfrm>
            <a:off x="609600" y="3011488"/>
            <a:ext cx="1257300" cy="377825"/>
          </a:xfrm>
          <a:prstGeom prst="rect">
            <a:avLst/>
          </a:prstGeom>
          <a:solidFill>
            <a:srgbClr val="FFFFFF"/>
          </a:solidFill>
          <a:ln w="9525">
            <a:solidFill>
              <a:srgbClr val="333399"/>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p:txBody>
      </p:sp>
      <p:sp>
        <p:nvSpPr>
          <p:cNvPr id="19469" name="Text Box 20"/>
          <p:cNvSpPr txBox="1">
            <a:spLocks noChangeArrowheads="1"/>
          </p:cNvSpPr>
          <p:nvPr/>
        </p:nvSpPr>
        <p:spPr bwMode="auto">
          <a:xfrm>
            <a:off x="838200" y="4403725"/>
            <a:ext cx="1028700" cy="393700"/>
          </a:xfrm>
          <a:prstGeom prst="rect">
            <a:avLst/>
          </a:prstGeom>
          <a:solidFill>
            <a:srgbClr val="FFFFFF"/>
          </a:solidFill>
          <a:ln w="9525">
            <a:solidFill>
              <a:srgbClr val="333399"/>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0" name="Text Box 19"/>
          <p:cNvSpPr txBox="1">
            <a:spLocks noChangeArrowheads="1"/>
          </p:cNvSpPr>
          <p:nvPr/>
        </p:nvSpPr>
        <p:spPr bwMode="auto">
          <a:xfrm>
            <a:off x="381000" y="5486400"/>
            <a:ext cx="1028700" cy="331788"/>
          </a:xfrm>
          <a:prstGeom prst="rect">
            <a:avLst/>
          </a:prstGeom>
          <a:solidFill>
            <a:srgbClr val="FFFFFF"/>
          </a:solidFill>
          <a:ln w="9525">
            <a:solidFill>
              <a:srgbClr val="333399"/>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1" name="Line 18"/>
          <p:cNvSpPr>
            <a:spLocks noChangeShapeType="1"/>
          </p:cNvSpPr>
          <p:nvPr/>
        </p:nvSpPr>
        <p:spPr bwMode="auto">
          <a:xfrm>
            <a:off x="1371600" y="5638800"/>
            <a:ext cx="1181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2" name="Line 17"/>
          <p:cNvSpPr>
            <a:spLocks noChangeShapeType="1"/>
          </p:cNvSpPr>
          <p:nvPr/>
        </p:nvSpPr>
        <p:spPr bwMode="auto">
          <a:xfrm>
            <a:off x="1905000" y="45720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3" name="Line 16"/>
          <p:cNvSpPr>
            <a:spLocks noChangeShapeType="1"/>
          </p:cNvSpPr>
          <p:nvPr/>
        </p:nvSpPr>
        <p:spPr bwMode="auto">
          <a:xfrm>
            <a:off x="1905000" y="32004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4" name="Text Box 12"/>
          <p:cNvSpPr txBox="1">
            <a:spLocks noChangeArrowheads="1"/>
          </p:cNvSpPr>
          <p:nvPr/>
        </p:nvSpPr>
        <p:spPr bwMode="auto">
          <a:xfrm>
            <a:off x="6781800" y="2286000"/>
            <a:ext cx="11811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5" name="Text Box 11"/>
          <p:cNvSpPr txBox="1">
            <a:spLocks noChangeArrowheads="1"/>
          </p:cNvSpPr>
          <p:nvPr/>
        </p:nvSpPr>
        <p:spPr bwMode="auto">
          <a:xfrm>
            <a:off x="7086600" y="55626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6" name="Text Box 10"/>
          <p:cNvSpPr txBox="1">
            <a:spLocks noChangeArrowheads="1"/>
          </p:cNvSpPr>
          <p:nvPr/>
        </p:nvSpPr>
        <p:spPr bwMode="auto">
          <a:xfrm>
            <a:off x="7467600" y="4495800"/>
            <a:ext cx="11811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7" name="Text Box 9"/>
          <p:cNvSpPr txBox="1">
            <a:spLocks noChangeArrowheads="1"/>
          </p:cNvSpPr>
          <p:nvPr/>
        </p:nvSpPr>
        <p:spPr bwMode="auto">
          <a:xfrm>
            <a:off x="7315200" y="3048000"/>
            <a:ext cx="1066800" cy="4540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78" name="Line 8"/>
          <p:cNvSpPr>
            <a:spLocks noChangeShapeType="1"/>
          </p:cNvSpPr>
          <p:nvPr/>
        </p:nvSpPr>
        <p:spPr bwMode="auto">
          <a:xfrm flipH="1">
            <a:off x="6096000" y="57150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9" name="Line 7"/>
          <p:cNvSpPr>
            <a:spLocks noChangeShapeType="1"/>
          </p:cNvSpPr>
          <p:nvPr/>
        </p:nvSpPr>
        <p:spPr bwMode="auto">
          <a:xfrm flipH="1">
            <a:off x="6477000" y="46482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0" name="Line 6"/>
          <p:cNvSpPr>
            <a:spLocks noChangeShapeType="1"/>
          </p:cNvSpPr>
          <p:nvPr/>
        </p:nvSpPr>
        <p:spPr bwMode="auto">
          <a:xfrm flipH="1">
            <a:off x="6324600" y="32004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1" name="Rectangle 28"/>
          <p:cNvSpPr>
            <a:spLocks noChangeArrowheads="1"/>
          </p:cNvSpPr>
          <p:nvPr/>
        </p:nvSpPr>
        <p:spPr bwMode="auto">
          <a:xfrm>
            <a:off x="0" y="1643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9482" name="Rectangle 37"/>
          <p:cNvSpPr>
            <a:spLocks noChangeArrowheads="1"/>
          </p:cNvSpPr>
          <p:nvPr/>
        </p:nvSpPr>
        <p:spPr bwMode="auto">
          <a:xfrm>
            <a:off x="0" y="2222500"/>
            <a:ext cx="91440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19483" name="Line 38"/>
          <p:cNvSpPr>
            <a:spLocks noChangeShapeType="1"/>
          </p:cNvSpPr>
          <p:nvPr/>
        </p:nvSpPr>
        <p:spPr bwMode="auto">
          <a:xfrm flipH="1">
            <a:off x="6096000" y="24384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4" name="Text Box 40"/>
          <p:cNvSpPr txBox="1">
            <a:spLocks noChangeArrowheads="1"/>
          </p:cNvSpPr>
          <p:nvPr/>
        </p:nvSpPr>
        <p:spPr bwMode="auto">
          <a:xfrm>
            <a:off x="4191000" y="3657600"/>
            <a:ext cx="609600" cy="9906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kumimoji="0" lang="zh-TW" altLang="en-US" sz="2400">
                <a:solidFill>
                  <a:schemeClr val="tx1"/>
                </a:solidFill>
                <a:ea typeface="新細明體" panose="02020500000000000000" pitchFamily="18" charset="-120"/>
              </a:rPr>
              <a:t>實</a:t>
            </a:r>
          </a:p>
          <a:p>
            <a:pPr>
              <a:spcBef>
                <a:spcPct val="0"/>
              </a:spcBef>
              <a:buClrTx/>
              <a:buFontTx/>
              <a:buNone/>
            </a:pPr>
            <a:r>
              <a:rPr kumimoji="0" lang="zh-TW" altLang="en-US" sz="2400">
                <a:solidFill>
                  <a:schemeClr val="tx1"/>
                </a:solidFill>
                <a:ea typeface="新細明體" panose="02020500000000000000" pitchFamily="18" charset="-120"/>
              </a:rPr>
              <a:t>體</a:t>
            </a:r>
          </a:p>
        </p:txBody>
      </p:sp>
      <p:sp>
        <p:nvSpPr>
          <p:cNvPr id="19485" name="Line 41"/>
          <p:cNvSpPr>
            <a:spLocks noChangeShapeType="1"/>
          </p:cNvSpPr>
          <p:nvPr/>
        </p:nvSpPr>
        <p:spPr bwMode="auto">
          <a:xfrm>
            <a:off x="4724400" y="4038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6" name="Line 42"/>
          <p:cNvSpPr>
            <a:spLocks noChangeShapeType="1"/>
          </p:cNvSpPr>
          <p:nvPr/>
        </p:nvSpPr>
        <p:spPr bwMode="auto">
          <a:xfrm flipH="1">
            <a:off x="3276600" y="4038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7" name="Line 43"/>
          <p:cNvSpPr>
            <a:spLocks noChangeShapeType="1"/>
          </p:cNvSpPr>
          <p:nvPr/>
        </p:nvSpPr>
        <p:spPr bwMode="auto">
          <a:xfrm>
            <a:off x="6019800" y="2438400"/>
            <a:ext cx="0" cy="762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88" name="Rectangle 44"/>
          <p:cNvSpPr>
            <a:spLocks noChangeArrowheads="1"/>
          </p:cNvSpPr>
          <p:nvPr/>
        </p:nvSpPr>
        <p:spPr bwMode="auto">
          <a:xfrm>
            <a:off x="5791200" y="32004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9489" name="Line 45"/>
          <p:cNvSpPr>
            <a:spLocks noChangeShapeType="1"/>
          </p:cNvSpPr>
          <p:nvPr/>
        </p:nvSpPr>
        <p:spPr bwMode="auto">
          <a:xfrm>
            <a:off x="6019800" y="4648200"/>
            <a:ext cx="0" cy="1028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490" name="Text Box 46"/>
          <p:cNvSpPr txBox="1">
            <a:spLocks noChangeArrowheads="1"/>
          </p:cNvSpPr>
          <p:nvPr/>
        </p:nvSpPr>
        <p:spPr bwMode="auto">
          <a:xfrm>
            <a:off x="5467350" y="1643063"/>
            <a:ext cx="1104900" cy="427037"/>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陰線</a:t>
            </a:r>
            <a:endParaRPr lang="zh-TW" altLang="en-US" sz="24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19491" name="Text Box 47"/>
          <p:cNvSpPr txBox="1">
            <a:spLocks noChangeArrowheads="1"/>
          </p:cNvSpPr>
          <p:nvPr/>
        </p:nvSpPr>
        <p:spPr bwMode="auto">
          <a:xfrm>
            <a:off x="6781800" y="2286000"/>
            <a:ext cx="11811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92" name="Text Box 48"/>
          <p:cNvSpPr txBox="1">
            <a:spLocks noChangeArrowheads="1"/>
          </p:cNvSpPr>
          <p:nvPr/>
        </p:nvSpPr>
        <p:spPr bwMode="auto">
          <a:xfrm>
            <a:off x="7086600" y="55626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19493" name="Text Box 49"/>
          <p:cNvSpPr txBox="1">
            <a:spLocks noChangeArrowheads="1"/>
          </p:cNvSpPr>
          <p:nvPr/>
        </p:nvSpPr>
        <p:spPr bwMode="auto">
          <a:xfrm>
            <a:off x="7467600" y="4495800"/>
            <a:ext cx="9906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p:txBody>
      </p:sp>
      <p:sp>
        <p:nvSpPr>
          <p:cNvPr id="19494" name="Line 50"/>
          <p:cNvSpPr>
            <a:spLocks noChangeShapeType="1"/>
          </p:cNvSpPr>
          <p:nvPr/>
        </p:nvSpPr>
        <p:spPr bwMode="auto">
          <a:xfrm flipH="1">
            <a:off x="6096000" y="57150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95" name="Line 51"/>
          <p:cNvSpPr>
            <a:spLocks noChangeShapeType="1"/>
          </p:cNvSpPr>
          <p:nvPr/>
        </p:nvSpPr>
        <p:spPr bwMode="auto">
          <a:xfrm flipH="1">
            <a:off x="6477000" y="46482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96" name="Line 52"/>
          <p:cNvSpPr>
            <a:spLocks noChangeShapeType="1"/>
          </p:cNvSpPr>
          <p:nvPr/>
        </p:nvSpPr>
        <p:spPr bwMode="auto">
          <a:xfrm flipH="1">
            <a:off x="6324600" y="32004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97" name="Line 53"/>
          <p:cNvSpPr>
            <a:spLocks noChangeShapeType="1"/>
          </p:cNvSpPr>
          <p:nvPr/>
        </p:nvSpPr>
        <p:spPr bwMode="auto">
          <a:xfrm flipH="1">
            <a:off x="6096000" y="24384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2590800" y="3124200"/>
            <a:ext cx="457200" cy="14462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9499" name="文字方塊 2"/>
          <p:cNvSpPr txBox="1">
            <a:spLocks noChangeArrowheads="1"/>
          </p:cNvSpPr>
          <p:nvPr/>
        </p:nvSpPr>
        <p:spPr bwMode="auto">
          <a:xfrm>
            <a:off x="3419475" y="2347913"/>
            <a:ext cx="1304925" cy="461962"/>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上影線</a:t>
            </a:r>
          </a:p>
        </p:txBody>
      </p:sp>
      <p:sp>
        <p:nvSpPr>
          <p:cNvPr id="19500" name="文字方塊 44"/>
          <p:cNvSpPr txBox="1">
            <a:spLocks noChangeArrowheads="1"/>
          </p:cNvSpPr>
          <p:nvPr/>
        </p:nvSpPr>
        <p:spPr bwMode="auto">
          <a:xfrm>
            <a:off x="3576638" y="4957763"/>
            <a:ext cx="1304925" cy="460375"/>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下影線</a:t>
            </a:r>
          </a:p>
        </p:txBody>
      </p:sp>
      <p:cxnSp>
        <p:nvCxnSpPr>
          <p:cNvPr id="5" name="直線單箭頭接點 4"/>
          <p:cNvCxnSpPr>
            <a:stCxn id="19499" idx="1"/>
          </p:cNvCxnSpPr>
          <p:nvPr/>
        </p:nvCxnSpPr>
        <p:spPr>
          <a:xfrm flipH="1" flipV="1">
            <a:off x="3048000" y="2576513"/>
            <a:ext cx="371475" cy="1587"/>
          </a:xfrm>
          <a:prstGeom prst="straightConnector1">
            <a:avLst/>
          </a:prstGeom>
          <a:ln>
            <a:solidFill>
              <a:srgbClr val="33339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3148013" y="5202238"/>
            <a:ext cx="371475" cy="3175"/>
          </a:xfrm>
          <a:prstGeom prst="straightConnector1">
            <a:avLst/>
          </a:prstGeom>
          <a:ln>
            <a:solidFill>
              <a:srgbClr val="3333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41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43D36C5B-B558-4DEB-8FD2-731621E1EB22}" type="slidenum">
              <a:rPr lang="en-US" altLang="zh-TW" sz="1400" smtClean="0">
                <a:solidFill>
                  <a:schemeClr val="tx1"/>
                </a:solidFill>
                <a:ea typeface="新細明體" panose="02020500000000000000" pitchFamily="18" charset="-120"/>
              </a:rPr>
              <a:pPr>
                <a:spcBef>
                  <a:spcPct val="0"/>
                </a:spcBef>
                <a:buClrTx/>
                <a:buFontTx/>
                <a:buNone/>
              </a:pPr>
              <a:t>4</a:t>
            </a:fld>
            <a:endParaRPr lang="en-US" altLang="zh-TW" sz="1400">
              <a:solidFill>
                <a:schemeClr val="tx1"/>
              </a:solidFill>
              <a:ea typeface="新細明體" panose="02020500000000000000" pitchFamily="18" charset="-120"/>
            </a:endParaRPr>
          </a:p>
        </p:txBody>
      </p:sp>
      <p:sp>
        <p:nvSpPr>
          <p:cNvPr id="7171" name="AutoShape 2"/>
          <p:cNvSpPr>
            <a:spLocks noChangeArrowheads="1"/>
          </p:cNvSpPr>
          <p:nvPr/>
        </p:nvSpPr>
        <p:spPr bwMode="auto">
          <a:xfrm>
            <a:off x="3517900" y="3209925"/>
            <a:ext cx="1778000" cy="914400"/>
          </a:xfrm>
          <a:prstGeom prst="roundRect">
            <a:avLst>
              <a:gd name="adj" fmla="val 16667"/>
            </a:avLst>
          </a:prstGeom>
          <a:gradFill rotWithShape="1">
            <a:gsLst>
              <a:gs pos="0">
                <a:srgbClr val="FFFF66"/>
              </a:gs>
              <a:gs pos="100000">
                <a:srgbClr val="DCDC58"/>
              </a:gs>
            </a:gsLst>
            <a:lin ang="5400000" scaled="1"/>
          </a:gradFill>
          <a:ln w="9525">
            <a:round/>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800" b="1" dirty="0">
                <a:solidFill>
                  <a:schemeClr val="tx1"/>
                </a:solidFill>
                <a:latin typeface="Arial" panose="020B0604020202020204" pitchFamily="34" charset="0"/>
              </a:rPr>
              <a:t>投資分析</a:t>
            </a:r>
          </a:p>
        </p:txBody>
      </p:sp>
      <p:pic>
        <p:nvPicPr>
          <p:cNvPr id="7172" name="Picture 3" descr="pe01631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7763" y="2112963"/>
            <a:ext cx="1684337"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Line 4"/>
          <p:cNvSpPr>
            <a:spLocks noChangeShapeType="1"/>
          </p:cNvSpPr>
          <p:nvPr/>
        </p:nvSpPr>
        <p:spPr bwMode="auto">
          <a:xfrm flipV="1">
            <a:off x="4614863" y="42767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74" name="Text Box 5"/>
          <p:cNvSpPr txBox="1">
            <a:spLocks noChangeArrowheads="1"/>
          </p:cNvSpPr>
          <p:nvPr/>
        </p:nvSpPr>
        <p:spPr bwMode="auto">
          <a:xfrm>
            <a:off x="3631927" y="517496"/>
            <a:ext cx="2244725"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dirty="0">
                <a:solidFill>
                  <a:schemeClr val="tx1"/>
                </a:solidFill>
                <a:latin typeface="Arial" panose="020B0604020202020204" pitchFamily="34" charset="0"/>
              </a:rPr>
              <a:t>公司基本面分析</a:t>
            </a:r>
          </a:p>
        </p:txBody>
      </p:sp>
      <p:sp>
        <p:nvSpPr>
          <p:cNvPr id="7175" name="Text Box 6"/>
          <p:cNvSpPr txBox="1">
            <a:spLocks noChangeArrowheads="1"/>
          </p:cNvSpPr>
          <p:nvPr/>
        </p:nvSpPr>
        <p:spPr bwMode="auto">
          <a:xfrm>
            <a:off x="6084888" y="4430713"/>
            <a:ext cx="2338387"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b="1">
                <a:solidFill>
                  <a:srgbClr val="FF0000"/>
                </a:solidFill>
                <a:latin typeface="Arial" panose="020B0604020202020204" pitchFamily="34" charset="0"/>
              </a:rPr>
              <a:t>技術面分析</a:t>
            </a:r>
          </a:p>
        </p:txBody>
      </p:sp>
      <p:sp>
        <p:nvSpPr>
          <p:cNvPr id="7176" name="Text Box 7"/>
          <p:cNvSpPr txBox="1">
            <a:spLocks noChangeArrowheads="1"/>
          </p:cNvSpPr>
          <p:nvPr/>
        </p:nvSpPr>
        <p:spPr bwMode="auto">
          <a:xfrm>
            <a:off x="6053138" y="2386013"/>
            <a:ext cx="2619375"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a:solidFill>
                  <a:schemeClr val="tx1"/>
                </a:solidFill>
                <a:latin typeface="Arial" panose="020B0604020202020204" pitchFamily="34" charset="0"/>
              </a:rPr>
              <a:t>總經面分析</a:t>
            </a:r>
          </a:p>
        </p:txBody>
      </p:sp>
      <p:sp>
        <p:nvSpPr>
          <p:cNvPr id="7177" name="Text Box 8"/>
          <p:cNvSpPr txBox="1">
            <a:spLocks noChangeArrowheads="1"/>
          </p:cNvSpPr>
          <p:nvPr/>
        </p:nvSpPr>
        <p:spPr bwMode="auto">
          <a:xfrm>
            <a:off x="788988" y="2532063"/>
            <a:ext cx="2198687" cy="519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a:solidFill>
                  <a:schemeClr val="tx1"/>
                </a:solidFill>
                <a:latin typeface="Arial" panose="020B0604020202020204" pitchFamily="34" charset="0"/>
              </a:rPr>
              <a:t>產業面分析</a:t>
            </a:r>
          </a:p>
        </p:txBody>
      </p:sp>
      <p:sp>
        <p:nvSpPr>
          <p:cNvPr id="7178" name="Text Box 9"/>
          <p:cNvSpPr txBox="1">
            <a:spLocks noChangeArrowheads="1"/>
          </p:cNvSpPr>
          <p:nvPr/>
        </p:nvSpPr>
        <p:spPr bwMode="auto">
          <a:xfrm>
            <a:off x="639763" y="4505325"/>
            <a:ext cx="2244725" cy="519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a:solidFill>
                  <a:schemeClr val="tx1"/>
                </a:solidFill>
                <a:latin typeface="Arial" panose="020B0604020202020204" pitchFamily="34" charset="0"/>
              </a:rPr>
              <a:t>籌碼面分析</a:t>
            </a:r>
          </a:p>
        </p:txBody>
      </p:sp>
      <p:sp>
        <p:nvSpPr>
          <p:cNvPr id="7179" name="Text Box 10"/>
          <p:cNvSpPr txBox="1">
            <a:spLocks noChangeArrowheads="1"/>
          </p:cNvSpPr>
          <p:nvPr/>
        </p:nvSpPr>
        <p:spPr bwMode="auto">
          <a:xfrm>
            <a:off x="3590925" y="4870450"/>
            <a:ext cx="2244725" cy="519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a:solidFill>
                  <a:schemeClr val="tx1"/>
                </a:solidFill>
                <a:latin typeface="Arial" panose="020B0604020202020204" pitchFamily="34" charset="0"/>
              </a:rPr>
              <a:t>消息面分析</a:t>
            </a:r>
          </a:p>
        </p:txBody>
      </p:sp>
      <p:sp>
        <p:nvSpPr>
          <p:cNvPr id="7180" name="Line 11"/>
          <p:cNvSpPr>
            <a:spLocks noChangeShapeType="1"/>
          </p:cNvSpPr>
          <p:nvPr/>
        </p:nvSpPr>
        <p:spPr bwMode="auto">
          <a:xfrm flipV="1">
            <a:off x="4614863" y="4276725"/>
            <a:ext cx="0" cy="5921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1" name="Line 12"/>
          <p:cNvSpPr>
            <a:spLocks noChangeShapeType="1"/>
          </p:cNvSpPr>
          <p:nvPr/>
        </p:nvSpPr>
        <p:spPr bwMode="auto">
          <a:xfrm>
            <a:off x="4643438" y="1557338"/>
            <a:ext cx="0" cy="5286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2" name="Line 13"/>
          <p:cNvSpPr>
            <a:spLocks noChangeShapeType="1"/>
          </p:cNvSpPr>
          <p:nvPr/>
        </p:nvSpPr>
        <p:spPr bwMode="auto">
          <a:xfrm>
            <a:off x="2987675" y="2828925"/>
            <a:ext cx="655638"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3" name="Line 14"/>
          <p:cNvSpPr>
            <a:spLocks noChangeShapeType="1"/>
          </p:cNvSpPr>
          <p:nvPr/>
        </p:nvSpPr>
        <p:spPr bwMode="auto">
          <a:xfrm flipV="1">
            <a:off x="2843213" y="4127500"/>
            <a:ext cx="747712" cy="3810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4" name="Line 15"/>
          <p:cNvSpPr>
            <a:spLocks noChangeShapeType="1"/>
          </p:cNvSpPr>
          <p:nvPr/>
        </p:nvSpPr>
        <p:spPr bwMode="auto">
          <a:xfrm flipH="1" flipV="1">
            <a:off x="5419725" y="4048125"/>
            <a:ext cx="665163" cy="3889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5" name="Line 16"/>
          <p:cNvSpPr>
            <a:spLocks noChangeShapeType="1"/>
          </p:cNvSpPr>
          <p:nvPr/>
        </p:nvSpPr>
        <p:spPr bwMode="auto">
          <a:xfrm flipH="1">
            <a:off x="5435600" y="2905125"/>
            <a:ext cx="649288" cy="2365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86" name="Text Box 6"/>
          <p:cNvSpPr txBox="1">
            <a:spLocks noChangeArrowheads="1"/>
          </p:cNvSpPr>
          <p:nvPr/>
        </p:nvSpPr>
        <p:spPr bwMode="auto">
          <a:xfrm>
            <a:off x="6084888" y="3357563"/>
            <a:ext cx="2338387"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800" b="1">
                <a:solidFill>
                  <a:schemeClr val="tx1"/>
                </a:solidFill>
                <a:latin typeface="Arial" panose="020B0604020202020204" pitchFamily="34" charset="0"/>
              </a:rPr>
              <a:t>心理面分析</a:t>
            </a:r>
          </a:p>
        </p:txBody>
      </p:sp>
      <p:sp>
        <p:nvSpPr>
          <p:cNvPr id="7187" name="Line 16"/>
          <p:cNvSpPr>
            <a:spLocks noChangeShapeType="1"/>
          </p:cNvSpPr>
          <p:nvPr/>
        </p:nvSpPr>
        <p:spPr bwMode="auto">
          <a:xfrm flipH="1">
            <a:off x="5435600" y="3573463"/>
            <a:ext cx="649288" cy="206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11469454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36638" y="0"/>
            <a:ext cx="6934200" cy="862013"/>
          </a:xfrm>
        </p:spPr>
        <p:txBody>
          <a:bodyPr/>
          <a:lstStyle/>
          <a:p>
            <a:pPr eaLnBrk="1" hangingPunct="1"/>
            <a:r>
              <a:rPr lang="en-US" altLang="zh-TW" dirty="0"/>
              <a:t>K</a:t>
            </a:r>
            <a:r>
              <a:rPr lang="zh-TW" altLang="en-US" dirty="0"/>
              <a:t>線的意義</a:t>
            </a:r>
          </a:p>
        </p:txBody>
      </p:sp>
      <p:pic>
        <p:nvPicPr>
          <p:cNvPr id="20484" name="Picture 3" descr="00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725613"/>
            <a:ext cx="4046538" cy="2927350"/>
          </a:xfrm>
        </p:spPr>
      </p:pic>
      <p:pic>
        <p:nvPicPr>
          <p:cNvPr id="20485" name="Picture 4" descr="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700213"/>
            <a:ext cx="42672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5"/>
          <p:cNvSpPr>
            <a:spLocks noChangeArrowheads="1"/>
          </p:cNvSpPr>
          <p:nvPr/>
        </p:nvSpPr>
        <p:spPr bwMode="auto">
          <a:xfrm>
            <a:off x="442913" y="5265738"/>
            <a:ext cx="8569325" cy="863600"/>
          </a:xfrm>
          <a:prstGeom prst="rect">
            <a:avLst/>
          </a:prstGeom>
          <a:solidFill>
            <a:srgbClr val="000000"/>
          </a:solidFill>
          <a:ln w="12700" cap="sq">
            <a:solidFill>
              <a:srgbClr val="000000"/>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kumimoji="0" lang="en-US" altLang="zh-TW" sz="2400">
                <a:solidFill>
                  <a:schemeClr val="bg1"/>
                </a:solidFill>
                <a:latin typeface="Georgia" panose="02040502050405020303" pitchFamily="18" charset="0"/>
              </a:rPr>
              <a:t>K</a:t>
            </a:r>
            <a:r>
              <a:rPr kumimoji="0" lang="zh-TW" altLang="en-US" sz="2400">
                <a:solidFill>
                  <a:schemeClr val="bg1"/>
                </a:solidFill>
                <a:latin typeface="Georgia" panose="02040502050405020303" pitchFamily="18" charset="0"/>
              </a:rPr>
              <a:t>線顏色的決定，是由「</a:t>
            </a:r>
            <a:r>
              <a:rPr lang="zh-TW" altLang="en-US" sz="2400">
                <a:solidFill>
                  <a:schemeClr val="bg1"/>
                </a:solidFill>
                <a:latin typeface="Georgia" panose="02040502050405020303" pitchFamily="18" charset="0"/>
              </a:rPr>
              <a:t>收盤價減開盤價</a:t>
            </a:r>
            <a:r>
              <a:rPr kumimoji="0" lang="zh-TW" altLang="en-US" sz="2400">
                <a:solidFill>
                  <a:schemeClr val="bg1"/>
                </a:solidFill>
                <a:latin typeface="Georgia" panose="02040502050405020303" pitchFamily="18" charset="0"/>
              </a:rPr>
              <a:t>」</a:t>
            </a:r>
            <a:r>
              <a:rPr lang="zh-TW" altLang="en-US" sz="2400">
                <a:solidFill>
                  <a:schemeClr val="bg1"/>
                </a:solidFill>
                <a:latin typeface="Georgia" panose="02040502050405020303" pitchFamily="18" charset="0"/>
              </a:rPr>
              <a:t>是否為正值來判斷，</a:t>
            </a:r>
          </a:p>
          <a:p>
            <a:pPr algn="ctr" eaLnBrk="1" hangingPunct="1">
              <a:spcBef>
                <a:spcPct val="0"/>
              </a:spcBef>
              <a:buClrTx/>
              <a:buFontTx/>
              <a:buNone/>
            </a:pPr>
            <a:r>
              <a:rPr lang="zh-TW" altLang="en-US" sz="2400">
                <a:solidFill>
                  <a:schemeClr val="bg1"/>
                </a:solidFill>
                <a:latin typeface="Georgia" panose="02040502050405020303" pitchFamily="18" charset="0"/>
              </a:rPr>
              <a:t>而非「收盤價減前日收盤價」。</a:t>
            </a:r>
          </a:p>
        </p:txBody>
      </p:sp>
      <p:sp>
        <p:nvSpPr>
          <p:cNvPr id="20487" name="Text Box 6"/>
          <p:cNvSpPr txBox="1">
            <a:spLocks noChangeArrowheads="1"/>
          </p:cNvSpPr>
          <p:nvPr/>
        </p:nvSpPr>
        <p:spPr bwMode="auto">
          <a:xfrm>
            <a:off x="827088" y="4868863"/>
            <a:ext cx="3240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kumimoji="0" lang="zh-TW" altLang="en-US" sz="2000">
                <a:solidFill>
                  <a:schemeClr val="bg1"/>
                </a:solidFill>
                <a:latin typeface="標楷體" panose="03000509000000000000" pitchFamily="65" charset="-120"/>
              </a:rPr>
              <a:t>開低走高</a:t>
            </a:r>
          </a:p>
        </p:txBody>
      </p:sp>
      <p:sp>
        <p:nvSpPr>
          <p:cNvPr id="20488" name="Text Box 7"/>
          <p:cNvSpPr txBox="1">
            <a:spLocks noChangeArrowheads="1"/>
          </p:cNvSpPr>
          <p:nvPr/>
        </p:nvSpPr>
        <p:spPr bwMode="auto">
          <a:xfrm>
            <a:off x="5076825" y="4868863"/>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kumimoji="0" lang="zh-TW" altLang="en-US" sz="2000">
                <a:solidFill>
                  <a:schemeClr val="bg1"/>
                </a:solidFill>
                <a:latin typeface="標楷體" panose="03000509000000000000" pitchFamily="65" charset="-120"/>
              </a:rPr>
              <a:t>開高走低</a:t>
            </a:r>
          </a:p>
        </p:txBody>
      </p:sp>
    </p:spTree>
    <p:extLst>
      <p:ext uri="{BB962C8B-B14F-4D97-AF65-F5344CB8AC3E}">
        <p14:creationId xmlns:p14="http://schemas.microsoft.com/office/powerpoint/2010/main" val="2874764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27140" y="35383"/>
            <a:ext cx="6934200" cy="858370"/>
          </a:xfrm>
        </p:spPr>
        <p:txBody>
          <a:bodyPr anchor="b"/>
          <a:lstStyle/>
          <a:p>
            <a:pPr eaLnBrk="1" hangingPunct="1"/>
            <a:r>
              <a:rPr lang="zh-TW" altLang="en-US" dirty="0"/>
              <a:t>紅</a:t>
            </a:r>
            <a:r>
              <a:rPr lang="en-US" altLang="zh-TW" dirty="0"/>
              <a:t>K</a:t>
            </a:r>
            <a:r>
              <a:rPr lang="zh-TW" altLang="en-US" dirty="0"/>
              <a:t>線（陽線）</a:t>
            </a:r>
          </a:p>
        </p:txBody>
      </p:sp>
      <p:sp>
        <p:nvSpPr>
          <p:cNvPr id="21508" name="Line 3"/>
          <p:cNvSpPr>
            <a:spLocks noChangeShapeType="1"/>
          </p:cNvSpPr>
          <p:nvPr/>
        </p:nvSpPr>
        <p:spPr bwMode="auto">
          <a:xfrm flipV="1">
            <a:off x="1012825" y="4940300"/>
            <a:ext cx="3671888" cy="15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21509" name="Line 4"/>
          <p:cNvSpPr>
            <a:spLocks noChangeShapeType="1"/>
          </p:cNvSpPr>
          <p:nvPr/>
        </p:nvSpPr>
        <p:spPr bwMode="auto">
          <a:xfrm flipV="1">
            <a:off x="1012825" y="2565400"/>
            <a:ext cx="0" cy="23764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69" name="Freeform 5"/>
          <p:cNvSpPr>
            <a:spLocks/>
          </p:cNvSpPr>
          <p:nvPr/>
        </p:nvSpPr>
        <p:spPr bwMode="auto">
          <a:xfrm>
            <a:off x="1012825" y="2840038"/>
            <a:ext cx="3382963" cy="1441450"/>
          </a:xfrm>
          <a:custGeom>
            <a:avLst/>
            <a:gdLst>
              <a:gd name="T0" fmla="*/ 0 w 2131"/>
              <a:gd name="T1" fmla="*/ 2147483646 h 908"/>
              <a:gd name="T2" fmla="*/ 2147483646 w 2131"/>
              <a:gd name="T3" fmla="*/ 2147483646 h 908"/>
              <a:gd name="T4" fmla="*/ 2147483646 w 2131"/>
              <a:gd name="T5" fmla="*/ 2147483646 h 908"/>
              <a:gd name="T6" fmla="*/ 2147483646 w 2131"/>
              <a:gd name="T7" fmla="*/ 2147483646 h 908"/>
              <a:gd name="T8" fmla="*/ 2147483646 w 2131"/>
              <a:gd name="T9" fmla="*/ 2147483646 h 908"/>
              <a:gd name="T10" fmla="*/ 2147483646 w 2131"/>
              <a:gd name="T11" fmla="*/ 2147483646 h 908"/>
              <a:gd name="T12" fmla="*/ 2147483646 w 2131"/>
              <a:gd name="T13" fmla="*/ 2147483646 h 908"/>
              <a:gd name="T14" fmla="*/ 2147483646 w 2131"/>
              <a:gd name="T15" fmla="*/ 2147483646 h 908"/>
              <a:gd name="T16" fmla="*/ 2147483646 w 2131"/>
              <a:gd name="T17" fmla="*/ 2147483646 h 908"/>
              <a:gd name="T18" fmla="*/ 2147483646 w 2131"/>
              <a:gd name="T19" fmla="*/ 2147483646 h 908"/>
              <a:gd name="T20" fmla="*/ 2147483646 w 2131"/>
              <a:gd name="T21" fmla="*/ 2147483646 h 9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1"/>
              <a:gd name="T34" fmla="*/ 0 h 908"/>
              <a:gd name="T35" fmla="*/ 2131 w 2131"/>
              <a:gd name="T36" fmla="*/ 908 h 9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1" h="908">
                <a:moveTo>
                  <a:pt x="0" y="734"/>
                </a:moveTo>
                <a:cubicBezTo>
                  <a:pt x="79" y="650"/>
                  <a:pt x="158" y="567"/>
                  <a:pt x="226" y="552"/>
                </a:cubicBezTo>
                <a:cubicBezTo>
                  <a:pt x="294" y="537"/>
                  <a:pt x="363" y="590"/>
                  <a:pt x="408" y="643"/>
                </a:cubicBezTo>
                <a:cubicBezTo>
                  <a:pt x="453" y="696"/>
                  <a:pt x="454" y="840"/>
                  <a:pt x="499" y="870"/>
                </a:cubicBezTo>
                <a:cubicBezTo>
                  <a:pt x="544" y="900"/>
                  <a:pt x="597" y="908"/>
                  <a:pt x="680" y="825"/>
                </a:cubicBezTo>
                <a:cubicBezTo>
                  <a:pt x="763" y="742"/>
                  <a:pt x="915" y="431"/>
                  <a:pt x="998" y="371"/>
                </a:cubicBezTo>
                <a:cubicBezTo>
                  <a:pt x="1081" y="311"/>
                  <a:pt x="1119" y="469"/>
                  <a:pt x="1179" y="462"/>
                </a:cubicBezTo>
                <a:cubicBezTo>
                  <a:pt x="1239" y="455"/>
                  <a:pt x="1277" y="349"/>
                  <a:pt x="1360" y="326"/>
                </a:cubicBezTo>
                <a:cubicBezTo>
                  <a:pt x="1443" y="303"/>
                  <a:pt x="1595" y="379"/>
                  <a:pt x="1678" y="326"/>
                </a:cubicBezTo>
                <a:cubicBezTo>
                  <a:pt x="1761" y="273"/>
                  <a:pt x="1784" y="16"/>
                  <a:pt x="1859" y="8"/>
                </a:cubicBezTo>
                <a:cubicBezTo>
                  <a:pt x="1934" y="0"/>
                  <a:pt x="2032" y="140"/>
                  <a:pt x="2131" y="280"/>
                </a:cubicBezTo>
              </a:path>
            </a:pathLst>
          </a:custGeom>
          <a:noFill/>
          <a:ln w="28575" cap="sq" cmpd="sng">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779270" name="Line 6"/>
          <p:cNvSpPr>
            <a:spLocks noChangeShapeType="1"/>
          </p:cNvSpPr>
          <p:nvPr/>
        </p:nvSpPr>
        <p:spPr bwMode="auto">
          <a:xfrm>
            <a:off x="652463" y="4292600"/>
            <a:ext cx="6840537"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1" name="Line 7"/>
          <p:cNvSpPr>
            <a:spLocks noChangeShapeType="1"/>
          </p:cNvSpPr>
          <p:nvPr/>
        </p:nvSpPr>
        <p:spPr bwMode="auto">
          <a:xfrm>
            <a:off x="723900" y="2852738"/>
            <a:ext cx="6769100"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2" name="Line 8"/>
          <p:cNvSpPr>
            <a:spLocks noChangeShapeType="1"/>
          </p:cNvSpPr>
          <p:nvPr/>
        </p:nvSpPr>
        <p:spPr bwMode="auto">
          <a:xfrm>
            <a:off x="652463" y="4005263"/>
            <a:ext cx="6840537" cy="0"/>
          </a:xfrm>
          <a:prstGeom prst="line">
            <a:avLst/>
          </a:prstGeom>
          <a:noFill/>
          <a:ln w="38100">
            <a:solidFill>
              <a:srgbClr val="8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3" name="Line 9"/>
          <p:cNvSpPr>
            <a:spLocks noChangeShapeType="1"/>
          </p:cNvSpPr>
          <p:nvPr/>
        </p:nvSpPr>
        <p:spPr bwMode="auto">
          <a:xfrm>
            <a:off x="723900" y="3284538"/>
            <a:ext cx="6769100" cy="0"/>
          </a:xfrm>
          <a:prstGeom prst="line">
            <a:avLst/>
          </a:prstGeom>
          <a:noFill/>
          <a:ln w="38100">
            <a:solidFill>
              <a:srgbClr val="8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4" name="Rectangle 10"/>
          <p:cNvSpPr>
            <a:spLocks noChangeArrowheads="1"/>
          </p:cNvSpPr>
          <p:nvPr/>
        </p:nvSpPr>
        <p:spPr bwMode="auto">
          <a:xfrm>
            <a:off x="6269038" y="3284538"/>
            <a:ext cx="431800" cy="720725"/>
          </a:xfrm>
          <a:prstGeom prst="rect">
            <a:avLst/>
          </a:prstGeom>
          <a:solidFill>
            <a:srgbClr val="FF0000"/>
          </a:solidFill>
          <a:ln w="12700" cap="sq">
            <a:solidFill>
              <a:srgbClr val="FF0000"/>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79275" name="Line 11"/>
          <p:cNvSpPr>
            <a:spLocks noChangeShapeType="1"/>
          </p:cNvSpPr>
          <p:nvPr/>
        </p:nvSpPr>
        <p:spPr bwMode="auto">
          <a:xfrm flipV="1">
            <a:off x="6484938" y="2852738"/>
            <a:ext cx="0" cy="4318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6" name="Line 12"/>
          <p:cNvSpPr>
            <a:spLocks noChangeShapeType="1"/>
          </p:cNvSpPr>
          <p:nvPr/>
        </p:nvSpPr>
        <p:spPr bwMode="auto">
          <a:xfrm flipV="1">
            <a:off x="6484938" y="4005263"/>
            <a:ext cx="0" cy="287337"/>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79277" name="Text Box 13"/>
          <p:cNvSpPr txBox="1">
            <a:spLocks noChangeArrowheads="1"/>
          </p:cNvSpPr>
          <p:nvPr/>
        </p:nvSpPr>
        <p:spPr bwMode="auto">
          <a:xfrm>
            <a:off x="7472363" y="25876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盤中最高點</a:t>
            </a:r>
          </a:p>
        </p:txBody>
      </p:sp>
      <p:sp>
        <p:nvSpPr>
          <p:cNvPr id="779278" name="Text Box 14"/>
          <p:cNvSpPr txBox="1">
            <a:spLocks noChangeArrowheads="1"/>
          </p:cNvSpPr>
          <p:nvPr/>
        </p:nvSpPr>
        <p:spPr bwMode="auto">
          <a:xfrm>
            <a:off x="7493000" y="30686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收盤點</a:t>
            </a:r>
          </a:p>
        </p:txBody>
      </p:sp>
      <p:sp>
        <p:nvSpPr>
          <p:cNvPr id="779279" name="Text Box 15"/>
          <p:cNvSpPr txBox="1">
            <a:spLocks noChangeArrowheads="1"/>
          </p:cNvSpPr>
          <p:nvPr/>
        </p:nvSpPr>
        <p:spPr bwMode="auto">
          <a:xfrm>
            <a:off x="7493000" y="37893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開盤點</a:t>
            </a:r>
          </a:p>
        </p:txBody>
      </p:sp>
      <p:sp>
        <p:nvSpPr>
          <p:cNvPr id="779280" name="Text Box 16"/>
          <p:cNvSpPr txBox="1">
            <a:spLocks noChangeArrowheads="1"/>
          </p:cNvSpPr>
          <p:nvPr/>
        </p:nvSpPr>
        <p:spPr bwMode="auto">
          <a:xfrm>
            <a:off x="7493000" y="41497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盤中最低點</a:t>
            </a:r>
          </a:p>
        </p:txBody>
      </p:sp>
      <p:sp>
        <p:nvSpPr>
          <p:cNvPr id="21522" name="文字方塊 1"/>
          <p:cNvSpPr txBox="1">
            <a:spLocks noChangeArrowheads="1"/>
          </p:cNvSpPr>
          <p:nvPr/>
        </p:nvSpPr>
        <p:spPr bwMode="auto">
          <a:xfrm>
            <a:off x="1331913" y="5373688"/>
            <a:ext cx="306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分時走勢圖</a:t>
            </a:r>
            <a:r>
              <a:rPr lang="en-US" altLang="zh-TW" sz="2400">
                <a:solidFill>
                  <a:schemeClr val="tx1"/>
                </a:solidFill>
                <a:ea typeface="新細明體" panose="02020500000000000000" pitchFamily="18" charset="-120"/>
              </a:rPr>
              <a:t>(</a:t>
            </a:r>
            <a:r>
              <a:rPr lang="zh-TW" altLang="en-US" sz="2400">
                <a:solidFill>
                  <a:schemeClr val="tx1"/>
                </a:solidFill>
                <a:ea typeface="新細明體" panose="02020500000000000000" pitchFamily="18" charset="-120"/>
              </a:rPr>
              <a:t>當天</a:t>
            </a:r>
            <a:r>
              <a:rPr lang="en-US" altLang="zh-TW" sz="2400">
                <a:solidFill>
                  <a:schemeClr val="tx1"/>
                </a:solidFill>
                <a:ea typeface="新細明體" panose="02020500000000000000" pitchFamily="18" charset="-120"/>
              </a:rPr>
              <a:t>)</a:t>
            </a:r>
            <a:endParaRPr lang="zh-TW" altLang="en-US" sz="2400">
              <a:solidFill>
                <a:schemeClr val="tx1"/>
              </a:solidFill>
              <a:ea typeface="新細明體" panose="02020500000000000000" pitchFamily="18" charset="-120"/>
            </a:endParaRPr>
          </a:p>
        </p:txBody>
      </p:sp>
      <p:sp>
        <p:nvSpPr>
          <p:cNvPr id="3" name="橢圓 2"/>
          <p:cNvSpPr/>
          <p:nvPr/>
        </p:nvSpPr>
        <p:spPr>
          <a:xfrm>
            <a:off x="3949700" y="2825750"/>
            <a:ext cx="139700" cy="128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4" name="橢圓 3"/>
          <p:cNvSpPr/>
          <p:nvPr/>
        </p:nvSpPr>
        <p:spPr>
          <a:xfrm>
            <a:off x="1012825" y="3933825"/>
            <a:ext cx="103188" cy="714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5" name="橢圓 4"/>
          <p:cNvSpPr/>
          <p:nvPr/>
        </p:nvSpPr>
        <p:spPr>
          <a:xfrm>
            <a:off x="1835150" y="4156075"/>
            <a:ext cx="144463" cy="125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6" name="橢圓 5"/>
          <p:cNvSpPr/>
          <p:nvPr/>
        </p:nvSpPr>
        <p:spPr>
          <a:xfrm>
            <a:off x="4422775" y="3255963"/>
            <a:ext cx="11112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21527" name="文字方塊 1"/>
          <p:cNvSpPr txBox="1">
            <a:spLocks noChangeArrowheads="1"/>
          </p:cNvSpPr>
          <p:nvPr/>
        </p:nvSpPr>
        <p:spPr bwMode="auto">
          <a:xfrm>
            <a:off x="1120775" y="5002213"/>
            <a:ext cx="395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2000"/>
              <a:t>交易時間</a:t>
            </a:r>
            <a:r>
              <a:rPr lang="en-US" altLang="zh-TW" sz="2000"/>
              <a:t>(9:00~13:30)</a:t>
            </a:r>
            <a:endParaRPr lang="zh-TW" altLang="en-US" sz="2000"/>
          </a:p>
        </p:txBody>
      </p:sp>
      <p:sp>
        <p:nvSpPr>
          <p:cNvPr id="21528" name="文字方塊 6"/>
          <p:cNvSpPr txBox="1">
            <a:spLocks noChangeArrowheads="1"/>
          </p:cNvSpPr>
          <p:nvPr/>
        </p:nvSpPr>
        <p:spPr bwMode="auto">
          <a:xfrm>
            <a:off x="98425" y="3252788"/>
            <a:ext cx="5540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a:t>價格</a:t>
            </a:r>
          </a:p>
        </p:txBody>
      </p:sp>
    </p:spTree>
    <p:extLst>
      <p:ext uri="{BB962C8B-B14F-4D97-AF65-F5344CB8AC3E}">
        <p14:creationId xmlns:p14="http://schemas.microsoft.com/office/powerpoint/2010/main" val="3381692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9269"/>
                                        </p:tgtEl>
                                        <p:attrNameLst>
                                          <p:attrName>style.visibility</p:attrName>
                                        </p:attrNameLst>
                                      </p:cBhvr>
                                      <p:to>
                                        <p:strVal val="visible"/>
                                      </p:to>
                                    </p:set>
                                    <p:animEffect transition="in" filter="wipe(left)">
                                      <p:cBhvr>
                                        <p:cTn id="7" dur="500"/>
                                        <p:tgtEl>
                                          <p:spTgt spid="779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9271"/>
                                        </p:tgtEl>
                                        <p:attrNameLst>
                                          <p:attrName>style.visibility</p:attrName>
                                        </p:attrNameLst>
                                      </p:cBhvr>
                                      <p:to>
                                        <p:strVal val="visible"/>
                                      </p:to>
                                    </p:set>
                                    <p:animEffect transition="in" filter="wipe(left)">
                                      <p:cBhvr>
                                        <p:cTn id="12" dur="500"/>
                                        <p:tgtEl>
                                          <p:spTgt spid="77927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79273"/>
                                        </p:tgtEl>
                                        <p:attrNameLst>
                                          <p:attrName>style.visibility</p:attrName>
                                        </p:attrNameLst>
                                      </p:cBhvr>
                                      <p:to>
                                        <p:strVal val="visible"/>
                                      </p:to>
                                    </p:set>
                                    <p:animEffect transition="in" filter="wipe(left)">
                                      <p:cBhvr>
                                        <p:cTn id="15" dur="500"/>
                                        <p:tgtEl>
                                          <p:spTgt spid="77927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9272"/>
                                        </p:tgtEl>
                                        <p:attrNameLst>
                                          <p:attrName>style.visibility</p:attrName>
                                        </p:attrNameLst>
                                      </p:cBhvr>
                                      <p:to>
                                        <p:strVal val="visible"/>
                                      </p:to>
                                    </p:set>
                                    <p:animEffect transition="in" filter="wipe(left)">
                                      <p:cBhvr>
                                        <p:cTn id="18" dur="500"/>
                                        <p:tgtEl>
                                          <p:spTgt spid="77927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79270"/>
                                        </p:tgtEl>
                                        <p:attrNameLst>
                                          <p:attrName>style.visibility</p:attrName>
                                        </p:attrNameLst>
                                      </p:cBhvr>
                                      <p:to>
                                        <p:strVal val="visible"/>
                                      </p:to>
                                    </p:set>
                                    <p:animEffect transition="in" filter="wipe(left)">
                                      <p:cBhvr>
                                        <p:cTn id="21" dur="500"/>
                                        <p:tgtEl>
                                          <p:spTgt spid="7792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79277"/>
                                        </p:tgtEl>
                                        <p:attrNameLst>
                                          <p:attrName>style.visibility</p:attrName>
                                        </p:attrNameLst>
                                      </p:cBhvr>
                                      <p:to>
                                        <p:strVal val="visible"/>
                                      </p:to>
                                    </p:set>
                                    <p:animEffect transition="in" filter="blinds(horizontal)">
                                      <p:cBhvr>
                                        <p:cTn id="26" dur="500"/>
                                        <p:tgtEl>
                                          <p:spTgt spid="77927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79278"/>
                                        </p:tgtEl>
                                        <p:attrNameLst>
                                          <p:attrName>style.visibility</p:attrName>
                                        </p:attrNameLst>
                                      </p:cBhvr>
                                      <p:to>
                                        <p:strVal val="visible"/>
                                      </p:to>
                                    </p:set>
                                    <p:animEffect transition="in" filter="blinds(horizontal)">
                                      <p:cBhvr>
                                        <p:cTn id="29" dur="500"/>
                                        <p:tgtEl>
                                          <p:spTgt spid="77927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79279"/>
                                        </p:tgtEl>
                                        <p:attrNameLst>
                                          <p:attrName>style.visibility</p:attrName>
                                        </p:attrNameLst>
                                      </p:cBhvr>
                                      <p:to>
                                        <p:strVal val="visible"/>
                                      </p:to>
                                    </p:set>
                                    <p:animEffect transition="in" filter="blinds(horizontal)">
                                      <p:cBhvr>
                                        <p:cTn id="32" dur="500"/>
                                        <p:tgtEl>
                                          <p:spTgt spid="77927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79280"/>
                                        </p:tgtEl>
                                        <p:attrNameLst>
                                          <p:attrName>style.visibility</p:attrName>
                                        </p:attrNameLst>
                                      </p:cBhvr>
                                      <p:to>
                                        <p:strVal val="visible"/>
                                      </p:to>
                                    </p:set>
                                    <p:animEffect transition="in" filter="blinds(horizontal)">
                                      <p:cBhvr>
                                        <p:cTn id="35" dur="500"/>
                                        <p:tgtEl>
                                          <p:spTgt spid="77928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79274"/>
                                        </p:tgtEl>
                                        <p:attrNameLst>
                                          <p:attrName>style.visibility</p:attrName>
                                        </p:attrNameLst>
                                      </p:cBhvr>
                                      <p:to>
                                        <p:strVal val="visible"/>
                                      </p:to>
                                    </p:set>
                                    <p:animEffect transition="in" filter="fade">
                                      <p:cBhvr>
                                        <p:cTn id="40" dur="2000"/>
                                        <p:tgtEl>
                                          <p:spTgt spid="7792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79276"/>
                                        </p:tgtEl>
                                        <p:attrNameLst>
                                          <p:attrName>style.visibility</p:attrName>
                                        </p:attrNameLst>
                                      </p:cBhvr>
                                      <p:to>
                                        <p:strVal val="visible"/>
                                      </p:to>
                                    </p:set>
                                    <p:animEffect transition="in" filter="fade">
                                      <p:cBhvr>
                                        <p:cTn id="45" dur="2000"/>
                                        <p:tgtEl>
                                          <p:spTgt spid="7792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79275"/>
                                        </p:tgtEl>
                                        <p:attrNameLst>
                                          <p:attrName>style.visibility</p:attrName>
                                        </p:attrNameLst>
                                      </p:cBhvr>
                                      <p:to>
                                        <p:strVal val="visible"/>
                                      </p:to>
                                    </p:set>
                                    <p:animEffect transition="in" filter="fade">
                                      <p:cBhvr>
                                        <p:cTn id="48" dur="2000"/>
                                        <p:tgtEl>
                                          <p:spTgt spid="77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nimBg="1"/>
      <p:bldP spid="779270" grpId="0" animBg="1"/>
      <p:bldP spid="779271" grpId="0" animBg="1"/>
      <p:bldP spid="779272" grpId="0" animBg="1"/>
      <p:bldP spid="779273" grpId="0" animBg="1"/>
      <p:bldP spid="779274" grpId="0" animBg="1"/>
      <p:bldP spid="779275" grpId="0" animBg="1"/>
      <p:bldP spid="779276" grpId="0" animBg="1"/>
      <p:bldP spid="779277" grpId="0"/>
      <p:bldP spid="779278" grpId="0"/>
      <p:bldP spid="779279" grpId="0"/>
      <p:bldP spid="7792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033463" y="138114"/>
            <a:ext cx="6934200" cy="884236"/>
          </a:xfrm>
        </p:spPr>
        <p:txBody>
          <a:bodyPr/>
          <a:lstStyle/>
          <a:p>
            <a:pPr eaLnBrk="1" hangingPunct="1"/>
            <a:r>
              <a:rPr lang="zh-TW" altLang="en-US" dirty="0">
                <a:latin typeface="標楷體" panose="03000509000000000000" pitchFamily="65" charset="-120"/>
              </a:rPr>
              <a:t>開低走高，多頭勢如破竹</a:t>
            </a:r>
          </a:p>
        </p:txBody>
      </p:sp>
      <p:sp>
        <p:nvSpPr>
          <p:cNvPr id="22532" name="Line 3"/>
          <p:cNvSpPr>
            <a:spLocks noChangeShapeType="1"/>
          </p:cNvSpPr>
          <p:nvPr/>
        </p:nvSpPr>
        <p:spPr bwMode="auto">
          <a:xfrm flipV="1">
            <a:off x="684213" y="4724400"/>
            <a:ext cx="3671887" cy="15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22533" name="Line 4"/>
          <p:cNvSpPr>
            <a:spLocks noChangeShapeType="1"/>
          </p:cNvSpPr>
          <p:nvPr/>
        </p:nvSpPr>
        <p:spPr bwMode="auto">
          <a:xfrm flipV="1">
            <a:off x="684213" y="2349500"/>
            <a:ext cx="0" cy="23764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0293" name="Line 5"/>
          <p:cNvSpPr>
            <a:spLocks noChangeShapeType="1"/>
          </p:cNvSpPr>
          <p:nvPr/>
        </p:nvSpPr>
        <p:spPr bwMode="auto">
          <a:xfrm>
            <a:off x="323850" y="4076700"/>
            <a:ext cx="6624638"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0294" name="Line 6"/>
          <p:cNvSpPr>
            <a:spLocks noChangeShapeType="1"/>
          </p:cNvSpPr>
          <p:nvPr/>
        </p:nvSpPr>
        <p:spPr bwMode="auto">
          <a:xfrm>
            <a:off x="395288" y="2636838"/>
            <a:ext cx="6553200"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0295" name="Rectangle 7"/>
          <p:cNvSpPr>
            <a:spLocks noChangeArrowheads="1"/>
          </p:cNvSpPr>
          <p:nvPr/>
        </p:nvSpPr>
        <p:spPr bwMode="auto">
          <a:xfrm>
            <a:off x="6084888" y="2636838"/>
            <a:ext cx="431800" cy="1439862"/>
          </a:xfrm>
          <a:prstGeom prst="rect">
            <a:avLst/>
          </a:prstGeom>
          <a:solidFill>
            <a:srgbClr val="FF0000"/>
          </a:solidFill>
          <a:ln w="12700" cap="sq">
            <a:solidFill>
              <a:srgbClr val="FF0000"/>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80296" name="Freeform 8"/>
          <p:cNvSpPr>
            <a:spLocks/>
          </p:cNvSpPr>
          <p:nvPr/>
        </p:nvSpPr>
        <p:spPr bwMode="auto">
          <a:xfrm>
            <a:off x="684213" y="2636838"/>
            <a:ext cx="3887787" cy="1439862"/>
          </a:xfrm>
          <a:custGeom>
            <a:avLst/>
            <a:gdLst>
              <a:gd name="T0" fmla="*/ 0 w 2449"/>
              <a:gd name="T1" fmla="*/ 2147483646 h 907"/>
              <a:gd name="T2" fmla="*/ 2147483646 w 2449"/>
              <a:gd name="T3" fmla="*/ 2147483646 h 907"/>
              <a:gd name="T4" fmla="*/ 2147483646 w 2449"/>
              <a:gd name="T5" fmla="*/ 2147483646 h 907"/>
              <a:gd name="T6" fmla="*/ 2147483646 w 2449"/>
              <a:gd name="T7" fmla="*/ 2147483646 h 907"/>
              <a:gd name="T8" fmla="*/ 2147483646 w 2449"/>
              <a:gd name="T9" fmla="*/ 2147483646 h 907"/>
              <a:gd name="T10" fmla="*/ 2147483646 w 2449"/>
              <a:gd name="T11" fmla="*/ 2147483646 h 907"/>
              <a:gd name="T12" fmla="*/ 2147483646 w 2449"/>
              <a:gd name="T13" fmla="*/ 2147483646 h 907"/>
              <a:gd name="T14" fmla="*/ 2147483646 w 2449"/>
              <a:gd name="T15" fmla="*/ 2147483646 h 907"/>
              <a:gd name="T16" fmla="*/ 2147483646 w 2449"/>
              <a:gd name="T17" fmla="*/ 2147483646 h 907"/>
              <a:gd name="T18" fmla="*/ 2147483646 w 2449"/>
              <a:gd name="T19" fmla="*/ 0 h 9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9"/>
              <a:gd name="T31" fmla="*/ 0 h 907"/>
              <a:gd name="T32" fmla="*/ 2449 w 2449"/>
              <a:gd name="T33" fmla="*/ 907 h 9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9" h="907">
                <a:moveTo>
                  <a:pt x="0" y="907"/>
                </a:moveTo>
                <a:cubicBezTo>
                  <a:pt x="56" y="801"/>
                  <a:pt x="113" y="695"/>
                  <a:pt x="181" y="680"/>
                </a:cubicBezTo>
                <a:cubicBezTo>
                  <a:pt x="249" y="665"/>
                  <a:pt x="332" y="825"/>
                  <a:pt x="408" y="817"/>
                </a:cubicBezTo>
                <a:cubicBezTo>
                  <a:pt x="484" y="809"/>
                  <a:pt x="567" y="650"/>
                  <a:pt x="635" y="635"/>
                </a:cubicBezTo>
                <a:cubicBezTo>
                  <a:pt x="703" y="620"/>
                  <a:pt x="710" y="771"/>
                  <a:pt x="816" y="726"/>
                </a:cubicBezTo>
                <a:cubicBezTo>
                  <a:pt x="922" y="681"/>
                  <a:pt x="1157" y="393"/>
                  <a:pt x="1270" y="363"/>
                </a:cubicBezTo>
                <a:cubicBezTo>
                  <a:pt x="1383" y="333"/>
                  <a:pt x="1413" y="559"/>
                  <a:pt x="1496" y="544"/>
                </a:cubicBezTo>
                <a:cubicBezTo>
                  <a:pt x="1579" y="529"/>
                  <a:pt x="1686" y="295"/>
                  <a:pt x="1769" y="272"/>
                </a:cubicBezTo>
                <a:cubicBezTo>
                  <a:pt x="1852" y="249"/>
                  <a:pt x="1882" y="453"/>
                  <a:pt x="1995" y="408"/>
                </a:cubicBezTo>
                <a:cubicBezTo>
                  <a:pt x="2108" y="363"/>
                  <a:pt x="2278" y="181"/>
                  <a:pt x="2449" y="0"/>
                </a:cubicBezTo>
              </a:path>
            </a:pathLst>
          </a:custGeom>
          <a:noFill/>
          <a:ln w="28575" cap="sq" cmpd="sng">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780297" name="Text Box 9"/>
          <p:cNvSpPr txBox="1">
            <a:spLocks noChangeArrowheads="1"/>
          </p:cNvSpPr>
          <p:nvPr/>
        </p:nvSpPr>
        <p:spPr bwMode="auto">
          <a:xfrm>
            <a:off x="7019925" y="227647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盤中最高點</a:t>
            </a:r>
          </a:p>
        </p:txBody>
      </p:sp>
      <p:sp>
        <p:nvSpPr>
          <p:cNvPr id="780298" name="Text Box 10"/>
          <p:cNvSpPr txBox="1">
            <a:spLocks noChangeArrowheads="1"/>
          </p:cNvSpPr>
          <p:nvPr/>
        </p:nvSpPr>
        <p:spPr bwMode="auto">
          <a:xfrm>
            <a:off x="7019925" y="25654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收盤點</a:t>
            </a:r>
          </a:p>
        </p:txBody>
      </p:sp>
      <p:sp>
        <p:nvSpPr>
          <p:cNvPr id="780299" name="Text Box 11"/>
          <p:cNvSpPr txBox="1">
            <a:spLocks noChangeArrowheads="1"/>
          </p:cNvSpPr>
          <p:nvPr/>
        </p:nvSpPr>
        <p:spPr bwMode="auto">
          <a:xfrm>
            <a:off x="7019925" y="36385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開盤點</a:t>
            </a:r>
          </a:p>
        </p:txBody>
      </p:sp>
      <p:sp>
        <p:nvSpPr>
          <p:cNvPr id="780300" name="Text Box 12"/>
          <p:cNvSpPr txBox="1">
            <a:spLocks noChangeArrowheads="1"/>
          </p:cNvSpPr>
          <p:nvPr/>
        </p:nvSpPr>
        <p:spPr bwMode="auto">
          <a:xfrm>
            <a:off x="7019925" y="39338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盤中最低點</a:t>
            </a:r>
          </a:p>
        </p:txBody>
      </p:sp>
      <p:sp>
        <p:nvSpPr>
          <p:cNvPr id="22542" name="文字方塊 14"/>
          <p:cNvSpPr txBox="1">
            <a:spLocks noChangeArrowheads="1"/>
          </p:cNvSpPr>
          <p:nvPr/>
        </p:nvSpPr>
        <p:spPr bwMode="auto">
          <a:xfrm>
            <a:off x="1331913" y="5373688"/>
            <a:ext cx="306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分時走勢圖</a:t>
            </a:r>
            <a:r>
              <a:rPr lang="en-US" altLang="zh-TW" sz="2400">
                <a:solidFill>
                  <a:schemeClr val="tx1"/>
                </a:solidFill>
                <a:ea typeface="新細明體" panose="02020500000000000000" pitchFamily="18" charset="-120"/>
              </a:rPr>
              <a:t>(</a:t>
            </a:r>
            <a:r>
              <a:rPr lang="zh-TW" altLang="en-US" sz="2400">
                <a:solidFill>
                  <a:schemeClr val="tx1"/>
                </a:solidFill>
                <a:ea typeface="新細明體" panose="02020500000000000000" pitchFamily="18" charset="-120"/>
              </a:rPr>
              <a:t>當天</a:t>
            </a:r>
            <a:r>
              <a:rPr lang="en-US" altLang="zh-TW" sz="2400">
                <a:solidFill>
                  <a:schemeClr val="tx1"/>
                </a:solidFill>
                <a:ea typeface="新細明體" panose="02020500000000000000" pitchFamily="18" charset="-120"/>
              </a:rPr>
              <a:t>)</a:t>
            </a:r>
            <a:endParaRPr lang="zh-TW" altLang="en-US" sz="2400">
              <a:solidFill>
                <a:schemeClr val="tx1"/>
              </a:solidFill>
              <a:ea typeface="新細明體" panose="02020500000000000000" pitchFamily="18" charset="-120"/>
            </a:endParaRPr>
          </a:p>
        </p:txBody>
      </p:sp>
      <p:sp>
        <p:nvSpPr>
          <p:cNvPr id="2" name="橢圓 1"/>
          <p:cNvSpPr/>
          <p:nvPr/>
        </p:nvSpPr>
        <p:spPr>
          <a:xfrm>
            <a:off x="4500563" y="2565400"/>
            <a:ext cx="71437"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 name="橢圓 2"/>
          <p:cNvSpPr/>
          <p:nvPr/>
        </p:nvSpPr>
        <p:spPr>
          <a:xfrm>
            <a:off x="684213" y="4005263"/>
            <a:ext cx="142875" cy="714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22545" name="文字方塊 16"/>
          <p:cNvSpPr txBox="1">
            <a:spLocks noChangeArrowheads="1"/>
          </p:cNvSpPr>
          <p:nvPr/>
        </p:nvSpPr>
        <p:spPr bwMode="auto">
          <a:xfrm>
            <a:off x="884238" y="4849813"/>
            <a:ext cx="395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2000"/>
              <a:t>交易時間</a:t>
            </a:r>
            <a:r>
              <a:rPr lang="en-US" altLang="zh-TW" sz="2000"/>
              <a:t>(9:00~13:30)</a:t>
            </a:r>
            <a:endParaRPr lang="zh-TW" altLang="en-US" sz="2000"/>
          </a:p>
        </p:txBody>
      </p:sp>
      <p:sp>
        <p:nvSpPr>
          <p:cNvPr id="22546" name="文字方塊 17"/>
          <p:cNvSpPr txBox="1">
            <a:spLocks noChangeArrowheads="1"/>
          </p:cNvSpPr>
          <p:nvPr/>
        </p:nvSpPr>
        <p:spPr bwMode="auto">
          <a:xfrm>
            <a:off x="98425" y="3252788"/>
            <a:ext cx="5540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a:t>價格</a:t>
            </a:r>
          </a:p>
        </p:txBody>
      </p:sp>
    </p:spTree>
    <p:extLst>
      <p:ext uri="{BB962C8B-B14F-4D97-AF65-F5344CB8AC3E}">
        <p14:creationId xmlns:p14="http://schemas.microsoft.com/office/powerpoint/2010/main" val="4266799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0296"/>
                                        </p:tgtEl>
                                        <p:attrNameLst>
                                          <p:attrName>style.visibility</p:attrName>
                                        </p:attrNameLst>
                                      </p:cBhvr>
                                      <p:to>
                                        <p:strVal val="visible"/>
                                      </p:to>
                                    </p:set>
                                    <p:animEffect transition="in" filter="wipe(left)">
                                      <p:cBhvr>
                                        <p:cTn id="7" dur="500"/>
                                        <p:tgtEl>
                                          <p:spTgt spid="780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0294"/>
                                        </p:tgtEl>
                                        <p:attrNameLst>
                                          <p:attrName>style.visibility</p:attrName>
                                        </p:attrNameLst>
                                      </p:cBhvr>
                                      <p:to>
                                        <p:strVal val="visible"/>
                                      </p:to>
                                    </p:set>
                                    <p:animEffect transition="in" filter="wipe(left)">
                                      <p:cBhvr>
                                        <p:cTn id="12" dur="500"/>
                                        <p:tgtEl>
                                          <p:spTgt spid="78029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80293"/>
                                        </p:tgtEl>
                                        <p:attrNameLst>
                                          <p:attrName>style.visibility</p:attrName>
                                        </p:attrNameLst>
                                      </p:cBhvr>
                                      <p:to>
                                        <p:strVal val="visible"/>
                                      </p:to>
                                    </p:set>
                                    <p:animEffect transition="in" filter="wipe(left)">
                                      <p:cBhvr>
                                        <p:cTn id="15" dur="500"/>
                                        <p:tgtEl>
                                          <p:spTgt spid="78029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80297"/>
                                        </p:tgtEl>
                                        <p:attrNameLst>
                                          <p:attrName>style.visibility</p:attrName>
                                        </p:attrNameLst>
                                      </p:cBhvr>
                                      <p:to>
                                        <p:strVal val="visible"/>
                                      </p:to>
                                    </p:set>
                                    <p:animEffect transition="in" filter="blinds(horizontal)">
                                      <p:cBhvr>
                                        <p:cTn id="20" dur="500"/>
                                        <p:tgtEl>
                                          <p:spTgt spid="78029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80298"/>
                                        </p:tgtEl>
                                        <p:attrNameLst>
                                          <p:attrName>style.visibility</p:attrName>
                                        </p:attrNameLst>
                                      </p:cBhvr>
                                      <p:to>
                                        <p:strVal val="visible"/>
                                      </p:to>
                                    </p:set>
                                    <p:animEffect transition="in" filter="blinds(horizontal)">
                                      <p:cBhvr>
                                        <p:cTn id="23" dur="500"/>
                                        <p:tgtEl>
                                          <p:spTgt spid="78029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80299"/>
                                        </p:tgtEl>
                                        <p:attrNameLst>
                                          <p:attrName>style.visibility</p:attrName>
                                        </p:attrNameLst>
                                      </p:cBhvr>
                                      <p:to>
                                        <p:strVal val="visible"/>
                                      </p:to>
                                    </p:set>
                                    <p:animEffect transition="in" filter="blinds(horizontal)">
                                      <p:cBhvr>
                                        <p:cTn id="26" dur="500"/>
                                        <p:tgtEl>
                                          <p:spTgt spid="78029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80300"/>
                                        </p:tgtEl>
                                        <p:attrNameLst>
                                          <p:attrName>style.visibility</p:attrName>
                                        </p:attrNameLst>
                                      </p:cBhvr>
                                      <p:to>
                                        <p:strVal val="visible"/>
                                      </p:to>
                                    </p:set>
                                    <p:animEffect transition="in" filter="blinds(horizontal)">
                                      <p:cBhvr>
                                        <p:cTn id="29" dur="500"/>
                                        <p:tgtEl>
                                          <p:spTgt spid="7803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80295"/>
                                        </p:tgtEl>
                                        <p:attrNameLst>
                                          <p:attrName>style.visibility</p:attrName>
                                        </p:attrNameLst>
                                      </p:cBhvr>
                                      <p:to>
                                        <p:strVal val="visible"/>
                                      </p:to>
                                    </p:set>
                                    <p:animEffect transition="in" filter="fade">
                                      <p:cBhvr>
                                        <p:cTn id="34" dur="2000"/>
                                        <p:tgtEl>
                                          <p:spTgt spid="78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3" grpId="0" animBg="1"/>
      <p:bldP spid="780294" grpId="0" animBg="1"/>
      <p:bldP spid="780295" grpId="0" animBg="1"/>
      <p:bldP spid="780296" grpId="0" animBg="1"/>
      <p:bldP spid="780297" grpId="0"/>
      <p:bldP spid="780298" grpId="0"/>
      <p:bldP spid="780299" grpId="0"/>
      <p:bldP spid="78030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04900" y="103102"/>
            <a:ext cx="6934200" cy="878337"/>
          </a:xfrm>
        </p:spPr>
        <p:txBody>
          <a:bodyPr anchor="b"/>
          <a:lstStyle/>
          <a:p>
            <a:pPr eaLnBrk="1" hangingPunct="1"/>
            <a:r>
              <a:rPr lang="zh-TW" altLang="en-US" dirty="0"/>
              <a:t>黑</a:t>
            </a:r>
            <a:r>
              <a:rPr lang="en-US" altLang="zh-TW" dirty="0"/>
              <a:t>K</a:t>
            </a:r>
            <a:r>
              <a:rPr lang="zh-TW" altLang="en-US" dirty="0"/>
              <a:t>線（陰線）</a:t>
            </a:r>
          </a:p>
        </p:txBody>
      </p:sp>
      <p:sp>
        <p:nvSpPr>
          <p:cNvPr id="23556" name="Line 3"/>
          <p:cNvSpPr>
            <a:spLocks noChangeShapeType="1"/>
          </p:cNvSpPr>
          <p:nvPr/>
        </p:nvSpPr>
        <p:spPr bwMode="auto">
          <a:xfrm flipV="1">
            <a:off x="684213" y="4724400"/>
            <a:ext cx="3671887" cy="15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23557" name="Line 4"/>
          <p:cNvSpPr>
            <a:spLocks noChangeShapeType="1"/>
          </p:cNvSpPr>
          <p:nvPr/>
        </p:nvSpPr>
        <p:spPr bwMode="auto">
          <a:xfrm flipV="1">
            <a:off x="684213" y="2349500"/>
            <a:ext cx="0" cy="23764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17" name="Line 5"/>
          <p:cNvSpPr>
            <a:spLocks noChangeShapeType="1"/>
          </p:cNvSpPr>
          <p:nvPr/>
        </p:nvSpPr>
        <p:spPr bwMode="auto">
          <a:xfrm>
            <a:off x="323850" y="4149725"/>
            <a:ext cx="6480175"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18" name="Line 6"/>
          <p:cNvSpPr>
            <a:spLocks noChangeShapeType="1"/>
          </p:cNvSpPr>
          <p:nvPr/>
        </p:nvSpPr>
        <p:spPr bwMode="auto">
          <a:xfrm>
            <a:off x="395288" y="2636838"/>
            <a:ext cx="6408737" cy="0"/>
          </a:xfrm>
          <a:prstGeom prst="line">
            <a:avLst/>
          </a:prstGeom>
          <a:noFill/>
          <a:ln w="38100">
            <a:solidFill>
              <a:srgbClr val="FF9933"/>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19" name="Line 7"/>
          <p:cNvSpPr>
            <a:spLocks noChangeShapeType="1"/>
          </p:cNvSpPr>
          <p:nvPr/>
        </p:nvSpPr>
        <p:spPr bwMode="auto">
          <a:xfrm>
            <a:off x="323850" y="3789363"/>
            <a:ext cx="6408738" cy="0"/>
          </a:xfrm>
          <a:prstGeom prst="line">
            <a:avLst/>
          </a:prstGeom>
          <a:noFill/>
          <a:ln w="38100">
            <a:solidFill>
              <a:srgbClr val="8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20" name="Line 8"/>
          <p:cNvSpPr>
            <a:spLocks noChangeShapeType="1"/>
          </p:cNvSpPr>
          <p:nvPr/>
        </p:nvSpPr>
        <p:spPr bwMode="auto">
          <a:xfrm>
            <a:off x="395288" y="3068638"/>
            <a:ext cx="6337300" cy="0"/>
          </a:xfrm>
          <a:prstGeom prst="line">
            <a:avLst/>
          </a:prstGeom>
          <a:noFill/>
          <a:ln w="38100">
            <a:solidFill>
              <a:srgbClr val="8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21" name="Rectangle 9"/>
          <p:cNvSpPr>
            <a:spLocks noChangeArrowheads="1"/>
          </p:cNvSpPr>
          <p:nvPr/>
        </p:nvSpPr>
        <p:spPr bwMode="auto">
          <a:xfrm>
            <a:off x="5651500" y="3068638"/>
            <a:ext cx="431800" cy="720725"/>
          </a:xfrm>
          <a:prstGeom prst="rect">
            <a:avLst/>
          </a:prstGeom>
          <a:solidFill>
            <a:schemeClr val="tx2"/>
          </a:solidFill>
          <a:ln w="12700" cap="sq">
            <a:solidFill>
              <a:schemeClr val="tx1"/>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81322" name="Line 10"/>
          <p:cNvSpPr>
            <a:spLocks noChangeShapeType="1"/>
          </p:cNvSpPr>
          <p:nvPr/>
        </p:nvSpPr>
        <p:spPr bwMode="auto">
          <a:xfrm flipV="1">
            <a:off x="5867400" y="2636838"/>
            <a:ext cx="0" cy="431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23" name="Line 11"/>
          <p:cNvSpPr>
            <a:spLocks noChangeShapeType="1"/>
          </p:cNvSpPr>
          <p:nvPr/>
        </p:nvSpPr>
        <p:spPr bwMode="auto">
          <a:xfrm flipV="1">
            <a:off x="5867400" y="3789363"/>
            <a:ext cx="0" cy="36036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1324" name="Freeform 12"/>
          <p:cNvSpPr>
            <a:spLocks/>
          </p:cNvSpPr>
          <p:nvPr/>
        </p:nvSpPr>
        <p:spPr bwMode="auto">
          <a:xfrm>
            <a:off x="684213" y="2636838"/>
            <a:ext cx="3455987" cy="1535112"/>
          </a:xfrm>
          <a:custGeom>
            <a:avLst/>
            <a:gdLst>
              <a:gd name="T0" fmla="*/ 0 w 2177"/>
              <a:gd name="T1" fmla="*/ 2147483646 h 967"/>
              <a:gd name="T2" fmla="*/ 2147483646 w 2177"/>
              <a:gd name="T3" fmla="*/ 2147483646 h 967"/>
              <a:gd name="T4" fmla="*/ 2147483646 w 2177"/>
              <a:gd name="T5" fmla="*/ 2147483646 h 967"/>
              <a:gd name="T6" fmla="*/ 2147483646 w 2177"/>
              <a:gd name="T7" fmla="*/ 2147483646 h 967"/>
              <a:gd name="T8" fmla="*/ 2147483646 w 2177"/>
              <a:gd name="T9" fmla="*/ 2147483646 h 967"/>
              <a:gd name="T10" fmla="*/ 2147483646 w 2177"/>
              <a:gd name="T11" fmla="*/ 0 h 967"/>
              <a:gd name="T12" fmla="*/ 2147483646 w 2177"/>
              <a:gd name="T13" fmla="*/ 2147483646 h 967"/>
              <a:gd name="T14" fmla="*/ 2147483646 w 2177"/>
              <a:gd name="T15" fmla="*/ 2147483646 h 967"/>
              <a:gd name="T16" fmla="*/ 2147483646 w 2177"/>
              <a:gd name="T17" fmla="*/ 2147483646 h 967"/>
              <a:gd name="T18" fmla="*/ 2147483646 w 2177"/>
              <a:gd name="T19" fmla="*/ 2147483646 h 967"/>
              <a:gd name="T20" fmla="*/ 2147483646 w 2177"/>
              <a:gd name="T21" fmla="*/ 2147483646 h 9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77"/>
              <a:gd name="T34" fmla="*/ 0 h 967"/>
              <a:gd name="T35" fmla="*/ 2177 w 2177"/>
              <a:gd name="T36" fmla="*/ 967 h 9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7" h="967">
                <a:moveTo>
                  <a:pt x="0" y="272"/>
                </a:moveTo>
                <a:cubicBezTo>
                  <a:pt x="64" y="396"/>
                  <a:pt x="128" y="521"/>
                  <a:pt x="181" y="544"/>
                </a:cubicBezTo>
                <a:cubicBezTo>
                  <a:pt x="234" y="567"/>
                  <a:pt x="264" y="415"/>
                  <a:pt x="317" y="408"/>
                </a:cubicBezTo>
                <a:cubicBezTo>
                  <a:pt x="370" y="401"/>
                  <a:pt x="439" y="537"/>
                  <a:pt x="499" y="499"/>
                </a:cubicBezTo>
                <a:cubicBezTo>
                  <a:pt x="559" y="461"/>
                  <a:pt x="612" y="264"/>
                  <a:pt x="680" y="181"/>
                </a:cubicBezTo>
                <a:cubicBezTo>
                  <a:pt x="748" y="98"/>
                  <a:pt x="831" y="0"/>
                  <a:pt x="907" y="0"/>
                </a:cubicBezTo>
                <a:cubicBezTo>
                  <a:pt x="983" y="0"/>
                  <a:pt x="1074" y="105"/>
                  <a:pt x="1134" y="181"/>
                </a:cubicBezTo>
                <a:cubicBezTo>
                  <a:pt x="1194" y="257"/>
                  <a:pt x="1202" y="424"/>
                  <a:pt x="1270" y="454"/>
                </a:cubicBezTo>
                <a:cubicBezTo>
                  <a:pt x="1338" y="484"/>
                  <a:pt x="1436" y="288"/>
                  <a:pt x="1542" y="363"/>
                </a:cubicBezTo>
                <a:cubicBezTo>
                  <a:pt x="1648" y="438"/>
                  <a:pt x="1799" y="847"/>
                  <a:pt x="1905" y="907"/>
                </a:cubicBezTo>
                <a:cubicBezTo>
                  <a:pt x="2011" y="967"/>
                  <a:pt x="2094" y="846"/>
                  <a:pt x="2177" y="726"/>
                </a:cubicBezTo>
              </a:path>
            </a:pathLst>
          </a:custGeom>
          <a:noFill/>
          <a:ln w="28575" cap="sq" cmpd="sng">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781325" name="Text Box 13"/>
          <p:cNvSpPr txBox="1">
            <a:spLocks noChangeArrowheads="1"/>
          </p:cNvSpPr>
          <p:nvPr/>
        </p:nvSpPr>
        <p:spPr bwMode="auto">
          <a:xfrm>
            <a:off x="6927850" y="23717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盤中最高點</a:t>
            </a:r>
          </a:p>
        </p:txBody>
      </p:sp>
      <p:sp>
        <p:nvSpPr>
          <p:cNvPr id="781326" name="Text Box 14"/>
          <p:cNvSpPr txBox="1">
            <a:spLocks noChangeArrowheads="1"/>
          </p:cNvSpPr>
          <p:nvPr/>
        </p:nvSpPr>
        <p:spPr bwMode="auto">
          <a:xfrm>
            <a:off x="6948488" y="28527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開盤點</a:t>
            </a:r>
          </a:p>
        </p:txBody>
      </p:sp>
      <p:sp>
        <p:nvSpPr>
          <p:cNvPr id="781327" name="Text Box 15"/>
          <p:cNvSpPr txBox="1">
            <a:spLocks noChangeArrowheads="1"/>
          </p:cNvSpPr>
          <p:nvPr/>
        </p:nvSpPr>
        <p:spPr bwMode="auto">
          <a:xfrm>
            <a:off x="6948488" y="357346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收盤點</a:t>
            </a:r>
          </a:p>
        </p:txBody>
      </p:sp>
      <p:sp>
        <p:nvSpPr>
          <p:cNvPr id="781328" name="Text Box 16"/>
          <p:cNvSpPr txBox="1">
            <a:spLocks noChangeArrowheads="1"/>
          </p:cNvSpPr>
          <p:nvPr/>
        </p:nvSpPr>
        <p:spPr bwMode="auto">
          <a:xfrm>
            <a:off x="6948488" y="393382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盤中最低點</a:t>
            </a:r>
          </a:p>
        </p:txBody>
      </p:sp>
      <p:sp>
        <p:nvSpPr>
          <p:cNvPr id="23570" name="文字方塊 18"/>
          <p:cNvSpPr txBox="1">
            <a:spLocks noChangeArrowheads="1"/>
          </p:cNvSpPr>
          <p:nvPr/>
        </p:nvSpPr>
        <p:spPr bwMode="auto">
          <a:xfrm>
            <a:off x="1331913" y="5373688"/>
            <a:ext cx="306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分時走勢圖</a:t>
            </a:r>
            <a:r>
              <a:rPr lang="en-US" altLang="zh-TW" sz="2400">
                <a:solidFill>
                  <a:schemeClr val="tx1"/>
                </a:solidFill>
                <a:ea typeface="新細明體" panose="02020500000000000000" pitchFamily="18" charset="-120"/>
              </a:rPr>
              <a:t>(</a:t>
            </a:r>
            <a:r>
              <a:rPr lang="zh-TW" altLang="en-US" sz="2400">
                <a:solidFill>
                  <a:schemeClr val="tx1"/>
                </a:solidFill>
                <a:ea typeface="新細明體" panose="02020500000000000000" pitchFamily="18" charset="-120"/>
              </a:rPr>
              <a:t>當天</a:t>
            </a:r>
            <a:r>
              <a:rPr lang="en-US" altLang="zh-TW" sz="2400">
                <a:solidFill>
                  <a:schemeClr val="tx1"/>
                </a:solidFill>
                <a:ea typeface="新細明體" panose="02020500000000000000" pitchFamily="18" charset="-120"/>
              </a:rPr>
              <a:t>)</a:t>
            </a:r>
            <a:endParaRPr lang="zh-TW" altLang="en-US" sz="2400">
              <a:solidFill>
                <a:schemeClr val="tx1"/>
              </a:solidFill>
              <a:ea typeface="新細明體" panose="02020500000000000000" pitchFamily="18" charset="-120"/>
            </a:endParaRPr>
          </a:p>
        </p:txBody>
      </p:sp>
      <p:sp>
        <p:nvSpPr>
          <p:cNvPr id="23571" name="文字方塊 18"/>
          <p:cNvSpPr txBox="1">
            <a:spLocks noChangeArrowheads="1"/>
          </p:cNvSpPr>
          <p:nvPr/>
        </p:nvSpPr>
        <p:spPr bwMode="auto">
          <a:xfrm>
            <a:off x="884238" y="4875213"/>
            <a:ext cx="395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2000"/>
              <a:t>交易時間</a:t>
            </a:r>
            <a:r>
              <a:rPr lang="en-US" altLang="zh-TW" sz="2000"/>
              <a:t>(9:00~13:30)</a:t>
            </a:r>
            <a:endParaRPr lang="zh-TW" altLang="en-US" sz="2000"/>
          </a:p>
        </p:txBody>
      </p:sp>
      <p:sp>
        <p:nvSpPr>
          <p:cNvPr id="23572" name="文字方塊 19"/>
          <p:cNvSpPr txBox="1">
            <a:spLocks noChangeArrowheads="1"/>
          </p:cNvSpPr>
          <p:nvPr/>
        </p:nvSpPr>
        <p:spPr bwMode="auto">
          <a:xfrm>
            <a:off x="98425" y="3252788"/>
            <a:ext cx="5540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a:t>價格</a:t>
            </a:r>
          </a:p>
        </p:txBody>
      </p:sp>
    </p:spTree>
    <p:extLst>
      <p:ext uri="{BB962C8B-B14F-4D97-AF65-F5344CB8AC3E}">
        <p14:creationId xmlns:p14="http://schemas.microsoft.com/office/powerpoint/2010/main" val="3993754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24"/>
                                        </p:tgtEl>
                                        <p:attrNameLst>
                                          <p:attrName>style.visibility</p:attrName>
                                        </p:attrNameLst>
                                      </p:cBhvr>
                                      <p:to>
                                        <p:strVal val="visible"/>
                                      </p:to>
                                    </p:set>
                                    <p:animEffect transition="in" filter="wipe(left)">
                                      <p:cBhvr>
                                        <p:cTn id="7" dur="500"/>
                                        <p:tgtEl>
                                          <p:spTgt spid="781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1317"/>
                                        </p:tgtEl>
                                        <p:attrNameLst>
                                          <p:attrName>style.visibility</p:attrName>
                                        </p:attrNameLst>
                                      </p:cBhvr>
                                      <p:to>
                                        <p:strVal val="visible"/>
                                      </p:to>
                                    </p:set>
                                    <p:animEffect transition="in" filter="wipe(left)">
                                      <p:cBhvr>
                                        <p:cTn id="12" dur="500"/>
                                        <p:tgtEl>
                                          <p:spTgt spid="7813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81319"/>
                                        </p:tgtEl>
                                        <p:attrNameLst>
                                          <p:attrName>style.visibility</p:attrName>
                                        </p:attrNameLst>
                                      </p:cBhvr>
                                      <p:to>
                                        <p:strVal val="visible"/>
                                      </p:to>
                                    </p:set>
                                    <p:animEffect transition="in" filter="wipe(left)">
                                      <p:cBhvr>
                                        <p:cTn id="15" dur="500"/>
                                        <p:tgtEl>
                                          <p:spTgt spid="7813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81320"/>
                                        </p:tgtEl>
                                        <p:attrNameLst>
                                          <p:attrName>style.visibility</p:attrName>
                                        </p:attrNameLst>
                                      </p:cBhvr>
                                      <p:to>
                                        <p:strVal val="visible"/>
                                      </p:to>
                                    </p:set>
                                    <p:animEffect transition="in" filter="wipe(left)">
                                      <p:cBhvr>
                                        <p:cTn id="18" dur="500"/>
                                        <p:tgtEl>
                                          <p:spTgt spid="7813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81318"/>
                                        </p:tgtEl>
                                        <p:attrNameLst>
                                          <p:attrName>style.visibility</p:attrName>
                                        </p:attrNameLst>
                                      </p:cBhvr>
                                      <p:to>
                                        <p:strVal val="visible"/>
                                      </p:to>
                                    </p:set>
                                    <p:animEffect transition="in" filter="wipe(left)">
                                      <p:cBhvr>
                                        <p:cTn id="21" dur="500"/>
                                        <p:tgtEl>
                                          <p:spTgt spid="7813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81325"/>
                                        </p:tgtEl>
                                        <p:attrNameLst>
                                          <p:attrName>style.visibility</p:attrName>
                                        </p:attrNameLst>
                                      </p:cBhvr>
                                      <p:to>
                                        <p:strVal val="visible"/>
                                      </p:to>
                                    </p:set>
                                    <p:animEffect transition="in" filter="blinds(horizontal)">
                                      <p:cBhvr>
                                        <p:cTn id="26" dur="500"/>
                                        <p:tgtEl>
                                          <p:spTgt spid="78132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81326"/>
                                        </p:tgtEl>
                                        <p:attrNameLst>
                                          <p:attrName>style.visibility</p:attrName>
                                        </p:attrNameLst>
                                      </p:cBhvr>
                                      <p:to>
                                        <p:strVal val="visible"/>
                                      </p:to>
                                    </p:set>
                                    <p:animEffect transition="in" filter="blinds(horizontal)">
                                      <p:cBhvr>
                                        <p:cTn id="29" dur="500"/>
                                        <p:tgtEl>
                                          <p:spTgt spid="78132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81327"/>
                                        </p:tgtEl>
                                        <p:attrNameLst>
                                          <p:attrName>style.visibility</p:attrName>
                                        </p:attrNameLst>
                                      </p:cBhvr>
                                      <p:to>
                                        <p:strVal val="visible"/>
                                      </p:to>
                                    </p:set>
                                    <p:animEffect transition="in" filter="blinds(horizontal)">
                                      <p:cBhvr>
                                        <p:cTn id="32" dur="500"/>
                                        <p:tgtEl>
                                          <p:spTgt spid="78132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81328"/>
                                        </p:tgtEl>
                                        <p:attrNameLst>
                                          <p:attrName>style.visibility</p:attrName>
                                        </p:attrNameLst>
                                      </p:cBhvr>
                                      <p:to>
                                        <p:strVal val="visible"/>
                                      </p:to>
                                    </p:set>
                                    <p:animEffect transition="in" filter="blinds(horizontal)">
                                      <p:cBhvr>
                                        <p:cTn id="35" dur="500"/>
                                        <p:tgtEl>
                                          <p:spTgt spid="7813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81321"/>
                                        </p:tgtEl>
                                        <p:attrNameLst>
                                          <p:attrName>style.visibility</p:attrName>
                                        </p:attrNameLst>
                                      </p:cBhvr>
                                      <p:to>
                                        <p:strVal val="visible"/>
                                      </p:to>
                                    </p:set>
                                    <p:animEffect transition="in" filter="fade">
                                      <p:cBhvr>
                                        <p:cTn id="40" dur="2000"/>
                                        <p:tgtEl>
                                          <p:spTgt spid="7813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81323"/>
                                        </p:tgtEl>
                                        <p:attrNameLst>
                                          <p:attrName>style.visibility</p:attrName>
                                        </p:attrNameLst>
                                      </p:cBhvr>
                                      <p:to>
                                        <p:strVal val="visible"/>
                                      </p:to>
                                    </p:set>
                                    <p:animEffect transition="in" filter="fade">
                                      <p:cBhvr>
                                        <p:cTn id="45" dur="2000"/>
                                        <p:tgtEl>
                                          <p:spTgt spid="7813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1322"/>
                                        </p:tgtEl>
                                        <p:attrNameLst>
                                          <p:attrName>style.visibility</p:attrName>
                                        </p:attrNameLst>
                                      </p:cBhvr>
                                      <p:to>
                                        <p:strVal val="visible"/>
                                      </p:to>
                                    </p:set>
                                    <p:animEffect transition="in" filter="fade">
                                      <p:cBhvr>
                                        <p:cTn id="48" dur="2000"/>
                                        <p:tgtEl>
                                          <p:spTgt spid="781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7" grpId="0" animBg="1"/>
      <p:bldP spid="781318" grpId="0" animBg="1"/>
      <p:bldP spid="781319" grpId="0" animBg="1"/>
      <p:bldP spid="781320" grpId="0" animBg="1"/>
      <p:bldP spid="781321" grpId="0" animBg="1"/>
      <p:bldP spid="781322" grpId="0" animBg="1"/>
      <p:bldP spid="781323" grpId="0" animBg="1"/>
      <p:bldP spid="781324" grpId="0" animBg="1"/>
      <p:bldP spid="781325" grpId="0"/>
      <p:bldP spid="781326" grpId="0"/>
      <p:bldP spid="781327" grpId="0"/>
      <p:bldP spid="7813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TW" altLang="en-US">
                <a:latin typeface="標楷體" panose="03000509000000000000" pitchFamily="65" charset="-120"/>
              </a:rPr>
              <a:t>開高走低，空方大獲全勝</a:t>
            </a:r>
          </a:p>
        </p:txBody>
      </p:sp>
      <p:sp>
        <p:nvSpPr>
          <p:cNvPr id="24580" name="Line 3"/>
          <p:cNvSpPr>
            <a:spLocks noChangeShapeType="1"/>
          </p:cNvSpPr>
          <p:nvPr/>
        </p:nvSpPr>
        <p:spPr bwMode="auto">
          <a:xfrm flipV="1">
            <a:off x="941388" y="4724400"/>
            <a:ext cx="3671887" cy="15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24581" name="Line 4"/>
          <p:cNvSpPr>
            <a:spLocks noChangeShapeType="1"/>
          </p:cNvSpPr>
          <p:nvPr/>
        </p:nvSpPr>
        <p:spPr bwMode="auto">
          <a:xfrm flipV="1">
            <a:off x="941388" y="2349500"/>
            <a:ext cx="0" cy="2376488"/>
          </a:xfrm>
          <a:prstGeom prst="line">
            <a:avLst/>
          </a:prstGeom>
          <a:noFill/>
          <a:ln w="38100" cap="sq">
            <a:solidFill>
              <a:srgbClr val="0033CC"/>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2341" name="Line 5"/>
          <p:cNvSpPr>
            <a:spLocks noChangeShapeType="1"/>
          </p:cNvSpPr>
          <p:nvPr/>
        </p:nvSpPr>
        <p:spPr bwMode="auto">
          <a:xfrm>
            <a:off x="581025" y="4076700"/>
            <a:ext cx="6264275" cy="0"/>
          </a:xfrm>
          <a:prstGeom prst="line">
            <a:avLst/>
          </a:prstGeom>
          <a:noFill/>
          <a:ln w="38100">
            <a:solidFill>
              <a:srgbClr val="FD110B"/>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2342" name="Line 6"/>
          <p:cNvSpPr>
            <a:spLocks noChangeShapeType="1"/>
          </p:cNvSpPr>
          <p:nvPr/>
        </p:nvSpPr>
        <p:spPr bwMode="auto">
          <a:xfrm>
            <a:off x="652463" y="2636838"/>
            <a:ext cx="6192837" cy="0"/>
          </a:xfrm>
          <a:prstGeom prst="line">
            <a:avLst/>
          </a:prstGeom>
          <a:noFill/>
          <a:ln w="38100">
            <a:solidFill>
              <a:srgbClr val="FD110B"/>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782343" name="Rectangle 7"/>
          <p:cNvSpPr>
            <a:spLocks noChangeArrowheads="1"/>
          </p:cNvSpPr>
          <p:nvPr/>
        </p:nvSpPr>
        <p:spPr bwMode="auto">
          <a:xfrm>
            <a:off x="5837238" y="2636838"/>
            <a:ext cx="431800" cy="1439862"/>
          </a:xfrm>
          <a:prstGeom prst="rect">
            <a:avLst/>
          </a:prstGeom>
          <a:solidFill>
            <a:schemeClr val="tx2"/>
          </a:solidFill>
          <a:ln w="12700" cap="sq">
            <a:solidFill>
              <a:srgbClr val="000000"/>
            </a:solidFill>
            <a:miter lim="800000"/>
            <a:headEnd type="none" w="sm" len="sm"/>
            <a:tailEnd type="none" w="sm" len="sm"/>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782344" name="Freeform 8"/>
          <p:cNvSpPr>
            <a:spLocks/>
          </p:cNvSpPr>
          <p:nvPr/>
        </p:nvSpPr>
        <p:spPr bwMode="auto">
          <a:xfrm>
            <a:off x="941388" y="2636838"/>
            <a:ext cx="3887787" cy="1439862"/>
          </a:xfrm>
          <a:custGeom>
            <a:avLst/>
            <a:gdLst>
              <a:gd name="T0" fmla="*/ 0 w 2449"/>
              <a:gd name="T1" fmla="*/ 0 h 907"/>
              <a:gd name="T2" fmla="*/ 2147483646 w 2449"/>
              <a:gd name="T3" fmla="*/ 2147483646 h 907"/>
              <a:gd name="T4" fmla="*/ 2147483646 w 2449"/>
              <a:gd name="T5" fmla="*/ 2147483646 h 907"/>
              <a:gd name="T6" fmla="*/ 2147483646 w 2449"/>
              <a:gd name="T7" fmla="*/ 2147483646 h 907"/>
              <a:gd name="T8" fmla="*/ 2147483646 w 2449"/>
              <a:gd name="T9" fmla="*/ 2147483646 h 907"/>
              <a:gd name="T10" fmla="*/ 2147483646 w 2449"/>
              <a:gd name="T11" fmla="*/ 2147483646 h 907"/>
              <a:gd name="T12" fmla="*/ 2147483646 w 2449"/>
              <a:gd name="T13" fmla="*/ 2147483646 h 907"/>
              <a:gd name="T14" fmla="*/ 2147483646 w 2449"/>
              <a:gd name="T15" fmla="*/ 2147483646 h 907"/>
              <a:gd name="T16" fmla="*/ 0 60000 65536"/>
              <a:gd name="T17" fmla="*/ 0 60000 65536"/>
              <a:gd name="T18" fmla="*/ 0 60000 65536"/>
              <a:gd name="T19" fmla="*/ 0 60000 65536"/>
              <a:gd name="T20" fmla="*/ 0 60000 65536"/>
              <a:gd name="T21" fmla="*/ 0 60000 65536"/>
              <a:gd name="T22" fmla="*/ 0 60000 65536"/>
              <a:gd name="T23" fmla="*/ 0 60000 65536"/>
              <a:gd name="T24" fmla="*/ 0 w 2449"/>
              <a:gd name="T25" fmla="*/ 0 h 907"/>
              <a:gd name="T26" fmla="*/ 2449 w 2449"/>
              <a:gd name="T27" fmla="*/ 907 h 9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49" h="907">
                <a:moveTo>
                  <a:pt x="0" y="0"/>
                </a:moveTo>
                <a:cubicBezTo>
                  <a:pt x="75" y="144"/>
                  <a:pt x="151" y="288"/>
                  <a:pt x="226" y="318"/>
                </a:cubicBezTo>
                <a:cubicBezTo>
                  <a:pt x="301" y="348"/>
                  <a:pt x="355" y="136"/>
                  <a:pt x="453" y="181"/>
                </a:cubicBezTo>
                <a:cubicBezTo>
                  <a:pt x="551" y="226"/>
                  <a:pt x="680" y="552"/>
                  <a:pt x="816" y="590"/>
                </a:cubicBezTo>
                <a:cubicBezTo>
                  <a:pt x="952" y="628"/>
                  <a:pt x="1111" y="385"/>
                  <a:pt x="1270" y="408"/>
                </a:cubicBezTo>
                <a:cubicBezTo>
                  <a:pt x="1429" y="431"/>
                  <a:pt x="1633" y="688"/>
                  <a:pt x="1769" y="726"/>
                </a:cubicBezTo>
                <a:cubicBezTo>
                  <a:pt x="1905" y="764"/>
                  <a:pt x="1973" y="605"/>
                  <a:pt x="2086" y="635"/>
                </a:cubicBezTo>
                <a:cubicBezTo>
                  <a:pt x="2199" y="665"/>
                  <a:pt x="2324" y="786"/>
                  <a:pt x="2449" y="907"/>
                </a:cubicBezTo>
              </a:path>
            </a:pathLst>
          </a:custGeom>
          <a:noFill/>
          <a:ln w="28575" cap="sq" cmpd="sng">
            <a:solidFill>
              <a:srgbClr val="00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782345" name="Text Box 9"/>
          <p:cNvSpPr txBox="1">
            <a:spLocks noChangeArrowheads="1"/>
          </p:cNvSpPr>
          <p:nvPr/>
        </p:nvSpPr>
        <p:spPr bwMode="auto">
          <a:xfrm>
            <a:off x="6916738" y="24209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開盤點</a:t>
            </a:r>
          </a:p>
        </p:txBody>
      </p:sp>
      <p:sp>
        <p:nvSpPr>
          <p:cNvPr id="782346" name="Text Box 10"/>
          <p:cNvSpPr txBox="1">
            <a:spLocks noChangeArrowheads="1"/>
          </p:cNvSpPr>
          <p:nvPr/>
        </p:nvSpPr>
        <p:spPr bwMode="auto">
          <a:xfrm>
            <a:off x="6916738" y="37163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收盤點</a:t>
            </a:r>
          </a:p>
        </p:txBody>
      </p:sp>
      <p:sp>
        <p:nvSpPr>
          <p:cNvPr id="782347" name="Text Box 11"/>
          <p:cNvSpPr txBox="1">
            <a:spLocks noChangeArrowheads="1"/>
          </p:cNvSpPr>
          <p:nvPr/>
        </p:nvSpPr>
        <p:spPr bwMode="auto">
          <a:xfrm>
            <a:off x="6916738" y="270827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盤中最高點</a:t>
            </a:r>
          </a:p>
        </p:txBody>
      </p:sp>
      <p:sp>
        <p:nvSpPr>
          <p:cNvPr id="782348" name="Text Box 12"/>
          <p:cNvSpPr txBox="1">
            <a:spLocks noChangeArrowheads="1"/>
          </p:cNvSpPr>
          <p:nvPr/>
        </p:nvSpPr>
        <p:spPr bwMode="auto">
          <a:xfrm>
            <a:off x="6916738" y="4005263"/>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bg1"/>
                </a:solidFill>
                <a:latin typeface="Arial" panose="020B0604020202020204" pitchFamily="34" charset="0"/>
              </a:rPr>
              <a:t>盤中最低點</a:t>
            </a:r>
          </a:p>
        </p:txBody>
      </p:sp>
      <p:sp>
        <p:nvSpPr>
          <p:cNvPr id="24590" name="文字方塊 14"/>
          <p:cNvSpPr txBox="1">
            <a:spLocks noChangeArrowheads="1"/>
          </p:cNvSpPr>
          <p:nvPr/>
        </p:nvSpPr>
        <p:spPr bwMode="auto">
          <a:xfrm>
            <a:off x="1331913" y="5373688"/>
            <a:ext cx="306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分時走勢圖</a:t>
            </a:r>
            <a:r>
              <a:rPr lang="en-US" altLang="zh-TW" sz="2400">
                <a:solidFill>
                  <a:schemeClr val="tx1"/>
                </a:solidFill>
                <a:ea typeface="新細明體" panose="02020500000000000000" pitchFamily="18" charset="-120"/>
              </a:rPr>
              <a:t>(</a:t>
            </a:r>
            <a:r>
              <a:rPr lang="zh-TW" altLang="en-US" sz="2400">
                <a:solidFill>
                  <a:schemeClr val="tx1"/>
                </a:solidFill>
                <a:ea typeface="新細明體" panose="02020500000000000000" pitchFamily="18" charset="-120"/>
              </a:rPr>
              <a:t>當天</a:t>
            </a:r>
            <a:r>
              <a:rPr lang="en-US" altLang="zh-TW" sz="2400">
                <a:solidFill>
                  <a:schemeClr val="tx1"/>
                </a:solidFill>
                <a:ea typeface="新細明體" panose="02020500000000000000" pitchFamily="18" charset="-120"/>
              </a:rPr>
              <a:t>)</a:t>
            </a:r>
            <a:endParaRPr lang="zh-TW" altLang="en-US" sz="2400">
              <a:solidFill>
                <a:schemeClr val="tx1"/>
              </a:solidFill>
              <a:ea typeface="新細明體" panose="02020500000000000000" pitchFamily="18" charset="-120"/>
            </a:endParaRPr>
          </a:p>
        </p:txBody>
      </p:sp>
      <p:sp>
        <p:nvSpPr>
          <p:cNvPr id="2" name="橢圓 1"/>
          <p:cNvSpPr/>
          <p:nvPr/>
        </p:nvSpPr>
        <p:spPr>
          <a:xfrm>
            <a:off x="900113" y="2636838"/>
            <a:ext cx="71437" cy="714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 name="橢圓 2"/>
          <p:cNvSpPr/>
          <p:nvPr/>
        </p:nvSpPr>
        <p:spPr>
          <a:xfrm>
            <a:off x="4829175" y="4005263"/>
            <a:ext cx="71438" cy="1444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24593" name="文字方塊 16"/>
          <p:cNvSpPr txBox="1">
            <a:spLocks noChangeArrowheads="1"/>
          </p:cNvSpPr>
          <p:nvPr/>
        </p:nvSpPr>
        <p:spPr bwMode="auto">
          <a:xfrm>
            <a:off x="884238" y="4875213"/>
            <a:ext cx="395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2000"/>
              <a:t>交易時間</a:t>
            </a:r>
            <a:r>
              <a:rPr lang="en-US" altLang="zh-TW" sz="2000"/>
              <a:t>(9:00~13:30)</a:t>
            </a:r>
            <a:endParaRPr lang="zh-TW" altLang="en-US" sz="2000"/>
          </a:p>
        </p:txBody>
      </p:sp>
      <p:sp>
        <p:nvSpPr>
          <p:cNvPr id="24594" name="文字方塊 17"/>
          <p:cNvSpPr txBox="1">
            <a:spLocks noChangeArrowheads="1"/>
          </p:cNvSpPr>
          <p:nvPr/>
        </p:nvSpPr>
        <p:spPr bwMode="auto">
          <a:xfrm>
            <a:off x="98425" y="3252788"/>
            <a:ext cx="5540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a:t>價格</a:t>
            </a:r>
          </a:p>
        </p:txBody>
      </p:sp>
    </p:spTree>
    <p:extLst>
      <p:ext uri="{BB962C8B-B14F-4D97-AF65-F5344CB8AC3E}">
        <p14:creationId xmlns:p14="http://schemas.microsoft.com/office/powerpoint/2010/main" val="794588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2344"/>
                                        </p:tgtEl>
                                        <p:attrNameLst>
                                          <p:attrName>style.visibility</p:attrName>
                                        </p:attrNameLst>
                                      </p:cBhvr>
                                      <p:to>
                                        <p:strVal val="visible"/>
                                      </p:to>
                                    </p:set>
                                    <p:animEffect transition="in" filter="wipe(left)">
                                      <p:cBhvr>
                                        <p:cTn id="7" dur="500"/>
                                        <p:tgtEl>
                                          <p:spTgt spid="782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2342"/>
                                        </p:tgtEl>
                                        <p:attrNameLst>
                                          <p:attrName>style.visibility</p:attrName>
                                        </p:attrNameLst>
                                      </p:cBhvr>
                                      <p:to>
                                        <p:strVal val="visible"/>
                                      </p:to>
                                    </p:set>
                                    <p:animEffect transition="in" filter="wipe(left)">
                                      <p:cBhvr>
                                        <p:cTn id="12" dur="500"/>
                                        <p:tgtEl>
                                          <p:spTgt spid="78234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82341"/>
                                        </p:tgtEl>
                                        <p:attrNameLst>
                                          <p:attrName>style.visibility</p:attrName>
                                        </p:attrNameLst>
                                      </p:cBhvr>
                                      <p:to>
                                        <p:strVal val="visible"/>
                                      </p:to>
                                    </p:set>
                                    <p:animEffect transition="in" filter="wipe(left)">
                                      <p:cBhvr>
                                        <p:cTn id="15" dur="500"/>
                                        <p:tgtEl>
                                          <p:spTgt spid="7823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82345"/>
                                        </p:tgtEl>
                                        <p:attrNameLst>
                                          <p:attrName>style.visibility</p:attrName>
                                        </p:attrNameLst>
                                      </p:cBhvr>
                                      <p:to>
                                        <p:strVal val="visible"/>
                                      </p:to>
                                    </p:set>
                                    <p:animEffect transition="in" filter="blinds(horizontal)">
                                      <p:cBhvr>
                                        <p:cTn id="20" dur="500"/>
                                        <p:tgtEl>
                                          <p:spTgt spid="78234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82346"/>
                                        </p:tgtEl>
                                        <p:attrNameLst>
                                          <p:attrName>style.visibility</p:attrName>
                                        </p:attrNameLst>
                                      </p:cBhvr>
                                      <p:to>
                                        <p:strVal val="visible"/>
                                      </p:to>
                                    </p:set>
                                    <p:animEffect transition="in" filter="blinds(horizontal)">
                                      <p:cBhvr>
                                        <p:cTn id="23" dur="500"/>
                                        <p:tgtEl>
                                          <p:spTgt spid="78234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82347"/>
                                        </p:tgtEl>
                                        <p:attrNameLst>
                                          <p:attrName>style.visibility</p:attrName>
                                        </p:attrNameLst>
                                      </p:cBhvr>
                                      <p:to>
                                        <p:strVal val="visible"/>
                                      </p:to>
                                    </p:set>
                                    <p:animEffect transition="in" filter="blinds(horizontal)">
                                      <p:cBhvr>
                                        <p:cTn id="26" dur="500"/>
                                        <p:tgtEl>
                                          <p:spTgt spid="78234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82348"/>
                                        </p:tgtEl>
                                        <p:attrNameLst>
                                          <p:attrName>style.visibility</p:attrName>
                                        </p:attrNameLst>
                                      </p:cBhvr>
                                      <p:to>
                                        <p:strVal val="visible"/>
                                      </p:to>
                                    </p:set>
                                    <p:animEffect transition="in" filter="blinds(horizontal)">
                                      <p:cBhvr>
                                        <p:cTn id="29" dur="500"/>
                                        <p:tgtEl>
                                          <p:spTgt spid="7823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82343"/>
                                        </p:tgtEl>
                                        <p:attrNameLst>
                                          <p:attrName>style.visibility</p:attrName>
                                        </p:attrNameLst>
                                      </p:cBhvr>
                                      <p:to>
                                        <p:strVal val="visible"/>
                                      </p:to>
                                    </p:set>
                                    <p:animEffect transition="in" filter="fade">
                                      <p:cBhvr>
                                        <p:cTn id="34" dur="2000"/>
                                        <p:tgtEl>
                                          <p:spTgt spid="78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animBg="1"/>
      <p:bldP spid="782342" grpId="0" animBg="1"/>
      <p:bldP spid="782343" grpId="0" animBg="1"/>
      <p:bldP spid="782344" grpId="0" animBg="1"/>
      <p:bldP spid="782345" grpId="0"/>
      <p:bldP spid="782346" grpId="0"/>
      <p:bldP spid="782347" grpId="0"/>
      <p:bldP spid="7823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87624" y="116632"/>
            <a:ext cx="7344816" cy="838200"/>
          </a:xfrm>
        </p:spPr>
        <p:txBody>
          <a:bodyPr/>
          <a:lstStyle/>
          <a:p>
            <a:pPr eaLnBrk="1" hangingPunct="1"/>
            <a:r>
              <a:rPr lang="zh-TW" altLang="en-US" sz="3600" dirty="0"/>
              <a:t>時間週期</a:t>
            </a:r>
            <a:r>
              <a:rPr lang="en-US" altLang="zh-TW" sz="3600" dirty="0"/>
              <a:t>:</a:t>
            </a:r>
            <a:r>
              <a:rPr lang="zh-TW" altLang="en-US" sz="3600" dirty="0"/>
              <a:t> 秒、分、日、週、月</a:t>
            </a:r>
            <a:r>
              <a:rPr lang="en-US" altLang="zh-TW" sz="3600" dirty="0"/>
              <a:t>K</a:t>
            </a:r>
            <a:r>
              <a:rPr lang="zh-TW" altLang="en-US" sz="3600" dirty="0"/>
              <a:t>線</a:t>
            </a:r>
          </a:p>
        </p:txBody>
      </p:sp>
      <p:sp>
        <p:nvSpPr>
          <p:cNvPr id="25603" name="Rectangle 3"/>
          <p:cNvSpPr>
            <a:spLocks noGrp="1" noChangeArrowheads="1"/>
          </p:cNvSpPr>
          <p:nvPr>
            <p:ph idx="1"/>
          </p:nvPr>
        </p:nvSpPr>
        <p:spPr>
          <a:xfrm>
            <a:off x="395536" y="1196752"/>
            <a:ext cx="8458200" cy="5334000"/>
          </a:xfrm>
        </p:spPr>
        <p:txBody>
          <a:bodyPr/>
          <a:lstStyle/>
          <a:p>
            <a:pPr eaLnBrk="1" hangingPunct="1">
              <a:lnSpc>
                <a:spcPct val="90000"/>
              </a:lnSpc>
            </a:pPr>
            <a:r>
              <a:rPr lang="zh-TW" altLang="en-US" sz="2400" dirty="0">
                <a:solidFill>
                  <a:srgbClr val="FF0000"/>
                </a:solidFill>
                <a:cs typeface="Times New Roman" panose="02020603050405020304" pitchFamily="18" charset="0"/>
              </a:rPr>
              <a:t>秒、分</a:t>
            </a:r>
            <a:r>
              <a:rPr lang="en-US" altLang="zh-TW" sz="2400" dirty="0">
                <a:solidFill>
                  <a:srgbClr val="FF0000"/>
                </a:solidFill>
                <a:cs typeface="Times New Roman" panose="02020603050405020304" pitchFamily="18" charset="0"/>
              </a:rPr>
              <a:t>k</a:t>
            </a:r>
            <a:r>
              <a:rPr lang="zh-TW" altLang="en-US" sz="2400" dirty="0">
                <a:solidFill>
                  <a:srgbClr val="FF0000"/>
                </a:solidFill>
                <a:cs typeface="Times New Roman" panose="02020603050405020304" pitchFamily="18" charset="0"/>
              </a:rPr>
              <a:t>線：</a:t>
            </a:r>
            <a:r>
              <a:rPr lang="zh-TW" altLang="en-US" sz="2400" dirty="0">
                <a:solidFill>
                  <a:srgbClr val="000000"/>
                </a:solidFill>
                <a:cs typeface="Times New Roman" panose="02020603050405020304" pitchFamily="18" charset="0"/>
              </a:rPr>
              <a:t>投資人選擇的時間週期為</a:t>
            </a:r>
            <a:r>
              <a:rPr lang="zh-TW" altLang="en-US" sz="2400" b="1" dirty="0">
                <a:solidFill>
                  <a:srgbClr val="FF0000"/>
                </a:solidFill>
                <a:cs typeface="Times New Roman" panose="02020603050405020304" pitchFamily="18" charset="0"/>
              </a:rPr>
              <a:t>日內資料</a:t>
            </a:r>
            <a:r>
              <a:rPr lang="en-US" altLang="zh-TW" sz="2400" b="1" dirty="0">
                <a:solidFill>
                  <a:srgbClr val="FF0000"/>
                </a:solidFill>
                <a:cs typeface="Times New Roman" panose="02020603050405020304" pitchFamily="18" charset="0"/>
              </a:rPr>
              <a:t>(intraday)</a:t>
            </a:r>
            <a:r>
              <a:rPr lang="zh-TW" altLang="en-US" sz="2400" dirty="0">
                <a:solidFill>
                  <a:srgbClr val="000000"/>
                </a:solidFill>
                <a:cs typeface="Times New Roman" panose="02020603050405020304" pitchFamily="18" charset="0"/>
              </a:rPr>
              <a:t>，例如一秒鐘、一分鐘、五分鐘、</a:t>
            </a:r>
            <a:r>
              <a:rPr lang="en-US" altLang="zh-TW" sz="2400" dirty="0">
                <a:solidFill>
                  <a:srgbClr val="000000"/>
                </a:solidFill>
                <a:cs typeface="Times New Roman" panose="02020603050405020304" pitchFamily="18" charset="0"/>
              </a:rPr>
              <a:t>15</a:t>
            </a:r>
            <a:r>
              <a:rPr lang="zh-TW" altLang="en-US" sz="2400" dirty="0">
                <a:solidFill>
                  <a:srgbClr val="000000"/>
                </a:solidFill>
                <a:cs typeface="Times New Roman" panose="02020603050405020304" pitchFamily="18" charset="0"/>
              </a:rPr>
              <a:t>分鐘內的開高收低價格，所畫出的Ｋ線，稱為</a:t>
            </a:r>
            <a:r>
              <a:rPr lang="en-US" altLang="zh-TW" sz="2400" dirty="0">
                <a:solidFill>
                  <a:srgbClr val="000000"/>
                </a:solidFill>
                <a:cs typeface="Times New Roman" panose="02020603050405020304" pitchFamily="18" charset="0"/>
              </a:rPr>
              <a:t>1</a:t>
            </a:r>
            <a:r>
              <a:rPr lang="zh-TW" altLang="en-US" sz="2400" dirty="0">
                <a:solidFill>
                  <a:srgbClr val="000000"/>
                </a:solidFill>
                <a:cs typeface="Times New Roman" panose="02020603050405020304" pitchFamily="18" charset="0"/>
              </a:rPr>
              <a:t>分</a:t>
            </a:r>
            <a:r>
              <a:rPr lang="en-US" altLang="zh-TW" sz="2400" dirty="0">
                <a:solidFill>
                  <a:srgbClr val="000000"/>
                </a:solidFill>
                <a:cs typeface="Times New Roman" panose="02020603050405020304" pitchFamily="18" charset="0"/>
              </a:rPr>
              <a:t>K</a:t>
            </a:r>
            <a:r>
              <a:rPr lang="zh-TW" altLang="en-US" sz="2400" dirty="0">
                <a:solidFill>
                  <a:srgbClr val="000000"/>
                </a:solidFill>
                <a:cs typeface="Times New Roman" panose="02020603050405020304" pitchFamily="18" charset="0"/>
              </a:rPr>
              <a:t>線或</a:t>
            </a:r>
            <a:r>
              <a:rPr lang="en-US" altLang="zh-TW" sz="2400" dirty="0">
                <a:solidFill>
                  <a:srgbClr val="000000"/>
                </a:solidFill>
                <a:cs typeface="Times New Roman" panose="02020603050405020304" pitchFamily="18" charset="0"/>
              </a:rPr>
              <a:t>5</a:t>
            </a:r>
            <a:r>
              <a:rPr lang="zh-TW" altLang="en-US" sz="2400" dirty="0">
                <a:solidFill>
                  <a:srgbClr val="000000"/>
                </a:solidFill>
                <a:cs typeface="Times New Roman" panose="02020603050405020304" pitchFamily="18" charset="0"/>
              </a:rPr>
              <a:t>分</a:t>
            </a:r>
            <a:r>
              <a:rPr lang="en-US" altLang="zh-TW" sz="2400" dirty="0">
                <a:solidFill>
                  <a:srgbClr val="000000"/>
                </a:solidFill>
                <a:cs typeface="Times New Roman" panose="02020603050405020304" pitchFamily="18" charset="0"/>
              </a:rPr>
              <a:t>k</a:t>
            </a:r>
            <a:r>
              <a:rPr lang="zh-TW" altLang="en-US" sz="2400" dirty="0">
                <a:solidFill>
                  <a:srgbClr val="000000"/>
                </a:solidFill>
                <a:cs typeface="Times New Roman" panose="02020603050405020304" pitchFamily="18" charset="0"/>
              </a:rPr>
              <a:t>線。</a:t>
            </a:r>
            <a:r>
              <a:rPr lang="zh-TW" altLang="en-US" sz="2400" dirty="0">
                <a:cs typeface="Times New Roman" panose="02020603050405020304" pitchFamily="18" charset="0"/>
              </a:rPr>
              <a:t> </a:t>
            </a:r>
          </a:p>
          <a:p>
            <a:pPr eaLnBrk="1" hangingPunct="1">
              <a:lnSpc>
                <a:spcPct val="90000"/>
              </a:lnSpc>
            </a:pPr>
            <a:r>
              <a:rPr lang="zh-TW" altLang="en-US" sz="2400" dirty="0">
                <a:solidFill>
                  <a:srgbClr val="FF0000"/>
                </a:solidFill>
                <a:cs typeface="Times New Roman" panose="02020603050405020304" pitchFamily="18" charset="0"/>
              </a:rPr>
              <a:t>日Ｋ線：</a:t>
            </a:r>
            <a:r>
              <a:rPr lang="zh-TW" altLang="en-US" sz="2400" dirty="0">
                <a:solidFill>
                  <a:srgbClr val="000000"/>
                </a:solidFill>
                <a:cs typeface="Times New Roman" panose="02020603050405020304" pitchFamily="18" charset="0"/>
              </a:rPr>
              <a:t>投資人選擇的時間週期為一個營業日</a:t>
            </a:r>
            <a:r>
              <a:rPr lang="en-US" altLang="zh-TW" sz="2400" dirty="0">
                <a:solidFill>
                  <a:srgbClr val="000000"/>
                </a:solidFill>
                <a:cs typeface="Times New Roman" panose="02020603050405020304" pitchFamily="18" charset="0"/>
              </a:rPr>
              <a:t>(day)</a:t>
            </a:r>
            <a:r>
              <a:rPr lang="zh-TW" altLang="en-US" sz="2400" dirty="0">
                <a:solidFill>
                  <a:srgbClr val="000000"/>
                </a:solidFill>
                <a:cs typeface="Times New Roman" panose="02020603050405020304" pitchFamily="18" charset="0"/>
              </a:rPr>
              <a:t>，所畫出的Ｋ線，稱為日</a:t>
            </a:r>
            <a:r>
              <a:rPr lang="en-US" altLang="zh-TW" sz="2400" dirty="0">
                <a:solidFill>
                  <a:srgbClr val="000000"/>
                </a:solidFill>
                <a:cs typeface="Times New Roman" panose="02020603050405020304" pitchFamily="18" charset="0"/>
              </a:rPr>
              <a:t>K</a:t>
            </a:r>
            <a:r>
              <a:rPr lang="zh-TW" altLang="en-US" sz="2400" dirty="0">
                <a:solidFill>
                  <a:srgbClr val="000000"/>
                </a:solidFill>
                <a:cs typeface="Times New Roman" panose="02020603050405020304" pitchFamily="18" charset="0"/>
              </a:rPr>
              <a:t>線。</a:t>
            </a:r>
            <a:r>
              <a:rPr lang="zh-TW" altLang="en-US" sz="2400" dirty="0">
                <a:cs typeface="Times New Roman" panose="02020603050405020304" pitchFamily="18" charset="0"/>
              </a:rPr>
              <a:t> </a:t>
            </a:r>
          </a:p>
          <a:p>
            <a:pPr eaLnBrk="1" hangingPunct="1">
              <a:lnSpc>
                <a:spcPct val="90000"/>
              </a:lnSpc>
            </a:pPr>
            <a:r>
              <a:rPr lang="zh-TW" altLang="en-US" sz="2400" dirty="0">
                <a:solidFill>
                  <a:srgbClr val="FF0000"/>
                </a:solidFill>
                <a:cs typeface="Times New Roman" panose="02020603050405020304" pitchFamily="18" charset="0"/>
              </a:rPr>
              <a:t>週Ｋ線：</a:t>
            </a:r>
            <a:r>
              <a:rPr lang="zh-TW" altLang="en-US" sz="2400" dirty="0">
                <a:solidFill>
                  <a:srgbClr val="000000"/>
                </a:solidFill>
                <a:cs typeface="Times New Roman" panose="02020603050405020304" pitchFamily="18" charset="0"/>
              </a:rPr>
              <a:t>週Ｋ線是將一週的股價變化畫成一根Ｋ線，</a:t>
            </a:r>
            <a:r>
              <a:rPr lang="en-US" altLang="zh-TW" sz="2400" dirty="0">
                <a:solidFill>
                  <a:srgbClr val="000000"/>
                </a:solidFill>
                <a:cs typeface="Times New Roman" panose="02020603050405020304" pitchFamily="18" charset="0"/>
              </a:rPr>
              <a:t>             (</a:t>
            </a:r>
            <a:r>
              <a:rPr lang="zh-TW" altLang="en-US" sz="2400" dirty="0">
                <a:solidFill>
                  <a:srgbClr val="000000"/>
                </a:solidFill>
                <a:cs typeface="Times New Roman" panose="02020603050405020304" pitchFamily="18" charset="0"/>
              </a:rPr>
              <a:t>即每週一至週五的上午九點至下午一點半</a:t>
            </a:r>
            <a:r>
              <a:rPr lang="en-US" altLang="zh-TW" sz="2400" dirty="0">
                <a:solidFill>
                  <a:srgbClr val="000000"/>
                </a:solidFill>
                <a:cs typeface="Times New Roman" panose="02020603050405020304" pitchFamily="18" charset="0"/>
              </a:rPr>
              <a:t>)</a:t>
            </a:r>
            <a:r>
              <a:rPr lang="zh-TW" altLang="en-US" sz="2400" dirty="0">
                <a:solidFill>
                  <a:srgbClr val="000000"/>
                </a:solidFill>
                <a:cs typeface="Times New Roman" panose="02020603050405020304" pitchFamily="18" charset="0"/>
              </a:rPr>
              <a:t>將這段時間內的開盤價、收盤價、最高價及最低價畫出，與日Ｋ線大同小異，只是不出現跳空跌停或漲停的Ｋ線而已。</a:t>
            </a:r>
          </a:p>
          <a:p>
            <a:pPr eaLnBrk="1" hangingPunct="1">
              <a:lnSpc>
                <a:spcPct val="90000"/>
              </a:lnSpc>
            </a:pPr>
            <a:r>
              <a:rPr lang="zh-TW" altLang="en-US" sz="2400" dirty="0">
                <a:solidFill>
                  <a:srgbClr val="FF0000"/>
                </a:solidFill>
                <a:cs typeface="Times New Roman" panose="02020603050405020304" pitchFamily="18" charset="0"/>
              </a:rPr>
              <a:t>月Ｋ線：</a:t>
            </a:r>
            <a:r>
              <a:rPr lang="zh-TW" altLang="en-US" sz="2400" dirty="0">
                <a:solidFill>
                  <a:srgbClr val="000000"/>
                </a:solidFill>
                <a:cs typeface="Times New Roman" panose="02020603050405020304" pitchFamily="18" charset="0"/>
              </a:rPr>
              <a:t>月Ｋ線即是將一個月內的開盤價、收盤價及</a:t>
            </a:r>
            <a:r>
              <a:rPr lang="en-US" altLang="zh-TW" sz="2400" dirty="0">
                <a:solidFill>
                  <a:srgbClr val="000000"/>
                </a:solidFill>
                <a:cs typeface="Times New Roman" panose="02020603050405020304" pitchFamily="18" charset="0"/>
              </a:rPr>
              <a:t>              </a:t>
            </a:r>
            <a:r>
              <a:rPr lang="zh-TW" altLang="en-US" sz="2400" dirty="0">
                <a:solidFill>
                  <a:srgbClr val="000000"/>
                </a:solidFill>
                <a:cs typeface="Times New Roman" panose="02020603050405020304" pitchFamily="18" charset="0"/>
              </a:rPr>
              <a:t>該月最高價、及該月最低價，畫成Ｋ線形狀，稱之為月Ｋ線。</a:t>
            </a:r>
            <a:endParaRPr lang="en-US" altLang="zh-TW" sz="2400" dirty="0">
              <a:solidFill>
                <a:srgbClr val="000000"/>
              </a:solidFill>
              <a:cs typeface="Times New Roman" panose="02020603050405020304" pitchFamily="18" charset="0"/>
            </a:endParaRPr>
          </a:p>
          <a:p>
            <a:pPr lvl="1" eaLnBrk="1" hangingPunct="1">
              <a:lnSpc>
                <a:spcPct val="90000"/>
              </a:lnSpc>
            </a:pPr>
            <a:r>
              <a:rPr lang="zh-TW" altLang="en-US" sz="2000" dirty="0">
                <a:solidFill>
                  <a:srgbClr val="000000"/>
                </a:solidFill>
                <a:cs typeface="Times New Roman" panose="02020603050405020304" pitchFamily="18" charset="0"/>
              </a:rPr>
              <a:t>每個月的第一個交易日的開盤價</a:t>
            </a:r>
            <a:r>
              <a:rPr lang="en-US" altLang="zh-TW" sz="2000" dirty="0">
                <a:solidFill>
                  <a:srgbClr val="000000"/>
                </a:solidFill>
                <a:cs typeface="Times New Roman" panose="02020603050405020304" pitchFamily="18" charset="0"/>
              </a:rPr>
              <a:t>(open)</a:t>
            </a:r>
            <a:r>
              <a:rPr lang="zh-TW" altLang="en-US" sz="2000" dirty="0">
                <a:solidFill>
                  <a:srgbClr val="000000"/>
                </a:solidFill>
                <a:cs typeface="Times New Roman" panose="02020603050405020304" pitchFamily="18" charset="0"/>
              </a:rPr>
              <a:t>、該月最後一個交易日的收盤價</a:t>
            </a:r>
            <a:r>
              <a:rPr lang="en-US" altLang="zh-TW" sz="2000" dirty="0">
                <a:solidFill>
                  <a:srgbClr val="000000"/>
                </a:solidFill>
                <a:cs typeface="Times New Roman" panose="02020603050405020304" pitchFamily="18" charset="0"/>
              </a:rPr>
              <a:t>(close)</a:t>
            </a:r>
            <a:r>
              <a:rPr lang="zh-TW" altLang="en-US" sz="2000" dirty="0">
                <a:solidFill>
                  <a:srgbClr val="000000"/>
                </a:solidFill>
                <a:cs typeface="Times New Roman" panose="02020603050405020304" pitchFamily="18" charset="0"/>
              </a:rPr>
              <a:t>，以及在這一個月當中的最高價</a:t>
            </a:r>
            <a:r>
              <a:rPr lang="en-US" altLang="zh-TW" sz="2000" dirty="0">
                <a:solidFill>
                  <a:srgbClr val="000000"/>
                </a:solidFill>
                <a:cs typeface="Times New Roman" panose="02020603050405020304" pitchFamily="18" charset="0"/>
              </a:rPr>
              <a:t>(high)</a:t>
            </a:r>
            <a:r>
              <a:rPr lang="zh-TW" altLang="en-US" sz="2000" dirty="0">
                <a:solidFill>
                  <a:srgbClr val="000000"/>
                </a:solidFill>
                <a:cs typeface="Times New Roman" panose="02020603050405020304" pitchFamily="18" charset="0"/>
              </a:rPr>
              <a:t>與最低價</a:t>
            </a:r>
            <a:r>
              <a:rPr lang="en-US" altLang="zh-TW" sz="2000" dirty="0">
                <a:solidFill>
                  <a:srgbClr val="000000"/>
                </a:solidFill>
                <a:cs typeface="Times New Roman" panose="02020603050405020304" pitchFamily="18" charset="0"/>
              </a:rPr>
              <a:t>(low)</a:t>
            </a:r>
            <a:r>
              <a:rPr lang="zh-TW" altLang="en-US" sz="2000" dirty="0">
                <a:solidFill>
                  <a:srgbClr val="000000"/>
                </a:solidFill>
                <a:cs typeface="Times New Roman" panose="02020603050405020304" pitchFamily="18" charset="0"/>
              </a:rPr>
              <a:t>，劃出月</a:t>
            </a:r>
            <a:r>
              <a:rPr lang="en-US" altLang="zh-TW" sz="2000" dirty="0">
                <a:solidFill>
                  <a:srgbClr val="000000"/>
                </a:solidFill>
                <a:cs typeface="Times New Roman" panose="02020603050405020304" pitchFamily="18" charset="0"/>
              </a:rPr>
              <a:t>K</a:t>
            </a:r>
            <a:r>
              <a:rPr lang="zh-TW" altLang="en-US" sz="2000" dirty="0">
                <a:solidFill>
                  <a:srgbClr val="000000"/>
                </a:solidFill>
                <a:cs typeface="Times New Roman" panose="02020603050405020304" pitchFamily="18" charset="0"/>
              </a:rPr>
              <a:t>線。 </a:t>
            </a:r>
          </a:p>
        </p:txBody>
      </p:sp>
    </p:spTree>
    <p:extLst>
      <p:ext uri="{BB962C8B-B14F-4D97-AF65-F5344CB8AC3E}">
        <p14:creationId xmlns:p14="http://schemas.microsoft.com/office/powerpoint/2010/main" val="1955578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552" y="34356"/>
            <a:ext cx="7524750" cy="802356"/>
          </a:xfrm>
        </p:spPr>
        <p:txBody>
          <a:bodyPr/>
          <a:lstStyle/>
          <a:p>
            <a:pPr eaLnBrk="1" hangingPunct="1"/>
            <a:r>
              <a:rPr lang="zh-TW" altLang="en-US" b="1" dirty="0"/>
              <a:t>單一Ｋ線的變化與運用</a:t>
            </a:r>
          </a:p>
        </p:txBody>
      </p:sp>
      <p:sp>
        <p:nvSpPr>
          <p:cNvPr id="26627" name="Rectangle 8"/>
          <p:cNvSpPr>
            <a:spLocks noChangeArrowheads="1"/>
          </p:cNvSpPr>
          <p:nvPr/>
        </p:nvSpPr>
        <p:spPr bwMode="auto">
          <a:xfrm>
            <a:off x="3962400" y="2514600"/>
            <a:ext cx="990600" cy="2057400"/>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6628" name="Text Box 4"/>
          <p:cNvSpPr txBox="1">
            <a:spLocks noChangeArrowheads="1"/>
          </p:cNvSpPr>
          <p:nvPr/>
        </p:nvSpPr>
        <p:spPr bwMode="auto">
          <a:xfrm>
            <a:off x="2743200" y="23622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6629" name="Text Box 7"/>
          <p:cNvSpPr txBox="1">
            <a:spLocks noChangeArrowheads="1"/>
          </p:cNvSpPr>
          <p:nvPr/>
        </p:nvSpPr>
        <p:spPr bwMode="auto">
          <a:xfrm>
            <a:off x="2819400" y="4343400"/>
            <a:ext cx="990600" cy="531813"/>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ea typeface="新細明體" panose="02020500000000000000" pitchFamily="18" charset="-120"/>
            </a:endParaRPr>
          </a:p>
        </p:txBody>
      </p:sp>
      <p:sp>
        <p:nvSpPr>
          <p:cNvPr id="26630" name="Text Box 5"/>
          <p:cNvSpPr txBox="1">
            <a:spLocks noChangeArrowheads="1"/>
          </p:cNvSpPr>
          <p:nvPr/>
        </p:nvSpPr>
        <p:spPr bwMode="auto">
          <a:xfrm>
            <a:off x="5029200" y="2438400"/>
            <a:ext cx="1447800" cy="446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6631" name="Text Box 6"/>
          <p:cNvSpPr txBox="1">
            <a:spLocks noChangeArrowheads="1"/>
          </p:cNvSpPr>
          <p:nvPr/>
        </p:nvSpPr>
        <p:spPr bwMode="auto">
          <a:xfrm>
            <a:off x="5105400" y="4343400"/>
            <a:ext cx="1181100" cy="455613"/>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6632" name="Rectangle 9"/>
          <p:cNvSpPr>
            <a:spLocks noChangeArrowheads="1"/>
          </p:cNvSpPr>
          <p:nvPr/>
        </p:nvSpPr>
        <p:spPr bwMode="auto">
          <a:xfrm>
            <a:off x="468313" y="1685925"/>
            <a:ext cx="2514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1.</a:t>
            </a:r>
            <a:r>
              <a:rPr lang="zh-TW" altLang="en-US" sz="2800" b="1">
                <a:solidFill>
                  <a:srgbClr val="000000"/>
                </a:solidFill>
                <a:latin typeface="微軟正黑體" panose="020B0604030504040204" pitchFamily="34" charset="-120"/>
                <a:ea typeface="微軟正黑體" panose="020B0604030504040204" pitchFamily="34" charset="-120"/>
              </a:rPr>
              <a:t>實體長紅</a:t>
            </a:r>
            <a:r>
              <a:rPr lang="en-US" altLang="zh-TW" sz="2800" b="1">
                <a:solidFill>
                  <a:srgbClr val="000000"/>
                </a:solidFill>
                <a:latin typeface="微軟正黑體" panose="020B0604030504040204" pitchFamily="34" charset="-120"/>
                <a:ea typeface="微軟正黑體" panose="020B0604030504040204" pitchFamily="34" charset="-120"/>
              </a:rPr>
              <a:t>K</a:t>
            </a:r>
            <a:r>
              <a:rPr lang="zh-TW" altLang="en-US" sz="2800" b="1">
                <a:solidFill>
                  <a:srgbClr val="000000"/>
                </a:solidFill>
                <a:latin typeface="微軟正黑體" panose="020B0604030504040204" pitchFamily="34" charset="-120"/>
                <a:ea typeface="微軟正黑體" panose="020B0604030504040204" pitchFamily="34" charset="-120"/>
              </a:rPr>
              <a:t>線</a:t>
            </a:r>
            <a:endParaRPr lang="zh-TW" altLang="en-US" sz="2800" b="1">
              <a:solidFill>
                <a:schemeClr val="tx1"/>
              </a:solidFill>
              <a:latin typeface="微軟正黑體" panose="020B0604030504040204" pitchFamily="34" charset="-120"/>
              <a:ea typeface="微軟正黑體" panose="020B0604030504040204" pitchFamily="34" charset="-120"/>
            </a:endParaRPr>
          </a:p>
        </p:txBody>
      </p:sp>
      <p:sp>
        <p:nvSpPr>
          <p:cNvPr id="26633"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26634" name="Text Box 11"/>
          <p:cNvSpPr txBox="1">
            <a:spLocks noChangeArrowheads="1"/>
          </p:cNvSpPr>
          <p:nvPr/>
        </p:nvSpPr>
        <p:spPr bwMode="auto">
          <a:xfrm>
            <a:off x="755650" y="50038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標楷體" panose="03000509000000000000" pitchFamily="65" charset="-120"/>
              </a:rPr>
              <a:t>實體長紅Ｋ線的出現表示，表示當日的股價開低走高，且收盤價為當日最高價，若其實體愈長</a:t>
            </a:r>
            <a:r>
              <a:rPr lang="en-US" altLang="zh-TW" sz="2400">
                <a:solidFill>
                  <a:schemeClr val="tx1"/>
                </a:solidFill>
                <a:latin typeface="標楷體" panose="03000509000000000000" pitchFamily="65" charset="-120"/>
              </a:rPr>
              <a:t>(</a:t>
            </a:r>
            <a:r>
              <a:rPr lang="zh-TW" altLang="en-US" sz="2400">
                <a:solidFill>
                  <a:schemeClr val="tx1"/>
                </a:solidFill>
                <a:latin typeface="標楷體" panose="03000509000000000000" pitchFamily="65" charset="-120"/>
              </a:rPr>
              <a:t>價格波動範圍越大</a:t>
            </a:r>
            <a:r>
              <a:rPr lang="en-US" altLang="zh-TW" sz="2400">
                <a:solidFill>
                  <a:schemeClr val="tx1"/>
                </a:solidFill>
                <a:latin typeface="標楷體" panose="03000509000000000000" pitchFamily="65" charset="-120"/>
              </a:rPr>
              <a:t>)</a:t>
            </a:r>
            <a:r>
              <a:rPr lang="zh-TW" altLang="en-US" sz="2400">
                <a:solidFill>
                  <a:schemeClr val="tx1"/>
                </a:solidFill>
                <a:latin typeface="標楷體" panose="03000509000000000000" pitchFamily="65" charset="-120"/>
              </a:rPr>
              <a:t>，表示多頭氣勢強盛，股市的前景看好，仍有漲勢可期。 </a:t>
            </a:r>
          </a:p>
        </p:txBody>
      </p:sp>
      <p:sp>
        <p:nvSpPr>
          <p:cNvPr id="2" name="矩形 1"/>
          <p:cNvSpPr/>
          <p:nvPr/>
        </p:nvSpPr>
        <p:spPr>
          <a:xfrm>
            <a:off x="3962400" y="2514600"/>
            <a:ext cx="990600" cy="2057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495649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ChangeArrowheads="1"/>
          </p:cNvSpPr>
          <p:nvPr/>
        </p:nvSpPr>
        <p:spPr bwMode="auto">
          <a:xfrm>
            <a:off x="3810000" y="1143000"/>
            <a:ext cx="1295400" cy="23622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7651"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27652" name="Rectangle 11"/>
          <p:cNvSpPr>
            <a:spLocks noChangeArrowheads="1"/>
          </p:cNvSpPr>
          <p:nvPr/>
        </p:nvSpPr>
        <p:spPr bwMode="auto">
          <a:xfrm>
            <a:off x="1922463" y="249238"/>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2.</a:t>
            </a:r>
            <a:r>
              <a:rPr lang="zh-TW" altLang="en-US" sz="2800" b="1">
                <a:solidFill>
                  <a:srgbClr val="000000"/>
                </a:solidFill>
                <a:latin typeface="微軟正黑體" panose="020B0604030504040204" pitchFamily="34" charset="-120"/>
                <a:ea typeface="微軟正黑體" panose="020B0604030504040204" pitchFamily="34" charset="-120"/>
              </a:rPr>
              <a:t>實體長黑</a:t>
            </a:r>
            <a:r>
              <a:rPr lang="en-US" altLang="zh-TW" sz="2800" b="1">
                <a:solidFill>
                  <a:srgbClr val="000000"/>
                </a:solidFill>
                <a:latin typeface="微軟正黑體" panose="020B0604030504040204" pitchFamily="34" charset="-120"/>
                <a:ea typeface="微軟正黑體" panose="020B0604030504040204" pitchFamily="34" charset="-120"/>
              </a:rPr>
              <a:t>K</a:t>
            </a:r>
            <a:r>
              <a:rPr lang="zh-TW" altLang="en-US" sz="2800" b="1">
                <a:solidFill>
                  <a:srgbClr val="000000"/>
                </a:solidFill>
                <a:latin typeface="微軟正黑體" panose="020B0604030504040204" pitchFamily="34" charset="-120"/>
                <a:ea typeface="微軟正黑體" panose="020B0604030504040204" pitchFamily="34" charset="-120"/>
              </a:rPr>
              <a:t>線</a:t>
            </a:r>
            <a:endParaRPr lang="zh-TW" altLang="en-US" sz="2800" b="1">
              <a:solidFill>
                <a:schemeClr val="tx1"/>
              </a:solidFill>
              <a:latin typeface="微軟正黑體" panose="020B0604030504040204" pitchFamily="34" charset="-120"/>
              <a:ea typeface="微軟正黑體" panose="020B0604030504040204" pitchFamily="34" charset="-120"/>
            </a:endParaRPr>
          </a:p>
        </p:txBody>
      </p:sp>
      <p:sp>
        <p:nvSpPr>
          <p:cNvPr id="27653"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7654" name="Text Box 13"/>
          <p:cNvSpPr txBox="1">
            <a:spLocks noChangeArrowheads="1"/>
          </p:cNvSpPr>
          <p:nvPr/>
        </p:nvSpPr>
        <p:spPr bwMode="auto">
          <a:xfrm>
            <a:off x="2667000" y="3352800"/>
            <a:ext cx="990600" cy="531813"/>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ea typeface="新細明體" panose="02020500000000000000" pitchFamily="18" charset="-120"/>
            </a:endParaRPr>
          </a:p>
        </p:txBody>
      </p:sp>
      <p:sp>
        <p:nvSpPr>
          <p:cNvPr id="27655" name="Text Box 14"/>
          <p:cNvSpPr txBox="1">
            <a:spLocks noChangeArrowheads="1"/>
          </p:cNvSpPr>
          <p:nvPr/>
        </p:nvSpPr>
        <p:spPr bwMode="auto">
          <a:xfrm>
            <a:off x="5410200" y="3276600"/>
            <a:ext cx="1447800" cy="446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7656" name="Text Box 15"/>
          <p:cNvSpPr txBox="1">
            <a:spLocks noChangeArrowheads="1"/>
          </p:cNvSpPr>
          <p:nvPr/>
        </p:nvSpPr>
        <p:spPr bwMode="auto">
          <a:xfrm>
            <a:off x="5257800" y="990600"/>
            <a:ext cx="1181100" cy="455613"/>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7657" name="Text Box 16"/>
          <p:cNvSpPr txBox="1">
            <a:spLocks noChangeArrowheads="1"/>
          </p:cNvSpPr>
          <p:nvPr/>
        </p:nvSpPr>
        <p:spPr bwMode="auto">
          <a:xfrm>
            <a:off x="1295400" y="4648200"/>
            <a:ext cx="71643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r>
              <a:rPr lang="zh-TW" altLang="en-US" sz="2400">
                <a:solidFill>
                  <a:schemeClr val="tx1"/>
                </a:solidFill>
                <a:latin typeface="標楷體" panose="03000509000000000000" pitchFamily="65" charset="-120"/>
              </a:rPr>
              <a:t>實體長黑Ｋ線的出現表示，</a:t>
            </a:r>
            <a:r>
              <a:rPr lang="zh-TW" altLang="en-US" sz="2400">
                <a:solidFill>
                  <a:srgbClr val="FF0000"/>
                </a:solidFill>
                <a:latin typeface="標楷體" panose="03000509000000000000" pitchFamily="65" charset="-120"/>
              </a:rPr>
              <a:t>表示當日的股價開高走低，且收盤價為當日最低價</a:t>
            </a:r>
            <a:r>
              <a:rPr lang="zh-TW" altLang="en-US" sz="2400">
                <a:solidFill>
                  <a:schemeClr val="tx1"/>
                </a:solidFill>
                <a:latin typeface="標楷體" panose="03000509000000000000" pitchFamily="65" charset="-120"/>
              </a:rPr>
              <a:t>，若其實體愈長</a:t>
            </a:r>
            <a:r>
              <a:rPr lang="en-US" altLang="zh-TW" sz="2400">
                <a:solidFill>
                  <a:schemeClr val="tx1"/>
                </a:solidFill>
                <a:latin typeface="標楷體" panose="03000509000000000000" pitchFamily="65" charset="-120"/>
              </a:rPr>
              <a:t>(</a:t>
            </a:r>
            <a:r>
              <a:rPr lang="zh-TW" altLang="en-US" sz="2400">
                <a:solidFill>
                  <a:schemeClr val="tx1"/>
                </a:solidFill>
                <a:latin typeface="標楷體" panose="03000509000000000000" pitchFamily="65" charset="-120"/>
              </a:rPr>
              <a:t>價格波動範圍越大</a:t>
            </a:r>
            <a:r>
              <a:rPr lang="en-US" altLang="zh-TW" sz="2400">
                <a:solidFill>
                  <a:schemeClr val="tx1"/>
                </a:solidFill>
                <a:latin typeface="標楷體" panose="03000509000000000000" pitchFamily="65" charset="-120"/>
              </a:rPr>
              <a:t>) </a:t>
            </a:r>
            <a:r>
              <a:rPr lang="zh-TW" altLang="en-US" sz="2400">
                <a:solidFill>
                  <a:schemeClr val="tx1"/>
                </a:solidFill>
                <a:latin typeface="標楷體" panose="03000509000000000000" pitchFamily="65" charset="-120"/>
              </a:rPr>
              <a:t>，表示空頭氣勢強盛，股市的前景看壞，仍有一段跌勢。 </a:t>
            </a:r>
          </a:p>
        </p:txBody>
      </p:sp>
    </p:spTree>
    <p:extLst>
      <p:ext uri="{BB962C8B-B14F-4D97-AF65-F5344CB8AC3E}">
        <p14:creationId xmlns:p14="http://schemas.microsoft.com/office/powerpoint/2010/main" val="3015430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92325" y="61913"/>
            <a:ext cx="3848100" cy="762000"/>
          </a:xfrm>
        </p:spPr>
        <p:txBody>
          <a:bodyPr/>
          <a:lstStyle/>
          <a:p>
            <a:pPr eaLnBrk="1" hangingPunct="1"/>
            <a:r>
              <a:rPr lang="en-US" altLang="zh-TW" sz="2800"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3</a:t>
            </a:r>
            <a:r>
              <a:rPr lang="en-US" altLang="zh-TW" sz="2800" b="1"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a:t>
            </a:r>
            <a:r>
              <a:rPr lang="zh-TW" altLang="en-US" sz="2800" b="1" dirty="0">
                <a:solidFill>
                  <a:srgbClr val="000000"/>
                </a:solidFill>
                <a:latin typeface="新細明體" panose="02020500000000000000" pitchFamily="18" charset="-120"/>
              </a:rPr>
              <a:t>帶上下影線的紅Ｋ線</a:t>
            </a:r>
            <a:endParaRPr lang="zh-TW" altLang="en-US" sz="2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8675" name="Line 4"/>
          <p:cNvSpPr>
            <a:spLocks noChangeShapeType="1"/>
          </p:cNvSpPr>
          <p:nvPr/>
        </p:nvSpPr>
        <p:spPr bwMode="auto">
          <a:xfrm>
            <a:off x="4343400" y="1371600"/>
            <a:ext cx="0" cy="685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76" name="Rectangle 5"/>
          <p:cNvSpPr>
            <a:spLocks noChangeArrowheads="1"/>
          </p:cNvSpPr>
          <p:nvPr/>
        </p:nvSpPr>
        <p:spPr bwMode="auto">
          <a:xfrm>
            <a:off x="4114800" y="2057400"/>
            <a:ext cx="457200" cy="1446213"/>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8677" name="Line 6"/>
          <p:cNvSpPr>
            <a:spLocks noChangeShapeType="1"/>
          </p:cNvSpPr>
          <p:nvPr/>
        </p:nvSpPr>
        <p:spPr bwMode="auto">
          <a:xfrm>
            <a:off x="4343400" y="3505200"/>
            <a:ext cx="0" cy="10810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78" name="Text Box 8"/>
          <p:cNvSpPr txBox="1">
            <a:spLocks noChangeArrowheads="1"/>
          </p:cNvSpPr>
          <p:nvPr/>
        </p:nvSpPr>
        <p:spPr bwMode="auto">
          <a:xfrm>
            <a:off x="1866900" y="1281113"/>
            <a:ext cx="1028700" cy="319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ea typeface="新細明體" panose="02020500000000000000" pitchFamily="18" charset="-120"/>
            </a:endParaRPr>
          </a:p>
        </p:txBody>
      </p:sp>
      <p:sp>
        <p:nvSpPr>
          <p:cNvPr id="28679" name="Line 9"/>
          <p:cNvSpPr>
            <a:spLocks noChangeShapeType="1"/>
          </p:cNvSpPr>
          <p:nvPr/>
        </p:nvSpPr>
        <p:spPr bwMode="auto">
          <a:xfrm>
            <a:off x="2971800" y="1514475"/>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0" name="Text Box 10"/>
          <p:cNvSpPr txBox="1">
            <a:spLocks noChangeArrowheads="1"/>
          </p:cNvSpPr>
          <p:nvPr/>
        </p:nvSpPr>
        <p:spPr bwMode="auto">
          <a:xfrm>
            <a:off x="2228850" y="1966913"/>
            <a:ext cx="1257300" cy="3778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p:txBody>
      </p:sp>
      <p:sp>
        <p:nvSpPr>
          <p:cNvPr id="28681" name="Text Box 11"/>
          <p:cNvSpPr txBox="1">
            <a:spLocks noChangeArrowheads="1"/>
          </p:cNvSpPr>
          <p:nvPr/>
        </p:nvSpPr>
        <p:spPr bwMode="auto">
          <a:xfrm>
            <a:off x="2351088" y="3289300"/>
            <a:ext cx="1028700" cy="3111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8682" name="Text Box 12"/>
          <p:cNvSpPr txBox="1">
            <a:spLocks noChangeArrowheads="1"/>
          </p:cNvSpPr>
          <p:nvPr/>
        </p:nvSpPr>
        <p:spPr bwMode="auto">
          <a:xfrm>
            <a:off x="1905000" y="4419600"/>
            <a:ext cx="1028700" cy="3317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8683" name="Line 13"/>
          <p:cNvSpPr>
            <a:spLocks noChangeShapeType="1"/>
          </p:cNvSpPr>
          <p:nvPr/>
        </p:nvSpPr>
        <p:spPr bwMode="auto">
          <a:xfrm>
            <a:off x="2895600" y="4572000"/>
            <a:ext cx="1181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4" name="Line 14"/>
          <p:cNvSpPr>
            <a:spLocks noChangeShapeType="1"/>
          </p:cNvSpPr>
          <p:nvPr/>
        </p:nvSpPr>
        <p:spPr bwMode="auto">
          <a:xfrm>
            <a:off x="3429000" y="35052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5" name="Line 15"/>
          <p:cNvSpPr>
            <a:spLocks noChangeShapeType="1"/>
          </p:cNvSpPr>
          <p:nvPr/>
        </p:nvSpPr>
        <p:spPr bwMode="auto">
          <a:xfrm>
            <a:off x="3429000" y="21336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6" name="Line 17"/>
          <p:cNvSpPr>
            <a:spLocks noChangeShapeType="1"/>
          </p:cNvSpPr>
          <p:nvPr/>
        </p:nvSpPr>
        <p:spPr bwMode="auto">
          <a:xfrm>
            <a:off x="5410200" y="1371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7" name="Line 18"/>
          <p:cNvSpPr>
            <a:spLocks noChangeShapeType="1"/>
          </p:cNvSpPr>
          <p:nvPr/>
        </p:nvSpPr>
        <p:spPr bwMode="auto">
          <a:xfrm>
            <a:off x="5486400" y="21336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8" name="Line 19"/>
          <p:cNvSpPr>
            <a:spLocks noChangeShapeType="1"/>
          </p:cNvSpPr>
          <p:nvPr/>
        </p:nvSpPr>
        <p:spPr bwMode="auto">
          <a:xfrm>
            <a:off x="5486400" y="47244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9" name="Text Box 22"/>
          <p:cNvSpPr txBox="1">
            <a:spLocks noChangeArrowheads="1"/>
          </p:cNvSpPr>
          <p:nvPr/>
        </p:nvSpPr>
        <p:spPr bwMode="auto">
          <a:xfrm>
            <a:off x="61722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28690" name="Text Box 23"/>
          <p:cNvSpPr txBox="1">
            <a:spLocks noChangeArrowheads="1"/>
          </p:cNvSpPr>
          <p:nvPr/>
        </p:nvSpPr>
        <p:spPr bwMode="auto">
          <a:xfrm>
            <a:off x="6248400" y="3276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28691" name="Text Box 24"/>
          <p:cNvSpPr txBox="1">
            <a:spLocks noChangeArrowheads="1"/>
          </p:cNvSpPr>
          <p:nvPr/>
        </p:nvSpPr>
        <p:spPr bwMode="auto">
          <a:xfrm>
            <a:off x="533400" y="495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FF0000"/>
                </a:solidFill>
                <a:latin typeface="新細明體" panose="02020500000000000000" pitchFamily="18" charset="-120"/>
                <a:ea typeface="新細明體" panose="02020500000000000000" pitchFamily="18" charset="-120"/>
              </a:rPr>
              <a:t> </a:t>
            </a:r>
            <a:r>
              <a:rPr lang="zh-TW" altLang="en-US" sz="2000">
                <a:solidFill>
                  <a:srgbClr val="FF0000"/>
                </a:solidFill>
                <a:latin typeface="標楷體" panose="03000509000000000000" pitchFamily="65" charset="-120"/>
              </a:rPr>
              <a:t>帶上下影線的紅Ｋ線，表示股票交易熱絡，先跌後漲，多方力道較空方力道為強，後市仍有可為</a:t>
            </a:r>
            <a:r>
              <a:rPr lang="zh-TW" altLang="en-US" sz="2000">
                <a:solidFill>
                  <a:schemeClr val="tx1"/>
                </a:solidFill>
                <a:latin typeface="標楷體" panose="03000509000000000000" pitchFamily="65" charset="-120"/>
              </a:rPr>
              <a:t>。高檔賣壓力道的大小，則可視上影線和實體部分的長短來判斷。若上影線短，表示上檔賣壓不強；而下影線的長短則顯示多頭防守的決心的強度，愈長表示多頭拉抬的力道愈強。 </a:t>
            </a:r>
          </a:p>
        </p:txBody>
      </p:sp>
      <p:sp>
        <p:nvSpPr>
          <p:cNvPr id="28692" name="Line 23"/>
          <p:cNvSpPr>
            <a:spLocks noChangeShapeType="1"/>
          </p:cNvSpPr>
          <p:nvPr/>
        </p:nvSpPr>
        <p:spPr bwMode="auto">
          <a:xfrm flipV="1">
            <a:off x="5940425" y="2205038"/>
            <a:ext cx="0" cy="251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93" name="Line 25"/>
          <p:cNvSpPr>
            <a:spLocks noChangeShapeType="1"/>
          </p:cNvSpPr>
          <p:nvPr/>
        </p:nvSpPr>
        <p:spPr bwMode="auto">
          <a:xfrm>
            <a:off x="5940425" y="134143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4114800" y="2057400"/>
            <a:ext cx="457200" cy="14462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267842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00200" y="241300"/>
            <a:ext cx="3979863" cy="533400"/>
          </a:xfrm>
        </p:spPr>
        <p:txBody>
          <a:bodyPr/>
          <a:lstStyle/>
          <a:p>
            <a:pPr eaLnBrk="1" hangingPunct="1"/>
            <a:r>
              <a:rPr lang="en-US" altLang="zh-TW" sz="2800" b="1" dirty="0">
                <a:solidFill>
                  <a:srgbClr val="000000"/>
                </a:solidFill>
                <a:latin typeface="微軟正黑體" panose="020B0604030504040204" pitchFamily="34" charset="-120"/>
              </a:rPr>
              <a:t>4. </a:t>
            </a:r>
            <a:r>
              <a:rPr lang="zh-TW" altLang="en-US" sz="2800" b="1" dirty="0">
                <a:solidFill>
                  <a:srgbClr val="000000"/>
                </a:solidFill>
                <a:latin typeface="微軟正黑體" panose="020B0604030504040204" pitchFamily="34" charset="-120"/>
              </a:rPr>
              <a:t>帶上下影線之黑Ｋ線</a:t>
            </a:r>
            <a:endParaRPr lang="zh-TW" altLang="en-US" sz="2800" b="1" dirty="0">
              <a:latin typeface="微軟正黑體" panose="020B0604030504040204" pitchFamily="34" charset="-120"/>
            </a:endParaRPr>
          </a:p>
        </p:txBody>
      </p:sp>
      <p:sp>
        <p:nvSpPr>
          <p:cNvPr id="29699" name="Line 52"/>
          <p:cNvSpPr>
            <a:spLocks noChangeShapeType="1"/>
          </p:cNvSpPr>
          <p:nvPr/>
        </p:nvSpPr>
        <p:spPr bwMode="auto">
          <a:xfrm>
            <a:off x="1828800" y="1066800"/>
            <a:ext cx="0" cy="7620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00" name="Rectangle 53"/>
          <p:cNvSpPr>
            <a:spLocks noChangeArrowheads="1"/>
          </p:cNvSpPr>
          <p:nvPr/>
        </p:nvSpPr>
        <p:spPr bwMode="auto">
          <a:xfrm>
            <a:off x="1600200" y="18288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9701" name="Line 54"/>
          <p:cNvSpPr>
            <a:spLocks noChangeShapeType="1"/>
          </p:cNvSpPr>
          <p:nvPr/>
        </p:nvSpPr>
        <p:spPr bwMode="auto">
          <a:xfrm>
            <a:off x="1828800" y="3276600"/>
            <a:ext cx="0" cy="1028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02" name="Text Box 56"/>
          <p:cNvSpPr txBox="1">
            <a:spLocks noChangeArrowheads="1"/>
          </p:cNvSpPr>
          <p:nvPr/>
        </p:nvSpPr>
        <p:spPr bwMode="auto">
          <a:xfrm>
            <a:off x="2590800" y="914400"/>
            <a:ext cx="11811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03" name="Text Box 57"/>
          <p:cNvSpPr txBox="1">
            <a:spLocks noChangeArrowheads="1"/>
          </p:cNvSpPr>
          <p:nvPr/>
        </p:nvSpPr>
        <p:spPr bwMode="auto">
          <a:xfrm>
            <a:off x="2895600" y="41910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04" name="Line 58"/>
          <p:cNvSpPr>
            <a:spLocks noChangeShapeType="1"/>
          </p:cNvSpPr>
          <p:nvPr/>
        </p:nvSpPr>
        <p:spPr bwMode="auto">
          <a:xfrm flipH="1">
            <a:off x="1905000" y="43434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05" name="Line 59"/>
          <p:cNvSpPr>
            <a:spLocks noChangeShapeType="1"/>
          </p:cNvSpPr>
          <p:nvPr/>
        </p:nvSpPr>
        <p:spPr bwMode="auto">
          <a:xfrm flipH="1">
            <a:off x="2286000" y="32766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06" name="Line 60"/>
          <p:cNvSpPr>
            <a:spLocks noChangeShapeType="1"/>
          </p:cNvSpPr>
          <p:nvPr/>
        </p:nvSpPr>
        <p:spPr bwMode="auto">
          <a:xfrm flipH="1">
            <a:off x="2133600" y="18288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07" name="Line 61"/>
          <p:cNvSpPr>
            <a:spLocks noChangeShapeType="1"/>
          </p:cNvSpPr>
          <p:nvPr/>
        </p:nvSpPr>
        <p:spPr bwMode="auto">
          <a:xfrm flipH="1">
            <a:off x="1905000" y="10668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08" name="Line 62"/>
          <p:cNvSpPr>
            <a:spLocks noChangeShapeType="1"/>
          </p:cNvSpPr>
          <p:nvPr/>
        </p:nvSpPr>
        <p:spPr bwMode="auto">
          <a:xfrm>
            <a:off x="1828800" y="1524000"/>
            <a:ext cx="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09" name="Rectangle 63"/>
          <p:cNvSpPr>
            <a:spLocks noChangeArrowheads="1"/>
          </p:cNvSpPr>
          <p:nvPr/>
        </p:nvSpPr>
        <p:spPr bwMode="auto">
          <a:xfrm>
            <a:off x="1600200" y="18288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9710" name="Line 64"/>
          <p:cNvSpPr>
            <a:spLocks noChangeShapeType="1"/>
          </p:cNvSpPr>
          <p:nvPr/>
        </p:nvSpPr>
        <p:spPr bwMode="auto">
          <a:xfrm>
            <a:off x="1828800" y="3276600"/>
            <a:ext cx="0" cy="10287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11" name="Text Box 66"/>
          <p:cNvSpPr txBox="1">
            <a:spLocks noChangeArrowheads="1"/>
          </p:cNvSpPr>
          <p:nvPr/>
        </p:nvSpPr>
        <p:spPr bwMode="auto">
          <a:xfrm>
            <a:off x="2590800" y="914400"/>
            <a:ext cx="11811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12" name="Text Box 67"/>
          <p:cNvSpPr txBox="1">
            <a:spLocks noChangeArrowheads="1"/>
          </p:cNvSpPr>
          <p:nvPr/>
        </p:nvSpPr>
        <p:spPr bwMode="auto">
          <a:xfrm>
            <a:off x="2686050" y="41275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13" name="Line 68"/>
          <p:cNvSpPr>
            <a:spLocks noChangeShapeType="1"/>
          </p:cNvSpPr>
          <p:nvPr/>
        </p:nvSpPr>
        <p:spPr bwMode="auto">
          <a:xfrm flipH="1">
            <a:off x="1905000" y="43434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14" name="Line 69"/>
          <p:cNvSpPr>
            <a:spLocks noChangeShapeType="1"/>
          </p:cNvSpPr>
          <p:nvPr/>
        </p:nvSpPr>
        <p:spPr bwMode="auto">
          <a:xfrm flipH="1">
            <a:off x="2286000" y="32766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15" name="Line 70"/>
          <p:cNvSpPr>
            <a:spLocks noChangeShapeType="1"/>
          </p:cNvSpPr>
          <p:nvPr/>
        </p:nvSpPr>
        <p:spPr bwMode="auto">
          <a:xfrm flipH="1">
            <a:off x="2133600" y="18288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16" name="Line 71"/>
          <p:cNvSpPr>
            <a:spLocks noChangeShapeType="1"/>
          </p:cNvSpPr>
          <p:nvPr/>
        </p:nvSpPr>
        <p:spPr bwMode="auto">
          <a:xfrm flipH="1">
            <a:off x="1905000" y="10668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17" name="Text Box 72"/>
          <p:cNvSpPr txBox="1">
            <a:spLocks noChangeArrowheads="1"/>
          </p:cNvSpPr>
          <p:nvPr/>
        </p:nvSpPr>
        <p:spPr bwMode="auto">
          <a:xfrm>
            <a:off x="2944813" y="1633538"/>
            <a:ext cx="1485900" cy="4540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18" name="Text Box 73"/>
          <p:cNvSpPr txBox="1">
            <a:spLocks noChangeArrowheads="1"/>
          </p:cNvSpPr>
          <p:nvPr/>
        </p:nvSpPr>
        <p:spPr bwMode="auto">
          <a:xfrm>
            <a:off x="3154363" y="3038475"/>
            <a:ext cx="11811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29719" name="Line 74"/>
          <p:cNvSpPr>
            <a:spLocks noChangeShapeType="1"/>
          </p:cNvSpPr>
          <p:nvPr/>
        </p:nvSpPr>
        <p:spPr bwMode="auto">
          <a:xfrm>
            <a:off x="4495800" y="990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20" name="Line 75"/>
          <p:cNvSpPr>
            <a:spLocks noChangeShapeType="1"/>
          </p:cNvSpPr>
          <p:nvPr/>
        </p:nvSpPr>
        <p:spPr bwMode="auto">
          <a:xfrm>
            <a:off x="4495800" y="34290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21" name="Line 76"/>
          <p:cNvSpPr>
            <a:spLocks noChangeShapeType="1"/>
          </p:cNvSpPr>
          <p:nvPr/>
        </p:nvSpPr>
        <p:spPr bwMode="auto">
          <a:xfrm>
            <a:off x="4572000" y="43434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722" name="Text Box 79"/>
          <p:cNvSpPr txBox="1">
            <a:spLocks noChangeArrowheads="1"/>
          </p:cNvSpPr>
          <p:nvPr/>
        </p:nvSpPr>
        <p:spPr bwMode="auto">
          <a:xfrm>
            <a:off x="5181600" y="1981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29723" name="Text Box 80"/>
          <p:cNvSpPr txBox="1">
            <a:spLocks noChangeArrowheads="1"/>
          </p:cNvSpPr>
          <p:nvPr/>
        </p:nvSpPr>
        <p:spPr bwMode="auto">
          <a:xfrm>
            <a:off x="52578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29724" name="Text Box 81"/>
          <p:cNvSpPr txBox="1">
            <a:spLocks noChangeArrowheads="1"/>
          </p:cNvSpPr>
          <p:nvPr/>
        </p:nvSpPr>
        <p:spPr bwMode="auto">
          <a:xfrm>
            <a:off x="304800" y="4648200"/>
            <a:ext cx="8534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000">
                <a:solidFill>
                  <a:srgbClr val="FF0000"/>
                </a:solidFill>
                <a:latin typeface="標楷體" panose="03000509000000000000" pitchFamily="65" charset="-120"/>
              </a:rPr>
              <a:t>帶上下影線的黑Ｋ線，表示股票上檔壓力頗大，空方力道較強，下檔雖有人逢低承接，但後市變化仍大，要小心為宜。</a:t>
            </a:r>
            <a:r>
              <a:rPr lang="zh-TW" altLang="en-US" sz="2000">
                <a:solidFill>
                  <a:srgbClr val="000000"/>
                </a:solidFill>
                <a:latin typeface="標楷體" panose="03000509000000000000" pitchFamily="65" charset="-120"/>
              </a:rPr>
              <a:t>高檔賣壓的大小，則可視上影線加實體部分的長短來判斷，若上影線短，表示上檔賣壓強；開盤後即賣壓沈重，而實體部分的長度愈強表示多空力道的強度，而下影線的長短則顯示多頭防守的決心強度，愈長表示多頭拉抬的力道愈強。</a:t>
            </a:r>
            <a:r>
              <a:rPr lang="zh-TW" altLang="en-US" sz="2000">
                <a:solidFill>
                  <a:schemeClr val="tx1"/>
                </a:solidFill>
                <a:ea typeface="新細明體" panose="02020500000000000000" pitchFamily="18" charset="-120"/>
              </a:rPr>
              <a:t> </a:t>
            </a:r>
          </a:p>
        </p:txBody>
      </p:sp>
      <p:sp>
        <p:nvSpPr>
          <p:cNvPr id="29725" name="Line 32"/>
          <p:cNvSpPr>
            <a:spLocks noChangeShapeType="1"/>
          </p:cNvSpPr>
          <p:nvPr/>
        </p:nvSpPr>
        <p:spPr bwMode="auto">
          <a:xfrm>
            <a:off x="4932363" y="981075"/>
            <a:ext cx="0" cy="2447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726" name="Line 33"/>
          <p:cNvSpPr>
            <a:spLocks noChangeShapeType="1"/>
          </p:cNvSpPr>
          <p:nvPr/>
        </p:nvSpPr>
        <p:spPr bwMode="auto">
          <a:xfrm flipV="1">
            <a:off x="4932363" y="34290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204471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23528" y="44624"/>
            <a:ext cx="6934200" cy="1143000"/>
          </a:xfrm>
        </p:spPr>
        <p:txBody>
          <a:bodyPr/>
          <a:lstStyle/>
          <a:p>
            <a:pPr eaLnBrk="1" hangingPunct="1">
              <a:defRPr/>
            </a:pPr>
            <a:r>
              <a:rPr lang="zh-TW" altLang="en-US" dirty="0">
                <a:effectLst>
                  <a:outerShdw blurRad="38100" dist="38100" dir="2700000" algn="tl">
                    <a:srgbClr val="C0C0C0"/>
                  </a:outerShdw>
                </a:effectLst>
                <a:latin typeface="標楷體" panose="03000509000000000000" pitchFamily="65" charset="-120"/>
              </a:rPr>
              <a:t>資本市場金融工具</a:t>
            </a:r>
          </a:p>
        </p:txBody>
      </p:sp>
      <p:pic>
        <p:nvPicPr>
          <p:cNvPr id="7171"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2825" y="1700213"/>
            <a:ext cx="7159625" cy="4629150"/>
          </a:xfrm>
        </p:spPr>
      </p:pic>
    </p:spTree>
    <p:extLst>
      <p:ext uri="{BB962C8B-B14F-4D97-AF65-F5344CB8AC3E}">
        <p14:creationId xmlns:p14="http://schemas.microsoft.com/office/powerpoint/2010/main" val="2011225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05806" y="112381"/>
            <a:ext cx="3608388" cy="685800"/>
          </a:xfrm>
        </p:spPr>
        <p:txBody>
          <a:bodyPr/>
          <a:lstStyle/>
          <a:p>
            <a:pPr eaLnBrk="1" hangingPunct="1"/>
            <a:r>
              <a:rPr lang="en-US" altLang="zh-TW" sz="2800" b="1" dirty="0">
                <a:solidFill>
                  <a:srgbClr val="000000"/>
                </a:solidFill>
                <a:latin typeface="微軟正黑體" panose="020B0604030504040204" pitchFamily="34" charset="-120"/>
              </a:rPr>
              <a:t>5.</a:t>
            </a:r>
            <a:r>
              <a:rPr lang="zh-TW" altLang="en-US" sz="2800" b="1" dirty="0">
                <a:solidFill>
                  <a:srgbClr val="000000"/>
                </a:solidFill>
                <a:latin typeface="微軟正黑體" panose="020B0604030504040204" pitchFamily="34" charset="-120"/>
              </a:rPr>
              <a:t>帶上影線之紅Ｋ線</a:t>
            </a:r>
            <a:endParaRPr lang="zh-TW" altLang="en-US" sz="2800" b="1" dirty="0">
              <a:latin typeface="微軟正黑體" panose="020B0604030504040204" pitchFamily="34" charset="-120"/>
            </a:endParaRPr>
          </a:p>
        </p:txBody>
      </p:sp>
      <p:sp>
        <p:nvSpPr>
          <p:cNvPr id="30723" name="Line 4"/>
          <p:cNvSpPr>
            <a:spLocks noChangeShapeType="1"/>
          </p:cNvSpPr>
          <p:nvPr/>
        </p:nvSpPr>
        <p:spPr bwMode="auto">
          <a:xfrm>
            <a:off x="3581400" y="1066800"/>
            <a:ext cx="0" cy="685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24" name="Rectangle 5"/>
          <p:cNvSpPr>
            <a:spLocks noChangeArrowheads="1"/>
          </p:cNvSpPr>
          <p:nvPr/>
        </p:nvSpPr>
        <p:spPr bwMode="auto">
          <a:xfrm>
            <a:off x="3352800" y="1752600"/>
            <a:ext cx="457200" cy="1446213"/>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0725" name="Text Box 7"/>
          <p:cNvSpPr txBox="1">
            <a:spLocks noChangeArrowheads="1"/>
          </p:cNvSpPr>
          <p:nvPr/>
        </p:nvSpPr>
        <p:spPr bwMode="auto">
          <a:xfrm>
            <a:off x="1296988" y="911225"/>
            <a:ext cx="10287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ea typeface="新細明體" panose="02020500000000000000" pitchFamily="18" charset="-120"/>
            </a:endParaRPr>
          </a:p>
        </p:txBody>
      </p:sp>
      <p:sp>
        <p:nvSpPr>
          <p:cNvPr id="30726" name="Line 8"/>
          <p:cNvSpPr>
            <a:spLocks noChangeShapeType="1"/>
          </p:cNvSpPr>
          <p:nvPr/>
        </p:nvSpPr>
        <p:spPr bwMode="auto">
          <a:xfrm>
            <a:off x="2209800" y="10668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27" name="Text Box 9"/>
          <p:cNvSpPr txBox="1">
            <a:spLocks noChangeArrowheads="1"/>
          </p:cNvSpPr>
          <p:nvPr/>
        </p:nvSpPr>
        <p:spPr bwMode="auto">
          <a:xfrm>
            <a:off x="1627188" y="1624013"/>
            <a:ext cx="1257300" cy="3778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p:txBody>
      </p:sp>
      <p:sp>
        <p:nvSpPr>
          <p:cNvPr id="30728" name="Text Box 10"/>
          <p:cNvSpPr txBox="1">
            <a:spLocks noChangeArrowheads="1"/>
          </p:cNvSpPr>
          <p:nvPr/>
        </p:nvSpPr>
        <p:spPr bwMode="auto">
          <a:xfrm>
            <a:off x="533400" y="2971800"/>
            <a:ext cx="2019300" cy="3048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r>
              <a:rPr lang="en-US" altLang="zh-TW" sz="2000">
                <a:solidFill>
                  <a:schemeClr val="tx1"/>
                </a:solidFill>
                <a:latin typeface="新細明體" panose="02020500000000000000" pitchFamily="18" charset="-120"/>
                <a:ea typeface="新細明體" panose="02020500000000000000" pitchFamily="18" charset="-120"/>
              </a:rPr>
              <a:t>=</a:t>
            </a: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0729" name="Line 13"/>
          <p:cNvSpPr>
            <a:spLocks noChangeShapeType="1"/>
          </p:cNvSpPr>
          <p:nvPr/>
        </p:nvSpPr>
        <p:spPr bwMode="auto">
          <a:xfrm>
            <a:off x="2438400" y="32004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30" name="Line 14"/>
          <p:cNvSpPr>
            <a:spLocks noChangeShapeType="1"/>
          </p:cNvSpPr>
          <p:nvPr/>
        </p:nvSpPr>
        <p:spPr bwMode="auto">
          <a:xfrm>
            <a:off x="2667000" y="18288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31" name="Line 15"/>
          <p:cNvSpPr>
            <a:spLocks noChangeShapeType="1"/>
          </p:cNvSpPr>
          <p:nvPr/>
        </p:nvSpPr>
        <p:spPr bwMode="auto">
          <a:xfrm>
            <a:off x="4724400" y="990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32" name="Line 16"/>
          <p:cNvSpPr>
            <a:spLocks noChangeShapeType="1"/>
          </p:cNvSpPr>
          <p:nvPr/>
        </p:nvSpPr>
        <p:spPr bwMode="auto">
          <a:xfrm>
            <a:off x="4800600" y="18288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33" name="Line 17"/>
          <p:cNvSpPr>
            <a:spLocks noChangeShapeType="1"/>
          </p:cNvSpPr>
          <p:nvPr/>
        </p:nvSpPr>
        <p:spPr bwMode="auto">
          <a:xfrm>
            <a:off x="4800600" y="32766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34" name="Text Box 20"/>
          <p:cNvSpPr txBox="1">
            <a:spLocks noChangeArrowheads="1"/>
          </p:cNvSpPr>
          <p:nvPr/>
        </p:nvSpPr>
        <p:spPr bwMode="auto">
          <a:xfrm>
            <a:off x="5486400" y="1143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30735" name="Text Box 21"/>
          <p:cNvSpPr txBox="1">
            <a:spLocks noChangeArrowheads="1"/>
          </p:cNvSpPr>
          <p:nvPr/>
        </p:nvSpPr>
        <p:spPr bwMode="auto">
          <a:xfrm>
            <a:off x="5562600" y="2209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30736" name="Text Box 22"/>
          <p:cNvSpPr txBox="1">
            <a:spLocks noChangeArrowheads="1"/>
          </p:cNvSpPr>
          <p:nvPr/>
        </p:nvSpPr>
        <p:spPr bwMode="auto">
          <a:xfrm>
            <a:off x="928688" y="3714750"/>
            <a:ext cx="754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r>
              <a:rPr lang="zh-TW" altLang="en-US" sz="2400">
                <a:solidFill>
                  <a:srgbClr val="FF0000"/>
                </a:solidFill>
                <a:latin typeface="標楷體" panose="03000509000000000000" pitchFamily="65" charset="-120"/>
              </a:rPr>
              <a:t>帶上影線的紅Ｋ線，表示當天的開盤價後，股價即迅速盤堅，向上翻揚，雖然上檔遇到一些賣壓，而呈現小拉回的跡象，若上影線愈短，表示空頭的賣壓愈小</a:t>
            </a:r>
            <a:r>
              <a:rPr lang="zh-TW" altLang="en-US" sz="2400">
                <a:solidFill>
                  <a:schemeClr val="tx1"/>
                </a:solidFill>
                <a:latin typeface="標楷體" panose="03000509000000000000" pitchFamily="65" charset="-120"/>
              </a:rPr>
              <a:t>。</a:t>
            </a:r>
            <a:r>
              <a:rPr lang="zh-TW" altLang="en-US" sz="2400" b="1" u="sng">
                <a:solidFill>
                  <a:schemeClr val="tx1"/>
                </a:solidFill>
                <a:latin typeface="標楷體" panose="03000509000000000000" pitchFamily="65" charset="-120"/>
              </a:rPr>
              <a:t>若在股價大跌一段時間後</a:t>
            </a:r>
            <a:r>
              <a:rPr lang="zh-TW" altLang="en-US" sz="2400">
                <a:solidFill>
                  <a:schemeClr val="tx1"/>
                </a:solidFill>
                <a:latin typeface="標楷體" panose="03000509000000000000" pitchFamily="65" charset="-120"/>
              </a:rPr>
              <a:t>，出現帶上影線之紅Ｋ線，表示股價短期內已止跌，而且開盤價可能會在短期間內不會再出現，股價會向上走揚；</a:t>
            </a:r>
            <a:r>
              <a:rPr lang="zh-TW" altLang="en-US" sz="2400" b="1" u="sng">
                <a:solidFill>
                  <a:schemeClr val="tx1"/>
                </a:solidFill>
                <a:latin typeface="標楷體" panose="03000509000000000000" pitchFamily="65" charset="-120"/>
              </a:rPr>
              <a:t>若在上漲趨勢中出現</a:t>
            </a:r>
            <a:r>
              <a:rPr lang="zh-TW" altLang="en-US" sz="2400">
                <a:solidFill>
                  <a:schemeClr val="tx1"/>
                </a:solidFill>
                <a:latin typeface="標楷體" panose="03000509000000000000" pitchFamily="65" charset="-120"/>
              </a:rPr>
              <a:t>，表示低點有支撐，仍會走揚。 </a:t>
            </a:r>
          </a:p>
        </p:txBody>
      </p:sp>
      <p:sp>
        <p:nvSpPr>
          <p:cNvPr id="30737" name="Line 20"/>
          <p:cNvSpPr>
            <a:spLocks noChangeShapeType="1"/>
          </p:cNvSpPr>
          <p:nvPr/>
        </p:nvSpPr>
        <p:spPr bwMode="auto">
          <a:xfrm flipV="1">
            <a:off x="5148263" y="1844675"/>
            <a:ext cx="0" cy="1439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738" name="Line 21"/>
          <p:cNvSpPr>
            <a:spLocks noChangeShapeType="1"/>
          </p:cNvSpPr>
          <p:nvPr/>
        </p:nvSpPr>
        <p:spPr bwMode="auto">
          <a:xfrm>
            <a:off x="5148263" y="98107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3352800" y="1752600"/>
            <a:ext cx="457200" cy="14462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3517584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68476" y="114300"/>
            <a:ext cx="3746500" cy="685800"/>
          </a:xfrm>
        </p:spPr>
        <p:txBody>
          <a:bodyPr/>
          <a:lstStyle/>
          <a:p>
            <a:pPr eaLnBrk="1" hangingPunct="1"/>
            <a:r>
              <a:rPr lang="en-US" altLang="zh-TW" sz="2800" b="1" dirty="0">
                <a:solidFill>
                  <a:srgbClr val="000000"/>
                </a:solidFill>
                <a:latin typeface="微軟正黑體" panose="020B0604030504040204" pitchFamily="34" charset="-120"/>
              </a:rPr>
              <a:t>6.</a:t>
            </a:r>
            <a:r>
              <a:rPr lang="zh-TW" altLang="en-US" sz="2800" b="1" dirty="0">
                <a:solidFill>
                  <a:srgbClr val="000000"/>
                </a:solidFill>
                <a:latin typeface="微軟正黑體" panose="020B0604030504040204" pitchFamily="34" charset="-120"/>
              </a:rPr>
              <a:t>帶下影線之紅Ｋ線</a:t>
            </a:r>
            <a:endParaRPr lang="zh-TW" altLang="en-US" sz="2800" b="1" dirty="0">
              <a:latin typeface="微軟正黑體" panose="020B0604030504040204" pitchFamily="34" charset="-120"/>
            </a:endParaRPr>
          </a:p>
        </p:txBody>
      </p:sp>
      <p:sp>
        <p:nvSpPr>
          <p:cNvPr id="31747" name="Rectangle 6"/>
          <p:cNvSpPr>
            <a:spLocks noChangeArrowheads="1"/>
          </p:cNvSpPr>
          <p:nvPr/>
        </p:nvSpPr>
        <p:spPr bwMode="auto">
          <a:xfrm>
            <a:off x="2667000" y="1447800"/>
            <a:ext cx="457200" cy="1446213"/>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1748" name="Line 7"/>
          <p:cNvSpPr>
            <a:spLocks noChangeShapeType="1"/>
          </p:cNvSpPr>
          <p:nvPr/>
        </p:nvSpPr>
        <p:spPr bwMode="auto">
          <a:xfrm>
            <a:off x="2895600" y="2895600"/>
            <a:ext cx="0" cy="10810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749" name="Text Box 10"/>
          <p:cNvSpPr txBox="1">
            <a:spLocks noChangeArrowheads="1"/>
          </p:cNvSpPr>
          <p:nvPr/>
        </p:nvSpPr>
        <p:spPr bwMode="auto">
          <a:xfrm>
            <a:off x="685800" y="1219200"/>
            <a:ext cx="1257300" cy="3778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r>
              <a:rPr lang="en-US" altLang="zh-TW" sz="2000">
                <a:solidFill>
                  <a:schemeClr val="tx1"/>
                </a:solidFill>
                <a:latin typeface="新細明體" panose="02020500000000000000" pitchFamily="18" charset="-120"/>
                <a:ea typeface="新細明體" panose="02020500000000000000" pitchFamily="18" charset="-120"/>
              </a:rPr>
              <a:t>=</a:t>
            </a: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ea typeface="新細明體" panose="02020500000000000000" pitchFamily="18" charset="-120"/>
            </a:endParaRPr>
          </a:p>
        </p:txBody>
      </p:sp>
      <p:sp>
        <p:nvSpPr>
          <p:cNvPr id="31750" name="Text Box 11"/>
          <p:cNvSpPr txBox="1">
            <a:spLocks noChangeArrowheads="1"/>
          </p:cNvSpPr>
          <p:nvPr/>
        </p:nvSpPr>
        <p:spPr bwMode="auto">
          <a:xfrm>
            <a:off x="838200" y="2819400"/>
            <a:ext cx="1028700" cy="3111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1751" name="Text Box 12"/>
          <p:cNvSpPr txBox="1">
            <a:spLocks noChangeArrowheads="1"/>
          </p:cNvSpPr>
          <p:nvPr/>
        </p:nvSpPr>
        <p:spPr bwMode="auto">
          <a:xfrm>
            <a:off x="457200" y="3810000"/>
            <a:ext cx="1028700" cy="3317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1752" name="Line 13"/>
          <p:cNvSpPr>
            <a:spLocks noChangeShapeType="1"/>
          </p:cNvSpPr>
          <p:nvPr/>
        </p:nvSpPr>
        <p:spPr bwMode="auto">
          <a:xfrm>
            <a:off x="1447800" y="3962400"/>
            <a:ext cx="1181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1753" name="Line 14"/>
          <p:cNvSpPr>
            <a:spLocks noChangeShapeType="1"/>
          </p:cNvSpPr>
          <p:nvPr/>
        </p:nvSpPr>
        <p:spPr bwMode="auto">
          <a:xfrm>
            <a:off x="1981200" y="2895600"/>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1754" name="Line 15"/>
          <p:cNvSpPr>
            <a:spLocks noChangeShapeType="1"/>
          </p:cNvSpPr>
          <p:nvPr/>
        </p:nvSpPr>
        <p:spPr bwMode="auto">
          <a:xfrm>
            <a:off x="1676400" y="1524000"/>
            <a:ext cx="762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1755" name="Line 17"/>
          <p:cNvSpPr>
            <a:spLocks noChangeShapeType="1"/>
          </p:cNvSpPr>
          <p:nvPr/>
        </p:nvSpPr>
        <p:spPr bwMode="auto">
          <a:xfrm>
            <a:off x="4114800" y="14478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756" name="Line 18"/>
          <p:cNvSpPr>
            <a:spLocks noChangeShapeType="1"/>
          </p:cNvSpPr>
          <p:nvPr/>
        </p:nvSpPr>
        <p:spPr bwMode="auto">
          <a:xfrm>
            <a:off x="4114800" y="39624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757" name="Text Box 22"/>
          <p:cNvSpPr txBox="1">
            <a:spLocks noChangeArrowheads="1"/>
          </p:cNvSpPr>
          <p:nvPr/>
        </p:nvSpPr>
        <p:spPr bwMode="auto">
          <a:xfrm>
            <a:off x="4876800" y="2514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31758" name="Text Box 23"/>
          <p:cNvSpPr txBox="1">
            <a:spLocks noChangeArrowheads="1"/>
          </p:cNvSpPr>
          <p:nvPr/>
        </p:nvSpPr>
        <p:spPr bwMode="auto">
          <a:xfrm>
            <a:off x="179388" y="4357688"/>
            <a:ext cx="89646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000">
                <a:solidFill>
                  <a:srgbClr val="FF0000"/>
                </a:solidFill>
                <a:latin typeface="標楷體" panose="03000509000000000000" pitchFamily="65" charset="-120"/>
              </a:rPr>
              <a:t>帶下影線之紅Ｋ線，表示開盤後，雖曾一度下探低點，但隨即向上攻堅，收盤前多頭進場，收盤時股價收在當日的最高價上，表示後市看好，多頭氣勢強烈，擁有相當大的上漲量能和攻擊企圖，後市往往仍有幾天的上漲機會，亦有人稱其為</a:t>
            </a:r>
            <a:r>
              <a:rPr lang="zh-TW" altLang="en-US" sz="2000" b="1" u="sng">
                <a:solidFill>
                  <a:srgbClr val="0033CC"/>
                </a:solidFill>
                <a:latin typeface="標楷體" panose="03000509000000000000" pitchFamily="65" charset="-120"/>
              </a:rPr>
              <a:t>汽球線，表示會冉冉向上之意</a:t>
            </a:r>
            <a:r>
              <a:rPr lang="zh-TW" altLang="en-US" sz="2000">
                <a:solidFill>
                  <a:srgbClr val="000000"/>
                </a:solidFill>
                <a:latin typeface="標楷體" panose="03000509000000000000" pitchFamily="65" charset="-120"/>
              </a:rPr>
              <a:t>；下影線部分愈長，表示多頭持股信心愈強；而實體部分長度愈強，表示多頭對未來的看法愈佳，對後市樂觀看待。</a:t>
            </a:r>
            <a:r>
              <a:rPr lang="zh-TW" altLang="en-US" sz="2000">
                <a:solidFill>
                  <a:schemeClr val="tx1"/>
                </a:solidFill>
                <a:ea typeface="新細明體" panose="02020500000000000000" pitchFamily="18" charset="-120"/>
              </a:rPr>
              <a:t> </a:t>
            </a:r>
          </a:p>
        </p:txBody>
      </p:sp>
      <p:sp>
        <p:nvSpPr>
          <p:cNvPr id="31759" name="Line 17"/>
          <p:cNvSpPr>
            <a:spLocks noChangeShapeType="1"/>
          </p:cNvSpPr>
          <p:nvPr/>
        </p:nvSpPr>
        <p:spPr bwMode="auto">
          <a:xfrm flipV="1">
            <a:off x="4427538" y="1412875"/>
            <a:ext cx="0" cy="2520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2667000" y="1447800"/>
            <a:ext cx="457200" cy="144621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4213469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93143" y="42863"/>
            <a:ext cx="3643313" cy="533400"/>
          </a:xfrm>
        </p:spPr>
        <p:txBody>
          <a:bodyPr/>
          <a:lstStyle/>
          <a:p>
            <a:pPr eaLnBrk="1" hangingPunct="1"/>
            <a:r>
              <a:rPr lang="en-US" altLang="zh-TW" sz="2800" b="1" dirty="0">
                <a:solidFill>
                  <a:srgbClr val="000000"/>
                </a:solidFill>
                <a:latin typeface="微軟正黑體" panose="020B0604030504040204" pitchFamily="34" charset="-120"/>
              </a:rPr>
              <a:t>7.</a:t>
            </a:r>
            <a:r>
              <a:rPr lang="zh-TW" altLang="en-US" sz="2800" b="1" dirty="0">
                <a:solidFill>
                  <a:srgbClr val="000000"/>
                </a:solidFill>
                <a:latin typeface="微軟正黑體" panose="020B0604030504040204" pitchFamily="34" charset="-120"/>
              </a:rPr>
              <a:t>帶上影線之黑Ｋ線</a:t>
            </a:r>
            <a:endParaRPr lang="zh-TW" altLang="en-US" sz="2800" b="1" dirty="0">
              <a:latin typeface="微軟正黑體" panose="020B0604030504040204" pitchFamily="34" charset="-120"/>
            </a:endParaRPr>
          </a:p>
        </p:txBody>
      </p:sp>
      <p:sp>
        <p:nvSpPr>
          <p:cNvPr id="32771" name="Line 4"/>
          <p:cNvSpPr>
            <a:spLocks noChangeShapeType="1"/>
          </p:cNvSpPr>
          <p:nvPr/>
        </p:nvSpPr>
        <p:spPr bwMode="auto">
          <a:xfrm>
            <a:off x="2667000" y="990600"/>
            <a:ext cx="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72" name="Rectangle 5"/>
          <p:cNvSpPr>
            <a:spLocks noChangeArrowheads="1"/>
          </p:cNvSpPr>
          <p:nvPr/>
        </p:nvSpPr>
        <p:spPr bwMode="auto">
          <a:xfrm>
            <a:off x="2438400" y="17526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2773" name="Text Box 8"/>
          <p:cNvSpPr txBox="1">
            <a:spLocks noChangeArrowheads="1"/>
          </p:cNvSpPr>
          <p:nvPr/>
        </p:nvSpPr>
        <p:spPr bwMode="auto">
          <a:xfrm>
            <a:off x="4114800" y="3048000"/>
            <a:ext cx="11811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2774" name="Line 12"/>
          <p:cNvSpPr>
            <a:spLocks noChangeShapeType="1"/>
          </p:cNvSpPr>
          <p:nvPr/>
        </p:nvSpPr>
        <p:spPr bwMode="auto">
          <a:xfrm flipH="1">
            <a:off x="2743200" y="9906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75" name="Line 13"/>
          <p:cNvSpPr>
            <a:spLocks noChangeShapeType="1"/>
          </p:cNvSpPr>
          <p:nvPr/>
        </p:nvSpPr>
        <p:spPr bwMode="auto">
          <a:xfrm>
            <a:off x="2667000" y="990600"/>
            <a:ext cx="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76" name="Rectangle 14"/>
          <p:cNvSpPr>
            <a:spLocks noChangeArrowheads="1"/>
          </p:cNvSpPr>
          <p:nvPr/>
        </p:nvSpPr>
        <p:spPr bwMode="auto">
          <a:xfrm>
            <a:off x="2438400" y="17526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2777" name="Text Box 17"/>
          <p:cNvSpPr txBox="1">
            <a:spLocks noChangeArrowheads="1"/>
          </p:cNvSpPr>
          <p:nvPr/>
        </p:nvSpPr>
        <p:spPr bwMode="auto">
          <a:xfrm>
            <a:off x="3729038" y="3048000"/>
            <a:ext cx="19812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r>
              <a:rPr lang="en-US" altLang="zh-TW" sz="2000">
                <a:solidFill>
                  <a:schemeClr val="tx1"/>
                </a:solidFill>
                <a:latin typeface="新細明體" panose="02020500000000000000" pitchFamily="18" charset="-120"/>
                <a:ea typeface="新細明體" panose="02020500000000000000" pitchFamily="18" charset="-120"/>
              </a:rPr>
              <a:t>=</a:t>
            </a: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2778" name="Line 19"/>
          <p:cNvSpPr>
            <a:spLocks noChangeShapeType="1"/>
          </p:cNvSpPr>
          <p:nvPr/>
        </p:nvSpPr>
        <p:spPr bwMode="auto">
          <a:xfrm flipH="1">
            <a:off x="2928938" y="3214688"/>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79" name="Line 20"/>
          <p:cNvSpPr>
            <a:spLocks noChangeShapeType="1"/>
          </p:cNvSpPr>
          <p:nvPr/>
        </p:nvSpPr>
        <p:spPr bwMode="auto">
          <a:xfrm flipH="1">
            <a:off x="2928938" y="1785938"/>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80" name="Line 21"/>
          <p:cNvSpPr>
            <a:spLocks noChangeShapeType="1"/>
          </p:cNvSpPr>
          <p:nvPr/>
        </p:nvSpPr>
        <p:spPr bwMode="auto">
          <a:xfrm flipH="1">
            <a:off x="2743200" y="9906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81" name="Text Box 22"/>
          <p:cNvSpPr txBox="1">
            <a:spLocks noChangeArrowheads="1"/>
          </p:cNvSpPr>
          <p:nvPr/>
        </p:nvSpPr>
        <p:spPr bwMode="auto">
          <a:xfrm>
            <a:off x="3810000" y="1565275"/>
            <a:ext cx="1066800" cy="4540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2782" name="Text Box 23"/>
          <p:cNvSpPr txBox="1">
            <a:spLocks noChangeArrowheads="1"/>
          </p:cNvSpPr>
          <p:nvPr/>
        </p:nvSpPr>
        <p:spPr bwMode="auto">
          <a:xfrm>
            <a:off x="3505200" y="838200"/>
            <a:ext cx="1066800" cy="4540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2783" name="Line 24"/>
          <p:cNvSpPr>
            <a:spLocks noChangeShapeType="1"/>
          </p:cNvSpPr>
          <p:nvPr/>
        </p:nvSpPr>
        <p:spPr bwMode="auto">
          <a:xfrm>
            <a:off x="5334000" y="990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84" name="Line 25"/>
          <p:cNvSpPr>
            <a:spLocks noChangeShapeType="1"/>
          </p:cNvSpPr>
          <p:nvPr/>
        </p:nvSpPr>
        <p:spPr bwMode="auto">
          <a:xfrm>
            <a:off x="5715000" y="32766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85" name="Line 28"/>
          <p:cNvSpPr>
            <a:spLocks noChangeShapeType="1"/>
          </p:cNvSpPr>
          <p:nvPr/>
        </p:nvSpPr>
        <p:spPr bwMode="auto">
          <a:xfrm>
            <a:off x="7010400" y="106680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786" name="Text Box 29"/>
          <p:cNvSpPr txBox="1">
            <a:spLocks noChangeArrowheads="1"/>
          </p:cNvSpPr>
          <p:nvPr/>
        </p:nvSpPr>
        <p:spPr bwMode="auto">
          <a:xfrm>
            <a:off x="5562600" y="1905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32787" name="Text Box 31"/>
          <p:cNvSpPr txBox="1">
            <a:spLocks noChangeArrowheads="1"/>
          </p:cNvSpPr>
          <p:nvPr/>
        </p:nvSpPr>
        <p:spPr bwMode="auto">
          <a:xfrm>
            <a:off x="304800" y="3929063"/>
            <a:ext cx="8588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000">
                <a:solidFill>
                  <a:schemeClr val="tx1"/>
                </a:solidFill>
                <a:latin typeface="標楷體" panose="03000509000000000000" pitchFamily="65" charset="-120"/>
              </a:rPr>
              <a:t>帶上影線之黑Ｋ線，表示當日開盤後，股價雖曾一段上漲，但隨後即向下拉回，並跌破當日的開盤價，</a:t>
            </a:r>
            <a:r>
              <a:rPr lang="zh-TW" altLang="en-US" sz="2000">
                <a:solidFill>
                  <a:srgbClr val="FF0000"/>
                </a:solidFill>
                <a:latin typeface="標楷體" panose="03000509000000000000" pitchFamily="65" charset="-120"/>
              </a:rPr>
              <a:t>向下沈淪，且在終場前遭受強大賣壓，致使該日的收盤價等於最低價，</a:t>
            </a:r>
            <a:r>
              <a:rPr lang="zh-TW" altLang="en-US" sz="2000" b="1" u="sng">
                <a:solidFill>
                  <a:srgbClr val="FF0000"/>
                </a:solidFill>
                <a:latin typeface="標楷體" panose="03000509000000000000" pitchFamily="65" charset="-120"/>
              </a:rPr>
              <a:t>空方在該日市場交易中大獲全勝</a:t>
            </a:r>
            <a:r>
              <a:rPr lang="zh-TW" altLang="en-US" sz="2000">
                <a:solidFill>
                  <a:srgbClr val="FF0000"/>
                </a:solidFill>
                <a:latin typeface="標楷體" panose="03000509000000000000" pitchFamily="65" charset="-120"/>
              </a:rPr>
              <a:t>，</a:t>
            </a:r>
            <a:r>
              <a:rPr lang="zh-TW" altLang="en-US" sz="2000">
                <a:solidFill>
                  <a:schemeClr val="tx1"/>
                </a:solidFill>
                <a:latin typeface="標楷體" panose="03000509000000000000" pitchFamily="65" charset="-120"/>
              </a:rPr>
              <a:t>且該股後市仍不樂觀，易向下拉回整理，亦有人稱其</a:t>
            </a:r>
            <a:r>
              <a:rPr lang="zh-TW" altLang="en-US" sz="2000">
                <a:solidFill>
                  <a:srgbClr val="000000"/>
                </a:solidFill>
                <a:latin typeface="標楷體" panose="03000509000000000000" pitchFamily="65" charset="-120"/>
              </a:rPr>
              <a:t>為</a:t>
            </a:r>
            <a:r>
              <a:rPr lang="zh-TW" altLang="en-US" sz="2000" b="1" u="sng">
                <a:solidFill>
                  <a:srgbClr val="0033CC"/>
                </a:solidFill>
                <a:latin typeface="標楷體" panose="03000509000000000000" pitchFamily="65" charset="-120"/>
              </a:rPr>
              <a:t>炸彈線</a:t>
            </a:r>
            <a:r>
              <a:rPr lang="zh-TW" altLang="en-US" sz="2000">
                <a:solidFill>
                  <a:srgbClr val="000000"/>
                </a:solidFill>
                <a:latin typeface="標楷體" panose="03000509000000000000" pitchFamily="65" charset="-120"/>
              </a:rPr>
              <a:t>；</a:t>
            </a:r>
            <a:r>
              <a:rPr lang="zh-TW" altLang="en-US" sz="2000" b="1">
                <a:solidFill>
                  <a:srgbClr val="FF0000"/>
                </a:solidFill>
                <a:latin typeface="標楷體" panose="03000509000000000000" pitchFamily="65" charset="-120"/>
              </a:rPr>
              <a:t>這種Ｋ線最易出現在股價高點時及股價反轉時，</a:t>
            </a:r>
            <a:r>
              <a:rPr lang="zh-TW" altLang="en-US" sz="2000">
                <a:solidFill>
                  <a:srgbClr val="000000"/>
                </a:solidFill>
                <a:latin typeface="標楷體" panose="03000509000000000000" pitchFamily="65" charset="-120"/>
              </a:rPr>
              <a:t>而且其出現後，很容易出現連續數日的拉回整理。上影線部分愈長，表示壓力愈大，以後該價位，易形成壓力點；而實體部分愈長，則表示空頭力道的愈大，後市愈不樂觀。</a:t>
            </a:r>
            <a:endParaRPr lang="zh-TW" altLang="en-US" sz="2000">
              <a:solidFill>
                <a:schemeClr val="tx1"/>
              </a:solidFill>
              <a:latin typeface="標楷體" panose="03000509000000000000" pitchFamily="65" charset="-120"/>
            </a:endParaRPr>
          </a:p>
        </p:txBody>
      </p:sp>
    </p:spTree>
    <p:extLst>
      <p:ext uri="{BB962C8B-B14F-4D97-AF65-F5344CB8AC3E}">
        <p14:creationId xmlns:p14="http://schemas.microsoft.com/office/powerpoint/2010/main" val="318692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08293" y="-29369"/>
            <a:ext cx="3848100" cy="685800"/>
          </a:xfrm>
        </p:spPr>
        <p:txBody>
          <a:bodyPr/>
          <a:lstStyle/>
          <a:p>
            <a:pPr eaLnBrk="1" hangingPunct="1"/>
            <a:r>
              <a:rPr lang="en-US" altLang="zh-TW" sz="2800" b="1" dirty="0">
                <a:solidFill>
                  <a:srgbClr val="000000"/>
                </a:solidFill>
                <a:latin typeface="微軟正黑體" panose="020B0604030504040204" pitchFamily="34" charset="-120"/>
              </a:rPr>
              <a:t>8.</a:t>
            </a:r>
            <a:r>
              <a:rPr lang="zh-TW" altLang="en-US" sz="2800" b="1" dirty="0">
                <a:solidFill>
                  <a:srgbClr val="000000"/>
                </a:solidFill>
                <a:latin typeface="微軟正黑體" panose="020B0604030504040204" pitchFamily="34" charset="-120"/>
              </a:rPr>
              <a:t>帶下影線之黑Ｋ線</a:t>
            </a:r>
            <a:endParaRPr lang="zh-TW" altLang="en-US" sz="2800" b="1" dirty="0">
              <a:latin typeface="微軟正黑體" panose="020B0604030504040204" pitchFamily="34" charset="-120"/>
            </a:endParaRPr>
          </a:p>
        </p:txBody>
      </p:sp>
      <p:sp>
        <p:nvSpPr>
          <p:cNvPr id="33795" name="Rectangle 5"/>
          <p:cNvSpPr>
            <a:spLocks noChangeArrowheads="1"/>
          </p:cNvSpPr>
          <p:nvPr/>
        </p:nvSpPr>
        <p:spPr bwMode="auto">
          <a:xfrm>
            <a:off x="4800600" y="9906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3796" name="Line 6"/>
          <p:cNvSpPr>
            <a:spLocks noChangeShapeType="1"/>
          </p:cNvSpPr>
          <p:nvPr/>
        </p:nvSpPr>
        <p:spPr bwMode="auto">
          <a:xfrm>
            <a:off x="5029200" y="2438400"/>
            <a:ext cx="0" cy="1028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797" name="Text Box 7"/>
          <p:cNvSpPr txBox="1">
            <a:spLocks noChangeArrowheads="1"/>
          </p:cNvSpPr>
          <p:nvPr/>
        </p:nvSpPr>
        <p:spPr bwMode="auto">
          <a:xfrm>
            <a:off x="6096000" y="33528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3798" name="Text Box 8"/>
          <p:cNvSpPr txBox="1">
            <a:spLocks noChangeArrowheads="1"/>
          </p:cNvSpPr>
          <p:nvPr/>
        </p:nvSpPr>
        <p:spPr bwMode="auto">
          <a:xfrm>
            <a:off x="6477000" y="2286000"/>
            <a:ext cx="11811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3799" name="Text Box 9"/>
          <p:cNvSpPr txBox="1">
            <a:spLocks noChangeArrowheads="1"/>
          </p:cNvSpPr>
          <p:nvPr/>
        </p:nvSpPr>
        <p:spPr bwMode="auto">
          <a:xfrm>
            <a:off x="6248400" y="838200"/>
            <a:ext cx="2139950" cy="4540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r>
              <a:rPr lang="en-US" altLang="zh-TW" sz="2000">
                <a:solidFill>
                  <a:schemeClr val="tx1"/>
                </a:solidFill>
                <a:latin typeface="新細明體" panose="02020500000000000000" pitchFamily="18" charset="-120"/>
                <a:ea typeface="新細明體" panose="02020500000000000000" pitchFamily="18" charset="-120"/>
              </a:rPr>
              <a:t>=</a:t>
            </a: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3800" name="Line 10"/>
          <p:cNvSpPr>
            <a:spLocks noChangeShapeType="1"/>
          </p:cNvSpPr>
          <p:nvPr/>
        </p:nvSpPr>
        <p:spPr bwMode="auto">
          <a:xfrm flipH="1">
            <a:off x="5105400" y="35052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1" name="Line 11"/>
          <p:cNvSpPr>
            <a:spLocks noChangeShapeType="1"/>
          </p:cNvSpPr>
          <p:nvPr/>
        </p:nvSpPr>
        <p:spPr bwMode="auto">
          <a:xfrm flipH="1">
            <a:off x="5486400" y="24384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2" name="Line 12"/>
          <p:cNvSpPr>
            <a:spLocks noChangeShapeType="1"/>
          </p:cNvSpPr>
          <p:nvPr/>
        </p:nvSpPr>
        <p:spPr bwMode="auto">
          <a:xfrm flipH="1">
            <a:off x="5334000" y="9906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3" name="Rectangle 15"/>
          <p:cNvSpPr>
            <a:spLocks noChangeArrowheads="1"/>
          </p:cNvSpPr>
          <p:nvPr/>
        </p:nvSpPr>
        <p:spPr bwMode="auto">
          <a:xfrm>
            <a:off x="4800600" y="990600"/>
            <a:ext cx="457200" cy="1447800"/>
          </a:xfrm>
          <a:prstGeom prst="rect">
            <a:avLst/>
          </a:prstGeom>
          <a:solidFill>
            <a:srgbClr val="000000"/>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3804" name="Line 16"/>
          <p:cNvSpPr>
            <a:spLocks noChangeShapeType="1"/>
          </p:cNvSpPr>
          <p:nvPr/>
        </p:nvSpPr>
        <p:spPr bwMode="auto">
          <a:xfrm>
            <a:off x="5029200" y="2438400"/>
            <a:ext cx="0" cy="1028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05" name="Text Box 17"/>
          <p:cNvSpPr txBox="1">
            <a:spLocks noChangeArrowheads="1"/>
          </p:cNvSpPr>
          <p:nvPr/>
        </p:nvSpPr>
        <p:spPr bwMode="auto">
          <a:xfrm>
            <a:off x="6096000" y="3352800"/>
            <a:ext cx="1066800" cy="3810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3806" name="Text Box 18"/>
          <p:cNvSpPr txBox="1">
            <a:spLocks noChangeArrowheads="1"/>
          </p:cNvSpPr>
          <p:nvPr/>
        </p:nvSpPr>
        <p:spPr bwMode="auto">
          <a:xfrm>
            <a:off x="6403975" y="2206625"/>
            <a:ext cx="990600" cy="46355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p:txBody>
      </p:sp>
      <p:sp>
        <p:nvSpPr>
          <p:cNvPr id="33807" name="Line 19"/>
          <p:cNvSpPr>
            <a:spLocks noChangeShapeType="1"/>
          </p:cNvSpPr>
          <p:nvPr/>
        </p:nvSpPr>
        <p:spPr bwMode="auto">
          <a:xfrm flipH="1">
            <a:off x="5105400" y="3505200"/>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8" name="Line 20"/>
          <p:cNvSpPr>
            <a:spLocks noChangeShapeType="1"/>
          </p:cNvSpPr>
          <p:nvPr/>
        </p:nvSpPr>
        <p:spPr bwMode="auto">
          <a:xfrm flipH="1">
            <a:off x="5486400" y="2438400"/>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9" name="Line 21"/>
          <p:cNvSpPr>
            <a:spLocks noChangeShapeType="1"/>
          </p:cNvSpPr>
          <p:nvPr/>
        </p:nvSpPr>
        <p:spPr bwMode="auto">
          <a:xfrm flipH="1">
            <a:off x="5334000" y="990600"/>
            <a:ext cx="838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10" name="Line 23"/>
          <p:cNvSpPr>
            <a:spLocks noChangeShapeType="1"/>
          </p:cNvSpPr>
          <p:nvPr/>
        </p:nvSpPr>
        <p:spPr bwMode="auto">
          <a:xfrm>
            <a:off x="1981200" y="10668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11" name="Line 24"/>
          <p:cNvSpPr>
            <a:spLocks noChangeShapeType="1"/>
          </p:cNvSpPr>
          <p:nvPr/>
        </p:nvSpPr>
        <p:spPr bwMode="auto">
          <a:xfrm>
            <a:off x="2209800" y="24384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12" name="Line 25"/>
          <p:cNvSpPr>
            <a:spLocks noChangeShapeType="1"/>
          </p:cNvSpPr>
          <p:nvPr/>
        </p:nvSpPr>
        <p:spPr bwMode="auto">
          <a:xfrm>
            <a:off x="2286000" y="3429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813" name="Text Box 28"/>
          <p:cNvSpPr txBox="1">
            <a:spLocks noChangeArrowheads="1"/>
          </p:cNvSpPr>
          <p:nvPr/>
        </p:nvSpPr>
        <p:spPr bwMode="auto">
          <a:xfrm>
            <a:off x="1981200" y="1295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33814" name="Text Box 29"/>
          <p:cNvSpPr txBox="1">
            <a:spLocks noChangeArrowheads="1"/>
          </p:cNvSpPr>
          <p:nvPr/>
        </p:nvSpPr>
        <p:spPr bwMode="auto">
          <a:xfrm>
            <a:off x="2209800" y="2819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33815" name="Text Box 30"/>
          <p:cNvSpPr txBox="1">
            <a:spLocks noChangeArrowheads="1"/>
          </p:cNvSpPr>
          <p:nvPr/>
        </p:nvSpPr>
        <p:spPr bwMode="auto">
          <a:xfrm>
            <a:off x="582613" y="3813175"/>
            <a:ext cx="83597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000000"/>
                </a:solidFill>
                <a:latin typeface="標楷體" panose="03000509000000000000" pitchFamily="65" charset="-120"/>
              </a:rPr>
              <a:t>帶下影線之黑Ｋ線，表示該股在當日開盤後，隨即下跌，盤中曾一段</a:t>
            </a:r>
            <a:r>
              <a:rPr lang="zh-TW" altLang="en-US" sz="2400" b="1">
                <a:solidFill>
                  <a:srgbClr val="FF0000"/>
                </a:solidFill>
                <a:latin typeface="標楷體" panose="03000509000000000000" pitchFamily="65" charset="-120"/>
              </a:rPr>
              <a:t>向下探底</a:t>
            </a:r>
            <a:r>
              <a:rPr lang="zh-TW" altLang="en-US" sz="2400">
                <a:solidFill>
                  <a:srgbClr val="000000"/>
                </a:solidFill>
                <a:latin typeface="標楷體" panose="03000509000000000000" pitchFamily="65" charset="-120"/>
              </a:rPr>
              <a:t>，但在尾盤前多頭向上盤堅，使得收盤價高於最低價，但無法攻克開盤價的價格，使得開盤時，買進之價位即為當日的最高價，也就是開盤買進者當日來論，股價套牢。</a:t>
            </a:r>
            <a:r>
              <a:rPr lang="zh-TW" altLang="en-US" sz="2400" b="1">
                <a:solidFill>
                  <a:srgbClr val="0033CC"/>
                </a:solidFill>
                <a:latin typeface="標楷體" panose="03000509000000000000" pitchFamily="65" charset="-120"/>
              </a:rPr>
              <a:t>下影線部分愈長，表示該股的底部支撐愈強，多頭力量愈足；</a:t>
            </a:r>
            <a:r>
              <a:rPr lang="zh-TW" altLang="en-US" sz="2400">
                <a:solidFill>
                  <a:srgbClr val="000000"/>
                </a:solidFill>
                <a:latin typeface="標楷體" panose="03000509000000000000" pitchFamily="65" charset="-120"/>
              </a:rPr>
              <a:t>若實體部分愈長，則表示空方力道愈長，</a:t>
            </a:r>
            <a:r>
              <a:rPr lang="zh-TW" altLang="en-US" sz="2400" b="1">
                <a:solidFill>
                  <a:srgbClr val="FF0000"/>
                </a:solidFill>
                <a:latin typeface="標楷體" panose="03000509000000000000" pitchFamily="65" charset="-120"/>
              </a:rPr>
              <a:t>這種Ｋ線多出現在利多不漲的時候。 </a:t>
            </a:r>
          </a:p>
        </p:txBody>
      </p:sp>
      <p:sp>
        <p:nvSpPr>
          <p:cNvPr id="33816" name="Line 27"/>
          <p:cNvSpPr>
            <a:spLocks noChangeShapeType="1"/>
          </p:cNvSpPr>
          <p:nvPr/>
        </p:nvSpPr>
        <p:spPr bwMode="auto">
          <a:xfrm>
            <a:off x="3419475" y="1052513"/>
            <a:ext cx="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17" name="Line 28"/>
          <p:cNvSpPr>
            <a:spLocks noChangeShapeType="1"/>
          </p:cNvSpPr>
          <p:nvPr/>
        </p:nvSpPr>
        <p:spPr bwMode="auto">
          <a:xfrm flipV="1">
            <a:off x="3419475" y="2420938"/>
            <a:ext cx="0"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3590493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62150" y="100807"/>
            <a:ext cx="3200400" cy="685800"/>
          </a:xfrm>
        </p:spPr>
        <p:txBody>
          <a:bodyPr/>
          <a:lstStyle/>
          <a:p>
            <a:pPr eaLnBrk="1" hangingPunct="1"/>
            <a:r>
              <a:rPr lang="en-US" altLang="zh-TW" sz="2800" b="1" dirty="0">
                <a:solidFill>
                  <a:srgbClr val="000000"/>
                </a:solidFill>
                <a:latin typeface="微軟正黑體" panose="020B0604030504040204" pitchFamily="34" charset="-120"/>
              </a:rPr>
              <a:t>9.</a:t>
            </a:r>
            <a:r>
              <a:rPr lang="zh-TW" altLang="en-US" sz="2800" b="1" dirty="0">
                <a:solidFill>
                  <a:srgbClr val="000000"/>
                </a:solidFill>
                <a:latin typeface="微軟正黑體" panose="020B0604030504040204" pitchFamily="34" charset="-120"/>
              </a:rPr>
              <a:t>帶上影線之Ｋ線</a:t>
            </a:r>
            <a:endParaRPr lang="zh-TW" altLang="en-US" sz="2800" b="1" dirty="0">
              <a:latin typeface="微軟正黑體" panose="020B0604030504040204" pitchFamily="34" charset="-120"/>
            </a:endParaRPr>
          </a:p>
        </p:txBody>
      </p:sp>
      <p:sp>
        <p:nvSpPr>
          <p:cNvPr id="34819" name="Text Box 12"/>
          <p:cNvSpPr txBox="1">
            <a:spLocks noChangeArrowheads="1"/>
          </p:cNvSpPr>
          <p:nvPr/>
        </p:nvSpPr>
        <p:spPr bwMode="auto">
          <a:xfrm>
            <a:off x="1066800" y="1981200"/>
            <a:ext cx="914400" cy="560388"/>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空頭</a:t>
            </a:r>
            <a:endParaRPr lang="zh-TW" altLang="en-US" sz="2400">
              <a:solidFill>
                <a:schemeClr val="tx1"/>
              </a:solidFill>
              <a:ea typeface="新細明體" panose="02020500000000000000" pitchFamily="18" charset="-120"/>
            </a:endParaRPr>
          </a:p>
        </p:txBody>
      </p:sp>
      <p:sp>
        <p:nvSpPr>
          <p:cNvPr id="34820" name="Text Box 7"/>
          <p:cNvSpPr txBox="1">
            <a:spLocks noChangeArrowheads="1"/>
          </p:cNvSpPr>
          <p:nvPr/>
        </p:nvSpPr>
        <p:spPr bwMode="auto">
          <a:xfrm>
            <a:off x="5334000" y="1066800"/>
            <a:ext cx="1295400" cy="4159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4821" name="Text Box 6"/>
          <p:cNvSpPr txBox="1">
            <a:spLocks noChangeArrowheads="1"/>
          </p:cNvSpPr>
          <p:nvPr/>
        </p:nvSpPr>
        <p:spPr bwMode="auto">
          <a:xfrm>
            <a:off x="5410200" y="3124200"/>
            <a:ext cx="3276600" cy="4572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b="1">
                <a:solidFill>
                  <a:srgbClr val="00B050"/>
                </a:solidFill>
                <a:latin typeface="新細明體" panose="02020500000000000000" pitchFamily="18" charset="-120"/>
                <a:ea typeface="新細明體" panose="02020500000000000000" pitchFamily="18" charset="-120"/>
              </a:rPr>
              <a:t>開盤價＝收盤價＝最低價</a:t>
            </a:r>
            <a:endParaRPr lang="zh-TW" altLang="en-US" sz="2000" b="1">
              <a:solidFill>
                <a:srgbClr val="00B050"/>
              </a:solidFill>
              <a:ea typeface="新細明體" panose="02020500000000000000" pitchFamily="18" charset="-120"/>
            </a:endParaRPr>
          </a:p>
        </p:txBody>
      </p:sp>
      <p:sp>
        <p:nvSpPr>
          <p:cNvPr id="34822" name="Line 11"/>
          <p:cNvSpPr>
            <a:spLocks noChangeShapeType="1"/>
          </p:cNvSpPr>
          <p:nvPr/>
        </p:nvSpPr>
        <p:spPr bwMode="auto">
          <a:xfrm>
            <a:off x="1219200" y="3276600"/>
            <a:ext cx="1485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3" name="Line 9"/>
          <p:cNvSpPr>
            <a:spLocks noChangeShapeType="1"/>
          </p:cNvSpPr>
          <p:nvPr/>
        </p:nvSpPr>
        <p:spPr bwMode="auto">
          <a:xfrm>
            <a:off x="1295400" y="1371600"/>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4" name="Rectangle 13"/>
          <p:cNvSpPr>
            <a:spLocks noChangeArrowheads="1"/>
          </p:cNvSpPr>
          <p:nvPr/>
        </p:nvSpPr>
        <p:spPr bwMode="auto">
          <a:xfrm>
            <a:off x="0" y="199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4825" name="Text Box 17"/>
          <p:cNvSpPr txBox="1">
            <a:spLocks noChangeArrowheads="1"/>
          </p:cNvSpPr>
          <p:nvPr/>
        </p:nvSpPr>
        <p:spPr bwMode="auto">
          <a:xfrm>
            <a:off x="838200" y="4267200"/>
            <a:ext cx="739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000000"/>
                </a:solidFill>
                <a:latin typeface="標楷體" panose="03000509000000000000" pitchFamily="65" charset="-120"/>
                <a:ea typeface="Arial Unicode MS" panose="020B0604020202020204" pitchFamily="34" charset="-120"/>
                <a:cs typeface="Arial Unicode MS" panose="020B0604020202020204" pitchFamily="34" charset="-120"/>
              </a:rPr>
              <a:t>帶上影線之Ｋ線，表示當日開盤後，股價曾一度上揚，但在尾盤前遭遇強大賣壓，將股價壓回，致使收盤價等於開盤價，也等於該日之最低價，上影線愈長表示空頭的力量愈大。</a:t>
            </a:r>
            <a:r>
              <a:rPr lang="zh-TW" altLang="en-US" sz="2400">
                <a:solidFill>
                  <a:srgbClr val="FF0000"/>
                </a:solidFill>
                <a:latin typeface="標楷體" panose="03000509000000000000" pitchFamily="65" charset="-120"/>
                <a:ea typeface="Arial Unicode MS" panose="020B0604020202020204" pitchFamily="34" charset="-120"/>
                <a:cs typeface="Arial Unicode MS" panose="020B0604020202020204" pitchFamily="34" charset="-120"/>
              </a:rPr>
              <a:t>多出現在股價相對高點之時</a:t>
            </a:r>
            <a:r>
              <a:rPr lang="zh-TW" altLang="en-US" sz="2400">
                <a:solidFill>
                  <a:srgbClr val="000000"/>
                </a:solidFill>
                <a:latin typeface="標楷體" panose="03000509000000000000" pitchFamily="65" charset="-120"/>
                <a:ea typeface="Arial Unicode MS" panose="020B0604020202020204" pitchFamily="34" charset="-120"/>
                <a:cs typeface="Arial Unicode MS" panose="020B0604020202020204" pitchFamily="34" charset="-120"/>
              </a:rPr>
              <a:t>。</a:t>
            </a:r>
            <a:endParaRPr lang="zh-TW" altLang="en-US" sz="2400">
              <a:solidFill>
                <a:schemeClr val="tx1"/>
              </a:solidFill>
              <a:latin typeface="標楷體" panose="03000509000000000000" pitchFamily="65" charset="-120"/>
              <a:ea typeface="Arial Unicode MS" panose="020B0604020202020204" pitchFamily="34" charset="-120"/>
              <a:cs typeface="Arial Unicode MS" panose="020B0604020202020204" pitchFamily="34" charset="-120"/>
            </a:endParaRPr>
          </a:p>
        </p:txBody>
      </p:sp>
      <p:sp>
        <p:nvSpPr>
          <p:cNvPr id="34826" name="Line 15"/>
          <p:cNvSpPr>
            <a:spLocks noChangeShapeType="1"/>
          </p:cNvSpPr>
          <p:nvPr/>
        </p:nvSpPr>
        <p:spPr bwMode="auto">
          <a:xfrm>
            <a:off x="2268538" y="1341438"/>
            <a:ext cx="0" cy="1943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27" name="Line 16"/>
          <p:cNvSpPr>
            <a:spLocks noChangeShapeType="1"/>
          </p:cNvSpPr>
          <p:nvPr/>
        </p:nvSpPr>
        <p:spPr bwMode="auto">
          <a:xfrm>
            <a:off x="4140200" y="1341438"/>
            <a:ext cx="0" cy="1943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8" name="Line 17"/>
          <p:cNvSpPr>
            <a:spLocks noChangeShapeType="1"/>
          </p:cNvSpPr>
          <p:nvPr/>
        </p:nvSpPr>
        <p:spPr bwMode="auto">
          <a:xfrm>
            <a:off x="3924300" y="3284538"/>
            <a:ext cx="3603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29" name="Line 18"/>
          <p:cNvSpPr>
            <a:spLocks noChangeShapeType="1"/>
          </p:cNvSpPr>
          <p:nvPr/>
        </p:nvSpPr>
        <p:spPr bwMode="auto">
          <a:xfrm flipH="1">
            <a:off x="4356100" y="13414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30" name="Line 18"/>
          <p:cNvSpPr>
            <a:spLocks noChangeShapeType="1"/>
          </p:cNvSpPr>
          <p:nvPr/>
        </p:nvSpPr>
        <p:spPr bwMode="auto">
          <a:xfrm flipH="1">
            <a:off x="4473575" y="32845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1441879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92275" y="296863"/>
            <a:ext cx="3384550" cy="533400"/>
          </a:xfrm>
        </p:spPr>
        <p:txBody>
          <a:bodyPr/>
          <a:lstStyle/>
          <a:p>
            <a:pPr eaLnBrk="1" hangingPunct="1"/>
            <a:r>
              <a:rPr lang="en-US" altLang="zh-TW" sz="2800" b="1" dirty="0">
                <a:solidFill>
                  <a:srgbClr val="000000"/>
                </a:solidFill>
                <a:latin typeface="微軟正黑體" panose="020B0604030504040204" pitchFamily="34" charset="-120"/>
              </a:rPr>
              <a:t>10.</a:t>
            </a:r>
            <a:r>
              <a:rPr lang="zh-TW" altLang="en-US" sz="2800" b="1" dirty="0">
                <a:solidFill>
                  <a:srgbClr val="000000"/>
                </a:solidFill>
                <a:latin typeface="微軟正黑體" panose="020B0604030504040204" pitchFamily="34" charset="-120"/>
              </a:rPr>
              <a:t>帶下影線之Ｋ線</a:t>
            </a:r>
            <a:r>
              <a:rPr lang="zh-TW" altLang="en-US" sz="2400" b="1" dirty="0"/>
              <a:t> </a:t>
            </a:r>
          </a:p>
        </p:txBody>
      </p:sp>
      <p:sp>
        <p:nvSpPr>
          <p:cNvPr id="35843" name="Line 4"/>
          <p:cNvSpPr>
            <a:spLocks noChangeShapeType="1"/>
          </p:cNvSpPr>
          <p:nvPr/>
        </p:nvSpPr>
        <p:spPr bwMode="auto">
          <a:xfrm>
            <a:off x="4343400" y="1371600"/>
            <a:ext cx="0" cy="1828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44" name="Text Box 5"/>
          <p:cNvSpPr txBox="1">
            <a:spLocks noChangeArrowheads="1"/>
          </p:cNvSpPr>
          <p:nvPr/>
        </p:nvSpPr>
        <p:spPr bwMode="auto">
          <a:xfrm>
            <a:off x="1066800" y="1981200"/>
            <a:ext cx="914400" cy="560388"/>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多頭</a:t>
            </a:r>
            <a:endParaRPr lang="zh-TW" altLang="en-US" sz="2400">
              <a:solidFill>
                <a:schemeClr val="tx1"/>
              </a:solidFill>
              <a:ea typeface="新細明體" panose="02020500000000000000" pitchFamily="18" charset="-120"/>
            </a:endParaRPr>
          </a:p>
        </p:txBody>
      </p:sp>
      <p:sp>
        <p:nvSpPr>
          <p:cNvPr id="35845" name="Text Box 6"/>
          <p:cNvSpPr txBox="1">
            <a:spLocks noChangeArrowheads="1"/>
          </p:cNvSpPr>
          <p:nvPr/>
        </p:nvSpPr>
        <p:spPr bwMode="auto">
          <a:xfrm>
            <a:off x="5770563" y="2913063"/>
            <a:ext cx="1295400" cy="41592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5846" name="Text Box 7"/>
          <p:cNvSpPr txBox="1">
            <a:spLocks noChangeArrowheads="1"/>
          </p:cNvSpPr>
          <p:nvPr/>
        </p:nvSpPr>
        <p:spPr bwMode="auto">
          <a:xfrm>
            <a:off x="5632450" y="1158875"/>
            <a:ext cx="3276600" cy="4572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rgbClr val="00B050"/>
                </a:solidFill>
                <a:latin typeface="新細明體" panose="02020500000000000000" pitchFamily="18" charset="-120"/>
                <a:ea typeface="新細明體" panose="02020500000000000000" pitchFamily="18" charset="-120"/>
              </a:rPr>
              <a:t>開盤價＝收盤價＝最高價</a:t>
            </a:r>
            <a:endParaRPr lang="zh-TW" altLang="en-US" sz="2000">
              <a:solidFill>
                <a:srgbClr val="00B050"/>
              </a:solidFill>
              <a:ea typeface="新細明體" panose="02020500000000000000" pitchFamily="18" charset="-120"/>
            </a:endParaRPr>
          </a:p>
        </p:txBody>
      </p:sp>
      <p:sp>
        <p:nvSpPr>
          <p:cNvPr id="35847" name="Line 10"/>
          <p:cNvSpPr>
            <a:spLocks noChangeShapeType="1"/>
          </p:cNvSpPr>
          <p:nvPr/>
        </p:nvSpPr>
        <p:spPr bwMode="auto">
          <a:xfrm>
            <a:off x="1219200" y="3200400"/>
            <a:ext cx="1485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48" name="Line 11"/>
          <p:cNvSpPr>
            <a:spLocks noChangeShapeType="1"/>
          </p:cNvSpPr>
          <p:nvPr/>
        </p:nvSpPr>
        <p:spPr bwMode="auto">
          <a:xfrm>
            <a:off x="1295400" y="1371600"/>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49" name="Text Box 14"/>
          <p:cNvSpPr txBox="1">
            <a:spLocks noChangeArrowheads="1"/>
          </p:cNvSpPr>
          <p:nvPr/>
        </p:nvSpPr>
        <p:spPr bwMode="auto">
          <a:xfrm>
            <a:off x="990600" y="4114800"/>
            <a:ext cx="7620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標楷體" panose="03000509000000000000" pitchFamily="65" charset="-120"/>
              </a:rPr>
              <a:t>帶下影線之Ｋ線，表示當日開盤後，股價曾一度向下拉回，但在盤中多頭力守並拉抬股價的情況下，終場股價回揚，致使收盤價等於開盤價，也等於該日之最高價，</a:t>
            </a:r>
            <a:r>
              <a:rPr lang="zh-TW" altLang="en-US" sz="2400">
                <a:solidFill>
                  <a:srgbClr val="FF0000"/>
                </a:solidFill>
                <a:latin typeface="標楷體" panose="03000509000000000000" pitchFamily="65" charset="-120"/>
              </a:rPr>
              <a:t>下影線愈長表示多頭的力量愈大。多出現在股價相對低點之時。 </a:t>
            </a:r>
          </a:p>
        </p:txBody>
      </p:sp>
      <p:sp>
        <p:nvSpPr>
          <p:cNvPr id="35850" name="Line 13"/>
          <p:cNvSpPr>
            <a:spLocks noChangeShapeType="1"/>
          </p:cNvSpPr>
          <p:nvPr/>
        </p:nvSpPr>
        <p:spPr bwMode="auto">
          <a:xfrm>
            <a:off x="4067175" y="1341438"/>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1" name="Line 14"/>
          <p:cNvSpPr>
            <a:spLocks noChangeShapeType="1"/>
          </p:cNvSpPr>
          <p:nvPr/>
        </p:nvSpPr>
        <p:spPr bwMode="auto">
          <a:xfrm flipV="1">
            <a:off x="2339975" y="1341438"/>
            <a:ext cx="0" cy="187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852" name="Line 18"/>
          <p:cNvSpPr>
            <a:spLocks noChangeShapeType="1"/>
          </p:cNvSpPr>
          <p:nvPr/>
        </p:nvSpPr>
        <p:spPr bwMode="auto">
          <a:xfrm flipH="1">
            <a:off x="4703763" y="1387475"/>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853" name="Line 18"/>
          <p:cNvSpPr>
            <a:spLocks noChangeShapeType="1"/>
          </p:cNvSpPr>
          <p:nvPr/>
        </p:nvSpPr>
        <p:spPr bwMode="auto">
          <a:xfrm flipH="1">
            <a:off x="4800600" y="3141663"/>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1716472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53420" y="32548"/>
            <a:ext cx="3352800" cy="762000"/>
          </a:xfrm>
        </p:spPr>
        <p:txBody>
          <a:bodyPr/>
          <a:lstStyle/>
          <a:p>
            <a:pPr eaLnBrk="1" hangingPunct="1"/>
            <a:r>
              <a:rPr lang="en-US" altLang="zh-TW" sz="2800" b="1"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11.</a:t>
            </a:r>
            <a:r>
              <a:rPr lang="zh-TW" altLang="en-US" sz="2800" b="1"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十字</a:t>
            </a:r>
            <a:r>
              <a:rPr lang="zh-TW" altLang="en-US" sz="2800" b="1" dirty="0">
                <a:solidFill>
                  <a:srgbClr val="000000"/>
                </a:solidFill>
                <a:latin typeface="新細明體" panose="02020500000000000000" pitchFamily="18" charset="-120"/>
              </a:rPr>
              <a:t>線</a:t>
            </a:r>
            <a:endParaRPr lang="zh-TW" altLang="en-US" sz="2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6867" name="Line 6"/>
          <p:cNvSpPr>
            <a:spLocks noChangeShapeType="1"/>
          </p:cNvSpPr>
          <p:nvPr/>
        </p:nvSpPr>
        <p:spPr bwMode="auto">
          <a:xfrm>
            <a:off x="4857750" y="2286000"/>
            <a:ext cx="0" cy="10810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68" name="Text Box 8"/>
          <p:cNvSpPr txBox="1">
            <a:spLocks noChangeArrowheads="1"/>
          </p:cNvSpPr>
          <p:nvPr/>
        </p:nvSpPr>
        <p:spPr bwMode="auto">
          <a:xfrm>
            <a:off x="1857375" y="1162050"/>
            <a:ext cx="1028700" cy="3190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最高價</a:t>
            </a:r>
            <a:endParaRPr lang="zh-TW" altLang="en-US" sz="2000">
              <a:solidFill>
                <a:schemeClr val="tx1"/>
              </a:solidFill>
              <a:ea typeface="新細明體" panose="02020500000000000000" pitchFamily="18" charset="-120"/>
            </a:endParaRPr>
          </a:p>
        </p:txBody>
      </p:sp>
      <p:sp>
        <p:nvSpPr>
          <p:cNvPr id="36869" name="Line 9"/>
          <p:cNvSpPr>
            <a:spLocks noChangeShapeType="1"/>
          </p:cNvSpPr>
          <p:nvPr/>
        </p:nvSpPr>
        <p:spPr bwMode="auto">
          <a:xfrm>
            <a:off x="2857500" y="1357313"/>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0" name="Text Box 10"/>
          <p:cNvSpPr txBox="1">
            <a:spLocks noChangeArrowheads="1"/>
          </p:cNvSpPr>
          <p:nvPr/>
        </p:nvSpPr>
        <p:spPr bwMode="auto">
          <a:xfrm>
            <a:off x="857250" y="2071688"/>
            <a:ext cx="2000250" cy="371475"/>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開盤價</a:t>
            </a:r>
            <a:r>
              <a:rPr lang="en-US" altLang="zh-TW" sz="2000">
                <a:solidFill>
                  <a:schemeClr val="tx1"/>
                </a:solidFill>
                <a:latin typeface="新細明體" panose="02020500000000000000" pitchFamily="18" charset="-120"/>
                <a:ea typeface="新細明體" panose="02020500000000000000" pitchFamily="18" charset="-120"/>
              </a:rPr>
              <a:t>=</a:t>
            </a:r>
            <a:r>
              <a:rPr lang="zh-TW" altLang="en-US" sz="2000">
                <a:solidFill>
                  <a:schemeClr val="tx1"/>
                </a:solidFill>
                <a:latin typeface="新細明體" panose="02020500000000000000" pitchFamily="18" charset="-120"/>
                <a:ea typeface="新細明體" panose="02020500000000000000" pitchFamily="18" charset="-120"/>
              </a:rPr>
              <a:t>收盤價</a:t>
            </a:r>
            <a:endParaRPr lang="zh-TW" altLang="en-US" sz="2000">
              <a:solidFill>
                <a:schemeClr val="tx1"/>
              </a:solidFill>
              <a:ea typeface="新細明體" panose="02020500000000000000" pitchFamily="18" charset="-120"/>
            </a:endParaRPr>
          </a:p>
          <a:p>
            <a:pPr eaLnBrk="1" hangingPunct="1">
              <a:spcBef>
                <a:spcPct val="0"/>
              </a:spcBef>
              <a:buClrTx/>
              <a:buFontTx/>
              <a:buNone/>
            </a:pP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6871" name="Text Box 12"/>
          <p:cNvSpPr txBox="1">
            <a:spLocks noChangeArrowheads="1"/>
          </p:cNvSpPr>
          <p:nvPr/>
        </p:nvSpPr>
        <p:spPr bwMode="auto">
          <a:xfrm>
            <a:off x="1857375" y="3143250"/>
            <a:ext cx="1028700" cy="3317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最低價</a:t>
            </a:r>
            <a:endParaRPr lang="zh-TW" altLang="en-US" sz="20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6872" name="Line 13"/>
          <p:cNvSpPr>
            <a:spLocks noChangeShapeType="1"/>
          </p:cNvSpPr>
          <p:nvPr/>
        </p:nvSpPr>
        <p:spPr bwMode="auto">
          <a:xfrm>
            <a:off x="2928938" y="3357563"/>
            <a:ext cx="1181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3" name="Line 17"/>
          <p:cNvSpPr>
            <a:spLocks noChangeShapeType="1"/>
          </p:cNvSpPr>
          <p:nvPr/>
        </p:nvSpPr>
        <p:spPr bwMode="auto">
          <a:xfrm>
            <a:off x="5410200" y="1371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74" name="Line 18"/>
          <p:cNvSpPr>
            <a:spLocks noChangeShapeType="1"/>
          </p:cNvSpPr>
          <p:nvPr/>
        </p:nvSpPr>
        <p:spPr bwMode="auto">
          <a:xfrm>
            <a:off x="5429250" y="22860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75" name="Line 19"/>
          <p:cNvSpPr>
            <a:spLocks noChangeShapeType="1"/>
          </p:cNvSpPr>
          <p:nvPr/>
        </p:nvSpPr>
        <p:spPr bwMode="auto">
          <a:xfrm>
            <a:off x="5429250" y="3357563"/>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76" name="Text Box 22"/>
          <p:cNvSpPr txBox="1">
            <a:spLocks noChangeArrowheads="1"/>
          </p:cNvSpPr>
          <p:nvPr/>
        </p:nvSpPr>
        <p:spPr bwMode="auto">
          <a:xfrm>
            <a:off x="61722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空頭</a:t>
            </a:r>
          </a:p>
        </p:txBody>
      </p:sp>
      <p:sp>
        <p:nvSpPr>
          <p:cNvPr id="36877" name="Text Box 23"/>
          <p:cNvSpPr txBox="1">
            <a:spLocks noChangeArrowheads="1"/>
          </p:cNvSpPr>
          <p:nvPr/>
        </p:nvSpPr>
        <p:spPr bwMode="auto">
          <a:xfrm>
            <a:off x="6143625" y="25003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buClrTx/>
              <a:buFontTx/>
              <a:buNone/>
            </a:pPr>
            <a:r>
              <a:rPr lang="zh-TW" altLang="en-US" sz="2400">
                <a:solidFill>
                  <a:schemeClr val="tx1"/>
                </a:solidFill>
                <a:ea typeface="新細明體" panose="02020500000000000000" pitchFamily="18" charset="-120"/>
              </a:rPr>
              <a:t>多頭</a:t>
            </a:r>
          </a:p>
        </p:txBody>
      </p:sp>
      <p:sp>
        <p:nvSpPr>
          <p:cNvPr id="36878" name="Text Box 24"/>
          <p:cNvSpPr txBox="1">
            <a:spLocks noChangeArrowheads="1"/>
          </p:cNvSpPr>
          <p:nvPr/>
        </p:nvSpPr>
        <p:spPr bwMode="auto">
          <a:xfrm>
            <a:off x="500063" y="3643313"/>
            <a:ext cx="83058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000" b="1" u="sng">
                <a:solidFill>
                  <a:srgbClr val="FF0000"/>
                </a:solidFill>
                <a:latin typeface="標楷體" panose="03000509000000000000" pitchFamily="65" charset="-120"/>
              </a:rPr>
              <a:t>十字線經常是可能出現變盤的徵兆，多出現在股價大幅變化的時候，表示股價在開盤後上下大幅波動</a:t>
            </a:r>
            <a:r>
              <a:rPr lang="zh-TW" altLang="en-US" sz="2000">
                <a:solidFill>
                  <a:schemeClr val="tx1"/>
                </a:solidFill>
                <a:latin typeface="標楷體" panose="03000509000000000000" pitchFamily="65" charset="-120"/>
              </a:rPr>
              <a:t>，但在最後收盤時，股價又拉回至開盤價，由於十字線會有上下影線，股價波動又激烈，使的後市盤勢變化難以預測。十字線多出現在相對高點或低點，</a:t>
            </a:r>
            <a:r>
              <a:rPr lang="zh-TW" altLang="en-US" sz="2000" b="1">
                <a:solidFill>
                  <a:srgbClr val="FF0000"/>
                </a:solidFill>
                <a:latin typeface="標楷體" panose="03000509000000000000" pitchFamily="65" charset="-120"/>
              </a:rPr>
              <a:t>實務上判別十字線的趨勢走法，多以十字線出現隔日盤中是否跌破十字線的最高價來判別該股價是否真的會變盤，</a:t>
            </a:r>
            <a:r>
              <a:rPr lang="zh-TW" altLang="en-US" sz="2000">
                <a:solidFill>
                  <a:schemeClr val="tx1"/>
                </a:solidFill>
                <a:latin typeface="標楷體" panose="03000509000000000000" pitchFamily="65" charset="-120"/>
              </a:rPr>
              <a:t>若跌破十字線的最高價，表示股價即將反轉，反之則會上揚。十字線的上下影線表示多空力道的大小，若在底部往往下影線較長；而在頭部則上影線較。 </a:t>
            </a:r>
          </a:p>
        </p:txBody>
      </p:sp>
      <p:sp>
        <p:nvSpPr>
          <p:cNvPr id="36879" name="Line 9"/>
          <p:cNvSpPr>
            <a:spLocks noChangeShapeType="1"/>
          </p:cNvSpPr>
          <p:nvPr/>
        </p:nvSpPr>
        <p:spPr bwMode="auto">
          <a:xfrm>
            <a:off x="2928938" y="2286000"/>
            <a:ext cx="1143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cxnSp>
        <p:nvCxnSpPr>
          <p:cNvPr id="26" name="直線接點 25"/>
          <p:cNvCxnSpPr>
            <a:endCxn id="36867" idx="0"/>
          </p:cNvCxnSpPr>
          <p:nvPr/>
        </p:nvCxnSpPr>
        <p:spPr>
          <a:xfrm rot="5400000">
            <a:off x="4394200" y="1820863"/>
            <a:ext cx="928687"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881" name="Line 21"/>
          <p:cNvSpPr>
            <a:spLocks noChangeShapeType="1"/>
          </p:cNvSpPr>
          <p:nvPr/>
        </p:nvSpPr>
        <p:spPr bwMode="auto">
          <a:xfrm>
            <a:off x="4643438" y="2276475"/>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82" name="Line 22"/>
          <p:cNvSpPr>
            <a:spLocks noChangeShapeType="1"/>
          </p:cNvSpPr>
          <p:nvPr/>
        </p:nvSpPr>
        <p:spPr bwMode="auto">
          <a:xfrm>
            <a:off x="5724525" y="1341438"/>
            <a:ext cx="0"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3" name="Line 23"/>
          <p:cNvSpPr>
            <a:spLocks noChangeShapeType="1"/>
          </p:cNvSpPr>
          <p:nvPr/>
        </p:nvSpPr>
        <p:spPr bwMode="auto">
          <a:xfrm flipV="1">
            <a:off x="5724525" y="2276475"/>
            <a:ext cx="0" cy="108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1242404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76400" y="55564"/>
            <a:ext cx="3557588" cy="685800"/>
          </a:xfrm>
        </p:spPr>
        <p:txBody>
          <a:bodyPr/>
          <a:lstStyle/>
          <a:p>
            <a:pPr eaLnBrk="1" hangingPunct="1"/>
            <a:r>
              <a:rPr lang="en-US" altLang="zh-TW" sz="2800" b="1" dirty="0">
                <a:solidFill>
                  <a:srgbClr val="000000"/>
                </a:solidFill>
                <a:latin typeface="微軟正黑體" panose="020B0604030504040204" pitchFamily="34" charset="-120"/>
              </a:rPr>
              <a:t>12.</a:t>
            </a:r>
            <a:r>
              <a:rPr lang="zh-TW" altLang="en-US" sz="2800" b="1" dirty="0">
                <a:solidFill>
                  <a:srgbClr val="000000"/>
                </a:solidFill>
                <a:latin typeface="微軟正黑體" panose="020B0604030504040204" pitchFamily="34" charset="-120"/>
              </a:rPr>
              <a:t>跳空漲停之Ｋ線</a:t>
            </a:r>
            <a:endParaRPr lang="zh-TW" altLang="en-US" sz="2800" b="1" dirty="0">
              <a:latin typeface="微軟正黑體" panose="020B0604030504040204" pitchFamily="34" charset="-120"/>
            </a:endParaRPr>
          </a:p>
        </p:txBody>
      </p:sp>
      <p:sp>
        <p:nvSpPr>
          <p:cNvPr id="37891" name="Text Box 9"/>
          <p:cNvSpPr txBox="1">
            <a:spLocks noChangeArrowheads="1"/>
          </p:cNvSpPr>
          <p:nvPr/>
        </p:nvSpPr>
        <p:spPr bwMode="auto">
          <a:xfrm>
            <a:off x="1143000" y="2057400"/>
            <a:ext cx="1066800" cy="609600"/>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多頭</a:t>
            </a:r>
            <a:endParaRPr lang="zh-TW" altLang="en-US" sz="2000">
              <a:solidFill>
                <a:schemeClr val="tx1"/>
              </a:solidFill>
              <a:ea typeface="新細明體" panose="02020500000000000000" pitchFamily="18" charset="-120"/>
            </a:endParaRPr>
          </a:p>
        </p:txBody>
      </p:sp>
      <p:sp>
        <p:nvSpPr>
          <p:cNvPr id="37892" name="Text Box 4"/>
          <p:cNvSpPr txBox="1">
            <a:spLocks noChangeArrowheads="1"/>
          </p:cNvSpPr>
          <p:nvPr/>
        </p:nvSpPr>
        <p:spPr bwMode="auto">
          <a:xfrm>
            <a:off x="4851400" y="1633538"/>
            <a:ext cx="4267200" cy="3048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rgbClr val="FF0000"/>
                </a:solidFill>
                <a:latin typeface="新細明體" panose="02020500000000000000" pitchFamily="18" charset="-120"/>
                <a:ea typeface="新細明體" panose="02020500000000000000" pitchFamily="18" charset="-120"/>
              </a:rPr>
              <a:t>開盤價＝最高價＝最低價＝收盤價</a:t>
            </a:r>
            <a:endParaRPr lang="zh-TW" altLang="en-US" sz="20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7893" name="Line 7"/>
          <p:cNvSpPr>
            <a:spLocks noChangeShapeType="1"/>
          </p:cNvSpPr>
          <p:nvPr/>
        </p:nvSpPr>
        <p:spPr bwMode="auto">
          <a:xfrm>
            <a:off x="1500188" y="1785938"/>
            <a:ext cx="1028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894" name="Rectangle 11"/>
          <p:cNvSpPr>
            <a:spLocks noChangeArrowheads="1"/>
          </p:cNvSpPr>
          <p:nvPr/>
        </p:nvSpPr>
        <p:spPr bwMode="auto">
          <a:xfrm>
            <a:off x="0" y="3151188"/>
            <a:ext cx="914400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37895" name="Text Box 12"/>
          <p:cNvSpPr txBox="1">
            <a:spLocks noChangeArrowheads="1"/>
          </p:cNvSpPr>
          <p:nvPr/>
        </p:nvSpPr>
        <p:spPr bwMode="auto">
          <a:xfrm>
            <a:off x="533400" y="3962400"/>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000000"/>
                </a:solidFill>
                <a:latin typeface="標楷體" panose="03000509000000000000" pitchFamily="65" charset="-120"/>
              </a:rPr>
              <a:t>跳空漲停之Ｋ線，表示當日股價從開盤後即</a:t>
            </a:r>
            <a:r>
              <a:rPr lang="zh-TW" altLang="en-US" sz="2400">
                <a:solidFill>
                  <a:srgbClr val="FF0000"/>
                </a:solidFill>
                <a:latin typeface="標楷體" panose="03000509000000000000" pitchFamily="65" charset="-120"/>
              </a:rPr>
              <a:t>漲停鎖死</a:t>
            </a:r>
            <a:r>
              <a:rPr lang="en-US" altLang="zh-TW" sz="2400">
                <a:solidFill>
                  <a:srgbClr val="FF0000"/>
                </a:solidFill>
                <a:latin typeface="標楷體" panose="03000509000000000000" pitchFamily="65" charset="-120"/>
              </a:rPr>
              <a:t>(</a:t>
            </a:r>
            <a:r>
              <a:rPr lang="zh-TW" altLang="en-US" sz="2400">
                <a:solidFill>
                  <a:srgbClr val="FF0000"/>
                </a:solidFill>
                <a:latin typeface="標楷體" panose="03000509000000000000" pitchFamily="65" charset="-120"/>
              </a:rPr>
              <a:t>台灣</a:t>
            </a:r>
            <a:r>
              <a:rPr lang="en-US" altLang="zh-TW" sz="2400">
                <a:solidFill>
                  <a:srgbClr val="FF0000"/>
                </a:solidFill>
                <a:latin typeface="標楷體" panose="03000509000000000000" pitchFamily="65" charset="-120"/>
              </a:rPr>
              <a:t>2015</a:t>
            </a:r>
            <a:r>
              <a:rPr lang="zh-TW" altLang="en-US" sz="2400">
                <a:solidFill>
                  <a:srgbClr val="FF0000"/>
                </a:solidFill>
                <a:latin typeface="標楷體" panose="03000509000000000000" pitchFamily="65" charset="-120"/>
              </a:rPr>
              <a:t>年</a:t>
            </a:r>
            <a:r>
              <a:rPr lang="en-US" altLang="zh-TW" sz="2400">
                <a:solidFill>
                  <a:srgbClr val="FF0000"/>
                </a:solidFill>
                <a:latin typeface="標楷體" panose="03000509000000000000" pitchFamily="65" charset="-120"/>
              </a:rPr>
              <a:t>6</a:t>
            </a:r>
            <a:r>
              <a:rPr lang="zh-TW" altLang="en-US" sz="2400">
                <a:solidFill>
                  <a:srgbClr val="FF0000"/>
                </a:solidFill>
                <a:latin typeface="標楷體" panose="03000509000000000000" pitchFamily="65" charset="-120"/>
              </a:rPr>
              <a:t>月之前是</a:t>
            </a:r>
            <a:r>
              <a:rPr lang="en-US" altLang="zh-TW" sz="2400">
                <a:solidFill>
                  <a:srgbClr val="FF0000"/>
                </a:solidFill>
                <a:latin typeface="標楷體" panose="03000509000000000000" pitchFamily="65" charset="-120"/>
              </a:rPr>
              <a:t>7%</a:t>
            </a:r>
            <a:r>
              <a:rPr lang="zh-TW" altLang="en-US" sz="2400">
                <a:solidFill>
                  <a:srgbClr val="FF0000"/>
                </a:solidFill>
                <a:latin typeface="標楷體" panose="03000509000000000000" pitchFamily="65" charset="-120"/>
              </a:rPr>
              <a:t>、目前台灣是</a:t>
            </a:r>
            <a:r>
              <a:rPr lang="en-US" altLang="zh-TW" sz="2400">
                <a:solidFill>
                  <a:srgbClr val="FF0000"/>
                </a:solidFill>
                <a:latin typeface="標楷體" panose="03000509000000000000" pitchFamily="65" charset="-120"/>
              </a:rPr>
              <a:t>10%</a:t>
            </a:r>
            <a:r>
              <a:rPr lang="zh-TW" altLang="en-US" sz="2400">
                <a:solidFill>
                  <a:srgbClr val="FF0000"/>
                </a:solidFill>
                <a:latin typeface="標楷體" panose="03000509000000000000" pitchFamily="65" charset="-120"/>
              </a:rPr>
              <a:t>，中國是</a:t>
            </a:r>
            <a:r>
              <a:rPr lang="en-US" altLang="zh-TW" sz="2400">
                <a:solidFill>
                  <a:srgbClr val="FF0000"/>
                </a:solidFill>
                <a:latin typeface="標楷體" panose="03000509000000000000" pitchFamily="65" charset="-120"/>
              </a:rPr>
              <a:t>10%</a:t>
            </a:r>
            <a:r>
              <a:rPr lang="zh-TW" altLang="en-US" sz="2400">
                <a:solidFill>
                  <a:srgbClr val="FF0000"/>
                </a:solidFill>
                <a:latin typeface="標楷體" panose="03000509000000000000" pitchFamily="65" charset="-120"/>
              </a:rPr>
              <a:t>，美國沒有漲跌限制</a:t>
            </a:r>
            <a:r>
              <a:rPr lang="en-US" altLang="zh-TW" sz="2400">
                <a:solidFill>
                  <a:srgbClr val="FF0000"/>
                </a:solidFill>
                <a:latin typeface="標楷體" panose="03000509000000000000" pitchFamily="65" charset="-120"/>
              </a:rPr>
              <a:t>)</a:t>
            </a:r>
            <a:r>
              <a:rPr lang="zh-TW" altLang="en-US" sz="2400">
                <a:solidFill>
                  <a:srgbClr val="000000"/>
                </a:solidFill>
                <a:latin typeface="標楷體" panose="03000509000000000000" pitchFamily="65" charset="-120"/>
              </a:rPr>
              <a:t>，盤中都只有一個成交價位，這種現象多頭力道非常強勁，後勢看好，往往會有連續數日的上漲，通常出現在發行公司出現重大利多事件的時候。</a:t>
            </a:r>
            <a:r>
              <a:rPr lang="zh-TW" altLang="en-US" sz="2400">
                <a:solidFill>
                  <a:schemeClr val="tx1"/>
                </a:solidFill>
                <a:ea typeface="新細明體" panose="02020500000000000000" pitchFamily="18" charset="-120"/>
              </a:rPr>
              <a:t> </a:t>
            </a:r>
          </a:p>
        </p:txBody>
      </p:sp>
      <p:sp>
        <p:nvSpPr>
          <p:cNvPr id="37896" name="Line 13"/>
          <p:cNvSpPr>
            <a:spLocks noChangeShapeType="1"/>
          </p:cNvSpPr>
          <p:nvPr/>
        </p:nvSpPr>
        <p:spPr bwMode="auto">
          <a:xfrm flipV="1">
            <a:off x="2428875" y="1785938"/>
            <a:ext cx="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897" name="Line 11"/>
          <p:cNvSpPr>
            <a:spLocks noChangeShapeType="1"/>
          </p:cNvSpPr>
          <p:nvPr/>
        </p:nvSpPr>
        <p:spPr bwMode="auto">
          <a:xfrm>
            <a:off x="3924300" y="1773238"/>
            <a:ext cx="503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421361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38350" y="231775"/>
            <a:ext cx="3544887" cy="685800"/>
          </a:xfrm>
        </p:spPr>
        <p:txBody>
          <a:bodyPr/>
          <a:lstStyle/>
          <a:p>
            <a:pPr eaLnBrk="1" hangingPunct="1"/>
            <a:r>
              <a:rPr lang="en-US" altLang="zh-TW" sz="2800" b="1" dirty="0">
                <a:solidFill>
                  <a:srgbClr val="000000"/>
                </a:solidFill>
                <a:latin typeface="微軟正黑體" panose="020B0604030504040204" pitchFamily="34" charset="-120"/>
              </a:rPr>
              <a:t>13.</a:t>
            </a:r>
            <a:r>
              <a:rPr lang="zh-TW" altLang="en-US" sz="2800" b="1" dirty="0">
                <a:solidFill>
                  <a:srgbClr val="000000"/>
                </a:solidFill>
                <a:latin typeface="微軟正黑體" panose="020B0604030504040204" pitchFamily="34" charset="-120"/>
              </a:rPr>
              <a:t>跳空跌停之Ｋ線</a:t>
            </a:r>
            <a:endParaRPr lang="zh-TW" altLang="en-US" sz="2800" b="1" dirty="0">
              <a:latin typeface="微軟正黑體" panose="020B0604030504040204" pitchFamily="34" charset="-120"/>
            </a:endParaRPr>
          </a:p>
        </p:txBody>
      </p:sp>
      <p:sp>
        <p:nvSpPr>
          <p:cNvPr id="38915" name="Text Box 9"/>
          <p:cNvSpPr txBox="1">
            <a:spLocks noChangeArrowheads="1"/>
          </p:cNvSpPr>
          <p:nvPr/>
        </p:nvSpPr>
        <p:spPr bwMode="auto">
          <a:xfrm>
            <a:off x="1143000" y="2057400"/>
            <a:ext cx="1066800" cy="609600"/>
          </a:xfrm>
          <a:prstGeom prst="rect">
            <a:avLst/>
          </a:prstGeom>
          <a:solidFill>
            <a:srgbClr val="FFFFFF"/>
          </a:solidFill>
          <a:ln w="9525">
            <a:solidFill>
              <a:srgbClr val="000000"/>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000">
                <a:solidFill>
                  <a:schemeClr val="tx1"/>
                </a:solidFill>
                <a:latin typeface="新細明體" panose="02020500000000000000" pitchFamily="18" charset="-120"/>
                <a:ea typeface="新細明體" panose="02020500000000000000" pitchFamily="18" charset="-120"/>
              </a:rPr>
              <a:t>空頭</a:t>
            </a:r>
            <a:endParaRPr lang="zh-TW" altLang="en-US" sz="2000">
              <a:solidFill>
                <a:schemeClr val="tx1"/>
              </a:solidFill>
              <a:ea typeface="新細明體" panose="02020500000000000000" pitchFamily="18" charset="-120"/>
            </a:endParaRPr>
          </a:p>
        </p:txBody>
      </p:sp>
      <p:sp>
        <p:nvSpPr>
          <p:cNvPr id="38916" name="Text Box 4"/>
          <p:cNvSpPr txBox="1">
            <a:spLocks noChangeArrowheads="1"/>
          </p:cNvSpPr>
          <p:nvPr/>
        </p:nvSpPr>
        <p:spPr bwMode="auto">
          <a:xfrm>
            <a:off x="4648200" y="2971800"/>
            <a:ext cx="4267200" cy="304800"/>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rgbClr val="FF0000"/>
                </a:solidFill>
                <a:latin typeface="新細明體" panose="02020500000000000000" pitchFamily="18" charset="-120"/>
                <a:ea typeface="新細明體" panose="02020500000000000000" pitchFamily="18" charset="-120"/>
              </a:rPr>
              <a:t>開盤價＝最高價＝最低價＝收盤價</a:t>
            </a:r>
            <a:endParaRPr lang="zh-TW" altLang="en-US" sz="20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000">
              <a:solidFill>
                <a:schemeClr val="tx1"/>
              </a:solidFill>
              <a:ea typeface="新細明體" panose="02020500000000000000" pitchFamily="18" charset="-120"/>
            </a:endParaRPr>
          </a:p>
        </p:txBody>
      </p:sp>
      <p:sp>
        <p:nvSpPr>
          <p:cNvPr id="38917" name="Line 7"/>
          <p:cNvSpPr>
            <a:spLocks noChangeShapeType="1"/>
          </p:cNvSpPr>
          <p:nvPr/>
        </p:nvSpPr>
        <p:spPr bwMode="auto">
          <a:xfrm>
            <a:off x="1524000" y="3200400"/>
            <a:ext cx="1028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918" name="Rectangle 11"/>
          <p:cNvSpPr>
            <a:spLocks noChangeArrowheads="1"/>
          </p:cNvSpPr>
          <p:nvPr/>
        </p:nvSpPr>
        <p:spPr bwMode="auto">
          <a:xfrm>
            <a:off x="0" y="3141663"/>
            <a:ext cx="914400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38919" name="Text Box 12"/>
          <p:cNvSpPr txBox="1">
            <a:spLocks noChangeArrowheads="1"/>
          </p:cNvSpPr>
          <p:nvPr/>
        </p:nvSpPr>
        <p:spPr bwMode="auto">
          <a:xfrm>
            <a:off x="533400" y="3962400"/>
            <a:ext cx="8001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rgbClr val="000000"/>
                </a:solidFill>
                <a:latin typeface="標楷體" panose="03000509000000000000" pitchFamily="65" charset="-120"/>
              </a:rPr>
              <a:t>跳空跌停之Ｋ線，表示當日股價從開盤後即跌停鎖死</a:t>
            </a:r>
            <a:r>
              <a:rPr lang="en-US" altLang="zh-TW" sz="2400">
                <a:solidFill>
                  <a:srgbClr val="FF0000"/>
                </a:solidFill>
                <a:latin typeface="標楷體" panose="03000509000000000000" pitchFamily="65" charset="-120"/>
              </a:rPr>
              <a:t>(</a:t>
            </a:r>
            <a:r>
              <a:rPr lang="zh-TW" altLang="en-US" sz="2400">
                <a:solidFill>
                  <a:srgbClr val="FF0000"/>
                </a:solidFill>
                <a:latin typeface="標楷體" panose="03000509000000000000" pitchFamily="65" charset="-120"/>
              </a:rPr>
              <a:t>台灣</a:t>
            </a:r>
            <a:r>
              <a:rPr lang="en-US" altLang="zh-TW" sz="2400">
                <a:solidFill>
                  <a:srgbClr val="FF0000"/>
                </a:solidFill>
                <a:latin typeface="標楷體" panose="03000509000000000000" pitchFamily="65" charset="-120"/>
              </a:rPr>
              <a:t>2015</a:t>
            </a:r>
            <a:r>
              <a:rPr lang="zh-TW" altLang="en-US" sz="2400">
                <a:solidFill>
                  <a:srgbClr val="FF0000"/>
                </a:solidFill>
                <a:latin typeface="標楷體" panose="03000509000000000000" pitchFamily="65" charset="-120"/>
              </a:rPr>
              <a:t>年</a:t>
            </a:r>
            <a:r>
              <a:rPr lang="en-US" altLang="zh-TW" sz="2400">
                <a:solidFill>
                  <a:srgbClr val="FF0000"/>
                </a:solidFill>
                <a:latin typeface="標楷體" panose="03000509000000000000" pitchFamily="65" charset="-120"/>
              </a:rPr>
              <a:t>6</a:t>
            </a:r>
            <a:r>
              <a:rPr lang="zh-TW" altLang="en-US" sz="2400">
                <a:solidFill>
                  <a:srgbClr val="FF0000"/>
                </a:solidFill>
                <a:latin typeface="標楷體" panose="03000509000000000000" pitchFamily="65" charset="-120"/>
              </a:rPr>
              <a:t>月之前是</a:t>
            </a:r>
            <a:r>
              <a:rPr lang="en-US" altLang="zh-TW" sz="2400">
                <a:solidFill>
                  <a:srgbClr val="FF0000"/>
                </a:solidFill>
                <a:latin typeface="標楷體" panose="03000509000000000000" pitchFamily="65" charset="-120"/>
              </a:rPr>
              <a:t>7%</a:t>
            </a:r>
            <a:r>
              <a:rPr lang="zh-TW" altLang="en-US" sz="2400">
                <a:solidFill>
                  <a:srgbClr val="FF0000"/>
                </a:solidFill>
                <a:latin typeface="標楷體" panose="03000509000000000000" pitchFamily="65" charset="-120"/>
              </a:rPr>
              <a:t>、目前台灣是</a:t>
            </a:r>
            <a:r>
              <a:rPr lang="en-US" altLang="zh-TW" sz="2400">
                <a:solidFill>
                  <a:srgbClr val="FF0000"/>
                </a:solidFill>
                <a:latin typeface="標楷體" panose="03000509000000000000" pitchFamily="65" charset="-120"/>
              </a:rPr>
              <a:t>10%</a:t>
            </a:r>
            <a:r>
              <a:rPr lang="zh-TW" altLang="en-US" sz="2400">
                <a:solidFill>
                  <a:srgbClr val="FF0000"/>
                </a:solidFill>
                <a:latin typeface="標楷體" panose="03000509000000000000" pitchFamily="65" charset="-120"/>
              </a:rPr>
              <a:t>，中國是</a:t>
            </a:r>
            <a:r>
              <a:rPr lang="en-US" altLang="zh-TW" sz="2400">
                <a:solidFill>
                  <a:srgbClr val="FF0000"/>
                </a:solidFill>
                <a:latin typeface="標楷體" panose="03000509000000000000" pitchFamily="65" charset="-120"/>
              </a:rPr>
              <a:t>10%</a:t>
            </a:r>
            <a:r>
              <a:rPr lang="zh-TW" altLang="en-US" sz="2400">
                <a:solidFill>
                  <a:srgbClr val="FF0000"/>
                </a:solidFill>
                <a:latin typeface="標楷體" panose="03000509000000000000" pitchFamily="65" charset="-120"/>
              </a:rPr>
              <a:t>，美國沒有漲跌限制</a:t>
            </a:r>
            <a:r>
              <a:rPr lang="en-US" altLang="zh-TW" sz="2400">
                <a:solidFill>
                  <a:srgbClr val="FF0000"/>
                </a:solidFill>
                <a:latin typeface="標楷體" panose="03000509000000000000" pitchFamily="65" charset="-120"/>
              </a:rPr>
              <a:t>) </a:t>
            </a:r>
            <a:r>
              <a:rPr lang="zh-TW" altLang="en-US" sz="2400">
                <a:solidFill>
                  <a:srgbClr val="000000"/>
                </a:solidFill>
                <a:latin typeface="標楷體" panose="03000509000000000000" pitchFamily="65" charset="-120"/>
              </a:rPr>
              <a:t>，盤中都只有一個成交價位，</a:t>
            </a:r>
            <a:r>
              <a:rPr lang="zh-TW" altLang="en-US" sz="2400">
                <a:solidFill>
                  <a:srgbClr val="FF0000"/>
                </a:solidFill>
                <a:latin typeface="標楷體" panose="03000509000000000000" pitchFamily="65" charset="-120"/>
              </a:rPr>
              <a:t>這種現象空頭力道非常強勁，後勢看壞</a:t>
            </a:r>
            <a:r>
              <a:rPr lang="zh-TW" altLang="en-US" sz="2400">
                <a:solidFill>
                  <a:srgbClr val="000000"/>
                </a:solidFill>
                <a:latin typeface="標楷體" panose="03000509000000000000" pitchFamily="65" charset="-120"/>
              </a:rPr>
              <a:t>，往往會有連續數日的下跌，通常出現在發行公司出現重大利空事件的時候。</a:t>
            </a:r>
            <a:r>
              <a:rPr lang="zh-TW" altLang="en-US" sz="2400">
                <a:solidFill>
                  <a:schemeClr val="tx1"/>
                </a:solidFill>
                <a:ea typeface="新細明體" panose="02020500000000000000" pitchFamily="18" charset="-120"/>
              </a:rPr>
              <a:t> </a:t>
            </a:r>
          </a:p>
        </p:txBody>
      </p:sp>
      <p:sp>
        <p:nvSpPr>
          <p:cNvPr id="38920" name="Line 12"/>
          <p:cNvSpPr>
            <a:spLocks noChangeShapeType="1"/>
          </p:cNvSpPr>
          <p:nvPr/>
        </p:nvSpPr>
        <p:spPr bwMode="auto">
          <a:xfrm>
            <a:off x="2411413" y="1844675"/>
            <a:ext cx="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8921" name="Line 13"/>
          <p:cNvSpPr>
            <a:spLocks noChangeShapeType="1"/>
          </p:cNvSpPr>
          <p:nvPr/>
        </p:nvSpPr>
        <p:spPr bwMode="auto">
          <a:xfrm>
            <a:off x="3708400" y="3213100"/>
            <a:ext cx="43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3280690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39939" name="Rectangle 11"/>
          <p:cNvSpPr>
            <a:spLocks noChangeArrowheads="1"/>
          </p:cNvSpPr>
          <p:nvPr/>
        </p:nvSpPr>
        <p:spPr bwMode="auto">
          <a:xfrm>
            <a:off x="792163" y="1700213"/>
            <a:ext cx="439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1.</a:t>
            </a:r>
            <a:r>
              <a:rPr lang="zh-TW" altLang="en-US" sz="2800">
                <a:solidFill>
                  <a:srgbClr val="000000"/>
                </a:solidFill>
                <a:latin typeface="微軟正黑體" panose="020B0604030504040204" pitchFamily="34" charset="-120"/>
                <a:ea typeface="微軟正黑體" panose="020B0604030504040204" pitchFamily="34" charset="-120"/>
              </a:rPr>
              <a:t>轉弱線</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latin typeface="微軟正黑體" panose="020B0604030504040204" pitchFamily="34" charset="-120"/>
                <a:ea typeface="微軟正黑體" panose="020B0604030504040204" pitchFamily="34" charset="-120"/>
              </a:rPr>
              <a:t>上檔反壓重</a:t>
            </a:r>
            <a:endParaRPr lang="zh-TW" altLang="en-US" sz="2800">
              <a:solidFill>
                <a:schemeClr val="tx1"/>
              </a:solidFill>
              <a:latin typeface="微軟正黑體" panose="020B0604030504040204" pitchFamily="34" charset="-120"/>
              <a:ea typeface="微軟正黑體" panose="020B0604030504040204" pitchFamily="34" charset="-120"/>
            </a:endParaRPr>
          </a:p>
        </p:txBody>
      </p:sp>
      <p:sp>
        <p:nvSpPr>
          <p:cNvPr id="39940"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39941"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39942" name="Rectangle 10"/>
          <p:cNvSpPr>
            <a:spLocks noChangeArrowheads="1"/>
          </p:cNvSpPr>
          <p:nvPr/>
        </p:nvSpPr>
        <p:spPr bwMode="auto">
          <a:xfrm>
            <a:off x="2987675" y="3860800"/>
            <a:ext cx="431800" cy="15843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9943" name="Rectangle 11"/>
          <p:cNvSpPr>
            <a:spLocks noChangeArrowheads="1"/>
          </p:cNvSpPr>
          <p:nvPr/>
        </p:nvSpPr>
        <p:spPr bwMode="auto">
          <a:xfrm>
            <a:off x="3924300" y="2708275"/>
            <a:ext cx="431800" cy="14414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9944" name="Line 12"/>
          <p:cNvSpPr>
            <a:spLocks noChangeShapeType="1"/>
          </p:cNvSpPr>
          <p:nvPr/>
        </p:nvSpPr>
        <p:spPr bwMode="auto">
          <a:xfrm>
            <a:off x="4140200" y="2276475"/>
            <a:ext cx="0"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5" name="Rectangle 13"/>
          <p:cNvSpPr>
            <a:spLocks noGrp="1"/>
          </p:cNvSpPr>
          <p:nvPr>
            <p:ph type="title"/>
          </p:nvPr>
        </p:nvSpPr>
        <p:spPr>
          <a:xfrm>
            <a:off x="1295400" y="187401"/>
            <a:ext cx="7221538" cy="744537"/>
          </a:xfrm>
        </p:spPr>
        <p:txBody>
          <a:bodyPr/>
          <a:lstStyle/>
          <a:p>
            <a:pPr eaLnBrk="1" hangingPunct="1"/>
            <a:r>
              <a:rPr lang="zh-TW" altLang="en-US" dirty="0"/>
              <a:t>雙</a:t>
            </a:r>
            <a:r>
              <a:rPr lang="en-US" altLang="zh-TW" dirty="0"/>
              <a:t>K</a:t>
            </a:r>
            <a:r>
              <a:rPr lang="zh-TW" altLang="en-US" dirty="0"/>
              <a:t>線組合</a:t>
            </a:r>
          </a:p>
        </p:txBody>
      </p:sp>
      <p:sp>
        <p:nvSpPr>
          <p:cNvPr id="2" name="矩形 1"/>
          <p:cNvSpPr/>
          <p:nvPr/>
        </p:nvSpPr>
        <p:spPr>
          <a:xfrm>
            <a:off x="2987675" y="3860800"/>
            <a:ext cx="431800" cy="158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11723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683568" y="116632"/>
            <a:ext cx="6934200" cy="752698"/>
          </a:xfrm>
        </p:spPr>
        <p:txBody>
          <a:bodyPr/>
          <a:lstStyle/>
          <a:p>
            <a:pPr eaLnBrk="1" hangingPunct="1">
              <a:defRPr/>
            </a:pPr>
            <a:r>
              <a:rPr lang="zh-TW" altLang="en-US" dirty="0">
                <a:effectLst>
                  <a:outerShdw blurRad="38100" dist="38100" dir="2700000" algn="tl">
                    <a:srgbClr val="C0C0C0"/>
                  </a:outerShdw>
                </a:effectLst>
              </a:rPr>
              <a:t>權益證券</a:t>
            </a:r>
          </a:p>
        </p:txBody>
      </p:sp>
      <p:sp>
        <p:nvSpPr>
          <p:cNvPr id="8195" name="Rectangle 3"/>
          <p:cNvSpPr>
            <a:spLocks noGrp="1" noRot="1" noChangeArrowheads="1"/>
          </p:cNvSpPr>
          <p:nvPr>
            <p:ph type="body" idx="1"/>
          </p:nvPr>
        </p:nvSpPr>
        <p:spPr>
          <a:xfrm>
            <a:off x="611188" y="1340768"/>
            <a:ext cx="7772400" cy="4824536"/>
          </a:xfrm>
        </p:spPr>
        <p:txBody>
          <a:bodyPr/>
          <a:lstStyle/>
          <a:p>
            <a:pPr eaLnBrk="1" hangingPunct="1">
              <a:lnSpc>
                <a:spcPct val="80000"/>
              </a:lnSpc>
              <a:buFont typeface="Wingdings" panose="05000000000000000000" pitchFamily="2" charset="2"/>
              <a:buNone/>
            </a:pPr>
            <a:r>
              <a:rPr lang="en-US" altLang="zh-TW" sz="2800" b="1" dirty="0">
                <a:latin typeface="標楷體" panose="03000509000000000000" pitchFamily="65" charset="-120"/>
              </a:rPr>
              <a:t>• </a:t>
            </a:r>
            <a:r>
              <a:rPr lang="zh-TW" altLang="en-US" sz="2400" b="1" dirty="0">
                <a:latin typeface="標楷體" panose="03000509000000000000" pitchFamily="65" charset="-120"/>
              </a:rPr>
              <a:t>普通股</a:t>
            </a:r>
          </a:p>
          <a:p>
            <a:pPr eaLnBrk="1" hangingPunct="1">
              <a:lnSpc>
                <a:spcPct val="80000"/>
              </a:lnSpc>
              <a:buFont typeface="Wingdings" panose="05000000000000000000" pitchFamily="2" charset="2"/>
              <a:buNone/>
            </a:pPr>
            <a:r>
              <a:rPr lang="zh-TW" altLang="en-US" sz="2400" dirty="0">
                <a:latin typeface="標楷體" panose="03000509000000000000" pitchFamily="65" charset="-120"/>
              </a:rPr>
              <a:t>  </a:t>
            </a:r>
            <a:r>
              <a:rPr lang="en-US" altLang="zh-TW" sz="2400" dirty="0">
                <a:solidFill>
                  <a:srgbClr val="000000"/>
                </a:solidFill>
                <a:latin typeface="標楷體" panose="03000509000000000000" pitchFamily="65" charset="-120"/>
              </a:rPr>
              <a:t>– </a:t>
            </a:r>
            <a:r>
              <a:rPr lang="zh-TW" altLang="en-US" sz="2400" dirty="0">
                <a:solidFill>
                  <a:srgbClr val="000000"/>
                </a:solidFill>
                <a:latin typeface="標楷體" panose="03000509000000000000" pitchFamily="65" charset="-120"/>
              </a:rPr>
              <a:t>持有人即是公司的所有者或股東，具有投票權、有  </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限清償責任、剩餘請求權、股利分配權</a:t>
            </a:r>
          </a:p>
          <a:p>
            <a:pPr eaLnBrk="1" hangingPunct="1">
              <a:lnSpc>
                <a:spcPct val="80000"/>
              </a:lnSpc>
              <a:buFont typeface="Wingdings" panose="05000000000000000000" pitchFamily="2" charset="2"/>
              <a:buNone/>
            </a:pPr>
            <a:endParaRPr lang="zh-TW" altLang="en-US" sz="2400" dirty="0">
              <a:solidFill>
                <a:srgbClr val="000000"/>
              </a:solidFill>
              <a:latin typeface="標楷體" panose="03000509000000000000" pitchFamily="65" charset="-120"/>
            </a:endParaRPr>
          </a:p>
          <a:p>
            <a:pPr eaLnBrk="1" hangingPunct="1">
              <a:lnSpc>
                <a:spcPct val="80000"/>
              </a:lnSpc>
              <a:buFont typeface="Wingdings" panose="05000000000000000000" pitchFamily="2" charset="2"/>
              <a:buNone/>
            </a:pPr>
            <a:r>
              <a:rPr lang="en-US" altLang="zh-TW" sz="2400" b="1" dirty="0">
                <a:latin typeface="標楷體" panose="03000509000000000000" pitchFamily="65" charset="-120"/>
              </a:rPr>
              <a:t>• </a:t>
            </a:r>
            <a:r>
              <a:rPr lang="zh-TW" altLang="en-US" sz="2400" b="1" dirty="0">
                <a:latin typeface="標楷體" panose="03000509000000000000" pitchFamily="65" charset="-120"/>
              </a:rPr>
              <a:t>特別股</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a:t>
            </a:r>
            <a:r>
              <a:rPr lang="en-US" altLang="zh-TW" sz="2400" dirty="0">
                <a:solidFill>
                  <a:srgbClr val="000000"/>
                </a:solidFill>
                <a:latin typeface="標楷體" panose="03000509000000000000" pitchFamily="65" charset="-120"/>
              </a:rPr>
              <a:t>– </a:t>
            </a:r>
            <a:r>
              <a:rPr lang="zh-TW" altLang="en-US" sz="2400" dirty="0">
                <a:solidFill>
                  <a:srgbClr val="000000"/>
                </a:solidFill>
                <a:latin typeface="標楷體" panose="03000509000000000000" pitchFamily="65" charset="-120"/>
              </a:rPr>
              <a:t>具有剩餘財產與股利的優先分配權</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a:t>
            </a:r>
            <a:r>
              <a:rPr lang="en-US" altLang="zh-TW" sz="2400" dirty="0">
                <a:solidFill>
                  <a:srgbClr val="000000"/>
                </a:solidFill>
                <a:latin typeface="標楷體" panose="03000509000000000000" pitchFamily="65" charset="-120"/>
              </a:rPr>
              <a:t>– </a:t>
            </a:r>
            <a:r>
              <a:rPr lang="zh-TW" altLang="en-US" sz="2400" dirty="0">
                <a:solidFill>
                  <a:srgbClr val="000000"/>
                </a:solidFill>
                <a:latin typeface="標楷體" panose="03000509000000000000" pitchFamily="65" charset="-120"/>
              </a:rPr>
              <a:t>累積特別股、參加特別股</a:t>
            </a:r>
          </a:p>
          <a:p>
            <a:pPr eaLnBrk="1" hangingPunct="1">
              <a:lnSpc>
                <a:spcPct val="80000"/>
              </a:lnSpc>
              <a:buFont typeface="Wingdings" panose="05000000000000000000" pitchFamily="2" charset="2"/>
              <a:buNone/>
            </a:pPr>
            <a:endParaRPr lang="zh-TW" altLang="en-US" sz="2400" dirty="0">
              <a:solidFill>
                <a:srgbClr val="000000"/>
              </a:solidFill>
              <a:latin typeface="標楷體" panose="03000509000000000000" pitchFamily="65" charset="-120"/>
            </a:endParaRPr>
          </a:p>
          <a:p>
            <a:pPr eaLnBrk="1" hangingPunct="1">
              <a:lnSpc>
                <a:spcPct val="80000"/>
              </a:lnSpc>
              <a:buFont typeface="Wingdings" panose="05000000000000000000" pitchFamily="2" charset="2"/>
              <a:buNone/>
            </a:pPr>
            <a:r>
              <a:rPr lang="en-US" altLang="zh-TW" sz="2400" b="1" dirty="0">
                <a:latin typeface="標楷體" panose="03000509000000000000" pitchFamily="65" charset="-120"/>
              </a:rPr>
              <a:t>• </a:t>
            </a:r>
            <a:r>
              <a:rPr lang="zh-TW" altLang="en-US" sz="2400" b="1" dirty="0">
                <a:latin typeface="標楷體" panose="03000509000000000000" pitchFamily="65" charset="-120"/>
              </a:rPr>
              <a:t>存託憑證</a:t>
            </a:r>
            <a:r>
              <a:rPr lang="en-US" altLang="zh-TW" sz="2400" b="1" dirty="0">
                <a:latin typeface="標楷體" panose="03000509000000000000" pitchFamily="65" charset="-120"/>
              </a:rPr>
              <a:t>(</a:t>
            </a:r>
            <a:r>
              <a:rPr lang="zh-TW" altLang="en-US" sz="2400" b="1" dirty="0">
                <a:latin typeface="標楷體" panose="03000509000000000000" pitchFamily="65" charset="-120"/>
              </a:rPr>
              <a:t>例如</a:t>
            </a:r>
            <a:r>
              <a:rPr lang="en-US" altLang="zh-TW" sz="2400" b="1" dirty="0">
                <a:latin typeface="標楷體" panose="03000509000000000000" pitchFamily="65" charset="-120"/>
              </a:rPr>
              <a:t>TDR, ADR)</a:t>
            </a:r>
            <a:endParaRPr lang="zh-TW" altLang="en-US" sz="2400" b="1" dirty="0">
              <a:latin typeface="標楷體" panose="03000509000000000000" pitchFamily="65" charset="-120"/>
            </a:endParaRP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a:t>
            </a:r>
            <a:r>
              <a:rPr lang="en-US" altLang="zh-TW" sz="2400" dirty="0">
                <a:solidFill>
                  <a:srgbClr val="000000"/>
                </a:solidFill>
                <a:latin typeface="標楷體" panose="03000509000000000000" pitchFamily="65" charset="-120"/>
              </a:rPr>
              <a:t>– </a:t>
            </a:r>
            <a:r>
              <a:rPr lang="zh-TW" altLang="en-US" sz="2400" dirty="0">
                <a:solidFill>
                  <a:srgbClr val="000000"/>
                </a:solidFill>
                <a:latin typeface="標楷體" panose="03000509000000000000" pitchFamily="65" charset="-120"/>
              </a:rPr>
              <a:t>由公司委託</a:t>
            </a:r>
            <a:r>
              <a:rPr lang="zh-TW" altLang="en-US" sz="2400" b="1" dirty="0">
                <a:solidFill>
                  <a:srgbClr val="FF0000"/>
                </a:solidFill>
                <a:latin typeface="標楷體" panose="03000509000000000000" pitchFamily="65" charset="-120"/>
              </a:rPr>
              <a:t>外國的銀</a:t>
            </a:r>
            <a:r>
              <a:rPr lang="zh-TW" altLang="en-US" sz="2400" dirty="0">
                <a:solidFill>
                  <a:srgbClr val="000000"/>
                </a:solidFill>
                <a:latin typeface="標楷體" panose="03000509000000000000" pitchFamily="65" charset="-120"/>
              </a:rPr>
              <a:t>行，協助公司</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或股東</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發行一  </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種憑證供公司當地國以外的</a:t>
            </a:r>
            <a:r>
              <a:rPr lang="zh-TW" altLang="en-US" sz="2400" dirty="0">
                <a:solidFill>
                  <a:srgbClr val="FF0000"/>
                </a:solidFill>
                <a:latin typeface="標楷體" panose="03000509000000000000" pitchFamily="65" charset="-120"/>
              </a:rPr>
              <a:t>其他國家投資人投資</a:t>
            </a:r>
            <a:r>
              <a:rPr lang="zh-TW" altLang="en-US" sz="2400" dirty="0">
                <a:solidFill>
                  <a:srgbClr val="000000"/>
                </a:solidFill>
                <a:latin typeface="標楷體" panose="03000509000000000000" pitchFamily="65" charset="-120"/>
              </a:rPr>
              <a:t>， </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銀行再將所募得的資金交給公司</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或股東</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，公司 </a:t>
            </a:r>
          </a:p>
          <a:p>
            <a:pPr eaLnBrk="1" hangingPunct="1">
              <a:lnSpc>
                <a:spcPct val="80000"/>
              </a:lnSpc>
              <a:buFont typeface="Wingdings" panose="05000000000000000000" pitchFamily="2" charset="2"/>
              <a:buNone/>
            </a:pPr>
            <a:r>
              <a:rPr lang="zh-TW" altLang="en-US" sz="2400" dirty="0">
                <a:solidFill>
                  <a:srgbClr val="000000"/>
                </a:solidFill>
                <a:latin typeface="標楷體" panose="03000509000000000000" pitchFamily="65" charset="-120"/>
              </a:rPr>
              <a:t>     </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或股東</a:t>
            </a:r>
            <a:r>
              <a:rPr lang="en-US" altLang="zh-TW" sz="2400" dirty="0">
                <a:solidFill>
                  <a:srgbClr val="000000"/>
                </a:solidFill>
                <a:latin typeface="標楷體" panose="03000509000000000000" pitchFamily="65" charset="-120"/>
              </a:rPr>
              <a:t>)</a:t>
            </a:r>
            <a:r>
              <a:rPr lang="zh-TW" altLang="en-US" sz="2400" dirty="0">
                <a:solidFill>
                  <a:srgbClr val="000000"/>
                </a:solidFill>
                <a:latin typeface="標楷體" panose="03000509000000000000" pitchFamily="65" charset="-120"/>
              </a:rPr>
              <a:t>則提供價值相當的股票存託於保管銀行。</a:t>
            </a:r>
          </a:p>
        </p:txBody>
      </p:sp>
    </p:spTree>
    <p:extLst>
      <p:ext uri="{BB962C8B-B14F-4D97-AF65-F5344CB8AC3E}">
        <p14:creationId xmlns:p14="http://schemas.microsoft.com/office/powerpoint/2010/main" val="1888033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0963" name="Rectangle 11"/>
          <p:cNvSpPr>
            <a:spLocks noChangeArrowheads="1"/>
          </p:cNvSpPr>
          <p:nvPr/>
        </p:nvSpPr>
        <p:spPr bwMode="auto">
          <a:xfrm>
            <a:off x="1979613" y="374650"/>
            <a:ext cx="43926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2.</a:t>
            </a:r>
            <a:r>
              <a:rPr lang="zh-TW" altLang="en-US" sz="2800" b="1">
                <a:solidFill>
                  <a:srgbClr val="000000"/>
                </a:solidFill>
                <a:latin typeface="微軟正黑體" panose="020B0604030504040204" pitchFamily="34" charset="-120"/>
                <a:ea typeface="微軟正黑體" panose="020B0604030504040204" pitchFamily="34" charset="-120"/>
              </a:rPr>
              <a:t>強勢線</a:t>
            </a:r>
            <a:r>
              <a:rPr lang="en-US" altLang="zh-TW" sz="2800" b="1">
                <a:solidFill>
                  <a:srgbClr val="000000"/>
                </a:solidFill>
                <a:latin typeface="微軟正黑體" panose="020B0604030504040204" pitchFamily="34" charset="-120"/>
                <a:ea typeface="微軟正黑體" panose="020B0604030504040204" pitchFamily="34" charset="-120"/>
              </a:rPr>
              <a:t>—</a:t>
            </a:r>
            <a:r>
              <a:rPr lang="zh-TW" altLang="en-US" sz="2800" b="1">
                <a:solidFill>
                  <a:srgbClr val="000000"/>
                </a:solidFill>
                <a:latin typeface="微軟正黑體" panose="020B0604030504040204" pitchFamily="34" charset="-120"/>
                <a:ea typeface="微軟正黑體" panose="020B0604030504040204" pitchFamily="34" charset="-120"/>
              </a:rPr>
              <a:t>黑馬出列</a:t>
            </a:r>
            <a:endParaRPr lang="zh-TW" altLang="en-US" sz="2800" b="1">
              <a:solidFill>
                <a:schemeClr val="tx1"/>
              </a:solidFill>
              <a:latin typeface="微軟正黑體" panose="020B0604030504040204" pitchFamily="34" charset="-120"/>
              <a:ea typeface="微軟正黑體" panose="020B0604030504040204" pitchFamily="34" charset="-120"/>
            </a:endParaRPr>
          </a:p>
        </p:txBody>
      </p:sp>
      <p:sp>
        <p:nvSpPr>
          <p:cNvPr id="40964"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0965"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0966"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0967" name="Rectangle 7"/>
          <p:cNvSpPr>
            <a:spLocks noChangeArrowheads="1"/>
          </p:cNvSpPr>
          <p:nvPr/>
        </p:nvSpPr>
        <p:spPr bwMode="auto">
          <a:xfrm>
            <a:off x="2987675" y="2708275"/>
            <a:ext cx="431800" cy="15843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0968" name="Rectangle 10"/>
          <p:cNvSpPr>
            <a:spLocks noChangeArrowheads="1"/>
          </p:cNvSpPr>
          <p:nvPr/>
        </p:nvSpPr>
        <p:spPr bwMode="auto">
          <a:xfrm>
            <a:off x="3708400" y="1268413"/>
            <a:ext cx="431800" cy="14398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 name="矩形 2"/>
          <p:cNvSpPr/>
          <p:nvPr/>
        </p:nvSpPr>
        <p:spPr>
          <a:xfrm>
            <a:off x="3708400" y="1268413"/>
            <a:ext cx="431800" cy="14398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2558931715"/>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ChangeArrowheads="1"/>
          </p:cNvSpPr>
          <p:nvPr/>
        </p:nvSpPr>
        <p:spPr bwMode="auto">
          <a:xfrm>
            <a:off x="-12700" y="3287713"/>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1987" name="Rectangle 11"/>
          <p:cNvSpPr>
            <a:spLocks noChangeArrowheads="1"/>
          </p:cNvSpPr>
          <p:nvPr/>
        </p:nvSpPr>
        <p:spPr bwMode="auto">
          <a:xfrm>
            <a:off x="1908175" y="476250"/>
            <a:ext cx="4392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3.</a:t>
            </a:r>
            <a:r>
              <a:rPr lang="zh-TW" altLang="en-US" sz="2800" b="1">
                <a:solidFill>
                  <a:srgbClr val="000000"/>
                </a:solidFill>
                <a:latin typeface="微軟正黑體" panose="020B0604030504040204" pitchFamily="34" charset="-120"/>
                <a:ea typeface="微軟正黑體" panose="020B0604030504040204" pitchFamily="34" charset="-120"/>
              </a:rPr>
              <a:t>天價暗示線</a:t>
            </a:r>
            <a:r>
              <a:rPr lang="en-US" altLang="zh-TW" sz="2800" b="1">
                <a:solidFill>
                  <a:srgbClr val="000000"/>
                </a:solidFill>
                <a:latin typeface="微軟正黑體" panose="020B0604030504040204" pitchFamily="34" charset="-120"/>
                <a:ea typeface="微軟正黑體" panose="020B0604030504040204" pitchFamily="34" charset="-120"/>
              </a:rPr>
              <a:t>—</a:t>
            </a:r>
            <a:r>
              <a:rPr lang="zh-TW" altLang="en-US" sz="2800" b="1">
                <a:solidFill>
                  <a:srgbClr val="000000"/>
                </a:solidFill>
                <a:latin typeface="微軟正黑體" panose="020B0604030504040204" pitchFamily="34" charset="-120"/>
                <a:ea typeface="微軟正黑體" panose="020B0604030504040204" pitchFamily="34" charset="-120"/>
              </a:rPr>
              <a:t>反彈宜出</a:t>
            </a:r>
            <a:endParaRPr lang="zh-TW" altLang="en-US" sz="2800" b="1">
              <a:solidFill>
                <a:schemeClr val="tx1"/>
              </a:solidFill>
              <a:latin typeface="微軟正黑體" panose="020B0604030504040204" pitchFamily="34" charset="-120"/>
              <a:ea typeface="微軟正黑體" panose="020B0604030504040204" pitchFamily="34" charset="-120"/>
            </a:endParaRPr>
          </a:p>
        </p:txBody>
      </p:sp>
      <p:sp>
        <p:nvSpPr>
          <p:cNvPr id="41988"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1989"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1990"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1991" name="Rectangle 7"/>
          <p:cNvSpPr>
            <a:spLocks noChangeArrowheads="1"/>
          </p:cNvSpPr>
          <p:nvPr/>
        </p:nvSpPr>
        <p:spPr bwMode="auto">
          <a:xfrm>
            <a:off x="2987675" y="1484313"/>
            <a:ext cx="431800" cy="15843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1992" name="Line 10"/>
          <p:cNvSpPr>
            <a:spLocks noChangeShapeType="1"/>
          </p:cNvSpPr>
          <p:nvPr/>
        </p:nvSpPr>
        <p:spPr bwMode="auto">
          <a:xfrm>
            <a:off x="3203575" y="3068638"/>
            <a:ext cx="0" cy="720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1993" name="Rectangle 11"/>
          <p:cNvSpPr>
            <a:spLocks noChangeArrowheads="1"/>
          </p:cNvSpPr>
          <p:nvPr/>
        </p:nvSpPr>
        <p:spPr bwMode="auto">
          <a:xfrm>
            <a:off x="3708400" y="2060575"/>
            <a:ext cx="431800" cy="17287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 name="矩形 1"/>
          <p:cNvSpPr/>
          <p:nvPr/>
        </p:nvSpPr>
        <p:spPr>
          <a:xfrm>
            <a:off x="3708400" y="2060575"/>
            <a:ext cx="431800" cy="17287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453003528"/>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3011" name="Rectangle 11"/>
          <p:cNvSpPr>
            <a:spLocks noChangeArrowheads="1"/>
          </p:cNvSpPr>
          <p:nvPr/>
        </p:nvSpPr>
        <p:spPr bwMode="auto">
          <a:xfrm>
            <a:off x="1979613" y="620713"/>
            <a:ext cx="439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4.</a:t>
            </a:r>
            <a:r>
              <a:rPr lang="zh-TW" altLang="en-US" sz="2800" b="1">
                <a:solidFill>
                  <a:srgbClr val="000000"/>
                </a:solidFill>
                <a:latin typeface="微軟正黑體" panose="020B0604030504040204" pitchFamily="34" charset="-120"/>
                <a:ea typeface="微軟正黑體" panose="020B0604030504040204" pitchFamily="34" charset="-120"/>
              </a:rPr>
              <a:t>地價暗示線</a:t>
            </a:r>
            <a:r>
              <a:rPr lang="en-US" altLang="zh-TW" sz="2800" b="1">
                <a:solidFill>
                  <a:srgbClr val="000000"/>
                </a:solidFill>
                <a:latin typeface="微軟正黑體" panose="020B0604030504040204" pitchFamily="34" charset="-120"/>
                <a:ea typeface="微軟正黑體" panose="020B0604030504040204" pitchFamily="34" charset="-120"/>
              </a:rPr>
              <a:t>—</a:t>
            </a:r>
            <a:r>
              <a:rPr lang="zh-TW" altLang="en-US" sz="2800" b="1">
                <a:solidFill>
                  <a:srgbClr val="000000"/>
                </a:solidFill>
                <a:latin typeface="微軟正黑體" panose="020B0604030504040204" pitchFamily="34" charset="-120"/>
                <a:ea typeface="微軟正黑體" panose="020B0604030504040204" pitchFamily="34" charset="-120"/>
              </a:rPr>
              <a:t>拉回宜進</a:t>
            </a:r>
            <a:endParaRPr lang="zh-TW" altLang="en-US" sz="2800" b="1">
              <a:solidFill>
                <a:schemeClr val="tx1"/>
              </a:solidFill>
              <a:latin typeface="微軟正黑體" panose="020B0604030504040204" pitchFamily="34" charset="-120"/>
              <a:ea typeface="微軟正黑體" panose="020B0604030504040204" pitchFamily="34" charset="-120"/>
            </a:endParaRPr>
          </a:p>
        </p:txBody>
      </p:sp>
      <p:sp>
        <p:nvSpPr>
          <p:cNvPr id="43012"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3013"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3014"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3015" name="Rectangle 7"/>
          <p:cNvSpPr>
            <a:spLocks noChangeArrowheads="1"/>
          </p:cNvSpPr>
          <p:nvPr/>
        </p:nvSpPr>
        <p:spPr bwMode="auto">
          <a:xfrm>
            <a:off x="2987675" y="2708275"/>
            <a:ext cx="431800" cy="15843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3016" name="Rectangle 8"/>
          <p:cNvSpPr>
            <a:spLocks noChangeArrowheads="1"/>
          </p:cNvSpPr>
          <p:nvPr/>
        </p:nvSpPr>
        <p:spPr bwMode="auto">
          <a:xfrm>
            <a:off x="3924300" y="2133600"/>
            <a:ext cx="431800" cy="14414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3017" name="Line 10"/>
          <p:cNvSpPr>
            <a:spLocks noChangeShapeType="1"/>
          </p:cNvSpPr>
          <p:nvPr/>
        </p:nvSpPr>
        <p:spPr bwMode="auto">
          <a:xfrm>
            <a:off x="3203575" y="2205038"/>
            <a:ext cx="0" cy="503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3018" name="Line 11"/>
          <p:cNvSpPr>
            <a:spLocks noChangeShapeType="1"/>
          </p:cNvSpPr>
          <p:nvPr/>
        </p:nvSpPr>
        <p:spPr bwMode="auto">
          <a:xfrm>
            <a:off x="3203575" y="4292600"/>
            <a:ext cx="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3019" name="Line 12"/>
          <p:cNvSpPr>
            <a:spLocks noChangeShapeType="1"/>
          </p:cNvSpPr>
          <p:nvPr/>
        </p:nvSpPr>
        <p:spPr bwMode="auto">
          <a:xfrm>
            <a:off x="4140200" y="3573463"/>
            <a:ext cx="0" cy="3603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2987675" y="2708275"/>
            <a:ext cx="431800" cy="158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3718033107"/>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4035" name="Rectangle 11"/>
          <p:cNvSpPr>
            <a:spLocks noChangeArrowheads="1"/>
          </p:cNvSpPr>
          <p:nvPr/>
        </p:nvSpPr>
        <p:spPr bwMode="auto">
          <a:xfrm>
            <a:off x="1727200" y="469900"/>
            <a:ext cx="543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b="1">
                <a:solidFill>
                  <a:srgbClr val="000000"/>
                </a:solidFill>
                <a:latin typeface="微軟正黑體" panose="020B0604030504040204" pitchFamily="34" charset="-120"/>
                <a:ea typeface="微軟正黑體" panose="020B0604030504040204" pitchFamily="34" charset="-120"/>
              </a:rPr>
              <a:t>5</a:t>
            </a:r>
            <a:r>
              <a:rPr lang="en-US" altLang="zh-TW" sz="2800" b="1">
                <a:solidFill>
                  <a:schemeClr val="tx1"/>
                </a:solidFill>
                <a:ea typeface="新細明體" panose="02020500000000000000" pitchFamily="18" charset="-120"/>
              </a:rPr>
              <a:t>.</a:t>
            </a:r>
            <a:r>
              <a:rPr lang="zh-TW" altLang="en-US" sz="2800" b="1">
                <a:solidFill>
                  <a:srgbClr val="000000"/>
                </a:solidFill>
                <a:latin typeface="微軟正黑體" panose="020B0604030504040204" pitchFamily="34" charset="-120"/>
                <a:ea typeface="微軟正黑體" panose="020B0604030504040204" pitchFamily="34" charset="-120"/>
              </a:rPr>
              <a:t>跳空缺口</a:t>
            </a:r>
            <a:r>
              <a:rPr lang="en-US" altLang="zh-TW" sz="2800" b="1">
                <a:solidFill>
                  <a:srgbClr val="000000"/>
                </a:solidFill>
                <a:latin typeface="微軟正黑體" panose="020B0604030504040204" pitchFamily="34" charset="-120"/>
                <a:ea typeface="微軟正黑體" panose="020B0604030504040204" pitchFamily="34" charset="-120"/>
              </a:rPr>
              <a:t>—</a:t>
            </a:r>
            <a:r>
              <a:rPr lang="zh-TW" altLang="en-US" sz="2800" b="1">
                <a:solidFill>
                  <a:srgbClr val="000000"/>
                </a:solidFill>
                <a:latin typeface="微軟正黑體" panose="020B0604030504040204" pitchFamily="34" charset="-120"/>
                <a:ea typeface="微軟正黑體" panose="020B0604030504040204" pitchFamily="34" charset="-120"/>
              </a:rPr>
              <a:t>三日判定強弱</a:t>
            </a:r>
          </a:p>
        </p:txBody>
      </p:sp>
      <p:sp>
        <p:nvSpPr>
          <p:cNvPr id="44036"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4037"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4038"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4039" name="Rectangle 7"/>
          <p:cNvSpPr>
            <a:spLocks noChangeArrowheads="1"/>
          </p:cNvSpPr>
          <p:nvPr/>
        </p:nvSpPr>
        <p:spPr bwMode="auto">
          <a:xfrm>
            <a:off x="2987675" y="3213100"/>
            <a:ext cx="431800" cy="1295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4040" name="Rectangle 8"/>
          <p:cNvSpPr>
            <a:spLocks noChangeArrowheads="1"/>
          </p:cNvSpPr>
          <p:nvPr/>
        </p:nvSpPr>
        <p:spPr bwMode="auto">
          <a:xfrm>
            <a:off x="3924300" y="1341438"/>
            <a:ext cx="431800" cy="1150937"/>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 name="右大括弧 1"/>
          <p:cNvSpPr/>
          <p:nvPr/>
        </p:nvSpPr>
        <p:spPr>
          <a:xfrm>
            <a:off x="4140200" y="2565400"/>
            <a:ext cx="287338" cy="75088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3" name="矩形 2"/>
          <p:cNvSpPr/>
          <p:nvPr/>
        </p:nvSpPr>
        <p:spPr>
          <a:xfrm>
            <a:off x="2987675" y="3213100"/>
            <a:ext cx="431800" cy="1295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4" name="矩形 3"/>
          <p:cNvSpPr/>
          <p:nvPr/>
        </p:nvSpPr>
        <p:spPr>
          <a:xfrm>
            <a:off x="3924300" y="1341438"/>
            <a:ext cx="431800" cy="1150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2490272992"/>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5059" name="Rectangle 11"/>
          <p:cNvSpPr>
            <a:spLocks noChangeArrowheads="1"/>
          </p:cNvSpPr>
          <p:nvPr/>
        </p:nvSpPr>
        <p:spPr bwMode="auto">
          <a:xfrm>
            <a:off x="396875" y="1801813"/>
            <a:ext cx="4392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1.</a:t>
            </a:r>
            <a:r>
              <a:rPr lang="zh-TW" altLang="en-US" sz="2800">
                <a:solidFill>
                  <a:srgbClr val="000000"/>
                </a:solidFill>
                <a:latin typeface="微軟正黑體" panose="020B0604030504040204" pitchFamily="34" charset="-120"/>
                <a:ea typeface="微軟正黑體" panose="020B0604030504040204" pitchFamily="34" charset="-120"/>
              </a:rPr>
              <a:t>島狀反轉</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ea typeface="新細明體" panose="02020500000000000000" pitchFamily="18" charset="-120"/>
              </a:rPr>
              <a:t>轉弱</a:t>
            </a:r>
            <a:endParaRPr lang="zh-TW" altLang="en-US" sz="2800">
              <a:solidFill>
                <a:srgbClr val="000000"/>
              </a:solidFill>
              <a:latin typeface="微軟正黑體" panose="020B0604030504040204" pitchFamily="34" charset="-120"/>
              <a:ea typeface="微軟正黑體" panose="020B0604030504040204" pitchFamily="34" charset="-120"/>
            </a:endParaRPr>
          </a:p>
        </p:txBody>
      </p:sp>
      <p:sp>
        <p:nvSpPr>
          <p:cNvPr id="45060"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5061"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5062" name="Rectangle 7"/>
          <p:cNvSpPr>
            <a:spLocks noChangeArrowheads="1"/>
          </p:cNvSpPr>
          <p:nvPr/>
        </p:nvSpPr>
        <p:spPr bwMode="auto">
          <a:xfrm>
            <a:off x="2987675" y="3860800"/>
            <a:ext cx="431800" cy="15843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5063" name="Rectangle 10"/>
          <p:cNvSpPr>
            <a:spLocks noGrp="1"/>
          </p:cNvSpPr>
          <p:nvPr>
            <p:ph type="title"/>
          </p:nvPr>
        </p:nvSpPr>
        <p:spPr>
          <a:xfrm>
            <a:off x="1081087" y="117474"/>
            <a:ext cx="7148513" cy="809625"/>
          </a:xfrm>
        </p:spPr>
        <p:txBody>
          <a:bodyPr/>
          <a:lstStyle/>
          <a:p>
            <a:pPr eaLnBrk="1" hangingPunct="1"/>
            <a:r>
              <a:rPr lang="zh-TW" altLang="en-US" dirty="0"/>
              <a:t>三</a:t>
            </a:r>
            <a:r>
              <a:rPr lang="en-US" altLang="zh-TW" dirty="0"/>
              <a:t>K</a:t>
            </a:r>
            <a:r>
              <a:rPr lang="zh-TW" altLang="en-US" dirty="0"/>
              <a:t>線組合</a:t>
            </a:r>
          </a:p>
        </p:txBody>
      </p:sp>
      <p:sp>
        <p:nvSpPr>
          <p:cNvPr id="45064" name="Rectangle 11"/>
          <p:cNvSpPr>
            <a:spLocks noChangeArrowheads="1"/>
          </p:cNvSpPr>
          <p:nvPr/>
        </p:nvSpPr>
        <p:spPr bwMode="auto">
          <a:xfrm>
            <a:off x="3924300" y="2420938"/>
            <a:ext cx="431800" cy="863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5065" name="Rectangle 13"/>
          <p:cNvSpPr>
            <a:spLocks noChangeArrowheads="1"/>
          </p:cNvSpPr>
          <p:nvPr/>
        </p:nvSpPr>
        <p:spPr bwMode="auto">
          <a:xfrm>
            <a:off x="4787900" y="3860800"/>
            <a:ext cx="431800" cy="18002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 name="矩形 1"/>
          <p:cNvSpPr/>
          <p:nvPr/>
        </p:nvSpPr>
        <p:spPr>
          <a:xfrm>
            <a:off x="3924300" y="2420938"/>
            <a:ext cx="431800" cy="863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 name="矩形 2"/>
          <p:cNvSpPr/>
          <p:nvPr/>
        </p:nvSpPr>
        <p:spPr>
          <a:xfrm>
            <a:off x="2987675" y="3860800"/>
            <a:ext cx="431800" cy="158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273360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6083" name="Rectangle 11"/>
          <p:cNvSpPr>
            <a:spLocks noChangeArrowheads="1"/>
          </p:cNvSpPr>
          <p:nvPr/>
        </p:nvSpPr>
        <p:spPr bwMode="auto">
          <a:xfrm>
            <a:off x="571500" y="1814513"/>
            <a:ext cx="4392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2.</a:t>
            </a:r>
            <a:r>
              <a:rPr lang="zh-TW" altLang="en-US" sz="2800">
                <a:solidFill>
                  <a:srgbClr val="000000"/>
                </a:solidFill>
                <a:latin typeface="微軟正黑體" panose="020B0604030504040204" pitchFamily="34" charset="-120"/>
                <a:ea typeface="微軟正黑體" panose="020B0604030504040204" pitchFamily="34" charset="-120"/>
              </a:rPr>
              <a:t>島狀反轉</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ea typeface="新細明體" panose="02020500000000000000" pitchFamily="18" charset="-120"/>
              </a:rPr>
              <a:t>轉強</a:t>
            </a:r>
            <a:endParaRPr lang="zh-TW" altLang="en-US" sz="2800">
              <a:solidFill>
                <a:srgbClr val="000000"/>
              </a:solidFill>
              <a:latin typeface="微軟正黑體" panose="020B0604030504040204" pitchFamily="34" charset="-120"/>
              <a:ea typeface="微軟正黑體" panose="020B0604030504040204" pitchFamily="34" charset="-120"/>
            </a:endParaRPr>
          </a:p>
        </p:txBody>
      </p:sp>
      <p:sp>
        <p:nvSpPr>
          <p:cNvPr id="46084"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6085"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6086"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6087" name="Rectangle 7"/>
          <p:cNvSpPr>
            <a:spLocks noChangeArrowheads="1"/>
          </p:cNvSpPr>
          <p:nvPr/>
        </p:nvSpPr>
        <p:spPr bwMode="auto">
          <a:xfrm>
            <a:off x="2987675" y="2708275"/>
            <a:ext cx="431800" cy="15843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6088" name="Rectangle 8"/>
          <p:cNvSpPr>
            <a:spLocks noGrp="1"/>
          </p:cNvSpPr>
          <p:nvPr>
            <p:ph type="title"/>
          </p:nvPr>
        </p:nvSpPr>
        <p:spPr>
          <a:xfrm>
            <a:off x="1069181" y="0"/>
            <a:ext cx="7148513" cy="1143000"/>
          </a:xfrm>
        </p:spPr>
        <p:txBody>
          <a:bodyPr/>
          <a:lstStyle/>
          <a:p>
            <a:pPr eaLnBrk="1" hangingPunct="1"/>
            <a:r>
              <a:rPr lang="zh-TW" altLang="en-US" dirty="0"/>
              <a:t>三</a:t>
            </a:r>
            <a:r>
              <a:rPr lang="en-US" altLang="zh-TW" dirty="0"/>
              <a:t>K</a:t>
            </a:r>
            <a:r>
              <a:rPr lang="zh-TW" altLang="en-US" dirty="0"/>
              <a:t>線組合</a:t>
            </a:r>
          </a:p>
        </p:txBody>
      </p:sp>
      <p:sp>
        <p:nvSpPr>
          <p:cNvPr id="46089" name="Rectangle 9"/>
          <p:cNvSpPr>
            <a:spLocks noChangeArrowheads="1"/>
          </p:cNvSpPr>
          <p:nvPr/>
        </p:nvSpPr>
        <p:spPr bwMode="auto">
          <a:xfrm>
            <a:off x="3851275" y="4652963"/>
            <a:ext cx="431800" cy="863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6090" name="Rectangle 10"/>
          <p:cNvSpPr>
            <a:spLocks noChangeArrowheads="1"/>
          </p:cNvSpPr>
          <p:nvPr/>
        </p:nvSpPr>
        <p:spPr bwMode="auto">
          <a:xfrm>
            <a:off x="4643438" y="2133600"/>
            <a:ext cx="431800" cy="18002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6091" name="Line 11"/>
          <p:cNvSpPr>
            <a:spLocks noChangeShapeType="1"/>
          </p:cNvSpPr>
          <p:nvPr/>
        </p:nvSpPr>
        <p:spPr bwMode="auto">
          <a:xfrm>
            <a:off x="4067175" y="5516563"/>
            <a:ext cx="0" cy="3603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矩形 1"/>
          <p:cNvSpPr/>
          <p:nvPr/>
        </p:nvSpPr>
        <p:spPr>
          <a:xfrm>
            <a:off x="4643438" y="2133600"/>
            <a:ext cx="431800" cy="1800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 name="矩形 2"/>
          <p:cNvSpPr/>
          <p:nvPr/>
        </p:nvSpPr>
        <p:spPr>
          <a:xfrm>
            <a:off x="3851275" y="4648200"/>
            <a:ext cx="431800" cy="868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4150566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7107" name="Rectangle 11"/>
          <p:cNvSpPr>
            <a:spLocks noChangeArrowheads="1"/>
          </p:cNvSpPr>
          <p:nvPr/>
        </p:nvSpPr>
        <p:spPr bwMode="auto">
          <a:xfrm>
            <a:off x="909638" y="1846263"/>
            <a:ext cx="439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3.</a:t>
            </a:r>
            <a:r>
              <a:rPr lang="zh-TW" altLang="en-US" sz="2800">
                <a:solidFill>
                  <a:srgbClr val="000000"/>
                </a:solidFill>
                <a:latin typeface="微軟正黑體" panose="020B0604030504040204" pitchFamily="34" charset="-120"/>
                <a:ea typeface="微軟正黑體" panose="020B0604030504040204" pitchFamily="34" charset="-120"/>
              </a:rPr>
              <a:t>紅三兵</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latin typeface="微軟正黑體" panose="020B0604030504040204" pitchFamily="34" charset="-120"/>
                <a:ea typeface="微軟正黑體" panose="020B0604030504040204" pitchFamily="34" charset="-120"/>
              </a:rPr>
              <a:t>進場</a:t>
            </a:r>
          </a:p>
        </p:txBody>
      </p:sp>
      <p:sp>
        <p:nvSpPr>
          <p:cNvPr id="47108"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7109"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7110"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7111" name="Rectangle 7"/>
          <p:cNvSpPr>
            <a:spLocks noChangeArrowheads="1"/>
          </p:cNvSpPr>
          <p:nvPr/>
        </p:nvSpPr>
        <p:spPr bwMode="auto">
          <a:xfrm>
            <a:off x="2987675" y="4581525"/>
            <a:ext cx="431800" cy="10795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7112" name="Rectangle 8"/>
          <p:cNvSpPr>
            <a:spLocks noGrp="1"/>
          </p:cNvSpPr>
          <p:nvPr>
            <p:ph type="title"/>
          </p:nvPr>
        </p:nvSpPr>
        <p:spPr>
          <a:xfrm>
            <a:off x="1105694" y="63500"/>
            <a:ext cx="7221538" cy="1143000"/>
          </a:xfrm>
        </p:spPr>
        <p:txBody>
          <a:bodyPr/>
          <a:lstStyle/>
          <a:p>
            <a:pPr eaLnBrk="1" hangingPunct="1"/>
            <a:r>
              <a:rPr lang="zh-TW" altLang="en-US" dirty="0"/>
              <a:t>三</a:t>
            </a:r>
            <a:r>
              <a:rPr lang="en-US" altLang="zh-TW" dirty="0"/>
              <a:t>K</a:t>
            </a:r>
            <a:r>
              <a:rPr lang="zh-TW" altLang="en-US" dirty="0"/>
              <a:t>線組合</a:t>
            </a:r>
          </a:p>
        </p:txBody>
      </p:sp>
      <p:sp>
        <p:nvSpPr>
          <p:cNvPr id="47113" name="Rectangle 9"/>
          <p:cNvSpPr>
            <a:spLocks noChangeArrowheads="1"/>
          </p:cNvSpPr>
          <p:nvPr/>
        </p:nvSpPr>
        <p:spPr bwMode="auto">
          <a:xfrm>
            <a:off x="3851275" y="3644900"/>
            <a:ext cx="431800" cy="863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7114" name="Rectangle 10"/>
          <p:cNvSpPr>
            <a:spLocks noChangeArrowheads="1"/>
          </p:cNvSpPr>
          <p:nvPr/>
        </p:nvSpPr>
        <p:spPr bwMode="auto">
          <a:xfrm>
            <a:off x="4716463" y="2565400"/>
            <a:ext cx="431800" cy="10795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 name="矩形 1"/>
          <p:cNvSpPr/>
          <p:nvPr/>
        </p:nvSpPr>
        <p:spPr>
          <a:xfrm>
            <a:off x="2987675" y="4581525"/>
            <a:ext cx="431800" cy="1079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 name="矩形 2"/>
          <p:cNvSpPr/>
          <p:nvPr/>
        </p:nvSpPr>
        <p:spPr>
          <a:xfrm>
            <a:off x="3851275" y="3644900"/>
            <a:ext cx="431800" cy="863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4" name="矩形 3"/>
          <p:cNvSpPr/>
          <p:nvPr/>
        </p:nvSpPr>
        <p:spPr>
          <a:xfrm>
            <a:off x="4716463" y="2565400"/>
            <a:ext cx="431800" cy="1079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2419435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8131" name="Rectangle 11"/>
          <p:cNvSpPr>
            <a:spLocks noChangeArrowheads="1"/>
          </p:cNvSpPr>
          <p:nvPr/>
        </p:nvSpPr>
        <p:spPr bwMode="auto">
          <a:xfrm>
            <a:off x="792163" y="1738313"/>
            <a:ext cx="439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4.</a:t>
            </a:r>
            <a:r>
              <a:rPr lang="zh-TW" altLang="en-US" sz="2800">
                <a:solidFill>
                  <a:srgbClr val="000000"/>
                </a:solidFill>
                <a:latin typeface="微軟正黑體" panose="020B0604030504040204" pitchFamily="34" charset="-120"/>
                <a:ea typeface="微軟正黑體" panose="020B0604030504040204" pitchFamily="34" charset="-120"/>
              </a:rPr>
              <a:t>黑三兵</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latin typeface="微軟正黑體" panose="020B0604030504040204" pitchFamily="34" charset="-120"/>
                <a:ea typeface="微軟正黑體" panose="020B0604030504040204" pitchFamily="34" charset="-120"/>
              </a:rPr>
              <a:t>出場</a:t>
            </a:r>
          </a:p>
        </p:txBody>
      </p:sp>
      <p:sp>
        <p:nvSpPr>
          <p:cNvPr id="48132"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8133"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8134"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8135" name="Rectangle 7"/>
          <p:cNvSpPr>
            <a:spLocks noChangeArrowheads="1"/>
          </p:cNvSpPr>
          <p:nvPr/>
        </p:nvSpPr>
        <p:spPr bwMode="auto">
          <a:xfrm>
            <a:off x="2987675" y="2492375"/>
            <a:ext cx="431800" cy="10795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8136" name="Rectangle 8"/>
          <p:cNvSpPr>
            <a:spLocks noGrp="1"/>
          </p:cNvSpPr>
          <p:nvPr>
            <p:ph type="title"/>
          </p:nvPr>
        </p:nvSpPr>
        <p:spPr>
          <a:xfrm>
            <a:off x="1081087" y="-10318"/>
            <a:ext cx="7148513" cy="1143000"/>
          </a:xfrm>
        </p:spPr>
        <p:txBody>
          <a:bodyPr/>
          <a:lstStyle/>
          <a:p>
            <a:pPr eaLnBrk="1" hangingPunct="1"/>
            <a:r>
              <a:rPr lang="zh-TW" altLang="en-US" dirty="0"/>
              <a:t>三</a:t>
            </a:r>
            <a:r>
              <a:rPr lang="en-US" altLang="zh-TW" dirty="0"/>
              <a:t>K</a:t>
            </a:r>
            <a:r>
              <a:rPr lang="zh-TW" altLang="en-US" dirty="0"/>
              <a:t>線組合</a:t>
            </a:r>
          </a:p>
        </p:txBody>
      </p:sp>
      <p:sp>
        <p:nvSpPr>
          <p:cNvPr id="48137" name="Rectangle 9"/>
          <p:cNvSpPr>
            <a:spLocks noChangeArrowheads="1"/>
          </p:cNvSpPr>
          <p:nvPr/>
        </p:nvSpPr>
        <p:spPr bwMode="auto">
          <a:xfrm>
            <a:off x="3851275" y="3644900"/>
            <a:ext cx="431800" cy="8636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8138" name="Rectangle 10"/>
          <p:cNvSpPr>
            <a:spLocks noChangeArrowheads="1"/>
          </p:cNvSpPr>
          <p:nvPr/>
        </p:nvSpPr>
        <p:spPr bwMode="auto">
          <a:xfrm>
            <a:off x="4716463" y="4581525"/>
            <a:ext cx="431800" cy="10795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Tree>
    <p:extLst>
      <p:ext uri="{BB962C8B-B14F-4D97-AF65-F5344CB8AC3E}">
        <p14:creationId xmlns:p14="http://schemas.microsoft.com/office/powerpoint/2010/main" val="4251017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ChangeArrowheads="1"/>
          </p:cNvSpPr>
          <p:nvPr/>
        </p:nvSpPr>
        <p:spPr bwMode="auto">
          <a:xfrm>
            <a:off x="0" y="3316288"/>
            <a:ext cx="9144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1400">
                <a:solidFill>
                  <a:srgbClr val="000000"/>
                </a:solidFill>
                <a:ea typeface="新細明體" panose="02020500000000000000" pitchFamily="18"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r>
              <a:rPr lang="en-US" altLang="zh-TW" sz="900">
                <a:solidFill>
                  <a:srgbClr val="000000"/>
                </a:solidFill>
                <a:ea typeface="Arial Unicode MS" panose="020B0604020202020204" pitchFamily="34" charset="-120"/>
                <a:cs typeface="Arial Unicode MS" panose="020B0604020202020204" pitchFamily="34" charset="-120"/>
              </a:rPr>
              <a:t> </a:t>
            </a:r>
            <a:endParaRPr lang="en-US" altLang="zh-TW" sz="90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endParaRPr>
          </a:p>
          <a:p>
            <a:pPr>
              <a:spcBef>
                <a:spcPct val="0"/>
              </a:spcBef>
              <a:buClrTx/>
              <a:buFontTx/>
              <a:buNone/>
            </a:pPr>
            <a:endParaRPr lang="en-US" altLang="zh-TW" sz="2400">
              <a:solidFill>
                <a:schemeClr val="tx1"/>
              </a:solidFill>
              <a:ea typeface="新細明體" panose="02020500000000000000" pitchFamily="18" charset="-120"/>
            </a:endParaRPr>
          </a:p>
        </p:txBody>
      </p:sp>
      <p:sp>
        <p:nvSpPr>
          <p:cNvPr id="49155" name="Rectangle 11"/>
          <p:cNvSpPr>
            <a:spLocks noChangeArrowheads="1"/>
          </p:cNvSpPr>
          <p:nvPr/>
        </p:nvSpPr>
        <p:spPr bwMode="auto">
          <a:xfrm>
            <a:off x="792163" y="1928813"/>
            <a:ext cx="439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800">
                <a:solidFill>
                  <a:srgbClr val="000000"/>
                </a:solidFill>
                <a:latin typeface="微軟正黑體" panose="020B0604030504040204" pitchFamily="34" charset="-120"/>
                <a:ea typeface="微軟正黑體" panose="020B0604030504040204" pitchFamily="34" charset="-120"/>
              </a:rPr>
              <a:t>5.</a:t>
            </a:r>
            <a:r>
              <a:rPr lang="zh-TW" altLang="en-US" sz="2800">
                <a:solidFill>
                  <a:srgbClr val="000000"/>
                </a:solidFill>
                <a:latin typeface="微軟正黑體" panose="020B0604030504040204" pitchFamily="34" charset="-120"/>
                <a:ea typeface="微軟正黑體" panose="020B0604030504040204" pitchFamily="34" charset="-120"/>
              </a:rPr>
              <a:t>連續線</a:t>
            </a:r>
            <a:r>
              <a:rPr lang="en-US" altLang="zh-TW" sz="2800">
                <a:solidFill>
                  <a:srgbClr val="000000"/>
                </a:solidFill>
                <a:latin typeface="微軟正黑體" panose="020B0604030504040204" pitchFamily="34" charset="-120"/>
                <a:ea typeface="微軟正黑體" panose="020B0604030504040204" pitchFamily="34" charset="-120"/>
              </a:rPr>
              <a:t>—</a:t>
            </a:r>
            <a:r>
              <a:rPr lang="zh-TW" altLang="en-US" sz="2800">
                <a:solidFill>
                  <a:srgbClr val="000000"/>
                </a:solidFill>
                <a:latin typeface="微軟正黑體" panose="020B0604030504040204" pitchFamily="34" charset="-120"/>
                <a:ea typeface="微軟正黑體" panose="020B0604030504040204" pitchFamily="34" charset="-120"/>
              </a:rPr>
              <a:t>休息</a:t>
            </a:r>
          </a:p>
        </p:txBody>
      </p:sp>
      <p:sp>
        <p:nvSpPr>
          <p:cNvPr id="49156" name="Text Box 12"/>
          <p:cNvSpPr txBox="1">
            <a:spLocks noChangeArrowheads="1"/>
          </p:cNvSpPr>
          <p:nvPr/>
        </p:nvSpPr>
        <p:spPr bwMode="auto">
          <a:xfrm>
            <a:off x="2590800" y="1066800"/>
            <a:ext cx="1028700" cy="522288"/>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lang="en-US" altLang="zh-TW" sz="2000">
              <a:solidFill>
                <a:schemeClr val="tx1"/>
              </a:solidFill>
              <a:ea typeface="新細明體" panose="02020500000000000000" pitchFamily="18" charset="-120"/>
            </a:endParaRPr>
          </a:p>
        </p:txBody>
      </p:sp>
      <p:sp>
        <p:nvSpPr>
          <p:cNvPr id="49157" name="Text Box 14"/>
          <p:cNvSpPr txBox="1">
            <a:spLocks noChangeArrowheads="1"/>
          </p:cNvSpPr>
          <p:nvPr/>
        </p:nvSpPr>
        <p:spPr bwMode="auto">
          <a:xfrm>
            <a:off x="5435600" y="3573463"/>
            <a:ext cx="1447800" cy="446087"/>
          </a:xfrm>
          <a:prstGeom prst="rect">
            <a:avLst/>
          </a:prstGeom>
          <a:solidFill>
            <a:srgbClr val="FFFFFF"/>
          </a:solidFill>
          <a:ln w="9525">
            <a:solidFill>
              <a:srgbClr val="FFFFFF"/>
            </a:solidFill>
            <a:miter lim="800000"/>
            <a:headEnd/>
            <a:tailEnd/>
          </a:ln>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en-US" altLang="zh-TW" sz="2000">
              <a:solidFill>
                <a:schemeClr val="tx1"/>
              </a:solidFill>
              <a:ea typeface="新細明體" panose="02020500000000000000" pitchFamily="18" charset="-120"/>
            </a:endParaRPr>
          </a:p>
        </p:txBody>
      </p:sp>
      <p:sp>
        <p:nvSpPr>
          <p:cNvPr id="49158" name="Text Box 16"/>
          <p:cNvSpPr txBox="1">
            <a:spLocks noChangeArrowheads="1"/>
          </p:cNvSpPr>
          <p:nvPr/>
        </p:nvSpPr>
        <p:spPr bwMode="auto">
          <a:xfrm>
            <a:off x="1295400" y="4648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新細明體" panose="02020500000000000000" pitchFamily="18" charset="-120"/>
                <a:ea typeface="新細明體" panose="02020500000000000000" pitchFamily="18" charset="-120"/>
              </a:rPr>
              <a:t>        </a:t>
            </a:r>
            <a:endParaRPr lang="zh-TW" altLang="en-US" sz="2400">
              <a:solidFill>
                <a:schemeClr val="tx1"/>
              </a:solidFill>
              <a:latin typeface="標楷體" panose="03000509000000000000" pitchFamily="65" charset="-120"/>
            </a:endParaRPr>
          </a:p>
        </p:txBody>
      </p:sp>
      <p:sp>
        <p:nvSpPr>
          <p:cNvPr id="49159" name="Rectangle 7"/>
          <p:cNvSpPr>
            <a:spLocks noChangeArrowheads="1"/>
          </p:cNvSpPr>
          <p:nvPr/>
        </p:nvSpPr>
        <p:spPr bwMode="auto">
          <a:xfrm>
            <a:off x="2987675" y="3068638"/>
            <a:ext cx="431800" cy="10795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9160" name="Rectangle 8"/>
          <p:cNvSpPr>
            <a:spLocks noGrp="1"/>
          </p:cNvSpPr>
          <p:nvPr>
            <p:ph type="title"/>
          </p:nvPr>
        </p:nvSpPr>
        <p:spPr>
          <a:xfrm>
            <a:off x="1008062" y="20821"/>
            <a:ext cx="7221538" cy="1143000"/>
          </a:xfrm>
        </p:spPr>
        <p:txBody>
          <a:bodyPr/>
          <a:lstStyle/>
          <a:p>
            <a:pPr eaLnBrk="1" hangingPunct="1"/>
            <a:r>
              <a:rPr lang="zh-TW" altLang="en-US" dirty="0"/>
              <a:t>三</a:t>
            </a:r>
            <a:r>
              <a:rPr lang="en-US" altLang="zh-TW" dirty="0"/>
              <a:t>K</a:t>
            </a:r>
            <a:r>
              <a:rPr lang="zh-TW" altLang="en-US" dirty="0"/>
              <a:t>線組合</a:t>
            </a:r>
          </a:p>
        </p:txBody>
      </p:sp>
      <p:sp>
        <p:nvSpPr>
          <p:cNvPr id="49161" name="Rectangle 9"/>
          <p:cNvSpPr>
            <a:spLocks noChangeArrowheads="1"/>
          </p:cNvSpPr>
          <p:nvPr/>
        </p:nvSpPr>
        <p:spPr bwMode="auto">
          <a:xfrm>
            <a:off x="3851275" y="3644900"/>
            <a:ext cx="431800" cy="14398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9162" name="Rectangle 10"/>
          <p:cNvSpPr>
            <a:spLocks noChangeArrowheads="1"/>
          </p:cNvSpPr>
          <p:nvPr/>
        </p:nvSpPr>
        <p:spPr bwMode="auto">
          <a:xfrm>
            <a:off x="4716463" y="3068638"/>
            <a:ext cx="431800" cy="107950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 name="矩形 1"/>
          <p:cNvSpPr/>
          <p:nvPr/>
        </p:nvSpPr>
        <p:spPr>
          <a:xfrm>
            <a:off x="3851275" y="3644900"/>
            <a:ext cx="431800" cy="14398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40952466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descr="granvil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3141663"/>
            <a:ext cx="1758950"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3"/>
          <p:cNvSpPr txBox="1">
            <a:spLocks noChangeArrowheads="1"/>
          </p:cNvSpPr>
          <p:nvPr/>
        </p:nvSpPr>
        <p:spPr bwMode="auto">
          <a:xfrm>
            <a:off x="2249488" y="1052513"/>
            <a:ext cx="5256212"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4800">
                <a:solidFill>
                  <a:schemeClr val="folHlink"/>
                </a:solidFill>
                <a:latin typeface="Goudy Old Style" panose="02020502050305020303" pitchFamily="18" charset="0"/>
              </a:rPr>
              <a:t>移動平均線</a:t>
            </a:r>
            <a:r>
              <a:rPr lang="en-US" altLang="zh-TW" sz="4800">
                <a:solidFill>
                  <a:schemeClr val="folHlink"/>
                </a:solidFill>
                <a:latin typeface="Goudy Old Style" panose="02020502050305020303" pitchFamily="18" charset="0"/>
              </a:rPr>
              <a:t>(MA)</a:t>
            </a:r>
            <a:endParaRPr lang="zh-TW" altLang="en-US" sz="4800">
              <a:solidFill>
                <a:schemeClr val="folHlink"/>
              </a:solidFill>
              <a:latin typeface="Goudy Old Style" panose="02020502050305020303" pitchFamily="18" charset="0"/>
            </a:endParaRPr>
          </a:p>
          <a:p>
            <a:pPr algn="ctr" eaLnBrk="1" hangingPunct="1">
              <a:spcBef>
                <a:spcPct val="0"/>
              </a:spcBef>
              <a:buClrTx/>
              <a:buFontTx/>
              <a:buNone/>
            </a:pPr>
            <a:r>
              <a:rPr lang="zh-TW" altLang="en-US" sz="4800">
                <a:solidFill>
                  <a:schemeClr val="folHlink"/>
                </a:solidFill>
                <a:latin typeface="Goudy Old Style" panose="02020502050305020303" pitchFamily="18" charset="0"/>
              </a:rPr>
              <a:t>葛蘭碧 八大法則</a:t>
            </a:r>
          </a:p>
        </p:txBody>
      </p:sp>
      <p:sp>
        <p:nvSpPr>
          <p:cNvPr id="793604" name="Rectangle 4"/>
          <p:cNvSpPr>
            <a:spLocks noChangeArrowheads="1"/>
          </p:cNvSpPr>
          <p:nvPr/>
        </p:nvSpPr>
        <p:spPr bwMode="auto">
          <a:xfrm>
            <a:off x="3635375" y="5718175"/>
            <a:ext cx="1743075" cy="396875"/>
          </a:xfrm>
          <a:prstGeom prst="rect">
            <a:avLst/>
          </a:prstGeom>
          <a:noFill/>
          <a:ln>
            <a:noFill/>
          </a:ln>
          <a:effectLst/>
          <a:extLst/>
        </p:spPr>
        <p:txBody>
          <a:bodyPr wrap="none" anchor="ctr">
            <a:spAutoFit/>
          </a:bodyPr>
          <a:lstStyle/>
          <a:p>
            <a:pPr eaLnBrk="1" hangingPunct="1">
              <a:defRPr/>
            </a:pPr>
            <a:r>
              <a:rPr lang="en-US" altLang="zh-TW" sz="2000">
                <a:solidFill>
                  <a:schemeClr val="folHlink"/>
                </a:solidFill>
                <a:effectLst>
                  <a:outerShdw blurRad="38100" dist="38100" dir="2700000" algn="tl">
                    <a:srgbClr val="000000"/>
                  </a:outerShdw>
                </a:effectLst>
                <a:latin typeface="Georgia" panose="02040502050405020303" pitchFamily="18" charset="0"/>
                <a:ea typeface="標楷體" panose="03000509000000000000" pitchFamily="65" charset="-120"/>
              </a:rPr>
              <a:t>Joe Granville</a:t>
            </a:r>
            <a:r>
              <a:rPr lang="en-US" altLang="zh-TW" sz="2000">
                <a:solidFill>
                  <a:schemeClr val="folHlink"/>
                </a:solidFill>
                <a:effectLst>
                  <a:outerShdw blurRad="38100" dist="38100" dir="2700000" algn="tl">
                    <a:srgbClr val="000000"/>
                  </a:outerShdw>
                </a:effectLst>
                <a:ea typeface="標楷體" panose="03000509000000000000" pitchFamily="65" charset="-120"/>
              </a:rPr>
              <a:t> </a:t>
            </a:r>
          </a:p>
        </p:txBody>
      </p:sp>
    </p:spTree>
    <p:extLst>
      <p:ext uri="{BB962C8B-B14F-4D97-AF65-F5344CB8AC3E}">
        <p14:creationId xmlns:p14="http://schemas.microsoft.com/office/powerpoint/2010/main" val="104681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67544" y="116632"/>
            <a:ext cx="6934200" cy="792088"/>
          </a:xfrm>
        </p:spPr>
        <p:txBody>
          <a:bodyPr/>
          <a:lstStyle/>
          <a:p>
            <a:pPr eaLnBrk="1" hangingPunct="1"/>
            <a:r>
              <a:rPr lang="zh-TW" altLang="en-US" dirty="0"/>
              <a:t>股票市場 </a:t>
            </a:r>
          </a:p>
        </p:txBody>
      </p:sp>
      <p:sp>
        <p:nvSpPr>
          <p:cNvPr id="9220" name="Rectangle 3"/>
          <p:cNvSpPr>
            <a:spLocks noGrp="1" noChangeArrowheads="1"/>
          </p:cNvSpPr>
          <p:nvPr>
            <p:ph type="body" idx="1"/>
          </p:nvPr>
        </p:nvSpPr>
        <p:spPr>
          <a:xfrm>
            <a:off x="685800" y="1340768"/>
            <a:ext cx="7772400" cy="4755232"/>
          </a:xfrm>
        </p:spPr>
        <p:txBody>
          <a:bodyPr/>
          <a:lstStyle/>
          <a:p>
            <a:pPr eaLnBrk="1" hangingPunct="1"/>
            <a:r>
              <a:rPr lang="zh-TW" altLang="en-US" dirty="0"/>
              <a:t>以股權在市場獲得資金</a:t>
            </a:r>
          </a:p>
          <a:p>
            <a:pPr eaLnBrk="1" hangingPunct="1"/>
            <a:r>
              <a:rPr lang="zh-TW" altLang="en-US" dirty="0"/>
              <a:t>快速地反映經濟的景氣榮枯，因此而被稱為「</a:t>
            </a:r>
            <a:r>
              <a:rPr lang="zh-TW" altLang="en-US" dirty="0">
                <a:solidFill>
                  <a:srgbClr val="FF0000"/>
                </a:solidFill>
              </a:rPr>
              <a:t>經濟活動的櫥窗</a:t>
            </a:r>
            <a:r>
              <a:rPr lang="zh-TW" altLang="en-US" dirty="0"/>
              <a:t>」 </a:t>
            </a:r>
          </a:p>
          <a:p>
            <a:pPr eaLnBrk="1" hangingPunct="1"/>
            <a:r>
              <a:rPr lang="en-US" altLang="zh-TW" dirty="0"/>
              <a:t>S&amp;P500</a:t>
            </a:r>
            <a:r>
              <a:rPr lang="zh-TW" altLang="en-US" dirty="0"/>
              <a:t>指數、</a:t>
            </a:r>
            <a:r>
              <a:rPr lang="en-US" altLang="zh-TW" dirty="0"/>
              <a:t>NASDAQ 100</a:t>
            </a:r>
            <a:r>
              <a:rPr lang="zh-TW" altLang="en-US" dirty="0"/>
              <a:t>指數、道瓊工業指數、台灣的台灣集中市場加權指數 </a:t>
            </a:r>
          </a:p>
        </p:txBody>
      </p:sp>
    </p:spTree>
    <p:extLst>
      <p:ext uri="{BB962C8B-B14F-4D97-AF65-F5344CB8AC3E}">
        <p14:creationId xmlns:p14="http://schemas.microsoft.com/office/powerpoint/2010/main" val="1686773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FF0000"/>
                </a:solidFill>
                <a:ea typeface="華康魏碑體"/>
                <a:cs typeface="華康魏碑體"/>
              </a:rPr>
              <a:t>移動平均線</a:t>
            </a:r>
            <a:endParaRPr lang="zh-TW" altLang="en-US" dirty="0"/>
          </a:p>
        </p:txBody>
      </p:sp>
      <p:sp>
        <p:nvSpPr>
          <p:cNvPr id="4" name="Rectangle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130000"/>
              </a:lnSpc>
              <a:spcBef>
                <a:spcPct val="0"/>
              </a:spcBef>
              <a:buClr>
                <a:srgbClr val="FF0000"/>
              </a:buClr>
              <a:buFont typeface="Wingdings" panose="05000000000000000000" pitchFamily="2" charset="2"/>
              <a:buChar char="n"/>
            </a:pPr>
            <a:r>
              <a:rPr lang="zh-TW" altLang="en-US" sz="2400" b="1" dirty="0">
                <a:solidFill>
                  <a:srgbClr val="FF0000"/>
                </a:solidFill>
                <a:latin typeface="Arial" panose="020B0604020202020204" pitchFamily="34" charset="0"/>
              </a:rPr>
              <a:t>移動平均線</a:t>
            </a:r>
            <a:r>
              <a:rPr lang="zh-TW" altLang="en-US" sz="2400" b="1" dirty="0">
                <a:solidFill>
                  <a:srgbClr val="0000FF"/>
                </a:solidFill>
                <a:latin typeface="Arial" panose="020B0604020202020204" pitchFamily="34" charset="0"/>
              </a:rPr>
              <a:t>是美國</a:t>
            </a:r>
            <a:r>
              <a:rPr lang="zh-TW" altLang="en-US" sz="2400" b="1" u="sng" dirty="0">
                <a:solidFill>
                  <a:srgbClr val="0000FF"/>
                </a:solidFill>
                <a:latin typeface="Arial" panose="020B0604020202020204" pitchFamily="34" charset="0"/>
              </a:rPr>
              <a:t>葛蘭碧</a:t>
            </a:r>
            <a:r>
              <a:rPr lang="zh-TW" altLang="en-US" sz="2400" b="1" dirty="0">
                <a:solidFill>
                  <a:srgbClr val="0000FF"/>
                </a:solidFill>
                <a:latin typeface="Arial" panose="020B0604020202020204" pitchFamily="34" charset="0"/>
              </a:rPr>
              <a:t>所創立</a:t>
            </a:r>
            <a:r>
              <a:rPr lang="en-US" altLang="zh-TW" sz="2400" b="1" dirty="0">
                <a:solidFill>
                  <a:srgbClr val="0000FF"/>
                </a:solidFill>
                <a:latin typeface="Arial" panose="020B0604020202020204" pitchFamily="34" charset="0"/>
              </a:rPr>
              <a:t>, </a:t>
            </a:r>
            <a:r>
              <a:rPr lang="zh-TW" altLang="en-US" sz="2400" b="1" dirty="0">
                <a:solidFill>
                  <a:srgbClr val="0000FF"/>
                </a:solidFill>
                <a:latin typeface="Arial" panose="020B0604020202020204" pitchFamily="34" charset="0"/>
              </a:rPr>
              <a:t>注重股價的構造變化等動態</a:t>
            </a:r>
            <a:r>
              <a:rPr lang="en-US" altLang="zh-TW" sz="2400" b="1" dirty="0">
                <a:solidFill>
                  <a:srgbClr val="0000FF"/>
                </a:solidFill>
                <a:latin typeface="Arial" panose="020B0604020202020204" pitchFamily="34" charset="0"/>
              </a:rPr>
              <a:t>, </a:t>
            </a:r>
            <a:r>
              <a:rPr lang="zh-TW" altLang="en-US" sz="2400" b="1" dirty="0">
                <a:solidFill>
                  <a:srgbClr val="0000FF"/>
                </a:solidFill>
                <a:latin typeface="Arial" panose="020B0604020202020204" pitchFamily="34" charset="0"/>
              </a:rPr>
              <a:t>進而預測股價未來變動趨勢</a:t>
            </a:r>
            <a:r>
              <a:rPr lang="en-US" altLang="zh-TW" sz="2400" b="1" dirty="0">
                <a:solidFill>
                  <a:srgbClr val="0000FF"/>
                </a:solidFill>
                <a:latin typeface="Arial" panose="020B0604020202020204" pitchFamily="34" charset="0"/>
              </a:rPr>
              <a:t>, </a:t>
            </a:r>
            <a:r>
              <a:rPr lang="zh-TW" altLang="en-US" sz="2400" b="1" dirty="0">
                <a:solidFill>
                  <a:srgbClr val="0000FF"/>
                </a:solidFill>
                <a:latin typeface="Arial" panose="020B0604020202020204" pitchFamily="34" charset="0"/>
              </a:rPr>
              <a:t>做為買賣股票的依據</a:t>
            </a:r>
            <a:r>
              <a:rPr lang="en-US" altLang="zh-TW" sz="2400" b="1" dirty="0">
                <a:solidFill>
                  <a:srgbClr val="0000FF"/>
                </a:solidFill>
                <a:latin typeface="Arial" panose="020B0604020202020204" pitchFamily="34" charset="0"/>
              </a:rPr>
              <a:t>.</a:t>
            </a:r>
          </a:p>
          <a:p>
            <a:pPr eaLnBrk="1" hangingPunct="1">
              <a:lnSpc>
                <a:spcPct val="130000"/>
              </a:lnSpc>
              <a:spcBef>
                <a:spcPct val="0"/>
              </a:spcBef>
              <a:buClr>
                <a:srgbClr val="FF0000"/>
              </a:buClr>
              <a:buFont typeface="Wingdings" panose="05000000000000000000" pitchFamily="2" charset="2"/>
              <a:buChar char="n"/>
            </a:pPr>
            <a:r>
              <a:rPr lang="zh-TW" altLang="en-US" sz="2400" b="1" dirty="0">
                <a:solidFill>
                  <a:srgbClr val="0000FF"/>
                </a:solidFill>
                <a:latin typeface="Arial" panose="020B0604020202020204" pitchFamily="34" charset="0"/>
              </a:rPr>
              <a:t>移動平均線計算</a:t>
            </a:r>
            <a:r>
              <a:rPr lang="en-US" altLang="zh-TW" sz="2400" b="1" dirty="0">
                <a:solidFill>
                  <a:srgbClr val="0000FF"/>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None/>
            </a:pPr>
            <a:r>
              <a:rPr lang="zh-TW" altLang="en-US" sz="2400" b="1" dirty="0">
                <a:solidFill>
                  <a:srgbClr val="0000FF"/>
                </a:solidFill>
                <a:latin typeface="Arial" panose="020B0604020202020204" pitchFamily="34" charset="0"/>
              </a:rPr>
              <a:t>　　　　　　　　採樣天數的股價合計</a:t>
            </a:r>
          </a:p>
          <a:p>
            <a:pPr lvl="1" eaLnBrk="1" hangingPunct="1">
              <a:lnSpc>
                <a:spcPct val="130000"/>
              </a:lnSpc>
              <a:spcBef>
                <a:spcPct val="0"/>
              </a:spcBef>
              <a:buClr>
                <a:srgbClr val="FF0000"/>
              </a:buClr>
              <a:buFont typeface="Wingdings" panose="05000000000000000000" pitchFamily="2" charset="2"/>
              <a:buChar char="Ø"/>
            </a:pPr>
            <a:r>
              <a:rPr lang="zh-TW" altLang="en-US" sz="2400" b="1" dirty="0">
                <a:solidFill>
                  <a:srgbClr val="0000FF"/>
                </a:solidFill>
                <a:latin typeface="Arial" panose="020B0604020202020204" pitchFamily="34" charset="0"/>
              </a:rPr>
              <a:t>移動平均數＝</a:t>
            </a:r>
          </a:p>
          <a:p>
            <a:pPr lvl="1" eaLnBrk="1" hangingPunct="1">
              <a:lnSpc>
                <a:spcPct val="130000"/>
              </a:lnSpc>
              <a:spcBef>
                <a:spcPct val="0"/>
              </a:spcBef>
              <a:buClr>
                <a:srgbClr val="FF0000"/>
              </a:buClr>
              <a:buFont typeface="Wingdings" panose="05000000000000000000" pitchFamily="2" charset="2"/>
              <a:buNone/>
            </a:pPr>
            <a:r>
              <a:rPr lang="zh-TW" altLang="en-US" sz="2400" b="1" dirty="0">
                <a:solidFill>
                  <a:srgbClr val="0000FF"/>
                </a:solidFill>
                <a:latin typeface="Arial" panose="020B0604020202020204" pitchFamily="34" charset="0"/>
              </a:rPr>
              <a:t>　　　　　　　　　　　採樣天數</a:t>
            </a:r>
          </a:p>
          <a:p>
            <a:pPr lvl="1" eaLnBrk="1" hangingPunct="1">
              <a:lnSpc>
                <a:spcPct val="130000"/>
              </a:lnSpc>
              <a:spcBef>
                <a:spcPct val="0"/>
              </a:spcBef>
              <a:buClr>
                <a:srgbClr val="FF0000"/>
              </a:buClr>
              <a:buFont typeface="Wingdings" panose="05000000000000000000" pitchFamily="2" charset="2"/>
              <a:buChar char="Ø"/>
            </a:pPr>
            <a:r>
              <a:rPr lang="zh-TW" altLang="en-US" sz="2400" b="1" dirty="0">
                <a:solidFill>
                  <a:srgbClr val="0000FF"/>
                </a:solidFill>
                <a:latin typeface="Arial" panose="020B0604020202020204" pitchFamily="34" charset="0"/>
              </a:rPr>
              <a:t>實務上使用</a:t>
            </a:r>
            <a:r>
              <a:rPr lang="en-US" altLang="zh-TW" sz="2400" b="1" dirty="0">
                <a:solidFill>
                  <a:srgbClr val="0000FF"/>
                </a:solidFill>
                <a:latin typeface="Arial" panose="020B0604020202020204" pitchFamily="34" charset="0"/>
              </a:rPr>
              <a:t>5</a:t>
            </a:r>
            <a:r>
              <a:rPr lang="zh-TW" altLang="en-US" sz="2400" b="1" dirty="0">
                <a:solidFill>
                  <a:srgbClr val="0000FF"/>
                </a:solidFill>
                <a:latin typeface="Arial" panose="020B0604020202020204" pitchFamily="34" charset="0"/>
              </a:rPr>
              <a:t>日</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一週</a:t>
            </a:r>
            <a:r>
              <a:rPr lang="en-US" altLang="zh-TW" sz="2400" b="1" dirty="0">
                <a:solidFill>
                  <a:srgbClr val="0000FF"/>
                </a:solidFill>
                <a:latin typeface="Arial" panose="020B0604020202020204" pitchFamily="34" charset="0"/>
              </a:rPr>
              <a:t>), 10</a:t>
            </a:r>
            <a:r>
              <a:rPr lang="zh-TW" altLang="en-US" sz="2400" b="1" dirty="0">
                <a:solidFill>
                  <a:srgbClr val="0000FF"/>
                </a:solidFill>
                <a:latin typeface="Arial" panose="020B0604020202020204" pitchFamily="34" charset="0"/>
              </a:rPr>
              <a:t>日</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兩週</a:t>
            </a:r>
            <a:r>
              <a:rPr lang="en-US" altLang="zh-TW" sz="2400" b="1" dirty="0">
                <a:solidFill>
                  <a:srgbClr val="0000FF"/>
                </a:solidFill>
                <a:latin typeface="Arial" panose="020B0604020202020204" pitchFamily="34" charset="0"/>
              </a:rPr>
              <a:t>), 20</a:t>
            </a:r>
            <a:r>
              <a:rPr lang="zh-TW" altLang="en-US" sz="2400" b="1" dirty="0">
                <a:solidFill>
                  <a:srgbClr val="0000FF"/>
                </a:solidFill>
                <a:latin typeface="Arial" panose="020B0604020202020204" pitchFamily="34" charset="0"/>
              </a:rPr>
              <a:t>日</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月</a:t>
            </a:r>
            <a:r>
              <a:rPr lang="en-US" altLang="zh-TW" sz="2400" b="1" dirty="0">
                <a:solidFill>
                  <a:srgbClr val="0000FF"/>
                </a:solidFill>
                <a:latin typeface="Arial" panose="020B0604020202020204" pitchFamily="34" charset="0"/>
              </a:rPr>
              <a:t>), 60(</a:t>
            </a:r>
            <a:r>
              <a:rPr lang="zh-TW" altLang="en-US" sz="2400" b="1" dirty="0">
                <a:solidFill>
                  <a:srgbClr val="0000FF"/>
                </a:solidFill>
                <a:latin typeface="Arial" panose="020B0604020202020204" pitchFamily="34" charset="0"/>
              </a:rPr>
              <a:t>季</a:t>
            </a:r>
            <a:r>
              <a:rPr lang="en-US" altLang="zh-TW" sz="2400" b="1" dirty="0">
                <a:solidFill>
                  <a:srgbClr val="0000FF"/>
                </a:solidFill>
                <a:latin typeface="Arial" panose="020B0604020202020204" pitchFamily="34" charset="0"/>
              </a:rPr>
              <a:t>), 120</a:t>
            </a:r>
            <a:r>
              <a:rPr lang="zh-TW" altLang="en-US" sz="2400" b="1" dirty="0">
                <a:solidFill>
                  <a:srgbClr val="0000FF"/>
                </a:solidFill>
                <a:latin typeface="Arial" panose="020B0604020202020204" pitchFamily="34" charset="0"/>
              </a:rPr>
              <a:t>日</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半年</a:t>
            </a:r>
            <a:r>
              <a:rPr lang="en-US" altLang="zh-TW" sz="2400" b="1" dirty="0">
                <a:solidFill>
                  <a:srgbClr val="0000FF"/>
                </a:solidFill>
                <a:latin typeface="Arial" panose="020B0604020202020204" pitchFamily="34" charset="0"/>
              </a:rPr>
              <a:t>), 240</a:t>
            </a:r>
            <a:r>
              <a:rPr lang="zh-TW" altLang="en-US" sz="2400" b="1" dirty="0">
                <a:solidFill>
                  <a:srgbClr val="0000FF"/>
                </a:solidFill>
                <a:latin typeface="Arial" panose="020B0604020202020204" pitchFamily="34" charset="0"/>
              </a:rPr>
              <a:t>日</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一年</a:t>
            </a:r>
            <a:r>
              <a:rPr lang="en-US" altLang="zh-TW" sz="2400" b="1" dirty="0">
                <a:solidFill>
                  <a:srgbClr val="0000FF"/>
                </a:solidFill>
                <a:latin typeface="Arial" panose="020B0604020202020204" pitchFamily="34" charset="0"/>
              </a:rPr>
              <a:t>)</a:t>
            </a:r>
            <a:r>
              <a:rPr lang="zh-TW" altLang="en-US" sz="2400" b="1" dirty="0">
                <a:solidFill>
                  <a:srgbClr val="0000FF"/>
                </a:solidFill>
                <a:latin typeface="Arial" panose="020B0604020202020204" pitchFamily="34" charset="0"/>
              </a:rPr>
              <a:t>移動平均線 </a:t>
            </a:r>
            <a:r>
              <a:rPr lang="en-US" altLang="zh-TW" sz="2400" b="1" dirty="0">
                <a:solidFill>
                  <a:srgbClr val="FF0000"/>
                </a:solidFill>
                <a:latin typeface="Arial" panose="020B0604020202020204" pitchFamily="34" charset="0"/>
              </a:rPr>
              <a:t>(</a:t>
            </a:r>
            <a:r>
              <a:rPr lang="zh-TW" altLang="en-US" sz="2400" b="1" dirty="0">
                <a:solidFill>
                  <a:srgbClr val="FF0000"/>
                </a:solidFill>
                <a:latin typeface="Arial" panose="020B0604020202020204" pitchFamily="34" charset="0"/>
              </a:rPr>
              <a:t>實際交易日數</a:t>
            </a:r>
            <a:r>
              <a:rPr lang="en-US" altLang="zh-TW" sz="2400" b="1" dirty="0">
                <a:solidFill>
                  <a:srgbClr val="FF0000"/>
                </a:solidFill>
                <a:latin typeface="Arial" panose="020B0604020202020204" pitchFamily="34" charset="0"/>
              </a:rPr>
              <a:t>)</a:t>
            </a:r>
            <a:endParaRPr lang="zh-TW" altLang="en-US" sz="2400" b="1" dirty="0">
              <a:solidFill>
                <a:srgbClr val="FF0000"/>
              </a:solidFill>
              <a:latin typeface="Arial" panose="020B0604020202020204" pitchFamily="34" charset="0"/>
            </a:endParaRPr>
          </a:p>
          <a:p>
            <a:pPr lvl="1" eaLnBrk="1" hangingPunct="1">
              <a:lnSpc>
                <a:spcPct val="130000"/>
              </a:lnSpc>
              <a:spcBef>
                <a:spcPct val="0"/>
              </a:spcBef>
              <a:buClr>
                <a:srgbClr val="FF0000"/>
              </a:buClr>
              <a:buFont typeface="Wingdings" panose="05000000000000000000" pitchFamily="2" charset="2"/>
              <a:buNone/>
            </a:pPr>
            <a:endParaRPr lang="en-US" altLang="zh-TW" sz="24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2411867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5"/>
          <p:cNvSpPr>
            <a:spLocks noGrp="1"/>
          </p:cNvSpPr>
          <p:nvPr>
            <p:ph type="sldNum" sz="quarter" idx="4294967295"/>
          </p:nvPr>
        </p:nvSpPr>
        <p:spPr>
          <a:xfrm>
            <a:off x="65532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82045CA5-B3DA-4F08-9F83-ABB9907FB422}" type="slidenum">
              <a:rPr lang="en-US" altLang="zh-TW" sz="1400" smtClean="0">
                <a:solidFill>
                  <a:schemeClr val="tx1"/>
                </a:solidFill>
                <a:ea typeface="新細明體" panose="02020500000000000000" pitchFamily="18" charset="-120"/>
              </a:rPr>
              <a:pPr>
                <a:spcBef>
                  <a:spcPct val="0"/>
                </a:spcBef>
                <a:buClrTx/>
                <a:buFontTx/>
                <a:buNone/>
              </a:pPr>
              <a:t>71</a:t>
            </a:fld>
            <a:endParaRPr lang="en-US" altLang="zh-TW" sz="1400">
              <a:solidFill>
                <a:schemeClr val="tx1"/>
              </a:solidFill>
              <a:ea typeface="新細明體" panose="02020500000000000000" pitchFamily="18" charset="-120"/>
            </a:endParaRPr>
          </a:p>
        </p:txBody>
      </p:sp>
      <p:sp>
        <p:nvSpPr>
          <p:cNvPr id="52227" name="Rectangle 2"/>
          <p:cNvSpPr>
            <a:spLocks noGrp="1" noChangeArrowheads="1"/>
          </p:cNvSpPr>
          <p:nvPr>
            <p:ph type="title"/>
          </p:nvPr>
        </p:nvSpPr>
        <p:spPr>
          <a:xfrm>
            <a:off x="1176338" y="116632"/>
            <a:ext cx="6934200" cy="1143000"/>
          </a:xfrm>
        </p:spPr>
        <p:txBody>
          <a:bodyPr/>
          <a:lstStyle/>
          <a:p>
            <a:pPr eaLnBrk="1" hangingPunct="1"/>
            <a:r>
              <a:rPr lang="zh-TW" altLang="en-US" dirty="0"/>
              <a:t>移動平均線的特性</a:t>
            </a:r>
            <a:r>
              <a:rPr lang="en-US" altLang="zh-TW" dirty="0"/>
              <a:t/>
            </a:r>
            <a:br>
              <a:rPr lang="en-US" altLang="zh-TW" dirty="0"/>
            </a:br>
            <a:r>
              <a:rPr lang="en-US" altLang="zh-TW" dirty="0"/>
              <a:t>Move Average, MA</a:t>
            </a:r>
            <a:endParaRPr lang="zh-TW" altLang="en-US" dirty="0"/>
          </a:p>
        </p:txBody>
      </p:sp>
      <p:sp>
        <p:nvSpPr>
          <p:cNvPr id="52228" name="Rectangle 3"/>
          <p:cNvSpPr>
            <a:spLocks noGrp="1" noChangeArrowheads="1"/>
          </p:cNvSpPr>
          <p:nvPr>
            <p:ph type="body" idx="1"/>
          </p:nvPr>
        </p:nvSpPr>
        <p:spPr>
          <a:xfrm>
            <a:off x="611188" y="1628775"/>
            <a:ext cx="8064500" cy="4322763"/>
          </a:xfrm>
        </p:spPr>
        <p:txBody>
          <a:bodyPr/>
          <a:lstStyle/>
          <a:p>
            <a:pPr eaLnBrk="1" hangingPunct="1"/>
            <a:r>
              <a:rPr lang="zh-TW" altLang="en-US" sz="2800" b="1">
                <a:solidFill>
                  <a:schemeClr val="accent2"/>
                </a:solidFill>
                <a:latin typeface="Goudy Old Style" panose="02020502050305020303" pitchFamily="18" charset="0"/>
              </a:rPr>
              <a:t>黃金交叉</a:t>
            </a:r>
            <a:r>
              <a:rPr lang="en-US" altLang="zh-TW" sz="2800" b="1">
                <a:solidFill>
                  <a:schemeClr val="accent2"/>
                </a:solidFill>
                <a:latin typeface="Goudy Old Style" panose="02020502050305020303" pitchFamily="18" charset="0"/>
              </a:rPr>
              <a:t>(golden cross) </a:t>
            </a:r>
            <a:r>
              <a:rPr lang="zh-TW" altLang="en-US" sz="2800" b="1">
                <a:solidFill>
                  <a:schemeClr val="accent2"/>
                </a:solidFill>
                <a:latin typeface="Goudy Old Style" panose="02020502050305020303" pitchFamily="18" charset="0"/>
              </a:rPr>
              <a:t>與死亡交叉 </a:t>
            </a:r>
            <a:r>
              <a:rPr lang="en-US" altLang="zh-TW" sz="2800" b="1">
                <a:solidFill>
                  <a:schemeClr val="accent2"/>
                </a:solidFill>
                <a:latin typeface="Goudy Old Style" panose="02020502050305020303" pitchFamily="18" charset="0"/>
              </a:rPr>
              <a:t>(dead cross)</a:t>
            </a:r>
          </a:p>
          <a:p>
            <a:pPr lvl="1" eaLnBrk="1" hangingPunct="1"/>
            <a:r>
              <a:rPr lang="zh-TW" altLang="en-US" sz="2400">
                <a:latin typeface="Goudy Old Style" panose="02020502050305020303" pitchFamily="18" charset="0"/>
              </a:rPr>
              <a:t>黃金交叉代表短天期移動平均線由下而上穿越長天期移動平均線 </a:t>
            </a:r>
            <a:r>
              <a:rPr lang="en-US" altLang="zh-TW" sz="2400">
                <a:latin typeface="Goudy Old Style" panose="02020502050305020303" pitchFamily="18" charset="0"/>
              </a:rPr>
              <a:t>,</a:t>
            </a:r>
            <a:r>
              <a:rPr lang="zh-TW" altLang="en-US" sz="2400">
                <a:latin typeface="Goudy Old Style" panose="02020502050305020303" pitchFamily="18" charset="0"/>
              </a:rPr>
              <a:t>且兩者都處於上升狀況 </a:t>
            </a:r>
            <a:r>
              <a:rPr lang="en-US" altLang="zh-TW" sz="2400">
                <a:latin typeface="Goudy Old Style" panose="02020502050305020303" pitchFamily="18" charset="0"/>
              </a:rPr>
              <a:t>, </a:t>
            </a:r>
            <a:r>
              <a:rPr lang="zh-TW" altLang="en-US" sz="2400">
                <a:latin typeface="Goudy Old Style" panose="02020502050305020303" pitchFamily="18" charset="0"/>
              </a:rPr>
              <a:t>反之則為死亡交叉 。</a:t>
            </a:r>
          </a:p>
          <a:p>
            <a:pPr eaLnBrk="1" hangingPunct="1"/>
            <a:r>
              <a:rPr lang="zh-TW" altLang="en-US" sz="2800" b="1">
                <a:solidFill>
                  <a:schemeClr val="accent2"/>
                </a:solidFill>
                <a:latin typeface="Goudy Old Style" panose="02020502050305020303" pitchFamily="18" charset="0"/>
              </a:rPr>
              <a:t>多頭排列 </a:t>
            </a:r>
            <a:r>
              <a:rPr lang="en-US" altLang="zh-TW" sz="2800" b="1">
                <a:solidFill>
                  <a:schemeClr val="accent2"/>
                </a:solidFill>
                <a:latin typeface="Goudy Old Style" panose="02020502050305020303" pitchFamily="18" charset="0"/>
              </a:rPr>
              <a:t>(bullish array)</a:t>
            </a:r>
          </a:p>
          <a:p>
            <a:pPr lvl="1" eaLnBrk="1" hangingPunct="1"/>
            <a:r>
              <a:rPr lang="zh-TW" altLang="en-US" sz="2400">
                <a:latin typeface="Goudy Old Style" panose="02020502050305020303" pitchFamily="18" charset="0"/>
              </a:rPr>
              <a:t>實際價格及短中長天期均線呈現由上而下依序排列的狀態</a:t>
            </a:r>
            <a:endParaRPr lang="en-US" altLang="zh-TW" sz="2400">
              <a:latin typeface="Goudy Old Style" panose="02020502050305020303" pitchFamily="18" charset="0"/>
            </a:endParaRPr>
          </a:p>
          <a:p>
            <a:pPr eaLnBrk="1" hangingPunct="1"/>
            <a:r>
              <a:rPr lang="zh-TW" altLang="en-US" b="1">
                <a:solidFill>
                  <a:schemeClr val="accent2"/>
                </a:solidFill>
                <a:latin typeface="Goudy Old Style" panose="02020502050305020303" pitchFamily="18" charset="0"/>
              </a:rPr>
              <a:t>空頭排列 </a:t>
            </a:r>
            <a:r>
              <a:rPr lang="en-US" altLang="zh-TW" b="1">
                <a:solidFill>
                  <a:schemeClr val="accent2"/>
                </a:solidFill>
                <a:latin typeface="Goudy Old Style" panose="02020502050305020303" pitchFamily="18" charset="0"/>
              </a:rPr>
              <a:t>(bear array)</a:t>
            </a:r>
          </a:p>
          <a:p>
            <a:pPr lvl="1" eaLnBrk="1" hangingPunct="1"/>
            <a:r>
              <a:rPr lang="zh-TW" altLang="en-US" sz="2400">
                <a:latin typeface="Goudy Old Style" panose="02020502050305020303" pitchFamily="18" charset="0"/>
              </a:rPr>
              <a:t>實際價格及短中長天期均線呈現由下而上依序排列的狀態</a:t>
            </a:r>
            <a:endParaRPr lang="en-US" altLang="zh-TW" sz="2400">
              <a:latin typeface="Goudy Old Style" panose="02020502050305020303" pitchFamily="18" charset="0"/>
            </a:endParaRPr>
          </a:p>
          <a:p>
            <a:pPr lvl="1" eaLnBrk="1" hangingPunct="1"/>
            <a:endParaRPr lang="en-US" altLang="zh-TW">
              <a:latin typeface="Goudy Old Style" panose="02020502050305020303" pitchFamily="18" charset="0"/>
            </a:endParaRPr>
          </a:p>
          <a:p>
            <a:pPr lvl="1" eaLnBrk="1" hangingPunct="1"/>
            <a:endParaRPr lang="zh-TW" altLang="en-US">
              <a:solidFill>
                <a:srgbClr val="FF0000"/>
              </a:solidFill>
              <a:latin typeface="Goudy Old Style" panose="02020502050305020303" pitchFamily="18" charset="0"/>
            </a:endParaRPr>
          </a:p>
        </p:txBody>
      </p:sp>
    </p:spTree>
    <p:extLst>
      <p:ext uri="{BB962C8B-B14F-4D97-AF65-F5344CB8AC3E}">
        <p14:creationId xmlns:p14="http://schemas.microsoft.com/office/powerpoint/2010/main" val="36130579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066800" y="255180"/>
            <a:ext cx="7543800" cy="533400"/>
          </a:xfrm>
        </p:spPr>
        <p:txBody>
          <a:bodyPr anchor="ctr"/>
          <a:lstStyle/>
          <a:p>
            <a:pPr eaLnBrk="1" hangingPunct="1"/>
            <a:r>
              <a:rPr lang="zh-TW" altLang="en-US" sz="4400" dirty="0">
                <a:solidFill>
                  <a:srgbClr val="FF0000"/>
                </a:solidFill>
                <a:ea typeface="華康魏碑體"/>
                <a:cs typeface="華康魏碑體"/>
              </a:rPr>
              <a:t>移動平均線</a:t>
            </a:r>
            <a:r>
              <a:rPr lang="en-US" altLang="zh-TW" sz="4400" dirty="0">
                <a:solidFill>
                  <a:srgbClr val="FF0000"/>
                </a:solidFill>
                <a:ea typeface="華康魏碑體"/>
                <a:cs typeface="華康魏碑體"/>
              </a:rPr>
              <a:t>MA</a:t>
            </a:r>
            <a:endParaRPr lang="zh-TW" altLang="en-US" sz="4400" dirty="0">
              <a:solidFill>
                <a:srgbClr val="FF0000"/>
              </a:solidFill>
              <a:ea typeface="華康粗明體"/>
              <a:cs typeface="華康粗明體"/>
            </a:endParaRPr>
          </a:p>
        </p:txBody>
      </p:sp>
      <p:sp>
        <p:nvSpPr>
          <p:cNvPr id="53251" name="Line 3"/>
          <p:cNvSpPr>
            <a:spLocks noChangeShapeType="1"/>
          </p:cNvSpPr>
          <p:nvPr/>
        </p:nvSpPr>
        <p:spPr bwMode="auto">
          <a:xfrm>
            <a:off x="990600" y="4873625"/>
            <a:ext cx="228600" cy="2286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2" name="Line 4"/>
          <p:cNvSpPr>
            <a:spLocks noChangeShapeType="1"/>
          </p:cNvSpPr>
          <p:nvPr/>
        </p:nvSpPr>
        <p:spPr bwMode="auto">
          <a:xfrm flipV="1">
            <a:off x="1219200" y="3578225"/>
            <a:ext cx="1143000" cy="15240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3" name="Line 5"/>
          <p:cNvSpPr>
            <a:spLocks noChangeShapeType="1"/>
          </p:cNvSpPr>
          <p:nvPr/>
        </p:nvSpPr>
        <p:spPr bwMode="auto">
          <a:xfrm>
            <a:off x="2362200" y="3578225"/>
            <a:ext cx="381000" cy="7620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4" name="Line 6"/>
          <p:cNvSpPr>
            <a:spLocks noChangeShapeType="1"/>
          </p:cNvSpPr>
          <p:nvPr/>
        </p:nvSpPr>
        <p:spPr bwMode="auto">
          <a:xfrm flipV="1">
            <a:off x="2743200" y="2511425"/>
            <a:ext cx="914400" cy="18288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5" name="Line 7"/>
          <p:cNvSpPr>
            <a:spLocks noChangeShapeType="1"/>
          </p:cNvSpPr>
          <p:nvPr/>
        </p:nvSpPr>
        <p:spPr bwMode="auto">
          <a:xfrm>
            <a:off x="3657600" y="2511425"/>
            <a:ext cx="457200" cy="6858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6" name="Line 8"/>
          <p:cNvSpPr>
            <a:spLocks noChangeShapeType="1"/>
          </p:cNvSpPr>
          <p:nvPr/>
        </p:nvSpPr>
        <p:spPr bwMode="auto">
          <a:xfrm flipV="1">
            <a:off x="4114800" y="2206625"/>
            <a:ext cx="914400" cy="9906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7" name="Line 9"/>
          <p:cNvSpPr>
            <a:spLocks noChangeShapeType="1"/>
          </p:cNvSpPr>
          <p:nvPr/>
        </p:nvSpPr>
        <p:spPr bwMode="auto">
          <a:xfrm>
            <a:off x="5410200" y="2359025"/>
            <a:ext cx="457200" cy="12954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8" name="Line 10"/>
          <p:cNvSpPr>
            <a:spLocks noChangeShapeType="1"/>
          </p:cNvSpPr>
          <p:nvPr/>
        </p:nvSpPr>
        <p:spPr bwMode="auto">
          <a:xfrm flipV="1">
            <a:off x="5867400" y="2968625"/>
            <a:ext cx="457200" cy="6858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59" name="Line 11"/>
          <p:cNvSpPr>
            <a:spLocks noChangeShapeType="1"/>
          </p:cNvSpPr>
          <p:nvPr/>
        </p:nvSpPr>
        <p:spPr bwMode="auto">
          <a:xfrm>
            <a:off x="6324600" y="2968625"/>
            <a:ext cx="457200" cy="7620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60" name="Line 12"/>
          <p:cNvSpPr>
            <a:spLocks noChangeShapeType="1"/>
          </p:cNvSpPr>
          <p:nvPr/>
        </p:nvSpPr>
        <p:spPr bwMode="auto">
          <a:xfrm flipV="1">
            <a:off x="6781800" y="3273425"/>
            <a:ext cx="381000" cy="4572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61" name="Line 13"/>
          <p:cNvSpPr>
            <a:spLocks noChangeShapeType="1"/>
          </p:cNvSpPr>
          <p:nvPr/>
        </p:nvSpPr>
        <p:spPr bwMode="auto">
          <a:xfrm>
            <a:off x="7162800" y="3273425"/>
            <a:ext cx="838200" cy="15240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62" name="Freeform 14"/>
          <p:cNvSpPr>
            <a:spLocks/>
          </p:cNvSpPr>
          <p:nvPr/>
        </p:nvSpPr>
        <p:spPr bwMode="auto">
          <a:xfrm>
            <a:off x="914400" y="2651125"/>
            <a:ext cx="7543800" cy="2374900"/>
          </a:xfrm>
          <a:custGeom>
            <a:avLst/>
            <a:gdLst>
              <a:gd name="T0" fmla="*/ 2147483646 w 4752"/>
              <a:gd name="T1" fmla="*/ 2147483646 h 1496"/>
              <a:gd name="T2" fmla="*/ 2147483646 w 4752"/>
              <a:gd name="T3" fmla="*/ 2147483646 h 1496"/>
              <a:gd name="T4" fmla="*/ 2147483646 w 4752"/>
              <a:gd name="T5" fmla="*/ 2147483646 h 1496"/>
              <a:gd name="T6" fmla="*/ 2147483646 w 4752"/>
              <a:gd name="T7" fmla="*/ 2147483646 h 1496"/>
              <a:gd name="T8" fmla="*/ 2147483646 w 4752"/>
              <a:gd name="T9" fmla="*/ 2147483646 h 1496"/>
              <a:gd name="T10" fmla="*/ 0 60000 65536"/>
              <a:gd name="T11" fmla="*/ 0 60000 65536"/>
              <a:gd name="T12" fmla="*/ 0 60000 65536"/>
              <a:gd name="T13" fmla="*/ 0 60000 65536"/>
              <a:gd name="T14" fmla="*/ 0 60000 65536"/>
              <a:gd name="T15" fmla="*/ 0 w 4752"/>
              <a:gd name="T16" fmla="*/ 0 h 1496"/>
              <a:gd name="T17" fmla="*/ 4752 w 4752"/>
              <a:gd name="T18" fmla="*/ 1496 h 1496"/>
            </a:gdLst>
            <a:ahLst/>
            <a:cxnLst>
              <a:cxn ang="T10">
                <a:pos x="T0" y="T1"/>
              </a:cxn>
              <a:cxn ang="T11">
                <a:pos x="T2" y="T3"/>
              </a:cxn>
              <a:cxn ang="T12">
                <a:pos x="T4" y="T5"/>
              </a:cxn>
              <a:cxn ang="T13">
                <a:pos x="T6" y="T7"/>
              </a:cxn>
              <a:cxn ang="T14">
                <a:pos x="T8" y="T9"/>
              </a:cxn>
            </a:cxnLst>
            <a:rect l="T15" t="T16" r="T17" b="T18"/>
            <a:pathLst>
              <a:path w="4752" h="1496">
                <a:moveTo>
                  <a:pt x="48" y="1256"/>
                </a:moveTo>
                <a:cubicBezTo>
                  <a:pt x="24" y="1376"/>
                  <a:pt x="0" y="1496"/>
                  <a:pt x="432" y="1304"/>
                </a:cubicBezTo>
                <a:cubicBezTo>
                  <a:pt x="864" y="1112"/>
                  <a:pt x="2008" y="208"/>
                  <a:pt x="2640" y="104"/>
                </a:cubicBezTo>
                <a:cubicBezTo>
                  <a:pt x="3272" y="0"/>
                  <a:pt x="3872" y="488"/>
                  <a:pt x="4224" y="680"/>
                </a:cubicBezTo>
                <a:cubicBezTo>
                  <a:pt x="4576" y="872"/>
                  <a:pt x="4664" y="1144"/>
                  <a:pt x="4752" y="1256"/>
                </a:cubicBezTo>
              </a:path>
            </a:pathLst>
          </a:custGeom>
          <a:noFill/>
          <a:ln w="38100"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3263" name="Line 15"/>
          <p:cNvSpPr>
            <a:spLocks noChangeShapeType="1"/>
          </p:cNvSpPr>
          <p:nvPr/>
        </p:nvSpPr>
        <p:spPr bwMode="auto">
          <a:xfrm>
            <a:off x="5029200" y="2206625"/>
            <a:ext cx="381000" cy="15240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64" name="Text Box 16"/>
          <p:cNvSpPr txBox="1">
            <a:spLocks noChangeArrowheads="1"/>
          </p:cNvSpPr>
          <p:nvPr/>
        </p:nvSpPr>
        <p:spPr bwMode="auto">
          <a:xfrm>
            <a:off x="1371600" y="4797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FF0000"/>
                </a:solidFill>
                <a:latin typeface="Arial" panose="020B0604020202020204" pitchFamily="34" charset="0"/>
                <a:ea typeface="新細明體" panose="02020500000000000000" pitchFamily="18" charset="-120"/>
              </a:rPr>
              <a:t>1</a:t>
            </a:r>
          </a:p>
        </p:txBody>
      </p:sp>
      <p:sp>
        <p:nvSpPr>
          <p:cNvPr id="53265" name="Text Box 17"/>
          <p:cNvSpPr txBox="1">
            <a:spLocks noChangeArrowheads="1"/>
          </p:cNvSpPr>
          <p:nvPr/>
        </p:nvSpPr>
        <p:spPr bwMode="auto">
          <a:xfrm>
            <a:off x="2590800" y="42624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FF0000"/>
                </a:solidFill>
                <a:latin typeface="Arial" panose="020B0604020202020204" pitchFamily="34" charset="0"/>
                <a:ea typeface="新細明體" panose="02020500000000000000" pitchFamily="18" charset="-120"/>
              </a:rPr>
              <a:t>2</a:t>
            </a:r>
          </a:p>
        </p:txBody>
      </p:sp>
      <p:sp>
        <p:nvSpPr>
          <p:cNvPr id="53266" name="Text Box 18"/>
          <p:cNvSpPr txBox="1">
            <a:spLocks noChangeArrowheads="1"/>
          </p:cNvSpPr>
          <p:nvPr/>
        </p:nvSpPr>
        <p:spPr bwMode="auto">
          <a:xfrm>
            <a:off x="3962400" y="3273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FF0000"/>
                </a:solidFill>
                <a:latin typeface="Arial" panose="020B0604020202020204" pitchFamily="34" charset="0"/>
                <a:ea typeface="新細明體" panose="02020500000000000000" pitchFamily="18" charset="-120"/>
              </a:rPr>
              <a:t>3</a:t>
            </a:r>
          </a:p>
        </p:txBody>
      </p:sp>
      <p:sp>
        <p:nvSpPr>
          <p:cNvPr id="53267" name="Text Box 19"/>
          <p:cNvSpPr txBox="1">
            <a:spLocks noChangeArrowheads="1"/>
          </p:cNvSpPr>
          <p:nvPr/>
        </p:nvSpPr>
        <p:spPr bwMode="auto">
          <a:xfrm>
            <a:off x="5715000" y="3654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FF0000"/>
                </a:solidFill>
                <a:latin typeface="Arial" panose="020B0604020202020204" pitchFamily="34" charset="0"/>
                <a:ea typeface="新細明體" panose="02020500000000000000" pitchFamily="18" charset="-120"/>
              </a:rPr>
              <a:t>4</a:t>
            </a:r>
          </a:p>
        </p:txBody>
      </p:sp>
      <p:sp>
        <p:nvSpPr>
          <p:cNvPr id="53268" name="Text Box 20"/>
          <p:cNvSpPr txBox="1">
            <a:spLocks noChangeArrowheads="1"/>
          </p:cNvSpPr>
          <p:nvPr/>
        </p:nvSpPr>
        <p:spPr bwMode="auto">
          <a:xfrm>
            <a:off x="5181600" y="2816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008000"/>
                </a:solidFill>
                <a:latin typeface="Arial" panose="020B0604020202020204" pitchFamily="34" charset="0"/>
                <a:ea typeface="新細明體" panose="02020500000000000000" pitchFamily="18" charset="-120"/>
              </a:rPr>
              <a:t>5</a:t>
            </a:r>
          </a:p>
        </p:txBody>
      </p:sp>
      <p:sp>
        <p:nvSpPr>
          <p:cNvPr id="53269" name="Text Box 21"/>
          <p:cNvSpPr txBox="1">
            <a:spLocks noChangeArrowheads="1"/>
          </p:cNvSpPr>
          <p:nvPr/>
        </p:nvSpPr>
        <p:spPr bwMode="auto">
          <a:xfrm>
            <a:off x="7010400" y="27400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008000"/>
                </a:solidFill>
                <a:latin typeface="Arial" panose="020B0604020202020204" pitchFamily="34" charset="0"/>
                <a:ea typeface="新細明體" panose="02020500000000000000" pitchFamily="18" charset="-120"/>
              </a:rPr>
              <a:t>6</a:t>
            </a:r>
          </a:p>
        </p:txBody>
      </p:sp>
      <p:sp>
        <p:nvSpPr>
          <p:cNvPr id="53270" name="Text Box 22"/>
          <p:cNvSpPr txBox="1">
            <a:spLocks noChangeArrowheads="1"/>
          </p:cNvSpPr>
          <p:nvPr/>
        </p:nvSpPr>
        <p:spPr bwMode="auto">
          <a:xfrm>
            <a:off x="6096000" y="2435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008000"/>
                </a:solidFill>
                <a:latin typeface="Arial" panose="020B0604020202020204" pitchFamily="34" charset="0"/>
                <a:ea typeface="新細明體" panose="02020500000000000000" pitchFamily="18" charset="-120"/>
              </a:rPr>
              <a:t>7</a:t>
            </a:r>
          </a:p>
        </p:txBody>
      </p:sp>
      <p:sp>
        <p:nvSpPr>
          <p:cNvPr id="53271" name="Text Box 23"/>
          <p:cNvSpPr txBox="1">
            <a:spLocks noChangeArrowheads="1"/>
          </p:cNvSpPr>
          <p:nvPr/>
        </p:nvSpPr>
        <p:spPr bwMode="auto">
          <a:xfrm>
            <a:off x="3505200" y="2054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b="1">
                <a:solidFill>
                  <a:srgbClr val="008000"/>
                </a:solidFill>
                <a:latin typeface="Arial" panose="020B0604020202020204" pitchFamily="34" charset="0"/>
                <a:ea typeface="新細明體" panose="02020500000000000000" pitchFamily="18" charset="-120"/>
              </a:rPr>
              <a:t>8</a:t>
            </a:r>
          </a:p>
        </p:txBody>
      </p:sp>
      <p:sp>
        <p:nvSpPr>
          <p:cNvPr id="53272" name="Line 24"/>
          <p:cNvSpPr>
            <a:spLocks noChangeShapeType="1"/>
          </p:cNvSpPr>
          <p:nvPr/>
        </p:nvSpPr>
        <p:spPr bwMode="auto">
          <a:xfrm>
            <a:off x="762000" y="5711825"/>
            <a:ext cx="7848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73" name="Line 25"/>
          <p:cNvSpPr>
            <a:spLocks noChangeShapeType="1"/>
          </p:cNvSpPr>
          <p:nvPr/>
        </p:nvSpPr>
        <p:spPr bwMode="auto">
          <a:xfrm flipV="1">
            <a:off x="762000" y="1520825"/>
            <a:ext cx="0" cy="419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274" name="Text Box 26"/>
          <p:cNvSpPr txBox="1">
            <a:spLocks noChangeArrowheads="1"/>
          </p:cNvSpPr>
          <p:nvPr/>
        </p:nvSpPr>
        <p:spPr bwMode="auto">
          <a:xfrm>
            <a:off x="838200" y="5791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b="1" dirty="0">
                <a:solidFill>
                  <a:srgbClr val="0000FF"/>
                </a:solidFill>
                <a:latin typeface="Arial" panose="020B0604020202020204" pitchFamily="34" charset="0"/>
                <a:ea typeface="新細明體" panose="02020500000000000000" pitchFamily="18" charset="-120"/>
              </a:rPr>
              <a:t>時間</a:t>
            </a:r>
          </a:p>
        </p:txBody>
      </p:sp>
      <p:sp>
        <p:nvSpPr>
          <p:cNvPr id="53275" name="Text Box 27"/>
          <p:cNvSpPr txBox="1">
            <a:spLocks noChangeArrowheads="1"/>
          </p:cNvSpPr>
          <p:nvPr/>
        </p:nvSpPr>
        <p:spPr bwMode="auto">
          <a:xfrm>
            <a:off x="152400" y="4419600"/>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b="1" dirty="0">
                <a:solidFill>
                  <a:srgbClr val="0000FF"/>
                </a:solidFill>
                <a:latin typeface="Arial" panose="020B0604020202020204" pitchFamily="34" charset="0"/>
                <a:ea typeface="新細明體" panose="02020500000000000000" pitchFamily="18" charset="-120"/>
              </a:rPr>
              <a:t>股</a:t>
            </a:r>
          </a:p>
          <a:p>
            <a:pPr eaLnBrk="1" hangingPunct="1">
              <a:spcBef>
                <a:spcPct val="0"/>
              </a:spcBef>
              <a:buClrTx/>
              <a:buFontTx/>
              <a:buNone/>
            </a:pPr>
            <a:r>
              <a:rPr lang="zh-TW" altLang="en-US" sz="2400" b="1" dirty="0">
                <a:solidFill>
                  <a:srgbClr val="0000FF"/>
                </a:solidFill>
                <a:latin typeface="Arial" panose="020B0604020202020204" pitchFamily="34" charset="0"/>
                <a:ea typeface="新細明體" panose="02020500000000000000" pitchFamily="18" charset="-120"/>
              </a:rPr>
              <a:t>價</a:t>
            </a:r>
          </a:p>
        </p:txBody>
      </p:sp>
      <p:sp>
        <p:nvSpPr>
          <p:cNvPr id="48156" name="Text Box 28"/>
          <p:cNvSpPr txBox="1">
            <a:spLocks noChangeArrowheads="1"/>
          </p:cNvSpPr>
          <p:nvPr/>
        </p:nvSpPr>
        <p:spPr bwMode="auto">
          <a:xfrm>
            <a:off x="4259263" y="4733925"/>
            <a:ext cx="2646362" cy="830263"/>
          </a:xfrm>
          <a:prstGeom prst="rect">
            <a:avLst/>
          </a:prstGeom>
          <a:noFill/>
          <a:ln w="9525">
            <a:solidFill>
              <a:schemeClr val="tx1"/>
            </a:solidFill>
            <a:miter lim="800000"/>
            <a:headEnd/>
            <a:tailEnd/>
          </a:ln>
        </p:spPr>
        <p:txBody>
          <a:bodyPr wrap="none">
            <a:spAutoFit/>
          </a:bodyPr>
          <a:lstStyle/>
          <a:p>
            <a:pPr eaLnBrk="1" hangingPunct="1">
              <a:defRPr/>
            </a:pPr>
            <a:r>
              <a:rPr lang="zh-TW" altLang="en-US" b="1" dirty="0">
                <a:latin typeface="+mn-ea"/>
                <a:ea typeface="+mn-ea"/>
              </a:rPr>
              <a:t>虛線為移動平均線</a:t>
            </a:r>
            <a:endParaRPr lang="en-US" altLang="zh-TW" b="1" dirty="0">
              <a:latin typeface="+mn-ea"/>
              <a:ea typeface="+mn-ea"/>
            </a:endParaRPr>
          </a:p>
          <a:p>
            <a:pPr eaLnBrk="1" hangingPunct="1">
              <a:defRPr/>
            </a:pPr>
            <a:r>
              <a:rPr lang="zh-TW" altLang="en-US" b="1" dirty="0">
                <a:latin typeface="+mn-ea"/>
                <a:ea typeface="+mn-ea"/>
              </a:rPr>
              <a:t>實線為股價</a:t>
            </a:r>
            <a:r>
              <a:rPr lang="en-US" altLang="zh-TW" b="1" dirty="0">
                <a:latin typeface="+mn-ea"/>
                <a:ea typeface="+mn-ea"/>
              </a:rPr>
              <a:t>k</a:t>
            </a:r>
            <a:r>
              <a:rPr lang="zh-TW" altLang="en-US" b="1" dirty="0">
                <a:latin typeface="+mn-ea"/>
                <a:ea typeface="+mn-ea"/>
              </a:rPr>
              <a:t>線</a:t>
            </a:r>
          </a:p>
        </p:txBody>
      </p:sp>
    </p:spTree>
    <p:extLst>
      <p:ext uri="{BB962C8B-B14F-4D97-AF65-F5344CB8AC3E}">
        <p14:creationId xmlns:p14="http://schemas.microsoft.com/office/powerpoint/2010/main" val="3923612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1115616" y="188640"/>
            <a:ext cx="7238256" cy="533400"/>
          </a:xfrm>
        </p:spPr>
        <p:txBody>
          <a:bodyPr anchor="ctr"/>
          <a:lstStyle/>
          <a:p>
            <a:pPr eaLnBrk="1" hangingPunct="1"/>
            <a:r>
              <a:rPr lang="zh-TW" altLang="en-US" sz="4400" dirty="0">
                <a:solidFill>
                  <a:srgbClr val="FF0000"/>
                </a:solidFill>
                <a:ea typeface="華康魏碑體"/>
                <a:cs typeface="華康魏碑體"/>
              </a:rPr>
              <a:t>移動平均線</a:t>
            </a:r>
            <a:r>
              <a:rPr lang="en-US" altLang="zh-TW" sz="4400" dirty="0">
                <a:solidFill>
                  <a:srgbClr val="FF0000"/>
                </a:solidFill>
                <a:ea typeface="華康魏碑體"/>
                <a:cs typeface="華康魏碑體"/>
              </a:rPr>
              <a:t>MA</a:t>
            </a:r>
            <a:endParaRPr lang="zh-TW" altLang="en-US" sz="4400" dirty="0">
              <a:solidFill>
                <a:srgbClr val="FF0000"/>
              </a:solidFill>
              <a:ea typeface="華康粗明體"/>
              <a:cs typeface="華康粗明體"/>
            </a:endParaRPr>
          </a:p>
        </p:txBody>
      </p:sp>
      <p:sp>
        <p:nvSpPr>
          <p:cNvPr id="54275" name="Rectangle 3"/>
          <p:cNvSpPr>
            <a:spLocks noChangeArrowheads="1"/>
          </p:cNvSpPr>
          <p:nvPr/>
        </p:nvSpPr>
        <p:spPr bwMode="auto">
          <a:xfrm>
            <a:off x="539750" y="1484313"/>
            <a:ext cx="8077200"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914400" indent="-45720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130000"/>
              </a:lnSpc>
              <a:spcBef>
                <a:spcPct val="0"/>
              </a:spcBef>
              <a:buClr>
                <a:srgbClr val="FF0000"/>
              </a:buClr>
              <a:buFont typeface="Wingdings" panose="05000000000000000000" pitchFamily="2" charset="2"/>
              <a:buChar char="Ø"/>
            </a:pPr>
            <a:r>
              <a:rPr lang="zh-TW" altLang="en-US" sz="2800" b="1">
                <a:solidFill>
                  <a:srgbClr val="0000FF"/>
                </a:solidFill>
                <a:latin typeface="Arial" panose="020B0604020202020204" pitchFamily="34" charset="0"/>
              </a:rPr>
              <a:t>葛蘭碧八大法則</a:t>
            </a:r>
            <a:r>
              <a:rPr lang="en-US" altLang="zh-TW" sz="2800" b="1">
                <a:solidFill>
                  <a:srgbClr val="0000FF"/>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b="1">
                <a:solidFill>
                  <a:srgbClr val="FF0000"/>
                </a:solidFill>
                <a:latin typeface="Arial" panose="020B0604020202020204" pitchFamily="34" charset="0"/>
              </a:rPr>
              <a:t>買進時機</a:t>
            </a:r>
            <a:r>
              <a:rPr lang="zh-TW" altLang="en-US" b="1">
                <a:solidFill>
                  <a:srgbClr val="FF0000"/>
                </a:solidFill>
                <a:latin typeface="Arial" panose="020B0604020202020204" pitchFamily="34" charset="0"/>
                <a:sym typeface="Wingdings" panose="05000000000000000000" pitchFamily="2" charset="2"/>
              </a:rPr>
              <a:t></a:t>
            </a:r>
            <a:endParaRPr lang="zh-TW" altLang="en-US" b="1">
              <a:solidFill>
                <a:srgbClr val="FF0000"/>
              </a:solidFill>
              <a:latin typeface="Arial" panose="020B0604020202020204" pitchFamily="34" charset="0"/>
            </a:endParaRPr>
          </a:p>
          <a:p>
            <a:pPr lvl="1" eaLnBrk="1" hangingPunct="1">
              <a:lnSpc>
                <a:spcPct val="130000"/>
              </a:lnSpc>
              <a:spcBef>
                <a:spcPct val="0"/>
              </a:spcBef>
              <a:buClr>
                <a:srgbClr val="FF0000"/>
              </a:buClr>
              <a:buFont typeface="Wingdings" panose="05000000000000000000" pitchFamily="2" charset="2"/>
              <a:buAutoNum type="arabicPeriod"/>
            </a:pPr>
            <a:r>
              <a:rPr lang="zh-TW" altLang="en-US" sz="2400" b="1" u="sng">
                <a:solidFill>
                  <a:srgbClr val="3333FF"/>
                </a:solidFill>
                <a:latin typeface="Arial" panose="020B0604020202020204" pitchFamily="34" charset="0"/>
              </a:rPr>
              <a:t>平均線</a:t>
            </a:r>
            <a:r>
              <a:rPr lang="zh-TW" altLang="en-US" sz="2400" b="1">
                <a:solidFill>
                  <a:srgbClr val="3333FF"/>
                </a:solidFill>
                <a:latin typeface="Arial" panose="020B0604020202020204" pitchFamily="34" charset="0"/>
              </a:rPr>
              <a:t>從下降逐漸走平</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且有往上的跡象</a:t>
            </a:r>
            <a:r>
              <a:rPr lang="en-US" altLang="zh-TW" sz="2400" b="1">
                <a:solidFill>
                  <a:srgbClr val="3333FF"/>
                </a:solidFill>
                <a:latin typeface="Arial" panose="020B0604020202020204" pitchFamily="34" charset="0"/>
              </a:rPr>
              <a:t>, </a:t>
            </a:r>
            <a:r>
              <a:rPr lang="zh-TW" altLang="en-US" sz="2400" b="1" u="sng">
                <a:solidFill>
                  <a:srgbClr val="3333FF"/>
                </a:solidFill>
                <a:latin typeface="Arial" panose="020B0604020202020204" pitchFamily="34" charset="0"/>
              </a:rPr>
              <a:t>股價</a:t>
            </a:r>
            <a:r>
              <a:rPr lang="zh-TW" altLang="en-US" sz="2400" b="1">
                <a:solidFill>
                  <a:srgbClr val="3333FF"/>
                </a:solidFill>
                <a:latin typeface="Arial" panose="020B0604020202020204" pitchFamily="34" charset="0"/>
              </a:rPr>
              <a:t>從下方向上突破均線</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為買進訊號</a:t>
            </a:r>
            <a:r>
              <a:rPr lang="en-US" altLang="zh-TW" sz="2400" b="1">
                <a:solidFill>
                  <a:srgbClr val="FF0000"/>
                </a:solidFill>
                <a:latin typeface="Arial" panose="020B0604020202020204" pitchFamily="34" charset="0"/>
              </a:rPr>
              <a:t>. (</a:t>
            </a:r>
            <a:r>
              <a:rPr lang="zh-TW" altLang="en-US" sz="2400" b="1">
                <a:solidFill>
                  <a:srgbClr val="FF0000"/>
                </a:solidFill>
                <a:latin typeface="Arial" panose="020B0604020202020204" pitchFamily="34" charset="0"/>
              </a:rPr>
              <a:t>打底</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AutoNum type="arabicPeriod"/>
            </a:pPr>
            <a:r>
              <a:rPr lang="zh-TW" altLang="en-US" sz="2400" b="1">
                <a:solidFill>
                  <a:srgbClr val="3333FF"/>
                </a:solidFill>
                <a:latin typeface="Arial" panose="020B0604020202020204" pitchFamily="34" charset="0"/>
              </a:rPr>
              <a:t>股價雖然</a:t>
            </a:r>
            <a:r>
              <a:rPr lang="zh-TW" altLang="en-US" sz="2400" b="1" u="sng">
                <a:solidFill>
                  <a:schemeClr val="accent2"/>
                </a:solidFill>
                <a:latin typeface="Arial" panose="020B0604020202020204" pitchFamily="34" charset="0"/>
              </a:rPr>
              <a:t>跌入平均線下方</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但平均線仍上揚</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不久股價回到平均線的上方時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亦為買進訊號</a:t>
            </a:r>
            <a:r>
              <a:rPr lang="en-US" altLang="zh-TW" sz="2400" b="1">
                <a:solidFill>
                  <a:srgbClr val="3333FF"/>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探底</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AutoNum type="arabicPeriod"/>
            </a:pPr>
            <a:r>
              <a:rPr lang="zh-TW" altLang="en-US" sz="2400" b="1">
                <a:solidFill>
                  <a:srgbClr val="3333FF"/>
                </a:solidFill>
                <a:latin typeface="Arial" panose="020B0604020202020204" pitchFamily="34" charset="0"/>
              </a:rPr>
              <a:t>股價在平均線上方</a:t>
            </a:r>
            <a:r>
              <a:rPr lang="en-US" altLang="zh-TW" sz="2400" b="1">
                <a:solidFill>
                  <a:srgbClr val="3333FF"/>
                </a:solidFill>
                <a:latin typeface="Arial" panose="020B0604020202020204" pitchFamily="34" charset="0"/>
              </a:rPr>
              <a:t>, </a:t>
            </a:r>
            <a:r>
              <a:rPr lang="zh-TW" altLang="en-US" sz="2400" b="1" u="sng">
                <a:solidFill>
                  <a:schemeClr val="accent2"/>
                </a:solidFill>
                <a:latin typeface="Arial" panose="020B0604020202020204" pitchFamily="34" charset="0"/>
              </a:rPr>
              <a:t>突然下跌</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但未跌破平均線再上升時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可以</a:t>
            </a:r>
            <a:r>
              <a:rPr lang="zh-TW" altLang="en-US" sz="2400" b="1" u="sng">
                <a:solidFill>
                  <a:srgbClr val="3333FF"/>
                </a:solidFill>
                <a:latin typeface="Arial" panose="020B0604020202020204" pitchFamily="34" charset="0"/>
              </a:rPr>
              <a:t>加碼買進</a:t>
            </a:r>
            <a:r>
              <a:rPr lang="en-US" altLang="zh-TW" sz="2400" b="1">
                <a:solidFill>
                  <a:srgbClr val="FF0000"/>
                </a:solidFill>
                <a:latin typeface="Arial" panose="020B0604020202020204" pitchFamily="34" charset="0"/>
              </a:rPr>
              <a:t>. (</a:t>
            </a:r>
            <a:r>
              <a:rPr lang="zh-TW" altLang="en-US" sz="2400" b="1">
                <a:solidFill>
                  <a:srgbClr val="FF0000"/>
                </a:solidFill>
                <a:latin typeface="Arial" panose="020B0604020202020204" pitchFamily="34" charset="0"/>
              </a:rPr>
              <a:t>回檔</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AutoNum type="arabicPeriod"/>
            </a:pPr>
            <a:r>
              <a:rPr lang="zh-TW" altLang="en-US" sz="2400" b="1">
                <a:solidFill>
                  <a:srgbClr val="3333FF"/>
                </a:solidFill>
                <a:latin typeface="Arial" panose="020B0604020202020204" pitchFamily="34" charset="0"/>
              </a:rPr>
              <a:t>股價</a:t>
            </a:r>
            <a:r>
              <a:rPr lang="zh-TW" altLang="en-US" sz="2400" b="1" u="sng">
                <a:solidFill>
                  <a:schemeClr val="accent2"/>
                </a:solidFill>
                <a:latin typeface="Arial" panose="020B0604020202020204" pitchFamily="34" charset="0"/>
              </a:rPr>
              <a:t>在平均線下方</a:t>
            </a:r>
            <a:r>
              <a:rPr lang="en-US" altLang="zh-TW" sz="2400" b="1" u="sng">
                <a:solidFill>
                  <a:schemeClr val="accent2"/>
                </a:solidFill>
                <a:latin typeface="Arial" panose="020B0604020202020204" pitchFamily="34" charset="0"/>
              </a:rPr>
              <a:t>, </a:t>
            </a:r>
            <a:r>
              <a:rPr lang="zh-TW" altLang="en-US" sz="2400" b="1" u="sng">
                <a:solidFill>
                  <a:schemeClr val="accent2"/>
                </a:solidFill>
                <a:latin typeface="Arial" panose="020B0604020202020204" pitchFamily="34" charset="0"/>
              </a:rPr>
              <a:t>突然大跌</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遠離平均線時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很可能再度趨向平均線拉近</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為買進訊號</a:t>
            </a:r>
            <a:r>
              <a:rPr lang="en-US" altLang="zh-TW" sz="2400" b="1">
                <a:solidFill>
                  <a:srgbClr val="3333FF"/>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反彈</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乖離過大</a:t>
            </a:r>
            <a:r>
              <a:rPr lang="en-US" altLang="zh-TW" sz="2400" b="1">
                <a:solidFill>
                  <a:srgbClr val="FF0000"/>
                </a:solidFill>
                <a:latin typeface="Arial" panose="020B0604020202020204" pitchFamily="34" charset="0"/>
              </a:rPr>
              <a:t>)</a:t>
            </a:r>
          </a:p>
        </p:txBody>
      </p:sp>
    </p:spTree>
    <p:extLst>
      <p:ext uri="{BB962C8B-B14F-4D97-AF65-F5344CB8AC3E}">
        <p14:creationId xmlns:p14="http://schemas.microsoft.com/office/powerpoint/2010/main" val="41681539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A5A0E360-764C-4FEC-8940-22CEC460D4B6}" type="slidenum">
              <a:rPr lang="en-US" altLang="zh-TW" sz="1400" smtClean="0">
                <a:solidFill>
                  <a:schemeClr val="tx1"/>
                </a:solidFill>
                <a:ea typeface="新細明體" panose="02020500000000000000" pitchFamily="18" charset="-120"/>
              </a:rPr>
              <a:pPr>
                <a:spcBef>
                  <a:spcPct val="0"/>
                </a:spcBef>
                <a:buClrTx/>
                <a:buFontTx/>
                <a:buNone/>
              </a:pPr>
              <a:t>74</a:t>
            </a:fld>
            <a:endParaRPr lang="en-US" altLang="zh-TW" sz="1400">
              <a:solidFill>
                <a:schemeClr val="tx1"/>
              </a:solidFill>
              <a:ea typeface="新細明體" panose="02020500000000000000" pitchFamily="18" charset="-120"/>
            </a:endParaRPr>
          </a:p>
        </p:txBody>
      </p:sp>
      <p:pic>
        <p:nvPicPr>
          <p:cNvPr id="55299" name="Picture 2" descr="1305859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3"/>
          <p:cNvSpPr>
            <a:spLocks noChangeArrowheads="1"/>
          </p:cNvSpPr>
          <p:nvPr/>
        </p:nvSpPr>
        <p:spPr bwMode="auto">
          <a:xfrm>
            <a:off x="250825" y="6000750"/>
            <a:ext cx="7813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Georgia" panose="02040502050405020303" pitchFamily="18" charset="0"/>
              </a:rPr>
              <a:t>資料來源：</a:t>
            </a:r>
            <a:r>
              <a:rPr lang="en-US" altLang="zh-TW" sz="2000">
                <a:solidFill>
                  <a:schemeClr val="tx1"/>
                </a:solidFill>
                <a:latin typeface="Arial" panose="020B0604020202020204" pitchFamily="34" charset="0"/>
              </a:rPr>
              <a:t>http://www.wretch.cc/blog/eagle99&amp;article_id=11062976</a:t>
            </a:r>
          </a:p>
        </p:txBody>
      </p:sp>
      <p:sp>
        <p:nvSpPr>
          <p:cNvPr id="50181" name="文字方塊 1"/>
          <p:cNvSpPr txBox="1">
            <a:spLocks noChangeArrowheads="1"/>
          </p:cNvSpPr>
          <p:nvPr/>
        </p:nvSpPr>
        <p:spPr bwMode="auto">
          <a:xfrm>
            <a:off x="5580063" y="5013325"/>
            <a:ext cx="2592387" cy="830263"/>
          </a:xfrm>
          <a:prstGeom prst="rect">
            <a:avLst/>
          </a:prstGeom>
          <a:noFill/>
          <a:ln w="9525">
            <a:solidFill>
              <a:srgbClr val="333399"/>
            </a:solidFill>
            <a:miter lim="800000"/>
            <a:headEnd/>
            <a:tailEnd/>
          </a:ln>
        </p:spPr>
        <p:txBody>
          <a:bodyPr>
            <a:spAutoFit/>
          </a:bodyPr>
          <a:lstStyle/>
          <a:p>
            <a:pPr eaLnBrk="1" hangingPunct="1">
              <a:defRPr/>
            </a:pPr>
            <a:r>
              <a:rPr lang="zh-TW" altLang="en-US" dirty="0">
                <a:latin typeface="+mn-ea"/>
                <a:ea typeface="+mn-ea"/>
              </a:rPr>
              <a:t>實線是股價</a:t>
            </a:r>
            <a:r>
              <a:rPr lang="en-US" altLang="zh-TW" dirty="0">
                <a:latin typeface="+mn-ea"/>
                <a:ea typeface="+mn-ea"/>
              </a:rPr>
              <a:t>K</a:t>
            </a:r>
            <a:r>
              <a:rPr lang="zh-TW" altLang="en-US" dirty="0">
                <a:latin typeface="+mn-ea"/>
                <a:ea typeface="+mn-ea"/>
              </a:rPr>
              <a:t>線</a:t>
            </a:r>
            <a:endParaRPr lang="en-US" altLang="zh-TW" dirty="0">
              <a:latin typeface="+mn-ea"/>
              <a:ea typeface="+mn-ea"/>
            </a:endParaRPr>
          </a:p>
          <a:p>
            <a:pPr eaLnBrk="1" hangingPunct="1">
              <a:defRPr/>
            </a:pPr>
            <a:r>
              <a:rPr lang="zh-TW" altLang="en-US" dirty="0">
                <a:latin typeface="+mn-ea"/>
                <a:ea typeface="+mn-ea"/>
              </a:rPr>
              <a:t>需線是平均線</a:t>
            </a:r>
          </a:p>
        </p:txBody>
      </p:sp>
    </p:spTree>
    <p:extLst>
      <p:ext uri="{BB962C8B-B14F-4D97-AF65-F5344CB8AC3E}">
        <p14:creationId xmlns:p14="http://schemas.microsoft.com/office/powerpoint/2010/main" val="898591570"/>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82550" y="188640"/>
            <a:ext cx="8534400" cy="533400"/>
          </a:xfrm>
        </p:spPr>
        <p:txBody>
          <a:bodyPr anchor="ctr"/>
          <a:lstStyle/>
          <a:p>
            <a:pPr eaLnBrk="1" hangingPunct="1"/>
            <a:r>
              <a:rPr lang="zh-TW" altLang="en-US" sz="4400" dirty="0">
                <a:solidFill>
                  <a:srgbClr val="FF0000"/>
                </a:solidFill>
                <a:ea typeface="華康魏碑體"/>
                <a:cs typeface="華康魏碑體"/>
              </a:rPr>
              <a:t>移動平均線</a:t>
            </a:r>
            <a:r>
              <a:rPr lang="en-US" altLang="zh-TW" sz="4400" dirty="0">
                <a:solidFill>
                  <a:srgbClr val="FF0000"/>
                </a:solidFill>
                <a:ea typeface="華康魏碑體"/>
                <a:cs typeface="華康魏碑體"/>
              </a:rPr>
              <a:t>MA</a:t>
            </a:r>
            <a:endParaRPr lang="zh-TW" altLang="en-US" sz="4400" dirty="0">
              <a:solidFill>
                <a:srgbClr val="FF0000"/>
              </a:solidFill>
              <a:ea typeface="華康粗明體"/>
              <a:cs typeface="華康粗明體"/>
            </a:endParaRPr>
          </a:p>
        </p:txBody>
      </p:sp>
      <p:sp>
        <p:nvSpPr>
          <p:cNvPr id="56323" name="Rectangle 3"/>
          <p:cNvSpPr>
            <a:spLocks noChangeArrowheads="1"/>
          </p:cNvSpPr>
          <p:nvPr/>
        </p:nvSpPr>
        <p:spPr bwMode="auto">
          <a:xfrm>
            <a:off x="539750" y="1484313"/>
            <a:ext cx="8077200"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914400" indent="-45720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130000"/>
              </a:lnSpc>
              <a:spcBef>
                <a:spcPct val="0"/>
              </a:spcBef>
              <a:buClr>
                <a:srgbClr val="FF0000"/>
              </a:buClr>
              <a:buFont typeface="Wingdings" panose="05000000000000000000" pitchFamily="2" charset="2"/>
              <a:buChar char="Ø"/>
            </a:pPr>
            <a:r>
              <a:rPr lang="zh-TW" altLang="en-US" sz="2800" b="1">
                <a:solidFill>
                  <a:srgbClr val="0000FF"/>
                </a:solidFill>
                <a:latin typeface="Arial" panose="020B0604020202020204" pitchFamily="34" charset="0"/>
              </a:rPr>
              <a:t>葛蘭碧八大法則</a:t>
            </a:r>
            <a:r>
              <a:rPr lang="en-US" altLang="zh-TW" sz="2800" b="1">
                <a:solidFill>
                  <a:srgbClr val="0000FF"/>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b="1">
                <a:solidFill>
                  <a:srgbClr val="FF0000"/>
                </a:solidFill>
                <a:latin typeface="Arial" panose="020B0604020202020204" pitchFamily="34" charset="0"/>
              </a:rPr>
              <a:t>賣出時機</a:t>
            </a:r>
            <a:r>
              <a:rPr lang="zh-TW" altLang="en-US" b="1">
                <a:solidFill>
                  <a:srgbClr val="FF0000"/>
                </a:solidFill>
                <a:latin typeface="Arial" panose="020B0604020202020204" pitchFamily="34" charset="0"/>
                <a:sym typeface="Wingdings" panose="05000000000000000000" pitchFamily="2" charset="2"/>
              </a:rPr>
              <a:t></a:t>
            </a:r>
            <a:endParaRPr lang="zh-TW" altLang="en-US" b="1">
              <a:solidFill>
                <a:srgbClr val="FF0000"/>
              </a:solidFill>
              <a:latin typeface="Arial" panose="020B0604020202020204" pitchFamily="34" charset="0"/>
            </a:endParaRPr>
          </a:p>
          <a:p>
            <a:pPr lvl="1" eaLnBrk="1" hangingPunct="1">
              <a:lnSpc>
                <a:spcPct val="130000"/>
              </a:lnSpc>
              <a:spcBef>
                <a:spcPct val="0"/>
              </a:spcBef>
              <a:buClr>
                <a:srgbClr val="008000"/>
              </a:buClr>
              <a:buFont typeface="Wingdings" panose="05000000000000000000" pitchFamily="2" charset="2"/>
              <a:buAutoNum type="arabicPeriod" startAt="5"/>
            </a:pPr>
            <a:r>
              <a:rPr lang="zh-TW" altLang="en-US" sz="2400" b="1">
                <a:solidFill>
                  <a:srgbClr val="3333FF"/>
                </a:solidFill>
                <a:latin typeface="Arial" panose="020B0604020202020204" pitchFamily="34" charset="0"/>
              </a:rPr>
              <a:t>平均線</a:t>
            </a:r>
            <a:r>
              <a:rPr lang="zh-TW" altLang="en-US" sz="2400" b="1">
                <a:solidFill>
                  <a:srgbClr val="FF0000"/>
                </a:solidFill>
                <a:latin typeface="Arial" panose="020B0604020202020204" pitchFamily="34" charset="0"/>
              </a:rPr>
              <a:t>從上升逐漸走平</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且有往下傾斜的跡象</a:t>
            </a:r>
            <a:r>
              <a:rPr lang="en-US" altLang="zh-TW" sz="2400" b="1">
                <a:solidFill>
                  <a:srgbClr val="3333FF"/>
                </a:solidFill>
                <a:latin typeface="Arial" panose="020B0604020202020204" pitchFamily="34" charset="0"/>
              </a:rPr>
              <a:t>, </a:t>
            </a:r>
            <a:r>
              <a:rPr lang="zh-TW" altLang="en-US" sz="2400" b="1" u="sng">
                <a:solidFill>
                  <a:srgbClr val="3333FF"/>
                </a:solidFill>
                <a:latin typeface="Arial" panose="020B0604020202020204" pitchFamily="34" charset="0"/>
              </a:rPr>
              <a:t>股價從上方向下跌破均線</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為賣出訊號</a:t>
            </a:r>
            <a:r>
              <a:rPr lang="en-US" altLang="zh-TW" sz="2400" b="1">
                <a:solidFill>
                  <a:srgbClr val="3333FF"/>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盤頭</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008000"/>
              </a:buClr>
              <a:buFont typeface="Wingdings" panose="05000000000000000000" pitchFamily="2" charset="2"/>
              <a:buAutoNum type="arabicPeriod" startAt="5"/>
            </a:pPr>
            <a:r>
              <a:rPr lang="zh-TW" altLang="en-US" sz="2400" b="1" u="sng">
                <a:latin typeface="Arial" panose="020B0604020202020204" pitchFamily="34" charset="0"/>
              </a:rPr>
              <a:t>股價雖漲過平均線上方</a:t>
            </a:r>
            <a:r>
              <a:rPr lang="en-US" altLang="zh-TW" sz="2400" b="1" u="sng">
                <a:latin typeface="Arial" panose="020B0604020202020204" pitchFamily="34" charset="0"/>
              </a:rPr>
              <a:t>, </a:t>
            </a:r>
            <a:r>
              <a:rPr lang="zh-TW" altLang="en-US" sz="2400" b="1" u="sng">
                <a:latin typeface="Arial" panose="020B0604020202020204" pitchFamily="34" charset="0"/>
              </a:rPr>
              <a:t>但平均線仍下跌</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不久股價回到平均線的下方時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亦為賣出訊號</a:t>
            </a:r>
            <a:r>
              <a:rPr lang="en-US" altLang="zh-TW" sz="2400" b="1">
                <a:solidFill>
                  <a:srgbClr val="FF0000"/>
                </a:solidFill>
                <a:latin typeface="Arial" panose="020B0604020202020204" pitchFamily="34" charset="0"/>
              </a:rPr>
              <a:t>. (</a:t>
            </a:r>
            <a:r>
              <a:rPr lang="zh-TW" altLang="en-US" sz="2400" b="1">
                <a:solidFill>
                  <a:srgbClr val="FF0000"/>
                </a:solidFill>
                <a:latin typeface="Arial" panose="020B0604020202020204" pitchFamily="34" charset="0"/>
              </a:rPr>
              <a:t>做頭</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008000"/>
              </a:buClr>
              <a:buFont typeface="Wingdings" panose="05000000000000000000" pitchFamily="2" charset="2"/>
              <a:buAutoNum type="arabicPeriod" startAt="5"/>
            </a:pPr>
            <a:r>
              <a:rPr lang="zh-TW" altLang="en-US" sz="2400" b="1" u="sng">
                <a:latin typeface="Arial" panose="020B0604020202020204" pitchFamily="34" charset="0"/>
              </a:rPr>
              <a:t>股價在平均線下方</a:t>
            </a:r>
            <a:r>
              <a:rPr lang="en-US" altLang="zh-TW" sz="2400" b="1" u="sng">
                <a:latin typeface="Arial" panose="020B0604020202020204" pitchFamily="34" charset="0"/>
              </a:rPr>
              <a:t>, </a:t>
            </a:r>
            <a:r>
              <a:rPr lang="zh-TW" altLang="en-US" sz="2400" b="1" u="sng">
                <a:latin typeface="Arial" panose="020B0604020202020204" pitchFamily="34" charset="0"/>
              </a:rPr>
              <a:t>突然上漲</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但未漲過平均線再下跌時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可以</a:t>
            </a:r>
            <a:r>
              <a:rPr lang="zh-TW" altLang="en-US" sz="2400" b="1" u="sng">
                <a:solidFill>
                  <a:srgbClr val="3333FF"/>
                </a:solidFill>
                <a:latin typeface="Arial" panose="020B0604020202020204" pitchFamily="34" charset="0"/>
              </a:rPr>
              <a:t>加碼融券賣出</a:t>
            </a:r>
            <a:r>
              <a:rPr lang="en-US" altLang="zh-TW" sz="2400" b="1">
                <a:solidFill>
                  <a:srgbClr val="3333FF"/>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只是反彈</a:t>
            </a:r>
            <a:r>
              <a:rPr lang="en-US" altLang="zh-TW" sz="2400" b="1">
                <a:solidFill>
                  <a:srgbClr val="FF0000"/>
                </a:solidFill>
                <a:latin typeface="Arial" panose="020B0604020202020204" pitchFamily="34" charset="0"/>
              </a:rPr>
              <a:t>)</a:t>
            </a:r>
          </a:p>
          <a:p>
            <a:pPr lvl="1" eaLnBrk="1" hangingPunct="1">
              <a:lnSpc>
                <a:spcPct val="130000"/>
              </a:lnSpc>
              <a:spcBef>
                <a:spcPct val="0"/>
              </a:spcBef>
              <a:buClr>
                <a:srgbClr val="008000"/>
              </a:buClr>
              <a:buFont typeface="Wingdings" panose="05000000000000000000" pitchFamily="2" charset="2"/>
              <a:buAutoNum type="arabicPeriod" startAt="5"/>
            </a:pPr>
            <a:r>
              <a:rPr lang="zh-TW" altLang="en-US" sz="2400" b="1" u="sng">
                <a:latin typeface="Arial" panose="020B0604020202020204" pitchFamily="34" charset="0"/>
              </a:rPr>
              <a:t>股價在平均線上方</a:t>
            </a:r>
            <a:r>
              <a:rPr lang="en-US" altLang="zh-TW" sz="2400" b="1" u="sng">
                <a:latin typeface="Arial" panose="020B0604020202020204" pitchFamily="34" charset="0"/>
              </a:rPr>
              <a:t>, </a:t>
            </a:r>
            <a:r>
              <a:rPr lang="zh-TW" altLang="en-US" sz="2400" b="1" u="sng">
                <a:latin typeface="Arial" panose="020B0604020202020204" pitchFamily="34" charset="0"/>
              </a:rPr>
              <a:t>突然大漲</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遠離平均線時</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很可能再度趨向平均線拉近</a:t>
            </a:r>
            <a:r>
              <a:rPr lang="en-US" altLang="zh-TW" sz="2400" b="1">
                <a:solidFill>
                  <a:srgbClr val="3333FF"/>
                </a:solidFill>
                <a:latin typeface="Arial" panose="020B0604020202020204" pitchFamily="34" charset="0"/>
              </a:rPr>
              <a:t>, </a:t>
            </a:r>
            <a:r>
              <a:rPr lang="zh-TW" altLang="en-US" sz="2400" b="1">
                <a:solidFill>
                  <a:srgbClr val="3333FF"/>
                </a:solidFill>
                <a:latin typeface="Arial" panose="020B0604020202020204" pitchFamily="34" charset="0"/>
              </a:rPr>
              <a:t>為賣出訊號</a:t>
            </a:r>
            <a:r>
              <a:rPr lang="en-US" altLang="zh-TW" sz="2400" b="1">
                <a:solidFill>
                  <a:srgbClr val="3333FF"/>
                </a:solidFill>
                <a:latin typeface="Arial" panose="020B0604020202020204" pitchFamily="34" charset="0"/>
              </a:rPr>
              <a:t>. </a:t>
            </a:r>
            <a:r>
              <a:rPr lang="en-US" altLang="zh-TW" sz="2400" b="1">
                <a:solidFill>
                  <a:srgbClr val="FF0000"/>
                </a:solidFill>
                <a:latin typeface="Arial" panose="020B0604020202020204" pitchFamily="34" charset="0"/>
              </a:rPr>
              <a:t>(</a:t>
            </a:r>
            <a:r>
              <a:rPr lang="zh-TW" altLang="en-US" sz="2400" b="1">
                <a:solidFill>
                  <a:srgbClr val="FF0000"/>
                </a:solidFill>
                <a:latin typeface="Arial" panose="020B0604020202020204" pitchFamily="34" charset="0"/>
              </a:rPr>
              <a:t>回檔</a:t>
            </a:r>
            <a:r>
              <a:rPr lang="en-US" altLang="zh-TW" sz="2400" b="1">
                <a:solidFill>
                  <a:srgbClr val="FF0000"/>
                </a:solidFill>
                <a:latin typeface="Arial" panose="020B0604020202020204" pitchFamily="34" charset="0"/>
              </a:rPr>
              <a:t>)</a:t>
            </a:r>
          </a:p>
        </p:txBody>
      </p:sp>
    </p:spTree>
    <p:extLst>
      <p:ext uri="{BB962C8B-B14F-4D97-AF65-F5344CB8AC3E}">
        <p14:creationId xmlns:p14="http://schemas.microsoft.com/office/powerpoint/2010/main" val="2951788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304800" y="332656"/>
            <a:ext cx="8534400" cy="533400"/>
          </a:xfrm>
        </p:spPr>
        <p:txBody>
          <a:bodyPr anchor="ctr"/>
          <a:lstStyle/>
          <a:p>
            <a:pPr eaLnBrk="1" hangingPunct="1"/>
            <a:r>
              <a:rPr lang="zh-TW" altLang="en-US" sz="4400" dirty="0">
                <a:solidFill>
                  <a:srgbClr val="FF0000"/>
                </a:solidFill>
                <a:ea typeface="華康魏碑體"/>
                <a:cs typeface="華康魏碑體"/>
              </a:rPr>
              <a:t>移動平均線</a:t>
            </a:r>
            <a:r>
              <a:rPr lang="en-US" altLang="zh-TW" sz="4400" dirty="0">
                <a:solidFill>
                  <a:srgbClr val="FF0000"/>
                </a:solidFill>
                <a:ea typeface="華康魏碑體"/>
                <a:cs typeface="華康魏碑體"/>
              </a:rPr>
              <a:t>MA</a:t>
            </a:r>
            <a:endParaRPr lang="zh-TW" altLang="en-US" sz="4400" dirty="0">
              <a:solidFill>
                <a:srgbClr val="FF0000"/>
              </a:solidFill>
              <a:ea typeface="華康粗明體"/>
              <a:cs typeface="華康粗明體"/>
            </a:endParaRPr>
          </a:p>
        </p:txBody>
      </p:sp>
      <p:sp>
        <p:nvSpPr>
          <p:cNvPr id="57347" name="Rectangle 3"/>
          <p:cNvSpPr>
            <a:spLocks noChangeArrowheads="1"/>
          </p:cNvSpPr>
          <p:nvPr/>
        </p:nvSpPr>
        <p:spPr bwMode="auto">
          <a:xfrm>
            <a:off x="467544" y="1412776"/>
            <a:ext cx="8496944" cy="545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457200" indent="-457200">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914400" indent="-45720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130000"/>
              </a:lnSpc>
              <a:spcBef>
                <a:spcPct val="0"/>
              </a:spcBef>
              <a:buClr>
                <a:srgbClr val="FF0000"/>
              </a:buClr>
              <a:buFont typeface="Wingdings" panose="05000000000000000000" pitchFamily="2" charset="2"/>
              <a:buChar char="Ø"/>
            </a:pPr>
            <a:r>
              <a:rPr lang="zh-TW" altLang="en-US" sz="2800" b="1" dirty="0">
                <a:solidFill>
                  <a:srgbClr val="FF0000"/>
                </a:solidFill>
                <a:latin typeface="Arial" panose="020B0604020202020204" pitchFamily="34" charset="0"/>
              </a:rPr>
              <a:t>交叉比較法</a:t>
            </a:r>
            <a:r>
              <a:rPr lang="en-US" altLang="zh-TW" sz="2800" b="1" dirty="0">
                <a:solidFill>
                  <a:srgbClr val="FF0000"/>
                </a:solidFill>
                <a:latin typeface="Arial" panose="020B0604020202020204" pitchFamily="34" charset="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sz="2400" b="1" u="sng" dirty="0">
                <a:solidFill>
                  <a:srgbClr val="0000FF"/>
                </a:solidFill>
                <a:latin typeface="標楷體" panose="03000509000000000000" pitchFamily="65" charset="-120"/>
              </a:rPr>
              <a:t>短期平均線</a:t>
            </a:r>
            <a:r>
              <a:rPr lang="zh-TW" altLang="en-US" sz="2400" b="1" dirty="0">
                <a:solidFill>
                  <a:srgbClr val="0000FF"/>
                </a:solidFill>
                <a:latin typeface="標楷體" panose="03000509000000000000" pitchFamily="65" charset="-120"/>
              </a:rPr>
              <a:t>從下往上穿越</a:t>
            </a:r>
            <a:r>
              <a:rPr lang="zh-TW" altLang="en-US" sz="2400" b="1" u="sng" dirty="0">
                <a:solidFill>
                  <a:srgbClr val="0000FF"/>
                </a:solidFill>
                <a:latin typeface="標楷體" panose="03000509000000000000" pitchFamily="65" charset="-120"/>
              </a:rPr>
              <a:t>長期平均線</a:t>
            </a:r>
            <a:r>
              <a:rPr lang="zh-TW" altLang="en-US" sz="2400" b="1" dirty="0">
                <a:solidFill>
                  <a:srgbClr val="0000FF"/>
                </a:solidFill>
                <a:latin typeface="標楷體" panose="03000509000000000000" pitchFamily="65" charset="-120"/>
              </a:rPr>
              <a:t>時</a:t>
            </a:r>
            <a:r>
              <a:rPr lang="en-US" altLang="zh-TW" sz="2400" b="1" dirty="0">
                <a:solidFill>
                  <a:srgbClr val="FF0000"/>
                </a:solidFill>
                <a:latin typeface="標楷體" panose="03000509000000000000" pitchFamily="65" charset="-120"/>
              </a:rPr>
              <a:t>(</a:t>
            </a:r>
            <a:r>
              <a:rPr lang="zh-TW" altLang="en-US" sz="2400" b="1" dirty="0">
                <a:solidFill>
                  <a:srgbClr val="FF0000"/>
                </a:solidFill>
                <a:latin typeface="標楷體" panose="03000509000000000000" pitchFamily="65" charset="-120"/>
              </a:rPr>
              <a:t>黃金交叉</a:t>
            </a:r>
            <a:r>
              <a:rPr lang="en-US" altLang="zh-TW" sz="2400" b="1" dirty="0">
                <a:solidFill>
                  <a:srgbClr val="FF0000"/>
                </a:solidFill>
                <a:latin typeface="標楷體" panose="03000509000000000000" pitchFamily="65" charset="-120"/>
              </a:rPr>
              <a:t>) </a:t>
            </a:r>
            <a:r>
              <a:rPr lang="zh-TW" altLang="en-US" sz="2400" b="1" dirty="0">
                <a:solidFill>
                  <a:srgbClr val="0000FF"/>
                </a:solidFill>
                <a:latin typeface="標楷體" panose="03000509000000000000" pitchFamily="65" charset="-120"/>
              </a:rPr>
              <a:t>為買進訊號</a:t>
            </a:r>
            <a:r>
              <a:rPr lang="en-US" altLang="zh-TW" sz="2400" b="1" dirty="0">
                <a:solidFill>
                  <a:srgbClr val="0000FF"/>
                </a:solidFill>
                <a:latin typeface="標楷體" panose="03000509000000000000" pitchFamily="65" charset="-12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sz="2400" b="1" dirty="0">
                <a:solidFill>
                  <a:srgbClr val="0000FF"/>
                </a:solidFill>
                <a:latin typeface="標楷體" panose="03000509000000000000" pitchFamily="65" charset="-120"/>
              </a:rPr>
              <a:t>短期平均線從上往下穿越長期平均線時</a:t>
            </a:r>
            <a:r>
              <a:rPr lang="en-US" altLang="zh-TW" sz="2400" b="1" dirty="0">
                <a:solidFill>
                  <a:srgbClr val="FF0000"/>
                </a:solidFill>
                <a:latin typeface="標楷體" panose="03000509000000000000" pitchFamily="65" charset="-120"/>
              </a:rPr>
              <a:t>(</a:t>
            </a:r>
            <a:r>
              <a:rPr lang="zh-TW" altLang="en-US" sz="2400" b="1" dirty="0">
                <a:solidFill>
                  <a:srgbClr val="FF0000"/>
                </a:solidFill>
                <a:latin typeface="標楷體" panose="03000509000000000000" pitchFamily="65" charset="-120"/>
              </a:rPr>
              <a:t>死亡交叉</a:t>
            </a:r>
            <a:r>
              <a:rPr lang="en-US" altLang="zh-TW" sz="2400" b="1" dirty="0">
                <a:solidFill>
                  <a:srgbClr val="FF0000"/>
                </a:solidFill>
                <a:latin typeface="標楷體" panose="03000509000000000000" pitchFamily="65" charset="-120"/>
              </a:rPr>
              <a:t>)</a:t>
            </a:r>
            <a:r>
              <a:rPr lang="zh-TW" altLang="en-US" sz="2400" b="1" dirty="0">
                <a:solidFill>
                  <a:srgbClr val="0000FF"/>
                </a:solidFill>
                <a:latin typeface="標楷體" panose="03000509000000000000" pitchFamily="65" charset="-120"/>
              </a:rPr>
              <a:t>為賣出訊號</a:t>
            </a:r>
            <a:r>
              <a:rPr lang="en-US" altLang="zh-TW" sz="2400" b="1" dirty="0">
                <a:solidFill>
                  <a:srgbClr val="0000FF"/>
                </a:solidFill>
                <a:latin typeface="標楷體" panose="03000509000000000000" pitchFamily="65" charset="-12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sz="2400" b="1" dirty="0">
                <a:solidFill>
                  <a:srgbClr val="0000FF"/>
                </a:solidFill>
                <a:latin typeface="標楷體" panose="03000509000000000000" pitchFamily="65" charset="-120"/>
              </a:rPr>
              <a:t>當移動平均線呈現短、中、長期由上而下順序排列時</a:t>
            </a:r>
            <a:r>
              <a:rPr lang="en-US" altLang="zh-TW" sz="2400" b="1" dirty="0">
                <a:solidFill>
                  <a:srgbClr val="FF0000"/>
                </a:solidFill>
                <a:latin typeface="標楷體" panose="03000509000000000000" pitchFamily="65" charset="-120"/>
              </a:rPr>
              <a:t>(</a:t>
            </a:r>
            <a:r>
              <a:rPr lang="zh-TW" altLang="en-US" sz="2400" b="1" dirty="0">
                <a:solidFill>
                  <a:srgbClr val="FF0000"/>
                </a:solidFill>
                <a:latin typeface="標楷體" panose="03000509000000000000" pitchFamily="65" charset="-120"/>
              </a:rPr>
              <a:t>多頭排列</a:t>
            </a:r>
            <a:r>
              <a:rPr lang="en-US" altLang="zh-TW" sz="2400" b="1" dirty="0">
                <a:solidFill>
                  <a:srgbClr val="FF0000"/>
                </a:solidFill>
                <a:latin typeface="標楷體" panose="03000509000000000000" pitchFamily="65" charset="-120"/>
              </a:rPr>
              <a:t>)</a:t>
            </a:r>
            <a:r>
              <a:rPr lang="zh-TW" altLang="en-US" sz="2400" b="1" dirty="0">
                <a:solidFill>
                  <a:srgbClr val="0000FF"/>
                </a:solidFill>
                <a:latin typeface="標楷體" panose="03000509000000000000" pitchFamily="65" charset="-120"/>
              </a:rPr>
              <a:t>，為多頭市場的確認，操作以逢低作多為宜</a:t>
            </a:r>
            <a:r>
              <a:rPr lang="en-US" altLang="zh-TW" sz="2400" b="1" dirty="0">
                <a:solidFill>
                  <a:srgbClr val="0000FF"/>
                </a:solidFill>
                <a:latin typeface="標楷體" panose="03000509000000000000" pitchFamily="65" charset="-120"/>
              </a:rPr>
              <a:t>.</a:t>
            </a:r>
          </a:p>
          <a:p>
            <a:pPr lvl="1" eaLnBrk="1" hangingPunct="1">
              <a:lnSpc>
                <a:spcPct val="130000"/>
              </a:lnSpc>
              <a:spcBef>
                <a:spcPct val="0"/>
              </a:spcBef>
              <a:buClr>
                <a:srgbClr val="FF0000"/>
              </a:buClr>
              <a:buFont typeface="Wingdings" panose="05000000000000000000" pitchFamily="2" charset="2"/>
              <a:buBlip>
                <a:blip r:embed="rId2"/>
              </a:buBlip>
            </a:pPr>
            <a:r>
              <a:rPr lang="zh-TW" altLang="en-US" sz="2400" b="1" dirty="0">
                <a:solidFill>
                  <a:srgbClr val="0000FF"/>
                </a:solidFill>
                <a:latin typeface="標楷體" panose="03000509000000000000" pitchFamily="65" charset="-120"/>
              </a:rPr>
              <a:t>當移動平均線呈現長、中、短期由上而下順序排列時</a:t>
            </a:r>
            <a:r>
              <a:rPr lang="en-US" altLang="zh-TW" sz="2400" b="1" dirty="0">
                <a:solidFill>
                  <a:srgbClr val="FF0000"/>
                </a:solidFill>
                <a:latin typeface="標楷體" panose="03000509000000000000" pitchFamily="65" charset="-120"/>
              </a:rPr>
              <a:t>(</a:t>
            </a:r>
            <a:r>
              <a:rPr lang="zh-TW" altLang="en-US" sz="2400" b="1" dirty="0">
                <a:solidFill>
                  <a:srgbClr val="FF0000"/>
                </a:solidFill>
                <a:latin typeface="標楷體" panose="03000509000000000000" pitchFamily="65" charset="-120"/>
              </a:rPr>
              <a:t>空頭排列</a:t>
            </a:r>
            <a:r>
              <a:rPr lang="en-US" altLang="zh-TW" sz="2400" b="1" dirty="0">
                <a:solidFill>
                  <a:srgbClr val="FF0000"/>
                </a:solidFill>
                <a:latin typeface="標楷體" panose="03000509000000000000" pitchFamily="65" charset="-120"/>
              </a:rPr>
              <a:t>)</a:t>
            </a:r>
            <a:r>
              <a:rPr lang="zh-TW" altLang="en-US" sz="2400" b="1" dirty="0">
                <a:solidFill>
                  <a:srgbClr val="0000FF"/>
                </a:solidFill>
                <a:latin typeface="標楷體" panose="03000509000000000000" pitchFamily="65" charset="-120"/>
              </a:rPr>
              <a:t>，為空頭市場的確認，操作以逢高作空為宜</a:t>
            </a:r>
            <a:r>
              <a:rPr lang="en-US" altLang="zh-TW" sz="2400" b="1" dirty="0">
                <a:solidFill>
                  <a:srgbClr val="0000FF"/>
                </a:solidFill>
                <a:latin typeface="標楷體" panose="03000509000000000000" pitchFamily="65" charset="-120"/>
              </a:rPr>
              <a:t>.</a:t>
            </a:r>
          </a:p>
        </p:txBody>
      </p:sp>
    </p:spTree>
    <p:extLst>
      <p:ext uri="{BB962C8B-B14F-4D97-AF65-F5344CB8AC3E}">
        <p14:creationId xmlns:p14="http://schemas.microsoft.com/office/powerpoint/2010/main" val="3724387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187450" y="100529"/>
            <a:ext cx="7369175" cy="1143000"/>
          </a:xfrm>
        </p:spPr>
        <p:txBody>
          <a:bodyPr/>
          <a:lstStyle/>
          <a:p>
            <a:pPr eaLnBrk="1" hangingPunct="1"/>
            <a:r>
              <a:rPr lang="zh-TW" altLang="en-US" sz="4000" dirty="0"/>
              <a:t>移動平均線</a:t>
            </a:r>
            <a:r>
              <a:rPr lang="en-US" altLang="zh-TW" sz="4000" dirty="0"/>
              <a:t>MA</a:t>
            </a:r>
            <a:r>
              <a:rPr lang="zh-TW" altLang="en-US" sz="4000" dirty="0"/>
              <a:t>黃金交叉與</a:t>
            </a:r>
            <a:r>
              <a:rPr lang="en-US" altLang="zh-TW" sz="4000" dirty="0"/>
              <a:t/>
            </a:r>
            <a:br>
              <a:rPr lang="en-US" altLang="zh-TW" sz="4000" dirty="0"/>
            </a:br>
            <a:r>
              <a:rPr lang="zh-TW" altLang="en-US" sz="4000" dirty="0"/>
              <a:t>死亡交叉</a:t>
            </a:r>
            <a:endParaRPr lang="zh-TW" altLang="zh-TW" sz="4000" dirty="0"/>
          </a:p>
        </p:txBody>
      </p:sp>
      <p:sp>
        <p:nvSpPr>
          <p:cNvPr id="58372" name="Line 3"/>
          <p:cNvSpPr>
            <a:spLocks noChangeShapeType="1"/>
          </p:cNvSpPr>
          <p:nvPr/>
        </p:nvSpPr>
        <p:spPr bwMode="auto">
          <a:xfrm>
            <a:off x="539750" y="4581525"/>
            <a:ext cx="3816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73" name="Line 4"/>
          <p:cNvSpPr>
            <a:spLocks noChangeShapeType="1"/>
          </p:cNvSpPr>
          <p:nvPr/>
        </p:nvSpPr>
        <p:spPr bwMode="auto">
          <a:xfrm flipV="1">
            <a:off x="539750" y="2205038"/>
            <a:ext cx="0" cy="2378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95653" name="Freeform 5"/>
          <p:cNvSpPr>
            <a:spLocks/>
          </p:cNvSpPr>
          <p:nvPr/>
        </p:nvSpPr>
        <p:spPr bwMode="auto">
          <a:xfrm>
            <a:off x="1042988" y="2420938"/>
            <a:ext cx="2305050" cy="1584325"/>
          </a:xfrm>
          <a:custGeom>
            <a:avLst/>
            <a:gdLst>
              <a:gd name="T0" fmla="*/ 0 w 1587"/>
              <a:gd name="T1" fmla="*/ 2147483646 h 726"/>
              <a:gd name="T2" fmla="*/ 2147483646 w 1587"/>
              <a:gd name="T3" fmla="*/ 2147483646 h 726"/>
              <a:gd name="T4" fmla="*/ 2147483646 w 1587"/>
              <a:gd name="T5" fmla="*/ 0 h 726"/>
              <a:gd name="T6" fmla="*/ 0 60000 65536"/>
              <a:gd name="T7" fmla="*/ 0 60000 65536"/>
              <a:gd name="T8" fmla="*/ 0 60000 65536"/>
              <a:gd name="T9" fmla="*/ 0 w 1587"/>
              <a:gd name="T10" fmla="*/ 0 h 726"/>
              <a:gd name="T11" fmla="*/ 1587 w 1587"/>
              <a:gd name="T12" fmla="*/ 726 h 726"/>
            </a:gdLst>
            <a:ahLst/>
            <a:cxnLst>
              <a:cxn ang="T6">
                <a:pos x="T0" y="T1"/>
              </a:cxn>
              <a:cxn ang="T7">
                <a:pos x="T2" y="T3"/>
              </a:cxn>
              <a:cxn ang="T8">
                <a:pos x="T4" y="T5"/>
              </a:cxn>
            </a:cxnLst>
            <a:rect l="T9" t="T10" r="T11" b="T12"/>
            <a:pathLst>
              <a:path w="1587" h="726">
                <a:moveTo>
                  <a:pt x="0" y="726"/>
                </a:moveTo>
                <a:cubicBezTo>
                  <a:pt x="321" y="718"/>
                  <a:pt x="642" y="711"/>
                  <a:pt x="907" y="590"/>
                </a:cubicBezTo>
                <a:cubicBezTo>
                  <a:pt x="1172" y="469"/>
                  <a:pt x="1379" y="234"/>
                  <a:pt x="1587" y="0"/>
                </a:cubicBezTo>
              </a:path>
            </a:pathLst>
          </a:custGeom>
          <a:noFill/>
          <a:ln w="38100" cmpd="sng">
            <a:solidFill>
              <a:srgbClr val="FF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8375" name="Freeform 6"/>
          <p:cNvSpPr>
            <a:spLocks/>
          </p:cNvSpPr>
          <p:nvPr/>
        </p:nvSpPr>
        <p:spPr bwMode="auto">
          <a:xfrm>
            <a:off x="1187450" y="2565400"/>
            <a:ext cx="2520950" cy="1079500"/>
          </a:xfrm>
          <a:custGeom>
            <a:avLst/>
            <a:gdLst>
              <a:gd name="T0" fmla="*/ 0 w 2041"/>
              <a:gd name="T1" fmla="*/ 2147483646 h 680"/>
              <a:gd name="T2" fmla="*/ 2147483646 w 2041"/>
              <a:gd name="T3" fmla="*/ 2147483646 h 680"/>
              <a:gd name="T4" fmla="*/ 2147483646 w 2041"/>
              <a:gd name="T5" fmla="*/ 0 h 680"/>
              <a:gd name="T6" fmla="*/ 0 60000 65536"/>
              <a:gd name="T7" fmla="*/ 0 60000 65536"/>
              <a:gd name="T8" fmla="*/ 0 60000 65536"/>
              <a:gd name="T9" fmla="*/ 0 w 2041"/>
              <a:gd name="T10" fmla="*/ 0 h 680"/>
              <a:gd name="T11" fmla="*/ 2041 w 2041"/>
              <a:gd name="T12" fmla="*/ 680 h 680"/>
            </a:gdLst>
            <a:ahLst/>
            <a:cxnLst>
              <a:cxn ang="T6">
                <a:pos x="T0" y="T1"/>
              </a:cxn>
              <a:cxn ang="T7">
                <a:pos x="T2" y="T3"/>
              </a:cxn>
              <a:cxn ang="T8">
                <a:pos x="T4" y="T5"/>
              </a:cxn>
            </a:cxnLst>
            <a:rect l="T9" t="T10" r="T11" b="T12"/>
            <a:pathLst>
              <a:path w="2041" h="680">
                <a:moveTo>
                  <a:pt x="0" y="680"/>
                </a:moveTo>
                <a:cubicBezTo>
                  <a:pt x="465" y="668"/>
                  <a:pt x="930" y="657"/>
                  <a:pt x="1270" y="544"/>
                </a:cubicBezTo>
                <a:cubicBezTo>
                  <a:pt x="1610" y="431"/>
                  <a:pt x="1825" y="215"/>
                  <a:pt x="2041" y="0"/>
                </a:cubicBez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5655" name="Text Box 7"/>
          <p:cNvSpPr txBox="1">
            <a:spLocks noChangeArrowheads="1"/>
          </p:cNvSpPr>
          <p:nvPr/>
        </p:nvSpPr>
        <p:spPr bwMode="auto">
          <a:xfrm>
            <a:off x="2339975" y="2108200"/>
            <a:ext cx="143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en-US" altLang="zh-TW" sz="2400">
                <a:solidFill>
                  <a:srgbClr val="FF0000"/>
                </a:solidFill>
                <a:latin typeface="Arial" panose="020B0604020202020204" pitchFamily="34" charset="0"/>
              </a:rPr>
              <a:t>10MA</a:t>
            </a:r>
          </a:p>
        </p:txBody>
      </p:sp>
      <p:sp>
        <p:nvSpPr>
          <p:cNvPr id="58377" name="Text Box 8"/>
          <p:cNvSpPr txBox="1">
            <a:spLocks noChangeArrowheads="1"/>
          </p:cNvSpPr>
          <p:nvPr/>
        </p:nvSpPr>
        <p:spPr bwMode="auto">
          <a:xfrm>
            <a:off x="3563938" y="2852738"/>
            <a:ext cx="1079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en-US" altLang="zh-TW" sz="2400">
                <a:solidFill>
                  <a:schemeClr val="tx1"/>
                </a:solidFill>
                <a:latin typeface="Arial" panose="020B0604020202020204" pitchFamily="34" charset="0"/>
              </a:rPr>
              <a:t>30MA</a:t>
            </a:r>
          </a:p>
        </p:txBody>
      </p:sp>
      <p:sp>
        <p:nvSpPr>
          <p:cNvPr id="58378" name="Text Box 9"/>
          <p:cNvSpPr txBox="1">
            <a:spLocks noChangeArrowheads="1"/>
          </p:cNvSpPr>
          <p:nvPr/>
        </p:nvSpPr>
        <p:spPr bwMode="auto">
          <a:xfrm>
            <a:off x="1763713" y="494188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Arial" panose="020B0604020202020204" pitchFamily="34" charset="0"/>
              </a:rPr>
              <a:t>黃金交叉</a:t>
            </a:r>
          </a:p>
        </p:txBody>
      </p:sp>
      <p:sp>
        <p:nvSpPr>
          <p:cNvPr id="58379" name="Line 10"/>
          <p:cNvSpPr>
            <a:spLocks noChangeShapeType="1"/>
          </p:cNvSpPr>
          <p:nvPr/>
        </p:nvSpPr>
        <p:spPr bwMode="auto">
          <a:xfrm>
            <a:off x="4643438" y="4581525"/>
            <a:ext cx="3816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80" name="Line 11"/>
          <p:cNvSpPr>
            <a:spLocks noChangeShapeType="1"/>
          </p:cNvSpPr>
          <p:nvPr/>
        </p:nvSpPr>
        <p:spPr bwMode="auto">
          <a:xfrm flipV="1">
            <a:off x="4643438" y="2205038"/>
            <a:ext cx="0" cy="2378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95660" name="Freeform 12"/>
          <p:cNvSpPr>
            <a:spLocks/>
          </p:cNvSpPr>
          <p:nvPr/>
        </p:nvSpPr>
        <p:spPr bwMode="auto">
          <a:xfrm>
            <a:off x="5219700" y="2541588"/>
            <a:ext cx="2447925" cy="1463675"/>
          </a:xfrm>
          <a:custGeom>
            <a:avLst/>
            <a:gdLst>
              <a:gd name="T0" fmla="*/ 0 w 1542"/>
              <a:gd name="T1" fmla="*/ 2147483646 h 922"/>
              <a:gd name="T2" fmla="*/ 2147483646 w 1542"/>
              <a:gd name="T3" fmla="*/ 2147483646 h 922"/>
              <a:gd name="T4" fmla="*/ 2147483646 w 1542"/>
              <a:gd name="T5" fmla="*/ 2147483646 h 922"/>
              <a:gd name="T6" fmla="*/ 0 60000 65536"/>
              <a:gd name="T7" fmla="*/ 0 60000 65536"/>
              <a:gd name="T8" fmla="*/ 0 60000 65536"/>
              <a:gd name="T9" fmla="*/ 0 w 1542"/>
              <a:gd name="T10" fmla="*/ 0 h 922"/>
              <a:gd name="T11" fmla="*/ 1542 w 1542"/>
              <a:gd name="T12" fmla="*/ 922 h 922"/>
            </a:gdLst>
            <a:ahLst/>
            <a:cxnLst>
              <a:cxn ang="T6">
                <a:pos x="T0" y="T1"/>
              </a:cxn>
              <a:cxn ang="T7">
                <a:pos x="T2" y="T3"/>
              </a:cxn>
              <a:cxn ang="T8">
                <a:pos x="T4" y="T5"/>
              </a:cxn>
            </a:cxnLst>
            <a:rect l="T9" t="T10" r="T11" b="T12"/>
            <a:pathLst>
              <a:path w="1542" h="922">
                <a:moveTo>
                  <a:pt x="0" y="15"/>
                </a:moveTo>
                <a:cubicBezTo>
                  <a:pt x="302" y="7"/>
                  <a:pt x="605" y="0"/>
                  <a:pt x="862" y="151"/>
                </a:cubicBezTo>
                <a:cubicBezTo>
                  <a:pt x="1119" y="302"/>
                  <a:pt x="1330" y="612"/>
                  <a:pt x="1542" y="922"/>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8382" name="Freeform 13"/>
          <p:cNvSpPr>
            <a:spLocks/>
          </p:cNvSpPr>
          <p:nvPr/>
        </p:nvSpPr>
        <p:spPr bwMode="auto">
          <a:xfrm>
            <a:off x="5219700" y="2852738"/>
            <a:ext cx="3097213" cy="863600"/>
          </a:xfrm>
          <a:custGeom>
            <a:avLst/>
            <a:gdLst>
              <a:gd name="T0" fmla="*/ 0 w 1951"/>
              <a:gd name="T1" fmla="*/ 2147483646 h 536"/>
              <a:gd name="T2" fmla="*/ 2147483646 w 1951"/>
              <a:gd name="T3" fmla="*/ 2147483646 h 536"/>
              <a:gd name="T4" fmla="*/ 2147483646 w 1951"/>
              <a:gd name="T5" fmla="*/ 2147483646 h 536"/>
              <a:gd name="T6" fmla="*/ 0 60000 65536"/>
              <a:gd name="T7" fmla="*/ 0 60000 65536"/>
              <a:gd name="T8" fmla="*/ 0 60000 65536"/>
              <a:gd name="T9" fmla="*/ 0 w 1951"/>
              <a:gd name="T10" fmla="*/ 0 h 536"/>
              <a:gd name="T11" fmla="*/ 1951 w 1951"/>
              <a:gd name="T12" fmla="*/ 536 h 536"/>
            </a:gdLst>
            <a:ahLst/>
            <a:cxnLst>
              <a:cxn ang="T6">
                <a:pos x="T0" y="T1"/>
              </a:cxn>
              <a:cxn ang="T7">
                <a:pos x="T2" y="T3"/>
              </a:cxn>
              <a:cxn ang="T8">
                <a:pos x="T4" y="T5"/>
              </a:cxn>
            </a:cxnLst>
            <a:rect l="T9" t="T10" r="T11" b="T12"/>
            <a:pathLst>
              <a:path w="1951" h="536">
                <a:moveTo>
                  <a:pt x="0" y="37"/>
                </a:moveTo>
                <a:cubicBezTo>
                  <a:pt x="472" y="18"/>
                  <a:pt x="945" y="0"/>
                  <a:pt x="1270" y="83"/>
                </a:cubicBezTo>
                <a:cubicBezTo>
                  <a:pt x="1595" y="166"/>
                  <a:pt x="1773" y="351"/>
                  <a:pt x="1951" y="536"/>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5662" name="Text Box 14"/>
          <p:cNvSpPr txBox="1">
            <a:spLocks noChangeArrowheads="1"/>
          </p:cNvSpPr>
          <p:nvPr/>
        </p:nvSpPr>
        <p:spPr bwMode="auto">
          <a:xfrm>
            <a:off x="7308850" y="4149725"/>
            <a:ext cx="143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en-US" altLang="zh-TW" sz="2400">
                <a:solidFill>
                  <a:srgbClr val="FF0000"/>
                </a:solidFill>
                <a:latin typeface="Arial" panose="020B0604020202020204" pitchFamily="34" charset="0"/>
              </a:rPr>
              <a:t>10MA</a:t>
            </a:r>
          </a:p>
        </p:txBody>
      </p:sp>
      <p:sp>
        <p:nvSpPr>
          <p:cNvPr id="58384" name="Text Box 15"/>
          <p:cNvSpPr txBox="1">
            <a:spLocks noChangeArrowheads="1"/>
          </p:cNvSpPr>
          <p:nvPr/>
        </p:nvSpPr>
        <p:spPr bwMode="auto">
          <a:xfrm>
            <a:off x="8027988" y="3141663"/>
            <a:ext cx="100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en-US" altLang="zh-TW" sz="2400">
                <a:solidFill>
                  <a:schemeClr val="tx1"/>
                </a:solidFill>
                <a:latin typeface="Arial" panose="020B0604020202020204" pitchFamily="34" charset="0"/>
              </a:rPr>
              <a:t>30MA</a:t>
            </a:r>
          </a:p>
        </p:txBody>
      </p:sp>
      <p:sp>
        <p:nvSpPr>
          <p:cNvPr id="58385" name="Text Box 16"/>
          <p:cNvSpPr txBox="1">
            <a:spLocks noChangeArrowheads="1"/>
          </p:cNvSpPr>
          <p:nvPr/>
        </p:nvSpPr>
        <p:spPr bwMode="auto">
          <a:xfrm>
            <a:off x="5940425" y="5013325"/>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lang="zh-TW" altLang="en-US" sz="2400">
                <a:solidFill>
                  <a:schemeClr val="tx1"/>
                </a:solidFill>
                <a:latin typeface="Arial" panose="020B0604020202020204" pitchFamily="34" charset="0"/>
              </a:rPr>
              <a:t>死亡交叉</a:t>
            </a:r>
          </a:p>
        </p:txBody>
      </p:sp>
      <p:sp>
        <p:nvSpPr>
          <p:cNvPr id="58386" name="文字方塊 1"/>
          <p:cNvSpPr txBox="1">
            <a:spLocks noChangeArrowheads="1"/>
          </p:cNvSpPr>
          <p:nvPr/>
        </p:nvSpPr>
        <p:spPr bwMode="auto">
          <a:xfrm>
            <a:off x="6443663" y="1628775"/>
            <a:ext cx="2449512" cy="461963"/>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en-US" altLang="zh-TW" sz="2400">
                <a:solidFill>
                  <a:schemeClr val="tx1"/>
                </a:solidFill>
                <a:ea typeface="新細明體" panose="02020500000000000000" pitchFamily="18" charset="-120"/>
              </a:rPr>
              <a:t>MA:</a:t>
            </a:r>
            <a:r>
              <a:rPr lang="zh-TW" altLang="en-US" sz="2400">
                <a:solidFill>
                  <a:schemeClr val="tx1"/>
                </a:solidFill>
                <a:ea typeface="新細明體" panose="02020500000000000000" pitchFamily="18" charset="-120"/>
              </a:rPr>
              <a:t> 移動平均線</a:t>
            </a:r>
          </a:p>
        </p:txBody>
      </p:sp>
    </p:spTree>
    <p:extLst>
      <p:ext uri="{BB962C8B-B14F-4D97-AF65-F5344CB8AC3E}">
        <p14:creationId xmlns:p14="http://schemas.microsoft.com/office/powerpoint/2010/main" val="2544642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653"/>
                                        </p:tgtEl>
                                        <p:attrNameLst>
                                          <p:attrName>style.visibility</p:attrName>
                                        </p:attrNameLst>
                                      </p:cBhvr>
                                      <p:to>
                                        <p:strVal val="visible"/>
                                      </p:to>
                                    </p:set>
                                    <p:animEffect transition="in" filter="wipe(down)">
                                      <p:cBhvr>
                                        <p:cTn id="7" dur="500"/>
                                        <p:tgtEl>
                                          <p:spTgt spid="7956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95655"/>
                                        </p:tgtEl>
                                        <p:attrNameLst>
                                          <p:attrName>style.visibility</p:attrName>
                                        </p:attrNameLst>
                                      </p:cBhvr>
                                      <p:to>
                                        <p:strVal val="visible"/>
                                      </p:to>
                                    </p:set>
                                    <p:animEffect transition="in" filter="wipe(down)">
                                      <p:cBhvr>
                                        <p:cTn id="10" dur="500"/>
                                        <p:tgtEl>
                                          <p:spTgt spid="79565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95660"/>
                                        </p:tgtEl>
                                        <p:attrNameLst>
                                          <p:attrName>style.visibility</p:attrName>
                                        </p:attrNameLst>
                                      </p:cBhvr>
                                      <p:to>
                                        <p:strVal val="visible"/>
                                      </p:to>
                                    </p:set>
                                    <p:animEffect transition="in" filter="wipe(up)">
                                      <p:cBhvr>
                                        <p:cTn id="15" dur="500"/>
                                        <p:tgtEl>
                                          <p:spTgt spid="79566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95662"/>
                                        </p:tgtEl>
                                        <p:attrNameLst>
                                          <p:attrName>style.visibility</p:attrName>
                                        </p:attrNameLst>
                                      </p:cBhvr>
                                      <p:to>
                                        <p:strVal val="visible"/>
                                      </p:to>
                                    </p:set>
                                    <p:animEffect transition="in" filter="wipe(up)">
                                      <p:cBhvr>
                                        <p:cTn id="18" dur="500"/>
                                        <p:tgtEl>
                                          <p:spTgt spid="795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3" grpId="0" animBg="1"/>
      <p:bldP spid="795655" grpId="0"/>
      <p:bldP spid="795660" grpId="0" animBg="1"/>
      <p:bldP spid="79566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643AA82D-99F2-4FFA-858A-8DD6994AAB90}" type="slidenum">
              <a:rPr lang="en-US" altLang="zh-TW" sz="1400" smtClean="0">
                <a:solidFill>
                  <a:schemeClr val="tx1"/>
                </a:solidFill>
                <a:ea typeface="新細明體" panose="02020500000000000000" pitchFamily="18" charset="-120"/>
              </a:rPr>
              <a:pPr>
                <a:spcBef>
                  <a:spcPct val="0"/>
                </a:spcBef>
                <a:buClrTx/>
                <a:buFontTx/>
                <a:buNone/>
              </a:pPr>
              <a:t>78</a:t>
            </a:fld>
            <a:endParaRPr lang="en-US" altLang="zh-TW" sz="1400">
              <a:solidFill>
                <a:schemeClr val="tx1"/>
              </a:solidFill>
              <a:ea typeface="新細明體" panose="02020500000000000000" pitchFamily="18" charset="-120"/>
            </a:endParaRPr>
          </a:p>
        </p:txBody>
      </p:sp>
      <p:pic>
        <p:nvPicPr>
          <p:cNvPr id="59395" name="Picture 2" descr="wei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133600"/>
            <a:ext cx="7993063"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2484438" y="1196975"/>
            <a:ext cx="2159000"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400">
                <a:solidFill>
                  <a:srgbClr val="000000"/>
                </a:solidFill>
                <a:latin typeface="Arial" panose="020B0604020202020204" pitchFamily="34" charset="0"/>
              </a:rPr>
              <a:t>多頭排列</a:t>
            </a:r>
          </a:p>
        </p:txBody>
      </p:sp>
      <p:grpSp>
        <p:nvGrpSpPr>
          <p:cNvPr id="2" name="Group 4"/>
          <p:cNvGrpSpPr>
            <a:grpSpLocks/>
          </p:cNvGrpSpPr>
          <p:nvPr/>
        </p:nvGrpSpPr>
        <p:grpSpPr bwMode="auto">
          <a:xfrm>
            <a:off x="2339975" y="1773238"/>
            <a:ext cx="2376488" cy="3311525"/>
            <a:chOff x="1474" y="1117"/>
            <a:chExt cx="1497" cy="2086"/>
          </a:xfrm>
        </p:grpSpPr>
        <p:sp>
          <p:nvSpPr>
            <p:cNvPr id="59406" name="Rectangle 5"/>
            <p:cNvSpPr>
              <a:spLocks noChangeArrowheads="1"/>
            </p:cNvSpPr>
            <p:nvPr/>
          </p:nvSpPr>
          <p:spPr bwMode="auto">
            <a:xfrm>
              <a:off x="1474" y="1480"/>
              <a:ext cx="1497" cy="1723"/>
            </a:xfrm>
            <a:prstGeom prst="rect">
              <a:avLst/>
            </a:prstGeom>
            <a:noFill/>
            <a:ln w="38100">
              <a:solidFill>
                <a:srgbClr val="D9DD8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59407" name="Line 6"/>
            <p:cNvSpPr>
              <a:spLocks noChangeShapeType="1"/>
            </p:cNvSpPr>
            <p:nvPr/>
          </p:nvSpPr>
          <p:spPr bwMode="auto">
            <a:xfrm>
              <a:off x="2245" y="1117"/>
              <a:ext cx="0" cy="3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9398" name="Rectangle 7"/>
          <p:cNvSpPr>
            <a:spLocks noChangeArrowheads="1"/>
          </p:cNvSpPr>
          <p:nvPr/>
        </p:nvSpPr>
        <p:spPr bwMode="auto">
          <a:xfrm>
            <a:off x="5867400" y="1196975"/>
            <a:ext cx="13684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400">
                <a:solidFill>
                  <a:srgbClr val="000000"/>
                </a:solidFill>
                <a:latin typeface="Arial" panose="020B0604020202020204" pitchFamily="34" charset="0"/>
              </a:rPr>
              <a:t>死亡交叉</a:t>
            </a:r>
          </a:p>
        </p:txBody>
      </p:sp>
      <p:grpSp>
        <p:nvGrpSpPr>
          <p:cNvPr id="3" name="Group 8"/>
          <p:cNvGrpSpPr>
            <a:grpSpLocks/>
          </p:cNvGrpSpPr>
          <p:nvPr/>
        </p:nvGrpSpPr>
        <p:grpSpPr bwMode="auto">
          <a:xfrm>
            <a:off x="4572000" y="1844675"/>
            <a:ext cx="1871663" cy="1584325"/>
            <a:chOff x="2880" y="1162"/>
            <a:chExt cx="1179" cy="998"/>
          </a:xfrm>
        </p:grpSpPr>
        <p:sp>
          <p:nvSpPr>
            <p:cNvPr id="59404" name="Oval 9"/>
            <p:cNvSpPr>
              <a:spLocks noChangeArrowheads="1"/>
            </p:cNvSpPr>
            <p:nvPr/>
          </p:nvSpPr>
          <p:spPr bwMode="auto">
            <a:xfrm>
              <a:off x="2880" y="1706"/>
              <a:ext cx="544" cy="45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59405" name="Line 10"/>
            <p:cNvSpPr>
              <a:spLocks noChangeShapeType="1"/>
            </p:cNvSpPr>
            <p:nvPr/>
          </p:nvSpPr>
          <p:spPr bwMode="auto">
            <a:xfrm flipH="1">
              <a:off x="3198" y="1162"/>
              <a:ext cx="861" cy="68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9400" name="Rectangle 11"/>
          <p:cNvSpPr>
            <a:spLocks noChangeArrowheads="1"/>
          </p:cNvSpPr>
          <p:nvPr/>
        </p:nvSpPr>
        <p:spPr bwMode="auto">
          <a:xfrm>
            <a:off x="395288" y="1196975"/>
            <a:ext cx="1584325"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FontTx/>
              <a:buNone/>
            </a:pPr>
            <a:r>
              <a:rPr lang="zh-TW" altLang="en-US" sz="2400">
                <a:solidFill>
                  <a:srgbClr val="000000"/>
                </a:solidFill>
                <a:latin typeface="Arial" panose="020B0604020202020204" pitchFamily="34" charset="0"/>
              </a:rPr>
              <a:t>黃金交叉</a:t>
            </a:r>
          </a:p>
        </p:txBody>
      </p:sp>
      <p:grpSp>
        <p:nvGrpSpPr>
          <p:cNvPr id="4" name="Group 12"/>
          <p:cNvGrpSpPr>
            <a:grpSpLocks/>
          </p:cNvGrpSpPr>
          <p:nvPr/>
        </p:nvGrpSpPr>
        <p:grpSpPr bwMode="auto">
          <a:xfrm>
            <a:off x="1187450" y="1773238"/>
            <a:ext cx="1368425" cy="2736850"/>
            <a:chOff x="748" y="1117"/>
            <a:chExt cx="862" cy="1724"/>
          </a:xfrm>
        </p:grpSpPr>
        <p:sp>
          <p:nvSpPr>
            <p:cNvPr id="59402" name="Oval 13"/>
            <p:cNvSpPr>
              <a:spLocks noChangeArrowheads="1"/>
            </p:cNvSpPr>
            <p:nvPr/>
          </p:nvSpPr>
          <p:spPr bwMode="auto">
            <a:xfrm>
              <a:off x="1066" y="2387"/>
              <a:ext cx="544" cy="45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59403" name="Line 14"/>
            <p:cNvSpPr>
              <a:spLocks noChangeShapeType="1"/>
            </p:cNvSpPr>
            <p:nvPr/>
          </p:nvSpPr>
          <p:spPr bwMode="auto">
            <a:xfrm>
              <a:off x="748" y="1117"/>
              <a:ext cx="454" cy="122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Tree>
    <p:extLst>
      <p:ext uri="{BB962C8B-B14F-4D97-AF65-F5344CB8AC3E}">
        <p14:creationId xmlns:p14="http://schemas.microsoft.com/office/powerpoint/2010/main" val="27449999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8CBDC8F3-4A9A-4DBE-8559-8B6CCEBFCFBE}" type="slidenum">
              <a:rPr lang="en-US" altLang="zh-TW" sz="1400" smtClean="0">
                <a:solidFill>
                  <a:schemeClr val="tx1"/>
                </a:solidFill>
                <a:ea typeface="新細明體" panose="02020500000000000000" pitchFamily="18" charset="-120"/>
              </a:rPr>
              <a:pPr>
                <a:spcBef>
                  <a:spcPct val="0"/>
                </a:spcBef>
                <a:buClrTx/>
                <a:buFontTx/>
                <a:buNone/>
              </a:pPr>
              <a:t>79</a:t>
            </a:fld>
            <a:endParaRPr lang="en-US" altLang="zh-TW" sz="1400">
              <a:solidFill>
                <a:schemeClr val="tx1"/>
              </a:solidFill>
              <a:ea typeface="新細明體" panose="02020500000000000000" pitchFamily="18" charset="-120"/>
            </a:endParaRPr>
          </a:p>
        </p:txBody>
      </p:sp>
      <p:pic>
        <p:nvPicPr>
          <p:cNvPr id="60419" name="Picture 2" descr="1305859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91440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3"/>
          <p:cNvSpPr>
            <a:spLocks noChangeArrowheads="1"/>
          </p:cNvSpPr>
          <p:nvPr/>
        </p:nvSpPr>
        <p:spPr bwMode="auto">
          <a:xfrm>
            <a:off x="250825" y="6000750"/>
            <a:ext cx="7813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000">
                <a:solidFill>
                  <a:schemeClr val="tx1"/>
                </a:solidFill>
                <a:latin typeface="Georgia" panose="02040502050405020303" pitchFamily="18" charset="0"/>
              </a:rPr>
              <a:t>資料來源：</a:t>
            </a:r>
            <a:r>
              <a:rPr lang="en-US" altLang="zh-TW" sz="2000">
                <a:solidFill>
                  <a:schemeClr val="tx1"/>
                </a:solidFill>
                <a:latin typeface="Arial" panose="020B0604020202020204" pitchFamily="34" charset="0"/>
              </a:rPr>
              <a:t>http://www.wretch.cc/blog/eagle99&amp;article_id=11062976</a:t>
            </a:r>
          </a:p>
        </p:txBody>
      </p:sp>
      <p:sp>
        <p:nvSpPr>
          <p:cNvPr id="60421" name="文字方塊 1"/>
          <p:cNvSpPr txBox="1">
            <a:spLocks noChangeArrowheads="1"/>
          </p:cNvSpPr>
          <p:nvPr/>
        </p:nvSpPr>
        <p:spPr bwMode="auto">
          <a:xfrm>
            <a:off x="5580063" y="5013325"/>
            <a:ext cx="2087562" cy="830263"/>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2400">
                <a:solidFill>
                  <a:schemeClr val="tx1"/>
                </a:solidFill>
                <a:ea typeface="新細明體" panose="02020500000000000000" pitchFamily="18" charset="-120"/>
              </a:rPr>
              <a:t>實線是</a:t>
            </a:r>
            <a:r>
              <a:rPr lang="en-US" altLang="zh-TW" sz="2400">
                <a:solidFill>
                  <a:schemeClr val="tx1"/>
                </a:solidFill>
                <a:ea typeface="新細明體" panose="02020500000000000000" pitchFamily="18" charset="-120"/>
              </a:rPr>
              <a:t>K</a:t>
            </a:r>
            <a:r>
              <a:rPr lang="zh-TW" altLang="en-US" sz="2400">
                <a:solidFill>
                  <a:schemeClr val="tx1"/>
                </a:solidFill>
                <a:ea typeface="新細明體" panose="02020500000000000000" pitchFamily="18" charset="-120"/>
              </a:rPr>
              <a:t>線</a:t>
            </a:r>
            <a:endParaRPr lang="en-US" altLang="zh-TW" sz="2400">
              <a:solidFill>
                <a:schemeClr val="tx1"/>
              </a:solidFill>
              <a:ea typeface="新細明體" panose="02020500000000000000" pitchFamily="18" charset="-120"/>
            </a:endParaRPr>
          </a:p>
          <a:p>
            <a:pPr eaLnBrk="1" hangingPunct="1">
              <a:spcBef>
                <a:spcPct val="0"/>
              </a:spcBef>
              <a:buClrTx/>
              <a:buFontTx/>
              <a:buNone/>
            </a:pPr>
            <a:r>
              <a:rPr lang="zh-TW" altLang="en-US" sz="2400">
                <a:solidFill>
                  <a:schemeClr val="tx1"/>
                </a:solidFill>
                <a:ea typeface="新細明體" panose="02020500000000000000" pitchFamily="18" charset="-120"/>
              </a:rPr>
              <a:t>需線是平均線</a:t>
            </a:r>
          </a:p>
        </p:txBody>
      </p:sp>
    </p:spTree>
    <p:extLst>
      <p:ext uri="{BB962C8B-B14F-4D97-AF65-F5344CB8AC3E}">
        <p14:creationId xmlns:p14="http://schemas.microsoft.com/office/powerpoint/2010/main" val="2133682568"/>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23528" y="116632"/>
            <a:ext cx="6934200" cy="864096"/>
          </a:xfrm>
        </p:spPr>
        <p:txBody>
          <a:bodyPr/>
          <a:lstStyle/>
          <a:p>
            <a:pPr eaLnBrk="1" hangingPunct="1">
              <a:defRPr/>
            </a:pPr>
            <a:r>
              <a:rPr lang="zh-TW" altLang="en-US" dirty="0">
                <a:effectLst>
                  <a:outerShdw blurRad="38100" dist="38100" dir="2700000" algn="tl">
                    <a:srgbClr val="C0C0C0"/>
                  </a:outerShdw>
                </a:effectLst>
              </a:rPr>
              <a:t>債券</a:t>
            </a:r>
          </a:p>
        </p:txBody>
      </p:sp>
      <p:sp>
        <p:nvSpPr>
          <p:cNvPr id="11267" name="Rectangle 3"/>
          <p:cNvSpPr>
            <a:spLocks noGrp="1" noRot="1" noChangeArrowheads="1"/>
          </p:cNvSpPr>
          <p:nvPr>
            <p:ph type="body" idx="1"/>
          </p:nvPr>
        </p:nvSpPr>
        <p:spPr>
          <a:xfrm>
            <a:off x="685800" y="1484784"/>
            <a:ext cx="7772400" cy="4611216"/>
          </a:xfrm>
        </p:spPr>
        <p:txBody>
          <a:bodyPr/>
          <a:lstStyle/>
          <a:p>
            <a:pPr eaLnBrk="1" hangingPunct="1">
              <a:buFont typeface="Wingdings" panose="05000000000000000000" pitchFamily="2" charset="2"/>
              <a:buNone/>
            </a:pPr>
            <a:r>
              <a:rPr lang="en-US" altLang="zh-TW" dirty="0">
                <a:solidFill>
                  <a:srgbClr val="000000"/>
                </a:solidFill>
                <a:latin typeface="標楷體" panose="03000509000000000000" pitchFamily="65" charset="-120"/>
              </a:rPr>
              <a:t>• </a:t>
            </a:r>
            <a:r>
              <a:rPr lang="zh-TW" altLang="en-US" dirty="0">
                <a:solidFill>
                  <a:srgbClr val="000000"/>
                </a:solidFill>
                <a:latin typeface="標楷體" panose="03000509000000000000" pitchFamily="65" charset="-120"/>
              </a:rPr>
              <a:t>到期期間</a:t>
            </a:r>
          </a:p>
          <a:p>
            <a:pPr eaLnBrk="1" hangingPunct="1">
              <a:buFont typeface="Wingdings" panose="05000000000000000000" pitchFamily="2" charset="2"/>
              <a:buNone/>
            </a:pPr>
            <a:r>
              <a:rPr lang="en-US" altLang="zh-TW" dirty="0">
                <a:solidFill>
                  <a:srgbClr val="000000"/>
                </a:solidFill>
                <a:latin typeface="標楷體" panose="03000509000000000000" pitchFamily="65" charset="-120"/>
              </a:rPr>
              <a:t>• </a:t>
            </a:r>
            <a:r>
              <a:rPr lang="zh-TW" altLang="en-US" dirty="0">
                <a:solidFill>
                  <a:srgbClr val="000000"/>
                </a:solidFill>
                <a:latin typeface="標楷體" panose="03000509000000000000" pitchFamily="65" charset="-120"/>
              </a:rPr>
              <a:t>利息發放的頻率固定</a:t>
            </a:r>
          </a:p>
          <a:p>
            <a:pPr eaLnBrk="1" hangingPunct="1">
              <a:buFont typeface="Wingdings" panose="05000000000000000000" pitchFamily="2" charset="2"/>
              <a:buNone/>
            </a:pPr>
            <a:r>
              <a:rPr lang="en-US" altLang="zh-TW" dirty="0">
                <a:solidFill>
                  <a:srgbClr val="000000"/>
                </a:solidFill>
                <a:latin typeface="標楷體" panose="03000509000000000000" pitchFamily="65" charset="-120"/>
              </a:rPr>
              <a:t>• </a:t>
            </a:r>
            <a:r>
              <a:rPr lang="zh-TW" altLang="en-US" dirty="0">
                <a:solidFill>
                  <a:srgbClr val="000000"/>
                </a:solidFill>
                <a:latin typeface="標楷體" panose="03000509000000000000" pitchFamily="65" charset="-120"/>
              </a:rPr>
              <a:t>投資風險小</a:t>
            </a:r>
          </a:p>
          <a:p>
            <a:pPr eaLnBrk="1" hangingPunct="1">
              <a:buFont typeface="Wingdings" panose="05000000000000000000" pitchFamily="2" charset="2"/>
              <a:buNone/>
            </a:pPr>
            <a:r>
              <a:rPr lang="en-US" altLang="zh-TW" dirty="0">
                <a:solidFill>
                  <a:srgbClr val="000000"/>
                </a:solidFill>
                <a:latin typeface="標楷體" panose="03000509000000000000" pitchFamily="65" charset="-120"/>
              </a:rPr>
              <a:t>• </a:t>
            </a:r>
            <a:r>
              <a:rPr lang="zh-TW" altLang="en-US" dirty="0">
                <a:solidFill>
                  <a:srgbClr val="000000"/>
                </a:solidFill>
                <a:latin typeface="標楷體" panose="03000509000000000000" pitchFamily="65" charset="-120"/>
              </a:rPr>
              <a:t>對發行人的節稅效果</a:t>
            </a:r>
            <a:endParaRPr lang="en-US" altLang="zh-TW" dirty="0">
              <a:solidFill>
                <a:srgbClr val="000000"/>
              </a:solidFill>
              <a:latin typeface="標楷體" panose="03000509000000000000" pitchFamily="65" charset="-120"/>
            </a:endParaRPr>
          </a:p>
          <a:p>
            <a:pPr eaLnBrk="1" hangingPunct="1">
              <a:buFont typeface="Wingdings" panose="05000000000000000000" pitchFamily="2" charset="2"/>
              <a:buNone/>
            </a:pPr>
            <a:endParaRPr lang="en-US" altLang="zh-TW" dirty="0">
              <a:solidFill>
                <a:srgbClr val="000000"/>
              </a:solidFill>
              <a:latin typeface="標楷體" panose="03000509000000000000" pitchFamily="65" charset="-120"/>
            </a:endParaRPr>
          </a:p>
          <a:p>
            <a:pPr eaLnBrk="1" hangingPunct="1">
              <a:buFont typeface="Wingdings" panose="05000000000000000000" pitchFamily="2" charset="2"/>
              <a:buNone/>
            </a:pPr>
            <a:r>
              <a:rPr lang="zh-TW" altLang="en-US" dirty="0">
                <a:solidFill>
                  <a:srgbClr val="000000"/>
                </a:solidFill>
                <a:latin typeface="標楷體" panose="03000509000000000000" pitchFamily="65" charset="-120"/>
              </a:rPr>
              <a:t>  固定收益證券</a:t>
            </a:r>
          </a:p>
        </p:txBody>
      </p:sp>
    </p:spTree>
    <p:extLst>
      <p:ext uri="{BB962C8B-B14F-4D97-AF65-F5344CB8AC3E}">
        <p14:creationId xmlns:p14="http://schemas.microsoft.com/office/powerpoint/2010/main" val="2443917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14FDEBE9-128D-49FB-A757-8B633205ADD5}" type="slidenum">
              <a:rPr lang="en-US" altLang="zh-TW" sz="1400" smtClean="0">
                <a:solidFill>
                  <a:schemeClr val="tx1"/>
                </a:solidFill>
                <a:ea typeface="新細明體" panose="02020500000000000000" pitchFamily="18" charset="-120"/>
              </a:rPr>
              <a:pPr>
                <a:spcBef>
                  <a:spcPct val="0"/>
                </a:spcBef>
                <a:buClrTx/>
                <a:buFontTx/>
                <a:buNone/>
              </a:pPr>
              <a:t>80</a:t>
            </a:fld>
            <a:endParaRPr lang="en-US" altLang="zh-TW" sz="1400">
              <a:solidFill>
                <a:schemeClr val="tx1"/>
              </a:solidFill>
              <a:ea typeface="新細明體" panose="02020500000000000000" pitchFamily="18" charset="-120"/>
            </a:endParaRP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903288"/>
            <a:ext cx="8928546"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
          <p:cNvGrpSpPr>
            <a:grpSpLocks/>
          </p:cNvGrpSpPr>
          <p:nvPr/>
        </p:nvGrpSpPr>
        <p:grpSpPr bwMode="auto">
          <a:xfrm>
            <a:off x="755650" y="1989138"/>
            <a:ext cx="5616575" cy="1946275"/>
            <a:chOff x="146" y="1253"/>
            <a:chExt cx="3274" cy="1234"/>
          </a:xfrm>
        </p:grpSpPr>
        <p:sp>
          <p:nvSpPr>
            <p:cNvPr id="61450" name="Text Box 4"/>
            <p:cNvSpPr txBox="1">
              <a:spLocks noChangeArrowheads="1"/>
            </p:cNvSpPr>
            <p:nvPr/>
          </p:nvSpPr>
          <p:spPr bwMode="auto">
            <a:xfrm>
              <a:off x="146" y="2080"/>
              <a:ext cx="37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FF0000"/>
                  </a:solidFill>
                  <a:latin typeface="Arial" panose="020B0604020202020204" pitchFamily="34" charset="0"/>
                </a:rPr>
                <a:t>買</a:t>
              </a:r>
            </a:p>
          </p:txBody>
        </p:sp>
        <p:sp>
          <p:nvSpPr>
            <p:cNvPr id="61451" name="Text Box 5"/>
            <p:cNvSpPr txBox="1">
              <a:spLocks noChangeArrowheads="1"/>
            </p:cNvSpPr>
            <p:nvPr/>
          </p:nvSpPr>
          <p:spPr bwMode="auto">
            <a:xfrm>
              <a:off x="839" y="1797"/>
              <a:ext cx="37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FF0000"/>
                  </a:solidFill>
                  <a:latin typeface="Arial" panose="020B0604020202020204" pitchFamily="34" charset="0"/>
                </a:rPr>
                <a:t>買</a:t>
              </a:r>
            </a:p>
          </p:txBody>
        </p:sp>
        <p:sp>
          <p:nvSpPr>
            <p:cNvPr id="61452" name="Text Box 6"/>
            <p:cNvSpPr txBox="1">
              <a:spLocks noChangeArrowheads="1"/>
            </p:cNvSpPr>
            <p:nvPr/>
          </p:nvSpPr>
          <p:spPr bwMode="auto">
            <a:xfrm>
              <a:off x="1746" y="1253"/>
              <a:ext cx="37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FF0000"/>
                  </a:solidFill>
                  <a:latin typeface="Arial" panose="020B0604020202020204" pitchFamily="34" charset="0"/>
                </a:rPr>
                <a:t>買</a:t>
              </a:r>
            </a:p>
          </p:txBody>
        </p:sp>
        <p:sp>
          <p:nvSpPr>
            <p:cNvPr id="61453" name="Text Box 7"/>
            <p:cNvSpPr txBox="1">
              <a:spLocks noChangeArrowheads="1"/>
            </p:cNvSpPr>
            <p:nvPr/>
          </p:nvSpPr>
          <p:spPr bwMode="auto">
            <a:xfrm>
              <a:off x="3016" y="1661"/>
              <a:ext cx="40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FF0000"/>
                  </a:solidFill>
                  <a:latin typeface="Arial" panose="020B0604020202020204" pitchFamily="34" charset="0"/>
                </a:rPr>
                <a:t>買</a:t>
              </a:r>
            </a:p>
          </p:txBody>
        </p:sp>
      </p:grpSp>
      <p:grpSp>
        <p:nvGrpSpPr>
          <p:cNvPr id="3" name="Group 8"/>
          <p:cNvGrpSpPr>
            <a:grpSpLocks/>
          </p:cNvGrpSpPr>
          <p:nvPr/>
        </p:nvGrpSpPr>
        <p:grpSpPr bwMode="auto">
          <a:xfrm>
            <a:off x="3203575" y="989013"/>
            <a:ext cx="3960813" cy="1216025"/>
            <a:chOff x="1206" y="618"/>
            <a:chExt cx="3197" cy="863"/>
          </a:xfrm>
        </p:grpSpPr>
        <p:sp>
          <p:nvSpPr>
            <p:cNvPr id="61446" name="Text Box 9"/>
            <p:cNvSpPr txBox="1">
              <a:spLocks noChangeArrowheads="1"/>
            </p:cNvSpPr>
            <p:nvPr/>
          </p:nvSpPr>
          <p:spPr bwMode="auto">
            <a:xfrm>
              <a:off x="3969" y="1026"/>
              <a:ext cx="43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000000"/>
                  </a:solidFill>
                  <a:latin typeface="Arial" panose="020B0604020202020204" pitchFamily="34" charset="0"/>
                </a:rPr>
                <a:t>賣</a:t>
              </a:r>
            </a:p>
          </p:txBody>
        </p:sp>
        <p:sp>
          <p:nvSpPr>
            <p:cNvPr id="61447" name="Text Box 10"/>
            <p:cNvSpPr txBox="1">
              <a:spLocks noChangeArrowheads="1"/>
            </p:cNvSpPr>
            <p:nvPr/>
          </p:nvSpPr>
          <p:spPr bwMode="auto">
            <a:xfrm>
              <a:off x="2699" y="618"/>
              <a:ext cx="452"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000000"/>
                  </a:solidFill>
                  <a:latin typeface="Arial" panose="020B0604020202020204" pitchFamily="34" charset="0"/>
                </a:rPr>
                <a:t>賣</a:t>
              </a:r>
            </a:p>
          </p:txBody>
        </p:sp>
        <p:sp>
          <p:nvSpPr>
            <p:cNvPr id="61448" name="Text Box 11"/>
            <p:cNvSpPr txBox="1">
              <a:spLocks noChangeArrowheads="1"/>
            </p:cNvSpPr>
            <p:nvPr/>
          </p:nvSpPr>
          <p:spPr bwMode="auto">
            <a:xfrm>
              <a:off x="1206" y="618"/>
              <a:ext cx="51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000000"/>
                  </a:solidFill>
                  <a:latin typeface="Arial" panose="020B0604020202020204" pitchFamily="34" charset="0"/>
                </a:rPr>
                <a:t>賣</a:t>
              </a:r>
            </a:p>
          </p:txBody>
        </p:sp>
        <p:sp>
          <p:nvSpPr>
            <p:cNvPr id="61449" name="Text Box 12"/>
            <p:cNvSpPr txBox="1">
              <a:spLocks noChangeArrowheads="1"/>
            </p:cNvSpPr>
            <p:nvPr/>
          </p:nvSpPr>
          <p:spPr bwMode="auto">
            <a:xfrm>
              <a:off x="3288" y="934"/>
              <a:ext cx="40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lang="zh-TW" altLang="en-US" sz="3600">
                  <a:solidFill>
                    <a:srgbClr val="000000"/>
                  </a:solidFill>
                  <a:latin typeface="Arial" panose="020B0604020202020204" pitchFamily="34" charset="0"/>
                </a:rPr>
                <a:t>賣</a:t>
              </a:r>
            </a:p>
          </p:txBody>
        </p:sp>
      </p:grpSp>
    </p:spTree>
    <p:extLst>
      <p:ext uri="{BB962C8B-B14F-4D97-AF65-F5344CB8AC3E}">
        <p14:creationId xmlns:p14="http://schemas.microsoft.com/office/powerpoint/2010/main" val="29204000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9AFCFE1C-A48D-435F-9F34-77569EFCD8CA}" type="slidenum">
              <a:rPr lang="en-US" altLang="zh-TW" sz="1400" smtClean="0">
                <a:solidFill>
                  <a:schemeClr val="tx1"/>
                </a:solidFill>
                <a:ea typeface="新細明體" panose="02020500000000000000" pitchFamily="18" charset="-120"/>
              </a:rPr>
              <a:pPr>
                <a:spcBef>
                  <a:spcPct val="0"/>
                </a:spcBef>
                <a:buClrTx/>
                <a:buFontTx/>
                <a:buNone/>
              </a:pPr>
              <a:t>81</a:t>
            </a:fld>
            <a:endParaRPr lang="en-US" altLang="zh-TW" sz="1400">
              <a:solidFill>
                <a:schemeClr val="tx1"/>
              </a:solidFill>
              <a:ea typeface="新細明體" panose="02020500000000000000" pitchFamily="18" charset="-120"/>
            </a:endParaRPr>
          </a:p>
        </p:txBody>
      </p:sp>
      <p:sp>
        <p:nvSpPr>
          <p:cNvPr id="62467" name="Rectangle 4"/>
          <p:cNvSpPr>
            <a:spLocks noGrp="1" noChangeArrowheads="1"/>
          </p:cNvSpPr>
          <p:nvPr>
            <p:ph type="title"/>
          </p:nvPr>
        </p:nvSpPr>
        <p:spPr/>
        <p:txBody>
          <a:bodyPr/>
          <a:lstStyle/>
          <a:p>
            <a:pPr eaLnBrk="1" hangingPunct="1"/>
            <a:r>
              <a:rPr lang="zh-TW" altLang="en-US"/>
              <a:t>個股技術面分析</a:t>
            </a:r>
          </a:p>
        </p:txBody>
      </p:sp>
      <p:pic>
        <p:nvPicPr>
          <p:cNvPr id="624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6050"/>
            <a:ext cx="8351837"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89138"/>
            <a:ext cx="12192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674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a:xfrm>
            <a:off x="1403648" y="44624"/>
            <a:ext cx="6934200" cy="717376"/>
          </a:xfrm>
        </p:spPr>
        <p:txBody>
          <a:bodyPr/>
          <a:lstStyle/>
          <a:p>
            <a:r>
              <a:rPr lang="en-US" altLang="zh-TW" dirty="0"/>
              <a:t>KD(</a:t>
            </a:r>
            <a:r>
              <a:rPr lang="zh-TW" altLang="en-US" dirty="0">
                <a:hlinkClick r:id="rId2" tooltip="随机指标"/>
              </a:rPr>
              <a:t>隨機指標</a:t>
            </a:r>
            <a:r>
              <a:rPr lang="en-US" altLang="zh-TW" dirty="0"/>
              <a:t>, Stochastic</a:t>
            </a:r>
            <a:r>
              <a:rPr lang="zh-TW" altLang="en-US" dirty="0"/>
              <a:t>）</a:t>
            </a:r>
          </a:p>
        </p:txBody>
      </p:sp>
      <p:sp>
        <p:nvSpPr>
          <p:cNvPr id="63491" name="內容版面配置區 2"/>
          <p:cNvSpPr>
            <a:spLocks noGrp="1"/>
          </p:cNvSpPr>
          <p:nvPr>
            <p:ph idx="1"/>
          </p:nvPr>
        </p:nvSpPr>
        <p:spPr>
          <a:xfrm>
            <a:off x="685800" y="1773238"/>
            <a:ext cx="7772400" cy="4322762"/>
          </a:xfrm>
        </p:spPr>
        <p:txBody>
          <a:bodyPr/>
          <a:lstStyle/>
          <a:p>
            <a:r>
              <a:rPr lang="en-US" altLang="zh-TW" sz="2800"/>
              <a:t>1&lt;KD&lt;100</a:t>
            </a:r>
            <a:r>
              <a:rPr lang="zh-TW" altLang="en-US" sz="2800"/>
              <a:t>，</a:t>
            </a:r>
            <a:r>
              <a:rPr lang="en-US" altLang="zh-TW" sz="2800"/>
              <a:t>KD&lt;50</a:t>
            </a:r>
            <a:r>
              <a:rPr lang="zh-TW" altLang="en-US" sz="2800"/>
              <a:t>為</a:t>
            </a:r>
            <a:r>
              <a:rPr lang="zh-TW" altLang="en-US" sz="2800" u="sng">
                <a:solidFill>
                  <a:srgbClr val="FF0000"/>
                </a:solidFill>
              </a:rPr>
              <a:t>空方</a:t>
            </a:r>
            <a:r>
              <a:rPr lang="zh-TW" altLang="en-US" sz="2800">
                <a:hlinkClick r:id="rId3" tooltip="市场"/>
              </a:rPr>
              <a:t>市場</a:t>
            </a:r>
            <a:r>
              <a:rPr lang="zh-TW" altLang="en-US" sz="2800"/>
              <a:t>，</a:t>
            </a:r>
            <a:r>
              <a:rPr lang="en-US" altLang="zh-TW" sz="2800"/>
              <a:t>KD&gt;50</a:t>
            </a:r>
            <a:r>
              <a:rPr lang="zh-TW" altLang="en-US" sz="2800"/>
              <a:t>為多方市場。</a:t>
            </a:r>
          </a:p>
          <a:p>
            <a:r>
              <a:rPr lang="zh-TW" altLang="en-US" sz="2800" b="1">
                <a:solidFill>
                  <a:srgbClr val="FF0000"/>
                </a:solidFill>
              </a:rPr>
              <a:t>通常認為</a:t>
            </a:r>
            <a:r>
              <a:rPr lang="en-US" altLang="zh-TW" sz="2800"/>
              <a:t>KD</a:t>
            </a:r>
            <a:r>
              <a:rPr lang="zh-TW" altLang="en-US" sz="2800"/>
              <a:t>值在</a:t>
            </a:r>
            <a:r>
              <a:rPr lang="en-US" altLang="zh-TW" sz="2800"/>
              <a:t>20</a:t>
            </a:r>
            <a:r>
              <a:rPr lang="zh-TW" altLang="en-US" sz="2800"/>
              <a:t>以下是超賣區，可逢低買入；</a:t>
            </a:r>
            <a:r>
              <a:rPr lang="en-US" altLang="zh-TW" sz="2800"/>
              <a:t>KD</a:t>
            </a:r>
            <a:r>
              <a:rPr lang="zh-TW" altLang="en-US" sz="2800"/>
              <a:t>值在</a:t>
            </a:r>
            <a:r>
              <a:rPr lang="en-US" altLang="zh-TW" sz="2800"/>
              <a:t>80</a:t>
            </a:r>
            <a:r>
              <a:rPr lang="zh-TW" altLang="en-US" sz="2800"/>
              <a:t>以上是超買區，可逢高賣出。</a:t>
            </a:r>
          </a:p>
          <a:p>
            <a:r>
              <a:rPr lang="zh-TW" altLang="en-US" sz="2800">
                <a:solidFill>
                  <a:srgbClr val="FF0000"/>
                </a:solidFill>
              </a:rPr>
              <a:t>當經過一輪下跌後</a:t>
            </a:r>
            <a:r>
              <a:rPr lang="zh-TW" altLang="en-US" sz="2800"/>
              <a:t>，</a:t>
            </a:r>
            <a:r>
              <a:rPr lang="en-US" altLang="zh-TW" sz="2800"/>
              <a:t>KD</a:t>
            </a:r>
            <a:r>
              <a:rPr lang="zh-TW" altLang="en-US" sz="2800"/>
              <a:t>值在</a:t>
            </a:r>
            <a:r>
              <a:rPr lang="en-US" altLang="zh-TW" sz="2800"/>
              <a:t>25</a:t>
            </a:r>
            <a:r>
              <a:rPr lang="zh-TW" altLang="en-US" sz="2800"/>
              <a:t>以下，</a:t>
            </a:r>
            <a:r>
              <a:rPr lang="en-US" altLang="zh-TW" sz="2800">
                <a:hlinkClick r:id="rId4" tooltip="K线"/>
              </a:rPr>
              <a:t>K</a:t>
            </a:r>
            <a:r>
              <a:rPr lang="zh-TW" altLang="en-US" sz="2800">
                <a:hlinkClick r:id="rId4" tooltip="K线"/>
              </a:rPr>
              <a:t>線</a:t>
            </a:r>
            <a:r>
              <a:rPr lang="zh-TW" altLang="en-US" sz="2800"/>
              <a:t>上穿</a:t>
            </a:r>
            <a:r>
              <a:rPr lang="en-US" altLang="zh-TW" sz="2800" b="1" u="sng">
                <a:solidFill>
                  <a:srgbClr val="FF0000"/>
                </a:solidFill>
              </a:rPr>
              <a:t>D</a:t>
            </a:r>
            <a:r>
              <a:rPr lang="zh-TW" altLang="en-US" sz="2800" b="1" u="sng">
                <a:solidFill>
                  <a:srgbClr val="FF0000"/>
                </a:solidFill>
              </a:rPr>
              <a:t>線</a:t>
            </a:r>
            <a:r>
              <a:rPr lang="zh-TW" altLang="en-US" sz="2800"/>
              <a:t>時</a:t>
            </a:r>
            <a:r>
              <a:rPr lang="en-US" altLang="zh-TW" sz="2800"/>
              <a:t>(</a:t>
            </a:r>
            <a:r>
              <a:rPr lang="zh-TW" altLang="en-US" sz="2800"/>
              <a:t>黃金交叉</a:t>
            </a:r>
            <a:r>
              <a:rPr lang="en-US" altLang="zh-TW" sz="2800"/>
              <a:t>)</a:t>
            </a:r>
            <a:r>
              <a:rPr lang="zh-TW" altLang="en-US" sz="2800"/>
              <a:t>，為買進信號。</a:t>
            </a:r>
            <a:r>
              <a:rPr lang="zh-TW" altLang="en-US" sz="2800">
                <a:solidFill>
                  <a:srgbClr val="FF0000"/>
                </a:solidFill>
              </a:rPr>
              <a:t>而當一輪上漲後</a:t>
            </a:r>
            <a:r>
              <a:rPr lang="zh-TW" altLang="en-US" sz="2800"/>
              <a:t>，</a:t>
            </a:r>
            <a:r>
              <a:rPr lang="en-US" altLang="zh-TW" sz="2800"/>
              <a:t>KD</a:t>
            </a:r>
            <a:r>
              <a:rPr lang="zh-TW" altLang="en-US" sz="2800"/>
              <a:t>值在</a:t>
            </a:r>
            <a:r>
              <a:rPr lang="en-US" altLang="zh-TW" sz="2800"/>
              <a:t>85</a:t>
            </a:r>
            <a:r>
              <a:rPr lang="zh-TW" altLang="en-US" sz="2800"/>
              <a:t>以上，</a:t>
            </a:r>
            <a:r>
              <a:rPr lang="en-US" altLang="zh-TW" sz="2800"/>
              <a:t>K</a:t>
            </a:r>
            <a:r>
              <a:rPr lang="zh-TW" altLang="en-US" sz="2800"/>
              <a:t>線下穿</a:t>
            </a:r>
            <a:r>
              <a:rPr lang="en-US" altLang="zh-TW" sz="2800"/>
              <a:t>D</a:t>
            </a:r>
            <a:r>
              <a:rPr lang="zh-TW" altLang="en-US" sz="2800"/>
              <a:t>線時</a:t>
            </a:r>
            <a:r>
              <a:rPr lang="en-US" altLang="zh-TW" sz="2800"/>
              <a:t>(</a:t>
            </a:r>
            <a:r>
              <a:rPr lang="zh-TW" altLang="en-US" sz="2800"/>
              <a:t>死亡交叉</a:t>
            </a:r>
            <a:r>
              <a:rPr lang="en-US" altLang="zh-TW" sz="2800"/>
              <a:t>)</a:t>
            </a:r>
            <a:r>
              <a:rPr lang="zh-TW" altLang="en-US" sz="2800"/>
              <a:t>，為賣出信號。</a:t>
            </a:r>
            <a:endParaRPr lang="en-US" altLang="zh-TW" sz="2800"/>
          </a:p>
          <a:p>
            <a:r>
              <a:rPr lang="en-US" altLang="zh-TW" sz="2800"/>
              <a:t>K</a:t>
            </a:r>
            <a:r>
              <a:rPr lang="zh-TW" altLang="en-US" sz="2800"/>
              <a:t> </a:t>
            </a:r>
            <a:r>
              <a:rPr lang="en-US" altLang="zh-TW" sz="2800"/>
              <a:t>:</a:t>
            </a:r>
            <a:r>
              <a:rPr lang="zh-TW" altLang="en-US" sz="2800"/>
              <a:t> </a:t>
            </a:r>
            <a:r>
              <a:rPr lang="en-US" altLang="zh-TW" sz="2800"/>
              <a:t>Stochastic</a:t>
            </a:r>
            <a:r>
              <a:rPr lang="zh-TW" altLang="en-US" sz="2800"/>
              <a:t> </a:t>
            </a:r>
            <a:r>
              <a:rPr lang="en-US" altLang="zh-TW" sz="2800"/>
              <a:t>slow,   D: Stochastic fast</a:t>
            </a:r>
            <a:endParaRPr lang="zh-TW" altLang="en-US" sz="2800"/>
          </a:p>
          <a:p>
            <a:endParaRPr lang="zh-TW" altLang="en-US"/>
          </a:p>
        </p:txBody>
      </p:sp>
    </p:spTree>
    <p:extLst>
      <p:ext uri="{BB962C8B-B14F-4D97-AF65-F5344CB8AC3E}">
        <p14:creationId xmlns:p14="http://schemas.microsoft.com/office/powerpoint/2010/main" val="16762504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a:xfrm>
            <a:off x="899592" y="0"/>
            <a:ext cx="6934200" cy="908720"/>
          </a:xfrm>
        </p:spPr>
        <p:txBody>
          <a:bodyPr/>
          <a:lstStyle/>
          <a:p>
            <a:r>
              <a:rPr lang="en-US" altLang="zh-TW" dirty="0"/>
              <a:t>KD(</a:t>
            </a:r>
            <a:r>
              <a:rPr lang="zh-TW" altLang="en-US" dirty="0">
                <a:hlinkClick r:id="rId2" tooltip="随机指标"/>
              </a:rPr>
              <a:t>隨機指標</a:t>
            </a:r>
            <a:r>
              <a:rPr lang="en-US" altLang="zh-TW" dirty="0"/>
              <a:t>, Stochastic </a:t>
            </a:r>
            <a:r>
              <a:rPr lang="zh-TW" altLang="en-US" dirty="0"/>
              <a:t>）</a:t>
            </a:r>
          </a:p>
        </p:txBody>
      </p:sp>
      <p:sp>
        <p:nvSpPr>
          <p:cNvPr id="64515" name="內容版面配置區 2"/>
          <p:cNvSpPr>
            <a:spLocks noGrp="1"/>
          </p:cNvSpPr>
          <p:nvPr>
            <p:ph idx="1"/>
          </p:nvPr>
        </p:nvSpPr>
        <p:spPr>
          <a:xfrm>
            <a:off x="685800" y="1773238"/>
            <a:ext cx="7772400" cy="4322762"/>
          </a:xfrm>
        </p:spPr>
        <p:txBody>
          <a:bodyPr/>
          <a:lstStyle/>
          <a:p>
            <a:r>
              <a:rPr lang="zh-TW" altLang="en-US" sz="2400" b="1">
                <a:hlinkClick r:id="rId3" tooltip="背离信号"/>
              </a:rPr>
              <a:t>背離信號</a:t>
            </a:r>
            <a:r>
              <a:rPr lang="zh-TW" altLang="en-US" sz="2400"/>
              <a:t>的產生是非常準確的買賣信號。</a:t>
            </a:r>
            <a:endParaRPr lang="en-US" altLang="zh-TW" sz="2400"/>
          </a:p>
          <a:p>
            <a:pPr lvl="1"/>
            <a:r>
              <a:rPr lang="zh-TW" altLang="en-US" sz="2000"/>
              <a:t>即當價位一波高過前一波，而</a:t>
            </a:r>
            <a:r>
              <a:rPr lang="en-US" altLang="zh-TW" sz="2000"/>
              <a:t>KD</a:t>
            </a:r>
            <a:r>
              <a:rPr lang="zh-TW" altLang="en-US" sz="2000"/>
              <a:t>值尤其是</a:t>
            </a:r>
            <a:r>
              <a:rPr lang="en-US" altLang="zh-TW" sz="2000" b="1">
                <a:solidFill>
                  <a:srgbClr val="FF0000"/>
                </a:solidFill>
              </a:rPr>
              <a:t>D</a:t>
            </a:r>
            <a:r>
              <a:rPr lang="zh-TW" altLang="en-US" sz="2000" b="1">
                <a:solidFill>
                  <a:srgbClr val="FF0000"/>
                </a:solidFill>
              </a:rPr>
              <a:t>值卻一波低於前一波，為頂背離</a:t>
            </a:r>
            <a:r>
              <a:rPr lang="zh-TW" altLang="en-US" sz="2000"/>
              <a:t>，預示後市將跌，為明確的賣出信號。</a:t>
            </a:r>
            <a:endParaRPr lang="en-US" altLang="zh-TW" sz="2000"/>
          </a:p>
          <a:p>
            <a:pPr lvl="1"/>
            <a:r>
              <a:rPr lang="zh-TW" altLang="en-US" sz="2000"/>
              <a:t>當價位一波低於一波，而</a:t>
            </a:r>
            <a:r>
              <a:rPr lang="en-US" altLang="zh-TW" sz="2000"/>
              <a:t>KD</a:t>
            </a:r>
            <a:r>
              <a:rPr lang="zh-TW" altLang="en-US" sz="2000"/>
              <a:t>值尤其是</a:t>
            </a:r>
            <a:r>
              <a:rPr lang="en-US" altLang="zh-TW" sz="2000" b="1">
                <a:solidFill>
                  <a:srgbClr val="FF0000"/>
                </a:solidFill>
              </a:rPr>
              <a:t>D</a:t>
            </a:r>
            <a:r>
              <a:rPr lang="zh-TW" altLang="en-US" sz="2000" b="1">
                <a:solidFill>
                  <a:srgbClr val="FF0000"/>
                </a:solidFill>
              </a:rPr>
              <a:t>值卻一波高於前一波，為底背離</a:t>
            </a:r>
            <a:r>
              <a:rPr lang="zh-TW" altLang="en-US" sz="2000"/>
              <a:t>，預示後市將上漲，為明確的買進信號。</a:t>
            </a:r>
          </a:p>
          <a:p>
            <a:endParaRPr lang="en-US" altLang="zh-TW" sz="2400"/>
          </a:p>
          <a:p>
            <a:r>
              <a:rPr lang="zh-TW" altLang="en-US" sz="2400"/>
              <a:t>當</a:t>
            </a:r>
            <a:r>
              <a:rPr lang="en-US" altLang="zh-TW" sz="2400"/>
              <a:t>KD</a:t>
            </a:r>
            <a:r>
              <a:rPr lang="zh-TW" altLang="en-US" sz="2400"/>
              <a:t>線在超賣區或超買區形成</a:t>
            </a:r>
            <a:r>
              <a:rPr lang="zh-TW" altLang="en-US" sz="2400">
                <a:hlinkClick r:id="rId4" tooltip="双底"/>
              </a:rPr>
              <a:t>雙底</a:t>
            </a:r>
            <a:r>
              <a:rPr lang="zh-TW" altLang="en-US" sz="2400"/>
              <a:t>或</a:t>
            </a:r>
            <a:r>
              <a:rPr lang="zh-TW" altLang="en-US" sz="2400" u="sng">
                <a:solidFill>
                  <a:srgbClr val="FF0000"/>
                </a:solidFill>
              </a:rPr>
              <a:t>雙頭</a:t>
            </a:r>
            <a:r>
              <a:rPr lang="zh-TW" altLang="en-US" sz="2400"/>
              <a:t>時，也是一個買進或賣出的信號。</a:t>
            </a:r>
            <a:endParaRPr lang="en-US" altLang="zh-TW" sz="2400"/>
          </a:p>
          <a:p>
            <a:pPr lvl="1"/>
            <a:r>
              <a:rPr lang="zh-TW" altLang="en-US" sz="2000"/>
              <a:t>有時也有很大誤差，尤其是當個股很不活躍而又長期下跌時，</a:t>
            </a:r>
            <a:r>
              <a:rPr lang="en-US" altLang="zh-TW" sz="2000"/>
              <a:t>K</a:t>
            </a:r>
            <a:r>
              <a:rPr lang="zh-TW" altLang="en-US" sz="2000"/>
              <a:t>值可以達到</a:t>
            </a:r>
            <a:r>
              <a:rPr lang="en-US" altLang="zh-TW" sz="2000"/>
              <a:t>5</a:t>
            </a:r>
            <a:r>
              <a:rPr lang="zh-TW" altLang="en-US" sz="2000"/>
              <a:t>以下；而在</a:t>
            </a:r>
            <a:r>
              <a:rPr lang="zh-TW" altLang="en-US" sz="2000" u="sng">
                <a:solidFill>
                  <a:srgbClr val="FF0000"/>
                </a:solidFill>
              </a:rPr>
              <a:t>大</a:t>
            </a:r>
            <a:r>
              <a:rPr lang="zh-TW" altLang="en-US" sz="2000" u="sng">
                <a:solidFill>
                  <a:srgbClr val="FF0000"/>
                </a:solidFill>
                <a:hlinkClick r:id="rId5" tooltip="牛市"/>
              </a:rPr>
              <a:t>牛</a:t>
            </a:r>
            <a:r>
              <a:rPr lang="zh-TW" altLang="en-US" sz="2000">
                <a:hlinkClick r:id="rId5" tooltip="牛市"/>
              </a:rPr>
              <a:t>市</a:t>
            </a:r>
            <a:r>
              <a:rPr lang="zh-TW" altLang="en-US" sz="2000"/>
              <a:t>中</a:t>
            </a:r>
            <a:r>
              <a:rPr lang="en-US" altLang="zh-TW" sz="2000"/>
              <a:t>K</a:t>
            </a:r>
            <a:r>
              <a:rPr lang="zh-TW" altLang="en-US" sz="2000"/>
              <a:t>值達到</a:t>
            </a:r>
            <a:r>
              <a:rPr lang="en-US" altLang="zh-TW" sz="2000"/>
              <a:t>90</a:t>
            </a:r>
            <a:r>
              <a:rPr lang="zh-TW" altLang="en-US" sz="2000"/>
              <a:t>以上而</a:t>
            </a:r>
            <a:r>
              <a:rPr lang="zh-TW" altLang="en-US" sz="2000">
                <a:hlinkClick r:id="rId6" tooltip="股价"/>
              </a:rPr>
              <a:t>股價</a:t>
            </a:r>
            <a:r>
              <a:rPr lang="zh-TW" altLang="en-US" sz="2000"/>
              <a:t>並不下跌也是常有的事，不能過分認真看待</a:t>
            </a:r>
            <a:r>
              <a:rPr lang="en-US" altLang="zh-TW" sz="2000"/>
              <a:t>)</a:t>
            </a:r>
            <a:r>
              <a:rPr lang="zh-TW" altLang="en-US" sz="2000"/>
              <a:t>。</a:t>
            </a:r>
          </a:p>
          <a:p>
            <a:endParaRPr lang="zh-TW" altLang="en-US" sz="2800"/>
          </a:p>
        </p:txBody>
      </p:sp>
    </p:spTree>
    <p:extLst>
      <p:ext uri="{BB962C8B-B14F-4D97-AF65-F5344CB8AC3E}">
        <p14:creationId xmlns:p14="http://schemas.microsoft.com/office/powerpoint/2010/main" val="2750309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797977" y="35719"/>
            <a:ext cx="7318375" cy="846932"/>
          </a:xfrm>
        </p:spPr>
        <p:txBody>
          <a:bodyPr/>
          <a:lstStyle/>
          <a:p>
            <a:pPr eaLnBrk="1" hangingPunct="1"/>
            <a:r>
              <a:rPr lang="zh-TW" altLang="en-US" dirty="0">
                <a:latin typeface="標楷體" panose="03000509000000000000" pitchFamily="65" charset="-120"/>
              </a:rPr>
              <a:t>買進訊號與賣出訊號</a:t>
            </a:r>
            <a:r>
              <a:rPr lang="en-US" altLang="zh-TW" dirty="0">
                <a:latin typeface="標楷體" panose="03000509000000000000" pitchFamily="65" charset="-120"/>
              </a:rPr>
              <a:t>(KD</a:t>
            </a:r>
            <a:r>
              <a:rPr lang="zh-TW" altLang="en-US" dirty="0">
                <a:latin typeface="標楷體" panose="03000509000000000000" pitchFamily="65" charset="-120"/>
              </a:rPr>
              <a:t>指標</a:t>
            </a:r>
            <a:r>
              <a:rPr lang="en-US" altLang="zh-TW" dirty="0">
                <a:latin typeface="標楷體" panose="03000509000000000000" pitchFamily="65" charset="-120"/>
              </a:rPr>
              <a:t>)</a:t>
            </a:r>
            <a:endParaRPr lang="zh-TW" altLang="en-US" dirty="0">
              <a:latin typeface="標楷體" panose="03000509000000000000" pitchFamily="65" charset="-120"/>
            </a:endParaRPr>
          </a:p>
        </p:txBody>
      </p:sp>
      <p:sp>
        <p:nvSpPr>
          <p:cNvPr id="699395" name="Freeform 3"/>
          <p:cNvSpPr>
            <a:spLocks/>
          </p:cNvSpPr>
          <p:nvPr/>
        </p:nvSpPr>
        <p:spPr bwMode="auto">
          <a:xfrm>
            <a:off x="1476375" y="2636838"/>
            <a:ext cx="6769100" cy="2041525"/>
          </a:xfrm>
          <a:custGeom>
            <a:avLst/>
            <a:gdLst>
              <a:gd name="T0" fmla="*/ 0 w 4264"/>
              <a:gd name="T1" fmla="*/ 2147483646 h 1286"/>
              <a:gd name="T2" fmla="*/ 2147483646 w 4264"/>
              <a:gd name="T3" fmla="*/ 2147483646 h 1286"/>
              <a:gd name="T4" fmla="*/ 2147483646 w 4264"/>
              <a:gd name="T5" fmla="*/ 2147483646 h 1286"/>
              <a:gd name="T6" fmla="*/ 2147483646 w 4264"/>
              <a:gd name="T7" fmla="*/ 2147483646 h 1286"/>
              <a:gd name="T8" fmla="*/ 2147483646 w 4264"/>
              <a:gd name="T9" fmla="*/ 2147483646 h 1286"/>
              <a:gd name="T10" fmla="*/ 0 60000 65536"/>
              <a:gd name="T11" fmla="*/ 0 60000 65536"/>
              <a:gd name="T12" fmla="*/ 0 60000 65536"/>
              <a:gd name="T13" fmla="*/ 0 60000 65536"/>
              <a:gd name="T14" fmla="*/ 0 60000 65536"/>
              <a:gd name="T15" fmla="*/ 0 w 4264"/>
              <a:gd name="T16" fmla="*/ 0 h 1286"/>
              <a:gd name="T17" fmla="*/ 4264 w 4264"/>
              <a:gd name="T18" fmla="*/ 1286 h 1286"/>
            </a:gdLst>
            <a:ahLst/>
            <a:cxnLst>
              <a:cxn ang="T10">
                <a:pos x="T0" y="T1"/>
              </a:cxn>
              <a:cxn ang="T11">
                <a:pos x="T2" y="T3"/>
              </a:cxn>
              <a:cxn ang="T12">
                <a:pos x="T4" y="T5"/>
              </a:cxn>
              <a:cxn ang="T13">
                <a:pos x="T6" y="T7"/>
              </a:cxn>
              <a:cxn ang="T14">
                <a:pos x="T8" y="T9"/>
              </a:cxn>
            </a:cxnLst>
            <a:rect l="T15" t="T16" r="T17" b="T18"/>
            <a:pathLst>
              <a:path w="4264" h="1286">
                <a:moveTo>
                  <a:pt x="0" y="832"/>
                </a:moveTo>
                <a:cubicBezTo>
                  <a:pt x="246" y="477"/>
                  <a:pt x="492" y="122"/>
                  <a:pt x="817" y="61"/>
                </a:cubicBezTo>
                <a:cubicBezTo>
                  <a:pt x="1142" y="0"/>
                  <a:pt x="1581" y="265"/>
                  <a:pt x="1951" y="469"/>
                </a:cubicBezTo>
                <a:cubicBezTo>
                  <a:pt x="2321" y="673"/>
                  <a:pt x="2654" y="1286"/>
                  <a:pt x="3039" y="1286"/>
                </a:cubicBezTo>
                <a:cubicBezTo>
                  <a:pt x="3424" y="1286"/>
                  <a:pt x="3844" y="877"/>
                  <a:pt x="4264" y="469"/>
                </a:cubicBezTo>
              </a:path>
            </a:pathLst>
          </a:custGeom>
          <a:noFill/>
          <a:ln w="57150" cap="sq" cmpd="sng">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99396" name="Freeform 4"/>
          <p:cNvSpPr>
            <a:spLocks/>
          </p:cNvSpPr>
          <p:nvPr/>
        </p:nvSpPr>
        <p:spPr bwMode="auto">
          <a:xfrm>
            <a:off x="1476375" y="2565400"/>
            <a:ext cx="6265863" cy="2303463"/>
          </a:xfrm>
          <a:custGeom>
            <a:avLst/>
            <a:gdLst>
              <a:gd name="T0" fmla="*/ 0 w 3947"/>
              <a:gd name="T1" fmla="*/ 2147483646 h 1845"/>
              <a:gd name="T2" fmla="*/ 2147483646 w 3947"/>
              <a:gd name="T3" fmla="*/ 2147483646 h 1845"/>
              <a:gd name="T4" fmla="*/ 2147483646 w 3947"/>
              <a:gd name="T5" fmla="*/ 2147483646 h 1845"/>
              <a:gd name="T6" fmla="*/ 2147483646 w 3947"/>
              <a:gd name="T7" fmla="*/ 2147483646 h 1845"/>
              <a:gd name="T8" fmla="*/ 2147483646 w 3947"/>
              <a:gd name="T9" fmla="*/ 2147483646 h 1845"/>
              <a:gd name="T10" fmla="*/ 0 60000 65536"/>
              <a:gd name="T11" fmla="*/ 0 60000 65536"/>
              <a:gd name="T12" fmla="*/ 0 60000 65536"/>
              <a:gd name="T13" fmla="*/ 0 60000 65536"/>
              <a:gd name="T14" fmla="*/ 0 60000 65536"/>
              <a:gd name="T15" fmla="*/ 0 w 3947"/>
              <a:gd name="T16" fmla="*/ 0 h 1845"/>
              <a:gd name="T17" fmla="*/ 3947 w 3947"/>
              <a:gd name="T18" fmla="*/ 1845 h 1845"/>
            </a:gdLst>
            <a:ahLst/>
            <a:cxnLst>
              <a:cxn ang="T10">
                <a:pos x="T0" y="T1"/>
              </a:cxn>
              <a:cxn ang="T11">
                <a:pos x="T2" y="T3"/>
              </a:cxn>
              <a:cxn ang="T12">
                <a:pos x="T4" y="T5"/>
              </a:cxn>
              <a:cxn ang="T13">
                <a:pos x="T6" y="T7"/>
              </a:cxn>
              <a:cxn ang="T14">
                <a:pos x="T8" y="T9"/>
              </a:cxn>
            </a:cxnLst>
            <a:rect l="T15" t="T16" r="T17" b="T18"/>
            <a:pathLst>
              <a:path w="3947" h="1845">
                <a:moveTo>
                  <a:pt x="0" y="491"/>
                </a:moveTo>
                <a:cubicBezTo>
                  <a:pt x="136" y="245"/>
                  <a:pt x="272" y="0"/>
                  <a:pt x="499" y="38"/>
                </a:cubicBezTo>
                <a:cubicBezTo>
                  <a:pt x="726" y="76"/>
                  <a:pt x="1006" y="423"/>
                  <a:pt x="1361" y="718"/>
                </a:cubicBezTo>
                <a:cubicBezTo>
                  <a:pt x="1716" y="1013"/>
                  <a:pt x="2200" y="1845"/>
                  <a:pt x="2631" y="1807"/>
                </a:cubicBezTo>
                <a:cubicBezTo>
                  <a:pt x="3062" y="1769"/>
                  <a:pt x="3504" y="1130"/>
                  <a:pt x="3947" y="491"/>
                </a:cubicBezTo>
              </a:path>
            </a:pathLst>
          </a:custGeom>
          <a:noFill/>
          <a:ln w="57150" cap="flat" cmpd="sng">
            <a:solidFill>
              <a:srgbClr val="FF99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sp>
        <p:nvSpPr>
          <p:cNvPr id="65542" name="Text Box 5"/>
          <p:cNvSpPr txBox="1">
            <a:spLocks noChangeArrowheads="1"/>
          </p:cNvSpPr>
          <p:nvPr/>
        </p:nvSpPr>
        <p:spPr bwMode="auto">
          <a:xfrm>
            <a:off x="971550" y="342900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sz="2400">
                <a:solidFill>
                  <a:schemeClr val="accent2"/>
                </a:solidFill>
                <a:latin typeface="Trebuchet MS" panose="020B0603020202020204" pitchFamily="34" charset="0"/>
              </a:rPr>
              <a:t>D</a:t>
            </a:r>
            <a:r>
              <a:rPr kumimoji="0" lang="zh-TW" altLang="en-US" sz="2400">
                <a:solidFill>
                  <a:schemeClr val="accent2"/>
                </a:solidFill>
                <a:latin typeface="Trebuchet MS" panose="020B0603020202020204" pitchFamily="34" charset="0"/>
              </a:rPr>
              <a:t>值</a:t>
            </a:r>
          </a:p>
        </p:txBody>
      </p:sp>
      <p:sp>
        <p:nvSpPr>
          <p:cNvPr id="65543" name="Text Box 6"/>
          <p:cNvSpPr txBox="1">
            <a:spLocks noChangeArrowheads="1"/>
          </p:cNvSpPr>
          <p:nvPr/>
        </p:nvSpPr>
        <p:spPr bwMode="auto">
          <a:xfrm>
            <a:off x="1187450" y="19891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sz="2400">
                <a:solidFill>
                  <a:srgbClr val="FF9900"/>
                </a:solidFill>
                <a:latin typeface="Trebuchet MS" panose="020B0603020202020204" pitchFamily="34" charset="0"/>
              </a:rPr>
              <a:t>K</a:t>
            </a:r>
            <a:r>
              <a:rPr kumimoji="0" lang="zh-TW" altLang="en-US" sz="2400">
                <a:solidFill>
                  <a:srgbClr val="FF9900"/>
                </a:solidFill>
                <a:latin typeface="Trebuchet MS" panose="020B0603020202020204" pitchFamily="34" charset="0"/>
              </a:rPr>
              <a:t>值</a:t>
            </a:r>
          </a:p>
        </p:txBody>
      </p:sp>
      <p:sp>
        <p:nvSpPr>
          <p:cNvPr id="699399" name="Oval 7"/>
          <p:cNvSpPr>
            <a:spLocks noChangeArrowheads="1"/>
          </p:cNvSpPr>
          <p:nvPr/>
        </p:nvSpPr>
        <p:spPr bwMode="auto">
          <a:xfrm>
            <a:off x="2195513" y="2276475"/>
            <a:ext cx="1441450" cy="1152525"/>
          </a:xfrm>
          <a:prstGeom prst="ellipse">
            <a:avLst/>
          </a:prstGeom>
          <a:noFill/>
          <a:ln w="38100" cap="rnd">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99400" name="Oval 8"/>
          <p:cNvSpPr>
            <a:spLocks noChangeArrowheads="1"/>
          </p:cNvSpPr>
          <p:nvPr/>
        </p:nvSpPr>
        <p:spPr bwMode="auto">
          <a:xfrm>
            <a:off x="5651500" y="3933825"/>
            <a:ext cx="1441450" cy="1152525"/>
          </a:xfrm>
          <a:prstGeom prst="ellipse">
            <a:avLst/>
          </a:prstGeom>
          <a:noFill/>
          <a:ln w="38100" cap="rnd">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endParaRPr lang="zh-TW" altLang="en-US" sz="2400">
              <a:solidFill>
                <a:schemeClr val="tx1"/>
              </a:solidFill>
              <a:latin typeface="Arial" panose="020B0604020202020204" pitchFamily="34" charset="0"/>
              <a:ea typeface="新細明體" panose="02020500000000000000" pitchFamily="18" charset="-120"/>
            </a:endParaRPr>
          </a:p>
        </p:txBody>
      </p:sp>
      <p:sp>
        <p:nvSpPr>
          <p:cNvPr id="699401" name="Text Box 9"/>
          <p:cNvSpPr txBox="1">
            <a:spLocks noChangeArrowheads="1"/>
          </p:cNvSpPr>
          <p:nvPr/>
        </p:nvSpPr>
        <p:spPr bwMode="auto">
          <a:xfrm>
            <a:off x="3060700" y="14128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zh-TW" altLang="en-US" sz="2400" b="1">
                <a:solidFill>
                  <a:srgbClr val="0070C0"/>
                </a:solidFill>
                <a:latin typeface="標楷體" panose="03000509000000000000" pitchFamily="65" charset="-120"/>
              </a:rPr>
              <a:t>死亡交叉</a:t>
            </a:r>
          </a:p>
        </p:txBody>
      </p:sp>
      <p:sp>
        <p:nvSpPr>
          <p:cNvPr id="699402" name="Text Box 10"/>
          <p:cNvSpPr txBox="1">
            <a:spLocks noChangeArrowheads="1"/>
          </p:cNvSpPr>
          <p:nvPr/>
        </p:nvSpPr>
        <p:spPr bwMode="auto">
          <a:xfrm>
            <a:off x="5867400" y="580548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zh-TW" altLang="en-US" sz="2400">
                <a:solidFill>
                  <a:srgbClr val="FF0000"/>
                </a:solidFill>
                <a:latin typeface="標楷體" panose="03000509000000000000" pitchFamily="65" charset="-120"/>
              </a:rPr>
              <a:t>黃金交叉</a:t>
            </a:r>
          </a:p>
        </p:txBody>
      </p:sp>
      <p:sp>
        <p:nvSpPr>
          <p:cNvPr id="699403" name="Line 11"/>
          <p:cNvSpPr>
            <a:spLocks noChangeShapeType="1"/>
          </p:cNvSpPr>
          <p:nvPr/>
        </p:nvSpPr>
        <p:spPr bwMode="auto">
          <a:xfrm flipV="1">
            <a:off x="6372225" y="5084763"/>
            <a:ext cx="0" cy="647700"/>
          </a:xfrm>
          <a:prstGeom prst="line">
            <a:avLst/>
          </a:prstGeom>
          <a:noFill/>
          <a:ln w="12700" cap="sq">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99404" name="Line 12"/>
          <p:cNvSpPr>
            <a:spLocks noChangeShapeType="1"/>
          </p:cNvSpPr>
          <p:nvPr/>
        </p:nvSpPr>
        <p:spPr bwMode="auto">
          <a:xfrm flipH="1">
            <a:off x="3203575" y="1916113"/>
            <a:ext cx="288925" cy="288925"/>
          </a:xfrm>
          <a:prstGeom prst="line">
            <a:avLst/>
          </a:prstGeom>
          <a:noFill/>
          <a:ln w="12700" cap="sq">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0" name="Line 13"/>
          <p:cNvSpPr>
            <a:spLocks noChangeShapeType="1"/>
          </p:cNvSpPr>
          <p:nvPr/>
        </p:nvSpPr>
        <p:spPr bwMode="auto">
          <a:xfrm flipV="1">
            <a:off x="971550" y="2924175"/>
            <a:ext cx="7848600" cy="73025"/>
          </a:xfrm>
          <a:prstGeom prst="line">
            <a:avLst/>
          </a:prstGeom>
          <a:noFill/>
          <a:ln w="127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1" name="Line 14"/>
          <p:cNvSpPr>
            <a:spLocks noChangeShapeType="1"/>
          </p:cNvSpPr>
          <p:nvPr/>
        </p:nvSpPr>
        <p:spPr bwMode="auto">
          <a:xfrm flipV="1">
            <a:off x="971550" y="3429000"/>
            <a:ext cx="7848600" cy="0"/>
          </a:xfrm>
          <a:prstGeom prst="line">
            <a:avLst/>
          </a:prstGeom>
          <a:noFill/>
          <a:ln w="127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2" name="Line 15"/>
          <p:cNvSpPr>
            <a:spLocks noChangeShapeType="1"/>
          </p:cNvSpPr>
          <p:nvPr/>
        </p:nvSpPr>
        <p:spPr bwMode="auto">
          <a:xfrm flipV="1">
            <a:off x="1042988" y="4005263"/>
            <a:ext cx="7777162" cy="71437"/>
          </a:xfrm>
          <a:prstGeom prst="line">
            <a:avLst/>
          </a:prstGeom>
          <a:noFill/>
          <a:ln w="127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3" name="Line 16"/>
          <p:cNvSpPr>
            <a:spLocks noChangeShapeType="1"/>
          </p:cNvSpPr>
          <p:nvPr/>
        </p:nvSpPr>
        <p:spPr bwMode="auto">
          <a:xfrm flipV="1">
            <a:off x="971550" y="4508500"/>
            <a:ext cx="7848600" cy="73025"/>
          </a:xfrm>
          <a:prstGeom prst="line">
            <a:avLst/>
          </a:prstGeom>
          <a:noFill/>
          <a:ln w="127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4" name="Line 17"/>
          <p:cNvSpPr>
            <a:spLocks noChangeShapeType="1"/>
          </p:cNvSpPr>
          <p:nvPr/>
        </p:nvSpPr>
        <p:spPr bwMode="auto">
          <a:xfrm flipV="1">
            <a:off x="971550" y="2420938"/>
            <a:ext cx="7848600" cy="71437"/>
          </a:xfrm>
          <a:prstGeom prst="line">
            <a:avLst/>
          </a:prstGeom>
          <a:noFill/>
          <a:ln w="127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5" name="Line 18"/>
          <p:cNvSpPr>
            <a:spLocks noChangeShapeType="1"/>
          </p:cNvSpPr>
          <p:nvPr/>
        </p:nvSpPr>
        <p:spPr bwMode="auto">
          <a:xfrm flipV="1">
            <a:off x="971550" y="5013325"/>
            <a:ext cx="7848600" cy="71438"/>
          </a:xfrm>
          <a:prstGeom prst="line">
            <a:avLst/>
          </a:prstGeom>
          <a:noFill/>
          <a:ln w="12700">
            <a:solidFill>
              <a:schemeClr val="accent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65556" name="Text Box 19"/>
          <p:cNvSpPr txBox="1">
            <a:spLocks noChangeArrowheads="1"/>
          </p:cNvSpPr>
          <p:nvPr/>
        </p:nvSpPr>
        <p:spPr bwMode="auto">
          <a:xfrm>
            <a:off x="250825" y="23495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sz="2400">
                <a:solidFill>
                  <a:schemeClr val="accent1"/>
                </a:solidFill>
                <a:latin typeface="Arial" panose="020B0604020202020204" pitchFamily="34" charset="0"/>
                <a:ea typeface="新細明體" panose="02020500000000000000" pitchFamily="18" charset="-120"/>
              </a:rPr>
              <a:t>100</a:t>
            </a:r>
          </a:p>
        </p:txBody>
      </p:sp>
      <p:sp>
        <p:nvSpPr>
          <p:cNvPr id="65557" name="Rectangle 20"/>
          <p:cNvSpPr>
            <a:spLocks noChangeArrowheads="1"/>
          </p:cNvSpPr>
          <p:nvPr/>
        </p:nvSpPr>
        <p:spPr bwMode="auto">
          <a:xfrm>
            <a:off x="234950" y="4557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endParaRPr kumimoji="0" lang="zh-TW" altLang="zh-TW" sz="2400">
              <a:solidFill>
                <a:schemeClr val="tx1"/>
              </a:solidFill>
              <a:latin typeface="Arial" panose="020B0604020202020204" pitchFamily="34" charset="0"/>
              <a:ea typeface="新細明體" panose="02020500000000000000" pitchFamily="18" charset="-120"/>
            </a:endParaRPr>
          </a:p>
        </p:txBody>
      </p:sp>
      <p:sp>
        <p:nvSpPr>
          <p:cNvPr id="65558" name="Rectangle 21"/>
          <p:cNvSpPr>
            <a:spLocks noChangeArrowheads="1"/>
          </p:cNvSpPr>
          <p:nvPr/>
        </p:nvSpPr>
        <p:spPr bwMode="auto">
          <a:xfrm>
            <a:off x="468313" y="4941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sz="2400">
                <a:solidFill>
                  <a:schemeClr val="accent1"/>
                </a:solidFill>
                <a:latin typeface="Arial" panose="020B0604020202020204" pitchFamily="34" charset="0"/>
                <a:ea typeface="新細明體" panose="02020500000000000000" pitchFamily="18" charset="-120"/>
              </a:rPr>
              <a:t>0</a:t>
            </a:r>
          </a:p>
        </p:txBody>
      </p:sp>
      <p:sp>
        <p:nvSpPr>
          <p:cNvPr id="65559" name="Rectangle 22"/>
          <p:cNvSpPr>
            <a:spLocks noChangeArrowheads="1"/>
          </p:cNvSpPr>
          <p:nvPr/>
        </p:nvSpPr>
        <p:spPr bwMode="auto">
          <a:xfrm>
            <a:off x="323850" y="4192588"/>
            <a:ext cx="63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kumimoji="0" lang="en-US" altLang="zh-TW">
                <a:solidFill>
                  <a:srgbClr val="FF0000"/>
                </a:solidFill>
                <a:latin typeface="Arial" panose="020B0604020202020204" pitchFamily="34" charset="0"/>
                <a:ea typeface="新細明體" panose="02020500000000000000" pitchFamily="18" charset="-120"/>
              </a:rPr>
              <a:t>20</a:t>
            </a:r>
          </a:p>
        </p:txBody>
      </p:sp>
      <p:sp>
        <p:nvSpPr>
          <p:cNvPr id="65560" name="Rectangle 23"/>
          <p:cNvSpPr>
            <a:spLocks noChangeArrowheads="1"/>
          </p:cNvSpPr>
          <p:nvPr/>
        </p:nvSpPr>
        <p:spPr bwMode="auto">
          <a:xfrm>
            <a:off x="395288" y="386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sz="2400">
                <a:solidFill>
                  <a:schemeClr val="accent1"/>
                </a:solidFill>
                <a:latin typeface="Arial" panose="020B0604020202020204" pitchFamily="34" charset="0"/>
                <a:ea typeface="新細明體" panose="02020500000000000000" pitchFamily="18" charset="-120"/>
              </a:rPr>
              <a:t>40</a:t>
            </a:r>
          </a:p>
        </p:txBody>
      </p:sp>
      <p:sp>
        <p:nvSpPr>
          <p:cNvPr id="65561" name="Rectangle 24"/>
          <p:cNvSpPr>
            <a:spLocks noChangeArrowheads="1"/>
          </p:cNvSpPr>
          <p:nvPr/>
        </p:nvSpPr>
        <p:spPr bwMode="auto">
          <a:xfrm>
            <a:off x="395288" y="32448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FontTx/>
              <a:buNone/>
            </a:pPr>
            <a:r>
              <a:rPr kumimoji="0" lang="en-US" altLang="zh-TW" sz="2400">
                <a:solidFill>
                  <a:schemeClr val="accent1"/>
                </a:solidFill>
                <a:latin typeface="Arial" panose="020B0604020202020204" pitchFamily="34" charset="0"/>
                <a:ea typeface="新細明體" panose="02020500000000000000" pitchFamily="18" charset="-120"/>
              </a:rPr>
              <a:t>60</a:t>
            </a:r>
          </a:p>
        </p:txBody>
      </p:sp>
      <p:sp>
        <p:nvSpPr>
          <p:cNvPr id="65562" name="Rectangle 25"/>
          <p:cNvSpPr>
            <a:spLocks noChangeArrowheads="1"/>
          </p:cNvSpPr>
          <p:nvPr/>
        </p:nvSpPr>
        <p:spPr bwMode="auto">
          <a:xfrm>
            <a:off x="395288" y="2679700"/>
            <a:ext cx="6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ClrTx/>
              <a:buFontTx/>
              <a:buNone/>
            </a:pPr>
            <a:r>
              <a:rPr kumimoji="0" lang="en-US" altLang="zh-TW">
                <a:solidFill>
                  <a:srgbClr val="FF0000"/>
                </a:solidFill>
                <a:latin typeface="Arial" panose="020B0604020202020204" pitchFamily="34" charset="0"/>
                <a:ea typeface="新細明體" panose="02020500000000000000" pitchFamily="18" charset="-120"/>
              </a:rPr>
              <a:t>80</a:t>
            </a:r>
          </a:p>
        </p:txBody>
      </p:sp>
    </p:spTree>
    <p:extLst>
      <p:ext uri="{BB962C8B-B14F-4D97-AF65-F5344CB8AC3E}">
        <p14:creationId xmlns:p14="http://schemas.microsoft.com/office/powerpoint/2010/main" val="4033426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9396"/>
                                        </p:tgtEl>
                                        <p:attrNameLst>
                                          <p:attrName>style.visibility</p:attrName>
                                        </p:attrNameLst>
                                      </p:cBhvr>
                                      <p:to>
                                        <p:strVal val="visible"/>
                                      </p:to>
                                    </p:set>
                                    <p:animEffect transition="in" filter="wipe(left)">
                                      <p:cBhvr>
                                        <p:cTn id="7" dur="1000"/>
                                        <p:tgtEl>
                                          <p:spTgt spid="69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9395"/>
                                        </p:tgtEl>
                                        <p:attrNameLst>
                                          <p:attrName>style.visibility</p:attrName>
                                        </p:attrNameLst>
                                      </p:cBhvr>
                                      <p:to>
                                        <p:strVal val="visible"/>
                                      </p:to>
                                    </p:set>
                                    <p:animEffect transition="in" filter="wipe(left)">
                                      <p:cBhvr>
                                        <p:cTn id="12" dur="1000"/>
                                        <p:tgtEl>
                                          <p:spTgt spid="69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699399"/>
                                        </p:tgtEl>
                                        <p:attrNameLst>
                                          <p:attrName>style.visibility</p:attrName>
                                        </p:attrNameLst>
                                      </p:cBhvr>
                                      <p:to>
                                        <p:strVal val="visible"/>
                                      </p:to>
                                    </p:set>
                                    <p:animEffect transition="in" filter="fade">
                                      <p:cBhvr>
                                        <p:cTn id="17" dur="385" decel="100000"/>
                                        <p:tgtEl>
                                          <p:spTgt spid="699399"/>
                                        </p:tgtEl>
                                      </p:cBhvr>
                                    </p:animEffect>
                                    <p:animScale>
                                      <p:cBhvr>
                                        <p:cTn id="18" dur="385" decel="100000"/>
                                        <p:tgtEl>
                                          <p:spTgt spid="699399"/>
                                        </p:tgtEl>
                                      </p:cBhvr>
                                      <p:from x="10000" y="10000"/>
                                      <p:to x="200000" y="450000"/>
                                    </p:animScale>
                                    <p:animScale>
                                      <p:cBhvr>
                                        <p:cTn id="19" dur="615" accel="100000" fill="hold">
                                          <p:stCondLst>
                                            <p:cond delay="385"/>
                                          </p:stCondLst>
                                        </p:cTn>
                                        <p:tgtEl>
                                          <p:spTgt spid="699399"/>
                                        </p:tgtEl>
                                      </p:cBhvr>
                                      <p:from x="200000" y="450000"/>
                                      <p:to x="100000" y="100000"/>
                                    </p:animScale>
                                    <p:set>
                                      <p:cBhvr>
                                        <p:cTn id="20" dur="385" fill="hold"/>
                                        <p:tgtEl>
                                          <p:spTgt spid="699399"/>
                                        </p:tgtEl>
                                        <p:attrNameLst>
                                          <p:attrName>ppt_x</p:attrName>
                                        </p:attrNameLst>
                                      </p:cBhvr>
                                      <p:to>
                                        <p:strVal val="(0.5)"/>
                                      </p:to>
                                    </p:set>
                                    <p:anim from="(0.5)" to="(#ppt_x)" calcmode="lin" valueType="num">
                                      <p:cBhvr>
                                        <p:cTn id="21" dur="615" accel="100000" fill="hold">
                                          <p:stCondLst>
                                            <p:cond delay="385"/>
                                          </p:stCondLst>
                                        </p:cTn>
                                        <p:tgtEl>
                                          <p:spTgt spid="699399"/>
                                        </p:tgtEl>
                                        <p:attrNameLst>
                                          <p:attrName>ppt_x</p:attrName>
                                        </p:attrNameLst>
                                      </p:cBhvr>
                                    </p:anim>
                                    <p:set>
                                      <p:cBhvr>
                                        <p:cTn id="22" dur="385" fill="hold"/>
                                        <p:tgtEl>
                                          <p:spTgt spid="699399"/>
                                        </p:tgtEl>
                                        <p:attrNameLst>
                                          <p:attrName>ppt_y</p:attrName>
                                        </p:attrNameLst>
                                      </p:cBhvr>
                                      <p:to>
                                        <p:strVal val="(#ppt_y+0.4)"/>
                                      </p:to>
                                    </p:set>
                                    <p:anim from="(#ppt_y+0.4)" to="(#ppt_y)" calcmode="lin" valueType="num">
                                      <p:cBhvr>
                                        <p:cTn id="23" dur="615" accel="100000" fill="hold">
                                          <p:stCondLst>
                                            <p:cond delay="385"/>
                                          </p:stCondLst>
                                        </p:cTn>
                                        <p:tgtEl>
                                          <p:spTgt spid="699399"/>
                                        </p:tgtEl>
                                        <p:attrNameLst>
                                          <p:attrName>ppt_y</p:attrName>
                                        </p:attrNameLst>
                                      </p:cBhvr>
                                    </p:anim>
                                  </p:childTnLst>
                                </p:cTn>
                              </p:par>
                              <p:par>
                                <p:cTn id="24" presetID="51" presetClass="entr" presetSubtype="0" fill="hold" grpId="0" nodeType="withEffect">
                                  <p:stCondLst>
                                    <p:cond delay="0"/>
                                  </p:stCondLst>
                                  <p:childTnLst>
                                    <p:set>
                                      <p:cBhvr>
                                        <p:cTn id="25" dur="1" fill="hold">
                                          <p:stCondLst>
                                            <p:cond delay="0"/>
                                          </p:stCondLst>
                                        </p:cTn>
                                        <p:tgtEl>
                                          <p:spTgt spid="699404"/>
                                        </p:tgtEl>
                                        <p:attrNameLst>
                                          <p:attrName>style.visibility</p:attrName>
                                        </p:attrNameLst>
                                      </p:cBhvr>
                                      <p:to>
                                        <p:strVal val="visible"/>
                                      </p:to>
                                    </p:set>
                                    <p:animEffect transition="in" filter="fade">
                                      <p:cBhvr>
                                        <p:cTn id="26" dur="385" decel="100000"/>
                                        <p:tgtEl>
                                          <p:spTgt spid="699404"/>
                                        </p:tgtEl>
                                      </p:cBhvr>
                                    </p:animEffect>
                                    <p:animScale>
                                      <p:cBhvr>
                                        <p:cTn id="27" dur="385" decel="100000"/>
                                        <p:tgtEl>
                                          <p:spTgt spid="699404"/>
                                        </p:tgtEl>
                                      </p:cBhvr>
                                      <p:from x="10000" y="10000"/>
                                      <p:to x="200000" y="450000"/>
                                    </p:animScale>
                                    <p:animScale>
                                      <p:cBhvr>
                                        <p:cTn id="28" dur="615" accel="100000" fill="hold">
                                          <p:stCondLst>
                                            <p:cond delay="385"/>
                                          </p:stCondLst>
                                        </p:cTn>
                                        <p:tgtEl>
                                          <p:spTgt spid="699404"/>
                                        </p:tgtEl>
                                      </p:cBhvr>
                                      <p:from x="200000" y="450000"/>
                                      <p:to x="100000" y="100000"/>
                                    </p:animScale>
                                    <p:set>
                                      <p:cBhvr>
                                        <p:cTn id="29" dur="385" fill="hold"/>
                                        <p:tgtEl>
                                          <p:spTgt spid="699404"/>
                                        </p:tgtEl>
                                        <p:attrNameLst>
                                          <p:attrName>ppt_x</p:attrName>
                                        </p:attrNameLst>
                                      </p:cBhvr>
                                      <p:to>
                                        <p:strVal val="(0.5)"/>
                                      </p:to>
                                    </p:set>
                                    <p:anim from="(0.5)" to="(#ppt_x)" calcmode="lin" valueType="num">
                                      <p:cBhvr>
                                        <p:cTn id="30" dur="615" accel="100000" fill="hold">
                                          <p:stCondLst>
                                            <p:cond delay="385"/>
                                          </p:stCondLst>
                                        </p:cTn>
                                        <p:tgtEl>
                                          <p:spTgt spid="699404"/>
                                        </p:tgtEl>
                                        <p:attrNameLst>
                                          <p:attrName>ppt_x</p:attrName>
                                        </p:attrNameLst>
                                      </p:cBhvr>
                                    </p:anim>
                                    <p:set>
                                      <p:cBhvr>
                                        <p:cTn id="31" dur="385" fill="hold"/>
                                        <p:tgtEl>
                                          <p:spTgt spid="699404"/>
                                        </p:tgtEl>
                                        <p:attrNameLst>
                                          <p:attrName>ppt_y</p:attrName>
                                        </p:attrNameLst>
                                      </p:cBhvr>
                                      <p:to>
                                        <p:strVal val="(#ppt_y+0.4)"/>
                                      </p:to>
                                    </p:set>
                                    <p:anim from="(#ppt_y+0.4)" to="(#ppt_y)" calcmode="lin" valueType="num">
                                      <p:cBhvr>
                                        <p:cTn id="32" dur="615" accel="100000" fill="hold">
                                          <p:stCondLst>
                                            <p:cond delay="385"/>
                                          </p:stCondLst>
                                        </p:cTn>
                                        <p:tgtEl>
                                          <p:spTgt spid="699404"/>
                                        </p:tgtEl>
                                        <p:attrNameLst>
                                          <p:attrName>ppt_y</p:attrName>
                                        </p:attrNameLst>
                                      </p:cBhvr>
                                    </p:anim>
                                  </p:childTnLst>
                                </p:cTn>
                              </p:par>
                              <p:par>
                                <p:cTn id="33" presetID="51" presetClass="entr" presetSubtype="0" fill="hold" grpId="0" nodeType="withEffect">
                                  <p:stCondLst>
                                    <p:cond delay="0"/>
                                  </p:stCondLst>
                                  <p:childTnLst>
                                    <p:set>
                                      <p:cBhvr>
                                        <p:cTn id="34" dur="1" fill="hold">
                                          <p:stCondLst>
                                            <p:cond delay="0"/>
                                          </p:stCondLst>
                                        </p:cTn>
                                        <p:tgtEl>
                                          <p:spTgt spid="699401"/>
                                        </p:tgtEl>
                                        <p:attrNameLst>
                                          <p:attrName>style.visibility</p:attrName>
                                        </p:attrNameLst>
                                      </p:cBhvr>
                                      <p:to>
                                        <p:strVal val="visible"/>
                                      </p:to>
                                    </p:set>
                                    <p:animEffect transition="in" filter="fade">
                                      <p:cBhvr>
                                        <p:cTn id="35" dur="385" decel="100000"/>
                                        <p:tgtEl>
                                          <p:spTgt spid="699401"/>
                                        </p:tgtEl>
                                      </p:cBhvr>
                                    </p:animEffect>
                                    <p:animScale>
                                      <p:cBhvr>
                                        <p:cTn id="36" dur="385" decel="100000"/>
                                        <p:tgtEl>
                                          <p:spTgt spid="699401"/>
                                        </p:tgtEl>
                                      </p:cBhvr>
                                      <p:from x="10000" y="10000"/>
                                      <p:to x="200000" y="450000"/>
                                    </p:animScale>
                                    <p:animScale>
                                      <p:cBhvr>
                                        <p:cTn id="37" dur="615" accel="100000" fill="hold">
                                          <p:stCondLst>
                                            <p:cond delay="385"/>
                                          </p:stCondLst>
                                        </p:cTn>
                                        <p:tgtEl>
                                          <p:spTgt spid="699401"/>
                                        </p:tgtEl>
                                      </p:cBhvr>
                                      <p:from x="200000" y="450000"/>
                                      <p:to x="100000" y="100000"/>
                                    </p:animScale>
                                    <p:set>
                                      <p:cBhvr>
                                        <p:cTn id="38" dur="385" fill="hold"/>
                                        <p:tgtEl>
                                          <p:spTgt spid="699401"/>
                                        </p:tgtEl>
                                        <p:attrNameLst>
                                          <p:attrName>ppt_x</p:attrName>
                                        </p:attrNameLst>
                                      </p:cBhvr>
                                      <p:to>
                                        <p:strVal val="(0.5)"/>
                                      </p:to>
                                    </p:set>
                                    <p:anim from="(0.5)" to="(#ppt_x)" calcmode="lin" valueType="num">
                                      <p:cBhvr>
                                        <p:cTn id="39" dur="615" accel="100000" fill="hold">
                                          <p:stCondLst>
                                            <p:cond delay="385"/>
                                          </p:stCondLst>
                                        </p:cTn>
                                        <p:tgtEl>
                                          <p:spTgt spid="699401"/>
                                        </p:tgtEl>
                                        <p:attrNameLst>
                                          <p:attrName>ppt_x</p:attrName>
                                        </p:attrNameLst>
                                      </p:cBhvr>
                                    </p:anim>
                                    <p:set>
                                      <p:cBhvr>
                                        <p:cTn id="40" dur="385" fill="hold"/>
                                        <p:tgtEl>
                                          <p:spTgt spid="699401"/>
                                        </p:tgtEl>
                                        <p:attrNameLst>
                                          <p:attrName>ppt_y</p:attrName>
                                        </p:attrNameLst>
                                      </p:cBhvr>
                                      <p:to>
                                        <p:strVal val="(#ppt_y+0.4)"/>
                                      </p:to>
                                    </p:set>
                                    <p:anim from="(#ppt_y+0.4)" to="(#ppt_y)" calcmode="lin" valueType="num">
                                      <p:cBhvr>
                                        <p:cTn id="41" dur="615" accel="100000" fill="hold">
                                          <p:stCondLst>
                                            <p:cond delay="385"/>
                                          </p:stCondLst>
                                        </p:cTn>
                                        <p:tgtEl>
                                          <p:spTgt spid="699401"/>
                                        </p:tgtEl>
                                        <p:attrNameLst>
                                          <p:attrName>ppt_y</p:attrName>
                                        </p:attrNameLst>
                                      </p:cBhvr>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1" presetClass="entr" presetSubtype="0" fill="hold" grpId="0" nodeType="clickEffect">
                                  <p:stCondLst>
                                    <p:cond delay="0"/>
                                  </p:stCondLst>
                                  <p:childTnLst>
                                    <p:set>
                                      <p:cBhvr>
                                        <p:cTn id="45" dur="1" fill="hold">
                                          <p:stCondLst>
                                            <p:cond delay="0"/>
                                          </p:stCondLst>
                                        </p:cTn>
                                        <p:tgtEl>
                                          <p:spTgt spid="699400"/>
                                        </p:tgtEl>
                                        <p:attrNameLst>
                                          <p:attrName>style.visibility</p:attrName>
                                        </p:attrNameLst>
                                      </p:cBhvr>
                                      <p:to>
                                        <p:strVal val="visible"/>
                                      </p:to>
                                    </p:set>
                                    <p:animEffect transition="in" filter="fade">
                                      <p:cBhvr>
                                        <p:cTn id="46" dur="385" decel="100000"/>
                                        <p:tgtEl>
                                          <p:spTgt spid="699400"/>
                                        </p:tgtEl>
                                      </p:cBhvr>
                                    </p:animEffect>
                                    <p:animScale>
                                      <p:cBhvr>
                                        <p:cTn id="47" dur="385" decel="100000"/>
                                        <p:tgtEl>
                                          <p:spTgt spid="699400"/>
                                        </p:tgtEl>
                                      </p:cBhvr>
                                      <p:from x="10000" y="10000"/>
                                      <p:to x="200000" y="450000"/>
                                    </p:animScale>
                                    <p:animScale>
                                      <p:cBhvr>
                                        <p:cTn id="48" dur="615" accel="100000" fill="hold">
                                          <p:stCondLst>
                                            <p:cond delay="385"/>
                                          </p:stCondLst>
                                        </p:cTn>
                                        <p:tgtEl>
                                          <p:spTgt spid="699400"/>
                                        </p:tgtEl>
                                      </p:cBhvr>
                                      <p:from x="200000" y="450000"/>
                                      <p:to x="100000" y="100000"/>
                                    </p:animScale>
                                    <p:set>
                                      <p:cBhvr>
                                        <p:cTn id="49" dur="385" fill="hold"/>
                                        <p:tgtEl>
                                          <p:spTgt spid="699400"/>
                                        </p:tgtEl>
                                        <p:attrNameLst>
                                          <p:attrName>ppt_x</p:attrName>
                                        </p:attrNameLst>
                                      </p:cBhvr>
                                      <p:to>
                                        <p:strVal val="(0.5)"/>
                                      </p:to>
                                    </p:set>
                                    <p:anim from="(0.5)" to="(#ppt_x)" calcmode="lin" valueType="num">
                                      <p:cBhvr>
                                        <p:cTn id="50" dur="615" accel="100000" fill="hold">
                                          <p:stCondLst>
                                            <p:cond delay="385"/>
                                          </p:stCondLst>
                                        </p:cTn>
                                        <p:tgtEl>
                                          <p:spTgt spid="699400"/>
                                        </p:tgtEl>
                                        <p:attrNameLst>
                                          <p:attrName>ppt_x</p:attrName>
                                        </p:attrNameLst>
                                      </p:cBhvr>
                                    </p:anim>
                                    <p:set>
                                      <p:cBhvr>
                                        <p:cTn id="51" dur="385" fill="hold"/>
                                        <p:tgtEl>
                                          <p:spTgt spid="699400"/>
                                        </p:tgtEl>
                                        <p:attrNameLst>
                                          <p:attrName>ppt_y</p:attrName>
                                        </p:attrNameLst>
                                      </p:cBhvr>
                                      <p:to>
                                        <p:strVal val="(#ppt_y+0.4)"/>
                                      </p:to>
                                    </p:set>
                                    <p:anim from="(#ppt_y+0.4)" to="(#ppt_y)" calcmode="lin" valueType="num">
                                      <p:cBhvr>
                                        <p:cTn id="52" dur="615" accel="100000" fill="hold">
                                          <p:stCondLst>
                                            <p:cond delay="385"/>
                                          </p:stCondLst>
                                        </p:cTn>
                                        <p:tgtEl>
                                          <p:spTgt spid="699400"/>
                                        </p:tgtEl>
                                        <p:attrNameLst>
                                          <p:attrName>ppt_y</p:attrName>
                                        </p:attrNameLst>
                                      </p:cBhvr>
                                    </p:anim>
                                  </p:childTnLst>
                                </p:cTn>
                              </p:par>
                              <p:par>
                                <p:cTn id="53" presetID="51" presetClass="entr" presetSubtype="0" fill="hold" grpId="0" nodeType="withEffect">
                                  <p:stCondLst>
                                    <p:cond delay="0"/>
                                  </p:stCondLst>
                                  <p:childTnLst>
                                    <p:set>
                                      <p:cBhvr>
                                        <p:cTn id="54" dur="1" fill="hold">
                                          <p:stCondLst>
                                            <p:cond delay="0"/>
                                          </p:stCondLst>
                                        </p:cTn>
                                        <p:tgtEl>
                                          <p:spTgt spid="699403"/>
                                        </p:tgtEl>
                                        <p:attrNameLst>
                                          <p:attrName>style.visibility</p:attrName>
                                        </p:attrNameLst>
                                      </p:cBhvr>
                                      <p:to>
                                        <p:strVal val="visible"/>
                                      </p:to>
                                    </p:set>
                                    <p:animEffect transition="in" filter="fade">
                                      <p:cBhvr>
                                        <p:cTn id="55" dur="385" decel="100000"/>
                                        <p:tgtEl>
                                          <p:spTgt spid="699403"/>
                                        </p:tgtEl>
                                      </p:cBhvr>
                                    </p:animEffect>
                                    <p:animScale>
                                      <p:cBhvr>
                                        <p:cTn id="56" dur="385" decel="100000"/>
                                        <p:tgtEl>
                                          <p:spTgt spid="699403"/>
                                        </p:tgtEl>
                                      </p:cBhvr>
                                      <p:from x="10000" y="10000"/>
                                      <p:to x="200000" y="450000"/>
                                    </p:animScale>
                                    <p:animScale>
                                      <p:cBhvr>
                                        <p:cTn id="57" dur="615" accel="100000" fill="hold">
                                          <p:stCondLst>
                                            <p:cond delay="385"/>
                                          </p:stCondLst>
                                        </p:cTn>
                                        <p:tgtEl>
                                          <p:spTgt spid="699403"/>
                                        </p:tgtEl>
                                      </p:cBhvr>
                                      <p:from x="200000" y="450000"/>
                                      <p:to x="100000" y="100000"/>
                                    </p:animScale>
                                    <p:set>
                                      <p:cBhvr>
                                        <p:cTn id="58" dur="385" fill="hold"/>
                                        <p:tgtEl>
                                          <p:spTgt spid="699403"/>
                                        </p:tgtEl>
                                        <p:attrNameLst>
                                          <p:attrName>ppt_x</p:attrName>
                                        </p:attrNameLst>
                                      </p:cBhvr>
                                      <p:to>
                                        <p:strVal val="(0.5)"/>
                                      </p:to>
                                    </p:set>
                                    <p:anim from="(0.5)" to="(#ppt_x)" calcmode="lin" valueType="num">
                                      <p:cBhvr>
                                        <p:cTn id="59" dur="615" accel="100000" fill="hold">
                                          <p:stCondLst>
                                            <p:cond delay="385"/>
                                          </p:stCondLst>
                                        </p:cTn>
                                        <p:tgtEl>
                                          <p:spTgt spid="699403"/>
                                        </p:tgtEl>
                                        <p:attrNameLst>
                                          <p:attrName>ppt_x</p:attrName>
                                        </p:attrNameLst>
                                      </p:cBhvr>
                                    </p:anim>
                                    <p:set>
                                      <p:cBhvr>
                                        <p:cTn id="60" dur="385" fill="hold"/>
                                        <p:tgtEl>
                                          <p:spTgt spid="699403"/>
                                        </p:tgtEl>
                                        <p:attrNameLst>
                                          <p:attrName>ppt_y</p:attrName>
                                        </p:attrNameLst>
                                      </p:cBhvr>
                                      <p:to>
                                        <p:strVal val="(#ppt_y+0.4)"/>
                                      </p:to>
                                    </p:set>
                                    <p:anim from="(#ppt_y+0.4)" to="(#ppt_y)" calcmode="lin" valueType="num">
                                      <p:cBhvr>
                                        <p:cTn id="61" dur="615" accel="100000" fill="hold">
                                          <p:stCondLst>
                                            <p:cond delay="385"/>
                                          </p:stCondLst>
                                        </p:cTn>
                                        <p:tgtEl>
                                          <p:spTgt spid="699403"/>
                                        </p:tgtEl>
                                        <p:attrNameLst>
                                          <p:attrName>ppt_y</p:attrName>
                                        </p:attrNameLst>
                                      </p:cBhvr>
                                    </p:anim>
                                  </p:childTnLst>
                                </p:cTn>
                              </p:par>
                              <p:par>
                                <p:cTn id="62" presetID="51" presetClass="entr" presetSubtype="0" fill="hold" grpId="0" nodeType="withEffect">
                                  <p:stCondLst>
                                    <p:cond delay="0"/>
                                  </p:stCondLst>
                                  <p:childTnLst>
                                    <p:set>
                                      <p:cBhvr>
                                        <p:cTn id="63" dur="1" fill="hold">
                                          <p:stCondLst>
                                            <p:cond delay="0"/>
                                          </p:stCondLst>
                                        </p:cTn>
                                        <p:tgtEl>
                                          <p:spTgt spid="699402"/>
                                        </p:tgtEl>
                                        <p:attrNameLst>
                                          <p:attrName>style.visibility</p:attrName>
                                        </p:attrNameLst>
                                      </p:cBhvr>
                                      <p:to>
                                        <p:strVal val="visible"/>
                                      </p:to>
                                    </p:set>
                                    <p:animEffect transition="in" filter="fade">
                                      <p:cBhvr>
                                        <p:cTn id="64" dur="385" decel="100000"/>
                                        <p:tgtEl>
                                          <p:spTgt spid="699402"/>
                                        </p:tgtEl>
                                      </p:cBhvr>
                                    </p:animEffect>
                                    <p:animScale>
                                      <p:cBhvr>
                                        <p:cTn id="65" dur="385" decel="100000"/>
                                        <p:tgtEl>
                                          <p:spTgt spid="699402"/>
                                        </p:tgtEl>
                                      </p:cBhvr>
                                      <p:from x="10000" y="10000"/>
                                      <p:to x="200000" y="450000"/>
                                    </p:animScale>
                                    <p:animScale>
                                      <p:cBhvr>
                                        <p:cTn id="66" dur="615" accel="100000" fill="hold">
                                          <p:stCondLst>
                                            <p:cond delay="385"/>
                                          </p:stCondLst>
                                        </p:cTn>
                                        <p:tgtEl>
                                          <p:spTgt spid="699402"/>
                                        </p:tgtEl>
                                      </p:cBhvr>
                                      <p:from x="200000" y="450000"/>
                                      <p:to x="100000" y="100000"/>
                                    </p:animScale>
                                    <p:set>
                                      <p:cBhvr>
                                        <p:cTn id="67" dur="385" fill="hold"/>
                                        <p:tgtEl>
                                          <p:spTgt spid="699402"/>
                                        </p:tgtEl>
                                        <p:attrNameLst>
                                          <p:attrName>ppt_x</p:attrName>
                                        </p:attrNameLst>
                                      </p:cBhvr>
                                      <p:to>
                                        <p:strVal val="(0.5)"/>
                                      </p:to>
                                    </p:set>
                                    <p:anim from="(0.5)" to="(#ppt_x)" calcmode="lin" valueType="num">
                                      <p:cBhvr>
                                        <p:cTn id="68" dur="615" accel="100000" fill="hold">
                                          <p:stCondLst>
                                            <p:cond delay="385"/>
                                          </p:stCondLst>
                                        </p:cTn>
                                        <p:tgtEl>
                                          <p:spTgt spid="699402"/>
                                        </p:tgtEl>
                                        <p:attrNameLst>
                                          <p:attrName>ppt_x</p:attrName>
                                        </p:attrNameLst>
                                      </p:cBhvr>
                                    </p:anim>
                                    <p:set>
                                      <p:cBhvr>
                                        <p:cTn id="69" dur="385" fill="hold"/>
                                        <p:tgtEl>
                                          <p:spTgt spid="699402"/>
                                        </p:tgtEl>
                                        <p:attrNameLst>
                                          <p:attrName>ppt_y</p:attrName>
                                        </p:attrNameLst>
                                      </p:cBhvr>
                                      <p:to>
                                        <p:strVal val="(#ppt_y+0.4)"/>
                                      </p:to>
                                    </p:set>
                                    <p:anim from="(#ppt_y+0.4)" to="(#ppt_y)" calcmode="lin" valueType="num">
                                      <p:cBhvr>
                                        <p:cTn id="70" dur="615" accel="100000" fill="hold">
                                          <p:stCondLst>
                                            <p:cond delay="385"/>
                                          </p:stCondLst>
                                        </p:cTn>
                                        <p:tgtEl>
                                          <p:spTgt spid="69940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animBg="1"/>
      <p:bldP spid="699396" grpId="0" animBg="1"/>
      <p:bldP spid="699399" grpId="0" animBg="1"/>
      <p:bldP spid="699400" grpId="0" animBg="1"/>
      <p:bldP spid="699401" grpId="0"/>
      <p:bldP spid="699402" grpId="0"/>
      <p:bldP spid="699403" grpId="0" animBg="1"/>
      <p:bldP spid="69940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a:xfrm>
            <a:off x="1331640" y="-99392"/>
            <a:ext cx="6934200" cy="1143000"/>
          </a:xfrm>
        </p:spPr>
        <p:txBody>
          <a:bodyPr/>
          <a:lstStyle/>
          <a:p>
            <a:r>
              <a:rPr lang="en-US" altLang="zh-TW" sz="3600" dirty="0"/>
              <a:t>MACD</a:t>
            </a:r>
            <a:r>
              <a:rPr lang="zh-TW" altLang="en-US" sz="3600" dirty="0"/>
              <a:t>指數平滑異同移動平均線</a:t>
            </a:r>
          </a:p>
        </p:txBody>
      </p:sp>
      <p:sp>
        <p:nvSpPr>
          <p:cNvPr id="66563" name="內容版面配置區 2"/>
          <p:cNvSpPr>
            <a:spLocks noGrp="1"/>
          </p:cNvSpPr>
          <p:nvPr>
            <p:ph idx="1"/>
          </p:nvPr>
        </p:nvSpPr>
        <p:spPr>
          <a:xfrm>
            <a:off x="685800" y="1773238"/>
            <a:ext cx="7772400" cy="4322762"/>
          </a:xfrm>
        </p:spPr>
        <p:txBody>
          <a:bodyPr/>
          <a:lstStyle/>
          <a:p>
            <a:r>
              <a:rPr lang="en-US" altLang="zh-TW" sz="2800" dirty="0"/>
              <a:t>MACD</a:t>
            </a:r>
            <a:r>
              <a:rPr lang="zh-TW" altLang="en-US" sz="2800" dirty="0"/>
              <a:t>指數平滑異同移動平均線是移動平均線的應用之一。</a:t>
            </a:r>
            <a:endParaRPr lang="en-US" altLang="zh-TW" sz="2800" dirty="0"/>
          </a:p>
          <a:p>
            <a:r>
              <a:rPr lang="en-US" altLang="zh-TW" sz="2800" dirty="0"/>
              <a:t>DIF=</a:t>
            </a:r>
            <a:r>
              <a:rPr lang="zh-TW" altLang="en-US" sz="2800" dirty="0"/>
              <a:t> </a:t>
            </a:r>
            <a:r>
              <a:rPr lang="en-US" altLang="zh-TW" sz="2800" dirty="0"/>
              <a:t>(</a:t>
            </a:r>
            <a:r>
              <a:rPr lang="zh-TW" altLang="en-US" sz="2800" dirty="0"/>
              <a:t>前</a:t>
            </a:r>
            <a:r>
              <a:rPr lang="en-US" altLang="zh-TW" sz="2800" dirty="0"/>
              <a:t>12</a:t>
            </a:r>
            <a:r>
              <a:rPr lang="zh-TW" altLang="en-US" sz="2800" dirty="0"/>
              <a:t>日價格平均值</a:t>
            </a:r>
            <a:r>
              <a:rPr lang="en-US" altLang="zh-TW" sz="2800" dirty="0"/>
              <a:t>-</a:t>
            </a:r>
            <a:r>
              <a:rPr lang="zh-TW" altLang="en-US" sz="2800" dirty="0"/>
              <a:t>前</a:t>
            </a:r>
            <a:r>
              <a:rPr lang="en-US" altLang="zh-TW" sz="2800" dirty="0"/>
              <a:t>26</a:t>
            </a:r>
            <a:r>
              <a:rPr lang="zh-TW" altLang="en-US" sz="2800" dirty="0"/>
              <a:t>日價格平均值</a:t>
            </a:r>
            <a:r>
              <a:rPr lang="en-US" altLang="zh-TW" sz="2800" dirty="0"/>
              <a:t>)</a:t>
            </a:r>
            <a:r>
              <a:rPr lang="zh-TW" altLang="en-US" sz="2800" dirty="0"/>
              <a:t>，因此具有正、負值情況，</a:t>
            </a:r>
            <a:r>
              <a:rPr lang="zh-TW" altLang="en-US" sz="2800" dirty="0">
                <a:solidFill>
                  <a:srgbClr val="FF0000"/>
                </a:solidFill>
              </a:rPr>
              <a:t>屬於快線</a:t>
            </a:r>
            <a:r>
              <a:rPr lang="zh-TW" altLang="en-US" sz="2800" dirty="0"/>
              <a:t>。</a:t>
            </a:r>
            <a:r>
              <a:rPr lang="en-US" altLang="zh-TW" sz="2800" dirty="0"/>
              <a:t>(DIF=EMA12 – EMA26)</a:t>
            </a:r>
            <a:endParaRPr lang="zh-TW" altLang="en-US" sz="2800" dirty="0"/>
          </a:p>
          <a:p>
            <a:r>
              <a:rPr lang="en-US" altLang="zh-TW" sz="2800" b="1" dirty="0"/>
              <a:t>MACD(</a:t>
            </a:r>
            <a:r>
              <a:rPr lang="zh-TW" altLang="en-US" sz="2800" b="1" dirty="0"/>
              <a:t>亦稱</a:t>
            </a:r>
            <a:r>
              <a:rPr lang="en-US" altLang="zh-TW" sz="2800" b="1" dirty="0"/>
              <a:t>DEA)</a:t>
            </a:r>
            <a:r>
              <a:rPr lang="zh-TW" altLang="en-US" sz="2800" dirty="0"/>
              <a:t>指數平滑異同移動平均線，是</a:t>
            </a:r>
            <a:r>
              <a:rPr lang="en-US" altLang="zh-TW" sz="2800" dirty="0"/>
              <a:t>DIF</a:t>
            </a:r>
            <a:r>
              <a:rPr lang="zh-TW" altLang="en-US" sz="2800" dirty="0"/>
              <a:t>的</a:t>
            </a:r>
            <a:r>
              <a:rPr lang="en-US" altLang="zh-TW" sz="2800" dirty="0"/>
              <a:t>9</a:t>
            </a:r>
            <a:r>
              <a:rPr lang="zh-TW" altLang="en-US" sz="2800" dirty="0"/>
              <a:t>天的平均值</a:t>
            </a:r>
            <a:r>
              <a:rPr lang="en-US" altLang="zh-TW" sz="2800" dirty="0"/>
              <a:t>(</a:t>
            </a:r>
            <a:r>
              <a:rPr lang="zh-TW" altLang="en-US" sz="2800" dirty="0">
                <a:solidFill>
                  <a:srgbClr val="FF0000"/>
                </a:solidFill>
              </a:rPr>
              <a:t>相當於</a:t>
            </a:r>
            <a:r>
              <a:rPr lang="en-US" altLang="zh-TW" sz="2800" dirty="0">
                <a:solidFill>
                  <a:srgbClr val="FF0000"/>
                </a:solidFill>
              </a:rPr>
              <a:t>DIF</a:t>
            </a:r>
            <a:r>
              <a:rPr lang="zh-TW" altLang="en-US" sz="2800" dirty="0">
                <a:solidFill>
                  <a:srgbClr val="FF0000"/>
                </a:solidFill>
              </a:rPr>
              <a:t>的</a:t>
            </a:r>
            <a:r>
              <a:rPr lang="en-US" altLang="zh-TW" sz="2800" dirty="0">
                <a:solidFill>
                  <a:srgbClr val="FF0000"/>
                </a:solidFill>
              </a:rPr>
              <a:t>9</a:t>
            </a:r>
            <a:r>
              <a:rPr lang="zh-TW" altLang="en-US" sz="2800" dirty="0">
                <a:solidFill>
                  <a:srgbClr val="FF0000"/>
                </a:solidFill>
              </a:rPr>
              <a:t>日均線</a:t>
            </a:r>
            <a:r>
              <a:rPr lang="en-US" altLang="zh-TW" sz="2800" dirty="0"/>
              <a:t>)</a:t>
            </a:r>
            <a:r>
              <a:rPr lang="zh-TW" altLang="en-US" sz="2800" dirty="0"/>
              <a:t>因此</a:t>
            </a:r>
            <a:r>
              <a:rPr lang="zh-TW" altLang="en-US" sz="2800" dirty="0">
                <a:solidFill>
                  <a:srgbClr val="FF0000"/>
                </a:solidFill>
              </a:rPr>
              <a:t>屬於慢線</a:t>
            </a:r>
            <a:r>
              <a:rPr lang="zh-TW" altLang="en-US" sz="2800" dirty="0"/>
              <a:t>。</a:t>
            </a:r>
            <a:endParaRPr lang="en-US" altLang="zh-TW" sz="2800" dirty="0"/>
          </a:p>
          <a:p>
            <a:r>
              <a:rPr lang="en-US" altLang="zh-TW" sz="2800" dirty="0"/>
              <a:t>BAR=</a:t>
            </a:r>
            <a:r>
              <a:rPr lang="zh-TW" altLang="en-US" sz="2800" dirty="0"/>
              <a:t> </a:t>
            </a:r>
            <a:r>
              <a:rPr lang="en-US" altLang="zh-TW" sz="2800" dirty="0"/>
              <a:t>DIF-MACD</a:t>
            </a:r>
            <a:r>
              <a:rPr lang="zh-TW" altLang="en-US" sz="2800" dirty="0"/>
              <a:t>。  兩者的差值標示成</a:t>
            </a:r>
            <a:r>
              <a:rPr lang="zh-TW" altLang="en-US" sz="2800" dirty="0">
                <a:solidFill>
                  <a:srgbClr val="FF0000"/>
                </a:solidFill>
              </a:rPr>
              <a:t>柱狀</a:t>
            </a:r>
            <a:r>
              <a:rPr lang="zh-TW" altLang="en-US" sz="2800" dirty="0"/>
              <a:t>。</a:t>
            </a:r>
          </a:p>
          <a:p>
            <a:pPr>
              <a:buFont typeface="Wingdings" panose="05000000000000000000" pitchFamily="2" charset="2"/>
              <a:buNone/>
            </a:pPr>
            <a:endParaRPr lang="zh-TW" altLang="en-US" dirty="0"/>
          </a:p>
        </p:txBody>
      </p:sp>
    </p:spTree>
    <p:extLst>
      <p:ext uri="{BB962C8B-B14F-4D97-AF65-F5344CB8AC3E}">
        <p14:creationId xmlns:p14="http://schemas.microsoft.com/office/powerpoint/2010/main" val="2256989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a:xfrm>
            <a:off x="679421" y="34356"/>
            <a:ext cx="6934200" cy="946372"/>
          </a:xfrm>
        </p:spPr>
        <p:txBody>
          <a:bodyPr/>
          <a:lstStyle/>
          <a:p>
            <a:r>
              <a:rPr lang="en-US" altLang="zh-TW" dirty="0"/>
              <a:t>MACD</a:t>
            </a:r>
            <a:r>
              <a:rPr lang="zh-TW" altLang="en-US" dirty="0"/>
              <a:t> 交易策略應用</a:t>
            </a:r>
          </a:p>
        </p:txBody>
      </p:sp>
      <p:sp>
        <p:nvSpPr>
          <p:cNvPr id="67587" name="內容版面配置區 2"/>
          <p:cNvSpPr>
            <a:spLocks noGrp="1"/>
          </p:cNvSpPr>
          <p:nvPr>
            <p:ph idx="1"/>
          </p:nvPr>
        </p:nvSpPr>
        <p:spPr>
          <a:xfrm>
            <a:off x="685800" y="1773238"/>
            <a:ext cx="7772400" cy="4322762"/>
          </a:xfrm>
        </p:spPr>
        <p:txBody>
          <a:bodyPr/>
          <a:lstStyle/>
          <a:p>
            <a:r>
              <a:rPr lang="zh-TW" altLang="en-US" sz="2800" b="1"/>
              <a:t>判斷大勢：</a:t>
            </a:r>
            <a:r>
              <a:rPr lang="en-US" altLang="zh-TW" sz="2400"/>
              <a:t>DIF</a:t>
            </a:r>
            <a:r>
              <a:rPr lang="zh-TW" altLang="en-US" sz="2400"/>
              <a:t>、</a:t>
            </a:r>
            <a:r>
              <a:rPr lang="en-US" altLang="zh-TW" sz="2400"/>
              <a:t>MACD</a:t>
            </a:r>
            <a:r>
              <a:rPr lang="zh-TW" altLang="en-US" sz="2400"/>
              <a:t>為正值時，大勢為</a:t>
            </a:r>
            <a:r>
              <a:rPr lang="zh-TW" altLang="en-US" sz="2400">
                <a:hlinkClick r:id="rId2" tooltip="多头市场"/>
              </a:rPr>
              <a:t>多頭市場</a:t>
            </a:r>
            <a:r>
              <a:rPr lang="zh-TW" altLang="en-US" sz="2400"/>
              <a:t>，反之為</a:t>
            </a:r>
            <a:r>
              <a:rPr lang="zh-TW" altLang="en-US" sz="2400">
                <a:hlinkClick r:id="rId3" tooltip="空头市场"/>
              </a:rPr>
              <a:t>空頭市場</a:t>
            </a:r>
            <a:r>
              <a:rPr lang="zh-TW" altLang="en-US" sz="2400"/>
              <a:t>；</a:t>
            </a:r>
          </a:p>
          <a:p>
            <a:r>
              <a:rPr lang="en-US" altLang="zh-TW" sz="2400"/>
              <a:t>DIF</a:t>
            </a:r>
            <a:r>
              <a:rPr lang="zh-TW" altLang="en-US" sz="2400"/>
              <a:t>和</a:t>
            </a:r>
            <a:r>
              <a:rPr lang="en-US" altLang="zh-TW" sz="2400"/>
              <a:t>MACD</a:t>
            </a:r>
            <a:r>
              <a:rPr lang="zh-TW" altLang="en-US" sz="2400"/>
              <a:t>發生</a:t>
            </a:r>
            <a:r>
              <a:rPr lang="zh-TW" altLang="en-US" sz="2400" b="1" u="sng"/>
              <a:t>黃金交叉</a:t>
            </a:r>
            <a:r>
              <a:rPr lang="zh-TW" altLang="en-US" sz="2400"/>
              <a:t>時是買入時機，發生</a:t>
            </a:r>
            <a:r>
              <a:rPr lang="zh-TW" altLang="en-US" sz="2400" b="1" u="sng"/>
              <a:t>死亡交叉</a:t>
            </a:r>
            <a:r>
              <a:rPr lang="zh-TW" altLang="en-US" sz="2400"/>
              <a:t>時是賣出時機；</a:t>
            </a:r>
          </a:p>
          <a:p>
            <a:r>
              <a:rPr lang="zh-TW" altLang="en-US" sz="2400">
                <a:solidFill>
                  <a:srgbClr val="FF0000"/>
                </a:solidFill>
              </a:rPr>
              <a:t>正</a:t>
            </a:r>
            <a:r>
              <a:rPr lang="en-US" altLang="zh-TW" sz="2400">
                <a:solidFill>
                  <a:srgbClr val="FF0000"/>
                </a:solidFill>
              </a:rPr>
              <a:t>BAR</a:t>
            </a:r>
            <a:r>
              <a:rPr lang="zh-TW" altLang="en-US" sz="2400">
                <a:solidFill>
                  <a:srgbClr val="FF0000"/>
                </a:solidFill>
              </a:rPr>
              <a:t> </a:t>
            </a:r>
            <a:r>
              <a:rPr lang="en-US" altLang="zh-TW" sz="2400" b="1">
                <a:solidFill>
                  <a:schemeClr val="accent2"/>
                </a:solidFill>
              </a:rPr>
              <a:t>(DIF</a:t>
            </a:r>
            <a:r>
              <a:rPr lang="zh-TW" altLang="en-US" sz="2400" b="1">
                <a:solidFill>
                  <a:schemeClr val="accent2"/>
                </a:solidFill>
              </a:rPr>
              <a:t>與</a:t>
            </a:r>
            <a:r>
              <a:rPr lang="en-US" altLang="zh-TW" sz="2400" b="1">
                <a:solidFill>
                  <a:schemeClr val="accent2"/>
                </a:solidFill>
              </a:rPr>
              <a:t>MACD</a:t>
            </a:r>
            <a:r>
              <a:rPr lang="zh-TW" altLang="en-US" sz="2400" b="1">
                <a:solidFill>
                  <a:schemeClr val="accent2"/>
                </a:solidFill>
              </a:rPr>
              <a:t>差值</a:t>
            </a:r>
            <a:r>
              <a:rPr lang="en-US" altLang="zh-TW" sz="2400" b="1">
                <a:solidFill>
                  <a:schemeClr val="accent2"/>
                </a:solidFill>
              </a:rPr>
              <a:t>)</a:t>
            </a:r>
            <a:r>
              <a:rPr lang="zh-TW" altLang="en-US" sz="2400"/>
              <a:t>由長變短是賣出信號，</a:t>
            </a:r>
            <a:r>
              <a:rPr lang="zh-TW" altLang="en-US" sz="2400">
                <a:solidFill>
                  <a:srgbClr val="FF0000"/>
                </a:solidFill>
              </a:rPr>
              <a:t>負</a:t>
            </a:r>
            <a:r>
              <a:rPr lang="en-US" altLang="zh-TW" sz="2400">
                <a:solidFill>
                  <a:srgbClr val="FF0000"/>
                </a:solidFill>
              </a:rPr>
              <a:t>BAR</a:t>
            </a:r>
            <a:r>
              <a:rPr lang="zh-TW" altLang="en-US" sz="2400"/>
              <a:t>由長變短是買入</a:t>
            </a:r>
            <a:r>
              <a:rPr lang="zh-TW" altLang="en-US" sz="2400">
                <a:hlinkClick r:id="rId4" tooltip="信号"/>
              </a:rPr>
              <a:t>信號</a:t>
            </a:r>
            <a:r>
              <a:rPr lang="zh-TW" altLang="en-US" sz="2400"/>
              <a:t>；</a:t>
            </a:r>
          </a:p>
          <a:p>
            <a:r>
              <a:rPr lang="zh-TW" altLang="en-US" sz="2400"/>
              <a:t>頂背離和底背離。</a:t>
            </a:r>
            <a:endParaRPr lang="en-US" altLang="zh-TW" sz="2400"/>
          </a:p>
          <a:p>
            <a:pPr lvl="1"/>
            <a:r>
              <a:rPr lang="zh-TW" altLang="en-US" sz="2000"/>
              <a:t>當</a:t>
            </a:r>
            <a:r>
              <a:rPr lang="zh-TW" altLang="en-US" sz="2000" b="1">
                <a:solidFill>
                  <a:schemeClr val="accent2"/>
                </a:solidFill>
              </a:rPr>
              <a:t>股價</a:t>
            </a:r>
            <a:r>
              <a:rPr lang="zh-TW" altLang="en-US" sz="2000"/>
              <a:t>不斷出現新高時，</a:t>
            </a:r>
            <a:r>
              <a:rPr lang="en-US" altLang="zh-TW" sz="2000"/>
              <a:t>DIF</a:t>
            </a:r>
            <a:r>
              <a:rPr lang="zh-TW" altLang="en-US" sz="2000"/>
              <a:t>和</a:t>
            </a:r>
            <a:r>
              <a:rPr lang="en-US" altLang="zh-TW" sz="2000"/>
              <a:t>MACD</a:t>
            </a:r>
            <a:r>
              <a:rPr lang="zh-TW" altLang="en-US" sz="2000" b="1" u="sng"/>
              <a:t>卻並不配合出現新的高點甚至走低，稱為頂背離，是賣出信號</a:t>
            </a:r>
            <a:r>
              <a:rPr lang="zh-TW" altLang="en-US" sz="2000"/>
              <a:t>。</a:t>
            </a:r>
            <a:endParaRPr lang="en-US" altLang="zh-TW" sz="2000"/>
          </a:p>
          <a:p>
            <a:pPr lvl="1"/>
            <a:r>
              <a:rPr lang="zh-TW" altLang="en-US" sz="2000"/>
              <a:t>當股價不斷走低時，</a:t>
            </a:r>
            <a:r>
              <a:rPr lang="en-US" altLang="zh-TW" sz="2000"/>
              <a:t>DIF</a:t>
            </a:r>
            <a:r>
              <a:rPr lang="zh-TW" altLang="en-US" sz="2000"/>
              <a:t>和</a:t>
            </a:r>
            <a:r>
              <a:rPr lang="en-US" altLang="zh-TW" sz="2000"/>
              <a:t>MACD</a:t>
            </a:r>
            <a:r>
              <a:rPr lang="zh-TW" altLang="en-US" sz="2000"/>
              <a:t>卻並不配合出現新的低點甚至走高，稱為底背離，是買入信號。</a:t>
            </a:r>
          </a:p>
          <a:p>
            <a:endParaRPr lang="zh-TW" altLang="en-US" sz="2800"/>
          </a:p>
        </p:txBody>
      </p:sp>
    </p:spTree>
    <p:extLst>
      <p:ext uri="{BB962C8B-B14F-4D97-AF65-F5344CB8AC3E}">
        <p14:creationId xmlns:p14="http://schemas.microsoft.com/office/powerpoint/2010/main" val="19665083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1068388" y="188640"/>
            <a:ext cx="7391400" cy="648072"/>
          </a:xfrm>
        </p:spPr>
        <p:txBody>
          <a:bodyPr/>
          <a:lstStyle/>
          <a:p>
            <a:r>
              <a:rPr lang="en-US" altLang="zh-TW" dirty="0"/>
              <a:t>MACD</a:t>
            </a:r>
            <a:r>
              <a:rPr lang="zh-TW" altLang="en-US" dirty="0"/>
              <a:t>黃金交叉與死亡交叉</a:t>
            </a:r>
          </a:p>
        </p:txBody>
      </p:sp>
      <p:pic>
        <p:nvPicPr>
          <p:cNvPr id="68613" name="Picture 2" descr="http://wiki.mbalib.com/w/images/4/40/%E6%AD%BB%E4%BA%A1%E4%BA%A4%E5%8F%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16113"/>
            <a:ext cx="7127875"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6224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p:txBody>
          <a:bodyPr/>
          <a:lstStyle/>
          <a:p>
            <a:endParaRPr lang="zh-TW" altLang="en-US"/>
          </a:p>
        </p:txBody>
      </p:sp>
      <p:sp>
        <p:nvSpPr>
          <p:cNvPr id="69636" name="投影片編號版面配置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460B8A24-7808-4707-8469-D2DE8B0F18A5}" type="slidenum">
              <a:rPr lang="en-US" altLang="zh-TW" sz="1400" smtClean="0">
                <a:solidFill>
                  <a:schemeClr val="tx1"/>
                </a:solidFill>
                <a:ea typeface="新細明體" panose="02020500000000000000" pitchFamily="18" charset="-120"/>
              </a:rPr>
              <a:pPr>
                <a:spcBef>
                  <a:spcPct val="0"/>
                </a:spcBef>
                <a:buClrTx/>
                <a:buFontTx/>
                <a:buNone/>
              </a:pPr>
              <a:t>88</a:t>
            </a:fld>
            <a:endParaRPr lang="en-US" altLang="zh-TW" sz="1400">
              <a:solidFill>
                <a:schemeClr val="tx1"/>
              </a:solidFill>
              <a:ea typeface="新細明體" panose="02020500000000000000" pitchFamily="18" charset="-120"/>
            </a:endParaRP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713787"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80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a:xfrm>
            <a:off x="1524000" y="300038"/>
            <a:ext cx="6934200" cy="1143000"/>
          </a:xfrm>
        </p:spPr>
        <p:txBody>
          <a:bodyPr/>
          <a:lstStyle/>
          <a:p>
            <a:endParaRPr lang="zh-TW" altLang="en-US"/>
          </a:p>
        </p:txBody>
      </p:sp>
      <p:sp>
        <p:nvSpPr>
          <p:cNvPr id="70659" name="頁尾版面配置區 3"/>
          <p:cNvSpPr>
            <a:spLocks noGrp="1"/>
          </p:cNvSpPr>
          <p:nvPr>
            <p:ph type="ftr" sz="quarter" idx="4294967295"/>
          </p:nvPr>
        </p:nvSpPr>
        <p:spPr>
          <a:xfrm>
            <a:off x="3124200" y="64008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lang="en-US" altLang="zh-TW" sz="1400">
                <a:solidFill>
                  <a:schemeClr val="tx1"/>
                </a:solidFill>
                <a:ea typeface="新細明體" panose="02020500000000000000" pitchFamily="18" charset="-120"/>
              </a:rPr>
              <a:t>輔仁大學、林文修</a:t>
            </a:r>
          </a:p>
        </p:txBody>
      </p:sp>
      <p:sp>
        <p:nvSpPr>
          <p:cNvPr id="70660" name="投影片編號版面配置區 4"/>
          <p:cNvSpPr>
            <a:spLocks noGrp="1"/>
          </p:cNvSpPr>
          <p:nvPr>
            <p:ph type="sldNum" sz="quarter" idx="4294967295"/>
          </p:nvPr>
        </p:nvSpPr>
        <p:spPr>
          <a:xfrm>
            <a:off x="65532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u"/>
              <a:defRPr kumimoji="1" sz="3200">
                <a:solidFill>
                  <a:srgbClr val="000099"/>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Font typeface="Webdings" panose="05030102010509060703" pitchFamily="18" charset="2"/>
              <a:buChar char="a"/>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Font typeface="Wingdings" panose="05000000000000000000" pitchFamily="2" charset="2"/>
              <a:buChar char="û"/>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975CD904-FBAE-4647-B512-A8D5C64D1355}" type="slidenum">
              <a:rPr lang="en-US" altLang="zh-TW" sz="1400" smtClean="0">
                <a:solidFill>
                  <a:schemeClr val="tx1"/>
                </a:solidFill>
                <a:ea typeface="新細明體" panose="02020500000000000000" pitchFamily="18" charset="-120"/>
              </a:rPr>
              <a:pPr>
                <a:spcBef>
                  <a:spcPct val="0"/>
                </a:spcBef>
                <a:buClrTx/>
                <a:buFontTx/>
                <a:buNone/>
              </a:pPr>
              <a:t>89</a:t>
            </a:fld>
            <a:endParaRPr lang="en-US" altLang="zh-TW" sz="1400">
              <a:solidFill>
                <a:schemeClr val="tx1"/>
              </a:solidFill>
              <a:ea typeface="新細明體" panose="02020500000000000000" pitchFamily="18" charset="-120"/>
            </a:endParaRPr>
          </a:p>
        </p:txBody>
      </p:sp>
      <p:pic>
        <p:nvPicPr>
          <p:cNvPr id="7066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7800" y="0"/>
            <a:ext cx="8786813" cy="6742113"/>
          </a:xfrm>
          <a:noFill/>
        </p:spPr>
      </p:pic>
    </p:spTree>
    <p:extLst>
      <p:ext uri="{BB962C8B-B14F-4D97-AF65-F5344CB8AC3E}">
        <p14:creationId xmlns:p14="http://schemas.microsoft.com/office/powerpoint/2010/main" val="17326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467544" y="116632"/>
            <a:ext cx="6934200" cy="752698"/>
          </a:xfrm>
        </p:spPr>
        <p:txBody>
          <a:bodyPr/>
          <a:lstStyle/>
          <a:p>
            <a:pPr eaLnBrk="1" hangingPunct="1">
              <a:defRPr/>
            </a:pPr>
            <a:r>
              <a:rPr lang="zh-TW" altLang="en-US" dirty="0">
                <a:effectLst>
                  <a:outerShdw blurRad="38100" dist="38100" dir="2700000" algn="tl">
                    <a:srgbClr val="C0C0C0"/>
                  </a:outerShdw>
                </a:effectLst>
              </a:rPr>
              <a:t>債券的種類</a:t>
            </a:r>
          </a:p>
        </p:txBody>
      </p:sp>
      <p:sp>
        <p:nvSpPr>
          <p:cNvPr id="12291" name="Rectangle 3"/>
          <p:cNvSpPr>
            <a:spLocks noGrp="1" noRot="1" noChangeArrowheads="1"/>
          </p:cNvSpPr>
          <p:nvPr>
            <p:ph type="body" idx="1"/>
          </p:nvPr>
        </p:nvSpPr>
        <p:spPr>
          <a:xfrm>
            <a:off x="685800" y="1340768"/>
            <a:ext cx="7772400" cy="4610770"/>
          </a:xfrm>
        </p:spPr>
        <p:txBody>
          <a:bodyPr/>
          <a:lstStyle/>
          <a:p>
            <a:pPr eaLnBrk="1" hangingPunct="1">
              <a:lnSpc>
                <a:spcPct val="90000"/>
              </a:lnSpc>
              <a:buFont typeface="Wingdings" panose="05000000000000000000" pitchFamily="2" charset="2"/>
              <a:buNone/>
            </a:pPr>
            <a:r>
              <a:rPr lang="en-US" altLang="zh-TW" sz="2600" dirty="0">
                <a:solidFill>
                  <a:srgbClr val="000000"/>
                </a:solidFill>
                <a:latin typeface="標楷體" panose="03000509000000000000" pitchFamily="65" charset="-120"/>
              </a:rPr>
              <a:t>• </a:t>
            </a:r>
            <a:r>
              <a:rPr lang="zh-TW" altLang="en-US" sz="2600" b="1" dirty="0">
                <a:latin typeface="標楷體" panose="03000509000000000000" pitchFamily="65" charset="-120"/>
              </a:rPr>
              <a:t>依發行人的不同</a:t>
            </a:r>
            <a:r>
              <a:rPr lang="zh-TW" altLang="en-US" sz="2600" dirty="0">
                <a:solidFill>
                  <a:srgbClr val="000000"/>
                </a:solidFill>
                <a:latin typeface="標楷體" panose="03000509000000000000" pitchFamily="65" charset="-120"/>
              </a:rPr>
              <a:t>，可分政府公債、金融債券及公司債。</a:t>
            </a:r>
          </a:p>
          <a:p>
            <a:pPr eaLnBrk="1" hangingPunct="1">
              <a:lnSpc>
                <a:spcPct val="90000"/>
              </a:lnSpc>
              <a:buFont typeface="Wingdings" panose="05000000000000000000" pitchFamily="2" charset="2"/>
              <a:buNone/>
            </a:pPr>
            <a:r>
              <a:rPr lang="en-US" altLang="zh-TW" sz="2600" dirty="0">
                <a:solidFill>
                  <a:srgbClr val="000000"/>
                </a:solidFill>
                <a:latin typeface="標楷體" panose="03000509000000000000" pitchFamily="65" charset="-120"/>
              </a:rPr>
              <a:t>• </a:t>
            </a:r>
            <a:r>
              <a:rPr lang="zh-TW" altLang="en-US" sz="2600" b="1" dirty="0">
                <a:latin typeface="標楷體" panose="03000509000000000000" pitchFamily="65" charset="-120"/>
              </a:rPr>
              <a:t>依設計條件的不同</a:t>
            </a:r>
            <a:r>
              <a:rPr lang="zh-TW" altLang="en-US" sz="2600" dirty="0">
                <a:solidFill>
                  <a:srgbClr val="000000"/>
                </a:solidFill>
                <a:latin typeface="標楷體" panose="03000509000000000000" pitchFamily="65" charset="-120"/>
              </a:rPr>
              <a:t>，可分為：</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擔保債券</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無擔保債券</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可轉換</a:t>
            </a:r>
            <a:r>
              <a:rPr lang="en-US" altLang="zh-TW" sz="2600" dirty="0">
                <a:solidFill>
                  <a:srgbClr val="000000"/>
                </a:solidFill>
                <a:latin typeface="標楷體" panose="03000509000000000000" pitchFamily="65" charset="-120"/>
              </a:rPr>
              <a:t>(</a:t>
            </a:r>
            <a:r>
              <a:rPr lang="zh-TW" altLang="en-US" sz="2600" dirty="0">
                <a:solidFill>
                  <a:srgbClr val="000000"/>
                </a:solidFill>
                <a:latin typeface="標楷體" panose="03000509000000000000" pitchFamily="65" charset="-120"/>
              </a:rPr>
              <a:t>交換</a:t>
            </a:r>
            <a:r>
              <a:rPr lang="en-US" altLang="zh-TW" sz="2600" dirty="0">
                <a:solidFill>
                  <a:srgbClr val="000000"/>
                </a:solidFill>
                <a:latin typeface="標楷體" panose="03000509000000000000" pitchFamily="65" charset="-120"/>
              </a:rPr>
              <a:t>)</a:t>
            </a:r>
            <a:r>
              <a:rPr lang="zh-TW" altLang="en-US" sz="2600" dirty="0">
                <a:solidFill>
                  <a:srgbClr val="000000"/>
                </a:solidFill>
                <a:latin typeface="標楷體" panose="03000509000000000000" pitchFamily="65" charset="-120"/>
              </a:rPr>
              <a:t>債券</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附認股權公司債</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零息債券</a:t>
            </a:r>
          </a:p>
          <a:p>
            <a:pPr eaLnBrk="1" hangingPunct="1">
              <a:lnSpc>
                <a:spcPct val="90000"/>
              </a:lnSpc>
              <a:buFont typeface="Wingdings" panose="05000000000000000000" pitchFamily="2" charset="2"/>
              <a:buNone/>
            </a:pPr>
            <a:r>
              <a:rPr lang="zh-TW" altLang="en-US" sz="2600" dirty="0">
                <a:solidFill>
                  <a:srgbClr val="000000"/>
                </a:solidFill>
                <a:latin typeface="標楷體" panose="03000509000000000000" pitchFamily="65" charset="-120"/>
              </a:rPr>
              <a:t>  </a:t>
            </a:r>
            <a:r>
              <a:rPr lang="en-US" altLang="zh-TW" sz="2600" dirty="0">
                <a:solidFill>
                  <a:srgbClr val="000000"/>
                </a:solidFill>
                <a:latin typeface="標楷體" panose="03000509000000000000" pitchFamily="65" charset="-120"/>
              </a:rPr>
              <a:t>– </a:t>
            </a:r>
            <a:r>
              <a:rPr lang="zh-TW" altLang="en-US" sz="2600" dirty="0">
                <a:solidFill>
                  <a:srgbClr val="000000"/>
                </a:solidFill>
                <a:latin typeface="標楷體" panose="03000509000000000000" pitchFamily="65" charset="-120"/>
              </a:rPr>
              <a:t>浮動利率債券</a:t>
            </a:r>
          </a:p>
          <a:p>
            <a:pPr eaLnBrk="1" hangingPunct="1">
              <a:lnSpc>
                <a:spcPct val="90000"/>
              </a:lnSpc>
              <a:buFont typeface="Wingdings" panose="05000000000000000000" pitchFamily="2" charset="2"/>
              <a:buNone/>
            </a:pPr>
            <a:r>
              <a:rPr lang="en-US" altLang="zh-TW" sz="2600" dirty="0">
                <a:solidFill>
                  <a:srgbClr val="000000"/>
                </a:solidFill>
                <a:latin typeface="標楷體" panose="03000509000000000000" pitchFamily="65" charset="-120"/>
              </a:rPr>
              <a:t>• </a:t>
            </a:r>
            <a:r>
              <a:rPr lang="zh-TW" altLang="en-US" sz="2600" b="1" dirty="0">
                <a:latin typeface="標楷體" panose="03000509000000000000" pitchFamily="65" charset="-120"/>
              </a:rPr>
              <a:t>證券化商品</a:t>
            </a:r>
          </a:p>
          <a:p>
            <a:pPr eaLnBrk="1" hangingPunct="1">
              <a:lnSpc>
                <a:spcPct val="90000"/>
              </a:lnSpc>
              <a:buFont typeface="Wingdings" panose="05000000000000000000" pitchFamily="2" charset="2"/>
              <a:buNone/>
            </a:pPr>
            <a:r>
              <a:rPr lang="en-US" altLang="zh-TW" sz="2600" dirty="0">
                <a:solidFill>
                  <a:srgbClr val="000000"/>
                </a:solidFill>
                <a:latin typeface="標楷體" panose="03000509000000000000" pitchFamily="65" charset="-120"/>
              </a:rPr>
              <a:t>• </a:t>
            </a:r>
            <a:r>
              <a:rPr lang="zh-TW" altLang="en-US" sz="2600" b="1" dirty="0">
                <a:latin typeface="標楷體" panose="03000509000000000000" pitchFamily="65" charset="-120"/>
              </a:rPr>
              <a:t>國際債券</a:t>
            </a:r>
          </a:p>
        </p:txBody>
      </p:sp>
    </p:spTree>
    <p:extLst>
      <p:ext uri="{BB962C8B-B14F-4D97-AF65-F5344CB8AC3E}">
        <p14:creationId xmlns:p14="http://schemas.microsoft.com/office/powerpoint/2010/main" val="16871628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515046" y="1844824"/>
            <a:ext cx="6400800" cy="1540468"/>
          </a:xfrm>
          <a:effectLst/>
        </p:spPr>
        <p:txBody>
          <a:bodyPr/>
          <a:lstStyle/>
          <a:p>
            <a:pPr eaLnBrk="1" hangingPunct="1"/>
            <a:r>
              <a:rPr lang="en-US" altLang="zh-TW" sz="4400" b="1" dirty="0">
                <a:effectLst/>
              </a:rPr>
              <a:t/>
            </a:r>
            <a:br>
              <a:rPr lang="en-US" altLang="zh-TW" sz="4400" b="1" dirty="0">
                <a:effectLst/>
              </a:rPr>
            </a:br>
            <a:r>
              <a:rPr lang="zh-TW" altLang="en-US" sz="4400" b="1" dirty="0">
                <a:effectLst/>
              </a:rPr>
              <a:t>行為財務學對金融市場的影響</a:t>
            </a:r>
            <a:endParaRPr lang="zh-TW" altLang="en-US" sz="4400" b="1" dirty="0">
              <a:effectLst/>
              <a:latin typeface="Times New Roman" panose="02020603050405020304" pitchFamily="18" charset="0"/>
            </a:endParaRPr>
          </a:p>
        </p:txBody>
      </p:sp>
      <p:sp>
        <p:nvSpPr>
          <p:cNvPr id="4100" name="Rectangle 3"/>
          <p:cNvSpPr>
            <a:spLocks noGrp="1" noChangeArrowheads="1"/>
          </p:cNvSpPr>
          <p:nvPr>
            <p:ph type="subTitle" idx="1"/>
          </p:nvPr>
        </p:nvSpPr>
        <p:spPr>
          <a:xfrm>
            <a:off x="1513519" y="4242910"/>
            <a:ext cx="6032500" cy="1295599"/>
          </a:xfrm>
        </p:spPr>
        <p:txBody>
          <a:bodyPr/>
          <a:lstStyle/>
          <a:p>
            <a:pPr eaLnBrk="1" hangingPunct="1"/>
            <a:r>
              <a:rPr lang="zh-TW" altLang="en-US" sz="2800" b="1" dirty="0">
                <a:solidFill>
                  <a:srgbClr val="0066FF"/>
                </a:solidFill>
                <a:effectLst/>
              </a:rPr>
              <a:t>林文修</a:t>
            </a:r>
          </a:p>
          <a:p>
            <a:pPr eaLnBrk="1" hangingPunct="1"/>
            <a:r>
              <a:rPr lang="zh-TW" altLang="en-US" sz="2000" b="1" dirty="0">
                <a:solidFill>
                  <a:srgbClr val="0066FF"/>
                </a:solidFill>
                <a:effectLst/>
              </a:rPr>
              <a:t> </a:t>
            </a:r>
          </a:p>
          <a:p>
            <a:pPr eaLnBrk="1" hangingPunct="1"/>
            <a:r>
              <a:rPr kumimoji="0" lang="en-US" altLang="zh-TW" sz="2000" b="1" dirty="0">
                <a:solidFill>
                  <a:srgbClr val="0066FF"/>
                </a:solidFill>
                <a:effectLst/>
                <a:hlinkClick r:id="rId3"/>
              </a:rPr>
              <a:t>wslin1949@gmail.com </a:t>
            </a:r>
          </a:p>
        </p:txBody>
      </p:sp>
    </p:spTree>
    <p:extLst>
      <p:ext uri="{BB962C8B-B14F-4D97-AF65-F5344CB8AC3E}">
        <p14:creationId xmlns:p14="http://schemas.microsoft.com/office/powerpoint/2010/main" val="1376245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Behavioral Finance</a:t>
            </a:r>
            <a:r>
              <a:rPr lang="zh-TW" altLang="en-US" dirty="0"/>
              <a:t>大綱</a:t>
            </a:r>
          </a:p>
        </p:txBody>
      </p:sp>
      <p:sp>
        <p:nvSpPr>
          <p:cNvPr id="3" name="內容版面配置區 2"/>
          <p:cNvSpPr>
            <a:spLocks noGrp="1"/>
          </p:cNvSpPr>
          <p:nvPr>
            <p:ph idx="1"/>
          </p:nvPr>
        </p:nvSpPr>
        <p:spPr/>
        <p:txBody>
          <a:bodyPr/>
          <a:lstStyle/>
          <a:p>
            <a:r>
              <a:rPr lang="zh-TW" altLang="en-US" b="1" dirty="0"/>
              <a:t>行為財務學</a:t>
            </a:r>
            <a:r>
              <a:rPr lang="en-US" altLang="zh-TW" dirty="0"/>
              <a:t>Behavioral Finance</a:t>
            </a:r>
            <a:endParaRPr lang="en-US" altLang="zh-TW" b="1" dirty="0"/>
          </a:p>
          <a:p>
            <a:r>
              <a:rPr lang="zh-TW" altLang="en-US" b="1" dirty="0"/>
              <a:t>前景理論</a:t>
            </a:r>
            <a:r>
              <a:rPr lang="en-US" altLang="zh-TW" b="1" dirty="0"/>
              <a:t>(Prospect Theory)</a:t>
            </a:r>
          </a:p>
          <a:p>
            <a:r>
              <a:rPr lang="zh-TW" altLang="en-US" dirty="0"/>
              <a:t>過度自信理論</a:t>
            </a:r>
            <a:r>
              <a:rPr lang="en-US" altLang="zh-TW" dirty="0"/>
              <a:t>(Over confidence Theory)</a:t>
            </a:r>
          </a:p>
          <a:p>
            <a:r>
              <a:rPr lang="zh-TW" altLang="en-US" b="1" dirty="0"/>
              <a:t>處置效應</a:t>
            </a:r>
            <a:r>
              <a:rPr lang="en-US" altLang="zh-TW" b="1" dirty="0"/>
              <a:t>(Disposition Effect)</a:t>
            </a:r>
          </a:p>
          <a:p>
            <a:r>
              <a:rPr lang="zh-TW" altLang="zh-TW" dirty="0"/>
              <a:t>稟賦效應</a:t>
            </a:r>
            <a:r>
              <a:rPr lang="en-US" altLang="zh-TW" dirty="0"/>
              <a:t>(</a:t>
            </a:r>
            <a:r>
              <a:rPr lang="en-US" altLang="zh-TW" dirty="0" err="1"/>
              <a:t>Enpowment</a:t>
            </a:r>
            <a:r>
              <a:rPr lang="en-US" altLang="zh-TW" dirty="0"/>
              <a:t> effect)</a:t>
            </a:r>
            <a:endParaRPr lang="zh-TW" altLang="en-US" dirty="0"/>
          </a:p>
          <a:p>
            <a:pPr marL="0" indent="0">
              <a:buNone/>
            </a:pPr>
            <a:endParaRPr lang="zh-TW" altLang="en-US" dirty="0"/>
          </a:p>
        </p:txBody>
      </p:sp>
    </p:spTree>
    <p:extLst>
      <p:ext uri="{BB962C8B-B14F-4D97-AF65-F5344CB8AC3E}">
        <p14:creationId xmlns:p14="http://schemas.microsoft.com/office/powerpoint/2010/main" val="20349725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r>
              <a:rPr lang="zh-TW" altLang="en-US" b="1" dirty="0"/>
              <a:t>前景理論</a:t>
            </a:r>
            <a:r>
              <a:rPr lang="en-US" altLang="zh-TW" b="1" dirty="0"/>
              <a:t>(Prospect Theory)</a:t>
            </a:r>
            <a:endParaRPr lang="zh-TW" altLang="en-US" dirty="0"/>
          </a:p>
        </p:txBody>
      </p:sp>
    </p:spTree>
    <p:extLst>
      <p:ext uri="{BB962C8B-B14F-4D97-AF65-F5344CB8AC3E}">
        <p14:creationId xmlns:p14="http://schemas.microsoft.com/office/powerpoint/2010/main" val="33279553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1268" y="57594"/>
            <a:ext cx="7486650" cy="1051924"/>
          </a:xfrm>
        </p:spPr>
        <p:txBody>
          <a:bodyPr/>
          <a:lstStyle/>
          <a:p>
            <a:r>
              <a:rPr lang="zh-TW" altLang="en-US" dirty="0"/>
              <a:t>前景理論</a:t>
            </a:r>
            <a:r>
              <a:rPr lang="en-US" altLang="zh-TW" dirty="0"/>
              <a:t>(</a:t>
            </a:r>
            <a:r>
              <a:rPr lang="zh-TW" altLang="en-US" dirty="0"/>
              <a:t>或視野理論</a:t>
            </a:r>
            <a:r>
              <a:rPr lang="en-US" altLang="zh-TW" dirty="0"/>
              <a:t>)</a:t>
            </a:r>
            <a:br>
              <a:rPr lang="en-US" altLang="zh-TW" dirty="0"/>
            </a:br>
            <a:r>
              <a:rPr lang="en-US" altLang="zh-TW" dirty="0"/>
              <a:t>(Prospect Theory)</a:t>
            </a:r>
            <a:endParaRPr lang="zh-TW" altLang="en-US" dirty="0"/>
          </a:p>
        </p:txBody>
      </p:sp>
      <p:sp>
        <p:nvSpPr>
          <p:cNvPr id="3" name="內容版面配置區 2"/>
          <p:cNvSpPr>
            <a:spLocks noGrp="1"/>
          </p:cNvSpPr>
          <p:nvPr>
            <p:ph idx="1"/>
          </p:nvPr>
        </p:nvSpPr>
        <p:spPr>
          <a:xfrm>
            <a:off x="646608" y="1109518"/>
            <a:ext cx="8029848" cy="5199208"/>
          </a:xfrm>
        </p:spPr>
        <p:txBody>
          <a:bodyPr/>
          <a:lstStyle/>
          <a:p>
            <a:r>
              <a:rPr lang="zh-TW" altLang="en-US" sz="2400" dirty="0"/>
              <a:t>很多學者研究風險以及</a:t>
            </a:r>
            <a:r>
              <a:rPr lang="zh-TW" altLang="en-US" sz="2400" dirty="0">
                <a:hlinkClick r:id="rId2" tooltip="不确定性"/>
              </a:rPr>
              <a:t>不確定性</a:t>
            </a:r>
            <a:r>
              <a:rPr lang="zh-TW" altLang="en-US" sz="2400" dirty="0"/>
              <a:t>條件下的</a:t>
            </a:r>
            <a:r>
              <a:rPr lang="zh-TW" altLang="en-US" sz="2400" dirty="0">
                <a:hlinkClick r:id="rId3" tooltip="决策"/>
              </a:rPr>
              <a:t>決策</a:t>
            </a:r>
            <a:r>
              <a:rPr lang="zh-TW" altLang="en-US" sz="2400" dirty="0"/>
              <a:t>，提出的模型非常多，其中最常用的被接受的理性選擇模型是</a:t>
            </a:r>
            <a:r>
              <a:rPr lang="en-US" altLang="zh-TW" sz="2400" dirty="0">
                <a:hlinkClick r:id="rId4" tooltip="Von Neumann"/>
              </a:rPr>
              <a:t>Von Neumann</a:t>
            </a:r>
            <a:r>
              <a:rPr lang="zh-TW" altLang="en-US" sz="2400" dirty="0"/>
              <a:t>和</a:t>
            </a:r>
            <a:r>
              <a:rPr lang="en-US" altLang="zh-TW" sz="2400" dirty="0">
                <a:hlinkClick r:id="rId5" tooltip="Morgenstern"/>
              </a:rPr>
              <a:t>Morgenstern</a:t>
            </a:r>
            <a:r>
              <a:rPr lang="en-US" altLang="zh-TW" sz="2400" dirty="0"/>
              <a:t>(1953)</a:t>
            </a:r>
            <a:r>
              <a:rPr lang="zh-TW" altLang="en-US" sz="2400" dirty="0"/>
              <a:t>發展的</a:t>
            </a:r>
            <a:r>
              <a:rPr lang="zh-TW" altLang="en-US" sz="2400" dirty="0">
                <a:hlinkClick r:id="rId6" tooltip="财富预期效用理论"/>
              </a:rPr>
              <a:t>財富預期效用理論</a:t>
            </a:r>
            <a:r>
              <a:rPr lang="zh-TW" altLang="en-US" sz="2400" dirty="0"/>
              <a:t>。該理論提供了數學化的公理，是一個</a:t>
            </a:r>
            <a:r>
              <a:rPr lang="zh-TW" altLang="en-US" sz="2400" dirty="0">
                <a:hlinkClick r:id="rId7" tooltip="标准化"/>
              </a:rPr>
              <a:t>標準化</a:t>
            </a:r>
            <a:r>
              <a:rPr lang="zh-TW" altLang="en-US" sz="2400" dirty="0"/>
              <a:t>的模型</a:t>
            </a:r>
            <a:r>
              <a:rPr lang="en-US" altLang="zh-TW" sz="2400" dirty="0"/>
              <a:t>(</a:t>
            </a:r>
            <a:r>
              <a:rPr lang="zh-TW" altLang="en-US" sz="2400" dirty="0"/>
              <a:t>解決了當人們面對風險選擇時他們應該怎樣行動的問題</a:t>
            </a:r>
            <a:r>
              <a:rPr lang="en-US" altLang="zh-TW" sz="2400" dirty="0"/>
              <a:t>)</a:t>
            </a:r>
            <a:r>
              <a:rPr lang="zh-TW" altLang="en-US" sz="2400" dirty="0"/>
              <a:t>，應用起來比較方便。</a:t>
            </a:r>
            <a:endParaRPr lang="en-US" altLang="zh-TW" sz="2400" dirty="0"/>
          </a:p>
          <a:p>
            <a:r>
              <a:rPr lang="zh-TW" altLang="en-US" sz="2400" dirty="0"/>
              <a:t>但是在最近的幾十年，該理論遇到了很多問題，它不能</a:t>
            </a:r>
            <a:r>
              <a:rPr lang="zh-TW" altLang="en-US" sz="2400" dirty="0">
                <a:solidFill>
                  <a:schemeClr val="tx2"/>
                </a:solidFill>
              </a:rPr>
              <a:t>解釋眾多的異象</a:t>
            </a:r>
            <a:r>
              <a:rPr lang="zh-TW" altLang="en-US" sz="2400" dirty="0"/>
              <a:t>，它的幾個基礎性的公理被實驗數據所違背，這些問題也刺激了其它的一些試圖解釋風險或者不確定性條件下</a:t>
            </a:r>
            <a:r>
              <a:rPr lang="zh-TW" altLang="en-US" sz="2400" dirty="0">
                <a:hlinkClick r:id="rId8" tooltip="个人行为"/>
              </a:rPr>
              <a:t>個人行為</a:t>
            </a:r>
            <a:r>
              <a:rPr lang="zh-TW" altLang="en-US" sz="2400" dirty="0"/>
              <a:t>的理論的發展。前景理論</a:t>
            </a:r>
            <a:r>
              <a:rPr lang="en-US" altLang="zh-TW" sz="2400" dirty="0"/>
              <a:t>(Prospect Theory)</a:t>
            </a:r>
            <a:r>
              <a:rPr lang="zh-TW" altLang="en-US" sz="2400" dirty="0"/>
              <a:t>就是其中比較優秀的一個。</a:t>
            </a:r>
          </a:p>
          <a:p>
            <a:r>
              <a:rPr lang="zh-TW" altLang="en-US" sz="2400" dirty="0"/>
              <a:t>前景理論認為人們通常</a:t>
            </a:r>
            <a:r>
              <a:rPr lang="zh-TW" altLang="en-US" sz="2400" dirty="0">
                <a:solidFill>
                  <a:schemeClr val="tx2"/>
                </a:solidFill>
              </a:rPr>
              <a:t>不是從財富的角度考慮問題</a:t>
            </a:r>
            <a:r>
              <a:rPr lang="zh-TW" altLang="en-US" sz="2400" dirty="0"/>
              <a:t>，</a:t>
            </a:r>
            <a:r>
              <a:rPr lang="zh-TW" altLang="en-US" sz="2400" dirty="0">
                <a:solidFill>
                  <a:schemeClr val="tx2"/>
                </a:solidFill>
              </a:rPr>
              <a:t>而是從輸贏的角度考慮</a:t>
            </a:r>
            <a:r>
              <a:rPr lang="zh-TW" altLang="en-US" sz="2400" dirty="0"/>
              <a:t>，關心</a:t>
            </a:r>
            <a:r>
              <a:rPr lang="zh-TW" altLang="en-US" sz="2400" b="1" u="sng" dirty="0">
                <a:solidFill>
                  <a:srgbClr val="00B050"/>
                </a:solidFill>
              </a:rPr>
              <a:t>收益</a:t>
            </a:r>
            <a:r>
              <a:rPr lang="zh-TW" altLang="en-US" sz="2400" dirty="0"/>
              <a:t>和</a:t>
            </a:r>
            <a:r>
              <a:rPr lang="zh-TW" altLang="en-US" sz="2400" u="sng" dirty="0">
                <a:solidFill>
                  <a:srgbClr val="00B050"/>
                </a:solidFill>
              </a:rPr>
              <a:t>損失</a:t>
            </a:r>
            <a:r>
              <a:rPr lang="zh-TW" altLang="en-US" sz="2400" dirty="0"/>
              <a:t>的多少。</a:t>
            </a:r>
          </a:p>
          <a:p>
            <a:endParaRPr lang="zh-TW" altLang="en-US" dirty="0"/>
          </a:p>
        </p:txBody>
      </p:sp>
    </p:spTree>
    <p:extLst>
      <p:ext uri="{BB962C8B-B14F-4D97-AF65-F5344CB8AC3E}">
        <p14:creationId xmlns:p14="http://schemas.microsoft.com/office/powerpoint/2010/main" val="21978777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5203" y="353868"/>
            <a:ext cx="7486650" cy="755650"/>
          </a:xfrm>
        </p:spPr>
        <p:txBody>
          <a:bodyPr/>
          <a:lstStyle/>
          <a:p>
            <a:r>
              <a:rPr lang="zh-TW" altLang="en-US" dirty="0"/>
              <a:t>前景理論</a:t>
            </a:r>
            <a:r>
              <a:rPr lang="en-US" altLang="zh-TW" dirty="0"/>
              <a:t>(</a:t>
            </a:r>
            <a:r>
              <a:rPr lang="zh-TW" altLang="en-US" dirty="0"/>
              <a:t>或視野理論</a:t>
            </a:r>
            <a:r>
              <a:rPr lang="en-US" altLang="zh-TW" dirty="0"/>
              <a:t>)</a:t>
            </a:r>
            <a:br>
              <a:rPr lang="en-US" altLang="zh-TW" dirty="0"/>
            </a:br>
            <a:r>
              <a:rPr lang="en-US" altLang="zh-TW" dirty="0"/>
              <a:t>(Prospect </a:t>
            </a:r>
            <a:r>
              <a:rPr lang="en-US" altLang="zh-TW" dirty="0" err="1"/>
              <a:t>Theory,PT</a:t>
            </a:r>
            <a:r>
              <a:rPr lang="en-US" altLang="zh-TW" dirty="0"/>
              <a:t>)</a:t>
            </a:r>
            <a:endParaRPr lang="zh-TW" altLang="en-US" dirty="0"/>
          </a:p>
        </p:txBody>
      </p:sp>
      <p:sp>
        <p:nvSpPr>
          <p:cNvPr id="3" name="內容版面配置區 2"/>
          <p:cNvSpPr>
            <a:spLocks noGrp="1"/>
          </p:cNvSpPr>
          <p:nvPr>
            <p:ph idx="1"/>
          </p:nvPr>
        </p:nvSpPr>
        <p:spPr>
          <a:xfrm>
            <a:off x="546186" y="1124744"/>
            <a:ext cx="8058261" cy="5199208"/>
          </a:xfrm>
        </p:spPr>
        <p:txBody>
          <a:bodyPr/>
          <a:lstStyle/>
          <a:p>
            <a:r>
              <a:rPr lang="zh-TW" altLang="en-US" sz="2400" dirty="0"/>
              <a:t>前景理論（</a:t>
            </a:r>
            <a:r>
              <a:rPr lang="en-US" altLang="zh-TW" sz="2400" dirty="0"/>
              <a:t>PT</a:t>
            </a:r>
            <a:r>
              <a:rPr lang="zh-TW" altLang="en-US" sz="2400" dirty="0"/>
              <a:t>）首先由</a:t>
            </a:r>
            <a:r>
              <a:rPr lang="en-US" altLang="zh-TW" sz="2400" dirty="0" err="1">
                <a:hlinkClick r:id="rId2" tooltip="Kahneman"/>
              </a:rPr>
              <a:t>Kahneman</a:t>
            </a:r>
            <a:r>
              <a:rPr lang="zh-TW" altLang="en-US" sz="2400" dirty="0"/>
              <a:t>和</a:t>
            </a:r>
            <a:r>
              <a:rPr lang="zh-TW" altLang="en-US" sz="2400" dirty="0">
                <a:hlinkClick r:id="rId3" tooltip="阿莫斯·特沃斯基"/>
              </a:rPr>
              <a:t>阿莫斯</a:t>
            </a:r>
            <a:r>
              <a:rPr lang="en-US" altLang="zh-TW" sz="2400" dirty="0">
                <a:hlinkClick r:id="rId3" tooltip="阿莫斯·特沃斯基"/>
              </a:rPr>
              <a:t>·</a:t>
            </a:r>
            <a:r>
              <a:rPr lang="zh-TW" altLang="en-US" sz="2400" dirty="0">
                <a:hlinkClick r:id="rId3" tooltip="阿莫斯·特沃斯基"/>
              </a:rPr>
              <a:t>特沃斯基</a:t>
            </a:r>
            <a:r>
              <a:rPr lang="zh-TW" altLang="en-US" sz="2400" dirty="0"/>
              <a:t>（</a:t>
            </a:r>
            <a:r>
              <a:rPr lang="en-US" altLang="zh-TW" sz="2400" dirty="0">
                <a:hlinkClick r:id="rId4" tooltip="Amos Tversky"/>
              </a:rPr>
              <a:t>Amos </a:t>
            </a:r>
            <a:r>
              <a:rPr lang="en-US" altLang="zh-TW" sz="2400" dirty="0" err="1">
                <a:hlinkClick r:id="rId4" tooltip="Amos Tversky"/>
              </a:rPr>
              <a:t>Tversky</a:t>
            </a:r>
            <a:r>
              <a:rPr lang="zh-TW" altLang="en-US" sz="2400" dirty="0"/>
              <a:t>）</a:t>
            </a:r>
            <a:r>
              <a:rPr lang="en-US" altLang="zh-TW" sz="2400" dirty="0"/>
              <a:t>(1979)(</a:t>
            </a:r>
            <a:r>
              <a:rPr lang="zh-TW" altLang="en-US" sz="2400" dirty="0"/>
              <a:t>用</a:t>
            </a:r>
            <a:r>
              <a:rPr lang="en-US" altLang="zh-TW" sz="2400" dirty="0"/>
              <a:t>KT</a:t>
            </a:r>
            <a:r>
              <a:rPr lang="zh-TW" altLang="en-US" sz="2400" dirty="0"/>
              <a:t>代表兩個作者</a:t>
            </a:r>
            <a:r>
              <a:rPr lang="en-US" altLang="zh-TW" sz="2400" dirty="0"/>
              <a:t>)</a:t>
            </a:r>
            <a:r>
              <a:rPr lang="zh-TW" altLang="en-US" sz="2400" dirty="0"/>
              <a:t>明確的提出</a:t>
            </a:r>
            <a:endParaRPr lang="en-US" altLang="zh-TW" sz="2400" dirty="0"/>
          </a:p>
          <a:p>
            <a:r>
              <a:rPr lang="zh-TW" altLang="en-US" sz="2400" dirty="0"/>
              <a:t>前景理論引申出的四個基本結論</a:t>
            </a:r>
            <a:endParaRPr lang="en-US" altLang="zh-TW" sz="2400" dirty="0"/>
          </a:p>
          <a:p>
            <a:pPr lvl="1"/>
            <a:r>
              <a:rPr lang="en-US" altLang="zh-TW" sz="2000" dirty="0"/>
              <a:t>1</a:t>
            </a:r>
            <a:r>
              <a:rPr lang="zh-TW" altLang="en-US" sz="2000" dirty="0"/>
              <a:t>、大多數人在面臨獲利的時候是風險規避的（確定效應）</a:t>
            </a:r>
          </a:p>
          <a:p>
            <a:pPr lvl="1"/>
            <a:r>
              <a:rPr lang="en-US" altLang="zh-TW" sz="2000" dirty="0"/>
              <a:t>2</a:t>
            </a:r>
            <a:r>
              <a:rPr lang="zh-TW" altLang="en-US" sz="2000" dirty="0"/>
              <a:t>、大多數人在面臨損失的時候是風險喜好的（反射效應） 　　</a:t>
            </a:r>
          </a:p>
          <a:p>
            <a:pPr lvl="1"/>
            <a:r>
              <a:rPr lang="en-US" altLang="zh-TW" sz="2000" dirty="0"/>
              <a:t>3</a:t>
            </a:r>
            <a:r>
              <a:rPr lang="zh-TW" altLang="en-US" sz="2000" dirty="0"/>
              <a:t>、大多數人對得失的判斷往往根據參考點決定（參照依賴</a:t>
            </a:r>
          </a:p>
          <a:p>
            <a:pPr lvl="1"/>
            <a:r>
              <a:rPr lang="en-US" altLang="zh-TW" sz="2000" dirty="0"/>
              <a:t>4</a:t>
            </a:r>
            <a:r>
              <a:rPr lang="zh-TW" altLang="en-US" sz="2000" dirty="0"/>
              <a:t>、大多數人對損失比對收益更敏感（損失效應）　</a:t>
            </a:r>
          </a:p>
          <a:p>
            <a:r>
              <a:rPr lang="zh-TW" altLang="en-US" dirty="0"/>
              <a:t>白話文</a:t>
            </a:r>
            <a:r>
              <a:rPr lang="en-US" altLang="zh-TW" dirty="0"/>
              <a:t>:</a:t>
            </a:r>
          </a:p>
          <a:p>
            <a:pPr lvl="1"/>
            <a:r>
              <a:rPr lang="zh-TW" altLang="en-US" sz="2000" dirty="0"/>
              <a:t>人在面臨獲利時，不願冒風險；</a:t>
            </a:r>
            <a:endParaRPr lang="en-US" altLang="zh-TW" sz="2000" dirty="0"/>
          </a:p>
          <a:p>
            <a:pPr lvl="1"/>
            <a:r>
              <a:rPr lang="zh-TW" altLang="en-US" sz="2000" dirty="0"/>
              <a:t>而在面臨損失時，人人都成了冒險家。</a:t>
            </a:r>
            <a:endParaRPr lang="en-US" altLang="zh-TW" sz="2000" dirty="0"/>
          </a:p>
          <a:p>
            <a:pPr lvl="1"/>
            <a:r>
              <a:rPr lang="zh-TW" altLang="en-US" sz="2000" dirty="0"/>
              <a:t>損失的痛苦比獲得所帶來的喜悅更敏感，而損失和獲利是相對於參照點而言的，</a:t>
            </a:r>
            <a:r>
              <a:rPr lang="zh-TW" altLang="en-US" sz="2000" dirty="0">
                <a:solidFill>
                  <a:schemeClr val="tx2"/>
                </a:solidFill>
              </a:rPr>
              <a:t>改變評價事物時的參照點，就會改變對風險的態度。</a:t>
            </a:r>
          </a:p>
          <a:p>
            <a:endParaRPr lang="en-US" altLang="zh-TW" sz="2400" dirty="0"/>
          </a:p>
        </p:txBody>
      </p:sp>
    </p:spTree>
    <p:extLst>
      <p:ext uri="{BB962C8B-B14F-4D97-AF65-F5344CB8AC3E}">
        <p14:creationId xmlns:p14="http://schemas.microsoft.com/office/powerpoint/2010/main" val="15993741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hlinkClick r:id="rId2" tooltip="卡尼曼"/>
              </a:rPr>
              <a:t>卡尼曼</a:t>
            </a:r>
            <a:r>
              <a:rPr lang="zh-TW" altLang="en-US" dirty="0"/>
              <a:t>的前景理論有兩大定律：</a:t>
            </a:r>
          </a:p>
        </p:txBody>
      </p:sp>
      <p:sp>
        <p:nvSpPr>
          <p:cNvPr id="3" name="內容版面配置區 2"/>
          <p:cNvSpPr>
            <a:spLocks noGrp="1"/>
          </p:cNvSpPr>
          <p:nvPr>
            <p:ph idx="1"/>
          </p:nvPr>
        </p:nvSpPr>
        <p:spPr/>
        <p:txBody>
          <a:bodyPr/>
          <a:lstStyle/>
          <a:p>
            <a:r>
              <a:rPr lang="zh-TW" altLang="en-US" sz="2400" dirty="0"/>
              <a:t>（</a:t>
            </a:r>
            <a:r>
              <a:rPr lang="en-US" altLang="zh-TW" sz="2400" dirty="0"/>
              <a:t>1</a:t>
            </a:r>
            <a:r>
              <a:rPr lang="zh-TW" altLang="en-US" sz="2400" dirty="0"/>
              <a:t>）人們在面臨獲得時，往往小心翼翼，不願冒風險；而在面對損失時，人人都變成了冒險家。</a:t>
            </a:r>
          </a:p>
          <a:p>
            <a:r>
              <a:rPr lang="zh-TW" altLang="en-US" sz="2400" dirty="0"/>
              <a:t>（</a:t>
            </a:r>
            <a:r>
              <a:rPr lang="en-US" altLang="zh-TW" sz="2400" dirty="0"/>
              <a:t>2</a:t>
            </a:r>
            <a:r>
              <a:rPr lang="zh-TW" altLang="en-US" sz="2400" dirty="0"/>
              <a:t>）人們對損失和獲得的敏感程度是不同的，損失的痛苦要遠遠大於獲得的快樂。</a:t>
            </a:r>
          </a:p>
          <a:p>
            <a:r>
              <a:rPr lang="zh-TW" altLang="en-US" sz="2400" dirty="0"/>
              <a:t>兩個好玩的試驗：</a:t>
            </a:r>
            <a:endParaRPr lang="en-US" altLang="zh-TW" sz="2400" dirty="0"/>
          </a:p>
          <a:p>
            <a:pPr lvl="1"/>
            <a:r>
              <a:rPr lang="zh-TW" altLang="en-US" dirty="0"/>
              <a:t>一是有兩個選擇，</a:t>
            </a:r>
            <a:r>
              <a:rPr lang="en-US" altLang="zh-TW" dirty="0"/>
              <a:t>A</a:t>
            </a:r>
            <a:r>
              <a:rPr lang="zh-TW" altLang="en-US" dirty="0"/>
              <a:t>是肯定贏</a:t>
            </a:r>
            <a:r>
              <a:rPr lang="en-US" altLang="zh-TW" dirty="0"/>
              <a:t>1000</a:t>
            </a:r>
            <a:r>
              <a:rPr lang="zh-TW" altLang="en-US" dirty="0"/>
              <a:t>元，</a:t>
            </a:r>
            <a:r>
              <a:rPr lang="en-US" altLang="zh-TW" dirty="0"/>
              <a:t>B</a:t>
            </a:r>
            <a:r>
              <a:rPr lang="zh-TW" altLang="en-US" dirty="0"/>
              <a:t>是</a:t>
            </a:r>
            <a:r>
              <a:rPr lang="en-US" altLang="zh-TW" dirty="0"/>
              <a:t>50%</a:t>
            </a:r>
            <a:r>
              <a:rPr lang="zh-TW" altLang="en-US" dirty="0"/>
              <a:t>可能性贏得</a:t>
            </a:r>
            <a:r>
              <a:rPr lang="en-US" altLang="zh-TW" dirty="0"/>
              <a:t>2000</a:t>
            </a:r>
            <a:r>
              <a:rPr lang="zh-TW" altLang="en-US" dirty="0"/>
              <a:t>元，</a:t>
            </a:r>
            <a:r>
              <a:rPr lang="en-US" altLang="zh-TW" dirty="0"/>
              <a:t>50%</a:t>
            </a:r>
            <a:r>
              <a:rPr lang="zh-TW" altLang="en-US" dirty="0"/>
              <a:t>可能性什麼也得不到。你會選擇哪一個呢？</a:t>
            </a:r>
            <a:r>
              <a:rPr lang="zh-TW" altLang="en-US" dirty="0">
                <a:solidFill>
                  <a:schemeClr val="tx2"/>
                </a:solidFill>
              </a:rPr>
              <a:t>大部分人會選</a:t>
            </a:r>
            <a:r>
              <a:rPr lang="en-US" altLang="zh-TW" dirty="0">
                <a:solidFill>
                  <a:schemeClr val="tx2"/>
                </a:solidFill>
              </a:rPr>
              <a:t>A</a:t>
            </a:r>
            <a:r>
              <a:rPr lang="zh-TW" altLang="en-US" dirty="0">
                <a:solidFill>
                  <a:schemeClr val="tx2"/>
                </a:solidFill>
              </a:rPr>
              <a:t>，這說明人是</a:t>
            </a:r>
            <a:r>
              <a:rPr lang="zh-TW" altLang="en-US" dirty="0">
                <a:solidFill>
                  <a:schemeClr val="tx2"/>
                </a:solidFill>
                <a:hlinkClick r:id="rId3" tooltip="风险规避"/>
              </a:rPr>
              <a:t>風險規避</a:t>
            </a:r>
            <a:r>
              <a:rPr lang="zh-TW" altLang="en-US" dirty="0">
                <a:solidFill>
                  <a:schemeClr val="tx2"/>
                </a:solidFill>
              </a:rPr>
              <a:t>的。</a:t>
            </a:r>
            <a:endParaRPr lang="en-US" altLang="zh-TW" dirty="0">
              <a:solidFill>
                <a:schemeClr val="tx2"/>
              </a:solidFill>
            </a:endParaRPr>
          </a:p>
          <a:p>
            <a:pPr lvl="1"/>
            <a:r>
              <a:rPr lang="zh-TW" altLang="en-US" dirty="0"/>
              <a:t>二是有這樣兩種選擇，</a:t>
            </a:r>
            <a:r>
              <a:rPr lang="en-US" altLang="zh-TW" dirty="0"/>
              <a:t>A</a:t>
            </a:r>
            <a:r>
              <a:rPr lang="zh-TW" altLang="en-US" dirty="0"/>
              <a:t>是你肯定損失</a:t>
            </a:r>
            <a:r>
              <a:rPr lang="en-US" altLang="zh-TW" dirty="0"/>
              <a:t>1000</a:t>
            </a:r>
            <a:r>
              <a:rPr lang="zh-TW" altLang="en-US" dirty="0"/>
              <a:t>元，</a:t>
            </a:r>
            <a:r>
              <a:rPr lang="en-US" altLang="zh-TW" dirty="0"/>
              <a:t>B</a:t>
            </a:r>
            <a:r>
              <a:rPr lang="zh-TW" altLang="en-US" dirty="0"/>
              <a:t>是</a:t>
            </a:r>
            <a:r>
              <a:rPr lang="en-US" altLang="zh-TW" dirty="0"/>
              <a:t>50%</a:t>
            </a:r>
            <a:r>
              <a:rPr lang="zh-TW" altLang="en-US" dirty="0"/>
              <a:t>可能性損失</a:t>
            </a:r>
            <a:r>
              <a:rPr lang="en-US" altLang="zh-TW" dirty="0"/>
              <a:t>2000</a:t>
            </a:r>
            <a:r>
              <a:rPr lang="zh-TW" altLang="en-US" dirty="0"/>
              <a:t>元，</a:t>
            </a:r>
            <a:r>
              <a:rPr lang="en-US" altLang="zh-TW" dirty="0"/>
              <a:t>50%</a:t>
            </a:r>
            <a:r>
              <a:rPr lang="zh-TW" altLang="en-US" dirty="0"/>
              <a:t>可能性什麼也不損失。</a:t>
            </a:r>
            <a:r>
              <a:rPr lang="zh-TW" altLang="en-US" dirty="0">
                <a:solidFill>
                  <a:schemeClr val="tx2"/>
                </a:solidFill>
              </a:rPr>
              <a:t>結果大部分人會選</a:t>
            </a:r>
            <a:r>
              <a:rPr lang="en-US" altLang="zh-TW" dirty="0">
                <a:solidFill>
                  <a:schemeClr val="tx2"/>
                </a:solidFill>
              </a:rPr>
              <a:t>B</a:t>
            </a:r>
            <a:r>
              <a:rPr lang="zh-TW" altLang="en-US" dirty="0">
                <a:solidFill>
                  <a:schemeClr val="tx2"/>
                </a:solidFill>
              </a:rPr>
              <a:t>，這說明他們是</a:t>
            </a:r>
            <a:r>
              <a:rPr lang="zh-TW" altLang="en-US" dirty="0">
                <a:solidFill>
                  <a:schemeClr val="tx2"/>
                </a:solidFill>
                <a:hlinkClick r:id="rId4" tooltip="风险偏好"/>
              </a:rPr>
              <a:t>風險偏好</a:t>
            </a:r>
            <a:r>
              <a:rPr lang="zh-TW" altLang="en-US" dirty="0">
                <a:solidFill>
                  <a:schemeClr val="tx2"/>
                </a:solidFill>
              </a:rPr>
              <a:t>的。</a:t>
            </a:r>
          </a:p>
        </p:txBody>
      </p:sp>
    </p:spTree>
    <p:extLst>
      <p:ext uri="{BB962C8B-B14F-4D97-AF65-F5344CB8AC3E}">
        <p14:creationId xmlns:p14="http://schemas.microsoft.com/office/powerpoint/2010/main" val="847644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文字版面配置區 2"/>
          <p:cNvSpPr>
            <a:spLocks noGrp="1"/>
          </p:cNvSpPr>
          <p:nvPr>
            <p:ph type="body" idx="1"/>
          </p:nvPr>
        </p:nvSpPr>
        <p:spPr>
          <a:xfrm>
            <a:off x="814876" y="1268760"/>
            <a:ext cx="7812658" cy="1500187"/>
          </a:xfrm>
        </p:spPr>
        <p:txBody>
          <a:bodyPr/>
          <a:lstStyle/>
          <a:p>
            <a:r>
              <a:rPr lang="zh-TW" altLang="en-US" sz="4400" dirty="0"/>
              <a:t>過度自信理論</a:t>
            </a:r>
            <a:endParaRPr lang="en-US" altLang="zh-TW" sz="4400" dirty="0"/>
          </a:p>
          <a:p>
            <a:r>
              <a:rPr lang="en-US" altLang="zh-TW" dirty="0"/>
              <a:t>(Over confidence Theory)</a:t>
            </a:r>
            <a:endParaRPr lang="zh-TW" altLang="en-US" dirty="0"/>
          </a:p>
        </p:txBody>
      </p:sp>
    </p:spTree>
    <p:extLst>
      <p:ext uri="{BB962C8B-B14F-4D97-AF65-F5344CB8AC3E}">
        <p14:creationId xmlns:p14="http://schemas.microsoft.com/office/powerpoint/2010/main" val="23350565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過度自信理論</a:t>
            </a:r>
            <a:r>
              <a:rPr lang="en-US" altLang="zh-TW" sz="2800" b="1" dirty="0"/>
              <a:t>(overconfidence theory)</a:t>
            </a:r>
            <a:endParaRPr lang="zh-TW" altLang="en-US" sz="2800" dirty="0"/>
          </a:p>
        </p:txBody>
      </p:sp>
      <p:sp>
        <p:nvSpPr>
          <p:cNvPr id="3" name="內容版面配置區 2"/>
          <p:cNvSpPr>
            <a:spLocks noGrp="1"/>
          </p:cNvSpPr>
          <p:nvPr>
            <p:ph idx="1"/>
          </p:nvPr>
        </p:nvSpPr>
        <p:spPr/>
        <p:txBody>
          <a:bodyPr/>
          <a:lstStyle/>
          <a:p>
            <a:r>
              <a:rPr lang="zh-TW" altLang="en-US" sz="2400" dirty="0"/>
              <a:t>金融學的四大研究成果</a:t>
            </a:r>
            <a:r>
              <a:rPr lang="en-US" altLang="zh-TW" sz="2400" dirty="0"/>
              <a:t>,</a:t>
            </a:r>
            <a:r>
              <a:rPr lang="zh-TW" altLang="en-US" sz="2400" dirty="0"/>
              <a:t>即</a:t>
            </a:r>
            <a:r>
              <a:rPr lang="zh-TW" altLang="en-US" sz="2400" dirty="0">
                <a:solidFill>
                  <a:schemeClr val="tx2"/>
                </a:solidFill>
              </a:rPr>
              <a:t>過度自信理論</a:t>
            </a:r>
            <a:r>
              <a:rPr lang="en-US" altLang="zh-TW" sz="2400" dirty="0"/>
              <a:t>(Overconfidence Theory)</a:t>
            </a:r>
            <a:r>
              <a:rPr lang="zh-TW" altLang="en-US" sz="2400" dirty="0"/>
              <a:t>、前景理論</a:t>
            </a:r>
            <a:r>
              <a:rPr lang="en-US" altLang="zh-TW" sz="2400" dirty="0"/>
              <a:t>(Prospect Theory)</a:t>
            </a:r>
            <a:r>
              <a:rPr lang="zh-TW" altLang="en-US" sz="2400" dirty="0"/>
              <a:t>、後悔理論</a:t>
            </a:r>
            <a:r>
              <a:rPr lang="en-US" altLang="zh-TW" sz="2400" dirty="0"/>
              <a:t>(Regret Theory)</a:t>
            </a:r>
            <a:r>
              <a:rPr lang="zh-TW" altLang="en-US" sz="2400" dirty="0"/>
              <a:t>及過度反應理論</a:t>
            </a:r>
            <a:r>
              <a:rPr lang="en-US" altLang="zh-TW" sz="2400" dirty="0"/>
              <a:t>(Overreaction Theory)</a:t>
            </a:r>
            <a:r>
              <a:rPr lang="zh-TW" altLang="en-US" sz="2400" dirty="0"/>
              <a:t>。</a:t>
            </a:r>
            <a:endParaRPr lang="en-US" altLang="zh-TW" sz="2400" dirty="0"/>
          </a:p>
          <a:p>
            <a:r>
              <a:rPr lang="zh-TW" altLang="en-US" sz="2400" b="1" dirty="0"/>
              <a:t>什麼是</a:t>
            </a:r>
            <a:r>
              <a:rPr lang="zh-TW" altLang="en-US" sz="2400" b="1" dirty="0">
                <a:solidFill>
                  <a:schemeClr val="tx2"/>
                </a:solidFill>
              </a:rPr>
              <a:t>投資者過度自信理論</a:t>
            </a:r>
            <a:r>
              <a:rPr lang="en-US" altLang="zh-TW" sz="2400" b="1" dirty="0"/>
              <a:t>?</a:t>
            </a:r>
            <a:endParaRPr lang="zh-TW" altLang="en-US" sz="2400" b="1" dirty="0"/>
          </a:p>
          <a:p>
            <a:pPr lvl="1"/>
            <a:r>
              <a:rPr lang="zh-TW" altLang="en-US" dirty="0"/>
              <a:t>大量的</a:t>
            </a:r>
            <a:r>
              <a:rPr lang="zh-TW" altLang="en-US" dirty="0">
                <a:hlinkClick r:id="rId2" tooltip="认知心理学"/>
              </a:rPr>
              <a:t>認知心理學</a:t>
            </a:r>
            <a:r>
              <a:rPr lang="zh-TW" altLang="en-US" dirty="0"/>
              <a:t>的文獻認為，人是過度自信的，尤其對其自身知識的準確性過度自信。人們系統性地低估某類信息並高估其他信息。</a:t>
            </a:r>
            <a:endParaRPr lang="en-US" altLang="zh-TW" dirty="0"/>
          </a:p>
          <a:p>
            <a:pPr lvl="1"/>
            <a:r>
              <a:rPr lang="en-US" altLang="zh-TW" dirty="0" err="1">
                <a:hlinkClick r:id="rId3" tooltip="Gervaris"/>
              </a:rPr>
              <a:t>Gervaris</a:t>
            </a:r>
            <a:r>
              <a:rPr lang="zh-TW" altLang="en-US" dirty="0"/>
              <a:t>、</a:t>
            </a:r>
            <a:r>
              <a:rPr lang="en-US" altLang="zh-TW" dirty="0">
                <a:hlinkClick r:id="rId4" tooltip="Heaton"/>
              </a:rPr>
              <a:t>Heaton</a:t>
            </a:r>
            <a:r>
              <a:rPr lang="zh-TW" altLang="en-US" dirty="0"/>
              <a:t>和</a:t>
            </a:r>
            <a:r>
              <a:rPr lang="en-US" altLang="zh-TW" dirty="0" err="1">
                <a:hlinkClick r:id="rId5" tooltip="Odean"/>
              </a:rPr>
              <a:t>Odean</a:t>
            </a:r>
            <a:r>
              <a:rPr lang="en-US" altLang="zh-TW" dirty="0"/>
              <a:t>(2002)</a:t>
            </a:r>
            <a:r>
              <a:rPr lang="zh-TW" altLang="en-US" dirty="0"/>
              <a:t>將過度自信定義為，認為自己知識的準確性比事實中的程度更高的一種</a:t>
            </a:r>
            <a:r>
              <a:rPr lang="zh-TW" altLang="en-US" dirty="0">
                <a:solidFill>
                  <a:schemeClr val="tx2"/>
                </a:solidFill>
              </a:rPr>
              <a:t>信念</a:t>
            </a:r>
            <a:r>
              <a:rPr lang="zh-TW" altLang="en-US" dirty="0"/>
              <a:t>，即對自己的信息賦予的權重大於事實上的權重。關於主觀概率測度的研究也發現確實存在過度估計自身知識準確性的情況。</a:t>
            </a:r>
          </a:p>
          <a:p>
            <a:endParaRPr lang="zh-TW" altLang="en-US" dirty="0"/>
          </a:p>
          <a:p>
            <a:endParaRPr lang="zh-TW" altLang="en-US" dirty="0"/>
          </a:p>
        </p:txBody>
      </p:sp>
    </p:spTree>
    <p:extLst>
      <p:ext uri="{BB962C8B-B14F-4D97-AF65-F5344CB8AC3E}">
        <p14:creationId xmlns:p14="http://schemas.microsoft.com/office/powerpoint/2010/main" val="3354114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什麼是</a:t>
            </a:r>
            <a:r>
              <a:rPr lang="zh-TW" altLang="en-US" b="1" dirty="0">
                <a:solidFill>
                  <a:schemeClr val="tx2"/>
                </a:solidFill>
              </a:rPr>
              <a:t>投資者過度自信理論</a:t>
            </a:r>
            <a:r>
              <a:rPr lang="en-US" altLang="zh-TW" b="1" dirty="0"/>
              <a:t>?</a:t>
            </a:r>
            <a:endParaRPr lang="zh-TW" altLang="en-US" dirty="0"/>
          </a:p>
        </p:txBody>
      </p:sp>
      <p:sp>
        <p:nvSpPr>
          <p:cNvPr id="3" name="內容版面配置區 2"/>
          <p:cNvSpPr>
            <a:spLocks noGrp="1"/>
          </p:cNvSpPr>
          <p:nvPr>
            <p:ph idx="1"/>
          </p:nvPr>
        </p:nvSpPr>
        <p:spPr/>
        <p:txBody>
          <a:bodyPr/>
          <a:lstStyle/>
          <a:p>
            <a:r>
              <a:rPr lang="zh-TW" altLang="en-US" dirty="0"/>
              <a:t>心理學家們的研究還發現一些職業領域往往與過度自信相聯繫，如外科醫生和護士、心理學家、投資銀行家、工程師、律師、投資者和經理在判斷和決策中會存在過度自信特徵。</a:t>
            </a:r>
            <a:endParaRPr lang="en-US" altLang="zh-TW" dirty="0"/>
          </a:p>
          <a:p>
            <a:r>
              <a:rPr lang="en-US" altLang="zh-TW" dirty="0" err="1">
                <a:hlinkClick r:id="rId2" tooltip="Grifin"/>
              </a:rPr>
              <a:t>Grifin</a:t>
            </a:r>
            <a:r>
              <a:rPr lang="zh-TW" altLang="en-US" dirty="0"/>
              <a:t>和</a:t>
            </a:r>
            <a:r>
              <a:rPr lang="en-US" altLang="zh-TW" dirty="0">
                <a:hlinkClick r:id="rId3" tooltip="Amos Tversky"/>
              </a:rPr>
              <a:t>Amos </a:t>
            </a:r>
            <a:r>
              <a:rPr lang="en-US" altLang="zh-TW" dirty="0" err="1">
                <a:hlinkClick r:id="rId3" tooltip="Amos Tversky"/>
              </a:rPr>
              <a:t>Tversky</a:t>
            </a:r>
            <a:r>
              <a:rPr lang="en-US" altLang="zh-TW" dirty="0"/>
              <a:t>(1992)</a:t>
            </a:r>
            <a:r>
              <a:rPr lang="zh-TW" altLang="en-US" dirty="0"/>
              <a:t>發現人們在回答</a:t>
            </a:r>
            <a:r>
              <a:rPr lang="zh-TW" altLang="en-US" dirty="0">
                <a:solidFill>
                  <a:schemeClr val="tx2"/>
                </a:solidFill>
              </a:rPr>
              <a:t>中等到極度困難的問題時</a:t>
            </a:r>
            <a:r>
              <a:rPr lang="zh-TW" altLang="en-US" dirty="0"/>
              <a:t>，傾向於過度自信。</a:t>
            </a:r>
            <a:r>
              <a:rPr lang="zh-TW" altLang="en-US" dirty="0">
                <a:solidFill>
                  <a:schemeClr val="tx2"/>
                </a:solidFill>
              </a:rPr>
              <a:t>在回答容易問題時，傾向於不自信</a:t>
            </a:r>
            <a:r>
              <a:rPr lang="zh-TW" altLang="en-US" dirty="0"/>
              <a:t>；</a:t>
            </a:r>
            <a:r>
              <a:rPr lang="zh-TW" altLang="en-US" b="1" dirty="0">
                <a:solidFill>
                  <a:srgbClr val="00B0F0"/>
                </a:solidFill>
              </a:rPr>
              <a:t>當從事的是可預測性較強，有快速、清晰反饋的重覆性的任務時，傾向於仔細推算</a:t>
            </a:r>
            <a:r>
              <a:rPr lang="zh-TW" altLang="en-US" dirty="0"/>
              <a:t>。如專業橋牌運動員、賭馬者和氣象學者在決策時都傾向於仔細推算。</a:t>
            </a:r>
          </a:p>
        </p:txBody>
      </p:sp>
    </p:spTree>
    <p:extLst>
      <p:ext uri="{BB962C8B-B14F-4D97-AF65-F5344CB8AC3E}">
        <p14:creationId xmlns:p14="http://schemas.microsoft.com/office/powerpoint/2010/main" val="401371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hlinkClick r:id="rId2" tooltip="Daniel Kadmeman"/>
              </a:rPr>
              <a:t>Daniel </a:t>
            </a:r>
            <a:r>
              <a:rPr lang="en-US" altLang="zh-TW" dirty="0" err="1">
                <a:hlinkClick r:id="rId2" tooltip="Daniel Kadmeman"/>
              </a:rPr>
              <a:t>Kadmeman</a:t>
            </a:r>
            <a:r>
              <a:rPr lang="zh-TW" altLang="en-US" dirty="0"/>
              <a:t>認為：過度自信來源於投資者對概率事件的錯誤估計，人們對於</a:t>
            </a:r>
            <a:r>
              <a:rPr lang="zh-TW" altLang="en-US" b="1" dirty="0">
                <a:solidFill>
                  <a:srgbClr val="00B050"/>
                </a:solidFill>
              </a:rPr>
              <a:t>小概率事件</a:t>
            </a:r>
            <a:r>
              <a:rPr lang="zh-TW" altLang="en-US" dirty="0"/>
              <a:t>發生的可能性產生過高的估計，認為其總是可能發生的，這也是各種博彩行為的心理依據；而對於</a:t>
            </a:r>
            <a:r>
              <a:rPr lang="zh-TW" altLang="en-US" b="1" dirty="0">
                <a:solidFill>
                  <a:srgbClr val="00B050"/>
                </a:solidFill>
              </a:rPr>
              <a:t>中等偏高程度的概率性事件</a:t>
            </a:r>
            <a:r>
              <a:rPr lang="zh-TW" altLang="en-US" dirty="0"/>
              <a:t>，易產生過低的估計；但對於</a:t>
            </a:r>
            <a:r>
              <a:rPr lang="en-US" altLang="zh-TW" dirty="0"/>
              <a:t>90</a:t>
            </a:r>
            <a:r>
              <a:rPr lang="zh-TW" altLang="en-US" dirty="0"/>
              <a:t>％以上的概率性事件，則認為肯定會發生。這是過度自信產生的一個主要原因。</a:t>
            </a:r>
            <a:endParaRPr lang="en-US" altLang="zh-TW" dirty="0"/>
          </a:p>
          <a:p>
            <a:r>
              <a:rPr lang="zh-TW" altLang="en-US" dirty="0"/>
              <a:t>此外，參加</a:t>
            </a:r>
            <a:r>
              <a:rPr lang="zh-TW" altLang="en-US" b="1" dirty="0">
                <a:solidFill>
                  <a:srgbClr val="00B050"/>
                </a:solidFill>
              </a:rPr>
              <a:t>投資活動</a:t>
            </a:r>
            <a:r>
              <a:rPr lang="zh-TW" altLang="en-US" dirty="0"/>
              <a:t>會讓投資者產生一種控制錯覺</a:t>
            </a:r>
            <a:r>
              <a:rPr lang="en-US" altLang="zh-TW" dirty="0"/>
              <a:t>(illusion of contro1)</a:t>
            </a:r>
            <a:r>
              <a:rPr lang="zh-TW" altLang="en-US" dirty="0"/>
              <a:t>，控制錯覺也是產生過度自信的一個重要原因。</a:t>
            </a:r>
          </a:p>
        </p:txBody>
      </p:sp>
    </p:spTree>
    <p:extLst>
      <p:ext uri="{BB962C8B-B14F-4D97-AF65-F5344CB8AC3E}">
        <p14:creationId xmlns:p14="http://schemas.microsoft.com/office/powerpoint/2010/main" val="3547186640"/>
      </p:ext>
    </p:extLst>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標楷體"/>
        <a:cs typeface=""/>
      </a:majorFont>
      <a:minorFont>
        <a:latin typeface="Comic Sans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標楷體" pitchFamily="65" charset="-12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4377</TotalTime>
  <Words>7659</Words>
  <Application>Microsoft Office PowerPoint</Application>
  <PresentationFormat>如螢幕大小 (4:3)</PresentationFormat>
  <Paragraphs>705</Paragraphs>
  <Slides>109</Slides>
  <Notes>7</Notes>
  <HiddenSlides>0</HiddenSlides>
  <MMClips>0</MMClips>
  <ScaleCrop>false</ScaleCrop>
  <HeadingPairs>
    <vt:vector size="8" baseType="variant">
      <vt:variant>
        <vt:lpstr>使用字型</vt:lpstr>
      </vt:variant>
      <vt:variant>
        <vt:i4>17</vt:i4>
      </vt:variant>
      <vt:variant>
        <vt:lpstr>佈景主題</vt:lpstr>
      </vt:variant>
      <vt:variant>
        <vt:i4>1</vt:i4>
      </vt:variant>
      <vt:variant>
        <vt:lpstr>內嵌 OLE 伺服程式</vt:lpstr>
      </vt:variant>
      <vt:variant>
        <vt:i4>1</vt:i4>
      </vt:variant>
      <vt:variant>
        <vt:lpstr>投影片標題</vt:lpstr>
      </vt:variant>
      <vt:variant>
        <vt:i4>109</vt:i4>
      </vt:variant>
    </vt:vector>
  </HeadingPairs>
  <TitlesOfParts>
    <vt:vector size="128" baseType="lpstr">
      <vt:lpstr>Arial Unicode MS</vt:lpstr>
      <vt:lpstr>Gulim</vt:lpstr>
      <vt:lpstr>HY견고딕</vt:lpstr>
      <vt:lpstr>Monotype Sorts</vt:lpstr>
      <vt:lpstr>華康粗明體</vt:lpstr>
      <vt:lpstr>華康魏碑體</vt:lpstr>
      <vt:lpstr>華康儷粗黑</vt:lpstr>
      <vt:lpstr>微軟正黑體</vt:lpstr>
      <vt:lpstr>新細明體</vt:lpstr>
      <vt:lpstr>標楷體</vt:lpstr>
      <vt:lpstr>Arial</vt:lpstr>
      <vt:lpstr>Comic Sans MS</vt:lpstr>
      <vt:lpstr>Georgia</vt:lpstr>
      <vt:lpstr>Goudy Old Style</vt:lpstr>
      <vt:lpstr>Times New Roman</vt:lpstr>
      <vt:lpstr>Trebuchet MS</vt:lpstr>
      <vt:lpstr>Wingdings</vt:lpstr>
      <vt:lpstr>Crayons</vt:lpstr>
      <vt:lpstr>Photo Editor 影像</vt:lpstr>
      <vt:lpstr> 股票的基本分析、技術分析 </vt:lpstr>
      <vt:lpstr>大綱</vt:lpstr>
      <vt:lpstr>金融科技6大功能，11組創新</vt:lpstr>
      <vt:lpstr>PowerPoint 簡報</vt:lpstr>
      <vt:lpstr>資本市場金融工具</vt:lpstr>
      <vt:lpstr>權益證券</vt:lpstr>
      <vt:lpstr>股票市場 </vt:lpstr>
      <vt:lpstr>債券</vt:lpstr>
      <vt:lpstr>債券的種類</vt:lpstr>
      <vt:lpstr>債券市場</vt:lpstr>
      <vt:lpstr>債券與普通股的差異</vt:lpstr>
      <vt:lpstr>基本分析的觀念與架構  總體經濟分析  產業分析  公司分析  </vt:lpstr>
      <vt:lpstr>基本分析的觀念與架構 </vt:lpstr>
      <vt:lpstr>歷次兩岸關係緊張對台股的影響</vt:lpstr>
      <vt:lpstr>基本分析的架構 </vt:lpstr>
      <vt:lpstr>由上而下法的分析架構 </vt:lpstr>
      <vt:lpstr>總體經濟分析 </vt:lpstr>
      <vt:lpstr>景氣動向指標 </vt:lpstr>
      <vt:lpstr>利率 </vt:lpstr>
      <vt:lpstr>物價 </vt:lpstr>
      <vt:lpstr>匯率 </vt:lpstr>
      <vt:lpstr>選股依據</vt:lpstr>
      <vt:lpstr>公司基本分析 </vt:lpstr>
      <vt:lpstr>資產負債表 </vt:lpstr>
      <vt:lpstr>基本分析指標</vt:lpstr>
      <vt:lpstr>籌碼分析</vt:lpstr>
      <vt:lpstr>金融交易的基礎 : 技術分析入門</vt:lpstr>
      <vt:lpstr>大綱</vt:lpstr>
      <vt:lpstr>PowerPoint 簡報</vt:lpstr>
      <vt:lpstr>PowerPoint 簡報</vt:lpstr>
      <vt:lpstr>金融交易的基石: 技術分析</vt:lpstr>
      <vt:lpstr>  技術分析的定義</vt:lpstr>
      <vt:lpstr>技術分析基本觀念</vt:lpstr>
      <vt:lpstr>技術分析工具的分類 </vt:lpstr>
      <vt:lpstr>Ｋ線系統</vt:lpstr>
      <vt:lpstr>Ｋ線系統</vt:lpstr>
      <vt:lpstr>Ｋ線的畫法</vt:lpstr>
      <vt:lpstr>Ｋ線的畫法</vt:lpstr>
      <vt:lpstr>Ｋ線的畫法</vt:lpstr>
      <vt:lpstr>K線的意義</vt:lpstr>
      <vt:lpstr>紅K線（陽線）</vt:lpstr>
      <vt:lpstr>開低走高，多頭勢如破竹</vt:lpstr>
      <vt:lpstr>黑K線（陰線）</vt:lpstr>
      <vt:lpstr>開高走低，空方大獲全勝</vt:lpstr>
      <vt:lpstr>時間週期: 秒、分、日、週、月K線</vt:lpstr>
      <vt:lpstr>單一Ｋ線的變化與運用</vt:lpstr>
      <vt:lpstr>PowerPoint 簡報</vt:lpstr>
      <vt:lpstr>3.帶上下影線的紅Ｋ線</vt:lpstr>
      <vt:lpstr>4. 帶上下影線之黑Ｋ線</vt:lpstr>
      <vt:lpstr>5.帶上影線之紅Ｋ線</vt:lpstr>
      <vt:lpstr>6.帶下影線之紅Ｋ線</vt:lpstr>
      <vt:lpstr>7.帶上影線之黑Ｋ線</vt:lpstr>
      <vt:lpstr>8.帶下影線之黑Ｋ線</vt:lpstr>
      <vt:lpstr>9.帶上影線之Ｋ線</vt:lpstr>
      <vt:lpstr>10.帶下影線之Ｋ線 </vt:lpstr>
      <vt:lpstr>11.十字線</vt:lpstr>
      <vt:lpstr>12.跳空漲停之Ｋ線</vt:lpstr>
      <vt:lpstr>13.跳空跌停之Ｋ線</vt:lpstr>
      <vt:lpstr>雙K線組合</vt:lpstr>
      <vt:lpstr>PowerPoint 簡報</vt:lpstr>
      <vt:lpstr>PowerPoint 簡報</vt:lpstr>
      <vt:lpstr>PowerPoint 簡報</vt:lpstr>
      <vt:lpstr>PowerPoint 簡報</vt:lpstr>
      <vt:lpstr>三K線組合</vt:lpstr>
      <vt:lpstr>三K線組合</vt:lpstr>
      <vt:lpstr>三K線組合</vt:lpstr>
      <vt:lpstr>三K線組合</vt:lpstr>
      <vt:lpstr>三K線組合</vt:lpstr>
      <vt:lpstr>PowerPoint 簡報</vt:lpstr>
      <vt:lpstr>移動平均線</vt:lpstr>
      <vt:lpstr>移動平均線的特性 Move Average, MA</vt:lpstr>
      <vt:lpstr>移動平均線MA</vt:lpstr>
      <vt:lpstr>移動平均線MA</vt:lpstr>
      <vt:lpstr>PowerPoint 簡報</vt:lpstr>
      <vt:lpstr>移動平均線MA</vt:lpstr>
      <vt:lpstr>移動平均線MA</vt:lpstr>
      <vt:lpstr>移動平均線MA黃金交叉與 死亡交叉</vt:lpstr>
      <vt:lpstr>PowerPoint 簡報</vt:lpstr>
      <vt:lpstr>PowerPoint 簡報</vt:lpstr>
      <vt:lpstr>PowerPoint 簡報</vt:lpstr>
      <vt:lpstr>個股技術面分析</vt:lpstr>
      <vt:lpstr>KD(隨機指標, Stochastic）</vt:lpstr>
      <vt:lpstr>KD(隨機指標, Stochastic ）</vt:lpstr>
      <vt:lpstr>買進訊號與賣出訊號(KD指標)</vt:lpstr>
      <vt:lpstr>MACD指數平滑異同移動平均線</vt:lpstr>
      <vt:lpstr>MACD 交易策略應用</vt:lpstr>
      <vt:lpstr>MACD黃金交叉與死亡交叉</vt:lpstr>
      <vt:lpstr>PowerPoint 簡報</vt:lpstr>
      <vt:lpstr>PowerPoint 簡報</vt:lpstr>
      <vt:lpstr> 行為財務學對金融市場的影響</vt:lpstr>
      <vt:lpstr>Behavioral Finance大綱</vt:lpstr>
      <vt:lpstr>PowerPoint 簡報</vt:lpstr>
      <vt:lpstr>前景理論(或視野理論) (Prospect Theory)</vt:lpstr>
      <vt:lpstr>前景理論(或視野理論) (Prospect Theory,PT)</vt:lpstr>
      <vt:lpstr>卡尼曼的前景理論有兩大定律：</vt:lpstr>
      <vt:lpstr>PowerPoint 簡報</vt:lpstr>
      <vt:lpstr>過度自信理論(overconfidence theory)</vt:lpstr>
      <vt:lpstr>什麼是投資者過度自信理論?</vt:lpstr>
      <vt:lpstr>PowerPoint 簡報</vt:lpstr>
      <vt:lpstr>PowerPoint 簡報</vt:lpstr>
      <vt:lpstr>過度自信對金融市場的影響</vt:lpstr>
      <vt:lpstr>過度自信對金融市場的影響</vt:lpstr>
      <vt:lpstr>過度自信對金融市場的影響</vt:lpstr>
      <vt:lpstr>PowerPoint 簡報</vt:lpstr>
      <vt:lpstr>處置效應(Disposition Effect)</vt:lpstr>
      <vt:lpstr>請問：甲乙兩位投資者，誰的感覺更差？</vt:lpstr>
      <vt:lpstr>處置效應之研究</vt:lpstr>
      <vt:lpstr>處置效應的驗證及推論</vt:lpstr>
      <vt:lpstr>PowerPoint 簡報</vt:lpstr>
    </vt:vector>
  </TitlesOfParts>
  <Company>FJU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CRM基本理論-2 顧客關係與價值的經營</dc:title>
  <dc:creator>林文修</dc:creator>
  <cp:lastModifiedBy>有方公司</cp:lastModifiedBy>
  <cp:revision>141</cp:revision>
  <dcterms:created xsi:type="dcterms:W3CDTF">2004-04-02T15:19:24Z</dcterms:created>
  <dcterms:modified xsi:type="dcterms:W3CDTF">2020-12-22T13:27:15Z</dcterms:modified>
</cp:coreProperties>
</file>