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DFKai-SB"/>
                <a:cs typeface="DFKai-S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4527" y="300229"/>
            <a:ext cx="37211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890" y="3208146"/>
            <a:ext cx="8364219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FKai-SB"/>
                <a:cs typeface="DFKai-S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4" name="Picture 55" descr="fjumark8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slin194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DBD33-9F4B-4A3F-AA02-1C3F6E9C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354217"/>
          </a:xfrm>
        </p:spPr>
        <p:txBody>
          <a:bodyPr/>
          <a:lstStyle/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金融交易的基礎</a:t>
            </a:r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技術分析概論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4FF41E-08E2-4F12-85E5-EB4BB661C22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4572000"/>
            <a:ext cx="6400800" cy="1292662"/>
          </a:xfrm>
        </p:spPr>
        <p:txBody>
          <a:bodyPr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林文修 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博士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輔仁大學資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管系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wslin1949@gmail.com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26B2BE-9426-4026-8F66-BD3F62D1AF3F}"/>
              </a:ext>
            </a:extLst>
          </p:cNvPr>
          <p:cNvSpPr/>
          <p:nvPr/>
        </p:nvSpPr>
        <p:spPr>
          <a:xfrm>
            <a:off x="1610833" y="108007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0033CC"/>
                </a:solidFill>
                <a:latin typeface="+mj-ea"/>
              </a:rPr>
              <a:t>天主教輔仁大學資訊管理學系</a:t>
            </a:r>
            <a:r>
              <a:rPr lang="en-US" altLang="zh-TW" sz="3600" b="1" dirty="0">
                <a:solidFill>
                  <a:srgbClr val="0033CC"/>
                </a:solidFill>
                <a:latin typeface="+mj-ea"/>
                <a:cs typeface="華康儷粗黑"/>
              </a:rPr>
              <a:t/>
            </a:r>
            <a:br>
              <a:rPr lang="en-US" altLang="zh-TW" sz="3600" b="1" dirty="0">
                <a:solidFill>
                  <a:srgbClr val="0033CC"/>
                </a:solidFill>
                <a:latin typeface="+mj-ea"/>
                <a:cs typeface="華康儷粗黑"/>
              </a:rPr>
            </a:br>
            <a:r>
              <a:rPr lang="zh-TW" altLang="en-US" sz="3600" b="1" dirty="0" smtClean="0">
                <a:solidFill>
                  <a:srgbClr val="0033CC"/>
                </a:solidFill>
                <a:latin typeface="+mj-ea"/>
                <a:cs typeface="華康儷粗黑"/>
              </a:rPr>
              <a:t>資訊</a:t>
            </a:r>
            <a:r>
              <a:rPr lang="zh-TW" altLang="en-US" sz="3600" b="1" dirty="0" smtClean="0">
                <a:solidFill>
                  <a:srgbClr val="0033CC"/>
                </a:solidFill>
                <a:latin typeface="標楷體" panose="03000509000000000000" pitchFamily="65" charset="-120"/>
                <a:cs typeface="華康儷粗黑"/>
              </a:rPr>
              <a:t>系統專題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84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64210"/>
          </a:xfrm>
          <a:custGeom>
            <a:avLst/>
            <a:gdLst/>
            <a:ahLst/>
            <a:cxnLst/>
            <a:rect l="l" t="t" r="r" b="b"/>
            <a:pathLst>
              <a:path h="664210">
                <a:moveTo>
                  <a:pt x="0" y="0"/>
                </a:moveTo>
                <a:lnTo>
                  <a:pt x="0" y="663702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2726435"/>
            <a:ext cx="0" cy="4132579"/>
          </a:xfrm>
          <a:custGeom>
            <a:avLst/>
            <a:gdLst/>
            <a:ahLst/>
            <a:cxnLst/>
            <a:rect l="l" t="t" r="r" b="b"/>
            <a:pathLst>
              <a:path h="4132579">
                <a:moveTo>
                  <a:pt x="0" y="0"/>
                </a:moveTo>
                <a:lnTo>
                  <a:pt x="0" y="413232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9468" y="175640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/>
                <a:cs typeface="DFKai-SB"/>
              </a:rPr>
              <a:t>多頭排列與空頭排列</a:t>
            </a:r>
            <a:endParaRPr sz="2400">
              <a:latin typeface="DFKai-SB"/>
              <a:cs typeface="DFKai-S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088" y="647700"/>
            <a:ext cx="3241675" cy="2078989"/>
          </a:xfrm>
          <a:prstGeom prst="rect">
            <a:avLst/>
          </a:prstGeom>
          <a:solidFill>
            <a:srgbClr val="CCFFFF"/>
          </a:solidFill>
          <a:ln w="9144">
            <a:solidFill>
              <a:srgbClr val="0066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 marR="95250" algn="just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latin typeface="DFKai-SB"/>
                <a:cs typeface="DFKai-SB"/>
              </a:rPr>
              <a:t>當</a:t>
            </a:r>
            <a:r>
              <a:rPr sz="1600" spc="-5" dirty="0">
                <a:latin typeface="DFKai-SB"/>
                <a:cs typeface="DFKai-SB"/>
              </a:rPr>
              <a:t>所</a:t>
            </a:r>
            <a:r>
              <a:rPr sz="1600" spc="-10" dirty="0">
                <a:latin typeface="DFKai-SB"/>
                <a:cs typeface="DFKai-SB"/>
              </a:rPr>
              <a:t>有</a:t>
            </a:r>
            <a:r>
              <a:rPr sz="1600" dirty="0">
                <a:latin typeface="DFKai-SB"/>
                <a:cs typeface="DFKai-SB"/>
              </a:rPr>
              <a:t>均</a:t>
            </a:r>
            <a:r>
              <a:rPr sz="1600" spc="-5" dirty="0">
                <a:latin typeface="DFKai-SB"/>
                <a:cs typeface="DFKai-SB"/>
              </a:rPr>
              <a:t>線</a:t>
            </a:r>
            <a:r>
              <a:rPr sz="1600" spc="-10" dirty="0">
                <a:latin typeface="DFKai-SB"/>
                <a:cs typeface="DFKai-SB"/>
              </a:rPr>
              <a:t>從</a:t>
            </a:r>
            <a:r>
              <a:rPr sz="1600" spc="-5" dirty="0">
                <a:latin typeface="DFKai-SB"/>
                <a:cs typeface="DFKai-SB"/>
              </a:rPr>
              <a:t>短</a:t>
            </a:r>
            <a:r>
              <a:rPr sz="1600" dirty="0">
                <a:latin typeface="DFKai-SB"/>
                <a:cs typeface="DFKai-SB"/>
              </a:rPr>
              <a:t>天</a:t>
            </a:r>
            <a:r>
              <a:rPr sz="1600" spc="-5" dirty="0">
                <a:latin typeface="DFKai-SB"/>
                <a:cs typeface="DFKai-SB"/>
              </a:rPr>
              <a:t>期</a:t>
            </a:r>
            <a:r>
              <a:rPr sz="1600" spc="-10" dirty="0">
                <a:latin typeface="DFKai-SB"/>
                <a:cs typeface="DFKai-SB"/>
              </a:rPr>
              <a:t>、</a:t>
            </a:r>
            <a:r>
              <a:rPr sz="1600" dirty="0">
                <a:latin typeface="DFKai-SB"/>
                <a:cs typeface="DFKai-SB"/>
              </a:rPr>
              <a:t>中</a:t>
            </a:r>
            <a:r>
              <a:rPr sz="1600" spc="-5" dirty="0">
                <a:latin typeface="DFKai-SB"/>
                <a:cs typeface="DFKai-SB"/>
              </a:rPr>
              <a:t>天</a:t>
            </a:r>
            <a:r>
              <a:rPr sz="1600" spc="-10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、 長</a:t>
            </a:r>
            <a:r>
              <a:rPr sz="1600" spc="5" dirty="0">
                <a:latin typeface="DFKai-SB"/>
                <a:cs typeface="DFKai-SB"/>
              </a:rPr>
              <a:t>天</a:t>
            </a:r>
            <a:r>
              <a:rPr sz="1600" spc="-5" dirty="0">
                <a:latin typeface="DFKai-SB"/>
                <a:cs typeface="DFKai-SB"/>
              </a:rPr>
              <a:t>期由</a:t>
            </a:r>
            <a:r>
              <a:rPr sz="1600" spc="5" dirty="0">
                <a:latin typeface="DFKai-SB"/>
                <a:cs typeface="DFKai-SB"/>
              </a:rPr>
              <a:t>上</a:t>
            </a:r>
            <a:r>
              <a:rPr sz="1600" spc="-5" dirty="0">
                <a:latin typeface="DFKai-SB"/>
                <a:cs typeface="DFKai-SB"/>
              </a:rPr>
              <a:t>而下依</a:t>
            </a:r>
            <a:r>
              <a:rPr sz="1600" spc="5" dirty="0">
                <a:latin typeface="DFKai-SB"/>
                <a:cs typeface="DFKai-SB"/>
              </a:rPr>
              <a:t>序</a:t>
            </a:r>
            <a:r>
              <a:rPr sz="1600" spc="-5" dirty="0">
                <a:latin typeface="DFKai-SB"/>
                <a:cs typeface="DFKai-SB"/>
              </a:rPr>
              <a:t>排列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則股 市呈</a:t>
            </a:r>
            <a:r>
              <a:rPr sz="1600" spc="5" dirty="0">
                <a:latin typeface="DFKai-SB"/>
                <a:cs typeface="DFKai-SB"/>
              </a:rPr>
              <a:t>多</a:t>
            </a:r>
            <a:r>
              <a:rPr sz="1600" spc="-5" dirty="0">
                <a:latin typeface="DFKai-SB"/>
                <a:cs typeface="DFKai-SB"/>
              </a:rPr>
              <a:t>頭排</a:t>
            </a:r>
            <a:r>
              <a:rPr sz="1600" spc="5" dirty="0">
                <a:latin typeface="DFKai-SB"/>
                <a:cs typeface="DFKai-SB"/>
              </a:rPr>
              <a:t>列</a:t>
            </a:r>
            <a:r>
              <a:rPr sz="1600" spc="-5" dirty="0">
                <a:latin typeface="DFKai-SB"/>
                <a:cs typeface="DFKai-SB"/>
              </a:rPr>
              <a:t>，代表</a:t>
            </a:r>
            <a:r>
              <a:rPr sz="1600" spc="5" dirty="0">
                <a:latin typeface="DFKai-SB"/>
                <a:cs typeface="DFKai-SB"/>
              </a:rPr>
              <a:t>回</a:t>
            </a:r>
            <a:r>
              <a:rPr sz="1600" spc="-5" dirty="0">
                <a:latin typeface="DFKai-SB"/>
                <a:cs typeface="DFKai-SB"/>
              </a:rPr>
              <a:t>升行</a:t>
            </a:r>
            <a:r>
              <a:rPr sz="1600" spc="5" dirty="0">
                <a:latin typeface="DFKai-SB"/>
                <a:cs typeface="DFKai-SB"/>
              </a:rPr>
              <a:t>情</a:t>
            </a:r>
            <a:r>
              <a:rPr sz="1600" spc="-5" dirty="0">
                <a:latin typeface="DFKai-SB"/>
                <a:cs typeface="DFKai-SB"/>
              </a:rPr>
              <a:t>開 始，股</a:t>
            </a:r>
            <a:r>
              <a:rPr sz="1600" spc="5" dirty="0">
                <a:latin typeface="DFKai-SB"/>
                <a:cs typeface="DFKai-SB"/>
              </a:rPr>
              <a:t>市</a:t>
            </a:r>
            <a:r>
              <a:rPr sz="1600" spc="-5" dirty="0">
                <a:latin typeface="DFKai-SB"/>
                <a:cs typeface="DFKai-SB"/>
              </a:rPr>
              <a:t>前景</a:t>
            </a:r>
            <a:r>
              <a:rPr sz="1600" spc="5" dirty="0">
                <a:latin typeface="DFKai-SB"/>
                <a:cs typeface="DFKai-SB"/>
              </a:rPr>
              <a:t>看</a:t>
            </a:r>
            <a:r>
              <a:rPr sz="1600" spc="-5" dirty="0">
                <a:latin typeface="DFKai-SB"/>
                <a:cs typeface="DFKai-SB"/>
              </a:rPr>
              <a:t>好；反</a:t>
            </a:r>
            <a:r>
              <a:rPr sz="1600" spc="5" dirty="0">
                <a:latin typeface="DFKai-SB"/>
                <a:cs typeface="DFKai-SB"/>
              </a:rPr>
              <a:t>之</a:t>
            </a:r>
            <a:r>
              <a:rPr sz="1600" spc="-5" dirty="0">
                <a:latin typeface="DFKai-SB"/>
                <a:cs typeface="DFKai-SB"/>
              </a:rPr>
              <a:t>，當</a:t>
            </a:r>
            <a:r>
              <a:rPr sz="1600" spc="5" dirty="0">
                <a:latin typeface="DFKai-SB"/>
                <a:cs typeface="DFKai-SB"/>
              </a:rPr>
              <a:t>所 </a:t>
            </a:r>
            <a:r>
              <a:rPr sz="1600" spc="-5" dirty="0">
                <a:latin typeface="DFKai-SB"/>
                <a:cs typeface="DFKai-SB"/>
              </a:rPr>
              <a:t>有均線從</a:t>
            </a:r>
            <a:r>
              <a:rPr sz="1600" spc="5" dirty="0">
                <a:latin typeface="DFKai-SB"/>
                <a:cs typeface="DFKai-SB"/>
              </a:rPr>
              <a:t>短</a:t>
            </a:r>
            <a:r>
              <a:rPr sz="1600" spc="-5" dirty="0">
                <a:latin typeface="DFKai-SB"/>
                <a:cs typeface="DFKai-SB"/>
              </a:rPr>
              <a:t>天期</a:t>
            </a:r>
            <a:r>
              <a:rPr sz="1600" spc="5" dirty="0">
                <a:latin typeface="DFKai-SB"/>
                <a:cs typeface="DFKai-SB"/>
              </a:rPr>
              <a:t>、</a:t>
            </a:r>
            <a:r>
              <a:rPr sz="1600" spc="-5" dirty="0">
                <a:latin typeface="DFKai-SB"/>
                <a:cs typeface="DFKai-SB"/>
              </a:rPr>
              <a:t>中天期</a:t>
            </a:r>
            <a:r>
              <a:rPr sz="1600" spc="5" dirty="0">
                <a:latin typeface="DFKai-SB"/>
                <a:cs typeface="DFKai-SB"/>
              </a:rPr>
              <a:t>、</a:t>
            </a:r>
            <a:r>
              <a:rPr sz="1600" spc="-5" dirty="0">
                <a:latin typeface="DFKai-SB"/>
                <a:cs typeface="DFKai-SB"/>
              </a:rPr>
              <a:t>長天 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由下而上</a:t>
            </a:r>
            <a:r>
              <a:rPr sz="1600" dirty="0">
                <a:latin typeface="DFKai-SB"/>
                <a:cs typeface="DFKai-SB"/>
              </a:rPr>
              <a:t>依</a:t>
            </a:r>
            <a:r>
              <a:rPr sz="1600" spc="-5" dirty="0">
                <a:latin typeface="DFKai-SB"/>
                <a:cs typeface="DFKai-SB"/>
              </a:rPr>
              <a:t>序</a:t>
            </a:r>
            <a:r>
              <a:rPr sz="1600" spc="-10" dirty="0">
                <a:latin typeface="DFKai-SB"/>
                <a:cs typeface="DFKai-SB"/>
              </a:rPr>
              <a:t>排</a:t>
            </a:r>
            <a:r>
              <a:rPr sz="1600" dirty="0">
                <a:latin typeface="DFKai-SB"/>
                <a:cs typeface="DFKai-SB"/>
              </a:rPr>
              <a:t>列</a:t>
            </a:r>
            <a:r>
              <a:rPr sz="1600" spc="-5" dirty="0">
                <a:latin typeface="DFKai-SB"/>
                <a:cs typeface="DFKai-SB"/>
              </a:rPr>
              <a:t>，</a:t>
            </a:r>
            <a:r>
              <a:rPr sz="1600" spc="-10" dirty="0">
                <a:latin typeface="DFKai-SB"/>
                <a:cs typeface="DFKai-SB"/>
              </a:rPr>
              <a:t>則</a:t>
            </a:r>
            <a:r>
              <a:rPr sz="1600" spc="-5" dirty="0">
                <a:latin typeface="DFKai-SB"/>
                <a:cs typeface="DFKai-SB"/>
              </a:rPr>
              <a:t>股</a:t>
            </a:r>
            <a:r>
              <a:rPr sz="1600" dirty="0">
                <a:latin typeface="DFKai-SB"/>
                <a:cs typeface="DFKai-SB"/>
              </a:rPr>
              <a:t>市</a:t>
            </a:r>
            <a:r>
              <a:rPr sz="1600" spc="-5" dirty="0">
                <a:latin typeface="DFKai-SB"/>
                <a:cs typeface="DFKai-SB"/>
              </a:rPr>
              <a:t>呈 </a:t>
            </a:r>
            <a:r>
              <a:rPr sz="1600" spc="-10" dirty="0">
                <a:latin typeface="DFKai-SB"/>
                <a:cs typeface="DFKai-SB"/>
              </a:rPr>
              <a:t>空</a:t>
            </a:r>
            <a:r>
              <a:rPr sz="1600" dirty="0">
                <a:latin typeface="DFKai-SB"/>
                <a:cs typeface="DFKai-SB"/>
              </a:rPr>
              <a:t>頭</a:t>
            </a:r>
            <a:r>
              <a:rPr sz="1600" spc="-5" dirty="0">
                <a:latin typeface="DFKai-SB"/>
                <a:cs typeface="DFKai-SB"/>
              </a:rPr>
              <a:t>排</a:t>
            </a:r>
            <a:r>
              <a:rPr sz="1600" spc="-10" dirty="0">
                <a:latin typeface="DFKai-SB"/>
                <a:cs typeface="DFKai-SB"/>
              </a:rPr>
              <a:t>列</a:t>
            </a:r>
            <a:r>
              <a:rPr sz="1600" spc="-5" dirty="0">
                <a:latin typeface="DFKai-SB"/>
                <a:cs typeface="DFKai-SB"/>
              </a:rPr>
              <a:t>，代</a:t>
            </a:r>
            <a:r>
              <a:rPr sz="1600" spc="5" dirty="0">
                <a:latin typeface="DFKai-SB"/>
                <a:cs typeface="DFKai-SB"/>
              </a:rPr>
              <a:t>表</a:t>
            </a:r>
            <a:r>
              <a:rPr sz="1600" spc="-5" dirty="0">
                <a:latin typeface="DFKai-SB"/>
                <a:cs typeface="DFKai-SB"/>
              </a:rPr>
              <a:t>下跌</a:t>
            </a:r>
            <a:r>
              <a:rPr sz="1600" spc="5" dirty="0">
                <a:latin typeface="DFKai-SB"/>
                <a:cs typeface="DFKai-SB"/>
              </a:rPr>
              <a:t>行</a:t>
            </a:r>
            <a:r>
              <a:rPr sz="1600" spc="-5" dirty="0">
                <a:latin typeface="DFKai-SB"/>
                <a:cs typeface="DFKai-SB"/>
              </a:rPr>
              <a:t>情開始</a:t>
            </a:r>
            <a:r>
              <a:rPr sz="1600" spc="5" dirty="0">
                <a:latin typeface="DFKai-SB"/>
                <a:cs typeface="DFKai-SB"/>
              </a:rPr>
              <a:t>，  </a:t>
            </a:r>
            <a:r>
              <a:rPr sz="1600" spc="-5" dirty="0">
                <a:latin typeface="DFKai-SB"/>
                <a:cs typeface="DFKai-SB"/>
              </a:rPr>
              <a:t>股市</a:t>
            </a:r>
            <a:r>
              <a:rPr sz="1600" spc="5" dirty="0">
                <a:latin typeface="DFKai-SB"/>
                <a:cs typeface="DFKai-SB"/>
              </a:rPr>
              <a:t>前</a:t>
            </a:r>
            <a:r>
              <a:rPr sz="1600" spc="-5" dirty="0">
                <a:latin typeface="DFKai-SB"/>
                <a:cs typeface="DFKai-SB"/>
              </a:rPr>
              <a:t>景看差。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872" y="2924555"/>
            <a:ext cx="8001000" cy="3627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6690" y="3734561"/>
            <a:ext cx="1358265" cy="1268095"/>
          </a:xfrm>
          <a:custGeom>
            <a:avLst/>
            <a:gdLst/>
            <a:ahLst/>
            <a:cxnLst/>
            <a:rect l="l" t="t" r="r" b="b"/>
            <a:pathLst>
              <a:path w="1358264" h="1268095">
                <a:moveTo>
                  <a:pt x="0" y="633983"/>
                </a:moveTo>
                <a:lnTo>
                  <a:pt x="1861" y="586669"/>
                </a:lnTo>
                <a:lnTo>
                  <a:pt x="7360" y="540298"/>
                </a:lnTo>
                <a:lnTo>
                  <a:pt x="16363" y="494995"/>
                </a:lnTo>
                <a:lnTo>
                  <a:pt x="28740" y="450881"/>
                </a:lnTo>
                <a:lnTo>
                  <a:pt x="44360" y="408079"/>
                </a:lnTo>
                <a:lnTo>
                  <a:pt x="63092" y="366712"/>
                </a:lnTo>
                <a:lnTo>
                  <a:pt x="84804" y="326903"/>
                </a:lnTo>
                <a:lnTo>
                  <a:pt x="109366" y="288773"/>
                </a:lnTo>
                <a:lnTo>
                  <a:pt x="136645" y="252446"/>
                </a:lnTo>
                <a:lnTo>
                  <a:pt x="166512" y="218044"/>
                </a:lnTo>
                <a:lnTo>
                  <a:pt x="198834" y="185689"/>
                </a:lnTo>
                <a:lnTo>
                  <a:pt x="233481" y="155505"/>
                </a:lnTo>
                <a:lnTo>
                  <a:pt x="270321" y="127614"/>
                </a:lnTo>
                <a:lnTo>
                  <a:pt x="309223" y="102138"/>
                </a:lnTo>
                <a:lnTo>
                  <a:pt x="350057" y="79201"/>
                </a:lnTo>
                <a:lnTo>
                  <a:pt x="392690" y="58924"/>
                </a:lnTo>
                <a:lnTo>
                  <a:pt x="436992" y="41430"/>
                </a:lnTo>
                <a:lnTo>
                  <a:pt x="482832" y="26842"/>
                </a:lnTo>
                <a:lnTo>
                  <a:pt x="530077" y="15282"/>
                </a:lnTo>
                <a:lnTo>
                  <a:pt x="578599" y="6874"/>
                </a:lnTo>
                <a:lnTo>
                  <a:pt x="628264" y="1738"/>
                </a:lnTo>
                <a:lnTo>
                  <a:pt x="678942" y="0"/>
                </a:lnTo>
                <a:lnTo>
                  <a:pt x="729619" y="1738"/>
                </a:lnTo>
                <a:lnTo>
                  <a:pt x="779284" y="6874"/>
                </a:lnTo>
                <a:lnTo>
                  <a:pt x="827806" y="15282"/>
                </a:lnTo>
                <a:lnTo>
                  <a:pt x="875051" y="26842"/>
                </a:lnTo>
                <a:lnTo>
                  <a:pt x="920891" y="41430"/>
                </a:lnTo>
                <a:lnTo>
                  <a:pt x="965193" y="58924"/>
                </a:lnTo>
                <a:lnTo>
                  <a:pt x="1007826" y="79201"/>
                </a:lnTo>
                <a:lnTo>
                  <a:pt x="1048660" y="102138"/>
                </a:lnTo>
                <a:lnTo>
                  <a:pt x="1087562" y="127614"/>
                </a:lnTo>
                <a:lnTo>
                  <a:pt x="1124402" y="155505"/>
                </a:lnTo>
                <a:lnTo>
                  <a:pt x="1159049" y="185689"/>
                </a:lnTo>
                <a:lnTo>
                  <a:pt x="1191371" y="218044"/>
                </a:lnTo>
                <a:lnTo>
                  <a:pt x="1221238" y="252446"/>
                </a:lnTo>
                <a:lnTo>
                  <a:pt x="1248517" y="288773"/>
                </a:lnTo>
                <a:lnTo>
                  <a:pt x="1273079" y="326903"/>
                </a:lnTo>
                <a:lnTo>
                  <a:pt x="1294791" y="366712"/>
                </a:lnTo>
                <a:lnTo>
                  <a:pt x="1313523" y="408079"/>
                </a:lnTo>
                <a:lnTo>
                  <a:pt x="1329143" y="450881"/>
                </a:lnTo>
                <a:lnTo>
                  <a:pt x="1341520" y="494995"/>
                </a:lnTo>
                <a:lnTo>
                  <a:pt x="1350523" y="540298"/>
                </a:lnTo>
                <a:lnTo>
                  <a:pt x="1356022" y="586669"/>
                </a:lnTo>
                <a:lnTo>
                  <a:pt x="1357884" y="633983"/>
                </a:lnTo>
                <a:lnTo>
                  <a:pt x="1356022" y="681298"/>
                </a:lnTo>
                <a:lnTo>
                  <a:pt x="1350523" y="727669"/>
                </a:lnTo>
                <a:lnTo>
                  <a:pt x="1341520" y="772972"/>
                </a:lnTo>
                <a:lnTo>
                  <a:pt x="1329143" y="817086"/>
                </a:lnTo>
                <a:lnTo>
                  <a:pt x="1313523" y="859888"/>
                </a:lnTo>
                <a:lnTo>
                  <a:pt x="1294791" y="901255"/>
                </a:lnTo>
                <a:lnTo>
                  <a:pt x="1273079" y="941064"/>
                </a:lnTo>
                <a:lnTo>
                  <a:pt x="1248517" y="979194"/>
                </a:lnTo>
                <a:lnTo>
                  <a:pt x="1221238" y="1015521"/>
                </a:lnTo>
                <a:lnTo>
                  <a:pt x="1191371" y="1049923"/>
                </a:lnTo>
                <a:lnTo>
                  <a:pt x="1159049" y="1082278"/>
                </a:lnTo>
                <a:lnTo>
                  <a:pt x="1124402" y="1112462"/>
                </a:lnTo>
                <a:lnTo>
                  <a:pt x="1087562" y="1140353"/>
                </a:lnTo>
                <a:lnTo>
                  <a:pt x="1048660" y="1165829"/>
                </a:lnTo>
                <a:lnTo>
                  <a:pt x="1007826" y="1188766"/>
                </a:lnTo>
                <a:lnTo>
                  <a:pt x="965193" y="1209043"/>
                </a:lnTo>
                <a:lnTo>
                  <a:pt x="920891" y="1226537"/>
                </a:lnTo>
                <a:lnTo>
                  <a:pt x="875051" y="1241125"/>
                </a:lnTo>
                <a:lnTo>
                  <a:pt x="827806" y="1252685"/>
                </a:lnTo>
                <a:lnTo>
                  <a:pt x="779284" y="1261093"/>
                </a:lnTo>
                <a:lnTo>
                  <a:pt x="729619" y="1266229"/>
                </a:lnTo>
                <a:lnTo>
                  <a:pt x="678942" y="1267968"/>
                </a:lnTo>
                <a:lnTo>
                  <a:pt x="628264" y="1266229"/>
                </a:lnTo>
                <a:lnTo>
                  <a:pt x="578599" y="1261093"/>
                </a:lnTo>
                <a:lnTo>
                  <a:pt x="530077" y="1252685"/>
                </a:lnTo>
                <a:lnTo>
                  <a:pt x="482832" y="1241125"/>
                </a:lnTo>
                <a:lnTo>
                  <a:pt x="436992" y="1226537"/>
                </a:lnTo>
                <a:lnTo>
                  <a:pt x="392690" y="1209043"/>
                </a:lnTo>
                <a:lnTo>
                  <a:pt x="350057" y="1188766"/>
                </a:lnTo>
                <a:lnTo>
                  <a:pt x="309223" y="1165829"/>
                </a:lnTo>
                <a:lnTo>
                  <a:pt x="270321" y="1140353"/>
                </a:lnTo>
                <a:lnTo>
                  <a:pt x="233481" y="1112462"/>
                </a:lnTo>
                <a:lnTo>
                  <a:pt x="198834" y="1082278"/>
                </a:lnTo>
                <a:lnTo>
                  <a:pt x="166512" y="1049923"/>
                </a:lnTo>
                <a:lnTo>
                  <a:pt x="136645" y="1015521"/>
                </a:lnTo>
                <a:lnTo>
                  <a:pt x="109366" y="979194"/>
                </a:lnTo>
                <a:lnTo>
                  <a:pt x="84804" y="941064"/>
                </a:lnTo>
                <a:lnTo>
                  <a:pt x="63092" y="901255"/>
                </a:lnTo>
                <a:lnTo>
                  <a:pt x="44360" y="859888"/>
                </a:lnTo>
                <a:lnTo>
                  <a:pt x="28740" y="817086"/>
                </a:lnTo>
                <a:lnTo>
                  <a:pt x="16363" y="772972"/>
                </a:lnTo>
                <a:lnTo>
                  <a:pt x="7360" y="727669"/>
                </a:lnTo>
                <a:lnTo>
                  <a:pt x="1861" y="681298"/>
                </a:lnTo>
                <a:lnTo>
                  <a:pt x="0" y="633983"/>
                </a:lnTo>
                <a:close/>
              </a:path>
            </a:pathLst>
          </a:custGeom>
          <a:ln w="3810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35221" y="182626"/>
            <a:ext cx="277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CC"/>
                </a:solidFill>
                <a:latin typeface="DFKai-SB"/>
                <a:cs typeface="DFKai-SB"/>
              </a:rPr>
              <a:t>黃金交叉與死亡交叉</a:t>
            </a:r>
            <a:endParaRPr sz="240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07891" y="664463"/>
            <a:ext cx="5113020" cy="2062480"/>
          </a:xfrm>
          <a:custGeom>
            <a:avLst/>
            <a:gdLst/>
            <a:ahLst/>
            <a:cxnLst/>
            <a:rect l="l" t="t" r="r" b="b"/>
            <a:pathLst>
              <a:path w="5113020" h="2062480">
                <a:moveTo>
                  <a:pt x="0" y="2061972"/>
                </a:moveTo>
                <a:lnTo>
                  <a:pt x="5113020" y="2061972"/>
                </a:lnTo>
                <a:lnTo>
                  <a:pt x="5113020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7891" y="664463"/>
            <a:ext cx="5113020" cy="2062480"/>
          </a:xfrm>
          <a:custGeom>
            <a:avLst/>
            <a:gdLst/>
            <a:ahLst/>
            <a:cxnLst/>
            <a:rect l="l" t="t" r="r" b="b"/>
            <a:pathLst>
              <a:path w="5113020" h="2062480">
                <a:moveTo>
                  <a:pt x="0" y="2061972"/>
                </a:moveTo>
                <a:lnTo>
                  <a:pt x="5113020" y="2061972"/>
                </a:lnTo>
                <a:lnTo>
                  <a:pt x="5113020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ln w="9144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87266" y="690117"/>
            <a:ext cx="4900295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黃</a:t>
            </a:r>
            <a:r>
              <a:rPr sz="1600" spc="-5" dirty="0">
                <a:latin typeface="DFKai-SB"/>
                <a:cs typeface="DFKai-SB"/>
              </a:rPr>
              <a:t>金交</a:t>
            </a:r>
            <a:r>
              <a:rPr sz="1600" spc="5" dirty="0">
                <a:latin typeface="DFKai-SB"/>
                <a:cs typeface="DFKai-SB"/>
              </a:rPr>
              <a:t>叉</a:t>
            </a:r>
            <a:r>
              <a:rPr sz="1600" spc="-5" dirty="0">
                <a:latin typeface="DFKai-SB"/>
                <a:cs typeface="DFKai-SB"/>
              </a:rPr>
              <a:t>是指短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均線</a:t>
            </a:r>
            <a:r>
              <a:rPr sz="1600" spc="5" dirty="0">
                <a:latin typeface="DFKai-SB"/>
                <a:cs typeface="DFKai-SB"/>
              </a:rPr>
              <a:t>由</a:t>
            </a:r>
            <a:r>
              <a:rPr sz="1600" spc="-5" dirty="0">
                <a:latin typeface="DFKai-SB"/>
                <a:cs typeface="DFKai-SB"/>
              </a:rPr>
              <a:t>下而上</a:t>
            </a:r>
            <a:r>
              <a:rPr sz="1600" spc="5" dirty="0">
                <a:latin typeface="DFKai-SB"/>
                <a:cs typeface="DFKai-SB"/>
              </a:rPr>
              <a:t>穿</a:t>
            </a:r>
            <a:r>
              <a:rPr sz="1600" spc="-5" dirty="0">
                <a:latin typeface="DFKai-SB"/>
                <a:cs typeface="DFKai-SB"/>
              </a:rPr>
              <a:t>越長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均線，</a:t>
            </a:r>
            <a:r>
              <a:rPr sz="1600" spc="5" dirty="0">
                <a:latin typeface="DFKai-SB"/>
                <a:cs typeface="DFKai-SB"/>
              </a:rPr>
              <a:t>且</a:t>
            </a:r>
            <a:r>
              <a:rPr sz="1600" spc="-5" dirty="0">
                <a:latin typeface="DFKai-SB"/>
                <a:cs typeface="DFKai-SB"/>
              </a:rPr>
              <a:t>兩條 </a:t>
            </a:r>
            <a:r>
              <a:rPr sz="1600" dirty="0">
                <a:latin typeface="DFKai-SB"/>
                <a:cs typeface="DFKai-SB"/>
              </a:rPr>
              <a:t>均</a:t>
            </a:r>
            <a:r>
              <a:rPr sz="1600" spc="-5" dirty="0">
                <a:latin typeface="DFKai-SB"/>
                <a:cs typeface="DFKai-SB"/>
              </a:rPr>
              <a:t>線</a:t>
            </a:r>
            <a:r>
              <a:rPr sz="1600" spc="-10" dirty="0">
                <a:latin typeface="DFKai-SB"/>
                <a:cs typeface="DFKai-SB"/>
              </a:rPr>
              <a:t>呈</a:t>
            </a:r>
            <a:r>
              <a:rPr sz="1600" dirty="0">
                <a:latin typeface="DFKai-SB"/>
                <a:cs typeface="DFKai-SB"/>
              </a:rPr>
              <a:t>上</a:t>
            </a:r>
            <a:r>
              <a:rPr sz="1600" spc="-5" dirty="0">
                <a:latin typeface="DFKai-SB"/>
                <a:cs typeface="DFKai-SB"/>
              </a:rPr>
              <a:t>揚</a:t>
            </a:r>
            <a:r>
              <a:rPr sz="1600" spc="-10" dirty="0">
                <a:latin typeface="DFKai-SB"/>
                <a:cs typeface="DFKai-SB"/>
              </a:rPr>
              <a:t>走</a:t>
            </a:r>
            <a:r>
              <a:rPr sz="1600" spc="-5" dirty="0">
                <a:latin typeface="DFKai-SB"/>
                <a:cs typeface="DFKai-SB"/>
              </a:rPr>
              <a:t>勢</a:t>
            </a:r>
            <a:r>
              <a:rPr sz="1600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此</a:t>
            </a:r>
            <a:r>
              <a:rPr sz="1600" spc="-10" dirty="0">
                <a:latin typeface="DFKai-SB"/>
                <a:cs typeface="DFKai-SB"/>
              </a:rPr>
              <a:t>時</a:t>
            </a:r>
            <a:r>
              <a:rPr sz="1600" dirty="0">
                <a:latin typeface="DFKai-SB"/>
                <a:cs typeface="DFKai-SB"/>
              </a:rPr>
              <a:t>投</a:t>
            </a:r>
            <a:r>
              <a:rPr sz="1600" spc="-5" dirty="0">
                <a:latin typeface="DFKai-SB"/>
                <a:cs typeface="DFKai-SB"/>
              </a:rPr>
              <a:t>資</a:t>
            </a:r>
            <a:r>
              <a:rPr sz="1600" spc="-10" dirty="0">
                <a:latin typeface="DFKai-SB"/>
                <a:cs typeface="DFKai-SB"/>
              </a:rPr>
              <a:t>人</a:t>
            </a:r>
            <a:r>
              <a:rPr sz="1600" spc="-5" dirty="0">
                <a:latin typeface="DFKai-SB"/>
                <a:cs typeface="DFKai-SB"/>
              </a:rPr>
              <a:t>願</a:t>
            </a:r>
            <a:r>
              <a:rPr sz="1600" dirty="0">
                <a:latin typeface="DFKai-SB"/>
                <a:cs typeface="DFKai-SB"/>
              </a:rPr>
              <a:t>意</a:t>
            </a:r>
            <a:r>
              <a:rPr sz="1600" spc="-5" dirty="0">
                <a:latin typeface="DFKai-SB"/>
                <a:cs typeface="DFKai-SB"/>
              </a:rPr>
              <a:t>進</a:t>
            </a:r>
            <a:r>
              <a:rPr sz="1600" spc="-10" dirty="0">
                <a:latin typeface="DFKai-SB"/>
                <a:cs typeface="DFKai-SB"/>
              </a:rPr>
              <a:t>場</a:t>
            </a:r>
            <a:r>
              <a:rPr sz="1600" dirty="0">
                <a:latin typeface="DFKai-SB"/>
                <a:cs typeface="DFKai-SB"/>
              </a:rPr>
              <a:t>買</a:t>
            </a:r>
            <a:r>
              <a:rPr sz="1600" spc="-5" dirty="0">
                <a:latin typeface="DFKai-SB"/>
                <a:cs typeface="DFKai-SB"/>
              </a:rPr>
              <a:t>進</a:t>
            </a:r>
            <a:r>
              <a:rPr sz="1600" spc="-10" dirty="0">
                <a:latin typeface="DFKai-SB"/>
                <a:cs typeface="DFKai-SB"/>
              </a:rPr>
              <a:t>形</a:t>
            </a:r>
            <a:r>
              <a:rPr sz="1600" spc="-5" dirty="0">
                <a:latin typeface="DFKai-SB"/>
                <a:cs typeface="DFKai-SB"/>
              </a:rPr>
              <a:t>成</a:t>
            </a:r>
            <a:r>
              <a:rPr sz="1600" dirty="0">
                <a:latin typeface="DFKai-SB"/>
                <a:cs typeface="DFKai-SB"/>
              </a:rPr>
              <a:t>買</a:t>
            </a:r>
            <a:r>
              <a:rPr sz="1600" spc="-5" dirty="0">
                <a:latin typeface="DFKai-SB"/>
                <a:cs typeface="DFKai-SB"/>
              </a:rPr>
              <a:t>氣，  </a:t>
            </a:r>
            <a:r>
              <a:rPr sz="1600" spc="5" dirty="0">
                <a:latin typeface="DFKai-SB"/>
                <a:cs typeface="DFKai-SB"/>
              </a:rPr>
              <a:t>而</a:t>
            </a:r>
            <a:r>
              <a:rPr sz="1600" spc="-5" dirty="0">
                <a:latin typeface="DFKai-SB"/>
                <a:cs typeface="DFKai-SB"/>
              </a:rPr>
              <a:t>拉升</a:t>
            </a:r>
            <a:r>
              <a:rPr sz="1600" spc="5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價，此</a:t>
            </a:r>
            <a:r>
              <a:rPr sz="1600" spc="5" dirty="0">
                <a:latin typeface="DFKai-SB"/>
                <a:cs typeface="DFKai-SB"/>
              </a:rPr>
              <a:t>使</a:t>
            </a:r>
            <a:r>
              <a:rPr sz="1600" spc="-5" dirty="0">
                <a:latin typeface="DFKai-SB"/>
                <a:cs typeface="DFKai-SB"/>
              </a:rPr>
              <a:t>可以</a:t>
            </a:r>
            <a:r>
              <a:rPr sz="1600" spc="5" dirty="0">
                <a:latin typeface="DFKai-SB"/>
                <a:cs typeface="DFKai-SB"/>
              </a:rPr>
              <a:t>買</a:t>
            </a:r>
            <a:r>
              <a:rPr sz="1600" spc="-5" dirty="0">
                <a:latin typeface="DFKai-SB"/>
                <a:cs typeface="DFKai-SB"/>
              </a:rPr>
              <a:t>進。但</a:t>
            </a:r>
            <a:r>
              <a:rPr sz="1600" spc="5" dirty="0">
                <a:latin typeface="DFKai-SB"/>
                <a:cs typeface="DFKai-SB"/>
              </a:rPr>
              <a:t>仍</a:t>
            </a:r>
            <a:r>
              <a:rPr sz="1600" spc="-5" dirty="0">
                <a:latin typeface="DFKai-SB"/>
                <a:cs typeface="DFKai-SB"/>
              </a:rPr>
              <a:t>須注</a:t>
            </a:r>
            <a:r>
              <a:rPr sz="1600" spc="5" dirty="0">
                <a:latin typeface="DFKai-SB"/>
                <a:cs typeface="DFKai-SB"/>
              </a:rPr>
              <a:t>意</a:t>
            </a:r>
            <a:r>
              <a:rPr sz="1600" spc="-5" dirty="0">
                <a:latin typeface="DFKai-SB"/>
                <a:cs typeface="DFKai-SB"/>
              </a:rPr>
              <a:t>交叉時</a:t>
            </a:r>
            <a:r>
              <a:rPr sz="1600" spc="5" dirty="0">
                <a:latin typeface="DFKai-SB"/>
                <a:cs typeface="DFKai-SB"/>
              </a:rPr>
              <a:t>機</a:t>
            </a:r>
            <a:r>
              <a:rPr sz="1600" spc="-5" dirty="0">
                <a:latin typeface="DFKai-SB"/>
                <a:cs typeface="DFKai-SB"/>
              </a:rPr>
              <a:t>，以 </a:t>
            </a:r>
            <a:r>
              <a:rPr sz="1600" spc="5" dirty="0">
                <a:latin typeface="DFKai-SB"/>
                <a:cs typeface="DFKai-SB"/>
              </a:rPr>
              <a:t>免</a:t>
            </a:r>
            <a:r>
              <a:rPr sz="1600" spc="-5" dirty="0">
                <a:latin typeface="DFKai-SB"/>
                <a:cs typeface="DFKai-SB"/>
              </a:rPr>
              <a:t>經過</a:t>
            </a:r>
            <a:r>
              <a:rPr sz="1600" spc="5" dirty="0">
                <a:latin typeface="DFKai-SB"/>
                <a:cs typeface="DFKai-SB"/>
              </a:rPr>
              <a:t>多</a:t>
            </a:r>
            <a:r>
              <a:rPr sz="1600" spc="-5" dirty="0">
                <a:latin typeface="DFKai-SB"/>
                <a:cs typeface="DFKai-SB"/>
              </a:rPr>
              <a:t>次交叉</a:t>
            </a:r>
            <a:r>
              <a:rPr sz="1600" spc="5" dirty="0">
                <a:latin typeface="DFKai-SB"/>
                <a:cs typeface="DFKai-SB"/>
              </a:rPr>
              <a:t>後</a:t>
            </a:r>
            <a:r>
              <a:rPr sz="1600" spc="-5" dirty="0">
                <a:latin typeface="DFKai-SB"/>
                <a:cs typeface="DFKai-SB"/>
              </a:rPr>
              <a:t>才進</a:t>
            </a:r>
            <a:r>
              <a:rPr sz="1600" spc="5" dirty="0">
                <a:latin typeface="DFKai-SB"/>
                <a:cs typeface="DFKai-SB"/>
              </a:rPr>
              <a:t>場</a:t>
            </a:r>
            <a:r>
              <a:rPr sz="1600" spc="-5" dirty="0">
                <a:latin typeface="DFKai-SB"/>
                <a:cs typeface="DFKai-SB"/>
              </a:rPr>
              <a:t>可能會</a:t>
            </a:r>
            <a:r>
              <a:rPr sz="1600" spc="5" dirty="0">
                <a:latin typeface="DFKai-SB"/>
                <a:cs typeface="DFKai-SB"/>
              </a:rPr>
              <a:t>虧</a:t>
            </a:r>
            <a:r>
              <a:rPr sz="1600" spc="-5" dirty="0">
                <a:latin typeface="DFKai-SB"/>
                <a:cs typeface="DFKai-SB"/>
              </a:rPr>
              <a:t>損。</a:t>
            </a:r>
            <a:endParaRPr sz="1600">
              <a:latin typeface="DFKai-SB"/>
              <a:cs typeface="DFKai-SB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DFKai-SB"/>
                <a:cs typeface="DFKai-SB"/>
              </a:rPr>
              <a:t>死</a:t>
            </a:r>
            <a:r>
              <a:rPr sz="1600" spc="-5" dirty="0">
                <a:latin typeface="DFKai-SB"/>
                <a:cs typeface="DFKai-SB"/>
              </a:rPr>
              <a:t>亡交</a:t>
            </a:r>
            <a:r>
              <a:rPr sz="1600" spc="5" dirty="0">
                <a:latin typeface="DFKai-SB"/>
                <a:cs typeface="DFKai-SB"/>
              </a:rPr>
              <a:t>叉</a:t>
            </a:r>
            <a:r>
              <a:rPr sz="1600" spc="-5" dirty="0">
                <a:latin typeface="DFKai-SB"/>
                <a:cs typeface="DFKai-SB"/>
              </a:rPr>
              <a:t>是指短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均線</a:t>
            </a:r>
            <a:r>
              <a:rPr sz="1600" spc="5" dirty="0">
                <a:latin typeface="DFKai-SB"/>
                <a:cs typeface="DFKai-SB"/>
              </a:rPr>
              <a:t>由</a:t>
            </a:r>
            <a:r>
              <a:rPr sz="1600" spc="-5" dirty="0">
                <a:latin typeface="DFKai-SB"/>
                <a:cs typeface="DFKai-SB"/>
              </a:rPr>
              <a:t>上而下</a:t>
            </a:r>
            <a:r>
              <a:rPr sz="1600" spc="5" dirty="0">
                <a:latin typeface="DFKai-SB"/>
                <a:cs typeface="DFKai-SB"/>
              </a:rPr>
              <a:t>跌</a:t>
            </a:r>
            <a:r>
              <a:rPr sz="1600" spc="-5" dirty="0">
                <a:latin typeface="DFKai-SB"/>
                <a:cs typeface="DFKai-SB"/>
              </a:rPr>
              <a:t>破長</a:t>
            </a:r>
            <a:r>
              <a:rPr sz="1600" spc="5" dirty="0">
                <a:latin typeface="DFKai-SB"/>
                <a:cs typeface="DFKai-SB"/>
              </a:rPr>
              <a:t>期</a:t>
            </a:r>
            <a:r>
              <a:rPr sz="1600" spc="-5" dirty="0">
                <a:latin typeface="DFKai-SB"/>
                <a:cs typeface="DFKai-SB"/>
              </a:rPr>
              <a:t>均線，</a:t>
            </a:r>
            <a:r>
              <a:rPr sz="1600" spc="5" dirty="0">
                <a:latin typeface="DFKai-SB"/>
                <a:cs typeface="DFKai-SB"/>
              </a:rPr>
              <a:t>且</a:t>
            </a:r>
            <a:r>
              <a:rPr sz="1600" spc="-5" dirty="0">
                <a:latin typeface="DFKai-SB"/>
                <a:cs typeface="DFKai-SB"/>
              </a:rPr>
              <a:t>兩條 </a:t>
            </a:r>
            <a:r>
              <a:rPr sz="1600" spc="5" dirty="0">
                <a:latin typeface="DFKai-SB"/>
                <a:cs typeface="DFKai-SB"/>
              </a:rPr>
              <a:t>均</a:t>
            </a:r>
            <a:r>
              <a:rPr sz="1600" spc="-5" dirty="0">
                <a:latin typeface="DFKai-SB"/>
                <a:cs typeface="DFKai-SB"/>
              </a:rPr>
              <a:t>線呈</a:t>
            </a:r>
            <a:r>
              <a:rPr sz="1600" spc="5" dirty="0">
                <a:latin typeface="DFKai-SB"/>
                <a:cs typeface="DFKai-SB"/>
              </a:rPr>
              <a:t>下</a:t>
            </a:r>
            <a:r>
              <a:rPr sz="1600" spc="-5" dirty="0">
                <a:latin typeface="DFKai-SB"/>
                <a:cs typeface="DFKai-SB"/>
              </a:rPr>
              <a:t>跌走勢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此時</a:t>
            </a:r>
            <a:r>
              <a:rPr sz="1600" spc="5" dirty="0">
                <a:latin typeface="DFKai-SB"/>
                <a:cs typeface="DFKai-SB"/>
              </a:rPr>
              <a:t>投</a:t>
            </a:r>
            <a:r>
              <a:rPr sz="1600" spc="-5" dirty="0">
                <a:latin typeface="DFKai-SB"/>
                <a:cs typeface="DFKai-SB"/>
              </a:rPr>
              <a:t>資人買</a:t>
            </a:r>
            <a:r>
              <a:rPr sz="1600" spc="5" dirty="0">
                <a:latin typeface="DFKai-SB"/>
                <a:cs typeface="DFKai-SB"/>
              </a:rPr>
              <a:t>進</a:t>
            </a:r>
            <a:r>
              <a:rPr sz="1600" spc="-5" dirty="0">
                <a:latin typeface="DFKai-SB"/>
                <a:cs typeface="DFKai-SB"/>
              </a:rPr>
              <a:t>股票</a:t>
            </a:r>
            <a:r>
              <a:rPr sz="1600" spc="5" dirty="0">
                <a:latin typeface="DFKai-SB"/>
                <a:cs typeface="DFKai-SB"/>
              </a:rPr>
              <a:t>意</a:t>
            </a:r>
            <a:r>
              <a:rPr sz="1600" spc="-5" dirty="0">
                <a:latin typeface="DFKai-SB"/>
                <a:cs typeface="DFKai-SB"/>
              </a:rPr>
              <a:t>願降低</a:t>
            </a:r>
            <a:r>
              <a:rPr sz="1600" spc="5" dirty="0">
                <a:latin typeface="DFKai-SB"/>
                <a:cs typeface="DFKai-SB"/>
              </a:rPr>
              <a:t>形</a:t>
            </a:r>
            <a:r>
              <a:rPr sz="1600" spc="-5" dirty="0">
                <a:latin typeface="DFKai-SB"/>
                <a:cs typeface="DFKai-SB"/>
              </a:rPr>
              <a:t>成賣 </a:t>
            </a:r>
            <a:r>
              <a:rPr sz="1600" dirty="0">
                <a:latin typeface="DFKai-SB"/>
                <a:cs typeface="DFKai-SB"/>
              </a:rPr>
              <a:t>壓</a:t>
            </a:r>
            <a:r>
              <a:rPr sz="1600" spc="-5" dirty="0">
                <a:latin typeface="DFKai-SB"/>
                <a:cs typeface="DFKai-SB"/>
              </a:rPr>
              <a:t>，</a:t>
            </a:r>
            <a:r>
              <a:rPr sz="1600" spc="-10" dirty="0">
                <a:latin typeface="DFKai-SB"/>
                <a:cs typeface="DFKai-SB"/>
              </a:rPr>
              <a:t>而</a:t>
            </a:r>
            <a:r>
              <a:rPr sz="1600" dirty="0">
                <a:latin typeface="DFKai-SB"/>
                <a:cs typeface="DFKai-SB"/>
              </a:rPr>
              <a:t>壓</a:t>
            </a:r>
            <a:r>
              <a:rPr sz="1600" spc="-5" dirty="0">
                <a:latin typeface="DFKai-SB"/>
                <a:cs typeface="DFKai-SB"/>
              </a:rPr>
              <a:t>低</a:t>
            </a:r>
            <a:r>
              <a:rPr sz="1600" spc="-10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</a:t>
            </a:r>
            <a:r>
              <a:rPr sz="1600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此</a:t>
            </a:r>
            <a:r>
              <a:rPr sz="1600" spc="-10" dirty="0">
                <a:latin typeface="DFKai-SB"/>
                <a:cs typeface="DFKai-SB"/>
              </a:rPr>
              <a:t>時</a:t>
            </a:r>
            <a:r>
              <a:rPr sz="1600" dirty="0">
                <a:latin typeface="DFKai-SB"/>
                <a:cs typeface="DFKai-SB"/>
              </a:rPr>
              <a:t>可</a:t>
            </a:r>
            <a:r>
              <a:rPr sz="1600" spc="-5" dirty="0">
                <a:latin typeface="DFKai-SB"/>
                <a:cs typeface="DFKai-SB"/>
              </a:rPr>
              <a:t>賣</a:t>
            </a:r>
            <a:r>
              <a:rPr sz="1600" spc="-10" dirty="0">
                <a:latin typeface="DFKai-SB"/>
                <a:cs typeface="DFKai-SB"/>
              </a:rPr>
              <a:t>出</a:t>
            </a:r>
            <a:r>
              <a:rPr sz="1600" spc="-5" dirty="0">
                <a:latin typeface="DFKai-SB"/>
                <a:cs typeface="DFKai-SB"/>
              </a:rPr>
              <a:t>股</a:t>
            </a:r>
            <a:r>
              <a:rPr sz="1600" dirty="0">
                <a:latin typeface="DFKai-SB"/>
                <a:cs typeface="DFKai-SB"/>
              </a:rPr>
              <a:t>票</a:t>
            </a:r>
            <a:r>
              <a:rPr sz="1600" spc="-5" dirty="0">
                <a:latin typeface="DFKai-SB"/>
                <a:cs typeface="DFKai-SB"/>
              </a:rPr>
              <a:t>。</a:t>
            </a:r>
            <a:r>
              <a:rPr sz="1600" spc="-10" dirty="0">
                <a:latin typeface="DFKai-SB"/>
                <a:cs typeface="DFKai-SB"/>
              </a:rPr>
              <a:t>但</a:t>
            </a:r>
            <a:r>
              <a:rPr sz="1600" dirty="0">
                <a:latin typeface="DFKai-SB"/>
                <a:cs typeface="DFKai-SB"/>
              </a:rPr>
              <a:t>仍</a:t>
            </a:r>
            <a:r>
              <a:rPr sz="1600" spc="-5" dirty="0">
                <a:latin typeface="DFKai-SB"/>
                <a:cs typeface="DFKai-SB"/>
              </a:rPr>
              <a:t>須</a:t>
            </a:r>
            <a:r>
              <a:rPr sz="1600" spc="-10" dirty="0">
                <a:latin typeface="DFKai-SB"/>
                <a:cs typeface="DFKai-SB"/>
              </a:rPr>
              <a:t>注</a:t>
            </a:r>
            <a:r>
              <a:rPr sz="1600" spc="-5" dirty="0">
                <a:latin typeface="DFKai-SB"/>
                <a:cs typeface="DFKai-SB"/>
              </a:rPr>
              <a:t>意</a:t>
            </a:r>
            <a:r>
              <a:rPr sz="1600" dirty="0">
                <a:latin typeface="DFKai-SB"/>
                <a:cs typeface="DFKai-SB"/>
              </a:rPr>
              <a:t>交</a:t>
            </a:r>
            <a:r>
              <a:rPr sz="1600" spc="-5" dirty="0">
                <a:latin typeface="DFKai-SB"/>
                <a:cs typeface="DFKai-SB"/>
              </a:rPr>
              <a:t>叉時 </a:t>
            </a:r>
            <a:r>
              <a:rPr sz="1600" spc="5" dirty="0">
                <a:latin typeface="DFKai-SB"/>
                <a:cs typeface="DFKai-SB"/>
              </a:rPr>
              <a:t>機</a:t>
            </a:r>
            <a:r>
              <a:rPr sz="1600" spc="-5" dirty="0">
                <a:latin typeface="DFKai-SB"/>
                <a:cs typeface="DFKai-SB"/>
              </a:rPr>
              <a:t>，以</a:t>
            </a:r>
            <a:r>
              <a:rPr sz="1600" spc="5" dirty="0">
                <a:latin typeface="DFKai-SB"/>
                <a:cs typeface="DFKai-SB"/>
              </a:rPr>
              <a:t>免</a:t>
            </a:r>
            <a:r>
              <a:rPr sz="1600" spc="-5" dirty="0">
                <a:latin typeface="DFKai-SB"/>
                <a:cs typeface="DFKai-SB"/>
              </a:rPr>
              <a:t>經過多</a:t>
            </a:r>
            <a:r>
              <a:rPr sz="1600" spc="5" dirty="0">
                <a:latin typeface="DFKai-SB"/>
                <a:cs typeface="DFKai-SB"/>
              </a:rPr>
              <a:t>次</a:t>
            </a:r>
            <a:r>
              <a:rPr sz="1600" spc="-5" dirty="0">
                <a:latin typeface="DFKai-SB"/>
                <a:cs typeface="DFKai-SB"/>
              </a:rPr>
              <a:t>交叉</a:t>
            </a:r>
            <a:r>
              <a:rPr sz="1600" spc="5" dirty="0">
                <a:latin typeface="DFKai-SB"/>
                <a:cs typeface="DFKai-SB"/>
              </a:rPr>
              <a:t>後</a:t>
            </a:r>
            <a:r>
              <a:rPr sz="1600" spc="-5" dirty="0">
                <a:latin typeface="DFKai-SB"/>
                <a:cs typeface="DFKai-SB"/>
              </a:rPr>
              <a:t>股價反彈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3373" y="4574285"/>
            <a:ext cx="356870" cy="428625"/>
          </a:xfrm>
          <a:custGeom>
            <a:avLst/>
            <a:gdLst/>
            <a:ahLst/>
            <a:cxnLst/>
            <a:rect l="l" t="t" r="r" b="b"/>
            <a:pathLst>
              <a:path w="356870" h="428625">
                <a:moveTo>
                  <a:pt x="0" y="214121"/>
                </a:moveTo>
                <a:lnTo>
                  <a:pt x="4711" y="165031"/>
                </a:lnTo>
                <a:lnTo>
                  <a:pt x="18132" y="119965"/>
                </a:lnTo>
                <a:lnTo>
                  <a:pt x="39188" y="80207"/>
                </a:lnTo>
                <a:lnTo>
                  <a:pt x="66807" y="47046"/>
                </a:lnTo>
                <a:lnTo>
                  <a:pt x="99915" y="21766"/>
                </a:lnTo>
                <a:lnTo>
                  <a:pt x="137439" y="5656"/>
                </a:lnTo>
                <a:lnTo>
                  <a:pt x="178308" y="0"/>
                </a:lnTo>
                <a:lnTo>
                  <a:pt x="219176" y="5656"/>
                </a:lnTo>
                <a:lnTo>
                  <a:pt x="256700" y="21766"/>
                </a:lnTo>
                <a:lnTo>
                  <a:pt x="289808" y="47046"/>
                </a:lnTo>
                <a:lnTo>
                  <a:pt x="317427" y="80207"/>
                </a:lnTo>
                <a:lnTo>
                  <a:pt x="338483" y="119965"/>
                </a:lnTo>
                <a:lnTo>
                  <a:pt x="351904" y="165031"/>
                </a:lnTo>
                <a:lnTo>
                  <a:pt x="356615" y="214121"/>
                </a:lnTo>
                <a:lnTo>
                  <a:pt x="351904" y="263212"/>
                </a:lnTo>
                <a:lnTo>
                  <a:pt x="338483" y="308278"/>
                </a:lnTo>
                <a:lnTo>
                  <a:pt x="317427" y="348036"/>
                </a:lnTo>
                <a:lnTo>
                  <a:pt x="289808" y="381197"/>
                </a:lnTo>
                <a:lnTo>
                  <a:pt x="256700" y="406477"/>
                </a:lnTo>
                <a:lnTo>
                  <a:pt x="219176" y="422587"/>
                </a:lnTo>
                <a:lnTo>
                  <a:pt x="178308" y="428244"/>
                </a:lnTo>
                <a:lnTo>
                  <a:pt x="137439" y="422587"/>
                </a:lnTo>
                <a:lnTo>
                  <a:pt x="99915" y="406477"/>
                </a:lnTo>
                <a:lnTo>
                  <a:pt x="66807" y="381197"/>
                </a:lnTo>
                <a:lnTo>
                  <a:pt x="39188" y="348036"/>
                </a:lnTo>
                <a:lnTo>
                  <a:pt x="18132" y="308278"/>
                </a:lnTo>
                <a:lnTo>
                  <a:pt x="4711" y="263212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476" y="132333"/>
            <a:ext cx="3669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DFKai-SB"/>
                <a:cs typeface="DFKai-SB"/>
              </a:rPr>
              <a:t>兩條</a:t>
            </a:r>
            <a:r>
              <a:rPr sz="2000" dirty="0">
                <a:latin typeface="DFKai-SB"/>
                <a:cs typeface="DFKai-SB"/>
              </a:rPr>
              <a:t>線：</a:t>
            </a:r>
            <a:r>
              <a:rPr sz="2000" spc="-15" dirty="0">
                <a:latin typeface="DFKai-SB"/>
                <a:cs typeface="DFKai-SB"/>
              </a:rPr>
              <a:t>短</a:t>
            </a:r>
            <a:r>
              <a:rPr sz="2000" dirty="0">
                <a:latin typeface="DFKai-SB"/>
                <a:cs typeface="DFKai-SB"/>
              </a:rPr>
              <a:t>線</a:t>
            </a:r>
            <a:r>
              <a:rPr sz="2000" spc="-10" dirty="0"/>
              <a:t>(</a:t>
            </a:r>
            <a:r>
              <a:rPr sz="2000" dirty="0">
                <a:latin typeface="DFKai-SB"/>
                <a:cs typeface="DFKai-SB"/>
              </a:rPr>
              <a:t>運線</a:t>
            </a:r>
            <a:r>
              <a:rPr sz="2000" spc="-10" dirty="0"/>
              <a:t>)</a:t>
            </a:r>
            <a:r>
              <a:rPr sz="2000" spc="-15" dirty="0">
                <a:latin typeface="DFKai-SB"/>
                <a:cs typeface="DFKai-SB"/>
              </a:rPr>
              <a:t>與</a:t>
            </a:r>
            <a:r>
              <a:rPr sz="2000" dirty="0">
                <a:latin typeface="DFKai-SB"/>
                <a:cs typeface="DFKai-SB"/>
              </a:rPr>
              <a:t>長線</a:t>
            </a:r>
            <a:r>
              <a:rPr sz="2000" spc="-10" dirty="0"/>
              <a:t>(</a:t>
            </a:r>
            <a:r>
              <a:rPr sz="2000" dirty="0">
                <a:latin typeface="DFKai-SB"/>
                <a:cs typeface="DFKai-SB"/>
              </a:rPr>
              <a:t>命</a:t>
            </a:r>
            <a:r>
              <a:rPr sz="2000" spc="-15" dirty="0">
                <a:latin typeface="DFKai-SB"/>
                <a:cs typeface="DFKai-SB"/>
              </a:rPr>
              <a:t>線</a:t>
            </a:r>
            <a:r>
              <a:rPr sz="2000" dirty="0"/>
              <a:t>)</a:t>
            </a:r>
            <a:endParaRPr sz="2000" dirty="0">
              <a:latin typeface="DFKai-SB"/>
              <a:cs typeface="DFKai-S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654" y="2332101"/>
            <a:ext cx="91566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空頭排</a:t>
            </a:r>
            <a:r>
              <a:rPr sz="1400" spc="-15" dirty="0">
                <a:latin typeface="DFKai-SB"/>
                <a:cs typeface="DFKai-SB"/>
              </a:rPr>
              <a:t>列</a:t>
            </a:r>
            <a:r>
              <a:rPr sz="1400" dirty="0">
                <a:latin typeface="DFKai-SB"/>
                <a:cs typeface="DFKai-SB"/>
              </a:rPr>
              <a:t>，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54" y="2545461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不能投資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1080" y="1271003"/>
            <a:ext cx="2961132" cy="844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7374" y="1315974"/>
            <a:ext cx="2837815" cy="713105"/>
          </a:xfrm>
          <a:custGeom>
            <a:avLst/>
            <a:gdLst/>
            <a:ahLst/>
            <a:cxnLst/>
            <a:rect l="l" t="t" r="r" b="b"/>
            <a:pathLst>
              <a:path w="2837815" h="713105">
                <a:moveTo>
                  <a:pt x="0" y="0"/>
                </a:moveTo>
                <a:lnTo>
                  <a:pt x="32297" y="37676"/>
                </a:lnTo>
                <a:lnTo>
                  <a:pt x="64642" y="75258"/>
                </a:lnTo>
                <a:lnTo>
                  <a:pt x="97080" y="112654"/>
                </a:lnTo>
                <a:lnTo>
                  <a:pt x="129659" y="149768"/>
                </a:lnTo>
                <a:lnTo>
                  <a:pt x="162425" y="186509"/>
                </a:lnTo>
                <a:lnTo>
                  <a:pt x="195426" y="222781"/>
                </a:lnTo>
                <a:lnTo>
                  <a:pt x="228709" y="258492"/>
                </a:lnTo>
                <a:lnTo>
                  <a:pt x="262319" y="293548"/>
                </a:lnTo>
                <a:lnTo>
                  <a:pt x="296305" y="327855"/>
                </a:lnTo>
                <a:lnTo>
                  <a:pt x="330713" y="361320"/>
                </a:lnTo>
                <a:lnTo>
                  <a:pt x="365590" y="393849"/>
                </a:lnTo>
                <a:lnTo>
                  <a:pt x="400983" y="425349"/>
                </a:lnTo>
                <a:lnTo>
                  <a:pt x="436938" y="455725"/>
                </a:lnTo>
                <a:lnTo>
                  <a:pt x="473503" y="484886"/>
                </a:lnTo>
                <a:lnTo>
                  <a:pt x="510725" y="512735"/>
                </a:lnTo>
                <a:lnTo>
                  <a:pt x="548650" y="539182"/>
                </a:lnTo>
                <a:lnTo>
                  <a:pt x="587325" y="564130"/>
                </a:lnTo>
                <a:lnTo>
                  <a:pt x="626798" y="587488"/>
                </a:lnTo>
                <a:lnTo>
                  <a:pt x="667115" y="609162"/>
                </a:lnTo>
                <a:lnTo>
                  <a:pt x="708323" y="629057"/>
                </a:lnTo>
                <a:lnTo>
                  <a:pt x="750468" y="647080"/>
                </a:lnTo>
                <a:lnTo>
                  <a:pt x="793599" y="663139"/>
                </a:lnTo>
                <a:lnTo>
                  <a:pt x="837761" y="677138"/>
                </a:lnTo>
                <a:lnTo>
                  <a:pt x="883002" y="688985"/>
                </a:lnTo>
                <a:lnTo>
                  <a:pt x="929368" y="698586"/>
                </a:lnTo>
                <a:lnTo>
                  <a:pt x="976907" y="705848"/>
                </a:lnTo>
                <a:lnTo>
                  <a:pt x="1025665" y="710676"/>
                </a:lnTo>
                <a:lnTo>
                  <a:pt x="1075689" y="712977"/>
                </a:lnTo>
                <a:lnTo>
                  <a:pt x="1113381" y="713025"/>
                </a:lnTo>
                <a:lnTo>
                  <a:pt x="1151766" y="711687"/>
                </a:lnTo>
                <a:lnTo>
                  <a:pt x="1190827" y="709002"/>
                </a:lnTo>
                <a:lnTo>
                  <a:pt x="1230545" y="705007"/>
                </a:lnTo>
                <a:lnTo>
                  <a:pt x="1270900" y="699740"/>
                </a:lnTo>
                <a:lnTo>
                  <a:pt x="1311875" y="693238"/>
                </a:lnTo>
                <a:lnTo>
                  <a:pt x="1353450" y="685538"/>
                </a:lnTo>
                <a:lnTo>
                  <a:pt x="1395606" y="676678"/>
                </a:lnTo>
                <a:lnTo>
                  <a:pt x="1438325" y="666695"/>
                </a:lnTo>
                <a:lnTo>
                  <a:pt x="1481589" y="655627"/>
                </a:lnTo>
                <a:lnTo>
                  <a:pt x="1525378" y="643511"/>
                </a:lnTo>
                <a:lnTo>
                  <a:pt x="1569673" y="630385"/>
                </a:lnTo>
                <a:lnTo>
                  <a:pt x="1614456" y="616285"/>
                </a:lnTo>
                <a:lnTo>
                  <a:pt x="1659708" y="601250"/>
                </a:lnTo>
                <a:lnTo>
                  <a:pt x="1705410" y="585316"/>
                </a:lnTo>
                <a:lnTo>
                  <a:pt x="1751544" y="568522"/>
                </a:lnTo>
                <a:lnTo>
                  <a:pt x="1798091" y="550905"/>
                </a:lnTo>
                <a:lnTo>
                  <a:pt x="1845031" y="532501"/>
                </a:lnTo>
                <a:lnTo>
                  <a:pt x="1892347" y="513349"/>
                </a:lnTo>
                <a:lnTo>
                  <a:pt x="1940019" y="493486"/>
                </a:lnTo>
                <a:lnTo>
                  <a:pt x="1988029" y="472950"/>
                </a:lnTo>
                <a:lnTo>
                  <a:pt x="2036358" y="451777"/>
                </a:lnTo>
                <a:lnTo>
                  <a:pt x="2084987" y="430005"/>
                </a:lnTo>
                <a:lnTo>
                  <a:pt x="2133898" y="407672"/>
                </a:lnTo>
                <a:lnTo>
                  <a:pt x="2183071" y="384815"/>
                </a:lnTo>
                <a:lnTo>
                  <a:pt x="2232488" y="361471"/>
                </a:lnTo>
                <a:lnTo>
                  <a:pt x="2282130" y="337679"/>
                </a:lnTo>
                <a:lnTo>
                  <a:pt x="2331979" y="313474"/>
                </a:lnTo>
                <a:lnTo>
                  <a:pt x="2382015" y="288896"/>
                </a:lnTo>
                <a:lnTo>
                  <a:pt x="2432220" y="263980"/>
                </a:lnTo>
                <a:lnTo>
                  <a:pt x="2482575" y="238766"/>
                </a:lnTo>
                <a:lnTo>
                  <a:pt x="2533062" y="213289"/>
                </a:lnTo>
                <a:lnTo>
                  <a:pt x="2583661" y="187588"/>
                </a:lnTo>
                <a:lnTo>
                  <a:pt x="2634353" y="161699"/>
                </a:lnTo>
                <a:lnTo>
                  <a:pt x="2685121" y="135661"/>
                </a:lnTo>
                <a:lnTo>
                  <a:pt x="2735945" y="109510"/>
                </a:lnTo>
                <a:lnTo>
                  <a:pt x="2786807" y="83285"/>
                </a:lnTo>
                <a:lnTo>
                  <a:pt x="2837688" y="57023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3732" y="940308"/>
            <a:ext cx="2005583" cy="171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3074" y="982217"/>
            <a:ext cx="1871980" cy="1583690"/>
          </a:xfrm>
          <a:custGeom>
            <a:avLst/>
            <a:gdLst/>
            <a:ahLst/>
            <a:cxnLst/>
            <a:rect l="l" t="t" r="r" b="b"/>
            <a:pathLst>
              <a:path w="1871980" h="1583689">
                <a:moveTo>
                  <a:pt x="0" y="1066546"/>
                </a:moveTo>
                <a:lnTo>
                  <a:pt x="26129" y="1115504"/>
                </a:lnTo>
                <a:lnTo>
                  <a:pt x="52356" y="1164071"/>
                </a:lnTo>
                <a:lnTo>
                  <a:pt x="78776" y="1211854"/>
                </a:lnTo>
                <a:lnTo>
                  <a:pt x="105487" y="1258458"/>
                </a:lnTo>
                <a:lnTo>
                  <a:pt x="132585" y="1303490"/>
                </a:lnTo>
                <a:lnTo>
                  <a:pt x="160166" y="1346555"/>
                </a:lnTo>
                <a:lnTo>
                  <a:pt x="188329" y="1387260"/>
                </a:lnTo>
                <a:lnTo>
                  <a:pt x="217169" y="1425210"/>
                </a:lnTo>
                <a:lnTo>
                  <a:pt x="246783" y="1460012"/>
                </a:lnTo>
                <a:lnTo>
                  <a:pt x="277269" y="1491271"/>
                </a:lnTo>
                <a:lnTo>
                  <a:pt x="308722" y="1518594"/>
                </a:lnTo>
                <a:lnTo>
                  <a:pt x="341240" y="1541586"/>
                </a:lnTo>
                <a:lnTo>
                  <a:pt x="374920" y="1559855"/>
                </a:lnTo>
                <a:lnTo>
                  <a:pt x="446150" y="1580642"/>
                </a:lnTo>
                <a:lnTo>
                  <a:pt x="481466" y="1583301"/>
                </a:lnTo>
                <a:lnTo>
                  <a:pt x="518013" y="1582349"/>
                </a:lnTo>
                <a:lnTo>
                  <a:pt x="594449" y="1569749"/>
                </a:lnTo>
                <a:lnTo>
                  <a:pt x="634163" y="1558171"/>
                </a:lnTo>
                <a:lnTo>
                  <a:pt x="674757" y="1543121"/>
                </a:lnTo>
                <a:lnTo>
                  <a:pt x="716145" y="1524633"/>
                </a:lnTo>
                <a:lnTo>
                  <a:pt x="758237" y="1502743"/>
                </a:lnTo>
                <a:lnTo>
                  <a:pt x="800947" y="1477484"/>
                </a:lnTo>
                <a:lnTo>
                  <a:pt x="844188" y="1448893"/>
                </a:lnTo>
                <a:lnTo>
                  <a:pt x="887870" y="1417003"/>
                </a:lnTo>
                <a:lnTo>
                  <a:pt x="931908" y="1381849"/>
                </a:lnTo>
                <a:lnTo>
                  <a:pt x="976212" y="1343466"/>
                </a:lnTo>
                <a:lnTo>
                  <a:pt x="1020696" y="1301890"/>
                </a:lnTo>
                <a:lnTo>
                  <a:pt x="1065272" y="1257154"/>
                </a:lnTo>
                <a:lnTo>
                  <a:pt x="1109852" y="1209294"/>
                </a:lnTo>
                <a:lnTo>
                  <a:pt x="1135391" y="1180280"/>
                </a:lnTo>
                <a:lnTo>
                  <a:pt x="1161111" y="1149720"/>
                </a:lnTo>
                <a:lnTo>
                  <a:pt x="1187007" y="1117671"/>
                </a:lnTo>
                <a:lnTo>
                  <a:pt x="1213070" y="1084190"/>
                </a:lnTo>
                <a:lnTo>
                  <a:pt x="1239295" y="1049334"/>
                </a:lnTo>
                <a:lnTo>
                  <a:pt x="1265675" y="1013162"/>
                </a:lnTo>
                <a:lnTo>
                  <a:pt x="1292203" y="975729"/>
                </a:lnTo>
                <a:lnTo>
                  <a:pt x="1318872" y="937093"/>
                </a:lnTo>
                <a:lnTo>
                  <a:pt x="1345675" y="897312"/>
                </a:lnTo>
                <a:lnTo>
                  <a:pt x="1372606" y="856442"/>
                </a:lnTo>
                <a:lnTo>
                  <a:pt x="1399658" y="814542"/>
                </a:lnTo>
                <a:lnTo>
                  <a:pt x="1426823" y="771668"/>
                </a:lnTo>
                <a:lnTo>
                  <a:pt x="1454097" y="727877"/>
                </a:lnTo>
                <a:lnTo>
                  <a:pt x="1481470" y="683228"/>
                </a:lnTo>
                <a:lnTo>
                  <a:pt x="1508938" y="637776"/>
                </a:lnTo>
                <a:lnTo>
                  <a:pt x="1536493" y="591580"/>
                </a:lnTo>
                <a:lnTo>
                  <a:pt x="1564127" y="544697"/>
                </a:lnTo>
                <a:lnTo>
                  <a:pt x="1591836" y="497184"/>
                </a:lnTo>
                <a:lnTo>
                  <a:pt x="1619611" y="449098"/>
                </a:lnTo>
                <a:lnTo>
                  <a:pt x="1647446" y="400496"/>
                </a:lnTo>
                <a:lnTo>
                  <a:pt x="1675334" y="351436"/>
                </a:lnTo>
                <a:lnTo>
                  <a:pt x="1703268" y="301976"/>
                </a:lnTo>
                <a:lnTo>
                  <a:pt x="1731243" y="252171"/>
                </a:lnTo>
                <a:lnTo>
                  <a:pt x="1759250" y="202081"/>
                </a:lnTo>
                <a:lnTo>
                  <a:pt x="1787283" y="151761"/>
                </a:lnTo>
                <a:lnTo>
                  <a:pt x="1815336" y="101269"/>
                </a:lnTo>
                <a:lnTo>
                  <a:pt x="1843401" y="50663"/>
                </a:lnTo>
                <a:lnTo>
                  <a:pt x="1871471" y="0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8333" y="526796"/>
            <a:ext cx="1781175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五日線</a:t>
            </a:r>
            <a:endParaRPr sz="1800">
              <a:latin typeface="Microsoft YaHei"/>
              <a:cs typeface="Microsoft YaHei"/>
            </a:endParaRPr>
          </a:p>
          <a:p>
            <a:pPr marL="1082040">
              <a:lnSpc>
                <a:spcPct val="100000"/>
              </a:lnSpc>
              <a:spcBef>
                <a:spcPts val="750"/>
              </a:spcBef>
            </a:pPr>
            <a:r>
              <a:rPr sz="1800" b="1" dirty="0">
                <a:solidFill>
                  <a:srgbClr val="0000CC"/>
                </a:solidFill>
                <a:latin typeface="Microsoft YaHei"/>
                <a:cs typeface="Microsoft YaHei"/>
              </a:rPr>
              <a:t>十日線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0358" y="886205"/>
            <a:ext cx="36195" cy="2288540"/>
          </a:xfrm>
          <a:custGeom>
            <a:avLst/>
            <a:gdLst/>
            <a:ahLst/>
            <a:cxnLst/>
            <a:rect l="l" t="t" r="r" b="b"/>
            <a:pathLst>
              <a:path w="36194" h="2288540">
                <a:moveTo>
                  <a:pt x="0" y="0"/>
                </a:moveTo>
                <a:lnTo>
                  <a:pt x="35940" y="2288159"/>
                </a:lnTo>
              </a:path>
            </a:pathLst>
          </a:custGeom>
          <a:ln w="38100">
            <a:solidFill>
              <a:srgbClr val="FF690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2942" y="909066"/>
            <a:ext cx="36195" cy="2288540"/>
          </a:xfrm>
          <a:custGeom>
            <a:avLst/>
            <a:gdLst/>
            <a:ahLst/>
            <a:cxnLst/>
            <a:rect l="l" t="t" r="r" b="b"/>
            <a:pathLst>
              <a:path w="36194" h="2288540">
                <a:moveTo>
                  <a:pt x="0" y="0"/>
                </a:moveTo>
                <a:lnTo>
                  <a:pt x="35940" y="2288159"/>
                </a:lnTo>
              </a:path>
            </a:pathLst>
          </a:custGeom>
          <a:ln w="38100">
            <a:solidFill>
              <a:srgbClr val="FF690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4022" y="2666745"/>
            <a:ext cx="915669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短線上</a:t>
            </a:r>
            <a:r>
              <a:rPr sz="1400" spc="-15" dirty="0">
                <a:latin typeface="DFKai-SB"/>
                <a:cs typeface="DFKai-SB"/>
              </a:rPr>
              <a:t>揚</a:t>
            </a:r>
            <a:r>
              <a:rPr sz="1400" dirty="0">
                <a:latin typeface="DFKai-SB"/>
                <a:cs typeface="DFKai-SB"/>
              </a:rPr>
              <a:t>， 長線下</a:t>
            </a:r>
            <a:r>
              <a:rPr sz="1400" spc="-15" dirty="0">
                <a:latin typeface="DFKai-SB"/>
                <a:cs typeface="DFKai-SB"/>
              </a:rPr>
              <a:t>跌</a:t>
            </a:r>
            <a:r>
              <a:rPr sz="1400" dirty="0">
                <a:latin typeface="DFKai-SB"/>
                <a:cs typeface="DFKai-SB"/>
              </a:rPr>
              <a:t>， 短多長空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0492" y="2108454"/>
            <a:ext cx="9156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多頭排</a:t>
            </a:r>
            <a:r>
              <a:rPr sz="1400" spc="-15" dirty="0">
                <a:latin typeface="DFKai-SB"/>
                <a:cs typeface="DFKai-SB"/>
              </a:rPr>
              <a:t>列</a:t>
            </a:r>
            <a:r>
              <a:rPr sz="1400" dirty="0">
                <a:latin typeface="DFKai-SB"/>
                <a:cs typeface="DFKai-SB"/>
              </a:rPr>
              <a:t>， 長短皆</a:t>
            </a:r>
            <a:r>
              <a:rPr sz="1400" spc="-15" dirty="0">
                <a:latin typeface="DFKai-SB"/>
                <a:cs typeface="DFKai-SB"/>
              </a:rPr>
              <a:t>看</a:t>
            </a:r>
            <a:r>
              <a:rPr sz="1400" dirty="0">
                <a:latin typeface="DFKai-SB"/>
                <a:cs typeface="DFKai-SB"/>
              </a:rPr>
              <a:t>多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12264" y="1905000"/>
            <a:ext cx="240792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75586" y="1419808"/>
            <a:ext cx="38227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DFKai-SB"/>
                <a:cs typeface="DFKai-SB"/>
              </a:rPr>
              <a:t>黃金</a:t>
            </a:r>
            <a:endParaRPr sz="14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CC"/>
                </a:solidFill>
                <a:latin typeface="DFKai-SB"/>
                <a:cs typeface="DFKai-SB"/>
              </a:rPr>
              <a:t>交叉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1566" y="2134616"/>
            <a:ext cx="9156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空頭排</a:t>
            </a:r>
            <a:r>
              <a:rPr sz="1400" spc="-15" dirty="0">
                <a:latin typeface="DFKai-SB"/>
                <a:cs typeface="DFKai-SB"/>
              </a:rPr>
              <a:t>列</a:t>
            </a:r>
            <a:r>
              <a:rPr sz="1400" dirty="0">
                <a:latin typeface="DFKai-SB"/>
                <a:cs typeface="DFKai-SB"/>
              </a:rPr>
              <a:t>， 不能投資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4152" y="69621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五日線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24855" y="1293850"/>
            <a:ext cx="3323844" cy="9235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1150" y="1345060"/>
            <a:ext cx="3200400" cy="792480"/>
          </a:xfrm>
          <a:custGeom>
            <a:avLst/>
            <a:gdLst/>
            <a:ahLst/>
            <a:cxnLst/>
            <a:rect l="l" t="t" r="r" b="b"/>
            <a:pathLst>
              <a:path w="3200400" h="792480">
                <a:moveTo>
                  <a:pt x="0" y="792349"/>
                </a:moveTo>
                <a:lnTo>
                  <a:pt x="32895" y="754532"/>
                </a:lnTo>
                <a:lnTo>
                  <a:pt x="65829" y="716793"/>
                </a:lnTo>
                <a:lnTo>
                  <a:pt x="98842" y="679208"/>
                </a:lnTo>
                <a:lnTo>
                  <a:pt x="131971" y="641853"/>
                </a:lnTo>
                <a:lnTo>
                  <a:pt x="165256" y="604806"/>
                </a:lnTo>
                <a:lnTo>
                  <a:pt x="198736" y="568141"/>
                </a:lnTo>
                <a:lnTo>
                  <a:pt x="232450" y="531937"/>
                </a:lnTo>
                <a:lnTo>
                  <a:pt x="266437" y="496270"/>
                </a:lnTo>
                <a:lnTo>
                  <a:pt x="300736" y="461216"/>
                </a:lnTo>
                <a:lnTo>
                  <a:pt x="335385" y="426852"/>
                </a:lnTo>
                <a:lnTo>
                  <a:pt x="370425" y="393254"/>
                </a:lnTo>
                <a:lnTo>
                  <a:pt x="405893" y="360498"/>
                </a:lnTo>
                <a:lnTo>
                  <a:pt x="441829" y="328663"/>
                </a:lnTo>
                <a:lnTo>
                  <a:pt x="478272" y="297823"/>
                </a:lnTo>
                <a:lnTo>
                  <a:pt x="515260" y="268056"/>
                </a:lnTo>
                <a:lnTo>
                  <a:pt x="552833" y="239438"/>
                </a:lnTo>
                <a:lnTo>
                  <a:pt x="591030" y="212046"/>
                </a:lnTo>
                <a:lnTo>
                  <a:pt x="629889" y="185956"/>
                </a:lnTo>
                <a:lnTo>
                  <a:pt x="669451" y="161245"/>
                </a:lnTo>
                <a:lnTo>
                  <a:pt x="709752" y="137989"/>
                </a:lnTo>
                <a:lnTo>
                  <a:pt x="750834" y="116265"/>
                </a:lnTo>
                <a:lnTo>
                  <a:pt x="792734" y="96150"/>
                </a:lnTo>
                <a:lnTo>
                  <a:pt x="835492" y="77719"/>
                </a:lnTo>
                <a:lnTo>
                  <a:pt x="879146" y="61050"/>
                </a:lnTo>
                <a:lnTo>
                  <a:pt x="923736" y="46220"/>
                </a:lnTo>
                <a:lnTo>
                  <a:pt x="969300" y="33304"/>
                </a:lnTo>
                <a:lnTo>
                  <a:pt x="1015878" y="22379"/>
                </a:lnTo>
                <a:lnTo>
                  <a:pt x="1063508" y="13522"/>
                </a:lnTo>
                <a:lnTo>
                  <a:pt x="1112230" y="6809"/>
                </a:lnTo>
                <a:lnTo>
                  <a:pt x="1162082" y="2317"/>
                </a:lnTo>
                <a:lnTo>
                  <a:pt x="1213103" y="123"/>
                </a:lnTo>
                <a:lnTo>
                  <a:pt x="1250629" y="0"/>
                </a:lnTo>
                <a:lnTo>
                  <a:pt x="1288768" y="1081"/>
                </a:lnTo>
                <a:lnTo>
                  <a:pt x="1327506" y="3340"/>
                </a:lnTo>
                <a:lnTo>
                  <a:pt x="1366828" y="6746"/>
                </a:lnTo>
                <a:lnTo>
                  <a:pt x="1406720" y="11271"/>
                </a:lnTo>
                <a:lnTo>
                  <a:pt x="1447167" y="16887"/>
                </a:lnTo>
                <a:lnTo>
                  <a:pt x="1488154" y="23564"/>
                </a:lnTo>
                <a:lnTo>
                  <a:pt x="1529667" y="31275"/>
                </a:lnTo>
                <a:lnTo>
                  <a:pt x="1571691" y="39989"/>
                </a:lnTo>
                <a:lnTo>
                  <a:pt x="1614212" y="49680"/>
                </a:lnTo>
                <a:lnTo>
                  <a:pt x="1657215" y="60317"/>
                </a:lnTo>
                <a:lnTo>
                  <a:pt x="1700685" y="71872"/>
                </a:lnTo>
                <a:lnTo>
                  <a:pt x="1744608" y="84317"/>
                </a:lnTo>
                <a:lnTo>
                  <a:pt x="1788969" y="97623"/>
                </a:lnTo>
                <a:lnTo>
                  <a:pt x="1833754" y="111761"/>
                </a:lnTo>
                <a:lnTo>
                  <a:pt x="1878948" y="126703"/>
                </a:lnTo>
                <a:lnTo>
                  <a:pt x="1924536" y="142419"/>
                </a:lnTo>
                <a:lnTo>
                  <a:pt x="1970504" y="158881"/>
                </a:lnTo>
                <a:lnTo>
                  <a:pt x="2016837" y="176061"/>
                </a:lnTo>
                <a:lnTo>
                  <a:pt x="2063520" y="193929"/>
                </a:lnTo>
                <a:lnTo>
                  <a:pt x="2110540" y="212457"/>
                </a:lnTo>
                <a:lnTo>
                  <a:pt x="2157881" y="231617"/>
                </a:lnTo>
                <a:lnTo>
                  <a:pt x="2205528" y="251379"/>
                </a:lnTo>
                <a:lnTo>
                  <a:pt x="2253468" y="271715"/>
                </a:lnTo>
                <a:lnTo>
                  <a:pt x="2301685" y="292596"/>
                </a:lnTo>
                <a:lnTo>
                  <a:pt x="2350165" y="313994"/>
                </a:lnTo>
                <a:lnTo>
                  <a:pt x="2398894" y="335880"/>
                </a:lnTo>
                <a:lnTo>
                  <a:pt x="2447856" y="358224"/>
                </a:lnTo>
                <a:lnTo>
                  <a:pt x="2497037" y="380999"/>
                </a:lnTo>
                <a:lnTo>
                  <a:pt x="2546423" y="404176"/>
                </a:lnTo>
                <a:lnTo>
                  <a:pt x="2595998" y="427726"/>
                </a:lnTo>
                <a:lnTo>
                  <a:pt x="2645749" y="451620"/>
                </a:lnTo>
                <a:lnTo>
                  <a:pt x="2695661" y="475830"/>
                </a:lnTo>
                <a:lnTo>
                  <a:pt x="2745718" y="500327"/>
                </a:lnTo>
                <a:lnTo>
                  <a:pt x="2795907" y="525082"/>
                </a:lnTo>
                <a:lnTo>
                  <a:pt x="2846213" y="550066"/>
                </a:lnTo>
                <a:lnTo>
                  <a:pt x="2896622" y="575252"/>
                </a:lnTo>
                <a:lnTo>
                  <a:pt x="2947117" y="600610"/>
                </a:lnTo>
                <a:lnTo>
                  <a:pt x="2997686" y="626111"/>
                </a:lnTo>
                <a:lnTo>
                  <a:pt x="3048313" y="651726"/>
                </a:lnTo>
                <a:lnTo>
                  <a:pt x="3098984" y="677428"/>
                </a:lnTo>
                <a:lnTo>
                  <a:pt x="3149685" y="703188"/>
                </a:lnTo>
                <a:lnTo>
                  <a:pt x="3200400" y="728976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2955" y="1008900"/>
            <a:ext cx="2001011" cy="1114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9250" y="1059908"/>
            <a:ext cx="1873250" cy="983615"/>
          </a:xfrm>
          <a:custGeom>
            <a:avLst/>
            <a:gdLst/>
            <a:ahLst/>
            <a:cxnLst/>
            <a:rect l="l" t="t" r="r" b="b"/>
            <a:pathLst>
              <a:path w="1873250" h="983614">
                <a:moveTo>
                  <a:pt x="0" y="320962"/>
                </a:moveTo>
                <a:lnTo>
                  <a:pt x="32702" y="282976"/>
                </a:lnTo>
                <a:lnTo>
                  <a:pt x="65593" y="245471"/>
                </a:lnTo>
                <a:lnTo>
                  <a:pt x="98863" y="208925"/>
                </a:lnTo>
                <a:lnTo>
                  <a:pt x="132700" y="173812"/>
                </a:lnTo>
                <a:lnTo>
                  <a:pt x="167294" y="140609"/>
                </a:lnTo>
                <a:lnTo>
                  <a:pt x="202834" y="109793"/>
                </a:lnTo>
                <a:lnTo>
                  <a:pt x="239509" y="81840"/>
                </a:lnTo>
                <a:lnTo>
                  <a:pt x="277509" y="57226"/>
                </a:lnTo>
                <a:lnTo>
                  <a:pt x="317021" y="36427"/>
                </a:lnTo>
                <a:lnTo>
                  <a:pt x="358237" y="19919"/>
                </a:lnTo>
                <a:lnTo>
                  <a:pt x="401344" y="8180"/>
                </a:lnTo>
                <a:lnTo>
                  <a:pt x="446532" y="1684"/>
                </a:lnTo>
                <a:lnTo>
                  <a:pt x="487024" y="0"/>
                </a:lnTo>
                <a:lnTo>
                  <a:pt x="529111" y="1237"/>
                </a:lnTo>
                <a:lnTo>
                  <a:pt x="572662" y="5365"/>
                </a:lnTo>
                <a:lnTo>
                  <a:pt x="617545" y="12351"/>
                </a:lnTo>
                <a:lnTo>
                  <a:pt x="663628" y="22163"/>
                </a:lnTo>
                <a:lnTo>
                  <a:pt x="710781" y="34768"/>
                </a:lnTo>
                <a:lnTo>
                  <a:pt x="758872" y="50135"/>
                </a:lnTo>
                <a:lnTo>
                  <a:pt x="807770" y="68231"/>
                </a:lnTo>
                <a:lnTo>
                  <a:pt x="857343" y="89024"/>
                </a:lnTo>
                <a:lnTo>
                  <a:pt x="907460" y="112482"/>
                </a:lnTo>
                <a:lnTo>
                  <a:pt x="957990" y="138572"/>
                </a:lnTo>
                <a:lnTo>
                  <a:pt x="1008801" y="167263"/>
                </a:lnTo>
                <a:lnTo>
                  <a:pt x="1059762" y="198522"/>
                </a:lnTo>
                <a:lnTo>
                  <a:pt x="1110742" y="232316"/>
                </a:lnTo>
                <a:lnTo>
                  <a:pt x="1144869" y="256538"/>
                </a:lnTo>
                <a:lnTo>
                  <a:pt x="1179314" y="282446"/>
                </a:lnTo>
                <a:lnTo>
                  <a:pt x="1214061" y="309956"/>
                </a:lnTo>
                <a:lnTo>
                  <a:pt x="1249094" y="338985"/>
                </a:lnTo>
                <a:lnTo>
                  <a:pt x="1284396" y="369447"/>
                </a:lnTo>
                <a:lnTo>
                  <a:pt x="1319953" y="401259"/>
                </a:lnTo>
                <a:lnTo>
                  <a:pt x="1355748" y="434336"/>
                </a:lnTo>
                <a:lnTo>
                  <a:pt x="1391765" y="468593"/>
                </a:lnTo>
                <a:lnTo>
                  <a:pt x="1427989" y="503947"/>
                </a:lnTo>
                <a:lnTo>
                  <a:pt x="1464403" y="540313"/>
                </a:lnTo>
                <a:lnTo>
                  <a:pt x="1500992" y="577607"/>
                </a:lnTo>
                <a:lnTo>
                  <a:pt x="1537740" y="615744"/>
                </a:lnTo>
                <a:lnTo>
                  <a:pt x="1574631" y="654640"/>
                </a:lnTo>
                <a:lnTo>
                  <a:pt x="1611648" y="694211"/>
                </a:lnTo>
                <a:lnTo>
                  <a:pt x="1648777" y="734372"/>
                </a:lnTo>
                <a:lnTo>
                  <a:pt x="1686001" y="775039"/>
                </a:lnTo>
                <a:lnTo>
                  <a:pt x="1723305" y="816128"/>
                </a:lnTo>
                <a:lnTo>
                  <a:pt x="1760672" y="857554"/>
                </a:lnTo>
                <a:lnTo>
                  <a:pt x="1798087" y="899233"/>
                </a:lnTo>
                <a:lnTo>
                  <a:pt x="1835533" y="941081"/>
                </a:lnTo>
                <a:lnTo>
                  <a:pt x="1872996" y="983013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745" y="106565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CC"/>
                </a:solidFill>
                <a:latin typeface="Microsoft YaHei"/>
                <a:cs typeface="Microsoft YaHei"/>
              </a:rPr>
              <a:t>十日線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25490" y="781050"/>
            <a:ext cx="36195" cy="2288540"/>
          </a:xfrm>
          <a:custGeom>
            <a:avLst/>
            <a:gdLst/>
            <a:ahLst/>
            <a:cxnLst/>
            <a:rect l="l" t="t" r="r" b="b"/>
            <a:pathLst>
              <a:path w="36195" h="2288540">
                <a:moveTo>
                  <a:pt x="0" y="0"/>
                </a:moveTo>
                <a:lnTo>
                  <a:pt x="35940" y="2288159"/>
                </a:lnTo>
              </a:path>
            </a:pathLst>
          </a:custGeom>
          <a:ln w="38100">
            <a:solidFill>
              <a:srgbClr val="FF690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53021" y="838961"/>
            <a:ext cx="36195" cy="2288540"/>
          </a:xfrm>
          <a:custGeom>
            <a:avLst/>
            <a:gdLst/>
            <a:ahLst/>
            <a:cxnLst/>
            <a:rect l="l" t="t" r="r" b="b"/>
            <a:pathLst>
              <a:path w="36195" h="2288540">
                <a:moveTo>
                  <a:pt x="0" y="0"/>
                </a:moveTo>
                <a:lnTo>
                  <a:pt x="35941" y="2288159"/>
                </a:lnTo>
              </a:path>
            </a:pathLst>
          </a:custGeom>
          <a:ln w="38100">
            <a:solidFill>
              <a:srgbClr val="FF690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14135" y="2346451"/>
            <a:ext cx="915669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短線翻</a:t>
            </a:r>
            <a:r>
              <a:rPr sz="1400" spc="-15" dirty="0">
                <a:latin typeface="DFKai-SB"/>
                <a:cs typeface="DFKai-SB"/>
              </a:rPr>
              <a:t>空</a:t>
            </a:r>
            <a:r>
              <a:rPr sz="1400" dirty="0">
                <a:latin typeface="DFKai-SB"/>
                <a:cs typeface="DFKai-SB"/>
              </a:rPr>
              <a:t>， 長線續</a:t>
            </a:r>
            <a:r>
              <a:rPr sz="1400" spc="-15" dirty="0">
                <a:latin typeface="DFKai-SB"/>
                <a:cs typeface="DFKai-SB"/>
              </a:rPr>
              <a:t>揚</a:t>
            </a:r>
            <a:r>
              <a:rPr sz="1400" dirty="0">
                <a:latin typeface="DFKai-SB"/>
                <a:cs typeface="DFKai-SB"/>
              </a:rPr>
              <a:t>， 短空長多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93741" y="2108454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多頭排列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22719" y="1252727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61023" y="1494789"/>
            <a:ext cx="3822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DFKai-SB"/>
                <a:cs typeface="DFKai-SB"/>
              </a:rPr>
              <a:t>死亡 交叉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1459" y="6021323"/>
            <a:ext cx="393192" cy="638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300" y="4293729"/>
            <a:ext cx="3521075" cy="2068195"/>
          </a:xfrm>
          <a:custGeom>
            <a:avLst/>
            <a:gdLst/>
            <a:ahLst/>
            <a:cxnLst/>
            <a:rect l="l" t="t" r="r" b="b"/>
            <a:pathLst>
              <a:path w="3521075" h="2068195">
                <a:moveTo>
                  <a:pt x="1751150" y="0"/>
                </a:moveTo>
                <a:lnTo>
                  <a:pt x="1698870" y="577"/>
                </a:lnTo>
                <a:lnTo>
                  <a:pt x="1646717" y="1963"/>
                </a:lnTo>
                <a:lnTo>
                  <a:pt x="1594728" y="4152"/>
                </a:lnTo>
                <a:lnTo>
                  <a:pt x="1542938" y="7138"/>
                </a:lnTo>
                <a:lnTo>
                  <a:pt x="1491381" y="10917"/>
                </a:lnTo>
                <a:lnTo>
                  <a:pt x="1440093" y="15484"/>
                </a:lnTo>
                <a:lnTo>
                  <a:pt x="1389109" y="20833"/>
                </a:lnTo>
                <a:lnTo>
                  <a:pt x="1338464" y="26960"/>
                </a:lnTo>
                <a:lnTo>
                  <a:pt x="1288193" y="33858"/>
                </a:lnTo>
                <a:lnTo>
                  <a:pt x="1238331" y="41524"/>
                </a:lnTo>
                <a:lnTo>
                  <a:pt x="1188913" y="49951"/>
                </a:lnTo>
                <a:lnTo>
                  <a:pt x="1139975" y="59136"/>
                </a:lnTo>
                <a:lnTo>
                  <a:pt x="1091551" y="69072"/>
                </a:lnTo>
                <a:lnTo>
                  <a:pt x="1043678" y="79755"/>
                </a:lnTo>
                <a:lnTo>
                  <a:pt x="996389" y="91179"/>
                </a:lnTo>
                <a:lnTo>
                  <a:pt x="949720" y="103340"/>
                </a:lnTo>
                <a:lnTo>
                  <a:pt x="903706" y="116232"/>
                </a:lnTo>
                <a:lnTo>
                  <a:pt x="858382" y="129850"/>
                </a:lnTo>
                <a:lnTo>
                  <a:pt x="813783" y="144189"/>
                </a:lnTo>
                <a:lnTo>
                  <a:pt x="769945" y="159244"/>
                </a:lnTo>
                <a:lnTo>
                  <a:pt x="726903" y="175010"/>
                </a:lnTo>
                <a:lnTo>
                  <a:pt x="684691" y="191481"/>
                </a:lnTo>
                <a:lnTo>
                  <a:pt x="643345" y="208653"/>
                </a:lnTo>
                <a:lnTo>
                  <a:pt x="602900" y="226521"/>
                </a:lnTo>
                <a:lnTo>
                  <a:pt x="563391" y="245078"/>
                </a:lnTo>
                <a:lnTo>
                  <a:pt x="524853" y="264321"/>
                </a:lnTo>
                <a:lnTo>
                  <a:pt x="487321" y="284245"/>
                </a:lnTo>
                <a:lnTo>
                  <a:pt x="450831" y="304843"/>
                </a:lnTo>
                <a:lnTo>
                  <a:pt x="415418" y="326111"/>
                </a:lnTo>
                <a:lnTo>
                  <a:pt x="381116" y="348044"/>
                </a:lnTo>
                <a:lnTo>
                  <a:pt x="347960" y="370636"/>
                </a:lnTo>
                <a:lnTo>
                  <a:pt x="315987" y="393883"/>
                </a:lnTo>
                <a:lnTo>
                  <a:pt x="285230" y="417779"/>
                </a:lnTo>
                <a:lnTo>
                  <a:pt x="255726" y="442320"/>
                </a:lnTo>
                <a:lnTo>
                  <a:pt x="195436" y="498521"/>
                </a:lnTo>
                <a:lnTo>
                  <a:pt x="165866" y="529895"/>
                </a:lnTo>
                <a:lnTo>
                  <a:pt x="138782" y="561589"/>
                </a:lnTo>
                <a:lnTo>
                  <a:pt x="114167" y="593571"/>
                </a:lnTo>
                <a:lnTo>
                  <a:pt x="92004" y="625807"/>
                </a:lnTo>
                <a:lnTo>
                  <a:pt x="54963" y="690917"/>
                </a:lnTo>
                <a:lnTo>
                  <a:pt x="27520" y="756658"/>
                </a:lnTo>
                <a:lnTo>
                  <a:pt x="9538" y="822771"/>
                </a:lnTo>
                <a:lnTo>
                  <a:pt x="877" y="888997"/>
                </a:lnTo>
                <a:lnTo>
                  <a:pt x="0" y="922071"/>
                </a:lnTo>
                <a:lnTo>
                  <a:pt x="1400" y="955076"/>
                </a:lnTo>
                <a:lnTo>
                  <a:pt x="10968" y="1020748"/>
                </a:lnTo>
                <a:lnTo>
                  <a:pt x="29443" y="1085755"/>
                </a:lnTo>
                <a:lnTo>
                  <a:pt x="56686" y="1149837"/>
                </a:lnTo>
                <a:lnTo>
                  <a:pt x="92559" y="1212734"/>
                </a:lnTo>
                <a:lnTo>
                  <a:pt x="136923" y="1274187"/>
                </a:lnTo>
                <a:lnTo>
                  <a:pt x="162247" y="1304290"/>
                </a:lnTo>
                <a:lnTo>
                  <a:pt x="189641" y="1333936"/>
                </a:lnTo>
                <a:lnTo>
                  <a:pt x="219089" y="1363091"/>
                </a:lnTo>
                <a:lnTo>
                  <a:pt x="250573" y="1391722"/>
                </a:lnTo>
                <a:lnTo>
                  <a:pt x="284077" y="1419798"/>
                </a:lnTo>
                <a:lnTo>
                  <a:pt x="319582" y="1447286"/>
                </a:lnTo>
                <a:lnTo>
                  <a:pt x="357072" y="1474153"/>
                </a:lnTo>
                <a:lnTo>
                  <a:pt x="396529" y="1500367"/>
                </a:lnTo>
                <a:lnTo>
                  <a:pt x="437936" y="1525897"/>
                </a:lnTo>
                <a:lnTo>
                  <a:pt x="481276" y="1550708"/>
                </a:lnTo>
                <a:lnTo>
                  <a:pt x="526531" y="1574769"/>
                </a:lnTo>
                <a:lnTo>
                  <a:pt x="573684" y="1598047"/>
                </a:lnTo>
                <a:lnTo>
                  <a:pt x="622717" y="1620511"/>
                </a:lnTo>
                <a:lnTo>
                  <a:pt x="673614" y="1642126"/>
                </a:lnTo>
                <a:lnTo>
                  <a:pt x="726358" y="1662862"/>
                </a:lnTo>
                <a:lnTo>
                  <a:pt x="780930" y="1682686"/>
                </a:lnTo>
                <a:lnTo>
                  <a:pt x="837313" y="1701564"/>
                </a:lnTo>
                <a:lnTo>
                  <a:pt x="895491" y="1719466"/>
                </a:lnTo>
                <a:lnTo>
                  <a:pt x="1027101" y="2067827"/>
                </a:lnTo>
                <a:lnTo>
                  <a:pt x="1532802" y="1830362"/>
                </a:lnTo>
                <a:lnTo>
                  <a:pt x="1987934" y="1830362"/>
                </a:lnTo>
                <a:lnTo>
                  <a:pt x="2031437" y="1827185"/>
                </a:lnTo>
                <a:lnTo>
                  <a:pt x="2085393" y="1822344"/>
                </a:lnTo>
                <a:lnTo>
                  <a:pt x="2138927" y="1816640"/>
                </a:lnTo>
                <a:lnTo>
                  <a:pt x="2192004" y="1810083"/>
                </a:lnTo>
                <a:lnTo>
                  <a:pt x="2244587" y="1802681"/>
                </a:lnTo>
                <a:lnTo>
                  <a:pt x="2296641" y="1794444"/>
                </a:lnTo>
                <a:lnTo>
                  <a:pt x="2348129" y="1785382"/>
                </a:lnTo>
                <a:lnTo>
                  <a:pt x="2399015" y="1775503"/>
                </a:lnTo>
                <a:lnTo>
                  <a:pt x="2449265" y="1764818"/>
                </a:lnTo>
                <a:lnTo>
                  <a:pt x="2498841" y="1753336"/>
                </a:lnTo>
                <a:lnTo>
                  <a:pt x="2547707" y="1741065"/>
                </a:lnTo>
                <a:lnTo>
                  <a:pt x="2595828" y="1728016"/>
                </a:lnTo>
                <a:lnTo>
                  <a:pt x="2643168" y="1714198"/>
                </a:lnTo>
                <a:lnTo>
                  <a:pt x="2689690" y="1699620"/>
                </a:lnTo>
                <a:lnTo>
                  <a:pt x="2735359" y="1684292"/>
                </a:lnTo>
                <a:lnTo>
                  <a:pt x="2780139" y="1668223"/>
                </a:lnTo>
                <a:lnTo>
                  <a:pt x="2823994" y="1651423"/>
                </a:lnTo>
                <a:lnTo>
                  <a:pt x="2866887" y="1633900"/>
                </a:lnTo>
                <a:lnTo>
                  <a:pt x="2908783" y="1615665"/>
                </a:lnTo>
                <a:lnTo>
                  <a:pt x="2949646" y="1596726"/>
                </a:lnTo>
                <a:lnTo>
                  <a:pt x="2989439" y="1577093"/>
                </a:lnTo>
                <a:lnTo>
                  <a:pt x="3028128" y="1556776"/>
                </a:lnTo>
                <a:lnTo>
                  <a:pt x="3065675" y="1535784"/>
                </a:lnTo>
                <a:lnTo>
                  <a:pt x="3102045" y="1514126"/>
                </a:lnTo>
                <a:lnTo>
                  <a:pt x="3137202" y="1491812"/>
                </a:lnTo>
                <a:lnTo>
                  <a:pt x="3171110" y="1468850"/>
                </a:lnTo>
                <a:lnTo>
                  <a:pt x="3203733" y="1445251"/>
                </a:lnTo>
                <a:lnTo>
                  <a:pt x="3235034" y="1421024"/>
                </a:lnTo>
                <a:lnTo>
                  <a:pt x="3264979" y="1396179"/>
                </a:lnTo>
                <a:lnTo>
                  <a:pt x="3293530" y="1370724"/>
                </a:lnTo>
                <a:lnTo>
                  <a:pt x="3325606" y="1339702"/>
                </a:lnTo>
                <a:lnTo>
                  <a:pt x="3355178" y="1308328"/>
                </a:lnTo>
                <a:lnTo>
                  <a:pt x="3382263" y="1276634"/>
                </a:lnTo>
                <a:lnTo>
                  <a:pt x="3406880" y="1244653"/>
                </a:lnTo>
                <a:lnTo>
                  <a:pt x="3429045" y="1212416"/>
                </a:lnTo>
                <a:lnTo>
                  <a:pt x="3466089" y="1147306"/>
                </a:lnTo>
                <a:lnTo>
                  <a:pt x="3493533" y="1081565"/>
                </a:lnTo>
                <a:lnTo>
                  <a:pt x="3511517" y="1015452"/>
                </a:lnTo>
                <a:lnTo>
                  <a:pt x="3520178" y="949227"/>
                </a:lnTo>
                <a:lnTo>
                  <a:pt x="3521056" y="916153"/>
                </a:lnTo>
                <a:lnTo>
                  <a:pt x="3519656" y="883148"/>
                </a:lnTo>
                <a:lnTo>
                  <a:pt x="3510087" y="817475"/>
                </a:lnTo>
                <a:lnTo>
                  <a:pt x="3491611" y="752468"/>
                </a:lnTo>
                <a:lnTo>
                  <a:pt x="3464367" y="688387"/>
                </a:lnTo>
                <a:lnTo>
                  <a:pt x="3428492" y="625490"/>
                </a:lnTo>
                <a:lnTo>
                  <a:pt x="3384124" y="564037"/>
                </a:lnTo>
                <a:lnTo>
                  <a:pt x="3358800" y="533933"/>
                </a:lnTo>
                <a:lnTo>
                  <a:pt x="3331403" y="504287"/>
                </a:lnTo>
                <a:lnTo>
                  <a:pt x="3301954" y="475133"/>
                </a:lnTo>
                <a:lnTo>
                  <a:pt x="3270467" y="446501"/>
                </a:lnTo>
                <a:lnTo>
                  <a:pt x="3236962" y="418425"/>
                </a:lnTo>
                <a:lnTo>
                  <a:pt x="3201454" y="390938"/>
                </a:lnTo>
                <a:lnTo>
                  <a:pt x="3163962" y="364070"/>
                </a:lnTo>
                <a:lnTo>
                  <a:pt x="3124503" y="337856"/>
                </a:lnTo>
                <a:lnTo>
                  <a:pt x="3083093" y="312327"/>
                </a:lnTo>
                <a:lnTo>
                  <a:pt x="3039751" y="287515"/>
                </a:lnTo>
                <a:lnTo>
                  <a:pt x="2994493" y="263454"/>
                </a:lnTo>
                <a:lnTo>
                  <a:pt x="2947337" y="240176"/>
                </a:lnTo>
                <a:lnTo>
                  <a:pt x="2898301" y="217713"/>
                </a:lnTo>
                <a:lnTo>
                  <a:pt x="2847401" y="196097"/>
                </a:lnTo>
                <a:lnTo>
                  <a:pt x="2794654" y="175361"/>
                </a:lnTo>
                <a:lnTo>
                  <a:pt x="2740079" y="155538"/>
                </a:lnTo>
                <a:lnTo>
                  <a:pt x="2683692" y="136659"/>
                </a:lnTo>
                <a:lnTo>
                  <a:pt x="2625510" y="118758"/>
                </a:lnTo>
                <a:lnTo>
                  <a:pt x="2576423" y="104817"/>
                </a:lnTo>
                <a:lnTo>
                  <a:pt x="2526867" y="91771"/>
                </a:lnTo>
                <a:lnTo>
                  <a:pt x="2476877" y="79615"/>
                </a:lnTo>
                <a:lnTo>
                  <a:pt x="2426489" y="68343"/>
                </a:lnTo>
                <a:lnTo>
                  <a:pt x="2375737" y="57952"/>
                </a:lnTo>
                <a:lnTo>
                  <a:pt x="2324657" y="48435"/>
                </a:lnTo>
                <a:lnTo>
                  <a:pt x="2273283" y="39787"/>
                </a:lnTo>
                <a:lnTo>
                  <a:pt x="2221652" y="32003"/>
                </a:lnTo>
                <a:lnTo>
                  <a:pt x="2169797" y="25079"/>
                </a:lnTo>
                <a:lnTo>
                  <a:pt x="2117755" y="19008"/>
                </a:lnTo>
                <a:lnTo>
                  <a:pt x="2065560" y="13787"/>
                </a:lnTo>
                <a:lnTo>
                  <a:pt x="2013248" y="9409"/>
                </a:lnTo>
                <a:lnTo>
                  <a:pt x="1960853" y="5871"/>
                </a:lnTo>
                <a:lnTo>
                  <a:pt x="1908410" y="3165"/>
                </a:lnTo>
                <a:lnTo>
                  <a:pt x="1855956" y="1288"/>
                </a:lnTo>
                <a:lnTo>
                  <a:pt x="1803524" y="235"/>
                </a:lnTo>
                <a:lnTo>
                  <a:pt x="1751150" y="0"/>
                </a:lnTo>
                <a:close/>
              </a:path>
              <a:path w="3521075" h="2068195">
                <a:moveTo>
                  <a:pt x="1987934" y="1830362"/>
                </a:moveTo>
                <a:lnTo>
                  <a:pt x="1532802" y="1830362"/>
                </a:lnTo>
                <a:lnTo>
                  <a:pt x="1588933" y="1833712"/>
                </a:lnTo>
                <a:lnTo>
                  <a:pt x="1644966" y="1836114"/>
                </a:lnTo>
                <a:lnTo>
                  <a:pt x="1700865" y="1837579"/>
                </a:lnTo>
                <a:lnTo>
                  <a:pt x="1756594" y="1838114"/>
                </a:lnTo>
                <a:lnTo>
                  <a:pt x="1812118" y="1837729"/>
                </a:lnTo>
                <a:lnTo>
                  <a:pt x="1867400" y="1836435"/>
                </a:lnTo>
                <a:lnTo>
                  <a:pt x="1922405" y="1834240"/>
                </a:lnTo>
                <a:lnTo>
                  <a:pt x="1977096" y="1831154"/>
                </a:lnTo>
                <a:lnTo>
                  <a:pt x="1987934" y="183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300" y="4293729"/>
            <a:ext cx="3521075" cy="2068195"/>
          </a:xfrm>
          <a:custGeom>
            <a:avLst/>
            <a:gdLst/>
            <a:ahLst/>
            <a:cxnLst/>
            <a:rect l="l" t="t" r="r" b="b"/>
            <a:pathLst>
              <a:path w="3521075" h="2068195">
                <a:moveTo>
                  <a:pt x="1027101" y="2067827"/>
                </a:moveTo>
                <a:lnTo>
                  <a:pt x="895491" y="1719466"/>
                </a:lnTo>
                <a:lnTo>
                  <a:pt x="837313" y="1701564"/>
                </a:lnTo>
                <a:lnTo>
                  <a:pt x="780930" y="1682686"/>
                </a:lnTo>
                <a:lnTo>
                  <a:pt x="726358" y="1662862"/>
                </a:lnTo>
                <a:lnTo>
                  <a:pt x="673614" y="1642126"/>
                </a:lnTo>
                <a:lnTo>
                  <a:pt x="622717" y="1620511"/>
                </a:lnTo>
                <a:lnTo>
                  <a:pt x="573684" y="1598047"/>
                </a:lnTo>
                <a:lnTo>
                  <a:pt x="526531" y="1574769"/>
                </a:lnTo>
                <a:lnTo>
                  <a:pt x="481276" y="1550708"/>
                </a:lnTo>
                <a:lnTo>
                  <a:pt x="437936" y="1525897"/>
                </a:lnTo>
                <a:lnTo>
                  <a:pt x="396529" y="1500367"/>
                </a:lnTo>
                <a:lnTo>
                  <a:pt x="357072" y="1474153"/>
                </a:lnTo>
                <a:lnTo>
                  <a:pt x="319582" y="1447286"/>
                </a:lnTo>
                <a:lnTo>
                  <a:pt x="284077" y="1419798"/>
                </a:lnTo>
                <a:lnTo>
                  <a:pt x="250573" y="1391722"/>
                </a:lnTo>
                <a:lnTo>
                  <a:pt x="219089" y="1363091"/>
                </a:lnTo>
                <a:lnTo>
                  <a:pt x="189641" y="1333936"/>
                </a:lnTo>
                <a:lnTo>
                  <a:pt x="162247" y="1304290"/>
                </a:lnTo>
                <a:lnTo>
                  <a:pt x="136923" y="1274187"/>
                </a:lnTo>
                <a:lnTo>
                  <a:pt x="113688" y="1243657"/>
                </a:lnTo>
                <a:lnTo>
                  <a:pt x="73552" y="1181449"/>
                </a:lnTo>
                <a:lnTo>
                  <a:pt x="41977" y="1117928"/>
                </a:lnTo>
                <a:lnTo>
                  <a:pt x="19101" y="1053351"/>
                </a:lnTo>
                <a:lnTo>
                  <a:pt x="5062" y="987979"/>
                </a:lnTo>
                <a:lnTo>
                  <a:pt x="0" y="922071"/>
                </a:lnTo>
                <a:lnTo>
                  <a:pt x="877" y="888997"/>
                </a:lnTo>
                <a:lnTo>
                  <a:pt x="9538" y="822771"/>
                </a:lnTo>
                <a:lnTo>
                  <a:pt x="27520" y="756658"/>
                </a:lnTo>
                <a:lnTo>
                  <a:pt x="54963" y="690917"/>
                </a:lnTo>
                <a:lnTo>
                  <a:pt x="92004" y="625807"/>
                </a:lnTo>
                <a:lnTo>
                  <a:pt x="114167" y="593571"/>
                </a:lnTo>
                <a:lnTo>
                  <a:pt x="138782" y="561589"/>
                </a:lnTo>
                <a:lnTo>
                  <a:pt x="165866" y="529895"/>
                </a:lnTo>
                <a:lnTo>
                  <a:pt x="195436" y="498521"/>
                </a:lnTo>
                <a:lnTo>
                  <a:pt x="227509" y="467500"/>
                </a:lnTo>
                <a:lnTo>
                  <a:pt x="285230" y="417779"/>
                </a:lnTo>
                <a:lnTo>
                  <a:pt x="315987" y="393883"/>
                </a:lnTo>
                <a:lnTo>
                  <a:pt x="347960" y="370636"/>
                </a:lnTo>
                <a:lnTo>
                  <a:pt x="381116" y="348044"/>
                </a:lnTo>
                <a:lnTo>
                  <a:pt x="415418" y="326111"/>
                </a:lnTo>
                <a:lnTo>
                  <a:pt x="450831" y="304843"/>
                </a:lnTo>
                <a:lnTo>
                  <a:pt x="487321" y="284245"/>
                </a:lnTo>
                <a:lnTo>
                  <a:pt x="524853" y="264321"/>
                </a:lnTo>
                <a:lnTo>
                  <a:pt x="563391" y="245078"/>
                </a:lnTo>
                <a:lnTo>
                  <a:pt x="602900" y="226521"/>
                </a:lnTo>
                <a:lnTo>
                  <a:pt x="643345" y="208653"/>
                </a:lnTo>
                <a:lnTo>
                  <a:pt x="684691" y="191481"/>
                </a:lnTo>
                <a:lnTo>
                  <a:pt x="726903" y="175010"/>
                </a:lnTo>
                <a:lnTo>
                  <a:pt x="769945" y="159244"/>
                </a:lnTo>
                <a:lnTo>
                  <a:pt x="813783" y="144189"/>
                </a:lnTo>
                <a:lnTo>
                  <a:pt x="858382" y="129850"/>
                </a:lnTo>
                <a:lnTo>
                  <a:pt x="903706" y="116232"/>
                </a:lnTo>
                <a:lnTo>
                  <a:pt x="949720" y="103340"/>
                </a:lnTo>
                <a:lnTo>
                  <a:pt x="996389" y="91179"/>
                </a:lnTo>
                <a:lnTo>
                  <a:pt x="1043678" y="79755"/>
                </a:lnTo>
                <a:lnTo>
                  <a:pt x="1091551" y="69072"/>
                </a:lnTo>
                <a:lnTo>
                  <a:pt x="1139975" y="59136"/>
                </a:lnTo>
                <a:lnTo>
                  <a:pt x="1188913" y="49951"/>
                </a:lnTo>
                <a:lnTo>
                  <a:pt x="1238331" y="41524"/>
                </a:lnTo>
                <a:lnTo>
                  <a:pt x="1288193" y="33858"/>
                </a:lnTo>
                <a:lnTo>
                  <a:pt x="1338464" y="26960"/>
                </a:lnTo>
                <a:lnTo>
                  <a:pt x="1389109" y="20833"/>
                </a:lnTo>
                <a:lnTo>
                  <a:pt x="1440093" y="15484"/>
                </a:lnTo>
                <a:lnTo>
                  <a:pt x="1491381" y="10917"/>
                </a:lnTo>
                <a:lnTo>
                  <a:pt x="1542938" y="7138"/>
                </a:lnTo>
                <a:lnTo>
                  <a:pt x="1594728" y="4152"/>
                </a:lnTo>
                <a:lnTo>
                  <a:pt x="1646717" y="1963"/>
                </a:lnTo>
                <a:lnTo>
                  <a:pt x="1698870" y="577"/>
                </a:lnTo>
                <a:lnTo>
                  <a:pt x="1751150" y="0"/>
                </a:lnTo>
                <a:lnTo>
                  <a:pt x="1803524" y="235"/>
                </a:lnTo>
                <a:lnTo>
                  <a:pt x="1855956" y="1288"/>
                </a:lnTo>
                <a:lnTo>
                  <a:pt x="1908410" y="3165"/>
                </a:lnTo>
                <a:lnTo>
                  <a:pt x="1960853" y="5871"/>
                </a:lnTo>
                <a:lnTo>
                  <a:pt x="2013248" y="9409"/>
                </a:lnTo>
                <a:lnTo>
                  <a:pt x="2065560" y="13787"/>
                </a:lnTo>
                <a:lnTo>
                  <a:pt x="2117755" y="19008"/>
                </a:lnTo>
                <a:lnTo>
                  <a:pt x="2169797" y="25079"/>
                </a:lnTo>
                <a:lnTo>
                  <a:pt x="2221652" y="32003"/>
                </a:lnTo>
                <a:lnTo>
                  <a:pt x="2273283" y="39787"/>
                </a:lnTo>
                <a:lnTo>
                  <a:pt x="2324657" y="48435"/>
                </a:lnTo>
                <a:lnTo>
                  <a:pt x="2375737" y="57952"/>
                </a:lnTo>
                <a:lnTo>
                  <a:pt x="2426489" y="68343"/>
                </a:lnTo>
                <a:lnTo>
                  <a:pt x="2476877" y="79615"/>
                </a:lnTo>
                <a:lnTo>
                  <a:pt x="2526867" y="91771"/>
                </a:lnTo>
                <a:lnTo>
                  <a:pt x="2576423" y="104817"/>
                </a:lnTo>
                <a:lnTo>
                  <a:pt x="2625510" y="118758"/>
                </a:lnTo>
                <a:lnTo>
                  <a:pt x="2683692" y="136659"/>
                </a:lnTo>
                <a:lnTo>
                  <a:pt x="2740079" y="155538"/>
                </a:lnTo>
                <a:lnTo>
                  <a:pt x="2794654" y="175361"/>
                </a:lnTo>
                <a:lnTo>
                  <a:pt x="2847401" y="196097"/>
                </a:lnTo>
                <a:lnTo>
                  <a:pt x="2898301" y="217713"/>
                </a:lnTo>
                <a:lnTo>
                  <a:pt x="2947337" y="240176"/>
                </a:lnTo>
                <a:lnTo>
                  <a:pt x="2994493" y="263454"/>
                </a:lnTo>
                <a:lnTo>
                  <a:pt x="3039751" y="287515"/>
                </a:lnTo>
                <a:lnTo>
                  <a:pt x="3083093" y="312327"/>
                </a:lnTo>
                <a:lnTo>
                  <a:pt x="3124503" y="337856"/>
                </a:lnTo>
                <a:lnTo>
                  <a:pt x="3163962" y="364070"/>
                </a:lnTo>
                <a:lnTo>
                  <a:pt x="3201454" y="390938"/>
                </a:lnTo>
                <a:lnTo>
                  <a:pt x="3236962" y="418425"/>
                </a:lnTo>
                <a:lnTo>
                  <a:pt x="3270467" y="446501"/>
                </a:lnTo>
                <a:lnTo>
                  <a:pt x="3301954" y="475133"/>
                </a:lnTo>
                <a:lnTo>
                  <a:pt x="3331403" y="504287"/>
                </a:lnTo>
                <a:lnTo>
                  <a:pt x="3358800" y="533933"/>
                </a:lnTo>
                <a:lnTo>
                  <a:pt x="3384124" y="564037"/>
                </a:lnTo>
                <a:lnTo>
                  <a:pt x="3407361" y="594566"/>
                </a:lnTo>
                <a:lnTo>
                  <a:pt x="3447499" y="656774"/>
                </a:lnTo>
                <a:lnTo>
                  <a:pt x="3479076" y="720296"/>
                </a:lnTo>
                <a:lnTo>
                  <a:pt x="3501954" y="784872"/>
                </a:lnTo>
                <a:lnTo>
                  <a:pt x="3515993" y="850244"/>
                </a:lnTo>
                <a:lnTo>
                  <a:pt x="3521056" y="916153"/>
                </a:lnTo>
                <a:lnTo>
                  <a:pt x="3520178" y="949227"/>
                </a:lnTo>
                <a:lnTo>
                  <a:pt x="3511517" y="1015452"/>
                </a:lnTo>
                <a:lnTo>
                  <a:pt x="3493533" y="1081565"/>
                </a:lnTo>
                <a:lnTo>
                  <a:pt x="3466089" y="1147306"/>
                </a:lnTo>
                <a:lnTo>
                  <a:pt x="3429045" y="1212416"/>
                </a:lnTo>
                <a:lnTo>
                  <a:pt x="3406880" y="1244653"/>
                </a:lnTo>
                <a:lnTo>
                  <a:pt x="3382263" y="1276634"/>
                </a:lnTo>
                <a:lnTo>
                  <a:pt x="3355178" y="1308328"/>
                </a:lnTo>
                <a:lnTo>
                  <a:pt x="3325606" y="1339702"/>
                </a:lnTo>
                <a:lnTo>
                  <a:pt x="3293530" y="1370724"/>
                </a:lnTo>
                <a:lnTo>
                  <a:pt x="3264979" y="1396179"/>
                </a:lnTo>
                <a:lnTo>
                  <a:pt x="3235034" y="1421024"/>
                </a:lnTo>
                <a:lnTo>
                  <a:pt x="3203733" y="1445251"/>
                </a:lnTo>
                <a:lnTo>
                  <a:pt x="3171110" y="1468850"/>
                </a:lnTo>
                <a:lnTo>
                  <a:pt x="3137202" y="1491812"/>
                </a:lnTo>
                <a:lnTo>
                  <a:pt x="3102045" y="1514126"/>
                </a:lnTo>
                <a:lnTo>
                  <a:pt x="3065675" y="1535784"/>
                </a:lnTo>
                <a:lnTo>
                  <a:pt x="3028128" y="1556776"/>
                </a:lnTo>
                <a:lnTo>
                  <a:pt x="2989439" y="1577093"/>
                </a:lnTo>
                <a:lnTo>
                  <a:pt x="2949646" y="1596726"/>
                </a:lnTo>
                <a:lnTo>
                  <a:pt x="2908783" y="1615665"/>
                </a:lnTo>
                <a:lnTo>
                  <a:pt x="2866887" y="1633900"/>
                </a:lnTo>
                <a:lnTo>
                  <a:pt x="2823994" y="1651423"/>
                </a:lnTo>
                <a:lnTo>
                  <a:pt x="2780139" y="1668223"/>
                </a:lnTo>
                <a:lnTo>
                  <a:pt x="2735359" y="1684292"/>
                </a:lnTo>
                <a:lnTo>
                  <a:pt x="2689690" y="1699620"/>
                </a:lnTo>
                <a:lnTo>
                  <a:pt x="2643168" y="1714198"/>
                </a:lnTo>
                <a:lnTo>
                  <a:pt x="2595828" y="1728016"/>
                </a:lnTo>
                <a:lnTo>
                  <a:pt x="2547707" y="1741065"/>
                </a:lnTo>
                <a:lnTo>
                  <a:pt x="2498841" y="1753336"/>
                </a:lnTo>
                <a:lnTo>
                  <a:pt x="2449265" y="1764818"/>
                </a:lnTo>
                <a:lnTo>
                  <a:pt x="2399015" y="1775503"/>
                </a:lnTo>
                <a:lnTo>
                  <a:pt x="2348129" y="1785382"/>
                </a:lnTo>
                <a:lnTo>
                  <a:pt x="2296641" y="1794444"/>
                </a:lnTo>
                <a:lnTo>
                  <a:pt x="2244587" y="1802681"/>
                </a:lnTo>
                <a:lnTo>
                  <a:pt x="2192004" y="1810083"/>
                </a:lnTo>
                <a:lnTo>
                  <a:pt x="2138927" y="1816640"/>
                </a:lnTo>
                <a:lnTo>
                  <a:pt x="2085393" y="1822344"/>
                </a:lnTo>
                <a:lnTo>
                  <a:pt x="2031437" y="1827185"/>
                </a:lnTo>
                <a:lnTo>
                  <a:pt x="1977096" y="1831154"/>
                </a:lnTo>
                <a:lnTo>
                  <a:pt x="1922405" y="1834240"/>
                </a:lnTo>
                <a:lnTo>
                  <a:pt x="1867400" y="1836435"/>
                </a:lnTo>
                <a:lnTo>
                  <a:pt x="1812118" y="1837729"/>
                </a:lnTo>
                <a:lnTo>
                  <a:pt x="1756594" y="1838114"/>
                </a:lnTo>
                <a:lnTo>
                  <a:pt x="1700865" y="1837579"/>
                </a:lnTo>
                <a:lnTo>
                  <a:pt x="1644966" y="1836114"/>
                </a:lnTo>
                <a:lnTo>
                  <a:pt x="1588933" y="1833712"/>
                </a:lnTo>
                <a:lnTo>
                  <a:pt x="1532802" y="1830362"/>
                </a:lnTo>
                <a:lnTo>
                  <a:pt x="1027101" y="206782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855" y="4552950"/>
            <a:ext cx="235234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五日線</a:t>
            </a:r>
            <a:r>
              <a:rPr sz="1400" spc="-15" dirty="0">
                <a:latin typeface="DFKai-SB"/>
                <a:cs typeface="DFKai-SB"/>
              </a:rPr>
              <a:t>是</a:t>
            </a:r>
            <a:r>
              <a:rPr sz="1400" dirty="0">
                <a:latin typeface="DFKai-SB"/>
                <a:cs typeface="DFKai-SB"/>
              </a:rPr>
              <a:t>短線</a:t>
            </a:r>
            <a:r>
              <a:rPr sz="1400" spc="-15" dirty="0">
                <a:latin typeface="DFKai-SB"/>
                <a:cs typeface="DFKai-SB"/>
              </a:rPr>
              <a:t>，比</a:t>
            </a:r>
            <a:r>
              <a:rPr sz="1400" dirty="0">
                <a:latin typeface="DFKai-SB"/>
                <a:cs typeface="DFKai-SB"/>
              </a:rPr>
              <a:t>較敏感，  是一個</a:t>
            </a:r>
            <a:r>
              <a:rPr sz="1400" spc="-15" dirty="0">
                <a:latin typeface="DFKai-SB"/>
                <a:cs typeface="DFKai-SB"/>
              </a:rPr>
              <a:t>未</a:t>
            </a:r>
            <a:r>
              <a:rPr sz="1400" dirty="0">
                <a:latin typeface="DFKai-SB"/>
                <a:cs typeface="DFKai-SB"/>
              </a:rPr>
              <a:t>來五</a:t>
            </a:r>
            <a:r>
              <a:rPr sz="1400" spc="-15" dirty="0">
                <a:latin typeface="DFKai-SB"/>
                <a:cs typeface="DFKai-SB"/>
              </a:rPr>
              <a:t>日走</a:t>
            </a:r>
            <a:r>
              <a:rPr sz="1400" dirty="0">
                <a:latin typeface="DFKai-SB"/>
                <a:cs typeface="DFKai-SB"/>
              </a:rPr>
              <a:t>勢的指</a:t>
            </a:r>
            <a:r>
              <a:rPr sz="1400" spc="-15" dirty="0">
                <a:latin typeface="DFKai-SB"/>
                <a:cs typeface="DFKai-SB"/>
              </a:rPr>
              <a:t>標</a:t>
            </a:r>
            <a:r>
              <a:rPr sz="1400" dirty="0">
                <a:latin typeface="DFKai-SB"/>
                <a:cs typeface="DFKai-SB"/>
              </a:rPr>
              <a:t>， 十日線</a:t>
            </a:r>
            <a:r>
              <a:rPr sz="1400" spc="-15" dirty="0">
                <a:latin typeface="DFKai-SB"/>
                <a:cs typeface="DFKai-SB"/>
              </a:rPr>
              <a:t>是</a:t>
            </a:r>
            <a:r>
              <a:rPr sz="1400" dirty="0">
                <a:latin typeface="DFKai-SB"/>
                <a:cs typeface="DFKai-SB"/>
              </a:rPr>
              <a:t>長線</a:t>
            </a:r>
            <a:r>
              <a:rPr sz="1400" spc="-15" dirty="0">
                <a:latin typeface="DFKai-SB"/>
                <a:cs typeface="DFKai-SB"/>
              </a:rPr>
              <a:t>，比</a:t>
            </a:r>
            <a:r>
              <a:rPr sz="1400" dirty="0">
                <a:latin typeface="DFKai-SB"/>
                <a:cs typeface="DFKai-SB"/>
              </a:rPr>
              <a:t>較緩慢，  是未來</a:t>
            </a:r>
            <a:r>
              <a:rPr sz="1400" spc="-15" dirty="0">
                <a:latin typeface="DFKai-SB"/>
                <a:cs typeface="DFKai-SB"/>
              </a:rPr>
              <a:t>十</a:t>
            </a:r>
            <a:r>
              <a:rPr sz="1400" dirty="0">
                <a:latin typeface="DFKai-SB"/>
                <a:cs typeface="DFKai-SB"/>
              </a:rPr>
              <a:t>日的</a:t>
            </a:r>
            <a:r>
              <a:rPr sz="1400" spc="-15" dirty="0">
                <a:latin typeface="DFKai-SB"/>
                <a:cs typeface="DFKai-SB"/>
              </a:rPr>
              <a:t>指標</a:t>
            </a:r>
            <a:r>
              <a:rPr sz="1400" dirty="0">
                <a:latin typeface="DFKai-SB"/>
                <a:cs typeface="DFKai-SB"/>
              </a:rPr>
              <a:t>。不管是 </a:t>
            </a:r>
            <a:r>
              <a:rPr sz="1400" spc="5" dirty="0">
                <a:latin typeface="DFKai-SB"/>
                <a:cs typeface="DFKai-SB"/>
              </a:rPr>
              <a:t>多</a:t>
            </a:r>
            <a:r>
              <a:rPr sz="1400" dirty="0">
                <a:latin typeface="DFKai-SB"/>
                <a:cs typeface="DFKai-SB"/>
              </a:rPr>
              <a:t>轉</a:t>
            </a:r>
            <a:r>
              <a:rPr sz="1400" spc="5" dirty="0">
                <a:latin typeface="DFKai-SB"/>
                <a:cs typeface="DFKai-SB"/>
              </a:rPr>
              <a:t>空</a:t>
            </a:r>
            <a:r>
              <a:rPr sz="1400" spc="-15" dirty="0">
                <a:latin typeface="DFKai-SB"/>
                <a:cs typeface="DFKai-SB"/>
              </a:rPr>
              <a:t>還</a:t>
            </a:r>
            <a:r>
              <a:rPr sz="1400" spc="5" dirty="0">
                <a:latin typeface="DFKai-SB"/>
                <a:cs typeface="DFKai-SB"/>
              </a:rPr>
              <a:t>是</a:t>
            </a:r>
            <a:r>
              <a:rPr sz="1400" dirty="0">
                <a:latin typeface="DFKai-SB"/>
                <a:cs typeface="DFKai-SB"/>
              </a:rPr>
              <a:t>空</a:t>
            </a:r>
            <a:r>
              <a:rPr sz="1400" spc="-10" dirty="0">
                <a:latin typeface="DFKai-SB"/>
                <a:cs typeface="DFKai-SB"/>
              </a:rPr>
              <a:t>轉多</a:t>
            </a:r>
            <a:r>
              <a:rPr sz="1400" spc="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都</a:t>
            </a:r>
            <a:r>
              <a:rPr sz="1400" spc="5" dirty="0">
                <a:latin typeface="DFKai-SB"/>
                <a:cs typeface="DFKai-SB"/>
              </a:rPr>
              <a:t>是短 </a:t>
            </a:r>
            <a:r>
              <a:rPr sz="1400" dirty="0">
                <a:latin typeface="DFKai-SB"/>
                <a:cs typeface="DFKai-SB"/>
              </a:rPr>
              <a:t>線先變</a:t>
            </a:r>
            <a:r>
              <a:rPr sz="1400" spc="-15" dirty="0">
                <a:latin typeface="DFKai-SB"/>
                <a:cs typeface="DFKai-SB"/>
              </a:rPr>
              <a:t>化</a:t>
            </a:r>
            <a:r>
              <a:rPr sz="1400" dirty="0">
                <a:latin typeface="DFKai-SB"/>
                <a:cs typeface="DFKai-SB"/>
              </a:rPr>
              <a:t>，長</a:t>
            </a:r>
            <a:r>
              <a:rPr sz="1400" spc="-15" dirty="0">
                <a:latin typeface="DFKai-SB"/>
                <a:cs typeface="DFKai-SB"/>
              </a:rPr>
              <a:t>線才</a:t>
            </a:r>
            <a:r>
              <a:rPr sz="1400" dirty="0">
                <a:latin typeface="DFKai-SB"/>
                <a:cs typeface="DFKai-SB"/>
              </a:rPr>
              <a:t>會跟著</a:t>
            </a:r>
            <a:r>
              <a:rPr sz="1400" spc="-15" dirty="0">
                <a:latin typeface="DFKai-SB"/>
                <a:cs typeface="DFKai-SB"/>
              </a:rPr>
              <a:t>變</a:t>
            </a:r>
            <a:r>
              <a:rPr sz="1400" dirty="0">
                <a:latin typeface="DFKai-SB"/>
                <a:cs typeface="DFKai-SB"/>
              </a:rPr>
              <a:t>。</a:t>
            </a: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637659" y="3566667"/>
          <a:ext cx="3456939" cy="186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短線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64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長線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均線</a:t>
                      </a:r>
                      <a:endParaRPr sz="1600" dirty="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五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日均線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日均線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均線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日均線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二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十日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12065" algn="ctr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RSI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五日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RSI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十日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RSI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13970" algn="ctr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12065"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MACD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DIF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MACD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13970" algn="ctr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命運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運勢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命格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4435221" y="5616041"/>
            <a:ext cx="34836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不</a:t>
            </a:r>
            <a:r>
              <a:rPr sz="1600" spc="-5" dirty="0">
                <a:latin typeface="DFKai-SB"/>
                <a:cs typeface="DFKai-SB"/>
              </a:rPr>
              <a:t>管什</a:t>
            </a:r>
            <a:r>
              <a:rPr sz="1600" spc="5" dirty="0">
                <a:latin typeface="DFKai-SB"/>
                <a:cs typeface="DFKai-SB"/>
              </a:rPr>
              <a:t>麼</a:t>
            </a:r>
            <a:r>
              <a:rPr sz="1600" spc="-5" dirty="0">
                <a:latin typeface="DFKai-SB"/>
                <a:cs typeface="DFKai-SB"/>
              </a:rPr>
              <a:t>指標，</a:t>
            </a:r>
            <a:r>
              <a:rPr sz="1600" spc="10" dirty="0">
                <a:latin typeface="DFKai-SB"/>
                <a:cs typeface="DFKai-SB"/>
              </a:rPr>
              <a:t>短</a:t>
            </a:r>
            <a:r>
              <a:rPr sz="1600" spc="-5" dirty="0">
                <a:latin typeface="DFKai-SB"/>
                <a:cs typeface="DFKai-SB"/>
              </a:rPr>
              <a:t>線突</a:t>
            </a:r>
            <a:r>
              <a:rPr sz="1600" spc="5" dirty="0">
                <a:latin typeface="DFKai-SB"/>
                <a:cs typeface="DFKai-SB"/>
              </a:rPr>
              <a:t>破</a:t>
            </a:r>
            <a:r>
              <a:rPr sz="1600" spc="-5" dirty="0">
                <a:latin typeface="DFKai-SB"/>
                <a:cs typeface="DFKai-SB"/>
              </a:rPr>
              <a:t>長線都</a:t>
            </a:r>
            <a:r>
              <a:rPr sz="1600" spc="10" dirty="0">
                <a:latin typeface="DFKai-SB"/>
                <a:cs typeface="DFKai-SB"/>
              </a:rPr>
              <a:t>是</a:t>
            </a:r>
            <a:r>
              <a:rPr sz="1600" spc="-5" dirty="0">
                <a:latin typeface="DFKai-SB"/>
                <a:cs typeface="DFKai-SB"/>
              </a:rPr>
              <a:t>黃 </a:t>
            </a:r>
            <a:r>
              <a:rPr sz="1600" spc="5" dirty="0">
                <a:latin typeface="DFKai-SB"/>
                <a:cs typeface="DFKai-SB"/>
              </a:rPr>
              <a:t>金</a:t>
            </a:r>
            <a:r>
              <a:rPr sz="1600" spc="-5" dirty="0">
                <a:latin typeface="DFKai-SB"/>
                <a:cs typeface="DFKai-SB"/>
              </a:rPr>
              <a:t>交叉</a:t>
            </a:r>
            <a:r>
              <a:rPr sz="1600" spc="5" dirty="0">
                <a:latin typeface="DFKai-SB"/>
                <a:cs typeface="DFKai-SB"/>
              </a:rPr>
              <a:t>；</a:t>
            </a:r>
            <a:r>
              <a:rPr sz="1600" spc="-5" dirty="0">
                <a:latin typeface="DFKai-SB"/>
                <a:cs typeface="DFKai-SB"/>
              </a:rPr>
              <a:t>短線跌</a:t>
            </a:r>
            <a:r>
              <a:rPr sz="1600" spc="5" dirty="0">
                <a:latin typeface="DFKai-SB"/>
                <a:cs typeface="DFKai-SB"/>
              </a:rPr>
              <a:t>破</a:t>
            </a:r>
            <a:r>
              <a:rPr sz="1600" spc="-5" dirty="0">
                <a:latin typeface="DFKai-SB"/>
                <a:cs typeface="DFKai-SB"/>
              </a:rPr>
              <a:t>長線</a:t>
            </a:r>
            <a:r>
              <a:rPr sz="1600" spc="5" dirty="0">
                <a:latin typeface="DFKai-SB"/>
                <a:cs typeface="DFKai-SB"/>
              </a:rPr>
              <a:t>都</a:t>
            </a:r>
            <a:r>
              <a:rPr sz="1600" spc="-5" dirty="0">
                <a:latin typeface="DFKai-SB"/>
                <a:cs typeface="DFKai-SB"/>
              </a:rPr>
              <a:t>是死亡</a:t>
            </a:r>
            <a:r>
              <a:rPr sz="1600" spc="5" dirty="0">
                <a:latin typeface="DFKai-SB"/>
                <a:cs typeface="DFKai-SB"/>
              </a:rPr>
              <a:t>交</a:t>
            </a:r>
            <a:r>
              <a:rPr sz="1600" spc="-5" dirty="0">
                <a:latin typeface="DFKai-SB"/>
                <a:cs typeface="DFKai-SB"/>
              </a:rPr>
              <a:t>叉。 </a:t>
            </a:r>
            <a:r>
              <a:rPr sz="1600" spc="5" dirty="0">
                <a:latin typeface="DFKai-SB"/>
                <a:cs typeface="DFKai-SB"/>
              </a:rPr>
              <a:t>一</a:t>
            </a:r>
            <a:r>
              <a:rPr sz="1600" spc="-5" dirty="0">
                <a:latin typeface="DFKai-SB"/>
                <a:cs typeface="DFKai-SB"/>
              </a:rPr>
              <a:t>套想</a:t>
            </a:r>
            <a:r>
              <a:rPr sz="1600" spc="5" dirty="0">
                <a:latin typeface="DFKai-SB"/>
                <a:cs typeface="DFKai-SB"/>
              </a:rPr>
              <a:t>法</a:t>
            </a:r>
            <a:r>
              <a:rPr sz="1600" spc="-5" dirty="0">
                <a:latin typeface="DFKai-SB"/>
                <a:cs typeface="DFKai-SB"/>
              </a:rPr>
              <a:t>，適用</a:t>
            </a:r>
            <a:r>
              <a:rPr sz="1600" spc="10" dirty="0">
                <a:latin typeface="DFKai-SB"/>
                <a:cs typeface="DFKai-SB"/>
              </a:rPr>
              <a:t>各</a:t>
            </a:r>
            <a:r>
              <a:rPr sz="1600" spc="-5" dirty="0">
                <a:latin typeface="DFKai-SB"/>
                <a:cs typeface="DFKai-SB"/>
              </a:rPr>
              <a:t>種指</a:t>
            </a:r>
            <a:r>
              <a:rPr sz="1600" spc="5" dirty="0">
                <a:latin typeface="DFKai-SB"/>
                <a:cs typeface="DFKai-SB"/>
              </a:rPr>
              <a:t>標</a:t>
            </a:r>
            <a:r>
              <a:rPr sz="1600" spc="-5" dirty="0">
                <a:latin typeface="DFKai-SB"/>
                <a:cs typeface="DFKai-SB"/>
              </a:rPr>
              <a:t>。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83077" y="2735071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CC"/>
                </a:solidFill>
                <a:latin typeface="Microsoft YaHei"/>
                <a:cs typeface="Microsoft YaHei"/>
              </a:rPr>
              <a:t>股市命運青紅燈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4370" y="3526993"/>
            <a:ext cx="2997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用看面相的角度，去看股市。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318" y="837438"/>
            <a:ext cx="2318385" cy="1207135"/>
          </a:xfrm>
          <a:custGeom>
            <a:avLst/>
            <a:gdLst/>
            <a:ahLst/>
            <a:cxnLst/>
            <a:rect l="l" t="t" r="r" b="b"/>
            <a:pathLst>
              <a:path w="2318385" h="1207135">
                <a:moveTo>
                  <a:pt x="0" y="1207008"/>
                </a:moveTo>
                <a:lnTo>
                  <a:pt x="48704" y="1202818"/>
                </a:lnTo>
                <a:lnTo>
                  <a:pt x="97442" y="1198511"/>
                </a:lnTo>
                <a:lnTo>
                  <a:pt x="146251" y="1193971"/>
                </a:lnTo>
                <a:lnTo>
                  <a:pt x="195163" y="1189083"/>
                </a:lnTo>
                <a:lnTo>
                  <a:pt x="244215" y="1183731"/>
                </a:lnTo>
                <a:lnTo>
                  <a:pt x="293440" y="1177800"/>
                </a:lnTo>
                <a:lnTo>
                  <a:pt x="342874" y="1171175"/>
                </a:lnTo>
                <a:lnTo>
                  <a:pt x="392552" y="1163741"/>
                </a:lnTo>
                <a:lnTo>
                  <a:pt x="442508" y="1155382"/>
                </a:lnTo>
                <a:lnTo>
                  <a:pt x="492777" y="1145983"/>
                </a:lnTo>
                <a:lnTo>
                  <a:pt x="543395" y="1135430"/>
                </a:lnTo>
                <a:lnTo>
                  <a:pt x="594395" y="1123606"/>
                </a:lnTo>
                <a:lnTo>
                  <a:pt x="645814" y="1110397"/>
                </a:lnTo>
                <a:lnTo>
                  <a:pt x="697684" y="1095687"/>
                </a:lnTo>
                <a:lnTo>
                  <a:pt x="750042" y="1079360"/>
                </a:lnTo>
                <a:lnTo>
                  <a:pt x="802923" y="1061303"/>
                </a:lnTo>
                <a:lnTo>
                  <a:pt x="856360" y="1041400"/>
                </a:lnTo>
                <a:lnTo>
                  <a:pt x="898593" y="1024448"/>
                </a:lnTo>
                <a:lnTo>
                  <a:pt x="942121" y="1005953"/>
                </a:lnTo>
                <a:lnTo>
                  <a:pt x="986776" y="986036"/>
                </a:lnTo>
                <a:lnTo>
                  <a:pt x="1032393" y="964817"/>
                </a:lnTo>
                <a:lnTo>
                  <a:pt x="1078802" y="942415"/>
                </a:lnTo>
                <a:lnTo>
                  <a:pt x="1125838" y="918951"/>
                </a:lnTo>
                <a:lnTo>
                  <a:pt x="1173332" y="894544"/>
                </a:lnTo>
                <a:lnTo>
                  <a:pt x="1221118" y="869315"/>
                </a:lnTo>
                <a:lnTo>
                  <a:pt x="1269028" y="843383"/>
                </a:lnTo>
                <a:lnTo>
                  <a:pt x="1316895" y="816869"/>
                </a:lnTo>
                <a:lnTo>
                  <a:pt x="1364551" y="789892"/>
                </a:lnTo>
                <a:lnTo>
                  <a:pt x="1411829" y="762573"/>
                </a:lnTo>
                <a:lnTo>
                  <a:pt x="1458562" y="735031"/>
                </a:lnTo>
                <a:lnTo>
                  <a:pt x="1504583" y="707387"/>
                </a:lnTo>
                <a:lnTo>
                  <a:pt x="1549724" y="679761"/>
                </a:lnTo>
                <a:lnTo>
                  <a:pt x="1593818" y="652272"/>
                </a:lnTo>
                <a:lnTo>
                  <a:pt x="1636697" y="625041"/>
                </a:lnTo>
                <a:lnTo>
                  <a:pt x="1678195" y="598188"/>
                </a:lnTo>
                <a:lnTo>
                  <a:pt x="1718143" y="571832"/>
                </a:lnTo>
                <a:lnTo>
                  <a:pt x="1756375" y="546094"/>
                </a:lnTo>
                <a:lnTo>
                  <a:pt x="1792724" y="521093"/>
                </a:lnTo>
                <a:lnTo>
                  <a:pt x="1827021" y="496950"/>
                </a:lnTo>
                <a:lnTo>
                  <a:pt x="1877427" y="459950"/>
                </a:lnTo>
                <a:lnTo>
                  <a:pt x="1924425" y="423283"/>
                </a:lnTo>
                <a:lnTo>
                  <a:pt x="1968277" y="386922"/>
                </a:lnTo>
                <a:lnTo>
                  <a:pt x="2009245" y="350843"/>
                </a:lnTo>
                <a:lnTo>
                  <a:pt x="2047592" y="315021"/>
                </a:lnTo>
                <a:lnTo>
                  <a:pt x="2083580" y="279431"/>
                </a:lnTo>
                <a:lnTo>
                  <a:pt x="2117471" y="244046"/>
                </a:lnTo>
                <a:lnTo>
                  <a:pt x="2149526" y="208842"/>
                </a:lnTo>
                <a:lnTo>
                  <a:pt x="2180009" y="173793"/>
                </a:lnTo>
                <a:lnTo>
                  <a:pt x="2209180" y="138875"/>
                </a:lnTo>
                <a:lnTo>
                  <a:pt x="2237304" y="104062"/>
                </a:lnTo>
                <a:lnTo>
                  <a:pt x="2264641" y="69329"/>
                </a:lnTo>
                <a:lnTo>
                  <a:pt x="2291453" y="34649"/>
                </a:lnTo>
                <a:lnTo>
                  <a:pt x="2318004" y="0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318" y="1341882"/>
            <a:ext cx="2318385" cy="843280"/>
          </a:xfrm>
          <a:custGeom>
            <a:avLst/>
            <a:gdLst/>
            <a:ahLst/>
            <a:cxnLst/>
            <a:rect l="l" t="t" r="r" b="b"/>
            <a:pathLst>
              <a:path w="2318385" h="843280">
                <a:moveTo>
                  <a:pt x="0" y="842771"/>
                </a:moveTo>
                <a:lnTo>
                  <a:pt x="48704" y="839845"/>
                </a:lnTo>
                <a:lnTo>
                  <a:pt x="97442" y="836837"/>
                </a:lnTo>
                <a:lnTo>
                  <a:pt x="146251" y="833667"/>
                </a:lnTo>
                <a:lnTo>
                  <a:pt x="195163" y="830255"/>
                </a:lnTo>
                <a:lnTo>
                  <a:pt x="244215" y="826520"/>
                </a:lnTo>
                <a:lnTo>
                  <a:pt x="293440" y="822381"/>
                </a:lnTo>
                <a:lnTo>
                  <a:pt x="342874" y="817757"/>
                </a:lnTo>
                <a:lnTo>
                  <a:pt x="392552" y="812568"/>
                </a:lnTo>
                <a:lnTo>
                  <a:pt x="442508" y="806732"/>
                </a:lnTo>
                <a:lnTo>
                  <a:pt x="492777" y="800168"/>
                </a:lnTo>
                <a:lnTo>
                  <a:pt x="543395" y="792797"/>
                </a:lnTo>
                <a:lnTo>
                  <a:pt x="594395" y="784537"/>
                </a:lnTo>
                <a:lnTo>
                  <a:pt x="645814" y="775307"/>
                </a:lnTo>
                <a:lnTo>
                  <a:pt x="697684" y="765027"/>
                </a:lnTo>
                <a:lnTo>
                  <a:pt x="750042" y="753615"/>
                </a:lnTo>
                <a:lnTo>
                  <a:pt x="802923" y="740991"/>
                </a:lnTo>
                <a:lnTo>
                  <a:pt x="856360" y="727075"/>
                </a:lnTo>
                <a:lnTo>
                  <a:pt x="900638" y="714660"/>
                </a:lnTo>
                <a:lnTo>
                  <a:pt x="946328" y="701067"/>
                </a:lnTo>
                <a:lnTo>
                  <a:pt x="993238" y="686391"/>
                </a:lnTo>
                <a:lnTo>
                  <a:pt x="1041177" y="670729"/>
                </a:lnTo>
                <a:lnTo>
                  <a:pt x="1089951" y="654178"/>
                </a:lnTo>
                <a:lnTo>
                  <a:pt x="1139368" y="636833"/>
                </a:lnTo>
                <a:lnTo>
                  <a:pt x="1189237" y="618791"/>
                </a:lnTo>
                <a:lnTo>
                  <a:pt x="1239364" y="600148"/>
                </a:lnTo>
                <a:lnTo>
                  <a:pt x="1289558" y="581000"/>
                </a:lnTo>
                <a:lnTo>
                  <a:pt x="1339625" y="561445"/>
                </a:lnTo>
                <a:lnTo>
                  <a:pt x="1389374" y="541578"/>
                </a:lnTo>
                <a:lnTo>
                  <a:pt x="1438611" y="521496"/>
                </a:lnTo>
                <a:lnTo>
                  <a:pt x="1487146" y="501295"/>
                </a:lnTo>
                <a:lnTo>
                  <a:pt x="1534785" y="481071"/>
                </a:lnTo>
                <a:lnTo>
                  <a:pt x="1581336" y="460921"/>
                </a:lnTo>
                <a:lnTo>
                  <a:pt x="1626607" y="440941"/>
                </a:lnTo>
                <a:lnTo>
                  <a:pt x="1670405" y="421227"/>
                </a:lnTo>
                <a:lnTo>
                  <a:pt x="1712537" y="401876"/>
                </a:lnTo>
                <a:lnTo>
                  <a:pt x="1752813" y="382984"/>
                </a:lnTo>
                <a:lnTo>
                  <a:pt x="1791038" y="364648"/>
                </a:lnTo>
                <a:lnTo>
                  <a:pt x="1827021" y="346963"/>
                </a:lnTo>
                <a:lnTo>
                  <a:pt x="1885490" y="316841"/>
                </a:lnTo>
                <a:lnTo>
                  <a:pt x="1939379" y="287034"/>
                </a:lnTo>
                <a:lnTo>
                  <a:pt x="1989105" y="257514"/>
                </a:lnTo>
                <a:lnTo>
                  <a:pt x="2035085" y="228251"/>
                </a:lnTo>
                <a:lnTo>
                  <a:pt x="2077735" y="199218"/>
                </a:lnTo>
                <a:lnTo>
                  <a:pt x="2117471" y="170386"/>
                </a:lnTo>
                <a:lnTo>
                  <a:pt x="2154709" y="141725"/>
                </a:lnTo>
                <a:lnTo>
                  <a:pt x="2189865" y="113208"/>
                </a:lnTo>
                <a:lnTo>
                  <a:pt x="2223357" y="84806"/>
                </a:lnTo>
                <a:lnTo>
                  <a:pt x="2255599" y="56489"/>
                </a:lnTo>
                <a:lnTo>
                  <a:pt x="2287010" y="28230"/>
                </a:lnTo>
                <a:lnTo>
                  <a:pt x="2318004" y="0"/>
                </a:lnTo>
              </a:path>
            </a:pathLst>
          </a:custGeom>
          <a:ln w="25907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50" y="1674114"/>
            <a:ext cx="2329180" cy="673735"/>
          </a:xfrm>
          <a:custGeom>
            <a:avLst/>
            <a:gdLst/>
            <a:ahLst/>
            <a:cxnLst/>
            <a:rect l="l" t="t" r="r" b="b"/>
            <a:pathLst>
              <a:path w="2329180" h="673735">
                <a:moveTo>
                  <a:pt x="0" y="673608"/>
                </a:moveTo>
                <a:lnTo>
                  <a:pt x="48928" y="671266"/>
                </a:lnTo>
                <a:lnTo>
                  <a:pt x="97891" y="668860"/>
                </a:lnTo>
                <a:lnTo>
                  <a:pt x="146924" y="666325"/>
                </a:lnTo>
                <a:lnTo>
                  <a:pt x="196061" y="663596"/>
                </a:lnTo>
                <a:lnTo>
                  <a:pt x="245338" y="660609"/>
                </a:lnTo>
                <a:lnTo>
                  <a:pt x="294790" y="657300"/>
                </a:lnTo>
                <a:lnTo>
                  <a:pt x="344452" y="653603"/>
                </a:lnTo>
                <a:lnTo>
                  <a:pt x="394358" y="649455"/>
                </a:lnTo>
                <a:lnTo>
                  <a:pt x="444544" y="644791"/>
                </a:lnTo>
                <a:lnTo>
                  <a:pt x="495044" y="639546"/>
                </a:lnTo>
                <a:lnTo>
                  <a:pt x="545895" y="633656"/>
                </a:lnTo>
                <a:lnTo>
                  <a:pt x="597129" y="627056"/>
                </a:lnTo>
                <a:lnTo>
                  <a:pt x="648784" y="619681"/>
                </a:lnTo>
                <a:lnTo>
                  <a:pt x="700893" y="611468"/>
                </a:lnTo>
                <a:lnTo>
                  <a:pt x="753491" y="602352"/>
                </a:lnTo>
                <a:lnTo>
                  <a:pt x="806615" y="592268"/>
                </a:lnTo>
                <a:lnTo>
                  <a:pt x="860297" y="581151"/>
                </a:lnTo>
                <a:lnTo>
                  <a:pt x="907040" y="570699"/>
                </a:lnTo>
                <a:lnTo>
                  <a:pt x="955337" y="559214"/>
                </a:lnTo>
                <a:lnTo>
                  <a:pt x="1004964" y="546785"/>
                </a:lnTo>
                <a:lnTo>
                  <a:pt x="1055697" y="533501"/>
                </a:lnTo>
                <a:lnTo>
                  <a:pt x="1107313" y="519451"/>
                </a:lnTo>
                <a:lnTo>
                  <a:pt x="1159587" y="504725"/>
                </a:lnTo>
                <a:lnTo>
                  <a:pt x="1212298" y="489411"/>
                </a:lnTo>
                <a:lnTo>
                  <a:pt x="1265220" y="473598"/>
                </a:lnTo>
                <a:lnTo>
                  <a:pt x="1318131" y="457375"/>
                </a:lnTo>
                <a:lnTo>
                  <a:pt x="1370806" y="440832"/>
                </a:lnTo>
                <a:lnTo>
                  <a:pt x="1423022" y="424058"/>
                </a:lnTo>
                <a:lnTo>
                  <a:pt x="1474555" y="407141"/>
                </a:lnTo>
                <a:lnTo>
                  <a:pt x="1525182" y="390171"/>
                </a:lnTo>
                <a:lnTo>
                  <a:pt x="1574678" y="373237"/>
                </a:lnTo>
                <a:lnTo>
                  <a:pt x="1622821" y="356427"/>
                </a:lnTo>
                <a:lnTo>
                  <a:pt x="1669387" y="339831"/>
                </a:lnTo>
                <a:lnTo>
                  <a:pt x="1714152" y="323538"/>
                </a:lnTo>
                <a:lnTo>
                  <a:pt x="1756892" y="307637"/>
                </a:lnTo>
                <a:lnTo>
                  <a:pt x="1797384" y="292217"/>
                </a:lnTo>
                <a:lnTo>
                  <a:pt x="1835404" y="277368"/>
                </a:lnTo>
                <a:lnTo>
                  <a:pt x="1899250" y="251102"/>
                </a:lnTo>
                <a:lnTo>
                  <a:pt x="1957665" y="225139"/>
                </a:lnTo>
                <a:lnTo>
                  <a:pt x="2011190" y="199448"/>
                </a:lnTo>
                <a:lnTo>
                  <a:pt x="2060371" y="173998"/>
                </a:lnTo>
                <a:lnTo>
                  <a:pt x="2105751" y="148758"/>
                </a:lnTo>
                <a:lnTo>
                  <a:pt x="2147874" y="123697"/>
                </a:lnTo>
                <a:lnTo>
                  <a:pt x="2187285" y="98785"/>
                </a:lnTo>
                <a:lnTo>
                  <a:pt x="2224525" y="73990"/>
                </a:lnTo>
                <a:lnTo>
                  <a:pt x="2260141" y="49281"/>
                </a:lnTo>
                <a:lnTo>
                  <a:pt x="2294675" y="24628"/>
                </a:lnTo>
                <a:lnTo>
                  <a:pt x="2328672" y="0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3554" y="498094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3554" y="916686"/>
            <a:ext cx="803275" cy="89789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  <a:p>
            <a:pPr marL="76835">
              <a:lnSpc>
                <a:spcPct val="100000"/>
              </a:lnSpc>
              <a:spcBef>
                <a:spcPts val="1275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5017" y="928877"/>
            <a:ext cx="2176780" cy="1176655"/>
          </a:xfrm>
          <a:custGeom>
            <a:avLst/>
            <a:gdLst/>
            <a:ahLst/>
            <a:cxnLst/>
            <a:rect l="l" t="t" r="r" b="b"/>
            <a:pathLst>
              <a:path w="2176779" h="1176655">
                <a:moveTo>
                  <a:pt x="0" y="0"/>
                </a:moveTo>
                <a:lnTo>
                  <a:pt x="48584" y="4354"/>
                </a:lnTo>
                <a:lnTo>
                  <a:pt x="97207" y="8842"/>
                </a:lnTo>
                <a:lnTo>
                  <a:pt x="145909" y="13598"/>
                </a:lnTo>
                <a:lnTo>
                  <a:pt x="194728" y="18758"/>
                </a:lnTo>
                <a:lnTo>
                  <a:pt x="243705" y="24457"/>
                </a:lnTo>
                <a:lnTo>
                  <a:pt x="292878" y="30831"/>
                </a:lnTo>
                <a:lnTo>
                  <a:pt x="342286" y="38017"/>
                </a:lnTo>
                <a:lnTo>
                  <a:pt x="391969" y="46148"/>
                </a:lnTo>
                <a:lnTo>
                  <a:pt x="441966" y="55362"/>
                </a:lnTo>
                <a:lnTo>
                  <a:pt x="492317" y="65793"/>
                </a:lnTo>
                <a:lnTo>
                  <a:pt x="543060" y="77577"/>
                </a:lnTo>
                <a:lnTo>
                  <a:pt x="594234" y="90850"/>
                </a:lnTo>
                <a:lnTo>
                  <a:pt x="645880" y="105748"/>
                </a:lnTo>
                <a:lnTo>
                  <a:pt x="698036" y="122405"/>
                </a:lnTo>
                <a:lnTo>
                  <a:pt x="750742" y="140959"/>
                </a:lnTo>
                <a:lnTo>
                  <a:pt x="804037" y="161544"/>
                </a:lnTo>
                <a:lnTo>
                  <a:pt x="845599" y="178884"/>
                </a:lnTo>
                <a:lnTo>
                  <a:pt x="888488" y="197868"/>
                </a:lnTo>
                <a:lnTo>
                  <a:pt x="932523" y="218361"/>
                </a:lnTo>
                <a:lnTo>
                  <a:pt x="977523" y="240228"/>
                </a:lnTo>
                <a:lnTo>
                  <a:pt x="1023307" y="263336"/>
                </a:lnTo>
                <a:lnTo>
                  <a:pt x="1069696" y="287550"/>
                </a:lnTo>
                <a:lnTo>
                  <a:pt x="1116508" y="312735"/>
                </a:lnTo>
                <a:lnTo>
                  <a:pt x="1163563" y="338756"/>
                </a:lnTo>
                <a:lnTo>
                  <a:pt x="1210681" y="365481"/>
                </a:lnTo>
                <a:lnTo>
                  <a:pt x="1257681" y="392773"/>
                </a:lnTo>
                <a:lnTo>
                  <a:pt x="1304382" y="420499"/>
                </a:lnTo>
                <a:lnTo>
                  <a:pt x="1350605" y="448524"/>
                </a:lnTo>
                <a:lnTo>
                  <a:pt x="1396167" y="476713"/>
                </a:lnTo>
                <a:lnTo>
                  <a:pt x="1440890" y="504933"/>
                </a:lnTo>
                <a:lnTo>
                  <a:pt x="1484592" y="533048"/>
                </a:lnTo>
                <a:lnTo>
                  <a:pt x="1527093" y="560925"/>
                </a:lnTo>
                <a:lnTo>
                  <a:pt x="1568212" y="588428"/>
                </a:lnTo>
                <a:lnTo>
                  <a:pt x="1607769" y="615424"/>
                </a:lnTo>
                <a:lnTo>
                  <a:pt x="1645583" y="641778"/>
                </a:lnTo>
                <a:lnTo>
                  <a:pt x="1681474" y="667356"/>
                </a:lnTo>
                <a:lnTo>
                  <a:pt x="1715262" y="692023"/>
                </a:lnTo>
                <a:lnTo>
                  <a:pt x="1766098" y="730863"/>
                </a:lnTo>
                <a:lnTo>
                  <a:pt x="1813247" y="769328"/>
                </a:lnTo>
                <a:lnTo>
                  <a:pt x="1857015" y="807449"/>
                </a:lnTo>
                <a:lnTo>
                  <a:pt x="1897709" y="845257"/>
                </a:lnTo>
                <a:lnTo>
                  <a:pt x="1935636" y="882782"/>
                </a:lnTo>
                <a:lnTo>
                  <a:pt x="1971103" y="920056"/>
                </a:lnTo>
                <a:lnTo>
                  <a:pt x="2004417" y="957110"/>
                </a:lnTo>
                <a:lnTo>
                  <a:pt x="2035884" y="993974"/>
                </a:lnTo>
                <a:lnTo>
                  <a:pt x="2065812" y="1030679"/>
                </a:lnTo>
                <a:lnTo>
                  <a:pt x="2094508" y="1067256"/>
                </a:lnTo>
                <a:lnTo>
                  <a:pt x="2122279" y="1103736"/>
                </a:lnTo>
                <a:lnTo>
                  <a:pt x="2149431" y="1140149"/>
                </a:lnTo>
                <a:lnTo>
                  <a:pt x="2176272" y="1176527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2638" y="749045"/>
            <a:ext cx="2176780" cy="889000"/>
          </a:xfrm>
          <a:custGeom>
            <a:avLst/>
            <a:gdLst/>
            <a:ahLst/>
            <a:cxnLst/>
            <a:rect l="l" t="t" r="r" b="b"/>
            <a:pathLst>
              <a:path w="2176779" h="889000">
                <a:moveTo>
                  <a:pt x="0" y="0"/>
                </a:moveTo>
                <a:lnTo>
                  <a:pt x="48584" y="3279"/>
                </a:lnTo>
                <a:lnTo>
                  <a:pt x="97207" y="6660"/>
                </a:lnTo>
                <a:lnTo>
                  <a:pt x="145909" y="10246"/>
                </a:lnTo>
                <a:lnTo>
                  <a:pt x="194728" y="14138"/>
                </a:lnTo>
                <a:lnTo>
                  <a:pt x="243705" y="18439"/>
                </a:lnTo>
                <a:lnTo>
                  <a:pt x="292878" y="23250"/>
                </a:lnTo>
                <a:lnTo>
                  <a:pt x="342286" y="28674"/>
                </a:lnTo>
                <a:lnTo>
                  <a:pt x="391969" y="34813"/>
                </a:lnTo>
                <a:lnTo>
                  <a:pt x="441966" y="41770"/>
                </a:lnTo>
                <a:lnTo>
                  <a:pt x="492317" y="49645"/>
                </a:lnTo>
                <a:lnTo>
                  <a:pt x="543060" y="58542"/>
                </a:lnTo>
                <a:lnTo>
                  <a:pt x="594234" y="68562"/>
                </a:lnTo>
                <a:lnTo>
                  <a:pt x="645880" y="79807"/>
                </a:lnTo>
                <a:lnTo>
                  <a:pt x="698036" y="92381"/>
                </a:lnTo>
                <a:lnTo>
                  <a:pt x="750742" y="106384"/>
                </a:lnTo>
                <a:lnTo>
                  <a:pt x="804037" y="121919"/>
                </a:lnTo>
                <a:lnTo>
                  <a:pt x="847714" y="135708"/>
                </a:lnTo>
                <a:lnTo>
                  <a:pt x="892843" y="150860"/>
                </a:lnTo>
                <a:lnTo>
                  <a:pt x="939216" y="167256"/>
                </a:lnTo>
                <a:lnTo>
                  <a:pt x="986623" y="184780"/>
                </a:lnTo>
                <a:lnTo>
                  <a:pt x="1034855" y="203315"/>
                </a:lnTo>
                <a:lnTo>
                  <a:pt x="1083703" y="222741"/>
                </a:lnTo>
                <a:lnTo>
                  <a:pt x="1132959" y="242943"/>
                </a:lnTo>
                <a:lnTo>
                  <a:pt x="1182413" y="263802"/>
                </a:lnTo>
                <a:lnTo>
                  <a:pt x="1231857" y="285201"/>
                </a:lnTo>
                <a:lnTo>
                  <a:pt x="1281080" y="307022"/>
                </a:lnTo>
                <a:lnTo>
                  <a:pt x="1329875" y="329148"/>
                </a:lnTo>
                <a:lnTo>
                  <a:pt x="1378033" y="351461"/>
                </a:lnTo>
                <a:lnTo>
                  <a:pt x="1425344" y="373844"/>
                </a:lnTo>
                <a:lnTo>
                  <a:pt x="1471599" y="396180"/>
                </a:lnTo>
                <a:lnTo>
                  <a:pt x="1516590" y="418349"/>
                </a:lnTo>
                <a:lnTo>
                  <a:pt x="1560107" y="440236"/>
                </a:lnTo>
                <a:lnTo>
                  <a:pt x="1601942" y="461723"/>
                </a:lnTo>
                <a:lnTo>
                  <a:pt x="1641885" y="482691"/>
                </a:lnTo>
                <a:lnTo>
                  <a:pt x="1679728" y="503024"/>
                </a:lnTo>
                <a:lnTo>
                  <a:pt x="1715262" y="522604"/>
                </a:lnTo>
                <a:lnTo>
                  <a:pt x="1770164" y="554370"/>
                </a:lnTo>
                <a:lnTo>
                  <a:pt x="1820769" y="585805"/>
                </a:lnTo>
                <a:lnTo>
                  <a:pt x="1867465" y="616940"/>
                </a:lnTo>
                <a:lnTo>
                  <a:pt x="1910644" y="647803"/>
                </a:lnTo>
                <a:lnTo>
                  <a:pt x="1950695" y="678425"/>
                </a:lnTo>
                <a:lnTo>
                  <a:pt x="1988010" y="708834"/>
                </a:lnTo>
                <a:lnTo>
                  <a:pt x="2022977" y="739061"/>
                </a:lnTo>
                <a:lnTo>
                  <a:pt x="2055988" y="769135"/>
                </a:lnTo>
                <a:lnTo>
                  <a:pt x="2087433" y="799085"/>
                </a:lnTo>
                <a:lnTo>
                  <a:pt x="2117702" y="828942"/>
                </a:lnTo>
                <a:lnTo>
                  <a:pt x="2147184" y="858734"/>
                </a:lnTo>
                <a:lnTo>
                  <a:pt x="2176271" y="888491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353" y="532637"/>
            <a:ext cx="2186940" cy="809625"/>
          </a:xfrm>
          <a:custGeom>
            <a:avLst/>
            <a:gdLst/>
            <a:ahLst/>
            <a:cxnLst/>
            <a:rect l="l" t="t" r="r" b="b"/>
            <a:pathLst>
              <a:path w="2186940" h="809625">
                <a:moveTo>
                  <a:pt x="0" y="0"/>
                </a:moveTo>
                <a:lnTo>
                  <a:pt x="48822" y="2992"/>
                </a:lnTo>
                <a:lnTo>
                  <a:pt x="97683" y="6077"/>
                </a:lnTo>
                <a:lnTo>
                  <a:pt x="146624" y="9348"/>
                </a:lnTo>
                <a:lnTo>
                  <a:pt x="195683" y="12898"/>
                </a:lnTo>
                <a:lnTo>
                  <a:pt x="244899" y="16820"/>
                </a:lnTo>
                <a:lnTo>
                  <a:pt x="294313" y="21208"/>
                </a:lnTo>
                <a:lnTo>
                  <a:pt x="343963" y="26153"/>
                </a:lnTo>
                <a:lnTo>
                  <a:pt x="393890" y="31750"/>
                </a:lnTo>
                <a:lnTo>
                  <a:pt x="444132" y="38090"/>
                </a:lnTo>
                <a:lnTo>
                  <a:pt x="494729" y="45268"/>
                </a:lnTo>
                <a:lnTo>
                  <a:pt x="545720" y="53376"/>
                </a:lnTo>
                <a:lnTo>
                  <a:pt x="597146" y="62507"/>
                </a:lnTo>
                <a:lnTo>
                  <a:pt x="649044" y="72755"/>
                </a:lnTo>
                <a:lnTo>
                  <a:pt x="701455" y="84211"/>
                </a:lnTo>
                <a:lnTo>
                  <a:pt x="754419" y="96970"/>
                </a:lnTo>
                <a:lnTo>
                  <a:pt x="807974" y="111125"/>
                </a:lnTo>
                <a:lnTo>
                  <a:pt x="854217" y="124365"/>
                </a:lnTo>
                <a:lnTo>
                  <a:pt x="902067" y="138977"/>
                </a:lnTo>
                <a:lnTo>
                  <a:pt x="951278" y="154835"/>
                </a:lnTo>
                <a:lnTo>
                  <a:pt x="1001604" y="171814"/>
                </a:lnTo>
                <a:lnTo>
                  <a:pt x="1052800" y="189790"/>
                </a:lnTo>
                <a:lnTo>
                  <a:pt x="1104622" y="208636"/>
                </a:lnTo>
                <a:lnTo>
                  <a:pt x="1156824" y="228229"/>
                </a:lnTo>
                <a:lnTo>
                  <a:pt x="1209161" y="248443"/>
                </a:lnTo>
                <a:lnTo>
                  <a:pt x="1261387" y="269152"/>
                </a:lnTo>
                <a:lnTo>
                  <a:pt x="1313258" y="290232"/>
                </a:lnTo>
                <a:lnTo>
                  <a:pt x="1364529" y="311558"/>
                </a:lnTo>
                <a:lnTo>
                  <a:pt x="1414953" y="333004"/>
                </a:lnTo>
                <a:lnTo>
                  <a:pt x="1464286" y="354446"/>
                </a:lnTo>
                <a:lnTo>
                  <a:pt x="1512283" y="375758"/>
                </a:lnTo>
                <a:lnTo>
                  <a:pt x="1558699" y="396815"/>
                </a:lnTo>
                <a:lnTo>
                  <a:pt x="1603288" y="417493"/>
                </a:lnTo>
                <a:lnTo>
                  <a:pt x="1645805" y="437665"/>
                </a:lnTo>
                <a:lnTo>
                  <a:pt x="1686005" y="457208"/>
                </a:lnTo>
                <a:lnTo>
                  <a:pt x="1723644" y="475996"/>
                </a:lnTo>
                <a:lnTo>
                  <a:pt x="1783615" y="507533"/>
                </a:lnTo>
                <a:lnTo>
                  <a:pt x="1838485" y="538716"/>
                </a:lnTo>
                <a:lnTo>
                  <a:pt x="1888764" y="569579"/>
                </a:lnTo>
                <a:lnTo>
                  <a:pt x="1934963" y="600158"/>
                </a:lnTo>
                <a:lnTo>
                  <a:pt x="1977591" y="630489"/>
                </a:lnTo>
                <a:lnTo>
                  <a:pt x="2017158" y="660607"/>
                </a:lnTo>
                <a:lnTo>
                  <a:pt x="2054175" y="690547"/>
                </a:lnTo>
                <a:lnTo>
                  <a:pt x="2089152" y="720345"/>
                </a:lnTo>
                <a:lnTo>
                  <a:pt x="2122598" y="750037"/>
                </a:lnTo>
                <a:lnTo>
                  <a:pt x="2155024" y="779658"/>
                </a:lnTo>
                <a:lnTo>
                  <a:pt x="2186940" y="809244"/>
                </a:lnTo>
              </a:path>
            </a:pathLst>
          </a:custGeom>
          <a:ln w="25907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8157" y="1139443"/>
            <a:ext cx="743585" cy="1163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2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  <a:p>
            <a:pPr marL="17145">
              <a:lnSpc>
                <a:spcPct val="100000"/>
              </a:lnSpc>
              <a:spcBef>
                <a:spcPts val="625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日線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7445" y="18875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多頭排列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74716" y="15100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  <a:latin typeface="DFKai-SB"/>
                <a:cs typeface="DFKai-SB"/>
              </a:rPr>
              <a:t>空頭排列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0100" y="4821935"/>
            <a:ext cx="614172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705" y="2781907"/>
            <a:ext cx="3068320" cy="1955164"/>
          </a:xfrm>
          <a:custGeom>
            <a:avLst/>
            <a:gdLst/>
            <a:ahLst/>
            <a:cxnLst/>
            <a:rect l="l" t="t" r="r" b="b"/>
            <a:pathLst>
              <a:path w="3068320" h="1955164">
                <a:moveTo>
                  <a:pt x="895014" y="1954684"/>
                </a:moveTo>
                <a:lnTo>
                  <a:pt x="780333" y="1625373"/>
                </a:lnTo>
                <a:lnTo>
                  <a:pt x="723076" y="1606161"/>
                </a:lnTo>
                <a:lnTo>
                  <a:pt x="667824" y="1585771"/>
                </a:lnTo>
                <a:lnTo>
                  <a:pt x="614599" y="1564247"/>
                </a:lnTo>
                <a:lnTo>
                  <a:pt x="563422" y="1541635"/>
                </a:lnTo>
                <a:lnTo>
                  <a:pt x="514315" y="1517977"/>
                </a:lnTo>
                <a:lnTo>
                  <a:pt x="467301" y="1493320"/>
                </a:lnTo>
                <a:lnTo>
                  <a:pt x="422401" y="1467707"/>
                </a:lnTo>
                <a:lnTo>
                  <a:pt x="379637" y="1441183"/>
                </a:lnTo>
                <a:lnTo>
                  <a:pt x="339030" y="1413792"/>
                </a:lnTo>
                <a:lnTo>
                  <a:pt x="300603" y="1385579"/>
                </a:lnTo>
                <a:lnTo>
                  <a:pt x="264377" y="1356587"/>
                </a:lnTo>
                <a:lnTo>
                  <a:pt x="230374" y="1326862"/>
                </a:lnTo>
                <a:lnTo>
                  <a:pt x="198617" y="1296448"/>
                </a:lnTo>
                <a:lnTo>
                  <a:pt x="169126" y="1265389"/>
                </a:lnTo>
                <a:lnTo>
                  <a:pt x="141924" y="1233729"/>
                </a:lnTo>
                <a:lnTo>
                  <a:pt x="117032" y="1201513"/>
                </a:lnTo>
                <a:lnTo>
                  <a:pt x="94473" y="1168786"/>
                </a:lnTo>
                <a:lnTo>
                  <a:pt x="74268" y="1135592"/>
                </a:lnTo>
                <a:lnTo>
                  <a:pt x="41008" y="1067979"/>
                </a:lnTo>
                <a:lnTo>
                  <a:pt x="17427" y="999031"/>
                </a:lnTo>
                <a:lnTo>
                  <a:pt x="3699" y="929102"/>
                </a:lnTo>
                <a:lnTo>
                  <a:pt x="0" y="858547"/>
                </a:lnTo>
                <a:lnTo>
                  <a:pt x="1965" y="823147"/>
                </a:lnTo>
                <a:lnTo>
                  <a:pt x="13635" y="752321"/>
                </a:lnTo>
                <a:lnTo>
                  <a:pt x="35771" y="681758"/>
                </a:lnTo>
                <a:lnTo>
                  <a:pt x="50817" y="646686"/>
                </a:lnTo>
                <a:lnTo>
                  <a:pt x="68545" y="611813"/>
                </a:lnTo>
                <a:lnTo>
                  <a:pt x="88977" y="577183"/>
                </a:lnTo>
                <a:lnTo>
                  <a:pt x="112135" y="542842"/>
                </a:lnTo>
                <a:lnTo>
                  <a:pt x="138039" y="508832"/>
                </a:lnTo>
                <a:lnTo>
                  <a:pt x="166713" y="475199"/>
                </a:lnTo>
                <a:lnTo>
                  <a:pt x="198177" y="441987"/>
                </a:lnTo>
                <a:lnTo>
                  <a:pt x="226057" y="415122"/>
                </a:lnTo>
                <a:lnTo>
                  <a:pt x="255366" y="389029"/>
                </a:lnTo>
                <a:lnTo>
                  <a:pt x="286058" y="363716"/>
                </a:lnTo>
                <a:lnTo>
                  <a:pt x="318090" y="339191"/>
                </a:lnTo>
                <a:lnTo>
                  <a:pt x="351418" y="315459"/>
                </a:lnTo>
                <a:lnTo>
                  <a:pt x="385997" y="292528"/>
                </a:lnTo>
                <a:lnTo>
                  <a:pt x="421783" y="270405"/>
                </a:lnTo>
                <a:lnTo>
                  <a:pt x="458732" y="249096"/>
                </a:lnTo>
                <a:lnTo>
                  <a:pt x="496800" y="228610"/>
                </a:lnTo>
                <a:lnTo>
                  <a:pt x="535943" y="208953"/>
                </a:lnTo>
                <a:lnTo>
                  <a:pt x="576116" y="190131"/>
                </a:lnTo>
                <a:lnTo>
                  <a:pt x="617276" y="172153"/>
                </a:lnTo>
                <a:lnTo>
                  <a:pt x="659377" y="155024"/>
                </a:lnTo>
                <a:lnTo>
                  <a:pt x="702377" y="138752"/>
                </a:lnTo>
                <a:lnTo>
                  <a:pt x="746230" y="123344"/>
                </a:lnTo>
                <a:lnTo>
                  <a:pt x="790892" y="108806"/>
                </a:lnTo>
                <a:lnTo>
                  <a:pt x="836320" y="95147"/>
                </a:lnTo>
                <a:lnTo>
                  <a:pt x="882469" y="82372"/>
                </a:lnTo>
                <a:lnTo>
                  <a:pt x="929294" y="70489"/>
                </a:lnTo>
                <a:lnTo>
                  <a:pt x="976753" y="59505"/>
                </a:lnTo>
                <a:lnTo>
                  <a:pt x="1024800" y="49427"/>
                </a:lnTo>
                <a:lnTo>
                  <a:pt x="1073391" y="40261"/>
                </a:lnTo>
                <a:lnTo>
                  <a:pt x="1122482" y="32016"/>
                </a:lnTo>
                <a:lnTo>
                  <a:pt x="1172029" y="24696"/>
                </a:lnTo>
                <a:lnTo>
                  <a:pt x="1221987" y="18311"/>
                </a:lnTo>
                <a:lnTo>
                  <a:pt x="1272314" y="12867"/>
                </a:lnTo>
                <a:lnTo>
                  <a:pt x="1322963" y="8370"/>
                </a:lnTo>
                <a:lnTo>
                  <a:pt x="1373892" y="4828"/>
                </a:lnTo>
                <a:lnTo>
                  <a:pt x="1425055" y="2247"/>
                </a:lnTo>
                <a:lnTo>
                  <a:pt x="1476410" y="636"/>
                </a:lnTo>
                <a:lnTo>
                  <a:pt x="1527910" y="0"/>
                </a:lnTo>
                <a:lnTo>
                  <a:pt x="1579513" y="346"/>
                </a:lnTo>
                <a:lnTo>
                  <a:pt x="1631175" y="1682"/>
                </a:lnTo>
                <a:lnTo>
                  <a:pt x="1682850" y="4015"/>
                </a:lnTo>
                <a:lnTo>
                  <a:pt x="1734494" y="7352"/>
                </a:lnTo>
                <a:lnTo>
                  <a:pt x="1786065" y="11699"/>
                </a:lnTo>
                <a:lnTo>
                  <a:pt x="1837517" y="17064"/>
                </a:lnTo>
                <a:lnTo>
                  <a:pt x="1888805" y="23454"/>
                </a:lnTo>
                <a:lnTo>
                  <a:pt x="1939887" y="30875"/>
                </a:lnTo>
                <a:lnTo>
                  <a:pt x="1990718" y="39335"/>
                </a:lnTo>
                <a:lnTo>
                  <a:pt x="2041253" y="48840"/>
                </a:lnTo>
                <a:lnTo>
                  <a:pt x="2091448" y="59398"/>
                </a:lnTo>
                <a:lnTo>
                  <a:pt x="2141260" y="71015"/>
                </a:lnTo>
                <a:lnTo>
                  <a:pt x="2190643" y="83700"/>
                </a:lnTo>
                <a:lnTo>
                  <a:pt x="2239555" y="97457"/>
                </a:lnTo>
                <a:lnTo>
                  <a:pt x="2287950" y="112295"/>
                </a:lnTo>
                <a:lnTo>
                  <a:pt x="2345198" y="131508"/>
                </a:lnTo>
                <a:lnTo>
                  <a:pt x="2400441" y="151898"/>
                </a:lnTo>
                <a:lnTo>
                  <a:pt x="2453658" y="173422"/>
                </a:lnTo>
                <a:lnTo>
                  <a:pt x="2504827" y="196034"/>
                </a:lnTo>
                <a:lnTo>
                  <a:pt x="2553927" y="219691"/>
                </a:lnTo>
                <a:lnTo>
                  <a:pt x="2600934" y="244348"/>
                </a:lnTo>
                <a:lnTo>
                  <a:pt x="2645828" y="269961"/>
                </a:lnTo>
                <a:lnTo>
                  <a:pt x="2688586" y="296485"/>
                </a:lnTo>
                <a:lnTo>
                  <a:pt x="2729187" y="323876"/>
                </a:lnTo>
                <a:lnTo>
                  <a:pt x="2767609" y="352090"/>
                </a:lnTo>
                <a:lnTo>
                  <a:pt x="2803830" y="381081"/>
                </a:lnTo>
                <a:lnTo>
                  <a:pt x="2837828" y="410807"/>
                </a:lnTo>
                <a:lnTo>
                  <a:pt x="2869581" y="441221"/>
                </a:lnTo>
                <a:lnTo>
                  <a:pt x="2899068" y="472280"/>
                </a:lnTo>
                <a:lnTo>
                  <a:pt x="2926266" y="503940"/>
                </a:lnTo>
                <a:lnTo>
                  <a:pt x="2951154" y="536155"/>
                </a:lnTo>
                <a:lnTo>
                  <a:pt x="2973710" y="568883"/>
                </a:lnTo>
                <a:lnTo>
                  <a:pt x="2993912" y="602077"/>
                </a:lnTo>
                <a:lnTo>
                  <a:pt x="3027167" y="669690"/>
                </a:lnTo>
                <a:lnTo>
                  <a:pt x="3050744" y="738638"/>
                </a:lnTo>
                <a:lnTo>
                  <a:pt x="3064469" y="808567"/>
                </a:lnTo>
                <a:lnTo>
                  <a:pt x="3068166" y="879121"/>
                </a:lnTo>
                <a:lnTo>
                  <a:pt x="3066200" y="914522"/>
                </a:lnTo>
                <a:lnTo>
                  <a:pt x="3054529" y="985348"/>
                </a:lnTo>
                <a:lnTo>
                  <a:pt x="3032393" y="1055911"/>
                </a:lnTo>
                <a:lnTo>
                  <a:pt x="3017347" y="1090983"/>
                </a:lnTo>
                <a:lnTo>
                  <a:pt x="2999619" y="1125856"/>
                </a:lnTo>
                <a:lnTo>
                  <a:pt x="2979187" y="1160485"/>
                </a:lnTo>
                <a:lnTo>
                  <a:pt x="2956031" y="1194827"/>
                </a:lnTo>
                <a:lnTo>
                  <a:pt x="2930127" y="1228837"/>
                </a:lnTo>
                <a:lnTo>
                  <a:pt x="2901454" y="1262470"/>
                </a:lnTo>
                <a:lnTo>
                  <a:pt x="2869991" y="1295681"/>
                </a:lnTo>
                <a:lnTo>
                  <a:pt x="2841233" y="1323347"/>
                </a:lnTo>
                <a:lnTo>
                  <a:pt x="2810872" y="1350245"/>
                </a:lnTo>
                <a:lnTo>
                  <a:pt x="2778955" y="1376364"/>
                </a:lnTo>
                <a:lnTo>
                  <a:pt x="2745531" y="1401690"/>
                </a:lnTo>
                <a:lnTo>
                  <a:pt x="2710646" y="1426208"/>
                </a:lnTo>
                <a:lnTo>
                  <a:pt x="2674350" y="1449906"/>
                </a:lnTo>
                <a:lnTo>
                  <a:pt x="2636690" y="1472770"/>
                </a:lnTo>
                <a:lnTo>
                  <a:pt x="2597713" y="1494787"/>
                </a:lnTo>
                <a:lnTo>
                  <a:pt x="2557468" y="1515943"/>
                </a:lnTo>
                <a:lnTo>
                  <a:pt x="2516003" y="1536224"/>
                </a:lnTo>
                <a:lnTo>
                  <a:pt x="2473365" y="1555617"/>
                </a:lnTo>
                <a:lnTo>
                  <a:pt x="2429602" y="1574109"/>
                </a:lnTo>
                <a:lnTo>
                  <a:pt x="2384763" y="1591686"/>
                </a:lnTo>
                <a:lnTo>
                  <a:pt x="2338895" y="1608334"/>
                </a:lnTo>
                <a:lnTo>
                  <a:pt x="2292045" y="1624041"/>
                </a:lnTo>
                <a:lnTo>
                  <a:pt x="2244263" y="1638792"/>
                </a:lnTo>
                <a:lnTo>
                  <a:pt x="2195595" y="1652573"/>
                </a:lnTo>
                <a:lnTo>
                  <a:pt x="2146089" y="1665373"/>
                </a:lnTo>
                <a:lnTo>
                  <a:pt x="2095795" y="1677176"/>
                </a:lnTo>
                <a:lnTo>
                  <a:pt x="2044758" y="1687970"/>
                </a:lnTo>
                <a:lnTo>
                  <a:pt x="1993028" y="1697741"/>
                </a:lnTo>
                <a:lnTo>
                  <a:pt x="1940652" y="1706475"/>
                </a:lnTo>
                <a:lnTo>
                  <a:pt x="1887677" y="1714159"/>
                </a:lnTo>
                <a:lnTo>
                  <a:pt x="1834153" y="1720779"/>
                </a:lnTo>
                <a:lnTo>
                  <a:pt x="1780126" y="1726323"/>
                </a:lnTo>
                <a:lnTo>
                  <a:pt x="1725645" y="1730776"/>
                </a:lnTo>
                <a:lnTo>
                  <a:pt x="1670758" y="1734125"/>
                </a:lnTo>
                <a:lnTo>
                  <a:pt x="1615512" y="1736356"/>
                </a:lnTo>
                <a:lnTo>
                  <a:pt x="1559955" y="1737456"/>
                </a:lnTo>
                <a:lnTo>
                  <a:pt x="1504135" y="1737411"/>
                </a:lnTo>
                <a:lnTo>
                  <a:pt x="1448100" y="1736209"/>
                </a:lnTo>
                <a:lnTo>
                  <a:pt x="1391898" y="1733835"/>
                </a:lnTo>
                <a:lnTo>
                  <a:pt x="1335577" y="1730275"/>
                </a:lnTo>
                <a:lnTo>
                  <a:pt x="895014" y="1954684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1369" y="3115182"/>
            <a:ext cx="21615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937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多頭排</a:t>
            </a:r>
            <a:r>
              <a:rPr sz="1400" spc="-15" dirty="0">
                <a:latin typeface="DFKai-SB"/>
                <a:cs typeface="DFKai-SB"/>
              </a:rPr>
              <a:t>列</a:t>
            </a:r>
            <a:r>
              <a:rPr sz="1400" dirty="0">
                <a:latin typeface="DFKai-SB"/>
                <a:cs typeface="DFKai-SB"/>
              </a:rPr>
              <a:t>是個</a:t>
            </a:r>
            <a:r>
              <a:rPr sz="1400" spc="-15" dirty="0">
                <a:latin typeface="DFKai-SB"/>
                <a:cs typeface="DFKai-SB"/>
              </a:rPr>
              <a:t>大牛</a:t>
            </a:r>
            <a:r>
              <a:rPr sz="1400" dirty="0">
                <a:latin typeface="DFKai-SB"/>
                <a:cs typeface="DFKai-SB"/>
              </a:rPr>
              <a:t>市，通 常都有</a:t>
            </a:r>
            <a:r>
              <a:rPr sz="1400" spc="-10" dirty="0">
                <a:latin typeface="DFKai-SB"/>
                <a:cs typeface="DFKai-SB"/>
              </a:rPr>
              <a:t>800</a:t>
            </a:r>
            <a:r>
              <a:rPr sz="1400" dirty="0">
                <a:latin typeface="DFKai-SB"/>
                <a:cs typeface="DFKai-SB"/>
              </a:rPr>
              <a:t>點到</a:t>
            </a:r>
            <a:r>
              <a:rPr sz="1400" spc="-5" dirty="0">
                <a:latin typeface="DFKai-SB"/>
                <a:cs typeface="DFKai-SB"/>
              </a:rPr>
              <a:t>1000</a:t>
            </a:r>
            <a:r>
              <a:rPr sz="1400" dirty="0">
                <a:latin typeface="DFKai-SB"/>
                <a:cs typeface="DFKai-SB"/>
              </a:rPr>
              <a:t>點以上 的行情</a:t>
            </a:r>
            <a:r>
              <a:rPr sz="1400" spc="-15" dirty="0">
                <a:latin typeface="DFKai-SB"/>
                <a:cs typeface="DFKai-SB"/>
              </a:rPr>
              <a:t>。</a:t>
            </a:r>
            <a:r>
              <a:rPr sz="1400" dirty="0">
                <a:latin typeface="DFKai-SB"/>
                <a:cs typeface="DFKai-SB"/>
              </a:rPr>
              <a:t>空頭</a:t>
            </a:r>
            <a:r>
              <a:rPr sz="1400" spc="-15" dirty="0">
                <a:latin typeface="DFKai-SB"/>
                <a:cs typeface="DFKai-SB"/>
              </a:rPr>
              <a:t>排列</a:t>
            </a:r>
            <a:r>
              <a:rPr sz="1400" dirty="0">
                <a:latin typeface="DFKai-SB"/>
                <a:cs typeface="DFKai-SB"/>
              </a:rPr>
              <a:t>是個大 熊市，</a:t>
            </a:r>
            <a:r>
              <a:rPr sz="1400" spc="-15" dirty="0">
                <a:latin typeface="DFKai-SB"/>
                <a:cs typeface="DFKai-SB"/>
              </a:rPr>
              <a:t>先</a:t>
            </a:r>
            <a:r>
              <a:rPr sz="1400" dirty="0">
                <a:latin typeface="DFKai-SB"/>
                <a:cs typeface="DFKai-SB"/>
              </a:rPr>
              <a:t>確定</a:t>
            </a:r>
            <a:r>
              <a:rPr sz="1400" spc="-15" dirty="0">
                <a:latin typeface="DFKai-SB"/>
                <a:cs typeface="DFKai-SB"/>
              </a:rPr>
              <a:t>股票</a:t>
            </a:r>
            <a:r>
              <a:rPr sz="1400" dirty="0">
                <a:latin typeface="DFKai-SB"/>
                <a:cs typeface="DFKai-SB"/>
              </a:rPr>
              <a:t>是否空 </a:t>
            </a:r>
            <a:r>
              <a:rPr sz="1400" spc="5" dirty="0">
                <a:latin typeface="DFKai-SB"/>
                <a:cs typeface="DFKai-SB"/>
              </a:rPr>
              <a:t>頭</a:t>
            </a:r>
            <a:r>
              <a:rPr sz="1400" dirty="0">
                <a:latin typeface="DFKai-SB"/>
                <a:cs typeface="DFKai-SB"/>
              </a:rPr>
              <a:t>排</a:t>
            </a:r>
            <a:r>
              <a:rPr sz="1400" spc="5" dirty="0">
                <a:latin typeface="DFKai-SB"/>
                <a:cs typeface="DFKai-SB"/>
              </a:rPr>
              <a:t>列</a:t>
            </a:r>
            <a:r>
              <a:rPr sz="1400" spc="-15" dirty="0">
                <a:latin typeface="DFKai-SB"/>
                <a:cs typeface="DFKai-SB"/>
              </a:rPr>
              <a:t>再</a:t>
            </a:r>
            <a:r>
              <a:rPr sz="1400" spc="5" dirty="0">
                <a:latin typeface="DFKai-SB"/>
                <a:cs typeface="DFKai-SB"/>
              </a:rPr>
              <a:t>放</a:t>
            </a:r>
            <a:r>
              <a:rPr sz="1400" dirty="0">
                <a:latin typeface="DFKai-SB"/>
                <a:cs typeface="DFKai-SB"/>
              </a:rPr>
              <a:t>空</a:t>
            </a:r>
            <a:r>
              <a:rPr sz="1400" spc="-10" dirty="0">
                <a:latin typeface="DFKai-SB"/>
                <a:cs typeface="DFKai-SB"/>
              </a:rPr>
              <a:t>比較</a:t>
            </a:r>
            <a:r>
              <a:rPr sz="1400" spc="5" dirty="0">
                <a:latin typeface="DFKai-SB"/>
                <a:cs typeface="DFKai-SB"/>
              </a:rPr>
              <a:t>安</a:t>
            </a:r>
            <a:r>
              <a:rPr sz="1400" dirty="0">
                <a:latin typeface="DFKai-SB"/>
                <a:cs typeface="DFKai-SB"/>
              </a:rPr>
              <a:t>全</a:t>
            </a:r>
            <a:r>
              <a:rPr sz="1400" spc="5" dirty="0">
                <a:latin typeface="DFKai-SB"/>
                <a:cs typeface="DFKai-SB"/>
              </a:rPr>
              <a:t>喔。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19700" y="4584191"/>
            <a:ext cx="615696" cy="99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0438" y="3042656"/>
            <a:ext cx="2207260" cy="1569085"/>
          </a:xfrm>
          <a:custGeom>
            <a:avLst/>
            <a:gdLst/>
            <a:ahLst/>
            <a:cxnLst/>
            <a:rect l="l" t="t" r="r" b="b"/>
            <a:pathLst>
              <a:path w="2207259" h="1569085">
                <a:moveTo>
                  <a:pt x="1086611" y="0"/>
                </a:moveTo>
                <a:lnTo>
                  <a:pt x="1035043" y="1286"/>
                </a:lnTo>
                <a:lnTo>
                  <a:pt x="983723" y="4086"/>
                </a:lnTo>
                <a:lnTo>
                  <a:pt x="932740" y="8383"/>
                </a:lnTo>
                <a:lnTo>
                  <a:pt x="882178" y="14164"/>
                </a:lnTo>
                <a:lnTo>
                  <a:pt x="832124" y="21413"/>
                </a:lnTo>
                <a:lnTo>
                  <a:pt x="782664" y="30115"/>
                </a:lnTo>
                <a:lnTo>
                  <a:pt x="733884" y="40255"/>
                </a:lnTo>
                <a:lnTo>
                  <a:pt x="685870" y="51817"/>
                </a:lnTo>
                <a:lnTo>
                  <a:pt x="638709" y="64786"/>
                </a:lnTo>
                <a:lnTo>
                  <a:pt x="592487" y="79148"/>
                </a:lnTo>
                <a:lnTo>
                  <a:pt x="547289" y="94887"/>
                </a:lnTo>
                <a:lnTo>
                  <a:pt x="503203" y="111989"/>
                </a:lnTo>
                <a:lnTo>
                  <a:pt x="460313" y="130437"/>
                </a:lnTo>
                <a:lnTo>
                  <a:pt x="418707" y="150217"/>
                </a:lnTo>
                <a:lnTo>
                  <a:pt x="378470" y="171314"/>
                </a:lnTo>
                <a:lnTo>
                  <a:pt x="339688" y="193713"/>
                </a:lnTo>
                <a:lnTo>
                  <a:pt x="302448" y="217398"/>
                </a:lnTo>
                <a:lnTo>
                  <a:pt x="266836" y="242355"/>
                </a:lnTo>
                <a:lnTo>
                  <a:pt x="232938" y="268568"/>
                </a:lnTo>
                <a:lnTo>
                  <a:pt x="200840" y="296022"/>
                </a:lnTo>
                <a:lnTo>
                  <a:pt x="170629" y="324702"/>
                </a:lnTo>
                <a:lnTo>
                  <a:pt x="142390" y="354593"/>
                </a:lnTo>
                <a:lnTo>
                  <a:pt x="113142" y="389597"/>
                </a:lnTo>
                <a:lnTo>
                  <a:pt x="87334" y="425162"/>
                </a:lnTo>
                <a:lnTo>
                  <a:pt x="64929" y="461207"/>
                </a:lnTo>
                <a:lnTo>
                  <a:pt x="45893" y="497652"/>
                </a:lnTo>
                <a:lnTo>
                  <a:pt x="30190" y="534417"/>
                </a:lnTo>
                <a:lnTo>
                  <a:pt x="17784" y="571422"/>
                </a:lnTo>
                <a:lnTo>
                  <a:pt x="8641" y="608587"/>
                </a:lnTo>
                <a:lnTo>
                  <a:pt x="0" y="683075"/>
                </a:lnTo>
                <a:lnTo>
                  <a:pt x="430" y="720238"/>
                </a:lnTo>
                <a:lnTo>
                  <a:pt x="10617" y="794002"/>
                </a:lnTo>
                <a:lnTo>
                  <a:pt x="33003" y="866482"/>
                </a:lnTo>
                <a:lnTo>
                  <a:pt x="48682" y="902039"/>
                </a:lnTo>
                <a:lnTo>
                  <a:pt x="67304" y="937036"/>
                </a:lnTo>
                <a:lnTo>
                  <a:pt x="88834" y="971390"/>
                </a:lnTo>
                <a:lnTo>
                  <a:pt x="113236" y="1005023"/>
                </a:lnTo>
                <a:lnTo>
                  <a:pt x="140475" y="1037854"/>
                </a:lnTo>
                <a:lnTo>
                  <a:pt x="170516" y="1069803"/>
                </a:lnTo>
                <a:lnTo>
                  <a:pt x="203323" y="1100789"/>
                </a:lnTo>
                <a:lnTo>
                  <a:pt x="238861" y="1130734"/>
                </a:lnTo>
                <a:lnTo>
                  <a:pt x="277094" y="1159555"/>
                </a:lnTo>
                <a:lnTo>
                  <a:pt x="317987" y="1187175"/>
                </a:lnTo>
                <a:lnTo>
                  <a:pt x="361504" y="1213511"/>
                </a:lnTo>
                <a:lnTo>
                  <a:pt x="407610" y="1238484"/>
                </a:lnTo>
                <a:lnTo>
                  <a:pt x="456270" y="1262015"/>
                </a:lnTo>
                <a:lnTo>
                  <a:pt x="507448" y="1284022"/>
                </a:lnTo>
                <a:lnTo>
                  <a:pt x="561109" y="1304426"/>
                </a:lnTo>
                <a:lnTo>
                  <a:pt x="643659" y="1568840"/>
                </a:lnTo>
                <a:lnTo>
                  <a:pt x="960651" y="1388627"/>
                </a:lnTo>
                <a:lnTo>
                  <a:pt x="1244854" y="1388627"/>
                </a:lnTo>
                <a:lnTo>
                  <a:pt x="1290186" y="1384428"/>
                </a:lnTo>
                <a:lnTo>
                  <a:pt x="1343409" y="1377790"/>
                </a:lnTo>
                <a:lnTo>
                  <a:pt x="1395908" y="1369530"/>
                </a:lnTo>
                <a:lnTo>
                  <a:pt x="1447593" y="1359677"/>
                </a:lnTo>
                <a:lnTo>
                  <a:pt x="1498376" y="1348259"/>
                </a:lnTo>
                <a:lnTo>
                  <a:pt x="1548165" y="1335304"/>
                </a:lnTo>
                <a:lnTo>
                  <a:pt x="1596873" y="1320841"/>
                </a:lnTo>
                <a:lnTo>
                  <a:pt x="1644410" y="1304897"/>
                </a:lnTo>
                <a:lnTo>
                  <a:pt x="1690685" y="1287501"/>
                </a:lnTo>
                <a:lnTo>
                  <a:pt x="1735610" y="1268681"/>
                </a:lnTo>
                <a:lnTo>
                  <a:pt x="1779095" y="1248466"/>
                </a:lnTo>
                <a:lnTo>
                  <a:pt x="1821051" y="1226883"/>
                </a:lnTo>
                <a:lnTo>
                  <a:pt x="1861388" y="1203961"/>
                </a:lnTo>
                <a:lnTo>
                  <a:pt x="1900017" y="1179728"/>
                </a:lnTo>
                <a:lnTo>
                  <a:pt x="1936849" y="1154212"/>
                </a:lnTo>
                <a:lnTo>
                  <a:pt x="1971793" y="1127441"/>
                </a:lnTo>
                <a:lnTo>
                  <a:pt x="2004760" y="1099445"/>
                </a:lnTo>
                <a:lnTo>
                  <a:pt x="2035662" y="1070250"/>
                </a:lnTo>
                <a:lnTo>
                  <a:pt x="2064408" y="1039885"/>
                </a:lnTo>
                <a:lnTo>
                  <a:pt x="2093656" y="1004881"/>
                </a:lnTo>
                <a:lnTo>
                  <a:pt x="2119464" y="969316"/>
                </a:lnTo>
                <a:lnTo>
                  <a:pt x="2141869" y="933271"/>
                </a:lnTo>
                <a:lnTo>
                  <a:pt x="2160905" y="896826"/>
                </a:lnTo>
                <a:lnTo>
                  <a:pt x="2176608" y="860061"/>
                </a:lnTo>
                <a:lnTo>
                  <a:pt x="2189013" y="823056"/>
                </a:lnTo>
                <a:lnTo>
                  <a:pt x="2198156" y="785891"/>
                </a:lnTo>
                <a:lnTo>
                  <a:pt x="2206798" y="711403"/>
                </a:lnTo>
                <a:lnTo>
                  <a:pt x="2206367" y="674239"/>
                </a:lnTo>
                <a:lnTo>
                  <a:pt x="2196180" y="600476"/>
                </a:lnTo>
                <a:lnTo>
                  <a:pt x="2173795" y="527996"/>
                </a:lnTo>
                <a:lnTo>
                  <a:pt x="2158116" y="492438"/>
                </a:lnTo>
                <a:lnTo>
                  <a:pt x="2139494" y="457442"/>
                </a:lnTo>
                <a:lnTo>
                  <a:pt x="2117964" y="423087"/>
                </a:lnTo>
                <a:lnTo>
                  <a:pt x="2093562" y="389455"/>
                </a:lnTo>
                <a:lnTo>
                  <a:pt x="2066323" y="356624"/>
                </a:lnTo>
                <a:lnTo>
                  <a:pt x="2036282" y="324675"/>
                </a:lnTo>
                <a:lnTo>
                  <a:pt x="2003475" y="293688"/>
                </a:lnTo>
                <a:lnTo>
                  <a:pt x="1967937" y="263744"/>
                </a:lnTo>
                <a:lnTo>
                  <a:pt x="1929704" y="234922"/>
                </a:lnTo>
                <a:lnTo>
                  <a:pt x="1888811" y="207303"/>
                </a:lnTo>
                <a:lnTo>
                  <a:pt x="1845294" y="180967"/>
                </a:lnTo>
                <a:lnTo>
                  <a:pt x="1799187" y="155993"/>
                </a:lnTo>
                <a:lnTo>
                  <a:pt x="1750528" y="132463"/>
                </a:lnTo>
                <a:lnTo>
                  <a:pt x="1699350" y="110456"/>
                </a:lnTo>
                <a:lnTo>
                  <a:pt x="1645689" y="90052"/>
                </a:lnTo>
                <a:lnTo>
                  <a:pt x="1597063" y="73694"/>
                </a:lnTo>
                <a:lnTo>
                  <a:pt x="1547738" y="59016"/>
                </a:lnTo>
                <a:lnTo>
                  <a:pt x="1497801" y="46002"/>
                </a:lnTo>
                <a:lnTo>
                  <a:pt x="1447339" y="34638"/>
                </a:lnTo>
                <a:lnTo>
                  <a:pt x="1396436" y="24907"/>
                </a:lnTo>
                <a:lnTo>
                  <a:pt x="1345180" y="16796"/>
                </a:lnTo>
                <a:lnTo>
                  <a:pt x="1293657" y="10290"/>
                </a:lnTo>
                <a:lnTo>
                  <a:pt x="1241952" y="5371"/>
                </a:lnTo>
                <a:lnTo>
                  <a:pt x="1190152" y="2027"/>
                </a:lnTo>
                <a:lnTo>
                  <a:pt x="1138343" y="242"/>
                </a:lnTo>
                <a:lnTo>
                  <a:pt x="1086611" y="0"/>
                </a:lnTo>
                <a:close/>
              </a:path>
              <a:path w="2207259" h="1569085">
                <a:moveTo>
                  <a:pt x="1244854" y="1388627"/>
                </a:moveTo>
                <a:lnTo>
                  <a:pt x="960651" y="1388627"/>
                </a:lnTo>
                <a:lnTo>
                  <a:pt x="1016340" y="1392310"/>
                </a:lnTo>
                <a:lnTo>
                  <a:pt x="1071842" y="1394202"/>
                </a:lnTo>
                <a:lnTo>
                  <a:pt x="1127067" y="1394332"/>
                </a:lnTo>
                <a:lnTo>
                  <a:pt x="1181925" y="1392727"/>
                </a:lnTo>
                <a:lnTo>
                  <a:pt x="1236328" y="1389417"/>
                </a:lnTo>
                <a:lnTo>
                  <a:pt x="1244854" y="1388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0438" y="3042656"/>
            <a:ext cx="2207260" cy="1569085"/>
          </a:xfrm>
          <a:custGeom>
            <a:avLst/>
            <a:gdLst/>
            <a:ahLst/>
            <a:cxnLst/>
            <a:rect l="l" t="t" r="r" b="b"/>
            <a:pathLst>
              <a:path w="2207259" h="1569085">
                <a:moveTo>
                  <a:pt x="643659" y="1568840"/>
                </a:moveTo>
                <a:lnTo>
                  <a:pt x="561109" y="1304426"/>
                </a:lnTo>
                <a:lnTo>
                  <a:pt x="507448" y="1284022"/>
                </a:lnTo>
                <a:lnTo>
                  <a:pt x="456270" y="1262015"/>
                </a:lnTo>
                <a:lnTo>
                  <a:pt x="407610" y="1238484"/>
                </a:lnTo>
                <a:lnTo>
                  <a:pt x="361504" y="1213511"/>
                </a:lnTo>
                <a:lnTo>
                  <a:pt x="317987" y="1187175"/>
                </a:lnTo>
                <a:lnTo>
                  <a:pt x="277094" y="1159555"/>
                </a:lnTo>
                <a:lnTo>
                  <a:pt x="238861" y="1130734"/>
                </a:lnTo>
                <a:lnTo>
                  <a:pt x="203323" y="1100789"/>
                </a:lnTo>
                <a:lnTo>
                  <a:pt x="170516" y="1069803"/>
                </a:lnTo>
                <a:lnTo>
                  <a:pt x="140475" y="1037854"/>
                </a:lnTo>
                <a:lnTo>
                  <a:pt x="113236" y="1005023"/>
                </a:lnTo>
                <a:lnTo>
                  <a:pt x="88834" y="971390"/>
                </a:lnTo>
                <a:lnTo>
                  <a:pt x="67304" y="937036"/>
                </a:lnTo>
                <a:lnTo>
                  <a:pt x="48682" y="902039"/>
                </a:lnTo>
                <a:lnTo>
                  <a:pt x="33003" y="866482"/>
                </a:lnTo>
                <a:lnTo>
                  <a:pt x="20303" y="830443"/>
                </a:lnTo>
                <a:lnTo>
                  <a:pt x="3981" y="757241"/>
                </a:lnTo>
                <a:lnTo>
                  <a:pt x="0" y="683075"/>
                </a:lnTo>
                <a:lnTo>
                  <a:pt x="2725" y="645831"/>
                </a:lnTo>
                <a:lnTo>
                  <a:pt x="17784" y="571422"/>
                </a:lnTo>
                <a:lnTo>
                  <a:pt x="30190" y="534417"/>
                </a:lnTo>
                <a:lnTo>
                  <a:pt x="45893" y="497652"/>
                </a:lnTo>
                <a:lnTo>
                  <a:pt x="64929" y="461207"/>
                </a:lnTo>
                <a:lnTo>
                  <a:pt x="87334" y="425162"/>
                </a:lnTo>
                <a:lnTo>
                  <a:pt x="113142" y="389597"/>
                </a:lnTo>
                <a:lnTo>
                  <a:pt x="142390" y="354593"/>
                </a:lnTo>
                <a:lnTo>
                  <a:pt x="170629" y="324702"/>
                </a:lnTo>
                <a:lnTo>
                  <a:pt x="200840" y="296022"/>
                </a:lnTo>
                <a:lnTo>
                  <a:pt x="232938" y="268568"/>
                </a:lnTo>
                <a:lnTo>
                  <a:pt x="266836" y="242355"/>
                </a:lnTo>
                <a:lnTo>
                  <a:pt x="302448" y="217398"/>
                </a:lnTo>
                <a:lnTo>
                  <a:pt x="339688" y="193713"/>
                </a:lnTo>
                <a:lnTo>
                  <a:pt x="378470" y="171314"/>
                </a:lnTo>
                <a:lnTo>
                  <a:pt x="418707" y="150217"/>
                </a:lnTo>
                <a:lnTo>
                  <a:pt x="460313" y="130437"/>
                </a:lnTo>
                <a:lnTo>
                  <a:pt x="503203" y="111989"/>
                </a:lnTo>
                <a:lnTo>
                  <a:pt x="547289" y="94887"/>
                </a:lnTo>
                <a:lnTo>
                  <a:pt x="592487" y="79148"/>
                </a:lnTo>
                <a:lnTo>
                  <a:pt x="638709" y="64786"/>
                </a:lnTo>
                <a:lnTo>
                  <a:pt x="685870" y="51817"/>
                </a:lnTo>
                <a:lnTo>
                  <a:pt x="733884" y="40255"/>
                </a:lnTo>
                <a:lnTo>
                  <a:pt x="782664" y="30115"/>
                </a:lnTo>
                <a:lnTo>
                  <a:pt x="832124" y="21413"/>
                </a:lnTo>
                <a:lnTo>
                  <a:pt x="882178" y="14164"/>
                </a:lnTo>
                <a:lnTo>
                  <a:pt x="932740" y="8383"/>
                </a:lnTo>
                <a:lnTo>
                  <a:pt x="983723" y="4086"/>
                </a:lnTo>
                <a:lnTo>
                  <a:pt x="1035043" y="1286"/>
                </a:lnTo>
                <a:lnTo>
                  <a:pt x="1086611" y="0"/>
                </a:lnTo>
                <a:lnTo>
                  <a:pt x="1138343" y="242"/>
                </a:lnTo>
                <a:lnTo>
                  <a:pt x="1190152" y="2027"/>
                </a:lnTo>
                <a:lnTo>
                  <a:pt x="1241952" y="5371"/>
                </a:lnTo>
                <a:lnTo>
                  <a:pt x="1293657" y="10290"/>
                </a:lnTo>
                <a:lnTo>
                  <a:pt x="1345180" y="16796"/>
                </a:lnTo>
                <a:lnTo>
                  <a:pt x="1396436" y="24907"/>
                </a:lnTo>
                <a:lnTo>
                  <a:pt x="1447339" y="34638"/>
                </a:lnTo>
                <a:lnTo>
                  <a:pt x="1497801" y="46002"/>
                </a:lnTo>
                <a:lnTo>
                  <a:pt x="1547738" y="59016"/>
                </a:lnTo>
                <a:lnTo>
                  <a:pt x="1597063" y="73694"/>
                </a:lnTo>
                <a:lnTo>
                  <a:pt x="1645689" y="90052"/>
                </a:lnTo>
                <a:lnTo>
                  <a:pt x="1699350" y="110456"/>
                </a:lnTo>
                <a:lnTo>
                  <a:pt x="1750528" y="132463"/>
                </a:lnTo>
                <a:lnTo>
                  <a:pt x="1799187" y="155993"/>
                </a:lnTo>
                <a:lnTo>
                  <a:pt x="1845294" y="180967"/>
                </a:lnTo>
                <a:lnTo>
                  <a:pt x="1888811" y="207303"/>
                </a:lnTo>
                <a:lnTo>
                  <a:pt x="1929704" y="234922"/>
                </a:lnTo>
                <a:lnTo>
                  <a:pt x="1967937" y="263744"/>
                </a:lnTo>
                <a:lnTo>
                  <a:pt x="2003475" y="293688"/>
                </a:lnTo>
                <a:lnTo>
                  <a:pt x="2036282" y="324675"/>
                </a:lnTo>
                <a:lnTo>
                  <a:pt x="2066323" y="356624"/>
                </a:lnTo>
                <a:lnTo>
                  <a:pt x="2093562" y="389455"/>
                </a:lnTo>
                <a:lnTo>
                  <a:pt x="2117964" y="423087"/>
                </a:lnTo>
                <a:lnTo>
                  <a:pt x="2139494" y="457442"/>
                </a:lnTo>
                <a:lnTo>
                  <a:pt x="2158116" y="492438"/>
                </a:lnTo>
                <a:lnTo>
                  <a:pt x="2173795" y="527996"/>
                </a:lnTo>
                <a:lnTo>
                  <a:pt x="2186494" y="564035"/>
                </a:lnTo>
                <a:lnTo>
                  <a:pt x="2202816" y="637237"/>
                </a:lnTo>
                <a:lnTo>
                  <a:pt x="2206798" y="711403"/>
                </a:lnTo>
                <a:lnTo>
                  <a:pt x="2204073" y="748647"/>
                </a:lnTo>
                <a:lnTo>
                  <a:pt x="2189013" y="823056"/>
                </a:lnTo>
                <a:lnTo>
                  <a:pt x="2176608" y="860061"/>
                </a:lnTo>
                <a:lnTo>
                  <a:pt x="2160905" y="896826"/>
                </a:lnTo>
                <a:lnTo>
                  <a:pt x="2141869" y="933271"/>
                </a:lnTo>
                <a:lnTo>
                  <a:pt x="2119464" y="969316"/>
                </a:lnTo>
                <a:lnTo>
                  <a:pt x="2093656" y="1004881"/>
                </a:lnTo>
                <a:lnTo>
                  <a:pt x="2064408" y="1039885"/>
                </a:lnTo>
                <a:lnTo>
                  <a:pt x="2035662" y="1070250"/>
                </a:lnTo>
                <a:lnTo>
                  <a:pt x="2004760" y="1099445"/>
                </a:lnTo>
                <a:lnTo>
                  <a:pt x="1971793" y="1127441"/>
                </a:lnTo>
                <a:lnTo>
                  <a:pt x="1936849" y="1154212"/>
                </a:lnTo>
                <a:lnTo>
                  <a:pt x="1900017" y="1179728"/>
                </a:lnTo>
                <a:lnTo>
                  <a:pt x="1861388" y="1203961"/>
                </a:lnTo>
                <a:lnTo>
                  <a:pt x="1821051" y="1226883"/>
                </a:lnTo>
                <a:lnTo>
                  <a:pt x="1779095" y="1248466"/>
                </a:lnTo>
                <a:lnTo>
                  <a:pt x="1735610" y="1268681"/>
                </a:lnTo>
                <a:lnTo>
                  <a:pt x="1690685" y="1287501"/>
                </a:lnTo>
                <a:lnTo>
                  <a:pt x="1644410" y="1304897"/>
                </a:lnTo>
                <a:lnTo>
                  <a:pt x="1596873" y="1320841"/>
                </a:lnTo>
                <a:lnTo>
                  <a:pt x="1548165" y="1335304"/>
                </a:lnTo>
                <a:lnTo>
                  <a:pt x="1498376" y="1348259"/>
                </a:lnTo>
                <a:lnTo>
                  <a:pt x="1447593" y="1359677"/>
                </a:lnTo>
                <a:lnTo>
                  <a:pt x="1395908" y="1369530"/>
                </a:lnTo>
                <a:lnTo>
                  <a:pt x="1343409" y="1377790"/>
                </a:lnTo>
                <a:lnTo>
                  <a:pt x="1290186" y="1384428"/>
                </a:lnTo>
                <a:lnTo>
                  <a:pt x="1236328" y="1389417"/>
                </a:lnTo>
                <a:lnTo>
                  <a:pt x="1181925" y="1392727"/>
                </a:lnTo>
                <a:lnTo>
                  <a:pt x="1127067" y="1394332"/>
                </a:lnTo>
                <a:lnTo>
                  <a:pt x="1071842" y="1394202"/>
                </a:lnTo>
                <a:lnTo>
                  <a:pt x="1016340" y="1392310"/>
                </a:lnTo>
                <a:lnTo>
                  <a:pt x="960651" y="1388627"/>
                </a:lnTo>
                <a:lnTo>
                  <a:pt x="643659" y="156884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99557" y="3205099"/>
            <a:ext cx="144907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頭肩頂</a:t>
            </a:r>
            <a:r>
              <a:rPr sz="1400" spc="-15" dirty="0">
                <a:latin typeface="DFKai-SB"/>
                <a:cs typeface="DFKai-SB"/>
              </a:rPr>
              <a:t>的</a:t>
            </a:r>
            <a:r>
              <a:rPr sz="1400" dirty="0">
                <a:latin typeface="DFKai-SB"/>
                <a:cs typeface="DFKai-SB"/>
              </a:rPr>
              <a:t>左肩</a:t>
            </a:r>
            <a:r>
              <a:rPr sz="1400" spc="-15" dirty="0">
                <a:latin typeface="DFKai-SB"/>
                <a:cs typeface="DFKai-SB"/>
              </a:rPr>
              <a:t>和</a:t>
            </a:r>
            <a:r>
              <a:rPr sz="1400" dirty="0">
                <a:latin typeface="DFKai-SB"/>
                <a:cs typeface="DFKai-SB"/>
              </a:rPr>
              <a:t>右 肩可以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行，</a:t>
            </a:r>
            <a:r>
              <a:rPr sz="1400" spc="-15" dirty="0">
                <a:latin typeface="DFKai-SB"/>
                <a:cs typeface="DFKai-SB"/>
              </a:rPr>
              <a:t>而</a:t>
            </a:r>
            <a:r>
              <a:rPr sz="1400" dirty="0">
                <a:latin typeface="DFKai-SB"/>
                <a:cs typeface="DFKai-SB"/>
              </a:rPr>
              <a:t>頸 線也是</a:t>
            </a:r>
            <a:r>
              <a:rPr sz="1400" spc="-15" dirty="0">
                <a:latin typeface="DFKai-SB"/>
                <a:cs typeface="DFKai-SB"/>
              </a:rPr>
              <a:t>可</a:t>
            </a:r>
            <a:r>
              <a:rPr sz="1400" dirty="0">
                <a:latin typeface="DFKai-SB"/>
                <a:cs typeface="DFKai-SB"/>
              </a:rPr>
              <a:t>以平</a:t>
            </a:r>
            <a:r>
              <a:rPr sz="1400" spc="-15" dirty="0">
                <a:latin typeface="DFKai-SB"/>
                <a:cs typeface="DFKai-SB"/>
              </a:rPr>
              <a:t>行</a:t>
            </a:r>
            <a:r>
              <a:rPr sz="1400" dirty="0">
                <a:latin typeface="DFKai-SB"/>
                <a:cs typeface="DFKai-SB"/>
              </a:rPr>
              <a:t>， 不用太</a:t>
            </a:r>
            <a:r>
              <a:rPr sz="1400" spc="-15" dirty="0">
                <a:latin typeface="DFKai-SB"/>
                <a:cs typeface="DFKai-SB"/>
              </a:rPr>
              <a:t>拘</a:t>
            </a:r>
            <a:r>
              <a:rPr sz="1400" dirty="0">
                <a:latin typeface="DFKai-SB"/>
                <a:cs typeface="DFKai-SB"/>
              </a:rPr>
              <a:t>泥於</a:t>
            </a:r>
            <a:r>
              <a:rPr sz="1400" spc="-15" dirty="0">
                <a:latin typeface="DFKai-SB"/>
                <a:cs typeface="DFKai-SB"/>
              </a:rPr>
              <a:t>上</a:t>
            </a:r>
            <a:r>
              <a:rPr sz="1400" dirty="0">
                <a:latin typeface="DFKai-SB"/>
                <a:cs typeface="DFKai-SB"/>
              </a:rPr>
              <a:t>面 圖形。</a:t>
            </a:r>
            <a:endParaRPr sz="14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332231"/>
            <a:ext cx="3076956" cy="2781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0685" y="349377"/>
            <a:ext cx="1244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0000"/>
                </a:solidFill>
                <a:latin typeface="DFKai-SB"/>
                <a:cs typeface="DFKai-SB"/>
              </a:rPr>
              <a:t>乖</a:t>
            </a:r>
            <a:r>
              <a:rPr sz="1600" spc="-5" dirty="0">
                <a:solidFill>
                  <a:srgbClr val="FF0000"/>
                </a:solidFill>
                <a:latin typeface="DFKai-SB"/>
                <a:cs typeface="DFKai-SB"/>
              </a:rPr>
              <a:t>離很</a:t>
            </a:r>
            <a:r>
              <a:rPr sz="1600" spc="5" dirty="0">
                <a:solidFill>
                  <a:srgbClr val="FF0000"/>
                </a:solidFill>
                <a:latin typeface="DFKai-SB"/>
                <a:cs typeface="DFKai-SB"/>
              </a:rPr>
              <a:t>大</a:t>
            </a:r>
            <a:r>
              <a:rPr sz="1600" spc="-5" dirty="0">
                <a:solidFill>
                  <a:srgbClr val="FF0000"/>
                </a:solidFill>
                <a:latin typeface="DFKai-SB"/>
                <a:cs typeface="DFKai-SB"/>
              </a:rPr>
              <a:t>，股</a:t>
            </a:r>
            <a:endParaRPr sz="16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DFKai-SB"/>
                <a:cs typeface="DFKai-SB"/>
              </a:rPr>
              <a:t>價拉回均線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611631"/>
            <a:ext cx="242570" cy="296545"/>
          </a:xfrm>
          <a:custGeom>
            <a:avLst/>
            <a:gdLst/>
            <a:ahLst/>
            <a:cxnLst/>
            <a:rect l="l" t="t" r="r" b="b"/>
            <a:pathLst>
              <a:path w="242569" h="296544">
                <a:moveTo>
                  <a:pt x="19050" y="192658"/>
                </a:moveTo>
                <a:lnTo>
                  <a:pt x="15748" y="195071"/>
                </a:lnTo>
                <a:lnTo>
                  <a:pt x="15239" y="198500"/>
                </a:lnTo>
                <a:lnTo>
                  <a:pt x="0" y="296417"/>
                </a:lnTo>
                <a:lnTo>
                  <a:pt x="15170" y="290702"/>
                </a:lnTo>
                <a:lnTo>
                  <a:pt x="12826" y="290702"/>
                </a:lnTo>
                <a:lnTo>
                  <a:pt x="3048" y="282701"/>
                </a:lnTo>
                <a:lnTo>
                  <a:pt x="17836" y="264494"/>
                </a:lnTo>
                <a:lnTo>
                  <a:pt x="27812" y="200532"/>
                </a:lnTo>
                <a:lnTo>
                  <a:pt x="28320" y="196976"/>
                </a:lnTo>
                <a:lnTo>
                  <a:pt x="25907" y="193801"/>
                </a:lnTo>
                <a:lnTo>
                  <a:pt x="22479" y="193293"/>
                </a:lnTo>
                <a:lnTo>
                  <a:pt x="19050" y="192658"/>
                </a:lnTo>
                <a:close/>
              </a:path>
              <a:path w="242569" h="296544">
                <a:moveTo>
                  <a:pt x="17836" y="264494"/>
                </a:moveTo>
                <a:lnTo>
                  <a:pt x="3048" y="282701"/>
                </a:lnTo>
                <a:lnTo>
                  <a:pt x="12826" y="290702"/>
                </a:lnTo>
                <a:lnTo>
                  <a:pt x="15305" y="287654"/>
                </a:lnTo>
                <a:lnTo>
                  <a:pt x="14224" y="287654"/>
                </a:lnTo>
                <a:lnTo>
                  <a:pt x="5714" y="280796"/>
                </a:lnTo>
                <a:lnTo>
                  <a:pt x="15892" y="276961"/>
                </a:lnTo>
                <a:lnTo>
                  <a:pt x="17836" y="264494"/>
                </a:lnTo>
                <a:close/>
              </a:path>
              <a:path w="242569" h="296544">
                <a:moveTo>
                  <a:pt x="91567" y="248412"/>
                </a:moveTo>
                <a:lnTo>
                  <a:pt x="27582" y="272554"/>
                </a:lnTo>
                <a:lnTo>
                  <a:pt x="12826" y="290702"/>
                </a:lnTo>
                <a:lnTo>
                  <a:pt x="15170" y="290702"/>
                </a:lnTo>
                <a:lnTo>
                  <a:pt x="92710" y="261492"/>
                </a:lnTo>
                <a:lnTo>
                  <a:pt x="96012" y="260350"/>
                </a:lnTo>
                <a:lnTo>
                  <a:pt x="97662" y="256666"/>
                </a:lnTo>
                <a:lnTo>
                  <a:pt x="96393" y="253364"/>
                </a:lnTo>
                <a:lnTo>
                  <a:pt x="95250" y="250062"/>
                </a:lnTo>
                <a:lnTo>
                  <a:pt x="91567" y="248412"/>
                </a:lnTo>
                <a:close/>
              </a:path>
              <a:path w="242569" h="296544">
                <a:moveTo>
                  <a:pt x="15892" y="276961"/>
                </a:moveTo>
                <a:lnTo>
                  <a:pt x="5714" y="280796"/>
                </a:lnTo>
                <a:lnTo>
                  <a:pt x="14224" y="287654"/>
                </a:lnTo>
                <a:lnTo>
                  <a:pt x="15892" y="276961"/>
                </a:lnTo>
                <a:close/>
              </a:path>
              <a:path w="242569" h="296544">
                <a:moveTo>
                  <a:pt x="27582" y="272554"/>
                </a:moveTo>
                <a:lnTo>
                  <a:pt x="15892" y="276961"/>
                </a:lnTo>
                <a:lnTo>
                  <a:pt x="14224" y="287654"/>
                </a:lnTo>
                <a:lnTo>
                  <a:pt x="15305" y="287654"/>
                </a:lnTo>
                <a:lnTo>
                  <a:pt x="27582" y="272554"/>
                </a:lnTo>
                <a:close/>
              </a:path>
              <a:path w="242569" h="296544">
                <a:moveTo>
                  <a:pt x="232663" y="0"/>
                </a:moveTo>
                <a:lnTo>
                  <a:pt x="17836" y="264494"/>
                </a:lnTo>
                <a:lnTo>
                  <a:pt x="15892" y="276961"/>
                </a:lnTo>
                <a:lnTo>
                  <a:pt x="27582" y="272554"/>
                </a:lnTo>
                <a:lnTo>
                  <a:pt x="242569" y="8127"/>
                </a:lnTo>
                <a:lnTo>
                  <a:pt x="232663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3933444"/>
            <a:ext cx="7776972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473" y="5833364"/>
            <a:ext cx="2259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價很</a:t>
            </a:r>
            <a:r>
              <a:rPr sz="1600" spc="5" dirty="0">
                <a:latin typeface="DFKai-SB"/>
                <a:cs typeface="DFKai-SB"/>
              </a:rPr>
              <a:t>弱</a:t>
            </a:r>
            <a:r>
              <a:rPr sz="1600" spc="-5" dirty="0">
                <a:latin typeface="DFKai-SB"/>
                <a:cs typeface="DFKai-SB"/>
              </a:rPr>
              <a:t>，均線</a:t>
            </a:r>
            <a:r>
              <a:rPr sz="1600" spc="5" dirty="0">
                <a:latin typeface="DFKai-SB"/>
                <a:cs typeface="DFKai-SB"/>
              </a:rPr>
              <a:t>會</a:t>
            </a:r>
            <a:r>
              <a:rPr sz="1600" spc="-5" dirty="0">
                <a:latin typeface="DFKai-SB"/>
                <a:cs typeface="DFKai-SB"/>
              </a:rPr>
              <a:t>壓著股 </a:t>
            </a:r>
            <a:r>
              <a:rPr sz="1600" spc="5" dirty="0">
                <a:latin typeface="DFKai-SB"/>
                <a:cs typeface="DFKai-SB"/>
              </a:rPr>
              <a:t>價</a:t>
            </a:r>
            <a:r>
              <a:rPr sz="1600" spc="-5" dirty="0">
                <a:latin typeface="DFKai-SB"/>
                <a:cs typeface="DFKai-SB"/>
              </a:rPr>
              <a:t>往下走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7402" y="3970401"/>
            <a:ext cx="24638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股</a:t>
            </a:r>
            <a:r>
              <a:rPr sz="1600" spc="-5" dirty="0">
                <a:latin typeface="DFKai-SB"/>
                <a:cs typeface="DFKai-SB"/>
              </a:rPr>
              <a:t>價一</a:t>
            </a:r>
            <a:r>
              <a:rPr sz="1600" spc="5" dirty="0">
                <a:latin typeface="DFKai-SB"/>
                <a:cs typeface="DFKai-SB"/>
              </a:rPr>
              <a:t>旦</a:t>
            </a:r>
            <a:r>
              <a:rPr sz="1600" spc="-5" dirty="0">
                <a:latin typeface="DFKai-SB"/>
                <a:cs typeface="DFKai-SB"/>
              </a:rPr>
              <a:t>站上均</a:t>
            </a:r>
            <a:r>
              <a:rPr sz="1600" spc="5" dirty="0">
                <a:latin typeface="DFKai-SB"/>
                <a:cs typeface="DFKai-SB"/>
              </a:rPr>
              <a:t>線</a:t>
            </a:r>
            <a:r>
              <a:rPr sz="1600" spc="-5" dirty="0">
                <a:latin typeface="DFKai-SB"/>
                <a:cs typeface="DFKai-SB"/>
              </a:rPr>
              <a:t>，均</a:t>
            </a:r>
            <a:r>
              <a:rPr sz="1600" spc="5" dirty="0">
                <a:latin typeface="DFKai-SB"/>
                <a:cs typeface="DFKai-SB"/>
              </a:rPr>
              <a:t>線</a:t>
            </a:r>
            <a:r>
              <a:rPr sz="1600" spc="-5" dirty="0">
                <a:latin typeface="DFKai-SB"/>
                <a:cs typeface="DFKai-SB"/>
              </a:rPr>
              <a:t>會 </a:t>
            </a:r>
            <a:r>
              <a:rPr sz="1600" spc="5" dirty="0">
                <a:latin typeface="DFKai-SB"/>
                <a:cs typeface="DFKai-SB"/>
              </a:rPr>
              <a:t>變</a:t>
            </a:r>
            <a:r>
              <a:rPr sz="1600" spc="-5" dirty="0">
                <a:latin typeface="DFKai-SB"/>
                <a:cs typeface="DFKai-SB"/>
              </a:rPr>
              <a:t>成股</a:t>
            </a:r>
            <a:r>
              <a:rPr sz="1600" spc="5" dirty="0">
                <a:latin typeface="DFKai-SB"/>
                <a:cs typeface="DFKai-SB"/>
              </a:rPr>
              <a:t>價</a:t>
            </a:r>
            <a:r>
              <a:rPr sz="1600" spc="-5" dirty="0">
                <a:latin typeface="DFKai-SB"/>
                <a:cs typeface="DFKai-SB"/>
              </a:rPr>
              <a:t>朋友，</a:t>
            </a:r>
            <a:r>
              <a:rPr sz="1600" spc="5" dirty="0">
                <a:latin typeface="DFKai-SB"/>
                <a:cs typeface="DFKai-SB"/>
              </a:rPr>
              <a:t>支</a:t>
            </a:r>
            <a:r>
              <a:rPr sz="1600" spc="-5" dirty="0">
                <a:latin typeface="DFKai-SB"/>
                <a:cs typeface="DFKai-SB"/>
              </a:rPr>
              <a:t>撐股</a:t>
            </a:r>
            <a:r>
              <a:rPr sz="1600" spc="5" dirty="0">
                <a:latin typeface="DFKai-SB"/>
                <a:cs typeface="DFKai-SB"/>
              </a:rPr>
              <a:t>價</a:t>
            </a:r>
            <a:r>
              <a:rPr sz="1600" spc="-5" dirty="0">
                <a:latin typeface="DFKai-SB"/>
                <a:cs typeface="DFKai-SB"/>
              </a:rPr>
              <a:t>逐 </a:t>
            </a:r>
            <a:r>
              <a:rPr sz="1600" spc="5" dirty="0">
                <a:latin typeface="DFKai-SB"/>
                <a:cs typeface="DFKai-SB"/>
              </a:rPr>
              <a:t>步</a:t>
            </a:r>
            <a:r>
              <a:rPr sz="1600" spc="-5" dirty="0">
                <a:latin typeface="DFKai-SB"/>
                <a:cs typeface="DFKai-SB"/>
              </a:rPr>
              <a:t>攀高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4463" y="5012435"/>
            <a:ext cx="103505" cy="793750"/>
          </a:xfrm>
          <a:custGeom>
            <a:avLst/>
            <a:gdLst/>
            <a:ahLst/>
            <a:cxnLst/>
            <a:rect l="l" t="t" r="r" b="b"/>
            <a:pathLst>
              <a:path w="103504" h="793750">
                <a:moveTo>
                  <a:pt x="7112" y="697268"/>
                </a:moveTo>
                <a:lnTo>
                  <a:pt x="1015" y="700798"/>
                </a:lnTo>
                <a:lnTo>
                  <a:pt x="0" y="704684"/>
                </a:lnTo>
                <a:lnTo>
                  <a:pt x="51688" y="793318"/>
                </a:lnTo>
                <a:lnTo>
                  <a:pt x="59034" y="780719"/>
                </a:lnTo>
                <a:lnTo>
                  <a:pt x="45338" y="780719"/>
                </a:lnTo>
                <a:lnTo>
                  <a:pt x="45338" y="757275"/>
                </a:lnTo>
                <a:lnTo>
                  <a:pt x="10922" y="698284"/>
                </a:lnTo>
                <a:lnTo>
                  <a:pt x="7112" y="697268"/>
                </a:lnTo>
                <a:close/>
              </a:path>
              <a:path w="103504" h="793750">
                <a:moveTo>
                  <a:pt x="45338" y="757275"/>
                </a:moveTo>
                <a:lnTo>
                  <a:pt x="45338" y="780719"/>
                </a:lnTo>
                <a:lnTo>
                  <a:pt x="58038" y="780719"/>
                </a:lnTo>
                <a:lnTo>
                  <a:pt x="58038" y="777519"/>
                </a:lnTo>
                <a:lnTo>
                  <a:pt x="46227" y="777519"/>
                </a:lnTo>
                <a:lnTo>
                  <a:pt x="51688" y="768159"/>
                </a:lnTo>
                <a:lnTo>
                  <a:pt x="45338" y="757275"/>
                </a:lnTo>
                <a:close/>
              </a:path>
              <a:path w="103504" h="793750">
                <a:moveTo>
                  <a:pt x="96265" y="697268"/>
                </a:moveTo>
                <a:lnTo>
                  <a:pt x="92456" y="698284"/>
                </a:lnTo>
                <a:lnTo>
                  <a:pt x="58038" y="757275"/>
                </a:lnTo>
                <a:lnTo>
                  <a:pt x="58038" y="780719"/>
                </a:lnTo>
                <a:lnTo>
                  <a:pt x="59034" y="780719"/>
                </a:lnTo>
                <a:lnTo>
                  <a:pt x="103377" y="704684"/>
                </a:lnTo>
                <a:lnTo>
                  <a:pt x="102362" y="700798"/>
                </a:lnTo>
                <a:lnTo>
                  <a:pt x="96265" y="697268"/>
                </a:lnTo>
                <a:close/>
              </a:path>
              <a:path w="103504" h="793750">
                <a:moveTo>
                  <a:pt x="51688" y="768159"/>
                </a:moveTo>
                <a:lnTo>
                  <a:pt x="46227" y="777519"/>
                </a:lnTo>
                <a:lnTo>
                  <a:pt x="57150" y="777519"/>
                </a:lnTo>
                <a:lnTo>
                  <a:pt x="51688" y="768159"/>
                </a:lnTo>
                <a:close/>
              </a:path>
              <a:path w="103504" h="793750">
                <a:moveTo>
                  <a:pt x="58038" y="757275"/>
                </a:moveTo>
                <a:lnTo>
                  <a:pt x="51688" y="768159"/>
                </a:lnTo>
                <a:lnTo>
                  <a:pt x="57150" y="777519"/>
                </a:lnTo>
                <a:lnTo>
                  <a:pt x="58038" y="777519"/>
                </a:lnTo>
                <a:lnTo>
                  <a:pt x="58038" y="757275"/>
                </a:lnTo>
                <a:close/>
              </a:path>
              <a:path w="103504" h="793750">
                <a:moveTo>
                  <a:pt x="58038" y="0"/>
                </a:moveTo>
                <a:lnTo>
                  <a:pt x="45338" y="0"/>
                </a:lnTo>
                <a:lnTo>
                  <a:pt x="45338" y="757275"/>
                </a:lnTo>
                <a:lnTo>
                  <a:pt x="51688" y="768159"/>
                </a:lnTo>
                <a:lnTo>
                  <a:pt x="58038" y="757275"/>
                </a:lnTo>
                <a:lnTo>
                  <a:pt x="58038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3772" y="6048247"/>
            <a:ext cx="2061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收盤價都落</a:t>
            </a:r>
            <a:r>
              <a:rPr sz="1600" spc="-5" dirty="0">
                <a:latin typeface="DFKai-SB"/>
                <a:cs typeface="DFKai-SB"/>
              </a:rPr>
              <a:t>在均</a:t>
            </a:r>
            <a:r>
              <a:rPr sz="1600" spc="5" dirty="0">
                <a:latin typeface="DFKai-SB"/>
                <a:cs typeface="DFKai-SB"/>
              </a:rPr>
              <a:t>線</a:t>
            </a:r>
            <a:r>
              <a:rPr sz="1600" spc="-5" dirty="0">
                <a:latin typeface="DFKai-SB"/>
                <a:cs typeface="DFKai-SB"/>
              </a:rPr>
              <a:t>之上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35140" y="5300471"/>
            <a:ext cx="161925" cy="721360"/>
          </a:xfrm>
          <a:custGeom>
            <a:avLst/>
            <a:gdLst/>
            <a:ahLst/>
            <a:cxnLst/>
            <a:rect l="l" t="t" r="r" b="b"/>
            <a:pathLst>
              <a:path w="161925" h="721360">
                <a:moveTo>
                  <a:pt x="40669" y="24827"/>
                </a:moveTo>
                <a:lnTo>
                  <a:pt x="36191" y="36543"/>
                </a:lnTo>
                <a:lnTo>
                  <a:pt x="149098" y="721118"/>
                </a:lnTo>
                <a:lnTo>
                  <a:pt x="161670" y="719048"/>
                </a:lnTo>
                <a:lnTo>
                  <a:pt x="48656" y="34473"/>
                </a:lnTo>
                <a:lnTo>
                  <a:pt x="40669" y="24827"/>
                </a:lnTo>
                <a:close/>
              </a:path>
              <a:path w="161925" h="721360">
                <a:moveTo>
                  <a:pt x="36575" y="0"/>
                </a:moveTo>
                <a:lnTo>
                  <a:pt x="0" y="95884"/>
                </a:lnTo>
                <a:lnTo>
                  <a:pt x="1650" y="99567"/>
                </a:lnTo>
                <a:lnTo>
                  <a:pt x="4952" y="100710"/>
                </a:lnTo>
                <a:lnTo>
                  <a:pt x="8127" y="101980"/>
                </a:lnTo>
                <a:lnTo>
                  <a:pt x="11810" y="100329"/>
                </a:lnTo>
                <a:lnTo>
                  <a:pt x="36191" y="36543"/>
                </a:lnTo>
                <a:lnTo>
                  <a:pt x="32384" y="13461"/>
                </a:lnTo>
                <a:lnTo>
                  <a:pt x="44830" y="11302"/>
                </a:lnTo>
                <a:lnTo>
                  <a:pt x="45941" y="11302"/>
                </a:lnTo>
                <a:lnTo>
                  <a:pt x="36575" y="0"/>
                </a:lnTo>
                <a:close/>
              </a:path>
              <a:path w="161925" h="721360">
                <a:moveTo>
                  <a:pt x="45941" y="11302"/>
                </a:moveTo>
                <a:lnTo>
                  <a:pt x="44830" y="11302"/>
                </a:lnTo>
                <a:lnTo>
                  <a:pt x="48656" y="34473"/>
                </a:lnTo>
                <a:lnTo>
                  <a:pt x="90042" y="84454"/>
                </a:lnTo>
                <a:lnTo>
                  <a:pt x="92201" y="87121"/>
                </a:lnTo>
                <a:lnTo>
                  <a:pt x="96265" y="87502"/>
                </a:lnTo>
                <a:lnTo>
                  <a:pt x="98932" y="85216"/>
                </a:lnTo>
                <a:lnTo>
                  <a:pt x="101600" y="83057"/>
                </a:lnTo>
                <a:lnTo>
                  <a:pt x="101980" y="78993"/>
                </a:lnTo>
                <a:lnTo>
                  <a:pt x="99821" y="76326"/>
                </a:lnTo>
                <a:lnTo>
                  <a:pt x="45941" y="11302"/>
                </a:lnTo>
                <a:close/>
              </a:path>
              <a:path w="161925" h="721360">
                <a:moveTo>
                  <a:pt x="44830" y="11302"/>
                </a:moveTo>
                <a:lnTo>
                  <a:pt x="32384" y="13461"/>
                </a:lnTo>
                <a:lnTo>
                  <a:pt x="36191" y="36543"/>
                </a:lnTo>
                <a:lnTo>
                  <a:pt x="40669" y="24827"/>
                </a:lnTo>
                <a:lnTo>
                  <a:pt x="33781" y="16509"/>
                </a:lnTo>
                <a:lnTo>
                  <a:pt x="44576" y="14604"/>
                </a:lnTo>
                <a:lnTo>
                  <a:pt x="45376" y="14604"/>
                </a:lnTo>
                <a:lnTo>
                  <a:pt x="44830" y="11302"/>
                </a:lnTo>
                <a:close/>
              </a:path>
              <a:path w="161925" h="721360">
                <a:moveTo>
                  <a:pt x="45376" y="14604"/>
                </a:moveTo>
                <a:lnTo>
                  <a:pt x="44576" y="14604"/>
                </a:lnTo>
                <a:lnTo>
                  <a:pt x="40669" y="24827"/>
                </a:lnTo>
                <a:lnTo>
                  <a:pt x="48656" y="34473"/>
                </a:lnTo>
                <a:lnTo>
                  <a:pt x="45376" y="14604"/>
                </a:lnTo>
                <a:close/>
              </a:path>
              <a:path w="161925" h="721360">
                <a:moveTo>
                  <a:pt x="44576" y="14604"/>
                </a:moveTo>
                <a:lnTo>
                  <a:pt x="33781" y="16509"/>
                </a:lnTo>
                <a:lnTo>
                  <a:pt x="40669" y="24827"/>
                </a:lnTo>
                <a:lnTo>
                  <a:pt x="44576" y="14604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4339" y="4463034"/>
            <a:ext cx="240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大部分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5" dirty="0">
                <a:latin typeface="DFKai-SB"/>
                <a:cs typeface="DFKai-SB"/>
              </a:rPr>
              <a:t>棒</a:t>
            </a:r>
            <a:r>
              <a:rPr sz="1600" spc="-5" dirty="0">
                <a:latin typeface="DFKai-SB"/>
                <a:cs typeface="DFKai-SB"/>
              </a:rPr>
              <a:t>都</a:t>
            </a:r>
            <a:r>
              <a:rPr sz="1600" spc="5" dirty="0">
                <a:latin typeface="DFKai-SB"/>
                <a:cs typeface="DFKai-SB"/>
              </a:rPr>
              <a:t>收</a:t>
            </a:r>
            <a:r>
              <a:rPr sz="1600" spc="-5" dirty="0">
                <a:latin typeface="DFKai-SB"/>
                <a:cs typeface="DFKai-SB"/>
              </a:rPr>
              <a:t>到均</a:t>
            </a:r>
            <a:r>
              <a:rPr sz="1600" spc="5" dirty="0">
                <a:latin typeface="DFKai-SB"/>
                <a:cs typeface="DFKai-SB"/>
              </a:rPr>
              <a:t>線</a:t>
            </a:r>
            <a:r>
              <a:rPr sz="1600" spc="-5" dirty="0">
                <a:latin typeface="DFKai-SB"/>
                <a:cs typeface="DFKai-SB"/>
              </a:rPr>
              <a:t>之下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40305" y="4730369"/>
            <a:ext cx="615950" cy="571500"/>
          </a:xfrm>
          <a:custGeom>
            <a:avLst/>
            <a:gdLst/>
            <a:ahLst/>
            <a:cxnLst/>
            <a:rect l="l" t="t" r="r" b="b"/>
            <a:pathLst>
              <a:path w="615950" h="571500">
                <a:moveTo>
                  <a:pt x="518032" y="536193"/>
                </a:moveTo>
                <a:lnTo>
                  <a:pt x="514731" y="538352"/>
                </a:lnTo>
                <a:lnTo>
                  <a:pt x="513206" y="545210"/>
                </a:lnTo>
                <a:lnTo>
                  <a:pt x="515366" y="548639"/>
                </a:lnTo>
                <a:lnTo>
                  <a:pt x="615442" y="570991"/>
                </a:lnTo>
                <a:lnTo>
                  <a:pt x="614245" y="567054"/>
                </a:lnTo>
                <a:lnTo>
                  <a:pt x="601980" y="567054"/>
                </a:lnTo>
                <a:lnTo>
                  <a:pt x="584870" y="551204"/>
                </a:lnTo>
                <a:lnTo>
                  <a:pt x="521462" y="537082"/>
                </a:lnTo>
                <a:lnTo>
                  <a:pt x="518032" y="536193"/>
                </a:lnTo>
                <a:close/>
              </a:path>
              <a:path w="615950" h="571500">
                <a:moveTo>
                  <a:pt x="584870" y="551204"/>
                </a:moveTo>
                <a:lnTo>
                  <a:pt x="601980" y="567054"/>
                </a:lnTo>
                <a:lnTo>
                  <a:pt x="604582" y="564260"/>
                </a:lnTo>
                <a:lnTo>
                  <a:pt x="600201" y="564260"/>
                </a:lnTo>
                <a:lnTo>
                  <a:pt x="597043" y="553915"/>
                </a:lnTo>
                <a:lnTo>
                  <a:pt x="584870" y="551204"/>
                </a:lnTo>
                <a:close/>
              </a:path>
              <a:path w="615950" h="571500">
                <a:moveTo>
                  <a:pt x="582041" y="470915"/>
                </a:moveTo>
                <a:lnTo>
                  <a:pt x="578738" y="471931"/>
                </a:lnTo>
                <a:lnTo>
                  <a:pt x="575310" y="472947"/>
                </a:lnTo>
                <a:lnTo>
                  <a:pt x="573405" y="476503"/>
                </a:lnTo>
                <a:lnTo>
                  <a:pt x="593334" y="541771"/>
                </a:lnTo>
                <a:lnTo>
                  <a:pt x="610616" y="557783"/>
                </a:lnTo>
                <a:lnTo>
                  <a:pt x="601980" y="567054"/>
                </a:lnTo>
                <a:lnTo>
                  <a:pt x="614245" y="567054"/>
                </a:lnTo>
                <a:lnTo>
                  <a:pt x="585596" y="472820"/>
                </a:lnTo>
                <a:lnTo>
                  <a:pt x="582041" y="470915"/>
                </a:lnTo>
                <a:close/>
              </a:path>
              <a:path w="615950" h="571500">
                <a:moveTo>
                  <a:pt x="597043" y="553915"/>
                </a:moveTo>
                <a:lnTo>
                  <a:pt x="600201" y="564260"/>
                </a:lnTo>
                <a:lnTo>
                  <a:pt x="607568" y="556259"/>
                </a:lnTo>
                <a:lnTo>
                  <a:pt x="597043" y="553915"/>
                </a:lnTo>
                <a:close/>
              </a:path>
              <a:path w="615950" h="571500">
                <a:moveTo>
                  <a:pt x="593334" y="541771"/>
                </a:moveTo>
                <a:lnTo>
                  <a:pt x="597043" y="553915"/>
                </a:lnTo>
                <a:lnTo>
                  <a:pt x="607568" y="556259"/>
                </a:lnTo>
                <a:lnTo>
                  <a:pt x="600201" y="564260"/>
                </a:lnTo>
                <a:lnTo>
                  <a:pt x="604582" y="564260"/>
                </a:lnTo>
                <a:lnTo>
                  <a:pt x="610616" y="557783"/>
                </a:lnTo>
                <a:lnTo>
                  <a:pt x="593334" y="541771"/>
                </a:lnTo>
                <a:close/>
              </a:path>
              <a:path w="615950" h="571500">
                <a:moveTo>
                  <a:pt x="8636" y="0"/>
                </a:moveTo>
                <a:lnTo>
                  <a:pt x="0" y="9397"/>
                </a:lnTo>
                <a:lnTo>
                  <a:pt x="584870" y="551204"/>
                </a:lnTo>
                <a:lnTo>
                  <a:pt x="597043" y="553915"/>
                </a:lnTo>
                <a:lnTo>
                  <a:pt x="593334" y="541771"/>
                </a:lnTo>
                <a:lnTo>
                  <a:pt x="8636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3355" y="356615"/>
            <a:ext cx="3779520" cy="3215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4370" y="3167252"/>
            <a:ext cx="22593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均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線扶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強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凌弱。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股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價差， 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就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壓著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股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價打；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股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價強， </a:t>
            </a:r>
            <a:r>
              <a:rPr sz="1600" b="1" spc="15" dirty="0">
                <a:solidFill>
                  <a:srgbClr val="0000FF"/>
                </a:solidFill>
                <a:latin typeface="Microsoft YaHei"/>
                <a:cs typeface="Microsoft YaHei"/>
              </a:rPr>
              <a:t>就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撐著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股</a:t>
            </a: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價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走高。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332231"/>
            <a:ext cx="8927592" cy="633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5060" y="1200911"/>
            <a:ext cx="878205" cy="370840"/>
          </a:xfrm>
          <a:custGeom>
            <a:avLst/>
            <a:gdLst/>
            <a:ahLst/>
            <a:cxnLst/>
            <a:rect l="l" t="t" r="r" b="b"/>
            <a:pathLst>
              <a:path w="878204" h="370840">
                <a:moveTo>
                  <a:pt x="0" y="370332"/>
                </a:moveTo>
                <a:lnTo>
                  <a:pt x="877824" y="370332"/>
                </a:lnTo>
                <a:lnTo>
                  <a:pt x="87782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4435" y="122694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你看看</a:t>
            </a:r>
          </a:p>
        </p:txBody>
      </p:sp>
      <p:sp>
        <p:nvSpPr>
          <p:cNvPr id="5" name="object 5"/>
          <p:cNvSpPr/>
          <p:nvPr/>
        </p:nvSpPr>
        <p:spPr>
          <a:xfrm>
            <a:off x="3221735" y="1336573"/>
            <a:ext cx="1045476" cy="665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5584" y="1370457"/>
            <a:ext cx="787400" cy="416559"/>
          </a:xfrm>
          <a:custGeom>
            <a:avLst/>
            <a:gdLst/>
            <a:ahLst/>
            <a:cxnLst/>
            <a:rect l="l" t="t" r="r" b="b"/>
            <a:pathLst>
              <a:path w="787400" h="416560">
                <a:moveTo>
                  <a:pt x="689917" y="377957"/>
                </a:moveTo>
                <a:lnTo>
                  <a:pt x="633349" y="381507"/>
                </a:lnTo>
                <a:lnTo>
                  <a:pt x="616838" y="400176"/>
                </a:lnTo>
                <a:lnTo>
                  <a:pt x="618666" y="406898"/>
                </a:lnTo>
                <a:lnTo>
                  <a:pt x="622792" y="412226"/>
                </a:lnTo>
                <a:lnTo>
                  <a:pt x="628608" y="415625"/>
                </a:lnTo>
                <a:lnTo>
                  <a:pt x="635507" y="416559"/>
                </a:lnTo>
                <a:lnTo>
                  <a:pt x="784998" y="407162"/>
                </a:lnTo>
                <a:lnTo>
                  <a:pt x="748029" y="407162"/>
                </a:lnTo>
                <a:lnTo>
                  <a:pt x="689917" y="377957"/>
                </a:lnTo>
                <a:close/>
              </a:path>
              <a:path w="787400" h="416560">
                <a:moveTo>
                  <a:pt x="724779" y="375769"/>
                </a:moveTo>
                <a:lnTo>
                  <a:pt x="689917" y="377957"/>
                </a:lnTo>
                <a:lnTo>
                  <a:pt x="748029" y="407162"/>
                </a:lnTo>
                <a:lnTo>
                  <a:pt x="751154" y="400938"/>
                </a:lnTo>
                <a:lnTo>
                  <a:pt x="741171" y="400938"/>
                </a:lnTo>
                <a:lnTo>
                  <a:pt x="724779" y="375769"/>
                </a:lnTo>
                <a:close/>
              </a:path>
              <a:path w="787400" h="416560">
                <a:moveTo>
                  <a:pt x="686371" y="272174"/>
                </a:moveTo>
                <a:lnTo>
                  <a:pt x="679957" y="274700"/>
                </a:lnTo>
                <a:lnTo>
                  <a:pt x="674983" y="279598"/>
                </a:lnTo>
                <a:lnTo>
                  <a:pt x="672353" y="285781"/>
                </a:lnTo>
                <a:lnTo>
                  <a:pt x="672224" y="292488"/>
                </a:lnTo>
                <a:lnTo>
                  <a:pt x="674751" y="298957"/>
                </a:lnTo>
                <a:lnTo>
                  <a:pt x="705835" y="346683"/>
                </a:lnTo>
                <a:lnTo>
                  <a:pt x="763777" y="375792"/>
                </a:lnTo>
                <a:lnTo>
                  <a:pt x="748029" y="407162"/>
                </a:lnTo>
                <a:lnTo>
                  <a:pt x="784998" y="407162"/>
                </a:lnTo>
                <a:lnTo>
                  <a:pt x="787018" y="407034"/>
                </a:lnTo>
                <a:lnTo>
                  <a:pt x="704088" y="279907"/>
                </a:lnTo>
                <a:lnTo>
                  <a:pt x="699246" y="274933"/>
                </a:lnTo>
                <a:lnTo>
                  <a:pt x="693070" y="272303"/>
                </a:lnTo>
                <a:lnTo>
                  <a:pt x="686371" y="272174"/>
                </a:lnTo>
                <a:close/>
              </a:path>
              <a:path w="787400" h="416560">
                <a:moveTo>
                  <a:pt x="754761" y="373888"/>
                </a:moveTo>
                <a:lnTo>
                  <a:pt x="724779" y="375769"/>
                </a:lnTo>
                <a:lnTo>
                  <a:pt x="741171" y="400938"/>
                </a:lnTo>
                <a:lnTo>
                  <a:pt x="754761" y="373888"/>
                </a:lnTo>
                <a:close/>
              </a:path>
              <a:path w="787400" h="416560">
                <a:moveTo>
                  <a:pt x="759986" y="373888"/>
                </a:moveTo>
                <a:lnTo>
                  <a:pt x="754761" y="373888"/>
                </a:lnTo>
                <a:lnTo>
                  <a:pt x="741171" y="400938"/>
                </a:lnTo>
                <a:lnTo>
                  <a:pt x="751154" y="400938"/>
                </a:lnTo>
                <a:lnTo>
                  <a:pt x="763777" y="375792"/>
                </a:lnTo>
                <a:lnTo>
                  <a:pt x="759986" y="373888"/>
                </a:lnTo>
                <a:close/>
              </a:path>
              <a:path w="787400" h="416560">
                <a:moveTo>
                  <a:pt x="15748" y="0"/>
                </a:moveTo>
                <a:lnTo>
                  <a:pt x="0" y="31241"/>
                </a:lnTo>
                <a:lnTo>
                  <a:pt x="689917" y="377957"/>
                </a:lnTo>
                <a:lnTo>
                  <a:pt x="724779" y="375769"/>
                </a:lnTo>
                <a:lnTo>
                  <a:pt x="705835" y="346683"/>
                </a:lnTo>
                <a:lnTo>
                  <a:pt x="15748" y="0"/>
                </a:lnTo>
                <a:close/>
              </a:path>
              <a:path w="787400" h="416560">
                <a:moveTo>
                  <a:pt x="705835" y="346683"/>
                </a:moveTo>
                <a:lnTo>
                  <a:pt x="724779" y="375769"/>
                </a:lnTo>
                <a:lnTo>
                  <a:pt x="754761" y="373888"/>
                </a:lnTo>
                <a:lnTo>
                  <a:pt x="759986" y="373888"/>
                </a:lnTo>
                <a:lnTo>
                  <a:pt x="705835" y="34668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406" y="94740"/>
            <a:ext cx="1651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FKai-SB"/>
                <a:cs typeface="DFKai-SB"/>
              </a:rPr>
              <a:t>幾個</a:t>
            </a:r>
            <a:r>
              <a:rPr sz="3200" spc="-15" dirty="0">
                <a:latin typeface="DFKai-SB"/>
                <a:cs typeface="DFKai-SB"/>
              </a:rPr>
              <a:t>原</a:t>
            </a:r>
            <a:r>
              <a:rPr sz="3200" dirty="0">
                <a:latin typeface="DFKai-SB"/>
                <a:cs typeface="DFKai-SB"/>
              </a:rPr>
              <a:t>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908" y="4413503"/>
            <a:ext cx="4480560" cy="15367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130175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solidFill>
                  <a:srgbClr val="0000FF"/>
                </a:solidFill>
                <a:latin typeface="DFKai-SB"/>
                <a:cs typeface="DFKai-SB"/>
              </a:rPr>
              <a:t>氣力法則</a:t>
            </a:r>
            <a:r>
              <a:rPr sz="1700" dirty="0">
                <a:latin typeface="DFKai-SB"/>
                <a:cs typeface="DFKai-SB"/>
              </a:rPr>
              <a:t>：股價</a:t>
            </a:r>
            <a:r>
              <a:rPr sz="1700" spc="-5" dirty="0">
                <a:latin typeface="Arial"/>
                <a:cs typeface="Arial"/>
              </a:rPr>
              <a:t>(</a:t>
            </a:r>
            <a:r>
              <a:rPr sz="1700" dirty="0">
                <a:latin typeface="DFKai-SB"/>
                <a:cs typeface="DFKai-SB"/>
              </a:rPr>
              <a:t>或趨勢</a:t>
            </a:r>
            <a:r>
              <a:rPr sz="1700" spc="-10" dirty="0">
                <a:latin typeface="DFKai-SB"/>
                <a:cs typeface="DFKai-SB"/>
              </a:rPr>
              <a:t>線</a:t>
            </a:r>
            <a:r>
              <a:rPr sz="1700" spc="-5" dirty="0">
                <a:latin typeface="Arial"/>
                <a:cs typeface="Arial"/>
              </a:rPr>
              <a:t>)</a:t>
            </a:r>
            <a:r>
              <a:rPr sz="1700" dirty="0">
                <a:latin typeface="DFKai-SB"/>
                <a:cs typeface="DFKai-SB"/>
              </a:rPr>
              <a:t>為</a:t>
            </a:r>
            <a:r>
              <a:rPr sz="1700" spc="-15" dirty="0">
                <a:latin typeface="DFKai-SB"/>
                <a:cs typeface="DFKai-SB"/>
              </a:rPr>
              <a:t>力</a:t>
            </a:r>
            <a:r>
              <a:rPr sz="1700" dirty="0">
                <a:latin typeface="DFKai-SB"/>
                <a:cs typeface="DFKai-SB"/>
              </a:rPr>
              <a:t>，搭</a:t>
            </a:r>
            <a:r>
              <a:rPr sz="1700" spc="-15" dirty="0">
                <a:latin typeface="DFKai-SB"/>
                <a:cs typeface="DFKai-SB"/>
              </a:rPr>
              <a:t>配</a:t>
            </a:r>
            <a:r>
              <a:rPr sz="1700" dirty="0">
                <a:latin typeface="DFKai-SB"/>
                <a:cs typeface="DFKai-SB"/>
              </a:rPr>
              <a:t>指標 為氣</a:t>
            </a:r>
            <a:r>
              <a:rPr sz="1700" spc="-5" dirty="0">
                <a:latin typeface="Arial"/>
                <a:cs typeface="Arial"/>
              </a:rPr>
              <a:t>(</a:t>
            </a:r>
            <a:r>
              <a:rPr sz="1700" dirty="0">
                <a:latin typeface="DFKai-SB"/>
                <a:cs typeface="DFKai-SB"/>
              </a:rPr>
              <a:t>如量、</a:t>
            </a:r>
            <a:r>
              <a:rPr sz="1350" dirty="0">
                <a:latin typeface="Arial"/>
                <a:cs typeface="Arial"/>
              </a:rPr>
              <a:t>RSI</a:t>
            </a:r>
            <a:r>
              <a:rPr sz="1700" dirty="0">
                <a:latin typeface="DFKai-SB"/>
                <a:cs typeface="DFKai-SB"/>
              </a:rPr>
              <a:t>、量能潮</a:t>
            </a:r>
            <a:r>
              <a:rPr sz="1700" spc="-5" dirty="0">
                <a:latin typeface="Arial"/>
                <a:cs typeface="Arial"/>
              </a:rPr>
              <a:t>)</a:t>
            </a:r>
            <a:r>
              <a:rPr sz="1700" dirty="0">
                <a:latin typeface="DFKai-SB"/>
                <a:cs typeface="DFKai-SB"/>
              </a:rPr>
              <a:t>等。有力有氣</a:t>
            </a:r>
            <a:r>
              <a:rPr sz="1700" spc="-15" dirty="0">
                <a:latin typeface="DFKai-SB"/>
                <a:cs typeface="DFKai-SB"/>
              </a:rPr>
              <a:t>才</a:t>
            </a:r>
            <a:r>
              <a:rPr sz="1700" dirty="0">
                <a:latin typeface="DFKai-SB"/>
                <a:cs typeface="DFKai-SB"/>
              </a:rPr>
              <a:t>是 正確。有</a:t>
            </a:r>
            <a:r>
              <a:rPr sz="1700" spc="-15" dirty="0">
                <a:latin typeface="DFKai-SB"/>
                <a:cs typeface="DFKai-SB"/>
              </a:rPr>
              <a:t>力</a:t>
            </a:r>
            <a:r>
              <a:rPr sz="1700" dirty="0">
                <a:latin typeface="DFKai-SB"/>
                <a:cs typeface="DFKai-SB"/>
              </a:rPr>
              <a:t>無氣</a:t>
            </a:r>
            <a:r>
              <a:rPr sz="1700" spc="-15" dirty="0">
                <a:latin typeface="DFKai-SB"/>
                <a:cs typeface="DFKai-SB"/>
              </a:rPr>
              <a:t>請</a:t>
            </a:r>
            <a:r>
              <a:rPr sz="1700" dirty="0">
                <a:latin typeface="DFKai-SB"/>
                <a:cs typeface="DFKai-SB"/>
              </a:rPr>
              <a:t>注意反</a:t>
            </a:r>
            <a:r>
              <a:rPr sz="1700" spc="-15" dirty="0">
                <a:latin typeface="DFKai-SB"/>
                <a:cs typeface="DFKai-SB"/>
              </a:rPr>
              <a:t>轉</a:t>
            </a:r>
            <a:r>
              <a:rPr sz="1700" dirty="0">
                <a:latin typeface="DFKai-SB"/>
                <a:cs typeface="DFKai-SB"/>
              </a:rPr>
              <a:t>。多</a:t>
            </a:r>
            <a:r>
              <a:rPr sz="1700" spc="-15" dirty="0">
                <a:latin typeface="DFKai-SB"/>
                <a:cs typeface="DFKai-SB"/>
              </a:rPr>
              <a:t>重</a:t>
            </a:r>
            <a:r>
              <a:rPr sz="1700" dirty="0">
                <a:latin typeface="DFKai-SB"/>
                <a:cs typeface="DFKai-SB"/>
              </a:rPr>
              <a:t>指標搭</a:t>
            </a:r>
            <a:r>
              <a:rPr sz="1700" spc="-15" dirty="0">
                <a:latin typeface="DFKai-SB"/>
                <a:cs typeface="DFKai-SB"/>
              </a:rPr>
              <a:t>配 </a:t>
            </a:r>
            <a:r>
              <a:rPr sz="1700" dirty="0">
                <a:latin typeface="DFKai-SB"/>
                <a:cs typeface="DFKai-SB"/>
              </a:rPr>
              <a:t>。例如價</a:t>
            </a:r>
            <a:r>
              <a:rPr sz="1700" spc="-15" dirty="0">
                <a:latin typeface="DFKai-SB"/>
                <a:cs typeface="DFKai-SB"/>
              </a:rPr>
              <a:t>漲</a:t>
            </a:r>
            <a:r>
              <a:rPr sz="1700" dirty="0">
                <a:latin typeface="DFKai-SB"/>
                <a:cs typeface="DFKai-SB"/>
              </a:rPr>
              <a:t>量縮</a:t>
            </a:r>
            <a:r>
              <a:rPr sz="1700" spc="-15" dirty="0">
                <a:latin typeface="DFKai-SB"/>
                <a:cs typeface="DFKai-SB"/>
              </a:rPr>
              <a:t>代</a:t>
            </a:r>
            <a:r>
              <a:rPr sz="1700" dirty="0">
                <a:latin typeface="DFKai-SB"/>
                <a:cs typeface="DFKai-SB"/>
              </a:rPr>
              <a:t>表有力</a:t>
            </a:r>
            <a:r>
              <a:rPr sz="1700" spc="-15" dirty="0">
                <a:latin typeface="DFKai-SB"/>
                <a:cs typeface="DFKai-SB"/>
              </a:rPr>
              <a:t>無</a:t>
            </a:r>
            <a:r>
              <a:rPr sz="1700" dirty="0">
                <a:latin typeface="DFKai-SB"/>
                <a:cs typeface="DFKai-SB"/>
              </a:rPr>
              <a:t>氣，</a:t>
            </a:r>
            <a:r>
              <a:rPr sz="1700" spc="-15" dirty="0">
                <a:latin typeface="DFKai-SB"/>
                <a:cs typeface="DFKai-SB"/>
              </a:rPr>
              <a:t>後</a:t>
            </a:r>
            <a:r>
              <a:rPr sz="1700" dirty="0">
                <a:latin typeface="DFKai-SB"/>
                <a:cs typeface="DFKai-SB"/>
              </a:rPr>
              <a:t>市不看</a:t>
            </a:r>
            <a:r>
              <a:rPr sz="1700" spc="-15" dirty="0">
                <a:latin typeface="DFKai-SB"/>
                <a:cs typeface="DFKai-SB"/>
              </a:rPr>
              <a:t>好 </a:t>
            </a:r>
            <a:r>
              <a:rPr sz="1700" dirty="0">
                <a:latin typeface="DFKai-SB"/>
                <a:cs typeface="DFKai-SB"/>
              </a:rPr>
              <a:t>。</a:t>
            </a:r>
            <a:r>
              <a:rPr sz="1700" spc="5" dirty="0">
                <a:latin typeface="DFKai-SB"/>
                <a:cs typeface="DFKai-SB"/>
              </a:rPr>
              <a:t>價漲</a:t>
            </a:r>
            <a:r>
              <a:rPr sz="1700" spc="-5" dirty="0">
                <a:latin typeface="DFKai-SB"/>
                <a:cs typeface="DFKai-SB"/>
              </a:rPr>
              <a:t>量</a:t>
            </a:r>
            <a:r>
              <a:rPr sz="1700" spc="-10" dirty="0">
                <a:latin typeface="DFKai-SB"/>
                <a:cs typeface="DFKai-SB"/>
              </a:rPr>
              <a:t>增</a:t>
            </a:r>
            <a:r>
              <a:rPr sz="1700" spc="5" dirty="0">
                <a:latin typeface="DFKai-SB"/>
                <a:cs typeface="DFKai-SB"/>
              </a:rPr>
              <a:t>才是</a:t>
            </a:r>
            <a:r>
              <a:rPr sz="1700" spc="-15" dirty="0">
                <a:latin typeface="DFKai-SB"/>
                <a:cs typeface="DFKai-SB"/>
              </a:rPr>
              <a:t>好</a:t>
            </a:r>
            <a:r>
              <a:rPr sz="1700" spc="5" dirty="0">
                <a:latin typeface="DFKai-SB"/>
                <a:cs typeface="DFKai-SB"/>
              </a:rPr>
              <a:t>現象。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836675"/>
            <a:ext cx="2952115" cy="92392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 marR="109855" algn="just">
              <a:lnSpc>
                <a:spcPct val="100299"/>
              </a:lnSpc>
              <a:spcBef>
                <a:spcPts val="280"/>
              </a:spcBef>
            </a:pPr>
            <a:r>
              <a:rPr sz="1800" dirty="0">
                <a:latin typeface="DFKai-SB"/>
                <a:cs typeface="DFKai-SB"/>
              </a:rPr>
              <a:t>股市緩漲急跌，上升趨勢 確立可選較慢指標，下跌 趨勢</a:t>
            </a:r>
            <a:r>
              <a:rPr sz="1800" spc="-5" dirty="0">
                <a:latin typeface="DFKai-SB"/>
                <a:cs typeface="DFKai-SB"/>
              </a:rPr>
              <a:t>確立者要選較快指標 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400" y="694944"/>
            <a:ext cx="5113020" cy="10896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075" marR="212090" algn="just">
              <a:lnSpc>
                <a:spcPct val="120000"/>
              </a:lnSpc>
              <a:spcBef>
                <a:spcPts val="70"/>
              </a:spcBef>
            </a:pPr>
            <a:r>
              <a:rPr sz="1800" dirty="0">
                <a:latin typeface="DFKai-SB"/>
                <a:cs typeface="DFKai-SB"/>
              </a:rPr>
              <a:t>要選個股前，先看大盤，大盤決定個股走</a:t>
            </a:r>
            <a:r>
              <a:rPr sz="1800" spc="5" dirty="0">
                <a:latin typeface="DFKai-SB"/>
                <a:cs typeface="DFKai-SB"/>
              </a:rPr>
              <a:t>勢 </a:t>
            </a:r>
            <a:r>
              <a:rPr sz="1800" spc="-10" dirty="0">
                <a:latin typeface="Arial"/>
                <a:cs typeface="Arial"/>
              </a:rPr>
              <a:t>60%</a:t>
            </a:r>
            <a:r>
              <a:rPr sz="1800" spc="-5" dirty="0">
                <a:latin typeface="DFKai-SB"/>
                <a:cs typeface="DFKai-SB"/>
              </a:rPr>
              <a:t>以上。大盤不好時，要做多某檔個股前，請 先避</a:t>
            </a:r>
            <a:r>
              <a:rPr sz="1800" dirty="0">
                <a:latin typeface="DFKai-SB"/>
                <a:cs typeface="DFKai-SB"/>
              </a:rPr>
              <a:t>險。避險方法有二：放空弱股、買進賣權 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39" y="1988820"/>
            <a:ext cx="3331971" cy="1477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95250">
              <a:lnSpc>
                <a:spcPct val="100200"/>
              </a:lnSpc>
              <a:spcBef>
                <a:spcPts val="285"/>
              </a:spcBef>
            </a:pPr>
            <a:r>
              <a:rPr sz="1800" dirty="0">
                <a:solidFill>
                  <a:srgbClr val="0000FF"/>
                </a:solidFill>
                <a:latin typeface="DFKai-SB"/>
                <a:cs typeface="DFKai-SB"/>
              </a:rPr>
              <a:t>趨勢法</a:t>
            </a:r>
            <a:r>
              <a:rPr sz="1800" spc="-5" dirty="0">
                <a:solidFill>
                  <a:srgbClr val="0000FF"/>
                </a:solidFill>
                <a:latin typeface="DFKai-SB"/>
                <a:cs typeface="DFKai-SB"/>
              </a:rPr>
              <a:t>則</a:t>
            </a:r>
            <a:r>
              <a:rPr sz="1800" dirty="0">
                <a:latin typeface="DFKai-SB"/>
                <a:cs typeface="DFKai-SB"/>
              </a:rPr>
              <a:t>：買賣看趨勢，趨 勢上升買進、趨勢下降賣出 。適</a:t>
            </a:r>
            <a:r>
              <a:rPr sz="1800" spc="-5" dirty="0">
                <a:latin typeface="DFKai-SB"/>
                <a:cs typeface="DFKai-SB"/>
              </a:rPr>
              <a:t>用長波段操作。通常技 術指標</a:t>
            </a:r>
            <a:r>
              <a:rPr sz="1800" dirty="0">
                <a:latin typeface="DFKai-SB"/>
                <a:cs typeface="DFKai-SB"/>
              </a:rPr>
              <a:t>都要平</a:t>
            </a:r>
            <a:r>
              <a:rPr sz="1800" spc="-5" dirty="0">
                <a:latin typeface="DFKai-SB"/>
                <a:cs typeface="DFKai-SB"/>
              </a:rPr>
              <a:t>滑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如均</a:t>
            </a:r>
            <a:r>
              <a:rPr sz="1800" spc="-5" dirty="0">
                <a:latin typeface="DFKai-SB"/>
                <a:cs typeface="DFKai-SB"/>
              </a:rPr>
              <a:t>線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，就 能在起落的股價中抓出未來 趨勢。</a:t>
            </a:r>
          </a:p>
        </p:txBody>
      </p:sp>
      <p:sp>
        <p:nvSpPr>
          <p:cNvPr id="7" name="object 7"/>
          <p:cNvSpPr/>
          <p:nvPr/>
        </p:nvSpPr>
        <p:spPr>
          <a:xfrm>
            <a:off x="3852671" y="2048255"/>
            <a:ext cx="4572000" cy="2086610"/>
          </a:xfrm>
          <a:custGeom>
            <a:avLst/>
            <a:gdLst/>
            <a:ahLst/>
            <a:cxnLst/>
            <a:rect l="l" t="t" r="r" b="b"/>
            <a:pathLst>
              <a:path w="4572000" h="2086610">
                <a:moveTo>
                  <a:pt x="0" y="2086356"/>
                </a:moveTo>
                <a:lnTo>
                  <a:pt x="4572000" y="2086356"/>
                </a:lnTo>
                <a:lnTo>
                  <a:pt x="4572000" y="0"/>
                </a:lnTo>
                <a:lnTo>
                  <a:pt x="0" y="0"/>
                </a:lnTo>
                <a:lnTo>
                  <a:pt x="0" y="208635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671" y="2048255"/>
            <a:ext cx="4572000" cy="2086610"/>
          </a:xfrm>
          <a:custGeom>
            <a:avLst/>
            <a:gdLst/>
            <a:ahLst/>
            <a:cxnLst/>
            <a:rect l="l" t="t" r="r" b="b"/>
            <a:pathLst>
              <a:path w="4572000" h="2086610">
                <a:moveTo>
                  <a:pt x="0" y="2086356"/>
                </a:moveTo>
                <a:lnTo>
                  <a:pt x="4572000" y="2086356"/>
                </a:lnTo>
                <a:lnTo>
                  <a:pt x="4572000" y="0"/>
                </a:lnTo>
                <a:lnTo>
                  <a:pt x="0" y="0"/>
                </a:lnTo>
                <a:lnTo>
                  <a:pt x="0" y="2086356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31411" y="2099817"/>
            <a:ext cx="436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DFKai-SB"/>
                <a:cs typeface="DFKai-SB"/>
              </a:rPr>
              <a:t>兩條均線法則</a:t>
            </a:r>
            <a:r>
              <a:rPr sz="1800" dirty="0">
                <a:latin typeface="DFKai-SB"/>
                <a:cs typeface="DFKai-SB"/>
              </a:rPr>
              <a:t>：這是確立買賣點，通常會設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1411" y="2373440"/>
            <a:ext cx="4597400" cy="67390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" dirty="0" err="1">
                <a:latin typeface="DFKai-SB"/>
                <a:cs typeface="DFKai-SB"/>
              </a:rPr>
              <a:t>計兩條速度不一樣的均線，走勢陡峭</a:t>
            </a:r>
            <a:r>
              <a:rPr lang="zh-TW" altLang="en-US" sz="1800" spc="-5" dirty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</a:rPr>
              <a:t>為</a:t>
            </a:r>
            <a:r>
              <a:rPr sz="1800" spc="-5" dirty="0" err="1">
                <a:latin typeface="標楷體" panose="03000509000000000000" pitchFamily="65" charset="-120"/>
                <a:ea typeface="標楷體" panose="03000509000000000000" pitchFamily="65" charset="-120"/>
                <a:cs typeface="DFKai-SB"/>
              </a:rPr>
              <a:t>短</a:t>
            </a:r>
            <a:r>
              <a:rPr sz="1800" spc="-5" dirty="0" err="1">
                <a:latin typeface="DFKai-SB"/>
                <a:cs typeface="DFKai-SB"/>
              </a:rPr>
              <a:t>線</a:t>
            </a:r>
            <a:r>
              <a:rPr sz="1800" spc="-5" dirty="0">
                <a:latin typeface="DFKai-SB"/>
                <a:cs typeface="DFKai-SB"/>
              </a:rPr>
              <a:t>、</a:t>
            </a:r>
            <a:endParaRPr sz="1800" dirty="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DFKai-SB"/>
                <a:cs typeface="DFKai-SB"/>
              </a:rPr>
              <a:t>走勢平緩為長線，短線突破長線是黃金交叉，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1411" y="3032887"/>
            <a:ext cx="421703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短線跌破長線是死亡交叉。</a:t>
            </a:r>
            <a:r>
              <a:rPr sz="1800" spc="-484" dirty="0">
                <a:latin typeface="DFKai-SB"/>
                <a:cs typeface="DFKai-SB"/>
              </a:rPr>
              <a:t> </a:t>
            </a:r>
            <a:r>
              <a:rPr sz="1800" dirty="0">
                <a:latin typeface="DFKai-SB"/>
                <a:cs typeface="DFKai-SB"/>
              </a:rPr>
              <a:t>如</a:t>
            </a:r>
            <a:r>
              <a:rPr sz="1800" spc="-10" dirty="0">
                <a:latin typeface="Arial"/>
                <a:cs typeface="Arial"/>
              </a:rPr>
              <a:t>KD</a:t>
            </a:r>
            <a:r>
              <a:rPr sz="1800" dirty="0">
                <a:latin typeface="DFKai-SB"/>
                <a:cs typeface="DFKai-SB"/>
              </a:rPr>
              <a:t>值中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線 是短線、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線是長線。</a:t>
            </a:r>
            <a:r>
              <a:rPr sz="1800" spc="-5" dirty="0">
                <a:latin typeface="Arial"/>
                <a:cs typeface="Arial"/>
              </a:rPr>
              <a:t>MACD</a:t>
            </a:r>
            <a:r>
              <a:rPr sz="1800" dirty="0">
                <a:latin typeface="DFKai-SB"/>
                <a:cs typeface="DFKai-SB"/>
              </a:rPr>
              <a:t>指標中，</a:t>
            </a:r>
            <a:r>
              <a:rPr sz="1800" dirty="0">
                <a:latin typeface="Arial"/>
                <a:cs typeface="Arial"/>
              </a:rPr>
              <a:t>DIF  </a:t>
            </a:r>
            <a:r>
              <a:rPr sz="1800" spc="-5" dirty="0">
                <a:latin typeface="DFKai-SB"/>
                <a:cs typeface="DFKai-SB"/>
              </a:rPr>
              <a:t>是短線，</a:t>
            </a:r>
            <a:r>
              <a:rPr sz="1800" spc="-5" dirty="0">
                <a:latin typeface="Arial"/>
                <a:cs typeface="Arial"/>
              </a:rPr>
              <a:t>MACD</a:t>
            </a:r>
            <a:r>
              <a:rPr sz="1800" spc="-5" dirty="0">
                <a:latin typeface="DFKai-SB"/>
                <a:cs typeface="DFKai-SB"/>
              </a:rPr>
              <a:t>是長線。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288" y="3645408"/>
            <a:ext cx="3328922" cy="2004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1440" marR="93345" algn="just">
              <a:lnSpc>
                <a:spcPct val="120000"/>
              </a:lnSpc>
              <a:spcBef>
                <a:spcPts val="75"/>
              </a:spcBef>
            </a:pPr>
            <a:r>
              <a:rPr sz="1800" dirty="0">
                <a:solidFill>
                  <a:srgbClr val="0000FF"/>
                </a:solidFill>
                <a:latin typeface="DFKai-SB"/>
                <a:cs typeface="DFKai-SB"/>
              </a:rPr>
              <a:t>反市場心理法則</a:t>
            </a:r>
            <a:r>
              <a:rPr sz="1800" dirty="0">
                <a:latin typeface="DFKai-SB"/>
                <a:cs typeface="DFKai-SB"/>
              </a:rPr>
              <a:t>：主要波動 也會有次級波動，當股市過 熱時</a:t>
            </a:r>
            <a:r>
              <a:rPr sz="1800" spc="-5" dirty="0">
                <a:latin typeface="DFKai-SB"/>
                <a:cs typeface="DFKai-SB"/>
              </a:rPr>
              <a:t>會反轉，股市過冷時或 反彈。</a:t>
            </a:r>
            <a:r>
              <a:rPr sz="1800" dirty="0">
                <a:latin typeface="DFKai-SB"/>
                <a:cs typeface="DFKai-SB"/>
              </a:rPr>
              <a:t>那些以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DFKai-SB"/>
                <a:cs typeface="DFKai-SB"/>
              </a:rPr>
              <a:t>到</a:t>
            </a:r>
            <a:r>
              <a:rPr sz="1800" spc="-10" dirty="0">
                <a:latin typeface="Arial"/>
                <a:cs typeface="Arial"/>
              </a:rPr>
              <a:t>100</a:t>
            </a:r>
            <a:r>
              <a:rPr sz="1800" dirty="0">
                <a:latin typeface="DFKai-SB"/>
                <a:cs typeface="DFKai-SB"/>
              </a:rPr>
              <a:t>的指標</a:t>
            </a:r>
            <a:r>
              <a:rPr sz="1800" dirty="0">
                <a:latin typeface="Arial"/>
                <a:cs typeface="Arial"/>
              </a:rPr>
              <a:t>(  </a:t>
            </a:r>
            <a:r>
              <a:rPr sz="1800" dirty="0">
                <a:latin typeface="DFKai-SB"/>
                <a:cs typeface="DFKai-SB"/>
              </a:rPr>
              <a:t>如</a:t>
            </a:r>
            <a:r>
              <a:rPr sz="1450" spc="-10" dirty="0">
                <a:latin typeface="Arial"/>
                <a:cs typeface="Arial"/>
              </a:rPr>
              <a:t>KD</a:t>
            </a:r>
            <a:r>
              <a:rPr sz="1800" dirty="0">
                <a:latin typeface="DFKai-SB"/>
                <a:cs typeface="DFKai-SB"/>
              </a:rPr>
              <a:t>與</a:t>
            </a:r>
            <a:endParaRPr sz="1800">
              <a:latin typeface="DFKai-SB"/>
              <a:cs typeface="DFKai-SB"/>
            </a:endParaRPr>
          </a:p>
          <a:p>
            <a:pPr marL="91440" marR="170180">
              <a:lnSpc>
                <a:spcPct val="120000"/>
              </a:lnSpc>
            </a:pPr>
            <a:r>
              <a:rPr sz="1450" spc="-10" dirty="0">
                <a:latin typeface="Arial"/>
                <a:cs typeface="Arial"/>
              </a:rPr>
              <a:t>RSI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都適用此概念。適用短 期區間操作。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084" y="115633"/>
            <a:ext cx="2870835" cy="5137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FKai-SB"/>
                <a:cs typeface="DFKai-SB"/>
              </a:rPr>
              <a:t>常見</a:t>
            </a:r>
            <a:r>
              <a:rPr sz="3200" spc="-15" dirty="0">
                <a:latin typeface="DFKai-SB"/>
                <a:cs typeface="DFKai-SB"/>
              </a:rPr>
              <a:t>的</a:t>
            </a:r>
            <a:r>
              <a:rPr sz="3200" dirty="0">
                <a:latin typeface="DFKai-SB"/>
                <a:cs typeface="DFKai-SB"/>
              </a:rPr>
              <a:t>反轉</a:t>
            </a:r>
            <a:r>
              <a:rPr sz="3200" spc="-15" dirty="0">
                <a:latin typeface="DFKai-SB"/>
                <a:cs typeface="DFKai-SB"/>
              </a:rPr>
              <a:t>型</a:t>
            </a:r>
            <a:r>
              <a:rPr sz="3200" dirty="0">
                <a:latin typeface="DFKai-SB"/>
                <a:cs typeface="DFKai-SB"/>
              </a:rPr>
              <a:t>態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2636520"/>
            <a:ext cx="7848600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8678" y="2853689"/>
            <a:ext cx="334010" cy="295910"/>
          </a:xfrm>
          <a:custGeom>
            <a:avLst/>
            <a:gdLst/>
            <a:ahLst/>
            <a:cxnLst/>
            <a:rect l="l" t="t" r="r" b="b"/>
            <a:pathLst>
              <a:path w="334009" h="295910">
                <a:moveTo>
                  <a:pt x="0" y="147827"/>
                </a:moveTo>
                <a:lnTo>
                  <a:pt x="8503" y="101096"/>
                </a:lnTo>
                <a:lnTo>
                  <a:pt x="32186" y="60514"/>
                </a:lnTo>
                <a:lnTo>
                  <a:pt x="68305" y="28517"/>
                </a:lnTo>
                <a:lnTo>
                  <a:pt x="114117" y="7534"/>
                </a:lnTo>
                <a:lnTo>
                  <a:pt x="166877" y="0"/>
                </a:lnTo>
                <a:lnTo>
                  <a:pt x="219638" y="7534"/>
                </a:lnTo>
                <a:lnTo>
                  <a:pt x="265450" y="28517"/>
                </a:lnTo>
                <a:lnTo>
                  <a:pt x="301569" y="60514"/>
                </a:lnTo>
                <a:lnTo>
                  <a:pt x="325252" y="101096"/>
                </a:lnTo>
                <a:lnTo>
                  <a:pt x="333755" y="147827"/>
                </a:lnTo>
                <a:lnTo>
                  <a:pt x="325252" y="194559"/>
                </a:lnTo>
                <a:lnTo>
                  <a:pt x="301569" y="235141"/>
                </a:lnTo>
                <a:lnTo>
                  <a:pt x="265450" y="267138"/>
                </a:lnTo>
                <a:lnTo>
                  <a:pt x="219638" y="288121"/>
                </a:lnTo>
                <a:lnTo>
                  <a:pt x="166877" y="295656"/>
                </a:lnTo>
                <a:lnTo>
                  <a:pt x="114117" y="288121"/>
                </a:lnTo>
                <a:lnTo>
                  <a:pt x="68305" y="267138"/>
                </a:lnTo>
                <a:lnTo>
                  <a:pt x="32186" y="235141"/>
                </a:lnTo>
                <a:lnTo>
                  <a:pt x="8503" y="194559"/>
                </a:lnTo>
                <a:lnTo>
                  <a:pt x="0" y="14782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12026" y="3453765"/>
            <a:ext cx="20828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向上突破時，要貫穿 頸線，成交量要放大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55535" y="2951949"/>
            <a:ext cx="515124" cy="55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5085" y="3141726"/>
            <a:ext cx="257175" cy="299720"/>
          </a:xfrm>
          <a:custGeom>
            <a:avLst/>
            <a:gdLst/>
            <a:ahLst/>
            <a:cxnLst/>
            <a:rect l="l" t="t" r="r" b="b"/>
            <a:pathLst>
              <a:path w="257175" h="299720">
                <a:moveTo>
                  <a:pt x="44825" y="53076"/>
                </a:moveTo>
                <a:lnTo>
                  <a:pt x="50853" y="87352"/>
                </a:lnTo>
                <a:lnTo>
                  <a:pt x="229997" y="299338"/>
                </a:lnTo>
                <a:lnTo>
                  <a:pt x="256794" y="276733"/>
                </a:lnTo>
                <a:lnTo>
                  <a:pt x="77589" y="64673"/>
                </a:lnTo>
                <a:lnTo>
                  <a:pt x="44825" y="53076"/>
                </a:lnTo>
                <a:close/>
              </a:path>
              <a:path w="257175" h="299720">
                <a:moveTo>
                  <a:pt x="0" y="0"/>
                </a:moveTo>
                <a:lnTo>
                  <a:pt x="26162" y="149478"/>
                </a:lnTo>
                <a:lnTo>
                  <a:pt x="46482" y="163702"/>
                </a:lnTo>
                <a:lnTo>
                  <a:pt x="52955" y="161170"/>
                </a:lnTo>
                <a:lnTo>
                  <a:pt x="57785" y="156495"/>
                </a:lnTo>
                <a:lnTo>
                  <a:pt x="60519" y="150344"/>
                </a:lnTo>
                <a:lnTo>
                  <a:pt x="60706" y="143383"/>
                </a:lnTo>
                <a:lnTo>
                  <a:pt x="50853" y="87352"/>
                </a:lnTo>
                <a:lnTo>
                  <a:pt x="9017" y="37846"/>
                </a:lnTo>
                <a:lnTo>
                  <a:pt x="35814" y="15239"/>
                </a:lnTo>
                <a:lnTo>
                  <a:pt x="43008" y="15239"/>
                </a:lnTo>
                <a:lnTo>
                  <a:pt x="0" y="0"/>
                </a:lnTo>
                <a:close/>
              </a:path>
              <a:path w="257175" h="299720">
                <a:moveTo>
                  <a:pt x="35814" y="15239"/>
                </a:moveTo>
                <a:lnTo>
                  <a:pt x="9017" y="37846"/>
                </a:lnTo>
                <a:lnTo>
                  <a:pt x="50853" y="87352"/>
                </a:lnTo>
                <a:lnTo>
                  <a:pt x="44825" y="53076"/>
                </a:lnTo>
                <a:lnTo>
                  <a:pt x="16510" y="43052"/>
                </a:lnTo>
                <a:lnTo>
                  <a:pt x="39624" y="23495"/>
                </a:lnTo>
                <a:lnTo>
                  <a:pt x="42790" y="23495"/>
                </a:lnTo>
                <a:lnTo>
                  <a:pt x="35814" y="15239"/>
                </a:lnTo>
                <a:close/>
              </a:path>
              <a:path w="257175" h="299720">
                <a:moveTo>
                  <a:pt x="43008" y="15239"/>
                </a:moveTo>
                <a:lnTo>
                  <a:pt x="35814" y="15239"/>
                </a:lnTo>
                <a:lnTo>
                  <a:pt x="77589" y="64673"/>
                </a:lnTo>
                <a:lnTo>
                  <a:pt x="131318" y="83693"/>
                </a:lnTo>
                <a:lnTo>
                  <a:pt x="138150" y="84707"/>
                </a:lnTo>
                <a:lnTo>
                  <a:pt x="144637" y="83042"/>
                </a:lnTo>
                <a:lnTo>
                  <a:pt x="150052" y="79067"/>
                </a:lnTo>
                <a:lnTo>
                  <a:pt x="153670" y="73151"/>
                </a:lnTo>
                <a:lnTo>
                  <a:pt x="154628" y="66246"/>
                </a:lnTo>
                <a:lnTo>
                  <a:pt x="152955" y="59721"/>
                </a:lnTo>
                <a:lnTo>
                  <a:pt x="148972" y="54292"/>
                </a:lnTo>
                <a:lnTo>
                  <a:pt x="143002" y="50673"/>
                </a:lnTo>
                <a:lnTo>
                  <a:pt x="43008" y="15239"/>
                </a:lnTo>
                <a:close/>
              </a:path>
              <a:path w="257175" h="299720">
                <a:moveTo>
                  <a:pt x="42790" y="23495"/>
                </a:moveTo>
                <a:lnTo>
                  <a:pt x="39624" y="23495"/>
                </a:lnTo>
                <a:lnTo>
                  <a:pt x="44825" y="53076"/>
                </a:lnTo>
                <a:lnTo>
                  <a:pt x="77589" y="64673"/>
                </a:lnTo>
                <a:lnTo>
                  <a:pt x="42790" y="23495"/>
                </a:lnTo>
                <a:close/>
              </a:path>
              <a:path w="257175" h="299720">
                <a:moveTo>
                  <a:pt x="39624" y="23495"/>
                </a:moveTo>
                <a:lnTo>
                  <a:pt x="16510" y="43052"/>
                </a:lnTo>
                <a:lnTo>
                  <a:pt x="44825" y="53076"/>
                </a:lnTo>
                <a:lnTo>
                  <a:pt x="39624" y="23495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631" y="1200899"/>
            <a:ext cx="2641092" cy="137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733" y="1251966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315" y="0"/>
                </a:lnTo>
              </a:path>
            </a:pathLst>
          </a:custGeom>
          <a:ln w="35052">
            <a:solidFill>
              <a:srgbClr val="FD853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51073" y="109156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頸線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155" y="1786127"/>
            <a:ext cx="2520315" cy="161290"/>
          </a:xfrm>
          <a:custGeom>
            <a:avLst/>
            <a:gdLst/>
            <a:ahLst/>
            <a:cxnLst/>
            <a:rect l="l" t="t" r="r" b="b"/>
            <a:pathLst>
              <a:path w="2520315" h="161289">
                <a:moveTo>
                  <a:pt x="0" y="161162"/>
                </a:moveTo>
                <a:lnTo>
                  <a:pt x="2520315" y="0"/>
                </a:lnTo>
              </a:path>
            </a:pathLst>
          </a:custGeom>
          <a:ln w="12192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6505" y="18920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左肩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0626" y="18920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右肩</a:t>
            </a:r>
          </a:p>
        </p:txBody>
      </p:sp>
      <p:sp>
        <p:nvSpPr>
          <p:cNvPr id="14" name="object 14"/>
          <p:cNvSpPr/>
          <p:nvPr/>
        </p:nvSpPr>
        <p:spPr>
          <a:xfrm>
            <a:off x="685037" y="837438"/>
            <a:ext cx="2324100" cy="1028065"/>
          </a:xfrm>
          <a:custGeom>
            <a:avLst/>
            <a:gdLst/>
            <a:ahLst/>
            <a:cxnLst/>
            <a:rect l="l" t="t" r="r" b="b"/>
            <a:pathLst>
              <a:path w="2324100" h="1028064">
                <a:moveTo>
                  <a:pt x="0" y="125857"/>
                </a:moveTo>
                <a:lnTo>
                  <a:pt x="25081" y="184269"/>
                </a:lnTo>
                <a:lnTo>
                  <a:pt x="50147" y="242465"/>
                </a:lnTo>
                <a:lnTo>
                  <a:pt x="75183" y="300227"/>
                </a:lnTo>
                <a:lnTo>
                  <a:pt x="100174" y="357338"/>
                </a:lnTo>
                <a:lnTo>
                  <a:pt x="125105" y="413580"/>
                </a:lnTo>
                <a:lnTo>
                  <a:pt x="149961" y="468738"/>
                </a:lnTo>
                <a:lnTo>
                  <a:pt x="174727" y="522595"/>
                </a:lnTo>
                <a:lnTo>
                  <a:pt x="199386" y="574932"/>
                </a:lnTo>
                <a:lnTo>
                  <a:pt x="223926" y="625533"/>
                </a:lnTo>
                <a:lnTo>
                  <a:pt x="248330" y="674182"/>
                </a:lnTo>
                <a:lnTo>
                  <a:pt x="272583" y="720661"/>
                </a:lnTo>
                <a:lnTo>
                  <a:pt x="296670" y="764753"/>
                </a:lnTo>
                <a:lnTo>
                  <a:pt x="320577" y="806242"/>
                </a:lnTo>
                <a:lnTo>
                  <a:pt x="344287" y="844909"/>
                </a:lnTo>
                <a:lnTo>
                  <a:pt x="367786" y="880539"/>
                </a:lnTo>
                <a:lnTo>
                  <a:pt x="391060" y="912915"/>
                </a:lnTo>
                <a:lnTo>
                  <a:pt x="436868" y="967033"/>
                </a:lnTo>
                <a:lnTo>
                  <a:pt x="481590" y="1005529"/>
                </a:lnTo>
                <a:lnTo>
                  <a:pt x="525106" y="1026667"/>
                </a:lnTo>
                <a:lnTo>
                  <a:pt x="549673" y="1027753"/>
                </a:lnTo>
                <a:lnTo>
                  <a:pt x="573738" y="1018067"/>
                </a:lnTo>
                <a:lnTo>
                  <a:pt x="620513" y="971261"/>
                </a:lnTo>
                <a:lnTo>
                  <a:pt x="643301" y="936580"/>
                </a:lnTo>
                <a:lnTo>
                  <a:pt x="665740" y="896007"/>
                </a:lnTo>
                <a:lnTo>
                  <a:pt x="687869" y="850762"/>
                </a:lnTo>
                <a:lnTo>
                  <a:pt x="709727" y="802066"/>
                </a:lnTo>
                <a:lnTo>
                  <a:pt x="731351" y="751137"/>
                </a:lnTo>
                <a:lnTo>
                  <a:pt x="752780" y="699197"/>
                </a:lnTo>
                <a:lnTo>
                  <a:pt x="774053" y="647464"/>
                </a:lnTo>
                <a:lnTo>
                  <a:pt x="795209" y="597159"/>
                </a:lnTo>
                <a:lnTo>
                  <a:pt x="816284" y="549502"/>
                </a:lnTo>
                <a:lnTo>
                  <a:pt x="837320" y="505712"/>
                </a:lnTo>
                <a:lnTo>
                  <a:pt x="858352" y="467010"/>
                </a:lnTo>
                <a:lnTo>
                  <a:pt x="879421" y="434615"/>
                </a:lnTo>
                <a:lnTo>
                  <a:pt x="921821" y="393629"/>
                </a:lnTo>
                <a:lnTo>
                  <a:pt x="943229" y="387476"/>
                </a:lnTo>
                <a:lnTo>
                  <a:pt x="964584" y="391998"/>
                </a:lnTo>
                <a:lnTo>
                  <a:pt x="1006560" y="429288"/>
                </a:lnTo>
                <a:lnTo>
                  <a:pt x="1047813" y="496305"/>
                </a:lnTo>
                <a:lnTo>
                  <a:pt x="1068264" y="537984"/>
                </a:lnTo>
                <a:lnTo>
                  <a:pt x="1088648" y="583522"/>
                </a:lnTo>
                <a:lnTo>
                  <a:pt x="1109005" y="631728"/>
                </a:lnTo>
                <a:lnTo>
                  <a:pt x="1129371" y="681413"/>
                </a:lnTo>
                <a:lnTo>
                  <a:pt x="1149787" y="731384"/>
                </a:lnTo>
                <a:lnTo>
                  <a:pt x="1170288" y="780452"/>
                </a:lnTo>
                <a:lnTo>
                  <a:pt x="1190915" y="827426"/>
                </a:lnTo>
                <a:lnTo>
                  <a:pt x="1211705" y="871115"/>
                </a:lnTo>
                <a:lnTo>
                  <a:pt x="1232696" y="910329"/>
                </a:lnTo>
                <a:lnTo>
                  <a:pt x="1253927" y="943875"/>
                </a:lnTo>
                <a:lnTo>
                  <a:pt x="1297259" y="989207"/>
                </a:lnTo>
                <a:lnTo>
                  <a:pt x="1319438" y="998610"/>
                </a:lnTo>
                <a:lnTo>
                  <a:pt x="1342009" y="997585"/>
                </a:lnTo>
                <a:lnTo>
                  <a:pt x="1384464" y="968281"/>
                </a:lnTo>
                <a:lnTo>
                  <a:pt x="1429057" y="908804"/>
                </a:lnTo>
                <a:lnTo>
                  <a:pt x="1451965" y="869853"/>
                </a:lnTo>
                <a:lnTo>
                  <a:pt x="1475181" y="825881"/>
                </a:lnTo>
                <a:lnTo>
                  <a:pt x="1498628" y="777729"/>
                </a:lnTo>
                <a:lnTo>
                  <a:pt x="1522230" y="726238"/>
                </a:lnTo>
                <a:lnTo>
                  <a:pt x="1545912" y="672249"/>
                </a:lnTo>
                <a:lnTo>
                  <a:pt x="1569599" y="616604"/>
                </a:lnTo>
                <a:lnTo>
                  <a:pt x="1593213" y="560142"/>
                </a:lnTo>
                <a:lnTo>
                  <a:pt x="1616680" y="503705"/>
                </a:lnTo>
                <a:lnTo>
                  <a:pt x="1639923" y="448133"/>
                </a:lnTo>
                <a:lnTo>
                  <a:pt x="1662867" y="394269"/>
                </a:lnTo>
                <a:lnTo>
                  <a:pt x="1685436" y="342951"/>
                </a:lnTo>
                <a:lnTo>
                  <a:pt x="1707555" y="295022"/>
                </a:lnTo>
                <a:lnTo>
                  <a:pt x="1729147" y="251323"/>
                </a:lnTo>
                <a:lnTo>
                  <a:pt x="1750136" y="212693"/>
                </a:lnTo>
                <a:lnTo>
                  <a:pt x="1770448" y="179975"/>
                </a:lnTo>
                <a:lnTo>
                  <a:pt x="1808734" y="135636"/>
                </a:lnTo>
                <a:lnTo>
                  <a:pt x="1865083" y="120587"/>
                </a:lnTo>
                <a:lnTo>
                  <a:pt x="1891365" y="132767"/>
                </a:lnTo>
                <a:lnTo>
                  <a:pt x="1940676" y="184372"/>
                </a:lnTo>
                <a:lnTo>
                  <a:pt x="1963917" y="218928"/>
                </a:lnTo>
                <a:lnTo>
                  <a:pt x="1986357" y="256077"/>
                </a:lnTo>
                <a:lnTo>
                  <a:pt x="2008101" y="293384"/>
                </a:lnTo>
                <a:lnTo>
                  <a:pt x="2029256" y="328416"/>
                </a:lnTo>
                <a:lnTo>
                  <a:pt x="2049927" y="358740"/>
                </a:lnTo>
                <a:lnTo>
                  <a:pt x="2070222" y="381923"/>
                </a:lnTo>
                <a:lnTo>
                  <a:pt x="2090246" y="395530"/>
                </a:lnTo>
                <a:lnTo>
                  <a:pt x="2110105" y="397128"/>
                </a:lnTo>
                <a:lnTo>
                  <a:pt x="2135261" y="385570"/>
                </a:lnTo>
                <a:lnTo>
                  <a:pt x="2182147" y="336760"/>
                </a:lnTo>
                <a:lnTo>
                  <a:pt x="2204139" y="301486"/>
                </a:lnTo>
                <a:lnTo>
                  <a:pt x="2225341" y="260286"/>
                </a:lnTo>
                <a:lnTo>
                  <a:pt x="2245884" y="214148"/>
                </a:lnTo>
                <a:lnTo>
                  <a:pt x="2265899" y="164061"/>
                </a:lnTo>
                <a:lnTo>
                  <a:pt x="2285519" y="111015"/>
                </a:lnTo>
                <a:lnTo>
                  <a:pt x="2304875" y="55998"/>
                </a:lnTo>
                <a:lnTo>
                  <a:pt x="2324100" y="0"/>
                </a:lnTo>
              </a:path>
            </a:pathLst>
          </a:custGeom>
          <a:ln w="25907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1000" y="219568"/>
            <a:ext cx="457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0000FF"/>
                </a:solidFill>
                <a:latin typeface="Microsoft YaHei"/>
                <a:cs typeface="Microsoft YaHei"/>
              </a:rPr>
              <a:t>形成</a:t>
            </a:r>
            <a:r>
              <a:rPr sz="1800" b="1" spc="-1040" dirty="0" err="1">
                <a:solidFill>
                  <a:srgbClr val="0000FF"/>
                </a:solidFill>
                <a:latin typeface="Microsoft YaHei"/>
                <a:cs typeface="Microsoft YaHei"/>
              </a:rPr>
              <a:t>W</a:t>
            </a:r>
            <a:r>
              <a:rPr lang="zh-TW" altLang="en-US" sz="1800" b="1" spc="-1040" dirty="0">
                <a:solidFill>
                  <a:srgbClr val="0000FF"/>
                </a:solidFill>
                <a:latin typeface="Microsoft YaHei"/>
                <a:cs typeface="Microsoft YaHei"/>
              </a:rPr>
              <a:t> </a:t>
            </a:r>
            <a:r>
              <a:rPr lang="zh-TW" altLang="en-US" b="1" spc="-1040" dirty="0">
                <a:solidFill>
                  <a:srgbClr val="0000FF"/>
                </a:solidFill>
                <a:latin typeface="Microsoft YaHei"/>
                <a:cs typeface="Microsoft YaHei"/>
              </a:rPr>
              <a:t>       </a:t>
            </a:r>
            <a:r>
              <a:rPr lang="zh-TW" altLang="en-US"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   </a:t>
            </a:r>
            <a:r>
              <a:rPr lang="zh-TW" altLang="en-US" b="1" dirty="0">
                <a:solidFill>
                  <a:srgbClr val="0000FF"/>
                </a:solidFill>
                <a:latin typeface="Microsoft YaHei"/>
                <a:cs typeface="Microsoft YaHei"/>
              </a:rPr>
              <a:t>底 </a:t>
            </a:r>
            <a:r>
              <a:rPr sz="1800" b="1" dirty="0" err="1">
                <a:solidFill>
                  <a:srgbClr val="0000FF"/>
                </a:solidFill>
                <a:latin typeface="Microsoft YaHei"/>
                <a:cs typeface="Microsoft YaHei"/>
              </a:rPr>
              <a:t>前，會有不斷利多消息，但打底尚</a:t>
            </a:r>
            <a:endParaRPr sz="18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未完成時，利多消息都無法真正激勵股市。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9353" y="1123442"/>
            <a:ext cx="41402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反轉，是利多轉利空，利空轉利多。方向 不是說轉就轉，要經過幾次測試。</a:t>
            </a:r>
            <a:endParaRPr sz="1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082" y="105154"/>
            <a:ext cx="2870835" cy="5137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FKai-SB"/>
                <a:cs typeface="DFKai-SB"/>
              </a:rPr>
              <a:t>常見</a:t>
            </a:r>
            <a:r>
              <a:rPr sz="3200" spc="-15" dirty="0">
                <a:latin typeface="DFKai-SB"/>
                <a:cs typeface="DFKai-SB"/>
              </a:rPr>
              <a:t>的</a:t>
            </a:r>
            <a:r>
              <a:rPr sz="3200" dirty="0">
                <a:latin typeface="DFKai-SB"/>
                <a:cs typeface="DFKai-SB"/>
              </a:rPr>
              <a:t>繼續</a:t>
            </a:r>
            <a:r>
              <a:rPr sz="3200" spc="-15" dirty="0">
                <a:latin typeface="DFKai-SB"/>
                <a:cs typeface="DFKai-SB"/>
              </a:rPr>
              <a:t>型</a:t>
            </a:r>
            <a:r>
              <a:rPr sz="3200" dirty="0">
                <a:latin typeface="DFKai-SB"/>
                <a:cs typeface="DFKai-SB"/>
              </a:rPr>
              <a:t>態</a:t>
            </a:r>
          </a:p>
        </p:txBody>
      </p:sp>
      <p:sp>
        <p:nvSpPr>
          <p:cNvPr id="3" name="object 3"/>
          <p:cNvSpPr/>
          <p:nvPr/>
        </p:nvSpPr>
        <p:spPr>
          <a:xfrm>
            <a:off x="4212335" y="3285744"/>
            <a:ext cx="4677156" cy="343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3278" y="4077461"/>
            <a:ext cx="332740" cy="295910"/>
          </a:xfrm>
          <a:custGeom>
            <a:avLst/>
            <a:gdLst/>
            <a:ahLst/>
            <a:cxnLst/>
            <a:rect l="l" t="t" r="r" b="b"/>
            <a:pathLst>
              <a:path w="332739" h="295910">
                <a:moveTo>
                  <a:pt x="0" y="147827"/>
                </a:moveTo>
                <a:lnTo>
                  <a:pt x="8473" y="101096"/>
                </a:lnTo>
                <a:lnTo>
                  <a:pt x="32064" y="60514"/>
                </a:lnTo>
                <a:lnTo>
                  <a:pt x="68031" y="28517"/>
                </a:lnTo>
                <a:lnTo>
                  <a:pt x="113629" y="7534"/>
                </a:lnTo>
                <a:lnTo>
                  <a:pt x="166116" y="0"/>
                </a:lnTo>
                <a:lnTo>
                  <a:pt x="218602" y="7534"/>
                </a:lnTo>
                <a:lnTo>
                  <a:pt x="264200" y="28517"/>
                </a:lnTo>
                <a:lnTo>
                  <a:pt x="300167" y="60514"/>
                </a:lnTo>
                <a:lnTo>
                  <a:pt x="323758" y="101096"/>
                </a:lnTo>
                <a:lnTo>
                  <a:pt x="332232" y="147827"/>
                </a:lnTo>
                <a:lnTo>
                  <a:pt x="323758" y="194559"/>
                </a:lnTo>
                <a:lnTo>
                  <a:pt x="300167" y="235141"/>
                </a:lnTo>
                <a:lnTo>
                  <a:pt x="264200" y="267138"/>
                </a:lnTo>
                <a:lnTo>
                  <a:pt x="218602" y="288121"/>
                </a:lnTo>
                <a:lnTo>
                  <a:pt x="166116" y="295656"/>
                </a:lnTo>
                <a:lnTo>
                  <a:pt x="113629" y="288121"/>
                </a:lnTo>
                <a:lnTo>
                  <a:pt x="68031" y="267138"/>
                </a:lnTo>
                <a:lnTo>
                  <a:pt x="32064" y="235141"/>
                </a:lnTo>
                <a:lnTo>
                  <a:pt x="8473" y="194559"/>
                </a:lnTo>
                <a:lnTo>
                  <a:pt x="0" y="14782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620268"/>
            <a:ext cx="3456432" cy="25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6500" y="1921764"/>
            <a:ext cx="313969" cy="1248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3179" y="2061210"/>
            <a:ext cx="105410" cy="1039494"/>
          </a:xfrm>
          <a:custGeom>
            <a:avLst/>
            <a:gdLst/>
            <a:ahLst/>
            <a:cxnLst/>
            <a:rect l="l" t="t" r="r" b="b"/>
            <a:pathLst>
              <a:path w="105410" h="1039494">
                <a:moveTo>
                  <a:pt x="70103" y="87629"/>
                </a:moveTo>
                <a:lnTo>
                  <a:pt x="35051" y="87629"/>
                </a:lnTo>
                <a:lnTo>
                  <a:pt x="35051" y="1039494"/>
                </a:lnTo>
                <a:lnTo>
                  <a:pt x="70103" y="1039494"/>
                </a:lnTo>
                <a:lnTo>
                  <a:pt x="70103" y="87629"/>
                </a:lnTo>
                <a:close/>
              </a:path>
              <a:path w="105410" h="1039494">
                <a:moveTo>
                  <a:pt x="52577" y="0"/>
                </a:moveTo>
                <a:lnTo>
                  <a:pt x="0" y="105155"/>
                </a:lnTo>
                <a:lnTo>
                  <a:pt x="35051" y="105155"/>
                </a:lnTo>
                <a:lnTo>
                  <a:pt x="35051" y="87629"/>
                </a:lnTo>
                <a:lnTo>
                  <a:pt x="96393" y="87629"/>
                </a:lnTo>
                <a:lnTo>
                  <a:pt x="52577" y="0"/>
                </a:lnTo>
                <a:close/>
              </a:path>
              <a:path w="105410" h="1039494">
                <a:moveTo>
                  <a:pt x="96393" y="87629"/>
                </a:moveTo>
                <a:lnTo>
                  <a:pt x="70103" y="87629"/>
                </a:lnTo>
                <a:lnTo>
                  <a:pt x="70103" y="105155"/>
                </a:lnTo>
                <a:lnTo>
                  <a:pt x="105156" y="105155"/>
                </a:lnTo>
                <a:lnTo>
                  <a:pt x="96393" y="87629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909" y="502411"/>
            <a:ext cx="7990840" cy="581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2704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股價要持續上升，必須是接力過程。</a:t>
            </a:r>
            <a:endParaRPr sz="1800">
              <a:latin typeface="Microsoft YaHei"/>
              <a:cs typeface="Microsoft YaHei"/>
            </a:endParaRPr>
          </a:p>
          <a:p>
            <a:pPr marL="3862704" marR="5080">
              <a:lnSpc>
                <a:spcPts val="2160"/>
              </a:lnSpc>
              <a:spcBef>
                <a:spcPts val="65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當初買進股票的人，不是不看好，而是已 經賺了一波，要落袋為安。</a:t>
            </a:r>
            <a:endParaRPr sz="1800">
              <a:latin typeface="Microsoft YaHei"/>
              <a:cs typeface="Microsoft YaHei"/>
            </a:endParaRPr>
          </a:p>
          <a:p>
            <a:pPr marL="3862704">
              <a:lnSpc>
                <a:spcPts val="2090"/>
              </a:lnSpc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接手的人必須持續看好，因此會出現上下</a:t>
            </a:r>
            <a:endParaRPr sz="1800">
              <a:latin typeface="Microsoft YaHei"/>
              <a:cs typeface="Microsoft YaHei"/>
            </a:endParaRPr>
          </a:p>
          <a:p>
            <a:pPr marL="3862704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震盪。</a:t>
            </a:r>
            <a:endParaRPr sz="1800">
              <a:latin typeface="Microsoft YaHei"/>
              <a:cs typeface="Microsoft YaHei"/>
            </a:endParaRPr>
          </a:p>
          <a:p>
            <a:pPr marL="3862704" marR="5080" algn="just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當初漲幅過多，就會修正，市場上會有較 大歧見，經過來回幾次震盪後，市場意見 趨於一致。一旦換手完成，突破頸線，又 開始續升。</a:t>
            </a:r>
            <a:endParaRPr sz="1800">
              <a:latin typeface="Microsoft YaHei"/>
              <a:cs typeface="Microsoft YaHei"/>
            </a:endParaRPr>
          </a:p>
          <a:p>
            <a:pPr marL="1342390">
              <a:lnSpc>
                <a:spcPct val="100000"/>
              </a:lnSpc>
              <a:spcBef>
                <a:spcPts val="1235"/>
              </a:spcBef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市場意見趨於一致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4604" marR="4538980" algn="just">
              <a:lnSpc>
                <a:spcPct val="100299"/>
              </a:lnSpc>
              <a:spcBef>
                <a:spcPts val="1425"/>
              </a:spcBef>
            </a:pP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股價要漲要跌，其前提就是市場意 </a:t>
            </a: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見必須趨於一致。當市場意見分歧 </a:t>
            </a: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時，都是多空震盪或是盤整。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4312285">
              <a:lnSpc>
                <a:spcPct val="100200"/>
              </a:lnSpc>
            </a:pPr>
            <a:r>
              <a:rPr sz="18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多空震盪或是盤整，是族群間的溝 </a:t>
            </a:r>
            <a:r>
              <a:rPr sz="1800" b="1" dirty="0">
                <a:solidFill>
                  <a:srgbClr val="0000FF"/>
                </a:solidFill>
                <a:latin typeface="Microsoft YaHei"/>
                <a:cs typeface="Microsoft YaHei"/>
              </a:rPr>
              <a:t>通過程，是一種對話。對話未結束， 股價混沌未明，對話結束，就是方 向的開始。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88977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65F6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MingLiU"/>
              </a:rPr>
              <a:t>下降旗形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981455"/>
            <a:ext cx="8641080" cy="568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7064" y="1717548"/>
            <a:ext cx="2366772" cy="381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4882" y="1759457"/>
            <a:ext cx="2232660" cy="3686810"/>
          </a:xfrm>
          <a:custGeom>
            <a:avLst/>
            <a:gdLst/>
            <a:ahLst/>
            <a:cxnLst/>
            <a:rect l="l" t="t" r="r" b="b"/>
            <a:pathLst>
              <a:path w="2232660" h="3686810">
                <a:moveTo>
                  <a:pt x="0" y="0"/>
                </a:moveTo>
                <a:lnTo>
                  <a:pt x="2232279" y="3686302"/>
                </a:lnTo>
              </a:path>
            </a:pathLst>
          </a:custGeom>
          <a:ln w="35052">
            <a:solidFill>
              <a:srgbClr val="F5C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0396" y="2947416"/>
            <a:ext cx="2508504" cy="2580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6690" y="2998470"/>
            <a:ext cx="2376805" cy="2448560"/>
          </a:xfrm>
          <a:custGeom>
            <a:avLst/>
            <a:gdLst/>
            <a:ahLst/>
            <a:cxnLst/>
            <a:rect l="l" t="t" r="r" b="b"/>
            <a:pathLst>
              <a:path w="2376804" h="2448560">
                <a:moveTo>
                  <a:pt x="0" y="2448305"/>
                </a:moveTo>
                <a:lnTo>
                  <a:pt x="2376297" y="0"/>
                </a:lnTo>
              </a:path>
            </a:pathLst>
          </a:custGeom>
          <a:ln w="35052">
            <a:solidFill>
              <a:srgbClr val="F5C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5163"/>
            <a:ext cx="1930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65F6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MingLiU"/>
              </a:rPr>
              <a:t>上升三角形</a:t>
            </a:r>
            <a:endParaRPr sz="3000" b="1" dirty="0">
              <a:latin typeface="標楷體" panose="03000509000000000000" pitchFamily="65" charset="-120"/>
              <a:ea typeface="標楷體" panose="03000509000000000000" pitchFamily="65" charset="-120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1053083"/>
            <a:ext cx="8496300" cy="554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3707765"/>
          </a:xfrm>
          <a:custGeom>
            <a:avLst/>
            <a:gdLst/>
            <a:ahLst/>
            <a:cxnLst/>
            <a:rect l="l" t="t" r="r" b="b"/>
            <a:pathLst>
              <a:path h="3707765">
                <a:moveTo>
                  <a:pt x="0" y="0"/>
                </a:moveTo>
                <a:lnTo>
                  <a:pt x="0" y="3707638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4615179"/>
            <a:ext cx="0" cy="2244090"/>
          </a:xfrm>
          <a:custGeom>
            <a:avLst/>
            <a:gdLst/>
            <a:ahLst/>
            <a:cxnLst/>
            <a:rect l="l" t="t" r="r" b="b"/>
            <a:pathLst>
              <a:path h="2244090">
                <a:moveTo>
                  <a:pt x="0" y="0"/>
                </a:moveTo>
                <a:lnTo>
                  <a:pt x="0" y="2243581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3708400"/>
          </a:xfrm>
          <a:custGeom>
            <a:avLst/>
            <a:gdLst/>
            <a:ahLst/>
            <a:cxnLst/>
            <a:rect l="l" t="t" r="r" b="b"/>
            <a:pathLst>
              <a:path h="3708400">
                <a:moveTo>
                  <a:pt x="0" y="0"/>
                </a:moveTo>
                <a:lnTo>
                  <a:pt x="0" y="3708400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4615179"/>
            <a:ext cx="0" cy="2242820"/>
          </a:xfrm>
          <a:custGeom>
            <a:avLst/>
            <a:gdLst/>
            <a:ahLst/>
            <a:cxnLst/>
            <a:rect l="l" t="t" r="r" b="b"/>
            <a:pathLst>
              <a:path h="2242820">
                <a:moveTo>
                  <a:pt x="0" y="0"/>
                </a:moveTo>
                <a:lnTo>
                  <a:pt x="0" y="224281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883" y="2033523"/>
            <a:ext cx="1728470" cy="815340"/>
          </a:xfrm>
          <a:custGeom>
            <a:avLst/>
            <a:gdLst/>
            <a:ahLst/>
            <a:cxnLst/>
            <a:rect l="l" t="t" r="r" b="b"/>
            <a:pathLst>
              <a:path w="1728470" h="815339">
                <a:moveTo>
                  <a:pt x="0" y="815339"/>
                </a:moveTo>
                <a:lnTo>
                  <a:pt x="1728215" y="815339"/>
                </a:lnTo>
                <a:lnTo>
                  <a:pt x="1728215" y="0"/>
                </a:lnTo>
                <a:lnTo>
                  <a:pt x="0" y="0"/>
                </a:lnTo>
                <a:lnTo>
                  <a:pt x="0" y="8153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29533" y="1694433"/>
          <a:ext cx="1728470" cy="133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投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資政策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pPr marL="261620" marR="239395" algn="ctr">
                        <a:lnSpc>
                          <a:spcPts val="1900"/>
                        </a:lnSpc>
                        <a:spcBef>
                          <a:spcPts val="370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產風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險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分散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報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酬與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險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12700" algn="ctr">
                        <a:lnSpc>
                          <a:spcPts val="1830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核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心與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衛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星資產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907667" y="3708400"/>
            <a:ext cx="1536065" cy="332740"/>
          </a:xfrm>
          <a:custGeom>
            <a:avLst/>
            <a:gdLst/>
            <a:ahLst/>
            <a:cxnLst/>
            <a:rect l="l" t="t" r="r" b="b"/>
            <a:pathLst>
              <a:path w="1536064" h="332739">
                <a:moveTo>
                  <a:pt x="0" y="332739"/>
                </a:moveTo>
                <a:lnTo>
                  <a:pt x="1535810" y="332739"/>
                </a:lnTo>
                <a:lnTo>
                  <a:pt x="1535810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01317" y="3702050"/>
          <a:ext cx="1536065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選股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367665" marR="347980">
                        <a:lnSpc>
                          <a:spcPts val="1900"/>
                        </a:lnSpc>
                        <a:spcBef>
                          <a:spcPts val="370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基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本分析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相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對評價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35883" y="3708400"/>
            <a:ext cx="1536065" cy="332740"/>
          </a:xfrm>
          <a:custGeom>
            <a:avLst/>
            <a:gdLst/>
            <a:ahLst/>
            <a:cxnLst/>
            <a:rect l="l" t="t" r="r" b="b"/>
            <a:pathLst>
              <a:path w="1536064" h="332739">
                <a:moveTo>
                  <a:pt x="0" y="332739"/>
                </a:moveTo>
                <a:lnTo>
                  <a:pt x="1535811" y="332739"/>
                </a:lnTo>
                <a:lnTo>
                  <a:pt x="1535811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629533" y="3702050"/>
          <a:ext cx="1536065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擇時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265430" marR="245110" indent="101600">
                        <a:lnSpc>
                          <a:spcPts val="1900"/>
                        </a:lnSpc>
                        <a:spcBef>
                          <a:spcPts val="37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技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術分析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趨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勢與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反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市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07504" y="3710685"/>
            <a:ext cx="0" cy="1402080"/>
          </a:xfrm>
          <a:custGeom>
            <a:avLst/>
            <a:gdLst/>
            <a:ahLst/>
            <a:cxnLst/>
            <a:rect l="l" t="t" r="r" b="b"/>
            <a:pathLst>
              <a:path h="1402079">
                <a:moveTo>
                  <a:pt x="0" y="0"/>
                </a:moveTo>
                <a:lnTo>
                  <a:pt x="0" y="14020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154" y="3717035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>
                <a:moveTo>
                  <a:pt x="0" y="0"/>
                </a:moveTo>
                <a:lnTo>
                  <a:pt x="15485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54" y="5106415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>
                <a:moveTo>
                  <a:pt x="0" y="0"/>
                </a:moveTo>
                <a:lnTo>
                  <a:pt x="15485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200" y="3170682"/>
          <a:ext cx="1570355" cy="22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產轉換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 marL="392430" marR="356870" algn="just">
                        <a:lnSpc>
                          <a:spcPct val="99000"/>
                        </a:lnSpc>
                        <a:spcBef>
                          <a:spcPts val="310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產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業輪動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風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格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分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析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動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量反向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系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統風險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532246" y="3717035"/>
            <a:ext cx="1536065" cy="332740"/>
          </a:xfrm>
          <a:custGeom>
            <a:avLst/>
            <a:gdLst/>
            <a:ahLst/>
            <a:cxnLst/>
            <a:rect l="l" t="t" r="r" b="b"/>
            <a:pathLst>
              <a:path w="1536065" h="332739">
                <a:moveTo>
                  <a:pt x="0" y="332739"/>
                </a:moveTo>
                <a:lnTo>
                  <a:pt x="1535810" y="332739"/>
                </a:lnTo>
                <a:lnTo>
                  <a:pt x="1535810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525896" y="3710685"/>
          <a:ext cx="1536065" cy="90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組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合設計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14604" algn="ctr">
                        <a:lnSpc>
                          <a:spcPts val="191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被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動投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組合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13335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智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慧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數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452359" y="3708400"/>
            <a:ext cx="1536065" cy="332740"/>
          </a:xfrm>
          <a:custGeom>
            <a:avLst/>
            <a:gdLst/>
            <a:ahLst/>
            <a:cxnLst/>
            <a:rect l="l" t="t" r="r" b="b"/>
            <a:pathLst>
              <a:path w="1536065" h="332739">
                <a:moveTo>
                  <a:pt x="0" y="332739"/>
                </a:moveTo>
                <a:lnTo>
                  <a:pt x="1535811" y="332739"/>
                </a:lnTo>
                <a:lnTo>
                  <a:pt x="1535811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2359" y="370205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88170" y="370205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452359" y="3702050"/>
          <a:ext cx="1536065" cy="110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險管理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159385" marR="149225" indent="202565">
                        <a:lnSpc>
                          <a:spcPts val="1900"/>
                        </a:lnSpc>
                        <a:spcBef>
                          <a:spcPts val="370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避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險策略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保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險投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策略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99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835657" y="5589244"/>
            <a:ext cx="1728470" cy="332740"/>
          </a:xfrm>
          <a:custGeom>
            <a:avLst/>
            <a:gdLst/>
            <a:ahLst/>
            <a:cxnLst/>
            <a:rect l="l" t="t" r="r" b="b"/>
            <a:pathLst>
              <a:path w="1728470" h="332739">
                <a:moveTo>
                  <a:pt x="0" y="332739"/>
                </a:moveTo>
                <a:lnTo>
                  <a:pt x="1728216" y="332739"/>
                </a:lnTo>
                <a:lnTo>
                  <a:pt x="1728216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9307" y="5902934"/>
            <a:ext cx="1741170" cy="38100"/>
          </a:xfrm>
          <a:custGeom>
            <a:avLst/>
            <a:gdLst/>
            <a:ahLst/>
            <a:cxnLst/>
            <a:rect l="l" t="t" r="r" b="b"/>
            <a:pathLst>
              <a:path w="1741170" h="38100">
                <a:moveTo>
                  <a:pt x="0" y="38100"/>
                </a:moveTo>
                <a:lnTo>
                  <a:pt x="1740916" y="38100"/>
                </a:lnTo>
                <a:lnTo>
                  <a:pt x="174091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5657" y="558292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79">
                <a:moveTo>
                  <a:pt x="0" y="0"/>
                </a:moveTo>
                <a:lnTo>
                  <a:pt x="0" y="1160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63873" y="558292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79">
                <a:moveTo>
                  <a:pt x="0" y="0"/>
                </a:moveTo>
                <a:lnTo>
                  <a:pt x="0" y="1160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9307" y="5589244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091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9307" y="6737319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091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42007" y="5614517"/>
            <a:ext cx="1715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交</a:t>
            </a:r>
            <a:r>
              <a:rPr sz="1600" spc="-5" dirty="0">
                <a:latin typeface="DFKai-SB"/>
                <a:cs typeface="DFKai-SB"/>
              </a:rPr>
              <a:t>易策</a:t>
            </a:r>
            <a:r>
              <a:rPr sz="1600" spc="5" dirty="0">
                <a:latin typeface="DFKai-SB"/>
                <a:cs typeface="DFKai-SB"/>
              </a:rPr>
              <a:t>略</a:t>
            </a:r>
            <a:r>
              <a:rPr sz="1600" spc="-5" dirty="0">
                <a:latin typeface="DFKai-SB"/>
                <a:cs typeface="DFKai-SB"/>
              </a:rPr>
              <a:t>績效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42007" y="5941034"/>
            <a:ext cx="1715770" cy="7899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451484" marR="443865" indent="202565">
              <a:lnSpc>
                <a:spcPts val="1900"/>
              </a:lnSpc>
              <a:spcBef>
                <a:spcPts val="225"/>
              </a:spcBef>
            </a:pPr>
            <a:r>
              <a:rPr sz="1600" spc="5" dirty="0">
                <a:latin typeface="DFKai-SB"/>
                <a:cs typeface="DFKai-SB"/>
              </a:rPr>
              <a:t>勝率 盈</a:t>
            </a:r>
            <a:r>
              <a:rPr sz="1600" spc="-5" dirty="0">
                <a:latin typeface="DFKai-SB"/>
                <a:cs typeface="DFKai-SB"/>
              </a:rPr>
              <a:t>虧比 </a:t>
            </a:r>
            <a:r>
              <a:rPr sz="1600" dirty="0">
                <a:latin typeface="DFKai-SB"/>
                <a:cs typeface="DFKai-SB"/>
              </a:rPr>
              <a:t>累</a:t>
            </a:r>
            <a:r>
              <a:rPr sz="1600" spc="-5" dirty="0">
                <a:latin typeface="DFKai-SB"/>
                <a:cs typeface="DFKai-SB"/>
              </a:rPr>
              <a:t>積</a:t>
            </a:r>
            <a:r>
              <a:rPr sz="1600" spc="-10" dirty="0">
                <a:latin typeface="DFKai-SB"/>
                <a:cs typeface="DFKai-SB"/>
              </a:rPr>
              <a:t>報</a:t>
            </a:r>
            <a:r>
              <a:rPr sz="1600" spc="-5" dirty="0">
                <a:latin typeface="DFKai-SB"/>
                <a:cs typeface="DFKai-SB"/>
              </a:rPr>
              <a:t>酬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08116" y="5589244"/>
            <a:ext cx="1728470" cy="332740"/>
          </a:xfrm>
          <a:custGeom>
            <a:avLst/>
            <a:gdLst/>
            <a:ahLst/>
            <a:cxnLst/>
            <a:rect l="l" t="t" r="r" b="b"/>
            <a:pathLst>
              <a:path w="1728470" h="332739">
                <a:moveTo>
                  <a:pt x="0" y="332739"/>
                </a:moveTo>
                <a:lnTo>
                  <a:pt x="1728215" y="332739"/>
                </a:lnTo>
                <a:lnTo>
                  <a:pt x="1728215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766" y="5902934"/>
            <a:ext cx="1741170" cy="38100"/>
          </a:xfrm>
          <a:custGeom>
            <a:avLst/>
            <a:gdLst/>
            <a:ahLst/>
            <a:cxnLst/>
            <a:rect l="l" t="t" r="r" b="b"/>
            <a:pathLst>
              <a:path w="1741170" h="38100">
                <a:moveTo>
                  <a:pt x="0" y="38100"/>
                </a:moveTo>
                <a:lnTo>
                  <a:pt x="1740915" y="38100"/>
                </a:lnTo>
                <a:lnTo>
                  <a:pt x="174091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8116" y="558292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79">
                <a:moveTo>
                  <a:pt x="0" y="0"/>
                </a:moveTo>
                <a:lnTo>
                  <a:pt x="0" y="1160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36332" y="5582920"/>
            <a:ext cx="0" cy="1160780"/>
          </a:xfrm>
          <a:custGeom>
            <a:avLst/>
            <a:gdLst/>
            <a:ahLst/>
            <a:cxnLst/>
            <a:rect l="l" t="t" r="r" b="b"/>
            <a:pathLst>
              <a:path h="1160779">
                <a:moveTo>
                  <a:pt x="0" y="0"/>
                </a:moveTo>
                <a:lnTo>
                  <a:pt x="0" y="11607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1766" y="5589244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0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01766" y="6737319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0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14466" y="5614517"/>
            <a:ext cx="1715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投</a:t>
            </a:r>
            <a:r>
              <a:rPr sz="1600" spc="-5" dirty="0">
                <a:latin typeface="DFKai-SB"/>
                <a:cs typeface="DFKai-SB"/>
              </a:rPr>
              <a:t>資組</a:t>
            </a:r>
            <a:r>
              <a:rPr sz="1600" spc="5" dirty="0">
                <a:latin typeface="DFKai-SB"/>
                <a:cs typeface="DFKai-SB"/>
              </a:rPr>
              <a:t>合</a:t>
            </a:r>
            <a:r>
              <a:rPr sz="1600" spc="-5" dirty="0">
                <a:latin typeface="DFKai-SB"/>
                <a:cs typeface="DFKai-SB"/>
              </a:rPr>
              <a:t>績效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14466" y="5941034"/>
            <a:ext cx="1715770" cy="7899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451484" marR="441959" algn="just">
              <a:lnSpc>
                <a:spcPts val="1900"/>
              </a:lnSpc>
              <a:spcBef>
                <a:spcPts val="225"/>
              </a:spcBef>
            </a:pPr>
            <a:r>
              <a:rPr sz="1600" spc="5" dirty="0">
                <a:latin typeface="DFKai-SB"/>
                <a:cs typeface="DFKai-SB"/>
              </a:rPr>
              <a:t>夏</a:t>
            </a:r>
            <a:r>
              <a:rPr sz="1600" spc="-5" dirty="0">
                <a:latin typeface="DFKai-SB"/>
                <a:cs typeface="DFKai-SB"/>
              </a:rPr>
              <a:t>普指標 </a:t>
            </a:r>
            <a:r>
              <a:rPr sz="1600" spc="5" dirty="0">
                <a:latin typeface="DFKai-SB"/>
                <a:cs typeface="DFKai-SB"/>
              </a:rPr>
              <a:t>崔</a:t>
            </a:r>
            <a:r>
              <a:rPr sz="1600" spc="-5" dirty="0">
                <a:latin typeface="DFKai-SB"/>
                <a:cs typeface="DFKai-SB"/>
              </a:rPr>
              <a:t>娜指標 </a:t>
            </a:r>
            <a:r>
              <a:rPr sz="1600" spc="5" dirty="0">
                <a:latin typeface="DFKai-SB"/>
                <a:cs typeface="DFKai-SB"/>
              </a:rPr>
              <a:t>簡</a:t>
            </a:r>
            <a:r>
              <a:rPr sz="1600" spc="-5" dirty="0">
                <a:latin typeface="DFKai-SB"/>
                <a:cs typeface="DFKai-SB"/>
              </a:rPr>
              <a:t>森指標</a:t>
            </a:r>
            <a:endParaRPr sz="1600">
              <a:latin typeface="DFKai-SB"/>
              <a:cs typeface="DFKai-SB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525896" y="182245"/>
          <a:ext cx="1536064" cy="210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 gridSpan="2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本市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場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屬性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705">
                <a:tc gridSpan="2">
                  <a:txBody>
                    <a:bodyPr/>
                    <a:lstStyle/>
                    <a:p>
                      <a:pPr marL="13335" algn="ctr">
                        <a:lnSpc>
                          <a:spcPts val="1910"/>
                        </a:lnSpc>
                        <a:spcBef>
                          <a:spcPts val="284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通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貨膨脹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14604"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利率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13335" algn="ctr">
                        <a:lnSpc>
                          <a:spcPts val="1910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經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濟成長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777B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77B84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678432" y="161036"/>
          <a:ext cx="1536064" cy="230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 gridSpan="2"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投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資者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屬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性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05">
                <a:tc gridSpan="2">
                  <a:txBody>
                    <a:bodyPr/>
                    <a:lstStyle/>
                    <a:p>
                      <a:pPr marL="165100" marR="143510" indent="202565">
                        <a:lnSpc>
                          <a:spcPts val="1900"/>
                        </a:lnSpc>
                        <a:spcBef>
                          <a:spcPts val="365"/>
                        </a:spcBef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險偏好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金投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期間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367665">
                        <a:lnSpc>
                          <a:spcPts val="1825"/>
                        </a:lnSpc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稅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負級距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367665">
                        <a:lnSpc>
                          <a:spcPts val="1914"/>
                        </a:lnSpc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目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標設定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777B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77B84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5155691" y="2095487"/>
            <a:ext cx="1194815" cy="414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65115" y="2206506"/>
            <a:ext cx="936625" cy="157480"/>
          </a:xfrm>
          <a:custGeom>
            <a:avLst/>
            <a:gdLst/>
            <a:ahLst/>
            <a:cxnLst/>
            <a:rect l="l" t="t" r="r" b="b"/>
            <a:pathLst>
              <a:path w="936625" h="157480">
                <a:moveTo>
                  <a:pt x="137779" y="0"/>
                </a:moveTo>
                <a:lnTo>
                  <a:pt x="131190" y="2278"/>
                </a:lnTo>
                <a:lnTo>
                  <a:pt x="0" y="78732"/>
                </a:lnTo>
                <a:lnTo>
                  <a:pt x="131190" y="155186"/>
                </a:lnTo>
                <a:lnTo>
                  <a:pt x="137779" y="157464"/>
                </a:lnTo>
                <a:lnTo>
                  <a:pt x="144462" y="157027"/>
                </a:lnTo>
                <a:lnTo>
                  <a:pt x="150479" y="154114"/>
                </a:lnTo>
                <a:lnTo>
                  <a:pt x="155067" y="148963"/>
                </a:lnTo>
                <a:lnTo>
                  <a:pt x="157362" y="142355"/>
                </a:lnTo>
                <a:lnTo>
                  <a:pt x="156956" y="135628"/>
                </a:lnTo>
                <a:lnTo>
                  <a:pt x="154049" y="129567"/>
                </a:lnTo>
                <a:lnTo>
                  <a:pt x="148844" y="124960"/>
                </a:lnTo>
                <a:lnTo>
                  <a:pt x="99640" y="96258"/>
                </a:lnTo>
                <a:lnTo>
                  <a:pt x="34798" y="96258"/>
                </a:lnTo>
                <a:lnTo>
                  <a:pt x="34798" y="61206"/>
                </a:lnTo>
                <a:lnTo>
                  <a:pt x="99640" y="61206"/>
                </a:lnTo>
                <a:lnTo>
                  <a:pt x="148844" y="32504"/>
                </a:lnTo>
                <a:lnTo>
                  <a:pt x="154049" y="27896"/>
                </a:lnTo>
                <a:lnTo>
                  <a:pt x="156956" y="21836"/>
                </a:lnTo>
                <a:lnTo>
                  <a:pt x="157362" y="15109"/>
                </a:lnTo>
                <a:lnTo>
                  <a:pt x="155067" y="8501"/>
                </a:lnTo>
                <a:lnTo>
                  <a:pt x="150479" y="3349"/>
                </a:lnTo>
                <a:lnTo>
                  <a:pt x="144462" y="436"/>
                </a:lnTo>
                <a:lnTo>
                  <a:pt x="137779" y="0"/>
                </a:lnTo>
                <a:close/>
              </a:path>
              <a:path w="936625" h="157480">
                <a:moveTo>
                  <a:pt x="99640" y="61206"/>
                </a:moveTo>
                <a:lnTo>
                  <a:pt x="34798" y="61206"/>
                </a:lnTo>
                <a:lnTo>
                  <a:pt x="34798" y="96258"/>
                </a:lnTo>
                <a:lnTo>
                  <a:pt x="99640" y="96258"/>
                </a:lnTo>
                <a:lnTo>
                  <a:pt x="95503" y="93845"/>
                </a:lnTo>
                <a:lnTo>
                  <a:pt x="43687" y="93845"/>
                </a:lnTo>
                <a:lnTo>
                  <a:pt x="43687" y="63619"/>
                </a:lnTo>
                <a:lnTo>
                  <a:pt x="95503" y="63619"/>
                </a:lnTo>
                <a:lnTo>
                  <a:pt x="99640" y="61206"/>
                </a:lnTo>
                <a:close/>
              </a:path>
              <a:path w="936625" h="157480">
                <a:moveTo>
                  <a:pt x="936244" y="61206"/>
                </a:moveTo>
                <a:lnTo>
                  <a:pt x="99640" y="61206"/>
                </a:lnTo>
                <a:lnTo>
                  <a:pt x="69596" y="78732"/>
                </a:lnTo>
                <a:lnTo>
                  <a:pt x="99640" y="96258"/>
                </a:lnTo>
                <a:lnTo>
                  <a:pt x="936244" y="96258"/>
                </a:lnTo>
                <a:lnTo>
                  <a:pt x="936244" y="61206"/>
                </a:lnTo>
                <a:close/>
              </a:path>
              <a:path w="936625" h="157480">
                <a:moveTo>
                  <a:pt x="43687" y="63619"/>
                </a:moveTo>
                <a:lnTo>
                  <a:pt x="43687" y="93845"/>
                </a:lnTo>
                <a:lnTo>
                  <a:pt x="69596" y="78732"/>
                </a:lnTo>
                <a:lnTo>
                  <a:pt x="43687" y="63619"/>
                </a:lnTo>
                <a:close/>
              </a:path>
              <a:path w="936625" h="157480">
                <a:moveTo>
                  <a:pt x="69596" y="78732"/>
                </a:moveTo>
                <a:lnTo>
                  <a:pt x="43687" y="93845"/>
                </a:lnTo>
                <a:lnTo>
                  <a:pt x="95503" y="93845"/>
                </a:lnTo>
                <a:lnTo>
                  <a:pt x="69596" y="78732"/>
                </a:lnTo>
                <a:close/>
              </a:path>
              <a:path w="936625" h="157480">
                <a:moveTo>
                  <a:pt x="95503" y="63619"/>
                </a:moveTo>
                <a:lnTo>
                  <a:pt x="43687" y="63619"/>
                </a:lnTo>
                <a:lnTo>
                  <a:pt x="69596" y="78732"/>
                </a:lnTo>
                <a:lnTo>
                  <a:pt x="95503" y="63619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3523" y="3137903"/>
            <a:ext cx="414540" cy="77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4346" y="3170682"/>
            <a:ext cx="157480" cy="513080"/>
          </a:xfrm>
          <a:custGeom>
            <a:avLst/>
            <a:gdLst/>
            <a:ahLst/>
            <a:cxnLst/>
            <a:rect l="l" t="t" r="r" b="b"/>
            <a:pathLst>
              <a:path w="157480" h="513079">
                <a:moveTo>
                  <a:pt x="15144" y="355463"/>
                </a:moveTo>
                <a:lnTo>
                  <a:pt x="8559" y="357758"/>
                </a:lnTo>
                <a:lnTo>
                  <a:pt x="3357" y="362364"/>
                </a:lnTo>
                <a:lnTo>
                  <a:pt x="436" y="368411"/>
                </a:lnTo>
                <a:lnTo>
                  <a:pt x="0" y="375100"/>
                </a:lnTo>
                <a:lnTo>
                  <a:pt x="2248" y="381634"/>
                </a:lnTo>
                <a:lnTo>
                  <a:pt x="78727" y="512825"/>
                </a:lnTo>
                <a:lnTo>
                  <a:pt x="99013" y="478027"/>
                </a:lnTo>
                <a:lnTo>
                  <a:pt x="61201" y="478027"/>
                </a:lnTo>
                <a:lnTo>
                  <a:pt x="61201" y="413141"/>
                </a:lnTo>
                <a:lnTo>
                  <a:pt x="32524" y="363981"/>
                </a:lnTo>
                <a:lnTo>
                  <a:pt x="27898" y="358776"/>
                </a:lnTo>
                <a:lnTo>
                  <a:pt x="21847" y="355869"/>
                </a:lnTo>
                <a:lnTo>
                  <a:pt x="15144" y="355463"/>
                </a:lnTo>
                <a:close/>
              </a:path>
              <a:path w="157480" h="513079">
                <a:moveTo>
                  <a:pt x="61201" y="413141"/>
                </a:moveTo>
                <a:lnTo>
                  <a:pt x="61201" y="478027"/>
                </a:lnTo>
                <a:lnTo>
                  <a:pt x="96253" y="478027"/>
                </a:lnTo>
                <a:lnTo>
                  <a:pt x="96253" y="469137"/>
                </a:lnTo>
                <a:lnTo>
                  <a:pt x="63589" y="469137"/>
                </a:lnTo>
                <a:lnTo>
                  <a:pt x="78727" y="443186"/>
                </a:lnTo>
                <a:lnTo>
                  <a:pt x="61201" y="413141"/>
                </a:lnTo>
                <a:close/>
              </a:path>
              <a:path w="157480" h="513079">
                <a:moveTo>
                  <a:pt x="142310" y="355463"/>
                </a:moveTo>
                <a:lnTo>
                  <a:pt x="135607" y="355869"/>
                </a:lnTo>
                <a:lnTo>
                  <a:pt x="129556" y="358776"/>
                </a:lnTo>
                <a:lnTo>
                  <a:pt x="124930" y="363981"/>
                </a:lnTo>
                <a:lnTo>
                  <a:pt x="96253" y="413141"/>
                </a:lnTo>
                <a:lnTo>
                  <a:pt x="96253" y="478027"/>
                </a:lnTo>
                <a:lnTo>
                  <a:pt x="99013" y="478027"/>
                </a:lnTo>
                <a:lnTo>
                  <a:pt x="155206" y="381634"/>
                </a:lnTo>
                <a:lnTo>
                  <a:pt x="157454" y="375100"/>
                </a:lnTo>
                <a:lnTo>
                  <a:pt x="157018" y="368411"/>
                </a:lnTo>
                <a:lnTo>
                  <a:pt x="154097" y="362364"/>
                </a:lnTo>
                <a:lnTo>
                  <a:pt x="148894" y="357758"/>
                </a:lnTo>
                <a:lnTo>
                  <a:pt x="142310" y="355463"/>
                </a:lnTo>
                <a:close/>
              </a:path>
              <a:path w="157480" h="513079">
                <a:moveTo>
                  <a:pt x="78727" y="443186"/>
                </a:moveTo>
                <a:lnTo>
                  <a:pt x="63589" y="469137"/>
                </a:lnTo>
                <a:lnTo>
                  <a:pt x="93865" y="469137"/>
                </a:lnTo>
                <a:lnTo>
                  <a:pt x="78727" y="443186"/>
                </a:lnTo>
                <a:close/>
              </a:path>
              <a:path w="157480" h="513079">
                <a:moveTo>
                  <a:pt x="96253" y="413141"/>
                </a:moveTo>
                <a:lnTo>
                  <a:pt x="78727" y="443186"/>
                </a:lnTo>
                <a:lnTo>
                  <a:pt x="93865" y="469137"/>
                </a:lnTo>
                <a:lnTo>
                  <a:pt x="96253" y="469137"/>
                </a:lnTo>
                <a:lnTo>
                  <a:pt x="96253" y="413141"/>
                </a:lnTo>
                <a:close/>
              </a:path>
              <a:path w="157480" h="513079">
                <a:moveTo>
                  <a:pt x="96253" y="0"/>
                </a:moveTo>
                <a:lnTo>
                  <a:pt x="61201" y="0"/>
                </a:lnTo>
                <a:lnTo>
                  <a:pt x="61201" y="413141"/>
                </a:lnTo>
                <a:lnTo>
                  <a:pt x="78727" y="443186"/>
                </a:lnTo>
                <a:lnTo>
                  <a:pt x="96253" y="413141"/>
                </a:lnTo>
                <a:lnTo>
                  <a:pt x="96253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1584" y="2892526"/>
            <a:ext cx="414540" cy="1015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22401" y="2925317"/>
            <a:ext cx="157480" cy="757555"/>
          </a:xfrm>
          <a:custGeom>
            <a:avLst/>
            <a:gdLst/>
            <a:ahLst/>
            <a:cxnLst/>
            <a:rect l="l" t="t" r="r" b="b"/>
            <a:pathLst>
              <a:path w="157479" h="757554">
                <a:moveTo>
                  <a:pt x="15109" y="600138"/>
                </a:moveTo>
                <a:lnTo>
                  <a:pt x="8501" y="602361"/>
                </a:lnTo>
                <a:lnTo>
                  <a:pt x="3349" y="606968"/>
                </a:lnTo>
                <a:lnTo>
                  <a:pt x="436" y="613029"/>
                </a:lnTo>
                <a:lnTo>
                  <a:pt x="0" y="619756"/>
                </a:lnTo>
                <a:lnTo>
                  <a:pt x="2278" y="626364"/>
                </a:lnTo>
                <a:lnTo>
                  <a:pt x="78732" y="757428"/>
                </a:lnTo>
                <a:lnTo>
                  <a:pt x="99030" y="722630"/>
                </a:lnTo>
                <a:lnTo>
                  <a:pt x="61206" y="722630"/>
                </a:lnTo>
                <a:lnTo>
                  <a:pt x="61206" y="657914"/>
                </a:lnTo>
                <a:lnTo>
                  <a:pt x="32504" y="608711"/>
                </a:lnTo>
                <a:lnTo>
                  <a:pt x="27896" y="603504"/>
                </a:lnTo>
                <a:lnTo>
                  <a:pt x="21836" y="600583"/>
                </a:lnTo>
                <a:lnTo>
                  <a:pt x="15109" y="600138"/>
                </a:lnTo>
                <a:close/>
              </a:path>
              <a:path w="157479" h="757554">
                <a:moveTo>
                  <a:pt x="61206" y="657914"/>
                </a:moveTo>
                <a:lnTo>
                  <a:pt x="61206" y="722630"/>
                </a:lnTo>
                <a:lnTo>
                  <a:pt x="96258" y="722630"/>
                </a:lnTo>
                <a:lnTo>
                  <a:pt x="96258" y="713867"/>
                </a:lnTo>
                <a:lnTo>
                  <a:pt x="63619" y="713867"/>
                </a:lnTo>
                <a:lnTo>
                  <a:pt x="78732" y="687959"/>
                </a:lnTo>
                <a:lnTo>
                  <a:pt x="61206" y="657914"/>
                </a:lnTo>
                <a:close/>
              </a:path>
              <a:path w="157479" h="757554">
                <a:moveTo>
                  <a:pt x="142355" y="600138"/>
                </a:moveTo>
                <a:lnTo>
                  <a:pt x="135628" y="600583"/>
                </a:lnTo>
                <a:lnTo>
                  <a:pt x="129567" y="603504"/>
                </a:lnTo>
                <a:lnTo>
                  <a:pt x="124960" y="608711"/>
                </a:lnTo>
                <a:lnTo>
                  <a:pt x="96258" y="657914"/>
                </a:lnTo>
                <a:lnTo>
                  <a:pt x="96258" y="722630"/>
                </a:lnTo>
                <a:lnTo>
                  <a:pt x="99030" y="722630"/>
                </a:lnTo>
                <a:lnTo>
                  <a:pt x="155186" y="626364"/>
                </a:lnTo>
                <a:lnTo>
                  <a:pt x="157464" y="619756"/>
                </a:lnTo>
                <a:lnTo>
                  <a:pt x="157027" y="613029"/>
                </a:lnTo>
                <a:lnTo>
                  <a:pt x="154114" y="606968"/>
                </a:lnTo>
                <a:lnTo>
                  <a:pt x="148963" y="602361"/>
                </a:lnTo>
                <a:lnTo>
                  <a:pt x="142355" y="600138"/>
                </a:lnTo>
                <a:close/>
              </a:path>
              <a:path w="157479" h="757554">
                <a:moveTo>
                  <a:pt x="78732" y="687959"/>
                </a:moveTo>
                <a:lnTo>
                  <a:pt x="63619" y="713867"/>
                </a:lnTo>
                <a:lnTo>
                  <a:pt x="93845" y="713867"/>
                </a:lnTo>
                <a:lnTo>
                  <a:pt x="78732" y="687959"/>
                </a:lnTo>
                <a:close/>
              </a:path>
              <a:path w="157479" h="757554">
                <a:moveTo>
                  <a:pt x="96258" y="657914"/>
                </a:moveTo>
                <a:lnTo>
                  <a:pt x="78732" y="687959"/>
                </a:lnTo>
                <a:lnTo>
                  <a:pt x="93845" y="713867"/>
                </a:lnTo>
                <a:lnTo>
                  <a:pt x="96258" y="713867"/>
                </a:lnTo>
                <a:lnTo>
                  <a:pt x="96258" y="657914"/>
                </a:lnTo>
                <a:close/>
              </a:path>
              <a:path w="157479" h="757554">
                <a:moveTo>
                  <a:pt x="96258" y="0"/>
                </a:moveTo>
                <a:lnTo>
                  <a:pt x="61206" y="0"/>
                </a:lnTo>
                <a:lnTo>
                  <a:pt x="61206" y="657914"/>
                </a:lnTo>
                <a:lnTo>
                  <a:pt x="78732" y="687959"/>
                </a:lnTo>
                <a:lnTo>
                  <a:pt x="96258" y="657914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2103107"/>
            <a:ext cx="1411224" cy="414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0101" y="2214125"/>
            <a:ext cx="1152525" cy="157480"/>
          </a:xfrm>
          <a:custGeom>
            <a:avLst/>
            <a:gdLst/>
            <a:ahLst/>
            <a:cxnLst/>
            <a:rect l="l" t="t" r="r" b="b"/>
            <a:pathLst>
              <a:path w="1152525" h="157480">
                <a:moveTo>
                  <a:pt x="1082675" y="78732"/>
                </a:moveTo>
                <a:lnTo>
                  <a:pt x="1003426" y="124960"/>
                </a:lnTo>
                <a:lnTo>
                  <a:pt x="998220" y="129567"/>
                </a:lnTo>
                <a:lnTo>
                  <a:pt x="995299" y="135628"/>
                </a:lnTo>
                <a:lnTo>
                  <a:pt x="994854" y="142355"/>
                </a:lnTo>
                <a:lnTo>
                  <a:pt x="997076" y="148963"/>
                </a:lnTo>
                <a:lnTo>
                  <a:pt x="1001738" y="154114"/>
                </a:lnTo>
                <a:lnTo>
                  <a:pt x="1007792" y="157027"/>
                </a:lnTo>
                <a:lnTo>
                  <a:pt x="1014489" y="157464"/>
                </a:lnTo>
                <a:lnTo>
                  <a:pt x="1021080" y="155186"/>
                </a:lnTo>
                <a:lnTo>
                  <a:pt x="1122197" y="96258"/>
                </a:lnTo>
                <a:lnTo>
                  <a:pt x="1117473" y="96258"/>
                </a:lnTo>
                <a:lnTo>
                  <a:pt x="1117473" y="93845"/>
                </a:lnTo>
                <a:lnTo>
                  <a:pt x="1108583" y="93845"/>
                </a:lnTo>
                <a:lnTo>
                  <a:pt x="1082675" y="78732"/>
                </a:lnTo>
                <a:close/>
              </a:path>
              <a:path w="1152525" h="157480">
                <a:moveTo>
                  <a:pt x="1052630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1052630" y="96258"/>
                </a:lnTo>
                <a:lnTo>
                  <a:pt x="1082675" y="78732"/>
                </a:lnTo>
                <a:lnTo>
                  <a:pt x="1052630" y="61206"/>
                </a:lnTo>
                <a:close/>
              </a:path>
              <a:path w="1152525" h="157480">
                <a:moveTo>
                  <a:pt x="1122197" y="61206"/>
                </a:moveTo>
                <a:lnTo>
                  <a:pt x="1117473" y="61206"/>
                </a:lnTo>
                <a:lnTo>
                  <a:pt x="1117473" y="96258"/>
                </a:lnTo>
                <a:lnTo>
                  <a:pt x="1122197" y="96258"/>
                </a:lnTo>
                <a:lnTo>
                  <a:pt x="1152271" y="78732"/>
                </a:lnTo>
                <a:lnTo>
                  <a:pt x="1122197" y="61206"/>
                </a:lnTo>
                <a:close/>
              </a:path>
              <a:path w="1152525" h="157480">
                <a:moveTo>
                  <a:pt x="1108583" y="63619"/>
                </a:moveTo>
                <a:lnTo>
                  <a:pt x="1082675" y="78732"/>
                </a:lnTo>
                <a:lnTo>
                  <a:pt x="1108583" y="93845"/>
                </a:lnTo>
                <a:lnTo>
                  <a:pt x="1108583" y="63619"/>
                </a:lnTo>
                <a:close/>
              </a:path>
              <a:path w="1152525" h="157480">
                <a:moveTo>
                  <a:pt x="1117473" y="63619"/>
                </a:moveTo>
                <a:lnTo>
                  <a:pt x="1108583" y="63619"/>
                </a:lnTo>
                <a:lnTo>
                  <a:pt x="1108583" y="93845"/>
                </a:lnTo>
                <a:lnTo>
                  <a:pt x="1117473" y="93845"/>
                </a:lnTo>
                <a:lnTo>
                  <a:pt x="1117473" y="63619"/>
                </a:lnTo>
                <a:close/>
              </a:path>
              <a:path w="1152525" h="157480">
                <a:moveTo>
                  <a:pt x="1014489" y="0"/>
                </a:moveTo>
                <a:lnTo>
                  <a:pt x="1007792" y="436"/>
                </a:lnTo>
                <a:lnTo>
                  <a:pt x="1001738" y="3349"/>
                </a:lnTo>
                <a:lnTo>
                  <a:pt x="997076" y="8501"/>
                </a:lnTo>
                <a:lnTo>
                  <a:pt x="994854" y="15109"/>
                </a:lnTo>
                <a:lnTo>
                  <a:pt x="995299" y="21836"/>
                </a:lnTo>
                <a:lnTo>
                  <a:pt x="998220" y="27896"/>
                </a:lnTo>
                <a:lnTo>
                  <a:pt x="1003426" y="32504"/>
                </a:lnTo>
                <a:lnTo>
                  <a:pt x="1082675" y="78732"/>
                </a:lnTo>
                <a:lnTo>
                  <a:pt x="1108583" y="63619"/>
                </a:lnTo>
                <a:lnTo>
                  <a:pt x="1117473" y="63619"/>
                </a:lnTo>
                <a:lnTo>
                  <a:pt x="1117473" y="61206"/>
                </a:lnTo>
                <a:lnTo>
                  <a:pt x="1122197" y="61206"/>
                </a:lnTo>
                <a:lnTo>
                  <a:pt x="1021080" y="2278"/>
                </a:lnTo>
                <a:lnTo>
                  <a:pt x="1014489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30111" y="1286255"/>
            <a:ext cx="137299" cy="1074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30267" y="4611598"/>
            <a:ext cx="137299" cy="8321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1134" y="4662678"/>
            <a:ext cx="0" cy="711835"/>
          </a:xfrm>
          <a:custGeom>
            <a:avLst/>
            <a:gdLst/>
            <a:ahLst/>
            <a:cxnLst/>
            <a:rect l="l" t="t" r="r" b="b"/>
            <a:pathLst>
              <a:path h="711835">
                <a:moveTo>
                  <a:pt x="0" y="711708"/>
                </a:moveTo>
                <a:lnTo>
                  <a:pt x="0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8972" y="3119615"/>
            <a:ext cx="7464552" cy="137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73074" y="3170682"/>
            <a:ext cx="7345045" cy="0"/>
          </a:xfrm>
          <a:custGeom>
            <a:avLst/>
            <a:gdLst/>
            <a:ahLst/>
            <a:cxnLst/>
            <a:rect l="l" t="t" r="r" b="b"/>
            <a:pathLst>
              <a:path w="7345045">
                <a:moveTo>
                  <a:pt x="0" y="0"/>
                </a:moveTo>
                <a:lnTo>
                  <a:pt x="7344791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2208" y="5070360"/>
            <a:ext cx="137299" cy="371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3074" y="512140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251968"/>
                </a:moveTo>
                <a:lnTo>
                  <a:pt x="0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46364" y="4602492"/>
            <a:ext cx="137299" cy="8397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17230" y="4653534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720090"/>
                </a:moveTo>
                <a:lnTo>
                  <a:pt x="0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69235" y="1507248"/>
            <a:ext cx="137299" cy="847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91739" y="3137903"/>
            <a:ext cx="414540" cy="77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22557" y="3170682"/>
            <a:ext cx="157480" cy="513080"/>
          </a:xfrm>
          <a:custGeom>
            <a:avLst/>
            <a:gdLst/>
            <a:ahLst/>
            <a:cxnLst/>
            <a:rect l="l" t="t" r="r" b="b"/>
            <a:pathLst>
              <a:path w="157480" h="513079">
                <a:moveTo>
                  <a:pt x="15109" y="355463"/>
                </a:moveTo>
                <a:lnTo>
                  <a:pt x="8501" y="357758"/>
                </a:lnTo>
                <a:lnTo>
                  <a:pt x="3349" y="362364"/>
                </a:lnTo>
                <a:lnTo>
                  <a:pt x="436" y="368411"/>
                </a:lnTo>
                <a:lnTo>
                  <a:pt x="0" y="375100"/>
                </a:lnTo>
                <a:lnTo>
                  <a:pt x="2278" y="381634"/>
                </a:lnTo>
                <a:lnTo>
                  <a:pt x="78732" y="512825"/>
                </a:lnTo>
                <a:lnTo>
                  <a:pt x="99011" y="478027"/>
                </a:lnTo>
                <a:lnTo>
                  <a:pt x="61206" y="478027"/>
                </a:lnTo>
                <a:lnTo>
                  <a:pt x="61206" y="413185"/>
                </a:lnTo>
                <a:lnTo>
                  <a:pt x="32504" y="363981"/>
                </a:lnTo>
                <a:lnTo>
                  <a:pt x="27896" y="358776"/>
                </a:lnTo>
                <a:lnTo>
                  <a:pt x="21836" y="355869"/>
                </a:lnTo>
                <a:lnTo>
                  <a:pt x="15109" y="355463"/>
                </a:lnTo>
                <a:close/>
              </a:path>
              <a:path w="157480" h="513079">
                <a:moveTo>
                  <a:pt x="61206" y="413185"/>
                </a:moveTo>
                <a:lnTo>
                  <a:pt x="61206" y="478027"/>
                </a:lnTo>
                <a:lnTo>
                  <a:pt x="96258" y="478027"/>
                </a:lnTo>
                <a:lnTo>
                  <a:pt x="96258" y="469137"/>
                </a:lnTo>
                <a:lnTo>
                  <a:pt x="63619" y="469137"/>
                </a:lnTo>
                <a:lnTo>
                  <a:pt x="78732" y="443229"/>
                </a:lnTo>
                <a:lnTo>
                  <a:pt x="61206" y="413185"/>
                </a:lnTo>
                <a:close/>
              </a:path>
              <a:path w="157480" h="513079">
                <a:moveTo>
                  <a:pt x="142355" y="355463"/>
                </a:moveTo>
                <a:lnTo>
                  <a:pt x="135628" y="355869"/>
                </a:lnTo>
                <a:lnTo>
                  <a:pt x="129567" y="358776"/>
                </a:lnTo>
                <a:lnTo>
                  <a:pt x="124960" y="363981"/>
                </a:lnTo>
                <a:lnTo>
                  <a:pt x="96258" y="413185"/>
                </a:lnTo>
                <a:lnTo>
                  <a:pt x="96258" y="478027"/>
                </a:lnTo>
                <a:lnTo>
                  <a:pt x="99011" y="478027"/>
                </a:lnTo>
                <a:lnTo>
                  <a:pt x="155186" y="381634"/>
                </a:lnTo>
                <a:lnTo>
                  <a:pt x="157464" y="375100"/>
                </a:lnTo>
                <a:lnTo>
                  <a:pt x="157027" y="368411"/>
                </a:lnTo>
                <a:lnTo>
                  <a:pt x="154114" y="362364"/>
                </a:lnTo>
                <a:lnTo>
                  <a:pt x="148963" y="357758"/>
                </a:lnTo>
                <a:lnTo>
                  <a:pt x="142355" y="355463"/>
                </a:lnTo>
                <a:close/>
              </a:path>
              <a:path w="157480" h="513079">
                <a:moveTo>
                  <a:pt x="78732" y="443229"/>
                </a:moveTo>
                <a:lnTo>
                  <a:pt x="63619" y="469137"/>
                </a:lnTo>
                <a:lnTo>
                  <a:pt x="93845" y="469137"/>
                </a:lnTo>
                <a:lnTo>
                  <a:pt x="78732" y="443229"/>
                </a:lnTo>
                <a:close/>
              </a:path>
              <a:path w="157480" h="513079">
                <a:moveTo>
                  <a:pt x="96258" y="413185"/>
                </a:moveTo>
                <a:lnTo>
                  <a:pt x="78732" y="443229"/>
                </a:lnTo>
                <a:lnTo>
                  <a:pt x="93845" y="469137"/>
                </a:lnTo>
                <a:lnTo>
                  <a:pt x="96258" y="469137"/>
                </a:lnTo>
                <a:lnTo>
                  <a:pt x="96258" y="413185"/>
                </a:lnTo>
                <a:close/>
              </a:path>
              <a:path w="157480" h="513079">
                <a:moveTo>
                  <a:pt x="96258" y="0"/>
                </a:moveTo>
                <a:lnTo>
                  <a:pt x="61206" y="0"/>
                </a:lnTo>
                <a:lnTo>
                  <a:pt x="61206" y="413185"/>
                </a:lnTo>
                <a:lnTo>
                  <a:pt x="78732" y="443229"/>
                </a:lnTo>
                <a:lnTo>
                  <a:pt x="96258" y="413185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91428" y="3153143"/>
            <a:ext cx="414540" cy="77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22245" y="3185922"/>
            <a:ext cx="157480" cy="513080"/>
          </a:xfrm>
          <a:custGeom>
            <a:avLst/>
            <a:gdLst/>
            <a:ahLst/>
            <a:cxnLst/>
            <a:rect l="l" t="t" r="r" b="b"/>
            <a:pathLst>
              <a:path w="157479" h="513079">
                <a:moveTo>
                  <a:pt x="15109" y="355463"/>
                </a:moveTo>
                <a:lnTo>
                  <a:pt x="8501" y="357758"/>
                </a:lnTo>
                <a:lnTo>
                  <a:pt x="3349" y="362364"/>
                </a:lnTo>
                <a:lnTo>
                  <a:pt x="436" y="368411"/>
                </a:lnTo>
                <a:lnTo>
                  <a:pt x="0" y="375100"/>
                </a:lnTo>
                <a:lnTo>
                  <a:pt x="2278" y="381635"/>
                </a:lnTo>
                <a:lnTo>
                  <a:pt x="78732" y="512825"/>
                </a:lnTo>
                <a:lnTo>
                  <a:pt x="99011" y="478027"/>
                </a:lnTo>
                <a:lnTo>
                  <a:pt x="61206" y="478027"/>
                </a:lnTo>
                <a:lnTo>
                  <a:pt x="61206" y="413185"/>
                </a:lnTo>
                <a:lnTo>
                  <a:pt x="32504" y="363981"/>
                </a:lnTo>
                <a:lnTo>
                  <a:pt x="27896" y="358776"/>
                </a:lnTo>
                <a:lnTo>
                  <a:pt x="21836" y="355869"/>
                </a:lnTo>
                <a:lnTo>
                  <a:pt x="15109" y="355463"/>
                </a:lnTo>
                <a:close/>
              </a:path>
              <a:path w="157479" h="513079">
                <a:moveTo>
                  <a:pt x="61206" y="413185"/>
                </a:moveTo>
                <a:lnTo>
                  <a:pt x="61206" y="478027"/>
                </a:lnTo>
                <a:lnTo>
                  <a:pt x="96258" y="478027"/>
                </a:lnTo>
                <a:lnTo>
                  <a:pt x="96258" y="469138"/>
                </a:lnTo>
                <a:lnTo>
                  <a:pt x="63619" y="469138"/>
                </a:lnTo>
                <a:lnTo>
                  <a:pt x="78732" y="443229"/>
                </a:lnTo>
                <a:lnTo>
                  <a:pt x="61206" y="413185"/>
                </a:lnTo>
                <a:close/>
              </a:path>
              <a:path w="157479" h="513079">
                <a:moveTo>
                  <a:pt x="142355" y="355463"/>
                </a:moveTo>
                <a:lnTo>
                  <a:pt x="135628" y="355869"/>
                </a:lnTo>
                <a:lnTo>
                  <a:pt x="129567" y="358776"/>
                </a:lnTo>
                <a:lnTo>
                  <a:pt x="124960" y="363981"/>
                </a:lnTo>
                <a:lnTo>
                  <a:pt x="96258" y="413185"/>
                </a:lnTo>
                <a:lnTo>
                  <a:pt x="96258" y="478027"/>
                </a:lnTo>
                <a:lnTo>
                  <a:pt x="99011" y="478027"/>
                </a:lnTo>
                <a:lnTo>
                  <a:pt x="155186" y="381635"/>
                </a:lnTo>
                <a:lnTo>
                  <a:pt x="157464" y="375100"/>
                </a:lnTo>
                <a:lnTo>
                  <a:pt x="157027" y="368411"/>
                </a:lnTo>
                <a:lnTo>
                  <a:pt x="154114" y="362364"/>
                </a:lnTo>
                <a:lnTo>
                  <a:pt x="148963" y="357758"/>
                </a:lnTo>
                <a:lnTo>
                  <a:pt x="142355" y="355463"/>
                </a:lnTo>
                <a:close/>
              </a:path>
              <a:path w="157479" h="513079">
                <a:moveTo>
                  <a:pt x="78732" y="443229"/>
                </a:moveTo>
                <a:lnTo>
                  <a:pt x="63619" y="469138"/>
                </a:lnTo>
                <a:lnTo>
                  <a:pt x="93845" y="469138"/>
                </a:lnTo>
                <a:lnTo>
                  <a:pt x="78732" y="443229"/>
                </a:lnTo>
                <a:close/>
              </a:path>
              <a:path w="157479" h="513079">
                <a:moveTo>
                  <a:pt x="96258" y="413185"/>
                </a:moveTo>
                <a:lnTo>
                  <a:pt x="78732" y="443229"/>
                </a:lnTo>
                <a:lnTo>
                  <a:pt x="93845" y="469138"/>
                </a:lnTo>
                <a:lnTo>
                  <a:pt x="96258" y="469138"/>
                </a:lnTo>
                <a:lnTo>
                  <a:pt x="96258" y="413185"/>
                </a:lnTo>
                <a:close/>
              </a:path>
              <a:path w="157479" h="513079">
                <a:moveTo>
                  <a:pt x="96258" y="0"/>
                </a:moveTo>
                <a:lnTo>
                  <a:pt x="61206" y="0"/>
                </a:lnTo>
                <a:lnTo>
                  <a:pt x="61206" y="413185"/>
                </a:lnTo>
                <a:lnTo>
                  <a:pt x="78732" y="443229"/>
                </a:lnTo>
                <a:lnTo>
                  <a:pt x="96258" y="413185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07680" y="3137903"/>
            <a:ext cx="414540" cy="77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38497" y="3170682"/>
            <a:ext cx="157480" cy="513080"/>
          </a:xfrm>
          <a:custGeom>
            <a:avLst/>
            <a:gdLst/>
            <a:ahLst/>
            <a:cxnLst/>
            <a:rect l="l" t="t" r="r" b="b"/>
            <a:pathLst>
              <a:path w="157479" h="513079">
                <a:moveTo>
                  <a:pt x="15109" y="355463"/>
                </a:moveTo>
                <a:lnTo>
                  <a:pt x="8501" y="357758"/>
                </a:lnTo>
                <a:lnTo>
                  <a:pt x="3349" y="362364"/>
                </a:lnTo>
                <a:lnTo>
                  <a:pt x="436" y="368411"/>
                </a:lnTo>
                <a:lnTo>
                  <a:pt x="0" y="375100"/>
                </a:lnTo>
                <a:lnTo>
                  <a:pt x="2278" y="381634"/>
                </a:lnTo>
                <a:lnTo>
                  <a:pt x="78732" y="512825"/>
                </a:lnTo>
                <a:lnTo>
                  <a:pt x="99011" y="478027"/>
                </a:lnTo>
                <a:lnTo>
                  <a:pt x="61206" y="478027"/>
                </a:lnTo>
                <a:lnTo>
                  <a:pt x="61206" y="413185"/>
                </a:lnTo>
                <a:lnTo>
                  <a:pt x="32504" y="363981"/>
                </a:lnTo>
                <a:lnTo>
                  <a:pt x="27896" y="358776"/>
                </a:lnTo>
                <a:lnTo>
                  <a:pt x="21836" y="355869"/>
                </a:lnTo>
                <a:lnTo>
                  <a:pt x="15109" y="355463"/>
                </a:lnTo>
                <a:close/>
              </a:path>
              <a:path w="157479" h="513079">
                <a:moveTo>
                  <a:pt x="61206" y="413185"/>
                </a:moveTo>
                <a:lnTo>
                  <a:pt x="61206" y="478027"/>
                </a:lnTo>
                <a:lnTo>
                  <a:pt x="96258" y="478027"/>
                </a:lnTo>
                <a:lnTo>
                  <a:pt x="96258" y="469137"/>
                </a:lnTo>
                <a:lnTo>
                  <a:pt x="63619" y="469137"/>
                </a:lnTo>
                <a:lnTo>
                  <a:pt x="78732" y="443229"/>
                </a:lnTo>
                <a:lnTo>
                  <a:pt x="61206" y="413185"/>
                </a:lnTo>
                <a:close/>
              </a:path>
              <a:path w="157479" h="513079">
                <a:moveTo>
                  <a:pt x="142355" y="355463"/>
                </a:moveTo>
                <a:lnTo>
                  <a:pt x="135628" y="355869"/>
                </a:lnTo>
                <a:lnTo>
                  <a:pt x="129567" y="358776"/>
                </a:lnTo>
                <a:lnTo>
                  <a:pt x="124960" y="363981"/>
                </a:lnTo>
                <a:lnTo>
                  <a:pt x="96258" y="413185"/>
                </a:lnTo>
                <a:lnTo>
                  <a:pt x="96258" y="478027"/>
                </a:lnTo>
                <a:lnTo>
                  <a:pt x="99011" y="478027"/>
                </a:lnTo>
                <a:lnTo>
                  <a:pt x="155186" y="381634"/>
                </a:lnTo>
                <a:lnTo>
                  <a:pt x="157464" y="375100"/>
                </a:lnTo>
                <a:lnTo>
                  <a:pt x="157027" y="368411"/>
                </a:lnTo>
                <a:lnTo>
                  <a:pt x="154114" y="362364"/>
                </a:lnTo>
                <a:lnTo>
                  <a:pt x="148963" y="357758"/>
                </a:lnTo>
                <a:lnTo>
                  <a:pt x="142355" y="355463"/>
                </a:lnTo>
                <a:close/>
              </a:path>
              <a:path w="157479" h="513079">
                <a:moveTo>
                  <a:pt x="78732" y="443229"/>
                </a:moveTo>
                <a:lnTo>
                  <a:pt x="63619" y="469137"/>
                </a:lnTo>
                <a:lnTo>
                  <a:pt x="93845" y="469137"/>
                </a:lnTo>
                <a:lnTo>
                  <a:pt x="78732" y="443229"/>
                </a:lnTo>
                <a:close/>
              </a:path>
              <a:path w="157479" h="513079">
                <a:moveTo>
                  <a:pt x="96258" y="413185"/>
                </a:moveTo>
                <a:lnTo>
                  <a:pt x="78732" y="443229"/>
                </a:lnTo>
                <a:lnTo>
                  <a:pt x="93845" y="469137"/>
                </a:lnTo>
                <a:lnTo>
                  <a:pt x="96258" y="469137"/>
                </a:lnTo>
                <a:lnTo>
                  <a:pt x="96258" y="413185"/>
                </a:lnTo>
                <a:close/>
              </a:path>
              <a:path w="157479" h="513079">
                <a:moveTo>
                  <a:pt x="96258" y="0"/>
                </a:moveTo>
                <a:lnTo>
                  <a:pt x="61206" y="0"/>
                </a:lnTo>
                <a:lnTo>
                  <a:pt x="61206" y="413185"/>
                </a:lnTo>
                <a:lnTo>
                  <a:pt x="78732" y="443229"/>
                </a:lnTo>
                <a:lnTo>
                  <a:pt x="96258" y="413185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8972" y="5323319"/>
            <a:ext cx="7464552" cy="137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3074" y="5374385"/>
            <a:ext cx="7345045" cy="0"/>
          </a:xfrm>
          <a:custGeom>
            <a:avLst/>
            <a:gdLst/>
            <a:ahLst/>
            <a:cxnLst/>
            <a:rect l="l" t="t" r="r" b="b"/>
            <a:pathLst>
              <a:path w="7345045">
                <a:moveTo>
                  <a:pt x="0" y="0"/>
                </a:moveTo>
                <a:lnTo>
                  <a:pt x="7344791" y="0"/>
                </a:lnTo>
              </a:path>
            </a:pathLst>
          </a:custGeom>
          <a:ln w="35052">
            <a:solidFill>
              <a:srgbClr val="777B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91739" y="4620767"/>
            <a:ext cx="414540" cy="11932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22557" y="4653534"/>
            <a:ext cx="157480" cy="936625"/>
          </a:xfrm>
          <a:custGeom>
            <a:avLst/>
            <a:gdLst/>
            <a:ahLst/>
            <a:cxnLst/>
            <a:rect l="l" t="t" r="r" b="b"/>
            <a:pathLst>
              <a:path w="157480" h="936625">
                <a:moveTo>
                  <a:pt x="15109" y="778827"/>
                </a:moveTo>
                <a:lnTo>
                  <a:pt x="8501" y="781050"/>
                </a:lnTo>
                <a:lnTo>
                  <a:pt x="3349" y="785711"/>
                </a:lnTo>
                <a:lnTo>
                  <a:pt x="436" y="791765"/>
                </a:lnTo>
                <a:lnTo>
                  <a:pt x="0" y="798462"/>
                </a:lnTo>
                <a:lnTo>
                  <a:pt x="2278" y="805053"/>
                </a:lnTo>
                <a:lnTo>
                  <a:pt x="78732" y="936180"/>
                </a:lnTo>
                <a:lnTo>
                  <a:pt x="98984" y="901446"/>
                </a:lnTo>
                <a:lnTo>
                  <a:pt x="61206" y="901446"/>
                </a:lnTo>
                <a:lnTo>
                  <a:pt x="61206" y="836603"/>
                </a:lnTo>
                <a:lnTo>
                  <a:pt x="32504" y="787400"/>
                </a:lnTo>
                <a:lnTo>
                  <a:pt x="27896" y="782193"/>
                </a:lnTo>
                <a:lnTo>
                  <a:pt x="21836" y="779272"/>
                </a:lnTo>
                <a:lnTo>
                  <a:pt x="15109" y="778827"/>
                </a:lnTo>
                <a:close/>
              </a:path>
              <a:path w="157480" h="936625">
                <a:moveTo>
                  <a:pt x="61206" y="836603"/>
                </a:moveTo>
                <a:lnTo>
                  <a:pt x="61206" y="901446"/>
                </a:lnTo>
                <a:lnTo>
                  <a:pt x="96258" y="901446"/>
                </a:lnTo>
                <a:lnTo>
                  <a:pt x="96258" y="892556"/>
                </a:lnTo>
                <a:lnTo>
                  <a:pt x="63619" y="892556"/>
                </a:lnTo>
                <a:lnTo>
                  <a:pt x="78732" y="866648"/>
                </a:lnTo>
                <a:lnTo>
                  <a:pt x="61206" y="836603"/>
                </a:lnTo>
                <a:close/>
              </a:path>
              <a:path w="157480" h="936625">
                <a:moveTo>
                  <a:pt x="142355" y="778827"/>
                </a:moveTo>
                <a:lnTo>
                  <a:pt x="135628" y="779272"/>
                </a:lnTo>
                <a:lnTo>
                  <a:pt x="129567" y="782193"/>
                </a:lnTo>
                <a:lnTo>
                  <a:pt x="124960" y="787400"/>
                </a:lnTo>
                <a:lnTo>
                  <a:pt x="96258" y="836603"/>
                </a:lnTo>
                <a:lnTo>
                  <a:pt x="96258" y="901446"/>
                </a:lnTo>
                <a:lnTo>
                  <a:pt x="98984" y="901446"/>
                </a:lnTo>
                <a:lnTo>
                  <a:pt x="155186" y="805053"/>
                </a:lnTo>
                <a:lnTo>
                  <a:pt x="157464" y="798462"/>
                </a:lnTo>
                <a:lnTo>
                  <a:pt x="157027" y="791765"/>
                </a:lnTo>
                <a:lnTo>
                  <a:pt x="154114" y="785711"/>
                </a:lnTo>
                <a:lnTo>
                  <a:pt x="148963" y="781050"/>
                </a:lnTo>
                <a:lnTo>
                  <a:pt x="142355" y="778827"/>
                </a:lnTo>
                <a:close/>
              </a:path>
              <a:path w="157480" h="936625">
                <a:moveTo>
                  <a:pt x="78732" y="866648"/>
                </a:moveTo>
                <a:lnTo>
                  <a:pt x="63619" y="892556"/>
                </a:lnTo>
                <a:lnTo>
                  <a:pt x="93845" y="892556"/>
                </a:lnTo>
                <a:lnTo>
                  <a:pt x="78732" y="866648"/>
                </a:lnTo>
                <a:close/>
              </a:path>
              <a:path w="157480" h="936625">
                <a:moveTo>
                  <a:pt x="96258" y="836603"/>
                </a:moveTo>
                <a:lnTo>
                  <a:pt x="78732" y="866648"/>
                </a:lnTo>
                <a:lnTo>
                  <a:pt x="93845" y="892556"/>
                </a:lnTo>
                <a:lnTo>
                  <a:pt x="96258" y="892556"/>
                </a:lnTo>
                <a:lnTo>
                  <a:pt x="96258" y="836603"/>
                </a:lnTo>
                <a:close/>
              </a:path>
              <a:path w="157480" h="936625">
                <a:moveTo>
                  <a:pt x="96258" y="0"/>
                </a:moveTo>
                <a:lnTo>
                  <a:pt x="61206" y="0"/>
                </a:lnTo>
                <a:lnTo>
                  <a:pt x="61206" y="836603"/>
                </a:lnTo>
                <a:lnTo>
                  <a:pt x="78732" y="866648"/>
                </a:lnTo>
                <a:lnTo>
                  <a:pt x="96258" y="836603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63055" y="4629911"/>
            <a:ext cx="414540" cy="11932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93873" y="4662678"/>
            <a:ext cx="157480" cy="936625"/>
          </a:xfrm>
          <a:custGeom>
            <a:avLst/>
            <a:gdLst/>
            <a:ahLst/>
            <a:cxnLst/>
            <a:rect l="l" t="t" r="r" b="b"/>
            <a:pathLst>
              <a:path w="157479" h="936625">
                <a:moveTo>
                  <a:pt x="15109" y="778827"/>
                </a:moveTo>
                <a:lnTo>
                  <a:pt x="8501" y="781050"/>
                </a:lnTo>
                <a:lnTo>
                  <a:pt x="3349" y="785711"/>
                </a:lnTo>
                <a:lnTo>
                  <a:pt x="436" y="791765"/>
                </a:lnTo>
                <a:lnTo>
                  <a:pt x="0" y="798462"/>
                </a:lnTo>
                <a:lnTo>
                  <a:pt x="2278" y="805053"/>
                </a:lnTo>
                <a:lnTo>
                  <a:pt x="78732" y="936180"/>
                </a:lnTo>
                <a:lnTo>
                  <a:pt x="98984" y="901446"/>
                </a:lnTo>
                <a:lnTo>
                  <a:pt x="61206" y="901446"/>
                </a:lnTo>
                <a:lnTo>
                  <a:pt x="61206" y="836603"/>
                </a:lnTo>
                <a:lnTo>
                  <a:pt x="32504" y="787400"/>
                </a:lnTo>
                <a:lnTo>
                  <a:pt x="27896" y="782193"/>
                </a:lnTo>
                <a:lnTo>
                  <a:pt x="21836" y="779272"/>
                </a:lnTo>
                <a:lnTo>
                  <a:pt x="15109" y="778827"/>
                </a:lnTo>
                <a:close/>
              </a:path>
              <a:path w="157479" h="936625">
                <a:moveTo>
                  <a:pt x="61206" y="836603"/>
                </a:moveTo>
                <a:lnTo>
                  <a:pt x="61206" y="901446"/>
                </a:lnTo>
                <a:lnTo>
                  <a:pt x="96258" y="901446"/>
                </a:lnTo>
                <a:lnTo>
                  <a:pt x="96258" y="892556"/>
                </a:lnTo>
                <a:lnTo>
                  <a:pt x="63619" y="892556"/>
                </a:lnTo>
                <a:lnTo>
                  <a:pt x="78732" y="866647"/>
                </a:lnTo>
                <a:lnTo>
                  <a:pt x="61206" y="836603"/>
                </a:lnTo>
                <a:close/>
              </a:path>
              <a:path w="157479" h="936625">
                <a:moveTo>
                  <a:pt x="142355" y="778827"/>
                </a:moveTo>
                <a:lnTo>
                  <a:pt x="135628" y="779272"/>
                </a:lnTo>
                <a:lnTo>
                  <a:pt x="129567" y="782193"/>
                </a:lnTo>
                <a:lnTo>
                  <a:pt x="124960" y="787400"/>
                </a:lnTo>
                <a:lnTo>
                  <a:pt x="96258" y="836603"/>
                </a:lnTo>
                <a:lnTo>
                  <a:pt x="96258" y="901446"/>
                </a:lnTo>
                <a:lnTo>
                  <a:pt x="98984" y="901446"/>
                </a:lnTo>
                <a:lnTo>
                  <a:pt x="155186" y="805053"/>
                </a:lnTo>
                <a:lnTo>
                  <a:pt x="157464" y="798462"/>
                </a:lnTo>
                <a:lnTo>
                  <a:pt x="157027" y="791765"/>
                </a:lnTo>
                <a:lnTo>
                  <a:pt x="154114" y="785711"/>
                </a:lnTo>
                <a:lnTo>
                  <a:pt x="148963" y="781050"/>
                </a:lnTo>
                <a:lnTo>
                  <a:pt x="142355" y="778827"/>
                </a:lnTo>
                <a:close/>
              </a:path>
              <a:path w="157479" h="936625">
                <a:moveTo>
                  <a:pt x="78732" y="866647"/>
                </a:moveTo>
                <a:lnTo>
                  <a:pt x="63619" y="892556"/>
                </a:lnTo>
                <a:lnTo>
                  <a:pt x="93845" y="892556"/>
                </a:lnTo>
                <a:lnTo>
                  <a:pt x="78732" y="866647"/>
                </a:lnTo>
                <a:close/>
              </a:path>
              <a:path w="157479" h="936625">
                <a:moveTo>
                  <a:pt x="96258" y="836603"/>
                </a:moveTo>
                <a:lnTo>
                  <a:pt x="78732" y="866647"/>
                </a:lnTo>
                <a:lnTo>
                  <a:pt x="93845" y="892556"/>
                </a:lnTo>
                <a:lnTo>
                  <a:pt x="96258" y="892556"/>
                </a:lnTo>
                <a:lnTo>
                  <a:pt x="96258" y="836603"/>
                </a:lnTo>
                <a:close/>
              </a:path>
              <a:path w="157479" h="936625">
                <a:moveTo>
                  <a:pt x="96258" y="0"/>
                </a:moveTo>
                <a:lnTo>
                  <a:pt x="61206" y="0"/>
                </a:lnTo>
                <a:lnTo>
                  <a:pt x="61206" y="836603"/>
                </a:lnTo>
                <a:lnTo>
                  <a:pt x="78732" y="866647"/>
                </a:lnTo>
                <a:lnTo>
                  <a:pt x="96258" y="836603"/>
                </a:lnTo>
                <a:lnTo>
                  <a:pt x="96258" y="0"/>
                </a:lnTo>
                <a:close/>
              </a:path>
            </a:pathLst>
          </a:custGeom>
          <a:solidFill>
            <a:srgbClr val="777B8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0" y="1003309"/>
            <a:ext cx="7934959" cy="2600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1615" algn="just">
              <a:lnSpc>
                <a:spcPct val="125499"/>
              </a:lnSpc>
              <a:spcBef>
                <a:spcPts val="100"/>
              </a:spcBef>
            </a:pPr>
            <a:r>
              <a:rPr sz="2000" spc="45" dirty="0">
                <a:latin typeface="DFKai-SB"/>
                <a:cs typeface="DFKai-SB"/>
              </a:rPr>
              <a:t>缺口是一種多或空力道的爆</a:t>
            </a:r>
            <a:r>
              <a:rPr sz="2000" spc="-60" dirty="0">
                <a:latin typeface="DFKai-SB"/>
                <a:cs typeface="DFKai-SB"/>
              </a:rPr>
              <a:t>衝，</a:t>
            </a:r>
            <a:r>
              <a:rPr sz="2000" spc="45" dirty="0">
                <a:latin typeface="DFKai-SB"/>
                <a:cs typeface="DFKai-SB"/>
              </a:rPr>
              <a:t>股市激情</a:t>
            </a:r>
            <a:r>
              <a:rPr sz="2000" spc="25" dirty="0">
                <a:latin typeface="DFKai-SB"/>
                <a:cs typeface="DFKai-SB"/>
              </a:rPr>
              <a:t>的</a:t>
            </a:r>
            <a:r>
              <a:rPr sz="2000" spc="45" dirty="0">
                <a:latin typeface="DFKai-SB"/>
                <a:cs typeface="DFKai-SB"/>
              </a:rPr>
              <a:t>展</a:t>
            </a:r>
            <a:r>
              <a:rPr sz="2000" spc="-60" dirty="0">
                <a:latin typeface="DFKai-SB"/>
                <a:cs typeface="DFKai-SB"/>
              </a:rPr>
              <a:t>現。</a:t>
            </a:r>
            <a:r>
              <a:rPr sz="2000" spc="45" dirty="0">
                <a:latin typeface="DFKai-SB"/>
                <a:cs typeface="DFKai-SB"/>
              </a:rPr>
              <a:t>如果政府有利</a:t>
            </a:r>
            <a:r>
              <a:rPr sz="2000" spc="25" dirty="0">
                <a:latin typeface="DFKai-SB"/>
                <a:cs typeface="DFKai-SB"/>
              </a:rPr>
              <a:t>多</a:t>
            </a:r>
            <a:r>
              <a:rPr sz="2000" spc="45" dirty="0">
                <a:latin typeface="DFKai-SB"/>
                <a:cs typeface="DFKai-SB"/>
              </a:rPr>
              <a:t>政策宣</a:t>
            </a:r>
            <a:r>
              <a:rPr sz="2000" spc="-60" dirty="0">
                <a:latin typeface="DFKai-SB"/>
                <a:cs typeface="DFKai-SB"/>
              </a:rPr>
              <a:t>布，</a:t>
            </a:r>
            <a:r>
              <a:rPr sz="2000" spc="45" dirty="0">
                <a:latin typeface="DFKai-SB"/>
                <a:cs typeface="DFKai-SB"/>
              </a:rPr>
              <a:t>導 致開盤前氣氛樂</a:t>
            </a:r>
            <a:r>
              <a:rPr sz="2000" spc="-60" dirty="0">
                <a:latin typeface="DFKai-SB"/>
                <a:cs typeface="DFKai-SB"/>
              </a:rPr>
              <a:t>觀，</a:t>
            </a:r>
            <a:r>
              <a:rPr sz="2000" spc="25" dirty="0">
                <a:latin typeface="DFKai-SB"/>
                <a:cs typeface="DFKai-SB"/>
              </a:rPr>
              <a:t>指</a:t>
            </a:r>
            <a:r>
              <a:rPr sz="2000" spc="45" dirty="0">
                <a:latin typeface="DFKai-SB"/>
                <a:cs typeface="DFKai-SB"/>
              </a:rPr>
              <a:t>數跳空開高後一路往上</a:t>
            </a:r>
            <a:r>
              <a:rPr sz="2000" spc="-60" dirty="0">
                <a:latin typeface="DFKai-SB"/>
                <a:cs typeface="DFKai-SB"/>
              </a:rPr>
              <a:t>漲。</a:t>
            </a:r>
            <a:r>
              <a:rPr sz="2000" spc="45" dirty="0">
                <a:latin typeface="DFKai-SB"/>
                <a:cs typeface="DFKai-SB"/>
              </a:rPr>
              <a:t>或是國際股市重</a:t>
            </a:r>
            <a:r>
              <a:rPr sz="2000" spc="-80" dirty="0">
                <a:latin typeface="DFKai-SB"/>
                <a:cs typeface="DFKai-SB"/>
              </a:rPr>
              <a:t>挫</a:t>
            </a:r>
            <a:r>
              <a:rPr sz="2000" spc="-60" dirty="0">
                <a:latin typeface="DFKai-SB"/>
                <a:cs typeface="DFKai-SB"/>
              </a:rPr>
              <a:t>，</a:t>
            </a:r>
            <a:r>
              <a:rPr sz="2000" spc="45" dirty="0">
                <a:latin typeface="DFKai-SB"/>
                <a:cs typeface="DFKai-SB"/>
              </a:rPr>
              <a:t>導致開盤前 氣氛悲</a:t>
            </a:r>
            <a:r>
              <a:rPr sz="2000" spc="-130" dirty="0">
                <a:latin typeface="DFKai-SB"/>
                <a:cs typeface="DFKai-SB"/>
              </a:rPr>
              <a:t>觀，</a:t>
            </a:r>
            <a:r>
              <a:rPr sz="2000" spc="45" dirty="0">
                <a:latin typeface="DFKai-SB"/>
                <a:cs typeface="DFKai-SB"/>
              </a:rPr>
              <a:t>指數跳空</a:t>
            </a:r>
            <a:r>
              <a:rPr sz="2000" spc="60" dirty="0">
                <a:latin typeface="DFKai-SB"/>
                <a:cs typeface="DFKai-SB"/>
              </a:rPr>
              <a:t>開</a:t>
            </a:r>
            <a:r>
              <a:rPr sz="2000" spc="45" dirty="0">
                <a:latin typeface="DFKai-SB"/>
                <a:cs typeface="DFKai-SB"/>
              </a:rPr>
              <a:t>低後一路往下</a:t>
            </a:r>
            <a:r>
              <a:rPr sz="2000" spc="-130" dirty="0">
                <a:latin typeface="DFKai-SB"/>
                <a:cs typeface="DFKai-SB"/>
              </a:rPr>
              <a:t>跌。</a:t>
            </a:r>
            <a:r>
              <a:rPr sz="2000" spc="45" dirty="0">
                <a:latin typeface="DFKai-SB"/>
                <a:cs typeface="DFKai-SB"/>
              </a:rPr>
              <a:t>公</a:t>
            </a:r>
            <a:r>
              <a:rPr sz="2000" spc="60" dirty="0">
                <a:latin typeface="DFKai-SB"/>
                <a:cs typeface="DFKai-SB"/>
              </a:rPr>
              <a:t>司</a:t>
            </a:r>
            <a:r>
              <a:rPr sz="2000" spc="45" dirty="0">
                <a:latin typeface="DFKai-SB"/>
                <a:cs typeface="DFKai-SB"/>
              </a:rPr>
              <a:t>宣布營收創新高或是股利政策都會影 響整個市場氣氛，出現瞬間的價格暴衝。缺口的樣態如下：</a:t>
            </a:r>
            <a:endParaRPr sz="2000" dirty="0">
              <a:latin typeface="DFKai-SB"/>
              <a:cs typeface="DFKai-SB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2788920" algn="l"/>
              </a:tabLst>
            </a:pPr>
            <a:r>
              <a:rPr sz="1700" spc="45" dirty="0">
                <a:latin typeface="DFKai-SB"/>
                <a:cs typeface="DFKai-SB"/>
              </a:rPr>
              <a:t>上升缺口	下降缺口</a:t>
            </a:r>
            <a:endParaRPr sz="17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710556"/>
            <a:ext cx="1687587" cy="1726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0" y="3710556"/>
            <a:ext cx="1563239" cy="1821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867" y="53282"/>
            <a:ext cx="1244600" cy="391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/>
                <a:cs typeface="DFKai-SB"/>
              </a:rPr>
              <a:t>缺口理論</a:t>
            </a:r>
          </a:p>
        </p:txBody>
      </p:sp>
      <p:sp>
        <p:nvSpPr>
          <p:cNvPr id="3" name="object 3"/>
          <p:cNvSpPr/>
          <p:nvPr/>
        </p:nvSpPr>
        <p:spPr>
          <a:xfrm>
            <a:off x="3636264" y="2276855"/>
            <a:ext cx="4962143" cy="408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477012"/>
            <a:ext cx="3168650" cy="2585085"/>
          </a:xfrm>
          <a:custGeom>
            <a:avLst/>
            <a:gdLst/>
            <a:ahLst/>
            <a:cxnLst/>
            <a:rect l="l" t="t" r="r" b="b"/>
            <a:pathLst>
              <a:path w="3168650" h="2585085">
                <a:moveTo>
                  <a:pt x="0" y="2584704"/>
                </a:moveTo>
                <a:lnTo>
                  <a:pt x="3168396" y="2584704"/>
                </a:lnTo>
                <a:lnTo>
                  <a:pt x="3168396" y="0"/>
                </a:lnTo>
                <a:lnTo>
                  <a:pt x="0" y="0"/>
                </a:lnTo>
                <a:lnTo>
                  <a:pt x="0" y="258470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477012"/>
            <a:ext cx="3168650" cy="2585085"/>
          </a:xfrm>
          <a:custGeom>
            <a:avLst/>
            <a:gdLst/>
            <a:ahLst/>
            <a:cxnLst/>
            <a:rect l="l" t="t" r="r" b="b"/>
            <a:pathLst>
              <a:path w="3168650" h="2585085">
                <a:moveTo>
                  <a:pt x="0" y="2584704"/>
                </a:moveTo>
                <a:lnTo>
                  <a:pt x="3168396" y="2584704"/>
                </a:lnTo>
                <a:lnTo>
                  <a:pt x="3168396" y="0"/>
                </a:lnTo>
                <a:lnTo>
                  <a:pt x="0" y="0"/>
                </a:lnTo>
                <a:lnTo>
                  <a:pt x="0" y="2584704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267" y="502411"/>
            <a:ext cx="3318508" cy="2521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突破缺口</a:t>
            </a:r>
            <a:r>
              <a:rPr sz="1800" spc="-405" dirty="0">
                <a:solidFill>
                  <a:srgbClr val="0000CC"/>
                </a:solidFill>
                <a:latin typeface="DFKai-SB"/>
                <a:cs typeface="DFKai-SB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DFKai-SB"/>
                <a:cs typeface="DFKai-SB"/>
              </a:rPr>
              <a:t>（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Break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0000CC"/>
                </a:solidFill>
                <a:latin typeface="Arial"/>
                <a:cs typeface="Arial"/>
              </a:rPr>
              <a:t>Gaps</a:t>
            </a:r>
            <a:r>
              <a:rPr sz="1800" spc="-5" dirty="0" err="1">
                <a:latin typeface="DFKai-SB"/>
                <a:cs typeface="DFKai-SB"/>
              </a:rPr>
              <a:t>）</a:t>
            </a:r>
            <a:r>
              <a:rPr sz="1800" dirty="0" err="1">
                <a:latin typeface="DFKai-SB"/>
                <a:cs typeface="DFKai-SB"/>
              </a:rPr>
              <a:t>通常出現線型整理即將結束之時</a:t>
            </a:r>
            <a:r>
              <a:rPr sz="1800" dirty="0">
                <a:latin typeface="DFKai-SB"/>
                <a:cs typeface="DFKai-SB"/>
              </a:rPr>
              <a:t>。 以大幅跳空上漲或跳空下跌的 現象，將大盤或股價帶離整理 </a:t>
            </a:r>
            <a:r>
              <a:rPr sz="1800" spc="-5" dirty="0">
                <a:latin typeface="DFKai-SB"/>
                <a:cs typeface="DFKai-SB"/>
              </a:rPr>
              <a:t>型態之情況。對大盤而言，突 </a:t>
            </a:r>
            <a:r>
              <a:rPr sz="1800" dirty="0">
                <a:latin typeface="DFKai-SB"/>
                <a:cs typeface="DFKai-SB"/>
              </a:rPr>
              <a:t>破缺口大約</a:t>
            </a:r>
            <a:r>
              <a:rPr sz="1800" spc="-10" dirty="0">
                <a:latin typeface="Arial"/>
                <a:cs typeface="Arial"/>
              </a:rPr>
              <a:t>80</a:t>
            </a:r>
            <a:r>
              <a:rPr sz="1800" dirty="0">
                <a:latin typeface="DFKai-SB"/>
                <a:cs typeface="DFKai-SB"/>
              </a:rPr>
              <a:t>點，而且一旦</a:t>
            </a:r>
          </a:p>
          <a:p>
            <a:pPr marL="12700" marR="233679">
              <a:lnSpc>
                <a:spcPts val="2160"/>
              </a:lnSpc>
              <a:spcBef>
                <a:spcPts val="60"/>
              </a:spcBef>
            </a:pPr>
            <a:r>
              <a:rPr sz="1800" dirty="0">
                <a:latin typeface="DFKai-SB"/>
                <a:cs typeface="DFKai-SB"/>
              </a:rPr>
              <a:t>突破缺口出現在未來的一段時 間內，會呈現持續性的上漲或</a:t>
            </a:r>
          </a:p>
          <a:p>
            <a:pPr marL="12700">
              <a:lnSpc>
                <a:spcPts val="2100"/>
              </a:lnSpc>
            </a:pPr>
            <a:r>
              <a:rPr sz="1800" dirty="0">
                <a:latin typeface="DFKai-SB"/>
                <a:cs typeface="DFKai-SB"/>
              </a:rPr>
              <a:t>下跌，短期內不會回補該缺口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36264" y="260604"/>
            <a:ext cx="4752340" cy="2032000"/>
          </a:xfrm>
          <a:prstGeom prst="rect">
            <a:avLst/>
          </a:prstGeom>
          <a:solidFill>
            <a:srgbClr val="FFFFCC"/>
          </a:solidFill>
          <a:ln w="9144">
            <a:solidFill>
              <a:srgbClr val="6F2F9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5621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逃逸缺口</a:t>
            </a:r>
            <a:r>
              <a:rPr sz="1800" spc="-10" dirty="0">
                <a:solidFill>
                  <a:srgbClr val="0000CC"/>
                </a:solidFill>
                <a:latin typeface="DFKai-SB"/>
                <a:cs typeface="DFKai-SB"/>
              </a:rPr>
              <a:t>（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Runway</a:t>
            </a:r>
            <a:r>
              <a:rPr sz="18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Gaps</a:t>
            </a:r>
            <a:r>
              <a:rPr sz="1800" spc="-5" dirty="0">
                <a:solidFill>
                  <a:srgbClr val="0000CC"/>
                </a:solidFill>
                <a:latin typeface="DFKai-SB"/>
                <a:cs typeface="DFKai-SB"/>
              </a:rPr>
              <a:t>）（</a:t>
            </a: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中途缺口）</a:t>
            </a:r>
            <a:r>
              <a:rPr sz="1800" dirty="0">
                <a:latin typeface="DFKai-SB"/>
                <a:cs typeface="DFKai-SB"/>
              </a:rPr>
              <a:t>，  突破缺口後，股市大幅上揚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下跌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，原本做 錯的一方大盤盤勢已經成形，短期內無如願 以償，而忍痛認賠出場或反彈殺出，而造成 的</a:t>
            </a:r>
            <a:r>
              <a:rPr sz="1800" spc="-5" dirty="0">
                <a:latin typeface="DFKai-SB"/>
                <a:cs typeface="DFKai-SB"/>
              </a:rPr>
              <a:t>跳空上漲或跳空下跌缺口，且通常突破缺 口</a:t>
            </a:r>
            <a:r>
              <a:rPr sz="1800" dirty="0">
                <a:latin typeface="DFKai-SB"/>
                <a:cs typeface="DFKai-SB"/>
              </a:rPr>
              <a:t>至逃逸缺口的等幅高點，會為該波結束的 終點。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04" y="3212592"/>
            <a:ext cx="3318508" cy="3139440"/>
          </a:xfrm>
          <a:prstGeom prst="rect">
            <a:avLst/>
          </a:prstGeom>
          <a:solidFill>
            <a:srgbClr val="FFFFCC"/>
          </a:solidFill>
          <a:ln w="9144">
            <a:solidFill>
              <a:srgbClr val="6F2F9F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 marR="92075" algn="just">
              <a:lnSpc>
                <a:spcPct val="100000"/>
              </a:lnSpc>
              <a:spcBef>
                <a:spcPts val="309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竭盡缺口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(exhaustion</a:t>
            </a:r>
            <a:r>
              <a:rPr sz="18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gaps)</a:t>
            </a:r>
            <a:r>
              <a:rPr sz="1800" spc="-5" dirty="0">
                <a:latin typeface="DFKai-SB"/>
                <a:cs typeface="DFKai-SB"/>
              </a:rPr>
              <a:t>，  通常出現在股價上漲或下跌 的</a:t>
            </a:r>
            <a:r>
              <a:rPr sz="1800" dirty="0">
                <a:latin typeface="DFKai-SB"/>
                <a:cs typeface="DFKai-SB"/>
              </a:rPr>
              <a:t>最後一個階段，是投資人 追高殺低的現象，所以在行 情末段會出現過度樂觀的向 上缺口或過度悲觀的向下缺 口，但通常</a:t>
            </a:r>
            <a:r>
              <a:rPr sz="1800" spc="-5" dirty="0">
                <a:latin typeface="DFKai-SB"/>
                <a:cs typeface="DFKai-SB"/>
              </a:rPr>
              <a:t>在竭盡缺口出現 後往往在三日</a:t>
            </a:r>
            <a:r>
              <a:rPr sz="1800" dirty="0">
                <a:latin typeface="DFKai-SB"/>
                <a:cs typeface="DFKai-SB"/>
              </a:rPr>
              <a:t>內會出現反轉 的現象，也就是原本上漲的 行情會呈現向下拉回的現象 ；而原先下跌的情況</a:t>
            </a:r>
            <a:r>
              <a:rPr sz="1800" spc="-5" dirty="0">
                <a:latin typeface="DFKai-SB"/>
                <a:cs typeface="DFKai-SB"/>
              </a:rPr>
              <a:t>會呈現 突發性的上漲現象。</a:t>
            </a:r>
            <a:endParaRPr sz="1800" dirty="0">
              <a:latin typeface="DFKai-SB"/>
              <a:cs typeface="DFKai-S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8144" y="3963898"/>
            <a:ext cx="5300472" cy="128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2246" y="4005834"/>
            <a:ext cx="5184775" cy="0"/>
          </a:xfrm>
          <a:custGeom>
            <a:avLst/>
            <a:gdLst/>
            <a:ahLst/>
            <a:cxnLst/>
            <a:rect l="l" t="t" r="r" b="b"/>
            <a:pathLst>
              <a:path w="5184775">
                <a:moveTo>
                  <a:pt x="0" y="0"/>
                </a:moveTo>
                <a:lnTo>
                  <a:pt x="5184521" y="0"/>
                </a:lnTo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8144" y="5187670"/>
            <a:ext cx="5300472" cy="128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2246" y="5229605"/>
            <a:ext cx="5184775" cy="0"/>
          </a:xfrm>
          <a:custGeom>
            <a:avLst/>
            <a:gdLst/>
            <a:ahLst/>
            <a:cxnLst/>
            <a:rect l="l" t="t" r="r" b="b"/>
            <a:pathLst>
              <a:path w="5184775">
                <a:moveTo>
                  <a:pt x="0" y="0"/>
                </a:moveTo>
                <a:lnTo>
                  <a:pt x="5184521" y="0"/>
                </a:lnTo>
              </a:path>
            </a:pathLst>
          </a:custGeom>
          <a:ln w="25908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3121" y="2589098"/>
            <a:ext cx="2543810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缺口就是一種暴衝，你可 以想成一種蟲洞，帶你到 另一空間。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1052195"/>
          </a:xfrm>
          <a:custGeom>
            <a:avLst/>
            <a:gdLst/>
            <a:ahLst/>
            <a:cxnLst/>
            <a:rect l="l" t="t" r="r" b="b"/>
            <a:pathLst>
              <a:path h="1052195">
                <a:moveTo>
                  <a:pt x="0" y="0"/>
                </a:moveTo>
                <a:lnTo>
                  <a:pt x="0" y="1051941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2165223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4000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761" y="2866644"/>
            <a:ext cx="0" cy="3992245"/>
          </a:xfrm>
          <a:custGeom>
            <a:avLst/>
            <a:gdLst/>
            <a:ahLst/>
            <a:cxnLst/>
            <a:rect l="l" t="t" r="r" b="b"/>
            <a:pathLst>
              <a:path h="3992245">
                <a:moveTo>
                  <a:pt x="0" y="0"/>
                </a:moveTo>
                <a:lnTo>
                  <a:pt x="0" y="3992117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7593" y="170815"/>
            <a:ext cx="3090545" cy="6959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DFKai-SB"/>
                <a:cs typeface="DFKai-SB"/>
              </a:rPr>
              <a:t>相對強弱指</a:t>
            </a:r>
            <a:r>
              <a:rPr spc="-5" dirty="0">
                <a:latin typeface="DFKai-SB"/>
                <a:cs typeface="DFKai-SB"/>
              </a:rPr>
              <a:t>標</a:t>
            </a:r>
            <a:r>
              <a:rPr spc="10" dirty="0">
                <a:latin typeface="DFKai-SB"/>
                <a:cs typeface="DFKai-SB"/>
              </a:rPr>
              <a:t>（</a:t>
            </a:r>
            <a:r>
              <a:rPr spc="-5" dirty="0"/>
              <a:t>R</a:t>
            </a:r>
            <a:r>
              <a:rPr sz="1750" spc="5" dirty="0"/>
              <a:t>EL</a:t>
            </a:r>
            <a:r>
              <a:rPr sz="1750" spc="-130" dirty="0"/>
              <a:t>A</a:t>
            </a:r>
            <a:r>
              <a:rPr sz="1750" spc="-10" dirty="0"/>
              <a:t>T</a:t>
            </a:r>
            <a:r>
              <a:rPr sz="1750" spc="5" dirty="0"/>
              <a:t>IVE</a:t>
            </a:r>
            <a:endParaRPr sz="1750" dirty="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</a:pPr>
            <a:r>
              <a:rPr spc="5" dirty="0"/>
              <a:t>S</a:t>
            </a:r>
            <a:r>
              <a:rPr sz="1750" spc="5" dirty="0"/>
              <a:t>TRENGTH </a:t>
            </a:r>
            <a:r>
              <a:rPr dirty="0"/>
              <a:t>I</a:t>
            </a:r>
            <a:r>
              <a:rPr sz="1750" dirty="0"/>
              <a:t>NDEX</a:t>
            </a:r>
            <a:r>
              <a:rPr dirty="0"/>
              <a:t>,</a:t>
            </a:r>
            <a:r>
              <a:rPr spc="105" dirty="0"/>
              <a:t> </a:t>
            </a:r>
            <a:r>
              <a:rPr spc="-5" dirty="0"/>
              <a:t>RSI</a:t>
            </a:r>
            <a:r>
              <a:rPr spc="-5" dirty="0">
                <a:latin typeface="DFKai-SB"/>
                <a:cs typeface="DFKai-SB"/>
              </a:rPr>
              <a:t>）</a:t>
            </a:r>
            <a:endParaRPr sz="1750" dirty="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831" y="1053083"/>
            <a:ext cx="3862070" cy="1224280"/>
          </a:xfrm>
          <a:custGeom>
            <a:avLst/>
            <a:gdLst/>
            <a:ahLst/>
            <a:cxnLst/>
            <a:rect l="l" t="t" r="r" b="b"/>
            <a:pathLst>
              <a:path w="3862070" h="1224280">
                <a:moveTo>
                  <a:pt x="0" y="1223772"/>
                </a:moveTo>
                <a:lnTo>
                  <a:pt x="3861816" y="1223772"/>
                </a:lnTo>
                <a:lnTo>
                  <a:pt x="386181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831" y="1053083"/>
            <a:ext cx="3862070" cy="1224280"/>
          </a:xfrm>
          <a:custGeom>
            <a:avLst/>
            <a:gdLst/>
            <a:ahLst/>
            <a:cxnLst/>
            <a:rect l="l" t="t" r="r" b="b"/>
            <a:pathLst>
              <a:path w="3862070" h="1224280">
                <a:moveTo>
                  <a:pt x="0" y="1223772"/>
                </a:moveTo>
                <a:lnTo>
                  <a:pt x="3861816" y="1223772"/>
                </a:lnTo>
                <a:lnTo>
                  <a:pt x="3861816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8267" y="1025144"/>
            <a:ext cx="3700145" cy="11144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09"/>
              </a:spcBef>
            </a:pPr>
            <a:r>
              <a:rPr sz="1700" dirty="0">
                <a:latin typeface="DFKai-SB"/>
                <a:cs typeface="DFKai-SB"/>
              </a:rPr>
              <a:t>意義：</a:t>
            </a:r>
            <a:r>
              <a:rPr sz="1700" spc="-15" dirty="0">
                <a:latin typeface="DFKai-SB"/>
                <a:cs typeface="DFKai-SB"/>
              </a:rPr>
              <a:t>衡</a:t>
            </a:r>
            <a:r>
              <a:rPr sz="1700" dirty="0">
                <a:latin typeface="DFKai-SB"/>
                <a:cs typeface="DFKai-SB"/>
              </a:rPr>
              <a:t>量多</a:t>
            </a:r>
            <a:r>
              <a:rPr sz="1700" spc="-15" dirty="0">
                <a:latin typeface="DFKai-SB"/>
                <a:cs typeface="DFKai-SB"/>
              </a:rPr>
              <a:t>空</a:t>
            </a:r>
            <a:r>
              <a:rPr sz="1700" dirty="0">
                <a:latin typeface="DFKai-SB"/>
                <a:cs typeface="DFKai-SB"/>
              </a:rPr>
              <a:t>力道間</a:t>
            </a:r>
            <a:r>
              <a:rPr sz="1700" spc="-15" dirty="0">
                <a:latin typeface="DFKai-SB"/>
                <a:cs typeface="DFKai-SB"/>
              </a:rPr>
              <a:t>的</a:t>
            </a:r>
            <a:r>
              <a:rPr sz="1700" dirty="0">
                <a:latin typeface="DFKai-SB"/>
                <a:cs typeface="DFKai-SB"/>
              </a:rPr>
              <a:t>抗衡</a:t>
            </a:r>
            <a:r>
              <a:rPr sz="1700" spc="-15" dirty="0">
                <a:latin typeface="DFKai-SB"/>
                <a:cs typeface="DFKai-SB"/>
              </a:rPr>
              <a:t>所</a:t>
            </a:r>
            <a:r>
              <a:rPr sz="1700" dirty="0">
                <a:latin typeface="DFKai-SB"/>
                <a:cs typeface="DFKai-SB"/>
              </a:rPr>
              <a:t>使用的 一種指標。</a:t>
            </a:r>
            <a:r>
              <a:rPr sz="1700" dirty="0">
                <a:latin typeface="Arial"/>
                <a:cs typeface="Arial"/>
              </a:rPr>
              <a:t>50</a:t>
            </a:r>
            <a:r>
              <a:rPr sz="1700" dirty="0">
                <a:latin typeface="DFKai-SB"/>
                <a:cs typeface="DFKai-SB"/>
              </a:rPr>
              <a:t>為多空平衡點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大於</a:t>
            </a:r>
            <a:r>
              <a:rPr sz="1700" dirty="0">
                <a:latin typeface="Arial"/>
                <a:cs typeface="Arial"/>
              </a:rPr>
              <a:t>50  </a:t>
            </a:r>
            <a:r>
              <a:rPr sz="1700" dirty="0">
                <a:latin typeface="DFKai-SB"/>
                <a:cs typeface="DFKai-SB"/>
              </a:rPr>
              <a:t>為多方市場，股價會上</a:t>
            </a:r>
            <a:r>
              <a:rPr sz="1700" spc="-15" dirty="0">
                <a:latin typeface="DFKai-SB"/>
                <a:cs typeface="DFKai-SB"/>
              </a:rPr>
              <a:t>漲</a:t>
            </a:r>
            <a:r>
              <a:rPr sz="1700" dirty="0">
                <a:latin typeface="DFKai-SB"/>
                <a:cs typeface="DFKai-SB"/>
              </a:rPr>
              <a:t>；</a:t>
            </a:r>
            <a:r>
              <a:rPr sz="1700" dirty="0">
                <a:latin typeface="Arial"/>
                <a:cs typeface="Arial"/>
              </a:rPr>
              <a:t>50</a:t>
            </a:r>
            <a:r>
              <a:rPr sz="1700" dirty="0">
                <a:latin typeface="DFKai-SB"/>
                <a:cs typeface="DFKai-SB"/>
              </a:rPr>
              <a:t>以下為 </a:t>
            </a:r>
            <a:r>
              <a:rPr sz="1700" spc="5" dirty="0">
                <a:latin typeface="DFKai-SB"/>
                <a:cs typeface="DFKai-SB"/>
              </a:rPr>
              <a:t>空方</a:t>
            </a:r>
            <a:r>
              <a:rPr sz="1700" spc="-5" dirty="0">
                <a:latin typeface="DFKai-SB"/>
                <a:cs typeface="DFKai-SB"/>
              </a:rPr>
              <a:t>市</a:t>
            </a:r>
            <a:r>
              <a:rPr sz="1700" spc="-10" dirty="0">
                <a:latin typeface="DFKai-SB"/>
                <a:cs typeface="DFKai-SB"/>
              </a:rPr>
              <a:t>場</a:t>
            </a:r>
            <a:r>
              <a:rPr sz="1700" spc="5" dirty="0">
                <a:latin typeface="DFKai-SB"/>
                <a:cs typeface="DFKai-SB"/>
              </a:rPr>
              <a:t>，股</a:t>
            </a:r>
            <a:r>
              <a:rPr sz="1700" spc="-15" dirty="0">
                <a:latin typeface="DFKai-SB"/>
                <a:cs typeface="DFKai-SB"/>
              </a:rPr>
              <a:t>價</a:t>
            </a:r>
            <a:r>
              <a:rPr sz="1700" spc="5" dirty="0">
                <a:latin typeface="DFKai-SB"/>
                <a:cs typeface="DFKai-SB"/>
              </a:rPr>
              <a:t>會下</a:t>
            </a:r>
            <a:r>
              <a:rPr sz="1700" spc="-5" dirty="0">
                <a:latin typeface="DFKai-SB"/>
                <a:cs typeface="DFKai-SB"/>
              </a:rPr>
              <a:t>跌</a:t>
            </a:r>
            <a:r>
              <a:rPr sz="1700" spc="-10" dirty="0">
                <a:latin typeface="DFKai-SB"/>
                <a:cs typeface="DFKai-SB"/>
              </a:rPr>
              <a:t>。</a:t>
            </a:r>
            <a:r>
              <a:rPr sz="1700" spc="5" dirty="0">
                <a:latin typeface="DFKai-SB"/>
                <a:cs typeface="DFKai-SB"/>
              </a:rPr>
              <a:t>此指</a:t>
            </a:r>
            <a:r>
              <a:rPr sz="1700" spc="-15" dirty="0">
                <a:latin typeface="DFKai-SB"/>
                <a:cs typeface="DFKai-SB"/>
              </a:rPr>
              <a:t>標</a:t>
            </a:r>
            <a:r>
              <a:rPr sz="1700" spc="5" dirty="0">
                <a:latin typeface="DFKai-SB"/>
                <a:cs typeface="DFKai-SB"/>
              </a:rPr>
              <a:t>對股價 </a:t>
            </a:r>
            <a:r>
              <a:rPr sz="1700" dirty="0">
                <a:latin typeface="DFKai-SB"/>
                <a:cs typeface="DFKai-SB"/>
              </a:rPr>
              <a:t>反應靈</a:t>
            </a:r>
            <a:r>
              <a:rPr sz="1700" spc="-15" dirty="0">
                <a:latin typeface="DFKai-SB"/>
                <a:cs typeface="DFKai-SB"/>
              </a:rPr>
              <a:t>敏</a:t>
            </a:r>
            <a:r>
              <a:rPr sz="1700" dirty="0">
                <a:latin typeface="DFKai-SB"/>
                <a:cs typeface="DFKai-SB"/>
              </a:rPr>
              <a:t>，適</a:t>
            </a:r>
            <a:r>
              <a:rPr sz="1700" spc="-15" dirty="0">
                <a:latin typeface="DFKai-SB"/>
                <a:cs typeface="DFKai-SB"/>
              </a:rPr>
              <a:t>宜</a:t>
            </a:r>
            <a:r>
              <a:rPr sz="1700" dirty="0">
                <a:latin typeface="DFKai-SB"/>
                <a:cs typeface="DFKai-SB"/>
              </a:rPr>
              <a:t>短期操</a:t>
            </a:r>
            <a:r>
              <a:rPr sz="1700" spc="-15" dirty="0">
                <a:latin typeface="DFKai-SB"/>
                <a:cs typeface="DFKai-SB"/>
              </a:rPr>
              <a:t>作</a:t>
            </a:r>
            <a:r>
              <a:rPr sz="1700" dirty="0">
                <a:latin typeface="DFKai-SB"/>
                <a:cs typeface="DFKai-SB"/>
              </a:rPr>
              <a:t>。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3987" y="611491"/>
            <a:ext cx="2971165" cy="0"/>
          </a:xfrm>
          <a:custGeom>
            <a:avLst/>
            <a:gdLst/>
            <a:ahLst/>
            <a:cxnLst/>
            <a:rect l="l" t="t" r="r" b="b"/>
            <a:pathLst>
              <a:path w="2971165">
                <a:moveTo>
                  <a:pt x="0" y="0"/>
                </a:moveTo>
                <a:lnTo>
                  <a:pt x="2971005" y="0"/>
                </a:lnTo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3623" y="235304"/>
            <a:ext cx="1437640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i="1" spc="-505" dirty="0">
                <a:latin typeface="Times New Roman"/>
                <a:cs typeface="Times New Roman"/>
              </a:rPr>
              <a:t>n</a:t>
            </a:r>
            <a:r>
              <a:rPr sz="2050" spc="65" dirty="0">
                <a:latin typeface="DFKai-SB"/>
                <a:cs typeface="DFKai-SB"/>
              </a:rPr>
              <a:t>日漲幅平均</a:t>
            </a:r>
            <a:endParaRPr sz="2050">
              <a:latin typeface="DFKai-SB"/>
              <a:cs typeface="DFKai-S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67936" y="1052702"/>
            <a:ext cx="1008380" cy="370840"/>
          </a:xfrm>
          <a:custGeom>
            <a:avLst/>
            <a:gdLst/>
            <a:ahLst/>
            <a:cxnLst/>
            <a:rect l="l" t="t" r="r" b="b"/>
            <a:pathLst>
              <a:path w="1008379" h="370840">
                <a:moveTo>
                  <a:pt x="0" y="370839"/>
                </a:moveTo>
                <a:lnTo>
                  <a:pt x="1008164" y="370839"/>
                </a:lnTo>
                <a:lnTo>
                  <a:pt x="100816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6063" y="1052702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40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2134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5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215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296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6378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44458" y="105270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40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67936" y="1423542"/>
            <a:ext cx="1008380" cy="370840"/>
          </a:xfrm>
          <a:custGeom>
            <a:avLst/>
            <a:gdLst/>
            <a:ahLst/>
            <a:cxnLst/>
            <a:rect l="l" t="t" r="r" b="b"/>
            <a:pathLst>
              <a:path w="1008379" h="370839">
                <a:moveTo>
                  <a:pt x="0" y="370839"/>
                </a:moveTo>
                <a:lnTo>
                  <a:pt x="1008164" y="370839"/>
                </a:lnTo>
                <a:lnTo>
                  <a:pt x="100816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6063" y="1423542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39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2134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5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00215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8296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96378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44458" y="142354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7936" y="1794382"/>
            <a:ext cx="1008380" cy="370840"/>
          </a:xfrm>
          <a:custGeom>
            <a:avLst/>
            <a:gdLst/>
            <a:ahLst/>
            <a:cxnLst/>
            <a:rect l="l" t="t" r="r" b="b"/>
            <a:pathLst>
              <a:path w="1008379" h="370839">
                <a:moveTo>
                  <a:pt x="0" y="370839"/>
                </a:moveTo>
                <a:lnTo>
                  <a:pt x="1008164" y="370839"/>
                </a:lnTo>
                <a:lnTo>
                  <a:pt x="100816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76063" y="1794382"/>
            <a:ext cx="576580" cy="370840"/>
          </a:xfrm>
          <a:custGeom>
            <a:avLst/>
            <a:gdLst/>
            <a:ahLst/>
            <a:cxnLst/>
            <a:rect l="l" t="t" r="r" b="b"/>
            <a:pathLst>
              <a:path w="576579" h="370839">
                <a:moveTo>
                  <a:pt x="0" y="370839"/>
                </a:moveTo>
                <a:lnTo>
                  <a:pt x="576059" y="370839"/>
                </a:lnTo>
                <a:lnTo>
                  <a:pt x="57605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52134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5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0215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48296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96378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44458" y="1794382"/>
            <a:ext cx="648335" cy="370840"/>
          </a:xfrm>
          <a:custGeom>
            <a:avLst/>
            <a:gdLst/>
            <a:ahLst/>
            <a:cxnLst/>
            <a:rect l="l" t="t" r="r" b="b"/>
            <a:pathLst>
              <a:path w="648334" h="370839">
                <a:moveTo>
                  <a:pt x="0" y="370839"/>
                </a:moveTo>
                <a:lnTo>
                  <a:pt x="648068" y="370839"/>
                </a:lnTo>
                <a:lnTo>
                  <a:pt x="6480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6063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2134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00215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48296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6378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44458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1586" y="1423542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30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61586" y="1794382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30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7936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92540" y="1046352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5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61586" y="1052702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30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61586" y="2165223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30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147184" y="401172"/>
            <a:ext cx="1165225" cy="980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25"/>
              </a:spcBef>
            </a:pPr>
            <a:r>
              <a:rPr sz="2050" i="1" spc="30" dirty="0">
                <a:latin typeface="Times New Roman"/>
                <a:cs typeface="Times New Roman"/>
              </a:rPr>
              <a:t>RSI</a:t>
            </a:r>
            <a:r>
              <a:rPr sz="2050" i="1" spc="-425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Times New Roman"/>
                <a:cs typeface="Times New Roman"/>
              </a:rPr>
              <a:t>(</a:t>
            </a:r>
            <a:r>
              <a:rPr sz="2050" i="1" spc="50" dirty="0">
                <a:latin typeface="Times New Roman"/>
                <a:cs typeface="Times New Roman"/>
              </a:rPr>
              <a:t>n</a:t>
            </a:r>
            <a:r>
              <a:rPr sz="2050" spc="50" dirty="0">
                <a:latin typeface="Times New Roman"/>
                <a:cs typeface="Times New Roman"/>
              </a:rPr>
              <a:t>) </a:t>
            </a:r>
            <a:r>
              <a:rPr sz="2050" spc="35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20444" algn="l"/>
              </a:tabLst>
            </a:pPr>
            <a:r>
              <a:rPr sz="2700" b="1" baseline="1543" dirty="0">
                <a:solidFill>
                  <a:srgbClr val="FFFFFF"/>
                </a:solidFill>
                <a:latin typeface="Microsoft YaHei"/>
                <a:cs typeface="Microsoft YaHei"/>
              </a:rPr>
              <a:t>營業日	</a:t>
            </a:r>
            <a:r>
              <a:rPr sz="1800" b="1" dirty="0">
                <a:solidFill>
                  <a:srgbClr val="FFFFFF"/>
                </a:solidFill>
                <a:latin typeface="Century Schoolbook"/>
                <a:cs typeface="Century Schoolbook"/>
              </a:rPr>
              <a:t>1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58139" y="423187"/>
            <a:ext cx="2988310" cy="9582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50" i="1" spc="-500" dirty="0">
                <a:latin typeface="Times New Roman"/>
                <a:cs typeface="Times New Roman"/>
              </a:rPr>
              <a:t>n</a:t>
            </a:r>
            <a:r>
              <a:rPr sz="2050" spc="65" dirty="0">
                <a:latin typeface="DFKai-SB"/>
                <a:cs typeface="DFKai-SB"/>
              </a:rPr>
              <a:t>日</a:t>
            </a:r>
            <a:r>
              <a:rPr sz="2050" spc="60" dirty="0">
                <a:latin typeface="DFKai-SB"/>
                <a:cs typeface="DFKai-SB"/>
              </a:rPr>
              <a:t>漲</a:t>
            </a:r>
            <a:r>
              <a:rPr sz="2050" spc="65" dirty="0">
                <a:latin typeface="DFKai-SB"/>
                <a:cs typeface="DFKai-SB"/>
              </a:rPr>
              <a:t>幅平</a:t>
            </a:r>
            <a:r>
              <a:rPr sz="2050" spc="-35" dirty="0">
                <a:latin typeface="DFKai-SB"/>
                <a:cs typeface="DFKai-SB"/>
              </a:rPr>
              <a:t>均</a:t>
            </a:r>
            <a:r>
              <a:rPr sz="2050" spc="-235" dirty="0">
                <a:latin typeface="Times New Roman"/>
                <a:cs typeface="Times New Roman"/>
              </a:rPr>
              <a:t>+</a:t>
            </a:r>
            <a:r>
              <a:rPr sz="2050" i="1" spc="-235" dirty="0">
                <a:latin typeface="Times New Roman"/>
                <a:cs typeface="Times New Roman"/>
              </a:rPr>
              <a:t>n</a:t>
            </a:r>
            <a:r>
              <a:rPr sz="2050" spc="65" dirty="0">
                <a:latin typeface="DFKai-SB"/>
                <a:cs typeface="DFKai-SB"/>
              </a:rPr>
              <a:t>日跌幅</a:t>
            </a:r>
            <a:r>
              <a:rPr sz="2050" spc="60" dirty="0">
                <a:latin typeface="DFKai-SB"/>
                <a:cs typeface="DFKai-SB"/>
              </a:rPr>
              <a:t>平</a:t>
            </a:r>
            <a:r>
              <a:rPr sz="2050" spc="65" dirty="0">
                <a:latin typeface="DFKai-SB"/>
                <a:cs typeface="DFKai-SB"/>
              </a:rPr>
              <a:t>均</a:t>
            </a:r>
            <a:endParaRPr sz="2050">
              <a:latin typeface="DFKai-SB"/>
              <a:cs typeface="DFKai-SB"/>
            </a:endParaRPr>
          </a:p>
          <a:p>
            <a:pPr marL="386080">
              <a:lnSpc>
                <a:spcPct val="100000"/>
              </a:lnSpc>
              <a:spcBef>
                <a:spcPts val="1255"/>
              </a:spcBef>
              <a:tabLst>
                <a:tab pos="1033780" algn="l"/>
                <a:tab pos="1682114" algn="l"/>
                <a:tab pos="2330450" algn="l"/>
              </a:tabLst>
            </a:pPr>
            <a:r>
              <a:rPr sz="1800" b="1" dirty="0">
                <a:solidFill>
                  <a:srgbClr val="FFFFFF"/>
                </a:solidFill>
                <a:latin typeface="Century Schoolbook"/>
                <a:cs typeface="Century Schoolbook"/>
              </a:rPr>
              <a:t>2	3	4	5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24468" y="1081532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entury Schoolbook"/>
                <a:cs typeface="Century Schoolbook"/>
              </a:rPr>
              <a:t>6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47184" y="1357375"/>
            <a:ext cx="4646930" cy="7677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1020444" algn="l"/>
                <a:tab pos="1597025" algn="l"/>
                <a:tab pos="2244725" algn="l"/>
                <a:tab pos="2893060" algn="l"/>
                <a:tab pos="3541395" algn="l"/>
                <a:tab pos="4189729" algn="l"/>
              </a:tabLst>
            </a:pPr>
            <a:r>
              <a:rPr sz="2700" baseline="1543" dirty="0">
                <a:latin typeface="DFKai-SB"/>
                <a:cs typeface="DFKai-SB"/>
              </a:rPr>
              <a:t>收盤價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dirty="0">
                <a:latin typeface="Century Schoolbook"/>
                <a:cs typeface="Century Schoolbook"/>
              </a:rPr>
              <a:t>0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spc="-10" dirty="0">
                <a:latin typeface="Century Schoolbook"/>
                <a:cs typeface="Century Schoolbook"/>
              </a:rPr>
              <a:t>1</a:t>
            </a:r>
            <a:r>
              <a:rPr sz="1800" dirty="0">
                <a:latin typeface="Century Schoolbook"/>
                <a:cs typeface="Century Schoolbook"/>
              </a:rPr>
              <a:t>.2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spc="-10" dirty="0">
                <a:latin typeface="Century Schoolbook"/>
                <a:cs typeface="Century Schoolbook"/>
              </a:rPr>
              <a:t>2</a:t>
            </a:r>
            <a:r>
              <a:rPr sz="1800" dirty="0">
                <a:latin typeface="Century Schoolbook"/>
                <a:cs typeface="Century Schoolbook"/>
              </a:rPr>
              <a:t>.2	</a:t>
            </a:r>
            <a:r>
              <a:rPr sz="1800" spc="-10" dirty="0">
                <a:latin typeface="Century Schoolbook"/>
                <a:cs typeface="Century Schoolbook"/>
              </a:rPr>
              <a:t>2</a:t>
            </a:r>
            <a:r>
              <a:rPr sz="1800" dirty="0">
                <a:latin typeface="Century Schoolbook"/>
                <a:cs typeface="Century Schoolbook"/>
              </a:rPr>
              <a:t>2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spc="-10" dirty="0">
                <a:latin typeface="Century Schoolbook"/>
                <a:cs typeface="Century Schoolbook"/>
              </a:rPr>
              <a:t>1</a:t>
            </a:r>
            <a:r>
              <a:rPr sz="1800" dirty="0">
                <a:latin typeface="Century Schoolbook"/>
                <a:cs typeface="Century Schoolbook"/>
              </a:rPr>
              <a:t>.8	</a:t>
            </a:r>
            <a:r>
              <a:rPr sz="1800" spc="-5" dirty="0">
                <a:latin typeface="Century Schoolbook"/>
                <a:cs typeface="Century Schoolbook"/>
              </a:rPr>
              <a:t>2</a:t>
            </a:r>
            <a:r>
              <a:rPr sz="1800" spc="-10" dirty="0">
                <a:latin typeface="Century Schoolbook"/>
                <a:cs typeface="Century Schoolbook"/>
              </a:rPr>
              <a:t>2</a:t>
            </a:r>
            <a:r>
              <a:rPr sz="1800" dirty="0">
                <a:latin typeface="Century Schoolbook"/>
                <a:cs typeface="Century Schoolbook"/>
              </a:rPr>
              <a:t>.4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020444" algn="l"/>
                <a:tab pos="1597025" algn="l"/>
                <a:tab pos="2244725" algn="l"/>
                <a:tab pos="2893060" algn="l"/>
                <a:tab pos="3541395" algn="l"/>
                <a:tab pos="4189729" algn="l"/>
              </a:tabLst>
            </a:pPr>
            <a:r>
              <a:rPr sz="2700" baseline="1543" dirty="0">
                <a:latin typeface="DFKai-SB"/>
                <a:cs typeface="DFKai-SB"/>
              </a:rPr>
              <a:t>價差	</a:t>
            </a:r>
            <a:r>
              <a:rPr sz="1800" dirty="0">
                <a:latin typeface="Century Schoolbook"/>
                <a:cs typeface="Century Schoolbook"/>
              </a:rPr>
              <a:t>--	</a:t>
            </a:r>
            <a:r>
              <a:rPr sz="1800" spc="-5" dirty="0">
                <a:latin typeface="Century Schoolbook"/>
                <a:cs typeface="Century Schoolbook"/>
              </a:rPr>
              <a:t>0.2	1.0	-0.2	-0.2	0.6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40708" y="2205227"/>
            <a:ext cx="4752340" cy="661670"/>
          </a:xfrm>
          <a:custGeom>
            <a:avLst/>
            <a:gdLst/>
            <a:ahLst/>
            <a:cxnLst/>
            <a:rect l="l" t="t" r="r" b="b"/>
            <a:pathLst>
              <a:path w="4752340" h="661669">
                <a:moveTo>
                  <a:pt x="0" y="661415"/>
                </a:moveTo>
                <a:lnTo>
                  <a:pt x="4751832" y="661415"/>
                </a:lnTo>
                <a:lnTo>
                  <a:pt x="4751832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20730" y="2522490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2895" y="0"/>
                </a:lnTo>
              </a:path>
            </a:pathLst>
          </a:custGeom>
          <a:ln w="12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437415" y="2182108"/>
            <a:ext cx="15678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25" dirty="0">
                <a:latin typeface="Times New Roman"/>
                <a:cs typeface="Times New Roman"/>
              </a:rPr>
              <a:t>(0.2+1.0+0.6)/5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18364" y="2515691"/>
            <a:ext cx="280606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25" dirty="0">
                <a:latin typeface="Times New Roman"/>
                <a:cs typeface="Times New Roman"/>
              </a:rPr>
              <a:t>(0.2+1.0+0.6)/5+(0.2+0.2)/5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71770" y="2331110"/>
            <a:ext cx="59753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30" dirty="0">
                <a:latin typeface="Times New Roman"/>
                <a:cs typeface="Times New Roman"/>
              </a:rPr>
              <a:t>RSI</a:t>
            </a:r>
            <a:r>
              <a:rPr sz="1850" i="1" spc="13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45767" y="2331110"/>
            <a:ext cx="122555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40" dirty="0">
                <a:latin typeface="Symbol"/>
                <a:cs typeface="Symbol"/>
              </a:rPr>
              <a:t></a:t>
            </a:r>
            <a:r>
              <a:rPr sz="1850" spc="40" dirty="0">
                <a:latin typeface="Times New Roman"/>
                <a:cs typeface="Times New Roman"/>
              </a:rPr>
              <a:t>100=81.82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5552" y="3212592"/>
            <a:ext cx="3816350" cy="3084830"/>
          </a:xfrm>
          <a:prstGeom prst="rect">
            <a:avLst/>
          </a:prstGeom>
          <a:solidFill>
            <a:srgbClr val="CCFFFF"/>
          </a:solidFill>
          <a:ln w="9144">
            <a:solidFill>
              <a:srgbClr val="6F2F9F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15"/>
              </a:spcBef>
            </a:pPr>
            <a:r>
              <a:rPr sz="1800" spc="-10" dirty="0">
                <a:latin typeface="Arial"/>
                <a:cs typeface="Arial"/>
              </a:rPr>
              <a:t>1.50</a:t>
            </a:r>
            <a:r>
              <a:rPr sz="1800" dirty="0">
                <a:latin typeface="DFKai-SB"/>
                <a:cs typeface="DFKai-SB"/>
              </a:rPr>
              <a:t>以上宜買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50</a:t>
            </a:r>
            <a:r>
              <a:rPr sz="1800" dirty="0">
                <a:latin typeface="DFKai-SB"/>
                <a:cs typeface="DFKai-SB"/>
              </a:rPr>
              <a:t>以下宜賣。</a:t>
            </a:r>
            <a:endParaRPr sz="1800">
              <a:latin typeface="DFKai-SB"/>
              <a:cs typeface="DFKai-SB"/>
            </a:endParaRPr>
          </a:p>
          <a:p>
            <a:pPr marL="365125" marR="217804" indent="-274320" algn="just">
              <a:lnSpc>
                <a:spcPct val="120000"/>
              </a:lnSpc>
            </a:pPr>
            <a:r>
              <a:rPr sz="1800" spc="-10" dirty="0">
                <a:latin typeface="Arial"/>
                <a:cs typeface="Arial"/>
              </a:rPr>
              <a:t>2.80</a:t>
            </a:r>
            <a:r>
              <a:rPr sz="1800" spc="-5" dirty="0">
                <a:latin typeface="DFKai-SB"/>
                <a:cs typeface="DFKai-SB"/>
              </a:rPr>
              <a:t>以上為超買區</a:t>
            </a:r>
            <a:r>
              <a:rPr sz="1800" spc="-10" dirty="0">
                <a:latin typeface="DFKai-SB"/>
                <a:cs typeface="DFKai-SB"/>
              </a:rPr>
              <a:t>，</a:t>
            </a:r>
            <a:r>
              <a:rPr sz="1800" spc="-10" dirty="0">
                <a:latin typeface="Arial"/>
                <a:cs typeface="Arial"/>
              </a:rPr>
              <a:t>90</a:t>
            </a:r>
            <a:r>
              <a:rPr sz="1800" spc="-5" dirty="0">
                <a:latin typeface="DFKai-SB"/>
                <a:cs typeface="DFKai-SB"/>
              </a:rPr>
              <a:t>以上為嚴重 </a:t>
            </a:r>
            <a:r>
              <a:rPr sz="1800" dirty="0">
                <a:latin typeface="DFKai-SB"/>
                <a:cs typeface="DFKai-SB"/>
              </a:rPr>
              <a:t>超買區，若出現Ｍ頭宜賣</a:t>
            </a:r>
            <a:r>
              <a:rPr sz="1800" spc="-10" dirty="0">
                <a:latin typeface="DFKai-SB"/>
                <a:cs typeface="DFKai-SB"/>
              </a:rPr>
              <a:t>；</a:t>
            </a:r>
            <a:r>
              <a:rPr sz="1800" spc="-10" dirty="0">
                <a:latin typeface="Arial"/>
                <a:cs typeface="Arial"/>
              </a:rPr>
              <a:t>20  </a:t>
            </a:r>
            <a:r>
              <a:rPr sz="1800" dirty="0">
                <a:latin typeface="DFKai-SB"/>
                <a:cs typeface="DFKai-SB"/>
              </a:rPr>
              <a:t>以下為超賣區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10</a:t>
            </a:r>
            <a:r>
              <a:rPr sz="1800" dirty="0">
                <a:latin typeface="DFKai-SB"/>
                <a:cs typeface="DFKai-SB"/>
              </a:rPr>
              <a:t>以下為嚴重 超賣區，若出現Ｗ底宜買。</a:t>
            </a:r>
            <a:endParaRPr sz="1800">
              <a:latin typeface="DFKai-SB"/>
              <a:cs typeface="DFKai-SB"/>
            </a:endParaRPr>
          </a:p>
          <a:p>
            <a:pPr marL="365125" marR="173990" indent="-274320" algn="just">
              <a:lnSpc>
                <a:spcPct val="120000"/>
              </a:lnSpc>
            </a:pPr>
            <a:r>
              <a:rPr sz="1800" spc="-5" dirty="0">
                <a:latin typeface="Arial"/>
                <a:cs typeface="Arial"/>
              </a:rPr>
              <a:t>3.RSI</a:t>
            </a:r>
            <a:r>
              <a:rPr sz="1800" spc="-5" dirty="0">
                <a:latin typeface="DFKai-SB"/>
                <a:cs typeface="DFKai-SB"/>
              </a:rPr>
              <a:t>一底比一底高，表多頭力道 轉</a:t>
            </a:r>
            <a:r>
              <a:rPr sz="1800" dirty="0">
                <a:latin typeface="DFKai-SB"/>
                <a:cs typeface="DFKai-SB"/>
              </a:rPr>
              <a:t>強，後市可能再漲一段，宜買 ；若一底比一底低，表空頭力道 轉強，後市可能再跌一段，宜賣 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1970" y="2633294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00CC"/>
                </a:solidFill>
                <a:latin typeface="DFKai-SB"/>
                <a:cs typeface="DFKai-SB"/>
              </a:rPr>
              <a:t>研判方式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91000" y="3211067"/>
            <a:ext cx="4572000" cy="3083560"/>
          </a:xfrm>
          <a:custGeom>
            <a:avLst/>
            <a:gdLst/>
            <a:ahLst/>
            <a:cxnLst/>
            <a:rect l="l" t="t" r="r" b="b"/>
            <a:pathLst>
              <a:path w="4572000" h="3083560">
                <a:moveTo>
                  <a:pt x="0" y="3083051"/>
                </a:moveTo>
                <a:lnTo>
                  <a:pt x="4572000" y="3083051"/>
                </a:lnTo>
                <a:lnTo>
                  <a:pt x="4572000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91000" y="3211067"/>
            <a:ext cx="4572000" cy="3083560"/>
          </a:xfrm>
          <a:custGeom>
            <a:avLst/>
            <a:gdLst/>
            <a:ahLst/>
            <a:cxnLst/>
            <a:rect l="l" t="t" r="r" b="b"/>
            <a:pathLst>
              <a:path w="4572000" h="3083560">
                <a:moveTo>
                  <a:pt x="0" y="3083051"/>
                </a:moveTo>
                <a:lnTo>
                  <a:pt x="4572000" y="3083051"/>
                </a:lnTo>
                <a:lnTo>
                  <a:pt x="4572000" y="0"/>
                </a:lnTo>
                <a:lnTo>
                  <a:pt x="0" y="0"/>
                </a:lnTo>
                <a:lnTo>
                  <a:pt x="0" y="3083051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7504" marR="5080" indent="-274320">
              <a:lnSpc>
                <a:spcPct val="120000"/>
              </a:lnSpc>
              <a:spcBef>
                <a:spcPts val="100"/>
              </a:spcBef>
              <a:buSzPct val="94444"/>
              <a:buFont typeface="Arial"/>
              <a:buAutoNum type="arabicPeriod" startAt="4"/>
              <a:tabLst>
                <a:tab pos="4084320" algn="l"/>
              </a:tabLst>
            </a:pPr>
            <a:r>
              <a:rPr dirty="0"/>
              <a:t>股價與</a:t>
            </a:r>
            <a:r>
              <a:rPr dirty="0">
                <a:latin typeface="Arial"/>
                <a:cs typeface="Arial"/>
              </a:rPr>
              <a:t>RS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/>
              <a:t>同步創新高，後市仍強，宜買。 股價創新高但</a:t>
            </a:r>
            <a:r>
              <a:rPr spc="-5" dirty="0">
                <a:latin typeface="Arial"/>
                <a:cs typeface="Arial"/>
              </a:rPr>
              <a:t>RSI</a:t>
            </a:r>
            <a:r>
              <a:rPr dirty="0"/>
              <a:t>未同步創新高，後市轉 弱，可能會反轉。</a:t>
            </a:r>
          </a:p>
          <a:p>
            <a:pPr marL="4167504" marR="5080" indent="-274320">
              <a:lnSpc>
                <a:spcPct val="120000"/>
              </a:lnSpc>
              <a:buSzPct val="94444"/>
              <a:buFont typeface="Arial"/>
              <a:buAutoNum type="arabicPeriod" startAt="4"/>
              <a:tabLst>
                <a:tab pos="4084320" algn="l"/>
              </a:tabLst>
            </a:pPr>
            <a:r>
              <a:rPr spc="-5" dirty="0"/>
              <a:t>股</a:t>
            </a:r>
            <a:r>
              <a:rPr dirty="0"/>
              <a:t>價</a:t>
            </a:r>
            <a:r>
              <a:rPr spc="-5" dirty="0"/>
              <a:t>與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</a:t>
            </a:r>
            <a:r>
              <a:rPr spc="-5" dirty="0"/>
              <a:t>同步創新低，後市仍弱，宜賣。 </a:t>
            </a:r>
            <a:r>
              <a:rPr dirty="0"/>
              <a:t>股價創新低但</a:t>
            </a:r>
            <a:r>
              <a:rPr spc="-5" dirty="0">
                <a:latin typeface="Arial"/>
                <a:cs typeface="Arial"/>
              </a:rPr>
              <a:t>RSI</a:t>
            </a:r>
            <a:r>
              <a:rPr dirty="0"/>
              <a:t>未同步創新低，後市轉 強，可能會反轉。</a:t>
            </a:r>
          </a:p>
          <a:p>
            <a:pPr marL="4167504" indent="-274320">
              <a:lnSpc>
                <a:spcPct val="100000"/>
              </a:lnSpc>
              <a:spcBef>
                <a:spcPts val="430"/>
              </a:spcBef>
            </a:pPr>
            <a:r>
              <a:rPr spc="-5" dirty="0">
                <a:latin typeface="Arial"/>
                <a:cs typeface="Arial"/>
              </a:rPr>
              <a:t>6.5</a:t>
            </a:r>
            <a:r>
              <a:rPr dirty="0"/>
              <a:t>日</a:t>
            </a:r>
            <a:r>
              <a:rPr dirty="0">
                <a:latin typeface="Arial"/>
                <a:cs typeface="Arial"/>
              </a:rPr>
              <a:t>RSI</a:t>
            </a:r>
            <a:r>
              <a:rPr dirty="0"/>
              <a:t>在低檔由下而上突破</a:t>
            </a:r>
            <a:r>
              <a:rPr spc="-10" dirty="0">
                <a:latin typeface="Arial"/>
                <a:cs typeface="Arial"/>
              </a:rPr>
              <a:t>10</a:t>
            </a:r>
            <a:r>
              <a:rPr dirty="0"/>
              <a:t>日</a:t>
            </a:r>
            <a:r>
              <a:rPr spc="-5" dirty="0">
                <a:latin typeface="Arial"/>
                <a:cs typeface="Arial"/>
              </a:rPr>
              <a:t>RSI</a:t>
            </a:r>
            <a:r>
              <a:rPr dirty="0"/>
              <a:t>為買</a:t>
            </a:r>
          </a:p>
          <a:p>
            <a:pPr marL="4167504" marR="99060">
              <a:lnSpc>
                <a:spcPct val="120000"/>
              </a:lnSpc>
              <a:spcBef>
                <a:spcPts val="5"/>
              </a:spcBef>
            </a:pPr>
            <a:r>
              <a:rPr dirty="0"/>
              <a:t>進訊號</a:t>
            </a:r>
            <a:r>
              <a:rPr spc="-5" dirty="0"/>
              <a:t>；</a:t>
            </a:r>
            <a:r>
              <a:rPr spc="-5" dirty="0">
                <a:latin typeface="Arial"/>
                <a:cs typeface="Arial"/>
              </a:rPr>
              <a:t>.5</a:t>
            </a:r>
            <a:r>
              <a:rPr dirty="0"/>
              <a:t>日</a:t>
            </a:r>
            <a:r>
              <a:rPr dirty="0">
                <a:latin typeface="Arial"/>
                <a:cs typeface="Arial"/>
              </a:rPr>
              <a:t>RSI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/>
              <a:t>在高檔由上而下跌破</a:t>
            </a:r>
            <a:r>
              <a:rPr spc="-10" dirty="0">
                <a:latin typeface="Arial"/>
                <a:cs typeface="Arial"/>
              </a:rPr>
              <a:t>10  </a:t>
            </a:r>
            <a:r>
              <a:rPr dirty="0"/>
              <a:t>日</a:t>
            </a:r>
            <a:r>
              <a:rPr dirty="0">
                <a:latin typeface="Arial"/>
                <a:cs typeface="Arial"/>
              </a:rPr>
              <a:t>RSI</a:t>
            </a:r>
            <a:r>
              <a:rPr dirty="0"/>
              <a:t>為賣出訊號。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" y="188974"/>
            <a:ext cx="8979408" cy="666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1866264"/>
          </a:xfrm>
          <a:custGeom>
            <a:avLst/>
            <a:gdLst/>
            <a:ahLst/>
            <a:cxnLst/>
            <a:rect l="l" t="t" r="r" b="b"/>
            <a:pathLst>
              <a:path h="1866264">
                <a:moveTo>
                  <a:pt x="0" y="0"/>
                </a:moveTo>
                <a:lnTo>
                  <a:pt x="0" y="1866138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3450335"/>
            <a:ext cx="0" cy="3408679"/>
          </a:xfrm>
          <a:custGeom>
            <a:avLst/>
            <a:gdLst/>
            <a:ahLst/>
            <a:cxnLst/>
            <a:rect l="l" t="t" r="r" b="b"/>
            <a:pathLst>
              <a:path h="3408679">
                <a:moveTo>
                  <a:pt x="0" y="0"/>
                </a:moveTo>
                <a:lnTo>
                  <a:pt x="0" y="340842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7514" y="234215"/>
            <a:ext cx="3721100" cy="360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DFKai-SB"/>
                <a:cs typeface="DFKai-SB"/>
              </a:rPr>
              <a:t>隨</a:t>
            </a:r>
            <a:r>
              <a:rPr spc="-5" dirty="0">
                <a:latin typeface="DFKai-SB"/>
                <a:cs typeface="DFKai-SB"/>
              </a:rPr>
              <a:t>機指標</a:t>
            </a:r>
            <a:r>
              <a:rPr dirty="0">
                <a:latin typeface="DFKai-SB"/>
                <a:cs typeface="DFKai-SB"/>
              </a:rPr>
              <a:t>（</a:t>
            </a:r>
            <a:r>
              <a:rPr dirty="0"/>
              <a:t>S</a:t>
            </a:r>
            <a:r>
              <a:rPr sz="1750" dirty="0"/>
              <a:t>TOCHASTIC</a:t>
            </a:r>
            <a:r>
              <a:rPr dirty="0"/>
              <a:t>,</a:t>
            </a:r>
            <a:r>
              <a:rPr spc="-50" dirty="0"/>
              <a:t> </a:t>
            </a:r>
            <a:r>
              <a:rPr spc="-5" dirty="0"/>
              <a:t>KD</a:t>
            </a:r>
            <a:r>
              <a:rPr spc="-5" dirty="0">
                <a:latin typeface="DFKai-SB"/>
                <a:cs typeface="DFKai-SB"/>
              </a:rPr>
              <a:t>）</a:t>
            </a:r>
            <a:endParaRPr sz="1750" dirty="0">
              <a:latin typeface="DFKai-SB"/>
              <a:cs typeface="DFKai-S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2335" y="260604"/>
            <a:ext cx="4497705" cy="7924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 marR="169545" algn="just">
              <a:lnSpc>
                <a:spcPct val="80000"/>
              </a:lnSpc>
              <a:spcBef>
                <a:spcPts val="295"/>
              </a:spcBef>
            </a:pP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D</a:t>
            </a:r>
            <a:r>
              <a:rPr sz="1700" dirty="0">
                <a:latin typeface="DFKai-SB"/>
                <a:cs typeface="DFKai-SB"/>
              </a:rPr>
              <a:t>線結合</a:t>
            </a:r>
            <a:r>
              <a:rPr sz="1700" dirty="0">
                <a:latin typeface="Arial"/>
                <a:cs typeface="Arial"/>
              </a:rPr>
              <a:t>RSI</a:t>
            </a:r>
            <a:r>
              <a:rPr sz="1700" dirty="0">
                <a:latin typeface="DFKai-SB"/>
                <a:cs typeface="DFKai-SB"/>
              </a:rPr>
              <a:t>、</a:t>
            </a:r>
            <a:r>
              <a:rPr sz="1700" spc="-5" dirty="0">
                <a:latin typeface="Arial"/>
                <a:cs typeface="Arial"/>
              </a:rPr>
              <a:t>M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5" dirty="0">
                <a:latin typeface="DFKai-SB"/>
                <a:cs typeface="DFKai-SB"/>
              </a:rPr>
              <a:t>及</a:t>
            </a:r>
            <a:r>
              <a:rPr sz="1700" dirty="0">
                <a:latin typeface="DFKai-SB"/>
                <a:cs typeface="DFKai-SB"/>
              </a:rPr>
              <a:t>動量</a:t>
            </a:r>
            <a:r>
              <a:rPr sz="1700" spc="-15" dirty="0">
                <a:latin typeface="DFKai-SB"/>
                <a:cs typeface="DFKai-SB"/>
              </a:rPr>
              <a:t>指</a:t>
            </a:r>
            <a:r>
              <a:rPr sz="1700" dirty="0">
                <a:latin typeface="DFKai-SB"/>
                <a:cs typeface="DFKai-SB"/>
              </a:rPr>
              <a:t>標的</a:t>
            </a:r>
            <a:r>
              <a:rPr sz="1700" spc="-15" dirty="0">
                <a:latin typeface="DFKai-SB"/>
                <a:cs typeface="DFKai-SB"/>
              </a:rPr>
              <a:t>優</a:t>
            </a:r>
            <a:r>
              <a:rPr sz="1700" dirty="0">
                <a:latin typeface="DFKai-SB"/>
                <a:cs typeface="DFKai-SB"/>
              </a:rPr>
              <a:t>點，</a:t>
            </a:r>
            <a:r>
              <a:rPr sz="1700" spc="-15" dirty="0">
                <a:latin typeface="DFKai-SB"/>
                <a:cs typeface="DFKai-SB"/>
              </a:rPr>
              <a:t>宜</a:t>
            </a:r>
            <a:r>
              <a:rPr sz="1700" dirty="0">
                <a:latin typeface="DFKai-SB"/>
                <a:cs typeface="DFKai-SB"/>
              </a:rPr>
              <a:t>用 敏感度高短期的投資工</a:t>
            </a:r>
            <a:r>
              <a:rPr sz="1700" spc="-15" dirty="0">
                <a:latin typeface="DFKai-SB"/>
                <a:cs typeface="DFKai-SB"/>
              </a:rPr>
              <a:t>具</a:t>
            </a:r>
            <a:r>
              <a:rPr sz="1700" spc="-5" dirty="0">
                <a:latin typeface="DFKai-SB"/>
                <a:cs typeface="DFKai-SB"/>
              </a:rPr>
              <a:t>，</a:t>
            </a:r>
            <a:r>
              <a:rPr sz="1700" spc="-5" dirty="0">
                <a:latin typeface="Arial"/>
                <a:cs typeface="Arial"/>
              </a:rPr>
              <a:t>KD</a:t>
            </a:r>
            <a:r>
              <a:rPr sz="1700" dirty="0">
                <a:latin typeface="DFKai-SB"/>
                <a:cs typeface="DFKai-SB"/>
              </a:rPr>
              <a:t>原</a:t>
            </a:r>
            <a:r>
              <a:rPr sz="1700" spc="-15" dirty="0">
                <a:latin typeface="DFKai-SB"/>
                <a:cs typeface="DFKai-SB"/>
              </a:rPr>
              <a:t>使</a:t>
            </a:r>
            <a:r>
              <a:rPr sz="1700" dirty="0">
                <a:latin typeface="DFKai-SB"/>
                <a:cs typeface="DFKai-SB"/>
              </a:rPr>
              <a:t>用於</a:t>
            </a:r>
            <a:r>
              <a:rPr sz="1700" spc="-15" dirty="0">
                <a:latin typeface="DFKai-SB"/>
                <a:cs typeface="DFKai-SB"/>
              </a:rPr>
              <a:t>期</a:t>
            </a:r>
            <a:r>
              <a:rPr sz="1700" dirty="0">
                <a:latin typeface="DFKai-SB"/>
                <a:cs typeface="DFKai-SB"/>
              </a:rPr>
              <a:t>貨 市場中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在股</a:t>
            </a:r>
            <a:r>
              <a:rPr sz="1700" spc="-15" dirty="0">
                <a:latin typeface="DFKai-SB"/>
                <a:cs typeface="DFKai-SB"/>
              </a:rPr>
              <a:t>票</a:t>
            </a:r>
            <a:r>
              <a:rPr sz="1700" dirty="0">
                <a:latin typeface="DFKai-SB"/>
                <a:cs typeface="DFKai-SB"/>
              </a:rPr>
              <a:t>中適用</a:t>
            </a:r>
            <a:r>
              <a:rPr sz="1700" spc="-15" dirty="0">
                <a:latin typeface="DFKai-SB"/>
                <a:cs typeface="DFKai-SB"/>
              </a:rPr>
              <a:t>中</a:t>
            </a:r>
            <a:r>
              <a:rPr sz="1700" dirty="0">
                <a:latin typeface="DFKai-SB"/>
                <a:cs typeface="DFKai-SB"/>
              </a:rPr>
              <a:t>短期</a:t>
            </a:r>
            <a:r>
              <a:rPr sz="1700" spc="-15" dirty="0">
                <a:latin typeface="DFKai-SB"/>
                <a:cs typeface="DFKai-SB"/>
              </a:rPr>
              <a:t>操</a:t>
            </a:r>
            <a:r>
              <a:rPr sz="1700" dirty="0">
                <a:latin typeface="DFKai-SB"/>
                <a:cs typeface="DFKai-SB"/>
              </a:rPr>
              <a:t>作用。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904" y="1053083"/>
            <a:ext cx="2159635" cy="701040"/>
          </a:xfrm>
          <a:custGeom>
            <a:avLst/>
            <a:gdLst/>
            <a:ahLst/>
            <a:cxnLst/>
            <a:rect l="l" t="t" r="r" b="b"/>
            <a:pathLst>
              <a:path w="2159635" h="701039">
                <a:moveTo>
                  <a:pt x="0" y="701039"/>
                </a:moveTo>
                <a:lnTo>
                  <a:pt x="2159508" y="701039"/>
                </a:lnTo>
                <a:lnTo>
                  <a:pt x="215950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9642" y="138509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784" y="0"/>
                </a:lnTo>
              </a:path>
            </a:pathLst>
          </a:custGeom>
          <a:ln w="12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0822" y="1548907"/>
            <a:ext cx="42925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34010" algn="l"/>
              </a:tabLst>
            </a:pPr>
            <a:r>
              <a:rPr sz="1100" spc="90" dirty="0">
                <a:latin typeface="Times New Roman"/>
                <a:cs typeface="Times New Roman"/>
              </a:rPr>
              <a:t>9	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022" y="1354165"/>
            <a:ext cx="5841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i="1" spc="5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5646" y="1379806"/>
            <a:ext cx="58229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195" dirty="0">
                <a:latin typeface="Times New Roman"/>
                <a:cs typeface="Times New Roman"/>
              </a:rPr>
              <a:t>H</a:t>
            </a:r>
            <a:r>
              <a:rPr sz="1950" i="1" spc="390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-</a:t>
            </a:r>
            <a:r>
              <a:rPr sz="1950" i="1" spc="85" dirty="0"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8744" y="1866900"/>
            <a:ext cx="4464050" cy="1583690"/>
          </a:xfrm>
          <a:custGeom>
            <a:avLst/>
            <a:gdLst/>
            <a:ahLst/>
            <a:cxnLst/>
            <a:rect l="l" t="t" r="r" b="b"/>
            <a:pathLst>
              <a:path w="4464050" h="1583689">
                <a:moveTo>
                  <a:pt x="0" y="1583436"/>
                </a:moveTo>
                <a:lnTo>
                  <a:pt x="4463796" y="1583436"/>
                </a:lnTo>
                <a:lnTo>
                  <a:pt x="4463796" y="0"/>
                </a:lnTo>
                <a:lnTo>
                  <a:pt x="0" y="0"/>
                </a:lnTo>
                <a:lnTo>
                  <a:pt x="0" y="15834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07484" y="1838401"/>
            <a:ext cx="4288790" cy="1529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KD</a:t>
            </a:r>
            <a:r>
              <a:rPr sz="1700" dirty="0">
                <a:latin typeface="DFKai-SB"/>
                <a:cs typeface="DFKai-SB"/>
              </a:rPr>
              <a:t>值介於</a:t>
            </a:r>
            <a:r>
              <a:rPr sz="1700" spc="-5" dirty="0">
                <a:latin typeface="Arial"/>
                <a:cs typeface="Arial"/>
              </a:rPr>
              <a:t>0</a:t>
            </a:r>
            <a:r>
              <a:rPr sz="1700" dirty="0">
                <a:latin typeface="DFKai-SB"/>
                <a:cs typeface="DFKai-SB"/>
              </a:rPr>
              <a:t>到</a:t>
            </a:r>
            <a:r>
              <a:rPr sz="1700" dirty="0">
                <a:latin typeface="Arial"/>
                <a:cs typeface="Arial"/>
              </a:rPr>
              <a:t>100</a:t>
            </a:r>
            <a:r>
              <a:rPr sz="1700" dirty="0">
                <a:latin typeface="DFKai-SB"/>
                <a:cs typeface="DFKai-SB"/>
              </a:rPr>
              <a:t>之間，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DFKai-SB"/>
                <a:cs typeface="DFKai-SB"/>
              </a:rPr>
              <a:t>線</a:t>
            </a:r>
            <a:r>
              <a:rPr sz="1700" spc="-15" dirty="0">
                <a:latin typeface="DFKai-SB"/>
                <a:cs typeface="DFKai-SB"/>
              </a:rPr>
              <a:t>為</a:t>
            </a:r>
            <a:r>
              <a:rPr sz="1700" spc="5" dirty="0">
                <a:latin typeface="DFKai-SB"/>
                <a:cs typeface="DFKai-SB"/>
              </a:rPr>
              <a:t>快速</a:t>
            </a:r>
            <a:r>
              <a:rPr sz="1700" spc="-15" dirty="0">
                <a:latin typeface="DFKai-SB"/>
                <a:cs typeface="DFKai-SB"/>
              </a:rPr>
              <a:t>平</a:t>
            </a:r>
            <a:r>
              <a:rPr sz="1700" spc="5" dirty="0">
                <a:latin typeface="DFKai-SB"/>
                <a:cs typeface="DFKai-SB"/>
              </a:rPr>
              <a:t>均線，</a:t>
            </a:r>
            <a:endParaRPr sz="1700">
              <a:latin typeface="DFKai-SB"/>
              <a:cs typeface="DFKai-SB"/>
            </a:endParaRPr>
          </a:p>
          <a:p>
            <a:pPr marL="12700">
              <a:lnSpc>
                <a:spcPts val="1635"/>
              </a:lnSpc>
            </a:pPr>
            <a:r>
              <a:rPr sz="1700" spc="5" dirty="0">
                <a:latin typeface="Arial"/>
                <a:cs typeface="Arial"/>
              </a:rPr>
              <a:t>D</a:t>
            </a:r>
            <a:r>
              <a:rPr sz="1700" dirty="0">
                <a:latin typeface="DFKai-SB"/>
                <a:cs typeface="DFKai-SB"/>
              </a:rPr>
              <a:t>線為慢速平均線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因此</a:t>
            </a:r>
            <a:r>
              <a:rPr sz="1700" dirty="0">
                <a:latin typeface="Arial"/>
                <a:cs typeface="Arial"/>
              </a:rPr>
              <a:t>K</a:t>
            </a:r>
            <a:r>
              <a:rPr sz="1700" spc="-15" dirty="0">
                <a:latin typeface="DFKai-SB"/>
                <a:cs typeface="DFKai-SB"/>
              </a:rPr>
              <a:t>線</a:t>
            </a:r>
            <a:r>
              <a:rPr sz="1700" dirty="0">
                <a:latin typeface="DFKai-SB"/>
                <a:cs typeface="DFKai-SB"/>
              </a:rPr>
              <a:t>在高</a:t>
            </a:r>
            <a:r>
              <a:rPr sz="1700" spc="-15" dirty="0">
                <a:latin typeface="DFKai-SB"/>
                <a:cs typeface="DFKai-SB"/>
              </a:rPr>
              <a:t>檔</a:t>
            </a:r>
            <a:r>
              <a:rPr sz="1700" dirty="0">
                <a:latin typeface="DFKai-SB"/>
                <a:cs typeface="DFKai-SB"/>
              </a:rPr>
              <a:t>會跌</a:t>
            </a:r>
            <a:r>
              <a:rPr sz="1700" spc="-10" dirty="0">
                <a:latin typeface="DFKai-SB"/>
                <a:cs typeface="DFKai-SB"/>
              </a:rPr>
              <a:t>破</a:t>
            </a:r>
            <a:r>
              <a:rPr sz="1700" dirty="0">
                <a:latin typeface="Arial"/>
                <a:cs typeface="Arial"/>
              </a:rPr>
              <a:t>D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630"/>
              </a:lnSpc>
            </a:pPr>
            <a:r>
              <a:rPr sz="1700" dirty="0">
                <a:latin typeface="DFKai-SB"/>
                <a:cs typeface="DFKai-SB"/>
              </a:rPr>
              <a:t>線，而在低檔會突破</a:t>
            </a:r>
            <a:r>
              <a:rPr sz="1700" spc="-10" dirty="0">
                <a:latin typeface="Arial"/>
                <a:cs typeface="Arial"/>
              </a:rPr>
              <a:t>D</a:t>
            </a:r>
            <a:r>
              <a:rPr sz="1700" dirty="0">
                <a:latin typeface="DFKai-SB"/>
                <a:cs typeface="DFKai-SB"/>
              </a:rPr>
              <a:t>線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而形</a:t>
            </a:r>
            <a:r>
              <a:rPr sz="1700" spc="-15" dirty="0">
                <a:latin typeface="DFKai-SB"/>
                <a:cs typeface="DFKai-SB"/>
              </a:rPr>
              <a:t>成</a:t>
            </a:r>
            <a:r>
              <a:rPr sz="1700" dirty="0">
                <a:latin typeface="DFKai-SB"/>
                <a:cs typeface="DFKai-SB"/>
              </a:rPr>
              <a:t>買賣</a:t>
            </a:r>
            <a:r>
              <a:rPr sz="1700" spc="-15" dirty="0">
                <a:latin typeface="DFKai-SB"/>
                <a:cs typeface="DFKai-SB"/>
              </a:rPr>
              <a:t>時</a:t>
            </a:r>
            <a:r>
              <a:rPr sz="1700" dirty="0">
                <a:latin typeface="DFKai-SB"/>
                <a:cs typeface="DFKai-SB"/>
              </a:rPr>
              <a:t>機。</a:t>
            </a:r>
            <a:endParaRPr sz="1700">
              <a:latin typeface="DFKai-SB"/>
              <a:cs typeface="DFKai-SB"/>
            </a:endParaRPr>
          </a:p>
          <a:p>
            <a:pPr marL="12700" marR="26034" algn="just">
              <a:lnSpc>
                <a:spcPts val="1630"/>
              </a:lnSpc>
              <a:spcBef>
                <a:spcPts val="190"/>
              </a:spcBef>
            </a:pPr>
            <a:r>
              <a:rPr sz="1700" dirty="0">
                <a:latin typeface="Arial"/>
                <a:cs typeface="Arial"/>
              </a:rPr>
              <a:t>K</a:t>
            </a:r>
            <a:r>
              <a:rPr sz="1700" spc="5" dirty="0">
                <a:latin typeface="Arial"/>
                <a:cs typeface="Arial"/>
              </a:rPr>
              <a:t>D</a:t>
            </a:r>
            <a:r>
              <a:rPr sz="1700" dirty="0">
                <a:latin typeface="DFKai-SB"/>
                <a:cs typeface="DFKai-SB"/>
              </a:rPr>
              <a:t>在</a:t>
            </a:r>
            <a:r>
              <a:rPr sz="1700" dirty="0">
                <a:latin typeface="Arial"/>
                <a:cs typeface="Arial"/>
              </a:rPr>
              <a:t>50</a:t>
            </a:r>
            <a:r>
              <a:rPr sz="1700" dirty="0">
                <a:latin typeface="DFKai-SB"/>
                <a:cs typeface="DFKai-SB"/>
              </a:rPr>
              <a:t>以上屬於多頭市</a:t>
            </a:r>
            <a:r>
              <a:rPr sz="1700" spc="-15" dirty="0">
                <a:latin typeface="DFKai-SB"/>
                <a:cs typeface="DFKai-SB"/>
              </a:rPr>
              <a:t>場</a:t>
            </a:r>
            <a:r>
              <a:rPr sz="1700" dirty="0">
                <a:latin typeface="DFKai-SB"/>
                <a:cs typeface="DFKai-SB"/>
              </a:rPr>
              <a:t>，買</a:t>
            </a:r>
            <a:r>
              <a:rPr sz="1700" spc="-15" dirty="0">
                <a:latin typeface="DFKai-SB"/>
                <a:cs typeface="DFKai-SB"/>
              </a:rPr>
              <a:t>氣</a:t>
            </a:r>
            <a:r>
              <a:rPr sz="1700" dirty="0">
                <a:latin typeface="DFKai-SB"/>
                <a:cs typeface="DFKai-SB"/>
              </a:rPr>
              <a:t>強；</a:t>
            </a:r>
            <a:r>
              <a:rPr sz="1700" spc="-10" dirty="0">
                <a:latin typeface="DFKai-SB"/>
                <a:cs typeface="DFKai-SB"/>
              </a:rPr>
              <a:t>在</a:t>
            </a:r>
            <a:r>
              <a:rPr sz="1700" dirty="0">
                <a:latin typeface="Arial"/>
                <a:cs typeface="Arial"/>
              </a:rPr>
              <a:t>50</a:t>
            </a:r>
            <a:r>
              <a:rPr sz="1700" dirty="0">
                <a:latin typeface="DFKai-SB"/>
                <a:cs typeface="DFKai-SB"/>
              </a:rPr>
              <a:t>以 下屬於賣方市場，賣壓</a:t>
            </a:r>
            <a:r>
              <a:rPr sz="1700" spc="-15" dirty="0">
                <a:latin typeface="DFKai-SB"/>
                <a:cs typeface="DFKai-SB"/>
              </a:rPr>
              <a:t>大</a:t>
            </a:r>
            <a:r>
              <a:rPr sz="1700" spc="-5" dirty="0">
                <a:latin typeface="DFKai-SB"/>
                <a:cs typeface="DFKai-SB"/>
              </a:rPr>
              <a:t>，</a:t>
            </a:r>
            <a:r>
              <a:rPr sz="1700" spc="-5" dirty="0">
                <a:latin typeface="Arial"/>
                <a:cs typeface="Arial"/>
              </a:rPr>
              <a:t>KD</a:t>
            </a:r>
            <a:r>
              <a:rPr sz="1700" dirty="0">
                <a:latin typeface="DFKai-SB"/>
                <a:cs typeface="DFKai-SB"/>
              </a:rPr>
              <a:t>線</a:t>
            </a:r>
            <a:r>
              <a:rPr sz="1700" spc="-15" dirty="0">
                <a:latin typeface="DFKai-SB"/>
                <a:cs typeface="DFKai-SB"/>
              </a:rPr>
              <a:t>具</a:t>
            </a:r>
            <a:r>
              <a:rPr sz="1700" dirty="0">
                <a:latin typeface="DFKai-SB"/>
                <a:cs typeface="DFKai-SB"/>
              </a:rPr>
              <a:t>有隨</a:t>
            </a:r>
            <a:r>
              <a:rPr sz="1700" spc="-15" dirty="0">
                <a:latin typeface="DFKai-SB"/>
                <a:cs typeface="DFKai-SB"/>
              </a:rPr>
              <a:t>機</a:t>
            </a:r>
            <a:r>
              <a:rPr sz="1700" dirty="0">
                <a:latin typeface="DFKai-SB"/>
                <a:cs typeface="DFKai-SB"/>
              </a:rPr>
              <a:t>波 動概念</a:t>
            </a:r>
            <a:r>
              <a:rPr sz="1700" spc="-15" dirty="0">
                <a:latin typeface="DFKai-SB"/>
                <a:cs typeface="DFKai-SB"/>
              </a:rPr>
              <a:t>，</a:t>
            </a:r>
            <a:r>
              <a:rPr sz="1700" dirty="0">
                <a:latin typeface="DFKai-SB"/>
                <a:cs typeface="DFKai-SB"/>
              </a:rPr>
              <a:t>因此</a:t>
            </a:r>
            <a:r>
              <a:rPr sz="1700" spc="-15" dirty="0">
                <a:latin typeface="DFKai-SB"/>
                <a:cs typeface="DFKai-SB"/>
              </a:rPr>
              <a:t>在</a:t>
            </a:r>
            <a:r>
              <a:rPr sz="1700" dirty="0">
                <a:latin typeface="DFKai-SB"/>
                <a:cs typeface="DFKai-SB"/>
              </a:rPr>
              <a:t>掌握中</a:t>
            </a:r>
            <a:r>
              <a:rPr sz="1700" spc="-15" dirty="0">
                <a:latin typeface="DFKai-SB"/>
                <a:cs typeface="DFKai-SB"/>
              </a:rPr>
              <a:t>短</a:t>
            </a:r>
            <a:r>
              <a:rPr sz="1700" dirty="0">
                <a:latin typeface="DFKai-SB"/>
                <a:cs typeface="DFKai-SB"/>
              </a:rPr>
              <a:t>期的</a:t>
            </a:r>
            <a:r>
              <a:rPr sz="1700" spc="-15" dirty="0">
                <a:latin typeface="DFKai-SB"/>
                <a:cs typeface="DFKai-SB"/>
              </a:rPr>
              <a:t>走</a:t>
            </a:r>
            <a:r>
              <a:rPr sz="1700" dirty="0">
                <a:latin typeface="DFKai-SB"/>
                <a:cs typeface="DFKai-SB"/>
              </a:rPr>
              <a:t>勢相當精</a:t>
            </a:r>
            <a:endParaRPr sz="1700">
              <a:latin typeface="DFKai-SB"/>
              <a:cs typeface="DFKai-SB"/>
            </a:endParaRPr>
          </a:p>
          <a:p>
            <a:pPr marL="12700">
              <a:lnSpc>
                <a:spcPts val="1650"/>
              </a:lnSpc>
            </a:pPr>
            <a:r>
              <a:rPr sz="1700" dirty="0">
                <a:latin typeface="DFKai-SB"/>
                <a:cs typeface="DFKai-SB"/>
              </a:rPr>
              <a:t>確。，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15411" y="1053083"/>
            <a:ext cx="5080000" cy="719455"/>
          </a:xfrm>
          <a:custGeom>
            <a:avLst/>
            <a:gdLst/>
            <a:ahLst/>
            <a:cxnLst/>
            <a:rect l="l" t="t" r="r" b="b"/>
            <a:pathLst>
              <a:path w="5080000" h="719455">
                <a:moveTo>
                  <a:pt x="0" y="719327"/>
                </a:moveTo>
                <a:lnTo>
                  <a:pt x="5079492" y="719327"/>
                </a:lnTo>
                <a:lnTo>
                  <a:pt x="5079492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2787" y="1401942"/>
            <a:ext cx="4283710" cy="0"/>
          </a:xfrm>
          <a:custGeom>
            <a:avLst/>
            <a:gdLst/>
            <a:ahLst/>
            <a:cxnLst/>
            <a:rect l="l" t="t" r="r" b="b"/>
            <a:pathLst>
              <a:path w="4283709">
                <a:moveTo>
                  <a:pt x="0" y="0"/>
                </a:moveTo>
                <a:lnTo>
                  <a:pt x="4283457" y="0"/>
                </a:lnTo>
              </a:path>
            </a:pathLst>
          </a:custGeom>
          <a:ln w="12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6242" y="1172184"/>
            <a:ext cx="228790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135" dirty="0">
                <a:latin typeface="Times New Roman"/>
                <a:cs typeface="Times New Roman"/>
              </a:rPr>
              <a:t>RSV </a:t>
            </a:r>
            <a:r>
              <a:rPr sz="1950" spc="155" dirty="0">
                <a:latin typeface="Times New Roman"/>
                <a:cs typeface="Times New Roman"/>
              </a:rPr>
              <a:t>= </a:t>
            </a:r>
            <a:r>
              <a:rPr sz="2925" i="1" spc="127" baseline="35612" dirty="0">
                <a:latin typeface="Times New Roman"/>
                <a:cs typeface="Times New Roman"/>
              </a:rPr>
              <a:t>C</a:t>
            </a:r>
            <a:r>
              <a:rPr sz="1650" i="1" spc="127" baseline="37878" dirty="0">
                <a:latin typeface="Times New Roman"/>
                <a:cs typeface="Times New Roman"/>
              </a:rPr>
              <a:t>t </a:t>
            </a:r>
            <a:r>
              <a:rPr sz="2925" spc="52" baseline="35612" dirty="0">
                <a:latin typeface="Times New Roman"/>
                <a:cs typeface="Times New Roman"/>
              </a:rPr>
              <a:t>-</a:t>
            </a:r>
            <a:r>
              <a:rPr sz="2925" i="1" spc="52" baseline="35612" dirty="0">
                <a:latin typeface="Times New Roman"/>
                <a:cs typeface="Times New Roman"/>
              </a:rPr>
              <a:t>L</a:t>
            </a:r>
            <a:r>
              <a:rPr sz="1650" spc="52" baseline="37878" dirty="0">
                <a:latin typeface="Times New Roman"/>
                <a:cs typeface="Times New Roman"/>
              </a:rPr>
              <a:t>9 </a:t>
            </a:r>
            <a:r>
              <a:rPr sz="1950" spc="135" dirty="0">
                <a:latin typeface="Symbol"/>
                <a:cs typeface="Symbol"/>
              </a:rPr>
              <a:t></a:t>
            </a:r>
            <a:r>
              <a:rPr sz="1950" spc="135" dirty="0">
                <a:latin typeface="Times New Roman"/>
                <a:cs typeface="Times New Roman"/>
              </a:rPr>
              <a:t>100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3075" spc="-165" baseline="-4065" dirty="0">
                <a:latin typeface="Symbol"/>
                <a:cs typeface="Symbol"/>
              </a:rPr>
              <a:t></a:t>
            </a:r>
            <a:endParaRPr sz="3075" baseline="-406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9806" y="1192623"/>
            <a:ext cx="50927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050" spc="-5" dirty="0">
                <a:latin typeface="Symbol"/>
                <a:cs typeface="Symbol"/>
              </a:rPr>
              <a:t></a:t>
            </a:r>
            <a:r>
              <a:rPr sz="2050" spc="-105" dirty="0">
                <a:latin typeface="Times New Roman"/>
                <a:cs typeface="Times New Roman"/>
              </a:rPr>
              <a:t>100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7894" y="976938"/>
            <a:ext cx="4309110" cy="7588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520"/>
              </a:spcBef>
            </a:pPr>
            <a:r>
              <a:rPr sz="2050" spc="-200" dirty="0">
                <a:latin typeface="DFKai-SB"/>
                <a:cs typeface="DFKai-SB"/>
              </a:rPr>
              <a:t>第九天收盤</a:t>
            </a:r>
            <a:r>
              <a:rPr sz="2050" spc="-335" dirty="0">
                <a:latin typeface="DFKai-SB"/>
                <a:cs typeface="DFKai-SB"/>
              </a:rPr>
              <a:t>價</a:t>
            </a:r>
            <a:r>
              <a:rPr sz="2050" spc="-85" dirty="0">
                <a:latin typeface="Times New Roman"/>
                <a:cs typeface="Times New Roman"/>
              </a:rPr>
              <a:t>-</a:t>
            </a:r>
            <a:r>
              <a:rPr sz="2050" spc="-200" dirty="0">
                <a:latin typeface="DFKai-SB"/>
                <a:cs typeface="DFKai-SB"/>
              </a:rPr>
              <a:t>九天內曾出現</a:t>
            </a:r>
            <a:r>
              <a:rPr sz="2050" spc="-204" dirty="0">
                <a:latin typeface="DFKai-SB"/>
                <a:cs typeface="DFKai-SB"/>
              </a:rPr>
              <a:t>最</a:t>
            </a:r>
            <a:r>
              <a:rPr sz="2050" spc="-200" dirty="0">
                <a:latin typeface="DFKai-SB"/>
                <a:cs typeface="DFKai-SB"/>
              </a:rPr>
              <a:t>低價</a:t>
            </a:r>
            <a:endParaRPr sz="2050">
              <a:latin typeface="DFKai-SB"/>
              <a:cs typeface="DFKai-SB"/>
            </a:endParaRPr>
          </a:p>
          <a:p>
            <a:pPr marR="5080" algn="ctr">
              <a:lnSpc>
                <a:spcPct val="100000"/>
              </a:lnSpc>
              <a:spcBef>
                <a:spcPts val="430"/>
              </a:spcBef>
            </a:pPr>
            <a:r>
              <a:rPr sz="2050" spc="-200" dirty="0">
                <a:latin typeface="DFKai-SB"/>
                <a:cs typeface="DFKai-SB"/>
              </a:rPr>
              <a:t>九</a:t>
            </a:r>
            <a:r>
              <a:rPr sz="2050" spc="-204" dirty="0">
                <a:latin typeface="DFKai-SB"/>
                <a:cs typeface="DFKai-SB"/>
              </a:rPr>
              <a:t>天</a:t>
            </a:r>
            <a:r>
              <a:rPr sz="2050" spc="-200" dirty="0">
                <a:latin typeface="DFKai-SB"/>
                <a:cs typeface="DFKai-SB"/>
              </a:rPr>
              <a:t>內曾出現最高</a:t>
            </a:r>
            <a:r>
              <a:rPr sz="2050" spc="-335" dirty="0">
                <a:latin typeface="DFKai-SB"/>
                <a:cs typeface="DFKai-SB"/>
              </a:rPr>
              <a:t>價</a:t>
            </a:r>
            <a:r>
              <a:rPr sz="2050" spc="-85" dirty="0">
                <a:latin typeface="Times New Roman"/>
                <a:cs typeface="Times New Roman"/>
              </a:rPr>
              <a:t>-</a:t>
            </a:r>
            <a:r>
              <a:rPr sz="2050" spc="-200" dirty="0">
                <a:latin typeface="DFKai-SB"/>
                <a:cs typeface="DFKai-SB"/>
              </a:rPr>
              <a:t>九</a:t>
            </a:r>
            <a:r>
              <a:rPr sz="2050" spc="-204" dirty="0">
                <a:latin typeface="DFKai-SB"/>
                <a:cs typeface="DFKai-SB"/>
              </a:rPr>
              <a:t>天</a:t>
            </a:r>
            <a:r>
              <a:rPr sz="2050" spc="-200" dirty="0">
                <a:latin typeface="DFKai-SB"/>
                <a:cs typeface="DFKai-SB"/>
              </a:rPr>
              <a:t>內曾出現</a:t>
            </a:r>
            <a:r>
              <a:rPr sz="2050" spc="-204" dirty="0">
                <a:latin typeface="DFKai-SB"/>
                <a:cs typeface="DFKai-SB"/>
              </a:rPr>
              <a:t>最</a:t>
            </a:r>
            <a:r>
              <a:rPr sz="2050" spc="-200" dirty="0">
                <a:latin typeface="DFKai-SB"/>
                <a:cs typeface="DFKai-SB"/>
              </a:rPr>
              <a:t>低價</a:t>
            </a:r>
            <a:endParaRPr sz="2050">
              <a:latin typeface="DFKai-SB"/>
              <a:cs typeface="DFKai-SB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8254" y="230090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9382" y="0"/>
                </a:lnTo>
              </a:path>
            </a:pathLst>
          </a:custGeom>
          <a:ln w="10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64088" y="230091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2963" y="0"/>
                </a:lnTo>
              </a:path>
            </a:pathLst>
          </a:custGeom>
          <a:ln w="10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270" y="2988288"/>
            <a:ext cx="161290" cy="0"/>
          </a:xfrm>
          <a:custGeom>
            <a:avLst/>
            <a:gdLst/>
            <a:ahLst/>
            <a:cxnLst/>
            <a:rect l="l" t="t" r="r" b="b"/>
            <a:pathLst>
              <a:path w="161290">
                <a:moveTo>
                  <a:pt x="0" y="0"/>
                </a:moveTo>
                <a:lnTo>
                  <a:pt x="161089" y="0"/>
                </a:lnTo>
              </a:path>
            </a:pathLst>
          </a:custGeom>
          <a:ln w="10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9143" y="298828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10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96240" y="1950720"/>
          <a:ext cx="2593338" cy="136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 gridSpan="6">
                  <a:txBody>
                    <a:bodyPr/>
                    <a:lstStyle/>
                    <a:p>
                      <a:pPr marL="47625">
                        <a:lnSpc>
                          <a:spcPts val="1490"/>
                        </a:lnSpc>
                        <a:spcBef>
                          <a:spcPts val="1225"/>
                        </a:spcBef>
                        <a:tabLst>
                          <a:tab pos="389890" algn="l"/>
                          <a:tab pos="1466850" algn="l"/>
                        </a:tabLst>
                      </a:pPr>
                      <a:r>
                        <a:rPr sz="2050" i="1" spc="45" dirty="0">
                          <a:latin typeface="Times New Roman"/>
                          <a:cs typeface="Times New Roman"/>
                        </a:rPr>
                        <a:t>K	</a:t>
                      </a:r>
                      <a:r>
                        <a:rPr sz="2050" spc="3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0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75" spc="52" baseline="3523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75" spc="-75" baseline="352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3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05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45" dirty="0">
                          <a:latin typeface="Times New Roman"/>
                          <a:cs typeface="Times New Roman"/>
                        </a:rPr>
                        <a:t>K	</a:t>
                      </a:r>
                      <a:r>
                        <a:rPr sz="2050" spc="3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05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75" spc="52" baseline="352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75" spc="-292" baseline="352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3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05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15" dirty="0">
                          <a:latin typeface="Times New Roman"/>
                          <a:cs typeface="Times New Roman"/>
                        </a:rPr>
                        <a:t>RSV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ts val="1490"/>
                        </a:lnSpc>
                        <a:tabLst>
                          <a:tab pos="619125" algn="l"/>
                          <a:tab pos="1188720" algn="l"/>
                          <a:tab pos="1677035" algn="l"/>
                          <a:tab pos="2493645" algn="l"/>
                        </a:tabLst>
                      </a:pPr>
                      <a:r>
                        <a:rPr sz="1200" i="1" spc="10" dirty="0">
                          <a:latin typeface="Times New Roman"/>
                          <a:cs typeface="Times New Roman"/>
                        </a:rPr>
                        <a:t>t	</a:t>
                      </a:r>
                      <a:r>
                        <a:rPr sz="3075" spc="52" baseline="-29810" dirty="0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1200" i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i="1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3075" spc="52" baseline="-29810" dirty="0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1200" i="1" spc="1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5575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i="1" baseline="-23148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490"/>
                        </a:lnSpc>
                        <a:spcBef>
                          <a:spcPts val="1240"/>
                        </a:spcBef>
                      </a:pPr>
                      <a:r>
                        <a:rPr sz="2050" spc="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0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75" spc="60" baseline="3523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050" spc="4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05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6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ts val="1490"/>
                        </a:lnSpc>
                        <a:tabLst>
                          <a:tab pos="835660" algn="l"/>
                        </a:tabLst>
                      </a:pPr>
                      <a:r>
                        <a:rPr sz="3075" spc="60" baseline="-29810" dirty="0"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sz="1200" i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i="1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039"/>
                        </a:lnSpc>
                        <a:spcBef>
                          <a:spcPts val="1240"/>
                        </a:spcBef>
                      </a:pPr>
                      <a:r>
                        <a:rPr sz="2050" spc="4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05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75" spc="60" baseline="352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75" spc="-330" baseline="352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205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55" dirty="0">
                          <a:latin typeface="Times New Roman"/>
                          <a:cs typeface="Times New Roman"/>
                        </a:rPr>
                        <a:t>K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ts val="1970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2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131820" y="2133600"/>
            <a:ext cx="864235" cy="3708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81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30"/>
              </a:spcBef>
            </a:pPr>
            <a:r>
              <a:rPr sz="1900" i="1" spc="100" dirty="0">
                <a:latin typeface="Times New Roman"/>
                <a:cs typeface="Times New Roman"/>
              </a:rPr>
              <a:t>K</a:t>
            </a:r>
            <a:r>
              <a:rPr sz="1650" spc="150" baseline="-25252" dirty="0">
                <a:latin typeface="Times New Roman"/>
                <a:cs typeface="Times New Roman"/>
              </a:rPr>
              <a:t>0 </a:t>
            </a:r>
            <a:r>
              <a:rPr sz="1900" spc="35" dirty="0">
                <a:latin typeface="Symbol"/>
                <a:cs typeface="Symbol"/>
              </a:rPr>
              <a:t>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-75" dirty="0">
                <a:latin typeface="Times New Roman"/>
                <a:cs typeface="Times New Roman"/>
              </a:rPr>
              <a:t>50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31820" y="2709672"/>
            <a:ext cx="867410" cy="37973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1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5"/>
              </a:spcBef>
            </a:pPr>
            <a:r>
              <a:rPr sz="1950" i="1" spc="-20" dirty="0">
                <a:latin typeface="Times New Roman"/>
                <a:cs typeface="Times New Roman"/>
              </a:rPr>
              <a:t>D</a:t>
            </a:r>
            <a:r>
              <a:rPr sz="1725" spc="-30" baseline="-24154" dirty="0">
                <a:latin typeface="Times New Roman"/>
                <a:cs typeface="Times New Roman"/>
              </a:rPr>
              <a:t>0</a:t>
            </a:r>
            <a:r>
              <a:rPr sz="1725" spc="367" baseline="-24154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Symbol"/>
                <a:cs typeface="Symbol"/>
              </a:rPr>
              <a:t></a:t>
            </a:r>
            <a:r>
              <a:rPr sz="1950" spc="-29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50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4592" y="3428998"/>
            <a:ext cx="4191000" cy="3416935"/>
          </a:xfrm>
          <a:custGeom>
            <a:avLst/>
            <a:gdLst/>
            <a:ahLst/>
            <a:cxnLst/>
            <a:rect l="l" t="t" r="r" b="b"/>
            <a:pathLst>
              <a:path w="4191000" h="3416934">
                <a:moveTo>
                  <a:pt x="0" y="3416808"/>
                </a:moveTo>
                <a:lnTo>
                  <a:pt x="4191000" y="3416808"/>
                </a:lnTo>
                <a:lnTo>
                  <a:pt x="41910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592" y="3428998"/>
            <a:ext cx="4191000" cy="3416935"/>
          </a:xfrm>
          <a:custGeom>
            <a:avLst/>
            <a:gdLst/>
            <a:ahLst/>
            <a:cxnLst/>
            <a:rect l="l" t="t" r="r" b="b"/>
            <a:pathLst>
              <a:path w="4191000" h="3416934">
                <a:moveTo>
                  <a:pt x="0" y="3416808"/>
                </a:moveTo>
                <a:lnTo>
                  <a:pt x="4191000" y="3416808"/>
                </a:lnTo>
                <a:lnTo>
                  <a:pt x="41910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3027" y="3426710"/>
            <a:ext cx="4030979" cy="2000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使用原則：</a:t>
            </a:r>
            <a:endParaRPr sz="1800">
              <a:latin typeface="Microsoft YaHei"/>
              <a:cs typeface="Microsoft YaHei"/>
            </a:endParaRPr>
          </a:p>
          <a:p>
            <a:pPr marL="139065" indent="-1270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1.K</a:t>
            </a:r>
            <a:r>
              <a:rPr sz="1800" spc="-5" dirty="0">
                <a:latin typeface="DFKai-SB"/>
                <a:cs typeface="DFKai-SB"/>
              </a:rPr>
              <a:t>值</a:t>
            </a:r>
            <a:r>
              <a:rPr sz="1800" dirty="0">
                <a:latin typeface="DFKai-SB"/>
                <a:cs typeface="DFKai-SB"/>
              </a:rPr>
              <a:t>在</a:t>
            </a:r>
            <a:r>
              <a:rPr sz="1800" spc="-10" dirty="0">
                <a:latin typeface="Arial"/>
                <a:cs typeface="Arial"/>
              </a:rPr>
              <a:t>80</a:t>
            </a:r>
            <a:r>
              <a:rPr sz="1800" spc="-5" dirty="0">
                <a:latin typeface="DFKai-SB"/>
                <a:cs typeface="DFKai-SB"/>
              </a:rPr>
              <a:t>以上向下跌破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值為賣出訊號</a:t>
            </a:r>
            <a:endParaRPr sz="1800">
              <a:latin typeface="DFKai-SB"/>
              <a:cs typeface="DFKai-SB"/>
            </a:endParaRPr>
          </a:p>
          <a:p>
            <a:pPr marL="12700" marR="5080" indent="126364">
              <a:lnSpc>
                <a:spcPct val="12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值在</a:t>
            </a:r>
            <a:r>
              <a:rPr sz="1800" spc="-10" dirty="0">
                <a:latin typeface="Arial"/>
                <a:cs typeface="Arial"/>
              </a:rPr>
              <a:t>20</a:t>
            </a:r>
            <a:r>
              <a:rPr sz="1800" dirty="0">
                <a:latin typeface="DFKai-SB"/>
                <a:cs typeface="DFKai-SB"/>
              </a:rPr>
              <a:t>以下向上突破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值為買進訊號 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dirty="0">
                <a:latin typeface="DFKai-SB"/>
                <a:cs typeface="DFKai-SB"/>
              </a:rPr>
              <a:t>當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線出現斜度平緩時，須注意反轉時 機。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3.D</a:t>
            </a:r>
            <a:r>
              <a:rPr sz="1800" spc="-5" dirty="0">
                <a:latin typeface="DFKai-SB"/>
                <a:cs typeface="DFKai-SB"/>
              </a:rPr>
              <a:t>值大</a:t>
            </a:r>
            <a:r>
              <a:rPr sz="1800" dirty="0">
                <a:latin typeface="DFKai-SB"/>
                <a:cs typeface="DFKai-SB"/>
              </a:rPr>
              <a:t>於</a:t>
            </a:r>
            <a:r>
              <a:rPr sz="1800" spc="-10" dirty="0">
                <a:latin typeface="Arial"/>
                <a:cs typeface="Arial"/>
              </a:rPr>
              <a:t>80</a:t>
            </a:r>
            <a:r>
              <a:rPr sz="1800" spc="-10" dirty="0">
                <a:latin typeface="DFKai-SB"/>
                <a:cs typeface="DFKai-SB"/>
              </a:rPr>
              <a:t>，</a:t>
            </a:r>
            <a:r>
              <a:rPr sz="1800" spc="-5" dirty="0">
                <a:latin typeface="DFKai-SB"/>
                <a:cs typeface="DFKai-SB"/>
              </a:rPr>
              <a:t>股市呈現買超，須注意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027" y="5456935"/>
            <a:ext cx="4166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回檔時機。</a:t>
            </a:r>
            <a:r>
              <a:rPr sz="1800" spc="-470" dirty="0">
                <a:latin typeface="DFKai-SB"/>
                <a:cs typeface="DFKai-SB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值小於</a:t>
            </a:r>
            <a:r>
              <a:rPr sz="1800" spc="-5" dirty="0">
                <a:latin typeface="Arial"/>
                <a:cs typeface="Arial"/>
              </a:rPr>
              <a:t>20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10" dirty="0">
                <a:latin typeface="DFKai-SB"/>
                <a:cs typeface="DFKai-SB"/>
              </a:rPr>
              <a:t>股</a:t>
            </a:r>
            <a:r>
              <a:rPr sz="1800" dirty="0">
                <a:latin typeface="DFKai-SB"/>
                <a:cs typeface="DFKai-SB"/>
              </a:rPr>
              <a:t>市呈現賣超，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027" y="5731255"/>
            <a:ext cx="382397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須注意反彈時機。 </a:t>
            </a:r>
            <a:r>
              <a:rPr sz="1800" dirty="0">
                <a:latin typeface="Arial"/>
                <a:cs typeface="Arial"/>
              </a:rPr>
              <a:t>4.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值跌破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值或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DFKai-SB"/>
                <a:cs typeface="DFKai-SB"/>
              </a:rPr>
              <a:t>值突破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DFKai-SB"/>
                <a:cs typeface="DFKai-SB"/>
              </a:rPr>
              <a:t>值須由右邊 </a:t>
            </a:r>
            <a:r>
              <a:rPr sz="1800" spc="-5" dirty="0">
                <a:latin typeface="DFKai-SB"/>
                <a:cs typeface="DFKai-SB"/>
              </a:rPr>
              <a:t>突破，否</a:t>
            </a:r>
            <a:r>
              <a:rPr sz="1800" dirty="0">
                <a:latin typeface="DFKai-SB"/>
                <a:cs typeface="DFKai-SB"/>
              </a:rPr>
              <a:t>則</a:t>
            </a:r>
            <a:r>
              <a:rPr sz="1800" spc="-405" dirty="0">
                <a:latin typeface="DFKai-SB"/>
                <a:cs typeface="DFKai-SB"/>
              </a:rPr>
              <a:t> </a:t>
            </a:r>
            <a:r>
              <a:rPr sz="1800" spc="-5" dirty="0">
                <a:latin typeface="DFKai-SB"/>
                <a:cs typeface="DFKai-SB"/>
              </a:rPr>
              <a:t>是騙線。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60747" y="3450335"/>
            <a:ext cx="3782695" cy="1754505"/>
          </a:xfrm>
          <a:custGeom>
            <a:avLst/>
            <a:gdLst/>
            <a:ahLst/>
            <a:cxnLst/>
            <a:rect l="l" t="t" r="r" b="b"/>
            <a:pathLst>
              <a:path w="3782695" h="1754504">
                <a:moveTo>
                  <a:pt x="0" y="1754124"/>
                </a:moveTo>
                <a:lnTo>
                  <a:pt x="3782567" y="1754124"/>
                </a:lnTo>
                <a:lnTo>
                  <a:pt x="3782567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41011" y="3476625"/>
            <a:ext cx="36830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RSI</a:t>
            </a:r>
            <a:r>
              <a:rPr sz="1800" dirty="0">
                <a:latin typeface="DFKai-SB"/>
                <a:cs typeface="DFKai-SB"/>
              </a:rPr>
              <a:t>與</a:t>
            </a:r>
            <a:r>
              <a:rPr sz="1800" spc="-10" dirty="0">
                <a:latin typeface="Arial"/>
                <a:cs typeface="Arial"/>
              </a:rPr>
              <a:t>KD</a:t>
            </a:r>
            <a:r>
              <a:rPr sz="1800" dirty="0">
                <a:latin typeface="DFKai-SB"/>
                <a:cs typeface="DFKai-SB"/>
              </a:rPr>
              <a:t>值都是以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DFKai-SB"/>
                <a:cs typeface="DFKai-SB"/>
              </a:rPr>
              <a:t>到</a:t>
            </a:r>
            <a:r>
              <a:rPr sz="1800" spc="-10" dirty="0">
                <a:latin typeface="Arial"/>
                <a:cs typeface="Arial"/>
              </a:rPr>
              <a:t>100</a:t>
            </a:r>
            <a:r>
              <a:rPr sz="1800" dirty="0">
                <a:latin typeface="DFKai-SB"/>
                <a:cs typeface="DFKai-SB"/>
              </a:rPr>
              <a:t>之間的指 </a:t>
            </a:r>
            <a:r>
              <a:rPr sz="1800" spc="-5" dirty="0">
                <a:latin typeface="DFKai-SB"/>
                <a:cs typeface="DFKai-SB"/>
              </a:rPr>
              <a:t>標，因此相當適用反市場心理法則， </a:t>
            </a:r>
            <a:r>
              <a:rPr sz="1800" dirty="0">
                <a:latin typeface="DFKai-SB"/>
                <a:cs typeface="DFKai-SB"/>
              </a:rPr>
              <a:t>當股市過熱就賣出、股市過冷就買 進，因此是抓次級波動，屬於短期 的調節操作。在型態學裡面，常常 搭配反轉型態與繼續型態，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53128" y="5372100"/>
            <a:ext cx="3781425" cy="922019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99695">
              <a:lnSpc>
                <a:spcPct val="100299"/>
              </a:lnSpc>
              <a:spcBef>
                <a:spcPts val="285"/>
              </a:spcBef>
            </a:pPr>
            <a:r>
              <a:rPr sz="1800" dirty="0">
                <a:latin typeface="DFKai-SB"/>
                <a:cs typeface="DFKai-SB"/>
              </a:rPr>
              <a:t>這兩個指標有個問題是，當市場經 歷大波動時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DFKai-SB"/>
                <a:cs typeface="DFKai-SB"/>
              </a:rPr>
              <a:t>大多頭或大空頭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DFKai-SB"/>
                <a:cs typeface="DFKai-SB"/>
              </a:rPr>
              <a:t>，此二 指標會出現鈍化現象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908303"/>
            <a:ext cx="7670185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1927" y="4856988"/>
            <a:ext cx="242316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2520695"/>
            <a:ext cx="414540" cy="2346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2968" y="2710307"/>
            <a:ext cx="157480" cy="2088514"/>
          </a:xfrm>
          <a:custGeom>
            <a:avLst/>
            <a:gdLst/>
            <a:ahLst/>
            <a:cxnLst/>
            <a:rect l="l" t="t" r="r" b="b"/>
            <a:pathLst>
              <a:path w="157480" h="2088514">
                <a:moveTo>
                  <a:pt x="77974" y="69657"/>
                </a:moveTo>
                <a:lnTo>
                  <a:pt x="60806" y="99865"/>
                </a:lnTo>
                <a:lnTo>
                  <a:pt x="82083" y="2088514"/>
                </a:lnTo>
                <a:lnTo>
                  <a:pt x="117135" y="2088133"/>
                </a:lnTo>
                <a:lnTo>
                  <a:pt x="95859" y="99573"/>
                </a:lnTo>
                <a:lnTo>
                  <a:pt x="77974" y="69657"/>
                </a:lnTo>
                <a:close/>
              </a:path>
              <a:path w="157480" h="2088514">
                <a:moveTo>
                  <a:pt x="77257" y="0"/>
                </a:moveTo>
                <a:lnTo>
                  <a:pt x="2200" y="131952"/>
                </a:lnTo>
                <a:lnTo>
                  <a:pt x="0" y="138558"/>
                </a:lnTo>
                <a:lnTo>
                  <a:pt x="502" y="145272"/>
                </a:lnTo>
                <a:lnTo>
                  <a:pt x="3504" y="151294"/>
                </a:lnTo>
                <a:lnTo>
                  <a:pt x="8804" y="155828"/>
                </a:lnTo>
                <a:lnTo>
                  <a:pt x="15392" y="158031"/>
                </a:lnTo>
                <a:lnTo>
                  <a:pt x="22076" y="157543"/>
                </a:lnTo>
                <a:lnTo>
                  <a:pt x="28092" y="154578"/>
                </a:lnTo>
                <a:lnTo>
                  <a:pt x="32680" y="149351"/>
                </a:lnTo>
                <a:lnTo>
                  <a:pt x="60806" y="99865"/>
                </a:lnTo>
                <a:lnTo>
                  <a:pt x="60112" y="35051"/>
                </a:lnTo>
                <a:lnTo>
                  <a:pt x="95164" y="34670"/>
                </a:lnTo>
                <a:lnTo>
                  <a:pt x="97972" y="34670"/>
                </a:lnTo>
                <a:lnTo>
                  <a:pt x="77257" y="0"/>
                </a:lnTo>
                <a:close/>
              </a:path>
              <a:path w="157480" h="2088514">
                <a:moveTo>
                  <a:pt x="97972" y="34670"/>
                </a:moveTo>
                <a:lnTo>
                  <a:pt x="95164" y="34670"/>
                </a:lnTo>
                <a:lnTo>
                  <a:pt x="95859" y="99573"/>
                </a:lnTo>
                <a:lnTo>
                  <a:pt x="125009" y="148335"/>
                </a:lnTo>
                <a:lnTo>
                  <a:pt x="129690" y="153465"/>
                </a:lnTo>
                <a:lnTo>
                  <a:pt x="135788" y="156321"/>
                </a:lnTo>
                <a:lnTo>
                  <a:pt x="142529" y="156676"/>
                </a:lnTo>
                <a:lnTo>
                  <a:pt x="149139" y="154304"/>
                </a:lnTo>
                <a:lnTo>
                  <a:pt x="154251" y="149643"/>
                </a:lnTo>
                <a:lnTo>
                  <a:pt x="157077" y="143589"/>
                </a:lnTo>
                <a:lnTo>
                  <a:pt x="157426" y="136892"/>
                </a:lnTo>
                <a:lnTo>
                  <a:pt x="155108" y="130301"/>
                </a:lnTo>
                <a:lnTo>
                  <a:pt x="97972" y="34670"/>
                </a:lnTo>
                <a:close/>
              </a:path>
              <a:path w="157480" h="2088514">
                <a:moveTo>
                  <a:pt x="95164" y="34670"/>
                </a:moveTo>
                <a:lnTo>
                  <a:pt x="60112" y="35051"/>
                </a:lnTo>
                <a:lnTo>
                  <a:pt x="60806" y="99865"/>
                </a:lnTo>
                <a:lnTo>
                  <a:pt x="77974" y="69657"/>
                </a:lnTo>
                <a:lnTo>
                  <a:pt x="62525" y="43814"/>
                </a:lnTo>
                <a:lnTo>
                  <a:pt x="92878" y="43433"/>
                </a:lnTo>
                <a:lnTo>
                  <a:pt x="95258" y="43433"/>
                </a:lnTo>
                <a:lnTo>
                  <a:pt x="95164" y="34670"/>
                </a:lnTo>
                <a:close/>
              </a:path>
              <a:path w="157480" h="2088514">
                <a:moveTo>
                  <a:pt x="95258" y="43433"/>
                </a:moveTo>
                <a:lnTo>
                  <a:pt x="92878" y="43433"/>
                </a:lnTo>
                <a:lnTo>
                  <a:pt x="77974" y="69657"/>
                </a:lnTo>
                <a:lnTo>
                  <a:pt x="95859" y="99573"/>
                </a:lnTo>
                <a:lnTo>
                  <a:pt x="95258" y="43433"/>
                </a:lnTo>
                <a:close/>
              </a:path>
              <a:path w="157480" h="2088514">
                <a:moveTo>
                  <a:pt x="92878" y="43433"/>
                </a:moveTo>
                <a:lnTo>
                  <a:pt x="62525" y="43814"/>
                </a:lnTo>
                <a:lnTo>
                  <a:pt x="77974" y="69657"/>
                </a:lnTo>
                <a:lnTo>
                  <a:pt x="92878" y="4343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3789" y="3116961"/>
            <a:ext cx="977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5" dirty="0">
                <a:latin typeface="DFKai-SB"/>
                <a:cs typeface="DFKai-SB"/>
              </a:rPr>
              <a:t>值由低檔 突破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DFKai-SB"/>
                <a:cs typeface="DFKai-SB"/>
              </a:rPr>
              <a:t>值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0439" y="463613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9718" y="4178553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KD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511" y="356615"/>
            <a:ext cx="8476488" cy="5786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6505" y="4929378"/>
            <a:ext cx="358140" cy="429895"/>
          </a:xfrm>
          <a:custGeom>
            <a:avLst/>
            <a:gdLst/>
            <a:ahLst/>
            <a:cxnLst/>
            <a:rect l="l" t="t" r="r" b="b"/>
            <a:pathLst>
              <a:path w="358139" h="429895">
                <a:moveTo>
                  <a:pt x="0" y="214884"/>
                </a:moveTo>
                <a:lnTo>
                  <a:pt x="4727" y="165631"/>
                </a:lnTo>
                <a:lnTo>
                  <a:pt x="18194" y="120409"/>
                </a:lnTo>
                <a:lnTo>
                  <a:pt x="39328" y="80509"/>
                </a:lnTo>
                <a:lnTo>
                  <a:pt x="67056" y="47226"/>
                </a:lnTo>
                <a:lnTo>
                  <a:pt x="100304" y="21851"/>
                </a:lnTo>
                <a:lnTo>
                  <a:pt x="137999" y="5678"/>
                </a:lnTo>
                <a:lnTo>
                  <a:pt x="179070" y="0"/>
                </a:lnTo>
                <a:lnTo>
                  <a:pt x="220140" y="5678"/>
                </a:lnTo>
                <a:lnTo>
                  <a:pt x="257835" y="21851"/>
                </a:lnTo>
                <a:lnTo>
                  <a:pt x="291084" y="47226"/>
                </a:lnTo>
                <a:lnTo>
                  <a:pt x="318811" y="80509"/>
                </a:lnTo>
                <a:lnTo>
                  <a:pt x="339945" y="120409"/>
                </a:lnTo>
                <a:lnTo>
                  <a:pt x="353412" y="165631"/>
                </a:lnTo>
                <a:lnTo>
                  <a:pt x="358140" y="214884"/>
                </a:lnTo>
                <a:lnTo>
                  <a:pt x="353412" y="264136"/>
                </a:lnTo>
                <a:lnTo>
                  <a:pt x="339945" y="309358"/>
                </a:lnTo>
                <a:lnTo>
                  <a:pt x="318811" y="349258"/>
                </a:lnTo>
                <a:lnTo>
                  <a:pt x="291084" y="382541"/>
                </a:lnTo>
                <a:lnTo>
                  <a:pt x="257835" y="407916"/>
                </a:lnTo>
                <a:lnTo>
                  <a:pt x="220140" y="424089"/>
                </a:lnTo>
                <a:lnTo>
                  <a:pt x="179070" y="429768"/>
                </a:lnTo>
                <a:lnTo>
                  <a:pt x="137999" y="424089"/>
                </a:lnTo>
                <a:lnTo>
                  <a:pt x="100304" y="407916"/>
                </a:lnTo>
                <a:lnTo>
                  <a:pt x="67055" y="382541"/>
                </a:lnTo>
                <a:lnTo>
                  <a:pt x="39328" y="349258"/>
                </a:lnTo>
                <a:lnTo>
                  <a:pt x="18194" y="309358"/>
                </a:lnTo>
                <a:lnTo>
                  <a:pt x="4727" y="264136"/>
                </a:lnTo>
                <a:lnTo>
                  <a:pt x="0" y="214884"/>
                </a:lnTo>
                <a:close/>
              </a:path>
            </a:pathLst>
          </a:custGeom>
          <a:ln w="3810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1005" y="4287773"/>
            <a:ext cx="358140" cy="428625"/>
          </a:xfrm>
          <a:custGeom>
            <a:avLst/>
            <a:gdLst/>
            <a:ahLst/>
            <a:cxnLst/>
            <a:rect l="l" t="t" r="r" b="b"/>
            <a:pathLst>
              <a:path w="358139" h="428625">
                <a:moveTo>
                  <a:pt x="0" y="214121"/>
                </a:moveTo>
                <a:lnTo>
                  <a:pt x="4727" y="165031"/>
                </a:lnTo>
                <a:lnTo>
                  <a:pt x="18194" y="119965"/>
                </a:lnTo>
                <a:lnTo>
                  <a:pt x="39328" y="80207"/>
                </a:lnTo>
                <a:lnTo>
                  <a:pt x="67056" y="47046"/>
                </a:lnTo>
                <a:lnTo>
                  <a:pt x="100304" y="21766"/>
                </a:lnTo>
                <a:lnTo>
                  <a:pt x="137999" y="5656"/>
                </a:lnTo>
                <a:lnTo>
                  <a:pt x="179070" y="0"/>
                </a:lnTo>
                <a:lnTo>
                  <a:pt x="220140" y="5656"/>
                </a:lnTo>
                <a:lnTo>
                  <a:pt x="257835" y="21766"/>
                </a:lnTo>
                <a:lnTo>
                  <a:pt x="291084" y="47046"/>
                </a:lnTo>
                <a:lnTo>
                  <a:pt x="318811" y="80207"/>
                </a:lnTo>
                <a:lnTo>
                  <a:pt x="339945" y="119965"/>
                </a:lnTo>
                <a:lnTo>
                  <a:pt x="353412" y="165031"/>
                </a:lnTo>
                <a:lnTo>
                  <a:pt x="358140" y="214121"/>
                </a:lnTo>
                <a:lnTo>
                  <a:pt x="353412" y="263212"/>
                </a:lnTo>
                <a:lnTo>
                  <a:pt x="339945" y="308278"/>
                </a:lnTo>
                <a:lnTo>
                  <a:pt x="318811" y="348036"/>
                </a:lnTo>
                <a:lnTo>
                  <a:pt x="291084" y="381197"/>
                </a:lnTo>
                <a:lnTo>
                  <a:pt x="257835" y="406477"/>
                </a:lnTo>
                <a:lnTo>
                  <a:pt x="220140" y="422587"/>
                </a:lnTo>
                <a:lnTo>
                  <a:pt x="179070" y="428244"/>
                </a:lnTo>
                <a:lnTo>
                  <a:pt x="137999" y="422587"/>
                </a:lnTo>
                <a:lnTo>
                  <a:pt x="100304" y="406477"/>
                </a:lnTo>
                <a:lnTo>
                  <a:pt x="67055" y="381197"/>
                </a:lnTo>
                <a:lnTo>
                  <a:pt x="39328" y="348036"/>
                </a:lnTo>
                <a:lnTo>
                  <a:pt x="18194" y="308278"/>
                </a:lnTo>
                <a:lnTo>
                  <a:pt x="4727" y="263212"/>
                </a:lnTo>
                <a:lnTo>
                  <a:pt x="0" y="214121"/>
                </a:lnTo>
                <a:close/>
              </a:path>
            </a:pathLst>
          </a:custGeom>
          <a:ln w="38100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" y="188974"/>
            <a:ext cx="8979408" cy="666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849630"/>
          </a:xfrm>
          <a:custGeom>
            <a:avLst/>
            <a:gdLst/>
            <a:ahLst/>
            <a:cxnLst/>
            <a:rect l="l" t="t" r="r" b="b"/>
            <a:pathLst>
              <a:path h="849630">
                <a:moveTo>
                  <a:pt x="0" y="0"/>
                </a:moveTo>
                <a:lnTo>
                  <a:pt x="0" y="849630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5964935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382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400" y="0"/>
            <a:ext cx="0" cy="850900"/>
          </a:xfrm>
          <a:custGeom>
            <a:avLst/>
            <a:gdLst/>
            <a:ahLst/>
            <a:cxnLst/>
            <a:rect l="l" t="t" r="r" b="b"/>
            <a:pathLst>
              <a:path h="850900">
                <a:moveTo>
                  <a:pt x="0" y="0"/>
                </a:moveTo>
                <a:lnTo>
                  <a:pt x="0" y="850391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5964935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5">
                <a:moveTo>
                  <a:pt x="0" y="0"/>
                </a:moveTo>
                <a:lnTo>
                  <a:pt x="0" y="893063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597" y="1701545"/>
            <a:ext cx="5008245" cy="4104640"/>
          </a:xfrm>
          <a:custGeom>
            <a:avLst/>
            <a:gdLst/>
            <a:ahLst/>
            <a:cxnLst/>
            <a:rect l="l" t="t" r="r" b="b"/>
            <a:pathLst>
              <a:path w="5008245" h="4104640">
                <a:moveTo>
                  <a:pt x="0" y="4104132"/>
                </a:moveTo>
                <a:lnTo>
                  <a:pt x="5007864" y="4104132"/>
                </a:lnTo>
                <a:lnTo>
                  <a:pt x="5007864" y="0"/>
                </a:lnTo>
                <a:lnTo>
                  <a:pt x="0" y="0"/>
                </a:lnTo>
                <a:lnTo>
                  <a:pt x="0" y="4104132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597" y="1701545"/>
            <a:ext cx="5008245" cy="4104640"/>
          </a:xfrm>
          <a:custGeom>
            <a:avLst/>
            <a:gdLst/>
            <a:ahLst/>
            <a:cxnLst/>
            <a:rect l="l" t="t" r="r" b="b"/>
            <a:pathLst>
              <a:path w="5008245" h="4104640">
                <a:moveTo>
                  <a:pt x="0" y="4104132"/>
                </a:moveTo>
                <a:lnTo>
                  <a:pt x="5007864" y="4104132"/>
                </a:lnTo>
                <a:lnTo>
                  <a:pt x="5007864" y="0"/>
                </a:lnTo>
                <a:lnTo>
                  <a:pt x="0" y="0"/>
                </a:lnTo>
                <a:lnTo>
                  <a:pt x="0" y="4104132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7593" y="146049"/>
            <a:ext cx="6517640" cy="360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latin typeface="DFKai-SB"/>
                <a:cs typeface="DFKai-SB"/>
              </a:rPr>
              <a:t>聚散指標（</a:t>
            </a:r>
            <a:r>
              <a:rPr sz="1400" spc="5" dirty="0"/>
              <a:t>M</a:t>
            </a:r>
            <a:r>
              <a:rPr sz="1100" spc="5" dirty="0"/>
              <a:t>OVING </a:t>
            </a:r>
            <a:r>
              <a:rPr sz="1400" spc="-10" dirty="0"/>
              <a:t>A</a:t>
            </a:r>
            <a:r>
              <a:rPr sz="1100" spc="-10" dirty="0"/>
              <a:t>VERAGE</a:t>
            </a:r>
            <a:r>
              <a:rPr sz="1100" spc="130" dirty="0"/>
              <a:t> </a:t>
            </a:r>
            <a:r>
              <a:rPr sz="1400" spc="5" dirty="0"/>
              <a:t>C</a:t>
            </a:r>
            <a:r>
              <a:rPr sz="1100" spc="5" dirty="0"/>
              <a:t>ONVERGENCE</a:t>
            </a:r>
            <a:r>
              <a:rPr sz="1100" spc="75" dirty="0"/>
              <a:t> </a:t>
            </a:r>
            <a:r>
              <a:rPr sz="1100" spc="10" dirty="0"/>
              <a:t>AND</a:t>
            </a:r>
            <a:r>
              <a:rPr sz="1100" spc="105" dirty="0"/>
              <a:t> </a:t>
            </a:r>
            <a:r>
              <a:rPr sz="1400" spc="5" dirty="0"/>
              <a:t>D</a:t>
            </a:r>
            <a:r>
              <a:rPr sz="1100" spc="5" dirty="0"/>
              <a:t>IVERGENCE</a:t>
            </a:r>
            <a:r>
              <a:rPr sz="1300" spc="5" dirty="0"/>
              <a:t>,</a:t>
            </a:r>
            <a:r>
              <a:rPr sz="1300" spc="65" dirty="0"/>
              <a:t> </a:t>
            </a:r>
            <a:r>
              <a:rPr spc="-10" dirty="0"/>
              <a:t>MACD</a:t>
            </a:r>
            <a:r>
              <a:rPr spc="-10" dirty="0">
                <a:latin typeface="DFKai-SB"/>
                <a:cs typeface="DFKai-SB"/>
              </a:rPr>
              <a:t>）</a:t>
            </a:r>
            <a:endParaRPr sz="1300" dirty="0">
              <a:latin typeface="DFKai-SB"/>
              <a:cs typeface="DFKai-SB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5843" y="693419"/>
            <a:ext cx="4357370" cy="1007744"/>
          </a:xfrm>
          <a:custGeom>
            <a:avLst/>
            <a:gdLst/>
            <a:ahLst/>
            <a:cxnLst/>
            <a:rect l="l" t="t" r="r" b="b"/>
            <a:pathLst>
              <a:path w="4357370" h="1007744">
                <a:moveTo>
                  <a:pt x="0" y="1007363"/>
                </a:moveTo>
                <a:lnTo>
                  <a:pt x="4357115" y="1007363"/>
                </a:lnTo>
                <a:lnTo>
                  <a:pt x="4357115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843" y="693419"/>
            <a:ext cx="4357370" cy="1007744"/>
          </a:xfrm>
          <a:custGeom>
            <a:avLst/>
            <a:gdLst/>
            <a:ahLst/>
            <a:cxnLst/>
            <a:rect l="l" t="t" r="r" b="b"/>
            <a:pathLst>
              <a:path w="4357370" h="1007744">
                <a:moveTo>
                  <a:pt x="0" y="1007363"/>
                </a:moveTo>
                <a:lnTo>
                  <a:pt x="4357115" y="1007363"/>
                </a:lnTo>
                <a:lnTo>
                  <a:pt x="4357115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279" y="664540"/>
            <a:ext cx="4171950" cy="90805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15"/>
              </a:spcBef>
            </a:pPr>
            <a:r>
              <a:rPr sz="1700" spc="5" dirty="0">
                <a:latin typeface="DFKai-SB"/>
                <a:cs typeface="DFKai-SB"/>
              </a:rPr>
              <a:t>意義</a:t>
            </a:r>
            <a:r>
              <a:rPr sz="1700" spc="-5" dirty="0">
                <a:latin typeface="DFKai-SB"/>
                <a:cs typeface="DFKai-SB"/>
              </a:rPr>
              <a:t>：</a:t>
            </a:r>
            <a:r>
              <a:rPr sz="1700" spc="-10" dirty="0">
                <a:latin typeface="DFKai-SB"/>
                <a:cs typeface="DFKai-SB"/>
              </a:rPr>
              <a:t>稱</a:t>
            </a:r>
            <a:r>
              <a:rPr sz="1700" spc="5" dirty="0">
                <a:latin typeface="DFKai-SB"/>
                <a:cs typeface="DFKai-SB"/>
              </a:rPr>
              <a:t>為平</a:t>
            </a:r>
            <a:r>
              <a:rPr sz="1700" spc="-15" dirty="0">
                <a:latin typeface="DFKai-SB"/>
                <a:cs typeface="DFKai-SB"/>
              </a:rPr>
              <a:t>滑</a:t>
            </a:r>
            <a:r>
              <a:rPr sz="1700" spc="5" dirty="0">
                <a:latin typeface="DFKai-SB"/>
                <a:cs typeface="DFKai-SB"/>
              </a:rPr>
              <a:t>異同</a:t>
            </a:r>
            <a:r>
              <a:rPr sz="1700" spc="-5" dirty="0">
                <a:latin typeface="DFKai-SB"/>
                <a:cs typeface="DFKai-SB"/>
              </a:rPr>
              <a:t>移</a:t>
            </a:r>
            <a:r>
              <a:rPr sz="1700" spc="-10" dirty="0">
                <a:latin typeface="DFKai-SB"/>
                <a:cs typeface="DFKai-SB"/>
              </a:rPr>
              <a:t>動</a:t>
            </a:r>
            <a:r>
              <a:rPr sz="1700" spc="5" dirty="0">
                <a:latin typeface="DFKai-SB"/>
                <a:cs typeface="DFKai-SB"/>
              </a:rPr>
              <a:t>平均</a:t>
            </a:r>
            <a:r>
              <a:rPr sz="1700" spc="-15" dirty="0">
                <a:latin typeface="DFKai-SB"/>
                <a:cs typeface="DFKai-SB"/>
              </a:rPr>
              <a:t>線</a:t>
            </a:r>
            <a:r>
              <a:rPr sz="1700" spc="5" dirty="0">
                <a:latin typeface="DFKai-SB"/>
                <a:cs typeface="DFKai-SB"/>
              </a:rPr>
              <a:t>，其</a:t>
            </a:r>
            <a:r>
              <a:rPr sz="1700" spc="-5" dirty="0">
                <a:latin typeface="DFKai-SB"/>
                <a:cs typeface="DFKai-SB"/>
              </a:rPr>
              <a:t>原</a:t>
            </a:r>
            <a:r>
              <a:rPr sz="1700" spc="-10" dirty="0">
                <a:latin typeface="DFKai-SB"/>
                <a:cs typeface="DFKai-SB"/>
              </a:rPr>
              <a:t>理</a:t>
            </a:r>
            <a:r>
              <a:rPr sz="1700" spc="5" dirty="0">
                <a:latin typeface="DFKai-SB"/>
                <a:cs typeface="DFKai-SB"/>
              </a:rPr>
              <a:t>利 </a:t>
            </a:r>
            <a:r>
              <a:rPr sz="1700" dirty="0">
                <a:latin typeface="DFKai-SB"/>
                <a:cs typeface="DFKai-SB"/>
              </a:rPr>
              <a:t>用兩條</a:t>
            </a:r>
            <a:r>
              <a:rPr sz="1700" spc="-15" dirty="0">
                <a:latin typeface="DFKai-SB"/>
                <a:cs typeface="DFKai-SB"/>
              </a:rPr>
              <a:t>不</a:t>
            </a:r>
            <a:r>
              <a:rPr sz="1700" dirty="0">
                <a:latin typeface="DFKai-SB"/>
                <a:cs typeface="DFKai-SB"/>
              </a:rPr>
              <a:t>同速</a:t>
            </a:r>
            <a:r>
              <a:rPr sz="1700" spc="-15" dirty="0">
                <a:latin typeface="DFKai-SB"/>
                <a:cs typeface="DFKai-SB"/>
              </a:rPr>
              <a:t>度</a:t>
            </a:r>
            <a:r>
              <a:rPr sz="1700" dirty="0">
                <a:latin typeface="DFKai-SB"/>
                <a:cs typeface="DFKai-SB"/>
              </a:rPr>
              <a:t>（中期</a:t>
            </a:r>
            <a:r>
              <a:rPr sz="1700" spc="-15" dirty="0">
                <a:latin typeface="DFKai-SB"/>
                <a:cs typeface="DFKai-SB"/>
              </a:rPr>
              <a:t>與</a:t>
            </a:r>
            <a:r>
              <a:rPr sz="1700" dirty="0">
                <a:latin typeface="DFKai-SB"/>
                <a:cs typeface="DFKai-SB"/>
              </a:rPr>
              <a:t>長期</a:t>
            </a:r>
            <a:r>
              <a:rPr sz="1700" spc="-15" dirty="0">
                <a:latin typeface="DFKai-SB"/>
                <a:cs typeface="DFKai-SB"/>
              </a:rPr>
              <a:t>）</a:t>
            </a:r>
            <a:r>
              <a:rPr sz="1700" dirty="0">
                <a:latin typeface="DFKai-SB"/>
                <a:cs typeface="DFKai-SB"/>
              </a:rPr>
              <a:t>的指數</a:t>
            </a:r>
            <a:r>
              <a:rPr sz="1700" spc="-15" dirty="0">
                <a:latin typeface="DFKai-SB"/>
                <a:cs typeface="DFKai-SB"/>
              </a:rPr>
              <a:t>平</a:t>
            </a:r>
            <a:r>
              <a:rPr sz="1700" dirty="0">
                <a:latin typeface="DFKai-SB"/>
                <a:cs typeface="DFKai-SB"/>
              </a:rPr>
              <a:t>滑 移動平均線</a:t>
            </a:r>
            <a:r>
              <a:rPr sz="1700" dirty="0">
                <a:latin typeface="Arial"/>
                <a:cs typeface="Arial"/>
              </a:rPr>
              <a:t>EMA</a:t>
            </a:r>
            <a:r>
              <a:rPr sz="1700" dirty="0">
                <a:latin typeface="DFKai-SB"/>
                <a:cs typeface="DFKai-SB"/>
              </a:rPr>
              <a:t>，計</a:t>
            </a:r>
            <a:r>
              <a:rPr sz="1700" spc="5" dirty="0">
                <a:latin typeface="DFKai-SB"/>
                <a:cs typeface="DFKai-SB"/>
              </a:rPr>
              <a:t>算</a:t>
            </a:r>
            <a:r>
              <a:rPr sz="1700" spc="-15" dirty="0">
                <a:latin typeface="DFKai-SB"/>
                <a:cs typeface="DFKai-SB"/>
              </a:rPr>
              <a:t>兩</a:t>
            </a:r>
            <a:r>
              <a:rPr sz="1700" dirty="0">
                <a:latin typeface="DFKai-SB"/>
                <a:cs typeface="DFKai-SB"/>
              </a:rPr>
              <a:t>者之間的離</a:t>
            </a:r>
            <a:r>
              <a:rPr sz="1700" spc="-15" dirty="0">
                <a:latin typeface="DFKai-SB"/>
                <a:cs typeface="DFKai-SB"/>
              </a:rPr>
              <a:t>差</a:t>
            </a:r>
            <a:r>
              <a:rPr sz="1700" dirty="0">
                <a:latin typeface="DFKai-SB"/>
                <a:cs typeface="DFKai-SB"/>
              </a:rPr>
              <a:t>，來 判斷買</a:t>
            </a:r>
            <a:r>
              <a:rPr sz="1700" spc="-15" dirty="0">
                <a:latin typeface="DFKai-SB"/>
                <a:cs typeface="DFKai-SB"/>
              </a:rPr>
              <a:t>賣</a:t>
            </a:r>
            <a:r>
              <a:rPr sz="1700" dirty="0">
                <a:latin typeface="DFKai-SB"/>
                <a:cs typeface="DFKai-SB"/>
              </a:rPr>
              <a:t>的時</a:t>
            </a:r>
            <a:r>
              <a:rPr sz="1700" spc="-15" dirty="0">
                <a:latin typeface="DFKai-SB"/>
                <a:cs typeface="DFKai-SB"/>
              </a:rPr>
              <a:t>機</a:t>
            </a:r>
            <a:r>
              <a:rPr sz="1700" dirty="0">
                <a:latin typeface="DFKai-SB"/>
                <a:cs typeface="DFKai-SB"/>
              </a:rPr>
              <a:t>。</a:t>
            </a:r>
            <a:endParaRPr sz="1700">
              <a:latin typeface="DFKai-SB"/>
              <a:cs typeface="DFKai-S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00523" y="2069424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287" y="0"/>
                </a:lnTo>
              </a:path>
            </a:pathLst>
          </a:custGeom>
          <a:ln w="9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6509" y="206942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715" y="0"/>
                </a:lnTo>
              </a:path>
            </a:pathLst>
          </a:custGeom>
          <a:ln w="9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2857" y="206942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715" y="0"/>
                </a:lnTo>
              </a:path>
            </a:pathLst>
          </a:custGeom>
          <a:ln w="9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00237" y="2063062"/>
            <a:ext cx="217995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38860" algn="l"/>
                <a:tab pos="2065020" algn="l"/>
              </a:tabLst>
            </a:pPr>
            <a:r>
              <a:rPr sz="1550" spc="25" dirty="0">
                <a:latin typeface="Times New Roman"/>
                <a:cs typeface="Times New Roman"/>
              </a:rPr>
              <a:t>2	4	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8295" y="2042500"/>
            <a:ext cx="5841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5" dirty="0"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486" y="1912747"/>
            <a:ext cx="4918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5130" algn="l"/>
              </a:tabLst>
            </a:pPr>
            <a:r>
              <a:rPr sz="1600" spc="-10" dirty="0">
                <a:latin typeface="Arial"/>
                <a:cs typeface="Arial"/>
              </a:rPr>
              <a:t>(1)</a:t>
            </a:r>
            <a:r>
              <a:rPr sz="1600" spc="5" dirty="0">
                <a:latin typeface="DFKai-SB"/>
                <a:cs typeface="DFKai-SB"/>
              </a:rPr>
              <a:t>計算真實成</a:t>
            </a:r>
            <a:r>
              <a:rPr sz="1600" spc="-5" dirty="0">
                <a:latin typeface="DFKai-SB"/>
                <a:cs typeface="DFKai-SB"/>
              </a:rPr>
              <a:t>本	</a:t>
            </a:r>
            <a:r>
              <a:rPr sz="2325" i="1" spc="44" baseline="1792" dirty="0">
                <a:latin typeface="Times New Roman"/>
                <a:cs typeface="Times New Roman"/>
              </a:rPr>
              <a:t>P</a:t>
            </a:r>
            <a:r>
              <a:rPr sz="2325" i="1" spc="187" baseline="1792" dirty="0">
                <a:latin typeface="Times New Roman"/>
                <a:cs typeface="Times New Roman"/>
              </a:rPr>
              <a:t> </a:t>
            </a:r>
            <a:r>
              <a:rPr sz="2325" spc="322" baseline="1792" dirty="0">
                <a:latin typeface="Symbol"/>
                <a:cs typeface="Symbol"/>
              </a:rPr>
              <a:t></a:t>
            </a:r>
            <a:r>
              <a:rPr sz="2325" baseline="1792" dirty="0">
                <a:latin typeface="DFKai-SB"/>
                <a:cs typeface="DFKai-SB"/>
              </a:rPr>
              <a:t>收盤</a:t>
            </a:r>
            <a:r>
              <a:rPr sz="2325" spc="75" baseline="1792" dirty="0">
                <a:latin typeface="DFKai-SB"/>
                <a:cs typeface="DFKai-SB"/>
              </a:rPr>
              <a:t>價</a:t>
            </a:r>
            <a:r>
              <a:rPr sz="2325" spc="37" baseline="1792" dirty="0">
                <a:latin typeface="Symbol"/>
                <a:cs typeface="Symbol"/>
              </a:rPr>
              <a:t></a:t>
            </a:r>
            <a:r>
              <a:rPr sz="2325" spc="-157" baseline="1792" dirty="0">
                <a:latin typeface="Times New Roman"/>
                <a:cs typeface="Times New Roman"/>
              </a:rPr>
              <a:t> </a:t>
            </a:r>
            <a:r>
              <a:rPr sz="2325" spc="37" baseline="37634" dirty="0">
                <a:latin typeface="Times New Roman"/>
                <a:cs typeface="Times New Roman"/>
              </a:rPr>
              <a:t>1</a:t>
            </a:r>
            <a:r>
              <a:rPr sz="2325" spc="-52" baseline="37634" dirty="0">
                <a:latin typeface="Times New Roman"/>
                <a:cs typeface="Times New Roman"/>
              </a:rPr>
              <a:t> </a:t>
            </a:r>
            <a:r>
              <a:rPr sz="2325" spc="254" baseline="1792" dirty="0">
                <a:latin typeface="Symbol"/>
                <a:cs typeface="Symbol"/>
              </a:rPr>
              <a:t></a:t>
            </a:r>
            <a:r>
              <a:rPr sz="2325" baseline="1792" dirty="0">
                <a:latin typeface="DFKai-SB"/>
                <a:cs typeface="DFKai-SB"/>
              </a:rPr>
              <a:t>最高</a:t>
            </a:r>
            <a:r>
              <a:rPr sz="2325" spc="67" baseline="1792" dirty="0">
                <a:latin typeface="DFKai-SB"/>
                <a:cs typeface="DFKai-SB"/>
              </a:rPr>
              <a:t>價</a:t>
            </a:r>
            <a:r>
              <a:rPr sz="2325" spc="37" baseline="1792" dirty="0">
                <a:latin typeface="Symbol"/>
                <a:cs typeface="Symbol"/>
              </a:rPr>
              <a:t></a:t>
            </a:r>
            <a:r>
              <a:rPr sz="2325" spc="-142" baseline="1792" dirty="0">
                <a:latin typeface="Times New Roman"/>
                <a:cs typeface="Times New Roman"/>
              </a:rPr>
              <a:t> </a:t>
            </a:r>
            <a:r>
              <a:rPr sz="2325" spc="37" baseline="37634" dirty="0">
                <a:latin typeface="Times New Roman"/>
                <a:cs typeface="Times New Roman"/>
              </a:rPr>
              <a:t>1</a:t>
            </a:r>
            <a:r>
              <a:rPr sz="2325" spc="-60" baseline="37634" dirty="0">
                <a:latin typeface="Times New Roman"/>
                <a:cs typeface="Times New Roman"/>
              </a:rPr>
              <a:t> </a:t>
            </a:r>
            <a:r>
              <a:rPr sz="2325" spc="262" baseline="1792" dirty="0">
                <a:latin typeface="Symbol"/>
                <a:cs typeface="Symbol"/>
              </a:rPr>
              <a:t></a:t>
            </a:r>
            <a:r>
              <a:rPr sz="2325" baseline="1792" dirty="0">
                <a:latin typeface="DFKai-SB"/>
                <a:cs typeface="DFKai-SB"/>
              </a:rPr>
              <a:t>最低</a:t>
            </a:r>
            <a:r>
              <a:rPr sz="2325" spc="60" baseline="1792" dirty="0">
                <a:latin typeface="DFKai-SB"/>
                <a:cs typeface="DFKai-SB"/>
              </a:rPr>
              <a:t>價</a:t>
            </a:r>
            <a:r>
              <a:rPr sz="2325" spc="37" baseline="1792" dirty="0">
                <a:latin typeface="Symbol"/>
                <a:cs typeface="Symbol"/>
              </a:rPr>
              <a:t></a:t>
            </a:r>
            <a:r>
              <a:rPr sz="2325" spc="-142" baseline="1792" dirty="0">
                <a:latin typeface="Times New Roman"/>
                <a:cs typeface="Times New Roman"/>
              </a:rPr>
              <a:t> </a:t>
            </a:r>
            <a:r>
              <a:rPr sz="2325" spc="37" baseline="37634" dirty="0">
                <a:latin typeface="Times New Roman"/>
                <a:cs typeface="Times New Roman"/>
              </a:rPr>
              <a:t>1</a:t>
            </a:r>
            <a:endParaRPr sz="2325" baseline="3763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271" y="2344927"/>
            <a:ext cx="354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(2)</a:t>
            </a:r>
            <a:r>
              <a:rPr sz="1600" spc="5" dirty="0">
                <a:solidFill>
                  <a:srgbClr val="0000FF"/>
                </a:solidFill>
                <a:latin typeface="DFKai-SB"/>
                <a:cs typeface="DFKai-SB"/>
              </a:rPr>
              <a:t>計算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12</a:t>
            </a:r>
            <a:r>
              <a:rPr sz="1600" spc="5" dirty="0">
                <a:solidFill>
                  <a:srgbClr val="0000FF"/>
                </a:solidFill>
                <a:latin typeface="DFKai-SB"/>
                <a:cs typeface="DFKai-SB"/>
              </a:rPr>
              <a:t>與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26</a:t>
            </a:r>
            <a:r>
              <a:rPr sz="1600" spc="5" dirty="0">
                <a:solidFill>
                  <a:srgbClr val="0000FF"/>
                </a:solidFill>
                <a:latin typeface="DFKai-SB"/>
                <a:cs typeface="DFKai-SB"/>
              </a:rPr>
              <a:t>日平滑移</a:t>
            </a:r>
            <a:r>
              <a:rPr sz="1600" spc="-5" dirty="0">
                <a:solidFill>
                  <a:srgbClr val="0000FF"/>
                </a:solidFill>
                <a:latin typeface="DFKai-SB"/>
                <a:cs typeface="DFKai-SB"/>
              </a:rPr>
              <a:t>動平</a:t>
            </a:r>
            <a:r>
              <a:rPr sz="1600" spc="5" dirty="0">
                <a:solidFill>
                  <a:srgbClr val="0000FF"/>
                </a:solidFill>
                <a:latin typeface="DFKai-SB"/>
                <a:cs typeface="DFKai-SB"/>
              </a:rPr>
              <a:t>均</a:t>
            </a:r>
            <a:r>
              <a:rPr sz="1600" dirty="0">
                <a:solidFill>
                  <a:srgbClr val="0000FF"/>
                </a:solidFill>
                <a:latin typeface="DFKai-SB"/>
                <a:cs typeface="DFKai-SB"/>
              </a:rPr>
              <a:t>線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(EMA)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721" y="2640303"/>
            <a:ext cx="262318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-25" dirty="0">
                <a:latin typeface="Times New Roman"/>
                <a:cs typeface="Times New Roman"/>
              </a:rPr>
              <a:t>EMA</a:t>
            </a:r>
            <a:r>
              <a:rPr sz="1575" i="1" spc="-37" baseline="-23809" dirty="0">
                <a:latin typeface="Times New Roman"/>
                <a:cs typeface="Times New Roman"/>
              </a:rPr>
              <a:t>t</a:t>
            </a:r>
            <a:r>
              <a:rPr sz="1575" i="1" spc="300" baseline="-23809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Symbol"/>
                <a:cs typeface="Symbol"/>
              </a:rPr>
              <a:t></a:t>
            </a:r>
            <a:r>
              <a:rPr sz="1850" spc="-235" dirty="0">
                <a:latin typeface="Times New Roman"/>
                <a:cs typeface="Times New Roman"/>
              </a:rPr>
              <a:t> </a:t>
            </a:r>
            <a:r>
              <a:rPr sz="1950" i="1" spc="-100" dirty="0">
                <a:latin typeface="Symbol"/>
                <a:cs typeface="Symbol"/>
              </a:rPr>
              <a:t></a:t>
            </a:r>
            <a:r>
              <a:rPr sz="1850" i="1" spc="-100" dirty="0">
                <a:latin typeface="Times New Roman"/>
                <a:cs typeface="Times New Roman"/>
              </a:rPr>
              <a:t>P</a:t>
            </a:r>
            <a:r>
              <a:rPr sz="1575" i="1" spc="-150" baseline="-23809" dirty="0">
                <a:latin typeface="Times New Roman"/>
                <a:cs typeface="Times New Roman"/>
              </a:rPr>
              <a:t>t</a:t>
            </a:r>
            <a:r>
              <a:rPr sz="1575" i="1" spc="15" baseline="-23809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Symbol"/>
                <a:cs typeface="Symbol"/>
              </a:rPr>
              <a:t>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Times New Roman"/>
                <a:cs typeface="Times New Roman"/>
              </a:rPr>
              <a:t>(1</a:t>
            </a:r>
            <a:r>
              <a:rPr sz="1850" spc="40" dirty="0">
                <a:latin typeface="Symbol"/>
                <a:cs typeface="Symbol"/>
              </a:rPr>
              <a:t></a:t>
            </a:r>
            <a:r>
              <a:rPr sz="1950" i="1" spc="40" dirty="0">
                <a:latin typeface="Symbol"/>
                <a:cs typeface="Symbol"/>
              </a:rPr>
              <a:t></a:t>
            </a:r>
            <a:r>
              <a:rPr sz="1850" spc="40" dirty="0">
                <a:latin typeface="Times New Roman"/>
                <a:cs typeface="Times New Roman"/>
              </a:rPr>
              <a:t>)</a:t>
            </a:r>
            <a:r>
              <a:rPr sz="1850" i="1" spc="40" dirty="0">
                <a:latin typeface="Times New Roman"/>
                <a:cs typeface="Times New Roman"/>
              </a:rPr>
              <a:t>EMA</a:t>
            </a:r>
            <a:r>
              <a:rPr sz="1575" i="1" spc="60" baseline="-23809" dirty="0">
                <a:latin typeface="Times New Roman"/>
                <a:cs typeface="Times New Roman"/>
              </a:rPr>
              <a:t>t</a:t>
            </a:r>
            <a:r>
              <a:rPr sz="1575" i="1" spc="-240" baseline="-23809" dirty="0">
                <a:latin typeface="Times New Roman"/>
                <a:cs typeface="Times New Roman"/>
              </a:rPr>
              <a:t> </a:t>
            </a:r>
            <a:r>
              <a:rPr sz="1575" spc="-15" baseline="-23809" dirty="0">
                <a:latin typeface="Symbol"/>
                <a:cs typeface="Symbol"/>
              </a:rPr>
              <a:t></a:t>
            </a:r>
            <a:r>
              <a:rPr sz="1575" spc="-15" baseline="-23809" dirty="0">
                <a:latin typeface="Times New Roman"/>
                <a:cs typeface="Times New Roman"/>
              </a:rPr>
              <a:t>1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7253" y="2917234"/>
            <a:ext cx="1313815" cy="0"/>
          </a:xfrm>
          <a:custGeom>
            <a:avLst/>
            <a:gdLst/>
            <a:ahLst/>
            <a:cxnLst/>
            <a:rect l="l" t="t" r="r" b="b"/>
            <a:pathLst>
              <a:path w="1313814">
                <a:moveTo>
                  <a:pt x="0" y="0"/>
                </a:moveTo>
                <a:lnTo>
                  <a:pt x="1313532" y="0"/>
                </a:lnTo>
              </a:path>
            </a:pathLst>
          </a:custGeom>
          <a:ln w="7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42095" y="2755144"/>
            <a:ext cx="3181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50" dirty="0">
                <a:latin typeface="Symbol"/>
                <a:cs typeface="Symbol"/>
              </a:rPr>
              <a:t></a:t>
            </a:r>
            <a:r>
              <a:rPr sz="1550" i="1" spc="9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06974" y="2646730"/>
            <a:ext cx="113664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>
                <a:latin typeface="PMingLiU"/>
                <a:cs typeface="PMingLiU"/>
              </a:rPr>
              <a:t>2</a:t>
            </a:r>
            <a:endParaRPr sz="1450">
              <a:latin typeface="PMingLiU"/>
              <a:cs typeface="PMingLiU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2651" y="2911758"/>
            <a:ext cx="141351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>
                <a:latin typeface="PMingLiU"/>
                <a:cs typeface="PMingLiU"/>
              </a:rPr>
              <a:t>1</a:t>
            </a:r>
            <a:r>
              <a:rPr sz="1450" spc="-190" dirty="0">
                <a:latin typeface="PMingLiU"/>
                <a:cs typeface="PMingLiU"/>
              </a:rPr>
              <a:t>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DFKai-SB"/>
                <a:cs typeface="DFKai-SB"/>
              </a:rPr>
              <a:t>移動平均</a:t>
            </a:r>
            <a:r>
              <a:rPr sz="1450" spc="30" dirty="0">
                <a:latin typeface="DFKai-SB"/>
                <a:cs typeface="DFKai-SB"/>
              </a:rPr>
              <a:t>天</a:t>
            </a:r>
            <a:r>
              <a:rPr sz="1450" spc="25" dirty="0">
                <a:latin typeface="DFKai-SB"/>
                <a:cs typeface="DFKai-SB"/>
              </a:rPr>
              <a:t>數</a:t>
            </a:r>
            <a:endParaRPr sz="1450">
              <a:latin typeface="DFKai-SB"/>
              <a:cs typeface="DFKai-SB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6990" y="3473129"/>
            <a:ext cx="9525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2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355" y="3319169"/>
            <a:ext cx="347980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75" i="1" spc="22" baseline="1501" dirty="0">
                <a:latin typeface="Times New Roman"/>
                <a:cs typeface="Times New Roman"/>
              </a:rPr>
              <a:t>EMA</a:t>
            </a:r>
            <a:r>
              <a:rPr sz="2775" i="1" spc="675" baseline="1501" dirty="0">
                <a:latin typeface="Times New Roman"/>
                <a:cs typeface="Times New Roman"/>
              </a:rPr>
              <a:t> </a:t>
            </a:r>
            <a:r>
              <a:rPr sz="2775" spc="240" baseline="1501" dirty="0">
                <a:latin typeface="Symbol"/>
                <a:cs typeface="Symbol"/>
              </a:rPr>
              <a:t></a:t>
            </a:r>
            <a:r>
              <a:rPr sz="1600" spc="5" dirty="0">
                <a:latin typeface="DFKai-SB"/>
                <a:cs typeface="DFKai-SB"/>
              </a:rPr>
              <a:t>前</a:t>
            </a:r>
            <a:r>
              <a:rPr sz="1600" spc="-5" dirty="0">
                <a:latin typeface="Arial"/>
                <a:cs typeface="Arial"/>
              </a:rPr>
              <a:t>12</a:t>
            </a:r>
            <a:r>
              <a:rPr sz="1600" spc="5" dirty="0">
                <a:latin typeface="DFKai-SB"/>
                <a:cs typeface="DFKai-SB"/>
              </a:rPr>
              <a:t>日與</a:t>
            </a:r>
            <a:r>
              <a:rPr sz="1600" dirty="0">
                <a:latin typeface="DFKai-SB"/>
                <a:cs typeface="DFKai-SB"/>
              </a:rPr>
              <a:t>前</a:t>
            </a:r>
            <a:r>
              <a:rPr sz="1600" spc="-5" dirty="0">
                <a:latin typeface="Arial"/>
                <a:cs typeface="Arial"/>
              </a:rPr>
              <a:t>26</a:t>
            </a:r>
            <a:r>
              <a:rPr sz="1600" spc="-5" dirty="0">
                <a:latin typeface="DFKai-SB"/>
                <a:cs typeface="DFKai-SB"/>
              </a:rPr>
              <a:t>日</a:t>
            </a:r>
            <a:r>
              <a:rPr sz="1600" spc="5" dirty="0">
                <a:latin typeface="DFKai-SB"/>
                <a:cs typeface="DFKai-SB"/>
              </a:rPr>
              <a:t>平</a:t>
            </a:r>
            <a:r>
              <a:rPr sz="1600" spc="-5" dirty="0">
                <a:latin typeface="DFKai-SB"/>
                <a:cs typeface="DFKai-SB"/>
              </a:rPr>
              <a:t>均</a:t>
            </a:r>
            <a:r>
              <a:rPr sz="1600" spc="5" dirty="0">
                <a:latin typeface="DFKai-SB"/>
                <a:cs typeface="DFKai-SB"/>
              </a:rPr>
              <a:t>真</a:t>
            </a:r>
            <a:r>
              <a:rPr sz="1600" spc="-5" dirty="0">
                <a:latin typeface="DFKai-SB"/>
                <a:cs typeface="DFKai-SB"/>
              </a:rPr>
              <a:t>實成本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1833" y="3734453"/>
            <a:ext cx="278955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spc="-40" dirty="0">
                <a:latin typeface="Times New Roman"/>
                <a:cs typeface="Times New Roman"/>
              </a:rPr>
              <a:t>DIF</a:t>
            </a:r>
            <a:r>
              <a:rPr sz="1575" i="1" spc="-60" baseline="-26455" dirty="0">
                <a:latin typeface="Times New Roman"/>
                <a:cs typeface="Times New Roman"/>
              </a:rPr>
              <a:t>t </a:t>
            </a:r>
            <a:r>
              <a:rPr sz="1850" spc="35" dirty="0">
                <a:latin typeface="Symbol"/>
                <a:cs typeface="Symbol"/>
              </a:rPr>
              <a:t>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i="1" spc="-35" dirty="0">
                <a:latin typeface="Times New Roman"/>
                <a:cs typeface="Times New Roman"/>
              </a:rPr>
              <a:t>EMA</a:t>
            </a:r>
            <a:r>
              <a:rPr sz="1575" i="1" spc="-52" baseline="-26455" dirty="0">
                <a:latin typeface="Times New Roman"/>
                <a:cs typeface="Times New Roman"/>
              </a:rPr>
              <a:t>t </a:t>
            </a:r>
            <a:r>
              <a:rPr sz="1850" spc="-30" dirty="0">
                <a:latin typeface="Times New Roman"/>
                <a:cs typeface="Times New Roman"/>
              </a:rPr>
              <a:t>(12) </a:t>
            </a:r>
            <a:r>
              <a:rPr sz="1850" spc="35" dirty="0">
                <a:latin typeface="Symbol"/>
                <a:cs typeface="Symbol"/>
              </a:rPr>
              <a:t></a:t>
            </a:r>
            <a:r>
              <a:rPr sz="1850" spc="-240" dirty="0">
                <a:latin typeface="Times New Roman"/>
                <a:cs typeface="Times New Roman"/>
              </a:rPr>
              <a:t> </a:t>
            </a:r>
            <a:r>
              <a:rPr sz="1850" i="1" spc="-35" dirty="0">
                <a:latin typeface="Times New Roman"/>
                <a:cs typeface="Times New Roman"/>
              </a:rPr>
              <a:t>EMA</a:t>
            </a:r>
            <a:r>
              <a:rPr sz="1575" i="1" spc="-52" baseline="-26455" dirty="0">
                <a:latin typeface="Times New Roman"/>
                <a:cs typeface="Times New Roman"/>
              </a:rPr>
              <a:t>t </a:t>
            </a:r>
            <a:r>
              <a:rPr sz="1850" spc="20" dirty="0">
                <a:latin typeface="Times New Roman"/>
                <a:cs typeface="Times New Roman"/>
              </a:rPr>
              <a:t>(26)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0329" y="3785361"/>
            <a:ext cx="1089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(3</a:t>
            </a:r>
            <a:r>
              <a:rPr sz="1600" spc="-15" dirty="0">
                <a:latin typeface="Arial"/>
                <a:cs typeface="Arial"/>
              </a:rPr>
              <a:t>)</a:t>
            </a:r>
            <a:r>
              <a:rPr sz="1600" spc="5" dirty="0">
                <a:latin typeface="DFKai-SB"/>
                <a:cs typeface="DFKai-SB"/>
              </a:rPr>
              <a:t>算正負差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329" y="4124071"/>
            <a:ext cx="2974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(4)</a:t>
            </a:r>
            <a:r>
              <a:rPr sz="1600" spc="5" dirty="0">
                <a:latin typeface="DFKai-SB"/>
                <a:cs typeface="DFKai-SB"/>
              </a:rPr>
              <a:t>將</a:t>
            </a:r>
            <a:r>
              <a:rPr sz="1600" spc="-10" dirty="0">
                <a:latin typeface="Arial"/>
                <a:cs typeface="Arial"/>
              </a:rPr>
              <a:t>DIF</a:t>
            </a:r>
            <a:r>
              <a:rPr sz="1600" spc="5" dirty="0">
                <a:latin typeface="DFKai-SB"/>
                <a:cs typeface="DFKai-SB"/>
              </a:rPr>
              <a:t>取</a:t>
            </a:r>
            <a:r>
              <a:rPr sz="1600" spc="-5" dirty="0">
                <a:latin typeface="Arial"/>
                <a:cs typeface="Arial"/>
              </a:rPr>
              <a:t>9</a:t>
            </a:r>
            <a:r>
              <a:rPr sz="1600" spc="5" dirty="0">
                <a:latin typeface="DFKai-SB"/>
                <a:cs typeface="DFKai-SB"/>
              </a:rPr>
              <a:t>天的</a:t>
            </a:r>
            <a:r>
              <a:rPr sz="1600" spc="-5" dirty="0">
                <a:latin typeface="Arial"/>
                <a:cs typeface="Arial"/>
              </a:rPr>
              <a:t>EMA</a:t>
            </a:r>
            <a:r>
              <a:rPr sz="1600" spc="5" dirty="0">
                <a:latin typeface="DFKai-SB"/>
                <a:cs typeface="DFKai-SB"/>
              </a:rPr>
              <a:t>即得</a:t>
            </a:r>
            <a:r>
              <a:rPr sz="1600" spc="-5" dirty="0">
                <a:latin typeface="Arial"/>
                <a:cs typeface="Arial"/>
              </a:rPr>
              <a:t>MACD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58061" y="464410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806" y="0"/>
                </a:lnTo>
              </a:path>
            </a:pathLst>
          </a:custGeom>
          <a:ln w="8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80915" y="464410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842" y="0"/>
                </a:lnTo>
              </a:path>
            </a:pathLst>
          </a:custGeom>
          <a:ln w="8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36697" y="4638191"/>
            <a:ext cx="124333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35050" algn="l"/>
              </a:tabLst>
            </a:pPr>
            <a:r>
              <a:rPr sz="1650" spc="-65" dirty="0">
                <a:latin typeface="Times New Roman"/>
                <a:cs typeface="Times New Roman"/>
              </a:rPr>
              <a:t>1</a:t>
            </a:r>
            <a:r>
              <a:rPr sz="1650" spc="40" dirty="0">
                <a:latin typeface="Times New Roman"/>
                <a:cs typeface="Times New Roman"/>
              </a:rPr>
              <a:t>0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65" dirty="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887" y="4613652"/>
            <a:ext cx="1993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5" dirty="0">
                <a:latin typeface="Times New Roman"/>
                <a:cs typeface="Times New Roman"/>
              </a:rPr>
              <a:t>t</a:t>
            </a:r>
            <a:r>
              <a:rPr sz="950" i="1" spc="-19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Symbol"/>
                <a:cs typeface="Symbol"/>
              </a:rPr>
              <a:t></a:t>
            </a:r>
            <a:r>
              <a:rPr sz="950" spc="-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8023" y="4613652"/>
            <a:ext cx="11061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57275" algn="l"/>
              </a:tabLst>
            </a:pPr>
            <a:r>
              <a:rPr sz="950" i="1" spc="15" dirty="0">
                <a:latin typeface="Times New Roman"/>
                <a:cs typeface="Times New Roman"/>
              </a:rPr>
              <a:t>t	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5573" y="4471767"/>
            <a:ext cx="295402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5" dirty="0">
                <a:latin typeface="Times New Roman"/>
                <a:cs typeface="Times New Roman"/>
              </a:rPr>
              <a:t>MACD </a:t>
            </a:r>
            <a:r>
              <a:rPr sz="1650" spc="45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2475" spc="60" baseline="35353" dirty="0">
                <a:latin typeface="Times New Roman"/>
                <a:cs typeface="Times New Roman"/>
              </a:rPr>
              <a:t>2 </a:t>
            </a:r>
            <a:r>
              <a:rPr sz="1650" spc="45" dirty="0">
                <a:latin typeface="Symbol"/>
                <a:cs typeface="Symbol"/>
              </a:rPr>
              <a:t>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DIF </a:t>
            </a:r>
            <a:r>
              <a:rPr sz="1650" spc="45" dirty="0">
                <a:latin typeface="Symbol"/>
                <a:cs typeface="Symbol"/>
              </a:rPr>
              <a:t>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2475" spc="60" baseline="35353" dirty="0">
                <a:latin typeface="Times New Roman"/>
                <a:cs typeface="Times New Roman"/>
              </a:rPr>
              <a:t>8 </a:t>
            </a:r>
            <a:r>
              <a:rPr sz="1650" spc="45" dirty="0">
                <a:latin typeface="Symbol"/>
                <a:cs typeface="Symbol"/>
              </a:rPr>
              <a:t></a:t>
            </a:r>
            <a:r>
              <a:rPr sz="1650" spc="-185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MACD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696" y="4837310"/>
            <a:ext cx="833119" cy="7080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550" i="1" spc="20" dirty="0">
                <a:latin typeface="Times New Roman"/>
                <a:cs typeface="Times New Roman"/>
              </a:rPr>
              <a:t>MA</a:t>
            </a:r>
            <a:r>
              <a:rPr sz="1550" i="1" spc="30" dirty="0">
                <a:latin typeface="Times New Roman"/>
                <a:cs typeface="Times New Roman"/>
              </a:rPr>
              <a:t>C</a:t>
            </a:r>
            <a:r>
              <a:rPr sz="1550" i="1" spc="-40" dirty="0">
                <a:latin typeface="Times New Roman"/>
                <a:cs typeface="Times New Roman"/>
              </a:rPr>
              <a:t>D</a:t>
            </a:r>
            <a:r>
              <a:rPr sz="1350" spc="7" baseline="-24691" dirty="0">
                <a:latin typeface="Times New Roman"/>
                <a:cs typeface="Times New Roman"/>
              </a:rPr>
              <a:t>0</a:t>
            </a:r>
            <a:endParaRPr sz="1350" baseline="-2469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10" dirty="0">
                <a:latin typeface="Arial"/>
                <a:cs typeface="Arial"/>
              </a:rPr>
              <a:t>(5)</a:t>
            </a:r>
            <a:r>
              <a:rPr sz="1600" spc="5" dirty="0">
                <a:latin typeface="DFKai-SB"/>
                <a:cs typeface="DFKai-SB"/>
              </a:rPr>
              <a:t>柱線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02294" y="4878952"/>
            <a:ext cx="1380490" cy="6623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560"/>
              </a:spcBef>
            </a:pPr>
            <a:r>
              <a:rPr sz="1600" spc="5" dirty="0">
                <a:latin typeface="DFKai-SB"/>
                <a:cs typeface="DFKai-SB"/>
              </a:rPr>
              <a:t>前</a:t>
            </a:r>
            <a:r>
              <a:rPr sz="1600" spc="-5" dirty="0">
                <a:latin typeface="Arial"/>
                <a:cs typeface="Arial"/>
              </a:rPr>
              <a:t>9</a:t>
            </a:r>
            <a:r>
              <a:rPr sz="1600" spc="5" dirty="0">
                <a:latin typeface="DFKai-SB"/>
                <a:cs typeface="DFKai-SB"/>
              </a:rPr>
              <a:t>日</a:t>
            </a:r>
            <a:r>
              <a:rPr sz="1600" spc="-10" dirty="0">
                <a:latin typeface="Arial"/>
                <a:cs typeface="Arial"/>
              </a:rPr>
              <a:t>DIF</a:t>
            </a:r>
            <a:r>
              <a:rPr sz="1600" spc="5" dirty="0">
                <a:latin typeface="DFKai-SB"/>
                <a:cs typeface="DFKai-SB"/>
              </a:rPr>
              <a:t>平均</a:t>
            </a:r>
            <a:endParaRPr sz="16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750" i="1" spc="-25" dirty="0">
                <a:latin typeface="Times New Roman"/>
                <a:cs typeface="Times New Roman"/>
              </a:rPr>
              <a:t>DIF</a:t>
            </a:r>
            <a:r>
              <a:rPr sz="1500" i="1" spc="-37" baseline="-25000" dirty="0">
                <a:latin typeface="Times New Roman"/>
                <a:cs typeface="Times New Roman"/>
              </a:rPr>
              <a:t>t </a:t>
            </a:r>
            <a:r>
              <a:rPr sz="1750" spc="40" dirty="0">
                <a:latin typeface="Symbol"/>
                <a:cs typeface="Symbol"/>
              </a:rPr>
              <a:t>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MACD</a:t>
            </a:r>
            <a:r>
              <a:rPr sz="1500" i="1" spc="7" baseline="-25000" dirty="0">
                <a:latin typeface="Times New Roman"/>
                <a:cs typeface="Times New Roman"/>
              </a:rPr>
              <a:t>t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3540" y="850391"/>
            <a:ext cx="3456940" cy="5114925"/>
          </a:xfrm>
          <a:custGeom>
            <a:avLst/>
            <a:gdLst/>
            <a:ahLst/>
            <a:cxnLst/>
            <a:rect l="l" t="t" r="r" b="b"/>
            <a:pathLst>
              <a:path w="3456940" h="5114925">
                <a:moveTo>
                  <a:pt x="0" y="5114544"/>
                </a:moveTo>
                <a:lnTo>
                  <a:pt x="3456432" y="5114544"/>
                </a:lnTo>
                <a:lnTo>
                  <a:pt x="3456432" y="0"/>
                </a:lnTo>
                <a:lnTo>
                  <a:pt x="0" y="0"/>
                </a:lnTo>
                <a:lnTo>
                  <a:pt x="0" y="511454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3540" y="850391"/>
            <a:ext cx="3456940" cy="5114925"/>
          </a:xfrm>
          <a:custGeom>
            <a:avLst/>
            <a:gdLst/>
            <a:ahLst/>
            <a:cxnLst/>
            <a:rect l="l" t="t" r="r" b="b"/>
            <a:pathLst>
              <a:path w="3456940" h="5114925">
                <a:moveTo>
                  <a:pt x="0" y="5114544"/>
                </a:moveTo>
                <a:lnTo>
                  <a:pt x="3456432" y="5114544"/>
                </a:lnTo>
                <a:lnTo>
                  <a:pt x="3456432" y="0"/>
                </a:lnTo>
                <a:lnTo>
                  <a:pt x="0" y="0"/>
                </a:lnTo>
                <a:lnTo>
                  <a:pt x="0" y="5114544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43803" y="899922"/>
            <a:ext cx="3467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1.DIF</a:t>
            </a:r>
            <a:r>
              <a:rPr sz="1600" spc="5" dirty="0">
                <a:latin typeface="DFKai-SB"/>
                <a:cs typeface="DFKai-SB"/>
              </a:rPr>
              <a:t>與</a:t>
            </a:r>
            <a:r>
              <a:rPr sz="1600" spc="-5" dirty="0">
                <a:latin typeface="Arial"/>
                <a:cs typeface="Arial"/>
              </a:rPr>
              <a:t>MACD</a:t>
            </a:r>
            <a:r>
              <a:rPr sz="1600" spc="-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</a:t>
            </a:r>
            <a:r>
              <a:rPr sz="1600" spc="-5" dirty="0">
                <a:latin typeface="DFKai-SB"/>
                <a:cs typeface="DFKai-SB"/>
              </a:rPr>
              <a:t>線以</a:t>
            </a:r>
            <a:r>
              <a:rPr sz="1600" spc="5" dirty="0">
                <a:latin typeface="DFKai-SB"/>
                <a:cs typeface="DFKai-SB"/>
              </a:rPr>
              <a:t>上</a:t>
            </a:r>
            <a:r>
              <a:rPr sz="1600" spc="-5" dirty="0">
                <a:latin typeface="DFKai-SB"/>
                <a:cs typeface="DFKai-SB"/>
              </a:rPr>
              <a:t>代表牛</a:t>
            </a:r>
            <a:r>
              <a:rPr sz="1600" spc="5" dirty="0">
                <a:latin typeface="DFKai-SB"/>
                <a:cs typeface="DFKai-SB"/>
              </a:rPr>
              <a:t>市</a:t>
            </a:r>
            <a:r>
              <a:rPr sz="1600" spc="-5" dirty="0">
                <a:latin typeface="DFKai-SB"/>
                <a:cs typeface="DFKai-SB"/>
              </a:rPr>
              <a:t>，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3803" y="1143406"/>
            <a:ext cx="3272790" cy="47085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484"/>
              </a:spcBef>
            </a:pP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軸線以下</a:t>
            </a:r>
            <a:r>
              <a:rPr sz="1600" spc="-5" dirty="0">
                <a:latin typeface="DFKai-SB"/>
                <a:cs typeface="DFKai-SB"/>
              </a:rPr>
              <a:t>代表</a:t>
            </a:r>
            <a:r>
              <a:rPr sz="1600" spc="5" dirty="0">
                <a:latin typeface="DFKai-SB"/>
                <a:cs typeface="DFKai-SB"/>
              </a:rPr>
              <a:t>熊</a:t>
            </a:r>
            <a:r>
              <a:rPr sz="1600" spc="-5" dirty="0">
                <a:latin typeface="DFKai-SB"/>
                <a:cs typeface="DFKai-SB"/>
              </a:rPr>
              <a:t>市。</a:t>
            </a:r>
            <a:endParaRPr sz="1600">
              <a:latin typeface="DFKai-SB"/>
              <a:cs typeface="DFKai-SB"/>
            </a:endParaRPr>
          </a:p>
          <a:p>
            <a:pPr marL="182880" marR="5080" indent="-170180">
              <a:lnSpc>
                <a:spcPct val="120000"/>
              </a:lnSpc>
              <a:buAutoNum type="arabicPeriod" startAt="2"/>
              <a:tabLst>
                <a:tab pos="240029" algn="l"/>
              </a:tabLst>
            </a:pPr>
            <a:r>
              <a:rPr sz="1600" spc="-10" dirty="0">
                <a:latin typeface="Arial"/>
                <a:cs typeface="Arial"/>
              </a:rPr>
              <a:t>DIF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軸之上向上</a:t>
            </a:r>
            <a:r>
              <a:rPr sz="1600" spc="-5" dirty="0">
                <a:latin typeface="DFKai-SB"/>
                <a:cs typeface="DFKai-SB"/>
              </a:rPr>
              <a:t>突破</a:t>
            </a:r>
            <a:r>
              <a:rPr sz="1600" spc="-5" dirty="0">
                <a:latin typeface="Arial"/>
                <a:cs typeface="Arial"/>
              </a:rPr>
              <a:t>MACD</a:t>
            </a:r>
            <a:r>
              <a:rPr sz="1600" spc="-5" dirty="0">
                <a:latin typeface="DFKai-SB"/>
                <a:cs typeface="DFKai-SB"/>
              </a:rPr>
              <a:t>，  </a:t>
            </a:r>
            <a:r>
              <a:rPr sz="1600" spc="5" dirty="0">
                <a:latin typeface="DFKai-SB"/>
                <a:cs typeface="DFKai-SB"/>
              </a:rPr>
              <a:t>行情轉強，</a:t>
            </a:r>
            <a:r>
              <a:rPr sz="1600" spc="-5" dirty="0">
                <a:latin typeface="DFKai-SB"/>
                <a:cs typeface="DFKai-SB"/>
              </a:rPr>
              <a:t>可以</a:t>
            </a:r>
            <a:r>
              <a:rPr sz="1600" spc="-360" dirty="0">
                <a:latin typeface="DFKai-SB"/>
                <a:cs typeface="DFKai-SB"/>
              </a:rPr>
              <a:t> </a:t>
            </a:r>
            <a:r>
              <a:rPr sz="1600" spc="5" dirty="0">
                <a:latin typeface="DFKai-SB"/>
                <a:cs typeface="DFKai-SB"/>
              </a:rPr>
              <a:t>買進。</a:t>
            </a:r>
            <a:r>
              <a:rPr sz="1600" spc="295" dirty="0">
                <a:latin typeface="DFKai-SB"/>
                <a:cs typeface="DFKai-SB"/>
              </a:rPr>
              <a:t> </a:t>
            </a:r>
            <a:r>
              <a:rPr sz="1600" spc="-10" dirty="0">
                <a:latin typeface="Arial"/>
                <a:cs typeface="Arial"/>
              </a:rPr>
              <a:t>DIF 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軸之下向下</a:t>
            </a:r>
            <a:r>
              <a:rPr sz="1600" spc="-5" dirty="0">
                <a:latin typeface="DFKai-SB"/>
                <a:cs typeface="DFKai-SB"/>
              </a:rPr>
              <a:t>突</a:t>
            </a:r>
            <a:r>
              <a:rPr sz="1600" spc="5" dirty="0">
                <a:latin typeface="DFKai-SB"/>
                <a:cs typeface="DFKai-SB"/>
              </a:rPr>
              <a:t>破</a:t>
            </a:r>
            <a:r>
              <a:rPr sz="1600" spc="-5" dirty="0">
                <a:latin typeface="Arial"/>
                <a:cs typeface="Arial"/>
              </a:rPr>
              <a:t>MACD</a:t>
            </a:r>
            <a:r>
              <a:rPr sz="1600" spc="-5" dirty="0">
                <a:latin typeface="DFKai-SB"/>
                <a:cs typeface="DFKai-SB"/>
              </a:rPr>
              <a:t>，</a:t>
            </a:r>
            <a:r>
              <a:rPr sz="1600" spc="5" dirty="0">
                <a:latin typeface="DFKai-SB"/>
                <a:cs typeface="DFKai-SB"/>
              </a:rPr>
              <a:t>行</a:t>
            </a:r>
            <a:r>
              <a:rPr sz="1600" dirty="0">
                <a:latin typeface="DFKai-SB"/>
                <a:cs typeface="DFKai-SB"/>
              </a:rPr>
              <a:t>情 </a:t>
            </a:r>
            <a:r>
              <a:rPr sz="1600" spc="-5" dirty="0">
                <a:latin typeface="DFKai-SB"/>
                <a:cs typeface="DFKai-SB"/>
              </a:rPr>
              <a:t>轉</a:t>
            </a:r>
            <a:r>
              <a:rPr sz="1600" spc="-10" dirty="0">
                <a:latin typeface="DFKai-SB"/>
                <a:cs typeface="DFKai-SB"/>
              </a:rPr>
              <a:t>弱</a:t>
            </a:r>
            <a:r>
              <a:rPr sz="1600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可</a:t>
            </a:r>
            <a:r>
              <a:rPr sz="1600" spc="-10" dirty="0">
                <a:latin typeface="DFKai-SB"/>
                <a:cs typeface="DFKai-SB"/>
              </a:rPr>
              <a:t>以</a:t>
            </a:r>
            <a:r>
              <a:rPr sz="1600" spc="-5" dirty="0">
                <a:latin typeface="DFKai-SB"/>
                <a:cs typeface="DFKai-SB"/>
              </a:rPr>
              <a:t>賣</a:t>
            </a:r>
            <a:r>
              <a:rPr sz="1600" dirty="0">
                <a:latin typeface="DFKai-SB"/>
                <a:cs typeface="DFKai-SB"/>
              </a:rPr>
              <a:t>出</a:t>
            </a:r>
            <a:r>
              <a:rPr sz="1600" spc="-5" dirty="0">
                <a:latin typeface="DFKai-SB"/>
                <a:cs typeface="DFKai-SB"/>
              </a:rPr>
              <a:t>。</a:t>
            </a:r>
            <a:endParaRPr sz="1600">
              <a:latin typeface="DFKai-SB"/>
              <a:cs typeface="DFKai-SB"/>
            </a:endParaRPr>
          </a:p>
          <a:p>
            <a:pPr marL="182880" marR="6350" indent="-182880">
              <a:lnSpc>
                <a:spcPct val="120000"/>
              </a:lnSpc>
              <a:buAutoNum type="arabicPeriod" startAt="2"/>
              <a:tabLst>
                <a:tab pos="182880" algn="l"/>
              </a:tabLst>
            </a:pP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軸之上向下</a:t>
            </a:r>
            <a:r>
              <a:rPr sz="1600" spc="-5" dirty="0">
                <a:latin typeface="DFKai-SB"/>
                <a:cs typeface="DFKai-SB"/>
              </a:rPr>
              <a:t>突</a:t>
            </a:r>
            <a:r>
              <a:rPr sz="1600" spc="5" dirty="0">
                <a:latin typeface="DFKai-SB"/>
                <a:cs typeface="DFKai-SB"/>
              </a:rPr>
              <a:t>破</a:t>
            </a:r>
            <a:r>
              <a:rPr sz="1600" spc="-5" dirty="0">
                <a:latin typeface="Arial"/>
                <a:cs typeface="Arial"/>
              </a:rPr>
              <a:t>MAC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5" dirty="0">
                <a:latin typeface="DFKai-SB"/>
                <a:cs typeface="DFKai-SB"/>
              </a:rPr>
              <a:t>，可 獲利賣出。</a:t>
            </a:r>
            <a:r>
              <a:rPr sz="1600" spc="-5" dirty="0">
                <a:latin typeface="DFKai-SB"/>
                <a:cs typeface="DFKai-SB"/>
              </a:rPr>
              <a:t>拉</a:t>
            </a:r>
            <a:r>
              <a:rPr sz="1600" dirty="0">
                <a:latin typeface="DFKai-SB"/>
                <a:cs typeface="DFKai-SB"/>
              </a:rPr>
              <a:t>回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</a:t>
            </a:r>
            <a:r>
              <a:rPr sz="1600" spc="-5" dirty="0">
                <a:latin typeface="DFKai-SB"/>
                <a:cs typeface="DFKai-SB"/>
              </a:rPr>
              <a:t>不破</a:t>
            </a:r>
            <a:r>
              <a:rPr sz="1600" spc="5" dirty="0">
                <a:latin typeface="DFKai-SB"/>
                <a:cs typeface="DFKai-SB"/>
              </a:rPr>
              <a:t>再</a:t>
            </a:r>
            <a:r>
              <a:rPr sz="1600" spc="-5" dirty="0">
                <a:latin typeface="DFKai-SB"/>
                <a:cs typeface="DFKai-SB"/>
              </a:rPr>
              <a:t>買進。</a:t>
            </a:r>
            <a:endParaRPr sz="1600">
              <a:latin typeface="DFKai-SB"/>
              <a:cs typeface="DFKai-SB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Arial"/>
                <a:cs typeface="Arial"/>
              </a:rPr>
              <a:t>DIF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軸之下向上</a:t>
            </a:r>
            <a:r>
              <a:rPr sz="1600" spc="-5" dirty="0">
                <a:latin typeface="DFKai-SB"/>
                <a:cs typeface="DFKai-SB"/>
              </a:rPr>
              <a:t>突破</a:t>
            </a:r>
            <a:r>
              <a:rPr sz="1600" spc="-5" dirty="0">
                <a:latin typeface="Arial"/>
                <a:cs typeface="Arial"/>
              </a:rPr>
              <a:t>MACD</a:t>
            </a:r>
            <a:r>
              <a:rPr sz="1600" spc="-5" dirty="0">
                <a:latin typeface="DFKai-SB"/>
                <a:cs typeface="DFKai-SB"/>
              </a:rPr>
              <a:t>，</a:t>
            </a:r>
            <a:endParaRPr sz="1600">
              <a:latin typeface="DFKai-SB"/>
              <a:cs typeface="DFKai-SB"/>
            </a:endParaRPr>
          </a:p>
          <a:p>
            <a:pPr marL="375285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DFKai-SB"/>
                <a:cs typeface="DFKai-SB"/>
              </a:rPr>
              <a:t>可以擇機介</a:t>
            </a:r>
            <a:r>
              <a:rPr sz="1600" spc="-5" dirty="0">
                <a:latin typeface="DFKai-SB"/>
                <a:cs typeface="DFKai-SB"/>
              </a:rPr>
              <a:t>入</a:t>
            </a:r>
            <a:r>
              <a:rPr sz="1600" spc="-10" dirty="0">
                <a:latin typeface="DFKai-SB"/>
                <a:cs typeface="DFKai-SB"/>
              </a:rPr>
              <a:t>。</a:t>
            </a:r>
            <a:r>
              <a:rPr sz="1600" dirty="0">
                <a:latin typeface="DFKai-SB"/>
                <a:cs typeface="DFKai-SB"/>
              </a:rPr>
              <a:t>拉回</a:t>
            </a:r>
            <a:r>
              <a:rPr sz="1600" spc="-10" dirty="0">
                <a:latin typeface="Arial"/>
                <a:cs typeface="Arial"/>
              </a:rPr>
              <a:t>0</a:t>
            </a:r>
            <a:r>
              <a:rPr sz="1600" spc="-5" dirty="0">
                <a:latin typeface="DFKai-SB"/>
                <a:cs typeface="DFKai-SB"/>
              </a:rPr>
              <a:t>軸</a:t>
            </a:r>
            <a:r>
              <a:rPr sz="1600" dirty="0">
                <a:latin typeface="DFKai-SB"/>
                <a:cs typeface="DFKai-SB"/>
              </a:rPr>
              <a:t>不</a:t>
            </a:r>
            <a:r>
              <a:rPr sz="1600" spc="-5" dirty="0">
                <a:latin typeface="DFKai-SB"/>
                <a:cs typeface="DFKai-SB"/>
              </a:rPr>
              <a:t>破再</a:t>
            </a:r>
            <a:endParaRPr sz="1600">
              <a:latin typeface="DFKai-SB"/>
              <a:cs typeface="DFKai-SB"/>
            </a:endParaRPr>
          </a:p>
          <a:p>
            <a:pPr marL="375285">
              <a:lnSpc>
                <a:spcPct val="100000"/>
              </a:lnSpc>
              <a:spcBef>
                <a:spcPts val="385"/>
              </a:spcBef>
            </a:pPr>
            <a:r>
              <a:rPr sz="1600" spc="5" dirty="0">
                <a:latin typeface="DFKai-SB"/>
                <a:cs typeface="DFKai-SB"/>
              </a:rPr>
              <a:t>賣</a:t>
            </a:r>
            <a:r>
              <a:rPr sz="1600" spc="-5" dirty="0">
                <a:latin typeface="DFKai-SB"/>
                <a:cs typeface="DFKai-SB"/>
              </a:rPr>
              <a:t>出。</a:t>
            </a:r>
            <a:endParaRPr sz="1600">
              <a:latin typeface="DFKai-SB"/>
              <a:cs typeface="DFKai-SB"/>
            </a:endParaRPr>
          </a:p>
          <a:p>
            <a:pPr marL="182880" marR="120014" indent="-182880" algn="just">
              <a:lnSpc>
                <a:spcPct val="120000"/>
              </a:lnSpc>
              <a:buFont typeface="Arial"/>
              <a:buAutoNum type="arabicPeriod" startAt="4"/>
              <a:tabLst>
                <a:tab pos="182880" algn="l"/>
              </a:tabLst>
            </a:pPr>
            <a:r>
              <a:rPr sz="1600" spc="5" dirty="0">
                <a:latin typeface="DFKai-SB"/>
                <a:cs typeface="DFKai-SB"/>
              </a:rPr>
              <a:t>柱線在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軸以</a:t>
            </a:r>
            <a:r>
              <a:rPr sz="1600" spc="-5" dirty="0">
                <a:latin typeface="DFKai-SB"/>
                <a:cs typeface="DFKai-SB"/>
              </a:rPr>
              <a:t>上</a:t>
            </a:r>
            <a:r>
              <a:rPr sz="1600" spc="5" dirty="0">
                <a:latin typeface="DFKai-SB"/>
                <a:cs typeface="DFKai-SB"/>
              </a:rPr>
              <a:t>表</a:t>
            </a:r>
            <a:r>
              <a:rPr sz="1600" spc="-5" dirty="0">
                <a:latin typeface="DFKai-SB"/>
                <a:cs typeface="DFKai-SB"/>
              </a:rPr>
              <a:t>示漲</a:t>
            </a:r>
            <a:r>
              <a:rPr sz="1600" spc="5" dirty="0">
                <a:latin typeface="DFKai-SB"/>
                <a:cs typeface="DFKai-SB"/>
              </a:rPr>
              <a:t>勢</a:t>
            </a:r>
            <a:r>
              <a:rPr sz="1600" spc="-5" dirty="0">
                <a:latin typeface="DFKai-SB"/>
                <a:cs typeface="DFKai-SB"/>
              </a:rPr>
              <a:t>，越</a:t>
            </a:r>
            <a:r>
              <a:rPr sz="1600" spc="5" dirty="0">
                <a:latin typeface="DFKai-SB"/>
                <a:cs typeface="DFKai-SB"/>
              </a:rPr>
              <a:t>來</a:t>
            </a:r>
            <a:r>
              <a:rPr sz="1600" spc="-5" dirty="0">
                <a:latin typeface="DFKai-SB"/>
                <a:cs typeface="DFKai-SB"/>
              </a:rPr>
              <a:t>越 </a:t>
            </a:r>
            <a:r>
              <a:rPr sz="1600" spc="5" dirty="0">
                <a:latin typeface="DFKai-SB"/>
                <a:cs typeface="DFKai-SB"/>
              </a:rPr>
              <a:t>長</a:t>
            </a:r>
            <a:r>
              <a:rPr sz="1600" spc="-5" dirty="0">
                <a:latin typeface="DFKai-SB"/>
                <a:cs typeface="DFKai-SB"/>
              </a:rPr>
              <a:t>即仍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DFKai-SB"/>
                <a:cs typeface="DFKai-SB"/>
              </a:rPr>
              <a:t>漲勢中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變短</a:t>
            </a:r>
            <a:r>
              <a:rPr sz="1600" spc="5" dirty="0">
                <a:latin typeface="DFKai-SB"/>
                <a:cs typeface="DFKai-SB"/>
              </a:rPr>
              <a:t>就</a:t>
            </a:r>
            <a:r>
              <a:rPr sz="1600" spc="-5" dirty="0">
                <a:latin typeface="DFKai-SB"/>
                <a:cs typeface="DFKai-SB"/>
              </a:rPr>
              <a:t>是賣出 </a:t>
            </a:r>
            <a:r>
              <a:rPr sz="1600" dirty="0">
                <a:latin typeface="DFKai-SB"/>
                <a:cs typeface="DFKai-SB"/>
              </a:rPr>
              <a:t>訊</a:t>
            </a:r>
            <a:r>
              <a:rPr sz="1600" spc="-5" dirty="0">
                <a:latin typeface="DFKai-SB"/>
                <a:cs typeface="DFKai-SB"/>
              </a:rPr>
              <a:t>號；</a:t>
            </a:r>
            <a:endParaRPr sz="1600">
              <a:latin typeface="DFKai-SB"/>
              <a:cs typeface="DFKai-SB"/>
            </a:endParaRPr>
          </a:p>
          <a:p>
            <a:pPr marL="193675" marR="24130" indent="46990" algn="just">
              <a:lnSpc>
                <a:spcPct val="120000"/>
              </a:lnSpc>
            </a:pPr>
            <a:r>
              <a:rPr sz="1600" spc="5" dirty="0">
                <a:latin typeface="DFKai-SB"/>
                <a:cs typeface="DFKai-SB"/>
              </a:rPr>
              <a:t>柱線在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軸以</a:t>
            </a:r>
            <a:r>
              <a:rPr sz="1600" spc="-5" dirty="0">
                <a:latin typeface="DFKai-SB"/>
                <a:cs typeface="DFKai-SB"/>
              </a:rPr>
              <a:t>下表</a:t>
            </a:r>
            <a:r>
              <a:rPr sz="1600" spc="5" dirty="0">
                <a:latin typeface="DFKai-SB"/>
                <a:cs typeface="DFKai-SB"/>
              </a:rPr>
              <a:t>示</a:t>
            </a:r>
            <a:r>
              <a:rPr sz="1600" spc="-5" dirty="0">
                <a:latin typeface="DFKai-SB"/>
                <a:cs typeface="DFKai-SB"/>
              </a:rPr>
              <a:t>跌勢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越來越 </a:t>
            </a:r>
            <a:r>
              <a:rPr sz="1600" spc="5" dirty="0">
                <a:latin typeface="DFKai-SB"/>
                <a:cs typeface="DFKai-SB"/>
              </a:rPr>
              <a:t>長</a:t>
            </a:r>
            <a:r>
              <a:rPr sz="1600" spc="-5" dirty="0">
                <a:latin typeface="DFKai-SB"/>
                <a:cs typeface="DFKai-SB"/>
              </a:rPr>
              <a:t>即仍</a:t>
            </a:r>
            <a:r>
              <a:rPr sz="1600" spc="5" dirty="0">
                <a:latin typeface="DFKai-SB"/>
                <a:cs typeface="DFKai-SB"/>
              </a:rPr>
              <a:t>在</a:t>
            </a:r>
            <a:r>
              <a:rPr sz="1600" spc="-5" dirty="0">
                <a:latin typeface="DFKai-SB"/>
                <a:cs typeface="DFKai-SB"/>
              </a:rPr>
              <a:t>跌勢中</a:t>
            </a:r>
            <a:r>
              <a:rPr sz="1600" spc="5" dirty="0">
                <a:latin typeface="DFKai-SB"/>
                <a:cs typeface="DFKai-SB"/>
              </a:rPr>
              <a:t>，</a:t>
            </a:r>
            <a:r>
              <a:rPr sz="1600" spc="-5" dirty="0">
                <a:latin typeface="DFKai-SB"/>
                <a:cs typeface="DFKai-SB"/>
              </a:rPr>
              <a:t>變短</a:t>
            </a:r>
            <a:r>
              <a:rPr sz="1600" spc="5" dirty="0">
                <a:latin typeface="DFKai-SB"/>
                <a:cs typeface="DFKai-SB"/>
              </a:rPr>
              <a:t>就</a:t>
            </a:r>
            <a:r>
              <a:rPr sz="1600" spc="-5" dirty="0">
                <a:latin typeface="DFKai-SB"/>
                <a:cs typeface="DFKai-SB"/>
              </a:rPr>
              <a:t>是買進訊 </a:t>
            </a:r>
            <a:r>
              <a:rPr sz="1600" spc="5" dirty="0">
                <a:latin typeface="DFKai-SB"/>
                <a:cs typeface="DFKai-SB"/>
              </a:rPr>
              <a:t>號。</a:t>
            </a:r>
            <a:endParaRPr sz="16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183" y="265048"/>
            <a:ext cx="5922710" cy="551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0" y="5216652"/>
            <a:ext cx="242315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5604" y="2520695"/>
            <a:ext cx="414540" cy="2346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896" y="2710307"/>
            <a:ext cx="157480" cy="2088514"/>
          </a:xfrm>
          <a:custGeom>
            <a:avLst/>
            <a:gdLst/>
            <a:ahLst/>
            <a:cxnLst/>
            <a:rect l="l" t="t" r="r" b="b"/>
            <a:pathLst>
              <a:path w="157480" h="2088514">
                <a:moveTo>
                  <a:pt x="77974" y="69657"/>
                </a:moveTo>
                <a:lnTo>
                  <a:pt x="60806" y="99865"/>
                </a:lnTo>
                <a:lnTo>
                  <a:pt x="82083" y="2088514"/>
                </a:lnTo>
                <a:lnTo>
                  <a:pt x="117135" y="2088133"/>
                </a:lnTo>
                <a:lnTo>
                  <a:pt x="95859" y="99573"/>
                </a:lnTo>
                <a:lnTo>
                  <a:pt x="77974" y="69657"/>
                </a:lnTo>
                <a:close/>
              </a:path>
              <a:path w="157480" h="2088514">
                <a:moveTo>
                  <a:pt x="77257" y="0"/>
                </a:moveTo>
                <a:lnTo>
                  <a:pt x="2200" y="131952"/>
                </a:lnTo>
                <a:lnTo>
                  <a:pt x="0" y="138558"/>
                </a:lnTo>
                <a:lnTo>
                  <a:pt x="502" y="145272"/>
                </a:lnTo>
                <a:lnTo>
                  <a:pt x="3504" y="151294"/>
                </a:lnTo>
                <a:lnTo>
                  <a:pt x="8804" y="155828"/>
                </a:lnTo>
                <a:lnTo>
                  <a:pt x="15392" y="158031"/>
                </a:lnTo>
                <a:lnTo>
                  <a:pt x="22076" y="157543"/>
                </a:lnTo>
                <a:lnTo>
                  <a:pt x="28092" y="154578"/>
                </a:lnTo>
                <a:lnTo>
                  <a:pt x="32680" y="149351"/>
                </a:lnTo>
                <a:lnTo>
                  <a:pt x="60806" y="99865"/>
                </a:lnTo>
                <a:lnTo>
                  <a:pt x="60112" y="35051"/>
                </a:lnTo>
                <a:lnTo>
                  <a:pt x="95164" y="34670"/>
                </a:lnTo>
                <a:lnTo>
                  <a:pt x="97972" y="34670"/>
                </a:lnTo>
                <a:lnTo>
                  <a:pt x="77257" y="0"/>
                </a:lnTo>
                <a:close/>
              </a:path>
              <a:path w="157480" h="2088514">
                <a:moveTo>
                  <a:pt x="97972" y="34670"/>
                </a:moveTo>
                <a:lnTo>
                  <a:pt x="95164" y="34670"/>
                </a:lnTo>
                <a:lnTo>
                  <a:pt x="95859" y="99573"/>
                </a:lnTo>
                <a:lnTo>
                  <a:pt x="125009" y="148335"/>
                </a:lnTo>
                <a:lnTo>
                  <a:pt x="129690" y="153465"/>
                </a:lnTo>
                <a:lnTo>
                  <a:pt x="135788" y="156321"/>
                </a:lnTo>
                <a:lnTo>
                  <a:pt x="142529" y="156676"/>
                </a:lnTo>
                <a:lnTo>
                  <a:pt x="149139" y="154304"/>
                </a:lnTo>
                <a:lnTo>
                  <a:pt x="154251" y="149643"/>
                </a:lnTo>
                <a:lnTo>
                  <a:pt x="157077" y="143589"/>
                </a:lnTo>
                <a:lnTo>
                  <a:pt x="157426" y="136892"/>
                </a:lnTo>
                <a:lnTo>
                  <a:pt x="155108" y="130301"/>
                </a:lnTo>
                <a:lnTo>
                  <a:pt x="97972" y="34670"/>
                </a:lnTo>
                <a:close/>
              </a:path>
              <a:path w="157480" h="2088514">
                <a:moveTo>
                  <a:pt x="95164" y="34670"/>
                </a:moveTo>
                <a:lnTo>
                  <a:pt x="60112" y="35051"/>
                </a:lnTo>
                <a:lnTo>
                  <a:pt x="60806" y="99865"/>
                </a:lnTo>
                <a:lnTo>
                  <a:pt x="77974" y="69657"/>
                </a:lnTo>
                <a:lnTo>
                  <a:pt x="62525" y="43814"/>
                </a:lnTo>
                <a:lnTo>
                  <a:pt x="92878" y="43433"/>
                </a:lnTo>
                <a:lnTo>
                  <a:pt x="95258" y="43433"/>
                </a:lnTo>
                <a:lnTo>
                  <a:pt x="95164" y="34670"/>
                </a:lnTo>
                <a:close/>
              </a:path>
              <a:path w="157480" h="2088514">
                <a:moveTo>
                  <a:pt x="95258" y="43433"/>
                </a:moveTo>
                <a:lnTo>
                  <a:pt x="92878" y="43433"/>
                </a:lnTo>
                <a:lnTo>
                  <a:pt x="77974" y="69657"/>
                </a:lnTo>
                <a:lnTo>
                  <a:pt x="95859" y="99573"/>
                </a:lnTo>
                <a:lnTo>
                  <a:pt x="95258" y="43433"/>
                </a:lnTo>
                <a:close/>
              </a:path>
              <a:path w="157480" h="2088514">
                <a:moveTo>
                  <a:pt x="92878" y="43433"/>
                </a:moveTo>
                <a:lnTo>
                  <a:pt x="62525" y="43814"/>
                </a:lnTo>
                <a:lnTo>
                  <a:pt x="77974" y="69657"/>
                </a:lnTo>
                <a:lnTo>
                  <a:pt x="92878" y="4343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0163" y="2870707"/>
            <a:ext cx="9556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柱線</a:t>
            </a: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5" dirty="0">
                <a:latin typeface="DFKai-SB"/>
                <a:cs typeface="DFKai-SB"/>
              </a:rPr>
              <a:t>軸以 上</a:t>
            </a:r>
            <a:r>
              <a:rPr sz="1600" spc="-5" dirty="0">
                <a:latin typeface="DFKai-SB"/>
                <a:cs typeface="DFKai-SB"/>
              </a:rPr>
              <a:t>越來越 </a:t>
            </a:r>
            <a:r>
              <a:rPr sz="1600" spc="5" dirty="0">
                <a:latin typeface="DFKai-SB"/>
                <a:cs typeface="DFKai-SB"/>
              </a:rPr>
              <a:t>短</a:t>
            </a:r>
            <a:r>
              <a:rPr sz="1600" spc="-5" dirty="0">
                <a:latin typeface="DFKai-SB"/>
                <a:cs typeface="DFKai-SB"/>
              </a:rPr>
              <a:t>可賣出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6160" y="504151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19955" y="3486911"/>
            <a:ext cx="414540" cy="1885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2700" y="3676522"/>
            <a:ext cx="157480" cy="1626235"/>
          </a:xfrm>
          <a:custGeom>
            <a:avLst/>
            <a:gdLst/>
            <a:ahLst/>
            <a:cxnLst/>
            <a:rect l="l" t="t" r="r" b="b"/>
            <a:pathLst>
              <a:path w="157479" h="1626235">
                <a:moveTo>
                  <a:pt x="77791" y="69547"/>
                </a:moveTo>
                <a:lnTo>
                  <a:pt x="60676" y="99826"/>
                </a:lnTo>
                <a:lnTo>
                  <a:pt x="81631" y="1626108"/>
                </a:lnTo>
                <a:lnTo>
                  <a:pt x="116683" y="1625599"/>
                </a:lnTo>
                <a:lnTo>
                  <a:pt x="95729" y="99395"/>
                </a:lnTo>
                <a:lnTo>
                  <a:pt x="77791" y="69547"/>
                </a:lnTo>
                <a:close/>
              </a:path>
              <a:path w="157479" h="1626235">
                <a:moveTo>
                  <a:pt x="76805" y="0"/>
                </a:moveTo>
                <a:lnTo>
                  <a:pt x="2129" y="132206"/>
                </a:lnTo>
                <a:lnTo>
                  <a:pt x="0" y="138795"/>
                </a:lnTo>
                <a:lnTo>
                  <a:pt x="525" y="145478"/>
                </a:lnTo>
                <a:lnTo>
                  <a:pt x="3504" y="151495"/>
                </a:lnTo>
                <a:lnTo>
                  <a:pt x="8733" y="156082"/>
                </a:lnTo>
                <a:lnTo>
                  <a:pt x="15392" y="158212"/>
                </a:lnTo>
                <a:lnTo>
                  <a:pt x="22099" y="157686"/>
                </a:lnTo>
                <a:lnTo>
                  <a:pt x="28092" y="154707"/>
                </a:lnTo>
                <a:lnTo>
                  <a:pt x="32629" y="149443"/>
                </a:lnTo>
                <a:lnTo>
                  <a:pt x="60676" y="99826"/>
                </a:lnTo>
                <a:lnTo>
                  <a:pt x="59787" y="35051"/>
                </a:lnTo>
                <a:lnTo>
                  <a:pt x="94839" y="34543"/>
                </a:lnTo>
                <a:lnTo>
                  <a:pt x="97585" y="34543"/>
                </a:lnTo>
                <a:lnTo>
                  <a:pt x="76805" y="0"/>
                </a:lnTo>
                <a:close/>
              </a:path>
              <a:path w="157479" h="1626235">
                <a:moveTo>
                  <a:pt x="97585" y="34543"/>
                </a:moveTo>
                <a:lnTo>
                  <a:pt x="94839" y="34543"/>
                </a:lnTo>
                <a:lnTo>
                  <a:pt x="95729" y="99395"/>
                </a:lnTo>
                <a:lnTo>
                  <a:pt x="125065" y="148208"/>
                </a:lnTo>
                <a:lnTo>
                  <a:pt x="129744" y="153320"/>
                </a:lnTo>
                <a:lnTo>
                  <a:pt x="135828" y="156146"/>
                </a:lnTo>
                <a:lnTo>
                  <a:pt x="142531" y="156495"/>
                </a:lnTo>
                <a:lnTo>
                  <a:pt x="149068" y="154177"/>
                </a:lnTo>
                <a:lnTo>
                  <a:pt x="154251" y="149443"/>
                </a:lnTo>
                <a:lnTo>
                  <a:pt x="157100" y="143351"/>
                </a:lnTo>
                <a:lnTo>
                  <a:pt x="157426" y="136640"/>
                </a:lnTo>
                <a:lnTo>
                  <a:pt x="155037" y="130047"/>
                </a:lnTo>
                <a:lnTo>
                  <a:pt x="97585" y="34543"/>
                </a:lnTo>
                <a:close/>
              </a:path>
              <a:path w="157479" h="1626235">
                <a:moveTo>
                  <a:pt x="94839" y="34543"/>
                </a:moveTo>
                <a:lnTo>
                  <a:pt x="59787" y="35051"/>
                </a:lnTo>
                <a:lnTo>
                  <a:pt x="60676" y="99826"/>
                </a:lnTo>
                <a:lnTo>
                  <a:pt x="77791" y="69547"/>
                </a:lnTo>
                <a:lnTo>
                  <a:pt x="62327" y="43814"/>
                </a:lnTo>
                <a:lnTo>
                  <a:pt x="92553" y="43433"/>
                </a:lnTo>
                <a:lnTo>
                  <a:pt x="94961" y="43433"/>
                </a:lnTo>
                <a:lnTo>
                  <a:pt x="94839" y="34543"/>
                </a:lnTo>
                <a:close/>
              </a:path>
              <a:path w="157479" h="1626235">
                <a:moveTo>
                  <a:pt x="94961" y="43433"/>
                </a:moveTo>
                <a:lnTo>
                  <a:pt x="92553" y="43433"/>
                </a:lnTo>
                <a:lnTo>
                  <a:pt x="77791" y="69547"/>
                </a:lnTo>
                <a:lnTo>
                  <a:pt x="95729" y="99395"/>
                </a:lnTo>
                <a:lnTo>
                  <a:pt x="94961" y="43433"/>
                </a:lnTo>
                <a:close/>
              </a:path>
              <a:path w="157479" h="1626235">
                <a:moveTo>
                  <a:pt x="92553" y="43433"/>
                </a:moveTo>
                <a:lnTo>
                  <a:pt x="62327" y="43814"/>
                </a:lnTo>
                <a:lnTo>
                  <a:pt x="77791" y="69547"/>
                </a:lnTo>
                <a:lnTo>
                  <a:pt x="92553" y="4343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29709" y="5427065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4524" y="3668255"/>
            <a:ext cx="414540" cy="707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5341" y="3701034"/>
            <a:ext cx="157480" cy="449580"/>
          </a:xfrm>
          <a:custGeom>
            <a:avLst/>
            <a:gdLst/>
            <a:ahLst/>
            <a:cxnLst/>
            <a:rect l="l" t="t" r="r" b="b"/>
            <a:pathLst>
              <a:path w="157480" h="449579">
                <a:moveTo>
                  <a:pt x="15109" y="292290"/>
                </a:moveTo>
                <a:lnTo>
                  <a:pt x="8501" y="294513"/>
                </a:lnTo>
                <a:lnTo>
                  <a:pt x="3349" y="299120"/>
                </a:lnTo>
                <a:lnTo>
                  <a:pt x="436" y="305181"/>
                </a:lnTo>
                <a:lnTo>
                  <a:pt x="0" y="311908"/>
                </a:lnTo>
                <a:lnTo>
                  <a:pt x="2278" y="318516"/>
                </a:lnTo>
                <a:lnTo>
                  <a:pt x="78732" y="449580"/>
                </a:lnTo>
                <a:lnTo>
                  <a:pt x="99030" y="414782"/>
                </a:lnTo>
                <a:lnTo>
                  <a:pt x="61206" y="414782"/>
                </a:lnTo>
                <a:lnTo>
                  <a:pt x="61206" y="350066"/>
                </a:lnTo>
                <a:lnTo>
                  <a:pt x="32504" y="300863"/>
                </a:lnTo>
                <a:lnTo>
                  <a:pt x="27896" y="295656"/>
                </a:lnTo>
                <a:lnTo>
                  <a:pt x="21836" y="292735"/>
                </a:lnTo>
                <a:lnTo>
                  <a:pt x="15109" y="292290"/>
                </a:lnTo>
                <a:close/>
              </a:path>
              <a:path w="157480" h="449579">
                <a:moveTo>
                  <a:pt x="61206" y="350066"/>
                </a:moveTo>
                <a:lnTo>
                  <a:pt x="61206" y="414782"/>
                </a:lnTo>
                <a:lnTo>
                  <a:pt x="96258" y="414782"/>
                </a:lnTo>
                <a:lnTo>
                  <a:pt x="96258" y="406019"/>
                </a:lnTo>
                <a:lnTo>
                  <a:pt x="63619" y="406019"/>
                </a:lnTo>
                <a:lnTo>
                  <a:pt x="78732" y="380111"/>
                </a:lnTo>
                <a:lnTo>
                  <a:pt x="61206" y="350066"/>
                </a:lnTo>
                <a:close/>
              </a:path>
              <a:path w="157480" h="449579">
                <a:moveTo>
                  <a:pt x="142355" y="292290"/>
                </a:moveTo>
                <a:lnTo>
                  <a:pt x="135628" y="292735"/>
                </a:lnTo>
                <a:lnTo>
                  <a:pt x="129567" y="295656"/>
                </a:lnTo>
                <a:lnTo>
                  <a:pt x="124960" y="300863"/>
                </a:lnTo>
                <a:lnTo>
                  <a:pt x="96258" y="350066"/>
                </a:lnTo>
                <a:lnTo>
                  <a:pt x="96258" y="414782"/>
                </a:lnTo>
                <a:lnTo>
                  <a:pt x="99030" y="414782"/>
                </a:lnTo>
                <a:lnTo>
                  <a:pt x="155186" y="318516"/>
                </a:lnTo>
                <a:lnTo>
                  <a:pt x="157464" y="311908"/>
                </a:lnTo>
                <a:lnTo>
                  <a:pt x="157027" y="305181"/>
                </a:lnTo>
                <a:lnTo>
                  <a:pt x="154114" y="299120"/>
                </a:lnTo>
                <a:lnTo>
                  <a:pt x="148963" y="294513"/>
                </a:lnTo>
                <a:lnTo>
                  <a:pt x="142355" y="292290"/>
                </a:lnTo>
                <a:close/>
              </a:path>
              <a:path w="157480" h="449579">
                <a:moveTo>
                  <a:pt x="78732" y="380111"/>
                </a:moveTo>
                <a:lnTo>
                  <a:pt x="63619" y="406019"/>
                </a:lnTo>
                <a:lnTo>
                  <a:pt x="93845" y="406019"/>
                </a:lnTo>
                <a:lnTo>
                  <a:pt x="78732" y="380111"/>
                </a:lnTo>
                <a:close/>
              </a:path>
              <a:path w="157480" h="449579">
                <a:moveTo>
                  <a:pt x="96258" y="350066"/>
                </a:moveTo>
                <a:lnTo>
                  <a:pt x="78732" y="380111"/>
                </a:lnTo>
                <a:lnTo>
                  <a:pt x="93845" y="406019"/>
                </a:lnTo>
                <a:lnTo>
                  <a:pt x="96258" y="406019"/>
                </a:lnTo>
                <a:lnTo>
                  <a:pt x="96258" y="350066"/>
                </a:lnTo>
                <a:close/>
              </a:path>
              <a:path w="157480" h="449579">
                <a:moveTo>
                  <a:pt x="96258" y="0"/>
                </a:moveTo>
                <a:lnTo>
                  <a:pt x="61206" y="0"/>
                </a:lnTo>
                <a:lnTo>
                  <a:pt x="61206" y="350066"/>
                </a:lnTo>
                <a:lnTo>
                  <a:pt x="78732" y="380111"/>
                </a:lnTo>
                <a:lnTo>
                  <a:pt x="96258" y="350066"/>
                </a:lnTo>
                <a:lnTo>
                  <a:pt x="96258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22821" y="3931411"/>
            <a:ext cx="54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+100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2040"/>
            <a:ext cx="368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DFKai-SB"/>
                <a:cs typeface="DFKai-SB"/>
              </a:rPr>
              <a:t>技術</a:t>
            </a:r>
            <a:r>
              <a:rPr sz="3200" spc="-15" dirty="0">
                <a:latin typeface="DFKai-SB"/>
                <a:cs typeface="DFKai-SB"/>
              </a:rPr>
              <a:t>分</a:t>
            </a:r>
            <a:r>
              <a:rPr sz="3200" spc="5" dirty="0">
                <a:latin typeface="DFKai-SB"/>
                <a:cs typeface="DFKai-SB"/>
              </a:rPr>
              <a:t>析與</a:t>
            </a:r>
            <a:r>
              <a:rPr sz="3200" spc="-15" dirty="0">
                <a:latin typeface="DFKai-SB"/>
                <a:cs typeface="DFKai-SB"/>
              </a:rPr>
              <a:t>基</a:t>
            </a:r>
            <a:r>
              <a:rPr sz="3200" spc="5" dirty="0">
                <a:latin typeface="DFKai-SB"/>
                <a:cs typeface="DFKai-SB"/>
              </a:rPr>
              <a:t>本分析</a:t>
            </a:r>
            <a:endParaRPr sz="3200" dirty="0">
              <a:latin typeface="DFKai-SB"/>
              <a:cs typeface="DFKai-S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59" y="635508"/>
            <a:ext cx="4537075" cy="2308860"/>
          </a:xfrm>
          <a:prstGeom prst="rect">
            <a:avLst/>
          </a:prstGeom>
          <a:solidFill>
            <a:srgbClr val="CCFFFF"/>
          </a:solidFill>
          <a:ln w="9144">
            <a:solidFill>
              <a:srgbClr val="FD853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 marR="88265" algn="just">
              <a:lnSpc>
                <a:spcPct val="100099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基本分析意義：就是針對可能影響股市的 外圍因素進行分析，所謂外圍因素是指可 能影響整體股市、產業、個別公司的總體 經濟變數、產業變數、公司財務變數、政 治社會變數，針對這些變數加以分析探討 ，尋求這些變數對股價影響的因果關係、 方向與強弱，並根據分析結果來計算出公 司合理的真實價值，從而預測股價未來的 走勢。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3376" y="635508"/>
            <a:ext cx="3744595" cy="2308860"/>
          </a:xfrm>
          <a:prstGeom prst="rect">
            <a:avLst/>
          </a:prstGeom>
          <a:solidFill>
            <a:srgbClr val="CCFFFF"/>
          </a:solidFill>
          <a:ln w="9144">
            <a:solidFill>
              <a:srgbClr val="FD853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710" marR="214629" algn="just">
              <a:lnSpc>
                <a:spcPct val="100099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技術分析意義：是指利用股票相 關變數的現在或歷史資料來形成 各項</a:t>
            </a:r>
            <a:r>
              <a:rPr sz="1800" spc="-5" dirty="0">
                <a:latin typeface="DFKai-SB"/>
                <a:cs typeface="DFKai-SB"/>
              </a:rPr>
              <a:t>圖表或是將股市相關統計資 料經過</a:t>
            </a:r>
            <a:r>
              <a:rPr sz="1800" dirty="0">
                <a:latin typeface="DFKai-SB"/>
                <a:cs typeface="DFKai-SB"/>
              </a:rPr>
              <a:t>量化的過程，形成技術指 標，然後透過圖表分析的技巧或 是各項技術指標的判斷法則，來 預測未來股價的變動趨勢，並進 一步獲得股市進出買賣的依據。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9246" y="5481015"/>
            <a:ext cx="23050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DFKai-SB"/>
                <a:cs typeface="DFKai-SB"/>
              </a:rPr>
              <a:t>、</a:t>
            </a:r>
            <a:endParaRPr sz="1600">
              <a:latin typeface="DFKai-SB"/>
              <a:cs typeface="DFKai-SB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1600" spc="-5" dirty="0">
                <a:latin typeface="DFKai-SB"/>
                <a:cs typeface="DFKai-SB"/>
              </a:rPr>
              <a:t>、</a:t>
            </a:r>
            <a:endParaRPr sz="1600">
              <a:latin typeface="DFKai-SB"/>
              <a:cs typeface="DFKai-SB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9223" y="3062604"/>
          <a:ext cx="7561580" cy="387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860"/>
                        </a:lnSpc>
                      </a:pPr>
                      <a:r>
                        <a:rPr sz="1600" b="1" dirty="0">
                          <a:latin typeface="Microsoft YaHei"/>
                          <a:cs typeface="Microsoft YaHei"/>
                        </a:rPr>
                        <a:t>基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本</a:t>
                      </a:r>
                      <a:r>
                        <a:rPr sz="1600" b="1" spc="-10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析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60"/>
                        </a:lnSpc>
                      </a:pPr>
                      <a:r>
                        <a:rPr sz="1600" b="1" dirty="0">
                          <a:latin typeface="Microsoft YaHei"/>
                          <a:cs typeface="Microsoft YaHei"/>
                        </a:rPr>
                        <a:t>技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術</a:t>
                      </a:r>
                      <a:r>
                        <a:rPr sz="1600" b="1" spc="-10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析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析目的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計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算出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股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票合理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的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真實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預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測股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短期變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動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趨勢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327025" algn="r">
                        <a:lnSpc>
                          <a:spcPts val="1860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析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內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容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探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討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影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響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股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的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經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濟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因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素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0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研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究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股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過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去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的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成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交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成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交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量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投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資法則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 marR="1480185">
                        <a:lnSpc>
                          <a:spcPts val="1920"/>
                        </a:lnSpc>
                        <a:spcBef>
                          <a:spcPts val="5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價值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380" dirty="0">
                          <a:latin typeface="DFKai-SB"/>
                          <a:cs typeface="DFKai-SB"/>
                        </a:rPr>
                        <a:t>格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買進 價值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380" dirty="0">
                          <a:latin typeface="DFKai-SB"/>
                          <a:cs typeface="DFKai-SB"/>
                        </a:rPr>
                        <a:t>格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賣出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依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線形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來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決定買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進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與賣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出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時機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基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本假設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認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為股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價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終究會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反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映真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實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價值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認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為歷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史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會重演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，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故鑑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往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以便知來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投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資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重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點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選股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擇時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主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要獲利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b="1" spc="5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股利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b="1" spc="5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買</a:t>
                      </a:r>
                      <a:r>
                        <a:rPr sz="1600" b="1" spc="-5" dirty="0">
                          <a:solidFill>
                            <a:srgbClr val="0000FF"/>
                          </a:solidFill>
                          <a:latin typeface="Microsoft YaHei"/>
                          <a:cs typeface="Microsoft YaHei"/>
                        </a:rPr>
                        <a:t>賣價差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R="327025" algn="r">
                        <a:lnSpc>
                          <a:spcPts val="1864"/>
                        </a:lnSpc>
                      </a:pPr>
                      <a:r>
                        <a:rPr sz="1600" b="1" spc="5" dirty="0">
                          <a:latin typeface="Microsoft YaHei"/>
                          <a:cs typeface="Microsoft YaHei"/>
                        </a:rPr>
                        <a:t>投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資</a:t>
                      </a:r>
                      <a:r>
                        <a:rPr sz="1600" b="1" spc="-5" dirty="0">
                          <a:latin typeface="Microsoft YaHei"/>
                          <a:cs typeface="Microsoft YaHei"/>
                        </a:rPr>
                        <a:t>期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間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偏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向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長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期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投資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64"/>
                        </a:lnSpc>
                      </a:pPr>
                      <a:r>
                        <a:rPr sz="1600" dirty="0">
                          <a:latin typeface="DFKai-SB"/>
                          <a:cs typeface="DFKai-SB"/>
                        </a:rPr>
                        <a:t>偏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向</a:t>
                      </a:r>
                      <a:r>
                        <a:rPr sz="1600" spc="-10" dirty="0">
                          <a:latin typeface="DFKai-SB"/>
                          <a:cs typeface="DFKai-SB"/>
                        </a:rPr>
                        <a:t>短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期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操作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R="327025" algn="r">
                        <a:lnSpc>
                          <a:spcPts val="1870"/>
                        </a:lnSpc>
                      </a:pPr>
                      <a:r>
                        <a:rPr sz="1600" b="1" spc="10" dirty="0">
                          <a:latin typeface="Microsoft YaHei"/>
                          <a:cs typeface="Microsoft YaHei"/>
                        </a:rPr>
                        <a:t>分</a:t>
                      </a:r>
                      <a:r>
                        <a:rPr sz="1600" b="1" dirty="0">
                          <a:latin typeface="Microsoft YaHei"/>
                          <a:cs typeface="Microsoft YaHei"/>
                        </a:rPr>
                        <a:t>析方法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870"/>
                        </a:lnSpc>
                      </a:pPr>
                      <a:r>
                        <a:rPr sz="1600" spc="5" dirty="0">
                          <a:latin typeface="DFKai-SB"/>
                          <a:cs typeface="DFKai-SB"/>
                        </a:rPr>
                        <a:t>總體分析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(GDP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通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膨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、利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率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24130" marR="889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PMI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等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、產業分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析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競爭狀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態、 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價格、價值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鍊等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、公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司財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報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分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析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(RO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EP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、營收成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長、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殖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利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率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、特殊事件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分析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除權息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130" marR="90170" algn="just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均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線、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乖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離率、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MACD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RSI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KD 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威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廉指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標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、黃金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交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叉、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死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亡交叉、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多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頭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排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列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空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頭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排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列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籌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碼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分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析、</a:t>
                      </a:r>
                      <a:endParaRPr sz="1600">
                        <a:latin typeface="DFKai-SB"/>
                        <a:cs typeface="DFKai-SB"/>
                      </a:endParaRPr>
                    </a:p>
                    <a:p>
                      <a:pPr marL="24130" marR="90170" algn="just">
                        <a:lnSpc>
                          <a:spcPts val="1920"/>
                        </a:lnSpc>
                      </a:pPr>
                      <a:r>
                        <a:rPr sz="1600" spc="10" dirty="0">
                          <a:latin typeface="DFKai-SB"/>
                          <a:cs typeface="DFKai-SB"/>
                        </a:rPr>
                        <a:t>融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資券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比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例、法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人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持股</a:t>
                      </a:r>
                      <a:r>
                        <a:rPr sz="1600" spc="10" dirty="0">
                          <a:latin typeface="DFKai-SB"/>
                          <a:cs typeface="DFKai-SB"/>
                        </a:rPr>
                        <a:t>、</a:t>
                      </a:r>
                      <a:r>
                        <a:rPr sz="1600" dirty="0">
                          <a:latin typeface="DFKai-SB"/>
                          <a:cs typeface="DFKai-SB"/>
                        </a:rPr>
                        <a:t>布林通道 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道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氏理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論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、波浪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理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論、</a:t>
                      </a:r>
                      <a:r>
                        <a:rPr sz="1600" spc="5" dirty="0">
                          <a:latin typeface="DFKai-SB"/>
                          <a:cs typeface="DFKai-SB"/>
                        </a:rPr>
                        <a:t>五</a:t>
                      </a:r>
                      <a:r>
                        <a:rPr sz="1600" spc="-5" dirty="0">
                          <a:latin typeface="DFKai-SB"/>
                          <a:cs typeface="DFKai-SB"/>
                        </a:rPr>
                        <a:t>關價</a:t>
                      </a:r>
                      <a:endParaRPr sz="1600">
                        <a:latin typeface="DFKai-SB"/>
                        <a:cs typeface="DFKai-SB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" y="188974"/>
            <a:ext cx="8979408" cy="6551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44551"/>
            <a:ext cx="2818180" cy="68929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00CC"/>
                </a:solidFill>
                <a:latin typeface="DFKai-SB"/>
                <a:cs typeface="DFKai-SB"/>
              </a:rPr>
              <a:t>布</a:t>
            </a:r>
            <a:r>
              <a:rPr sz="2200" spc="-5" dirty="0">
                <a:solidFill>
                  <a:srgbClr val="0000CC"/>
                </a:solidFill>
                <a:latin typeface="DFKai-SB"/>
                <a:cs typeface="DFKai-SB"/>
              </a:rPr>
              <a:t>林通</a:t>
            </a:r>
            <a:r>
              <a:rPr sz="2200" dirty="0">
                <a:solidFill>
                  <a:srgbClr val="0000CC"/>
                </a:solidFill>
                <a:latin typeface="DFKai-SB"/>
                <a:cs typeface="DFKai-SB"/>
              </a:rPr>
              <a:t>道</a:t>
            </a:r>
            <a:r>
              <a:rPr sz="2200" spc="-5" dirty="0">
                <a:solidFill>
                  <a:srgbClr val="0000CC"/>
                </a:solidFill>
                <a:latin typeface="DFKai-SB"/>
                <a:cs typeface="DFKai-SB"/>
              </a:rPr>
              <a:t>（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1600" spc="-5" dirty="0">
                <a:solidFill>
                  <a:srgbClr val="0000CC"/>
                </a:solidFill>
                <a:latin typeface="Arial"/>
                <a:cs typeface="Arial"/>
              </a:rPr>
              <a:t>OLLINGER</a:t>
            </a:r>
            <a:r>
              <a:rPr sz="1600" spc="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1600" spc="-5" dirty="0">
                <a:solidFill>
                  <a:srgbClr val="0000CC"/>
                </a:solidFill>
                <a:latin typeface="Arial"/>
                <a:cs typeface="Arial"/>
              </a:rPr>
              <a:t>ANDS</a:t>
            </a:r>
            <a:r>
              <a:rPr sz="2000" spc="-5" dirty="0">
                <a:solidFill>
                  <a:srgbClr val="0000CC"/>
                </a:solidFill>
                <a:latin typeface="DFKai-SB"/>
                <a:cs typeface="DFKai-SB"/>
              </a:rPr>
              <a:t>，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BB</a:t>
            </a:r>
            <a:r>
              <a:rPr sz="1600" spc="-5" dirty="0">
                <a:solidFill>
                  <a:srgbClr val="0000CC"/>
                </a:solidFill>
                <a:latin typeface="Arial"/>
                <a:cs typeface="Arial"/>
              </a:rPr>
              <a:t>ANDS</a:t>
            </a:r>
            <a:r>
              <a:rPr sz="2200" spc="-5" dirty="0">
                <a:solidFill>
                  <a:srgbClr val="0000CC"/>
                </a:solidFill>
                <a:latin typeface="DFKai-SB"/>
                <a:cs typeface="DFKai-SB"/>
              </a:rPr>
              <a:t>）</a:t>
            </a:r>
            <a:endParaRPr sz="22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843" y="1269491"/>
            <a:ext cx="3616960" cy="3455035"/>
          </a:xfrm>
          <a:custGeom>
            <a:avLst/>
            <a:gdLst/>
            <a:ahLst/>
            <a:cxnLst/>
            <a:rect l="l" t="t" r="r" b="b"/>
            <a:pathLst>
              <a:path w="3616960" h="3455035">
                <a:moveTo>
                  <a:pt x="0" y="3454908"/>
                </a:moveTo>
                <a:lnTo>
                  <a:pt x="3616452" y="3454908"/>
                </a:lnTo>
                <a:lnTo>
                  <a:pt x="3616452" y="0"/>
                </a:lnTo>
                <a:lnTo>
                  <a:pt x="0" y="0"/>
                </a:lnTo>
                <a:lnTo>
                  <a:pt x="0" y="345490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843" y="1269491"/>
            <a:ext cx="3616960" cy="3455035"/>
          </a:xfrm>
          <a:custGeom>
            <a:avLst/>
            <a:gdLst/>
            <a:ahLst/>
            <a:cxnLst/>
            <a:rect l="l" t="t" r="r" b="b"/>
            <a:pathLst>
              <a:path w="3616960" h="3455035">
                <a:moveTo>
                  <a:pt x="0" y="3454908"/>
                </a:moveTo>
                <a:lnTo>
                  <a:pt x="3616452" y="3454908"/>
                </a:lnTo>
                <a:lnTo>
                  <a:pt x="3616452" y="0"/>
                </a:lnTo>
                <a:lnTo>
                  <a:pt x="0" y="0"/>
                </a:lnTo>
                <a:lnTo>
                  <a:pt x="0" y="3454908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279" y="1221486"/>
            <a:ext cx="360616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DFKai-SB"/>
                <a:cs typeface="DFKai-SB"/>
              </a:rPr>
              <a:t>由</a:t>
            </a:r>
            <a:r>
              <a:rPr sz="2300" spc="15" dirty="0">
                <a:latin typeface="Arial"/>
                <a:cs typeface="Arial"/>
              </a:rPr>
              <a:t>J</a:t>
            </a:r>
            <a:r>
              <a:rPr sz="1800" spc="15" dirty="0">
                <a:latin typeface="Arial"/>
                <a:cs typeface="Arial"/>
              </a:rPr>
              <a:t>OHN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B</a:t>
            </a:r>
            <a:r>
              <a:rPr sz="1800" spc="15" dirty="0">
                <a:latin typeface="Arial"/>
                <a:cs typeface="Arial"/>
              </a:rPr>
              <a:t>OLLINGER</a:t>
            </a:r>
            <a:r>
              <a:rPr sz="2300" dirty="0">
                <a:latin typeface="DFKai-SB"/>
                <a:cs typeface="DFKai-SB"/>
              </a:rPr>
              <a:t>所提出，</a:t>
            </a:r>
            <a:endParaRPr sz="2300">
              <a:latin typeface="DFKai-SB"/>
              <a:cs typeface="DFKai-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279" y="1500377"/>
            <a:ext cx="3438525" cy="290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05"/>
              </a:spcBef>
            </a:pPr>
            <a:r>
              <a:rPr sz="2300" dirty="0">
                <a:latin typeface="DFKai-SB"/>
                <a:cs typeface="DFKai-SB"/>
              </a:rPr>
              <a:t>基本上</a:t>
            </a:r>
            <a:r>
              <a:rPr sz="2300" spc="-15" dirty="0">
                <a:latin typeface="DFKai-SB"/>
                <a:cs typeface="DFKai-SB"/>
              </a:rPr>
              <a:t>它是</a:t>
            </a:r>
            <a:r>
              <a:rPr sz="2300" dirty="0">
                <a:latin typeface="DFKai-SB"/>
                <a:cs typeface="DFKai-SB"/>
              </a:rPr>
              <a:t>由三條</a:t>
            </a:r>
            <a:r>
              <a:rPr sz="2300" spc="-15" dirty="0">
                <a:latin typeface="DFKai-SB"/>
                <a:cs typeface="DFKai-SB"/>
              </a:rPr>
              <a:t>線所</a:t>
            </a:r>
            <a:r>
              <a:rPr sz="2300" dirty="0">
                <a:latin typeface="DFKai-SB"/>
                <a:cs typeface="DFKai-SB"/>
              </a:rPr>
              <a:t>構</a:t>
            </a:r>
            <a:endParaRPr sz="2300">
              <a:latin typeface="DFKai-SB"/>
              <a:cs typeface="DFKai-SB"/>
            </a:endParaRPr>
          </a:p>
          <a:p>
            <a:pPr marL="12700">
              <a:lnSpc>
                <a:spcPts val="2215"/>
              </a:lnSpc>
            </a:pPr>
            <a:r>
              <a:rPr sz="2300" dirty="0">
                <a:latin typeface="DFKai-SB"/>
                <a:cs typeface="DFKai-SB"/>
              </a:rPr>
              <a:t>成的分</a:t>
            </a:r>
            <a:r>
              <a:rPr sz="2300" spc="-10" dirty="0">
                <a:latin typeface="DFKai-SB"/>
                <a:cs typeface="DFKai-SB"/>
              </a:rPr>
              <a:t>析工</a:t>
            </a:r>
            <a:r>
              <a:rPr sz="2300" spc="5" dirty="0">
                <a:latin typeface="DFKai-SB"/>
                <a:cs typeface="DFKai-SB"/>
              </a:rPr>
              <a:t>具，</a:t>
            </a:r>
            <a:r>
              <a:rPr sz="2300" spc="-5" dirty="0">
                <a:latin typeface="DFKai-SB"/>
                <a:cs typeface="DFKai-SB"/>
              </a:rPr>
              <a:t>通</a:t>
            </a:r>
            <a:r>
              <a:rPr sz="2300" spc="-10" dirty="0">
                <a:latin typeface="DFKai-SB"/>
                <a:cs typeface="DFKai-SB"/>
              </a:rPr>
              <a:t>常是</a:t>
            </a:r>
            <a:r>
              <a:rPr sz="2300" spc="5" dirty="0">
                <a:latin typeface="DFKai-SB"/>
                <a:cs typeface="DFKai-SB"/>
              </a:rPr>
              <a:t>以</a:t>
            </a:r>
            <a:endParaRPr sz="2300">
              <a:latin typeface="DFKai-SB"/>
              <a:cs typeface="DFKai-SB"/>
            </a:endParaRPr>
          </a:p>
          <a:p>
            <a:pPr marL="12700" marR="5080">
              <a:lnSpc>
                <a:spcPct val="80000"/>
              </a:lnSpc>
              <a:spcBef>
                <a:spcPts val="280"/>
              </a:spcBef>
            </a:pPr>
            <a:r>
              <a:rPr sz="2300" dirty="0">
                <a:latin typeface="Arial"/>
                <a:cs typeface="Arial"/>
              </a:rPr>
              <a:t>20</a:t>
            </a:r>
            <a:r>
              <a:rPr sz="2300" dirty="0">
                <a:latin typeface="DFKai-SB"/>
                <a:cs typeface="DFKai-SB"/>
              </a:rPr>
              <a:t>日移動平均線</a:t>
            </a:r>
            <a:r>
              <a:rPr sz="2300" spc="-15" dirty="0">
                <a:latin typeface="DFKai-SB"/>
                <a:cs typeface="DFKai-SB"/>
              </a:rPr>
              <a:t>為</a:t>
            </a:r>
            <a:r>
              <a:rPr sz="2300" dirty="0">
                <a:latin typeface="DFKai-SB"/>
                <a:cs typeface="DFKai-SB"/>
              </a:rPr>
              <a:t>中線，  中線加</a:t>
            </a:r>
            <a:r>
              <a:rPr sz="2300" spc="-15" dirty="0">
                <a:latin typeface="DFKai-SB"/>
                <a:cs typeface="DFKai-SB"/>
              </a:rPr>
              <a:t>上兩</a:t>
            </a:r>
            <a:r>
              <a:rPr sz="2300" dirty="0">
                <a:latin typeface="DFKai-SB"/>
                <a:cs typeface="DFKai-SB"/>
              </a:rPr>
              <a:t>倍標準</a:t>
            </a:r>
            <a:r>
              <a:rPr sz="2300" spc="-15" dirty="0">
                <a:latin typeface="DFKai-SB"/>
                <a:cs typeface="DFKai-SB"/>
              </a:rPr>
              <a:t>差（</a:t>
            </a:r>
            <a:r>
              <a:rPr sz="2300" dirty="0">
                <a:latin typeface="DFKai-SB"/>
                <a:cs typeface="DFKai-SB"/>
              </a:rPr>
              <a:t>計 算期內</a:t>
            </a:r>
            <a:r>
              <a:rPr sz="2300" spc="-15" dirty="0">
                <a:latin typeface="DFKai-SB"/>
                <a:cs typeface="DFKai-SB"/>
              </a:rPr>
              <a:t>各天</a:t>
            </a:r>
            <a:r>
              <a:rPr sz="2300" dirty="0">
                <a:latin typeface="DFKai-SB"/>
                <a:cs typeface="DFKai-SB"/>
              </a:rPr>
              <a:t>股價）</a:t>
            </a:r>
            <a:r>
              <a:rPr sz="2300" spc="-15" dirty="0">
                <a:latin typeface="DFKai-SB"/>
                <a:cs typeface="DFKai-SB"/>
              </a:rPr>
              <a:t>所繪</a:t>
            </a:r>
            <a:r>
              <a:rPr sz="2300" dirty="0">
                <a:latin typeface="DFKai-SB"/>
                <a:cs typeface="DFKai-SB"/>
              </a:rPr>
              <a:t>製 出的「壓力線」</a:t>
            </a:r>
            <a:r>
              <a:rPr sz="2300" spc="-560" dirty="0">
                <a:latin typeface="DFKai-SB"/>
                <a:cs typeface="DFKai-SB"/>
              </a:rPr>
              <a:t> </a:t>
            </a:r>
            <a:r>
              <a:rPr sz="2300" dirty="0">
                <a:latin typeface="Arial"/>
                <a:cs typeface="Arial"/>
              </a:rPr>
              <a:t>(</a:t>
            </a:r>
            <a:r>
              <a:rPr sz="2300" dirty="0">
                <a:latin typeface="DFKai-SB"/>
                <a:cs typeface="DFKai-SB"/>
              </a:rPr>
              <a:t>上線</a:t>
            </a:r>
            <a:r>
              <a:rPr sz="2300" dirty="0">
                <a:latin typeface="Arial"/>
                <a:cs typeface="Arial"/>
              </a:rPr>
              <a:t>)</a:t>
            </a:r>
            <a:r>
              <a:rPr sz="2300" dirty="0">
                <a:latin typeface="DFKai-SB"/>
                <a:cs typeface="DFKai-SB"/>
              </a:rPr>
              <a:t>與 </a:t>
            </a:r>
            <a:r>
              <a:rPr sz="2300" spc="5" dirty="0">
                <a:latin typeface="DFKai-SB"/>
                <a:cs typeface="DFKai-SB"/>
              </a:rPr>
              <a:t>中線</a:t>
            </a:r>
            <a:r>
              <a:rPr sz="2300" spc="-5" dirty="0">
                <a:latin typeface="DFKai-SB"/>
                <a:cs typeface="DFKai-SB"/>
              </a:rPr>
              <a:t>減</a:t>
            </a:r>
            <a:r>
              <a:rPr sz="2300" spc="-10" dirty="0">
                <a:latin typeface="DFKai-SB"/>
                <a:cs typeface="DFKai-SB"/>
              </a:rPr>
              <a:t>去兩</a:t>
            </a:r>
            <a:r>
              <a:rPr sz="2300" spc="5" dirty="0">
                <a:latin typeface="DFKai-SB"/>
                <a:cs typeface="DFKai-SB"/>
              </a:rPr>
              <a:t>倍標</a:t>
            </a:r>
            <a:r>
              <a:rPr sz="2300" spc="-5" dirty="0">
                <a:latin typeface="DFKai-SB"/>
                <a:cs typeface="DFKai-SB"/>
              </a:rPr>
              <a:t>準</a:t>
            </a:r>
            <a:r>
              <a:rPr sz="2300" spc="-10" dirty="0">
                <a:latin typeface="DFKai-SB"/>
                <a:cs typeface="DFKai-SB"/>
              </a:rPr>
              <a:t>差所</a:t>
            </a:r>
            <a:r>
              <a:rPr sz="2300" spc="5" dirty="0">
                <a:latin typeface="DFKai-SB"/>
                <a:cs typeface="DFKai-SB"/>
              </a:rPr>
              <a:t>繪 </a:t>
            </a:r>
            <a:r>
              <a:rPr sz="2300" dirty="0">
                <a:latin typeface="DFKai-SB"/>
                <a:cs typeface="DFKai-SB"/>
              </a:rPr>
              <a:t>製的「支撐線」</a:t>
            </a:r>
            <a:r>
              <a:rPr sz="2300" dirty="0">
                <a:latin typeface="Arial"/>
                <a:cs typeface="Arial"/>
              </a:rPr>
              <a:t>(</a:t>
            </a:r>
            <a:r>
              <a:rPr sz="2300" dirty="0">
                <a:latin typeface="DFKai-SB"/>
                <a:cs typeface="DFKai-SB"/>
              </a:rPr>
              <a:t>下線</a:t>
            </a:r>
            <a:r>
              <a:rPr sz="2300" spc="-15" dirty="0">
                <a:latin typeface="Arial"/>
                <a:cs typeface="Arial"/>
              </a:rPr>
              <a:t>)</a:t>
            </a:r>
            <a:r>
              <a:rPr sz="2300" dirty="0">
                <a:latin typeface="DFKai-SB"/>
                <a:cs typeface="DFKai-SB"/>
              </a:rPr>
              <a:t>，而 布林通</a:t>
            </a:r>
            <a:r>
              <a:rPr sz="2300" spc="-15" dirty="0">
                <a:latin typeface="DFKai-SB"/>
                <a:cs typeface="DFKai-SB"/>
              </a:rPr>
              <a:t>道上</a:t>
            </a:r>
            <a:r>
              <a:rPr sz="2300" dirty="0">
                <a:latin typeface="DFKai-SB"/>
                <a:cs typeface="DFKai-SB"/>
              </a:rPr>
              <a:t>線與下</a:t>
            </a:r>
            <a:r>
              <a:rPr sz="2300" spc="-15" dirty="0">
                <a:latin typeface="DFKai-SB"/>
                <a:cs typeface="DFKai-SB"/>
              </a:rPr>
              <a:t>線中</a:t>
            </a:r>
            <a:r>
              <a:rPr sz="2300" dirty="0">
                <a:latin typeface="DFKai-SB"/>
                <a:cs typeface="DFKai-SB"/>
              </a:rPr>
              <a:t>間 的範圍。</a:t>
            </a:r>
            <a:endParaRPr sz="2300">
              <a:latin typeface="DFKai-SB"/>
              <a:cs typeface="DFKai-S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708" y="321563"/>
            <a:ext cx="4620895" cy="1530350"/>
          </a:xfrm>
          <a:custGeom>
            <a:avLst/>
            <a:gdLst/>
            <a:ahLst/>
            <a:cxnLst/>
            <a:rect l="l" t="t" r="r" b="b"/>
            <a:pathLst>
              <a:path w="4620895" h="1530350">
                <a:moveTo>
                  <a:pt x="0" y="1530095"/>
                </a:moveTo>
                <a:lnTo>
                  <a:pt x="4620768" y="1530095"/>
                </a:lnTo>
                <a:lnTo>
                  <a:pt x="4620768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0708" y="321563"/>
            <a:ext cx="4620895" cy="1530350"/>
          </a:xfrm>
          <a:custGeom>
            <a:avLst/>
            <a:gdLst/>
            <a:ahLst/>
            <a:cxnLst/>
            <a:rect l="l" t="t" r="r" b="b"/>
            <a:pathLst>
              <a:path w="4620895" h="1530350">
                <a:moveTo>
                  <a:pt x="0" y="1530095"/>
                </a:moveTo>
                <a:lnTo>
                  <a:pt x="4620768" y="1530095"/>
                </a:lnTo>
                <a:lnTo>
                  <a:pt x="4620768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9447" y="287858"/>
            <a:ext cx="436689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95"/>
              </a:spcBef>
            </a:pPr>
            <a:r>
              <a:rPr sz="1900" spc="-5" dirty="0">
                <a:latin typeface="DFKai-SB"/>
                <a:cs typeface="DFKai-SB"/>
              </a:rPr>
              <a:t>依據</a:t>
            </a:r>
            <a:r>
              <a:rPr sz="1900" spc="-15" dirty="0">
                <a:latin typeface="DFKai-SB"/>
                <a:cs typeface="DFKai-SB"/>
              </a:rPr>
              <a:t>常</a:t>
            </a:r>
            <a:r>
              <a:rPr sz="1900" dirty="0">
                <a:latin typeface="DFKai-SB"/>
                <a:cs typeface="DFKai-SB"/>
              </a:rPr>
              <a:t>態</a:t>
            </a:r>
            <a:r>
              <a:rPr sz="1900" spc="-5" dirty="0">
                <a:latin typeface="DFKai-SB"/>
                <a:cs typeface="DFKai-SB"/>
              </a:rPr>
              <a:t>分</a:t>
            </a:r>
            <a:r>
              <a:rPr sz="1900" dirty="0">
                <a:latin typeface="DFKai-SB"/>
                <a:cs typeface="DFKai-SB"/>
              </a:rPr>
              <a:t>配</a:t>
            </a:r>
            <a:r>
              <a:rPr sz="1900" spc="-5" dirty="0">
                <a:latin typeface="DFKai-SB"/>
                <a:cs typeface="DFKai-SB"/>
              </a:rPr>
              <a:t>，正</a:t>
            </a:r>
            <a:r>
              <a:rPr sz="1900" spc="-15" dirty="0">
                <a:latin typeface="DFKai-SB"/>
                <a:cs typeface="DFKai-SB"/>
              </a:rPr>
              <a:t>負</a:t>
            </a:r>
            <a:r>
              <a:rPr sz="1900" dirty="0">
                <a:latin typeface="DFKai-SB"/>
                <a:cs typeface="DFKai-SB"/>
              </a:rPr>
              <a:t>一</a:t>
            </a:r>
            <a:r>
              <a:rPr sz="1900" spc="-5" dirty="0">
                <a:latin typeface="DFKai-SB"/>
                <a:cs typeface="DFKai-SB"/>
              </a:rPr>
              <a:t>個</a:t>
            </a:r>
            <a:r>
              <a:rPr sz="1900" dirty="0">
                <a:latin typeface="DFKai-SB"/>
                <a:cs typeface="DFKai-SB"/>
              </a:rPr>
              <a:t>標</a:t>
            </a:r>
            <a:r>
              <a:rPr sz="1900" spc="-5" dirty="0">
                <a:latin typeface="DFKai-SB"/>
                <a:cs typeface="DFKai-SB"/>
              </a:rPr>
              <a:t>準差</a:t>
            </a:r>
            <a:r>
              <a:rPr sz="1900" spc="-15" dirty="0">
                <a:latin typeface="DFKai-SB"/>
                <a:cs typeface="DFKai-SB"/>
              </a:rPr>
              <a:t>所</a:t>
            </a:r>
            <a:r>
              <a:rPr sz="1900" dirty="0">
                <a:latin typeface="DFKai-SB"/>
                <a:cs typeface="DFKai-SB"/>
              </a:rPr>
              <a:t>涵</a:t>
            </a:r>
            <a:r>
              <a:rPr sz="1900" spc="-5" dirty="0">
                <a:latin typeface="DFKai-SB"/>
                <a:cs typeface="DFKai-SB"/>
              </a:rPr>
              <a:t>蓋的</a:t>
            </a:r>
            <a:endParaRPr sz="1900">
              <a:latin typeface="DFKai-SB"/>
              <a:cs typeface="DFKai-SB"/>
            </a:endParaRPr>
          </a:p>
          <a:p>
            <a:pPr marL="12700">
              <a:lnSpc>
                <a:spcPts val="1830"/>
              </a:lnSpc>
            </a:pPr>
            <a:r>
              <a:rPr sz="1900" spc="-5" dirty="0">
                <a:latin typeface="DFKai-SB"/>
                <a:cs typeface="DFKai-SB"/>
              </a:rPr>
              <a:t>機率約</a:t>
            </a:r>
            <a:r>
              <a:rPr sz="1900" spc="-10" dirty="0">
                <a:latin typeface="Arial"/>
                <a:cs typeface="Arial"/>
              </a:rPr>
              <a:t>68%</a:t>
            </a:r>
            <a:r>
              <a:rPr sz="1900" spc="-10" dirty="0">
                <a:latin typeface="DFKai-SB"/>
                <a:cs typeface="DFKai-SB"/>
              </a:rPr>
              <a:t>，</a:t>
            </a:r>
            <a:r>
              <a:rPr sz="1900" spc="-5" dirty="0">
                <a:latin typeface="DFKai-SB"/>
                <a:cs typeface="DFKai-SB"/>
              </a:rPr>
              <a:t>正負兩個標準</a:t>
            </a:r>
            <a:r>
              <a:rPr sz="1900" dirty="0">
                <a:latin typeface="DFKai-SB"/>
                <a:cs typeface="DFKai-SB"/>
              </a:rPr>
              <a:t>差</a:t>
            </a:r>
            <a:r>
              <a:rPr sz="1900" spc="-5" dirty="0">
                <a:latin typeface="DFKai-SB"/>
                <a:cs typeface="DFKai-SB"/>
              </a:rPr>
              <a:t>則高達</a:t>
            </a:r>
            <a:endParaRPr sz="1900">
              <a:latin typeface="DFKai-SB"/>
              <a:cs typeface="DFKai-SB"/>
            </a:endParaRPr>
          </a:p>
          <a:p>
            <a:pPr marL="12700" marR="5080" algn="just">
              <a:lnSpc>
                <a:spcPct val="80000"/>
              </a:lnSpc>
              <a:spcBef>
                <a:spcPts val="229"/>
              </a:spcBef>
            </a:pPr>
            <a:r>
              <a:rPr sz="1900" spc="-5" dirty="0">
                <a:latin typeface="Arial"/>
                <a:cs typeface="Arial"/>
              </a:rPr>
              <a:t>95.4%</a:t>
            </a:r>
            <a:r>
              <a:rPr sz="1900" spc="-5" dirty="0">
                <a:latin typeface="DFKai-SB"/>
                <a:cs typeface="DFKai-SB"/>
              </a:rPr>
              <a:t>，也就是說每日股價</a:t>
            </a:r>
            <a:r>
              <a:rPr sz="1900" dirty="0">
                <a:latin typeface="DFKai-SB"/>
                <a:cs typeface="DFKai-SB"/>
              </a:rPr>
              <a:t>的</a:t>
            </a:r>
            <a:r>
              <a:rPr sz="1900" spc="-5" dirty="0">
                <a:latin typeface="DFKai-SB"/>
                <a:cs typeface="DFKai-SB"/>
              </a:rPr>
              <a:t>變化</a:t>
            </a:r>
            <a:r>
              <a:rPr sz="1900" dirty="0">
                <a:latin typeface="DFKai-SB"/>
                <a:cs typeface="DFKai-SB"/>
              </a:rPr>
              <a:t>要</a:t>
            </a:r>
            <a:r>
              <a:rPr sz="1900" spc="-5" dirty="0">
                <a:latin typeface="DFKai-SB"/>
                <a:cs typeface="DFKai-SB"/>
              </a:rPr>
              <a:t>超出 布林通</a:t>
            </a:r>
            <a:r>
              <a:rPr sz="1900" dirty="0">
                <a:latin typeface="DFKai-SB"/>
                <a:cs typeface="DFKai-SB"/>
              </a:rPr>
              <a:t>道</a:t>
            </a:r>
            <a:r>
              <a:rPr sz="1900" spc="-5" dirty="0">
                <a:latin typeface="DFKai-SB"/>
                <a:cs typeface="DFKai-SB"/>
              </a:rPr>
              <a:t>（</a:t>
            </a:r>
            <a:r>
              <a:rPr sz="1900" dirty="0">
                <a:latin typeface="DFKai-SB"/>
                <a:cs typeface="DFKai-SB"/>
              </a:rPr>
              <a:t>超</a:t>
            </a:r>
            <a:r>
              <a:rPr sz="1900" spc="-5" dirty="0">
                <a:latin typeface="DFKai-SB"/>
                <a:cs typeface="DFKai-SB"/>
              </a:rPr>
              <a:t>出正負</a:t>
            </a:r>
            <a:r>
              <a:rPr sz="1900" dirty="0">
                <a:latin typeface="DFKai-SB"/>
                <a:cs typeface="DFKai-SB"/>
              </a:rPr>
              <a:t>兩</a:t>
            </a:r>
            <a:r>
              <a:rPr sz="1900" spc="-5" dirty="0">
                <a:latin typeface="DFKai-SB"/>
                <a:cs typeface="DFKai-SB"/>
              </a:rPr>
              <a:t>個</a:t>
            </a:r>
            <a:r>
              <a:rPr sz="1900" dirty="0">
                <a:latin typeface="DFKai-SB"/>
                <a:cs typeface="DFKai-SB"/>
              </a:rPr>
              <a:t>標</a:t>
            </a:r>
            <a:r>
              <a:rPr sz="1900" spc="-5" dirty="0">
                <a:latin typeface="DFKai-SB"/>
                <a:cs typeface="DFKai-SB"/>
              </a:rPr>
              <a:t>準差外</a:t>
            </a:r>
            <a:r>
              <a:rPr sz="1900" dirty="0">
                <a:latin typeface="DFKai-SB"/>
                <a:cs typeface="DFKai-SB"/>
              </a:rPr>
              <a:t>）</a:t>
            </a:r>
            <a:r>
              <a:rPr sz="1900" spc="-5" dirty="0">
                <a:latin typeface="DFKai-SB"/>
                <a:cs typeface="DFKai-SB"/>
              </a:rPr>
              <a:t>，就 機率而</a:t>
            </a:r>
            <a:r>
              <a:rPr sz="1900" dirty="0">
                <a:latin typeface="DFKai-SB"/>
                <a:cs typeface="DFKai-SB"/>
              </a:rPr>
              <a:t>言</a:t>
            </a:r>
            <a:r>
              <a:rPr sz="1900" spc="-5" dirty="0">
                <a:latin typeface="DFKai-SB"/>
                <a:cs typeface="DFKai-SB"/>
              </a:rPr>
              <a:t>並</a:t>
            </a:r>
            <a:r>
              <a:rPr sz="1900" dirty="0">
                <a:latin typeface="DFKai-SB"/>
                <a:cs typeface="DFKai-SB"/>
              </a:rPr>
              <a:t>不</a:t>
            </a:r>
            <a:r>
              <a:rPr sz="1900" spc="-5" dirty="0">
                <a:latin typeface="DFKai-SB"/>
                <a:cs typeface="DFKai-SB"/>
              </a:rPr>
              <a:t>是那麼</a:t>
            </a:r>
            <a:r>
              <a:rPr sz="1900" dirty="0">
                <a:latin typeface="DFKai-SB"/>
                <a:cs typeface="DFKai-SB"/>
              </a:rPr>
              <a:t>容易，</a:t>
            </a:r>
            <a:r>
              <a:rPr sz="1900" spc="-5" dirty="0">
                <a:latin typeface="DFKai-SB"/>
                <a:cs typeface="DFKai-SB"/>
              </a:rPr>
              <a:t>一旦超</a:t>
            </a:r>
            <a:r>
              <a:rPr sz="1900" dirty="0">
                <a:latin typeface="DFKai-SB"/>
                <a:cs typeface="DFKai-SB"/>
              </a:rPr>
              <a:t>出</a:t>
            </a:r>
            <a:r>
              <a:rPr sz="1900" spc="-5" dirty="0">
                <a:latin typeface="DFKai-SB"/>
                <a:cs typeface="DFKai-SB"/>
              </a:rPr>
              <a:t>可做 為投</a:t>
            </a:r>
            <a:r>
              <a:rPr sz="1900" spc="-15" dirty="0">
                <a:latin typeface="DFKai-SB"/>
                <a:cs typeface="DFKai-SB"/>
              </a:rPr>
              <a:t>資</a:t>
            </a:r>
            <a:r>
              <a:rPr sz="1900" dirty="0">
                <a:latin typeface="DFKai-SB"/>
                <a:cs typeface="DFKai-SB"/>
              </a:rPr>
              <a:t>人</a:t>
            </a:r>
            <a:r>
              <a:rPr sz="1900" spc="-5" dirty="0">
                <a:latin typeface="DFKai-SB"/>
                <a:cs typeface="DFKai-SB"/>
              </a:rPr>
              <a:t>的</a:t>
            </a:r>
            <a:r>
              <a:rPr sz="1900" dirty="0">
                <a:latin typeface="DFKai-SB"/>
                <a:cs typeface="DFKai-SB"/>
              </a:rPr>
              <a:t>參</a:t>
            </a:r>
            <a:r>
              <a:rPr sz="1900" spc="-5" dirty="0">
                <a:latin typeface="DFKai-SB"/>
                <a:cs typeface="DFKai-SB"/>
              </a:rPr>
              <a:t>考訊</a:t>
            </a:r>
            <a:r>
              <a:rPr sz="1900" spc="-10" dirty="0">
                <a:latin typeface="DFKai-SB"/>
                <a:cs typeface="DFKai-SB"/>
              </a:rPr>
              <a:t>號</a:t>
            </a:r>
            <a:r>
              <a:rPr sz="1900" spc="-5" dirty="0">
                <a:latin typeface="DFKai-SB"/>
                <a:cs typeface="DFKai-SB"/>
              </a:rPr>
              <a:t>。</a:t>
            </a:r>
            <a:endParaRPr sz="1900">
              <a:latin typeface="DFKai-SB"/>
              <a:cs typeface="DFKai-SB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9011" y="4934839"/>
          <a:ext cx="3616324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股價穿越支撐線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可以買進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股價穿越壓力線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不一定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股價由下往上穿越中線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加碼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股價由上往下穿越中線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Microsoft YaHei"/>
                          <a:cs typeface="Microsoft YaHei"/>
                        </a:rPr>
                        <a:t>賣出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140708" y="1967483"/>
            <a:ext cx="4541520" cy="2266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0708" y="4351020"/>
            <a:ext cx="4541520" cy="2074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7916" y="6541007"/>
            <a:ext cx="1569720" cy="277495"/>
          </a:xfrm>
          <a:custGeom>
            <a:avLst/>
            <a:gdLst/>
            <a:ahLst/>
            <a:cxnLst/>
            <a:rect l="l" t="t" r="r" b="b"/>
            <a:pathLst>
              <a:path w="1569720" h="277495">
                <a:moveTo>
                  <a:pt x="0" y="277368"/>
                </a:moveTo>
                <a:lnTo>
                  <a:pt x="1569720" y="277368"/>
                </a:lnTo>
                <a:lnTo>
                  <a:pt x="156972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8180" y="6569456"/>
            <a:ext cx="1397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FKai-SB"/>
                <a:cs typeface="DFKai-SB"/>
              </a:rPr>
              <a:t>圖轉載於嗨投資網站</a:t>
            </a:r>
            <a:endParaRPr sz="12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776" y="57066"/>
            <a:ext cx="2515409" cy="68929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latin typeface="DFKai-SB"/>
                <a:cs typeface="DFKai-SB"/>
              </a:rPr>
              <a:t>布林通道</a:t>
            </a:r>
            <a:r>
              <a:rPr spc="-5" dirty="0">
                <a:latin typeface="DFKai-SB"/>
                <a:cs typeface="DFKai-SB"/>
              </a:rPr>
              <a:t>（</a:t>
            </a:r>
            <a:r>
              <a:rPr sz="1400" spc="-5" dirty="0"/>
              <a:t>BOLLINGER</a:t>
            </a:r>
            <a:endParaRPr sz="1400" dirty="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/>
              <a:t>BANDS</a:t>
            </a:r>
            <a:r>
              <a:rPr sz="1400" spc="-5" dirty="0">
                <a:latin typeface="DFKai-SB"/>
                <a:cs typeface="DFKai-SB"/>
              </a:rPr>
              <a:t>，</a:t>
            </a:r>
            <a:r>
              <a:rPr sz="1400" spc="-5" dirty="0"/>
              <a:t>BBANDS</a:t>
            </a:r>
            <a:r>
              <a:rPr spc="-5" dirty="0">
                <a:latin typeface="DFKai-SB"/>
                <a:cs typeface="DFKai-SB"/>
              </a:rPr>
              <a:t>）</a:t>
            </a:r>
            <a:endParaRPr sz="1600" dirty="0">
              <a:latin typeface="DFKai-SB"/>
              <a:cs typeface="DFKai-SB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961133"/>
          <a:ext cx="2820035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%B&gt;100%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壓力線上方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%B&gt;50%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中線上方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%B=50%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中線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%B&lt;50%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中線下方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%B&lt;0%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Microsoft YaHei"/>
                          <a:cs typeface="Microsoft YaHei"/>
                        </a:rPr>
                        <a:t>支撐線下方</a:t>
                      </a:r>
                      <a:endParaRPr sz="1800">
                        <a:latin typeface="Microsoft YaHei"/>
                        <a:cs typeface="Microsoft YaHe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947916" y="6541007"/>
            <a:ext cx="1569720" cy="277495"/>
          </a:xfrm>
          <a:custGeom>
            <a:avLst/>
            <a:gdLst/>
            <a:ahLst/>
            <a:cxnLst/>
            <a:rect l="l" t="t" r="r" b="b"/>
            <a:pathLst>
              <a:path w="1569720" h="277495">
                <a:moveTo>
                  <a:pt x="0" y="277368"/>
                </a:moveTo>
                <a:lnTo>
                  <a:pt x="1569720" y="277368"/>
                </a:lnTo>
                <a:lnTo>
                  <a:pt x="1569720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8180" y="6569456"/>
            <a:ext cx="1397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DFKai-SB"/>
                <a:cs typeface="DFKai-SB"/>
              </a:rPr>
              <a:t>圖轉載於嗨投資網站</a:t>
            </a:r>
            <a:endParaRPr sz="1200">
              <a:latin typeface="DFKai-SB"/>
              <a:cs typeface="DFKai-S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" y="1182624"/>
            <a:ext cx="2303145" cy="669290"/>
          </a:xfrm>
          <a:custGeom>
            <a:avLst/>
            <a:gdLst/>
            <a:ahLst/>
            <a:cxnLst/>
            <a:rect l="l" t="t" r="r" b="b"/>
            <a:pathLst>
              <a:path w="2303145" h="669289">
                <a:moveTo>
                  <a:pt x="0" y="669036"/>
                </a:moveTo>
                <a:lnTo>
                  <a:pt x="2302764" y="669036"/>
                </a:lnTo>
                <a:lnTo>
                  <a:pt x="2302764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356" y="1507091"/>
            <a:ext cx="1602105" cy="0"/>
          </a:xfrm>
          <a:custGeom>
            <a:avLst/>
            <a:gdLst/>
            <a:ahLst/>
            <a:cxnLst/>
            <a:rect l="l" t="t" r="r" b="b"/>
            <a:pathLst>
              <a:path w="1602105">
                <a:moveTo>
                  <a:pt x="0" y="0"/>
                </a:moveTo>
                <a:lnTo>
                  <a:pt x="1601913" y="0"/>
                </a:lnTo>
              </a:path>
            </a:pathLst>
          </a:custGeom>
          <a:ln w="120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240" y="1107146"/>
            <a:ext cx="2303145" cy="71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3415" marR="34290" indent="-621665">
              <a:lnSpc>
                <a:spcPct val="118600"/>
              </a:lnSpc>
              <a:spcBef>
                <a:spcPts val="95"/>
              </a:spcBef>
            </a:pPr>
            <a:r>
              <a:rPr sz="2850" spc="89" baseline="-35087" dirty="0">
                <a:latin typeface="Times New Roman"/>
                <a:cs typeface="Times New Roman"/>
              </a:rPr>
              <a:t>%</a:t>
            </a:r>
            <a:r>
              <a:rPr sz="2850" i="1" spc="89" baseline="-35087" dirty="0">
                <a:latin typeface="Times New Roman"/>
                <a:cs typeface="Times New Roman"/>
              </a:rPr>
              <a:t>B</a:t>
            </a:r>
            <a:r>
              <a:rPr sz="2850" i="1" spc="-60" baseline="-35087" dirty="0">
                <a:latin typeface="Times New Roman"/>
                <a:cs typeface="Times New Roman"/>
              </a:rPr>
              <a:t> </a:t>
            </a:r>
            <a:r>
              <a:rPr sz="2850" spc="7" baseline="-35087" dirty="0">
                <a:latin typeface="Symbol"/>
                <a:cs typeface="Symbol"/>
              </a:rPr>
              <a:t></a:t>
            </a:r>
            <a:r>
              <a:rPr sz="2850" spc="-75" baseline="-35087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DFKai-SB"/>
                <a:cs typeface="DFKai-SB"/>
              </a:rPr>
              <a:t>收盤</a:t>
            </a:r>
            <a:r>
              <a:rPr sz="1900" spc="120" dirty="0">
                <a:latin typeface="DFKai-SB"/>
                <a:cs typeface="DFKai-SB"/>
              </a:rPr>
              <a:t>價</a:t>
            </a:r>
            <a:r>
              <a:rPr sz="1900" spc="475" dirty="0">
                <a:latin typeface="PMingLiU"/>
                <a:cs typeface="PMingLiU"/>
              </a:rPr>
              <a:t>-</a:t>
            </a:r>
            <a:r>
              <a:rPr sz="1900" dirty="0">
                <a:latin typeface="DFKai-SB"/>
                <a:cs typeface="DFKai-SB"/>
              </a:rPr>
              <a:t>支撐</a:t>
            </a:r>
            <a:r>
              <a:rPr sz="1900" spc="10" dirty="0">
                <a:latin typeface="DFKai-SB"/>
                <a:cs typeface="DFKai-SB"/>
              </a:rPr>
              <a:t>價 </a:t>
            </a:r>
            <a:r>
              <a:rPr sz="1900" dirty="0">
                <a:latin typeface="DFKai-SB"/>
                <a:cs typeface="DFKai-SB"/>
              </a:rPr>
              <a:t>壓力</a:t>
            </a:r>
            <a:r>
              <a:rPr sz="1900" spc="120" dirty="0">
                <a:latin typeface="DFKai-SB"/>
                <a:cs typeface="DFKai-SB"/>
              </a:rPr>
              <a:t>價</a:t>
            </a:r>
            <a:r>
              <a:rPr sz="1900" spc="475" dirty="0">
                <a:latin typeface="PMingLiU"/>
                <a:cs typeface="PMingLiU"/>
              </a:rPr>
              <a:t>-</a:t>
            </a:r>
            <a:r>
              <a:rPr sz="1900" dirty="0">
                <a:latin typeface="DFKai-SB"/>
                <a:cs typeface="DFKai-SB"/>
              </a:rPr>
              <a:t>支撐</a:t>
            </a:r>
            <a:r>
              <a:rPr sz="1900" spc="10" dirty="0">
                <a:latin typeface="DFKai-SB"/>
                <a:cs typeface="DFKai-SB"/>
              </a:rPr>
              <a:t>價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563" y="4008120"/>
            <a:ext cx="2893060" cy="669290"/>
          </a:xfrm>
          <a:custGeom>
            <a:avLst/>
            <a:gdLst/>
            <a:ahLst/>
            <a:cxnLst/>
            <a:rect l="l" t="t" r="r" b="b"/>
            <a:pathLst>
              <a:path w="2893060" h="669289">
                <a:moveTo>
                  <a:pt x="0" y="669035"/>
                </a:moveTo>
                <a:lnTo>
                  <a:pt x="2892552" y="669035"/>
                </a:lnTo>
                <a:lnTo>
                  <a:pt x="2892552" y="0"/>
                </a:lnTo>
                <a:lnTo>
                  <a:pt x="0" y="0"/>
                </a:lnTo>
                <a:lnTo>
                  <a:pt x="0" y="66903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8159" y="4332587"/>
            <a:ext cx="1604645" cy="0"/>
          </a:xfrm>
          <a:custGeom>
            <a:avLst/>
            <a:gdLst/>
            <a:ahLst/>
            <a:cxnLst/>
            <a:rect l="l" t="t" r="r" b="b"/>
            <a:pathLst>
              <a:path w="1604645">
                <a:moveTo>
                  <a:pt x="0" y="0"/>
                </a:moveTo>
                <a:lnTo>
                  <a:pt x="1604388" y="0"/>
                </a:lnTo>
              </a:path>
            </a:pathLst>
          </a:custGeom>
          <a:ln w="120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563" y="3932642"/>
            <a:ext cx="2893060" cy="7124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20"/>
              </a:spcBef>
            </a:pPr>
            <a:r>
              <a:rPr sz="2850" spc="15" baseline="-35087" dirty="0">
                <a:latin typeface="DFKai-SB"/>
                <a:cs typeface="DFKai-SB"/>
              </a:rPr>
              <a:t>布林帶</a:t>
            </a:r>
            <a:r>
              <a:rPr sz="2850" spc="22" baseline="-35087" dirty="0">
                <a:latin typeface="DFKai-SB"/>
                <a:cs typeface="DFKai-SB"/>
              </a:rPr>
              <a:t>寬</a:t>
            </a:r>
            <a:r>
              <a:rPr sz="2850" spc="-855" baseline="-35087" dirty="0">
                <a:latin typeface="DFKai-SB"/>
                <a:cs typeface="DFKai-SB"/>
              </a:rPr>
              <a:t> </a:t>
            </a:r>
            <a:r>
              <a:rPr sz="2850" spc="7" baseline="-35087" dirty="0">
                <a:latin typeface="Symbol"/>
                <a:cs typeface="Symbol"/>
              </a:rPr>
              <a:t></a:t>
            </a:r>
            <a:r>
              <a:rPr sz="2850" spc="-15" baseline="-35087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DFKai-SB"/>
                <a:cs typeface="DFKai-SB"/>
              </a:rPr>
              <a:t>壓力</a:t>
            </a:r>
            <a:r>
              <a:rPr sz="1900" spc="125" dirty="0">
                <a:latin typeface="DFKai-SB"/>
                <a:cs typeface="DFKai-SB"/>
              </a:rPr>
              <a:t>價</a:t>
            </a:r>
            <a:r>
              <a:rPr sz="1900" spc="475" dirty="0">
                <a:latin typeface="PMingLiU"/>
                <a:cs typeface="PMingLiU"/>
              </a:rPr>
              <a:t>-</a:t>
            </a:r>
            <a:r>
              <a:rPr sz="1900" spc="10" dirty="0">
                <a:latin typeface="DFKai-SB"/>
                <a:cs typeface="DFKai-SB"/>
              </a:rPr>
              <a:t>支</a:t>
            </a:r>
            <a:r>
              <a:rPr sz="1900" spc="5" dirty="0">
                <a:latin typeface="DFKai-SB"/>
                <a:cs typeface="DFKai-SB"/>
              </a:rPr>
              <a:t>撐</a:t>
            </a:r>
            <a:r>
              <a:rPr sz="1900" spc="15" dirty="0">
                <a:latin typeface="DFKai-SB"/>
                <a:cs typeface="DFKai-SB"/>
              </a:rPr>
              <a:t>價</a:t>
            </a:r>
            <a:endParaRPr sz="1900">
              <a:latin typeface="DFKai-SB"/>
              <a:cs typeface="DFKai-SB"/>
            </a:endParaRPr>
          </a:p>
          <a:p>
            <a:pPr marL="1673225">
              <a:lnSpc>
                <a:spcPct val="100000"/>
              </a:lnSpc>
              <a:spcBef>
                <a:spcPts val="425"/>
              </a:spcBef>
            </a:pPr>
            <a:r>
              <a:rPr sz="1900" spc="10" dirty="0">
                <a:latin typeface="DFKai-SB"/>
                <a:cs typeface="DFKai-SB"/>
              </a:rPr>
              <a:t>中間</a:t>
            </a:r>
            <a:r>
              <a:rPr sz="1900" spc="15" dirty="0">
                <a:latin typeface="DFKai-SB"/>
                <a:cs typeface="DFKai-SB"/>
              </a:rPr>
              <a:t>價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884" y="4805171"/>
            <a:ext cx="2929255" cy="1199515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1440" marR="85725">
              <a:lnSpc>
                <a:spcPct val="100200"/>
              </a:lnSpc>
              <a:spcBef>
                <a:spcPts val="285"/>
              </a:spcBef>
            </a:pPr>
            <a:r>
              <a:rPr sz="1800" spc="-5" dirty="0">
                <a:latin typeface="DFKai-SB"/>
                <a:cs typeface="DFKai-SB"/>
              </a:rPr>
              <a:t>帶寬大，表示股價波動大， </a:t>
            </a:r>
            <a:r>
              <a:rPr sz="1800" dirty="0">
                <a:latin typeface="DFKai-SB"/>
                <a:cs typeface="DFKai-SB"/>
              </a:rPr>
              <a:t>在大幅上漲下跌中出現。 帶寬小，表示股價波動小， 在盤整中出現。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4041" y="438912"/>
            <a:ext cx="5399532" cy="299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9855" y="3589020"/>
            <a:ext cx="5327904" cy="2951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439" y="180503"/>
            <a:ext cx="4860290" cy="360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latin typeface="DFKai-SB"/>
                <a:cs typeface="DFKai-SB"/>
              </a:rPr>
              <a:t>布林通道</a:t>
            </a:r>
            <a:r>
              <a:rPr spc="-5" dirty="0">
                <a:latin typeface="DFKai-SB"/>
                <a:cs typeface="DFKai-SB"/>
              </a:rPr>
              <a:t>（</a:t>
            </a:r>
            <a:r>
              <a:rPr sz="2000" spc="-5" dirty="0"/>
              <a:t>B</a:t>
            </a:r>
            <a:r>
              <a:rPr sz="1600" spc="-5" dirty="0"/>
              <a:t>OLLINGER</a:t>
            </a:r>
            <a:r>
              <a:rPr sz="1600" spc="75" dirty="0"/>
              <a:t> </a:t>
            </a:r>
            <a:r>
              <a:rPr sz="2000" spc="-5" dirty="0"/>
              <a:t>B</a:t>
            </a:r>
            <a:r>
              <a:rPr sz="1600" spc="-5" dirty="0"/>
              <a:t>ANDS</a:t>
            </a:r>
            <a:r>
              <a:rPr sz="2000" spc="-5" dirty="0">
                <a:latin typeface="DFKai-SB"/>
                <a:cs typeface="DFKai-SB"/>
              </a:rPr>
              <a:t>，</a:t>
            </a:r>
            <a:r>
              <a:rPr sz="2000" spc="-5" dirty="0"/>
              <a:t>BB</a:t>
            </a:r>
            <a:r>
              <a:rPr sz="1600" spc="-5" dirty="0"/>
              <a:t>ANDS</a:t>
            </a:r>
            <a:r>
              <a:rPr spc="-5" dirty="0">
                <a:latin typeface="DFKai-SB"/>
                <a:cs typeface="DFKai-SB"/>
              </a:rPr>
              <a:t>）</a:t>
            </a:r>
            <a:endParaRPr sz="16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831" y="692009"/>
            <a:ext cx="8488724" cy="545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2066" y="1773173"/>
            <a:ext cx="1031875" cy="3961129"/>
          </a:xfrm>
          <a:custGeom>
            <a:avLst/>
            <a:gdLst/>
            <a:ahLst/>
            <a:cxnLst/>
            <a:rect l="l" t="t" r="r" b="b"/>
            <a:pathLst>
              <a:path w="1031875" h="3961129">
                <a:moveTo>
                  <a:pt x="0" y="1980438"/>
                </a:moveTo>
                <a:lnTo>
                  <a:pt x="340" y="1907837"/>
                </a:lnTo>
                <a:lnTo>
                  <a:pt x="1353" y="1835894"/>
                </a:lnTo>
                <a:lnTo>
                  <a:pt x="3027" y="1764654"/>
                </a:lnTo>
                <a:lnTo>
                  <a:pt x="5351" y="1694162"/>
                </a:lnTo>
                <a:lnTo>
                  <a:pt x="8313" y="1624462"/>
                </a:lnTo>
                <a:lnTo>
                  <a:pt x="11900" y="1555600"/>
                </a:lnTo>
                <a:lnTo>
                  <a:pt x="16102" y="1487619"/>
                </a:lnTo>
                <a:lnTo>
                  <a:pt x="20908" y="1420565"/>
                </a:lnTo>
                <a:lnTo>
                  <a:pt x="26304" y="1354482"/>
                </a:lnTo>
                <a:lnTo>
                  <a:pt x="32279" y="1289415"/>
                </a:lnTo>
                <a:lnTo>
                  <a:pt x="38823" y="1225410"/>
                </a:lnTo>
                <a:lnTo>
                  <a:pt x="45923" y="1162510"/>
                </a:lnTo>
                <a:lnTo>
                  <a:pt x="53567" y="1100760"/>
                </a:lnTo>
                <a:lnTo>
                  <a:pt x="61744" y="1040206"/>
                </a:lnTo>
                <a:lnTo>
                  <a:pt x="70442" y="980891"/>
                </a:lnTo>
                <a:lnTo>
                  <a:pt x="79650" y="922861"/>
                </a:lnTo>
                <a:lnTo>
                  <a:pt x="89355" y="866161"/>
                </a:lnTo>
                <a:lnTo>
                  <a:pt x="99547" y="810835"/>
                </a:lnTo>
                <a:lnTo>
                  <a:pt x="110213" y="756927"/>
                </a:lnTo>
                <a:lnTo>
                  <a:pt x="121343" y="704484"/>
                </a:lnTo>
                <a:lnTo>
                  <a:pt x="132923" y="653548"/>
                </a:lnTo>
                <a:lnTo>
                  <a:pt x="144943" y="604167"/>
                </a:lnTo>
                <a:lnTo>
                  <a:pt x="157390" y="556383"/>
                </a:lnTo>
                <a:lnTo>
                  <a:pt x="170254" y="510241"/>
                </a:lnTo>
                <a:lnTo>
                  <a:pt x="183522" y="465787"/>
                </a:lnTo>
                <a:lnTo>
                  <a:pt x="197184" y="423066"/>
                </a:lnTo>
                <a:lnTo>
                  <a:pt x="211226" y="382121"/>
                </a:lnTo>
                <a:lnTo>
                  <a:pt x="225638" y="342998"/>
                </a:lnTo>
                <a:lnTo>
                  <a:pt x="240408" y="305742"/>
                </a:lnTo>
                <a:lnTo>
                  <a:pt x="255524" y="270397"/>
                </a:lnTo>
                <a:lnTo>
                  <a:pt x="286747" y="205619"/>
                </a:lnTo>
                <a:lnTo>
                  <a:pt x="319216" y="149023"/>
                </a:lnTo>
                <a:lnTo>
                  <a:pt x="352836" y="100968"/>
                </a:lnTo>
                <a:lnTo>
                  <a:pt x="387514" y="61810"/>
                </a:lnTo>
                <a:lnTo>
                  <a:pt x="423157" y="31908"/>
                </a:lnTo>
                <a:lnTo>
                  <a:pt x="459672" y="11621"/>
                </a:lnTo>
                <a:lnTo>
                  <a:pt x="496964" y="1306"/>
                </a:lnTo>
                <a:lnTo>
                  <a:pt x="515873" y="0"/>
                </a:lnTo>
                <a:lnTo>
                  <a:pt x="534783" y="1306"/>
                </a:lnTo>
                <a:lnTo>
                  <a:pt x="572075" y="11621"/>
                </a:lnTo>
                <a:lnTo>
                  <a:pt x="608590" y="31908"/>
                </a:lnTo>
                <a:lnTo>
                  <a:pt x="644233" y="61810"/>
                </a:lnTo>
                <a:lnTo>
                  <a:pt x="678911" y="100968"/>
                </a:lnTo>
                <a:lnTo>
                  <a:pt x="712531" y="149023"/>
                </a:lnTo>
                <a:lnTo>
                  <a:pt x="745000" y="205619"/>
                </a:lnTo>
                <a:lnTo>
                  <a:pt x="776223" y="270397"/>
                </a:lnTo>
                <a:lnTo>
                  <a:pt x="791339" y="305742"/>
                </a:lnTo>
                <a:lnTo>
                  <a:pt x="806109" y="342998"/>
                </a:lnTo>
                <a:lnTo>
                  <a:pt x="820521" y="382121"/>
                </a:lnTo>
                <a:lnTo>
                  <a:pt x="834563" y="423066"/>
                </a:lnTo>
                <a:lnTo>
                  <a:pt x="848225" y="465787"/>
                </a:lnTo>
                <a:lnTo>
                  <a:pt x="861493" y="510241"/>
                </a:lnTo>
                <a:lnTo>
                  <a:pt x="874357" y="556383"/>
                </a:lnTo>
                <a:lnTo>
                  <a:pt x="886804" y="604167"/>
                </a:lnTo>
                <a:lnTo>
                  <a:pt x="898824" y="653548"/>
                </a:lnTo>
                <a:lnTo>
                  <a:pt x="910404" y="704484"/>
                </a:lnTo>
                <a:lnTo>
                  <a:pt x="921534" y="756927"/>
                </a:lnTo>
                <a:lnTo>
                  <a:pt x="932200" y="810835"/>
                </a:lnTo>
                <a:lnTo>
                  <a:pt x="942392" y="866161"/>
                </a:lnTo>
                <a:lnTo>
                  <a:pt x="952097" y="922861"/>
                </a:lnTo>
                <a:lnTo>
                  <a:pt x="961305" y="980891"/>
                </a:lnTo>
                <a:lnTo>
                  <a:pt x="970003" y="1040206"/>
                </a:lnTo>
                <a:lnTo>
                  <a:pt x="978180" y="1100760"/>
                </a:lnTo>
                <a:lnTo>
                  <a:pt x="985824" y="1162510"/>
                </a:lnTo>
                <a:lnTo>
                  <a:pt x="992924" y="1225410"/>
                </a:lnTo>
                <a:lnTo>
                  <a:pt x="999468" y="1289415"/>
                </a:lnTo>
                <a:lnTo>
                  <a:pt x="1005443" y="1354482"/>
                </a:lnTo>
                <a:lnTo>
                  <a:pt x="1010839" y="1420565"/>
                </a:lnTo>
                <a:lnTo>
                  <a:pt x="1015645" y="1487619"/>
                </a:lnTo>
                <a:lnTo>
                  <a:pt x="1019847" y="1555600"/>
                </a:lnTo>
                <a:lnTo>
                  <a:pt x="1023434" y="1624462"/>
                </a:lnTo>
                <a:lnTo>
                  <a:pt x="1026396" y="1694162"/>
                </a:lnTo>
                <a:lnTo>
                  <a:pt x="1028720" y="1764654"/>
                </a:lnTo>
                <a:lnTo>
                  <a:pt x="1030394" y="1835894"/>
                </a:lnTo>
                <a:lnTo>
                  <a:pt x="1031407" y="1907837"/>
                </a:lnTo>
                <a:lnTo>
                  <a:pt x="1031747" y="1980438"/>
                </a:lnTo>
                <a:lnTo>
                  <a:pt x="1031407" y="2053038"/>
                </a:lnTo>
                <a:lnTo>
                  <a:pt x="1030394" y="2124981"/>
                </a:lnTo>
                <a:lnTo>
                  <a:pt x="1028720" y="2196221"/>
                </a:lnTo>
                <a:lnTo>
                  <a:pt x="1026396" y="2266713"/>
                </a:lnTo>
                <a:lnTo>
                  <a:pt x="1023434" y="2336413"/>
                </a:lnTo>
                <a:lnTo>
                  <a:pt x="1019847" y="2405275"/>
                </a:lnTo>
                <a:lnTo>
                  <a:pt x="1015645" y="2473256"/>
                </a:lnTo>
                <a:lnTo>
                  <a:pt x="1010839" y="2540310"/>
                </a:lnTo>
                <a:lnTo>
                  <a:pt x="1005443" y="2606393"/>
                </a:lnTo>
                <a:lnTo>
                  <a:pt x="999468" y="2671460"/>
                </a:lnTo>
                <a:lnTo>
                  <a:pt x="992924" y="2735465"/>
                </a:lnTo>
                <a:lnTo>
                  <a:pt x="985824" y="2798365"/>
                </a:lnTo>
                <a:lnTo>
                  <a:pt x="978180" y="2860115"/>
                </a:lnTo>
                <a:lnTo>
                  <a:pt x="970003" y="2920669"/>
                </a:lnTo>
                <a:lnTo>
                  <a:pt x="961305" y="2979984"/>
                </a:lnTo>
                <a:lnTo>
                  <a:pt x="952097" y="3038014"/>
                </a:lnTo>
                <a:lnTo>
                  <a:pt x="942392" y="3094714"/>
                </a:lnTo>
                <a:lnTo>
                  <a:pt x="932200" y="3150040"/>
                </a:lnTo>
                <a:lnTo>
                  <a:pt x="921534" y="3203948"/>
                </a:lnTo>
                <a:lnTo>
                  <a:pt x="910404" y="3256391"/>
                </a:lnTo>
                <a:lnTo>
                  <a:pt x="898824" y="3307327"/>
                </a:lnTo>
                <a:lnTo>
                  <a:pt x="886804" y="3356708"/>
                </a:lnTo>
                <a:lnTo>
                  <a:pt x="874357" y="3404492"/>
                </a:lnTo>
                <a:lnTo>
                  <a:pt x="861493" y="3450634"/>
                </a:lnTo>
                <a:lnTo>
                  <a:pt x="848225" y="3495088"/>
                </a:lnTo>
                <a:lnTo>
                  <a:pt x="834563" y="3537809"/>
                </a:lnTo>
                <a:lnTo>
                  <a:pt x="820521" y="3578754"/>
                </a:lnTo>
                <a:lnTo>
                  <a:pt x="806109" y="3617877"/>
                </a:lnTo>
                <a:lnTo>
                  <a:pt x="791339" y="3655133"/>
                </a:lnTo>
                <a:lnTo>
                  <a:pt x="776223" y="3690478"/>
                </a:lnTo>
                <a:lnTo>
                  <a:pt x="745000" y="3755256"/>
                </a:lnTo>
                <a:lnTo>
                  <a:pt x="712531" y="3811852"/>
                </a:lnTo>
                <a:lnTo>
                  <a:pt x="678911" y="3859907"/>
                </a:lnTo>
                <a:lnTo>
                  <a:pt x="644233" y="3899065"/>
                </a:lnTo>
                <a:lnTo>
                  <a:pt x="608590" y="3928967"/>
                </a:lnTo>
                <a:lnTo>
                  <a:pt x="572075" y="3949254"/>
                </a:lnTo>
                <a:lnTo>
                  <a:pt x="534783" y="3959569"/>
                </a:lnTo>
                <a:lnTo>
                  <a:pt x="515873" y="3960876"/>
                </a:lnTo>
                <a:lnTo>
                  <a:pt x="496964" y="3959569"/>
                </a:lnTo>
                <a:lnTo>
                  <a:pt x="459672" y="3949254"/>
                </a:lnTo>
                <a:lnTo>
                  <a:pt x="423157" y="3928967"/>
                </a:lnTo>
                <a:lnTo>
                  <a:pt x="387514" y="3899065"/>
                </a:lnTo>
                <a:lnTo>
                  <a:pt x="352836" y="3859907"/>
                </a:lnTo>
                <a:lnTo>
                  <a:pt x="319216" y="3811852"/>
                </a:lnTo>
                <a:lnTo>
                  <a:pt x="286747" y="3755256"/>
                </a:lnTo>
                <a:lnTo>
                  <a:pt x="255524" y="3690478"/>
                </a:lnTo>
                <a:lnTo>
                  <a:pt x="240408" y="3655133"/>
                </a:lnTo>
                <a:lnTo>
                  <a:pt x="225638" y="3617877"/>
                </a:lnTo>
                <a:lnTo>
                  <a:pt x="211226" y="3578754"/>
                </a:lnTo>
                <a:lnTo>
                  <a:pt x="197184" y="3537809"/>
                </a:lnTo>
                <a:lnTo>
                  <a:pt x="183522" y="3495088"/>
                </a:lnTo>
                <a:lnTo>
                  <a:pt x="170254" y="3450634"/>
                </a:lnTo>
                <a:lnTo>
                  <a:pt x="157390" y="3404492"/>
                </a:lnTo>
                <a:lnTo>
                  <a:pt x="144943" y="3356708"/>
                </a:lnTo>
                <a:lnTo>
                  <a:pt x="132923" y="3307327"/>
                </a:lnTo>
                <a:lnTo>
                  <a:pt x="121343" y="3256391"/>
                </a:lnTo>
                <a:lnTo>
                  <a:pt x="110213" y="3203948"/>
                </a:lnTo>
                <a:lnTo>
                  <a:pt x="99547" y="3150040"/>
                </a:lnTo>
                <a:lnTo>
                  <a:pt x="89355" y="3094714"/>
                </a:lnTo>
                <a:lnTo>
                  <a:pt x="79650" y="3038014"/>
                </a:lnTo>
                <a:lnTo>
                  <a:pt x="70442" y="2979984"/>
                </a:lnTo>
                <a:lnTo>
                  <a:pt x="61744" y="2920669"/>
                </a:lnTo>
                <a:lnTo>
                  <a:pt x="53567" y="2860115"/>
                </a:lnTo>
                <a:lnTo>
                  <a:pt x="45923" y="2798365"/>
                </a:lnTo>
                <a:lnTo>
                  <a:pt x="38823" y="2735465"/>
                </a:lnTo>
                <a:lnTo>
                  <a:pt x="32279" y="2671460"/>
                </a:lnTo>
                <a:lnTo>
                  <a:pt x="26304" y="2606393"/>
                </a:lnTo>
                <a:lnTo>
                  <a:pt x="20908" y="2540310"/>
                </a:lnTo>
                <a:lnTo>
                  <a:pt x="16102" y="2473256"/>
                </a:lnTo>
                <a:lnTo>
                  <a:pt x="11900" y="2405275"/>
                </a:lnTo>
                <a:lnTo>
                  <a:pt x="8313" y="2336413"/>
                </a:lnTo>
                <a:lnTo>
                  <a:pt x="5351" y="2266713"/>
                </a:lnTo>
                <a:lnTo>
                  <a:pt x="3027" y="2196221"/>
                </a:lnTo>
                <a:lnTo>
                  <a:pt x="1353" y="2124981"/>
                </a:lnTo>
                <a:lnTo>
                  <a:pt x="340" y="2053038"/>
                </a:lnTo>
                <a:lnTo>
                  <a:pt x="0" y="1980438"/>
                </a:lnTo>
                <a:close/>
              </a:path>
            </a:pathLst>
          </a:custGeom>
          <a:ln w="25908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3439" y="395947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帶寬大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3121" y="2013330"/>
            <a:ext cx="162813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一路超過中線， 接近上線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2232" y="2674620"/>
            <a:ext cx="441972" cy="1434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5826" y="2707385"/>
            <a:ext cx="267335" cy="1227455"/>
          </a:xfrm>
          <a:custGeom>
            <a:avLst/>
            <a:gdLst/>
            <a:ahLst/>
            <a:cxnLst/>
            <a:rect l="l" t="t" r="r" b="b"/>
            <a:pathLst>
              <a:path w="267335" h="1227454">
                <a:moveTo>
                  <a:pt x="197746" y="1126658"/>
                </a:moveTo>
                <a:lnTo>
                  <a:pt x="163195" y="1132713"/>
                </a:lnTo>
                <a:lnTo>
                  <a:pt x="233299" y="1227201"/>
                </a:lnTo>
                <a:lnTo>
                  <a:pt x="258095" y="1143889"/>
                </a:lnTo>
                <a:lnTo>
                  <a:pt x="200787" y="1143889"/>
                </a:lnTo>
                <a:lnTo>
                  <a:pt x="197746" y="1126658"/>
                </a:lnTo>
                <a:close/>
              </a:path>
              <a:path w="267335" h="1227454">
                <a:moveTo>
                  <a:pt x="232297" y="1120603"/>
                </a:moveTo>
                <a:lnTo>
                  <a:pt x="197746" y="1126658"/>
                </a:lnTo>
                <a:lnTo>
                  <a:pt x="200787" y="1143889"/>
                </a:lnTo>
                <a:lnTo>
                  <a:pt x="235331" y="1137793"/>
                </a:lnTo>
                <a:lnTo>
                  <a:pt x="232297" y="1120603"/>
                </a:lnTo>
                <a:close/>
              </a:path>
              <a:path w="267335" h="1227454">
                <a:moveTo>
                  <a:pt x="266826" y="1114552"/>
                </a:moveTo>
                <a:lnTo>
                  <a:pt x="232297" y="1120603"/>
                </a:lnTo>
                <a:lnTo>
                  <a:pt x="235331" y="1137793"/>
                </a:lnTo>
                <a:lnTo>
                  <a:pt x="200787" y="1143889"/>
                </a:lnTo>
                <a:lnTo>
                  <a:pt x="258095" y="1143889"/>
                </a:lnTo>
                <a:lnTo>
                  <a:pt x="266826" y="1114552"/>
                </a:lnTo>
                <a:close/>
              </a:path>
              <a:path w="267335" h="1227454">
                <a:moveTo>
                  <a:pt x="34544" y="0"/>
                </a:moveTo>
                <a:lnTo>
                  <a:pt x="0" y="6096"/>
                </a:lnTo>
                <a:lnTo>
                  <a:pt x="197746" y="1126658"/>
                </a:lnTo>
                <a:lnTo>
                  <a:pt x="232297" y="1120603"/>
                </a:lnTo>
                <a:lnTo>
                  <a:pt x="34544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3532" y="1052677"/>
          <a:ext cx="8139426" cy="4676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 marR="127635" algn="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年度</a:t>
                      </a: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開盤價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最高點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最低點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收盤價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漲跌幅度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振幅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375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行情歸類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1303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8203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8997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6990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8988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9.57%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22.31%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大幅盤整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12890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9196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6613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7040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-21.78%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28.09%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5" dirty="0">
                          <a:latin typeface="DFKai-SB"/>
                          <a:cs typeface="DFKai-SB"/>
                        </a:rPr>
                        <a:t>空頭行情</a:t>
                      </a:r>
                      <a:endParaRPr sz="2000" dirty="0">
                        <a:latin typeface="DFKai-SB"/>
                        <a:cs typeface="DFKai-SB"/>
                      </a:endParaRPr>
                    </a:p>
                  </a:txBody>
                  <a:tcPr marL="0" marR="0" marT="51435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7022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8188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6775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7675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9.30%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17.26%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5" dirty="0">
                          <a:latin typeface="DFKai-SB"/>
                          <a:cs typeface="DFKai-SB"/>
                        </a:rPr>
                        <a:t>大幅盤整</a:t>
                      </a:r>
                      <a:endParaRPr sz="2000" dirty="0">
                        <a:latin typeface="DFKai-SB"/>
                        <a:cs typeface="DFKai-SB"/>
                      </a:endParaRPr>
                    </a:p>
                  </a:txBody>
                  <a:tcPr marL="0" marR="0" marT="52069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7720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8664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7580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8633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11.83%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12.51%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5" dirty="0">
                          <a:latin typeface="DFKai-SB"/>
                          <a:cs typeface="DFKai-SB"/>
                        </a:rPr>
                        <a:t>多頭行情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52069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8644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9581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8196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9283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7.39%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14.46%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小幅盤整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209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10033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8272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-10.46%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30.13%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空頭行情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209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8262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9440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7503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9262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12.10%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20.52%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多頭行情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9266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10877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9231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10613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14.54%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15.13%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多頭行情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3556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R="126364" algn="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10629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11271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10121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10669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0.38%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355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10.20%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37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DFKai-SB"/>
                          <a:cs typeface="DFKai-SB"/>
                        </a:rPr>
                        <a:t>小幅盤整</a:t>
                      </a:r>
                      <a:endParaRPr sz="2000">
                        <a:latin typeface="DFKai-SB"/>
                        <a:cs typeface="DFKai-SB"/>
                      </a:endParaRPr>
                    </a:p>
                  </a:txBody>
                  <a:tcPr marL="0" marR="0" marT="4381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209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3383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2010</a:t>
            </a:r>
            <a:r>
              <a:rPr sz="2400" b="1" spc="10" dirty="0">
                <a:solidFill>
                  <a:srgbClr val="0000FF"/>
                </a:solidFill>
                <a:latin typeface="Microsoft YaHei"/>
                <a:cs typeface="Microsoft YaHei"/>
              </a:rPr>
              <a:t>年到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2018</a:t>
            </a:r>
            <a:r>
              <a:rPr sz="24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年</a:t>
            </a:r>
            <a:r>
              <a:rPr sz="2400" b="1" dirty="0">
                <a:solidFill>
                  <a:srgbClr val="0000FF"/>
                </a:solidFill>
                <a:latin typeface="Microsoft YaHei"/>
                <a:cs typeface="Microsoft YaHei"/>
              </a:rPr>
              <a:t>行情歸類</a:t>
            </a:r>
            <a:endParaRPr sz="24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790" y="211974"/>
            <a:ext cx="2298065" cy="3606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CDP</a:t>
            </a:r>
            <a:r>
              <a:rPr spc="5" dirty="0">
                <a:latin typeface="DFKai-SB"/>
                <a:cs typeface="DFKai-SB"/>
              </a:rPr>
              <a:t>逆勢操作系統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320" y="742187"/>
            <a:ext cx="3616960" cy="172847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49530">
              <a:lnSpc>
                <a:spcPct val="80100"/>
              </a:lnSpc>
              <a:spcBef>
                <a:spcPts val="275"/>
              </a:spcBef>
            </a:pPr>
            <a:r>
              <a:rPr sz="2100" spc="-5" dirty="0">
                <a:latin typeface="DFKai-SB"/>
                <a:cs typeface="DFKai-SB"/>
              </a:rPr>
              <a:t>應用前一天的最高價、最低 </a:t>
            </a:r>
            <a:r>
              <a:rPr sz="2100" dirty="0">
                <a:latin typeface="DFKai-SB"/>
                <a:cs typeface="DFKai-SB"/>
              </a:rPr>
              <a:t>價、及收盤價的計算與分析 ，將當日的股價變動範圍為 五</a:t>
            </a:r>
            <a:r>
              <a:rPr sz="2100" spc="-55" dirty="0">
                <a:latin typeface="DFKai-SB"/>
                <a:cs typeface="DFKai-SB"/>
              </a:rPr>
              <a:t> </a:t>
            </a:r>
            <a:r>
              <a:rPr sz="2100" dirty="0">
                <a:latin typeface="DFKai-SB"/>
                <a:cs typeface="DFKai-SB"/>
              </a:rPr>
              <a:t>個等級，再利用本日</a:t>
            </a:r>
            <a:r>
              <a:rPr sz="2100" b="1" dirty="0">
                <a:solidFill>
                  <a:srgbClr val="C00000"/>
                </a:solidFill>
                <a:latin typeface="Microsoft YaHei"/>
                <a:cs typeface="Microsoft YaHei"/>
              </a:rPr>
              <a:t>開盤 價</a:t>
            </a:r>
            <a:r>
              <a:rPr sz="2100" b="1" spc="380" dirty="0">
                <a:latin typeface="Microsoft YaHei"/>
                <a:cs typeface="Microsoft YaHei"/>
              </a:rPr>
              <a:t> </a:t>
            </a:r>
            <a:r>
              <a:rPr sz="2100" spc="-5" dirty="0">
                <a:latin typeface="DFKai-SB"/>
                <a:cs typeface="DFKai-SB"/>
              </a:rPr>
              <a:t>的高低位置，做</a:t>
            </a:r>
            <a:r>
              <a:rPr sz="2100" dirty="0">
                <a:latin typeface="DFKai-SB"/>
                <a:cs typeface="DFKai-SB"/>
              </a:rPr>
              <a:t>為</a:t>
            </a:r>
            <a:r>
              <a:rPr sz="2100" b="1" dirty="0">
                <a:solidFill>
                  <a:srgbClr val="0000FF"/>
                </a:solidFill>
                <a:latin typeface="Microsoft YaHei"/>
                <a:cs typeface="Microsoft YaHei"/>
              </a:rPr>
              <a:t>超短</a:t>
            </a:r>
            <a:r>
              <a:rPr sz="21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線 </a:t>
            </a:r>
            <a:r>
              <a:rPr sz="2100" dirty="0">
                <a:latin typeface="DFKai-SB"/>
                <a:cs typeface="DFKai-SB"/>
              </a:rPr>
              <a:t>進</a:t>
            </a:r>
            <a:r>
              <a:rPr sz="2100" spc="-10" dirty="0">
                <a:latin typeface="DFKai-SB"/>
                <a:cs typeface="DFKai-SB"/>
              </a:rPr>
              <a:t> </a:t>
            </a:r>
            <a:r>
              <a:rPr sz="2100" dirty="0">
                <a:latin typeface="DFKai-SB"/>
                <a:cs typeface="DFKai-SB"/>
              </a:rPr>
              <a:t>出的研判標準。</a:t>
            </a:r>
            <a:endParaRPr sz="2100">
              <a:latin typeface="DFKai-SB"/>
              <a:cs typeface="DFKai-S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5928" y="216408"/>
            <a:ext cx="4752340" cy="2254250"/>
          </a:xfrm>
          <a:custGeom>
            <a:avLst/>
            <a:gdLst/>
            <a:ahLst/>
            <a:cxnLst/>
            <a:rect l="l" t="t" r="r" b="b"/>
            <a:pathLst>
              <a:path w="4752340" h="2254250">
                <a:moveTo>
                  <a:pt x="0" y="2253996"/>
                </a:moveTo>
                <a:lnTo>
                  <a:pt x="4751832" y="2253996"/>
                </a:lnTo>
                <a:lnTo>
                  <a:pt x="4751832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928" y="216408"/>
            <a:ext cx="4752340" cy="2254250"/>
          </a:xfrm>
          <a:custGeom>
            <a:avLst/>
            <a:gdLst/>
            <a:ahLst/>
            <a:cxnLst/>
            <a:rect l="l" t="t" r="r" b="b"/>
            <a:pathLst>
              <a:path w="4752340" h="2254250">
                <a:moveTo>
                  <a:pt x="0" y="2253996"/>
                </a:moveTo>
                <a:lnTo>
                  <a:pt x="4751832" y="2253996"/>
                </a:lnTo>
                <a:lnTo>
                  <a:pt x="4751832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5303" y="165073"/>
            <a:ext cx="4375785" cy="2104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Arial"/>
                <a:cs typeface="Arial"/>
              </a:rPr>
              <a:t>CDP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dirty="0">
                <a:latin typeface="Arial"/>
                <a:cs typeface="Arial"/>
              </a:rPr>
              <a:t> (</a:t>
            </a:r>
            <a:r>
              <a:rPr sz="1900" spc="-5" dirty="0">
                <a:latin typeface="DFKai-SB"/>
                <a:cs typeface="DFKai-SB"/>
              </a:rPr>
              <a:t>最高價</a:t>
            </a:r>
            <a:r>
              <a:rPr sz="1900" spc="-420" dirty="0">
                <a:latin typeface="DFKai-SB"/>
                <a:cs typeface="DFKai-SB"/>
              </a:rPr>
              <a:t> </a:t>
            </a:r>
            <a:r>
              <a:rPr sz="1900" spc="-5" dirty="0">
                <a:latin typeface="Arial"/>
                <a:cs typeface="Arial"/>
              </a:rPr>
              <a:t>+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DFKai-SB"/>
                <a:cs typeface="DFKai-SB"/>
              </a:rPr>
              <a:t>最低價</a:t>
            </a:r>
            <a:r>
              <a:rPr sz="1900" spc="-420" dirty="0">
                <a:latin typeface="DFKai-SB"/>
                <a:cs typeface="DFKai-SB"/>
              </a:rPr>
              <a:t> </a:t>
            </a:r>
            <a:r>
              <a:rPr sz="1900" spc="-5" dirty="0">
                <a:latin typeface="Arial"/>
                <a:cs typeface="Arial"/>
              </a:rPr>
              <a:t>+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2*</a:t>
            </a:r>
            <a:r>
              <a:rPr sz="1900" spc="-5" dirty="0">
                <a:latin typeface="DFKai-SB"/>
                <a:cs typeface="DFKai-SB"/>
              </a:rPr>
              <a:t>收盤價</a:t>
            </a:r>
            <a:r>
              <a:rPr sz="1900" spc="-5" dirty="0">
                <a:latin typeface="Arial"/>
                <a:cs typeface="Arial"/>
              </a:rPr>
              <a:t>)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/4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  <a:spcBef>
                <a:spcPts val="145"/>
              </a:spcBef>
            </a:pPr>
            <a:r>
              <a:rPr sz="1900" spc="-10" dirty="0">
                <a:latin typeface="DFKai-SB"/>
                <a:cs typeface="DFKai-SB"/>
              </a:rPr>
              <a:t>再分別計算昨天行情得最高</a:t>
            </a:r>
            <a:r>
              <a:rPr sz="1900" spc="-5" dirty="0">
                <a:latin typeface="DFKai-SB"/>
                <a:cs typeface="DFKai-SB"/>
              </a:rPr>
              <a:t>值</a:t>
            </a:r>
            <a:r>
              <a:rPr sz="1900" dirty="0">
                <a:latin typeface="Arial"/>
                <a:cs typeface="Arial"/>
              </a:rPr>
              <a:t>(AH)</a:t>
            </a:r>
            <a:r>
              <a:rPr sz="1900" spc="-10" dirty="0">
                <a:latin typeface="DFKai-SB"/>
                <a:cs typeface="DFKai-SB"/>
              </a:rPr>
              <a:t>、近高</a:t>
            </a:r>
            <a:endParaRPr sz="1900">
              <a:latin typeface="DFKai-SB"/>
              <a:cs typeface="DFKai-SB"/>
            </a:endParaRPr>
          </a:p>
          <a:p>
            <a:pPr marL="12700">
              <a:lnSpc>
                <a:spcPts val="2055"/>
              </a:lnSpc>
            </a:pPr>
            <a:r>
              <a:rPr sz="1900" spc="-5" dirty="0">
                <a:latin typeface="DFKai-SB"/>
                <a:cs typeface="DFKai-SB"/>
              </a:rPr>
              <a:t>值</a:t>
            </a:r>
            <a:r>
              <a:rPr sz="1900" spc="-5" dirty="0">
                <a:latin typeface="Arial"/>
                <a:cs typeface="Arial"/>
              </a:rPr>
              <a:t>(NH)</a:t>
            </a:r>
            <a:r>
              <a:rPr sz="1900" spc="-5" dirty="0">
                <a:latin typeface="DFKai-SB"/>
                <a:cs typeface="DFKai-SB"/>
              </a:rPr>
              <a:t>、近低</a:t>
            </a:r>
            <a:r>
              <a:rPr sz="1900" spc="-15" dirty="0">
                <a:latin typeface="DFKai-SB"/>
                <a:cs typeface="DFKai-SB"/>
              </a:rPr>
              <a:t>值</a:t>
            </a:r>
            <a:r>
              <a:rPr sz="1900" dirty="0">
                <a:latin typeface="Arial"/>
                <a:cs typeface="Arial"/>
              </a:rPr>
              <a:t>(NL)</a:t>
            </a:r>
            <a:r>
              <a:rPr sz="1900" spc="-5" dirty="0">
                <a:latin typeface="DFKai-SB"/>
                <a:cs typeface="DFKai-SB"/>
              </a:rPr>
              <a:t>及最</a:t>
            </a:r>
            <a:r>
              <a:rPr sz="1900" dirty="0">
                <a:latin typeface="DFKai-SB"/>
                <a:cs typeface="DFKai-SB"/>
              </a:rPr>
              <a:t>低值</a:t>
            </a:r>
            <a:r>
              <a:rPr sz="1900" spc="-5" dirty="0">
                <a:latin typeface="Arial"/>
                <a:cs typeface="Arial"/>
              </a:rPr>
              <a:t>(AL)</a:t>
            </a:r>
            <a:endParaRPr sz="1900">
              <a:latin typeface="Arial"/>
              <a:cs typeface="Arial"/>
            </a:endParaRPr>
          </a:p>
          <a:p>
            <a:pPr marL="12700" marR="1143635">
              <a:lnSpc>
                <a:spcPct val="106300"/>
              </a:lnSpc>
            </a:pPr>
            <a:r>
              <a:rPr sz="1900" spc="-5" dirty="0">
                <a:latin typeface="Arial"/>
                <a:cs typeface="Arial"/>
              </a:rPr>
              <a:t>AH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CDP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+ </a:t>
            </a:r>
            <a:r>
              <a:rPr sz="1900" spc="5" dirty="0">
                <a:latin typeface="Arial"/>
                <a:cs typeface="Arial"/>
              </a:rPr>
              <a:t>(</a:t>
            </a:r>
            <a:r>
              <a:rPr sz="1900" spc="-5" dirty="0">
                <a:latin typeface="DFKai-SB"/>
                <a:cs typeface="DFKai-SB"/>
              </a:rPr>
              <a:t>最高價</a:t>
            </a:r>
            <a:r>
              <a:rPr sz="1900" spc="-425" dirty="0">
                <a:latin typeface="DFKai-SB"/>
                <a:cs typeface="DFKai-SB"/>
              </a:rPr>
              <a:t> </a:t>
            </a:r>
            <a:r>
              <a:rPr sz="1900" spc="-5" dirty="0">
                <a:latin typeface="Arial"/>
                <a:cs typeface="Arial"/>
              </a:rPr>
              <a:t>-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-5" dirty="0">
                <a:latin typeface="DFKai-SB"/>
                <a:cs typeface="DFKai-SB"/>
              </a:rPr>
              <a:t>最低價</a:t>
            </a:r>
            <a:r>
              <a:rPr sz="1900" spc="-5" dirty="0">
                <a:latin typeface="Arial"/>
                <a:cs typeface="Arial"/>
              </a:rPr>
              <a:t>)  NH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2*CDP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 </a:t>
            </a:r>
            <a:r>
              <a:rPr sz="1900" spc="-5" dirty="0">
                <a:latin typeface="DFKai-SB"/>
                <a:cs typeface="DFKai-SB"/>
              </a:rPr>
              <a:t>最低價</a:t>
            </a:r>
            <a:endParaRPr sz="19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900" spc="-5" dirty="0">
                <a:latin typeface="Arial"/>
                <a:cs typeface="Arial"/>
              </a:rPr>
              <a:t>NL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2*CDP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10" dirty="0">
                <a:latin typeface="DFKai-SB"/>
                <a:cs typeface="DFKai-SB"/>
              </a:rPr>
              <a:t>最高價</a:t>
            </a:r>
            <a:endParaRPr sz="19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900" spc="-5" dirty="0">
                <a:latin typeface="Arial"/>
                <a:cs typeface="Arial"/>
              </a:rPr>
              <a:t>AL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CDP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 (</a:t>
            </a:r>
            <a:r>
              <a:rPr sz="1900" spc="-5" dirty="0">
                <a:latin typeface="DFKai-SB"/>
                <a:cs typeface="DFKai-SB"/>
              </a:rPr>
              <a:t>最高價</a:t>
            </a:r>
            <a:r>
              <a:rPr sz="1900" spc="-409" dirty="0">
                <a:latin typeface="DFKai-SB"/>
                <a:cs typeface="DFKai-SB"/>
              </a:rPr>
              <a:t> </a:t>
            </a:r>
            <a:r>
              <a:rPr sz="1900" spc="-5" dirty="0">
                <a:latin typeface="Arial"/>
                <a:cs typeface="Arial"/>
              </a:rPr>
              <a:t>- </a:t>
            </a:r>
            <a:r>
              <a:rPr sz="1900" spc="-5" dirty="0">
                <a:latin typeface="DFKai-SB"/>
                <a:cs typeface="DFKai-SB"/>
              </a:rPr>
              <a:t>最低價</a:t>
            </a:r>
            <a:r>
              <a:rPr sz="1900" spc="-5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563" y="3371075"/>
            <a:ext cx="3360420" cy="13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666" y="3422141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563" y="5170919"/>
            <a:ext cx="3360420" cy="13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666" y="5221985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563" y="3873995"/>
            <a:ext cx="3360420" cy="13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666" y="3925061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4738103"/>
            <a:ext cx="3360420" cy="13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901" y="4789170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5" y="0"/>
                </a:lnTo>
              </a:path>
            </a:pathLst>
          </a:custGeom>
          <a:ln w="3505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6572" y="4306811"/>
            <a:ext cx="3360420" cy="137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674" y="4357878"/>
            <a:ext cx="3240405" cy="0"/>
          </a:xfrm>
          <a:custGeom>
            <a:avLst/>
            <a:gdLst/>
            <a:ahLst/>
            <a:cxnLst/>
            <a:rect l="l" t="t" r="r" b="b"/>
            <a:pathLst>
              <a:path w="3240404">
                <a:moveTo>
                  <a:pt x="0" y="0"/>
                </a:moveTo>
                <a:lnTo>
                  <a:pt x="3240404" y="0"/>
                </a:lnTo>
              </a:path>
            </a:pathLst>
          </a:custGeom>
          <a:ln w="35052">
            <a:solidFill>
              <a:srgbClr val="7597D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66108" y="3264153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0802" y="3762832"/>
            <a:ext cx="506730" cy="160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NH</a:t>
            </a:r>
            <a:endParaRPr sz="1800">
              <a:latin typeface="Arial"/>
              <a:cs typeface="Arial"/>
            </a:endParaRPr>
          </a:p>
          <a:p>
            <a:pPr marL="86360" marR="5080" indent="-74295">
              <a:lnSpc>
                <a:spcPct val="155300"/>
              </a:lnSpc>
              <a:spcBef>
                <a:spcPts val="185"/>
              </a:spcBef>
            </a:pPr>
            <a:r>
              <a:rPr sz="1800" spc="-10" dirty="0">
                <a:latin typeface="Arial"/>
                <a:cs typeface="Arial"/>
              </a:rPr>
              <a:t>CDP  NL  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9700" y="2860560"/>
            <a:ext cx="1008900" cy="655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2532" y="3067557"/>
            <a:ext cx="732790" cy="379730"/>
          </a:xfrm>
          <a:custGeom>
            <a:avLst/>
            <a:gdLst/>
            <a:ahLst/>
            <a:cxnLst/>
            <a:rect l="l" t="t" r="r" b="b"/>
            <a:pathLst>
              <a:path w="732789" h="379729">
                <a:moveTo>
                  <a:pt x="564033" y="52082"/>
                </a:moveTo>
                <a:lnTo>
                  <a:pt x="0" y="327787"/>
                </a:lnTo>
                <a:lnTo>
                  <a:pt x="25400" y="379729"/>
                </a:lnTo>
                <a:lnTo>
                  <a:pt x="589400" y="104042"/>
                </a:lnTo>
                <a:lnTo>
                  <a:pt x="564033" y="52082"/>
                </a:lnTo>
                <a:close/>
              </a:path>
              <a:path w="732789" h="379729">
                <a:moveTo>
                  <a:pt x="704046" y="39369"/>
                </a:moveTo>
                <a:lnTo>
                  <a:pt x="590042" y="39369"/>
                </a:lnTo>
                <a:lnTo>
                  <a:pt x="615442" y="91312"/>
                </a:lnTo>
                <a:lnTo>
                  <a:pt x="589400" y="104042"/>
                </a:lnTo>
                <a:lnTo>
                  <a:pt x="614807" y="156082"/>
                </a:lnTo>
                <a:lnTo>
                  <a:pt x="704046" y="39369"/>
                </a:lnTo>
                <a:close/>
              </a:path>
              <a:path w="732789" h="379729">
                <a:moveTo>
                  <a:pt x="590042" y="39369"/>
                </a:moveTo>
                <a:lnTo>
                  <a:pt x="564033" y="52082"/>
                </a:lnTo>
                <a:lnTo>
                  <a:pt x="589400" y="104042"/>
                </a:lnTo>
                <a:lnTo>
                  <a:pt x="615442" y="91312"/>
                </a:lnTo>
                <a:lnTo>
                  <a:pt x="590042" y="39369"/>
                </a:lnTo>
                <a:close/>
              </a:path>
              <a:path w="732789" h="379729">
                <a:moveTo>
                  <a:pt x="538607" y="0"/>
                </a:moveTo>
                <a:lnTo>
                  <a:pt x="564033" y="52082"/>
                </a:lnTo>
                <a:lnTo>
                  <a:pt x="590042" y="39369"/>
                </a:lnTo>
                <a:lnTo>
                  <a:pt x="704046" y="39369"/>
                </a:lnTo>
                <a:lnTo>
                  <a:pt x="732790" y="1777"/>
                </a:lnTo>
                <a:lnTo>
                  <a:pt x="538607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74823" y="290182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追買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41703" y="5225796"/>
            <a:ext cx="941857" cy="74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5552" y="5259832"/>
            <a:ext cx="664845" cy="465455"/>
          </a:xfrm>
          <a:custGeom>
            <a:avLst/>
            <a:gdLst/>
            <a:ahLst/>
            <a:cxnLst/>
            <a:rect l="l" t="t" r="r" b="b"/>
            <a:pathLst>
              <a:path w="664844" h="465454">
                <a:moveTo>
                  <a:pt x="504389" y="391440"/>
                </a:moveTo>
                <a:lnTo>
                  <a:pt x="471804" y="439305"/>
                </a:lnTo>
                <a:lnTo>
                  <a:pt x="664336" y="465328"/>
                </a:lnTo>
                <a:lnTo>
                  <a:pt x="632184" y="407746"/>
                </a:lnTo>
                <a:lnTo>
                  <a:pt x="528320" y="407746"/>
                </a:lnTo>
                <a:lnTo>
                  <a:pt x="504389" y="391440"/>
                </a:lnTo>
                <a:close/>
              </a:path>
              <a:path w="664844" h="465454">
                <a:moveTo>
                  <a:pt x="536987" y="343555"/>
                </a:moveTo>
                <a:lnTo>
                  <a:pt x="504389" y="391440"/>
                </a:lnTo>
                <a:lnTo>
                  <a:pt x="528320" y="407746"/>
                </a:lnTo>
                <a:lnTo>
                  <a:pt x="560959" y="359879"/>
                </a:lnTo>
                <a:lnTo>
                  <a:pt x="536987" y="343555"/>
                </a:lnTo>
                <a:close/>
              </a:path>
              <a:path w="664844" h="465454">
                <a:moveTo>
                  <a:pt x="569595" y="295656"/>
                </a:moveTo>
                <a:lnTo>
                  <a:pt x="536987" y="343555"/>
                </a:lnTo>
                <a:lnTo>
                  <a:pt x="560959" y="359879"/>
                </a:lnTo>
                <a:lnTo>
                  <a:pt x="528320" y="407746"/>
                </a:lnTo>
                <a:lnTo>
                  <a:pt x="632184" y="407746"/>
                </a:lnTo>
                <a:lnTo>
                  <a:pt x="569595" y="295656"/>
                </a:lnTo>
                <a:close/>
              </a:path>
              <a:path w="664844" h="465454">
                <a:moveTo>
                  <a:pt x="32511" y="0"/>
                </a:moveTo>
                <a:lnTo>
                  <a:pt x="0" y="47752"/>
                </a:lnTo>
                <a:lnTo>
                  <a:pt x="504389" y="391440"/>
                </a:lnTo>
                <a:lnTo>
                  <a:pt x="536987" y="343555"/>
                </a:lnTo>
                <a:lnTo>
                  <a:pt x="32511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95322" y="5653227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FKai-SB"/>
                <a:cs typeface="DFKai-SB"/>
              </a:rPr>
              <a:t>追賣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8004" y="3633177"/>
            <a:ext cx="441972" cy="557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5822" y="3676650"/>
            <a:ext cx="307975" cy="428625"/>
          </a:xfrm>
          <a:custGeom>
            <a:avLst/>
            <a:gdLst/>
            <a:ahLst/>
            <a:cxnLst/>
            <a:rect l="l" t="t" r="r" b="b"/>
            <a:pathLst>
              <a:path w="307975" h="428625">
                <a:moveTo>
                  <a:pt x="0" y="0"/>
                </a:moveTo>
                <a:lnTo>
                  <a:pt x="307720" y="428625"/>
                </a:lnTo>
              </a:path>
            </a:pathLst>
          </a:custGeom>
          <a:ln w="35051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0683" y="4526305"/>
            <a:ext cx="528802" cy="574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6977" y="4571238"/>
            <a:ext cx="396875" cy="443865"/>
          </a:xfrm>
          <a:custGeom>
            <a:avLst/>
            <a:gdLst/>
            <a:ahLst/>
            <a:cxnLst/>
            <a:rect l="l" t="t" r="r" b="b"/>
            <a:pathLst>
              <a:path w="396875" h="443864">
                <a:moveTo>
                  <a:pt x="0" y="0"/>
                </a:moveTo>
                <a:lnTo>
                  <a:pt x="396747" y="443484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03019" y="3627120"/>
            <a:ext cx="1141463" cy="1490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0838" y="3678173"/>
            <a:ext cx="1008380" cy="1359535"/>
          </a:xfrm>
          <a:custGeom>
            <a:avLst/>
            <a:gdLst/>
            <a:ahLst/>
            <a:cxnLst/>
            <a:rect l="l" t="t" r="r" b="b"/>
            <a:pathLst>
              <a:path w="1008380" h="1359535">
                <a:moveTo>
                  <a:pt x="0" y="1359534"/>
                </a:moveTo>
                <a:lnTo>
                  <a:pt x="1008126" y="0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15617" y="4826889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買進點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82723" y="347852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賣出點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44440" y="3421379"/>
            <a:ext cx="3616960" cy="15532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2710" marR="9525">
              <a:lnSpc>
                <a:spcPct val="80000"/>
              </a:lnSpc>
              <a:spcBef>
                <a:spcPts val="284"/>
              </a:spcBef>
            </a:pPr>
            <a:r>
              <a:rPr sz="2300" dirty="0">
                <a:latin typeface="Arial"/>
                <a:cs typeface="Arial"/>
              </a:rPr>
              <a:t>CDP</a:t>
            </a:r>
            <a:r>
              <a:rPr sz="2300" dirty="0">
                <a:latin typeface="DFKai-SB"/>
                <a:cs typeface="DFKai-SB"/>
              </a:rPr>
              <a:t>為當日沖銷</a:t>
            </a:r>
            <a:r>
              <a:rPr sz="2300" spc="-10" dirty="0">
                <a:latin typeface="DFKai-SB"/>
                <a:cs typeface="DFKai-SB"/>
              </a:rPr>
              <a:t>的</a:t>
            </a:r>
            <a:r>
              <a:rPr sz="2300" dirty="0">
                <a:latin typeface="DFKai-SB"/>
                <a:cs typeface="DFKai-SB"/>
              </a:rPr>
              <a:t>超短線 操作法，</a:t>
            </a:r>
            <a:r>
              <a:rPr sz="2300" dirty="0">
                <a:latin typeface="Arial"/>
                <a:cs typeface="Arial"/>
              </a:rPr>
              <a:t>(</a:t>
            </a:r>
            <a:r>
              <a:rPr sz="2300" dirty="0">
                <a:latin typeface="DFKai-SB"/>
                <a:cs typeface="DFKai-SB"/>
              </a:rPr>
              <a:t>利用融資融</a:t>
            </a:r>
            <a:r>
              <a:rPr sz="2300" spc="-15" dirty="0">
                <a:latin typeface="DFKai-SB"/>
                <a:cs typeface="DFKai-SB"/>
              </a:rPr>
              <a:t>卷軋 </a:t>
            </a:r>
            <a:r>
              <a:rPr sz="2300" dirty="0">
                <a:latin typeface="DFKai-SB"/>
                <a:cs typeface="DFKai-SB"/>
              </a:rPr>
              <a:t>平。若</a:t>
            </a:r>
            <a:r>
              <a:rPr sz="2300" spc="-15" dirty="0">
                <a:latin typeface="DFKai-SB"/>
                <a:cs typeface="DFKai-SB"/>
              </a:rPr>
              <a:t>當天</a:t>
            </a:r>
            <a:r>
              <a:rPr sz="2300" dirty="0">
                <a:latin typeface="DFKai-SB"/>
                <a:cs typeface="DFKai-SB"/>
              </a:rPr>
              <a:t>盤中無</a:t>
            </a:r>
            <a:r>
              <a:rPr sz="2300" spc="-15" dirty="0">
                <a:latin typeface="DFKai-SB"/>
                <a:cs typeface="DFKai-SB"/>
              </a:rPr>
              <a:t>法達</a:t>
            </a:r>
            <a:r>
              <a:rPr sz="2300" dirty="0">
                <a:latin typeface="DFKai-SB"/>
                <a:cs typeface="DFKai-SB"/>
              </a:rPr>
              <a:t>到 </a:t>
            </a:r>
            <a:r>
              <a:rPr sz="2300" spc="5" dirty="0">
                <a:latin typeface="DFKai-SB"/>
                <a:cs typeface="DFKai-SB"/>
              </a:rPr>
              <a:t>所設</a:t>
            </a:r>
            <a:r>
              <a:rPr sz="2300" spc="-5" dirty="0">
                <a:latin typeface="DFKai-SB"/>
                <a:cs typeface="DFKai-SB"/>
              </a:rPr>
              <a:t>定</a:t>
            </a:r>
            <a:r>
              <a:rPr sz="2300" spc="-10" dirty="0">
                <a:latin typeface="DFKai-SB"/>
                <a:cs typeface="DFKai-SB"/>
              </a:rPr>
              <a:t>理想</a:t>
            </a:r>
            <a:r>
              <a:rPr sz="2300" spc="5" dirty="0">
                <a:latin typeface="DFKai-SB"/>
                <a:cs typeface="DFKai-SB"/>
              </a:rPr>
              <a:t>的買</a:t>
            </a:r>
            <a:r>
              <a:rPr sz="2300" spc="-5" dirty="0">
                <a:latin typeface="DFKai-SB"/>
                <a:cs typeface="DFKai-SB"/>
              </a:rPr>
              <a:t>賣</a:t>
            </a:r>
            <a:r>
              <a:rPr sz="2300" spc="-10" dirty="0">
                <a:latin typeface="DFKai-SB"/>
                <a:cs typeface="DFKai-SB"/>
              </a:rPr>
              <a:t>價位</a:t>
            </a:r>
            <a:r>
              <a:rPr sz="2300" spc="5" dirty="0">
                <a:latin typeface="DFKai-SB"/>
                <a:cs typeface="DFKai-SB"/>
              </a:rPr>
              <a:t>時 ，</a:t>
            </a:r>
            <a:r>
              <a:rPr sz="2300" dirty="0">
                <a:latin typeface="DFKai-SB"/>
                <a:cs typeface="DFKai-SB"/>
              </a:rPr>
              <a:t>亦應以</a:t>
            </a:r>
            <a:r>
              <a:rPr sz="2300" spc="-15" dirty="0">
                <a:latin typeface="DFKai-SB"/>
                <a:cs typeface="DFKai-SB"/>
              </a:rPr>
              <a:t>當日</a:t>
            </a:r>
            <a:r>
              <a:rPr sz="2300" dirty="0">
                <a:latin typeface="DFKai-SB"/>
                <a:cs typeface="DFKai-SB"/>
              </a:rPr>
              <a:t>的收盤</a:t>
            </a:r>
            <a:r>
              <a:rPr sz="2300" spc="-15" dirty="0">
                <a:latin typeface="DFKai-SB"/>
                <a:cs typeface="DFKai-SB"/>
              </a:rPr>
              <a:t>價平 </a:t>
            </a:r>
            <a:r>
              <a:rPr sz="2300" dirty="0">
                <a:latin typeface="DFKai-SB"/>
                <a:cs typeface="DFKai-SB"/>
              </a:rPr>
              <a:t>倉。</a:t>
            </a:r>
            <a:endParaRPr sz="23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797051"/>
            <a:ext cx="6736849" cy="500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1499" y="2703017"/>
            <a:ext cx="128905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5" dirty="0">
                <a:latin typeface="DFKai-SB"/>
                <a:cs typeface="DFKai-SB"/>
              </a:rPr>
              <a:t>日</a:t>
            </a:r>
            <a:r>
              <a:rPr sz="1600" spc="-5" dirty="0">
                <a:latin typeface="Arial"/>
                <a:cs typeface="Arial"/>
              </a:rPr>
              <a:t>RSI</a:t>
            </a:r>
            <a:r>
              <a:rPr sz="1600" spc="-10" dirty="0">
                <a:latin typeface="DFKai-SB"/>
                <a:cs typeface="DFKai-SB"/>
              </a:rPr>
              <a:t>由低檔</a:t>
            </a:r>
            <a:endParaRPr sz="16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DFKai-SB"/>
                <a:cs typeface="DFKai-SB"/>
              </a:rPr>
              <a:t>突破</a:t>
            </a:r>
            <a:r>
              <a:rPr sz="1600" spc="-5" dirty="0">
                <a:latin typeface="Arial"/>
                <a:cs typeface="Arial"/>
              </a:rPr>
              <a:t>10RSI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0996" y="6225540"/>
            <a:ext cx="242315" cy="24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6444" y="3240023"/>
            <a:ext cx="414540" cy="1987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7261" y="3429634"/>
            <a:ext cx="157480" cy="1728470"/>
          </a:xfrm>
          <a:custGeom>
            <a:avLst/>
            <a:gdLst/>
            <a:ahLst/>
            <a:cxnLst/>
            <a:rect l="l" t="t" r="r" b="b"/>
            <a:pathLst>
              <a:path w="157480" h="1728470">
                <a:moveTo>
                  <a:pt x="78732" y="69595"/>
                </a:moveTo>
                <a:lnTo>
                  <a:pt x="61206" y="99640"/>
                </a:lnTo>
                <a:lnTo>
                  <a:pt x="61206" y="1728342"/>
                </a:lnTo>
                <a:lnTo>
                  <a:pt x="96258" y="1728342"/>
                </a:lnTo>
                <a:lnTo>
                  <a:pt x="96258" y="99640"/>
                </a:lnTo>
                <a:lnTo>
                  <a:pt x="78732" y="69595"/>
                </a:lnTo>
                <a:close/>
              </a:path>
              <a:path w="157480" h="1728470">
                <a:moveTo>
                  <a:pt x="78732" y="0"/>
                </a:moveTo>
                <a:lnTo>
                  <a:pt x="2278" y="131190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6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3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80" h="1728470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3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6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0"/>
                </a:lnTo>
                <a:lnTo>
                  <a:pt x="99011" y="34798"/>
                </a:lnTo>
                <a:close/>
              </a:path>
              <a:path w="157480" h="1728470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5"/>
                </a:lnTo>
                <a:lnTo>
                  <a:pt x="63619" y="43687"/>
                </a:lnTo>
                <a:lnTo>
                  <a:pt x="96258" y="43687"/>
                </a:lnTo>
                <a:lnTo>
                  <a:pt x="96258" y="34798"/>
                </a:lnTo>
                <a:close/>
              </a:path>
              <a:path w="157480" h="1728470">
                <a:moveTo>
                  <a:pt x="96258" y="43687"/>
                </a:moveTo>
                <a:lnTo>
                  <a:pt x="93845" y="43687"/>
                </a:lnTo>
                <a:lnTo>
                  <a:pt x="78732" y="69595"/>
                </a:lnTo>
                <a:lnTo>
                  <a:pt x="96258" y="99640"/>
                </a:lnTo>
                <a:lnTo>
                  <a:pt x="96258" y="43687"/>
                </a:lnTo>
                <a:close/>
              </a:path>
              <a:path w="157480" h="1728470">
                <a:moveTo>
                  <a:pt x="93845" y="43687"/>
                </a:moveTo>
                <a:lnTo>
                  <a:pt x="63619" y="43687"/>
                </a:lnTo>
                <a:lnTo>
                  <a:pt x="78732" y="69595"/>
                </a:lnTo>
                <a:lnTo>
                  <a:pt x="93845" y="43687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2232" y="483755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3753" y="465162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24955" y="2087879"/>
            <a:ext cx="414540" cy="2790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5773" y="2277491"/>
            <a:ext cx="157480" cy="2533015"/>
          </a:xfrm>
          <a:custGeom>
            <a:avLst/>
            <a:gdLst/>
            <a:ahLst/>
            <a:cxnLst/>
            <a:rect l="l" t="t" r="r" b="b"/>
            <a:pathLst>
              <a:path w="157479" h="2533015">
                <a:moveTo>
                  <a:pt x="78732" y="69596"/>
                </a:moveTo>
                <a:lnTo>
                  <a:pt x="61206" y="99640"/>
                </a:lnTo>
                <a:lnTo>
                  <a:pt x="61206" y="2532634"/>
                </a:lnTo>
                <a:lnTo>
                  <a:pt x="96258" y="2532634"/>
                </a:lnTo>
                <a:lnTo>
                  <a:pt x="96258" y="99640"/>
                </a:lnTo>
                <a:lnTo>
                  <a:pt x="78732" y="69596"/>
                </a:lnTo>
                <a:close/>
              </a:path>
              <a:path w="157479" h="2533015">
                <a:moveTo>
                  <a:pt x="78732" y="0"/>
                </a:moveTo>
                <a:lnTo>
                  <a:pt x="2278" y="131191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79" h="2533015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1"/>
                </a:lnTo>
                <a:lnTo>
                  <a:pt x="99011" y="34798"/>
                </a:lnTo>
                <a:close/>
              </a:path>
              <a:path w="157479" h="2533015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6"/>
                </a:lnTo>
                <a:lnTo>
                  <a:pt x="63619" y="43687"/>
                </a:lnTo>
                <a:lnTo>
                  <a:pt x="96258" y="43687"/>
                </a:lnTo>
                <a:lnTo>
                  <a:pt x="96258" y="34798"/>
                </a:lnTo>
                <a:close/>
              </a:path>
              <a:path w="157479" h="2533015">
                <a:moveTo>
                  <a:pt x="96258" y="43687"/>
                </a:moveTo>
                <a:lnTo>
                  <a:pt x="93845" y="43687"/>
                </a:lnTo>
                <a:lnTo>
                  <a:pt x="78732" y="69596"/>
                </a:lnTo>
                <a:lnTo>
                  <a:pt x="96258" y="99640"/>
                </a:lnTo>
                <a:lnTo>
                  <a:pt x="96258" y="43687"/>
                </a:lnTo>
                <a:close/>
              </a:path>
              <a:path w="157479" h="2533015">
                <a:moveTo>
                  <a:pt x="93845" y="43687"/>
                </a:moveTo>
                <a:lnTo>
                  <a:pt x="63619" y="43687"/>
                </a:lnTo>
                <a:lnTo>
                  <a:pt x="78732" y="69596"/>
                </a:lnTo>
                <a:lnTo>
                  <a:pt x="93845" y="43687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13753" y="3453129"/>
            <a:ext cx="883919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1600" spc="-5" dirty="0">
                <a:latin typeface="Arial"/>
                <a:cs typeface="Arial"/>
              </a:rPr>
              <a:t>5</a:t>
            </a:r>
            <a:r>
              <a:rPr sz="1600" spc="5" dirty="0">
                <a:latin typeface="DFKai-SB"/>
                <a:cs typeface="DFKai-SB"/>
              </a:rPr>
              <a:t>日</a:t>
            </a:r>
            <a:r>
              <a:rPr sz="1600" spc="-5" dirty="0">
                <a:latin typeface="Arial"/>
                <a:cs typeface="Arial"/>
              </a:rPr>
              <a:t>RSI</a:t>
            </a:r>
            <a:r>
              <a:rPr sz="1600" spc="-5" dirty="0">
                <a:latin typeface="DFKai-SB"/>
                <a:cs typeface="DFKai-SB"/>
              </a:rPr>
              <a:t>由 </a:t>
            </a:r>
            <a:r>
              <a:rPr sz="1600" dirty="0">
                <a:latin typeface="DFKai-SB"/>
                <a:cs typeface="DFKai-SB"/>
              </a:rPr>
              <a:t>高</a:t>
            </a:r>
            <a:r>
              <a:rPr sz="1600" spc="-5" dirty="0">
                <a:latin typeface="DFKai-SB"/>
                <a:cs typeface="DFKai-SB"/>
              </a:rPr>
              <a:t>檔</a:t>
            </a:r>
            <a:r>
              <a:rPr sz="1600" spc="-10" dirty="0">
                <a:latin typeface="DFKai-SB"/>
                <a:cs typeface="DFKai-SB"/>
              </a:rPr>
              <a:t>跌</a:t>
            </a:r>
            <a:r>
              <a:rPr sz="1600" spc="-5" dirty="0">
                <a:latin typeface="DFKai-SB"/>
                <a:cs typeface="DFKai-SB"/>
              </a:rPr>
              <a:t>破 </a:t>
            </a:r>
            <a:r>
              <a:rPr sz="1600" spc="-5" dirty="0">
                <a:latin typeface="Arial"/>
                <a:cs typeface="Arial"/>
              </a:rPr>
              <a:t>10RSI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58611" y="2788920"/>
            <a:ext cx="414540" cy="1987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9429" y="2978530"/>
            <a:ext cx="157480" cy="1728470"/>
          </a:xfrm>
          <a:custGeom>
            <a:avLst/>
            <a:gdLst/>
            <a:ahLst/>
            <a:cxnLst/>
            <a:rect l="l" t="t" r="r" b="b"/>
            <a:pathLst>
              <a:path w="157479" h="1728470">
                <a:moveTo>
                  <a:pt x="78732" y="69596"/>
                </a:moveTo>
                <a:lnTo>
                  <a:pt x="61206" y="99640"/>
                </a:lnTo>
                <a:lnTo>
                  <a:pt x="61206" y="1728343"/>
                </a:lnTo>
                <a:lnTo>
                  <a:pt x="96258" y="1728343"/>
                </a:lnTo>
                <a:lnTo>
                  <a:pt x="96258" y="99640"/>
                </a:lnTo>
                <a:lnTo>
                  <a:pt x="78732" y="69596"/>
                </a:lnTo>
                <a:close/>
              </a:path>
              <a:path w="157479" h="1728470">
                <a:moveTo>
                  <a:pt x="78732" y="0"/>
                </a:moveTo>
                <a:lnTo>
                  <a:pt x="2278" y="131191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79" h="1728470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1"/>
                </a:lnTo>
                <a:lnTo>
                  <a:pt x="99011" y="34798"/>
                </a:lnTo>
                <a:close/>
              </a:path>
              <a:path w="157479" h="1728470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6"/>
                </a:lnTo>
                <a:lnTo>
                  <a:pt x="63619" y="43688"/>
                </a:lnTo>
                <a:lnTo>
                  <a:pt x="96258" y="43688"/>
                </a:lnTo>
                <a:lnTo>
                  <a:pt x="96258" y="34798"/>
                </a:lnTo>
                <a:close/>
              </a:path>
              <a:path w="157479" h="1728470">
                <a:moveTo>
                  <a:pt x="96258" y="43688"/>
                </a:moveTo>
                <a:lnTo>
                  <a:pt x="93845" y="43688"/>
                </a:lnTo>
                <a:lnTo>
                  <a:pt x="78732" y="69596"/>
                </a:lnTo>
                <a:lnTo>
                  <a:pt x="96258" y="99640"/>
                </a:lnTo>
                <a:lnTo>
                  <a:pt x="96258" y="43688"/>
                </a:lnTo>
                <a:close/>
              </a:path>
              <a:path w="157479" h="1728470">
                <a:moveTo>
                  <a:pt x="93845" y="43688"/>
                </a:moveTo>
                <a:lnTo>
                  <a:pt x="63619" y="43688"/>
                </a:lnTo>
                <a:lnTo>
                  <a:pt x="78732" y="69596"/>
                </a:lnTo>
                <a:lnTo>
                  <a:pt x="93845" y="43688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78500" y="483755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4761" y="3737864"/>
            <a:ext cx="434340" cy="50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RSI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spc="5" dirty="0">
                <a:latin typeface="DFKai-SB"/>
                <a:cs typeface="DFKai-SB"/>
              </a:rPr>
              <a:t>鈍化</a:t>
            </a:r>
            <a:endParaRPr sz="16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97538"/>
            <a:ext cx="2636520" cy="59759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DFKai-SB"/>
                <a:cs typeface="DFKai-SB"/>
              </a:rPr>
              <a:t>趨向指標</a:t>
            </a:r>
            <a:r>
              <a:rPr sz="1400" spc="5" dirty="0">
                <a:latin typeface="DFKai-SB"/>
                <a:cs typeface="DFKai-SB"/>
              </a:rPr>
              <a:t>（</a:t>
            </a:r>
            <a:r>
              <a:rPr sz="1400" spc="5" dirty="0"/>
              <a:t>DIRECTIONAL</a:t>
            </a:r>
            <a:endParaRPr sz="1400" dirty="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/>
              <a:t>MIVEMENT,</a:t>
            </a:r>
            <a:r>
              <a:rPr sz="1400" spc="-40" dirty="0"/>
              <a:t> </a:t>
            </a:r>
            <a:r>
              <a:rPr sz="1400" dirty="0"/>
              <a:t>DMI</a:t>
            </a:r>
            <a:r>
              <a:rPr sz="1400" dirty="0">
                <a:latin typeface="DFKai-SB"/>
                <a:cs typeface="DFKai-SB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9520" y="131063"/>
            <a:ext cx="4897120" cy="113855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 marR="213360" algn="just">
              <a:lnSpc>
                <a:spcPct val="80000"/>
              </a:lnSpc>
              <a:spcBef>
                <a:spcPts val="295"/>
              </a:spcBef>
            </a:pPr>
            <a:r>
              <a:rPr sz="1900" spc="-5" dirty="0">
                <a:latin typeface="Arial"/>
                <a:cs typeface="Arial"/>
              </a:rPr>
              <a:t>DMI</a:t>
            </a:r>
            <a:r>
              <a:rPr sz="1900" spc="-5" dirty="0">
                <a:latin typeface="DFKai-SB"/>
                <a:cs typeface="DFKai-SB"/>
              </a:rPr>
              <a:t>功能主要研判多方與空方的勢</a:t>
            </a:r>
            <a:r>
              <a:rPr sz="1900" spc="5" dirty="0">
                <a:latin typeface="DFKai-SB"/>
                <a:cs typeface="DFKai-SB"/>
              </a:rPr>
              <a:t>力</a:t>
            </a:r>
            <a:r>
              <a:rPr sz="1900" spc="-5" dirty="0">
                <a:latin typeface="DFKai-SB"/>
                <a:cs typeface="DFKai-SB"/>
              </a:rPr>
              <a:t>，以判 斷股</a:t>
            </a:r>
            <a:r>
              <a:rPr sz="1900" spc="-15" dirty="0">
                <a:latin typeface="DFKai-SB"/>
                <a:cs typeface="DFKai-SB"/>
              </a:rPr>
              <a:t>價</a:t>
            </a:r>
            <a:r>
              <a:rPr sz="1900" dirty="0">
                <a:latin typeface="DFKai-SB"/>
                <a:cs typeface="DFKai-SB"/>
              </a:rPr>
              <a:t>的</a:t>
            </a:r>
            <a:r>
              <a:rPr sz="1900" spc="-5" dirty="0">
                <a:latin typeface="DFKai-SB"/>
                <a:cs typeface="DFKai-SB"/>
              </a:rPr>
              <a:t>趨</a:t>
            </a:r>
            <a:r>
              <a:rPr sz="1900" dirty="0">
                <a:latin typeface="DFKai-SB"/>
                <a:cs typeface="DFKai-SB"/>
              </a:rPr>
              <a:t>勢</a:t>
            </a:r>
            <a:r>
              <a:rPr sz="1900" spc="-5" dirty="0">
                <a:latin typeface="DFKai-SB"/>
                <a:cs typeface="DFKai-SB"/>
              </a:rPr>
              <a:t>，適</a:t>
            </a:r>
            <a:r>
              <a:rPr sz="1900" spc="-15" dirty="0">
                <a:latin typeface="DFKai-SB"/>
                <a:cs typeface="DFKai-SB"/>
              </a:rPr>
              <a:t>合</a:t>
            </a:r>
            <a:r>
              <a:rPr sz="1900" dirty="0">
                <a:latin typeface="DFKai-SB"/>
                <a:cs typeface="DFKai-SB"/>
              </a:rPr>
              <a:t>中</a:t>
            </a:r>
            <a:r>
              <a:rPr sz="1900" spc="-5" dirty="0">
                <a:latin typeface="DFKai-SB"/>
                <a:cs typeface="DFKai-SB"/>
              </a:rPr>
              <a:t>長</a:t>
            </a:r>
            <a:r>
              <a:rPr sz="1900" dirty="0">
                <a:latin typeface="DFKai-SB"/>
                <a:cs typeface="DFKai-SB"/>
              </a:rPr>
              <a:t>期</a:t>
            </a:r>
            <a:r>
              <a:rPr sz="1900" spc="-5" dirty="0">
                <a:latin typeface="DFKai-SB"/>
                <a:cs typeface="DFKai-SB"/>
              </a:rPr>
              <a:t>的研</a:t>
            </a:r>
            <a:r>
              <a:rPr sz="1900" spc="-15" dirty="0">
                <a:latin typeface="DFKai-SB"/>
                <a:cs typeface="DFKai-SB"/>
              </a:rPr>
              <a:t>判</a:t>
            </a:r>
            <a:r>
              <a:rPr sz="1900" dirty="0">
                <a:latin typeface="DFKai-SB"/>
                <a:cs typeface="DFKai-SB"/>
              </a:rPr>
              <a:t>，</a:t>
            </a:r>
            <a:r>
              <a:rPr sz="1900" spc="-5" dirty="0">
                <a:latin typeface="DFKai-SB"/>
                <a:cs typeface="DFKai-SB"/>
              </a:rPr>
              <a:t>而</a:t>
            </a:r>
            <a:r>
              <a:rPr sz="1900" dirty="0">
                <a:latin typeface="DFKai-SB"/>
                <a:cs typeface="DFKai-SB"/>
              </a:rPr>
              <a:t>不 </a:t>
            </a:r>
            <a:r>
              <a:rPr sz="1900" spc="-5" dirty="0">
                <a:latin typeface="DFKai-SB"/>
                <a:cs typeface="DFKai-SB"/>
              </a:rPr>
              <a:t>適用短期操作。</a:t>
            </a:r>
            <a:r>
              <a:rPr sz="1900" spc="-5" dirty="0">
                <a:latin typeface="Arial"/>
                <a:cs typeface="Arial"/>
              </a:rPr>
              <a:t>DMI</a:t>
            </a:r>
            <a:r>
              <a:rPr sz="1900" spc="-5" dirty="0">
                <a:latin typeface="DFKai-SB"/>
                <a:cs typeface="DFKai-SB"/>
              </a:rPr>
              <a:t>有三個數值：</a:t>
            </a:r>
            <a:r>
              <a:rPr sz="1900" spc="-5" dirty="0">
                <a:latin typeface="Arial"/>
                <a:cs typeface="Arial"/>
              </a:rPr>
              <a:t>+DI</a:t>
            </a:r>
            <a:r>
              <a:rPr sz="1900" spc="-5" dirty="0">
                <a:latin typeface="DFKai-SB"/>
                <a:cs typeface="DFKai-SB"/>
              </a:rPr>
              <a:t>、</a:t>
            </a:r>
            <a:r>
              <a:rPr sz="1900" dirty="0">
                <a:latin typeface="Arial"/>
                <a:cs typeface="Arial"/>
              </a:rPr>
              <a:t>-DI  </a:t>
            </a:r>
            <a:r>
              <a:rPr sz="1900" spc="-5" dirty="0">
                <a:latin typeface="DFKai-SB"/>
                <a:cs typeface="DFKai-SB"/>
              </a:rPr>
              <a:t>及</a:t>
            </a:r>
            <a:endParaRPr sz="1900">
              <a:latin typeface="DFKai-SB"/>
              <a:cs typeface="DFKai-SB"/>
            </a:endParaRPr>
          </a:p>
          <a:p>
            <a:pPr marL="92075" algn="just">
              <a:lnSpc>
                <a:spcPts val="1825"/>
              </a:lnSpc>
            </a:pPr>
            <a:r>
              <a:rPr sz="1900" spc="-5" dirty="0">
                <a:latin typeface="Arial"/>
                <a:cs typeface="Arial"/>
              </a:rPr>
              <a:t>ADX</a:t>
            </a:r>
            <a:r>
              <a:rPr sz="1900" spc="-5" dirty="0">
                <a:latin typeface="DFKai-SB"/>
                <a:cs typeface="DFKai-SB"/>
              </a:rPr>
              <a:t>，從這</a:t>
            </a:r>
            <a:r>
              <a:rPr sz="1900" spc="10" dirty="0">
                <a:latin typeface="DFKai-SB"/>
                <a:cs typeface="DFKai-SB"/>
              </a:rPr>
              <a:t>三</a:t>
            </a:r>
            <a:r>
              <a:rPr sz="1900" spc="-5" dirty="0">
                <a:latin typeface="DFKai-SB"/>
                <a:cs typeface="DFKai-SB"/>
              </a:rPr>
              <a:t>個數</a:t>
            </a:r>
            <a:r>
              <a:rPr sz="1900" dirty="0">
                <a:latin typeface="DFKai-SB"/>
                <a:cs typeface="DFKai-SB"/>
              </a:rPr>
              <a:t>值</a:t>
            </a:r>
            <a:r>
              <a:rPr sz="1900" spc="5" dirty="0">
                <a:latin typeface="DFKai-SB"/>
                <a:cs typeface="DFKai-SB"/>
              </a:rPr>
              <a:t>可</a:t>
            </a:r>
            <a:r>
              <a:rPr sz="1900" spc="-5" dirty="0">
                <a:latin typeface="DFKai-SB"/>
                <a:cs typeface="DFKai-SB"/>
              </a:rPr>
              <a:t>以</a:t>
            </a:r>
            <a:r>
              <a:rPr sz="1900" spc="10" dirty="0">
                <a:latin typeface="DFKai-SB"/>
                <a:cs typeface="DFKai-SB"/>
              </a:rPr>
              <a:t>判</a:t>
            </a:r>
            <a:r>
              <a:rPr sz="1900" spc="-5" dirty="0">
                <a:latin typeface="DFKai-SB"/>
                <a:cs typeface="DFKai-SB"/>
              </a:rPr>
              <a:t>斷出</a:t>
            </a:r>
            <a:r>
              <a:rPr sz="1900" dirty="0">
                <a:latin typeface="DFKai-SB"/>
                <a:cs typeface="DFKai-SB"/>
              </a:rPr>
              <a:t>買</a:t>
            </a:r>
            <a:r>
              <a:rPr sz="1900" spc="5" dirty="0">
                <a:latin typeface="DFKai-SB"/>
                <a:cs typeface="DFKai-SB"/>
              </a:rPr>
              <a:t>賣</a:t>
            </a:r>
            <a:r>
              <a:rPr sz="1900" spc="-5" dirty="0">
                <a:latin typeface="DFKai-SB"/>
                <a:cs typeface="DFKai-SB"/>
              </a:rPr>
              <a:t>的</a:t>
            </a:r>
            <a:r>
              <a:rPr sz="1900" spc="10" dirty="0">
                <a:latin typeface="DFKai-SB"/>
                <a:cs typeface="DFKai-SB"/>
              </a:rPr>
              <a:t>時</a:t>
            </a:r>
            <a:r>
              <a:rPr sz="1900" spc="-5" dirty="0">
                <a:latin typeface="DFKai-SB"/>
                <a:cs typeface="DFKai-SB"/>
              </a:rPr>
              <a:t>機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8910" y="793496"/>
            <a:ext cx="2667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DFKai-SB"/>
                <a:cs typeface="DFKai-SB"/>
              </a:rPr>
              <a:t>。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399032"/>
            <a:ext cx="8326120" cy="2304415"/>
          </a:xfrm>
          <a:custGeom>
            <a:avLst/>
            <a:gdLst/>
            <a:ahLst/>
            <a:cxnLst/>
            <a:rect l="l" t="t" r="r" b="b"/>
            <a:pathLst>
              <a:path w="8326120" h="2304415">
                <a:moveTo>
                  <a:pt x="0" y="2304288"/>
                </a:moveTo>
                <a:lnTo>
                  <a:pt x="8325611" y="2304288"/>
                </a:lnTo>
                <a:lnTo>
                  <a:pt x="8325611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31" y="1399032"/>
            <a:ext cx="8326120" cy="2304415"/>
          </a:xfrm>
          <a:custGeom>
            <a:avLst/>
            <a:gdLst/>
            <a:ahLst/>
            <a:cxnLst/>
            <a:rect l="l" t="t" r="r" b="b"/>
            <a:pathLst>
              <a:path w="8326120" h="2304415">
                <a:moveTo>
                  <a:pt x="0" y="2304288"/>
                </a:moveTo>
                <a:lnTo>
                  <a:pt x="8325611" y="2304288"/>
                </a:lnTo>
                <a:lnTo>
                  <a:pt x="8325611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043" y="3834382"/>
            <a:ext cx="8395970" cy="2926080"/>
          </a:xfrm>
          <a:custGeom>
            <a:avLst/>
            <a:gdLst/>
            <a:ahLst/>
            <a:cxnLst/>
            <a:rect l="l" t="t" r="r" b="b"/>
            <a:pathLst>
              <a:path w="8395970" h="2926079">
                <a:moveTo>
                  <a:pt x="0" y="2926080"/>
                </a:moveTo>
                <a:lnTo>
                  <a:pt x="8395716" y="2926080"/>
                </a:lnTo>
                <a:lnTo>
                  <a:pt x="8395716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043" y="3834382"/>
            <a:ext cx="8395970" cy="2926080"/>
          </a:xfrm>
          <a:custGeom>
            <a:avLst/>
            <a:gdLst/>
            <a:ahLst/>
            <a:cxnLst/>
            <a:rect l="l" t="t" r="r" b="b"/>
            <a:pathLst>
              <a:path w="8395970" h="2926079">
                <a:moveTo>
                  <a:pt x="0" y="2926080"/>
                </a:moveTo>
                <a:lnTo>
                  <a:pt x="8395716" y="2926080"/>
                </a:lnTo>
                <a:lnTo>
                  <a:pt x="8395716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0972" y="1423796"/>
            <a:ext cx="824674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384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solidFill>
                  <a:srgbClr val="FD8537"/>
                </a:solidFill>
                <a:latin typeface="Times New Roman"/>
                <a:cs typeface="Times New Roman"/>
              </a:rPr>
              <a:t>(1)	</a:t>
            </a:r>
            <a:r>
              <a:rPr sz="1800" dirty="0">
                <a:latin typeface="Times New Roman"/>
                <a:cs typeface="Times New Roman"/>
              </a:rPr>
              <a:t>+DI</a:t>
            </a:r>
            <a:r>
              <a:rPr sz="1800" dirty="0">
                <a:latin typeface="DFKai-SB"/>
                <a:cs typeface="DFKai-SB"/>
              </a:rPr>
              <a:t>表示上升方向線，當價格上升</a:t>
            </a:r>
            <a:r>
              <a:rPr sz="1800" spc="-30" dirty="0">
                <a:latin typeface="DFKai-SB"/>
                <a:cs typeface="DFKai-SB"/>
              </a:rPr>
              <a:t>，</a:t>
            </a:r>
            <a:r>
              <a:rPr sz="1800" dirty="0">
                <a:latin typeface="Times New Roman"/>
                <a:cs typeface="Times New Roman"/>
              </a:rPr>
              <a:t>+DI</a:t>
            </a:r>
            <a:r>
              <a:rPr sz="1800" dirty="0">
                <a:latin typeface="DFKai-SB"/>
                <a:cs typeface="DFKai-SB"/>
              </a:rPr>
              <a:t>向上攀升代表多頭力量積聚，如果股 價持續上升</a:t>
            </a:r>
            <a:r>
              <a:rPr sz="1800" dirty="0">
                <a:latin typeface="Times New Roman"/>
                <a:cs typeface="Times New Roman"/>
              </a:rPr>
              <a:t>+DI</a:t>
            </a:r>
            <a:r>
              <a:rPr sz="1800" dirty="0">
                <a:latin typeface="DFKai-SB"/>
                <a:cs typeface="DFKai-SB"/>
              </a:rPr>
              <a:t>持續攀升。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200" spc="-5" dirty="0">
                <a:solidFill>
                  <a:srgbClr val="FD8537"/>
                </a:solidFill>
                <a:latin typeface="Times New Roman"/>
                <a:cs typeface="Times New Roman"/>
              </a:rPr>
              <a:t>(2)	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DI</a:t>
            </a:r>
            <a:r>
              <a:rPr sz="1800" dirty="0">
                <a:latin typeface="DFKai-SB"/>
                <a:cs typeface="DFKai-SB"/>
              </a:rPr>
              <a:t>表示下跌方向線，若價格下跌</a:t>
            </a:r>
            <a:r>
              <a:rPr sz="1800" spc="-15" dirty="0">
                <a:latin typeface="DFKai-SB"/>
                <a:cs typeface="DFKai-SB"/>
              </a:rPr>
              <a:t>，</a:t>
            </a:r>
            <a:r>
              <a:rPr sz="1800" spc="-15" dirty="0">
                <a:latin typeface="Symbol"/>
                <a:cs typeface="Symbol"/>
              </a:rPr>
              <a:t></a:t>
            </a:r>
            <a:r>
              <a:rPr sz="1800" spc="-15" dirty="0">
                <a:latin typeface="Times New Roman"/>
                <a:cs typeface="Times New Roman"/>
              </a:rPr>
              <a:t>DI</a:t>
            </a:r>
            <a:r>
              <a:rPr sz="1800" spc="-5" dirty="0">
                <a:latin typeface="DFKai-SB"/>
                <a:cs typeface="DFKai-SB"/>
              </a:rPr>
              <a:t>會上升，代表空頭力量凝聚，如果股</a:t>
            </a:r>
            <a:endParaRPr sz="1800">
              <a:latin typeface="DFKai-SB"/>
              <a:cs typeface="DFKai-SB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DFKai-SB"/>
                <a:cs typeface="DFKai-SB"/>
              </a:rPr>
              <a:t>價持續下跌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DI</a:t>
            </a:r>
            <a:r>
              <a:rPr sz="1800" dirty="0">
                <a:latin typeface="DFKai-SB"/>
                <a:cs typeface="DFKai-SB"/>
              </a:rPr>
              <a:t>持續攀升。</a:t>
            </a:r>
            <a:endParaRPr sz="1800">
              <a:latin typeface="DFKai-SB"/>
              <a:cs typeface="DFKai-SB"/>
            </a:endParaRPr>
          </a:p>
          <a:p>
            <a:pPr marL="285115" marR="106045" indent="-272415" algn="just">
              <a:lnSpc>
                <a:spcPct val="100299"/>
              </a:lnSpc>
              <a:spcBef>
                <a:spcPts val="58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285750" algn="l"/>
              </a:tabLst>
            </a:pP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又稱平均趨向指標，表示市場漲跌趨勢的強弱，在漲勢中，</a:t>
            </a:r>
            <a:r>
              <a:rPr sz="1800" spc="-55" dirty="0">
                <a:latin typeface="DFKai-SB"/>
                <a:cs typeface="DFKai-SB"/>
              </a:rPr>
              <a:t>當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開始攀 升，代表市場趨勢逐漸轉強，</a:t>
            </a:r>
            <a:r>
              <a:rPr sz="1800" spc="5" dirty="0">
                <a:latin typeface="DFKai-SB"/>
                <a:cs typeface="DFKai-SB"/>
              </a:rPr>
              <a:t>若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由上升轉為下跌時，表示行情即將反轉；  </a:t>
            </a:r>
            <a:r>
              <a:rPr sz="1800" spc="-5" dirty="0">
                <a:latin typeface="DFKai-SB"/>
                <a:cs typeface="DFKai-SB"/>
              </a:rPr>
              <a:t>在跌勢中，當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spc="-5" dirty="0">
                <a:latin typeface="DFKai-SB"/>
                <a:cs typeface="DFKai-SB"/>
              </a:rPr>
              <a:t>加速上升，表示下跌趨勢明顯。</a:t>
            </a:r>
            <a:endParaRPr sz="1800">
              <a:latin typeface="DFKai-SB"/>
              <a:cs typeface="DFKai-SB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374650" marR="40640" indent="-342900">
              <a:lnSpc>
                <a:spcPts val="2150"/>
              </a:lnSpc>
              <a:buClr>
                <a:srgbClr val="FD8537"/>
              </a:buClr>
              <a:buSzPct val="66666"/>
              <a:buFont typeface="Times New Roman"/>
              <a:buAutoNum type="arabicPeriod"/>
              <a:tabLst>
                <a:tab pos="374650" algn="l"/>
                <a:tab pos="375285" algn="l"/>
              </a:tabLst>
            </a:pPr>
            <a:r>
              <a:rPr sz="1800" dirty="0">
                <a:latin typeface="DFKai-SB"/>
                <a:cs typeface="DFKai-SB"/>
              </a:rPr>
              <a:t>當</a:t>
            </a:r>
            <a:r>
              <a:rPr sz="1800" spc="-5" dirty="0">
                <a:latin typeface="Times New Roman"/>
                <a:cs typeface="Times New Roman"/>
              </a:rPr>
              <a:t>+DI</a:t>
            </a:r>
            <a:r>
              <a:rPr sz="1800" spc="-5" dirty="0">
                <a:latin typeface="DFKai-SB"/>
                <a:cs typeface="DFKai-SB"/>
              </a:rPr>
              <a:t>由下向上遞增突破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DFKai-SB"/>
                <a:cs typeface="DFKai-SB"/>
              </a:rPr>
              <a:t>，表示市場內有多頭進場，願意以高價買進，此為 買進訊號，若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也同時上揚，股價漲勢會更強。</a:t>
            </a:r>
            <a:endParaRPr sz="1800">
              <a:latin typeface="DFKai-SB"/>
              <a:cs typeface="DFKai-SB"/>
            </a:endParaRPr>
          </a:p>
          <a:p>
            <a:pPr marL="374650" marR="153035" indent="-342900">
              <a:lnSpc>
                <a:spcPct val="100000"/>
              </a:lnSpc>
              <a:spcBef>
                <a:spcPts val="540"/>
              </a:spcBef>
              <a:buClr>
                <a:srgbClr val="FD8537"/>
              </a:buClr>
              <a:buSzPct val="66666"/>
              <a:buFont typeface="Times New Roman"/>
              <a:buAutoNum type="arabicPeriod"/>
              <a:tabLst>
                <a:tab pos="374650" algn="l"/>
                <a:tab pos="375285" algn="l"/>
              </a:tabLst>
            </a:pPr>
            <a:r>
              <a:rPr sz="1800" dirty="0">
                <a:latin typeface="DFKai-SB"/>
                <a:cs typeface="DFKai-SB"/>
              </a:rPr>
              <a:t>當</a:t>
            </a:r>
            <a:r>
              <a:rPr sz="1800" spc="440" dirty="0">
                <a:latin typeface="DFKai-SB"/>
                <a:cs typeface="DFKai-SB"/>
              </a:rPr>
              <a:t>由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DI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DFKai-SB"/>
                <a:cs typeface="DFKai-SB"/>
              </a:rPr>
              <a:t>下向上遞增突破</a:t>
            </a:r>
            <a:r>
              <a:rPr sz="1800" spc="-5" dirty="0">
                <a:latin typeface="Times New Roman"/>
                <a:cs typeface="Times New Roman"/>
              </a:rPr>
              <a:t>+DI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dirty="0">
                <a:latin typeface="DFKai-SB"/>
                <a:cs typeface="DFKai-SB"/>
              </a:rPr>
              <a:t>表示空頭力量逐步增強，願意以低價賣出，此 為賣出訊號，若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也同時上揚，股價跌勢會更強。</a:t>
            </a:r>
            <a:endParaRPr sz="1800">
              <a:latin typeface="DFKai-SB"/>
              <a:cs typeface="DFKai-SB"/>
            </a:endParaRPr>
          </a:p>
          <a:p>
            <a:pPr marL="374650" indent="-34290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6666"/>
              <a:buFont typeface="Times New Roman"/>
              <a:buAutoNum type="arabicPeriod"/>
              <a:tabLst>
                <a:tab pos="374650" algn="l"/>
                <a:tab pos="375285" algn="l"/>
              </a:tabLst>
            </a:pPr>
            <a:r>
              <a:rPr sz="1800" dirty="0">
                <a:latin typeface="DFKai-SB"/>
                <a:cs typeface="DFKai-SB"/>
              </a:rPr>
              <a:t>當股價漲勢或跌勢非常明顯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會逐漸增加。</a:t>
            </a:r>
            <a:endParaRPr sz="1800">
              <a:latin typeface="DFKai-SB"/>
              <a:cs typeface="DFKai-SB"/>
            </a:endParaRPr>
          </a:p>
          <a:p>
            <a:pPr marL="374650" marR="5080" indent="-342900">
              <a:lnSpc>
                <a:spcPts val="2150"/>
              </a:lnSpc>
              <a:spcBef>
                <a:spcPts val="690"/>
              </a:spcBef>
              <a:buClr>
                <a:srgbClr val="FD8537"/>
              </a:buClr>
              <a:buSzPct val="66666"/>
              <a:buFont typeface="Times New Roman"/>
              <a:buAutoNum type="arabicPeriod"/>
              <a:tabLst>
                <a:tab pos="374650" algn="l"/>
                <a:tab pos="375285" algn="l"/>
              </a:tabLst>
            </a:pPr>
            <a:r>
              <a:rPr sz="1800" dirty="0">
                <a:latin typeface="DFKai-SB"/>
                <a:cs typeface="DFKai-SB"/>
              </a:rPr>
              <a:t>當</a:t>
            </a:r>
            <a:r>
              <a:rPr sz="1800" spc="-5" dirty="0">
                <a:latin typeface="Times New Roman"/>
                <a:cs typeface="Times New Roman"/>
              </a:rPr>
              <a:t>+DI</a:t>
            </a:r>
            <a:r>
              <a:rPr sz="1800" spc="-5" dirty="0">
                <a:latin typeface="DFKai-SB"/>
                <a:cs typeface="DFKai-SB"/>
              </a:rPr>
              <a:t>與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DFKai-SB"/>
                <a:cs typeface="DFKai-SB"/>
              </a:rPr>
              <a:t>逐漸拉進，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會逐漸遞減，當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降到</a:t>
            </a:r>
            <a:r>
              <a:rPr sz="1800" dirty="0">
                <a:latin typeface="Times New Roman"/>
                <a:cs typeface="Times New Roman"/>
              </a:rPr>
              <a:t>20%</a:t>
            </a:r>
            <a:r>
              <a:rPr sz="1800" dirty="0">
                <a:latin typeface="DFKai-SB"/>
                <a:cs typeface="DFKai-SB"/>
              </a:rPr>
              <a:t>以下，表示市場為盤 整格局。</a:t>
            </a:r>
            <a:endParaRPr sz="1800">
              <a:latin typeface="DFKai-SB"/>
              <a:cs typeface="DFKai-SB"/>
            </a:endParaRPr>
          </a:p>
          <a:p>
            <a:pPr marL="374650" marR="17145" indent="-342900">
              <a:lnSpc>
                <a:spcPct val="100600"/>
              </a:lnSpc>
              <a:spcBef>
                <a:spcPts val="520"/>
              </a:spcBef>
              <a:buClr>
                <a:srgbClr val="FD8537"/>
              </a:buClr>
              <a:buSzPct val="66666"/>
              <a:buAutoNum type="arabicPeriod"/>
              <a:tabLst>
                <a:tab pos="374650" algn="l"/>
                <a:tab pos="375285" algn="l"/>
              </a:tabLst>
            </a:pP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由上升轉為下降時，顯示行情即將反轉，</a:t>
            </a:r>
            <a:r>
              <a:rPr sz="1800" spc="-10" dirty="0">
                <a:latin typeface="Times New Roman"/>
                <a:cs typeface="Times New Roman"/>
              </a:rPr>
              <a:t>ADX</a:t>
            </a:r>
            <a:r>
              <a:rPr sz="1800" dirty="0">
                <a:latin typeface="DFKai-SB"/>
                <a:cs typeface="DFKai-SB"/>
              </a:rPr>
              <a:t>由下跌轉為上升時，顯示跌 勢將告停止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682" y="5060441"/>
            <a:ext cx="1906905" cy="1449705"/>
          </a:xfrm>
          <a:custGeom>
            <a:avLst/>
            <a:gdLst/>
            <a:ahLst/>
            <a:cxnLst/>
            <a:rect l="l" t="t" r="r" b="b"/>
            <a:pathLst>
              <a:path w="1906905" h="1449704">
                <a:moveTo>
                  <a:pt x="0" y="0"/>
                </a:moveTo>
                <a:lnTo>
                  <a:pt x="46874" y="24021"/>
                </a:lnTo>
                <a:lnTo>
                  <a:pt x="93721" y="48059"/>
                </a:lnTo>
                <a:lnTo>
                  <a:pt x="140513" y="72131"/>
                </a:lnTo>
                <a:lnTo>
                  <a:pt x="187223" y="96251"/>
                </a:lnTo>
                <a:lnTo>
                  <a:pt x="233821" y="120435"/>
                </a:lnTo>
                <a:lnTo>
                  <a:pt x="280280" y="144700"/>
                </a:lnTo>
                <a:lnTo>
                  <a:pt x="326571" y="169060"/>
                </a:lnTo>
                <a:lnTo>
                  <a:pt x="372667" y="193533"/>
                </a:lnTo>
                <a:lnTo>
                  <a:pt x="418540" y="218133"/>
                </a:lnTo>
                <a:lnTo>
                  <a:pt x="464161" y="242876"/>
                </a:lnTo>
                <a:lnTo>
                  <a:pt x="509503" y="267779"/>
                </a:lnTo>
                <a:lnTo>
                  <a:pt x="554536" y="292857"/>
                </a:lnTo>
                <a:lnTo>
                  <a:pt x="599234" y="318125"/>
                </a:lnTo>
                <a:lnTo>
                  <a:pt x="643568" y="343601"/>
                </a:lnTo>
                <a:lnTo>
                  <a:pt x="687509" y="369298"/>
                </a:lnTo>
                <a:lnTo>
                  <a:pt x="731031" y="395234"/>
                </a:lnTo>
                <a:lnTo>
                  <a:pt x="774104" y="421424"/>
                </a:lnTo>
                <a:lnTo>
                  <a:pt x="816701" y="447884"/>
                </a:lnTo>
                <a:lnTo>
                  <a:pt x="858794" y="474629"/>
                </a:lnTo>
                <a:lnTo>
                  <a:pt x="900354" y="501676"/>
                </a:lnTo>
                <a:lnTo>
                  <a:pt x="941354" y="529040"/>
                </a:lnTo>
                <a:lnTo>
                  <a:pt x="981765" y="556737"/>
                </a:lnTo>
                <a:lnTo>
                  <a:pt x="1021559" y="584783"/>
                </a:lnTo>
                <a:lnTo>
                  <a:pt x="1060708" y="613194"/>
                </a:lnTo>
                <a:lnTo>
                  <a:pt x="1099185" y="641984"/>
                </a:lnTo>
                <a:lnTo>
                  <a:pt x="1140223" y="673723"/>
                </a:lnTo>
                <a:lnTo>
                  <a:pt x="1180468" y="705909"/>
                </a:lnTo>
                <a:lnTo>
                  <a:pt x="1219958" y="738524"/>
                </a:lnTo>
                <a:lnTo>
                  <a:pt x="1258728" y="771546"/>
                </a:lnTo>
                <a:lnTo>
                  <a:pt x="1296814" y="804956"/>
                </a:lnTo>
                <a:lnTo>
                  <a:pt x="1334252" y="838732"/>
                </a:lnTo>
                <a:lnTo>
                  <a:pt x="1371078" y="872856"/>
                </a:lnTo>
                <a:lnTo>
                  <a:pt x="1407328" y="907305"/>
                </a:lnTo>
                <a:lnTo>
                  <a:pt x="1443038" y="942060"/>
                </a:lnTo>
                <a:lnTo>
                  <a:pt x="1478246" y="977101"/>
                </a:lnTo>
                <a:lnTo>
                  <a:pt x="1512985" y="1012406"/>
                </a:lnTo>
                <a:lnTo>
                  <a:pt x="1547293" y="1047956"/>
                </a:lnTo>
                <a:lnTo>
                  <a:pt x="1581206" y="1083731"/>
                </a:lnTo>
                <a:lnTo>
                  <a:pt x="1614759" y="1119709"/>
                </a:lnTo>
                <a:lnTo>
                  <a:pt x="1647989" y="1155871"/>
                </a:lnTo>
                <a:lnTo>
                  <a:pt x="1680932" y="1192196"/>
                </a:lnTo>
                <a:lnTo>
                  <a:pt x="1713624" y="1228663"/>
                </a:lnTo>
                <a:lnTo>
                  <a:pt x="1746101" y="1265253"/>
                </a:lnTo>
                <a:lnTo>
                  <a:pt x="1778399" y="1301945"/>
                </a:lnTo>
                <a:lnTo>
                  <a:pt x="1810554" y="1338718"/>
                </a:lnTo>
                <a:lnTo>
                  <a:pt x="1842603" y="1375553"/>
                </a:lnTo>
                <a:lnTo>
                  <a:pt x="1874580" y="1412428"/>
                </a:lnTo>
                <a:lnTo>
                  <a:pt x="1906524" y="1449323"/>
                </a:lnTo>
              </a:path>
            </a:pathLst>
          </a:custGeom>
          <a:ln w="25907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7582" y="4962905"/>
            <a:ext cx="1702435" cy="1478280"/>
          </a:xfrm>
          <a:custGeom>
            <a:avLst/>
            <a:gdLst/>
            <a:ahLst/>
            <a:cxnLst/>
            <a:rect l="l" t="t" r="r" b="b"/>
            <a:pathLst>
              <a:path w="1702435" h="1478279">
                <a:moveTo>
                  <a:pt x="0" y="1478280"/>
                </a:moveTo>
                <a:lnTo>
                  <a:pt x="50111" y="1460304"/>
                </a:lnTo>
                <a:lnTo>
                  <a:pt x="100155" y="1442271"/>
                </a:lnTo>
                <a:lnTo>
                  <a:pt x="150064" y="1424123"/>
                </a:lnTo>
                <a:lnTo>
                  <a:pt x="199770" y="1405802"/>
                </a:lnTo>
                <a:lnTo>
                  <a:pt x="249206" y="1387252"/>
                </a:lnTo>
                <a:lnTo>
                  <a:pt x="298304" y="1368414"/>
                </a:lnTo>
                <a:lnTo>
                  <a:pt x="346997" y="1349231"/>
                </a:lnTo>
                <a:lnTo>
                  <a:pt x="395217" y="1329646"/>
                </a:lnTo>
                <a:lnTo>
                  <a:pt x="442896" y="1309600"/>
                </a:lnTo>
                <a:lnTo>
                  <a:pt x="489968" y="1289036"/>
                </a:lnTo>
                <a:lnTo>
                  <a:pt x="536364" y="1267897"/>
                </a:lnTo>
                <a:lnTo>
                  <a:pt x="582017" y="1246125"/>
                </a:lnTo>
                <a:lnTo>
                  <a:pt x="626859" y="1223663"/>
                </a:lnTo>
                <a:lnTo>
                  <a:pt x="670824" y="1200453"/>
                </a:lnTo>
                <a:lnTo>
                  <a:pt x="713842" y="1176437"/>
                </a:lnTo>
                <a:lnTo>
                  <a:pt x="755848" y="1151558"/>
                </a:lnTo>
                <a:lnTo>
                  <a:pt x="796772" y="1125759"/>
                </a:lnTo>
                <a:lnTo>
                  <a:pt x="836549" y="1098981"/>
                </a:lnTo>
                <a:lnTo>
                  <a:pt x="877610" y="1069165"/>
                </a:lnTo>
                <a:lnTo>
                  <a:pt x="917819" y="1037633"/>
                </a:lnTo>
                <a:lnTo>
                  <a:pt x="957162" y="1004586"/>
                </a:lnTo>
                <a:lnTo>
                  <a:pt x="995629" y="970228"/>
                </a:lnTo>
                <a:lnTo>
                  <a:pt x="1033207" y="934760"/>
                </a:lnTo>
                <a:lnTo>
                  <a:pt x="1069884" y="898383"/>
                </a:lnTo>
                <a:lnTo>
                  <a:pt x="1105648" y="861300"/>
                </a:lnTo>
                <a:lnTo>
                  <a:pt x="1140488" y="823713"/>
                </a:lnTo>
                <a:lnTo>
                  <a:pt x="1174390" y="785824"/>
                </a:lnTo>
                <a:lnTo>
                  <a:pt x="1207345" y="747834"/>
                </a:lnTo>
                <a:lnTo>
                  <a:pt x="1239339" y="709946"/>
                </a:lnTo>
                <a:lnTo>
                  <a:pt x="1270360" y="672362"/>
                </a:lnTo>
                <a:lnTo>
                  <a:pt x="1300397" y="635283"/>
                </a:lnTo>
                <a:lnTo>
                  <a:pt x="1329437" y="598911"/>
                </a:lnTo>
                <a:lnTo>
                  <a:pt x="1357470" y="563449"/>
                </a:lnTo>
                <a:lnTo>
                  <a:pt x="1384482" y="529099"/>
                </a:lnTo>
                <a:lnTo>
                  <a:pt x="1410462" y="496062"/>
                </a:lnTo>
                <a:lnTo>
                  <a:pt x="1516927" y="341239"/>
                </a:lnTo>
                <a:lnTo>
                  <a:pt x="1610487" y="179308"/>
                </a:lnTo>
                <a:lnTo>
                  <a:pt x="1676995" y="51738"/>
                </a:lnTo>
                <a:lnTo>
                  <a:pt x="1702308" y="0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3741" y="5555741"/>
            <a:ext cx="2414270" cy="749935"/>
          </a:xfrm>
          <a:custGeom>
            <a:avLst/>
            <a:gdLst/>
            <a:ahLst/>
            <a:cxnLst/>
            <a:rect l="l" t="t" r="r" b="b"/>
            <a:pathLst>
              <a:path w="2414270" h="749935">
                <a:moveTo>
                  <a:pt x="0" y="749808"/>
                </a:moveTo>
                <a:lnTo>
                  <a:pt x="649985" y="623214"/>
                </a:lnTo>
                <a:lnTo>
                  <a:pt x="693550" y="614727"/>
                </a:lnTo>
                <a:lnTo>
                  <a:pt x="739367" y="606165"/>
                </a:lnTo>
                <a:lnTo>
                  <a:pt x="787174" y="597506"/>
                </a:lnTo>
                <a:lnTo>
                  <a:pt x="836711" y="588730"/>
                </a:lnTo>
                <a:lnTo>
                  <a:pt x="887715" y="579814"/>
                </a:lnTo>
                <a:lnTo>
                  <a:pt x="939925" y="570738"/>
                </a:lnTo>
                <a:lnTo>
                  <a:pt x="993079" y="561480"/>
                </a:lnTo>
                <a:lnTo>
                  <a:pt x="1046916" y="552019"/>
                </a:lnTo>
                <a:lnTo>
                  <a:pt x="1101174" y="542333"/>
                </a:lnTo>
                <a:lnTo>
                  <a:pt x="1155591" y="532402"/>
                </a:lnTo>
                <a:lnTo>
                  <a:pt x="1209905" y="522205"/>
                </a:lnTo>
                <a:lnTo>
                  <a:pt x="1263856" y="511719"/>
                </a:lnTo>
                <a:lnTo>
                  <a:pt x="1317181" y="500923"/>
                </a:lnTo>
                <a:lnTo>
                  <a:pt x="1369619" y="489797"/>
                </a:lnTo>
                <a:lnTo>
                  <a:pt x="1420908" y="478319"/>
                </a:lnTo>
                <a:lnTo>
                  <a:pt x="1470787" y="466467"/>
                </a:lnTo>
                <a:lnTo>
                  <a:pt x="1518993" y="454221"/>
                </a:lnTo>
                <a:lnTo>
                  <a:pt x="1565266" y="441559"/>
                </a:lnTo>
                <a:lnTo>
                  <a:pt x="1609344" y="428459"/>
                </a:lnTo>
                <a:lnTo>
                  <a:pt x="1663546" y="410675"/>
                </a:lnTo>
                <a:lnTo>
                  <a:pt x="1717345" y="391263"/>
                </a:lnTo>
                <a:lnTo>
                  <a:pt x="1770522" y="370501"/>
                </a:lnTo>
                <a:lnTo>
                  <a:pt x="1822855" y="348666"/>
                </a:lnTo>
                <a:lnTo>
                  <a:pt x="1874124" y="326034"/>
                </a:lnTo>
                <a:lnTo>
                  <a:pt x="1924110" y="302883"/>
                </a:lnTo>
                <a:lnTo>
                  <a:pt x="1972593" y="279490"/>
                </a:lnTo>
                <a:lnTo>
                  <a:pt x="2019351" y="256131"/>
                </a:lnTo>
                <a:lnTo>
                  <a:pt x="2064166" y="233083"/>
                </a:lnTo>
                <a:lnTo>
                  <a:pt x="2106817" y="210624"/>
                </a:lnTo>
                <a:lnTo>
                  <a:pt x="2147083" y="189031"/>
                </a:lnTo>
                <a:lnTo>
                  <a:pt x="2184745" y="168580"/>
                </a:lnTo>
                <a:lnTo>
                  <a:pt x="2219582" y="149549"/>
                </a:lnTo>
                <a:lnTo>
                  <a:pt x="2251375" y="132214"/>
                </a:lnTo>
                <a:lnTo>
                  <a:pt x="2279904" y="116852"/>
                </a:lnTo>
                <a:lnTo>
                  <a:pt x="2357437" y="71664"/>
                </a:lnTo>
                <a:lnTo>
                  <a:pt x="2397252" y="40171"/>
                </a:lnTo>
                <a:lnTo>
                  <a:pt x="2411920" y="17806"/>
                </a:lnTo>
                <a:lnTo>
                  <a:pt x="2414016" y="0"/>
                </a:lnTo>
              </a:path>
            </a:pathLst>
          </a:custGeom>
          <a:ln w="25908">
            <a:solidFill>
              <a:srgbClr val="BA602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3867" y="4714196"/>
            <a:ext cx="4349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10" dirty="0">
                <a:latin typeface="Times New Roman"/>
                <a:cs typeface="Times New Roman"/>
              </a:rPr>
              <a:t>DM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350" baseline="43209" dirty="0">
                <a:latin typeface="Symbol"/>
                <a:cs typeface="Symbol"/>
              </a:rPr>
              <a:t></a:t>
            </a:r>
            <a:endParaRPr sz="1350" baseline="4320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068" y="4768126"/>
            <a:ext cx="44894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i="1" spc="15" dirty="0">
                <a:latin typeface="Times New Roman"/>
                <a:cs typeface="Times New Roman"/>
              </a:rPr>
              <a:t>DM</a:t>
            </a:r>
            <a:r>
              <a:rPr sz="1600" i="1" spc="-185" dirty="0">
                <a:latin typeface="Times New Roman"/>
                <a:cs typeface="Times New Roman"/>
              </a:rPr>
              <a:t> </a:t>
            </a:r>
            <a:r>
              <a:rPr sz="1350" spc="30" baseline="43209" dirty="0">
                <a:latin typeface="Symbol"/>
                <a:cs typeface="Symbol"/>
              </a:rPr>
              <a:t></a:t>
            </a:r>
            <a:endParaRPr sz="1350" baseline="43209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859" y="5302087"/>
            <a:ext cx="4298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-25" dirty="0">
                <a:latin typeface="Times New Roman"/>
                <a:cs typeface="Times New Roman"/>
              </a:rPr>
              <a:t>A</a:t>
            </a:r>
            <a:r>
              <a:rPr sz="1650" i="1" spc="-30" dirty="0">
                <a:latin typeface="Times New Roman"/>
                <a:cs typeface="Times New Roman"/>
              </a:rPr>
              <a:t>D</a:t>
            </a:r>
            <a:r>
              <a:rPr sz="1650" i="1" spc="20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301" y="4391659"/>
            <a:ext cx="1650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多</a:t>
            </a:r>
            <a:r>
              <a:rPr sz="1600" spc="-5" dirty="0">
                <a:latin typeface="DFKai-SB"/>
                <a:cs typeface="DFKai-SB"/>
              </a:rPr>
              <a:t>頭力</a:t>
            </a:r>
            <a:r>
              <a:rPr sz="1600" spc="5" dirty="0">
                <a:latin typeface="DFKai-SB"/>
                <a:cs typeface="DFKai-SB"/>
              </a:rPr>
              <a:t>量</a:t>
            </a:r>
            <a:r>
              <a:rPr sz="1600" spc="-5" dirty="0">
                <a:latin typeface="DFKai-SB"/>
                <a:cs typeface="DFKai-SB"/>
              </a:rPr>
              <a:t>轉強訊號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6497" y="5081778"/>
            <a:ext cx="1906905" cy="1450975"/>
          </a:xfrm>
          <a:custGeom>
            <a:avLst/>
            <a:gdLst/>
            <a:ahLst/>
            <a:cxnLst/>
            <a:rect l="l" t="t" r="r" b="b"/>
            <a:pathLst>
              <a:path w="1906904" h="1450975">
                <a:moveTo>
                  <a:pt x="0" y="0"/>
                </a:moveTo>
                <a:lnTo>
                  <a:pt x="46874" y="24051"/>
                </a:lnTo>
                <a:lnTo>
                  <a:pt x="93721" y="48118"/>
                </a:lnTo>
                <a:lnTo>
                  <a:pt x="140513" y="72217"/>
                </a:lnTo>
                <a:lnTo>
                  <a:pt x="187223" y="96364"/>
                </a:lnTo>
                <a:lnTo>
                  <a:pt x="233821" y="120575"/>
                </a:lnTo>
                <a:lnTo>
                  <a:pt x="280280" y="144865"/>
                </a:lnTo>
                <a:lnTo>
                  <a:pt x="326571" y="169250"/>
                </a:lnTo>
                <a:lnTo>
                  <a:pt x="372667" y="193747"/>
                </a:lnTo>
                <a:lnTo>
                  <a:pt x="418540" y="218371"/>
                </a:lnTo>
                <a:lnTo>
                  <a:pt x="464161" y="243139"/>
                </a:lnTo>
                <a:lnTo>
                  <a:pt x="509503" y="268065"/>
                </a:lnTo>
                <a:lnTo>
                  <a:pt x="554536" y="293167"/>
                </a:lnTo>
                <a:lnTo>
                  <a:pt x="599234" y="318460"/>
                </a:lnTo>
                <a:lnTo>
                  <a:pt x="643568" y="343959"/>
                </a:lnTo>
                <a:lnTo>
                  <a:pt x="687509" y="369681"/>
                </a:lnTo>
                <a:lnTo>
                  <a:pt x="731031" y="395642"/>
                </a:lnTo>
                <a:lnTo>
                  <a:pt x="774104" y="421858"/>
                </a:lnTo>
                <a:lnTo>
                  <a:pt x="816701" y="448344"/>
                </a:lnTo>
                <a:lnTo>
                  <a:pt x="858794" y="475116"/>
                </a:lnTo>
                <a:lnTo>
                  <a:pt x="900354" y="502191"/>
                </a:lnTo>
                <a:lnTo>
                  <a:pt x="941354" y="529584"/>
                </a:lnTo>
                <a:lnTo>
                  <a:pt x="981765" y="557312"/>
                </a:lnTo>
                <a:lnTo>
                  <a:pt x="1021559" y="585389"/>
                </a:lnTo>
                <a:lnTo>
                  <a:pt x="1060708" y="613832"/>
                </a:lnTo>
                <a:lnTo>
                  <a:pt x="1099185" y="642658"/>
                </a:lnTo>
                <a:lnTo>
                  <a:pt x="1140223" y="674429"/>
                </a:lnTo>
                <a:lnTo>
                  <a:pt x="1180468" y="706649"/>
                </a:lnTo>
                <a:lnTo>
                  <a:pt x="1219958" y="739298"/>
                </a:lnTo>
                <a:lnTo>
                  <a:pt x="1258728" y="772355"/>
                </a:lnTo>
                <a:lnTo>
                  <a:pt x="1296814" y="805800"/>
                </a:lnTo>
                <a:lnTo>
                  <a:pt x="1334252" y="839612"/>
                </a:lnTo>
                <a:lnTo>
                  <a:pt x="1371078" y="873771"/>
                </a:lnTo>
                <a:lnTo>
                  <a:pt x="1407328" y="908256"/>
                </a:lnTo>
                <a:lnTo>
                  <a:pt x="1443038" y="943047"/>
                </a:lnTo>
                <a:lnTo>
                  <a:pt x="1478246" y="978125"/>
                </a:lnTo>
                <a:lnTo>
                  <a:pt x="1512985" y="1013467"/>
                </a:lnTo>
                <a:lnTo>
                  <a:pt x="1547293" y="1049055"/>
                </a:lnTo>
                <a:lnTo>
                  <a:pt x="1581206" y="1084867"/>
                </a:lnTo>
                <a:lnTo>
                  <a:pt x="1614759" y="1120883"/>
                </a:lnTo>
                <a:lnTo>
                  <a:pt x="1647989" y="1157083"/>
                </a:lnTo>
                <a:lnTo>
                  <a:pt x="1680932" y="1193446"/>
                </a:lnTo>
                <a:lnTo>
                  <a:pt x="1713624" y="1229952"/>
                </a:lnTo>
                <a:lnTo>
                  <a:pt x="1746101" y="1266580"/>
                </a:lnTo>
                <a:lnTo>
                  <a:pt x="1778399" y="1303311"/>
                </a:lnTo>
                <a:lnTo>
                  <a:pt x="1810554" y="1340124"/>
                </a:lnTo>
                <a:lnTo>
                  <a:pt x="1842603" y="1376997"/>
                </a:lnTo>
                <a:lnTo>
                  <a:pt x="1874580" y="1413912"/>
                </a:lnTo>
                <a:lnTo>
                  <a:pt x="1906524" y="1450848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6873" y="4985765"/>
            <a:ext cx="1702435" cy="1478280"/>
          </a:xfrm>
          <a:custGeom>
            <a:avLst/>
            <a:gdLst/>
            <a:ahLst/>
            <a:cxnLst/>
            <a:rect l="l" t="t" r="r" b="b"/>
            <a:pathLst>
              <a:path w="1702435" h="1478279">
                <a:moveTo>
                  <a:pt x="0" y="1478279"/>
                </a:moveTo>
                <a:lnTo>
                  <a:pt x="50111" y="1460304"/>
                </a:lnTo>
                <a:lnTo>
                  <a:pt x="100155" y="1442271"/>
                </a:lnTo>
                <a:lnTo>
                  <a:pt x="150064" y="1424123"/>
                </a:lnTo>
                <a:lnTo>
                  <a:pt x="199770" y="1405802"/>
                </a:lnTo>
                <a:lnTo>
                  <a:pt x="249206" y="1387252"/>
                </a:lnTo>
                <a:lnTo>
                  <a:pt x="298304" y="1368414"/>
                </a:lnTo>
                <a:lnTo>
                  <a:pt x="346997" y="1349231"/>
                </a:lnTo>
                <a:lnTo>
                  <a:pt x="395217" y="1329646"/>
                </a:lnTo>
                <a:lnTo>
                  <a:pt x="442896" y="1309600"/>
                </a:lnTo>
                <a:lnTo>
                  <a:pt x="489968" y="1289036"/>
                </a:lnTo>
                <a:lnTo>
                  <a:pt x="536364" y="1267897"/>
                </a:lnTo>
                <a:lnTo>
                  <a:pt x="582017" y="1246125"/>
                </a:lnTo>
                <a:lnTo>
                  <a:pt x="626859" y="1223663"/>
                </a:lnTo>
                <a:lnTo>
                  <a:pt x="670824" y="1200453"/>
                </a:lnTo>
                <a:lnTo>
                  <a:pt x="713842" y="1176437"/>
                </a:lnTo>
                <a:lnTo>
                  <a:pt x="755848" y="1151558"/>
                </a:lnTo>
                <a:lnTo>
                  <a:pt x="796772" y="1125759"/>
                </a:lnTo>
                <a:lnTo>
                  <a:pt x="836549" y="1098981"/>
                </a:lnTo>
                <a:lnTo>
                  <a:pt x="877610" y="1069165"/>
                </a:lnTo>
                <a:lnTo>
                  <a:pt x="917819" y="1037633"/>
                </a:lnTo>
                <a:lnTo>
                  <a:pt x="957162" y="1004586"/>
                </a:lnTo>
                <a:lnTo>
                  <a:pt x="995629" y="970228"/>
                </a:lnTo>
                <a:lnTo>
                  <a:pt x="1033207" y="934760"/>
                </a:lnTo>
                <a:lnTo>
                  <a:pt x="1069884" y="898383"/>
                </a:lnTo>
                <a:lnTo>
                  <a:pt x="1105648" y="861300"/>
                </a:lnTo>
                <a:lnTo>
                  <a:pt x="1140488" y="823713"/>
                </a:lnTo>
                <a:lnTo>
                  <a:pt x="1174390" y="785824"/>
                </a:lnTo>
                <a:lnTo>
                  <a:pt x="1207345" y="747834"/>
                </a:lnTo>
                <a:lnTo>
                  <a:pt x="1239339" y="709946"/>
                </a:lnTo>
                <a:lnTo>
                  <a:pt x="1270360" y="672362"/>
                </a:lnTo>
                <a:lnTo>
                  <a:pt x="1300397" y="635283"/>
                </a:lnTo>
                <a:lnTo>
                  <a:pt x="1329437" y="598911"/>
                </a:lnTo>
                <a:lnTo>
                  <a:pt x="1357470" y="563449"/>
                </a:lnTo>
                <a:lnTo>
                  <a:pt x="1384482" y="529099"/>
                </a:lnTo>
                <a:lnTo>
                  <a:pt x="1410462" y="496061"/>
                </a:lnTo>
                <a:lnTo>
                  <a:pt x="1516927" y="341239"/>
                </a:lnTo>
                <a:lnTo>
                  <a:pt x="1610487" y="179308"/>
                </a:lnTo>
                <a:lnTo>
                  <a:pt x="1676995" y="51738"/>
                </a:lnTo>
                <a:lnTo>
                  <a:pt x="1702308" y="0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4558" y="5446014"/>
            <a:ext cx="2414270" cy="881380"/>
          </a:xfrm>
          <a:custGeom>
            <a:avLst/>
            <a:gdLst/>
            <a:ahLst/>
            <a:cxnLst/>
            <a:rect l="l" t="t" r="r" b="b"/>
            <a:pathLst>
              <a:path w="2414270" h="881379">
                <a:moveTo>
                  <a:pt x="0" y="880872"/>
                </a:moveTo>
                <a:lnTo>
                  <a:pt x="649986" y="732155"/>
                </a:lnTo>
                <a:lnTo>
                  <a:pt x="693550" y="722184"/>
                </a:lnTo>
                <a:lnTo>
                  <a:pt x="739367" y="712126"/>
                </a:lnTo>
                <a:lnTo>
                  <a:pt x="787174" y="701954"/>
                </a:lnTo>
                <a:lnTo>
                  <a:pt x="836711" y="691643"/>
                </a:lnTo>
                <a:lnTo>
                  <a:pt x="887715" y="681169"/>
                </a:lnTo>
                <a:lnTo>
                  <a:pt x="939925" y="670506"/>
                </a:lnTo>
                <a:lnTo>
                  <a:pt x="993079" y="659630"/>
                </a:lnTo>
                <a:lnTo>
                  <a:pt x="1046916" y="648515"/>
                </a:lnTo>
                <a:lnTo>
                  <a:pt x="1101174" y="637136"/>
                </a:lnTo>
                <a:lnTo>
                  <a:pt x="1155591" y="625469"/>
                </a:lnTo>
                <a:lnTo>
                  <a:pt x="1209905" y="613488"/>
                </a:lnTo>
                <a:lnTo>
                  <a:pt x="1263856" y="601169"/>
                </a:lnTo>
                <a:lnTo>
                  <a:pt x="1317181" y="588486"/>
                </a:lnTo>
                <a:lnTo>
                  <a:pt x="1369619" y="575414"/>
                </a:lnTo>
                <a:lnTo>
                  <a:pt x="1420908" y="561929"/>
                </a:lnTo>
                <a:lnTo>
                  <a:pt x="1470787" y="548005"/>
                </a:lnTo>
                <a:lnTo>
                  <a:pt x="1518993" y="533617"/>
                </a:lnTo>
                <a:lnTo>
                  <a:pt x="1565266" y="518741"/>
                </a:lnTo>
                <a:lnTo>
                  <a:pt x="1609343" y="503351"/>
                </a:lnTo>
                <a:lnTo>
                  <a:pt x="1663546" y="482460"/>
                </a:lnTo>
                <a:lnTo>
                  <a:pt x="1717345" y="459656"/>
                </a:lnTo>
                <a:lnTo>
                  <a:pt x="1770522" y="435265"/>
                </a:lnTo>
                <a:lnTo>
                  <a:pt x="1822855" y="409613"/>
                </a:lnTo>
                <a:lnTo>
                  <a:pt x="1874124" y="383026"/>
                </a:lnTo>
                <a:lnTo>
                  <a:pt x="1924110" y="355828"/>
                </a:lnTo>
                <a:lnTo>
                  <a:pt x="1972593" y="328346"/>
                </a:lnTo>
                <a:lnTo>
                  <a:pt x="2019351" y="300904"/>
                </a:lnTo>
                <a:lnTo>
                  <a:pt x="2064166" y="273828"/>
                </a:lnTo>
                <a:lnTo>
                  <a:pt x="2106817" y="247443"/>
                </a:lnTo>
                <a:lnTo>
                  <a:pt x="2147083" y="222076"/>
                </a:lnTo>
                <a:lnTo>
                  <a:pt x="2184745" y="198051"/>
                </a:lnTo>
                <a:lnTo>
                  <a:pt x="2219582" y="175695"/>
                </a:lnTo>
                <a:lnTo>
                  <a:pt x="2251375" y="155331"/>
                </a:lnTo>
                <a:lnTo>
                  <a:pt x="2279903" y="137287"/>
                </a:lnTo>
                <a:lnTo>
                  <a:pt x="2357437" y="84171"/>
                </a:lnTo>
                <a:lnTo>
                  <a:pt x="2397251" y="47164"/>
                </a:lnTo>
                <a:lnTo>
                  <a:pt x="2411920" y="20897"/>
                </a:lnTo>
                <a:lnTo>
                  <a:pt x="2414016" y="0"/>
                </a:lnTo>
              </a:path>
            </a:pathLst>
          </a:custGeom>
          <a:ln w="25908">
            <a:solidFill>
              <a:srgbClr val="BA602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86626" y="4808589"/>
            <a:ext cx="43370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spc="5" dirty="0">
                <a:latin typeface="Times New Roman"/>
                <a:cs typeface="Times New Roman"/>
              </a:rPr>
              <a:t>DM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350" baseline="43209" dirty="0">
                <a:latin typeface="Symbol"/>
                <a:cs typeface="Symbol"/>
              </a:rPr>
              <a:t></a:t>
            </a:r>
            <a:endParaRPr sz="1350" baseline="43209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9480" y="4728502"/>
            <a:ext cx="45021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i="1" spc="15" dirty="0">
                <a:latin typeface="Times New Roman"/>
                <a:cs typeface="Times New Roman"/>
              </a:rPr>
              <a:t>DM</a:t>
            </a:r>
            <a:r>
              <a:rPr sz="1600" i="1" spc="-175" dirty="0">
                <a:latin typeface="Times New Roman"/>
                <a:cs typeface="Times New Roman"/>
              </a:rPr>
              <a:t> </a:t>
            </a:r>
            <a:r>
              <a:rPr sz="1350" spc="30" baseline="43209" dirty="0">
                <a:latin typeface="Symbol"/>
                <a:cs typeface="Symbol"/>
              </a:rPr>
              <a:t></a:t>
            </a:r>
            <a:endParaRPr sz="1350" baseline="43209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533" y="5324947"/>
            <a:ext cx="4286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-30" dirty="0">
                <a:latin typeface="Times New Roman"/>
                <a:cs typeface="Times New Roman"/>
              </a:rPr>
              <a:t>AD</a:t>
            </a:r>
            <a:r>
              <a:rPr sz="1650" i="1" spc="1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0396" y="4380991"/>
            <a:ext cx="1650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DFKai-SB"/>
                <a:cs typeface="DFKai-SB"/>
              </a:rPr>
              <a:t>空</a:t>
            </a:r>
            <a:r>
              <a:rPr sz="1600" spc="-5" dirty="0">
                <a:latin typeface="DFKai-SB"/>
                <a:cs typeface="DFKai-SB"/>
              </a:rPr>
              <a:t>頭力</a:t>
            </a:r>
            <a:r>
              <a:rPr sz="1600" spc="5" dirty="0">
                <a:latin typeface="DFKai-SB"/>
                <a:cs typeface="DFKai-SB"/>
              </a:rPr>
              <a:t>量</a:t>
            </a:r>
            <a:r>
              <a:rPr sz="1600" spc="-5" dirty="0">
                <a:latin typeface="DFKai-SB"/>
                <a:cs typeface="DFKai-SB"/>
              </a:rPr>
              <a:t>轉強訊號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15922" y="161164"/>
            <a:ext cx="1887855" cy="391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/>
                <a:cs typeface="DFKai-SB"/>
              </a:rPr>
              <a:t>趨向指標</a:t>
            </a:r>
            <a:r>
              <a:rPr sz="2400" spc="-630" dirty="0">
                <a:latin typeface="DFKai-SB"/>
                <a:cs typeface="DFKai-SB"/>
              </a:rPr>
              <a:t> </a:t>
            </a:r>
            <a:r>
              <a:rPr sz="2400" dirty="0"/>
              <a:t>DMI</a:t>
            </a:r>
            <a:endParaRPr sz="2400" dirty="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791" y="717804"/>
            <a:ext cx="5760720" cy="368935"/>
          </a:xfrm>
          <a:prstGeom prst="rect">
            <a:avLst/>
          </a:prstGeom>
          <a:solidFill>
            <a:srgbClr val="FFFFCC"/>
          </a:solidFill>
          <a:ln w="9144">
            <a:solidFill>
              <a:srgbClr val="FD8537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DFKai-SB"/>
                <a:cs typeface="DFKai-SB"/>
              </a:rPr>
              <a:t>真實波幅</a:t>
            </a:r>
            <a:r>
              <a:rPr sz="1800" dirty="0">
                <a:latin typeface="Times New Roman"/>
                <a:cs typeface="Times New Roman"/>
              </a:rPr>
              <a:t>TR=max[</a:t>
            </a:r>
            <a:r>
              <a:rPr sz="1800" dirty="0">
                <a:latin typeface="DFKai-SB"/>
                <a:cs typeface="DFKai-SB"/>
              </a:rPr>
              <a:t>今高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今低</a:t>
            </a:r>
            <a:r>
              <a:rPr sz="1800" spc="-10" dirty="0">
                <a:latin typeface="DFKai-SB"/>
                <a:cs typeface="DFKai-SB"/>
              </a:rPr>
              <a:t>，</a:t>
            </a:r>
            <a:r>
              <a:rPr sz="1800" spc="-10" dirty="0">
                <a:latin typeface="Times New Roman"/>
                <a:cs typeface="Times New Roman"/>
              </a:rPr>
              <a:t>|</a:t>
            </a:r>
            <a:r>
              <a:rPr sz="1800" dirty="0">
                <a:latin typeface="DFKai-SB"/>
                <a:cs typeface="DFKai-SB"/>
              </a:rPr>
              <a:t>今高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昨收</a:t>
            </a:r>
            <a:r>
              <a:rPr sz="1800" spc="-15" dirty="0">
                <a:latin typeface="Times New Roman"/>
                <a:cs typeface="Times New Roman"/>
              </a:rPr>
              <a:t>|</a:t>
            </a:r>
            <a:r>
              <a:rPr sz="1800" spc="-15" dirty="0">
                <a:latin typeface="DFKai-SB"/>
                <a:cs typeface="DFKai-SB"/>
              </a:rPr>
              <a:t>，</a:t>
            </a:r>
            <a:r>
              <a:rPr sz="1800" spc="-15" dirty="0">
                <a:latin typeface="Times New Roman"/>
                <a:cs typeface="Times New Roman"/>
              </a:rPr>
              <a:t>|</a:t>
            </a:r>
            <a:r>
              <a:rPr sz="1800" dirty="0">
                <a:latin typeface="DFKai-SB"/>
                <a:cs typeface="DFKai-SB"/>
              </a:rPr>
              <a:t>今低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昨</a:t>
            </a:r>
            <a:r>
              <a:rPr sz="1800" spc="-5" dirty="0">
                <a:latin typeface="DFKai-SB"/>
                <a:cs typeface="DFKai-SB"/>
              </a:rPr>
              <a:t>收</a:t>
            </a:r>
            <a:r>
              <a:rPr sz="1800" spc="-20" dirty="0">
                <a:latin typeface="Times New Roman"/>
                <a:cs typeface="Times New Roman"/>
              </a:rPr>
              <a:t>|]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133" y="1226311"/>
            <a:ext cx="450151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取</a:t>
            </a:r>
            <a:r>
              <a:rPr sz="1800" dirty="0">
                <a:latin typeface="Times New Roman"/>
                <a:cs typeface="Times New Roman"/>
              </a:rPr>
              <a:t>14</a:t>
            </a:r>
            <a:r>
              <a:rPr sz="1800" dirty="0">
                <a:latin typeface="DFKai-SB"/>
                <a:cs typeface="DFKai-SB"/>
              </a:rPr>
              <a:t>日移動平</a:t>
            </a:r>
            <a:r>
              <a:rPr sz="1800" spc="-5" dirty="0">
                <a:latin typeface="DFKai-SB"/>
                <a:cs typeface="DFKai-SB"/>
              </a:rPr>
              <a:t>均</a:t>
            </a:r>
            <a:r>
              <a:rPr sz="1800" spc="-35" dirty="0">
                <a:latin typeface="Times New Roman"/>
                <a:cs typeface="Times New Roman"/>
              </a:rPr>
              <a:t>=ATR14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DFKai-SB"/>
                <a:cs typeface="DFKai-SB"/>
              </a:rPr>
              <a:t>當初始值</a:t>
            </a:r>
            <a:endParaRPr sz="1800">
              <a:latin typeface="DFKai-SB"/>
              <a:cs typeface="DFKai-SB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35" dirty="0">
                <a:latin typeface="Times New Roman"/>
                <a:cs typeface="Times New Roman"/>
              </a:rPr>
              <a:t>ATR14=</a:t>
            </a:r>
            <a:r>
              <a:rPr sz="1800" dirty="0">
                <a:latin typeface="DFKai-SB"/>
                <a:cs typeface="DFKai-SB"/>
              </a:rPr>
              <a:t>前一</a:t>
            </a:r>
            <a:r>
              <a:rPr sz="1800" spc="-5" dirty="0">
                <a:latin typeface="DFKai-SB"/>
                <a:cs typeface="DFKai-SB"/>
              </a:rPr>
              <a:t>日</a:t>
            </a:r>
            <a:r>
              <a:rPr sz="1800" spc="-15" dirty="0">
                <a:latin typeface="Times New Roman"/>
                <a:cs typeface="Times New Roman"/>
              </a:rPr>
              <a:t>ATR14*(13/14)+</a:t>
            </a:r>
            <a:r>
              <a:rPr sz="1800" dirty="0">
                <a:latin typeface="DFKai-SB"/>
                <a:cs typeface="DFKai-SB"/>
              </a:rPr>
              <a:t>今日</a:t>
            </a:r>
            <a:r>
              <a:rPr sz="1800" spc="-5" dirty="0">
                <a:latin typeface="Times New Roman"/>
                <a:cs typeface="Times New Roman"/>
              </a:rPr>
              <a:t>TR*(1/14)</a:t>
            </a:r>
            <a:endParaRPr sz="18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300"/>
              </a:spcBef>
              <a:tabLst>
                <a:tab pos="1982470" algn="l"/>
              </a:tabLst>
            </a:pPr>
            <a:r>
              <a:rPr sz="1800" spc="-5" dirty="0">
                <a:latin typeface="Times New Roman"/>
                <a:cs typeface="Times New Roman"/>
              </a:rPr>
              <a:t>+DM=</a:t>
            </a:r>
            <a:r>
              <a:rPr sz="1800" dirty="0">
                <a:latin typeface="DFKai-SB"/>
                <a:cs typeface="DFKai-SB"/>
              </a:rPr>
              <a:t>今高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昨高	</a:t>
            </a:r>
            <a:r>
              <a:rPr sz="1800" spc="-5" dirty="0">
                <a:latin typeface="Times New Roman"/>
                <a:cs typeface="Times New Roman"/>
              </a:rPr>
              <a:t>-DM=</a:t>
            </a:r>
            <a:r>
              <a:rPr sz="1800" dirty="0">
                <a:latin typeface="DFKai-SB"/>
                <a:cs typeface="DFKai-SB"/>
              </a:rPr>
              <a:t>今低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dirty="0">
                <a:latin typeface="DFKai-SB"/>
                <a:cs typeface="DFKai-SB"/>
              </a:rPr>
              <a:t>昨低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915" y="2346197"/>
            <a:ext cx="65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+DM=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94053" y="2233422"/>
            <a:ext cx="143510" cy="605155"/>
          </a:xfrm>
          <a:custGeom>
            <a:avLst/>
            <a:gdLst/>
            <a:ahLst/>
            <a:cxnLst/>
            <a:rect l="l" t="t" r="r" b="b"/>
            <a:pathLst>
              <a:path w="143509" h="605155">
                <a:moveTo>
                  <a:pt x="143256" y="605027"/>
                </a:moveTo>
                <a:lnTo>
                  <a:pt x="115401" y="604091"/>
                </a:lnTo>
                <a:lnTo>
                  <a:pt x="92630" y="601535"/>
                </a:lnTo>
                <a:lnTo>
                  <a:pt x="77265" y="597741"/>
                </a:lnTo>
                <a:lnTo>
                  <a:pt x="71628" y="593089"/>
                </a:lnTo>
                <a:lnTo>
                  <a:pt x="71628" y="314451"/>
                </a:lnTo>
                <a:lnTo>
                  <a:pt x="65999" y="309800"/>
                </a:lnTo>
                <a:lnTo>
                  <a:pt x="50649" y="306006"/>
                </a:lnTo>
                <a:lnTo>
                  <a:pt x="27881" y="303450"/>
                </a:lnTo>
                <a:lnTo>
                  <a:pt x="0" y="302513"/>
                </a:lnTo>
                <a:lnTo>
                  <a:pt x="27881" y="301577"/>
                </a:lnTo>
                <a:lnTo>
                  <a:pt x="50649" y="299021"/>
                </a:lnTo>
                <a:lnTo>
                  <a:pt x="65999" y="295227"/>
                </a:lnTo>
                <a:lnTo>
                  <a:pt x="71628" y="290575"/>
                </a:lnTo>
                <a:lnTo>
                  <a:pt x="71628" y="11937"/>
                </a:lnTo>
                <a:lnTo>
                  <a:pt x="77265" y="7286"/>
                </a:lnTo>
                <a:lnTo>
                  <a:pt x="92630" y="3492"/>
                </a:lnTo>
                <a:lnTo>
                  <a:pt x="115401" y="936"/>
                </a:lnTo>
                <a:lnTo>
                  <a:pt x="143256" y="0"/>
                </a:lnTo>
              </a:path>
            </a:pathLst>
          </a:custGeom>
          <a:ln w="38099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5922" y="2186940"/>
            <a:ext cx="2710815" cy="6197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681355" algn="l"/>
              </a:tabLst>
            </a:pPr>
            <a:r>
              <a:rPr sz="1800" spc="-5" dirty="0">
                <a:latin typeface="Times New Roman"/>
                <a:cs typeface="Times New Roman"/>
              </a:rPr>
              <a:t>+DM	</a:t>
            </a:r>
            <a:r>
              <a:rPr sz="1800" dirty="0">
                <a:latin typeface="DFKai-SB"/>
                <a:cs typeface="DFKai-SB"/>
              </a:rPr>
              <a:t>若</a:t>
            </a:r>
            <a:r>
              <a:rPr sz="1800" spc="-5" dirty="0">
                <a:latin typeface="Times New Roman"/>
                <a:cs typeface="Times New Roman"/>
              </a:rPr>
              <a:t>+DM&gt;max(-DM,0)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80"/>
              </a:spcBef>
              <a:tabLst>
                <a:tab pos="701040" algn="l"/>
              </a:tabLst>
            </a:pPr>
            <a:r>
              <a:rPr sz="1800" dirty="0">
                <a:latin typeface="Times New Roman"/>
                <a:cs typeface="Times New Roman"/>
              </a:rPr>
              <a:t>0	</a:t>
            </a:r>
            <a:r>
              <a:rPr sz="1800" dirty="0">
                <a:latin typeface="DFKai-SB"/>
                <a:cs typeface="DFKai-SB"/>
              </a:rPr>
              <a:t>若非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37709" y="2287015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DM=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40273" y="2173985"/>
            <a:ext cx="144780" cy="605155"/>
          </a:xfrm>
          <a:custGeom>
            <a:avLst/>
            <a:gdLst/>
            <a:ahLst/>
            <a:cxnLst/>
            <a:rect l="l" t="t" r="r" b="b"/>
            <a:pathLst>
              <a:path w="144779" h="605155">
                <a:moveTo>
                  <a:pt x="144779" y="605027"/>
                </a:moveTo>
                <a:lnTo>
                  <a:pt x="116591" y="604071"/>
                </a:lnTo>
                <a:lnTo>
                  <a:pt x="93583" y="601472"/>
                </a:lnTo>
                <a:lnTo>
                  <a:pt x="78075" y="597634"/>
                </a:lnTo>
                <a:lnTo>
                  <a:pt x="72389" y="592963"/>
                </a:lnTo>
                <a:lnTo>
                  <a:pt x="72389" y="314578"/>
                </a:lnTo>
                <a:lnTo>
                  <a:pt x="66704" y="309907"/>
                </a:lnTo>
                <a:lnTo>
                  <a:pt x="51196" y="306069"/>
                </a:lnTo>
                <a:lnTo>
                  <a:pt x="28188" y="303470"/>
                </a:lnTo>
                <a:lnTo>
                  <a:pt x="0" y="302513"/>
                </a:lnTo>
                <a:lnTo>
                  <a:pt x="28188" y="301557"/>
                </a:lnTo>
                <a:lnTo>
                  <a:pt x="51196" y="298958"/>
                </a:lnTo>
                <a:lnTo>
                  <a:pt x="66704" y="295120"/>
                </a:lnTo>
                <a:lnTo>
                  <a:pt x="72389" y="290449"/>
                </a:lnTo>
                <a:lnTo>
                  <a:pt x="72389" y="12064"/>
                </a:lnTo>
                <a:lnTo>
                  <a:pt x="78075" y="7393"/>
                </a:lnTo>
                <a:lnTo>
                  <a:pt x="93583" y="3555"/>
                </a:lnTo>
                <a:lnTo>
                  <a:pt x="116591" y="956"/>
                </a:lnTo>
                <a:lnTo>
                  <a:pt x="144779" y="0"/>
                </a:lnTo>
              </a:path>
            </a:pathLst>
          </a:custGeom>
          <a:ln w="38099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63666" y="2128011"/>
            <a:ext cx="2657475" cy="6191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628015" algn="l"/>
              </a:tabLst>
            </a:pPr>
            <a:r>
              <a:rPr sz="1800" spc="-5" dirty="0">
                <a:latin typeface="Times New Roman"/>
                <a:cs typeface="Times New Roman"/>
              </a:rPr>
              <a:t>-DM	</a:t>
            </a:r>
            <a:r>
              <a:rPr sz="1800" dirty="0">
                <a:latin typeface="DFKai-SB"/>
                <a:cs typeface="DFKai-SB"/>
              </a:rPr>
              <a:t>若</a:t>
            </a:r>
            <a:r>
              <a:rPr sz="1800" spc="-5" dirty="0">
                <a:latin typeface="Times New Roman"/>
                <a:cs typeface="Times New Roman"/>
              </a:rPr>
              <a:t>-DM&gt;max(+DM,0)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80"/>
              </a:spcBef>
              <a:tabLst>
                <a:tab pos="701040" algn="l"/>
              </a:tabLst>
            </a:pPr>
            <a:r>
              <a:rPr sz="1800" dirty="0">
                <a:latin typeface="Times New Roman"/>
                <a:cs typeface="Times New Roman"/>
              </a:rPr>
              <a:t>0	</a:t>
            </a:r>
            <a:r>
              <a:rPr sz="1800" dirty="0">
                <a:latin typeface="DFKai-SB"/>
                <a:cs typeface="DFKai-SB"/>
              </a:rPr>
              <a:t>若非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581" y="2860040"/>
            <a:ext cx="348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同上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Times New Roman"/>
                <a:cs typeface="Times New Roman"/>
              </a:rPr>
              <a:t>+D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DFKai-SB"/>
                <a:cs typeface="DFKai-SB"/>
              </a:rPr>
              <a:t>與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DM</a:t>
            </a:r>
            <a:r>
              <a:rPr sz="1800" dirty="0">
                <a:latin typeface="DFKai-SB"/>
                <a:cs typeface="DFKai-SB"/>
              </a:rPr>
              <a:t>取</a:t>
            </a:r>
            <a:r>
              <a:rPr sz="1800" dirty="0">
                <a:latin typeface="Times New Roman"/>
                <a:cs typeface="Times New Roman"/>
              </a:rPr>
              <a:t>14</a:t>
            </a:r>
            <a:r>
              <a:rPr sz="1800" dirty="0">
                <a:latin typeface="DFKai-SB"/>
                <a:cs typeface="DFKai-SB"/>
              </a:rPr>
              <a:t>日移動平均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748" y="3271469"/>
            <a:ext cx="2203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+DI14=+DM14/ATR14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17772" y="3253866"/>
            <a:ext cx="209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-DI14=-DM14/ATR14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581" y="3639692"/>
            <a:ext cx="388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DX=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bs(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5" dirty="0">
                <a:latin typeface="Times New Roman"/>
                <a:cs typeface="Times New Roman"/>
              </a:rPr>
              <a:t>DI1</a:t>
            </a:r>
            <a:r>
              <a:rPr sz="1800" spc="-25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-(-DI14)/(</a:t>
            </a:r>
            <a:r>
              <a:rPr sz="1800" spc="5" dirty="0">
                <a:latin typeface="Times New Roman"/>
                <a:cs typeface="Times New Roman"/>
              </a:rPr>
              <a:t>+</a:t>
            </a:r>
            <a:r>
              <a:rPr sz="1800" dirty="0">
                <a:latin typeface="Times New Roman"/>
                <a:cs typeface="Times New Roman"/>
              </a:rPr>
              <a:t>DI14+</a:t>
            </a:r>
            <a:r>
              <a:rPr sz="1800" spc="5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Times New Roman"/>
                <a:cs typeface="Times New Roman"/>
              </a:rPr>
              <a:t>-DI14))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1746" y="3639692"/>
            <a:ext cx="218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取</a:t>
            </a:r>
            <a:r>
              <a:rPr sz="1800" spc="-10" dirty="0">
                <a:latin typeface="Times New Roman"/>
                <a:cs typeface="Times New Roman"/>
              </a:rPr>
              <a:t>DX</a:t>
            </a:r>
            <a:r>
              <a:rPr sz="1800" dirty="0">
                <a:latin typeface="DFKai-SB"/>
                <a:cs typeface="DFKai-SB"/>
              </a:rPr>
              <a:t>之</a:t>
            </a:r>
            <a:r>
              <a:rPr sz="1800" dirty="0">
                <a:latin typeface="Times New Roman"/>
                <a:cs typeface="Times New Roman"/>
              </a:rPr>
              <a:t>14</a:t>
            </a:r>
            <a:r>
              <a:rPr sz="1800" dirty="0">
                <a:latin typeface="DFKai-SB"/>
                <a:cs typeface="DFKai-SB"/>
              </a:rPr>
              <a:t>日移動平均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83452" y="3198876"/>
            <a:ext cx="737870" cy="368935"/>
          </a:xfrm>
          <a:prstGeom prst="rect">
            <a:avLst/>
          </a:prstGeom>
          <a:solidFill>
            <a:srgbClr val="FFF39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DFKai-SB"/>
                <a:cs typeface="DFKai-SB"/>
              </a:rPr>
              <a:t>方向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2319" y="3567684"/>
            <a:ext cx="737870" cy="368935"/>
          </a:xfrm>
          <a:prstGeom prst="rect">
            <a:avLst/>
          </a:prstGeom>
          <a:solidFill>
            <a:srgbClr val="FFF39D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DFKai-SB"/>
                <a:cs typeface="DFKai-SB"/>
              </a:rPr>
              <a:t>動能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836624"/>
            <a:ext cx="8226379" cy="553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88997"/>
            <a:ext cx="1887855" cy="391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/>
                <a:cs typeface="DFKai-SB"/>
              </a:rPr>
              <a:t>趨向指標</a:t>
            </a:r>
            <a:r>
              <a:rPr sz="2400" spc="-630" dirty="0">
                <a:latin typeface="DFKai-SB"/>
                <a:cs typeface="DFKai-SB"/>
              </a:rPr>
              <a:t> </a:t>
            </a:r>
            <a:r>
              <a:rPr sz="2400" dirty="0"/>
              <a:t>DMI</a:t>
            </a:r>
            <a:endParaRPr sz="2400" dirty="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699" y="27483"/>
            <a:ext cx="15705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K</a:t>
            </a:r>
            <a:r>
              <a:rPr sz="3200" spc="10" dirty="0">
                <a:latin typeface="DFKai-SB"/>
                <a:cs typeface="DFKai-SB"/>
              </a:rPr>
              <a:t>線圖</a:t>
            </a:r>
            <a:endParaRPr sz="32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" y="473963"/>
            <a:ext cx="414540" cy="203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069" y="663575"/>
            <a:ext cx="157480" cy="1778000"/>
          </a:xfrm>
          <a:custGeom>
            <a:avLst/>
            <a:gdLst/>
            <a:ahLst/>
            <a:cxnLst/>
            <a:rect l="l" t="t" r="r" b="b"/>
            <a:pathLst>
              <a:path w="157479" h="1778000">
                <a:moveTo>
                  <a:pt x="78774" y="69639"/>
                </a:moveTo>
                <a:lnTo>
                  <a:pt x="61229" y="99679"/>
                </a:lnTo>
                <a:lnTo>
                  <a:pt x="60098" y="1777491"/>
                </a:lnTo>
                <a:lnTo>
                  <a:pt x="95150" y="1777491"/>
                </a:lnTo>
                <a:lnTo>
                  <a:pt x="96275" y="99679"/>
                </a:lnTo>
                <a:lnTo>
                  <a:pt x="78774" y="69639"/>
                </a:lnTo>
                <a:close/>
              </a:path>
              <a:path w="157479" h="1778000">
                <a:moveTo>
                  <a:pt x="99080" y="34798"/>
                </a:moveTo>
                <a:lnTo>
                  <a:pt x="96318" y="34798"/>
                </a:lnTo>
                <a:lnTo>
                  <a:pt x="96281" y="99689"/>
                </a:lnTo>
                <a:lnTo>
                  <a:pt x="124919" y="148844"/>
                </a:lnTo>
                <a:lnTo>
                  <a:pt x="129546" y="154050"/>
                </a:lnTo>
                <a:lnTo>
                  <a:pt x="135596" y="156972"/>
                </a:lnTo>
                <a:lnTo>
                  <a:pt x="142300" y="157416"/>
                </a:lnTo>
                <a:lnTo>
                  <a:pt x="148884" y="155194"/>
                </a:lnTo>
                <a:lnTo>
                  <a:pt x="154089" y="150532"/>
                </a:lnTo>
                <a:lnTo>
                  <a:pt x="157013" y="144478"/>
                </a:lnTo>
                <a:lnTo>
                  <a:pt x="157454" y="137781"/>
                </a:lnTo>
                <a:lnTo>
                  <a:pt x="155208" y="131190"/>
                </a:lnTo>
                <a:lnTo>
                  <a:pt x="99080" y="34798"/>
                </a:lnTo>
                <a:close/>
              </a:path>
              <a:path w="157479" h="1778000">
                <a:moveTo>
                  <a:pt x="78818" y="0"/>
                </a:moveTo>
                <a:lnTo>
                  <a:pt x="2250" y="131063"/>
                </a:lnTo>
                <a:lnTo>
                  <a:pt x="0" y="137671"/>
                </a:lnTo>
                <a:lnTo>
                  <a:pt x="432" y="144398"/>
                </a:lnTo>
                <a:lnTo>
                  <a:pt x="3348" y="150459"/>
                </a:lnTo>
                <a:lnTo>
                  <a:pt x="8549" y="155066"/>
                </a:lnTo>
                <a:lnTo>
                  <a:pt x="15133" y="157345"/>
                </a:lnTo>
                <a:lnTo>
                  <a:pt x="21836" y="156908"/>
                </a:lnTo>
                <a:lnTo>
                  <a:pt x="27887" y="153995"/>
                </a:lnTo>
                <a:lnTo>
                  <a:pt x="32514" y="148844"/>
                </a:lnTo>
                <a:lnTo>
                  <a:pt x="61223" y="99689"/>
                </a:lnTo>
                <a:lnTo>
                  <a:pt x="61266" y="34798"/>
                </a:lnTo>
                <a:lnTo>
                  <a:pt x="99080" y="34798"/>
                </a:lnTo>
                <a:lnTo>
                  <a:pt x="78818" y="0"/>
                </a:lnTo>
                <a:close/>
              </a:path>
              <a:path w="157479" h="1778000">
                <a:moveTo>
                  <a:pt x="96318" y="34798"/>
                </a:moveTo>
                <a:lnTo>
                  <a:pt x="61266" y="34798"/>
                </a:lnTo>
                <a:lnTo>
                  <a:pt x="61223" y="99689"/>
                </a:lnTo>
                <a:lnTo>
                  <a:pt x="78774" y="69639"/>
                </a:lnTo>
                <a:lnTo>
                  <a:pt x="63654" y="43687"/>
                </a:lnTo>
                <a:lnTo>
                  <a:pt x="96313" y="43687"/>
                </a:lnTo>
                <a:lnTo>
                  <a:pt x="96318" y="34798"/>
                </a:lnTo>
                <a:close/>
              </a:path>
              <a:path w="157479" h="1778000">
                <a:moveTo>
                  <a:pt x="96313" y="43687"/>
                </a:moveTo>
                <a:lnTo>
                  <a:pt x="93931" y="43687"/>
                </a:lnTo>
                <a:lnTo>
                  <a:pt x="78774" y="69639"/>
                </a:lnTo>
                <a:lnTo>
                  <a:pt x="96275" y="99679"/>
                </a:lnTo>
                <a:lnTo>
                  <a:pt x="96313" y="43687"/>
                </a:lnTo>
                <a:close/>
              </a:path>
              <a:path w="157479" h="1778000">
                <a:moveTo>
                  <a:pt x="93931" y="43687"/>
                </a:moveTo>
                <a:lnTo>
                  <a:pt x="63654" y="43687"/>
                </a:lnTo>
                <a:lnTo>
                  <a:pt x="78774" y="69639"/>
                </a:lnTo>
                <a:lnTo>
                  <a:pt x="93931" y="4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592" y="2250935"/>
            <a:ext cx="2622804" cy="414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630" y="2362517"/>
            <a:ext cx="2364105" cy="157480"/>
          </a:xfrm>
          <a:custGeom>
            <a:avLst/>
            <a:gdLst/>
            <a:ahLst/>
            <a:cxnLst/>
            <a:rect l="l" t="t" r="r" b="b"/>
            <a:pathLst>
              <a:path w="2364105" h="157480">
                <a:moveTo>
                  <a:pt x="2333829" y="60769"/>
                </a:moveTo>
                <a:lnTo>
                  <a:pt x="2329116" y="60769"/>
                </a:lnTo>
                <a:lnTo>
                  <a:pt x="2329243" y="95821"/>
                </a:lnTo>
                <a:lnTo>
                  <a:pt x="2264326" y="96072"/>
                </a:lnTo>
                <a:lnTo>
                  <a:pt x="2215324" y="124904"/>
                </a:lnTo>
                <a:lnTo>
                  <a:pt x="2210190" y="129583"/>
                </a:lnTo>
                <a:lnTo>
                  <a:pt x="2207307" y="135667"/>
                </a:lnTo>
                <a:lnTo>
                  <a:pt x="2206877" y="142370"/>
                </a:lnTo>
                <a:lnTo>
                  <a:pt x="2209101" y="148907"/>
                </a:lnTo>
                <a:lnTo>
                  <a:pt x="2213780" y="154112"/>
                </a:lnTo>
                <a:lnTo>
                  <a:pt x="2219864" y="157019"/>
                </a:lnTo>
                <a:lnTo>
                  <a:pt x="2226567" y="157426"/>
                </a:lnTo>
                <a:lnTo>
                  <a:pt x="2233104" y="155130"/>
                </a:lnTo>
                <a:lnTo>
                  <a:pt x="2363914" y="78168"/>
                </a:lnTo>
                <a:lnTo>
                  <a:pt x="2333829" y="60769"/>
                </a:lnTo>
                <a:close/>
              </a:path>
              <a:path w="2364105" h="157480">
                <a:moveTo>
                  <a:pt x="2264130" y="61021"/>
                </a:moveTo>
                <a:lnTo>
                  <a:pt x="0" y="69786"/>
                </a:lnTo>
                <a:lnTo>
                  <a:pt x="127" y="104838"/>
                </a:lnTo>
                <a:lnTo>
                  <a:pt x="2264326" y="96072"/>
                </a:lnTo>
                <a:lnTo>
                  <a:pt x="2294273" y="78452"/>
                </a:lnTo>
                <a:lnTo>
                  <a:pt x="2264130" y="61021"/>
                </a:lnTo>
                <a:close/>
              </a:path>
              <a:path w="2364105" h="157480">
                <a:moveTo>
                  <a:pt x="2294273" y="78452"/>
                </a:moveTo>
                <a:lnTo>
                  <a:pt x="2264326" y="96072"/>
                </a:lnTo>
                <a:lnTo>
                  <a:pt x="2329243" y="95821"/>
                </a:lnTo>
                <a:lnTo>
                  <a:pt x="2329235" y="93535"/>
                </a:lnTo>
                <a:lnTo>
                  <a:pt x="2320353" y="93535"/>
                </a:lnTo>
                <a:lnTo>
                  <a:pt x="2294273" y="78452"/>
                </a:lnTo>
                <a:close/>
              </a:path>
              <a:path w="2364105" h="157480">
                <a:moveTo>
                  <a:pt x="2320226" y="63182"/>
                </a:moveTo>
                <a:lnTo>
                  <a:pt x="2294273" y="78452"/>
                </a:lnTo>
                <a:lnTo>
                  <a:pt x="2320353" y="93535"/>
                </a:lnTo>
                <a:lnTo>
                  <a:pt x="2320226" y="63182"/>
                </a:lnTo>
                <a:close/>
              </a:path>
              <a:path w="2364105" h="157480">
                <a:moveTo>
                  <a:pt x="2329125" y="63182"/>
                </a:moveTo>
                <a:lnTo>
                  <a:pt x="2320226" y="63182"/>
                </a:lnTo>
                <a:lnTo>
                  <a:pt x="2320353" y="93535"/>
                </a:lnTo>
                <a:lnTo>
                  <a:pt x="2329235" y="93535"/>
                </a:lnTo>
                <a:lnTo>
                  <a:pt x="2329125" y="63182"/>
                </a:lnTo>
                <a:close/>
              </a:path>
              <a:path w="2364105" h="157480">
                <a:moveTo>
                  <a:pt x="2329116" y="60769"/>
                </a:moveTo>
                <a:lnTo>
                  <a:pt x="2264130" y="61021"/>
                </a:lnTo>
                <a:lnTo>
                  <a:pt x="2294273" y="78452"/>
                </a:lnTo>
                <a:lnTo>
                  <a:pt x="2320226" y="63182"/>
                </a:lnTo>
                <a:lnTo>
                  <a:pt x="2329125" y="63182"/>
                </a:lnTo>
                <a:lnTo>
                  <a:pt x="2329116" y="60769"/>
                </a:lnTo>
                <a:close/>
              </a:path>
              <a:path w="2364105" h="157480">
                <a:moveTo>
                  <a:pt x="2225988" y="0"/>
                </a:moveTo>
                <a:lnTo>
                  <a:pt x="2219261" y="444"/>
                </a:lnTo>
                <a:lnTo>
                  <a:pt x="2213201" y="3365"/>
                </a:lnTo>
                <a:lnTo>
                  <a:pt x="2208593" y="8572"/>
                </a:lnTo>
                <a:lnTo>
                  <a:pt x="2206388" y="15180"/>
                </a:lnTo>
                <a:lnTo>
                  <a:pt x="2206863" y="21907"/>
                </a:lnTo>
                <a:lnTo>
                  <a:pt x="2209790" y="27967"/>
                </a:lnTo>
                <a:lnTo>
                  <a:pt x="2214943" y="32575"/>
                </a:lnTo>
                <a:lnTo>
                  <a:pt x="2264130" y="61021"/>
                </a:lnTo>
                <a:lnTo>
                  <a:pt x="2333829" y="60769"/>
                </a:lnTo>
                <a:lnTo>
                  <a:pt x="2232596" y="2222"/>
                </a:lnTo>
                <a:lnTo>
                  <a:pt x="2225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" y="749808"/>
            <a:ext cx="2142744" cy="1536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602" y="800862"/>
            <a:ext cx="2006600" cy="1399540"/>
          </a:xfrm>
          <a:custGeom>
            <a:avLst/>
            <a:gdLst/>
            <a:ahLst/>
            <a:cxnLst/>
            <a:rect l="l" t="t" r="r" b="b"/>
            <a:pathLst>
              <a:path w="2006600" h="1399539">
                <a:moveTo>
                  <a:pt x="0" y="1013205"/>
                </a:moveTo>
                <a:lnTo>
                  <a:pt x="4023" y="1000950"/>
                </a:lnTo>
                <a:lnTo>
                  <a:pt x="7967" y="988599"/>
                </a:lnTo>
                <a:lnTo>
                  <a:pt x="12071" y="976487"/>
                </a:lnTo>
                <a:lnTo>
                  <a:pt x="16573" y="964946"/>
                </a:lnTo>
                <a:lnTo>
                  <a:pt x="22825" y="952869"/>
                </a:lnTo>
                <a:lnTo>
                  <a:pt x="29687" y="941768"/>
                </a:lnTo>
                <a:lnTo>
                  <a:pt x="36209" y="930191"/>
                </a:lnTo>
                <a:lnTo>
                  <a:pt x="47610" y="889121"/>
                </a:lnTo>
                <a:lnTo>
                  <a:pt x="56627" y="831086"/>
                </a:lnTo>
                <a:lnTo>
                  <a:pt x="58026" y="820165"/>
                </a:lnTo>
                <a:lnTo>
                  <a:pt x="91173" y="916686"/>
                </a:lnTo>
                <a:lnTo>
                  <a:pt x="107759" y="964946"/>
                </a:lnTo>
                <a:lnTo>
                  <a:pt x="108987" y="993638"/>
                </a:lnTo>
                <a:lnTo>
                  <a:pt x="109656" y="1022651"/>
                </a:lnTo>
                <a:lnTo>
                  <a:pt x="111447" y="1050974"/>
                </a:lnTo>
                <a:lnTo>
                  <a:pt x="116039" y="1077595"/>
                </a:lnTo>
                <a:lnTo>
                  <a:pt x="117885" y="1077483"/>
                </a:lnTo>
                <a:lnTo>
                  <a:pt x="118719" y="1061942"/>
                </a:lnTo>
                <a:lnTo>
                  <a:pt x="120286" y="1042162"/>
                </a:lnTo>
                <a:lnTo>
                  <a:pt x="124332" y="1029335"/>
                </a:lnTo>
                <a:lnTo>
                  <a:pt x="130347" y="1027870"/>
                </a:lnTo>
                <a:lnTo>
                  <a:pt x="136585" y="1032478"/>
                </a:lnTo>
                <a:lnTo>
                  <a:pt x="142913" y="1039514"/>
                </a:lnTo>
                <a:lnTo>
                  <a:pt x="149199" y="1045337"/>
                </a:lnTo>
                <a:lnTo>
                  <a:pt x="151520" y="1057324"/>
                </a:lnTo>
                <a:lnTo>
                  <a:pt x="154011" y="1069228"/>
                </a:lnTo>
                <a:lnTo>
                  <a:pt x="156166" y="1081252"/>
                </a:lnTo>
                <a:lnTo>
                  <a:pt x="157479" y="1093597"/>
                </a:lnTo>
                <a:lnTo>
                  <a:pt x="159194" y="1141930"/>
                </a:lnTo>
                <a:lnTo>
                  <a:pt x="159645" y="1190549"/>
                </a:lnTo>
                <a:lnTo>
                  <a:pt x="160068" y="1239132"/>
                </a:lnTo>
                <a:lnTo>
                  <a:pt x="161699" y="1287356"/>
                </a:lnTo>
                <a:lnTo>
                  <a:pt x="165773" y="1334897"/>
                </a:lnTo>
                <a:lnTo>
                  <a:pt x="169456" y="1346346"/>
                </a:lnTo>
                <a:lnTo>
                  <a:pt x="175953" y="1354010"/>
                </a:lnTo>
                <a:lnTo>
                  <a:pt x="183577" y="1360150"/>
                </a:lnTo>
                <a:lnTo>
                  <a:pt x="190639" y="1367027"/>
                </a:lnTo>
                <a:lnTo>
                  <a:pt x="198973" y="1359167"/>
                </a:lnTo>
                <a:lnTo>
                  <a:pt x="207338" y="1351391"/>
                </a:lnTo>
                <a:lnTo>
                  <a:pt x="215644" y="1343400"/>
                </a:lnTo>
                <a:lnTo>
                  <a:pt x="223799" y="1334897"/>
                </a:lnTo>
                <a:lnTo>
                  <a:pt x="229958" y="1325266"/>
                </a:lnTo>
                <a:lnTo>
                  <a:pt x="235808" y="1313767"/>
                </a:lnTo>
                <a:lnTo>
                  <a:pt x="241871" y="1304768"/>
                </a:lnTo>
                <a:lnTo>
                  <a:pt x="264380" y="1346708"/>
                </a:lnTo>
                <a:lnTo>
                  <a:pt x="273532" y="1399159"/>
                </a:lnTo>
                <a:lnTo>
                  <a:pt x="283099" y="1368427"/>
                </a:lnTo>
                <a:lnTo>
                  <a:pt x="290094" y="1346270"/>
                </a:lnTo>
                <a:lnTo>
                  <a:pt x="294827" y="1331442"/>
                </a:lnTo>
                <a:lnTo>
                  <a:pt x="297611" y="1322698"/>
                </a:lnTo>
                <a:lnTo>
                  <a:pt x="298757" y="1318792"/>
                </a:lnTo>
                <a:lnTo>
                  <a:pt x="298579" y="1318481"/>
                </a:lnTo>
                <a:lnTo>
                  <a:pt x="297388" y="1320518"/>
                </a:lnTo>
                <a:lnTo>
                  <a:pt x="295496" y="1323658"/>
                </a:lnTo>
                <a:lnTo>
                  <a:pt x="293216" y="1326657"/>
                </a:lnTo>
                <a:lnTo>
                  <a:pt x="290858" y="1328270"/>
                </a:lnTo>
                <a:lnTo>
                  <a:pt x="288736" y="1327252"/>
                </a:lnTo>
                <a:lnTo>
                  <a:pt x="287161" y="1322356"/>
                </a:lnTo>
                <a:lnTo>
                  <a:pt x="286445" y="1312340"/>
                </a:lnTo>
                <a:lnTo>
                  <a:pt x="286901" y="1295956"/>
                </a:lnTo>
                <a:lnTo>
                  <a:pt x="292575" y="1239110"/>
                </a:lnTo>
                <a:lnTo>
                  <a:pt x="298417" y="1196157"/>
                </a:lnTo>
                <a:lnTo>
                  <a:pt x="306679" y="1141857"/>
                </a:lnTo>
                <a:lnTo>
                  <a:pt x="324424" y="1116175"/>
                </a:lnTo>
                <a:lnTo>
                  <a:pt x="331546" y="1109726"/>
                </a:lnTo>
                <a:lnTo>
                  <a:pt x="353147" y="1086522"/>
                </a:lnTo>
                <a:lnTo>
                  <a:pt x="363956" y="1077928"/>
                </a:lnTo>
                <a:lnTo>
                  <a:pt x="375137" y="1073167"/>
                </a:lnTo>
                <a:lnTo>
                  <a:pt x="397852" y="1061465"/>
                </a:lnTo>
                <a:lnTo>
                  <a:pt x="442169" y="1032980"/>
                </a:lnTo>
                <a:lnTo>
                  <a:pt x="466328" y="974391"/>
                </a:lnTo>
                <a:lnTo>
                  <a:pt x="480745" y="916686"/>
                </a:lnTo>
                <a:lnTo>
                  <a:pt x="485573" y="844581"/>
                </a:lnTo>
                <a:lnTo>
                  <a:pt x="486926" y="808136"/>
                </a:lnTo>
                <a:lnTo>
                  <a:pt x="489038" y="771905"/>
                </a:lnTo>
                <a:lnTo>
                  <a:pt x="489845" y="754667"/>
                </a:lnTo>
                <a:lnTo>
                  <a:pt x="490583" y="736965"/>
                </a:lnTo>
                <a:lnTo>
                  <a:pt x="492619" y="720667"/>
                </a:lnTo>
                <a:lnTo>
                  <a:pt x="497319" y="707643"/>
                </a:lnTo>
                <a:lnTo>
                  <a:pt x="508358" y="694801"/>
                </a:lnTo>
                <a:lnTo>
                  <a:pt x="520947" y="687292"/>
                </a:lnTo>
                <a:lnTo>
                  <a:pt x="534156" y="681926"/>
                </a:lnTo>
                <a:lnTo>
                  <a:pt x="547052" y="675513"/>
                </a:lnTo>
                <a:lnTo>
                  <a:pt x="565314" y="663561"/>
                </a:lnTo>
                <a:lnTo>
                  <a:pt x="573832" y="658288"/>
                </a:lnTo>
                <a:lnTo>
                  <a:pt x="583465" y="653563"/>
                </a:lnTo>
                <a:lnTo>
                  <a:pt x="605078" y="643254"/>
                </a:lnTo>
                <a:lnTo>
                  <a:pt x="613529" y="646543"/>
                </a:lnTo>
                <a:lnTo>
                  <a:pt x="622090" y="649271"/>
                </a:lnTo>
                <a:lnTo>
                  <a:pt x="651897" y="680847"/>
                </a:lnTo>
                <a:lnTo>
                  <a:pt x="685588" y="768183"/>
                </a:lnTo>
                <a:lnTo>
                  <a:pt x="704567" y="836445"/>
                </a:lnTo>
                <a:lnTo>
                  <a:pt x="712825" y="884554"/>
                </a:lnTo>
                <a:lnTo>
                  <a:pt x="724301" y="851687"/>
                </a:lnTo>
                <a:lnTo>
                  <a:pt x="728859" y="839041"/>
                </a:lnTo>
                <a:lnTo>
                  <a:pt x="729488" y="836485"/>
                </a:lnTo>
                <a:lnTo>
                  <a:pt x="729176" y="833886"/>
                </a:lnTo>
                <a:lnTo>
                  <a:pt x="730914" y="821113"/>
                </a:lnTo>
                <a:lnTo>
                  <a:pt x="737692" y="788035"/>
                </a:lnTo>
                <a:lnTo>
                  <a:pt x="741730" y="771868"/>
                </a:lnTo>
                <a:lnTo>
                  <a:pt x="746185" y="756046"/>
                </a:lnTo>
                <a:lnTo>
                  <a:pt x="750540" y="740154"/>
                </a:lnTo>
                <a:lnTo>
                  <a:pt x="754278" y="723773"/>
                </a:lnTo>
                <a:lnTo>
                  <a:pt x="756820" y="707961"/>
                </a:lnTo>
                <a:lnTo>
                  <a:pt x="758747" y="691768"/>
                </a:lnTo>
                <a:lnTo>
                  <a:pt x="760509" y="675481"/>
                </a:lnTo>
                <a:lnTo>
                  <a:pt x="762558" y="659384"/>
                </a:lnTo>
                <a:lnTo>
                  <a:pt x="764529" y="647271"/>
                </a:lnTo>
                <a:lnTo>
                  <a:pt x="766705" y="635253"/>
                </a:lnTo>
                <a:lnTo>
                  <a:pt x="768881" y="623236"/>
                </a:lnTo>
                <a:lnTo>
                  <a:pt x="770851" y="611124"/>
                </a:lnTo>
                <a:lnTo>
                  <a:pt x="774005" y="587023"/>
                </a:lnTo>
                <a:lnTo>
                  <a:pt x="777986" y="555482"/>
                </a:lnTo>
                <a:lnTo>
                  <a:pt x="782542" y="523630"/>
                </a:lnTo>
                <a:lnTo>
                  <a:pt x="799166" y="460055"/>
                </a:lnTo>
                <a:lnTo>
                  <a:pt x="826830" y="433111"/>
                </a:lnTo>
                <a:lnTo>
                  <a:pt x="853744" y="418211"/>
                </a:lnTo>
                <a:lnTo>
                  <a:pt x="878598" y="402082"/>
                </a:lnTo>
                <a:lnTo>
                  <a:pt x="884775" y="406423"/>
                </a:lnTo>
                <a:lnTo>
                  <a:pt x="890922" y="411003"/>
                </a:lnTo>
                <a:lnTo>
                  <a:pt x="897124" y="415155"/>
                </a:lnTo>
                <a:lnTo>
                  <a:pt x="903465" y="418211"/>
                </a:lnTo>
                <a:lnTo>
                  <a:pt x="920508" y="420443"/>
                </a:lnTo>
                <a:lnTo>
                  <a:pt x="938001" y="419782"/>
                </a:lnTo>
                <a:lnTo>
                  <a:pt x="954805" y="422336"/>
                </a:lnTo>
                <a:lnTo>
                  <a:pt x="978412" y="457491"/>
                </a:lnTo>
                <a:lnTo>
                  <a:pt x="985781" y="518384"/>
                </a:lnTo>
                <a:lnTo>
                  <a:pt x="986358" y="530733"/>
                </a:lnTo>
                <a:lnTo>
                  <a:pt x="996960" y="523569"/>
                </a:lnTo>
                <a:lnTo>
                  <a:pt x="1027810" y="498601"/>
                </a:lnTo>
                <a:lnTo>
                  <a:pt x="1044320" y="450341"/>
                </a:lnTo>
                <a:lnTo>
                  <a:pt x="1052389" y="421882"/>
                </a:lnTo>
                <a:lnTo>
                  <a:pt x="1064430" y="367867"/>
                </a:lnTo>
                <a:lnTo>
                  <a:pt x="1072062" y="304036"/>
                </a:lnTo>
                <a:lnTo>
                  <a:pt x="1073721" y="269128"/>
                </a:lnTo>
                <a:lnTo>
                  <a:pt x="1077285" y="236341"/>
                </a:lnTo>
                <a:lnTo>
                  <a:pt x="1102869" y="175711"/>
                </a:lnTo>
                <a:lnTo>
                  <a:pt x="1133565" y="130521"/>
                </a:lnTo>
                <a:lnTo>
                  <a:pt x="1160398" y="96520"/>
                </a:lnTo>
                <a:lnTo>
                  <a:pt x="1176910" y="74531"/>
                </a:lnTo>
                <a:lnTo>
                  <a:pt x="1184481" y="65103"/>
                </a:lnTo>
                <a:lnTo>
                  <a:pt x="1192456" y="59318"/>
                </a:lnTo>
                <a:lnTo>
                  <a:pt x="1210183" y="48260"/>
                </a:lnTo>
                <a:lnTo>
                  <a:pt x="1213673" y="33914"/>
                </a:lnTo>
                <a:lnTo>
                  <a:pt x="1216771" y="18081"/>
                </a:lnTo>
                <a:lnTo>
                  <a:pt x="1220702" y="5272"/>
                </a:lnTo>
                <a:lnTo>
                  <a:pt x="1226692" y="0"/>
                </a:lnTo>
                <a:lnTo>
                  <a:pt x="1231503" y="5183"/>
                </a:lnTo>
                <a:lnTo>
                  <a:pt x="1233646" y="17843"/>
                </a:lnTo>
                <a:lnTo>
                  <a:pt x="1234408" y="33647"/>
                </a:lnTo>
                <a:lnTo>
                  <a:pt x="1235075" y="48260"/>
                </a:lnTo>
                <a:lnTo>
                  <a:pt x="1235971" y="89527"/>
                </a:lnTo>
                <a:lnTo>
                  <a:pt x="1235011" y="131794"/>
                </a:lnTo>
                <a:lnTo>
                  <a:pt x="1236146" y="172489"/>
                </a:lnTo>
                <a:lnTo>
                  <a:pt x="1243330" y="209041"/>
                </a:lnTo>
                <a:lnTo>
                  <a:pt x="1254380" y="226280"/>
                </a:lnTo>
                <a:lnTo>
                  <a:pt x="1269253" y="233314"/>
                </a:lnTo>
                <a:lnTo>
                  <a:pt x="1285674" y="236277"/>
                </a:lnTo>
                <a:lnTo>
                  <a:pt x="1301369" y="241300"/>
                </a:lnTo>
                <a:lnTo>
                  <a:pt x="1315884" y="235422"/>
                </a:lnTo>
                <a:lnTo>
                  <a:pt x="1330436" y="228377"/>
                </a:lnTo>
                <a:lnTo>
                  <a:pt x="1344963" y="223762"/>
                </a:lnTo>
                <a:lnTo>
                  <a:pt x="1384030" y="272430"/>
                </a:lnTo>
                <a:lnTo>
                  <a:pt x="1392555" y="337692"/>
                </a:lnTo>
                <a:lnTo>
                  <a:pt x="1393451" y="317615"/>
                </a:lnTo>
                <a:lnTo>
                  <a:pt x="1393634" y="294893"/>
                </a:lnTo>
                <a:lnTo>
                  <a:pt x="1395341" y="277506"/>
                </a:lnTo>
                <a:lnTo>
                  <a:pt x="1400810" y="273430"/>
                </a:lnTo>
                <a:lnTo>
                  <a:pt x="1408604" y="286045"/>
                </a:lnTo>
                <a:lnTo>
                  <a:pt x="1412398" y="306911"/>
                </a:lnTo>
                <a:lnTo>
                  <a:pt x="1414526" y="331134"/>
                </a:lnTo>
                <a:lnTo>
                  <a:pt x="1417320" y="353822"/>
                </a:lnTo>
                <a:lnTo>
                  <a:pt x="1419486" y="365863"/>
                </a:lnTo>
                <a:lnTo>
                  <a:pt x="1421415" y="378047"/>
                </a:lnTo>
                <a:lnTo>
                  <a:pt x="1423392" y="390183"/>
                </a:lnTo>
                <a:lnTo>
                  <a:pt x="1425702" y="402082"/>
                </a:lnTo>
                <a:lnTo>
                  <a:pt x="1429639" y="418302"/>
                </a:lnTo>
                <a:lnTo>
                  <a:pt x="1433957" y="434213"/>
                </a:lnTo>
                <a:lnTo>
                  <a:pt x="1438275" y="450123"/>
                </a:lnTo>
                <a:lnTo>
                  <a:pt x="1442211" y="466343"/>
                </a:lnTo>
                <a:lnTo>
                  <a:pt x="1444466" y="478295"/>
                </a:lnTo>
                <a:lnTo>
                  <a:pt x="1446339" y="490521"/>
                </a:lnTo>
                <a:lnTo>
                  <a:pt x="1448212" y="502723"/>
                </a:lnTo>
                <a:lnTo>
                  <a:pt x="1450467" y="514603"/>
                </a:lnTo>
                <a:lnTo>
                  <a:pt x="1459563" y="554766"/>
                </a:lnTo>
                <a:lnTo>
                  <a:pt x="1464589" y="575014"/>
                </a:lnTo>
                <a:lnTo>
                  <a:pt x="1466725" y="581578"/>
                </a:lnTo>
                <a:lnTo>
                  <a:pt x="1467151" y="580691"/>
                </a:lnTo>
                <a:lnTo>
                  <a:pt x="1467047" y="578583"/>
                </a:lnTo>
                <a:lnTo>
                  <a:pt x="1467594" y="581487"/>
                </a:lnTo>
                <a:lnTo>
                  <a:pt x="1469971" y="595633"/>
                </a:lnTo>
                <a:lnTo>
                  <a:pt x="1475359" y="627252"/>
                </a:lnTo>
                <a:lnTo>
                  <a:pt x="1533398" y="611124"/>
                </a:lnTo>
                <a:lnTo>
                  <a:pt x="1545909" y="605266"/>
                </a:lnTo>
                <a:lnTo>
                  <a:pt x="1558432" y="597884"/>
                </a:lnTo>
                <a:lnTo>
                  <a:pt x="1570884" y="593121"/>
                </a:lnTo>
                <a:lnTo>
                  <a:pt x="1583181" y="595122"/>
                </a:lnTo>
                <a:lnTo>
                  <a:pt x="1587668" y="602285"/>
                </a:lnTo>
                <a:lnTo>
                  <a:pt x="1589547" y="614806"/>
                </a:lnTo>
                <a:lnTo>
                  <a:pt x="1590307" y="629519"/>
                </a:lnTo>
                <a:lnTo>
                  <a:pt x="1591436" y="643254"/>
                </a:lnTo>
                <a:lnTo>
                  <a:pt x="1593512" y="659405"/>
                </a:lnTo>
                <a:lnTo>
                  <a:pt x="1595278" y="675687"/>
                </a:lnTo>
                <a:lnTo>
                  <a:pt x="1597187" y="691850"/>
                </a:lnTo>
                <a:lnTo>
                  <a:pt x="1599692" y="707643"/>
                </a:lnTo>
                <a:lnTo>
                  <a:pt x="1603416" y="724078"/>
                </a:lnTo>
                <a:lnTo>
                  <a:pt x="1607772" y="739965"/>
                </a:lnTo>
                <a:lnTo>
                  <a:pt x="1612247" y="755757"/>
                </a:lnTo>
                <a:lnTo>
                  <a:pt x="1616329" y="771905"/>
                </a:lnTo>
                <a:lnTo>
                  <a:pt x="1618672" y="783786"/>
                </a:lnTo>
                <a:lnTo>
                  <a:pt x="1620694" y="795893"/>
                </a:lnTo>
                <a:lnTo>
                  <a:pt x="1622597" y="808071"/>
                </a:lnTo>
                <a:lnTo>
                  <a:pt x="1624584" y="820165"/>
                </a:lnTo>
                <a:lnTo>
                  <a:pt x="1629950" y="788699"/>
                </a:lnTo>
                <a:lnTo>
                  <a:pt x="1632676" y="772318"/>
                </a:lnTo>
                <a:lnTo>
                  <a:pt x="1633486" y="767409"/>
                </a:lnTo>
                <a:lnTo>
                  <a:pt x="1633102" y="770360"/>
                </a:lnTo>
                <a:lnTo>
                  <a:pt x="1632248" y="777558"/>
                </a:lnTo>
                <a:lnTo>
                  <a:pt x="1631646" y="785391"/>
                </a:lnTo>
                <a:lnTo>
                  <a:pt x="1632019" y="790247"/>
                </a:lnTo>
                <a:lnTo>
                  <a:pt x="1646224" y="750823"/>
                </a:lnTo>
                <a:lnTo>
                  <a:pt x="1657731" y="707643"/>
                </a:lnTo>
                <a:lnTo>
                  <a:pt x="1666906" y="660050"/>
                </a:lnTo>
                <a:lnTo>
                  <a:pt x="1670518" y="635492"/>
                </a:lnTo>
                <a:lnTo>
                  <a:pt x="1674368" y="611124"/>
                </a:lnTo>
                <a:lnTo>
                  <a:pt x="1676104" y="598814"/>
                </a:lnTo>
                <a:lnTo>
                  <a:pt x="1677685" y="586279"/>
                </a:lnTo>
                <a:lnTo>
                  <a:pt x="1679672" y="574101"/>
                </a:lnTo>
                <a:lnTo>
                  <a:pt x="1682623" y="562863"/>
                </a:lnTo>
                <a:lnTo>
                  <a:pt x="1686613" y="550662"/>
                </a:lnTo>
                <a:lnTo>
                  <a:pt x="1690544" y="538305"/>
                </a:lnTo>
                <a:lnTo>
                  <a:pt x="1704808" y="501312"/>
                </a:lnTo>
                <a:lnTo>
                  <a:pt x="1724025" y="466343"/>
                </a:lnTo>
                <a:lnTo>
                  <a:pt x="1748724" y="453556"/>
                </a:lnTo>
                <a:lnTo>
                  <a:pt x="1757172" y="450341"/>
                </a:lnTo>
                <a:lnTo>
                  <a:pt x="1765548" y="453878"/>
                </a:lnTo>
                <a:lnTo>
                  <a:pt x="1773983" y="457104"/>
                </a:lnTo>
                <a:lnTo>
                  <a:pt x="1782300" y="460950"/>
                </a:lnTo>
                <a:lnTo>
                  <a:pt x="1790319" y="466343"/>
                </a:lnTo>
                <a:lnTo>
                  <a:pt x="1796672" y="474599"/>
                </a:lnTo>
                <a:lnTo>
                  <a:pt x="1802479" y="485330"/>
                </a:lnTo>
                <a:lnTo>
                  <a:pt x="1808428" y="494633"/>
                </a:lnTo>
                <a:lnTo>
                  <a:pt x="1844722" y="455818"/>
                </a:lnTo>
                <a:lnTo>
                  <a:pt x="1864995" y="402082"/>
                </a:lnTo>
                <a:lnTo>
                  <a:pt x="1871027" y="389719"/>
                </a:lnTo>
                <a:lnTo>
                  <a:pt x="1889887" y="353822"/>
                </a:lnTo>
                <a:lnTo>
                  <a:pt x="1897475" y="328358"/>
                </a:lnTo>
                <a:lnTo>
                  <a:pt x="1901281" y="315781"/>
                </a:lnTo>
                <a:lnTo>
                  <a:pt x="1906397" y="305562"/>
                </a:lnTo>
                <a:lnTo>
                  <a:pt x="1916027" y="294969"/>
                </a:lnTo>
                <a:lnTo>
                  <a:pt x="1926478" y="287210"/>
                </a:lnTo>
                <a:lnTo>
                  <a:pt x="1937240" y="280594"/>
                </a:lnTo>
                <a:lnTo>
                  <a:pt x="1947799" y="273430"/>
                </a:lnTo>
                <a:lnTo>
                  <a:pt x="1951362" y="259085"/>
                </a:lnTo>
                <a:lnTo>
                  <a:pt x="1954498" y="243252"/>
                </a:lnTo>
                <a:lnTo>
                  <a:pt x="1958443" y="230443"/>
                </a:lnTo>
                <a:lnTo>
                  <a:pt x="1964436" y="225171"/>
                </a:lnTo>
                <a:lnTo>
                  <a:pt x="1984371" y="235073"/>
                </a:lnTo>
                <a:lnTo>
                  <a:pt x="1994757" y="259619"/>
                </a:lnTo>
                <a:lnTo>
                  <a:pt x="2000333" y="291072"/>
                </a:lnTo>
                <a:lnTo>
                  <a:pt x="2005838" y="321690"/>
                </a:lnTo>
                <a:lnTo>
                  <a:pt x="2006373" y="321903"/>
                </a:lnTo>
                <a:lnTo>
                  <a:pt x="2006314" y="317388"/>
                </a:lnTo>
                <a:lnTo>
                  <a:pt x="2006016" y="310993"/>
                </a:lnTo>
                <a:lnTo>
                  <a:pt x="2005838" y="305562"/>
                </a:lnTo>
              </a:path>
            </a:pathLst>
          </a:custGeom>
          <a:ln w="35052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" y="1813560"/>
            <a:ext cx="2497455" cy="24765"/>
          </a:xfrm>
          <a:custGeom>
            <a:avLst/>
            <a:gdLst/>
            <a:ahLst/>
            <a:cxnLst/>
            <a:rect l="l" t="t" r="r" b="b"/>
            <a:pathLst>
              <a:path w="2497455" h="24764">
                <a:moveTo>
                  <a:pt x="0" y="0"/>
                </a:moveTo>
                <a:lnTo>
                  <a:pt x="2497455" y="24511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8567" y="1141475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>
                <a:moveTo>
                  <a:pt x="0" y="0"/>
                </a:moveTo>
                <a:lnTo>
                  <a:pt x="482219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495" y="2167127"/>
            <a:ext cx="2147570" cy="1905"/>
          </a:xfrm>
          <a:custGeom>
            <a:avLst/>
            <a:gdLst/>
            <a:ahLst/>
            <a:cxnLst/>
            <a:rect l="l" t="t" r="r" b="b"/>
            <a:pathLst>
              <a:path w="2147570" h="1905">
                <a:moveTo>
                  <a:pt x="0" y="0"/>
                </a:moveTo>
                <a:lnTo>
                  <a:pt x="2147189" y="1524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7236" y="800100"/>
            <a:ext cx="1289050" cy="0"/>
          </a:xfrm>
          <a:custGeom>
            <a:avLst/>
            <a:gdLst/>
            <a:ahLst/>
            <a:cxnLst/>
            <a:rect l="l" t="t" r="r" b="b"/>
            <a:pathLst>
              <a:path w="1289050">
                <a:moveTo>
                  <a:pt x="0" y="0"/>
                </a:moveTo>
                <a:lnTo>
                  <a:pt x="1288541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2645" y="1096517"/>
            <a:ext cx="485140" cy="683260"/>
          </a:xfrm>
          <a:custGeom>
            <a:avLst/>
            <a:gdLst/>
            <a:ahLst/>
            <a:cxnLst/>
            <a:rect l="l" t="t" r="r" b="b"/>
            <a:pathLst>
              <a:path w="485139" h="683260">
                <a:moveTo>
                  <a:pt x="0" y="682751"/>
                </a:moveTo>
                <a:lnTo>
                  <a:pt x="484631" y="682751"/>
                </a:lnTo>
                <a:lnTo>
                  <a:pt x="484631" y="0"/>
                </a:lnTo>
                <a:lnTo>
                  <a:pt x="0" y="0"/>
                </a:lnTo>
                <a:lnTo>
                  <a:pt x="0" y="682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2645" y="1096517"/>
            <a:ext cx="485140" cy="683260"/>
          </a:xfrm>
          <a:custGeom>
            <a:avLst/>
            <a:gdLst/>
            <a:ahLst/>
            <a:cxnLst/>
            <a:rect l="l" t="t" r="r" b="b"/>
            <a:pathLst>
              <a:path w="485139" h="683260">
                <a:moveTo>
                  <a:pt x="0" y="682751"/>
                </a:moveTo>
                <a:lnTo>
                  <a:pt x="484631" y="682751"/>
                </a:lnTo>
                <a:lnTo>
                  <a:pt x="484631" y="0"/>
                </a:lnTo>
                <a:lnTo>
                  <a:pt x="0" y="0"/>
                </a:lnTo>
                <a:lnTo>
                  <a:pt x="0" y="682751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1527" y="720839"/>
            <a:ext cx="138785" cy="460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2394" y="753618"/>
            <a:ext cx="1270" cy="342265"/>
          </a:xfrm>
          <a:custGeom>
            <a:avLst/>
            <a:gdLst/>
            <a:ahLst/>
            <a:cxnLst/>
            <a:rect l="l" t="t" r="r" b="b"/>
            <a:pathLst>
              <a:path w="1269" h="342265">
                <a:moveTo>
                  <a:pt x="1143" y="0"/>
                </a:moveTo>
                <a:lnTo>
                  <a:pt x="0" y="341757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1527" y="1746491"/>
            <a:ext cx="138785" cy="460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2394" y="1779270"/>
            <a:ext cx="1270" cy="342265"/>
          </a:xfrm>
          <a:custGeom>
            <a:avLst/>
            <a:gdLst/>
            <a:ahLst/>
            <a:cxnLst/>
            <a:rect l="l" t="t" r="r" b="b"/>
            <a:pathLst>
              <a:path w="1269" h="342264">
                <a:moveTo>
                  <a:pt x="1143" y="0"/>
                </a:moveTo>
                <a:lnTo>
                  <a:pt x="0" y="341756"/>
                </a:lnTo>
              </a:path>
            </a:pathLst>
          </a:custGeom>
          <a:ln w="35052">
            <a:solidFill>
              <a:srgbClr val="B32C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52215" y="489076"/>
            <a:ext cx="711200" cy="166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600"/>
              </a:lnSpc>
              <a:spcBef>
                <a:spcPts val="95"/>
              </a:spcBef>
            </a:pPr>
            <a:r>
              <a:rPr sz="1800" dirty="0">
                <a:latin typeface="DFKai-SB"/>
                <a:cs typeface="DFKai-SB"/>
              </a:rPr>
              <a:t>最高價 收盤價 開盤價 </a:t>
            </a:r>
            <a:r>
              <a:rPr sz="1800" spc="-5" dirty="0">
                <a:latin typeface="DFKai-SB"/>
                <a:cs typeface="DFKai-SB"/>
              </a:rPr>
              <a:t>最低價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7559" y="598931"/>
            <a:ext cx="5425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1661" y="682879"/>
            <a:ext cx="325120" cy="120650"/>
          </a:xfrm>
          <a:custGeom>
            <a:avLst/>
            <a:gdLst/>
            <a:ahLst/>
            <a:cxnLst/>
            <a:rect l="l" t="t" r="r" b="b"/>
            <a:pathLst>
              <a:path w="325120" h="120650">
                <a:moveTo>
                  <a:pt x="273195" y="60071"/>
                </a:moveTo>
                <a:lnTo>
                  <a:pt x="208534" y="97790"/>
                </a:lnTo>
                <a:lnTo>
                  <a:pt x="206375" y="105791"/>
                </a:lnTo>
                <a:lnTo>
                  <a:pt x="209930" y="111887"/>
                </a:lnTo>
                <a:lnTo>
                  <a:pt x="213613" y="118110"/>
                </a:lnTo>
                <a:lnTo>
                  <a:pt x="221487" y="120142"/>
                </a:lnTo>
                <a:lnTo>
                  <a:pt x="227711" y="116586"/>
                </a:lnTo>
                <a:lnTo>
                  <a:pt x="302400" y="73025"/>
                </a:lnTo>
                <a:lnTo>
                  <a:pt x="298958" y="73025"/>
                </a:lnTo>
                <a:lnTo>
                  <a:pt x="298958" y="71247"/>
                </a:lnTo>
                <a:lnTo>
                  <a:pt x="292353" y="71247"/>
                </a:lnTo>
                <a:lnTo>
                  <a:pt x="273195" y="60071"/>
                </a:lnTo>
                <a:close/>
              </a:path>
              <a:path w="325120" h="120650">
                <a:moveTo>
                  <a:pt x="250988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50988" y="73025"/>
                </a:lnTo>
                <a:lnTo>
                  <a:pt x="273195" y="60071"/>
                </a:lnTo>
                <a:lnTo>
                  <a:pt x="250988" y="47117"/>
                </a:lnTo>
                <a:close/>
              </a:path>
              <a:path w="325120" h="120650">
                <a:moveTo>
                  <a:pt x="302400" y="47117"/>
                </a:moveTo>
                <a:lnTo>
                  <a:pt x="298958" y="47117"/>
                </a:lnTo>
                <a:lnTo>
                  <a:pt x="298958" y="73025"/>
                </a:lnTo>
                <a:lnTo>
                  <a:pt x="302400" y="73025"/>
                </a:lnTo>
                <a:lnTo>
                  <a:pt x="324612" y="60071"/>
                </a:lnTo>
                <a:lnTo>
                  <a:pt x="302400" y="47117"/>
                </a:lnTo>
                <a:close/>
              </a:path>
              <a:path w="325120" h="120650">
                <a:moveTo>
                  <a:pt x="292353" y="48895"/>
                </a:moveTo>
                <a:lnTo>
                  <a:pt x="273195" y="60071"/>
                </a:lnTo>
                <a:lnTo>
                  <a:pt x="292353" y="71247"/>
                </a:lnTo>
                <a:lnTo>
                  <a:pt x="292353" y="48895"/>
                </a:lnTo>
                <a:close/>
              </a:path>
              <a:path w="325120" h="120650">
                <a:moveTo>
                  <a:pt x="298958" y="48895"/>
                </a:moveTo>
                <a:lnTo>
                  <a:pt x="292353" y="48895"/>
                </a:lnTo>
                <a:lnTo>
                  <a:pt x="292353" y="71247"/>
                </a:lnTo>
                <a:lnTo>
                  <a:pt x="298958" y="71247"/>
                </a:lnTo>
                <a:lnTo>
                  <a:pt x="298958" y="48895"/>
                </a:lnTo>
                <a:close/>
              </a:path>
              <a:path w="325120" h="120650">
                <a:moveTo>
                  <a:pt x="221487" y="0"/>
                </a:moveTo>
                <a:lnTo>
                  <a:pt x="213613" y="2032"/>
                </a:lnTo>
                <a:lnTo>
                  <a:pt x="210058" y="8255"/>
                </a:lnTo>
                <a:lnTo>
                  <a:pt x="206375" y="14350"/>
                </a:lnTo>
                <a:lnTo>
                  <a:pt x="208534" y="22351"/>
                </a:lnTo>
                <a:lnTo>
                  <a:pt x="273195" y="60071"/>
                </a:lnTo>
                <a:lnTo>
                  <a:pt x="292353" y="48895"/>
                </a:lnTo>
                <a:lnTo>
                  <a:pt x="298958" y="48895"/>
                </a:lnTo>
                <a:lnTo>
                  <a:pt x="298958" y="47117"/>
                </a:lnTo>
                <a:lnTo>
                  <a:pt x="302400" y="47117"/>
                </a:lnTo>
                <a:lnTo>
                  <a:pt x="227711" y="3556"/>
                </a:lnTo>
                <a:lnTo>
                  <a:pt x="221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7559" y="940308"/>
            <a:ext cx="5425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1661" y="1024255"/>
            <a:ext cx="325120" cy="120650"/>
          </a:xfrm>
          <a:custGeom>
            <a:avLst/>
            <a:gdLst/>
            <a:ahLst/>
            <a:cxnLst/>
            <a:rect l="l" t="t" r="r" b="b"/>
            <a:pathLst>
              <a:path w="325120" h="120650">
                <a:moveTo>
                  <a:pt x="273195" y="60071"/>
                </a:moveTo>
                <a:lnTo>
                  <a:pt x="208534" y="97790"/>
                </a:lnTo>
                <a:lnTo>
                  <a:pt x="206375" y="105791"/>
                </a:lnTo>
                <a:lnTo>
                  <a:pt x="209930" y="111887"/>
                </a:lnTo>
                <a:lnTo>
                  <a:pt x="213613" y="118110"/>
                </a:lnTo>
                <a:lnTo>
                  <a:pt x="221487" y="120142"/>
                </a:lnTo>
                <a:lnTo>
                  <a:pt x="227711" y="116586"/>
                </a:lnTo>
                <a:lnTo>
                  <a:pt x="302400" y="73025"/>
                </a:lnTo>
                <a:lnTo>
                  <a:pt x="298958" y="73025"/>
                </a:lnTo>
                <a:lnTo>
                  <a:pt x="298958" y="71247"/>
                </a:lnTo>
                <a:lnTo>
                  <a:pt x="292353" y="71247"/>
                </a:lnTo>
                <a:lnTo>
                  <a:pt x="273195" y="60071"/>
                </a:lnTo>
                <a:close/>
              </a:path>
              <a:path w="325120" h="120650">
                <a:moveTo>
                  <a:pt x="250988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50988" y="73025"/>
                </a:lnTo>
                <a:lnTo>
                  <a:pt x="273195" y="60071"/>
                </a:lnTo>
                <a:lnTo>
                  <a:pt x="250988" y="47117"/>
                </a:lnTo>
                <a:close/>
              </a:path>
              <a:path w="325120" h="120650">
                <a:moveTo>
                  <a:pt x="302400" y="47117"/>
                </a:moveTo>
                <a:lnTo>
                  <a:pt x="298958" y="47117"/>
                </a:lnTo>
                <a:lnTo>
                  <a:pt x="298958" y="73025"/>
                </a:lnTo>
                <a:lnTo>
                  <a:pt x="302400" y="73025"/>
                </a:lnTo>
                <a:lnTo>
                  <a:pt x="324612" y="60071"/>
                </a:lnTo>
                <a:lnTo>
                  <a:pt x="302400" y="47117"/>
                </a:lnTo>
                <a:close/>
              </a:path>
              <a:path w="325120" h="120650">
                <a:moveTo>
                  <a:pt x="292353" y="48895"/>
                </a:moveTo>
                <a:lnTo>
                  <a:pt x="273195" y="60071"/>
                </a:lnTo>
                <a:lnTo>
                  <a:pt x="292353" y="71247"/>
                </a:lnTo>
                <a:lnTo>
                  <a:pt x="292353" y="48895"/>
                </a:lnTo>
                <a:close/>
              </a:path>
              <a:path w="325120" h="120650">
                <a:moveTo>
                  <a:pt x="298958" y="48895"/>
                </a:moveTo>
                <a:lnTo>
                  <a:pt x="292353" y="48895"/>
                </a:lnTo>
                <a:lnTo>
                  <a:pt x="292353" y="71247"/>
                </a:lnTo>
                <a:lnTo>
                  <a:pt x="298958" y="71247"/>
                </a:lnTo>
                <a:lnTo>
                  <a:pt x="298958" y="48895"/>
                </a:lnTo>
                <a:close/>
              </a:path>
              <a:path w="325120" h="120650">
                <a:moveTo>
                  <a:pt x="221487" y="0"/>
                </a:moveTo>
                <a:lnTo>
                  <a:pt x="213613" y="2032"/>
                </a:lnTo>
                <a:lnTo>
                  <a:pt x="210058" y="8255"/>
                </a:lnTo>
                <a:lnTo>
                  <a:pt x="206375" y="14350"/>
                </a:lnTo>
                <a:lnTo>
                  <a:pt x="208534" y="22352"/>
                </a:lnTo>
                <a:lnTo>
                  <a:pt x="273195" y="60071"/>
                </a:lnTo>
                <a:lnTo>
                  <a:pt x="292353" y="48895"/>
                </a:lnTo>
                <a:lnTo>
                  <a:pt x="298958" y="48895"/>
                </a:lnTo>
                <a:lnTo>
                  <a:pt x="298958" y="47117"/>
                </a:lnTo>
                <a:lnTo>
                  <a:pt x="302400" y="47117"/>
                </a:lnTo>
                <a:lnTo>
                  <a:pt x="227711" y="3556"/>
                </a:lnTo>
                <a:lnTo>
                  <a:pt x="221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7559" y="1624583"/>
            <a:ext cx="5425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91661" y="1708530"/>
            <a:ext cx="325120" cy="120650"/>
          </a:xfrm>
          <a:custGeom>
            <a:avLst/>
            <a:gdLst/>
            <a:ahLst/>
            <a:cxnLst/>
            <a:rect l="l" t="t" r="r" b="b"/>
            <a:pathLst>
              <a:path w="325120" h="120650">
                <a:moveTo>
                  <a:pt x="273195" y="60071"/>
                </a:moveTo>
                <a:lnTo>
                  <a:pt x="208534" y="97790"/>
                </a:lnTo>
                <a:lnTo>
                  <a:pt x="206375" y="105791"/>
                </a:lnTo>
                <a:lnTo>
                  <a:pt x="209930" y="111887"/>
                </a:lnTo>
                <a:lnTo>
                  <a:pt x="213613" y="118110"/>
                </a:lnTo>
                <a:lnTo>
                  <a:pt x="221487" y="120142"/>
                </a:lnTo>
                <a:lnTo>
                  <a:pt x="227711" y="116586"/>
                </a:lnTo>
                <a:lnTo>
                  <a:pt x="302400" y="73025"/>
                </a:lnTo>
                <a:lnTo>
                  <a:pt x="298958" y="73025"/>
                </a:lnTo>
                <a:lnTo>
                  <a:pt x="298958" y="71247"/>
                </a:lnTo>
                <a:lnTo>
                  <a:pt x="292353" y="71247"/>
                </a:lnTo>
                <a:lnTo>
                  <a:pt x="273195" y="60071"/>
                </a:lnTo>
                <a:close/>
              </a:path>
              <a:path w="325120" h="120650">
                <a:moveTo>
                  <a:pt x="250988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50988" y="73025"/>
                </a:lnTo>
                <a:lnTo>
                  <a:pt x="273195" y="60071"/>
                </a:lnTo>
                <a:lnTo>
                  <a:pt x="250988" y="47117"/>
                </a:lnTo>
                <a:close/>
              </a:path>
              <a:path w="325120" h="120650">
                <a:moveTo>
                  <a:pt x="302400" y="47117"/>
                </a:moveTo>
                <a:lnTo>
                  <a:pt x="298958" y="47117"/>
                </a:lnTo>
                <a:lnTo>
                  <a:pt x="298958" y="73025"/>
                </a:lnTo>
                <a:lnTo>
                  <a:pt x="302400" y="73025"/>
                </a:lnTo>
                <a:lnTo>
                  <a:pt x="324612" y="60071"/>
                </a:lnTo>
                <a:lnTo>
                  <a:pt x="302400" y="47117"/>
                </a:lnTo>
                <a:close/>
              </a:path>
              <a:path w="325120" h="120650">
                <a:moveTo>
                  <a:pt x="292353" y="48895"/>
                </a:moveTo>
                <a:lnTo>
                  <a:pt x="273195" y="60071"/>
                </a:lnTo>
                <a:lnTo>
                  <a:pt x="292353" y="71247"/>
                </a:lnTo>
                <a:lnTo>
                  <a:pt x="292353" y="48895"/>
                </a:lnTo>
                <a:close/>
              </a:path>
              <a:path w="325120" h="120650">
                <a:moveTo>
                  <a:pt x="298958" y="48895"/>
                </a:moveTo>
                <a:lnTo>
                  <a:pt x="292353" y="48895"/>
                </a:lnTo>
                <a:lnTo>
                  <a:pt x="292353" y="71247"/>
                </a:lnTo>
                <a:lnTo>
                  <a:pt x="298958" y="71247"/>
                </a:lnTo>
                <a:lnTo>
                  <a:pt x="298958" y="48895"/>
                </a:lnTo>
                <a:close/>
              </a:path>
              <a:path w="325120" h="120650">
                <a:moveTo>
                  <a:pt x="221487" y="0"/>
                </a:moveTo>
                <a:lnTo>
                  <a:pt x="213613" y="2032"/>
                </a:lnTo>
                <a:lnTo>
                  <a:pt x="210058" y="8255"/>
                </a:lnTo>
                <a:lnTo>
                  <a:pt x="206375" y="14351"/>
                </a:lnTo>
                <a:lnTo>
                  <a:pt x="208534" y="22352"/>
                </a:lnTo>
                <a:lnTo>
                  <a:pt x="273195" y="60071"/>
                </a:lnTo>
                <a:lnTo>
                  <a:pt x="292353" y="48895"/>
                </a:lnTo>
                <a:lnTo>
                  <a:pt x="298958" y="48895"/>
                </a:lnTo>
                <a:lnTo>
                  <a:pt x="298958" y="47117"/>
                </a:lnTo>
                <a:lnTo>
                  <a:pt x="302400" y="47117"/>
                </a:lnTo>
                <a:lnTo>
                  <a:pt x="227711" y="3556"/>
                </a:lnTo>
                <a:lnTo>
                  <a:pt x="221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7559" y="1965960"/>
            <a:ext cx="542556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91661" y="2049907"/>
            <a:ext cx="325120" cy="120650"/>
          </a:xfrm>
          <a:custGeom>
            <a:avLst/>
            <a:gdLst/>
            <a:ahLst/>
            <a:cxnLst/>
            <a:rect l="l" t="t" r="r" b="b"/>
            <a:pathLst>
              <a:path w="325120" h="120650">
                <a:moveTo>
                  <a:pt x="273195" y="60070"/>
                </a:moveTo>
                <a:lnTo>
                  <a:pt x="208534" y="97789"/>
                </a:lnTo>
                <a:lnTo>
                  <a:pt x="206375" y="105790"/>
                </a:lnTo>
                <a:lnTo>
                  <a:pt x="209930" y="111887"/>
                </a:lnTo>
                <a:lnTo>
                  <a:pt x="213613" y="118109"/>
                </a:lnTo>
                <a:lnTo>
                  <a:pt x="221487" y="120141"/>
                </a:lnTo>
                <a:lnTo>
                  <a:pt x="227711" y="116585"/>
                </a:lnTo>
                <a:lnTo>
                  <a:pt x="302400" y="73025"/>
                </a:lnTo>
                <a:lnTo>
                  <a:pt x="298958" y="73025"/>
                </a:lnTo>
                <a:lnTo>
                  <a:pt x="298958" y="71246"/>
                </a:lnTo>
                <a:lnTo>
                  <a:pt x="292353" y="71246"/>
                </a:lnTo>
                <a:lnTo>
                  <a:pt x="273195" y="60070"/>
                </a:lnTo>
                <a:close/>
              </a:path>
              <a:path w="325120" h="120650">
                <a:moveTo>
                  <a:pt x="250988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250988" y="73025"/>
                </a:lnTo>
                <a:lnTo>
                  <a:pt x="273195" y="60070"/>
                </a:lnTo>
                <a:lnTo>
                  <a:pt x="250988" y="47116"/>
                </a:lnTo>
                <a:close/>
              </a:path>
              <a:path w="325120" h="120650">
                <a:moveTo>
                  <a:pt x="302400" y="47116"/>
                </a:moveTo>
                <a:lnTo>
                  <a:pt x="298958" y="47116"/>
                </a:lnTo>
                <a:lnTo>
                  <a:pt x="298958" y="73025"/>
                </a:lnTo>
                <a:lnTo>
                  <a:pt x="302400" y="73025"/>
                </a:lnTo>
                <a:lnTo>
                  <a:pt x="324612" y="60070"/>
                </a:lnTo>
                <a:lnTo>
                  <a:pt x="302400" y="47116"/>
                </a:lnTo>
                <a:close/>
              </a:path>
              <a:path w="325120" h="120650">
                <a:moveTo>
                  <a:pt x="292353" y="48894"/>
                </a:moveTo>
                <a:lnTo>
                  <a:pt x="273195" y="60070"/>
                </a:lnTo>
                <a:lnTo>
                  <a:pt x="292353" y="71246"/>
                </a:lnTo>
                <a:lnTo>
                  <a:pt x="292353" y="48894"/>
                </a:lnTo>
                <a:close/>
              </a:path>
              <a:path w="325120" h="120650">
                <a:moveTo>
                  <a:pt x="298958" y="48894"/>
                </a:moveTo>
                <a:lnTo>
                  <a:pt x="292353" y="48894"/>
                </a:lnTo>
                <a:lnTo>
                  <a:pt x="292353" y="71246"/>
                </a:lnTo>
                <a:lnTo>
                  <a:pt x="298958" y="71246"/>
                </a:lnTo>
                <a:lnTo>
                  <a:pt x="298958" y="48894"/>
                </a:lnTo>
                <a:close/>
              </a:path>
              <a:path w="325120" h="120650">
                <a:moveTo>
                  <a:pt x="221487" y="0"/>
                </a:moveTo>
                <a:lnTo>
                  <a:pt x="213613" y="2031"/>
                </a:lnTo>
                <a:lnTo>
                  <a:pt x="209930" y="8254"/>
                </a:lnTo>
                <a:lnTo>
                  <a:pt x="206375" y="14350"/>
                </a:lnTo>
                <a:lnTo>
                  <a:pt x="208534" y="22351"/>
                </a:lnTo>
                <a:lnTo>
                  <a:pt x="273195" y="60070"/>
                </a:lnTo>
                <a:lnTo>
                  <a:pt x="292353" y="48894"/>
                </a:lnTo>
                <a:lnTo>
                  <a:pt x="298958" y="48894"/>
                </a:lnTo>
                <a:lnTo>
                  <a:pt x="298958" y="47116"/>
                </a:lnTo>
                <a:lnTo>
                  <a:pt x="302400" y="47116"/>
                </a:lnTo>
                <a:lnTo>
                  <a:pt x="227711" y="3555"/>
                </a:lnTo>
                <a:lnTo>
                  <a:pt x="221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6364" y="393191"/>
            <a:ext cx="414540" cy="2104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6729" y="582802"/>
            <a:ext cx="157480" cy="1846580"/>
          </a:xfrm>
          <a:custGeom>
            <a:avLst/>
            <a:gdLst/>
            <a:ahLst/>
            <a:cxnLst/>
            <a:rect l="l" t="t" r="r" b="b"/>
            <a:pathLst>
              <a:path w="157479" h="1846580">
                <a:moveTo>
                  <a:pt x="78787" y="69622"/>
                </a:moveTo>
                <a:lnTo>
                  <a:pt x="61250" y="99686"/>
                </a:lnTo>
                <a:lnTo>
                  <a:pt x="61200" y="157416"/>
                </a:lnTo>
                <a:lnTo>
                  <a:pt x="60134" y="1846452"/>
                </a:lnTo>
                <a:lnTo>
                  <a:pt x="95186" y="1846452"/>
                </a:lnTo>
                <a:lnTo>
                  <a:pt x="96288" y="99686"/>
                </a:lnTo>
                <a:lnTo>
                  <a:pt x="78787" y="69622"/>
                </a:lnTo>
                <a:close/>
              </a:path>
              <a:path w="157479" h="1846580">
                <a:moveTo>
                  <a:pt x="99082" y="34798"/>
                </a:moveTo>
                <a:lnTo>
                  <a:pt x="96329" y="34798"/>
                </a:lnTo>
                <a:lnTo>
                  <a:pt x="96302" y="99710"/>
                </a:lnTo>
                <a:lnTo>
                  <a:pt x="124904" y="148844"/>
                </a:lnTo>
                <a:lnTo>
                  <a:pt x="129565" y="154050"/>
                </a:lnTo>
                <a:lnTo>
                  <a:pt x="135620" y="156972"/>
                </a:lnTo>
                <a:lnTo>
                  <a:pt x="142317" y="157416"/>
                </a:lnTo>
                <a:lnTo>
                  <a:pt x="148907" y="155194"/>
                </a:lnTo>
                <a:lnTo>
                  <a:pt x="154114" y="150532"/>
                </a:lnTo>
                <a:lnTo>
                  <a:pt x="157035" y="144478"/>
                </a:lnTo>
                <a:lnTo>
                  <a:pt x="157480" y="137781"/>
                </a:lnTo>
                <a:lnTo>
                  <a:pt x="155257" y="131191"/>
                </a:lnTo>
                <a:lnTo>
                  <a:pt x="99082" y="34798"/>
                </a:lnTo>
                <a:close/>
              </a:path>
              <a:path w="157479" h="1846580">
                <a:moveTo>
                  <a:pt x="78803" y="0"/>
                </a:moveTo>
                <a:lnTo>
                  <a:pt x="2222" y="131063"/>
                </a:lnTo>
                <a:lnTo>
                  <a:pt x="0" y="137671"/>
                </a:lnTo>
                <a:lnTo>
                  <a:pt x="444" y="144399"/>
                </a:lnTo>
                <a:lnTo>
                  <a:pt x="3365" y="150459"/>
                </a:lnTo>
                <a:lnTo>
                  <a:pt x="8572" y="155067"/>
                </a:lnTo>
                <a:lnTo>
                  <a:pt x="15162" y="157345"/>
                </a:lnTo>
                <a:lnTo>
                  <a:pt x="21859" y="156908"/>
                </a:lnTo>
                <a:lnTo>
                  <a:pt x="27914" y="153995"/>
                </a:lnTo>
                <a:lnTo>
                  <a:pt x="32575" y="148844"/>
                </a:lnTo>
                <a:lnTo>
                  <a:pt x="61236" y="99710"/>
                </a:lnTo>
                <a:lnTo>
                  <a:pt x="61277" y="34798"/>
                </a:lnTo>
                <a:lnTo>
                  <a:pt x="99082" y="34798"/>
                </a:lnTo>
                <a:lnTo>
                  <a:pt x="78803" y="0"/>
                </a:lnTo>
                <a:close/>
              </a:path>
              <a:path w="157479" h="1846580">
                <a:moveTo>
                  <a:pt x="96329" y="34798"/>
                </a:moveTo>
                <a:lnTo>
                  <a:pt x="61277" y="34798"/>
                </a:lnTo>
                <a:lnTo>
                  <a:pt x="61236" y="99710"/>
                </a:lnTo>
                <a:lnTo>
                  <a:pt x="78787" y="69622"/>
                </a:lnTo>
                <a:lnTo>
                  <a:pt x="63690" y="43687"/>
                </a:lnTo>
                <a:lnTo>
                  <a:pt x="96323" y="43687"/>
                </a:lnTo>
                <a:lnTo>
                  <a:pt x="96329" y="34798"/>
                </a:lnTo>
                <a:close/>
              </a:path>
              <a:path w="157479" h="1846580">
                <a:moveTo>
                  <a:pt x="96323" y="43687"/>
                </a:moveTo>
                <a:lnTo>
                  <a:pt x="93916" y="43687"/>
                </a:lnTo>
                <a:lnTo>
                  <a:pt x="78787" y="69622"/>
                </a:lnTo>
                <a:lnTo>
                  <a:pt x="96288" y="99686"/>
                </a:lnTo>
                <a:lnTo>
                  <a:pt x="96323" y="43687"/>
                </a:lnTo>
                <a:close/>
              </a:path>
              <a:path w="157479" h="1846580">
                <a:moveTo>
                  <a:pt x="93916" y="43687"/>
                </a:moveTo>
                <a:lnTo>
                  <a:pt x="63690" y="43687"/>
                </a:lnTo>
                <a:lnTo>
                  <a:pt x="78787" y="69622"/>
                </a:lnTo>
                <a:lnTo>
                  <a:pt x="93916" y="4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90288" y="2240267"/>
            <a:ext cx="2560319" cy="4145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4263" y="2351976"/>
            <a:ext cx="2301240" cy="157480"/>
          </a:xfrm>
          <a:custGeom>
            <a:avLst/>
            <a:gdLst/>
            <a:ahLst/>
            <a:cxnLst/>
            <a:rect l="l" t="t" r="r" b="b"/>
            <a:pathLst>
              <a:path w="2301240" h="157480">
                <a:moveTo>
                  <a:pt x="2270948" y="60642"/>
                </a:moveTo>
                <a:lnTo>
                  <a:pt x="2266315" y="60642"/>
                </a:lnTo>
                <a:lnTo>
                  <a:pt x="2266441" y="95694"/>
                </a:lnTo>
                <a:lnTo>
                  <a:pt x="2201603" y="96006"/>
                </a:lnTo>
                <a:lnTo>
                  <a:pt x="2152650" y="124904"/>
                </a:lnTo>
                <a:lnTo>
                  <a:pt x="2147444" y="129583"/>
                </a:lnTo>
                <a:lnTo>
                  <a:pt x="2144537" y="135667"/>
                </a:lnTo>
                <a:lnTo>
                  <a:pt x="2144131" y="142370"/>
                </a:lnTo>
                <a:lnTo>
                  <a:pt x="2146427" y="148907"/>
                </a:lnTo>
                <a:lnTo>
                  <a:pt x="2151088" y="154112"/>
                </a:lnTo>
                <a:lnTo>
                  <a:pt x="2157142" y="157019"/>
                </a:lnTo>
                <a:lnTo>
                  <a:pt x="2163839" y="157426"/>
                </a:lnTo>
                <a:lnTo>
                  <a:pt x="2170430" y="155130"/>
                </a:lnTo>
                <a:lnTo>
                  <a:pt x="2301113" y="78041"/>
                </a:lnTo>
                <a:lnTo>
                  <a:pt x="2270948" y="60642"/>
                </a:lnTo>
                <a:close/>
              </a:path>
              <a:path w="2301240" h="157480">
                <a:moveTo>
                  <a:pt x="2201377" y="60955"/>
                </a:moveTo>
                <a:lnTo>
                  <a:pt x="0" y="71564"/>
                </a:lnTo>
                <a:lnTo>
                  <a:pt x="253" y="106616"/>
                </a:lnTo>
                <a:lnTo>
                  <a:pt x="2201603" y="96006"/>
                </a:lnTo>
                <a:lnTo>
                  <a:pt x="2231534" y="78338"/>
                </a:lnTo>
                <a:lnTo>
                  <a:pt x="2201377" y="60955"/>
                </a:lnTo>
                <a:close/>
              </a:path>
              <a:path w="2301240" h="157480">
                <a:moveTo>
                  <a:pt x="2231534" y="78338"/>
                </a:moveTo>
                <a:lnTo>
                  <a:pt x="2201603" y="96006"/>
                </a:lnTo>
                <a:lnTo>
                  <a:pt x="2266441" y="95694"/>
                </a:lnTo>
                <a:lnTo>
                  <a:pt x="2266433" y="93408"/>
                </a:lnTo>
                <a:lnTo>
                  <a:pt x="2257679" y="93408"/>
                </a:lnTo>
                <a:lnTo>
                  <a:pt x="2231534" y="78338"/>
                </a:lnTo>
                <a:close/>
              </a:path>
              <a:path w="2301240" h="157480">
                <a:moveTo>
                  <a:pt x="2257425" y="63055"/>
                </a:moveTo>
                <a:lnTo>
                  <a:pt x="2231534" y="78338"/>
                </a:lnTo>
                <a:lnTo>
                  <a:pt x="2257679" y="93408"/>
                </a:lnTo>
                <a:lnTo>
                  <a:pt x="2257425" y="63055"/>
                </a:lnTo>
                <a:close/>
              </a:path>
              <a:path w="2301240" h="157480">
                <a:moveTo>
                  <a:pt x="2266323" y="63055"/>
                </a:moveTo>
                <a:lnTo>
                  <a:pt x="2257425" y="63055"/>
                </a:lnTo>
                <a:lnTo>
                  <a:pt x="2257679" y="93408"/>
                </a:lnTo>
                <a:lnTo>
                  <a:pt x="2266433" y="93408"/>
                </a:lnTo>
                <a:lnTo>
                  <a:pt x="2266323" y="63055"/>
                </a:lnTo>
                <a:close/>
              </a:path>
              <a:path w="2301240" h="157480">
                <a:moveTo>
                  <a:pt x="2266315" y="60642"/>
                </a:moveTo>
                <a:lnTo>
                  <a:pt x="2201377" y="60955"/>
                </a:lnTo>
                <a:lnTo>
                  <a:pt x="2231534" y="78338"/>
                </a:lnTo>
                <a:lnTo>
                  <a:pt x="2257425" y="63055"/>
                </a:lnTo>
                <a:lnTo>
                  <a:pt x="2266323" y="63055"/>
                </a:lnTo>
                <a:lnTo>
                  <a:pt x="2266315" y="60642"/>
                </a:lnTo>
                <a:close/>
              </a:path>
              <a:path w="2301240" h="157480">
                <a:moveTo>
                  <a:pt x="2163079" y="0"/>
                </a:moveTo>
                <a:lnTo>
                  <a:pt x="2156396" y="444"/>
                </a:lnTo>
                <a:lnTo>
                  <a:pt x="2150379" y="3365"/>
                </a:lnTo>
                <a:lnTo>
                  <a:pt x="2145791" y="8572"/>
                </a:lnTo>
                <a:lnTo>
                  <a:pt x="2143569" y="15180"/>
                </a:lnTo>
                <a:lnTo>
                  <a:pt x="2144014" y="21907"/>
                </a:lnTo>
                <a:lnTo>
                  <a:pt x="2146935" y="27967"/>
                </a:lnTo>
                <a:lnTo>
                  <a:pt x="2152141" y="32575"/>
                </a:lnTo>
                <a:lnTo>
                  <a:pt x="2201377" y="60955"/>
                </a:lnTo>
                <a:lnTo>
                  <a:pt x="2270948" y="60642"/>
                </a:lnTo>
                <a:lnTo>
                  <a:pt x="2169667" y="2222"/>
                </a:lnTo>
                <a:lnTo>
                  <a:pt x="2163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94931" y="1787651"/>
            <a:ext cx="353695" cy="1905"/>
          </a:xfrm>
          <a:custGeom>
            <a:avLst/>
            <a:gdLst/>
            <a:ahLst/>
            <a:cxnLst/>
            <a:rect l="l" t="t" r="r" b="b"/>
            <a:pathLst>
              <a:path w="353695" h="1905">
                <a:moveTo>
                  <a:pt x="0" y="0"/>
                </a:moveTo>
                <a:lnTo>
                  <a:pt x="353568" y="1524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65547" y="1074419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1681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75603" y="2144267"/>
            <a:ext cx="1019175" cy="0"/>
          </a:xfrm>
          <a:custGeom>
            <a:avLst/>
            <a:gdLst/>
            <a:ahLst/>
            <a:cxnLst/>
            <a:rect l="l" t="t" r="r" b="b"/>
            <a:pathLst>
              <a:path w="1019175">
                <a:moveTo>
                  <a:pt x="0" y="0"/>
                </a:moveTo>
                <a:lnTo>
                  <a:pt x="1018921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68240" y="717804"/>
            <a:ext cx="2080260" cy="0"/>
          </a:xfrm>
          <a:custGeom>
            <a:avLst/>
            <a:gdLst/>
            <a:ahLst/>
            <a:cxnLst/>
            <a:rect l="l" t="t" r="r" b="b"/>
            <a:pathLst>
              <a:path w="2080259">
                <a:moveTo>
                  <a:pt x="0" y="0"/>
                </a:moveTo>
                <a:lnTo>
                  <a:pt x="2080006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6421" y="1081277"/>
            <a:ext cx="471170" cy="710565"/>
          </a:xfrm>
          <a:custGeom>
            <a:avLst/>
            <a:gdLst/>
            <a:ahLst/>
            <a:cxnLst/>
            <a:rect l="l" t="t" r="r" b="b"/>
            <a:pathLst>
              <a:path w="471170" h="710564">
                <a:moveTo>
                  <a:pt x="0" y="710184"/>
                </a:moveTo>
                <a:lnTo>
                  <a:pt x="470916" y="710184"/>
                </a:lnTo>
                <a:lnTo>
                  <a:pt x="470916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6421" y="1081277"/>
            <a:ext cx="471170" cy="710565"/>
          </a:xfrm>
          <a:custGeom>
            <a:avLst/>
            <a:gdLst/>
            <a:ahLst/>
            <a:cxnLst/>
            <a:rect l="l" t="t" r="r" b="b"/>
            <a:pathLst>
              <a:path w="471170" h="710564">
                <a:moveTo>
                  <a:pt x="0" y="710184"/>
                </a:moveTo>
                <a:lnTo>
                  <a:pt x="470916" y="710184"/>
                </a:lnTo>
                <a:lnTo>
                  <a:pt x="470916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77683" y="693445"/>
            <a:ext cx="138772" cy="473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8550" y="726186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1143" y="0"/>
                </a:moveTo>
                <a:lnTo>
                  <a:pt x="0" y="355091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7683" y="1758721"/>
            <a:ext cx="138772" cy="473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48550" y="1791461"/>
            <a:ext cx="1270" cy="355600"/>
          </a:xfrm>
          <a:custGeom>
            <a:avLst/>
            <a:gdLst/>
            <a:ahLst/>
            <a:cxnLst/>
            <a:rect l="l" t="t" r="r" b="b"/>
            <a:pathLst>
              <a:path w="1270" h="355600">
                <a:moveTo>
                  <a:pt x="1143" y="0"/>
                </a:moveTo>
                <a:lnTo>
                  <a:pt x="0" y="355091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85201" y="1035507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DFKai-SB"/>
                <a:cs typeface="DFKai-SB"/>
              </a:rPr>
              <a:t>開盤價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85201" y="146227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收盤價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85201" y="1888363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最低價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85201" y="60972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最高價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55052" y="583691"/>
            <a:ext cx="480059" cy="3337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09027" y="667004"/>
            <a:ext cx="261620" cy="120650"/>
          </a:xfrm>
          <a:custGeom>
            <a:avLst/>
            <a:gdLst/>
            <a:ahLst/>
            <a:cxnLst/>
            <a:rect l="l" t="t" r="r" b="b"/>
            <a:pathLst>
              <a:path w="261620" h="120650">
                <a:moveTo>
                  <a:pt x="188010" y="73249"/>
                </a:moveTo>
                <a:lnTo>
                  <a:pt x="145288" y="97790"/>
                </a:lnTo>
                <a:lnTo>
                  <a:pt x="143128" y="105791"/>
                </a:lnTo>
                <a:lnTo>
                  <a:pt x="146684" y="111887"/>
                </a:lnTo>
                <a:lnTo>
                  <a:pt x="150241" y="118110"/>
                </a:lnTo>
                <a:lnTo>
                  <a:pt x="158242" y="120269"/>
                </a:lnTo>
                <a:lnTo>
                  <a:pt x="239369" y="73533"/>
                </a:lnTo>
                <a:lnTo>
                  <a:pt x="235839" y="73533"/>
                </a:lnTo>
                <a:lnTo>
                  <a:pt x="188010" y="73249"/>
                </a:lnTo>
                <a:close/>
              </a:path>
              <a:path w="261620" h="120650">
                <a:moveTo>
                  <a:pt x="210266" y="60454"/>
                </a:moveTo>
                <a:lnTo>
                  <a:pt x="188010" y="73249"/>
                </a:lnTo>
                <a:lnTo>
                  <a:pt x="235839" y="73533"/>
                </a:lnTo>
                <a:lnTo>
                  <a:pt x="235847" y="71755"/>
                </a:lnTo>
                <a:lnTo>
                  <a:pt x="229362" y="71755"/>
                </a:lnTo>
                <a:lnTo>
                  <a:pt x="210266" y="60454"/>
                </a:lnTo>
                <a:close/>
              </a:path>
              <a:path w="261620" h="120650">
                <a:moveTo>
                  <a:pt x="158876" y="0"/>
                </a:moveTo>
                <a:lnTo>
                  <a:pt x="151002" y="2032"/>
                </a:lnTo>
                <a:lnTo>
                  <a:pt x="147320" y="8255"/>
                </a:lnTo>
                <a:lnTo>
                  <a:pt x="143764" y="14350"/>
                </a:lnTo>
                <a:lnTo>
                  <a:pt x="145796" y="22351"/>
                </a:lnTo>
                <a:lnTo>
                  <a:pt x="188109" y="47341"/>
                </a:lnTo>
                <a:lnTo>
                  <a:pt x="235966" y="47625"/>
                </a:lnTo>
                <a:lnTo>
                  <a:pt x="235839" y="73533"/>
                </a:lnTo>
                <a:lnTo>
                  <a:pt x="239369" y="73533"/>
                </a:lnTo>
                <a:lnTo>
                  <a:pt x="261620" y="60706"/>
                </a:lnTo>
                <a:lnTo>
                  <a:pt x="158876" y="0"/>
                </a:lnTo>
                <a:close/>
              </a:path>
              <a:path w="261620" h="120650">
                <a:moveTo>
                  <a:pt x="253" y="46228"/>
                </a:moveTo>
                <a:lnTo>
                  <a:pt x="0" y="72136"/>
                </a:lnTo>
                <a:lnTo>
                  <a:pt x="188010" y="73249"/>
                </a:lnTo>
                <a:lnTo>
                  <a:pt x="210266" y="60454"/>
                </a:lnTo>
                <a:lnTo>
                  <a:pt x="188109" y="47341"/>
                </a:lnTo>
                <a:lnTo>
                  <a:pt x="253" y="46228"/>
                </a:lnTo>
                <a:close/>
              </a:path>
              <a:path w="261620" h="120650">
                <a:moveTo>
                  <a:pt x="229489" y="49403"/>
                </a:moveTo>
                <a:lnTo>
                  <a:pt x="210266" y="60454"/>
                </a:lnTo>
                <a:lnTo>
                  <a:pt x="229362" y="71755"/>
                </a:lnTo>
                <a:lnTo>
                  <a:pt x="229489" y="49403"/>
                </a:lnTo>
                <a:close/>
              </a:path>
              <a:path w="261620" h="120650">
                <a:moveTo>
                  <a:pt x="235957" y="49403"/>
                </a:moveTo>
                <a:lnTo>
                  <a:pt x="229489" y="49403"/>
                </a:lnTo>
                <a:lnTo>
                  <a:pt x="229362" y="71755"/>
                </a:lnTo>
                <a:lnTo>
                  <a:pt x="235847" y="71755"/>
                </a:lnTo>
                <a:lnTo>
                  <a:pt x="235957" y="49403"/>
                </a:lnTo>
                <a:close/>
              </a:path>
              <a:path w="261620" h="120650">
                <a:moveTo>
                  <a:pt x="188109" y="47341"/>
                </a:moveTo>
                <a:lnTo>
                  <a:pt x="210266" y="60454"/>
                </a:lnTo>
                <a:lnTo>
                  <a:pt x="229489" y="49403"/>
                </a:lnTo>
                <a:lnTo>
                  <a:pt x="235957" y="49403"/>
                </a:lnTo>
                <a:lnTo>
                  <a:pt x="235966" y="47625"/>
                </a:lnTo>
                <a:lnTo>
                  <a:pt x="188109" y="4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55052" y="937260"/>
            <a:ext cx="480059" cy="33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09154" y="1021207"/>
            <a:ext cx="261620" cy="120650"/>
          </a:xfrm>
          <a:custGeom>
            <a:avLst/>
            <a:gdLst/>
            <a:ahLst/>
            <a:cxnLst/>
            <a:rect l="l" t="t" r="r" b="b"/>
            <a:pathLst>
              <a:path w="261620" h="120650">
                <a:moveTo>
                  <a:pt x="210076" y="60070"/>
                </a:moveTo>
                <a:lnTo>
                  <a:pt x="145415" y="97789"/>
                </a:lnTo>
                <a:lnTo>
                  <a:pt x="143255" y="105790"/>
                </a:lnTo>
                <a:lnTo>
                  <a:pt x="146939" y="111887"/>
                </a:lnTo>
                <a:lnTo>
                  <a:pt x="150495" y="118109"/>
                </a:lnTo>
                <a:lnTo>
                  <a:pt x="158496" y="120141"/>
                </a:lnTo>
                <a:lnTo>
                  <a:pt x="239282" y="73025"/>
                </a:lnTo>
                <a:lnTo>
                  <a:pt x="235839" y="73025"/>
                </a:lnTo>
                <a:lnTo>
                  <a:pt x="235839" y="71246"/>
                </a:lnTo>
                <a:lnTo>
                  <a:pt x="229235" y="71246"/>
                </a:lnTo>
                <a:lnTo>
                  <a:pt x="210076" y="60070"/>
                </a:lnTo>
                <a:close/>
              </a:path>
              <a:path w="261620" h="120650">
                <a:moveTo>
                  <a:pt x="187869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187869" y="73025"/>
                </a:lnTo>
                <a:lnTo>
                  <a:pt x="210076" y="60070"/>
                </a:lnTo>
                <a:lnTo>
                  <a:pt x="187869" y="47116"/>
                </a:lnTo>
                <a:close/>
              </a:path>
              <a:path w="261620" h="120650">
                <a:moveTo>
                  <a:pt x="239281" y="47116"/>
                </a:moveTo>
                <a:lnTo>
                  <a:pt x="235839" y="47116"/>
                </a:lnTo>
                <a:lnTo>
                  <a:pt x="235839" y="73025"/>
                </a:lnTo>
                <a:lnTo>
                  <a:pt x="239282" y="73025"/>
                </a:lnTo>
                <a:lnTo>
                  <a:pt x="261493" y="60070"/>
                </a:lnTo>
                <a:lnTo>
                  <a:pt x="239281" y="47116"/>
                </a:lnTo>
                <a:close/>
              </a:path>
              <a:path w="261620" h="120650">
                <a:moveTo>
                  <a:pt x="229235" y="48894"/>
                </a:moveTo>
                <a:lnTo>
                  <a:pt x="210076" y="60070"/>
                </a:lnTo>
                <a:lnTo>
                  <a:pt x="229235" y="71246"/>
                </a:lnTo>
                <a:lnTo>
                  <a:pt x="229235" y="48894"/>
                </a:lnTo>
                <a:close/>
              </a:path>
              <a:path w="261620" h="120650">
                <a:moveTo>
                  <a:pt x="235839" y="48894"/>
                </a:moveTo>
                <a:lnTo>
                  <a:pt x="229235" y="48894"/>
                </a:lnTo>
                <a:lnTo>
                  <a:pt x="229235" y="71246"/>
                </a:lnTo>
                <a:lnTo>
                  <a:pt x="235839" y="71246"/>
                </a:lnTo>
                <a:lnTo>
                  <a:pt x="235839" y="48894"/>
                </a:lnTo>
                <a:close/>
              </a:path>
              <a:path w="261620" h="120650">
                <a:moveTo>
                  <a:pt x="158496" y="0"/>
                </a:moveTo>
                <a:lnTo>
                  <a:pt x="150495" y="2031"/>
                </a:lnTo>
                <a:lnTo>
                  <a:pt x="146939" y="8254"/>
                </a:lnTo>
                <a:lnTo>
                  <a:pt x="143255" y="14350"/>
                </a:lnTo>
                <a:lnTo>
                  <a:pt x="145415" y="22351"/>
                </a:lnTo>
                <a:lnTo>
                  <a:pt x="210076" y="60070"/>
                </a:lnTo>
                <a:lnTo>
                  <a:pt x="229235" y="48894"/>
                </a:lnTo>
                <a:lnTo>
                  <a:pt x="235839" y="48894"/>
                </a:lnTo>
                <a:lnTo>
                  <a:pt x="235839" y="47116"/>
                </a:lnTo>
                <a:lnTo>
                  <a:pt x="239281" y="47116"/>
                </a:lnTo>
                <a:lnTo>
                  <a:pt x="158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5052" y="1644395"/>
            <a:ext cx="480059" cy="3337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09027" y="1729485"/>
            <a:ext cx="261620" cy="120650"/>
          </a:xfrm>
          <a:custGeom>
            <a:avLst/>
            <a:gdLst/>
            <a:ahLst/>
            <a:cxnLst/>
            <a:rect l="l" t="t" r="r" b="b"/>
            <a:pathLst>
              <a:path w="261620" h="120650">
                <a:moveTo>
                  <a:pt x="239249" y="46227"/>
                </a:moveTo>
                <a:lnTo>
                  <a:pt x="235839" y="46227"/>
                </a:lnTo>
                <a:lnTo>
                  <a:pt x="236093" y="72136"/>
                </a:lnTo>
                <a:lnTo>
                  <a:pt x="188219" y="72728"/>
                </a:lnTo>
                <a:lnTo>
                  <a:pt x="145923" y="98043"/>
                </a:lnTo>
                <a:lnTo>
                  <a:pt x="144018" y="106044"/>
                </a:lnTo>
                <a:lnTo>
                  <a:pt x="147700" y="112140"/>
                </a:lnTo>
                <a:lnTo>
                  <a:pt x="151383" y="118363"/>
                </a:lnTo>
                <a:lnTo>
                  <a:pt x="159257" y="120268"/>
                </a:lnTo>
                <a:lnTo>
                  <a:pt x="261620" y="58927"/>
                </a:lnTo>
                <a:lnTo>
                  <a:pt x="239249" y="46227"/>
                </a:lnTo>
                <a:close/>
              </a:path>
              <a:path w="261620" h="120650">
                <a:moveTo>
                  <a:pt x="187784" y="46823"/>
                </a:moveTo>
                <a:lnTo>
                  <a:pt x="0" y="49149"/>
                </a:lnTo>
                <a:lnTo>
                  <a:pt x="253" y="75056"/>
                </a:lnTo>
                <a:lnTo>
                  <a:pt x="188219" y="72728"/>
                </a:lnTo>
                <a:lnTo>
                  <a:pt x="210238" y="59524"/>
                </a:lnTo>
                <a:lnTo>
                  <a:pt x="187784" y="46823"/>
                </a:lnTo>
                <a:close/>
              </a:path>
              <a:path w="261620" h="120650">
                <a:moveTo>
                  <a:pt x="210238" y="59524"/>
                </a:moveTo>
                <a:lnTo>
                  <a:pt x="188219" y="72728"/>
                </a:lnTo>
                <a:lnTo>
                  <a:pt x="236093" y="72136"/>
                </a:lnTo>
                <a:lnTo>
                  <a:pt x="236076" y="70485"/>
                </a:lnTo>
                <a:lnTo>
                  <a:pt x="229616" y="70485"/>
                </a:lnTo>
                <a:lnTo>
                  <a:pt x="210238" y="59524"/>
                </a:lnTo>
                <a:close/>
              </a:path>
              <a:path w="261620" h="120650">
                <a:moveTo>
                  <a:pt x="229234" y="48133"/>
                </a:moveTo>
                <a:lnTo>
                  <a:pt x="210238" y="59524"/>
                </a:lnTo>
                <a:lnTo>
                  <a:pt x="229616" y="70485"/>
                </a:lnTo>
                <a:lnTo>
                  <a:pt x="229234" y="48133"/>
                </a:lnTo>
                <a:close/>
              </a:path>
              <a:path w="261620" h="120650">
                <a:moveTo>
                  <a:pt x="235857" y="48133"/>
                </a:moveTo>
                <a:lnTo>
                  <a:pt x="229234" y="48133"/>
                </a:lnTo>
                <a:lnTo>
                  <a:pt x="229616" y="70485"/>
                </a:lnTo>
                <a:lnTo>
                  <a:pt x="236076" y="70485"/>
                </a:lnTo>
                <a:lnTo>
                  <a:pt x="235857" y="48133"/>
                </a:lnTo>
                <a:close/>
              </a:path>
              <a:path w="261620" h="120650">
                <a:moveTo>
                  <a:pt x="235839" y="46227"/>
                </a:moveTo>
                <a:lnTo>
                  <a:pt x="187784" y="46823"/>
                </a:lnTo>
                <a:lnTo>
                  <a:pt x="210238" y="59524"/>
                </a:lnTo>
                <a:lnTo>
                  <a:pt x="229234" y="48133"/>
                </a:lnTo>
                <a:lnTo>
                  <a:pt x="235857" y="48133"/>
                </a:lnTo>
                <a:lnTo>
                  <a:pt x="235839" y="46227"/>
                </a:lnTo>
                <a:close/>
              </a:path>
              <a:path w="261620" h="120650">
                <a:moveTo>
                  <a:pt x="157861" y="0"/>
                </a:moveTo>
                <a:lnTo>
                  <a:pt x="149987" y="2286"/>
                </a:lnTo>
                <a:lnTo>
                  <a:pt x="142875" y="14731"/>
                </a:lnTo>
                <a:lnTo>
                  <a:pt x="145033" y="22605"/>
                </a:lnTo>
                <a:lnTo>
                  <a:pt x="187784" y="46823"/>
                </a:lnTo>
                <a:lnTo>
                  <a:pt x="235839" y="46227"/>
                </a:lnTo>
                <a:lnTo>
                  <a:pt x="239249" y="46227"/>
                </a:lnTo>
                <a:lnTo>
                  <a:pt x="157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55052" y="2001011"/>
            <a:ext cx="480059" cy="3337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09027" y="2085467"/>
            <a:ext cx="261620" cy="120650"/>
          </a:xfrm>
          <a:custGeom>
            <a:avLst/>
            <a:gdLst/>
            <a:ahLst/>
            <a:cxnLst/>
            <a:rect l="l" t="t" r="r" b="b"/>
            <a:pathLst>
              <a:path w="261620" h="120650">
                <a:moveTo>
                  <a:pt x="239318" y="46736"/>
                </a:moveTo>
                <a:lnTo>
                  <a:pt x="235839" y="46736"/>
                </a:lnTo>
                <a:lnTo>
                  <a:pt x="235966" y="72644"/>
                </a:lnTo>
                <a:lnTo>
                  <a:pt x="188109" y="72927"/>
                </a:lnTo>
                <a:lnTo>
                  <a:pt x="151892" y="94361"/>
                </a:lnTo>
                <a:lnTo>
                  <a:pt x="145796" y="98044"/>
                </a:lnTo>
                <a:lnTo>
                  <a:pt x="143764" y="105918"/>
                </a:lnTo>
                <a:lnTo>
                  <a:pt x="147320" y="112141"/>
                </a:lnTo>
                <a:lnTo>
                  <a:pt x="151002" y="118237"/>
                </a:lnTo>
                <a:lnTo>
                  <a:pt x="158876" y="120269"/>
                </a:lnTo>
                <a:lnTo>
                  <a:pt x="165100" y="116712"/>
                </a:lnTo>
                <a:lnTo>
                  <a:pt x="261620" y="59562"/>
                </a:lnTo>
                <a:lnTo>
                  <a:pt x="239318" y="46736"/>
                </a:lnTo>
                <a:close/>
              </a:path>
              <a:path w="261620" h="120650">
                <a:moveTo>
                  <a:pt x="187908" y="47019"/>
                </a:moveTo>
                <a:lnTo>
                  <a:pt x="0" y="48133"/>
                </a:lnTo>
                <a:lnTo>
                  <a:pt x="253" y="74041"/>
                </a:lnTo>
                <a:lnTo>
                  <a:pt x="188109" y="72927"/>
                </a:lnTo>
                <a:lnTo>
                  <a:pt x="210184" y="59863"/>
                </a:lnTo>
                <a:lnTo>
                  <a:pt x="187908" y="47019"/>
                </a:lnTo>
                <a:close/>
              </a:path>
              <a:path w="261620" h="120650">
                <a:moveTo>
                  <a:pt x="210184" y="59863"/>
                </a:moveTo>
                <a:lnTo>
                  <a:pt x="188109" y="72927"/>
                </a:lnTo>
                <a:lnTo>
                  <a:pt x="235966" y="72644"/>
                </a:lnTo>
                <a:lnTo>
                  <a:pt x="235957" y="70993"/>
                </a:lnTo>
                <a:lnTo>
                  <a:pt x="229489" y="70993"/>
                </a:lnTo>
                <a:lnTo>
                  <a:pt x="210184" y="59863"/>
                </a:lnTo>
                <a:close/>
              </a:path>
              <a:path w="261620" h="120650">
                <a:moveTo>
                  <a:pt x="229362" y="48513"/>
                </a:moveTo>
                <a:lnTo>
                  <a:pt x="210184" y="59863"/>
                </a:lnTo>
                <a:lnTo>
                  <a:pt x="229489" y="70993"/>
                </a:lnTo>
                <a:lnTo>
                  <a:pt x="229362" y="48513"/>
                </a:lnTo>
                <a:close/>
              </a:path>
              <a:path w="261620" h="120650">
                <a:moveTo>
                  <a:pt x="235847" y="48513"/>
                </a:moveTo>
                <a:lnTo>
                  <a:pt x="229362" y="48513"/>
                </a:lnTo>
                <a:lnTo>
                  <a:pt x="229489" y="70993"/>
                </a:lnTo>
                <a:lnTo>
                  <a:pt x="235957" y="70993"/>
                </a:lnTo>
                <a:lnTo>
                  <a:pt x="235847" y="48513"/>
                </a:lnTo>
                <a:close/>
              </a:path>
              <a:path w="261620" h="120650">
                <a:moveTo>
                  <a:pt x="235839" y="46736"/>
                </a:moveTo>
                <a:lnTo>
                  <a:pt x="187908" y="47019"/>
                </a:lnTo>
                <a:lnTo>
                  <a:pt x="210184" y="59863"/>
                </a:lnTo>
                <a:lnTo>
                  <a:pt x="229362" y="48513"/>
                </a:lnTo>
                <a:lnTo>
                  <a:pt x="235847" y="48513"/>
                </a:lnTo>
                <a:lnTo>
                  <a:pt x="235839" y="46736"/>
                </a:lnTo>
                <a:close/>
              </a:path>
              <a:path w="261620" h="120650">
                <a:moveTo>
                  <a:pt x="158242" y="0"/>
                </a:moveTo>
                <a:lnTo>
                  <a:pt x="150241" y="2159"/>
                </a:lnTo>
                <a:lnTo>
                  <a:pt x="143128" y="14605"/>
                </a:lnTo>
                <a:lnTo>
                  <a:pt x="145288" y="22479"/>
                </a:lnTo>
                <a:lnTo>
                  <a:pt x="187908" y="47019"/>
                </a:lnTo>
                <a:lnTo>
                  <a:pt x="239318" y="46736"/>
                </a:lnTo>
                <a:lnTo>
                  <a:pt x="164465" y="3683"/>
                </a:lnTo>
                <a:lnTo>
                  <a:pt x="158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96384" y="667512"/>
            <a:ext cx="2164080" cy="1563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53534" y="718566"/>
            <a:ext cx="2042160" cy="1426845"/>
          </a:xfrm>
          <a:custGeom>
            <a:avLst/>
            <a:gdLst/>
            <a:ahLst/>
            <a:cxnLst/>
            <a:rect l="l" t="t" r="r" b="b"/>
            <a:pathLst>
              <a:path w="2042159" h="1426845">
                <a:moveTo>
                  <a:pt x="0" y="378206"/>
                </a:moveTo>
                <a:lnTo>
                  <a:pt x="14188" y="376054"/>
                </a:lnTo>
                <a:lnTo>
                  <a:pt x="28448" y="374237"/>
                </a:lnTo>
                <a:lnTo>
                  <a:pt x="42612" y="371705"/>
                </a:lnTo>
                <a:lnTo>
                  <a:pt x="56514" y="367411"/>
                </a:lnTo>
                <a:lnTo>
                  <a:pt x="79363" y="353133"/>
                </a:lnTo>
                <a:lnTo>
                  <a:pt x="80422" y="345201"/>
                </a:lnTo>
                <a:lnTo>
                  <a:pt x="83625" y="345676"/>
                </a:lnTo>
                <a:lnTo>
                  <a:pt x="112902" y="356616"/>
                </a:lnTo>
                <a:lnTo>
                  <a:pt x="129031" y="291719"/>
                </a:lnTo>
                <a:lnTo>
                  <a:pt x="130480" y="282997"/>
                </a:lnTo>
                <a:lnTo>
                  <a:pt x="131476" y="273859"/>
                </a:lnTo>
                <a:lnTo>
                  <a:pt x="133282" y="265555"/>
                </a:lnTo>
                <a:lnTo>
                  <a:pt x="137160" y="259334"/>
                </a:lnTo>
                <a:lnTo>
                  <a:pt x="143325" y="254067"/>
                </a:lnTo>
                <a:lnTo>
                  <a:pt x="149526" y="248920"/>
                </a:lnTo>
                <a:lnTo>
                  <a:pt x="155608" y="243582"/>
                </a:lnTo>
                <a:lnTo>
                  <a:pt x="161416" y="237744"/>
                </a:lnTo>
                <a:lnTo>
                  <a:pt x="167598" y="229826"/>
                </a:lnTo>
                <a:lnTo>
                  <a:pt x="173339" y="221265"/>
                </a:lnTo>
                <a:lnTo>
                  <a:pt x="179151" y="212848"/>
                </a:lnTo>
                <a:lnTo>
                  <a:pt x="185546" y="205359"/>
                </a:lnTo>
                <a:lnTo>
                  <a:pt x="201342" y="191101"/>
                </a:lnTo>
                <a:lnTo>
                  <a:pt x="217614" y="177879"/>
                </a:lnTo>
                <a:lnTo>
                  <a:pt x="233981" y="164871"/>
                </a:lnTo>
                <a:lnTo>
                  <a:pt x="250062" y="151257"/>
                </a:lnTo>
                <a:lnTo>
                  <a:pt x="274319" y="129667"/>
                </a:lnTo>
                <a:lnTo>
                  <a:pt x="276500" y="121624"/>
                </a:lnTo>
                <a:lnTo>
                  <a:pt x="278812" y="113617"/>
                </a:lnTo>
                <a:lnTo>
                  <a:pt x="280910" y="105538"/>
                </a:lnTo>
                <a:lnTo>
                  <a:pt x="282448" y="97282"/>
                </a:lnTo>
                <a:lnTo>
                  <a:pt x="284073" y="75445"/>
                </a:lnTo>
                <a:lnTo>
                  <a:pt x="284591" y="53276"/>
                </a:lnTo>
                <a:lnTo>
                  <a:pt x="286037" y="31488"/>
                </a:lnTo>
                <a:lnTo>
                  <a:pt x="290449" y="10795"/>
                </a:lnTo>
                <a:lnTo>
                  <a:pt x="294542" y="5214"/>
                </a:lnTo>
                <a:lnTo>
                  <a:pt x="300815" y="2825"/>
                </a:lnTo>
                <a:lnTo>
                  <a:pt x="307969" y="1722"/>
                </a:lnTo>
                <a:lnTo>
                  <a:pt x="314705" y="0"/>
                </a:lnTo>
                <a:lnTo>
                  <a:pt x="316777" y="16194"/>
                </a:lnTo>
                <a:lnTo>
                  <a:pt x="318897" y="32400"/>
                </a:lnTo>
                <a:lnTo>
                  <a:pt x="320921" y="48631"/>
                </a:lnTo>
                <a:lnTo>
                  <a:pt x="322706" y="64897"/>
                </a:lnTo>
                <a:lnTo>
                  <a:pt x="328969" y="144333"/>
                </a:lnTo>
                <a:lnTo>
                  <a:pt x="330767" y="202683"/>
                </a:lnTo>
                <a:lnTo>
                  <a:pt x="329917" y="243816"/>
                </a:lnTo>
                <a:lnTo>
                  <a:pt x="328240" y="271603"/>
                </a:lnTo>
                <a:lnTo>
                  <a:pt x="327554" y="289915"/>
                </a:lnTo>
                <a:lnTo>
                  <a:pt x="329677" y="302622"/>
                </a:lnTo>
                <a:lnTo>
                  <a:pt x="336429" y="313595"/>
                </a:lnTo>
                <a:lnTo>
                  <a:pt x="349628" y="326704"/>
                </a:lnTo>
                <a:lnTo>
                  <a:pt x="371093" y="345821"/>
                </a:lnTo>
                <a:lnTo>
                  <a:pt x="375560" y="353685"/>
                </a:lnTo>
                <a:lnTo>
                  <a:pt x="380253" y="361394"/>
                </a:lnTo>
                <a:lnTo>
                  <a:pt x="384399" y="369413"/>
                </a:lnTo>
                <a:lnTo>
                  <a:pt x="387223" y="378206"/>
                </a:lnTo>
                <a:lnTo>
                  <a:pt x="394211" y="433804"/>
                </a:lnTo>
                <a:lnTo>
                  <a:pt x="392747" y="457231"/>
                </a:lnTo>
                <a:lnTo>
                  <a:pt x="396617" y="465466"/>
                </a:lnTo>
                <a:lnTo>
                  <a:pt x="419607" y="475488"/>
                </a:lnTo>
                <a:lnTo>
                  <a:pt x="455785" y="459251"/>
                </a:lnTo>
                <a:lnTo>
                  <a:pt x="470930" y="452339"/>
                </a:lnTo>
                <a:lnTo>
                  <a:pt x="472729" y="451478"/>
                </a:lnTo>
                <a:lnTo>
                  <a:pt x="468872" y="453396"/>
                </a:lnTo>
                <a:lnTo>
                  <a:pt x="525561" y="433089"/>
                </a:lnTo>
                <a:lnTo>
                  <a:pt x="556767" y="421513"/>
                </a:lnTo>
                <a:lnTo>
                  <a:pt x="584160" y="420360"/>
                </a:lnTo>
                <a:lnTo>
                  <a:pt x="612362" y="416671"/>
                </a:lnTo>
                <a:lnTo>
                  <a:pt x="638992" y="418101"/>
                </a:lnTo>
                <a:lnTo>
                  <a:pt x="661669" y="432308"/>
                </a:lnTo>
                <a:lnTo>
                  <a:pt x="670208" y="462730"/>
                </a:lnTo>
                <a:lnTo>
                  <a:pt x="667305" y="502713"/>
                </a:lnTo>
                <a:lnTo>
                  <a:pt x="665616" y="539910"/>
                </a:lnTo>
                <a:lnTo>
                  <a:pt x="677799" y="561975"/>
                </a:lnTo>
                <a:lnTo>
                  <a:pt x="701928" y="572770"/>
                </a:lnTo>
                <a:lnTo>
                  <a:pt x="704020" y="580830"/>
                </a:lnTo>
                <a:lnTo>
                  <a:pt x="711235" y="619412"/>
                </a:lnTo>
                <a:lnTo>
                  <a:pt x="711390" y="634349"/>
                </a:lnTo>
                <a:lnTo>
                  <a:pt x="712878" y="648213"/>
                </a:lnTo>
                <a:lnTo>
                  <a:pt x="718057" y="659257"/>
                </a:lnTo>
                <a:lnTo>
                  <a:pt x="728583" y="666676"/>
                </a:lnTo>
                <a:lnTo>
                  <a:pt x="740822" y="669274"/>
                </a:lnTo>
                <a:lnTo>
                  <a:pt x="753776" y="669561"/>
                </a:lnTo>
                <a:lnTo>
                  <a:pt x="766444" y="670051"/>
                </a:lnTo>
                <a:lnTo>
                  <a:pt x="800734" y="673417"/>
                </a:lnTo>
                <a:lnTo>
                  <a:pt x="835024" y="676020"/>
                </a:lnTo>
                <a:lnTo>
                  <a:pt x="869314" y="678338"/>
                </a:lnTo>
                <a:lnTo>
                  <a:pt x="903604" y="680847"/>
                </a:lnTo>
                <a:lnTo>
                  <a:pt x="904751" y="723179"/>
                </a:lnTo>
                <a:lnTo>
                  <a:pt x="905636" y="762714"/>
                </a:lnTo>
                <a:lnTo>
                  <a:pt x="911570" y="799129"/>
                </a:lnTo>
                <a:lnTo>
                  <a:pt x="927862" y="832104"/>
                </a:lnTo>
                <a:lnTo>
                  <a:pt x="933402" y="838317"/>
                </a:lnTo>
                <a:lnTo>
                  <a:pt x="939514" y="843613"/>
                </a:lnTo>
                <a:lnTo>
                  <a:pt x="945864" y="848552"/>
                </a:lnTo>
                <a:lnTo>
                  <a:pt x="952118" y="853694"/>
                </a:lnTo>
                <a:lnTo>
                  <a:pt x="966703" y="882878"/>
                </a:lnTo>
                <a:lnTo>
                  <a:pt x="973502" y="899508"/>
                </a:lnTo>
                <a:lnTo>
                  <a:pt x="975185" y="913971"/>
                </a:lnTo>
                <a:lnTo>
                  <a:pt x="974423" y="936657"/>
                </a:lnTo>
                <a:lnTo>
                  <a:pt x="973888" y="977957"/>
                </a:lnTo>
                <a:lnTo>
                  <a:pt x="976249" y="1048258"/>
                </a:lnTo>
                <a:lnTo>
                  <a:pt x="978215" y="1083385"/>
                </a:lnTo>
                <a:lnTo>
                  <a:pt x="980265" y="1118489"/>
                </a:lnTo>
                <a:lnTo>
                  <a:pt x="982339" y="1153592"/>
                </a:lnTo>
                <a:lnTo>
                  <a:pt x="984376" y="1188720"/>
                </a:lnTo>
                <a:lnTo>
                  <a:pt x="988486" y="1177990"/>
                </a:lnTo>
                <a:lnTo>
                  <a:pt x="992679" y="1167272"/>
                </a:lnTo>
                <a:lnTo>
                  <a:pt x="996753" y="1156483"/>
                </a:lnTo>
                <a:lnTo>
                  <a:pt x="1000505" y="1145539"/>
                </a:lnTo>
                <a:lnTo>
                  <a:pt x="1002559" y="1137406"/>
                </a:lnTo>
                <a:lnTo>
                  <a:pt x="1004173" y="1129045"/>
                </a:lnTo>
                <a:lnTo>
                  <a:pt x="1005953" y="1120804"/>
                </a:lnTo>
                <a:lnTo>
                  <a:pt x="1008506" y="1113028"/>
                </a:lnTo>
                <a:lnTo>
                  <a:pt x="1033482" y="1060620"/>
                </a:lnTo>
                <a:lnTo>
                  <a:pt x="1047527" y="1036383"/>
                </a:lnTo>
                <a:lnTo>
                  <a:pt x="1056191" y="1018051"/>
                </a:lnTo>
                <a:lnTo>
                  <a:pt x="1065021" y="983361"/>
                </a:lnTo>
                <a:lnTo>
                  <a:pt x="1067184" y="972631"/>
                </a:lnTo>
                <a:lnTo>
                  <a:pt x="1069181" y="961818"/>
                </a:lnTo>
                <a:lnTo>
                  <a:pt x="1071129" y="950981"/>
                </a:lnTo>
                <a:lnTo>
                  <a:pt x="1073150" y="940181"/>
                </a:lnTo>
                <a:lnTo>
                  <a:pt x="1074953" y="913114"/>
                </a:lnTo>
                <a:lnTo>
                  <a:pt x="1076626" y="886047"/>
                </a:lnTo>
                <a:lnTo>
                  <a:pt x="1078561" y="859027"/>
                </a:lnTo>
                <a:lnTo>
                  <a:pt x="1081151" y="832104"/>
                </a:lnTo>
                <a:lnTo>
                  <a:pt x="1081760" y="822275"/>
                </a:lnTo>
                <a:lnTo>
                  <a:pt x="1082500" y="811672"/>
                </a:lnTo>
                <a:lnTo>
                  <a:pt x="1084597" y="803189"/>
                </a:lnTo>
                <a:lnTo>
                  <a:pt x="1089278" y="799719"/>
                </a:lnTo>
                <a:lnTo>
                  <a:pt x="1095263" y="803153"/>
                </a:lnTo>
                <a:lnTo>
                  <a:pt x="1099343" y="811577"/>
                </a:lnTo>
                <a:lnTo>
                  <a:pt x="1102423" y="822168"/>
                </a:lnTo>
                <a:lnTo>
                  <a:pt x="1105407" y="832104"/>
                </a:lnTo>
                <a:lnTo>
                  <a:pt x="1115582" y="861543"/>
                </a:lnTo>
                <a:lnTo>
                  <a:pt x="1116235" y="868063"/>
                </a:lnTo>
                <a:lnTo>
                  <a:pt x="1112662" y="863266"/>
                </a:lnTo>
                <a:lnTo>
                  <a:pt x="1110158" y="858755"/>
                </a:lnTo>
                <a:lnTo>
                  <a:pt x="1114018" y="866132"/>
                </a:lnTo>
                <a:lnTo>
                  <a:pt x="1129538" y="897001"/>
                </a:lnTo>
                <a:lnTo>
                  <a:pt x="1118403" y="938194"/>
                </a:lnTo>
                <a:lnTo>
                  <a:pt x="1113188" y="954516"/>
                </a:lnTo>
                <a:lnTo>
                  <a:pt x="1112740" y="959957"/>
                </a:lnTo>
                <a:lnTo>
                  <a:pt x="1115907" y="968507"/>
                </a:lnTo>
                <a:lnTo>
                  <a:pt x="1121537" y="994156"/>
                </a:lnTo>
                <a:lnTo>
                  <a:pt x="1122769" y="1011029"/>
                </a:lnTo>
                <a:lnTo>
                  <a:pt x="1122822" y="1028461"/>
                </a:lnTo>
                <a:lnTo>
                  <a:pt x="1124233" y="1044965"/>
                </a:lnTo>
                <a:lnTo>
                  <a:pt x="1157970" y="1076277"/>
                </a:lnTo>
                <a:lnTo>
                  <a:pt x="1177925" y="1080643"/>
                </a:lnTo>
                <a:lnTo>
                  <a:pt x="1179712" y="1088935"/>
                </a:lnTo>
                <a:lnTo>
                  <a:pt x="1199895" y="1128379"/>
                </a:lnTo>
                <a:lnTo>
                  <a:pt x="1206662" y="1135870"/>
                </a:lnTo>
                <a:lnTo>
                  <a:pt x="1210310" y="1145539"/>
                </a:lnTo>
                <a:lnTo>
                  <a:pt x="1213775" y="1194991"/>
                </a:lnTo>
                <a:lnTo>
                  <a:pt x="1214260" y="1244858"/>
                </a:lnTo>
                <a:lnTo>
                  <a:pt x="1213812" y="1294852"/>
                </a:lnTo>
                <a:lnTo>
                  <a:pt x="1214479" y="1344688"/>
                </a:lnTo>
                <a:lnTo>
                  <a:pt x="1218311" y="1394079"/>
                </a:lnTo>
                <a:lnTo>
                  <a:pt x="1221511" y="1400123"/>
                </a:lnTo>
                <a:lnTo>
                  <a:pt x="1227820" y="1402714"/>
                </a:lnTo>
                <a:lnTo>
                  <a:pt x="1235438" y="1403687"/>
                </a:lnTo>
                <a:lnTo>
                  <a:pt x="1242567" y="1404874"/>
                </a:lnTo>
                <a:lnTo>
                  <a:pt x="1266420" y="1411730"/>
                </a:lnTo>
                <a:lnTo>
                  <a:pt x="1292891" y="1418764"/>
                </a:lnTo>
                <a:lnTo>
                  <a:pt x="1314362" y="1424251"/>
                </a:lnTo>
                <a:lnTo>
                  <a:pt x="1323213" y="1426464"/>
                </a:lnTo>
                <a:lnTo>
                  <a:pt x="1337615" y="1421929"/>
                </a:lnTo>
                <a:lnTo>
                  <a:pt x="1352232" y="1418002"/>
                </a:lnTo>
                <a:lnTo>
                  <a:pt x="1387554" y="1392850"/>
                </a:lnTo>
                <a:lnTo>
                  <a:pt x="1412017" y="1345420"/>
                </a:lnTo>
                <a:lnTo>
                  <a:pt x="1426005" y="1297087"/>
                </a:lnTo>
                <a:lnTo>
                  <a:pt x="1428216" y="1285414"/>
                </a:lnTo>
                <a:lnTo>
                  <a:pt x="1428161" y="1285548"/>
                </a:lnTo>
                <a:lnTo>
                  <a:pt x="1427381" y="1288876"/>
                </a:lnTo>
                <a:lnTo>
                  <a:pt x="1427420" y="1286786"/>
                </a:lnTo>
                <a:lnTo>
                  <a:pt x="1436115" y="1231900"/>
                </a:lnTo>
                <a:lnTo>
                  <a:pt x="1443958" y="1189829"/>
                </a:lnTo>
                <a:lnTo>
                  <a:pt x="1446948" y="1181329"/>
                </a:lnTo>
                <a:lnTo>
                  <a:pt x="1447927" y="1179337"/>
                </a:lnTo>
                <a:lnTo>
                  <a:pt x="1455050" y="1132807"/>
                </a:lnTo>
                <a:lnTo>
                  <a:pt x="1460557" y="1090004"/>
                </a:lnTo>
                <a:lnTo>
                  <a:pt x="1468501" y="1026668"/>
                </a:lnTo>
                <a:lnTo>
                  <a:pt x="1473110" y="986857"/>
                </a:lnTo>
                <a:lnTo>
                  <a:pt x="1475089" y="969454"/>
                </a:lnTo>
                <a:lnTo>
                  <a:pt x="1477805" y="956337"/>
                </a:lnTo>
                <a:lnTo>
                  <a:pt x="1484629" y="929386"/>
                </a:lnTo>
                <a:lnTo>
                  <a:pt x="1494264" y="932975"/>
                </a:lnTo>
                <a:lnTo>
                  <a:pt x="1514459" y="938672"/>
                </a:lnTo>
                <a:lnTo>
                  <a:pt x="1535868" y="939726"/>
                </a:lnTo>
                <a:lnTo>
                  <a:pt x="1549145" y="929386"/>
                </a:lnTo>
                <a:lnTo>
                  <a:pt x="1561169" y="879413"/>
                </a:lnTo>
                <a:lnTo>
                  <a:pt x="1560263" y="854762"/>
                </a:lnTo>
                <a:lnTo>
                  <a:pt x="1556570" y="845370"/>
                </a:lnTo>
                <a:lnTo>
                  <a:pt x="1560236" y="841172"/>
                </a:lnTo>
                <a:lnTo>
                  <a:pt x="1581403" y="832104"/>
                </a:lnTo>
                <a:lnTo>
                  <a:pt x="1587658" y="826962"/>
                </a:lnTo>
                <a:lnTo>
                  <a:pt x="1594008" y="822023"/>
                </a:lnTo>
                <a:lnTo>
                  <a:pt x="1618218" y="788616"/>
                </a:lnTo>
                <a:lnTo>
                  <a:pt x="1626949" y="742487"/>
                </a:lnTo>
                <a:lnTo>
                  <a:pt x="1629790" y="713232"/>
                </a:lnTo>
                <a:lnTo>
                  <a:pt x="1678177" y="756412"/>
                </a:lnTo>
                <a:lnTo>
                  <a:pt x="1702435" y="778129"/>
                </a:lnTo>
                <a:lnTo>
                  <a:pt x="1706901" y="767486"/>
                </a:lnTo>
                <a:lnTo>
                  <a:pt x="1711690" y="756999"/>
                </a:lnTo>
                <a:lnTo>
                  <a:pt x="1715883" y="746250"/>
                </a:lnTo>
                <a:lnTo>
                  <a:pt x="1718564" y="734822"/>
                </a:lnTo>
                <a:lnTo>
                  <a:pt x="1719423" y="701238"/>
                </a:lnTo>
                <a:lnTo>
                  <a:pt x="1717055" y="666464"/>
                </a:lnTo>
                <a:lnTo>
                  <a:pt x="1717474" y="633452"/>
                </a:lnTo>
                <a:lnTo>
                  <a:pt x="1726691" y="605155"/>
                </a:lnTo>
                <a:lnTo>
                  <a:pt x="1738036" y="609282"/>
                </a:lnTo>
                <a:lnTo>
                  <a:pt x="1750393" y="640175"/>
                </a:lnTo>
                <a:lnTo>
                  <a:pt x="1760964" y="677878"/>
                </a:lnTo>
                <a:lnTo>
                  <a:pt x="1766951" y="702437"/>
                </a:lnTo>
                <a:lnTo>
                  <a:pt x="1768310" y="718915"/>
                </a:lnTo>
                <a:lnTo>
                  <a:pt x="1769252" y="735584"/>
                </a:lnTo>
                <a:lnTo>
                  <a:pt x="1771076" y="751871"/>
                </a:lnTo>
                <a:lnTo>
                  <a:pt x="1797319" y="787796"/>
                </a:lnTo>
                <a:lnTo>
                  <a:pt x="1823465" y="799719"/>
                </a:lnTo>
                <a:lnTo>
                  <a:pt x="1829720" y="794577"/>
                </a:lnTo>
                <a:lnTo>
                  <a:pt x="1836070" y="789638"/>
                </a:lnTo>
                <a:lnTo>
                  <a:pt x="1842182" y="784342"/>
                </a:lnTo>
                <a:lnTo>
                  <a:pt x="1847723" y="778129"/>
                </a:lnTo>
                <a:lnTo>
                  <a:pt x="1851761" y="769137"/>
                </a:lnTo>
                <a:lnTo>
                  <a:pt x="1854692" y="758396"/>
                </a:lnTo>
                <a:lnTo>
                  <a:pt x="1858170" y="749393"/>
                </a:lnTo>
                <a:lnTo>
                  <a:pt x="1863851" y="745617"/>
                </a:lnTo>
                <a:lnTo>
                  <a:pt x="1873053" y="749161"/>
                </a:lnTo>
                <a:lnTo>
                  <a:pt x="1880981" y="757777"/>
                </a:lnTo>
                <a:lnTo>
                  <a:pt x="1888408" y="768441"/>
                </a:lnTo>
                <a:lnTo>
                  <a:pt x="1896110" y="778129"/>
                </a:lnTo>
                <a:lnTo>
                  <a:pt x="1914136" y="830822"/>
                </a:lnTo>
                <a:lnTo>
                  <a:pt x="1921446" y="854106"/>
                </a:lnTo>
                <a:lnTo>
                  <a:pt x="1930185" y="866390"/>
                </a:lnTo>
                <a:lnTo>
                  <a:pt x="1952497" y="886079"/>
                </a:lnTo>
                <a:lnTo>
                  <a:pt x="1953857" y="905299"/>
                </a:lnTo>
                <a:lnTo>
                  <a:pt x="1954704" y="924687"/>
                </a:lnTo>
                <a:lnTo>
                  <a:pt x="1956480" y="943693"/>
                </a:lnTo>
                <a:lnTo>
                  <a:pt x="1982866" y="982345"/>
                </a:lnTo>
                <a:lnTo>
                  <a:pt x="2009013" y="994156"/>
                </a:lnTo>
                <a:lnTo>
                  <a:pt x="2012997" y="1005066"/>
                </a:lnTo>
                <a:lnTo>
                  <a:pt x="2029269" y="1045559"/>
                </a:lnTo>
                <a:lnTo>
                  <a:pt x="2033873" y="1053274"/>
                </a:lnTo>
                <a:lnTo>
                  <a:pt x="2038143" y="1061180"/>
                </a:lnTo>
                <a:lnTo>
                  <a:pt x="2041270" y="1069848"/>
                </a:lnTo>
                <a:lnTo>
                  <a:pt x="2042160" y="1073277"/>
                </a:lnTo>
                <a:lnTo>
                  <a:pt x="2035937" y="1069848"/>
                </a:lnTo>
                <a:lnTo>
                  <a:pt x="2033269" y="1069848"/>
                </a:lnTo>
              </a:path>
            </a:pathLst>
          </a:custGeom>
          <a:ln w="35052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421" y="2838941"/>
            <a:ext cx="8285988" cy="38237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" y="1484375"/>
            <a:ext cx="6911736" cy="5082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2738" y="5331714"/>
            <a:ext cx="6120765" cy="216535"/>
          </a:xfrm>
          <a:custGeom>
            <a:avLst/>
            <a:gdLst/>
            <a:ahLst/>
            <a:cxnLst/>
            <a:rect l="l" t="t" r="r" b="b"/>
            <a:pathLst>
              <a:path w="6120765" h="216535">
                <a:moveTo>
                  <a:pt x="0" y="216408"/>
                </a:moveTo>
                <a:lnTo>
                  <a:pt x="6120384" y="216408"/>
                </a:lnTo>
                <a:lnTo>
                  <a:pt x="612038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FFFFCC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2738" y="5331714"/>
            <a:ext cx="6120765" cy="216535"/>
          </a:xfrm>
          <a:custGeom>
            <a:avLst/>
            <a:gdLst/>
            <a:ahLst/>
            <a:cxnLst/>
            <a:rect l="l" t="t" r="r" b="b"/>
            <a:pathLst>
              <a:path w="6120765" h="216535">
                <a:moveTo>
                  <a:pt x="0" y="216408"/>
                </a:moveTo>
                <a:lnTo>
                  <a:pt x="6120384" y="216408"/>
                </a:lnTo>
                <a:lnTo>
                  <a:pt x="612038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6330" y="6022085"/>
            <a:ext cx="6120765" cy="216535"/>
          </a:xfrm>
          <a:custGeom>
            <a:avLst/>
            <a:gdLst/>
            <a:ahLst/>
            <a:cxnLst/>
            <a:rect l="l" t="t" r="r" b="b"/>
            <a:pathLst>
              <a:path w="6120765" h="216535">
                <a:moveTo>
                  <a:pt x="0" y="216407"/>
                </a:moveTo>
                <a:lnTo>
                  <a:pt x="6120384" y="216407"/>
                </a:lnTo>
                <a:lnTo>
                  <a:pt x="612038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CC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330" y="6022085"/>
            <a:ext cx="6120765" cy="216535"/>
          </a:xfrm>
          <a:custGeom>
            <a:avLst/>
            <a:gdLst/>
            <a:ahLst/>
            <a:cxnLst/>
            <a:rect l="l" t="t" r="r" b="b"/>
            <a:pathLst>
              <a:path w="6120765" h="216535">
                <a:moveTo>
                  <a:pt x="0" y="216407"/>
                </a:moveTo>
                <a:lnTo>
                  <a:pt x="6120384" y="216407"/>
                </a:lnTo>
                <a:lnTo>
                  <a:pt x="612038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25907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1844" y="4126991"/>
            <a:ext cx="414540" cy="1338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3481" y="4316603"/>
            <a:ext cx="157480" cy="1080770"/>
          </a:xfrm>
          <a:custGeom>
            <a:avLst/>
            <a:gdLst/>
            <a:ahLst/>
            <a:cxnLst/>
            <a:rect l="l" t="t" r="r" b="b"/>
            <a:pathLst>
              <a:path w="157479" h="1080770">
                <a:moveTo>
                  <a:pt x="78331" y="69547"/>
                </a:moveTo>
                <a:lnTo>
                  <a:pt x="61010" y="99661"/>
                </a:lnTo>
                <a:lnTo>
                  <a:pt x="66609" y="1080389"/>
                </a:lnTo>
                <a:lnTo>
                  <a:pt x="101661" y="1080135"/>
                </a:lnTo>
                <a:lnTo>
                  <a:pt x="96062" y="99560"/>
                </a:lnTo>
                <a:lnTo>
                  <a:pt x="78331" y="69547"/>
                </a:lnTo>
                <a:close/>
              </a:path>
              <a:path w="157479" h="1080770">
                <a:moveTo>
                  <a:pt x="77912" y="0"/>
                </a:moveTo>
                <a:lnTo>
                  <a:pt x="2220" y="131572"/>
                </a:lnTo>
                <a:lnTo>
                  <a:pt x="0" y="138179"/>
                </a:lnTo>
                <a:lnTo>
                  <a:pt x="458" y="144907"/>
                </a:lnTo>
                <a:lnTo>
                  <a:pt x="3417" y="150967"/>
                </a:lnTo>
                <a:lnTo>
                  <a:pt x="8697" y="155575"/>
                </a:lnTo>
                <a:lnTo>
                  <a:pt x="15285" y="157777"/>
                </a:lnTo>
                <a:lnTo>
                  <a:pt x="21969" y="157289"/>
                </a:lnTo>
                <a:lnTo>
                  <a:pt x="27985" y="154324"/>
                </a:lnTo>
                <a:lnTo>
                  <a:pt x="32573" y="149098"/>
                </a:lnTo>
                <a:lnTo>
                  <a:pt x="61010" y="99661"/>
                </a:lnTo>
                <a:lnTo>
                  <a:pt x="60640" y="34925"/>
                </a:lnTo>
                <a:lnTo>
                  <a:pt x="98398" y="34671"/>
                </a:lnTo>
                <a:lnTo>
                  <a:pt x="77912" y="0"/>
                </a:lnTo>
                <a:close/>
              </a:path>
              <a:path w="157479" h="1080770">
                <a:moveTo>
                  <a:pt x="98398" y="34671"/>
                </a:moveTo>
                <a:lnTo>
                  <a:pt x="95692" y="34671"/>
                </a:lnTo>
                <a:lnTo>
                  <a:pt x="96062" y="99560"/>
                </a:lnTo>
                <a:lnTo>
                  <a:pt x="125029" y="148590"/>
                </a:lnTo>
                <a:lnTo>
                  <a:pt x="129637" y="153721"/>
                </a:lnTo>
                <a:lnTo>
                  <a:pt x="135697" y="156591"/>
                </a:lnTo>
                <a:lnTo>
                  <a:pt x="142424" y="156983"/>
                </a:lnTo>
                <a:lnTo>
                  <a:pt x="149032" y="154686"/>
                </a:lnTo>
                <a:lnTo>
                  <a:pt x="154164" y="150024"/>
                </a:lnTo>
                <a:lnTo>
                  <a:pt x="157033" y="143970"/>
                </a:lnTo>
                <a:lnTo>
                  <a:pt x="157426" y="137273"/>
                </a:lnTo>
                <a:lnTo>
                  <a:pt x="155128" y="130683"/>
                </a:lnTo>
                <a:lnTo>
                  <a:pt x="98398" y="34671"/>
                </a:lnTo>
                <a:close/>
              </a:path>
              <a:path w="157479" h="1080770">
                <a:moveTo>
                  <a:pt x="95692" y="34671"/>
                </a:moveTo>
                <a:lnTo>
                  <a:pt x="60640" y="34925"/>
                </a:lnTo>
                <a:lnTo>
                  <a:pt x="61010" y="99661"/>
                </a:lnTo>
                <a:lnTo>
                  <a:pt x="78331" y="69547"/>
                </a:lnTo>
                <a:lnTo>
                  <a:pt x="63053" y="43688"/>
                </a:lnTo>
                <a:lnTo>
                  <a:pt x="95743" y="43561"/>
                </a:lnTo>
                <a:lnTo>
                  <a:pt x="95692" y="34671"/>
                </a:lnTo>
                <a:close/>
              </a:path>
              <a:path w="157479" h="1080770">
                <a:moveTo>
                  <a:pt x="95743" y="43561"/>
                </a:moveTo>
                <a:lnTo>
                  <a:pt x="93279" y="43561"/>
                </a:lnTo>
                <a:lnTo>
                  <a:pt x="78331" y="69547"/>
                </a:lnTo>
                <a:lnTo>
                  <a:pt x="96062" y="99560"/>
                </a:lnTo>
                <a:lnTo>
                  <a:pt x="95743" y="43561"/>
                </a:lnTo>
                <a:close/>
              </a:path>
              <a:path w="157479" h="1080770">
                <a:moveTo>
                  <a:pt x="93279" y="43561"/>
                </a:moveTo>
                <a:lnTo>
                  <a:pt x="63053" y="43688"/>
                </a:lnTo>
                <a:lnTo>
                  <a:pt x="78331" y="69547"/>
                </a:lnTo>
                <a:lnTo>
                  <a:pt x="93279" y="43561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7320" y="4378452"/>
            <a:ext cx="414540" cy="1786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8138" y="4568063"/>
            <a:ext cx="157480" cy="1527810"/>
          </a:xfrm>
          <a:custGeom>
            <a:avLst/>
            <a:gdLst/>
            <a:ahLst/>
            <a:cxnLst/>
            <a:rect l="l" t="t" r="r" b="b"/>
            <a:pathLst>
              <a:path w="157479" h="1527810">
                <a:moveTo>
                  <a:pt x="78732" y="69595"/>
                </a:moveTo>
                <a:lnTo>
                  <a:pt x="61206" y="99640"/>
                </a:lnTo>
                <a:lnTo>
                  <a:pt x="61206" y="1527594"/>
                </a:lnTo>
                <a:lnTo>
                  <a:pt x="96258" y="1527594"/>
                </a:lnTo>
                <a:lnTo>
                  <a:pt x="96258" y="99640"/>
                </a:lnTo>
                <a:lnTo>
                  <a:pt x="78732" y="69595"/>
                </a:lnTo>
                <a:close/>
              </a:path>
              <a:path w="157479" h="1527810">
                <a:moveTo>
                  <a:pt x="78732" y="0"/>
                </a:moveTo>
                <a:lnTo>
                  <a:pt x="2278" y="131191"/>
                </a:lnTo>
                <a:lnTo>
                  <a:pt x="0" y="137779"/>
                </a:lnTo>
                <a:lnTo>
                  <a:pt x="436" y="144462"/>
                </a:lnTo>
                <a:lnTo>
                  <a:pt x="3349" y="150479"/>
                </a:lnTo>
                <a:lnTo>
                  <a:pt x="8501" y="155067"/>
                </a:lnTo>
                <a:lnTo>
                  <a:pt x="15109" y="157362"/>
                </a:lnTo>
                <a:lnTo>
                  <a:pt x="21836" y="156956"/>
                </a:lnTo>
                <a:lnTo>
                  <a:pt x="27896" y="154049"/>
                </a:lnTo>
                <a:lnTo>
                  <a:pt x="32504" y="148844"/>
                </a:lnTo>
                <a:lnTo>
                  <a:pt x="61206" y="99640"/>
                </a:lnTo>
                <a:lnTo>
                  <a:pt x="61206" y="34798"/>
                </a:lnTo>
                <a:lnTo>
                  <a:pt x="99011" y="34798"/>
                </a:lnTo>
                <a:lnTo>
                  <a:pt x="78732" y="0"/>
                </a:lnTo>
                <a:close/>
              </a:path>
              <a:path w="157479" h="1527810">
                <a:moveTo>
                  <a:pt x="99011" y="34798"/>
                </a:moveTo>
                <a:lnTo>
                  <a:pt x="96258" y="34798"/>
                </a:lnTo>
                <a:lnTo>
                  <a:pt x="96258" y="99640"/>
                </a:lnTo>
                <a:lnTo>
                  <a:pt x="124960" y="148844"/>
                </a:lnTo>
                <a:lnTo>
                  <a:pt x="129567" y="154049"/>
                </a:lnTo>
                <a:lnTo>
                  <a:pt x="135628" y="156956"/>
                </a:lnTo>
                <a:lnTo>
                  <a:pt x="142355" y="157362"/>
                </a:lnTo>
                <a:lnTo>
                  <a:pt x="148963" y="155067"/>
                </a:lnTo>
                <a:lnTo>
                  <a:pt x="154114" y="150479"/>
                </a:lnTo>
                <a:lnTo>
                  <a:pt x="157027" y="144462"/>
                </a:lnTo>
                <a:lnTo>
                  <a:pt x="157464" y="137779"/>
                </a:lnTo>
                <a:lnTo>
                  <a:pt x="155186" y="131191"/>
                </a:lnTo>
                <a:lnTo>
                  <a:pt x="99011" y="34798"/>
                </a:lnTo>
                <a:close/>
              </a:path>
              <a:path w="157479" h="1527810">
                <a:moveTo>
                  <a:pt x="96258" y="34798"/>
                </a:moveTo>
                <a:lnTo>
                  <a:pt x="61206" y="34798"/>
                </a:lnTo>
                <a:lnTo>
                  <a:pt x="61206" y="99640"/>
                </a:lnTo>
                <a:lnTo>
                  <a:pt x="78732" y="69595"/>
                </a:lnTo>
                <a:lnTo>
                  <a:pt x="63619" y="43687"/>
                </a:lnTo>
                <a:lnTo>
                  <a:pt x="96258" y="43687"/>
                </a:lnTo>
                <a:lnTo>
                  <a:pt x="96258" y="34798"/>
                </a:lnTo>
                <a:close/>
              </a:path>
              <a:path w="157479" h="1527810">
                <a:moveTo>
                  <a:pt x="96258" y="43687"/>
                </a:moveTo>
                <a:lnTo>
                  <a:pt x="93845" y="43687"/>
                </a:lnTo>
                <a:lnTo>
                  <a:pt x="78732" y="69595"/>
                </a:lnTo>
                <a:lnTo>
                  <a:pt x="96258" y="99640"/>
                </a:lnTo>
                <a:lnTo>
                  <a:pt x="96258" y="43687"/>
                </a:lnTo>
                <a:close/>
              </a:path>
              <a:path w="157479" h="1527810">
                <a:moveTo>
                  <a:pt x="93845" y="43687"/>
                </a:moveTo>
                <a:lnTo>
                  <a:pt x="63619" y="43687"/>
                </a:lnTo>
                <a:lnTo>
                  <a:pt x="78732" y="69595"/>
                </a:lnTo>
                <a:lnTo>
                  <a:pt x="93845" y="43687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3555" y="6048247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FF"/>
                </a:solidFill>
                <a:latin typeface="Microsoft YaHei"/>
                <a:cs typeface="Microsoft YaHei"/>
              </a:rPr>
              <a:t>超</a:t>
            </a:r>
            <a:r>
              <a:rPr sz="1600" b="1" spc="-5" dirty="0">
                <a:solidFill>
                  <a:srgbClr val="0000FF"/>
                </a:solidFill>
                <a:latin typeface="Microsoft YaHei"/>
                <a:cs typeface="Microsoft YaHei"/>
              </a:rPr>
              <a:t>賣區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2006" y="4593412"/>
            <a:ext cx="635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DFKai-SB"/>
                <a:cs typeface="DFKai-SB"/>
              </a:rPr>
              <a:t>超</a:t>
            </a:r>
            <a:r>
              <a:rPr sz="1600" spc="-5" dirty="0">
                <a:solidFill>
                  <a:srgbClr val="0000FF"/>
                </a:solidFill>
                <a:latin typeface="DFKai-SB"/>
                <a:cs typeface="DFKai-SB"/>
              </a:rPr>
              <a:t>買區</a:t>
            </a:r>
            <a:endParaRPr sz="1600">
              <a:latin typeface="DFKai-SB"/>
              <a:cs typeface="DFKai-SB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27721" y="203834"/>
            <a:ext cx="1447165" cy="4521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DFKai-SB"/>
                <a:cs typeface="DFKai-SB"/>
              </a:rPr>
              <a:t>威</a:t>
            </a:r>
            <a:r>
              <a:rPr sz="2800" spc="-5" dirty="0">
                <a:latin typeface="DFKai-SB"/>
                <a:cs typeface="DFKai-SB"/>
              </a:rPr>
              <a:t>廉指標</a:t>
            </a:r>
            <a:endParaRPr sz="2800" dirty="0">
              <a:latin typeface="DFKai-SB"/>
              <a:cs typeface="DFKai-SB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1304" y="1557527"/>
            <a:ext cx="1600199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5787" y="814285"/>
            <a:ext cx="8351013" cy="1220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800" dirty="0">
                <a:latin typeface="DFKai-SB"/>
                <a:cs typeface="DFKai-SB"/>
              </a:rPr>
              <a:t>     </a:t>
            </a:r>
            <a:r>
              <a:rPr sz="1800" dirty="0">
                <a:latin typeface="DFKai-SB"/>
                <a:cs typeface="DFKai-SB"/>
              </a:rPr>
              <a:t>威廉指標是應用擺動原理來判斷市場的超買與超賣現象，簡</a:t>
            </a:r>
            <a:r>
              <a:rPr sz="1800" spc="-60" dirty="0">
                <a:latin typeface="DFKai-SB"/>
                <a:cs typeface="DFKai-SB"/>
              </a:rPr>
              <a:t>稱</a:t>
            </a:r>
            <a:r>
              <a:rPr sz="1800" spc="-5" dirty="0">
                <a:latin typeface="Times New Roman"/>
                <a:cs typeface="Times New Roman"/>
              </a:rPr>
              <a:t>WMS%R</a:t>
            </a:r>
            <a:r>
              <a:rPr sz="1800" spc="-5" dirty="0">
                <a:latin typeface="DFKai-SB"/>
                <a:cs typeface="DFKai-SB"/>
              </a:rPr>
              <a:t>或</a:t>
            </a:r>
            <a:r>
              <a:rPr sz="1800" spc="-5" dirty="0">
                <a:latin typeface="Times New Roman"/>
                <a:cs typeface="Times New Roman"/>
              </a:rPr>
              <a:t>%R</a:t>
            </a:r>
            <a:r>
              <a:rPr sz="1800" spc="-5" dirty="0">
                <a:latin typeface="DFKai-SB"/>
                <a:cs typeface="DFKai-SB"/>
              </a:rPr>
              <a:t>。此</a:t>
            </a:r>
            <a:r>
              <a:rPr sz="1800" dirty="0">
                <a:latin typeface="DFKai-SB"/>
                <a:cs typeface="DFKai-SB"/>
              </a:rPr>
              <a:t>指標也可以測量股市週期循環內的高點與低點，找出有效的買賣訊號。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12</a:t>
            </a:r>
            <a:r>
              <a:rPr sz="1800" spc="-5" dirty="0">
                <a:latin typeface="DFKai-SB"/>
                <a:cs typeface="DFKai-SB"/>
              </a:rPr>
              <a:t>日</a:t>
            </a:r>
            <a:r>
              <a:rPr sz="1800" spc="-5" dirty="0">
                <a:latin typeface="Times New Roman"/>
                <a:cs typeface="Times New Roman"/>
              </a:rPr>
              <a:t>%R=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35712"/>
            <a:ext cx="116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65F6C"/>
                </a:solidFill>
                <a:latin typeface="PMingLiU"/>
                <a:cs typeface="PMingLiU"/>
              </a:rPr>
              <a:t>籌碼面</a:t>
            </a:r>
            <a:endParaRPr sz="3000" dirty="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86840"/>
            <a:ext cx="7694676" cy="499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379" y="304800"/>
            <a:ext cx="307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65F6C"/>
                </a:solidFill>
                <a:latin typeface="PMingLiU"/>
                <a:cs typeface="PMingLiU"/>
              </a:rPr>
              <a:t>你擊敗大盤了嗎？</a:t>
            </a:r>
            <a:endParaRPr sz="3000" dirty="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219200"/>
            <a:ext cx="7139940" cy="468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761" y="761"/>
            <a:ext cx="0" cy="612140"/>
          </a:xfrm>
          <a:custGeom>
            <a:avLst/>
            <a:gdLst/>
            <a:ahLst/>
            <a:cxnLst/>
            <a:rect l="l" t="t" r="r" b="b"/>
            <a:pathLst>
              <a:path h="612140">
                <a:moveTo>
                  <a:pt x="0" y="0"/>
                </a:moveTo>
                <a:lnTo>
                  <a:pt x="0" y="611886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761" y="375208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761" y="4847844"/>
            <a:ext cx="0" cy="2011045"/>
          </a:xfrm>
          <a:custGeom>
            <a:avLst/>
            <a:gdLst/>
            <a:ahLst/>
            <a:cxnLst/>
            <a:rect l="l" t="t" r="r" b="b"/>
            <a:pathLst>
              <a:path h="2011045">
                <a:moveTo>
                  <a:pt x="0" y="0"/>
                </a:moveTo>
                <a:lnTo>
                  <a:pt x="0" y="2010917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370" y="0"/>
            <a:ext cx="3609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DFKai-SB"/>
                <a:cs typeface="DFKai-SB"/>
              </a:rPr>
              <a:t>道氏理</a:t>
            </a:r>
            <a:r>
              <a:rPr sz="2800" spc="-5" dirty="0">
                <a:latin typeface="DFKai-SB"/>
                <a:cs typeface="DFKai-SB"/>
              </a:rPr>
              <a:t>論</a:t>
            </a:r>
            <a:r>
              <a:rPr sz="2800" spc="-680" dirty="0">
                <a:latin typeface="DFKai-SB"/>
                <a:cs typeface="DFKai-SB"/>
              </a:rPr>
              <a:t> </a:t>
            </a:r>
            <a:r>
              <a:rPr sz="2800" spc="-10" dirty="0"/>
              <a:t>D</a:t>
            </a:r>
            <a:r>
              <a:rPr sz="2250" spc="-10" dirty="0"/>
              <a:t>OW</a:t>
            </a:r>
            <a:r>
              <a:rPr sz="2250" spc="75" dirty="0"/>
              <a:t> </a:t>
            </a:r>
            <a:r>
              <a:rPr sz="2800" spc="-15" dirty="0"/>
              <a:t>T</a:t>
            </a:r>
            <a:r>
              <a:rPr sz="2250" spc="-15" dirty="0"/>
              <a:t>HEORY</a:t>
            </a:r>
            <a:endParaRPr sz="2250">
              <a:latin typeface="DFKai-SB"/>
              <a:cs typeface="DFKai-S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204" y="612648"/>
            <a:ext cx="2807335" cy="3139440"/>
          </a:xfrm>
          <a:custGeom>
            <a:avLst/>
            <a:gdLst/>
            <a:ahLst/>
            <a:cxnLst/>
            <a:rect l="l" t="t" r="r" b="b"/>
            <a:pathLst>
              <a:path w="2807335" h="3139440">
                <a:moveTo>
                  <a:pt x="0" y="3139440"/>
                </a:moveTo>
                <a:lnTo>
                  <a:pt x="2807208" y="3139440"/>
                </a:lnTo>
                <a:lnTo>
                  <a:pt x="2807208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204" y="612648"/>
            <a:ext cx="2807335" cy="3139440"/>
          </a:xfrm>
          <a:custGeom>
            <a:avLst/>
            <a:gdLst/>
            <a:ahLst/>
            <a:cxnLst/>
            <a:rect l="l" t="t" r="r" b="b"/>
            <a:pathLst>
              <a:path w="2807335" h="3139440">
                <a:moveTo>
                  <a:pt x="0" y="3139440"/>
                </a:moveTo>
                <a:lnTo>
                  <a:pt x="2807208" y="3139440"/>
                </a:lnTo>
                <a:lnTo>
                  <a:pt x="2807208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6334" y="638047"/>
            <a:ext cx="2628900" cy="194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6F2F9F"/>
                </a:solidFill>
                <a:latin typeface="Microsoft YaHei"/>
                <a:cs typeface="Microsoft YaHei"/>
              </a:rPr>
              <a:t>基 本 波 </a:t>
            </a:r>
            <a:r>
              <a:rPr sz="1800" b="1" dirty="0">
                <a:solidFill>
                  <a:srgbClr val="6F2F9F"/>
                </a:solidFill>
                <a:latin typeface="Microsoft YaHei"/>
                <a:cs typeface="Microsoft YaHei"/>
              </a:rPr>
              <a:t>動 </a:t>
            </a:r>
            <a:r>
              <a:rPr sz="1800" b="1" spc="-25" dirty="0">
                <a:solidFill>
                  <a:srgbClr val="6F2F9F"/>
                </a:solidFill>
                <a:latin typeface="Arial"/>
                <a:cs typeface="Arial"/>
              </a:rPr>
              <a:t>(P</a:t>
            </a:r>
            <a:r>
              <a:rPr sz="1450" b="1" spc="-25" dirty="0">
                <a:solidFill>
                  <a:srgbClr val="6F2F9F"/>
                </a:solidFill>
                <a:latin typeface="Arial"/>
                <a:cs typeface="Arial"/>
              </a:rPr>
              <a:t>RIMARY 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1450" b="1" spc="-10" dirty="0">
                <a:solidFill>
                  <a:srgbClr val="6F2F9F"/>
                </a:solidFill>
                <a:latin typeface="Arial"/>
                <a:cs typeface="Arial"/>
              </a:rPr>
              <a:t>VE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z="1800" spc="-5" dirty="0">
                <a:latin typeface="DFKai-SB"/>
                <a:cs typeface="DFKai-SB"/>
              </a:rPr>
              <a:t>：是指股價長期變 </a:t>
            </a:r>
            <a:r>
              <a:rPr sz="1800" dirty="0">
                <a:latin typeface="DFKai-SB"/>
                <a:cs typeface="DFKai-SB"/>
              </a:rPr>
              <a:t>動趨勢，此趨勢可能持續 數年後才會有所改變。當 股市基本波動屬於上升趨 勢時，稱為多頭市場；反 之，則為空頭市場。多頭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334" y="2557398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市場中，一波比一波還高。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2831719"/>
            <a:ext cx="2540000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1800" dirty="0">
                <a:latin typeface="DFKai-SB"/>
                <a:cs typeface="DFKai-SB"/>
              </a:rPr>
              <a:t>若次一波高點未能突破前 波高點且低點跌破前波低 </a:t>
            </a:r>
            <a:r>
              <a:rPr sz="1800" spc="-5" dirty="0">
                <a:latin typeface="DFKai-SB"/>
                <a:cs typeface="DFKai-SB"/>
              </a:rPr>
              <a:t>點時，為空頭市場來臨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8891" y="1526234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DFKai-SB"/>
                <a:cs typeface="DFKai-SB"/>
              </a:rPr>
              <a:t>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3616" y="620268"/>
            <a:ext cx="2946400" cy="3139440"/>
          </a:xfrm>
          <a:prstGeom prst="rect">
            <a:avLst/>
          </a:prstGeom>
          <a:solidFill>
            <a:srgbClr val="FFFFCC"/>
          </a:solidFill>
          <a:ln w="9144">
            <a:solidFill>
              <a:srgbClr val="FD853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b="1" spc="10" dirty="0">
                <a:solidFill>
                  <a:srgbClr val="6F2F9F"/>
                </a:solidFill>
                <a:latin typeface="Microsoft YaHei"/>
                <a:cs typeface="Microsoft YaHei"/>
              </a:rPr>
              <a:t>次級波</a:t>
            </a:r>
            <a:r>
              <a:rPr sz="1800" b="1" dirty="0">
                <a:solidFill>
                  <a:srgbClr val="6F2F9F"/>
                </a:solidFill>
                <a:latin typeface="Microsoft YaHei"/>
                <a:cs typeface="Microsoft YaHei"/>
              </a:rPr>
              <a:t>動</a:t>
            </a:r>
            <a:r>
              <a:rPr sz="1800" b="1" spc="-20" dirty="0">
                <a:solidFill>
                  <a:srgbClr val="6F2F9F"/>
                </a:solidFill>
                <a:latin typeface="Arial"/>
                <a:cs typeface="Arial"/>
              </a:rPr>
              <a:t>(S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ECONDARY</a:t>
            </a:r>
            <a:endParaRPr sz="1450" dirty="0">
              <a:latin typeface="Arial"/>
              <a:cs typeface="Arial"/>
            </a:endParaRPr>
          </a:p>
          <a:p>
            <a:pPr marL="92075" marR="102870">
              <a:lnSpc>
                <a:spcPct val="100000"/>
              </a:lnSpc>
            </a:pP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450" b="1" spc="-10" dirty="0">
                <a:solidFill>
                  <a:srgbClr val="6F2F9F"/>
                </a:solidFill>
                <a:latin typeface="Arial"/>
                <a:cs typeface="Arial"/>
              </a:rPr>
              <a:t>OVES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z="1800" spc="-10" dirty="0">
                <a:latin typeface="DFKai-SB"/>
                <a:cs typeface="DFKai-SB"/>
              </a:rPr>
              <a:t>：</a:t>
            </a:r>
            <a:r>
              <a:rPr sz="1800" spc="-5" dirty="0">
                <a:latin typeface="DFKai-SB"/>
                <a:cs typeface="DFKai-SB"/>
              </a:rPr>
              <a:t>基本波動下，會 </a:t>
            </a:r>
            <a:r>
              <a:rPr sz="1800" dirty="0">
                <a:latin typeface="DFKai-SB"/>
                <a:cs typeface="DFKai-SB"/>
              </a:rPr>
              <a:t>存在著數個次級波動，通 稱技術修正，也稱為「盤 整」每一盤整期可能持續 數個星期或數月。次級波 動主要產</a:t>
            </a:r>
            <a:r>
              <a:rPr sz="1800" spc="-5" dirty="0">
                <a:latin typeface="DFKai-SB"/>
                <a:cs typeface="DFKai-SB"/>
              </a:rPr>
              <a:t>生原因是投資人 有時對於股</a:t>
            </a:r>
            <a:r>
              <a:rPr sz="1800" dirty="0">
                <a:latin typeface="DFKai-SB"/>
                <a:cs typeface="DFKai-SB"/>
              </a:rPr>
              <a:t>市過於樂觀或 悲觀，致使股市產生超漲 或超跌的情況，雸有技術 性的修正（回跌或</a:t>
            </a:r>
            <a:r>
              <a:rPr sz="1800" spc="-5" dirty="0">
                <a:latin typeface="DFKai-SB"/>
                <a:cs typeface="DFKai-SB"/>
              </a:rPr>
              <a:t>反彈）  。</a:t>
            </a:r>
            <a:endParaRPr sz="1800" dirty="0">
              <a:latin typeface="DFKai-SB"/>
              <a:cs typeface="DFKai-SB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4184" y="612648"/>
            <a:ext cx="2809240" cy="3139440"/>
          </a:xfrm>
          <a:custGeom>
            <a:avLst/>
            <a:gdLst/>
            <a:ahLst/>
            <a:cxnLst/>
            <a:rect l="l" t="t" r="r" b="b"/>
            <a:pathLst>
              <a:path w="2809240" h="3139440">
                <a:moveTo>
                  <a:pt x="0" y="3139440"/>
                </a:moveTo>
                <a:lnTo>
                  <a:pt x="2808732" y="3139440"/>
                </a:lnTo>
                <a:lnTo>
                  <a:pt x="2808732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4184" y="612648"/>
            <a:ext cx="2809240" cy="3139440"/>
          </a:xfrm>
          <a:custGeom>
            <a:avLst/>
            <a:gdLst/>
            <a:ahLst/>
            <a:cxnLst/>
            <a:rect l="l" t="t" r="r" b="b"/>
            <a:pathLst>
              <a:path w="2809240" h="3139440">
                <a:moveTo>
                  <a:pt x="0" y="3139440"/>
                </a:moveTo>
                <a:lnTo>
                  <a:pt x="2808732" y="3139440"/>
                </a:lnTo>
                <a:lnTo>
                  <a:pt x="2808732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23559" y="638047"/>
            <a:ext cx="263017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6F2F9F"/>
                </a:solidFill>
                <a:latin typeface="Microsoft YaHei"/>
                <a:cs typeface="Microsoft YaHei"/>
              </a:rPr>
              <a:t>日常波</a:t>
            </a:r>
            <a:r>
              <a:rPr sz="1800" b="1" dirty="0">
                <a:solidFill>
                  <a:srgbClr val="6F2F9F"/>
                </a:solidFill>
                <a:latin typeface="Microsoft YaHei"/>
                <a:cs typeface="Microsoft YaHei"/>
              </a:rPr>
              <a:t>動</a:t>
            </a:r>
            <a:r>
              <a:rPr sz="1800" b="1" spc="-60" dirty="0">
                <a:solidFill>
                  <a:srgbClr val="6F2F9F"/>
                </a:solidFill>
                <a:latin typeface="Arial"/>
                <a:cs typeface="Arial"/>
              </a:rPr>
              <a:t>(D</a:t>
            </a:r>
            <a:r>
              <a:rPr sz="1450" b="1" spc="-60" dirty="0">
                <a:solidFill>
                  <a:srgbClr val="6F2F9F"/>
                </a:solidFill>
                <a:latin typeface="Arial"/>
                <a:cs typeface="Arial"/>
              </a:rPr>
              <a:t>AY</a:t>
            </a:r>
            <a:r>
              <a:rPr sz="1800" b="1" spc="-60" dirty="0">
                <a:solidFill>
                  <a:srgbClr val="6F2F9F"/>
                </a:solidFill>
                <a:latin typeface="Arial"/>
                <a:cs typeface="Arial"/>
              </a:rPr>
              <a:t>-</a:t>
            </a:r>
            <a:r>
              <a:rPr sz="1450" b="1" spc="-60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1800" b="1" spc="-60" dirty="0">
                <a:solidFill>
                  <a:srgbClr val="6F2F9F"/>
                </a:solidFill>
                <a:latin typeface="Arial"/>
                <a:cs typeface="Arial"/>
              </a:rPr>
              <a:t>-D</a:t>
            </a:r>
            <a:r>
              <a:rPr sz="1450" b="1" spc="-60" dirty="0">
                <a:solidFill>
                  <a:srgbClr val="6F2F9F"/>
                </a:solidFill>
                <a:latin typeface="Arial"/>
                <a:cs typeface="Arial"/>
              </a:rPr>
              <a:t>AY</a:t>
            </a: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1450" b="1" spc="-10" dirty="0">
                <a:solidFill>
                  <a:srgbClr val="6F2F9F"/>
                </a:solidFill>
                <a:latin typeface="Arial"/>
                <a:cs typeface="Arial"/>
              </a:rPr>
              <a:t>VE</a:t>
            </a:r>
            <a:r>
              <a:rPr sz="1450" b="1" spc="-2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z="1800" b="1" spc="5" dirty="0">
                <a:solidFill>
                  <a:srgbClr val="6F2F9F"/>
                </a:solidFill>
                <a:latin typeface="Microsoft YaHei"/>
                <a:cs typeface="Microsoft YaHei"/>
              </a:rPr>
              <a:t>：</a:t>
            </a:r>
            <a:r>
              <a:rPr sz="1800" spc="-5" dirty="0">
                <a:latin typeface="DFKai-SB"/>
                <a:cs typeface="DFKai-SB"/>
              </a:rPr>
              <a:t>日常波動隨機出 </a:t>
            </a:r>
            <a:r>
              <a:rPr sz="1800" dirty="0">
                <a:latin typeface="DFKai-SB"/>
                <a:cs typeface="DFKai-SB"/>
              </a:rPr>
              <a:t>現在基本波動與次級波動 之間，通常由當天利多或 利空消息所造成的。對股 價影響力往往經過一段時 間後就會消失，若此消息 影響股價過大，其所帶來 的漲跌會變成次級波動。 通常技術分析較不重視日 </a:t>
            </a:r>
            <a:r>
              <a:rPr sz="1800" spc="-5" dirty="0">
                <a:latin typeface="DFKai-SB"/>
                <a:cs typeface="DFKai-SB"/>
              </a:rPr>
              <a:t>常波動。</a:t>
            </a:r>
            <a:endParaRPr sz="1800" dirty="0">
              <a:latin typeface="DFKai-SB"/>
              <a:cs typeface="DFKai-SB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01284" y="5597652"/>
            <a:ext cx="2641091" cy="89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66053" y="5648919"/>
            <a:ext cx="2513330" cy="761365"/>
          </a:xfrm>
          <a:custGeom>
            <a:avLst/>
            <a:gdLst/>
            <a:ahLst/>
            <a:cxnLst/>
            <a:rect l="l" t="t" r="r" b="b"/>
            <a:pathLst>
              <a:path w="2513329" h="761364">
                <a:moveTo>
                  <a:pt x="0" y="588469"/>
                </a:moveTo>
                <a:lnTo>
                  <a:pt x="44130" y="629475"/>
                </a:lnTo>
                <a:lnTo>
                  <a:pt x="87871" y="668349"/>
                </a:lnTo>
                <a:lnTo>
                  <a:pt x="130832" y="702960"/>
                </a:lnTo>
                <a:lnTo>
                  <a:pt x="172622" y="731175"/>
                </a:lnTo>
                <a:lnTo>
                  <a:pt x="212851" y="750864"/>
                </a:lnTo>
                <a:lnTo>
                  <a:pt x="261161" y="761334"/>
                </a:lnTo>
                <a:lnTo>
                  <a:pt x="307482" y="759114"/>
                </a:lnTo>
                <a:lnTo>
                  <a:pt x="351637" y="748962"/>
                </a:lnTo>
                <a:lnTo>
                  <a:pt x="393446" y="735636"/>
                </a:lnTo>
                <a:lnTo>
                  <a:pt x="431798" y="720297"/>
                </a:lnTo>
                <a:lnTo>
                  <a:pt x="467185" y="700435"/>
                </a:lnTo>
                <a:lnTo>
                  <a:pt x="501548" y="675340"/>
                </a:lnTo>
                <a:lnTo>
                  <a:pt x="536829" y="644298"/>
                </a:lnTo>
                <a:lnTo>
                  <a:pt x="566177" y="614419"/>
                </a:lnTo>
                <a:lnTo>
                  <a:pt x="595775" y="580236"/>
                </a:lnTo>
                <a:lnTo>
                  <a:pt x="625507" y="542724"/>
                </a:lnTo>
                <a:lnTo>
                  <a:pt x="655258" y="502856"/>
                </a:lnTo>
                <a:lnTo>
                  <a:pt x="684911" y="461609"/>
                </a:lnTo>
                <a:lnTo>
                  <a:pt x="714845" y="416707"/>
                </a:lnTo>
                <a:lnTo>
                  <a:pt x="745072" y="367502"/>
                </a:lnTo>
                <a:lnTo>
                  <a:pt x="775153" y="317403"/>
                </a:lnTo>
                <a:lnTo>
                  <a:pt x="804648" y="269822"/>
                </a:lnTo>
                <a:lnTo>
                  <a:pt x="833120" y="228170"/>
                </a:lnTo>
                <a:lnTo>
                  <a:pt x="865272" y="184791"/>
                </a:lnTo>
                <a:lnTo>
                  <a:pt x="894984" y="147599"/>
                </a:lnTo>
                <a:lnTo>
                  <a:pt x="926149" y="115168"/>
                </a:lnTo>
                <a:lnTo>
                  <a:pt x="962660" y="86070"/>
                </a:lnTo>
                <a:lnTo>
                  <a:pt x="1008540" y="59230"/>
                </a:lnTo>
                <a:lnTo>
                  <a:pt x="1060719" y="35639"/>
                </a:lnTo>
                <a:lnTo>
                  <a:pt x="1112446" y="16966"/>
                </a:lnTo>
                <a:lnTo>
                  <a:pt x="1156970" y="4878"/>
                </a:lnTo>
                <a:lnTo>
                  <a:pt x="1191123" y="0"/>
                </a:lnTo>
                <a:lnTo>
                  <a:pt x="1218930" y="1384"/>
                </a:lnTo>
                <a:lnTo>
                  <a:pt x="1272794" y="20093"/>
                </a:lnTo>
                <a:lnTo>
                  <a:pt x="1336373" y="57212"/>
                </a:lnTo>
                <a:lnTo>
                  <a:pt x="1369288" y="83737"/>
                </a:lnTo>
                <a:lnTo>
                  <a:pt x="1402334" y="116524"/>
                </a:lnTo>
                <a:lnTo>
                  <a:pt x="1429608" y="148839"/>
                </a:lnTo>
                <a:lnTo>
                  <a:pt x="1457888" y="186473"/>
                </a:lnTo>
                <a:lnTo>
                  <a:pt x="1485955" y="227232"/>
                </a:lnTo>
                <a:lnTo>
                  <a:pt x="1512590" y="268926"/>
                </a:lnTo>
                <a:lnTo>
                  <a:pt x="1536573" y="309361"/>
                </a:lnTo>
                <a:lnTo>
                  <a:pt x="1562109" y="361218"/>
                </a:lnTo>
                <a:lnTo>
                  <a:pt x="1584277" y="415296"/>
                </a:lnTo>
                <a:lnTo>
                  <a:pt x="1604563" y="465886"/>
                </a:lnTo>
                <a:lnTo>
                  <a:pt x="1624456" y="507278"/>
                </a:lnTo>
                <a:lnTo>
                  <a:pt x="1658334" y="555169"/>
                </a:lnTo>
                <a:lnTo>
                  <a:pt x="1698498" y="588469"/>
                </a:lnTo>
                <a:lnTo>
                  <a:pt x="1762474" y="635729"/>
                </a:lnTo>
                <a:lnTo>
                  <a:pt x="1799510" y="656863"/>
                </a:lnTo>
                <a:lnTo>
                  <a:pt x="1837309" y="669673"/>
                </a:lnTo>
                <a:lnTo>
                  <a:pt x="1875756" y="671889"/>
                </a:lnTo>
                <a:lnTo>
                  <a:pt x="1915715" y="666496"/>
                </a:lnTo>
                <a:lnTo>
                  <a:pt x="1956984" y="656348"/>
                </a:lnTo>
                <a:lnTo>
                  <a:pt x="1999361" y="644298"/>
                </a:lnTo>
                <a:lnTo>
                  <a:pt x="2044668" y="631290"/>
                </a:lnTo>
                <a:lnTo>
                  <a:pt x="2092452" y="615748"/>
                </a:lnTo>
                <a:lnTo>
                  <a:pt x="2138806" y="596721"/>
                </a:lnTo>
                <a:lnTo>
                  <a:pt x="2179828" y="573254"/>
                </a:lnTo>
                <a:lnTo>
                  <a:pt x="2210943" y="547560"/>
                </a:lnTo>
                <a:lnTo>
                  <a:pt x="2260980" y="483809"/>
                </a:lnTo>
                <a:lnTo>
                  <a:pt x="2295525" y="436234"/>
                </a:lnTo>
                <a:lnTo>
                  <a:pt x="2320838" y="402257"/>
                </a:lnTo>
                <a:lnTo>
                  <a:pt x="2348807" y="363884"/>
                </a:lnTo>
                <a:lnTo>
                  <a:pt x="2378990" y="321850"/>
                </a:lnTo>
                <a:lnTo>
                  <a:pt x="2410949" y="276886"/>
                </a:lnTo>
                <a:lnTo>
                  <a:pt x="2444242" y="229724"/>
                </a:lnTo>
                <a:lnTo>
                  <a:pt x="2478431" y="181098"/>
                </a:lnTo>
                <a:lnTo>
                  <a:pt x="2513076" y="131739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1952" y="5379720"/>
            <a:ext cx="2721863" cy="1254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8528" y="5361432"/>
            <a:ext cx="2677191" cy="132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3255" y="3893820"/>
            <a:ext cx="2772410" cy="1754505"/>
          </a:xfrm>
          <a:prstGeom prst="rect">
            <a:avLst/>
          </a:prstGeom>
          <a:solidFill>
            <a:srgbClr val="CCFFFF"/>
          </a:solidFill>
          <a:ln w="9144">
            <a:solidFill>
              <a:srgbClr val="FD853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動量策略，股市熱時候才</a:t>
            </a: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DFKai-SB"/>
                <a:cs typeface="DFKai-SB"/>
              </a:rPr>
              <a:t>買，冷的時候賣掉</a:t>
            </a:r>
            <a:endParaRPr sz="1800" dirty="0">
              <a:latin typeface="DFKai-SB"/>
              <a:cs typeface="DFKai-SB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DFKai-SB"/>
                <a:cs typeface="DFKai-SB"/>
              </a:rPr>
              <a:t>趨勢法則</a:t>
            </a:r>
          </a:p>
          <a:p>
            <a:pPr marL="9144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偏向長期投資</a:t>
            </a:r>
          </a:p>
          <a:p>
            <a:pPr marL="9144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搭配均線與</a:t>
            </a:r>
            <a:r>
              <a:rPr sz="1800" spc="-5" dirty="0">
                <a:latin typeface="Arial"/>
                <a:cs typeface="Arial"/>
              </a:rPr>
              <a:t>MACD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1235" y="3925823"/>
            <a:ext cx="2772410" cy="1477010"/>
          </a:xfrm>
          <a:prstGeom prst="rect">
            <a:avLst/>
          </a:prstGeom>
          <a:solidFill>
            <a:srgbClr val="CCFFFF"/>
          </a:solidFill>
          <a:ln w="9144">
            <a:solidFill>
              <a:srgbClr val="FD8537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DFKai-SB"/>
                <a:cs typeface="DFKai-SB"/>
              </a:rPr>
              <a:t>反向策略，股市過熱時賣</a:t>
            </a:r>
          </a:p>
          <a:p>
            <a:pPr marL="90805" marR="61277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DFKai-SB"/>
                <a:cs typeface="DFKai-SB"/>
              </a:rPr>
              <a:t>掉，股市過冷時買 進反市場心理法則</a:t>
            </a:r>
          </a:p>
          <a:p>
            <a:pPr marL="90805" marR="1060450">
              <a:lnSpc>
                <a:spcPct val="100000"/>
              </a:lnSpc>
            </a:pPr>
            <a:r>
              <a:rPr sz="1800" dirty="0">
                <a:latin typeface="DFKai-SB"/>
                <a:cs typeface="DFKai-SB"/>
              </a:rPr>
              <a:t>偏向短期操作 搭</a:t>
            </a:r>
            <a:r>
              <a:rPr sz="1800" spc="-5" dirty="0">
                <a:latin typeface="DFKai-SB"/>
                <a:cs typeface="DFKai-SB"/>
              </a:rPr>
              <a:t>配</a:t>
            </a:r>
            <a:r>
              <a:rPr sz="1800" spc="-5" dirty="0">
                <a:latin typeface="Arial"/>
                <a:cs typeface="Arial"/>
              </a:rPr>
              <a:t>RSI</a:t>
            </a:r>
            <a:r>
              <a:rPr sz="1800" dirty="0">
                <a:latin typeface="DFKai-SB"/>
                <a:cs typeface="DFKai-SB"/>
              </a:rPr>
              <a:t>與</a:t>
            </a:r>
            <a:r>
              <a:rPr sz="1800" spc="-10" dirty="0">
                <a:latin typeface="Arial"/>
                <a:cs typeface="Arial"/>
              </a:rPr>
              <a:t>KD  </a:t>
            </a:r>
            <a:r>
              <a:rPr sz="1800" dirty="0">
                <a:latin typeface="DFKai-SB"/>
                <a:cs typeface="DFKai-SB"/>
              </a:rPr>
              <a:t>值</a:t>
            </a:r>
          </a:p>
        </p:txBody>
      </p:sp>
      <p:sp>
        <p:nvSpPr>
          <p:cNvPr id="27" name="object 27"/>
          <p:cNvSpPr/>
          <p:nvPr/>
        </p:nvSpPr>
        <p:spPr>
          <a:xfrm>
            <a:off x="6031991" y="3925823"/>
            <a:ext cx="2772410" cy="922019"/>
          </a:xfrm>
          <a:custGeom>
            <a:avLst/>
            <a:gdLst/>
            <a:ahLst/>
            <a:cxnLst/>
            <a:rect l="l" t="t" r="r" b="b"/>
            <a:pathLst>
              <a:path w="2772409" h="922020">
                <a:moveTo>
                  <a:pt x="0" y="922019"/>
                </a:moveTo>
                <a:lnTo>
                  <a:pt x="2772156" y="922019"/>
                </a:lnTo>
                <a:lnTo>
                  <a:pt x="2772156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1991" y="3925823"/>
            <a:ext cx="2772410" cy="922019"/>
          </a:xfrm>
          <a:custGeom>
            <a:avLst/>
            <a:gdLst/>
            <a:ahLst/>
            <a:cxnLst/>
            <a:rect l="l" t="t" r="r" b="b"/>
            <a:pathLst>
              <a:path w="2772409" h="922020">
                <a:moveTo>
                  <a:pt x="0" y="922019"/>
                </a:moveTo>
                <a:lnTo>
                  <a:pt x="2772156" y="922019"/>
                </a:lnTo>
                <a:lnTo>
                  <a:pt x="2772156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39200" y="0"/>
            <a:ext cx="71755" cy="6858000"/>
          </a:xfrm>
          <a:prstGeom prst="rect">
            <a:avLst/>
          </a:prstGeom>
          <a:solidFill>
            <a:srgbClr val="FDC3AD">
              <a:alpha val="8705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DFKai-SB"/>
                <a:cs typeface="DFKai-SB"/>
              </a:rPr>
              <a:t>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1621" y="3949649"/>
            <a:ext cx="2540000" cy="85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1800" spc="-5" dirty="0">
                <a:latin typeface="DFKai-SB"/>
                <a:cs typeface="DFKai-SB"/>
              </a:rPr>
              <a:t>搭配閃電交易以及搶帽客 </a:t>
            </a:r>
            <a:r>
              <a:rPr sz="1800" dirty="0">
                <a:latin typeface="DFKai-SB"/>
                <a:cs typeface="DFKai-SB"/>
              </a:rPr>
              <a:t>利用報價延遲或偵測市場 瞬間交易量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76943"/>
            <a:ext cx="5169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DFKai-SB"/>
                <a:cs typeface="DFKai-SB"/>
              </a:rPr>
              <a:t>技術分析的基本概</a:t>
            </a:r>
            <a:r>
              <a:rPr sz="3000" spc="5" dirty="0">
                <a:solidFill>
                  <a:srgbClr val="000000"/>
                </a:solidFill>
                <a:latin typeface="DFKai-SB"/>
                <a:cs typeface="DFKai-SB"/>
              </a:rPr>
              <a:t>念</a:t>
            </a:r>
            <a:r>
              <a:rPr sz="3000" dirty="0">
                <a:solidFill>
                  <a:srgbClr val="000000"/>
                </a:solidFill>
                <a:latin typeface="DFKai-SB"/>
                <a:cs typeface="DFKai-SB"/>
              </a:rPr>
              <a:t>-道氏理論</a:t>
            </a:r>
            <a:endParaRPr sz="300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887" y="1371600"/>
            <a:ext cx="7488935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001" y="-14417"/>
            <a:ext cx="4212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DFKai-SB"/>
                <a:cs typeface="DFKai-SB"/>
              </a:rPr>
              <a:t>趨勢</a:t>
            </a:r>
            <a:r>
              <a:rPr sz="3200" dirty="0">
                <a:latin typeface="DFKai-SB"/>
                <a:cs typeface="DFKai-SB"/>
              </a:rPr>
              <a:t>線理</a:t>
            </a:r>
            <a:r>
              <a:rPr sz="3200" spc="785" dirty="0">
                <a:latin typeface="DFKai-SB"/>
                <a:cs typeface="DFKai-SB"/>
              </a:rPr>
              <a:t>論</a:t>
            </a:r>
            <a:r>
              <a:rPr sz="3200" dirty="0"/>
              <a:t>T</a:t>
            </a:r>
            <a:r>
              <a:rPr sz="2550" dirty="0"/>
              <a:t>REND</a:t>
            </a:r>
            <a:r>
              <a:rPr sz="2550" spc="140" dirty="0"/>
              <a:t> </a:t>
            </a:r>
            <a:r>
              <a:rPr sz="3200" dirty="0"/>
              <a:t>L</a:t>
            </a:r>
            <a:r>
              <a:rPr sz="2550" dirty="0"/>
              <a:t>INE</a:t>
            </a:r>
            <a:endParaRPr sz="2550" dirty="0">
              <a:latin typeface="DFKai-SB"/>
              <a:cs typeface="DFKai-S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819" y="548640"/>
            <a:ext cx="6266687" cy="3829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4659" y="548640"/>
            <a:ext cx="1965960" cy="2307590"/>
          </a:xfrm>
          <a:custGeom>
            <a:avLst/>
            <a:gdLst/>
            <a:ahLst/>
            <a:cxnLst/>
            <a:rect l="l" t="t" r="r" b="b"/>
            <a:pathLst>
              <a:path w="1965959" h="2307590">
                <a:moveTo>
                  <a:pt x="0" y="2307336"/>
                </a:moveTo>
                <a:lnTo>
                  <a:pt x="1965959" y="2307336"/>
                </a:lnTo>
                <a:lnTo>
                  <a:pt x="1965959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4659" y="548640"/>
            <a:ext cx="1965960" cy="2307590"/>
          </a:xfrm>
          <a:custGeom>
            <a:avLst/>
            <a:gdLst/>
            <a:ahLst/>
            <a:cxnLst/>
            <a:rect l="l" t="t" r="r" b="b"/>
            <a:pathLst>
              <a:path w="1965959" h="2307590">
                <a:moveTo>
                  <a:pt x="0" y="2307336"/>
                </a:moveTo>
                <a:lnTo>
                  <a:pt x="1965959" y="2307336"/>
                </a:lnTo>
                <a:lnTo>
                  <a:pt x="1965959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ln w="914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4034" y="572261"/>
            <a:ext cx="18389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240" dirty="0">
                <a:latin typeface="DFKai-SB"/>
                <a:cs typeface="DFKai-SB"/>
              </a:rPr>
              <a:t>上升趨勢代表一 波比一波高的走 勢</a:t>
            </a:r>
            <a:r>
              <a:rPr sz="1800" dirty="0">
                <a:latin typeface="DFKai-SB"/>
                <a:cs typeface="DFKai-SB"/>
              </a:rPr>
              <a:t>，</a:t>
            </a:r>
            <a:r>
              <a:rPr sz="1800" spc="-760" dirty="0">
                <a:latin typeface="DFKai-SB"/>
                <a:cs typeface="DFKai-SB"/>
              </a:rPr>
              <a:t> </a:t>
            </a:r>
            <a:r>
              <a:rPr sz="1800" spc="240" dirty="0">
                <a:latin typeface="DFKai-SB"/>
                <a:cs typeface="DFKai-SB"/>
              </a:rPr>
              <a:t>下降趨勢則 代表一波比一波 低的下跌走勢</a:t>
            </a:r>
            <a:r>
              <a:rPr sz="1800" dirty="0">
                <a:latin typeface="DFKai-SB"/>
                <a:cs typeface="DFKai-SB"/>
              </a:rPr>
              <a:t>，  </a:t>
            </a:r>
            <a:r>
              <a:rPr sz="1800" spc="240" dirty="0">
                <a:latin typeface="DFKai-SB"/>
                <a:cs typeface="DFKai-SB"/>
              </a:rPr>
              <a:t>而盤整趨勢則是 水平式的高峰與 </a:t>
            </a:r>
            <a:r>
              <a:rPr sz="1800" dirty="0">
                <a:latin typeface="DFKai-SB"/>
                <a:cs typeface="DFKai-SB"/>
              </a:rPr>
              <a:t>谷底。</a:t>
            </a:r>
          </a:p>
        </p:txBody>
      </p:sp>
      <p:sp>
        <p:nvSpPr>
          <p:cNvPr id="7" name="object 7"/>
          <p:cNvSpPr/>
          <p:nvPr/>
        </p:nvSpPr>
        <p:spPr>
          <a:xfrm>
            <a:off x="5291328" y="4940808"/>
            <a:ext cx="3476625" cy="1478280"/>
          </a:xfrm>
          <a:custGeom>
            <a:avLst/>
            <a:gdLst/>
            <a:ahLst/>
            <a:cxnLst/>
            <a:rect l="l" t="t" r="r" b="b"/>
            <a:pathLst>
              <a:path w="3476625" h="1478279">
                <a:moveTo>
                  <a:pt x="0" y="1478280"/>
                </a:moveTo>
                <a:lnTo>
                  <a:pt x="3476244" y="1478280"/>
                </a:lnTo>
                <a:lnTo>
                  <a:pt x="3476244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1328" y="4940808"/>
            <a:ext cx="3476625" cy="1478280"/>
          </a:xfrm>
          <a:custGeom>
            <a:avLst/>
            <a:gdLst/>
            <a:ahLst/>
            <a:cxnLst/>
            <a:rect l="l" t="t" r="r" b="b"/>
            <a:pathLst>
              <a:path w="3476625" h="1478279">
                <a:moveTo>
                  <a:pt x="0" y="1478280"/>
                </a:moveTo>
                <a:lnTo>
                  <a:pt x="3476244" y="1478280"/>
                </a:lnTo>
                <a:lnTo>
                  <a:pt x="3476244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71591" y="4920183"/>
            <a:ext cx="3225800" cy="1445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1800"/>
              </a:lnSpc>
              <a:spcBef>
                <a:spcPts val="459"/>
              </a:spcBef>
            </a:pPr>
            <a:r>
              <a:rPr sz="1800" spc="-5" dirty="0">
                <a:latin typeface="DFKai-SB"/>
                <a:cs typeface="DFKai-SB"/>
              </a:rPr>
              <a:t>上升趨勢中，不是認為股價應該 </a:t>
            </a:r>
            <a:r>
              <a:rPr sz="1800" dirty="0">
                <a:latin typeface="DFKai-SB"/>
                <a:cs typeface="DFKai-SB"/>
              </a:rPr>
              <a:t>要多高，而是市場上認為可以撿 便宜的價格，逐漸走高。</a:t>
            </a:r>
          </a:p>
          <a:p>
            <a:pPr marL="12700" marR="5080" algn="just">
              <a:lnSpc>
                <a:spcPts val="1800"/>
              </a:lnSpc>
              <a:spcBef>
                <a:spcPts val="5"/>
              </a:spcBef>
            </a:pPr>
            <a:r>
              <a:rPr sz="1800" dirty="0">
                <a:latin typeface="DFKai-SB"/>
                <a:cs typeface="DFKai-SB"/>
              </a:rPr>
              <a:t>下降趨勢中，不是認為股價應該 有多低，而是市場上對嫌貴該賣</a:t>
            </a:r>
          </a:p>
          <a:p>
            <a:pPr marL="12700" algn="just">
              <a:lnSpc>
                <a:spcPts val="1810"/>
              </a:lnSpc>
            </a:pPr>
            <a:r>
              <a:rPr sz="1800" spc="-5" dirty="0">
                <a:latin typeface="DFKai-SB"/>
                <a:cs typeface="DFKai-SB"/>
              </a:rPr>
              <a:t>出價格之認知，越來越低。</a:t>
            </a:r>
            <a:endParaRPr sz="1800" dirty="0">
              <a:latin typeface="DFKai-SB"/>
              <a:cs typeface="DFKai-SB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1856" y="4581144"/>
            <a:ext cx="3983736" cy="2139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499" y="32956"/>
            <a:ext cx="2059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DFKai-SB"/>
                <a:cs typeface="DFKai-SB"/>
              </a:rPr>
              <a:t>移動</a:t>
            </a:r>
            <a:r>
              <a:rPr sz="3200" spc="-15" dirty="0">
                <a:latin typeface="DFKai-SB"/>
                <a:cs typeface="DFKai-SB"/>
              </a:rPr>
              <a:t>平</a:t>
            </a:r>
            <a:r>
              <a:rPr sz="3200" spc="5" dirty="0">
                <a:latin typeface="DFKai-SB"/>
                <a:cs typeface="DFKai-SB"/>
              </a:rPr>
              <a:t>均線</a:t>
            </a:r>
            <a:endParaRPr sz="3200" dirty="0">
              <a:latin typeface="DFKai-SB"/>
              <a:cs typeface="DFKai-S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2499" y="1790537"/>
            <a:ext cx="48196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95"/>
              </a:lnSpc>
            </a:pPr>
            <a:r>
              <a:rPr sz="1900" spc="-5" dirty="0">
                <a:latin typeface="DFKai-SB"/>
                <a:cs typeface="DFKai-SB"/>
              </a:rPr>
              <a:t>滑”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31" y="836675"/>
            <a:ext cx="2880360" cy="1571625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 marR="128270">
              <a:lnSpc>
                <a:spcPct val="80100"/>
              </a:lnSpc>
              <a:spcBef>
                <a:spcPts val="280"/>
              </a:spcBef>
            </a:pPr>
            <a:r>
              <a:rPr sz="1900" spc="-5" dirty="0">
                <a:latin typeface="DFKai-SB"/>
                <a:cs typeface="DFKai-SB"/>
              </a:rPr>
              <a:t>在某一</a:t>
            </a:r>
            <a:r>
              <a:rPr sz="1900" dirty="0">
                <a:latin typeface="DFKai-SB"/>
                <a:cs typeface="DFKai-SB"/>
              </a:rPr>
              <a:t>段</a:t>
            </a:r>
            <a:r>
              <a:rPr sz="1900" spc="-5" dirty="0">
                <a:latin typeface="DFKai-SB"/>
                <a:cs typeface="DFKai-SB"/>
              </a:rPr>
              <a:t>期</a:t>
            </a:r>
            <a:r>
              <a:rPr sz="1900" dirty="0">
                <a:latin typeface="DFKai-SB"/>
                <a:cs typeface="DFKai-SB"/>
              </a:rPr>
              <a:t>間</a:t>
            </a:r>
            <a:r>
              <a:rPr sz="1900" spc="-5" dirty="0">
                <a:latin typeface="DFKai-SB"/>
                <a:cs typeface="DFKai-SB"/>
              </a:rPr>
              <a:t>內，股</a:t>
            </a:r>
            <a:r>
              <a:rPr sz="1900" dirty="0">
                <a:latin typeface="DFKai-SB"/>
                <a:cs typeface="DFKai-SB"/>
              </a:rPr>
              <a:t>價 </a:t>
            </a:r>
            <a:r>
              <a:rPr sz="1900" spc="-5" dirty="0">
                <a:latin typeface="DFKai-SB"/>
                <a:cs typeface="DFKai-SB"/>
              </a:rPr>
              <a:t>指數的平</a:t>
            </a:r>
            <a:r>
              <a:rPr sz="1900" dirty="0">
                <a:latin typeface="DFKai-SB"/>
                <a:cs typeface="DFKai-SB"/>
              </a:rPr>
              <a:t>均</a:t>
            </a:r>
            <a:r>
              <a:rPr sz="1900" spc="-5" dirty="0">
                <a:latin typeface="DFKai-SB"/>
                <a:cs typeface="DFKai-SB"/>
              </a:rPr>
              <a:t>水</a:t>
            </a:r>
            <a:r>
              <a:rPr sz="1900" dirty="0">
                <a:latin typeface="DFKai-SB"/>
                <a:cs typeface="DFKai-SB"/>
              </a:rPr>
              <a:t>平</a:t>
            </a:r>
            <a:r>
              <a:rPr sz="1900" spc="-5" dirty="0">
                <a:latin typeface="DFKai-SB"/>
                <a:cs typeface="DFKai-SB"/>
              </a:rPr>
              <a:t>，其目 </a:t>
            </a:r>
            <a:r>
              <a:rPr sz="1900" dirty="0">
                <a:latin typeface="DFKai-SB"/>
                <a:cs typeface="DFKai-SB"/>
              </a:rPr>
              <a:t>的</a:t>
            </a:r>
            <a:r>
              <a:rPr sz="1900" spc="-5" dirty="0">
                <a:latin typeface="DFKai-SB"/>
                <a:cs typeface="DFKai-SB"/>
              </a:rPr>
              <a:t>是去除</a:t>
            </a:r>
            <a:r>
              <a:rPr sz="1900" spc="-15" dirty="0">
                <a:latin typeface="DFKai-SB"/>
                <a:cs typeface="DFKai-SB"/>
              </a:rPr>
              <a:t>市</a:t>
            </a:r>
            <a:r>
              <a:rPr sz="1900" dirty="0">
                <a:latin typeface="DFKai-SB"/>
                <a:cs typeface="DFKai-SB"/>
              </a:rPr>
              <a:t>場</a:t>
            </a:r>
            <a:r>
              <a:rPr sz="1900" spc="-5" dirty="0">
                <a:latin typeface="DFKai-SB"/>
                <a:cs typeface="DFKai-SB"/>
              </a:rPr>
              <a:t>內</a:t>
            </a:r>
            <a:r>
              <a:rPr sz="1900" dirty="0">
                <a:latin typeface="DFKai-SB"/>
                <a:cs typeface="DFKai-SB"/>
              </a:rPr>
              <a:t>每</a:t>
            </a:r>
            <a:r>
              <a:rPr sz="1900" spc="-5" dirty="0">
                <a:latin typeface="DFKai-SB"/>
                <a:cs typeface="DFKai-SB"/>
              </a:rPr>
              <a:t>日的 </a:t>
            </a:r>
            <a:r>
              <a:rPr sz="1900" spc="-15" dirty="0">
                <a:latin typeface="DFKai-SB"/>
                <a:cs typeface="DFKai-SB"/>
              </a:rPr>
              <a:t>不</a:t>
            </a:r>
            <a:r>
              <a:rPr sz="1900" dirty="0">
                <a:latin typeface="DFKai-SB"/>
                <a:cs typeface="DFKai-SB"/>
              </a:rPr>
              <a:t>規</a:t>
            </a:r>
            <a:r>
              <a:rPr sz="1900" spc="-5" dirty="0">
                <a:latin typeface="DFKai-SB"/>
                <a:cs typeface="DFKai-SB"/>
              </a:rPr>
              <a:t>則變動，</a:t>
            </a:r>
            <a:r>
              <a:rPr sz="1900" dirty="0">
                <a:latin typeface="DFKai-SB"/>
                <a:cs typeface="DFKai-SB"/>
              </a:rPr>
              <a:t>俾</a:t>
            </a:r>
            <a:r>
              <a:rPr sz="1900" spc="-5" dirty="0">
                <a:latin typeface="DFKai-SB"/>
                <a:cs typeface="DFKai-SB"/>
              </a:rPr>
              <a:t>便</a:t>
            </a:r>
            <a:r>
              <a:rPr sz="1900" dirty="0">
                <a:latin typeface="DFKai-SB"/>
                <a:cs typeface="DFKai-SB"/>
              </a:rPr>
              <a:t>觀</a:t>
            </a:r>
            <a:r>
              <a:rPr sz="1900" spc="-5" dirty="0">
                <a:latin typeface="DFKai-SB"/>
                <a:cs typeface="DFKai-SB"/>
              </a:rPr>
              <a:t>察 市場</a:t>
            </a:r>
            <a:r>
              <a:rPr sz="1900" dirty="0">
                <a:latin typeface="DFKai-SB"/>
                <a:cs typeface="DFKai-SB"/>
              </a:rPr>
              <a:t>的</a:t>
            </a:r>
            <a:r>
              <a:rPr sz="1900" spc="-5" dirty="0">
                <a:latin typeface="DFKai-SB"/>
                <a:cs typeface="DFKai-SB"/>
              </a:rPr>
              <a:t>主要趨勢</a:t>
            </a:r>
            <a:r>
              <a:rPr sz="1900" dirty="0">
                <a:latin typeface="DFKai-SB"/>
                <a:cs typeface="DFKai-SB"/>
              </a:rPr>
              <a:t>。</a:t>
            </a:r>
            <a:r>
              <a:rPr sz="1900" spc="-5" dirty="0">
                <a:latin typeface="DFKai-SB"/>
                <a:cs typeface="DFKai-SB"/>
              </a:rPr>
              <a:t>因</a:t>
            </a:r>
            <a:r>
              <a:rPr sz="1900" dirty="0">
                <a:latin typeface="DFKai-SB"/>
                <a:cs typeface="DFKai-SB"/>
              </a:rPr>
              <a:t>此 </a:t>
            </a:r>
            <a:r>
              <a:rPr sz="1900" spc="-5" dirty="0">
                <a:latin typeface="DFKai-SB"/>
                <a:cs typeface="DFKai-SB"/>
              </a:rPr>
              <a:t>具有“平</a:t>
            </a:r>
            <a:r>
              <a:rPr sz="1900" spc="-25" dirty="0">
                <a:latin typeface="DFKai-SB"/>
                <a:cs typeface="DFKai-SB"/>
              </a:rPr>
              <a:t> </a:t>
            </a:r>
            <a:r>
              <a:rPr sz="1900" spc="-5" dirty="0">
                <a:latin typeface="DFKai-SB"/>
                <a:cs typeface="DFKai-SB"/>
              </a:rPr>
              <a:t>作用的</a:t>
            </a:r>
            <a:r>
              <a:rPr sz="1900" dirty="0">
                <a:latin typeface="DFKai-SB"/>
                <a:cs typeface="DFKai-SB"/>
              </a:rPr>
              <a:t>功</a:t>
            </a:r>
            <a:r>
              <a:rPr sz="1900" spc="-5" dirty="0">
                <a:latin typeface="DFKai-SB"/>
                <a:cs typeface="DFKai-SB"/>
              </a:rPr>
              <a:t>能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1820" y="332231"/>
            <a:ext cx="5473065" cy="830580"/>
          </a:xfrm>
          <a:custGeom>
            <a:avLst/>
            <a:gdLst/>
            <a:ahLst/>
            <a:cxnLst/>
            <a:rect l="l" t="t" r="r" b="b"/>
            <a:pathLst>
              <a:path w="5473065" h="830580">
                <a:moveTo>
                  <a:pt x="0" y="830580"/>
                </a:moveTo>
                <a:lnTo>
                  <a:pt x="5472683" y="830580"/>
                </a:lnTo>
                <a:lnTo>
                  <a:pt x="5472683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643" y="762083"/>
            <a:ext cx="2187575" cy="0"/>
          </a:xfrm>
          <a:custGeom>
            <a:avLst/>
            <a:gdLst/>
            <a:ahLst/>
            <a:cxnLst/>
            <a:rect l="l" t="t" r="r" b="b"/>
            <a:pathLst>
              <a:path w="2187575">
                <a:moveTo>
                  <a:pt x="0" y="0"/>
                </a:moveTo>
                <a:lnTo>
                  <a:pt x="2187243" y="0"/>
                </a:lnTo>
              </a:path>
            </a:pathLst>
          </a:custGeom>
          <a:ln w="13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4291" y="762083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5">
                <a:moveTo>
                  <a:pt x="0" y="0"/>
                </a:moveTo>
                <a:lnTo>
                  <a:pt x="1770633" y="0"/>
                </a:lnTo>
              </a:path>
            </a:pathLst>
          </a:custGeom>
          <a:ln w="13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3633" y="332228"/>
            <a:ext cx="1125309" cy="488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5955" y="725044"/>
            <a:ext cx="603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8566" y="507716"/>
            <a:ext cx="2181225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550" i="1" spc="-229" dirty="0">
                <a:latin typeface="Times New Roman"/>
                <a:cs typeface="Times New Roman"/>
              </a:rPr>
              <a:t>MA </a:t>
            </a:r>
            <a:r>
              <a:rPr sz="2550" spc="-95" dirty="0">
                <a:latin typeface="Times New Roman"/>
                <a:cs typeface="Times New Roman"/>
              </a:rPr>
              <a:t>(</a:t>
            </a:r>
            <a:r>
              <a:rPr sz="2550" i="1" spc="-95" dirty="0">
                <a:latin typeface="Times New Roman"/>
                <a:cs typeface="Times New Roman"/>
              </a:rPr>
              <a:t>n</a:t>
            </a:r>
            <a:r>
              <a:rPr sz="2550" spc="-95" dirty="0">
                <a:latin typeface="Times New Roman"/>
                <a:cs typeface="Times New Roman"/>
              </a:rPr>
              <a:t>) </a:t>
            </a:r>
            <a:r>
              <a:rPr sz="2550" i="1" spc="-180" dirty="0">
                <a:latin typeface="Times New Roman"/>
                <a:cs typeface="Times New Roman"/>
              </a:rPr>
              <a:t>= </a:t>
            </a:r>
            <a:r>
              <a:rPr sz="3825" i="1" spc="-472" baseline="35947" dirty="0">
                <a:latin typeface="Times New Roman"/>
                <a:cs typeface="Times New Roman"/>
              </a:rPr>
              <a:t>P</a:t>
            </a:r>
            <a:r>
              <a:rPr sz="2175" i="1" spc="-472" baseline="36398" dirty="0">
                <a:latin typeface="Times New Roman"/>
                <a:cs typeface="Times New Roman"/>
              </a:rPr>
              <a:t>t </a:t>
            </a:r>
            <a:r>
              <a:rPr sz="3825" spc="-225" baseline="35947" dirty="0">
                <a:latin typeface="Symbol"/>
                <a:cs typeface="Symbol"/>
              </a:rPr>
              <a:t></a:t>
            </a:r>
            <a:r>
              <a:rPr sz="3825" spc="-225" baseline="35947" dirty="0">
                <a:latin typeface="Times New Roman"/>
                <a:cs typeface="Times New Roman"/>
              </a:rPr>
              <a:t> </a:t>
            </a:r>
            <a:r>
              <a:rPr sz="3825" i="1" spc="-472" baseline="35947" dirty="0">
                <a:latin typeface="Times New Roman"/>
                <a:cs typeface="Times New Roman"/>
              </a:rPr>
              <a:t>P</a:t>
            </a:r>
            <a:r>
              <a:rPr sz="2175" i="1" spc="-472" baseline="36398" dirty="0">
                <a:latin typeface="Times New Roman"/>
                <a:cs typeface="Times New Roman"/>
              </a:rPr>
              <a:t>t </a:t>
            </a:r>
            <a:r>
              <a:rPr sz="2175" spc="-165" baseline="36398" dirty="0">
                <a:latin typeface="Symbol"/>
                <a:cs typeface="Symbol"/>
              </a:rPr>
              <a:t></a:t>
            </a:r>
            <a:r>
              <a:rPr sz="2175" spc="-165" baseline="36398" dirty="0">
                <a:latin typeface="Times New Roman"/>
                <a:cs typeface="Times New Roman"/>
              </a:rPr>
              <a:t>1</a:t>
            </a:r>
            <a:r>
              <a:rPr sz="2175" spc="-52" baseline="36398" dirty="0">
                <a:latin typeface="Times New Roman"/>
                <a:cs typeface="Times New Roman"/>
              </a:rPr>
              <a:t> </a:t>
            </a:r>
            <a:r>
              <a:rPr sz="3825" spc="-225" baseline="35947" dirty="0">
                <a:latin typeface="Symbol"/>
                <a:cs typeface="Symbol"/>
              </a:rPr>
              <a:t></a:t>
            </a:r>
            <a:endParaRPr sz="3825" baseline="35947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2627" y="236557"/>
            <a:ext cx="3261360" cy="9359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87375" indent="-214629">
              <a:lnSpc>
                <a:spcPct val="100000"/>
              </a:lnSpc>
              <a:spcBef>
                <a:spcPts val="625"/>
              </a:spcBef>
              <a:buFont typeface="Symbol"/>
              <a:buChar char=""/>
              <a:tabLst>
                <a:tab pos="588010" algn="l"/>
              </a:tabLst>
            </a:pPr>
            <a:r>
              <a:rPr sz="3825" i="1" spc="-472" baseline="1089" dirty="0">
                <a:latin typeface="Times New Roman"/>
                <a:cs typeface="Times New Roman"/>
              </a:rPr>
              <a:t>P</a:t>
            </a:r>
            <a:r>
              <a:rPr sz="2175" i="1" spc="-472" baseline="-24904" dirty="0">
                <a:latin typeface="Times New Roman"/>
                <a:cs typeface="Times New Roman"/>
              </a:rPr>
              <a:t>t</a:t>
            </a:r>
            <a:r>
              <a:rPr sz="2175" i="1" spc="-427" baseline="-24904" dirty="0">
                <a:latin typeface="Times New Roman"/>
                <a:cs typeface="Times New Roman"/>
              </a:rPr>
              <a:t> </a:t>
            </a:r>
            <a:r>
              <a:rPr sz="2175" spc="-82" baseline="-24904" dirty="0">
                <a:latin typeface="Symbol"/>
                <a:cs typeface="Symbol"/>
              </a:rPr>
              <a:t></a:t>
            </a:r>
            <a:r>
              <a:rPr sz="2175" i="1" spc="-82" baseline="-24904" dirty="0">
                <a:latin typeface="Times New Roman"/>
                <a:cs typeface="Times New Roman"/>
              </a:rPr>
              <a:t>n</a:t>
            </a:r>
            <a:r>
              <a:rPr sz="2175" spc="-82" baseline="-24904" dirty="0">
                <a:latin typeface="Symbol"/>
                <a:cs typeface="Symbol"/>
              </a:rPr>
              <a:t></a:t>
            </a:r>
            <a:r>
              <a:rPr sz="2175" spc="-82" baseline="-24904" dirty="0">
                <a:latin typeface="Times New Roman"/>
                <a:cs typeface="Times New Roman"/>
              </a:rPr>
              <a:t>1</a:t>
            </a:r>
            <a:r>
              <a:rPr sz="2175" spc="157" baseline="-24904" dirty="0">
                <a:latin typeface="Times New Roman"/>
                <a:cs typeface="Times New Roman"/>
              </a:rPr>
              <a:t> </a:t>
            </a:r>
            <a:r>
              <a:rPr sz="3825" spc="-225" baseline="-34858" dirty="0">
                <a:latin typeface="Symbol"/>
                <a:cs typeface="Symbol"/>
              </a:rPr>
              <a:t></a:t>
            </a:r>
            <a:r>
              <a:rPr sz="3825" baseline="-34858" dirty="0">
                <a:latin typeface="Times New Roman"/>
                <a:cs typeface="Times New Roman"/>
              </a:rPr>
              <a:t> </a:t>
            </a:r>
            <a:r>
              <a:rPr sz="2550" i="1" spc="-720" dirty="0">
                <a:latin typeface="Times New Roman"/>
                <a:cs typeface="Times New Roman"/>
              </a:rPr>
              <a:t>n</a:t>
            </a:r>
            <a:r>
              <a:rPr sz="2550" spc="-345" dirty="0">
                <a:latin typeface="DFKai-SB"/>
                <a:cs typeface="DFKai-SB"/>
              </a:rPr>
              <a:t>日</a:t>
            </a:r>
            <a:r>
              <a:rPr sz="2550" spc="-340" dirty="0">
                <a:latin typeface="DFKai-SB"/>
                <a:cs typeface="DFKai-SB"/>
              </a:rPr>
              <a:t>收盤</a:t>
            </a:r>
            <a:r>
              <a:rPr sz="2550" spc="-345" dirty="0">
                <a:latin typeface="DFKai-SB"/>
                <a:cs typeface="DFKai-SB"/>
              </a:rPr>
              <a:t>價</a:t>
            </a:r>
            <a:r>
              <a:rPr sz="2550" spc="-340" dirty="0">
                <a:latin typeface="DFKai-SB"/>
                <a:cs typeface="DFKai-SB"/>
              </a:rPr>
              <a:t>之</a:t>
            </a:r>
            <a:r>
              <a:rPr sz="2550" spc="-270" dirty="0">
                <a:latin typeface="DFKai-SB"/>
                <a:cs typeface="DFKai-SB"/>
              </a:rPr>
              <a:t>和</a:t>
            </a:r>
            <a:endParaRPr sz="2550">
              <a:latin typeface="DFKai-SB"/>
              <a:cs typeface="DFKai-SB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tabLst>
                <a:tab pos="2278380" algn="l"/>
              </a:tabLst>
            </a:pPr>
            <a:r>
              <a:rPr sz="2550" i="1" spc="-135" dirty="0">
                <a:latin typeface="Times New Roman"/>
                <a:cs typeface="Times New Roman"/>
              </a:rPr>
              <a:t>n	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1820" y="1269491"/>
            <a:ext cx="5544820" cy="1152525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 marR="111760" algn="just">
              <a:lnSpc>
                <a:spcPct val="80000"/>
              </a:lnSpc>
              <a:spcBef>
                <a:spcPts val="290"/>
              </a:spcBef>
            </a:pPr>
            <a:r>
              <a:rPr sz="1900" spc="-5" dirty="0">
                <a:latin typeface="DFKai-SB"/>
                <a:cs typeface="DFKai-SB"/>
              </a:rPr>
              <a:t>其意義：表示</a:t>
            </a:r>
            <a:r>
              <a:rPr sz="1900" spc="-415" dirty="0">
                <a:latin typeface="DFKai-SB"/>
                <a:cs typeface="DFKai-SB"/>
              </a:rPr>
              <a:t> </a:t>
            </a:r>
            <a:r>
              <a:rPr sz="1500" spc="15" dirty="0">
                <a:latin typeface="Arial"/>
                <a:cs typeface="Arial"/>
              </a:rPr>
              <a:t>N</a:t>
            </a:r>
            <a:r>
              <a:rPr sz="1500" spc="85" dirty="0">
                <a:latin typeface="Arial"/>
                <a:cs typeface="Arial"/>
              </a:rPr>
              <a:t> </a:t>
            </a:r>
            <a:r>
              <a:rPr sz="1900" spc="-5" dirty="0">
                <a:latin typeface="DFKai-SB"/>
                <a:cs typeface="DFKai-SB"/>
              </a:rPr>
              <a:t>日內投資人持有股票平均成本。 當行情看</a:t>
            </a:r>
            <a:r>
              <a:rPr sz="1900" dirty="0">
                <a:latin typeface="DFKai-SB"/>
                <a:cs typeface="DFKai-SB"/>
              </a:rPr>
              <a:t>好</a:t>
            </a:r>
            <a:r>
              <a:rPr sz="1900" spc="-5" dirty="0">
                <a:latin typeface="DFKai-SB"/>
                <a:cs typeface="DFKai-SB"/>
              </a:rPr>
              <a:t>時</a:t>
            </a:r>
            <a:r>
              <a:rPr sz="1900" dirty="0">
                <a:latin typeface="DFKai-SB"/>
                <a:cs typeface="DFKai-SB"/>
              </a:rPr>
              <a:t>，</a:t>
            </a:r>
            <a:r>
              <a:rPr sz="1900" spc="-5" dirty="0">
                <a:latin typeface="DFKai-SB"/>
                <a:cs typeface="DFKai-SB"/>
              </a:rPr>
              <a:t>當日股</a:t>
            </a:r>
            <a:r>
              <a:rPr sz="1900" dirty="0">
                <a:latin typeface="DFKai-SB"/>
                <a:cs typeface="DFKai-SB"/>
              </a:rPr>
              <a:t>價</a:t>
            </a:r>
            <a:r>
              <a:rPr sz="1900" spc="-5" dirty="0">
                <a:latin typeface="DFKai-SB"/>
                <a:cs typeface="DFKai-SB"/>
              </a:rPr>
              <a:t>會</a:t>
            </a:r>
            <a:r>
              <a:rPr sz="1900" dirty="0">
                <a:latin typeface="DFKai-SB"/>
                <a:cs typeface="DFKai-SB"/>
              </a:rPr>
              <a:t>穿</a:t>
            </a:r>
            <a:r>
              <a:rPr sz="1900" spc="-5" dirty="0">
                <a:latin typeface="DFKai-SB"/>
                <a:cs typeface="DFKai-SB"/>
              </a:rPr>
              <a:t>過移動</a:t>
            </a:r>
            <a:r>
              <a:rPr sz="1900" dirty="0">
                <a:latin typeface="DFKai-SB"/>
                <a:cs typeface="DFKai-SB"/>
              </a:rPr>
              <a:t>平</a:t>
            </a:r>
            <a:r>
              <a:rPr sz="1900" spc="-5" dirty="0">
                <a:latin typeface="DFKai-SB"/>
                <a:cs typeface="DFKai-SB"/>
              </a:rPr>
              <a:t>均</a:t>
            </a:r>
            <a:r>
              <a:rPr sz="1900" dirty="0">
                <a:latin typeface="DFKai-SB"/>
                <a:cs typeface="DFKai-SB"/>
              </a:rPr>
              <a:t>線</a:t>
            </a:r>
            <a:r>
              <a:rPr sz="1900" spc="-5" dirty="0">
                <a:latin typeface="DFKai-SB"/>
                <a:cs typeface="DFKai-SB"/>
              </a:rPr>
              <a:t>且移動 平均線會</a:t>
            </a:r>
            <a:r>
              <a:rPr sz="1900" dirty="0">
                <a:latin typeface="DFKai-SB"/>
                <a:cs typeface="DFKai-SB"/>
              </a:rPr>
              <a:t>向</a:t>
            </a:r>
            <a:r>
              <a:rPr sz="1900" spc="-5" dirty="0">
                <a:latin typeface="DFKai-SB"/>
                <a:cs typeface="DFKai-SB"/>
              </a:rPr>
              <a:t>上</a:t>
            </a:r>
            <a:r>
              <a:rPr sz="1900" dirty="0">
                <a:latin typeface="DFKai-SB"/>
                <a:cs typeface="DFKai-SB"/>
              </a:rPr>
              <a:t>彎</a:t>
            </a:r>
            <a:r>
              <a:rPr sz="1900" spc="-5" dirty="0">
                <a:latin typeface="DFKai-SB"/>
                <a:cs typeface="DFKai-SB"/>
              </a:rPr>
              <a:t>；當行</a:t>
            </a:r>
            <a:r>
              <a:rPr sz="1900" dirty="0">
                <a:latin typeface="DFKai-SB"/>
                <a:cs typeface="DFKai-SB"/>
              </a:rPr>
              <a:t>情</a:t>
            </a:r>
            <a:r>
              <a:rPr sz="1900" spc="-5" dirty="0">
                <a:latin typeface="DFKai-SB"/>
                <a:cs typeface="DFKai-SB"/>
              </a:rPr>
              <a:t>看</a:t>
            </a:r>
            <a:r>
              <a:rPr sz="1900" dirty="0">
                <a:latin typeface="DFKai-SB"/>
                <a:cs typeface="DFKai-SB"/>
              </a:rPr>
              <a:t>壞</a:t>
            </a:r>
            <a:r>
              <a:rPr sz="1900" spc="-5" dirty="0">
                <a:latin typeface="DFKai-SB"/>
                <a:cs typeface="DFKai-SB"/>
              </a:rPr>
              <a:t>時，當</a:t>
            </a:r>
            <a:r>
              <a:rPr sz="1900" dirty="0">
                <a:latin typeface="DFKai-SB"/>
                <a:cs typeface="DFKai-SB"/>
              </a:rPr>
              <a:t>日</a:t>
            </a:r>
            <a:r>
              <a:rPr sz="1900" spc="-5" dirty="0">
                <a:latin typeface="DFKai-SB"/>
                <a:cs typeface="DFKai-SB"/>
              </a:rPr>
              <a:t>股</a:t>
            </a:r>
            <a:r>
              <a:rPr sz="1900" dirty="0">
                <a:latin typeface="DFKai-SB"/>
                <a:cs typeface="DFKai-SB"/>
              </a:rPr>
              <a:t>價</a:t>
            </a:r>
            <a:r>
              <a:rPr sz="1900" spc="-5" dirty="0">
                <a:latin typeface="DFKai-SB"/>
                <a:cs typeface="DFKai-SB"/>
              </a:rPr>
              <a:t>會跌破 移動平</a:t>
            </a:r>
            <a:r>
              <a:rPr sz="1900" spc="-15" dirty="0">
                <a:latin typeface="DFKai-SB"/>
                <a:cs typeface="DFKai-SB"/>
              </a:rPr>
              <a:t>均</a:t>
            </a:r>
            <a:r>
              <a:rPr sz="1900" dirty="0">
                <a:latin typeface="DFKai-SB"/>
                <a:cs typeface="DFKai-SB"/>
              </a:rPr>
              <a:t>線</a:t>
            </a:r>
            <a:r>
              <a:rPr sz="1900" spc="-5" dirty="0">
                <a:latin typeface="DFKai-SB"/>
                <a:cs typeface="DFKai-SB"/>
              </a:rPr>
              <a:t>且</a:t>
            </a:r>
            <a:r>
              <a:rPr sz="1900" dirty="0">
                <a:latin typeface="DFKai-SB"/>
                <a:cs typeface="DFKai-SB"/>
              </a:rPr>
              <a:t>移</a:t>
            </a:r>
            <a:r>
              <a:rPr sz="1900" spc="-5" dirty="0">
                <a:latin typeface="DFKai-SB"/>
                <a:cs typeface="DFKai-SB"/>
              </a:rPr>
              <a:t>動平</a:t>
            </a:r>
            <a:r>
              <a:rPr sz="1900" spc="-15" dirty="0">
                <a:latin typeface="DFKai-SB"/>
                <a:cs typeface="DFKai-SB"/>
              </a:rPr>
              <a:t>均</a:t>
            </a:r>
            <a:r>
              <a:rPr sz="1900" dirty="0">
                <a:latin typeface="DFKai-SB"/>
                <a:cs typeface="DFKai-SB"/>
              </a:rPr>
              <a:t>線</a:t>
            </a:r>
            <a:r>
              <a:rPr sz="1900" spc="-5" dirty="0">
                <a:latin typeface="DFKai-SB"/>
                <a:cs typeface="DFKai-SB"/>
              </a:rPr>
              <a:t>會</a:t>
            </a:r>
            <a:r>
              <a:rPr sz="1900" dirty="0">
                <a:latin typeface="DFKai-SB"/>
                <a:cs typeface="DFKai-SB"/>
              </a:rPr>
              <a:t>向</a:t>
            </a:r>
            <a:r>
              <a:rPr sz="1900" spc="-5" dirty="0">
                <a:latin typeface="DFKai-SB"/>
                <a:cs typeface="DFKai-SB"/>
              </a:rPr>
              <a:t>下彎。</a:t>
            </a:r>
            <a:endParaRPr sz="1900">
              <a:latin typeface="DFKai-SB"/>
              <a:cs typeface="DFKai-S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563" y="3000755"/>
            <a:ext cx="4533900" cy="368935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b="1" spc="5" dirty="0">
                <a:solidFill>
                  <a:srgbClr val="0066FF"/>
                </a:solidFill>
                <a:latin typeface="Microsoft YaHei"/>
                <a:cs typeface="Microsoft YaHei"/>
              </a:rPr>
              <a:t>趨勢的</a:t>
            </a:r>
            <a:r>
              <a:rPr sz="1800" b="1" dirty="0">
                <a:solidFill>
                  <a:srgbClr val="0066FF"/>
                </a:solidFill>
                <a:latin typeface="Microsoft YaHei"/>
                <a:cs typeface="Microsoft YaHei"/>
              </a:rPr>
              <a:t>特性</a:t>
            </a:r>
            <a:r>
              <a:rPr sz="1800" spc="-20" dirty="0">
                <a:latin typeface="DFKai-SB"/>
                <a:cs typeface="DFKai-SB"/>
              </a:rPr>
              <a:t>：</a:t>
            </a:r>
            <a:r>
              <a:rPr sz="1800" b="1" spc="-20" dirty="0">
                <a:solidFill>
                  <a:srgbClr val="B32C16"/>
                </a:solidFill>
                <a:latin typeface="Arial"/>
                <a:cs typeface="Arial"/>
              </a:rPr>
              <a:t>MA</a:t>
            </a:r>
            <a:r>
              <a:rPr sz="1800" b="1" spc="5" dirty="0">
                <a:solidFill>
                  <a:srgbClr val="B32C16"/>
                </a:solidFill>
                <a:latin typeface="Microsoft YaHei"/>
                <a:cs typeface="Microsoft YaHei"/>
              </a:rPr>
              <a:t>線指出股</a:t>
            </a:r>
            <a:r>
              <a:rPr sz="1800" b="1" dirty="0">
                <a:solidFill>
                  <a:srgbClr val="B32C16"/>
                </a:solidFill>
                <a:latin typeface="Microsoft YaHei"/>
                <a:cs typeface="Microsoft YaHei"/>
              </a:rPr>
              <a:t>價的</a:t>
            </a:r>
            <a:r>
              <a:rPr sz="1800" b="1" spc="-10" dirty="0">
                <a:solidFill>
                  <a:srgbClr val="B32C16"/>
                </a:solidFill>
                <a:latin typeface="Microsoft YaHei"/>
                <a:cs typeface="Microsoft YaHei"/>
              </a:rPr>
              <a:t>趨</a:t>
            </a:r>
            <a:r>
              <a:rPr sz="1800" b="1" dirty="0">
                <a:solidFill>
                  <a:srgbClr val="B32C16"/>
                </a:solidFill>
                <a:latin typeface="Microsoft YaHei"/>
                <a:cs typeface="Microsoft YaHei"/>
              </a:rPr>
              <a:t>勢方</a:t>
            </a:r>
            <a:r>
              <a:rPr sz="1800" b="1" spc="-10" dirty="0">
                <a:solidFill>
                  <a:srgbClr val="B32C16"/>
                </a:solidFill>
                <a:latin typeface="Microsoft YaHei"/>
                <a:cs typeface="Microsoft YaHei"/>
              </a:rPr>
              <a:t>向</a:t>
            </a:r>
            <a:r>
              <a:rPr sz="1800" b="1" dirty="0">
                <a:solidFill>
                  <a:srgbClr val="B32C16"/>
                </a:solidFill>
                <a:latin typeface="Microsoft YaHei"/>
                <a:cs typeface="Microsoft YaHei"/>
              </a:rPr>
              <a:t>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895" y="3500628"/>
            <a:ext cx="4572000" cy="646430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b="1" spc="-5" dirty="0">
                <a:solidFill>
                  <a:srgbClr val="0066FF"/>
                </a:solidFill>
                <a:latin typeface="Microsoft YaHei"/>
                <a:cs typeface="Microsoft YaHei"/>
              </a:rPr>
              <a:t>穩定的特</a:t>
            </a:r>
            <a:r>
              <a:rPr sz="1800" b="1" spc="10" dirty="0">
                <a:solidFill>
                  <a:srgbClr val="0066FF"/>
                </a:solidFill>
                <a:latin typeface="Microsoft YaHei"/>
                <a:cs typeface="Microsoft YaHei"/>
              </a:rPr>
              <a:t>性</a:t>
            </a:r>
            <a:r>
              <a:rPr sz="1800" spc="-15" dirty="0">
                <a:latin typeface="DFKai-SB"/>
                <a:cs typeface="DFKai-SB"/>
              </a:rPr>
              <a:t>：</a:t>
            </a:r>
            <a:r>
              <a:rPr sz="1800" dirty="0">
                <a:latin typeface="DFKai-SB"/>
                <a:cs typeface="DFKai-SB"/>
              </a:rPr>
              <a:t>不像</a:t>
            </a:r>
            <a:r>
              <a:rPr sz="1800" spc="-10" dirty="0">
                <a:latin typeface="DFKai-SB"/>
                <a:cs typeface="DFKai-SB"/>
              </a:rPr>
              <a:t>當</a:t>
            </a:r>
            <a:r>
              <a:rPr sz="1800" dirty="0">
                <a:latin typeface="DFKai-SB"/>
                <a:cs typeface="DFKai-SB"/>
              </a:rPr>
              <a:t>日股</a:t>
            </a:r>
            <a:r>
              <a:rPr sz="1800" spc="-10" dirty="0">
                <a:latin typeface="DFKai-SB"/>
                <a:cs typeface="DFKai-SB"/>
              </a:rPr>
              <a:t>價</a:t>
            </a:r>
            <a:r>
              <a:rPr sz="1800" dirty="0">
                <a:latin typeface="DFKai-SB"/>
                <a:cs typeface="DFKai-SB"/>
              </a:rPr>
              <a:t>起起</a:t>
            </a:r>
            <a:r>
              <a:rPr sz="1800" spc="-10" dirty="0">
                <a:latin typeface="DFKai-SB"/>
                <a:cs typeface="DFKai-SB"/>
              </a:rPr>
              <a:t>落</a:t>
            </a:r>
            <a:r>
              <a:rPr sz="1800" dirty="0">
                <a:latin typeface="DFKai-SB"/>
                <a:cs typeface="DFKai-SB"/>
              </a:rPr>
              <a:t>落，</a:t>
            </a:r>
            <a:r>
              <a:rPr sz="1800" spc="-10" dirty="0">
                <a:latin typeface="DFKai-SB"/>
                <a:cs typeface="DFKai-SB"/>
              </a:rPr>
              <a:t>其</a:t>
            </a:r>
            <a:r>
              <a:rPr sz="1800" dirty="0">
                <a:latin typeface="DFKai-SB"/>
                <a:cs typeface="DFKai-SB"/>
              </a:rPr>
              <a:t>移</a:t>
            </a:r>
            <a:endParaRPr sz="1800">
              <a:latin typeface="DFKai-SB"/>
              <a:cs typeface="DFKai-SB"/>
            </a:endParaRPr>
          </a:p>
          <a:p>
            <a:pPr marL="9080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DFKai-SB"/>
                <a:cs typeface="DFKai-SB"/>
              </a:rPr>
              <a:t>動相當穩定，越長天期</a:t>
            </a:r>
            <a:r>
              <a:rPr sz="1800" spc="5" dirty="0">
                <a:latin typeface="DFKai-SB"/>
                <a:cs typeface="DFKai-SB"/>
              </a:rPr>
              <a:t>的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線越穩定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463" y="4216908"/>
            <a:ext cx="4572000" cy="1477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05" marR="238760" algn="just">
              <a:lnSpc>
                <a:spcPct val="100000"/>
              </a:lnSpc>
              <a:spcBef>
                <a:spcPts val="309"/>
              </a:spcBef>
            </a:pPr>
            <a:r>
              <a:rPr sz="1800" b="1" spc="10" dirty="0">
                <a:solidFill>
                  <a:srgbClr val="0066FF"/>
                </a:solidFill>
                <a:latin typeface="Microsoft YaHei"/>
                <a:cs typeface="Microsoft YaHei"/>
              </a:rPr>
              <a:t>時間落</a:t>
            </a:r>
            <a:r>
              <a:rPr sz="1800" b="1" dirty="0">
                <a:solidFill>
                  <a:srgbClr val="0066FF"/>
                </a:solidFill>
                <a:latin typeface="Microsoft YaHei"/>
                <a:cs typeface="Microsoft YaHei"/>
              </a:rPr>
              <a:t>後的特</a:t>
            </a:r>
            <a:r>
              <a:rPr sz="1800" b="1" spc="5" dirty="0">
                <a:solidFill>
                  <a:srgbClr val="0066FF"/>
                </a:solidFill>
                <a:latin typeface="Microsoft YaHei"/>
                <a:cs typeface="Microsoft YaHei"/>
              </a:rPr>
              <a:t>性</a:t>
            </a:r>
            <a:r>
              <a:rPr sz="1800" dirty="0">
                <a:latin typeface="DFKai-SB"/>
                <a:cs typeface="DFKai-SB"/>
              </a:rPr>
              <a:t>：股價開始拉回時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MA  </a:t>
            </a:r>
            <a:r>
              <a:rPr sz="1800" dirty="0">
                <a:latin typeface="DFKai-SB"/>
                <a:cs typeface="DFKai-SB"/>
              </a:rPr>
              <a:t>線</a:t>
            </a:r>
            <a:r>
              <a:rPr sz="1800" spc="-5" dirty="0">
                <a:latin typeface="DFKai-SB"/>
                <a:cs typeface="DFKai-SB"/>
              </a:rPr>
              <a:t>仍然往上走，等股價下跌明顯時</a:t>
            </a:r>
            <a:r>
              <a:rPr sz="1800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5" dirty="0">
                <a:latin typeface="DFKai-SB"/>
                <a:cs typeface="DFKai-SB"/>
              </a:rPr>
              <a:t>才 會</a:t>
            </a:r>
            <a:r>
              <a:rPr sz="1800" dirty="0">
                <a:latin typeface="DFKai-SB"/>
                <a:cs typeface="DFKai-SB"/>
              </a:rPr>
              <a:t>往下彎；同理股價剛開始上漲時，</a:t>
            </a:r>
            <a:r>
              <a:rPr sz="1800" dirty="0">
                <a:latin typeface="Arial"/>
                <a:cs typeface="Arial"/>
              </a:rPr>
              <a:t>MA  </a:t>
            </a:r>
            <a:r>
              <a:rPr sz="1800" dirty="0">
                <a:latin typeface="DFKai-SB"/>
                <a:cs typeface="DFKai-SB"/>
              </a:rPr>
              <a:t>仍然下彎，等股價明顯上漲時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線才 開始往上彎。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38515" y="29730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，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4440" y="2947416"/>
            <a:ext cx="3607435" cy="1199515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92405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0066FF"/>
                </a:solidFill>
                <a:latin typeface="Microsoft YaHei"/>
                <a:cs typeface="Microsoft YaHei"/>
              </a:rPr>
              <a:t>助漲的特</a:t>
            </a:r>
            <a:r>
              <a:rPr sz="1800" b="1" spc="5" dirty="0">
                <a:solidFill>
                  <a:srgbClr val="0066FF"/>
                </a:solidFill>
                <a:latin typeface="Microsoft YaHei"/>
                <a:cs typeface="Microsoft YaHei"/>
              </a:rPr>
              <a:t>性</a:t>
            </a:r>
            <a:r>
              <a:rPr sz="1800" spc="-10" dirty="0">
                <a:latin typeface="DFKai-SB"/>
                <a:cs typeface="DFKai-SB"/>
              </a:rPr>
              <a:t>：</a:t>
            </a:r>
            <a:r>
              <a:rPr sz="1800" spc="-10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線可作為支撐 線當股價往上穿</a:t>
            </a:r>
            <a:r>
              <a:rPr sz="1800" spc="-15" dirty="0">
                <a:latin typeface="DFKai-SB"/>
                <a:cs typeface="DFKai-SB"/>
              </a:rPr>
              <a:t>越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</a:t>
            </a:r>
            <a:r>
              <a:rPr sz="1800" spc="-5" dirty="0">
                <a:latin typeface="DFKai-SB"/>
                <a:cs typeface="DFKai-SB"/>
              </a:rPr>
              <a:t>，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 往上走形成多頭支撐，即使股價 拉回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線不跌破，股價仍會往 上走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38515" y="379641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3771" y="4216908"/>
            <a:ext cx="3611879" cy="1477010"/>
          </a:xfrm>
          <a:prstGeom prst="rect">
            <a:avLst/>
          </a:prstGeom>
          <a:solidFill>
            <a:srgbClr val="FFFFCC"/>
          </a:solidFill>
          <a:ln w="9144">
            <a:solidFill>
              <a:srgbClr val="0066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 marR="198120">
              <a:lnSpc>
                <a:spcPct val="100200"/>
              </a:lnSpc>
              <a:spcBef>
                <a:spcPts val="290"/>
              </a:spcBef>
            </a:pPr>
            <a:r>
              <a:rPr sz="1800" b="1" dirty="0">
                <a:solidFill>
                  <a:srgbClr val="0066FF"/>
                </a:solidFill>
                <a:latin typeface="Microsoft YaHei"/>
                <a:cs typeface="Microsoft YaHei"/>
              </a:rPr>
              <a:t>助跌的特</a:t>
            </a:r>
            <a:r>
              <a:rPr sz="1800" b="1" spc="10" dirty="0">
                <a:solidFill>
                  <a:srgbClr val="0066FF"/>
                </a:solidFill>
                <a:latin typeface="Microsoft YaHei"/>
                <a:cs typeface="Microsoft YaHei"/>
              </a:rPr>
              <a:t>性</a:t>
            </a:r>
            <a:r>
              <a:rPr sz="1800" spc="-15" dirty="0">
                <a:latin typeface="DFKai-SB"/>
                <a:cs typeface="DFKai-SB"/>
              </a:rPr>
              <a:t>：</a:t>
            </a:r>
            <a:r>
              <a:rPr sz="1800" dirty="0">
                <a:latin typeface="DFKai-SB"/>
                <a:cs typeface="DFKai-SB"/>
              </a:rPr>
              <a:t>當股價由上往下穿 </a:t>
            </a:r>
            <a:r>
              <a:rPr sz="1800" spc="-5" dirty="0">
                <a:latin typeface="DFKai-SB"/>
                <a:cs typeface="DFKai-SB"/>
              </a:rPr>
              <a:t>越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5" dirty="0">
                <a:latin typeface="DFKai-SB"/>
                <a:cs typeface="DFKai-SB"/>
              </a:rPr>
              <a:t>線，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5" dirty="0">
                <a:latin typeface="DFKai-SB"/>
                <a:cs typeface="DFKai-SB"/>
              </a:rPr>
              <a:t>線開始往下彎，形 </a:t>
            </a:r>
            <a:r>
              <a:rPr sz="1800" dirty="0">
                <a:latin typeface="DFKai-SB"/>
                <a:cs typeface="DFKai-SB"/>
              </a:rPr>
              <a:t>成多頭壓力，即使股價跌深反彈 至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附近不突破，股價仍會往 下走。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563" y="2484120"/>
            <a:ext cx="647700" cy="370840"/>
          </a:xfrm>
          <a:prstGeom prst="rect">
            <a:avLst/>
          </a:prstGeom>
          <a:solidFill>
            <a:srgbClr val="CCFFFF"/>
          </a:solidFill>
          <a:ln w="9143">
            <a:solidFill>
              <a:srgbClr val="0066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00CC"/>
                </a:solidFill>
                <a:latin typeface="DFKai-SB"/>
                <a:cs typeface="DFKai-SB"/>
              </a:rPr>
              <a:t>特性</a:t>
            </a:r>
            <a:endParaRPr sz="1800">
              <a:latin typeface="DFKai-SB"/>
              <a:cs typeface="DFKai-SB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0708" y="5803391"/>
            <a:ext cx="8315325" cy="923925"/>
          </a:xfrm>
          <a:custGeom>
            <a:avLst/>
            <a:gdLst/>
            <a:ahLst/>
            <a:cxnLst/>
            <a:rect l="l" t="t" r="r" b="b"/>
            <a:pathLst>
              <a:path w="8315325" h="923925">
                <a:moveTo>
                  <a:pt x="0" y="923543"/>
                </a:moveTo>
                <a:lnTo>
                  <a:pt x="8314944" y="923543"/>
                </a:lnTo>
                <a:lnTo>
                  <a:pt x="8314944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0362" y="5830620"/>
            <a:ext cx="8026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FKai-SB"/>
                <a:cs typeface="DFKai-SB"/>
              </a:rPr>
              <a:t>常用日線</a:t>
            </a:r>
            <a:r>
              <a:rPr sz="1800" spc="-10" dirty="0">
                <a:latin typeface="DFKai-SB"/>
                <a:cs typeface="DFKai-SB"/>
              </a:rPr>
              <a:t>：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10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20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60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120</a:t>
            </a:r>
            <a:r>
              <a:rPr sz="1800" dirty="0">
                <a:latin typeface="DFKai-SB"/>
                <a:cs typeface="DFKai-SB"/>
              </a:rPr>
              <a:t>日、</a:t>
            </a:r>
            <a:r>
              <a:rPr sz="1800" spc="-10" dirty="0">
                <a:latin typeface="Arial"/>
                <a:cs typeface="Arial"/>
              </a:rPr>
              <a:t>240</a:t>
            </a:r>
            <a:r>
              <a:rPr sz="1800" dirty="0">
                <a:latin typeface="DFKai-SB"/>
                <a:cs typeface="DFKai-SB"/>
              </a:rPr>
              <a:t>日。在俗稱上</a:t>
            </a:r>
            <a:r>
              <a:rPr sz="1800" spc="-10" dirty="0">
                <a:latin typeface="Arial"/>
                <a:cs typeface="Arial"/>
              </a:rPr>
              <a:t>20</a:t>
            </a:r>
            <a:r>
              <a:rPr sz="1800" dirty="0">
                <a:latin typeface="DFKai-SB"/>
                <a:cs typeface="DFKai-SB"/>
              </a:rPr>
              <a:t>日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為技術 線的多空指標，當由平往上走，技術面由空轉多，中期行情看好，由平往下走， 技術面由多轉空，中期行情看壞。</a:t>
            </a:r>
            <a:r>
              <a:rPr sz="1800" spc="-10" dirty="0">
                <a:latin typeface="Arial"/>
                <a:cs typeface="Arial"/>
              </a:rPr>
              <a:t>60</a:t>
            </a:r>
            <a:r>
              <a:rPr sz="1800" dirty="0">
                <a:latin typeface="DFKai-SB"/>
                <a:cs typeface="DFKai-SB"/>
              </a:rPr>
              <a:t>日</a:t>
            </a:r>
            <a:r>
              <a:rPr sz="1800" spc="-5" dirty="0">
                <a:latin typeface="Arial"/>
                <a:cs typeface="Arial"/>
              </a:rPr>
              <a:t>MA</a:t>
            </a:r>
            <a:r>
              <a:rPr sz="1800" dirty="0">
                <a:latin typeface="DFKai-SB"/>
                <a:cs typeface="DFKai-SB"/>
              </a:rPr>
              <a:t>為景氣線。</a:t>
            </a:r>
            <a:endParaRPr sz="18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022" y="1768601"/>
            <a:ext cx="7772400" cy="3020695"/>
          </a:xfrm>
          <a:custGeom>
            <a:avLst/>
            <a:gdLst/>
            <a:ahLst/>
            <a:cxnLst/>
            <a:rect l="l" t="t" r="r" b="b"/>
            <a:pathLst>
              <a:path w="7772400" h="3020695">
                <a:moveTo>
                  <a:pt x="0" y="2588386"/>
                </a:moveTo>
                <a:lnTo>
                  <a:pt x="53784" y="2606293"/>
                </a:lnTo>
                <a:lnTo>
                  <a:pt x="80502" y="2614884"/>
                </a:lnTo>
                <a:lnTo>
                  <a:pt x="111583" y="2626423"/>
                </a:lnTo>
                <a:lnTo>
                  <a:pt x="146630" y="2640454"/>
                </a:lnTo>
                <a:lnTo>
                  <a:pt x="185245" y="2656520"/>
                </a:lnTo>
                <a:lnTo>
                  <a:pt x="227033" y="2674165"/>
                </a:lnTo>
                <a:lnTo>
                  <a:pt x="271598" y="2692931"/>
                </a:lnTo>
                <a:lnTo>
                  <a:pt x="318542" y="2712362"/>
                </a:lnTo>
                <a:lnTo>
                  <a:pt x="367469" y="2732001"/>
                </a:lnTo>
                <a:lnTo>
                  <a:pt x="417983" y="2751391"/>
                </a:lnTo>
                <a:lnTo>
                  <a:pt x="469688" y="2770076"/>
                </a:lnTo>
                <a:lnTo>
                  <a:pt x="522185" y="2787598"/>
                </a:lnTo>
                <a:lnTo>
                  <a:pt x="575080" y="2803501"/>
                </a:lnTo>
                <a:lnTo>
                  <a:pt x="627976" y="2817328"/>
                </a:lnTo>
                <a:lnTo>
                  <a:pt x="680476" y="2828623"/>
                </a:lnTo>
                <a:lnTo>
                  <a:pt x="732183" y="2836928"/>
                </a:lnTo>
                <a:lnTo>
                  <a:pt x="782701" y="2841787"/>
                </a:lnTo>
                <a:lnTo>
                  <a:pt x="831634" y="2842743"/>
                </a:lnTo>
                <a:lnTo>
                  <a:pt x="878586" y="2839338"/>
                </a:lnTo>
                <a:lnTo>
                  <a:pt x="921980" y="2833209"/>
                </a:lnTo>
                <a:lnTo>
                  <a:pt x="965377" y="2825638"/>
                </a:lnTo>
                <a:lnTo>
                  <a:pt x="1008776" y="2816546"/>
                </a:lnTo>
                <a:lnTo>
                  <a:pt x="1052177" y="2805854"/>
                </a:lnTo>
                <a:lnTo>
                  <a:pt x="1095579" y="2793484"/>
                </a:lnTo>
                <a:lnTo>
                  <a:pt x="1138983" y="2779357"/>
                </a:lnTo>
                <a:lnTo>
                  <a:pt x="1182388" y="2763395"/>
                </a:lnTo>
                <a:lnTo>
                  <a:pt x="1225795" y="2745518"/>
                </a:lnTo>
                <a:lnTo>
                  <a:pt x="1269203" y="2725649"/>
                </a:lnTo>
                <a:lnTo>
                  <a:pt x="1312611" y="2703708"/>
                </a:lnTo>
                <a:lnTo>
                  <a:pt x="1356021" y="2679617"/>
                </a:lnTo>
                <a:lnTo>
                  <a:pt x="1399432" y="2653297"/>
                </a:lnTo>
                <a:lnTo>
                  <a:pt x="1442844" y="2624670"/>
                </a:lnTo>
                <a:lnTo>
                  <a:pt x="1486256" y="2593656"/>
                </a:lnTo>
                <a:lnTo>
                  <a:pt x="1529669" y="2560178"/>
                </a:lnTo>
                <a:lnTo>
                  <a:pt x="1573082" y="2524157"/>
                </a:lnTo>
                <a:lnTo>
                  <a:pt x="1616496" y="2485513"/>
                </a:lnTo>
                <a:lnTo>
                  <a:pt x="1659910" y="2444169"/>
                </a:lnTo>
                <a:lnTo>
                  <a:pt x="1703324" y="2400045"/>
                </a:lnTo>
                <a:lnTo>
                  <a:pt x="1729907" y="2371089"/>
                </a:lnTo>
                <a:lnTo>
                  <a:pt x="1756466" y="2340101"/>
                </a:lnTo>
                <a:lnTo>
                  <a:pt x="1783003" y="2307203"/>
                </a:lnTo>
                <a:lnTo>
                  <a:pt x="1809521" y="2272518"/>
                </a:lnTo>
                <a:lnTo>
                  <a:pt x="1836023" y="2236169"/>
                </a:lnTo>
                <a:lnTo>
                  <a:pt x="1862512" y="2198278"/>
                </a:lnTo>
                <a:lnTo>
                  <a:pt x="1888989" y="2158969"/>
                </a:lnTo>
                <a:lnTo>
                  <a:pt x="1915458" y="2118365"/>
                </a:lnTo>
                <a:lnTo>
                  <a:pt x="1941921" y="2076587"/>
                </a:lnTo>
                <a:lnTo>
                  <a:pt x="1968381" y="2033759"/>
                </a:lnTo>
                <a:lnTo>
                  <a:pt x="1994841" y="1990004"/>
                </a:lnTo>
                <a:lnTo>
                  <a:pt x="2021304" y="1945444"/>
                </a:lnTo>
                <a:lnTo>
                  <a:pt x="2047771" y="1900203"/>
                </a:lnTo>
                <a:lnTo>
                  <a:pt x="2074246" y="1854402"/>
                </a:lnTo>
                <a:lnTo>
                  <a:pt x="2100731" y="1808165"/>
                </a:lnTo>
                <a:lnTo>
                  <a:pt x="2127229" y="1761614"/>
                </a:lnTo>
                <a:lnTo>
                  <a:pt x="2153742" y="1714873"/>
                </a:lnTo>
                <a:lnTo>
                  <a:pt x="2180274" y="1668063"/>
                </a:lnTo>
                <a:lnTo>
                  <a:pt x="2206827" y="1621309"/>
                </a:lnTo>
                <a:lnTo>
                  <a:pt x="2233404" y="1574732"/>
                </a:lnTo>
                <a:lnTo>
                  <a:pt x="2260006" y="1528455"/>
                </a:lnTo>
                <a:lnTo>
                  <a:pt x="2286638" y="1482602"/>
                </a:lnTo>
                <a:lnTo>
                  <a:pt x="2313301" y="1437294"/>
                </a:lnTo>
                <a:lnTo>
                  <a:pt x="2339998" y="1392655"/>
                </a:lnTo>
                <a:lnTo>
                  <a:pt x="2366733" y="1348807"/>
                </a:lnTo>
                <a:lnTo>
                  <a:pt x="2393506" y="1305874"/>
                </a:lnTo>
                <a:lnTo>
                  <a:pt x="2420322" y="1263978"/>
                </a:lnTo>
                <a:lnTo>
                  <a:pt x="2447183" y="1223241"/>
                </a:lnTo>
                <a:lnTo>
                  <a:pt x="2474092" y="1183787"/>
                </a:lnTo>
                <a:lnTo>
                  <a:pt x="2501050" y="1145738"/>
                </a:lnTo>
                <a:lnTo>
                  <a:pt x="2528062" y="1109217"/>
                </a:lnTo>
                <a:lnTo>
                  <a:pt x="2561748" y="1064901"/>
                </a:lnTo>
                <a:lnTo>
                  <a:pt x="2595730" y="1020580"/>
                </a:lnTo>
                <a:lnTo>
                  <a:pt x="2629972" y="976335"/>
                </a:lnTo>
                <a:lnTo>
                  <a:pt x="2664441" y="932247"/>
                </a:lnTo>
                <a:lnTo>
                  <a:pt x="2699101" y="888398"/>
                </a:lnTo>
                <a:lnTo>
                  <a:pt x="2733919" y="844868"/>
                </a:lnTo>
                <a:lnTo>
                  <a:pt x="2768860" y="801737"/>
                </a:lnTo>
                <a:lnTo>
                  <a:pt x="2803890" y="759087"/>
                </a:lnTo>
                <a:lnTo>
                  <a:pt x="2838974" y="716998"/>
                </a:lnTo>
                <a:lnTo>
                  <a:pt x="2874079" y="675552"/>
                </a:lnTo>
                <a:lnTo>
                  <a:pt x="2909169" y="634829"/>
                </a:lnTo>
                <a:lnTo>
                  <a:pt x="2944211" y="594910"/>
                </a:lnTo>
                <a:lnTo>
                  <a:pt x="2979170" y="555876"/>
                </a:lnTo>
                <a:lnTo>
                  <a:pt x="3014012" y="517808"/>
                </a:lnTo>
                <a:lnTo>
                  <a:pt x="3048703" y="480787"/>
                </a:lnTo>
                <a:lnTo>
                  <a:pt x="3083207" y="444893"/>
                </a:lnTo>
                <a:lnTo>
                  <a:pt x="3117492" y="410208"/>
                </a:lnTo>
                <a:lnTo>
                  <a:pt x="3151522" y="376811"/>
                </a:lnTo>
                <a:lnTo>
                  <a:pt x="3185263" y="344785"/>
                </a:lnTo>
                <a:lnTo>
                  <a:pt x="3218681" y="314210"/>
                </a:lnTo>
                <a:lnTo>
                  <a:pt x="3251742" y="285166"/>
                </a:lnTo>
                <a:lnTo>
                  <a:pt x="3284411" y="257735"/>
                </a:lnTo>
                <a:lnTo>
                  <a:pt x="3316654" y="231998"/>
                </a:lnTo>
                <a:lnTo>
                  <a:pt x="3348436" y="208035"/>
                </a:lnTo>
                <a:lnTo>
                  <a:pt x="3379724" y="185927"/>
                </a:lnTo>
                <a:lnTo>
                  <a:pt x="3430461" y="152183"/>
                </a:lnTo>
                <a:lnTo>
                  <a:pt x="3479469" y="121529"/>
                </a:lnTo>
                <a:lnTo>
                  <a:pt x="3527013" y="94070"/>
                </a:lnTo>
                <a:lnTo>
                  <a:pt x="3573354" y="69908"/>
                </a:lnTo>
                <a:lnTo>
                  <a:pt x="3618756" y="49148"/>
                </a:lnTo>
                <a:lnTo>
                  <a:pt x="3663482" y="31894"/>
                </a:lnTo>
                <a:lnTo>
                  <a:pt x="3707795" y="18248"/>
                </a:lnTo>
                <a:lnTo>
                  <a:pt x="3751957" y="8314"/>
                </a:lnTo>
                <a:lnTo>
                  <a:pt x="3796233" y="2197"/>
                </a:lnTo>
                <a:lnTo>
                  <a:pt x="3840884" y="0"/>
                </a:lnTo>
                <a:lnTo>
                  <a:pt x="3886174" y="1825"/>
                </a:lnTo>
                <a:lnTo>
                  <a:pt x="3932367" y="7778"/>
                </a:lnTo>
                <a:lnTo>
                  <a:pt x="3979724" y="17961"/>
                </a:lnTo>
                <a:lnTo>
                  <a:pt x="4028509" y="32479"/>
                </a:lnTo>
                <a:lnTo>
                  <a:pt x="4078986" y="51434"/>
                </a:lnTo>
                <a:lnTo>
                  <a:pt x="4148007" y="84381"/>
                </a:lnTo>
                <a:lnTo>
                  <a:pt x="4183862" y="104617"/>
                </a:lnTo>
                <a:lnTo>
                  <a:pt x="4220473" y="127184"/>
                </a:lnTo>
                <a:lnTo>
                  <a:pt x="4257737" y="151950"/>
                </a:lnTo>
                <a:lnTo>
                  <a:pt x="4295550" y="178783"/>
                </a:lnTo>
                <a:lnTo>
                  <a:pt x="4333808" y="207548"/>
                </a:lnTo>
                <a:lnTo>
                  <a:pt x="4372408" y="238115"/>
                </a:lnTo>
                <a:lnTo>
                  <a:pt x="4411244" y="270349"/>
                </a:lnTo>
                <a:lnTo>
                  <a:pt x="4450213" y="304119"/>
                </a:lnTo>
                <a:lnTo>
                  <a:pt x="4489212" y="339291"/>
                </a:lnTo>
                <a:lnTo>
                  <a:pt x="4528136" y="375733"/>
                </a:lnTo>
                <a:lnTo>
                  <a:pt x="4566881" y="413312"/>
                </a:lnTo>
                <a:lnTo>
                  <a:pt x="4605344" y="451896"/>
                </a:lnTo>
                <a:lnTo>
                  <a:pt x="4643420" y="491351"/>
                </a:lnTo>
                <a:lnTo>
                  <a:pt x="4681005" y="531546"/>
                </a:lnTo>
                <a:lnTo>
                  <a:pt x="4717995" y="572347"/>
                </a:lnTo>
                <a:lnTo>
                  <a:pt x="4754287" y="613621"/>
                </a:lnTo>
                <a:lnTo>
                  <a:pt x="4789777" y="655236"/>
                </a:lnTo>
                <a:lnTo>
                  <a:pt x="4824360" y="697059"/>
                </a:lnTo>
                <a:lnTo>
                  <a:pt x="4857933" y="738958"/>
                </a:lnTo>
                <a:lnTo>
                  <a:pt x="4890391" y="780800"/>
                </a:lnTo>
                <a:lnTo>
                  <a:pt x="4921631" y="822451"/>
                </a:lnTo>
                <a:lnTo>
                  <a:pt x="4949178" y="861363"/>
                </a:lnTo>
                <a:lnTo>
                  <a:pt x="4975586" y="901671"/>
                </a:lnTo>
                <a:lnTo>
                  <a:pt x="5000949" y="943266"/>
                </a:lnTo>
                <a:lnTo>
                  <a:pt x="5025363" y="986037"/>
                </a:lnTo>
                <a:lnTo>
                  <a:pt x="5048922" y="1029874"/>
                </a:lnTo>
                <a:lnTo>
                  <a:pt x="5071721" y="1074667"/>
                </a:lnTo>
                <a:lnTo>
                  <a:pt x="5093854" y="1120307"/>
                </a:lnTo>
                <a:lnTo>
                  <a:pt x="5115416" y="1166682"/>
                </a:lnTo>
                <a:lnTo>
                  <a:pt x="5136502" y="1213683"/>
                </a:lnTo>
                <a:lnTo>
                  <a:pt x="5157206" y="1261199"/>
                </a:lnTo>
                <a:lnTo>
                  <a:pt x="5177624" y="1309120"/>
                </a:lnTo>
                <a:lnTo>
                  <a:pt x="5197850" y="1357337"/>
                </a:lnTo>
                <a:lnTo>
                  <a:pt x="5217978" y="1405738"/>
                </a:lnTo>
                <a:lnTo>
                  <a:pt x="5238104" y="1454215"/>
                </a:lnTo>
                <a:lnTo>
                  <a:pt x="5258322" y="1502655"/>
                </a:lnTo>
                <a:lnTo>
                  <a:pt x="5278726" y="1550951"/>
                </a:lnTo>
                <a:lnTo>
                  <a:pt x="5299412" y="1598990"/>
                </a:lnTo>
                <a:lnTo>
                  <a:pt x="5320475" y="1646664"/>
                </a:lnTo>
                <a:lnTo>
                  <a:pt x="5342008" y="1693861"/>
                </a:lnTo>
                <a:lnTo>
                  <a:pt x="5364107" y="1740473"/>
                </a:lnTo>
                <a:lnTo>
                  <a:pt x="5386866" y="1786387"/>
                </a:lnTo>
                <a:lnTo>
                  <a:pt x="5410380" y="1831496"/>
                </a:lnTo>
                <a:lnTo>
                  <a:pt x="5434744" y="1875687"/>
                </a:lnTo>
                <a:lnTo>
                  <a:pt x="5460052" y="1918852"/>
                </a:lnTo>
                <a:lnTo>
                  <a:pt x="5486400" y="1960879"/>
                </a:lnTo>
                <a:lnTo>
                  <a:pt x="5514673" y="2004363"/>
                </a:lnTo>
                <a:lnTo>
                  <a:pt x="5543441" y="2048455"/>
                </a:lnTo>
                <a:lnTo>
                  <a:pt x="5572689" y="2093019"/>
                </a:lnTo>
                <a:lnTo>
                  <a:pt x="5602396" y="2137916"/>
                </a:lnTo>
                <a:lnTo>
                  <a:pt x="5632547" y="2183008"/>
                </a:lnTo>
                <a:lnTo>
                  <a:pt x="5663124" y="2228157"/>
                </a:lnTo>
                <a:lnTo>
                  <a:pt x="5694109" y="2273225"/>
                </a:lnTo>
                <a:lnTo>
                  <a:pt x="5725484" y="2318074"/>
                </a:lnTo>
                <a:lnTo>
                  <a:pt x="5757232" y="2362566"/>
                </a:lnTo>
                <a:lnTo>
                  <a:pt x="5789336" y="2406562"/>
                </a:lnTo>
                <a:lnTo>
                  <a:pt x="5821778" y="2449926"/>
                </a:lnTo>
                <a:lnTo>
                  <a:pt x="5854541" y="2492517"/>
                </a:lnTo>
                <a:lnTo>
                  <a:pt x="5887606" y="2534200"/>
                </a:lnTo>
                <a:lnTo>
                  <a:pt x="5920957" y="2574834"/>
                </a:lnTo>
                <a:lnTo>
                  <a:pt x="5954576" y="2614283"/>
                </a:lnTo>
                <a:lnTo>
                  <a:pt x="5988445" y="2652409"/>
                </a:lnTo>
                <a:lnTo>
                  <a:pt x="6022546" y="2689072"/>
                </a:lnTo>
                <a:lnTo>
                  <a:pt x="6056864" y="2724136"/>
                </a:lnTo>
                <a:lnTo>
                  <a:pt x="6091379" y="2757461"/>
                </a:lnTo>
                <a:lnTo>
                  <a:pt x="6126074" y="2788911"/>
                </a:lnTo>
                <a:lnTo>
                  <a:pt x="6160932" y="2818346"/>
                </a:lnTo>
                <a:lnTo>
                  <a:pt x="6195935" y="2845629"/>
                </a:lnTo>
                <a:lnTo>
                  <a:pt x="6231066" y="2870622"/>
                </a:lnTo>
                <a:lnTo>
                  <a:pt x="6266307" y="2893186"/>
                </a:lnTo>
                <a:lnTo>
                  <a:pt x="6311689" y="2918404"/>
                </a:lnTo>
                <a:lnTo>
                  <a:pt x="6358510" y="2940387"/>
                </a:lnTo>
                <a:lnTo>
                  <a:pt x="6406569" y="2959305"/>
                </a:lnTo>
                <a:lnTo>
                  <a:pt x="6455666" y="2975327"/>
                </a:lnTo>
                <a:lnTo>
                  <a:pt x="6505600" y="2988620"/>
                </a:lnTo>
                <a:lnTo>
                  <a:pt x="6556174" y="2999354"/>
                </a:lnTo>
                <a:lnTo>
                  <a:pt x="6607185" y="3007697"/>
                </a:lnTo>
                <a:lnTo>
                  <a:pt x="6658434" y="3013818"/>
                </a:lnTo>
                <a:lnTo>
                  <a:pt x="6709722" y="3017886"/>
                </a:lnTo>
                <a:lnTo>
                  <a:pt x="6760848" y="3020069"/>
                </a:lnTo>
                <a:lnTo>
                  <a:pt x="6811612" y="3020535"/>
                </a:lnTo>
                <a:lnTo>
                  <a:pt x="6861814" y="3019454"/>
                </a:lnTo>
                <a:lnTo>
                  <a:pt x="6911255" y="3016994"/>
                </a:lnTo>
                <a:lnTo>
                  <a:pt x="6959734" y="3013324"/>
                </a:lnTo>
                <a:lnTo>
                  <a:pt x="7007052" y="3008612"/>
                </a:lnTo>
                <a:lnTo>
                  <a:pt x="7053008" y="3003027"/>
                </a:lnTo>
                <a:lnTo>
                  <a:pt x="7097402" y="2996738"/>
                </a:lnTo>
                <a:lnTo>
                  <a:pt x="7140035" y="2989913"/>
                </a:lnTo>
                <a:lnTo>
                  <a:pt x="7180707" y="2982721"/>
                </a:lnTo>
                <a:lnTo>
                  <a:pt x="7233302" y="2971106"/>
                </a:lnTo>
                <a:lnTo>
                  <a:pt x="7283602" y="2956237"/>
                </a:lnTo>
                <a:lnTo>
                  <a:pt x="7331782" y="2938367"/>
                </a:lnTo>
                <a:lnTo>
                  <a:pt x="7378020" y="2917743"/>
                </a:lnTo>
                <a:lnTo>
                  <a:pt x="7422492" y="2894618"/>
                </a:lnTo>
                <a:lnTo>
                  <a:pt x="7465373" y="2869241"/>
                </a:lnTo>
                <a:lnTo>
                  <a:pt x="7506843" y="2841863"/>
                </a:lnTo>
                <a:lnTo>
                  <a:pt x="7547075" y="2812733"/>
                </a:lnTo>
                <a:lnTo>
                  <a:pt x="7586248" y="2782101"/>
                </a:lnTo>
                <a:lnTo>
                  <a:pt x="7624538" y="2750219"/>
                </a:lnTo>
                <a:lnTo>
                  <a:pt x="7662122" y="2717336"/>
                </a:lnTo>
                <a:lnTo>
                  <a:pt x="7699175" y="2683702"/>
                </a:lnTo>
                <a:lnTo>
                  <a:pt x="7735876" y="2649568"/>
                </a:lnTo>
                <a:lnTo>
                  <a:pt x="7772400" y="2615183"/>
                </a:lnTo>
              </a:path>
            </a:pathLst>
          </a:custGeom>
          <a:ln w="38099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477" y="1435735"/>
            <a:ext cx="7341234" cy="3764915"/>
          </a:xfrm>
          <a:custGeom>
            <a:avLst/>
            <a:gdLst/>
            <a:ahLst/>
            <a:cxnLst/>
            <a:rect l="l" t="t" r="r" b="b"/>
            <a:pathLst>
              <a:path w="7341234" h="3764915">
                <a:moveTo>
                  <a:pt x="0" y="2653410"/>
                </a:moveTo>
                <a:lnTo>
                  <a:pt x="10594" y="2723643"/>
                </a:lnTo>
                <a:lnTo>
                  <a:pt x="21193" y="2793608"/>
                </a:lnTo>
                <a:lnTo>
                  <a:pt x="31803" y="2863032"/>
                </a:lnTo>
                <a:lnTo>
                  <a:pt x="42427" y="2931648"/>
                </a:lnTo>
                <a:lnTo>
                  <a:pt x="53072" y="2999184"/>
                </a:lnTo>
                <a:lnTo>
                  <a:pt x="63742" y="3065369"/>
                </a:lnTo>
                <a:lnTo>
                  <a:pt x="74443" y="3129934"/>
                </a:lnTo>
                <a:lnTo>
                  <a:pt x="85178" y="3192607"/>
                </a:lnTo>
                <a:lnTo>
                  <a:pt x="95954" y="3253120"/>
                </a:lnTo>
                <a:lnTo>
                  <a:pt x="106776" y="3311200"/>
                </a:lnTo>
                <a:lnTo>
                  <a:pt x="117648" y="3366579"/>
                </a:lnTo>
                <a:lnTo>
                  <a:pt x="128575" y="3418985"/>
                </a:lnTo>
                <a:lnTo>
                  <a:pt x="139563" y="3468149"/>
                </a:lnTo>
                <a:lnTo>
                  <a:pt x="150616" y="3513799"/>
                </a:lnTo>
                <a:lnTo>
                  <a:pt x="161740" y="3555666"/>
                </a:lnTo>
                <a:lnTo>
                  <a:pt x="172940" y="3593478"/>
                </a:lnTo>
                <a:lnTo>
                  <a:pt x="195587" y="3655861"/>
                </a:lnTo>
                <a:lnTo>
                  <a:pt x="218597" y="3698784"/>
                </a:lnTo>
                <a:lnTo>
                  <a:pt x="242011" y="3720083"/>
                </a:lnTo>
                <a:lnTo>
                  <a:pt x="254595" y="3719154"/>
                </a:lnTo>
                <a:lnTo>
                  <a:pt x="280846" y="3684504"/>
                </a:lnTo>
                <a:lnTo>
                  <a:pt x="308212" y="3613875"/>
                </a:lnTo>
                <a:lnTo>
                  <a:pt x="322189" y="3567972"/>
                </a:lnTo>
                <a:lnTo>
                  <a:pt x="336297" y="3516559"/>
                </a:lnTo>
                <a:lnTo>
                  <a:pt x="350487" y="3460796"/>
                </a:lnTo>
                <a:lnTo>
                  <a:pt x="364708" y="3401846"/>
                </a:lnTo>
                <a:lnTo>
                  <a:pt x="378912" y="3340870"/>
                </a:lnTo>
                <a:lnTo>
                  <a:pt x="393049" y="3279028"/>
                </a:lnTo>
                <a:lnTo>
                  <a:pt x="407070" y="3217483"/>
                </a:lnTo>
                <a:lnTo>
                  <a:pt x="420926" y="3157396"/>
                </a:lnTo>
                <a:lnTo>
                  <a:pt x="434566" y="3099928"/>
                </a:lnTo>
                <a:lnTo>
                  <a:pt x="447942" y="3046241"/>
                </a:lnTo>
                <a:lnTo>
                  <a:pt x="461005" y="2997496"/>
                </a:lnTo>
                <a:lnTo>
                  <a:pt x="473705" y="2954854"/>
                </a:lnTo>
                <a:lnTo>
                  <a:pt x="497818" y="2892526"/>
                </a:lnTo>
                <a:lnTo>
                  <a:pt x="519887" y="2868548"/>
                </a:lnTo>
                <a:lnTo>
                  <a:pt x="528847" y="2872879"/>
                </a:lnTo>
                <a:lnTo>
                  <a:pt x="543628" y="2909305"/>
                </a:lnTo>
                <a:lnTo>
                  <a:pt x="555094" y="2976327"/>
                </a:lnTo>
                <a:lnTo>
                  <a:pt x="559909" y="3018902"/>
                </a:lnTo>
                <a:lnTo>
                  <a:pt x="564287" y="3066234"/>
                </a:lnTo>
                <a:lnTo>
                  <a:pt x="568358" y="3117361"/>
                </a:lnTo>
                <a:lnTo>
                  <a:pt x="572252" y="3171318"/>
                </a:lnTo>
                <a:lnTo>
                  <a:pt x="576100" y="3227142"/>
                </a:lnTo>
                <a:lnTo>
                  <a:pt x="580031" y="3283869"/>
                </a:lnTo>
                <a:lnTo>
                  <a:pt x="584177" y="3340536"/>
                </a:lnTo>
                <a:lnTo>
                  <a:pt x="588668" y="3396179"/>
                </a:lnTo>
                <a:lnTo>
                  <a:pt x="593634" y="3449834"/>
                </a:lnTo>
                <a:lnTo>
                  <a:pt x="599205" y="3500537"/>
                </a:lnTo>
                <a:lnTo>
                  <a:pt x="605513" y="3547325"/>
                </a:lnTo>
                <a:lnTo>
                  <a:pt x="612687" y="3589234"/>
                </a:lnTo>
                <a:lnTo>
                  <a:pt x="630155" y="3654562"/>
                </a:lnTo>
                <a:lnTo>
                  <a:pt x="652655" y="3688810"/>
                </a:lnTo>
                <a:lnTo>
                  <a:pt x="666117" y="3691870"/>
                </a:lnTo>
                <a:lnTo>
                  <a:pt x="681228" y="3684270"/>
                </a:lnTo>
                <a:lnTo>
                  <a:pt x="706895" y="3651721"/>
                </a:lnTo>
                <a:lnTo>
                  <a:pt x="736173" y="3595671"/>
                </a:lnTo>
                <a:lnTo>
                  <a:pt x="752024" y="3559896"/>
                </a:lnTo>
                <a:lnTo>
                  <a:pt x="768607" y="3519522"/>
                </a:lnTo>
                <a:lnTo>
                  <a:pt x="785866" y="3474973"/>
                </a:lnTo>
                <a:lnTo>
                  <a:pt x="803743" y="3426675"/>
                </a:lnTo>
                <a:lnTo>
                  <a:pt x="822182" y="3375053"/>
                </a:lnTo>
                <a:lnTo>
                  <a:pt x="841125" y="3320532"/>
                </a:lnTo>
                <a:lnTo>
                  <a:pt x="860517" y="3263537"/>
                </a:lnTo>
                <a:lnTo>
                  <a:pt x="880299" y="3204494"/>
                </a:lnTo>
                <a:lnTo>
                  <a:pt x="900416" y="3143828"/>
                </a:lnTo>
                <a:lnTo>
                  <a:pt x="920810" y="3081963"/>
                </a:lnTo>
                <a:lnTo>
                  <a:pt x="941425" y="3019325"/>
                </a:lnTo>
                <a:lnTo>
                  <a:pt x="962204" y="2956339"/>
                </a:lnTo>
                <a:lnTo>
                  <a:pt x="983090" y="2893431"/>
                </a:lnTo>
                <a:lnTo>
                  <a:pt x="1004026" y="2831026"/>
                </a:lnTo>
                <a:lnTo>
                  <a:pt x="1024955" y="2769548"/>
                </a:lnTo>
                <a:lnTo>
                  <a:pt x="1045820" y="2709423"/>
                </a:lnTo>
                <a:lnTo>
                  <a:pt x="1066565" y="2651076"/>
                </a:lnTo>
                <a:lnTo>
                  <a:pt x="1087133" y="2594933"/>
                </a:lnTo>
                <a:lnTo>
                  <a:pt x="1107466" y="2541418"/>
                </a:lnTo>
                <a:lnTo>
                  <a:pt x="1127509" y="2490957"/>
                </a:lnTo>
                <a:lnTo>
                  <a:pt x="1147204" y="2443975"/>
                </a:lnTo>
                <a:lnTo>
                  <a:pt x="1166494" y="2400897"/>
                </a:lnTo>
                <a:lnTo>
                  <a:pt x="1185323" y="2362148"/>
                </a:lnTo>
                <a:lnTo>
                  <a:pt x="1203633" y="2328153"/>
                </a:lnTo>
                <a:lnTo>
                  <a:pt x="1238472" y="2276128"/>
                </a:lnTo>
                <a:lnTo>
                  <a:pt x="1274626" y="2246229"/>
                </a:lnTo>
                <a:lnTo>
                  <a:pt x="1294046" y="2242333"/>
                </a:lnTo>
                <a:lnTo>
                  <a:pt x="1313157" y="2246490"/>
                </a:lnTo>
                <a:lnTo>
                  <a:pt x="1350489" y="2275879"/>
                </a:lnTo>
                <a:lnTo>
                  <a:pt x="1386707" y="2328227"/>
                </a:lnTo>
                <a:lnTo>
                  <a:pt x="1421892" y="2397366"/>
                </a:lnTo>
                <a:lnTo>
                  <a:pt x="1439124" y="2436303"/>
                </a:lnTo>
                <a:lnTo>
                  <a:pt x="1456128" y="2477126"/>
                </a:lnTo>
                <a:lnTo>
                  <a:pt x="1472916" y="2519062"/>
                </a:lnTo>
                <a:lnTo>
                  <a:pt x="1489498" y="2561339"/>
                </a:lnTo>
                <a:lnTo>
                  <a:pt x="1505883" y="2603189"/>
                </a:lnTo>
                <a:lnTo>
                  <a:pt x="1522083" y="2643838"/>
                </a:lnTo>
                <a:lnTo>
                  <a:pt x="1538108" y="2682516"/>
                </a:lnTo>
                <a:lnTo>
                  <a:pt x="1553967" y="2718452"/>
                </a:lnTo>
                <a:lnTo>
                  <a:pt x="1585233" y="2779014"/>
                </a:lnTo>
                <a:lnTo>
                  <a:pt x="1615963" y="2819355"/>
                </a:lnTo>
                <a:lnTo>
                  <a:pt x="1646239" y="2833307"/>
                </a:lnTo>
                <a:lnTo>
                  <a:pt x="1661234" y="2828459"/>
                </a:lnTo>
                <a:lnTo>
                  <a:pt x="1688106" y="2796695"/>
                </a:lnTo>
                <a:lnTo>
                  <a:pt x="1711740" y="2743190"/>
                </a:lnTo>
                <a:lnTo>
                  <a:pt x="1734987" y="2669110"/>
                </a:lnTo>
                <a:lnTo>
                  <a:pt x="1746463" y="2625387"/>
                </a:lnTo>
                <a:lnTo>
                  <a:pt x="1757839" y="2577757"/>
                </a:lnTo>
                <a:lnTo>
                  <a:pt x="1769115" y="2526634"/>
                </a:lnTo>
                <a:lnTo>
                  <a:pt x="1780290" y="2472431"/>
                </a:lnTo>
                <a:lnTo>
                  <a:pt x="1791363" y="2415559"/>
                </a:lnTo>
                <a:lnTo>
                  <a:pt x="1802334" y="2356432"/>
                </a:lnTo>
                <a:lnTo>
                  <a:pt x="1813200" y="2295462"/>
                </a:lnTo>
                <a:lnTo>
                  <a:pt x="1823963" y="2233062"/>
                </a:lnTo>
                <a:lnTo>
                  <a:pt x="1834619" y="2169645"/>
                </a:lnTo>
                <a:lnTo>
                  <a:pt x="1845170" y="2105622"/>
                </a:lnTo>
                <a:lnTo>
                  <a:pt x="1855614" y="2041407"/>
                </a:lnTo>
                <a:lnTo>
                  <a:pt x="1865950" y="1977412"/>
                </a:lnTo>
                <a:lnTo>
                  <a:pt x="1876177" y="1914050"/>
                </a:lnTo>
                <a:lnTo>
                  <a:pt x="1886294" y="1851733"/>
                </a:lnTo>
                <a:lnTo>
                  <a:pt x="1896301" y="1790874"/>
                </a:lnTo>
                <a:lnTo>
                  <a:pt x="1906197" y="1731886"/>
                </a:lnTo>
                <a:lnTo>
                  <a:pt x="1915981" y="1675181"/>
                </a:lnTo>
                <a:lnTo>
                  <a:pt x="1925652" y="1621172"/>
                </a:lnTo>
                <a:lnTo>
                  <a:pt x="1935209" y="1570271"/>
                </a:lnTo>
                <a:lnTo>
                  <a:pt x="1944652" y="1522891"/>
                </a:lnTo>
                <a:lnTo>
                  <a:pt x="1953979" y="1479445"/>
                </a:lnTo>
                <a:lnTo>
                  <a:pt x="1963189" y="1440345"/>
                </a:lnTo>
                <a:lnTo>
                  <a:pt x="1981259" y="1376834"/>
                </a:lnTo>
                <a:lnTo>
                  <a:pt x="1998852" y="1335659"/>
                </a:lnTo>
                <a:lnTo>
                  <a:pt x="2025994" y="1315465"/>
                </a:lnTo>
                <a:lnTo>
                  <a:pt x="2038760" y="1323538"/>
                </a:lnTo>
                <a:lnTo>
                  <a:pt x="2062941" y="1369164"/>
                </a:lnTo>
                <a:lnTo>
                  <a:pt x="2085657" y="1444949"/>
                </a:lnTo>
                <a:lnTo>
                  <a:pt x="2096593" y="1490721"/>
                </a:lnTo>
                <a:lnTo>
                  <a:pt x="2107316" y="1539917"/>
                </a:lnTo>
                <a:lnTo>
                  <a:pt x="2117876" y="1591164"/>
                </a:lnTo>
                <a:lnTo>
                  <a:pt x="2128324" y="1643091"/>
                </a:lnTo>
                <a:lnTo>
                  <a:pt x="2138711" y="1694326"/>
                </a:lnTo>
                <a:lnTo>
                  <a:pt x="2149088" y="1743497"/>
                </a:lnTo>
                <a:lnTo>
                  <a:pt x="2159506" y="1789231"/>
                </a:lnTo>
                <a:lnTo>
                  <a:pt x="2170016" y="1830156"/>
                </a:lnTo>
                <a:lnTo>
                  <a:pt x="2191514" y="1892094"/>
                </a:lnTo>
                <a:lnTo>
                  <a:pt x="2213991" y="1918335"/>
                </a:lnTo>
                <a:lnTo>
                  <a:pt x="2231169" y="1912928"/>
                </a:lnTo>
                <a:lnTo>
                  <a:pt x="2266907" y="1857451"/>
                </a:lnTo>
                <a:lnTo>
                  <a:pt x="2285195" y="1813061"/>
                </a:lnTo>
                <a:lnTo>
                  <a:pt x="2303582" y="1761358"/>
                </a:lnTo>
                <a:lnTo>
                  <a:pt x="2321933" y="1705182"/>
                </a:lnTo>
                <a:lnTo>
                  <a:pt x="2340113" y="1647374"/>
                </a:lnTo>
                <a:lnTo>
                  <a:pt x="2357986" y="1590774"/>
                </a:lnTo>
                <a:lnTo>
                  <a:pt x="2375417" y="1538223"/>
                </a:lnTo>
                <a:lnTo>
                  <a:pt x="2392271" y="1492561"/>
                </a:lnTo>
                <a:lnTo>
                  <a:pt x="2408413" y="1456630"/>
                </a:lnTo>
                <a:lnTo>
                  <a:pt x="2438019" y="1425320"/>
                </a:lnTo>
                <a:lnTo>
                  <a:pt x="2450246" y="1434052"/>
                </a:lnTo>
                <a:lnTo>
                  <a:pt x="2471659" y="1492471"/>
                </a:lnTo>
                <a:lnTo>
                  <a:pt x="2481177" y="1537041"/>
                </a:lnTo>
                <a:lnTo>
                  <a:pt x="2490126" y="1588442"/>
                </a:lnTo>
                <a:lnTo>
                  <a:pt x="2498671" y="1644113"/>
                </a:lnTo>
                <a:lnTo>
                  <a:pt x="2506979" y="1701498"/>
                </a:lnTo>
                <a:lnTo>
                  <a:pt x="2515218" y="1758037"/>
                </a:lnTo>
                <a:lnTo>
                  <a:pt x="2523554" y="1811172"/>
                </a:lnTo>
                <a:lnTo>
                  <a:pt x="2532152" y="1858344"/>
                </a:lnTo>
                <a:lnTo>
                  <a:pt x="2541181" y="1896996"/>
                </a:lnTo>
                <a:lnTo>
                  <a:pt x="2561194" y="1938503"/>
                </a:lnTo>
                <a:lnTo>
                  <a:pt x="2572512" y="1936241"/>
                </a:lnTo>
                <a:lnTo>
                  <a:pt x="2592996" y="1894520"/>
                </a:lnTo>
                <a:lnTo>
                  <a:pt x="2615160" y="1813764"/>
                </a:lnTo>
                <a:lnTo>
                  <a:pt x="2626735" y="1762250"/>
                </a:lnTo>
                <a:lnTo>
                  <a:pt x="2638564" y="1705181"/>
                </a:lnTo>
                <a:lnTo>
                  <a:pt x="2650592" y="1643958"/>
                </a:lnTo>
                <a:lnTo>
                  <a:pt x="2662765" y="1579982"/>
                </a:lnTo>
                <a:lnTo>
                  <a:pt x="2675028" y="1514654"/>
                </a:lnTo>
                <a:lnTo>
                  <a:pt x="2687325" y="1449375"/>
                </a:lnTo>
                <a:lnTo>
                  <a:pt x="2699601" y="1385547"/>
                </a:lnTo>
                <a:lnTo>
                  <a:pt x="2711802" y="1324571"/>
                </a:lnTo>
                <a:lnTo>
                  <a:pt x="2723872" y="1267847"/>
                </a:lnTo>
                <a:lnTo>
                  <a:pt x="2735756" y="1216777"/>
                </a:lnTo>
                <a:lnTo>
                  <a:pt x="2747399" y="1172763"/>
                </a:lnTo>
                <a:lnTo>
                  <a:pt x="2769742" y="1111503"/>
                </a:lnTo>
                <a:lnTo>
                  <a:pt x="2792612" y="1091379"/>
                </a:lnTo>
                <a:lnTo>
                  <a:pt x="2803072" y="1097705"/>
                </a:lnTo>
                <a:lnTo>
                  <a:pt x="2813096" y="1112291"/>
                </a:lnTo>
                <a:lnTo>
                  <a:pt x="2822843" y="1133136"/>
                </a:lnTo>
                <a:lnTo>
                  <a:pt x="2832470" y="1158242"/>
                </a:lnTo>
                <a:lnTo>
                  <a:pt x="2842139" y="1185608"/>
                </a:lnTo>
                <a:lnTo>
                  <a:pt x="2852007" y="1213236"/>
                </a:lnTo>
                <a:lnTo>
                  <a:pt x="2862234" y="1239126"/>
                </a:lnTo>
                <a:lnTo>
                  <a:pt x="2872979" y="1261279"/>
                </a:lnTo>
                <a:lnTo>
                  <a:pt x="2884402" y="1277694"/>
                </a:lnTo>
                <a:lnTo>
                  <a:pt x="2896661" y="1286373"/>
                </a:lnTo>
                <a:lnTo>
                  <a:pt x="2909916" y="1285316"/>
                </a:lnTo>
                <a:lnTo>
                  <a:pt x="2940050" y="1245997"/>
                </a:lnTo>
                <a:lnTo>
                  <a:pt x="2962147" y="1188953"/>
                </a:lnTo>
                <a:lnTo>
                  <a:pt x="2974257" y="1150601"/>
                </a:lnTo>
                <a:lnTo>
                  <a:pt x="2986981" y="1106605"/>
                </a:lnTo>
                <a:lnTo>
                  <a:pt x="3000250" y="1057645"/>
                </a:lnTo>
                <a:lnTo>
                  <a:pt x="3013993" y="1004401"/>
                </a:lnTo>
                <a:lnTo>
                  <a:pt x="3028141" y="947554"/>
                </a:lnTo>
                <a:lnTo>
                  <a:pt x="3042623" y="887786"/>
                </a:lnTo>
                <a:lnTo>
                  <a:pt x="3057370" y="825777"/>
                </a:lnTo>
                <a:lnTo>
                  <a:pt x="3072311" y="762207"/>
                </a:lnTo>
                <a:lnTo>
                  <a:pt x="3087378" y="697758"/>
                </a:lnTo>
                <a:lnTo>
                  <a:pt x="3102498" y="633110"/>
                </a:lnTo>
                <a:lnTo>
                  <a:pt x="3117604" y="568945"/>
                </a:lnTo>
                <a:lnTo>
                  <a:pt x="3132624" y="505943"/>
                </a:lnTo>
                <a:lnTo>
                  <a:pt x="3147490" y="444784"/>
                </a:lnTo>
                <a:lnTo>
                  <a:pt x="3162130" y="386150"/>
                </a:lnTo>
                <a:lnTo>
                  <a:pt x="3176475" y="330722"/>
                </a:lnTo>
                <a:lnTo>
                  <a:pt x="3190456" y="279179"/>
                </a:lnTo>
                <a:lnTo>
                  <a:pt x="3204001" y="232204"/>
                </a:lnTo>
                <a:lnTo>
                  <a:pt x="3217042" y="190477"/>
                </a:lnTo>
                <a:lnTo>
                  <a:pt x="3241329" y="125489"/>
                </a:lnTo>
                <a:lnTo>
                  <a:pt x="3262757" y="89662"/>
                </a:lnTo>
                <a:lnTo>
                  <a:pt x="3273891" y="84250"/>
                </a:lnTo>
                <a:lnTo>
                  <a:pt x="3283668" y="90503"/>
                </a:lnTo>
                <a:lnTo>
                  <a:pt x="3299808" y="133027"/>
                </a:lnTo>
                <a:lnTo>
                  <a:pt x="3312493" y="207286"/>
                </a:lnTo>
                <a:lnTo>
                  <a:pt x="3317951" y="253207"/>
                </a:lnTo>
                <a:lnTo>
                  <a:pt x="3323040" y="303330"/>
                </a:lnTo>
                <a:lnTo>
                  <a:pt x="3327923" y="356412"/>
                </a:lnTo>
                <a:lnTo>
                  <a:pt x="3332765" y="411210"/>
                </a:lnTo>
                <a:lnTo>
                  <a:pt x="3337731" y="466478"/>
                </a:lnTo>
                <a:lnTo>
                  <a:pt x="3342986" y="520975"/>
                </a:lnTo>
                <a:lnTo>
                  <a:pt x="3348694" y="573455"/>
                </a:lnTo>
                <a:lnTo>
                  <a:pt x="3355019" y="622677"/>
                </a:lnTo>
                <a:lnTo>
                  <a:pt x="3362126" y="667394"/>
                </a:lnTo>
                <a:lnTo>
                  <a:pt x="3370180" y="706365"/>
                </a:lnTo>
                <a:lnTo>
                  <a:pt x="3389787" y="762092"/>
                </a:lnTo>
                <a:lnTo>
                  <a:pt x="3415157" y="779906"/>
                </a:lnTo>
                <a:lnTo>
                  <a:pt x="3429415" y="772624"/>
                </a:lnTo>
                <a:lnTo>
                  <a:pt x="3461345" y="730340"/>
                </a:lnTo>
                <a:lnTo>
                  <a:pt x="3497205" y="658044"/>
                </a:lnTo>
                <a:lnTo>
                  <a:pt x="3516377" y="613248"/>
                </a:lnTo>
                <a:lnTo>
                  <a:pt x="3536253" y="564077"/>
                </a:lnTo>
                <a:lnTo>
                  <a:pt x="3556740" y="511573"/>
                </a:lnTo>
                <a:lnTo>
                  <a:pt x="3577746" y="456777"/>
                </a:lnTo>
                <a:lnTo>
                  <a:pt x="3599176" y="400734"/>
                </a:lnTo>
                <a:lnTo>
                  <a:pt x="3620939" y="344485"/>
                </a:lnTo>
                <a:lnTo>
                  <a:pt x="3642942" y="289072"/>
                </a:lnTo>
                <a:lnTo>
                  <a:pt x="3665091" y="235538"/>
                </a:lnTo>
                <a:lnTo>
                  <a:pt x="3687294" y="184926"/>
                </a:lnTo>
                <a:lnTo>
                  <a:pt x="3709458" y="138277"/>
                </a:lnTo>
                <a:lnTo>
                  <a:pt x="3731489" y="96634"/>
                </a:lnTo>
                <a:lnTo>
                  <a:pt x="3753296" y="61041"/>
                </a:lnTo>
                <a:lnTo>
                  <a:pt x="3795863" y="12168"/>
                </a:lnTo>
                <a:lnTo>
                  <a:pt x="3836416" y="0"/>
                </a:lnTo>
                <a:lnTo>
                  <a:pt x="3854225" y="8296"/>
                </a:lnTo>
                <a:lnTo>
                  <a:pt x="3889236" y="48033"/>
                </a:lnTo>
                <a:lnTo>
                  <a:pt x="3923617" y="113985"/>
                </a:lnTo>
                <a:lnTo>
                  <a:pt x="3940637" y="155051"/>
                </a:lnTo>
                <a:lnTo>
                  <a:pt x="3957579" y="200582"/>
                </a:lnTo>
                <a:lnTo>
                  <a:pt x="3974470" y="249882"/>
                </a:lnTo>
                <a:lnTo>
                  <a:pt x="3991336" y="302253"/>
                </a:lnTo>
                <a:lnTo>
                  <a:pt x="4008204" y="357001"/>
                </a:lnTo>
                <a:lnTo>
                  <a:pt x="4025100" y="413429"/>
                </a:lnTo>
                <a:lnTo>
                  <a:pt x="4042051" y="470840"/>
                </a:lnTo>
                <a:lnTo>
                  <a:pt x="4059085" y="528538"/>
                </a:lnTo>
                <a:lnTo>
                  <a:pt x="4076226" y="585826"/>
                </a:lnTo>
                <a:lnTo>
                  <a:pt x="4093503" y="642010"/>
                </a:lnTo>
                <a:lnTo>
                  <a:pt x="4110941" y="696391"/>
                </a:lnTo>
                <a:lnTo>
                  <a:pt x="4128567" y="748274"/>
                </a:lnTo>
                <a:lnTo>
                  <a:pt x="4146408" y="796963"/>
                </a:lnTo>
                <a:lnTo>
                  <a:pt x="4164491" y="841761"/>
                </a:lnTo>
                <a:lnTo>
                  <a:pt x="4182841" y="881972"/>
                </a:lnTo>
                <a:lnTo>
                  <a:pt x="4201487" y="916900"/>
                </a:lnTo>
                <a:lnTo>
                  <a:pt x="4239768" y="968120"/>
                </a:lnTo>
                <a:lnTo>
                  <a:pt x="4295782" y="997326"/>
                </a:lnTo>
                <a:lnTo>
                  <a:pt x="4325865" y="997973"/>
                </a:lnTo>
                <a:lnTo>
                  <a:pt x="4356972" y="991177"/>
                </a:lnTo>
                <a:lnTo>
                  <a:pt x="4421194" y="960837"/>
                </a:lnTo>
                <a:lnTo>
                  <a:pt x="4453771" y="940086"/>
                </a:lnTo>
                <a:lnTo>
                  <a:pt x="4486302" y="917474"/>
                </a:lnTo>
                <a:lnTo>
                  <a:pt x="4518519" y="894397"/>
                </a:lnTo>
                <a:lnTo>
                  <a:pt x="4550154" y="872252"/>
                </a:lnTo>
                <a:lnTo>
                  <a:pt x="4580939" y="852434"/>
                </a:lnTo>
                <a:lnTo>
                  <a:pt x="4610605" y="836338"/>
                </a:lnTo>
                <a:lnTo>
                  <a:pt x="4638885" y="825361"/>
                </a:lnTo>
                <a:lnTo>
                  <a:pt x="4665510" y="820898"/>
                </a:lnTo>
                <a:lnTo>
                  <a:pt x="4690214" y="824345"/>
                </a:lnTo>
                <a:lnTo>
                  <a:pt x="4732782" y="860551"/>
                </a:lnTo>
                <a:lnTo>
                  <a:pt x="4757206" y="918172"/>
                </a:lnTo>
                <a:lnTo>
                  <a:pt x="4767193" y="956699"/>
                </a:lnTo>
                <a:lnTo>
                  <a:pt x="4775881" y="1000772"/>
                </a:lnTo>
                <a:lnTo>
                  <a:pt x="4783405" y="1049693"/>
                </a:lnTo>
                <a:lnTo>
                  <a:pt x="4789904" y="1102764"/>
                </a:lnTo>
                <a:lnTo>
                  <a:pt x="4795513" y="1159287"/>
                </a:lnTo>
                <a:lnTo>
                  <a:pt x="4800370" y="1218562"/>
                </a:lnTo>
                <a:lnTo>
                  <a:pt x="4804612" y="1279892"/>
                </a:lnTo>
                <a:lnTo>
                  <a:pt x="4808377" y="1342579"/>
                </a:lnTo>
                <a:lnTo>
                  <a:pt x="4811800" y="1405923"/>
                </a:lnTo>
                <a:lnTo>
                  <a:pt x="4815019" y="1469227"/>
                </a:lnTo>
                <a:lnTo>
                  <a:pt x="4818172" y="1531792"/>
                </a:lnTo>
                <a:lnTo>
                  <a:pt x="4821394" y="1592920"/>
                </a:lnTo>
                <a:lnTo>
                  <a:pt x="4824824" y="1651912"/>
                </a:lnTo>
                <a:lnTo>
                  <a:pt x="4828598" y="1708070"/>
                </a:lnTo>
                <a:lnTo>
                  <a:pt x="4832853" y="1760696"/>
                </a:lnTo>
                <a:lnTo>
                  <a:pt x="4837727" y="1809092"/>
                </a:lnTo>
                <a:lnTo>
                  <a:pt x="4843356" y="1852558"/>
                </a:lnTo>
                <a:lnTo>
                  <a:pt x="4849877" y="1890397"/>
                </a:lnTo>
                <a:lnTo>
                  <a:pt x="4866144" y="1946399"/>
                </a:lnTo>
                <a:lnTo>
                  <a:pt x="4892713" y="1973530"/>
                </a:lnTo>
                <a:lnTo>
                  <a:pt x="4911346" y="1969479"/>
                </a:lnTo>
                <a:lnTo>
                  <a:pt x="4953688" y="1925591"/>
                </a:lnTo>
                <a:lnTo>
                  <a:pt x="4976805" y="1889483"/>
                </a:lnTo>
                <a:lnTo>
                  <a:pt x="5000825" y="1846417"/>
                </a:lnTo>
                <a:lnTo>
                  <a:pt x="5025453" y="1798257"/>
                </a:lnTo>
                <a:lnTo>
                  <a:pt x="5050393" y="1746869"/>
                </a:lnTo>
                <a:lnTo>
                  <a:pt x="5075349" y="1694115"/>
                </a:lnTo>
                <a:lnTo>
                  <a:pt x="5100026" y="1641862"/>
                </a:lnTo>
                <a:lnTo>
                  <a:pt x="5124128" y="1591972"/>
                </a:lnTo>
                <a:lnTo>
                  <a:pt x="5147359" y="1546310"/>
                </a:lnTo>
                <a:lnTo>
                  <a:pt x="5169425" y="1506740"/>
                </a:lnTo>
                <a:lnTo>
                  <a:pt x="5208875" y="1453335"/>
                </a:lnTo>
                <a:lnTo>
                  <a:pt x="5225669" y="1443227"/>
                </a:lnTo>
                <a:lnTo>
                  <a:pt x="5248740" y="1448349"/>
                </a:lnTo>
                <a:lnTo>
                  <a:pt x="5284766" y="1511629"/>
                </a:lnTo>
                <a:lnTo>
                  <a:pt x="5299119" y="1561342"/>
                </a:lnTo>
                <a:lnTo>
                  <a:pt x="5311965" y="1617472"/>
                </a:lnTo>
                <a:lnTo>
                  <a:pt x="5324003" y="1675796"/>
                </a:lnTo>
                <a:lnTo>
                  <a:pt x="5335933" y="1732092"/>
                </a:lnTo>
                <a:lnTo>
                  <a:pt x="5348454" y="1782137"/>
                </a:lnTo>
                <a:lnTo>
                  <a:pt x="5362266" y="1821707"/>
                </a:lnTo>
                <a:lnTo>
                  <a:pt x="5378069" y="1846579"/>
                </a:lnTo>
                <a:lnTo>
                  <a:pt x="5392271" y="1852538"/>
                </a:lnTo>
                <a:lnTo>
                  <a:pt x="5406536" y="1845606"/>
                </a:lnTo>
                <a:lnTo>
                  <a:pt x="5420925" y="1828960"/>
                </a:lnTo>
                <a:lnTo>
                  <a:pt x="5435501" y="1805775"/>
                </a:lnTo>
                <a:lnTo>
                  <a:pt x="5450325" y="1779226"/>
                </a:lnTo>
                <a:lnTo>
                  <a:pt x="5465460" y="1752488"/>
                </a:lnTo>
                <a:lnTo>
                  <a:pt x="5480969" y="1728738"/>
                </a:lnTo>
                <a:lnTo>
                  <a:pt x="5496912" y="1711150"/>
                </a:lnTo>
                <a:lnTo>
                  <a:pt x="5513353" y="1702901"/>
                </a:lnTo>
                <a:lnTo>
                  <a:pt x="5530354" y="1707165"/>
                </a:lnTo>
                <a:lnTo>
                  <a:pt x="5566283" y="1765935"/>
                </a:lnTo>
                <a:lnTo>
                  <a:pt x="5583484" y="1823041"/>
                </a:lnTo>
                <a:lnTo>
                  <a:pt x="5600654" y="1900792"/>
                </a:lnTo>
                <a:lnTo>
                  <a:pt x="5609270" y="1946219"/>
                </a:lnTo>
                <a:lnTo>
                  <a:pt x="5617929" y="1995380"/>
                </a:lnTo>
                <a:lnTo>
                  <a:pt x="5626648" y="2047799"/>
                </a:lnTo>
                <a:lnTo>
                  <a:pt x="5635443" y="2103000"/>
                </a:lnTo>
                <a:lnTo>
                  <a:pt x="5644333" y="2160507"/>
                </a:lnTo>
                <a:lnTo>
                  <a:pt x="5653334" y="2219844"/>
                </a:lnTo>
                <a:lnTo>
                  <a:pt x="5662462" y="2280536"/>
                </a:lnTo>
                <a:lnTo>
                  <a:pt x="5671735" y="2342105"/>
                </a:lnTo>
                <a:lnTo>
                  <a:pt x="5681170" y="2404078"/>
                </a:lnTo>
                <a:lnTo>
                  <a:pt x="5690783" y="2465977"/>
                </a:lnTo>
                <a:lnTo>
                  <a:pt x="5700592" y="2527327"/>
                </a:lnTo>
                <a:lnTo>
                  <a:pt x="5710614" y="2587652"/>
                </a:lnTo>
                <a:lnTo>
                  <a:pt x="5720865" y="2646476"/>
                </a:lnTo>
                <a:lnTo>
                  <a:pt x="5731363" y="2703324"/>
                </a:lnTo>
                <a:lnTo>
                  <a:pt x="5742124" y="2757718"/>
                </a:lnTo>
                <a:lnTo>
                  <a:pt x="5753166" y="2809185"/>
                </a:lnTo>
                <a:lnTo>
                  <a:pt x="5764504" y="2857247"/>
                </a:lnTo>
                <a:lnTo>
                  <a:pt x="5776157" y="2901429"/>
                </a:lnTo>
                <a:lnTo>
                  <a:pt x="5788142" y="2941255"/>
                </a:lnTo>
                <a:lnTo>
                  <a:pt x="5813172" y="3005936"/>
                </a:lnTo>
                <a:lnTo>
                  <a:pt x="5845900" y="3054054"/>
                </a:lnTo>
                <a:lnTo>
                  <a:pt x="5887801" y="3070848"/>
                </a:lnTo>
                <a:lnTo>
                  <a:pt x="5909908" y="3066037"/>
                </a:lnTo>
                <a:lnTo>
                  <a:pt x="5956064" y="3036522"/>
                </a:lnTo>
                <a:lnTo>
                  <a:pt x="6004322" y="2989187"/>
                </a:lnTo>
                <a:lnTo>
                  <a:pt x="6054092" y="2934473"/>
                </a:lnTo>
                <a:lnTo>
                  <a:pt x="6079360" y="2907611"/>
                </a:lnTo>
                <a:lnTo>
                  <a:pt x="6130296" y="2861404"/>
                </a:lnTo>
                <a:lnTo>
                  <a:pt x="6181272" y="2833920"/>
                </a:lnTo>
                <a:lnTo>
                  <a:pt x="6206592" y="2830463"/>
                </a:lnTo>
                <a:lnTo>
                  <a:pt x="6231702" y="2835601"/>
                </a:lnTo>
                <a:lnTo>
                  <a:pt x="6275721" y="2870278"/>
                </a:lnTo>
                <a:lnTo>
                  <a:pt x="6313584" y="2929405"/>
                </a:lnTo>
                <a:lnTo>
                  <a:pt x="6332325" y="2967457"/>
                </a:lnTo>
                <a:lnTo>
                  <a:pt x="6350986" y="3010212"/>
                </a:lnTo>
                <a:lnTo>
                  <a:pt x="6369602" y="3056950"/>
                </a:lnTo>
                <a:lnTo>
                  <a:pt x="6388208" y="3106954"/>
                </a:lnTo>
                <a:lnTo>
                  <a:pt x="6406842" y="3159504"/>
                </a:lnTo>
                <a:lnTo>
                  <a:pt x="6425537" y="3213884"/>
                </a:lnTo>
                <a:lnTo>
                  <a:pt x="6444329" y="3269373"/>
                </a:lnTo>
                <a:lnTo>
                  <a:pt x="6463254" y="3325254"/>
                </a:lnTo>
                <a:lnTo>
                  <a:pt x="6482346" y="3380809"/>
                </a:lnTo>
                <a:lnTo>
                  <a:pt x="6501643" y="3435318"/>
                </a:lnTo>
                <a:lnTo>
                  <a:pt x="6521178" y="3488065"/>
                </a:lnTo>
                <a:lnTo>
                  <a:pt x="6540988" y="3538330"/>
                </a:lnTo>
                <a:lnTo>
                  <a:pt x="6561108" y="3585395"/>
                </a:lnTo>
                <a:lnTo>
                  <a:pt x="6581573" y="3628542"/>
                </a:lnTo>
                <a:lnTo>
                  <a:pt x="6602419" y="3667053"/>
                </a:lnTo>
                <a:lnTo>
                  <a:pt x="6623681" y="3700208"/>
                </a:lnTo>
                <a:lnTo>
                  <a:pt x="6667596" y="3747581"/>
                </a:lnTo>
                <a:lnTo>
                  <a:pt x="6713601" y="3764915"/>
                </a:lnTo>
                <a:lnTo>
                  <a:pt x="6737426" y="3762570"/>
                </a:lnTo>
                <a:lnTo>
                  <a:pt x="6786438" y="3743296"/>
                </a:lnTo>
                <a:lnTo>
                  <a:pt x="6837124" y="3706070"/>
                </a:lnTo>
                <a:lnTo>
                  <a:pt x="6889318" y="3652690"/>
                </a:lnTo>
                <a:lnTo>
                  <a:pt x="6915927" y="3620502"/>
                </a:lnTo>
                <a:lnTo>
                  <a:pt x="6942851" y="3584949"/>
                </a:lnTo>
                <a:lnTo>
                  <a:pt x="6970069" y="3546255"/>
                </a:lnTo>
                <a:lnTo>
                  <a:pt x="6997559" y="3504645"/>
                </a:lnTo>
                <a:lnTo>
                  <a:pt x="7025301" y="3460342"/>
                </a:lnTo>
                <a:lnTo>
                  <a:pt x="7053273" y="3413572"/>
                </a:lnTo>
                <a:lnTo>
                  <a:pt x="7081456" y="3364558"/>
                </a:lnTo>
                <a:lnTo>
                  <a:pt x="7109828" y="3313526"/>
                </a:lnTo>
                <a:lnTo>
                  <a:pt x="7138367" y="3260700"/>
                </a:lnTo>
                <a:lnTo>
                  <a:pt x="7167055" y="3206304"/>
                </a:lnTo>
                <a:lnTo>
                  <a:pt x="7195869" y="3150562"/>
                </a:lnTo>
                <a:lnTo>
                  <a:pt x="7224789" y="3093700"/>
                </a:lnTo>
                <a:lnTo>
                  <a:pt x="7253793" y="3035941"/>
                </a:lnTo>
                <a:lnTo>
                  <a:pt x="7282862" y="2977511"/>
                </a:lnTo>
                <a:lnTo>
                  <a:pt x="7311973" y="2918633"/>
                </a:lnTo>
                <a:lnTo>
                  <a:pt x="7341108" y="2859532"/>
                </a:lnTo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014" y="2789682"/>
            <a:ext cx="1094105" cy="143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由</a:t>
            </a:r>
            <a:r>
              <a:rPr sz="1400" dirty="0">
                <a:latin typeface="DFKai-SB"/>
                <a:cs typeface="DFKai-SB"/>
              </a:rPr>
              <a:t>下 跌逐漸</a:t>
            </a:r>
            <a:r>
              <a:rPr sz="1400" spc="-15" dirty="0">
                <a:latin typeface="DFKai-SB"/>
                <a:cs typeface="DFKai-SB"/>
              </a:rPr>
              <a:t>走</a:t>
            </a:r>
            <a:r>
              <a:rPr sz="1400" dirty="0">
                <a:latin typeface="DFKai-SB"/>
                <a:cs typeface="DFKai-SB"/>
              </a:rPr>
              <a:t>平， </a:t>
            </a:r>
            <a:r>
              <a:rPr sz="1400" spc="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</a:t>
            </a:r>
            <a:r>
              <a:rPr sz="1400" spc="5" dirty="0">
                <a:latin typeface="DFKai-SB"/>
                <a:cs typeface="DFKai-SB"/>
              </a:rPr>
              <a:t>由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spc="5" dirty="0">
                <a:latin typeface="DFKai-SB"/>
                <a:cs typeface="DFKai-SB"/>
              </a:rPr>
              <a:t>均 </a:t>
            </a:r>
            <a:r>
              <a:rPr sz="1400" dirty="0">
                <a:latin typeface="DFKai-SB"/>
                <a:cs typeface="DFKai-SB"/>
              </a:rPr>
              <a:t>線下方</a:t>
            </a:r>
            <a:r>
              <a:rPr sz="1400" spc="-15" dirty="0">
                <a:latin typeface="DFKai-SB"/>
                <a:cs typeface="DFKai-SB"/>
              </a:rPr>
              <a:t>穿</a:t>
            </a:r>
            <a:r>
              <a:rPr sz="1400" dirty="0">
                <a:latin typeface="DFKai-SB"/>
                <a:cs typeface="DFKai-SB"/>
              </a:rPr>
              <a:t>破 平均線</a:t>
            </a:r>
            <a:endParaRPr sz="1400">
              <a:latin typeface="DFKai-SB"/>
              <a:cs typeface="DFKai-SB"/>
            </a:endParaRPr>
          </a:p>
          <a:p>
            <a:pPr marL="502920">
              <a:lnSpc>
                <a:spcPct val="100000"/>
              </a:lnSpc>
              <a:spcBef>
                <a:spcPts val="800"/>
              </a:spcBef>
            </a:pPr>
            <a:r>
              <a:rPr sz="1600" b="1" spc="15" dirty="0">
                <a:solidFill>
                  <a:srgbClr val="FF0000"/>
                </a:solidFill>
                <a:latin typeface="Microsoft YaHei"/>
                <a:cs typeface="Microsoft YaHei"/>
              </a:rPr>
              <a:t>買點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0481" y="2600909"/>
            <a:ext cx="127254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</a:t>
            </a:r>
            <a:r>
              <a:rPr sz="1400" spc="5" dirty="0">
                <a:latin typeface="DFKai-SB"/>
                <a:cs typeface="DFKai-SB"/>
              </a:rPr>
              <a:t>反</a:t>
            </a:r>
            <a:r>
              <a:rPr sz="1400" spc="-15" dirty="0">
                <a:latin typeface="DFKai-SB"/>
                <a:cs typeface="DFKai-SB"/>
              </a:rPr>
              <a:t>彈</a:t>
            </a:r>
            <a:r>
              <a:rPr sz="1400" spc="5" dirty="0">
                <a:latin typeface="DFKai-SB"/>
                <a:cs typeface="DFKai-SB"/>
              </a:rPr>
              <a:t>突</a:t>
            </a:r>
            <a:r>
              <a:rPr sz="1400" dirty="0">
                <a:latin typeface="DFKai-SB"/>
                <a:cs typeface="DFKai-SB"/>
              </a:rPr>
              <a:t>破平 均線，</a:t>
            </a:r>
            <a:r>
              <a:rPr sz="1400" spc="-15" dirty="0">
                <a:latin typeface="DFKai-SB"/>
                <a:cs typeface="DFKai-SB"/>
              </a:rPr>
              <a:t>但</a:t>
            </a:r>
            <a:r>
              <a:rPr sz="1400" dirty="0">
                <a:latin typeface="DFKai-SB"/>
                <a:cs typeface="DFKai-SB"/>
              </a:rPr>
              <a:t>平均線 仍呈現</a:t>
            </a:r>
            <a:r>
              <a:rPr sz="1400" spc="-15" dirty="0">
                <a:latin typeface="DFKai-SB"/>
                <a:cs typeface="DFKai-SB"/>
              </a:rPr>
              <a:t>下</a:t>
            </a:r>
            <a:r>
              <a:rPr sz="1400" dirty="0">
                <a:latin typeface="DFKai-SB"/>
                <a:cs typeface="DFKai-SB"/>
              </a:rPr>
              <a:t>彎且股 價又立</a:t>
            </a:r>
            <a:r>
              <a:rPr sz="1400" spc="-15" dirty="0">
                <a:latin typeface="DFKai-SB"/>
                <a:cs typeface="DFKai-SB"/>
              </a:rPr>
              <a:t>刻</a:t>
            </a:r>
            <a:r>
              <a:rPr sz="1400" dirty="0">
                <a:latin typeface="DFKai-SB"/>
                <a:cs typeface="DFKai-SB"/>
              </a:rPr>
              <a:t>拉回到 平均線</a:t>
            </a:r>
            <a:r>
              <a:rPr sz="1400" spc="-15" dirty="0">
                <a:latin typeface="DFKai-SB"/>
                <a:cs typeface="DFKai-SB"/>
              </a:rPr>
              <a:t>之</a:t>
            </a:r>
            <a:r>
              <a:rPr sz="1400" dirty="0">
                <a:latin typeface="DFKai-SB"/>
                <a:cs typeface="DFKai-SB"/>
              </a:rPr>
              <a:t>下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301" y="638301"/>
            <a:ext cx="162560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股價在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均線</a:t>
            </a:r>
            <a:r>
              <a:rPr sz="1400" spc="-15" dirty="0">
                <a:latin typeface="DFKai-SB"/>
                <a:cs typeface="DFKai-SB"/>
              </a:rPr>
              <a:t>之上</a:t>
            </a:r>
            <a:r>
              <a:rPr sz="1400" dirty="0">
                <a:latin typeface="DFKai-SB"/>
                <a:cs typeface="DFKai-SB"/>
              </a:rPr>
              <a:t>， 股票急</a:t>
            </a:r>
            <a:r>
              <a:rPr sz="1400" spc="-15" dirty="0">
                <a:latin typeface="DFKai-SB"/>
                <a:cs typeface="DFKai-SB"/>
              </a:rPr>
              <a:t>漲</a:t>
            </a:r>
            <a:r>
              <a:rPr sz="1400" dirty="0">
                <a:latin typeface="DFKai-SB"/>
                <a:cs typeface="DFKai-SB"/>
              </a:rPr>
              <a:t>，已</a:t>
            </a:r>
            <a:r>
              <a:rPr sz="1400" spc="-15" dirty="0">
                <a:latin typeface="DFKai-SB"/>
                <a:cs typeface="DFKai-SB"/>
              </a:rPr>
              <a:t>遠離</a:t>
            </a:r>
            <a:r>
              <a:rPr sz="1400" dirty="0">
                <a:latin typeface="DFKai-SB"/>
                <a:cs typeface="DFKai-SB"/>
              </a:rPr>
              <a:t>平 均線，</a:t>
            </a:r>
            <a:r>
              <a:rPr sz="1400" spc="-1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價乖</a:t>
            </a:r>
            <a:r>
              <a:rPr sz="1400" spc="-15" dirty="0">
                <a:latin typeface="DFKai-SB"/>
                <a:cs typeface="DFKai-SB"/>
              </a:rPr>
              <a:t>離很</a:t>
            </a:r>
            <a:r>
              <a:rPr sz="1400" dirty="0">
                <a:latin typeface="DFKai-SB"/>
                <a:cs typeface="DFKai-SB"/>
              </a:rPr>
              <a:t>大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509" y="1241297"/>
            <a:ext cx="2416810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3910">
              <a:lnSpc>
                <a:spcPts val="1580"/>
              </a:lnSpc>
              <a:spcBef>
                <a:spcPts val="105"/>
              </a:spcBef>
            </a:pPr>
            <a:r>
              <a:rPr sz="1400" dirty="0">
                <a:latin typeface="DFKai-SB"/>
                <a:cs typeface="DFKai-SB"/>
              </a:rPr>
              <a:t>股價在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均線</a:t>
            </a:r>
            <a:r>
              <a:rPr sz="1400" spc="-15" dirty="0">
                <a:latin typeface="DFKai-SB"/>
                <a:cs typeface="DFKai-SB"/>
              </a:rPr>
              <a:t>之下</a:t>
            </a:r>
            <a:r>
              <a:rPr sz="1400" dirty="0">
                <a:latin typeface="DFKai-SB"/>
                <a:cs typeface="DFKai-SB"/>
              </a:rPr>
              <a:t>，</a:t>
            </a:r>
            <a:endParaRPr sz="1400">
              <a:latin typeface="DFKai-SB"/>
              <a:cs typeface="DFKai-SB"/>
            </a:endParaRPr>
          </a:p>
          <a:p>
            <a:pPr marL="12700">
              <a:lnSpc>
                <a:spcPts val="1800"/>
              </a:lnSpc>
              <a:tabLst>
                <a:tab pos="803910" algn="l"/>
              </a:tabLst>
            </a:pPr>
            <a:r>
              <a:rPr sz="2400" b="1" spc="22" baseline="1736" dirty="0">
                <a:solidFill>
                  <a:srgbClr val="00AF50"/>
                </a:solidFill>
                <a:latin typeface="Microsoft YaHei"/>
                <a:cs typeface="Microsoft YaHei"/>
              </a:rPr>
              <a:t>賣點</a:t>
            </a:r>
            <a:r>
              <a:rPr sz="2400" b="1" spc="-7" baseline="1736" dirty="0">
                <a:solidFill>
                  <a:srgbClr val="00AF50"/>
                </a:solidFill>
                <a:latin typeface="Arial"/>
                <a:cs typeface="Arial"/>
              </a:rPr>
              <a:t>1</a:t>
            </a:r>
            <a:r>
              <a:rPr sz="2400" b="1" baseline="1736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仍</a:t>
            </a:r>
            <a:r>
              <a:rPr sz="1400" dirty="0">
                <a:latin typeface="DFKai-SB"/>
                <a:cs typeface="DFKai-SB"/>
              </a:rPr>
              <a:t>呈現</a:t>
            </a:r>
            <a:r>
              <a:rPr sz="1400" spc="-15" dirty="0">
                <a:latin typeface="DFKai-SB"/>
                <a:cs typeface="DFKai-SB"/>
              </a:rPr>
              <a:t>下彎</a:t>
            </a:r>
            <a:r>
              <a:rPr sz="1400" dirty="0">
                <a:latin typeface="DFKai-SB"/>
                <a:cs typeface="DFKai-SB"/>
              </a:rPr>
              <a:t>，</a:t>
            </a:r>
            <a:endParaRPr sz="1400">
              <a:latin typeface="DFKai-SB"/>
              <a:cs typeface="DFKai-SB"/>
            </a:endParaRPr>
          </a:p>
          <a:p>
            <a:pPr marL="803910" marR="181610" algn="just">
              <a:lnSpc>
                <a:spcPts val="1680"/>
              </a:lnSpc>
              <a:spcBef>
                <a:spcPts val="35"/>
              </a:spcBef>
            </a:pPr>
            <a:r>
              <a:rPr sz="1400" dirty="0">
                <a:latin typeface="DFKai-SB"/>
                <a:cs typeface="DFKai-SB"/>
              </a:rPr>
              <a:t>股價反</a:t>
            </a:r>
            <a:r>
              <a:rPr sz="1400" spc="-15" dirty="0">
                <a:latin typeface="DFKai-SB"/>
                <a:cs typeface="DFKai-SB"/>
              </a:rPr>
              <a:t>彈</a:t>
            </a:r>
            <a:r>
              <a:rPr sz="1400" dirty="0">
                <a:latin typeface="DFKai-SB"/>
                <a:cs typeface="DFKai-SB"/>
              </a:rPr>
              <a:t>到平</a:t>
            </a:r>
            <a:r>
              <a:rPr sz="1400" spc="-15" dirty="0">
                <a:latin typeface="DFKai-SB"/>
                <a:cs typeface="DFKai-SB"/>
              </a:rPr>
              <a:t>均</a:t>
            </a:r>
            <a:r>
              <a:rPr sz="1400" dirty="0">
                <a:latin typeface="DFKai-SB"/>
                <a:cs typeface="DFKai-SB"/>
              </a:rPr>
              <a:t>線 但未突</a:t>
            </a:r>
            <a:r>
              <a:rPr sz="1400" spc="-15" dirty="0">
                <a:latin typeface="DFKai-SB"/>
                <a:cs typeface="DFKai-SB"/>
              </a:rPr>
              <a:t>破</a:t>
            </a:r>
            <a:r>
              <a:rPr sz="1400" dirty="0">
                <a:latin typeface="DFKai-SB"/>
                <a:cs typeface="DFKai-SB"/>
              </a:rPr>
              <a:t>又再</a:t>
            </a:r>
            <a:r>
              <a:rPr sz="1400" spc="-15" dirty="0">
                <a:latin typeface="DFKai-SB"/>
                <a:cs typeface="DFKai-SB"/>
              </a:rPr>
              <a:t>度</a:t>
            </a:r>
            <a:r>
              <a:rPr sz="1400" dirty="0">
                <a:latin typeface="DFKai-SB"/>
                <a:cs typeface="DFKai-SB"/>
              </a:rPr>
              <a:t>下 跌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1453" y="2425649"/>
            <a:ext cx="613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AF50"/>
                </a:solidFill>
                <a:latin typeface="Microsoft YaHei"/>
                <a:cs typeface="Microsoft YaHei"/>
              </a:rPr>
              <a:t>賣點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5782" y="2789682"/>
            <a:ext cx="61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00AF50"/>
                </a:solidFill>
                <a:latin typeface="Microsoft YaHei"/>
                <a:cs typeface="Microsoft YaHei"/>
              </a:rPr>
              <a:t>賣點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1111" y="1507248"/>
            <a:ext cx="128168" cy="83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405" y="1535430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4789"/>
                </a:lnTo>
              </a:path>
            </a:pathLst>
          </a:custGeom>
          <a:ln w="25908">
            <a:solidFill>
              <a:srgbClr val="FD8537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89150" y="1725294"/>
            <a:ext cx="635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CC"/>
                </a:solidFill>
                <a:latin typeface="Microsoft YaHei"/>
                <a:cs typeface="Microsoft YaHei"/>
              </a:rPr>
              <a:t>乖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離率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66644" y="1528572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78651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255" y="2260092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78651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2967" y="4445965"/>
            <a:ext cx="915669" cy="1555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3830">
              <a:lnSpc>
                <a:spcPct val="100400"/>
              </a:lnSpc>
              <a:spcBef>
                <a:spcPts val="90"/>
              </a:spcBef>
            </a:pPr>
            <a:r>
              <a:rPr sz="1600" b="1" spc="15" dirty="0">
                <a:solidFill>
                  <a:srgbClr val="FF0000"/>
                </a:solidFill>
                <a:latin typeface="Microsoft YaHei"/>
                <a:cs typeface="Microsoft YaHei"/>
              </a:rPr>
              <a:t>買 點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400" dirty="0">
                <a:latin typeface="DFKai-SB"/>
                <a:cs typeface="DFKai-SB"/>
              </a:rPr>
              <a:t>股價在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 線之上</a:t>
            </a:r>
            <a:r>
              <a:rPr sz="1400" spc="-1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平 均線仍</a:t>
            </a:r>
            <a:r>
              <a:rPr sz="1400" spc="-15" dirty="0">
                <a:latin typeface="DFKai-SB"/>
                <a:cs typeface="DFKai-SB"/>
              </a:rPr>
              <a:t>往</a:t>
            </a:r>
            <a:r>
              <a:rPr sz="1400" dirty="0">
                <a:latin typeface="DFKai-SB"/>
                <a:cs typeface="DFKai-SB"/>
              </a:rPr>
              <a:t>上 走，股</a:t>
            </a:r>
            <a:r>
              <a:rPr sz="1400" spc="-15" dirty="0">
                <a:latin typeface="DFKai-SB"/>
                <a:cs typeface="DFKai-SB"/>
              </a:rPr>
              <a:t>價</a:t>
            </a:r>
            <a:r>
              <a:rPr sz="1400" dirty="0">
                <a:latin typeface="DFKai-SB"/>
                <a:cs typeface="DFKai-SB"/>
              </a:rPr>
              <a:t>拉 回到平</a:t>
            </a:r>
            <a:r>
              <a:rPr sz="1400" spc="-15" dirty="0">
                <a:latin typeface="DFKai-SB"/>
                <a:cs typeface="DFKai-SB"/>
              </a:rPr>
              <a:t>均</a:t>
            </a:r>
            <a:r>
              <a:rPr sz="1400" dirty="0">
                <a:latin typeface="DFKai-SB"/>
                <a:cs typeface="DFKai-SB"/>
              </a:rPr>
              <a:t>線 但未跌破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86454" y="2447671"/>
            <a:ext cx="915669" cy="154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ts val="2005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0000"/>
                </a:solidFill>
                <a:latin typeface="Microsoft YaHei"/>
                <a:cs typeface="Microsoft YaHei"/>
              </a:rPr>
              <a:t>買點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525"/>
              </a:lnSpc>
            </a:pPr>
            <a:r>
              <a:rPr sz="1400" dirty="0">
                <a:latin typeface="DFKai-SB"/>
                <a:cs typeface="DFKai-SB"/>
              </a:rPr>
              <a:t>股價雖</a:t>
            </a:r>
            <a:r>
              <a:rPr sz="1400" spc="-15" dirty="0">
                <a:latin typeface="DFKai-SB"/>
                <a:cs typeface="DFKai-SB"/>
              </a:rPr>
              <a:t>跌</a:t>
            </a:r>
            <a:r>
              <a:rPr sz="1400" dirty="0">
                <a:latin typeface="DFKai-SB"/>
                <a:cs typeface="DFKai-SB"/>
              </a:rPr>
              <a:t>破</a:t>
            </a:r>
            <a:endParaRPr sz="1400">
              <a:latin typeface="DFKai-SB"/>
              <a:cs typeface="DFKai-SB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但 平均線</a:t>
            </a:r>
            <a:r>
              <a:rPr sz="1400" spc="-15" dirty="0">
                <a:latin typeface="DFKai-SB"/>
                <a:cs typeface="DFKai-SB"/>
              </a:rPr>
              <a:t>仍</a:t>
            </a:r>
            <a:r>
              <a:rPr sz="1400" dirty="0">
                <a:latin typeface="DFKai-SB"/>
                <a:cs typeface="DFKai-SB"/>
              </a:rPr>
              <a:t>往 上走且</a:t>
            </a:r>
            <a:r>
              <a:rPr sz="1400" spc="-1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 又回到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 線之上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7198" y="3351541"/>
            <a:ext cx="1094105" cy="1708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760"/>
              </a:spcBef>
            </a:pPr>
            <a:r>
              <a:rPr sz="1600" b="1" spc="20" dirty="0">
                <a:solidFill>
                  <a:srgbClr val="FF0000"/>
                </a:solidFill>
                <a:latin typeface="Microsoft YaHei"/>
                <a:cs typeface="Microsoft YaHei"/>
              </a:rPr>
              <a:t>買</a:t>
            </a:r>
            <a:r>
              <a:rPr sz="1600" b="1" spc="15" dirty="0">
                <a:solidFill>
                  <a:srgbClr val="FF0000"/>
                </a:solidFill>
                <a:latin typeface="Microsoft YaHei"/>
                <a:cs typeface="Microsoft YaHei"/>
              </a:rPr>
              <a:t>點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latin typeface="DFKai-SB"/>
                <a:cs typeface="DFKai-SB"/>
              </a:rPr>
              <a:t>股價在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 線之下</a:t>
            </a:r>
            <a:r>
              <a:rPr sz="1400" spc="-15" dirty="0">
                <a:latin typeface="DFKai-SB"/>
                <a:cs typeface="DFKai-SB"/>
              </a:rPr>
              <a:t>，</a:t>
            </a:r>
            <a:r>
              <a:rPr sz="1400" dirty="0">
                <a:latin typeface="DFKai-SB"/>
                <a:cs typeface="DFKai-SB"/>
              </a:rPr>
              <a:t>且 股票急</a:t>
            </a:r>
            <a:r>
              <a:rPr sz="1400" spc="-15" dirty="0">
                <a:latin typeface="DFKai-SB"/>
                <a:cs typeface="DFKai-SB"/>
              </a:rPr>
              <a:t>跌</a:t>
            </a:r>
            <a:r>
              <a:rPr sz="1400" dirty="0">
                <a:latin typeface="DFKai-SB"/>
                <a:cs typeface="DFKai-SB"/>
              </a:rPr>
              <a:t>已 遠離平</a:t>
            </a:r>
            <a:r>
              <a:rPr sz="1400" spc="-15" dirty="0">
                <a:latin typeface="DFKai-SB"/>
                <a:cs typeface="DFKai-SB"/>
              </a:rPr>
              <a:t>均</a:t>
            </a:r>
            <a:r>
              <a:rPr sz="1400" dirty="0">
                <a:latin typeface="DFKai-SB"/>
                <a:cs typeface="DFKai-SB"/>
              </a:rPr>
              <a:t>線， </a:t>
            </a:r>
            <a:r>
              <a:rPr sz="1400" spc="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</a:t>
            </a:r>
            <a:r>
              <a:rPr sz="1400" spc="5" dirty="0">
                <a:latin typeface="DFKai-SB"/>
                <a:cs typeface="DFKai-SB"/>
              </a:rPr>
              <a:t>乖</a:t>
            </a:r>
            <a:r>
              <a:rPr sz="1400" spc="-15" dirty="0">
                <a:latin typeface="DFKai-SB"/>
                <a:cs typeface="DFKai-SB"/>
              </a:rPr>
              <a:t>離</a:t>
            </a:r>
            <a:r>
              <a:rPr sz="1400" spc="5" dirty="0">
                <a:latin typeface="DFKai-SB"/>
                <a:cs typeface="DFKai-SB"/>
              </a:rPr>
              <a:t>很 </a:t>
            </a:r>
            <a:r>
              <a:rPr sz="1400" dirty="0">
                <a:latin typeface="DFKai-SB"/>
                <a:cs typeface="DFKai-SB"/>
              </a:rPr>
              <a:t>大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4271771"/>
            <a:ext cx="1903095" cy="0"/>
          </a:xfrm>
          <a:custGeom>
            <a:avLst/>
            <a:gdLst/>
            <a:ahLst/>
            <a:cxnLst/>
            <a:rect l="l" t="t" r="r" b="b"/>
            <a:pathLst>
              <a:path w="1903095">
                <a:moveTo>
                  <a:pt x="0" y="0"/>
                </a:moveTo>
                <a:lnTo>
                  <a:pt x="1902714" y="0"/>
                </a:lnTo>
              </a:path>
            </a:pathLst>
          </a:custGeom>
          <a:ln w="12192">
            <a:solidFill>
              <a:srgbClr val="FF690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867" y="5226177"/>
            <a:ext cx="420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00CC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7848" y="193039"/>
            <a:ext cx="214566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9295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由</a:t>
            </a:r>
            <a:r>
              <a:rPr sz="1400" dirty="0">
                <a:latin typeface="DFKai-SB"/>
                <a:cs typeface="DFKai-SB"/>
              </a:rPr>
              <a:t>上升</a:t>
            </a:r>
            <a:r>
              <a:rPr sz="1400" spc="-15" dirty="0">
                <a:latin typeface="DFKai-SB"/>
                <a:cs typeface="DFKai-SB"/>
              </a:rPr>
              <a:t>逐</a:t>
            </a:r>
            <a:r>
              <a:rPr sz="1400" dirty="0">
                <a:latin typeface="DFKai-SB"/>
                <a:cs typeface="DFKai-SB"/>
              </a:rPr>
              <a:t>漸 走平，</a:t>
            </a:r>
            <a:r>
              <a:rPr sz="1400" spc="-15" dirty="0">
                <a:latin typeface="DFKai-SB"/>
                <a:cs typeface="DFKai-SB"/>
              </a:rPr>
              <a:t>股</a:t>
            </a:r>
            <a:r>
              <a:rPr sz="1400" dirty="0">
                <a:latin typeface="DFKai-SB"/>
                <a:cs typeface="DFKai-SB"/>
              </a:rPr>
              <a:t>價由</a:t>
            </a:r>
            <a:r>
              <a:rPr sz="1400" spc="-15" dirty="0">
                <a:latin typeface="DFKai-SB"/>
                <a:cs typeface="DFKai-SB"/>
              </a:rPr>
              <a:t>平</a:t>
            </a:r>
            <a:r>
              <a:rPr sz="1400" dirty="0">
                <a:latin typeface="DFKai-SB"/>
                <a:cs typeface="DFKai-SB"/>
              </a:rPr>
              <a:t>均 線上方</a:t>
            </a:r>
            <a:r>
              <a:rPr sz="1400" spc="-15" dirty="0">
                <a:latin typeface="DFKai-SB"/>
                <a:cs typeface="DFKai-SB"/>
              </a:rPr>
              <a:t>跌</a:t>
            </a:r>
            <a:r>
              <a:rPr sz="1400" dirty="0">
                <a:latin typeface="DFKai-SB"/>
                <a:cs typeface="DFKai-SB"/>
              </a:rPr>
              <a:t>破平</a:t>
            </a:r>
            <a:r>
              <a:rPr sz="1400" spc="-15" dirty="0">
                <a:latin typeface="DFKai-SB"/>
                <a:cs typeface="DFKai-SB"/>
              </a:rPr>
              <a:t>均</a:t>
            </a:r>
            <a:r>
              <a:rPr sz="1400" dirty="0">
                <a:latin typeface="DFKai-SB"/>
                <a:cs typeface="DFKai-SB"/>
              </a:rPr>
              <a:t>線</a:t>
            </a:r>
            <a:endParaRPr sz="1400">
              <a:latin typeface="DFKai-SB"/>
              <a:cs typeface="DFKai-SB"/>
            </a:endParaRPr>
          </a:p>
          <a:p>
            <a:pPr marL="194310" algn="ctr">
              <a:lnSpc>
                <a:spcPct val="100000"/>
              </a:lnSpc>
              <a:spcBef>
                <a:spcPts val="775"/>
              </a:spcBef>
            </a:pP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M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頭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600" algn="l"/>
                <a:tab pos="1686560" algn="l"/>
              </a:tabLst>
            </a:pPr>
            <a:r>
              <a:rPr sz="1600" b="1" u="heavy" spc="-5" dirty="0">
                <a:solidFill>
                  <a:srgbClr val="00AF50"/>
                </a:solidFill>
                <a:uFill>
                  <a:solidFill>
                    <a:srgbClr val="FF690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u="heavy" spc="15" dirty="0">
                <a:solidFill>
                  <a:srgbClr val="00AF50"/>
                </a:solidFill>
                <a:uFill>
                  <a:solidFill>
                    <a:srgbClr val="FF6903"/>
                  </a:solidFill>
                </a:uFill>
                <a:latin typeface="Microsoft YaHei"/>
                <a:cs typeface="Microsoft YaHei"/>
              </a:rPr>
              <a:t>賣點</a:t>
            </a:r>
            <a:r>
              <a:rPr sz="1600" b="1" u="heavy" spc="-5" dirty="0">
                <a:solidFill>
                  <a:srgbClr val="00AF50"/>
                </a:solidFill>
                <a:uFill>
                  <a:solidFill>
                    <a:srgbClr val="FF6903"/>
                  </a:solidFill>
                </a:uFill>
                <a:latin typeface="Arial"/>
                <a:cs typeface="Arial"/>
              </a:rPr>
              <a:t>4</a:t>
            </a:r>
            <a:r>
              <a:rPr sz="1600" b="1" u="heavy" dirty="0">
                <a:solidFill>
                  <a:srgbClr val="00AF50"/>
                </a:solidFill>
                <a:uFill>
                  <a:solidFill>
                    <a:srgbClr val="FF6903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97023" y="2584704"/>
            <a:ext cx="1106805" cy="412750"/>
          </a:xfrm>
          <a:custGeom>
            <a:avLst/>
            <a:gdLst/>
            <a:ahLst/>
            <a:cxnLst/>
            <a:rect l="l" t="t" r="r" b="b"/>
            <a:pathLst>
              <a:path w="1106805" h="412750">
                <a:moveTo>
                  <a:pt x="0" y="0"/>
                </a:moveTo>
                <a:lnTo>
                  <a:pt x="1106424" y="412242"/>
                </a:lnTo>
              </a:path>
            </a:pathLst>
          </a:custGeom>
          <a:ln w="12192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2995" y="3064764"/>
            <a:ext cx="1301115" cy="504190"/>
          </a:xfrm>
          <a:custGeom>
            <a:avLst/>
            <a:gdLst/>
            <a:ahLst/>
            <a:cxnLst/>
            <a:rect l="l" t="t" r="r" b="b"/>
            <a:pathLst>
              <a:path w="1301114" h="504189">
                <a:moveTo>
                  <a:pt x="0" y="0"/>
                </a:moveTo>
                <a:lnTo>
                  <a:pt x="1300988" y="504063"/>
                </a:lnTo>
              </a:path>
            </a:pathLst>
          </a:custGeom>
          <a:ln w="12192">
            <a:solidFill>
              <a:srgbClr val="FF69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7675" y="4511040"/>
            <a:ext cx="208787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5104" y="4248911"/>
            <a:ext cx="210312" cy="169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94888" y="2420111"/>
            <a:ext cx="210312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4635" y="1417319"/>
            <a:ext cx="210312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3776" y="1684020"/>
            <a:ext cx="208787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2435" y="2176272"/>
            <a:ext cx="210312" cy="169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1115" y="3075432"/>
            <a:ext cx="20878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2455" y="3293364"/>
            <a:ext cx="208787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49705" y="2600909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00CC"/>
                </a:solidFill>
                <a:latin typeface="Microsoft YaHei"/>
                <a:cs typeface="Microsoft YaHei"/>
              </a:rPr>
              <a:t>上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升</a:t>
            </a:r>
            <a:r>
              <a:rPr sz="1600" b="1" spc="-10" dirty="0">
                <a:solidFill>
                  <a:srgbClr val="0000CC"/>
                </a:solidFill>
                <a:latin typeface="Microsoft YaHei"/>
                <a:cs typeface="Microsoft YaHei"/>
              </a:rPr>
              <a:t>旗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型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39200" y="0"/>
            <a:ext cx="109855" cy="6858000"/>
          </a:xfrm>
          <a:prstGeom prst="rect">
            <a:avLst/>
          </a:prstGeom>
          <a:solidFill>
            <a:srgbClr val="FDC3AD">
              <a:alpha val="87057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08442" y="4067302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CC"/>
                </a:solidFill>
                <a:latin typeface="Microsoft YaHei"/>
                <a:cs typeface="Microsoft YaHei"/>
              </a:rPr>
              <a:t>主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要波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02856" y="4020692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CC"/>
                </a:solidFill>
                <a:latin typeface="Microsoft YaHei"/>
                <a:cs typeface="Microsoft YaHei"/>
              </a:rPr>
              <a:t>次</a:t>
            </a:r>
            <a:r>
              <a:rPr sz="1600" b="1" spc="-5" dirty="0">
                <a:solidFill>
                  <a:srgbClr val="0000CC"/>
                </a:solidFill>
                <a:latin typeface="Microsoft YaHei"/>
                <a:cs typeface="Microsoft YaHei"/>
              </a:rPr>
              <a:t>級波動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72769" y="151821"/>
            <a:ext cx="180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DFKai-SB"/>
                <a:cs typeface="DFKai-SB"/>
              </a:rPr>
              <a:t>葛蘭</a:t>
            </a:r>
            <a:r>
              <a:rPr sz="2000" spc="-5" dirty="0">
                <a:latin typeface="DFKai-SB"/>
                <a:cs typeface="DFKai-SB"/>
              </a:rPr>
              <a:t>碧</a:t>
            </a:r>
            <a:r>
              <a:rPr sz="2000" spc="-10" dirty="0">
                <a:latin typeface="DFKai-SB"/>
                <a:cs typeface="DFKai-SB"/>
              </a:rPr>
              <a:t>八</a:t>
            </a:r>
            <a:r>
              <a:rPr sz="2000" spc="5" dirty="0">
                <a:latin typeface="DFKai-SB"/>
                <a:cs typeface="DFKai-SB"/>
              </a:rPr>
              <a:t>大</a:t>
            </a:r>
            <a:r>
              <a:rPr sz="2000" spc="-15" dirty="0">
                <a:latin typeface="DFKai-SB"/>
                <a:cs typeface="DFKai-SB"/>
              </a:rPr>
              <a:t>法</a:t>
            </a:r>
            <a:r>
              <a:rPr sz="2000" spc="5" dirty="0">
                <a:latin typeface="DFKai-SB"/>
                <a:cs typeface="DFKai-SB"/>
              </a:rPr>
              <a:t>則</a:t>
            </a:r>
            <a:endParaRPr sz="2000" dirty="0">
              <a:latin typeface="DFKai-SB"/>
              <a:cs typeface="DFKai-SB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23990" y="110108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CC"/>
                </a:solidFill>
                <a:latin typeface="DFKai-SB"/>
                <a:cs typeface="DFKai-SB"/>
              </a:rPr>
              <a:t>道氏理論</a:t>
            </a:r>
            <a:endParaRPr sz="2000">
              <a:latin typeface="DFKai-SB"/>
              <a:cs typeface="DFKai-SB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16122" y="5374342"/>
            <a:ext cx="2280285" cy="1289685"/>
          </a:xfrm>
          <a:custGeom>
            <a:avLst/>
            <a:gdLst/>
            <a:ahLst/>
            <a:cxnLst/>
            <a:rect l="l" t="t" r="r" b="b"/>
            <a:pathLst>
              <a:path w="2280285" h="1289684">
                <a:moveTo>
                  <a:pt x="665023" y="1289347"/>
                </a:moveTo>
                <a:lnTo>
                  <a:pt x="579806" y="1072126"/>
                </a:lnTo>
                <a:lnTo>
                  <a:pt x="520355" y="1054061"/>
                </a:lnTo>
                <a:lnTo>
                  <a:pt x="463866" y="1034481"/>
                </a:lnTo>
                <a:lnTo>
                  <a:pt x="410385" y="1013468"/>
                </a:lnTo>
                <a:lnTo>
                  <a:pt x="359958" y="991102"/>
                </a:lnTo>
                <a:lnTo>
                  <a:pt x="312630" y="967467"/>
                </a:lnTo>
                <a:lnTo>
                  <a:pt x="268446" y="942644"/>
                </a:lnTo>
                <a:lnTo>
                  <a:pt x="227451" y="916714"/>
                </a:lnTo>
                <a:lnTo>
                  <a:pt x="189692" y="889759"/>
                </a:lnTo>
                <a:lnTo>
                  <a:pt x="155212" y="861860"/>
                </a:lnTo>
                <a:lnTo>
                  <a:pt x="124059" y="833100"/>
                </a:lnTo>
                <a:lnTo>
                  <a:pt x="96276" y="803560"/>
                </a:lnTo>
                <a:lnTo>
                  <a:pt x="71910" y="773321"/>
                </a:lnTo>
                <a:lnTo>
                  <a:pt x="33609" y="711076"/>
                </a:lnTo>
                <a:lnTo>
                  <a:pt x="9517" y="647017"/>
                </a:lnTo>
                <a:lnTo>
                  <a:pt x="0" y="581797"/>
                </a:lnTo>
                <a:lnTo>
                  <a:pt x="819" y="548957"/>
                </a:lnTo>
                <a:lnTo>
                  <a:pt x="13841" y="483222"/>
                </a:lnTo>
                <a:lnTo>
                  <a:pt x="42344" y="417961"/>
                </a:lnTo>
                <a:lnTo>
                  <a:pt x="86691" y="353826"/>
                </a:lnTo>
                <a:lnTo>
                  <a:pt x="114919" y="322385"/>
                </a:lnTo>
                <a:lnTo>
                  <a:pt x="147244" y="291470"/>
                </a:lnTo>
                <a:lnTo>
                  <a:pt x="176417" y="266902"/>
                </a:lnTo>
                <a:lnTo>
                  <a:pt x="207628" y="243329"/>
                </a:lnTo>
                <a:lnTo>
                  <a:pt x="240787" y="220764"/>
                </a:lnTo>
                <a:lnTo>
                  <a:pt x="275806" y="199219"/>
                </a:lnTo>
                <a:lnTo>
                  <a:pt x="312595" y="178706"/>
                </a:lnTo>
                <a:lnTo>
                  <a:pt x="351065" y="159239"/>
                </a:lnTo>
                <a:lnTo>
                  <a:pt x="391128" y="140829"/>
                </a:lnTo>
                <a:lnTo>
                  <a:pt x="432695" y="123488"/>
                </a:lnTo>
                <a:lnTo>
                  <a:pt x="475676" y="107230"/>
                </a:lnTo>
                <a:lnTo>
                  <a:pt x="519983" y="92067"/>
                </a:lnTo>
                <a:lnTo>
                  <a:pt x="565526" y="78010"/>
                </a:lnTo>
                <a:lnTo>
                  <a:pt x="612217" y="65073"/>
                </a:lnTo>
                <a:lnTo>
                  <a:pt x="659966" y="53267"/>
                </a:lnTo>
                <a:lnTo>
                  <a:pt x="708685" y="42606"/>
                </a:lnTo>
                <a:lnTo>
                  <a:pt x="758284" y="33102"/>
                </a:lnTo>
                <a:lnTo>
                  <a:pt x="808675" y="24767"/>
                </a:lnTo>
                <a:lnTo>
                  <a:pt x="859769" y="17613"/>
                </a:lnTo>
                <a:lnTo>
                  <a:pt x="911476" y="11653"/>
                </a:lnTo>
                <a:lnTo>
                  <a:pt x="963708" y="6899"/>
                </a:lnTo>
                <a:lnTo>
                  <a:pt x="1016375" y="3364"/>
                </a:lnTo>
                <a:lnTo>
                  <a:pt x="1069389" y="1060"/>
                </a:lnTo>
                <a:lnTo>
                  <a:pt x="1122661" y="0"/>
                </a:lnTo>
                <a:lnTo>
                  <a:pt x="1176101" y="195"/>
                </a:lnTo>
                <a:lnTo>
                  <a:pt x="1229621" y="1659"/>
                </a:lnTo>
                <a:lnTo>
                  <a:pt x="1283131" y="4404"/>
                </a:lnTo>
                <a:lnTo>
                  <a:pt x="1336544" y="8441"/>
                </a:lnTo>
                <a:lnTo>
                  <a:pt x="1389769" y="13785"/>
                </a:lnTo>
                <a:lnTo>
                  <a:pt x="1442717" y="20446"/>
                </a:lnTo>
                <a:lnTo>
                  <a:pt x="1495300" y="28438"/>
                </a:lnTo>
                <a:lnTo>
                  <a:pt x="1547429" y="37773"/>
                </a:lnTo>
                <a:lnTo>
                  <a:pt x="1599015" y="48462"/>
                </a:lnTo>
                <a:lnTo>
                  <a:pt x="1649968" y="60520"/>
                </a:lnTo>
                <a:lnTo>
                  <a:pt x="1700200" y="73957"/>
                </a:lnTo>
                <a:lnTo>
                  <a:pt x="1759652" y="92028"/>
                </a:lnTo>
                <a:lnTo>
                  <a:pt x="1816140" y="111613"/>
                </a:lnTo>
                <a:lnTo>
                  <a:pt x="1869621" y="132631"/>
                </a:lnTo>
                <a:lnTo>
                  <a:pt x="1920048" y="155001"/>
                </a:lnTo>
                <a:lnTo>
                  <a:pt x="1967377" y="178640"/>
                </a:lnTo>
                <a:lnTo>
                  <a:pt x="2011561" y="203467"/>
                </a:lnTo>
                <a:lnTo>
                  <a:pt x="2052555" y="229400"/>
                </a:lnTo>
                <a:lnTo>
                  <a:pt x="2090315" y="256358"/>
                </a:lnTo>
                <a:lnTo>
                  <a:pt x="2124794" y="284259"/>
                </a:lnTo>
                <a:lnTo>
                  <a:pt x="2155948" y="313022"/>
                </a:lnTo>
                <a:lnTo>
                  <a:pt x="2183730" y="342564"/>
                </a:lnTo>
                <a:lnTo>
                  <a:pt x="2208096" y="372805"/>
                </a:lnTo>
                <a:lnTo>
                  <a:pt x="2246398" y="435053"/>
                </a:lnTo>
                <a:lnTo>
                  <a:pt x="2270489" y="499115"/>
                </a:lnTo>
                <a:lnTo>
                  <a:pt x="2280007" y="564335"/>
                </a:lnTo>
                <a:lnTo>
                  <a:pt x="2279188" y="597176"/>
                </a:lnTo>
                <a:lnTo>
                  <a:pt x="2266165" y="662912"/>
                </a:lnTo>
                <a:lnTo>
                  <a:pt x="2237662" y="728174"/>
                </a:lnTo>
                <a:lnTo>
                  <a:pt x="2193316" y="792309"/>
                </a:lnTo>
                <a:lnTo>
                  <a:pt x="2165087" y="823750"/>
                </a:lnTo>
                <a:lnTo>
                  <a:pt x="2132762" y="854664"/>
                </a:lnTo>
                <a:lnTo>
                  <a:pt x="2103074" y="879622"/>
                </a:lnTo>
                <a:lnTo>
                  <a:pt x="2071158" y="903618"/>
                </a:lnTo>
                <a:lnTo>
                  <a:pt x="2037107" y="926629"/>
                </a:lnTo>
                <a:lnTo>
                  <a:pt x="2001013" y="948633"/>
                </a:lnTo>
                <a:lnTo>
                  <a:pt x="1962968" y="969606"/>
                </a:lnTo>
                <a:lnTo>
                  <a:pt x="1923065" y="989525"/>
                </a:lnTo>
                <a:lnTo>
                  <a:pt x="1881397" y="1008366"/>
                </a:lnTo>
                <a:lnTo>
                  <a:pt x="1838056" y="1026107"/>
                </a:lnTo>
                <a:lnTo>
                  <a:pt x="1793135" y="1042723"/>
                </a:lnTo>
                <a:lnTo>
                  <a:pt x="1746726" y="1058193"/>
                </a:lnTo>
                <a:lnTo>
                  <a:pt x="1698921" y="1072491"/>
                </a:lnTo>
                <a:lnTo>
                  <a:pt x="1649813" y="1085596"/>
                </a:lnTo>
                <a:lnTo>
                  <a:pt x="1599495" y="1097484"/>
                </a:lnTo>
                <a:lnTo>
                  <a:pt x="1548059" y="1108132"/>
                </a:lnTo>
                <a:lnTo>
                  <a:pt x="1495597" y="1117516"/>
                </a:lnTo>
                <a:lnTo>
                  <a:pt x="1442202" y="1125614"/>
                </a:lnTo>
                <a:lnTo>
                  <a:pt x="1387967" y="1132401"/>
                </a:lnTo>
                <a:lnTo>
                  <a:pt x="1332984" y="1137855"/>
                </a:lnTo>
                <a:lnTo>
                  <a:pt x="1277345" y="1141953"/>
                </a:lnTo>
                <a:lnTo>
                  <a:pt x="1221143" y="1144670"/>
                </a:lnTo>
                <a:lnTo>
                  <a:pt x="1164471" y="1145985"/>
                </a:lnTo>
                <a:lnTo>
                  <a:pt x="1107421" y="1145873"/>
                </a:lnTo>
                <a:lnTo>
                  <a:pt x="1050085" y="1144312"/>
                </a:lnTo>
                <a:lnTo>
                  <a:pt x="992556" y="1141278"/>
                </a:lnTo>
                <a:lnTo>
                  <a:pt x="665023" y="128934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30955" y="5500522"/>
            <a:ext cx="145161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乖離率</a:t>
            </a:r>
            <a:r>
              <a:rPr sz="1400" spc="-10" dirty="0">
                <a:latin typeface="DFKai-SB"/>
                <a:cs typeface="DFKai-SB"/>
              </a:rPr>
              <a:t>又</a:t>
            </a:r>
            <a:r>
              <a:rPr sz="1400" dirty="0">
                <a:latin typeface="DFKai-SB"/>
                <a:cs typeface="DFKai-SB"/>
              </a:rPr>
              <a:t>稱異</a:t>
            </a:r>
            <a:r>
              <a:rPr sz="1400" spc="-10" dirty="0">
                <a:latin typeface="DFKai-SB"/>
                <a:cs typeface="DFKai-SB"/>
              </a:rPr>
              <a:t>常</a:t>
            </a:r>
            <a:r>
              <a:rPr sz="1400" dirty="0">
                <a:latin typeface="DFKai-SB"/>
                <a:cs typeface="DFKai-SB"/>
              </a:rPr>
              <a:t>報 酬率，</a:t>
            </a:r>
            <a:r>
              <a:rPr sz="1400" spc="-10" dirty="0">
                <a:latin typeface="DFKai-SB"/>
                <a:cs typeface="DFKai-SB"/>
              </a:rPr>
              <a:t>過</a:t>
            </a:r>
            <a:r>
              <a:rPr sz="1400" dirty="0">
                <a:latin typeface="DFKai-SB"/>
                <a:cs typeface="DFKai-SB"/>
              </a:rPr>
              <a:t>高就</a:t>
            </a:r>
            <a:r>
              <a:rPr sz="1400" spc="-10" dirty="0">
                <a:latin typeface="DFKai-SB"/>
                <a:cs typeface="DFKai-SB"/>
              </a:rPr>
              <a:t>代</a:t>
            </a:r>
            <a:r>
              <a:rPr sz="1400" dirty="0">
                <a:latin typeface="DFKai-SB"/>
                <a:cs typeface="DFKai-SB"/>
              </a:rPr>
              <a:t>表 過熱會</a:t>
            </a:r>
            <a:r>
              <a:rPr sz="1400" spc="-10" dirty="0">
                <a:latin typeface="DFKai-SB"/>
                <a:cs typeface="DFKai-SB"/>
              </a:rPr>
              <a:t>回</a:t>
            </a:r>
            <a:r>
              <a:rPr sz="1400" dirty="0">
                <a:latin typeface="DFKai-SB"/>
                <a:cs typeface="DFKai-SB"/>
              </a:rPr>
              <a:t>跌；</a:t>
            </a:r>
            <a:r>
              <a:rPr sz="1400" spc="-10" dirty="0">
                <a:latin typeface="DFKai-SB"/>
                <a:cs typeface="DFKai-SB"/>
              </a:rPr>
              <a:t>過</a:t>
            </a:r>
            <a:r>
              <a:rPr sz="1400" dirty="0">
                <a:latin typeface="DFKai-SB"/>
                <a:cs typeface="DFKai-SB"/>
              </a:rPr>
              <a:t>低 </a:t>
            </a:r>
            <a:r>
              <a:rPr sz="1400" spc="5" dirty="0">
                <a:latin typeface="DFKai-SB"/>
                <a:cs typeface="DFKai-SB"/>
              </a:rPr>
              <a:t>代表超</a:t>
            </a:r>
            <a:r>
              <a:rPr sz="1400" spc="-10" dirty="0">
                <a:latin typeface="DFKai-SB"/>
                <a:cs typeface="DFKai-SB"/>
              </a:rPr>
              <a:t>跌</a:t>
            </a:r>
            <a:r>
              <a:rPr sz="1400" spc="5" dirty="0">
                <a:latin typeface="DFKai-SB"/>
                <a:cs typeface="DFKai-SB"/>
              </a:rPr>
              <a:t>會反</a:t>
            </a:r>
            <a:r>
              <a:rPr sz="1400" spc="-10" dirty="0">
                <a:latin typeface="DFKai-SB"/>
                <a:cs typeface="DFKai-SB"/>
              </a:rPr>
              <a:t>彈</a:t>
            </a:r>
            <a:r>
              <a:rPr sz="1400" spc="5" dirty="0">
                <a:latin typeface="DFKai-SB"/>
                <a:cs typeface="DFKai-SB"/>
              </a:rPr>
              <a:t>。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91328" y="5085586"/>
            <a:ext cx="1187196" cy="1655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25894" y="5170170"/>
            <a:ext cx="1625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FKai-SB"/>
                <a:cs typeface="DFKai-SB"/>
              </a:rPr>
              <a:t>平均線</a:t>
            </a:r>
            <a:r>
              <a:rPr sz="1400" spc="-15" dirty="0">
                <a:latin typeface="DFKai-SB"/>
                <a:cs typeface="DFKai-SB"/>
              </a:rPr>
              <a:t>好</a:t>
            </a:r>
            <a:r>
              <a:rPr sz="1400" dirty="0">
                <a:latin typeface="DFKai-SB"/>
                <a:cs typeface="DFKai-SB"/>
              </a:rPr>
              <a:t>像主</a:t>
            </a:r>
            <a:r>
              <a:rPr sz="1400" spc="-15" dirty="0">
                <a:latin typeface="DFKai-SB"/>
                <a:cs typeface="DFKai-SB"/>
              </a:rPr>
              <a:t>人，</a:t>
            </a:r>
            <a:r>
              <a:rPr sz="1400" dirty="0">
                <a:latin typeface="DFKai-SB"/>
                <a:cs typeface="DFKai-SB"/>
              </a:rPr>
              <a:t>有</a:t>
            </a:r>
            <a:endParaRPr sz="1400">
              <a:latin typeface="DFKai-SB"/>
              <a:cs typeface="DFKai-SB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25894" y="5383225"/>
            <a:ext cx="16903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DFKai-SB"/>
                <a:cs typeface="DFKai-SB"/>
              </a:rPr>
              <a:t>一</a:t>
            </a:r>
            <a:r>
              <a:rPr sz="1400" dirty="0">
                <a:latin typeface="DFKai-SB"/>
                <a:cs typeface="DFKai-SB"/>
              </a:rPr>
              <a:t>個</a:t>
            </a:r>
            <a:r>
              <a:rPr sz="1400" spc="5" dirty="0">
                <a:latin typeface="DFKai-SB"/>
                <a:cs typeface="DFKai-SB"/>
              </a:rPr>
              <a:t>方</a:t>
            </a:r>
            <a:r>
              <a:rPr sz="1400" spc="-15" dirty="0">
                <a:latin typeface="DFKai-SB"/>
                <a:cs typeface="DFKai-SB"/>
              </a:rPr>
              <a:t>向</a:t>
            </a:r>
            <a:r>
              <a:rPr sz="1400" spc="5" dirty="0">
                <a:latin typeface="DFKai-SB"/>
                <a:cs typeface="DFKai-SB"/>
              </a:rPr>
              <a:t>性</a:t>
            </a:r>
            <a:r>
              <a:rPr sz="1400" dirty="0">
                <a:latin typeface="DFKai-SB"/>
                <a:cs typeface="DFKai-SB"/>
              </a:rPr>
              <a:t>，</a:t>
            </a:r>
            <a:r>
              <a:rPr sz="1400" spc="-10" dirty="0">
                <a:latin typeface="DFKai-SB"/>
                <a:cs typeface="DFKai-SB"/>
              </a:rPr>
              <a:t>股價</a:t>
            </a:r>
            <a:r>
              <a:rPr sz="1400" spc="5" dirty="0">
                <a:latin typeface="DFKai-SB"/>
                <a:cs typeface="DFKai-SB"/>
              </a:rPr>
              <a:t>像 </a:t>
            </a:r>
            <a:r>
              <a:rPr sz="1400" dirty="0">
                <a:latin typeface="DFKai-SB"/>
                <a:cs typeface="DFKai-SB"/>
              </a:rPr>
              <a:t>狗會偏</a:t>
            </a:r>
            <a:r>
              <a:rPr sz="1400" spc="-15" dirty="0">
                <a:latin typeface="DFKai-SB"/>
                <a:cs typeface="DFKai-SB"/>
              </a:rPr>
              <a:t>來</a:t>
            </a:r>
            <a:r>
              <a:rPr sz="1400" dirty="0">
                <a:latin typeface="DFKai-SB"/>
                <a:cs typeface="DFKai-SB"/>
              </a:rPr>
              <a:t>偏去</a:t>
            </a:r>
            <a:r>
              <a:rPr sz="1400" spc="-15" dirty="0">
                <a:latin typeface="DFKai-SB"/>
                <a:cs typeface="DFKai-SB"/>
              </a:rPr>
              <a:t>。主</a:t>
            </a:r>
            <a:r>
              <a:rPr sz="1400" dirty="0">
                <a:latin typeface="DFKai-SB"/>
                <a:cs typeface="DFKai-SB"/>
              </a:rPr>
              <a:t>人 用繩子</a:t>
            </a:r>
            <a:r>
              <a:rPr sz="1400" spc="-15" dirty="0">
                <a:latin typeface="DFKai-SB"/>
                <a:cs typeface="DFKai-SB"/>
              </a:rPr>
              <a:t>牽</a:t>
            </a:r>
            <a:r>
              <a:rPr sz="1400" dirty="0">
                <a:latin typeface="DFKai-SB"/>
                <a:cs typeface="DFKai-SB"/>
              </a:rPr>
              <a:t>著狗</a:t>
            </a:r>
            <a:r>
              <a:rPr sz="1400" spc="-15" dirty="0">
                <a:latin typeface="DFKai-SB"/>
                <a:cs typeface="DFKai-SB"/>
              </a:rPr>
              <a:t>，當</a:t>
            </a:r>
            <a:r>
              <a:rPr sz="1400" dirty="0">
                <a:latin typeface="DFKai-SB"/>
                <a:cs typeface="DFKai-SB"/>
              </a:rPr>
              <a:t>狗 </a:t>
            </a:r>
            <a:r>
              <a:rPr sz="1400" spc="10" dirty="0">
                <a:latin typeface="DFKai-SB"/>
                <a:cs typeface="DFKai-SB"/>
              </a:rPr>
              <a:t>偏離</a:t>
            </a:r>
            <a:r>
              <a:rPr sz="1400" dirty="0">
                <a:latin typeface="DFKai-SB"/>
                <a:cs typeface="DFKai-SB"/>
              </a:rPr>
              <a:t>主人</a:t>
            </a:r>
            <a:r>
              <a:rPr sz="1400" spc="-15" dirty="0">
                <a:latin typeface="DFKai-SB"/>
                <a:cs typeface="DFKai-SB"/>
              </a:rPr>
              <a:t>太</a:t>
            </a:r>
            <a:r>
              <a:rPr sz="1400" dirty="0">
                <a:latin typeface="DFKai-SB"/>
                <a:cs typeface="DFKai-SB"/>
              </a:rPr>
              <a:t>遠時</a:t>
            </a:r>
            <a:r>
              <a:rPr sz="1400" spc="-15" dirty="0">
                <a:latin typeface="Arial"/>
                <a:cs typeface="Arial"/>
              </a:rPr>
              <a:t>(</a:t>
            </a:r>
            <a:r>
              <a:rPr sz="1400" dirty="0">
                <a:latin typeface="DFKai-SB"/>
                <a:cs typeface="DFKai-SB"/>
              </a:rPr>
              <a:t>乖離 </a:t>
            </a:r>
            <a:r>
              <a:rPr sz="1400" spc="10" dirty="0">
                <a:latin typeface="DFKai-SB"/>
                <a:cs typeface="DFKai-SB"/>
              </a:rPr>
              <a:t>愈大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dirty="0">
                <a:latin typeface="DFKai-SB"/>
                <a:cs typeface="DFKai-SB"/>
              </a:rPr>
              <a:t>，</a:t>
            </a:r>
            <a:r>
              <a:rPr sz="1400" spc="-15" dirty="0">
                <a:latin typeface="DFKai-SB"/>
                <a:cs typeface="DFKai-SB"/>
              </a:rPr>
              <a:t>就</a:t>
            </a:r>
            <a:r>
              <a:rPr sz="1400" dirty="0">
                <a:latin typeface="DFKai-SB"/>
                <a:cs typeface="DFKai-SB"/>
              </a:rPr>
              <a:t>會被</a:t>
            </a:r>
            <a:r>
              <a:rPr sz="1400" spc="-15" dirty="0">
                <a:latin typeface="DFKai-SB"/>
                <a:cs typeface="DFKai-SB"/>
              </a:rPr>
              <a:t>繩</a:t>
            </a:r>
            <a:r>
              <a:rPr sz="1400" dirty="0">
                <a:latin typeface="DFKai-SB"/>
                <a:cs typeface="DFKai-SB"/>
              </a:rPr>
              <a:t>子牽 回主人</a:t>
            </a:r>
            <a:r>
              <a:rPr sz="1400" spc="-15" dirty="0">
                <a:latin typeface="DFKai-SB"/>
                <a:cs typeface="DFKai-SB"/>
              </a:rPr>
              <a:t>身</a:t>
            </a:r>
            <a:r>
              <a:rPr sz="1400" dirty="0">
                <a:latin typeface="DFKai-SB"/>
                <a:cs typeface="DFKai-SB"/>
              </a:rPr>
              <a:t>邊。</a:t>
            </a:r>
            <a:endParaRPr sz="140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2625</Words>
  <Application>Microsoft Office PowerPoint</Application>
  <PresentationFormat>如螢幕大小 (4:3)</PresentationFormat>
  <Paragraphs>569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5" baseType="lpstr">
      <vt:lpstr>Microsoft YaHei</vt:lpstr>
      <vt:lpstr>華康儷粗黑</vt:lpstr>
      <vt:lpstr>新細明體</vt:lpstr>
      <vt:lpstr>新細明體</vt:lpstr>
      <vt:lpstr>標楷體</vt:lpstr>
      <vt:lpstr>標楷體</vt:lpstr>
      <vt:lpstr>Arial</vt:lpstr>
      <vt:lpstr>Calibri</vt:lpstr>
      <vt:lpstr>Century Schoolbook</vt:lpstr>
      <vt:lpstr>Symbol</vt:lpstr>
      <vt:lpstr>Times New Roman</vt:lpstr>
      <vt:lpstr>Wingdings</vt:lpstr>
      <vt:lpstr>Office Theme</vt:lpstr>
      <vt:lpstr>金融交易的基礎: 技術分析概論</vt:lpstr>
      <vt:lpstr>PowerPoint 簡報</vt:lpstr>
      <vt:lpstr>技術分析與基本分析</vt:lpstr>
      <vt:lpstr>K線圖</vt:lpstr>
      <vt:lpstr>道氏理論 DOW THEORY</vt:lpstr>
      <vt:lpstr>技術分析的基本概念-道氏理論</vt:lpstr>
      <vt:lpstr>趨勢線理論TREND LINE</vt:lpstr>
      <vt:lpstr>移動平均線</vt:lpstr>
      <vt:lpstr>葛蘭碧八大法則</vt:lpstr>
      <vt:lpstr>多頭排列與空頭排列</vt:lpstr>
      <vt:lpstr>兩條線：短線(運線)與長線(命線)</vt:lpstr>
      <vt:lpstr>空頭排列</vt:lpstr>
      <vt:lpstr>PowerPoint 簡報</vt:lpstr>
      <vt:lpstr>PowerPoint 簡報</vt:lpstr>
      <vt:lpstr>幾個原則</vt:lpstr>
      <vt:lpstr>常見的反轉型態</vt:lpstr>
      <vt:lpstr>常見的繼續型態</vt:lpstr>
      <vt:lpstr>下降旗形</vt:lpstr>
      <vt:lpstr>上升三角形</vt:lpstr>
      <vt:lpstr>PowerPoint 簡報</vt:lpstr>
      <vt:lpstr>缺口理論</vt:lpstr>
      <vt:lpstr>相對強弱指標（RELATIVE STRENGTH INDEX, RSI）</vt:lpstr>
      <vt:lpstr>PowerPoint 簡報</vt:lpstr>
      <vt:lpstr>隨機指標（STOCHASTIC, KD）</vt:lpstr>
      <vt:lpstr>PowerPoint 簡報</vt:lpstr>
      <vt:lpstr>PowerPoint 簡報</vt:lpstr>
      <vt:lpstr>PowerPoint 簡報</vt:lpstr>
      <vt:lpstr>聚散指標（MOVING AVERAGE CONVERGENCE AND DIVERGENCE, MACD）</vt:lpstr>
      <vt:lpstr>PowerPoint 簡報</vt:lpstr>
      <vt:lpstr>PowerPoint 簡報</vt:lpstr>
      <vt:lpstr>PowerPoint 簡報</vt:lpstr>
      <vt:lpstr>布林通道（BOLLINGER BANDS，BBANDS）</vt:lpstr>
      <vt:lpstr>布林通道（BOLLINGER BANDS，BBANDS）</vt:lpstr>
      <vt:lpstr>2010年到2018年行情歸類</vt:lpstr>
      <vt:lpstr>CDP逆勢操作系統</vt:lpstr>
      <vt:lpstr>PowerPoint 簡報</vt:lpstr>
      <vt:lpstr>趨向指標（DIRECTIONAL MIVEMENT, DMI）</vt:lpstr>
      <vt:lpstr>趨向指標 DMI</vt:lpstr>
      <vt:lpstr>趨向指標 DMI</vt:lpstr>
      <vt:lpstr>威廉指標</vt:lpstr>
      <vt:lpstr>PowerPoint 簡報</vt:lpstr>
      <vt:lpstr>你擊敗大盤了嗎？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有方公司</cp:lastModifiedBy>
  <cp:revision>9</cp:revision>
  <dcterms:created xsi:type="dcterms:W3CDTF">2019-10-08T08:08:46Z</dcterms:created>
  <dcterms:modified xsi:type="dcterms:W3CDTF">2020-12-22T13:21:40Z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2019-10-08T00:00:00Z</vt:filetime>
  </property>
</Properties>
</file>