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9831" y="188976"/>
            <a:ext cx="4175760" cy="2092960"/>
          </a:xfrm>
          <a:custGeom>
            <a:avLst/>
            <a:gdLst/>
            <a:ahLst/>
            <a:cxnLst/>
            <a:rect l="l" t="t" r="r" b="b"/>
            <a:pathLst>
              <a:path w="4175760" h="2092960">
                <a:moveTo>
                  <a:pt x="0" y="2092452"/>
                </a:moveTo>
                <a:lnTo>
                  <a:pt x="4175760" y="2092452"/>
                </a:lnTo>
                <a:lnTo>
                  <a:pt x="4175760" y="0"/>
                </a:lnTo>
                <a:lnTo>
                  <a:pt x="0" y="0"/>
                </a:lnTo>
                <a:lnTo>
                  <a:pt x="0" y="209245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9831" y="188976"/>
            <a:ext cx="4175760" cy="2092960"/>
          </a:xfrm>
          <a:custGeom>
            <a:avLst/>
            <a:gdLst/>
            <a:ahLst/>
            <a:cxnLst/>
            <a:rect l="l" t="t" r="r" b="b"/>
            <a:pathLst>
              <a:path w="4175760" h="2092960">
                <a:moveTo>
                  <a:pt x="0" y="2092452"/>
                </a:moveTo>
                <a:lnTo>
                  <a:pt x="4175760" y="2092452"/>
                </a:lnTo>
                <a:lnTo>
                  <a:pt x="4175760" y="0"/>
                </a:lnTo>
                <a:lnTo>
                  <a:pt x="0" y="0"/>
                </a:lnTo>
                <a:lnTo>
                  <a:pt x="0" y="2092452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355219"/>
            <a:ext cx="24663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36" y="3380358"/>
            <a:ext cx="8428126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w.futures.finance.yahoo.com/future/q/future_1.php?fn=FITX200911" TargetMode="External"/><Relationship Id="rId2" Type="http://schemas.openxmlformats.org/officeDocument/2006/relationships/hyperlink" Target="http://tw.futures.finance.yahoo.com/future/q/future_1.php?fn=FITX2009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.futures.finance.yahoo.com/future/q/future_1.php?fn=FITX201006" TargetMode="External"/><Relationship Id="rId5" Type="http://schemas.openxmlformats.org/officeDocument/2006/relationships/hyperlink" Target="http://tw.futures.finance.yahoo.com/future/q/future_1.php?fn=FITX201003" TargetMode="External"/><Relationship Id="rId4" Type="http://schemas.openxmlformats.org/officeDocument/2006/relationships/hyperlink" Target="http://tw.futures.finance.yahoo.com/future/q/future_1.php?fn=FITX20091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7655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64994" y="4015562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565F6C"/>
                </a:solidFill>
                <a:latin typeface="Microsoft YaHei"/>
                <a:cs typeface="Microsoft YaHei"/>
              </a:rPr>
              <a:t>期貨介紹</a:t>
            </a:r>
            <a:endParaRPr sz="6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328040"/>
            <a:ext cx="3835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期貨交易幾個注意要點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75638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4449521"/>
            <a:ext cx="184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973074"/>
            <a:ext cx="8174355" cy="532261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7020" marR="257810" indent="-274320">
              <a:lnSpc>
                <a:spcPts val="2170"/>
              </a:lnSpc>
              <a:spcBef>
                <a:spcPts val="36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一、保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證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金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交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易使得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期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貨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交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易為高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度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財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務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槓桿的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交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易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以小博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大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，高 風險高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報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酬。</a:t>
            </a:r>
            <a:endParaRPr sz="2000" dirty="0">
              <a:latin typeface="Microsoft YaHei"/>
              <a:cs typeface="Microsoft YaHei"/>
            </a:endParaRPr>
          </a:p>
          <a:p>
            <a:pPr marL="286385" marR="279400" indent="419100" algn="just">
              <a:lnSpc>
                <a:spcPct val="90000"/>
              </a:lnSpc>
              <a:spcBef>
                <a:spcPts val="570"/>
              </a:spcBef>
            </a:pPr>
            <a:r>
              <a:rPr sz="2000" spc="10" dirty="0">
                <a:latin typeface="DFKai-SB"/>
                <a:cs typeface="DFKai-SB"/>
              </a:rPr>
              <a:t>買進</a:t>
            </a:r>
            <a:r>
              <a:rPr sz="2000" dirty="0">
                <a:latin typeface="DFKai-SB"/>
                <a:cs typeface="DFKai-SB"/>
              </a:rPr>
              <a:t>一口</a:t>
            </a:r>
            <a:r>
              <a:rPr sz="2000" spc="-15" dirty="0">
                <a:latin typeface="DFKai-SB"/>
                <a:cs typeface="DFKai-SB"/>
              </a:rPr>
              <a:t>台</a:t>
            </a:r>
            <a:r>
              <a:rPr sz="2000" dirty="0">
                <a:latin typeface="DFKai-SB"/>
                <a:cs typeface="DFKai-SB"/>
              </a:rPr>
              <a:t>指期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只</a:t>
            </a:r>
            <a:r>
              <a:rPr sz="2000" spc="5" dirty="0">
                <a:latin typeface="DFKai-SB"/>
                <a:cs typeface="DFKai-SB"/>
              </a:rPr>
              <a:t>要</a:t>
            </a:r>
            <a:r>
              <a:rPr sz="2000" spc="-5" dirty="0">
                <a:latin typeface="Arial"/>
                <a:cs typeface="Arial"/>
              </a:rPr>
              <a:t>84000</a:t>
            </a:r>
            <a:r>
              <a:rPr sz="2000" dirty="0">
                <a:latin typeface="DFKai-SB"/>
                <a:cs typeface="DFKai-SB"/>
              </a:rPr>
              <a:t>元，</a:t>
            </a:r>
            <a:r>
              <a:rPr sz="2000" spc="-15" dirty="0">
                <a:latin typeface="DFKai-SB"/>
                <a:cs typeface="DFKai-SB"/>
              </a:rPr>
              <a:t>期</a:t>
            </a:r>
            <a:r>
              <a:rPr sz="2000" dirty="0">
                <a:latin typeface="DFKai-SB"/>
                <a:cs typeface="DFKai-SB"/>
              </a:rPr>
              <a:t>貨指</a:t>
            </a:r>
            <a:r>
              <a:rPr sz="2000" spc="-15" dirty="0">
                <a:latin typeface="DFKai-SB"/>
                <a:cs typeface="DFKai-SB"/>
              </a:rPr>
              <a:t>數</a:t>
            </a:r>
            <a:r>
              <a:rPr sz="2000" spc="-5" dirty="0">
                <a:latin typeface="Arial"/>
                <a:cs typeface="Arial"/>
              </a:rPr>
              <a:t>9200</a:t>
            </a:r>
            <a:r>
              <a:rPr sz="2000" dirty="0">
                <a:latin typeface="DFKai-SB"/>
                <a:cs typeface="DFKai-SB"/>
              </a:rPr>
              <a:t>點</a:t>
            </a:r>
            <a:r>
              <a:rPr sz="2000" spc="-15" dirty="0">
                <a:latin typeface="DFKai-SB"/>
                <a:cs typeface="DFKai-SB"/>
              </a:rPr>
              <a:t>情</a:t>
            </a:r>
            <a:r>
              <a:rPr sz="2000" dirty="0">
                <a:latin typeface="DFKai-SB"/>
                <a:cs typeface="DFKai-SB"/>
              </a:rPr>
              <a:t>況下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契約 </a:t>
            </a:r>
            <a:r>
              <a:rPr sz="2000" spc="10" dirty="0">
                <a:latin typeface="DFKai-SB"/>
                <a:cs typeface="DFKai-SB"/>
              </a:rPr>
              <a:t>金額</a:t>
            </a:r>
            <a:r>
              <a:rPr sz="2000" dirty="0">
                <a:latin typeface="DFKai-SB"/>
                <a:cs typeface="DFKai-SB"/>
              </a:rPr>
              <a:t>為</a:t>
            </a:r>
            <a:r>
              <a:rPr sz="2000" spc="-5" dirty="0">
                <a:latin typeface="Arial"/>
                <a:cs typeface="Arial"/>
              </a:rPr>
              <a:t>1,840,000</a:t>
            </a:r>
            <a:r>
              <a:rPr sz="2000" spc="5" dirty="0">
                <a:latin typeface="DFKai-SB"/>
                <a:cs typeface="DFKai-SB"/>
              </a:rPr>
              <a:t>元。</a:t>
            </a:r>
            <a:r>
              <a:rPr sz="2000" spc="-5" dirty="0">
                <a:latin typeface="DFKai-SB"/>
                <a:cs typeface="DFKai-SB"/>
              </a:rPr>
              <a:t>只</a:t>
            </a:r>
            <a:r>
              <a:rPr sz="2000" spc="-10" dirty="0">
                <a:latin typeface="DFKai-SB"/>
                <a:cs typeface="DFKai-SB"/>
              </a:rPr>
              <a:t>要</a:t>
            </a:r>
            <a:r>
              <a:rPr sz="2000" spc="5" dirty="0">
                <a:latin typeface="DFKai-SB"/>
                <a:cs typeface="DFKai-SB"/>
              </a:rPr>
              <a:t>期貨</a:t>
            </a:r>
            <a:r>
              <a:rPr sz="2000" spc="-20" dirty="0">
                <a:latin typeface="DFKai-SB"/>
                <a:cs typeface="DFKai-SB"/>
              </a:rPr>
              <a:t>指</a:t>
            </a:r>
            <a:r>
              <a:rPr sz="2000" spc="5" dirty="0">
                <a:latin typeface="DFKai-SB"/>
                <a:cs typeface="DFKai-SB"/>
              </a:rPr>
              <a:t>數下</a:t>
            </a:r>
            <a:r>
              <a:rPr sz="2000" spc="-10" dirty="0">
                <a:latin typeface="DFKai-SB"/>
                <a:cs typeface="DFKai-SB"/>
              </a:rPr>
              <a:t>跌</a:t>
            </a:r>
            <a:r>
              <a:rPr sz="2000" spc="-5" dirty="0">
                <a:latin typeface="Arial"/>
                <a:cs typeface="Arial"/>
              </a:rPr>
              <a:t>100</a:t>
            </a:r>
            <a:r>
              <a:rPr sz="2000" spc="5" dirty="0">
                <a:latin typeface="DFKai-SB"/>
                <a:cs typeface="DFKai-SB"/>
              </a:rPr>
              <a:t>點，</a:t>
            </a:r>
            <a:r>
              <a:rPr sz="2000" spc="-20" dirty="0">
                <a:latin typeface="DFKai-SB"/>
                <a:cs typeface="DFKai-SB"/>
              </a:rPr>
              <a:t>就</a:t>
            </a:r>
            <a:r>
              <a:rPr sz="2000" spc="5" dirty="0">
                <a:latin typeface="DFKai-SB"/>
                <a:cs typeface="DFKai-SB"/>
              </a:rPr>
              <a:t>損</a:t>
            </a:r>
            <a:r>
              <a:rPr sz="2000" dirty="0">
                <a:latin typeface="DFKai-SB"/>
                <a:cs typeface="DFKai-SB"/>
              </a:rPr>
              <a:t>失</a:t>
            </a:r>
            <a:r>
              <a:rPr sz="2000" spc="-5" dirty="0">
                <a:latin typeface="Arial"/>
                <a:cs typeface="Arial"/>
              </a:rPr>
              <a:t>20000</a:t>
            </a:r>
            <a:r>
              <a:rPr sz="2000" dirty="0">
                <a:latin typeface="DFKai-SB"/>
                <a:cs typeface="DFKai-SB"/>
              </a:rPr>
              <a:t>元保證 金，很</a:t>
            </a:r>
            <a:r>
              <a:rPr sz="2000" spc="-15" dirty="0">
                <a:latin typeface="DFKai-SB"/>
                <a:cs typeface="DFKai-SB"/>
              </a:rPr>
              <a:t>快</a:t>
            </a:r>
            <a:r>
              <a:rPr sz="2000" dirty="0">
                <a:latin typeface="DFKai-SB"/>
                <a:cs typeface="DFKai-SB"/>
              </a:rPr>
              <a:t>面</a:t>
            </a:r>
            <a:r>
              <a:rPr sz="2000" spc="-15" dirty="0">
                <a:latin typeface="DFKai-SB"/>
                <a:cs typeface="DFKai-SB"/>
              </a:rPr>
              <a:t>臨</a:t>
            </a:r>
            <a:r>
              <a:rPr sz="2000" dirty="0">
                <a:latin typeface="DFKai-SB"/>
                <a:cs typeface="DFKai-SB"/>
              </a:rPr>
              <a:t>保證金</a:t>
            </a:r>
            <a:r>
              <a:rPr sz="2000" spc="-15" dirty="0">
                <a:latin typeface="DFKai-SB"/>
                <a:cs typeface="DFKai-SB"/>
              </a:rPr>
              <a:t>催</a:t>
            </a:r>
            <a:r>
              <a:rPr sz="2000" dirty="0">
                <a:latin typeface="DFKai-SB"/>
                <a:cs typeface="DFKai-SB"/>
              </a:rPr>
              <a:t>繳。</a:t>
            </a: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二、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期貨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交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易不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是</a:t>
            </a:r>
            <a:r>
              <a:rPr sz="20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買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(buy)</a:t>
            </a:r>
            <a:r>
              <a:rPr sz="20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與賣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(sell)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而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是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作多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(long)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與做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空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(short)</a:t>
            </a:r>
            <a:endParaRPr sz="2000" dirty="0">
              <a:latin typeface="Arial"/>
              <a:cs typeface="Arial"/>
            </a:endParaRPr>
          </a:p>
          <a:p>
            <a:pPr marL="287020" marR="200660" indent="-274320" algn="just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705485" algn="l"/>
                <a:tab pos="706120" algn="l"/>
              </a:tabLst>
            </a:pPr>
            <a:r>
              <a:rPr dirty="0"/>
              <a:t>	</a:t>
            </a:r>
            <a:r>
              <a:rPr sz="2000" spc="10" dirty="0">
                <a:latin typeface="DFKai-SB"/>
                <a:cs typeface="DFKai-SB"/>
              </a:rPr>
              <a:t>期貨</a:t>
            </a:r>
            <a:r>
              <a:rPr sz="2000" dirty="0">
                <a:latin typeface="DFKai-SB"/>
                <a:cs typeface="DFKai-SB"/>
              </a:rPr>
              <a:t>不像</a:t>
            </a:r>
            <a:r>
              <a:rPr sz="2000" spc="-15" dirty="0">
                <a:latin typeface="DFKai-SB"/>
                <a:cs typeface="DFKai-SB"/>
              </a:rPr>
              <a:t>股</a:t>
            </a:r>
            <a:r>
              <a:rPr sz="2000" dirty="0">
                <a:latin typeface="DFKai-SB"/>
                <a:cs typeface="DFKai-SB"/>
              </a:rPr>
              <a:t>票有</a:t>
            </a:r>
            <a:r>
              <a:rPr sz="2000" spc="-15" dirty="0">
                <a:latin typeface="DFKai-SB"/>
                <a:cs typeface="DFKai-SB"/>
              </a:rPr>
              <a:t>流</a:t>
            </a:r>
            <a:r>
              <a:rPr sz="2000" dirty="0">
                <a:latin typeface="DFKai-SB"/>
                <a:cs typeface="DFKai-SB"/>
              </a:rPr>
              <a:t>通在</a:t>
            </a:r>
            <a:r>
              <a:rPr sz="2000" spc="-15" dirty="0">
                <a:latin typeface="DFKai-SB"/>
                <a:cs typeface="DFKai-SB"/>
              </a:rPr>
              <a:t>外</a:t>
            </a:r>
            <a:r>
              <a:rPr sz="2000" dirty="0">
                <a:latin typeface="DFKai-SB"/>
                <a:cs typeface="DFKai-SB"/>
              </a:rPr>
              <a:t>股數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solidFill>
                  <a:srgbClr val="FF0000"/>
                </a:solidFill>
                <a:latin typeface="DFKai-SB"/>
                <a:cs typeface="DFKai-SB"/>
              </a:rPr>
              <a:t>市場</a:t>
            </a:r>
            <a:r>
              <a:rPr sz="2000" spc="-15" dirty="0">
                <a:solidFill>
                  <a:srgbClr val="FF0000"/>
                </a:solidFill>
                <a:latin typeface="DFKai-SB"/>
                <a:cs typeface="DFKai-SB"/>
              </a:rPr>
              <a:t>整</a:t>
            </a:r>
            <a:r>
              <a:rPr sz="2000" dirty="0">
                <a:solidFill>
                  <a:srgbClr val="FF0000"/>
                </a:solidFill>
                <a:latin typeface="DFKai-SB"/>
                <a:cs typeface="DFKai-SB"/>
              </a:rPr>
              <a:t>體期</a:t>
            </a:r>
            <a:r>
              <a:rPr sz="2000" spc="-15" dirty="0">
                <a:solidFill>
                  <a:srgbClr val="FF0000"/>
                </a:solidFill>
                <a:latin typeface="DFKai-SB"/>
                <a:cs typeface="DFKai-SB"/>
              </a:rPr>
              <a:t>貨</a:t>
            </a:r>
            <a:r>
              <a:rPr sz="2000" dirty="0">
                <a:solidFill>
                  <a:srgbClr val="FF0000"/>
                </a:solidFill>
                <a:latin typeface="DFKai-SB"/>
                <a:cs typeface="DFKai-SB"/>
              </a:rPr>
              <a:t>淨部</a:t>
            </a:r>
            <a:r>
              <a:rPr sz="2000" spc="-15" dirty="0">
                <a:solidFill>
                  <a:srgbClr val="FF0000"/>
                </a:solidFill>
                <a:latin typeface="DFKai-SB"/>
                <a:cs typeface="DFKai-SB"/>
              </a:rPr>
              <a:t>位</a:t>
            </a:r>
            <a:r>
              <a:rPr sz="2000" spc="10" dirty="0">
                <a:solidFill>
                  <a:srgbClr val="FF0000"/>
                </a:solidFill>
                <a:latin typeface="DFKai-SB"/>
                <a:cs typeface="DFKai-SB"/>
              </a:rPr>
              <a:t>為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DFKai-SB"/>
                <a:cs typeface="DFKai-SB"/>
              </a:rPr>
              <a:t>，</a:t>
            </a:r>
            <a:r>
              <a:rPr sz="2000" dirty="0">
                <a:solidFill>
                  <a:srgbClr val="FF0000"/>
                </a:solidFill>
                <a:latin typeface="DFKai-SB"/>
                <a:cs typeface="DFKai-SB"/>
              </a:rPr>
              <a:t>有人做 </a:t>
            </a:r>
            <a:r>
              <a:rPr sz="2000" spc="5" dirty="0">
                <a:solidFill>
                  <a:srgbClr val="FF0000"/>
                </a:solidFill>
                <a:latin typeface="DFKai-SB"/>
                <a:cs typeface="DFKai-SB"/>
              </a:rPr>
              <a:t>多必</a:t>
            </a:r>
            <a:r>
              <a:rPr sz="2000" spc="-5" dirty="0">
                <a:solidFill>
                  <a:srgbClr val="FF0000"/>
                </a:solidFill>
                <a:latin typeface="DFKai-SB"/>
                <a:cs typeface="DFKai-SB"/>
              </a:rPr>
              <a:t>有</a:t>
            </a:r>
            <a:r>
              <a:rPr sz="2000" spc="-10" dirty="0">
                <a:solidFill>
                  <a:srgbClr val="FF0000"/>
                </a:solidFill>
                <a:latin typeface="DFKai-SB"/>
                <a:cs typeface="DFKai-SB"/>
              </a:rPr>
              <a:t>人</a:t>
            </a:r>
            <a:r>
              <a:rPr sz="2000" spc="5" dirty="0">
                <a:solidFill>
                  <a:srgbClr val="FF0000"/>
                </a:solidFill>
                <a:latin typeface="DFKai-SB"/>
                <a:cs typeface="DFKai-SB"/>
              </a:rPr>
              <a:t>做</a:t>
            </a:r>
            <a:r>
              <a:rPr sz="2000" spc="-15" dirty="0">
                <a:solidFill>
                  <a:srgbClr val="FF0000"/>
                </a:solidFill>
                <a:latin typeface="DFKai-SB"/>
                <a:cs typeface="DFKai-SB"/>
              </a:rPr>
              <a:t>空</a:t>
            </a:r>
            <a:r>
              <a:rPr sz="2000" spc="5" dirty="0">
                <a:solidFill>
                  <a:srgbClr val="FF0000"/>
                </a:solidFill>
                <a:latin typeface="DFKai-SB"/>
                <a:cs typeface="DFKai-SB"/>
              </a:rPr>
              <a:t>，</a:t>
            </a:r>
            <a:r>
              <a:rPr sz="2000" spc="5" dirty="0">
                <a:latin typeface="DFKai-SB"/>
                <a:cs typeface="DFKai-SB"/>
              </a:rPr>
              <a:t>且</a:t>
            </a:r>
            <a:r>
              <a:rPr sz="2000" spc="-5" dirty="0">
                <a:latin typeface="DFKai-SB"/>
                <a:cs typeface="DFKai-SB"/>
              </a:rPr>
              <a:t>期</a:t>
            </a:r>
            <a:r>
              <a:rPr sz="2000" spc="-10" dirty="0">
                <a:latin typeface="DFKai-SB"/>
                <a:cs typeface="DFKai-SB"/>
              </a:rPr>
              <a:t>貨</a:t>
            </a:r>
            <a:r>
              <a:rPr sz="2000" spc="5" dirty="0">
                <a:latin typeface="DFKai-SB"/>
                <a:cs typeface="DFKai-SB"/>
              </a:rPr>
              <a:t>交</a:t>
            </a:r>
            <a:r>
              <a:rPr sz="2000" spc="-15" dirty="0">
                <a:latin typeface="DFKai-SB"/>
                <a:cs typeface="DFKai-SB"/>
              </a:rPr>
              <a:t>易</a:t>
            </a:r>
            <a:r>
              <a:rPr sz="2000" spc="5" dirty="0">
                <a:latin typeface="DFKai-SB"/>
                <a:cs typeface="DFKai-SB"/>
              </a:rPr>
              <a:t>是預</a:t>
            </a:r>
            <a:r>
              <a:rPr sz="2000" spc="-5" dirty="0">
                <a:latin typeface="DFKai-SB"/>
                <a:cs typeface="DFKai-SB"/>
              </a:rPr>
              <a:t>期</a:t>
            </a:r>
            <a:r>
              <a:rPr sz="2000" spc="-10" dirty="0">
                <a:latin typeface="DFKai-SB"/>
                <a:cs typeface="DFKai-SB"/>
              </a:rPr>
              <a:t>標</a:t>
            </a:r>
            <a:r>
              <a:rPr sz="2000" spc="5" dirty="0">
                <a:latin typeface="DFKai-SB"/>
                <a:cs typeface="DFKai-SB"/>
              </a:rPr>
              <a:t>的</a:t>
            </a:r>
            <a:r>
              <a:rPr sz="2000" spc="-15" dirty="0">
                <a:latin typeface="DFKai-SB"/>
                <a:cs typeface="DFKai-SB"/>
              </a:rPr>
              <a:t>物</a:t>
            </a:r>
            <a:r>
              <a:rPr sz="2000" spc="5" dirty="0">
                <a:latin typeface="DFKai-SB"/>
                <a:cs typeface="DFKai-SB"/>
              </a:rPr>
              <a:t>價格</a:t>
            </a:r>
            <a:r>
              <a:rPr sz="2000" spc="-5" dirty="0">
                <a:latin typeface="DFKai-SB"/>
                <a:cs typeface="DFKai-SB"/>
              </a:rPr>
              <a:t>波</a:t>
            </a:r>
            <a:r>
              <a:rPr sz="2000" spc="-10" dirty="0">
                <a:latin typeface="DFKai-SB"/>
                <a:cs typeface="DFKai-SB"/>
              </a:rPr>
              <a:t>動</a:t>
            </a:r>
            <a:r>
              <a:rPr sz="2000" spc="5" dirty="0">
                <a:latin typeface="DFKai-SB"/>
                <a:cs typeface="DFKai-SB"/>
              </a:rPr>
              <a:t>之</a:t>
            </a:r>
            <a:r>
              <a:rPr sz="2000" spc="-15" dirty="0">
                <a:latin typeface="DFKai-SB"/>
                <a:cs typeface="DFKai-SB"/>
              </a:rPr>
              <a:t>方</a:t>
            </a:r>
            <a:r>
              <a:rPr sz="2000" spc="5" dirty="0">
                <a:latin typeface="DFKai-SB"/>
                <a:cs typeface="DFKai-SB"/>
              </a:rPr>
              <a:t>向來</a:t>
            </a:r>
            <a:r>
              <a:rPr sz="2000" spc="-5" dirty="0">
                <a:latin typeface="DFKai-SB"/>
                <a:cs typeface="DFKai-SB"/>
              </a:rPr>
              <a:t>獲</a:t>
            </a:r>
            <a:r>
              <a:rPr sz="2000" spc="-10" dirty="0">
                <a:latin typeface="DFKai-SB"/>
                <a:cs typeface="DFKai-SB"/>
              </a:rPr>
              <a:t>利</a:t>
            </a:r>
            <a:r>
              <a:rPr sz="2000" spc="5" dirty="0">
                <a:latin typeface="DFKai-SB"/>
                <a:cs typeface="DFKai-SB"/>
              </a:rPr>
              <a:t>或避 </a:t>
            </a:r>
            <a:r>
              <a:rPr sz="2000" dirty="0">
                <a:latin typeface="DFKai-SB"/>
                <a:cs typeface="DFKai-SB"/>
              </a:rPr>
              <a:t>險，而</a:t>
            </a:r>
            <a:r>
              <a:rPr sz="2000" spc="-15" dirty="0">
                <a:latin typeface="DFKai-SB"/>
                <a:cs typeface="DFKai-SB"/>
              </a:rPr>
              <a:t>非</a:t>
            </a:r>
            <a:r>
              <a:rPr sz="2000" dirty="0">
                <a:latin typeface="DFKai-SB"/>
                <a:cs typeface="DFKai-SB"/>
              </a:rPr>
              <a:t>買</a:t>
            </a:r>
            <a:r>
              <a:rPr sz="2000" spc="-15" dirty="0">
                <a:latin typeface="DFKai-SB"/>
                <a:cs typeface="DFKai-SB"/>
              </a:rPr>
              <a:t>進</a:t>
            </a:r>
            <a:r>
              <a:rPr sz="2000" dirty="0">
                <a:latin typeface="DFKai-SB"/>
                <a:cs typeface="DFKai-SB"/>
              </a:rPr>
              <a:t>來持有。</a:t>
            </a:r>
          </a:p>
          <a:p>
            <a:pPr marL="287020" marR="257810" indent="-274320">
              <a:lnSpc>
                <a:spcPts val="2170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三、期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貨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一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旦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建倉得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承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受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每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日結算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風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險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，惟有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反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向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操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作平倉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才能 退出市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場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。</a:t>
            </a:r>
            <a:endParaRPr sz="2000" dirty="0">
              <a:latin typeface="Microsoft YaHei"/>
              <a:cs typeface="Microsoft YaHei"/>
            </a:endParaRPr>
          </a:p>
          <a:p>
            <a:pPr marL="775970">
              <a:lnSpc>
                <a:spcPts val="2280"/>
              </a:lnSpc>
              <a:spcBef>
                <a:spcPts val="330"/>
              </a:spcBef>
            </a:pPr>
            <a:r>
              <a:rPr sz="2000" spc="10" dirty="0">
                <a:latin typeface="DFKai-SB"/>
                <a:cs typeface="DFKai-SB"/>
              </a:rPr>
              <a:t>買進</a:t>
            </a:r>
            <a:r>
              <a:rPr sz="2000" spc="5" dirty="0">
                <a:latin typeface="DFKai-SB"/>
                <a:cs typeface="DFKai-SB"/>
              </a:rPr>
              <a:t>一</a:t>
            </a:r>
            <a:r>
              <a:rPr sz="2000" spc="-15" dirty="0">
                <a:latin typeface="DFKai-SB"/>
                <a:cs typeface="DFKai-SB"/>
              </a:rPr>
              <a:t>口</a:t>
            </a:r>
            <a:r>
              <a:rPr sz="2000" spc="5" dirty="0">
                <a:latin typeface="DFKai-SB"/>
                <a:cs typeface="DFKai-SB"/>
              </a:rPr>
              <a:t>期貨</a:t>
            </a:r>
            <a:r>
              <a:rPr sz="2000" spc="-5" dirty="0">
                <a:latin typeface="DFKai-SB"/>
                <a:cs typeface="DFKai-SB"/>
              </a:rPr>
              <a:t>，</a:t>
            </a:r>
            <a:r>
              <a:rPr sz="2000" spc="-10" dirty="0">
                <a:latin typeface="DFKai-SB"/>
                <a:cs typeface="DFKai-SB"/>
              </a:rPr>
              <a:t>每</a:t>
            </a:r>
            <a:r>
              <a:rPr sz="2000" spc="5" dirty="0">
                <a:latin typeface="DFKai-SB"/>
                <a:cs typeface="DFKai-SB"/>
              </a:rPr>
              <a:t>日結</a:t>
            </a:r>
            <a:r>
              <a:rPr sz="2000" spc="-20" dirty="0">
                <a:latin typeface="DFKai-SB"/>
                <a:cs typeface="DFKai-SB"/>
              </a:rPr>
              <a:t>算</a:t>
            </a:r>
            <a:r>
              <a:rPr sz="2000" spc="5" dirty="0">
                <a:latin typeface="DFKai-SB"/>
                <a:cs typeface="DFKai-SB"/>
              </a:rPr>
              <a:t>時只</a:t>
            </a:r>
            <a:r>
              <a:rPr sz="2000" spc="-20" dirty="0">
                <a:latin typeface="DFKai-SB"/>
                <a:cs typeface="DFKai-SB"/>
              </a:rPr>
              <a:t>要</a:t>
            </a:r>
            <a:r>
              <a:rPr sz="2000" spc="5" dirty="0">
                <a:latin typeface="DFKai-SB"/>
                <a:cs typeface="DFKai-SB"/>
              </a:rPr>
              <a:t>價格</a:t>
            </a:r>
            <a:r>
              <a:rPr sz="2000" spc="-20" dirty="0">
                <a:latin typeface="DFKai-SB"/>
                <a:cs typeface="DFKai-SB"/>
              </a:rPr>
              <a:t>下</a:t>
            </a:r>
            <a:r>
              <a:rPr sz="2000" spc="5" dirty="0">
                <a:latin typeface="DFKai-SB"/>
                <a:cs typeface="DFKai-SB"/>
              </a:rPr>
              <a:t>跌，</a:t>
            </a:r>
            <a:r>
              <a:rPr sz="2000" spc="-20" dirty="0">
                <a:latin typeface="DFKai-SB"/>
                <a:cs typeface="DFKai-SB"/>
              </a:rPr>
              <a:t>帳</a:t>
            </a:r>
            <a:r>
              <a:rPr sz="2000" spc="5" dirty="0">
                <a:latin typeface="DFKai-SB"/>
                <a:cs typeface="DFKai-SB"/>
              </a:rPr>
              <a:t>上保</a:t>
            </a:r>
            <a:r>
              <a:rPr sz="2000" spc="-20" dirty="0">
                <a:latin typeface="DFKai-SB"/>
                <a:cs typeface="DFKai-SB"/>
              </a:rPr>
              <a:t>證</a:t>
            </a:r>
            <a:r>
              <a:rPr sz="2000" spc="5" dirty="0">
                <a:latin typeface="DFKai-SB"/>
                <a:cs typeface="DFKai-SB"/>
              </a:rPr>
              <a:t>金就</a:t>
            </a:r>
            <a:r>
              <a:rPr sz="2000" spc="-20" dirty="0">
                <a:latin typeface="DFKai-SB"/>
                <a:cs typeface="DFKai-SB"/>
              </a:rPr>
              <a:t>會</a:t>
            </a:r>
            <a:r>
              <a:rPr sz="2000" spc="5" dirty="0">
                <a:latin typeface="DFKai-SB"/>
                <a:cs typeface="DFKai-SB"/>
              </a:rPr>
              <a:t>被扣</a:t>
            </a:r>
            <a:endParaRPr sz="2000" dirty="0">
              <a:latin typeface="DFKai-SB"/>
              <a:cs typeface="DFKai-SB"/>
            </a:endParaRPr>
          </a:p>
          <a:p>
            <a:pPr marL="286385">
              <a:lnSpc>
                <a:spcPts val="2280"/>
              </a:lnSpc>
            </a:pPr>
            <a:r>
              <a:rPr sz="2000" dirty="0">
                <a:latin typeface="DFKai-SB"/>
                <a:cs typeface="DFKai-SB"/>
              </a:rPr>
              <a:t>除，損</a:t>
            </a:r>
            <a:r>
              <a:rPr sz="2000" spc="-15" dirty="0">
                <a:latin typeface="DFKai-SB"/>
                <a:cs typeface="DFKai-SB"/>
              </a:rPr>
              <a:t>失</a:t>
            </a:r>
            <a:r>
              <a:rPr sz="2000" dirty="0">
                <a:latin typeface="DFKai-SB"/>
                <a:cs typeface="DFKai-SB"/>
              </a:rPr>
              <a:t>就</a:t>
            </a:r>
            <a:r>
              <a:rPr sz="2000" spc="-15" dirty="0">
                <a:latin typeface="DFKai-SB"/>
                <a:cs typeface="DFKai-SB"/>
              </a:rPr>
              <a:t>發</a:t>
            </a:r>
            <a:r>
              <a:rPr sz="2000" dirty="0">
                <a:latin typeface="DFKai-SB"/>
                <a:cs typeface="DFKai-SB"/>
              </a:rPr>
              <a:t>生。股</a:t>
            </a:r>
            <a:r>
              <a:rPr sz="2000" spc="-15" dirty="0">
                <a:latin typeface="DFKai-SB"/>
                <a:cs typeface="DFKai-SB"/>
              </a:rPr>
              <a:t>票</a:t>
            </a:r>
            <a:r>
              <a:rPr sz="2000" dirty="0">
                <a:latin typeface="DFKai-SB"/>
                <a:cs typeface="DFKai-SB"/>
              </a:rPr>
              <a:t>可</a:t>
            </a:r>
            <a:r>
              <a:rPr sz="2000" spc="-15" dirty="0">
                <a:latin typeface="DFKai-SB"/>
                <a:cs typeface="DFKai-SB"/>
              </a:rPr>
              <a:t>以</a:t>
            </a:r>
            <a:r>
              <a:rPr sz="2000" dirty="0">
                <a:latin typeface="DFKai-SB"/>
                <a:cs typeface="DFKai-SB"/>
              </a:rPr>
              <a:t>套牢不</a:t>
            </a:r>
            <a:r>
              <a:rPr sz="2000" spc="-15" dirty="0">
                <a:latin typeface="DFKai-SB"/>
                <a:cs typeface="DFKai-SB"/>
              </a:rPr>
              <a:t>認</a:t>
            </a:r>
            <a:r>
              <a:rPr sz="2000" dirty="0">
                <a:latin typeface="DFKai-SB"/>
                <a:cs typeface="DFKai-SB"/>
              </a:rPr>
              <a:t>賠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只要賣</a:t>
            </a:r>
            <a:r>
              <a:rPr sz="2000" spc="-15" dirty="0">
                <a:latin typeface="DFKai-SB"/>
                <a:cs typeface="DFKai-SB"/>
              </a:rPr>
              <a:t>出</a:t>
            </a:r>
            <a:r>
              <a:rPr sz="2000" dirty="0">
                <a:latin typeface="DFKai-SB"/>
                <a:cs typeface="DFKai-SB"/>
              </a:rPr>
              <a:t>時</a:t>
            </a:r>
            <a:r>
              <a:rPr sz="2000" spc="-15" dirty="0">
                <a:latin typeface="DFKai-SB"/>
                <a:cs typeface="DFKai-SB"/>
              </a:rPr>
              <a:t>股</a:t>
            </a:r>
            <a:r>
              <a:rPr sz="2000" dirty="0">
                <a:latin typeface="DFKai-SB"/>
                <a:cs typeface="DFKai-SB"/>
              </a:rPr>
              <a:t>價上漲</a:t>
            </a:r>
            <a:r>
              <a:rPr sz="2000" spc="-15" dirty="0">
                <a:latin typeface="DFKai-SB"/>
                <a:cs typeface="DFKai-SB"/>
              </a:rPr>
              <a:t>就</a:t>
            </a:r>
            <a:r>
              <a:rPr sz="2000" dirty="0">
                <a:latin typeface="DFKai-SB"/>
                <a:cs typeface="DFKai-SB"/>
              </a:rPr>
              <a:t>是</a:t>
            </a:r>
            <a:r>
              <a:rPr sz="2000" spc="-15" dirty="0">
                <a:latin typeface="DFKai-SB"/>
                <a:cs typeface="DFKai-SB"/>
              </a:rPr>
              <a:t>賺</a:t>
            </a:r>
            <a:r>
              <a:rPr sz="2000" dirty="0">
                <a:latin typeface="DFKai-SB"/>
                <a:cs typeface="DFKai-SB"/>
              </a:rPr>
              <a:t>。</a:t>
            </a: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四、不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必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實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物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交割，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避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險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者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也可以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透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過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現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金交割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來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避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開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現貨風</a:t>
            </a:r>
            <a:r>
              <a:rPr sz="2000" b="1" spc="-15" dirty="0">
                <a:solidFill>
                  <a:srgbClr val="0000FF"/>
                </a:solidFill>
                <a:latin typeface="Microsoft YaHei"/>
                <a:cs typeface="Microsoft YaHei"/>
              </a:rPr>
              <a:t>險</a:t>
            </a:r>
            <a:r>
              <a:rPr sz="2000" b="1" dirty="0">
                <a:solidFill>
                  <a:srgbClr val="0000FF"/>
                </a:solidFill>
                <a:latin typeface="Microsoft YaHei"/>
                <a:cs typeface="Microsoft YaHei"/>
              </a:rPr>
              <a:t>。</a:t>
            </a:r>
            <a:endParaRPr sz="2000" dirty="0">
              <a:latin typeface="Microsoft YaHei"/>
              <a:cs typeface="Microsoft YaHei"/>
            </a:endParaRPr>
          </a:p>
          <a:p>
            <a:pPr marL="287020" marR="159385" indent="-274320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635635" algn="l"/>
                <a:tab pos="636270" algn="l"/>
              </a:tabLst>
            </a:pPr>
            <a:r>
              <a:rPr dirty="0"/>
              <a:t>	</a:t>
            </a:r>
            <a:r>
              <a:rPr sz="2000" spc="10" dirty="0">
                <a:latin typeface="DFKai-SB"/>
                <a:cs typeface="DFKai-SB"/>
              </a:rPr>
              <a:t>期貨</a:t>
            </a:r>
            <a:r>
              <a:rPr sz="2000" dirty="0">
                <a:latin typeface="DFKai-SB"/>
                <a:cs typeface="DFKai-SB"/>
              </a:rPr>
              <a:t>價與現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價幾</a:t>
            </a:r>
            <a:r>
              <a:rPr sz="2000" spc="-15" dirty="0">
                <a:latin typeface="DFKai-SB"/>
                <a:cs typeface="DFKai-SB"/>
              </a:rPr>
              <a:t>乎</a:t>
            </a:r>
            <a:r>
              <a:rPr sz="2000" dirty="0">
                <a:latin typeface="DFKai-SB"/>
                <a:cs typeface="DFKai-SB"/>
              </a:rPr>
              <a:t>是同</a:t>
            </a:r>
            <a:r>
              <a:rPr sz="2000" spc="-15" dirty="0">
                <a:latin typeface="DFKai-SB"/>
                <a:cs typeface="DFKai-SB"/>
              </a:rPr>
              <a:t>向</a:t>
            </a:r>
            <a:r>
              <a:rPr sz="2000" dirty="0">
                <a:latin typeface="DFKai-SB"/>
                <a:cs typeface="DFKai-SB"/>
              </a:rPr>
              <a:t>變動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到期</a:t>
            </a:r>
            <a:r>
              <a:rPr sz="2000" spc="-15" dirty="0">
                <a:latin typeface="DFKai-SB"/>
                <a:cs typeface="DFKai-SB"/>
              </a:rPr>
              <a:t>時</a:t>
            </a:r>
            <a:r>
              <a:rPr sz="2000" dirty="0">
                <a:latin typeface="DFKai-SB"/>
                <a:cs typeface="DFKai-SB"/>
              </a:rPr>
              <a:t>現貨</a:t>
            </a:r>
            <a:r>
              <a:rPr sz="2000" spc="-15" dirty="0">
                <a:latin typeface="DFKai-SB"/>
                <a:cs typeface="DFKai-SB"/>
              </a:rPr>
              <a:t>價</a:t>
            </a:r>
            <a:r>
              <a:rPr sz="2000" dirty="0">
                <a:latin typeface="DFKai-SB"/>
                <a:cs typeface="DFKai-SB"/>
              </a:rPr>
              <a:t>與期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價格</a:t>
            </a:r>
            <a:r>
              <a:rPr sz="2000" spc="-15" dirty="0">
                <a:latin typeface="DFKai-SB"/>
                <a:cs typeface="DFKai-SB"/>
              </a:rPr>
              <a:t>會</a:t>
            </a:r>
            <a:r>
              <a:rPr sz="2000" dirty="0">
                <a:latin typeface="DFKai-SB"/>
                <a:cs typeface="DFKai-SB"/>
              </a:rPr>
              <a:t>收斂 </a:t>
            </a:r>
            <a:r>
              <a:rPr sz="2000" spc="5" dirty="0">
                <a:latin typeface="DFKai-SB"/>
                <a:cs typeface="DFKai-SB"/>
              </a:rPr>
              <a:t>一致</a:t>
            </a:r>
            <a:r>
              <a:rPr sz="2000" spc="-5" dirty="0">
                <a:latin typeface="DFKai-SB"/>
                <a:cs typeface="DFKai-SB"/>
              </a:rPr>
              <a:t>。</a:t>
            </a:r>
            <a:r>
              <a:rPr sz="2000" spc="-10" dirty="0">
                <a:latin typeface="DFKai-SB"/>
                <a:cs typeface="DFKai-SB"/>
              </a:rPr>
              <a:t>現</a:t>
            </a:r>
            <a:r>
              <a:rPr sz="2000" spc="5" dirty="0">
                <a:latin typeface="DFKai-SB"/>
                <a:cs typeface="DFKai-SB"/>
              </a:rPr>
              <a:t>貨</a:t>
            </a:r>
            <a:r>
              <a:rPr sz="2000" spc="-15" dirty="0">
                <a:latin typeface="DFKai-SB"/>
                <a:cs typeface="DFKai-SB"/>
              </a:rPr>
              <a:t>多</a:t>
            </a:r>
            <a:r>
              <a:rPr sz="2000" spc="5" dirty="0">
                <a:latin typeface="DFKai-SB"/>
                <a:cs typeface="DFKai-SB"/>
              </a:rPr>
              <a:t>頭部</a:t>
            </a:r>
            <a:r>
              <a:rPr sz="2000" spc="-5" dirty="0">
                <a:latin typeface="DFKai-SB"/>
                <a:cs typeface="DFKai-SB"/>
              </a:rPr>
              <a:t>位</a:t>
            </a:r>
            <a:r>
              <a:rPr sz="2000" spc="-10" dirty="0">
                <a:latin typeface="DFKai-SB"/>
                <a:cs typeface="DFKai-SB"/>
              </a:rPr>
              <a:t>者</a:t>
            </a:r>
            <a:r>
              <a:rPr sz="2000" spc="5" dirty="0">
                <a:latin typeface="DFKai-SB"/>
                <a:cs typeface="DFKai-SB"/>
              </a:rPr>
              <a:t>可</a:t>
            </a:r>
            <a:r>
              <a:rPr sz="2000" spc="-15" dirty="0">
                <a:latin typeface="DFKai-SB"/>
                <a:cs typeface="DFKai-SB"/>
              </a:rPr>
              <a:t>以</a:t>
            </a:r>
            <a:r>
              <a:rPr sz="2000" spc="5" dirty="0">
                <a:latin typeface="DFKai-SB"/>
                <a:cs typeface="DFKai-SB"/>
              </a:rPr>
              <a:t>在期</a:t>
            </a:r>
            <a:r>
              <a:rPr sz="2000" spc="-5" dirty="0">
                <a:latin typeface="DFKai-SB"/>
                <a:cs typeface="DFKai-SB"/>
              </a:rPr>
              <a:t>貨</a:t>
            </a:r>
            <a:r>
              <a:rPr sz="2000" spc="-10" dirty="0">
                <a:latin typeface="DFKai-SB"/>
                <a:cs typeface="DFKai-SB"/>
              </a:rPr>
              <a:t>做</a:t>
            </a:r>
            <a:r>
              <a:rPr sz="2000" spc="5" dirty="0">
                <a:latin typeface="DFKai-SB"/>
                <a:cs typeface="DFKai-SB"/>
              </a:rPr>
              <a:t>空</a:t>
            </a:r>
            <a:r>
              <a:rPr sz="2000" spc="-15" dirty="0">
                <a:latin typeface="DFKai-SB"/>
                <a:cs typeface="DFKai-SB"/>
              </a:rPr>
              <a:t>來</a:t>
            </a:r>
            <a:r>
              <a:rPr sz="2000" spc="5" dirty="0">
                <a:latin typeface="DFKai-SB"/>
                <a:cs typeface="DFKai-SB"/>
              </a:rPr>
              <a:t>避險</a:t>
            </a:r>
            <a:r>
              <a:rPr sz="2000" spc="-5" dirty="0">
                <a:latin typeface="DFKai-SB"/>
                <a:cs typeface="DFKai-SB"/>
              </a:rPr>
              <a:t>。</a:t>
            </a:r>
            <a:r>
              <a:rPr sz="2000" spc="-10" dirty="0">
                <a:latin typeface="DFKai-SB"/>
                <a:cs typeface="DFKai-SB"/>
              </a:rPr>
              <a:t>一</a:t>
            </a:r>
            <a:r>
              <a:rPr sz="2000" spc="5" dirty="0">
                <a:latin typeface="DFKai-SB"/>
                <a:cs typeface="DFKai-SB"/>
              </a:rPr>
              <a:t>旦</a:t>
            </a:r>
            <a:r>
              <a:rPr sz="2000" spc="-15" dirty="0">
                <a:latin typeface="DFKai-SB"/>
                <a:cs typeface="DFKai-SB"/>
              </a:rPr>
              <a:t>現</a:t>
            </a:r>
            <a:r>
              <a:rPr sz="2000" spc="5" dirty="0">
                <a:latin typeface="DFKai-SB"/>
                <a:cs typeface="DFKai-SB"/>
              </a:rPr>
              <a:t>貨價</a:t>
            </a:r>
            <a:r>
              <a:rPr sz="2000" spc="-5" dirty="0">
                <a:latin typeface="DFKai-SB"/>
                <a:cs typeface="DFKai-SB"/>
              </a:rPr>
              <a:t>格</a:t>
            </a:r>
            <a:r>
              <a:rPr sz="2000" spc="-10" dirty="0">
                <a:latin typeface="DFKai-SB"/>
                <a:cs typeface="DFKai-SB"/>
              </a:rPr>
              <a:t>下</a:t>
            </a:r>
            <a:r>
              <a:rPr sz="2000" spc="5" dirty="0">
                <a:latin typeface="DFKai-SB"/>
                <a:cs typeface="DFKai-SB"/>
              </a:rPr>
              <a:t>跌而 </a:t>
            </a:r>
            <a:r>
              <a:rPr sz="2000" dirty="0">
                <a:latin typeface="DFKai-SB"/>
                <a:cs typeface="DFKai-SB"/>
              </a:rPr>
              <a:t>損失，</a:t>
            </a:r>
            <a:r>
              <a:rPr sz="2000" spc="-15" dirty="0">
                <a:latin typeface="DFKai-SB"/>
                <a:cs typeface="DFKai-SB"/>
              </a:rPr>
              <a:t>期</a:t>
            </a:r>
            <a:r>
              <a:rPr sz="2000" dirty="0">
                <a:latin typeface="DFKai-SB"/>
                <a:cs typeface="DFKai-SB"/>
              </a:rPr>
              <a:t>貨</a:t>
            </a:r>
            <a:r>
              <a:rPr sz="2000" spc="-15" dirty="0">
                <a:latin typeface="DFKai-SB"/>
                <a:cs typeface="DFKai-SB"/>
              </a:rPr>
              <a:t>交</a:t>
            </a:r>
            <a:r>
              <a:rPr sz="2000" dirty="0">
                <a:latin typeface="DFKai-SB"/>
                <a:cs typeface="DFKai-SB"/>
              </a:rPr>
              <a:t>易必為</a:t>
            </a:r>
            <a:r>
              <a:rPr sz="2000" spc="-15" dirty="0">
                <a:latin typeface="DFKai-SB"/>
                <a:cs typeface="DFKai-SB"/>
              </a:rPr>
              <a:t>獲</a:t>
            </a:r>
            <a:r>
              <a:rPr sz="2000" dirty="0">
                <a:latin typeface="DFKai-SB"/>
                <a:cs typeface="DFKai-SB"/>
              </a:rPr>
              <a:t>利</a:t>
            </a:r>
            <a:r>
              <a:rPr sz="2000" spc="-15" dirty="0">
                <a:latin typeface="DFKai-SB"/>
                <a:cs typeface="DFKai-SB"/>
              </a:rPr>
              <a:t>可</a:t>
            </a:r>
            <a:r>
              <a:rPr sz="2000" dirty="0">
                <a:latin typeface="DFKai-SB"/>
                <a:cs typeface="DFKai-SB"/>
              </a:rPr>
              <a:t>以來彌</a:t>
            </a:r>
            <a:r>
              <a:rPr sz="2000" spc="-15" dirty="0">
                <a:latin typeface="DFKai-SB"/>
                <a:cs typeface="DFKai-SB"/>
              </a:rPr>
              <a:t>補</a:t>
            </a:r>
            <a:r>
              <a:rPr sz="2000" dirty="0">
                <a:latin typeface="DFKai-SB"/>
                <a:cs typeface="DFKai-SB"/>
              </a:rPr>
              <a:t>現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損失而</a:t>
            </a:r>
            <a:r>
              <a:rPr sz="2000" spc="-15" dirty="0">
                <a:latin typeface="DFKai-SB"/>
                <a:cs typeface="DFKai-SB"/>
              </a:rPr>
              <a:t>達</a:t>
            </a:r>
            <a:r>
              <a:rPr sz="2000" dirty="0">
                <a:latin typeface="DFKai-SB"/>
                <a:cs typeface="DFKai-SB"/>
              </a:rPr>
              <a:t>到</a:t>
            </a:r>
            <a:r>
              <a:rPr sz="2000" spc="-15" dirty="0">
                <a:latin typeface="DFKai-SB"/>
                <a:cs typeface="DFKai-SB"/>
              </a:rPr>
              <a:t>避</a:t>
            </a:r>
            <a:r>
              <a:rPr sz="2000" dirty="0">
                <a:latin typeface="DFKai-SB"/>
                <a:cs typeface="DFKai-SB"/>
              </a:rPr>
              <a:t>險效果。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623" y="292100"/>
            <a:ext cx="422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期貨價格與現貨價格關係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527" y="1505711"/>
            <a:ext cx="1871980" cy="4057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5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latin typeface="DFKai-SB"/>
                <a:cs typeface="DFKai-SB"/>
              </a:rPr>
              <a:t>情</a:t>
            </a:r>
            <a:r>
              <a:rPr sz="2200" spc="-5" dirty="0">
                <a:latin typeface="DFKai-SB"/>
                <a:cs typeface="DFKai-SB"/>
              </a:rPr>
              <a:t>境二：買花</a:t>
            </a:r>
            <a:endParaRPr sz="22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188" y="922019"/>
            <a:ext cx="1978660" cy="36004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400"/>
              </a:lnSpc>
            </a:pPr>
            <a:r>
              <a:rPr sz="2200" dirty="0">
                <a:latin typeface="DFKai-SB"/>
                <a:cs typeface="DFKai-SB"/>
              </a:rPr>
              <a:t>情</a:t>
            </a:r>
            <a:r>
              <a:rPr sz="2200" spc="-5" dirty="0">
                <a:latin typeface="DFKai-SB"/>
                <a:cs typeface="DFKai-SB"/>
              </a:rPr>
              <a:t>境一</a:t>
            </a:r>
            <a:r>
              <a:rPr sz="2200" dirty="0">
                <a:latin typeface="DFKai-SB"/>
                <a:cs typeface="DFKai-SB"/>
              </a:rPr>
              <a:t>：</a:t>
            </a:r>
            <a:r>
              <a:rPr sz="2200" spc="-5" dirty="0">
                <a:latin typeface="DFKai-SB"/>
                <a:cs typeface="DFKai-SB"/>
              </a:rPr>
              <a:t>買豬</a:t>
            </a:r>
            <a:endParaRPr sz="2200">
              <a:latin typeface="DFKai-SB"/>
              <a:cs typeface="DFKai-S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935" y="4841875"/>
            <a:ext cx="2312035" cy="167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800" dirty="0">
                <a:latin typeface="DFKai-SB"/>
                <a:cs typeface="DFKai-SB"/>
              </a:rPr>
              <a:t>期貨價與現貨價高度 </a:t>
            </a:r>
            <a:r>
              <a:rPr sz="1800" spc="-5" dirty="0">
                <a:latin typeface="DFKai-SB"/>
                <a:cs typeface="DFKai-SB"/>
              </a:rPr>
              <a:t>相關，基本上是同起 </a:t>
            </a:r>
            <a:r>
              <a:rPr sz="1800" dirty="0">
                <a:latin typeface="DFKai-SB"/>
                <a:cs typeface="DFKai-SB"/>
              </a:rPr>
              <a:t>同落，但彼此還是有 差距，直到到期日時， 期貨價與現貨價彼此 會趨於一致。</a:t>
            </a:r>
          </a:p>
        </p:txBody>
      </p:sp>
      <p:sp>
        <p:nvSpPr>
          <p:cNvPr id="6" name="object 6"/>
          <p:cNvSpPr/>
          <p:nvPr/>
        </p:nvSpPr>
        <p:spPr>
          <a:xfrm>
            <a:off x="771144" y="3583432"/>
            <a:ext cx="3889638" cy="2570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663" y="4436490"/>
            <a:ext cx="434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Microsoft YaHei"/>
                <a:cs typeface="Microsoft YaHei"/>
              </a:rPr>
              <a:t>正價 </a:t>
            </a:r>
            <a:r>
              <a:rPr sz="1600" b="1" spc="-5" dirty="0">
                <a:latin typeface="Microsoft YaHei"/>
                <a:cs typeface="Microsoft YaHei"/>
              </a:rPr>
              <a:t>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663" y="5599582"/>
            <a:ext cx="434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Microsoft YaHei"/>
                <a:cs typeface="Microsoft YaHei"/>
              </a:rPr>
              <a:t>逆價 </a:t>
            </a:r>
            <a:r>
              <a:rPr sz="1600" b="1" spc="-5" dirty="0">
                <a:latin typeface="Microsoft YaHei"/>
                <a:cs typeface="Microsoft YaHei"/>
              </a:rPr>
              <a:t>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9063" y="4098416"/>
            <a:ext cx="1737995" cy="119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464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5" dirty="0">
                <a:latin typeface="DFKai-SB"/>
                <a:cs typeface="DFKai-SB"/>
              </a:rPr>
              <a:t>數期</a:t>
            </a:r>
            <a:r>
              <a:rPr sz="1600" spc="5" dirty="0">
                <a:latin typeface="DFKai-SB"/>
                <a:cs typeface="DFKai-SB"/>
              </a:rPr>
              <a:t>貨</a:t>
            </a:r>
            <a:r>
              <a:rPr sz="1600" spc="-5" dirty="0">
                <a:latin typeface="DFKai-SB"/>
                <a:cs typeface="DFKai-SB"/>
              </a:rPr>
              <a:t>理論價 格</a:t>
            </a:r>
            <a:endParaRPr sz="1600">
              <a:latin typeface="DFKai-SB"/>
              <a:cs typeface="DFKai-SB"/>
            </a:endParaRPr>
          </a:p>
          <a:p>
            <a:pPr marL="12700" marR="101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5" dirty="0">
                <a:latin typeface="DFKai-SB"/>
                <a:cs typeface="DFKai-SB"/>
              </a:rPr>
              <a:t>現貨價</a:t>
            </a:r>
            <a:r>
              <a:rPr sz="1600" dirty="0">
                <a:latin typeface="DFKai-SB"/>
                <a:cs typeface="DFKai-SB"/>
              </a:rPr>
              <a:t>格</a:t>
            </a:r>
            <a:r>
              <a:rPr sz="1600" spc="-5" dirty="0">
                <a:latin typeface="Arial"/>
                <a:cs typeface="Arial"/>
              </a:rPr>
              <a:t>+</a:t>
            </a:r>
            <a:r>
              <a:rPr sz="1600" spc="5" dirty="0">
                <a:latin typeface="DFKai-SB"/>
                <a:cs typeface="DFKai-SB"/>
              </a:rPr>
              <a:t>持有成 本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115060">
              <a:lnSpc>
                <a:spcPts val="1565"/>
              </a:lnSpc>
            </a:pPr>
            <a:r>
              <a:rPr sz="1600" b="1" dirty="0">
                <a:latin typeface="Microsoft YaHei"/>
                <a:cs typeface="Microsoft YaHei"/>
              </a:rPr>
              <a:t>到</a:t>
            </a:r>
            <a:r>
              <a:rPr sz="1600" b="1" spc="-5" dirty="0">
                <a:latin typeface="Microsoft YaHei"/>
                <a:cs typeface="Microsoft YaHei"/>
              </a:rPr>
              <a:t>期日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3113" y="5075631"/>
            <a:ext cx="1043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DFKai-SB"/>
                <a:cs typeface="DFKai-SB"/>
              </a:rPr>
              <a:t>指</a:t>
            </a:r>
            <a:r>
              <a:rPr sz="1600" spc="-10" dirty="0">
                <a:latin typeface="DFKai-SB"/>
                <a:cs typeface="DFKai-SB"/>
              </a:rPr>
              <a:t>數</a:t>
            </a:r>
            <a:r>
              <a:rPr sz="1600" spc="-5" dirty="0">
                <a:latin typeface="MingLiU_HKSCS"/>
                <a:cs typeface="MingLiU_HKSCS"/>
              </a:rPr>
              <a:t>(</a:t>
            </a:r>
            <a:r>
              <a:rPr sz="1600" spc="-5" dirty="0">
                <a:latin typeface="DFKai-SB"/>
                <a:cs typeface="DFKai-SB"/>
              </a:rPr>
              <a:t>現</a:t>
            </a:r>
            <a:r>
              <a:rPr sz="1600" dirty="0">
                <a:latin typeface="DFKai-SB"/>
                <a:cs typeface="DFKai-SB"/>
              </a:rPr>
              <a:t>貨</a:t>
            </a:r>
            <a:r>
              <a:rPr sz="1600" spc="-5" dirty="0">
                <a:latin typeface="MingLiU_HKSCS"/>
                <a:cs typeface="MingLiU_HKSCS"/>
              </a:rPr>
              <a:t>)</a:t>
            </a:r>
            <a:endParaRPr sz="1600">
              <a:latin typeface="MingLiU_HKSCS"/>
              <a:cs typeface="MingLiU_HKS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2021" y="6181140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5" dirty="0">
                <a:latin typeface="DFKai-SB"/>
                <a:cs typeface="DFKai-SB"/>
              </a:rPr>
              <a:t>數期貨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648" y="922019"/>
            <a:ext cx="3903345" cy="368935"/>
          </a:xfrm>
          <a:prstGeom prst="rect">
            <a:avLst/>
          </a:prstGeom>
          <a:solidFill>
            <a:srgbClr val="FFCCFF"/>
          </a:solidFill>
          <a:ln w="9144">
            <a:solidFill>
              <a:srgbClr val="0000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期貨價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DFKai-SB"/>
                <a:cs typeface="DFKai-SB"/>
              </a:rPr>
              <a:t>現貨價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DFKai-SB"/>
                <a:cs typeface="DFKai-SB"/>
              </a:rPr>
              <a:t>持有成本</a:t>
            </a:r>
            <a:r>
              <a:rPr sz="1800" dirty="0">
                <a:latin typeface="Times New Roman"/>
                <a:cs typeface="Times New Roman"/>
              </a:rPr>
              <a:t>(-</a:t>
            </a:r>
            <a:r>
              <a:rPr sz="1800" dirty="0">
                <a:latin typeface="DFKai-SB"/>
                <a:cs typeface="DFKai-SB"/>
              </a:rPr>
              <a:t>便利孳息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1072" y="1502663"/>
            <a:ext cx="3918585" cy="368935"/>
          </a:xfrm>
          <a:prstGeom prst="rect">
            <a:avLst/>
          </a:prstGeom>
          <a:solidFill>
            <a:srgbClr val="FFCCFF"/>
          </a:solidFill>
          <a:ln w="9144">
            <a:solidFill>
              <a:srgbClr val="0000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期貨價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DFKai-SB"/>
                <a:cs typeface="DFKai-SB"/>
              </a:rPr>
              <a:t>到期現貨價的預期值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4838" y="938529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期貨價大於</a:t>
            </a:r>
            <a:r>
              <a:rPr sz="1800" spc="-10" dirty="0">
                <a:latin typeface="DFKai-SB"/>
                <a:cs typeface="DFKai-SB"/>
              </a:rPr>
              <a:t>現</a:t>
            </a:r>
            <a:r>
              <a:rPr sz="1800" dirty="0">
                <a:latin typeface="DFKai-SB"/>
                <a:cs typeface="DFKai-SB"/>
              </a:rPr>
              <a:t>貨價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8775" y="1516456"/>
            <a:ext cx="208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期貨價不等於現</a:t>
            </a:r>
            <a:r>
              <a:rPr sz="1800" dirty="0">
                <a:latin typeface="DFKai-SB"/>
                <a:cs typeface="DFKai-SB"/>
              </a:rPr>
              <a:t>貨價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00" y="2133600"/>
            <a:ext cx="4767580" cy="368935"/>
          </a:xfrm>
          <a:prstGeom prst="rect">
            <a:avLst/>
          </a:prstGeom>
          <a:solidFill>
            <a:srgbClr val="CCFFCC"/>
          </a:solidFill>
          <a:ln w="9144">
            <a:solidFill>
              <a:srgbClr val="0000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DFKai-SB"/>
                <a:cs typeface="DFKai-SB"/>
              </a:rPr>
              <a:t>期貨價</a:t>
            </a:r>
            <a:r>
              <a:rPr sz="1800" spc="5" dirty="0">
                <a:latin typeface="Arial"/>
                <a:cs typeface="Arial"/>
              </a:rPr>
              <a:t>&gt;</a:t>
            </a:r>
            <a:r>
              <a:rPr sz="1800" dirty="0">
                <a:latin typeface="DFKai-SB"/>
                <a:cs typeface="DFKai-SB"/>
              </a:rPr>
              <a:t>現貨價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DFKai-SB"/>
                <a:cs typeface="DFKai-SB"/>
              </a:rPr>
              <a:t>正價差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DFKai-SB"/>
                <a:cs typeface="DFKai-SB"/>
              </a:rPr>
              <a:t>未來看平或看好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" y="2628900"/>
            <a:ext cx="4767580" cy="368935"/>
          </a:xfrm>
          <a:prstGeom prst="rect">
            <a:avLst/>
          </a:prstGeom>
          <a:solidFill>
            <a:srgbClr val="CCFFCC"/>
          </a:solidFill>
          <a:ln w="9144">
            <a:solidFill>
              <a:srgbClr val="0000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DFKai-SB"/>
                <a:cs typeface="DFKai-SB"/>
              </a:rPr>
              <a:t>期貨價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dirty="0">
                <a:latin typeface="DFKai-SB"/>
                <a:cs typeface="DFKai-SB"/>
              </a:rPr>
              <a:t>現貨價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DFKai-SB"/>
                <a:cs typeface="DFKai-SB"/>
              </a:rPr>
              <a:t>逆價差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DFKai-SB"/>
                <a:cs typeface="DFKai-SB"/>
              </a:rPr>
              <a:t>未來看差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6108" y="2029967"/>
            <a:ext cx="3252470" cy="2554605"/>
          </a:xfrm>
          <a:custGeom>
            <a:avLst/>
            <a:gdLst/>
            <a:ahLst/>
            <a:cxnLst/>
            <a:rect l="l" t="t" r="r" b="b"/>
            <a:pathLst>
              <a:path w="3252470" h="2554604">
                <a:moveTo>
                  <a:pt x="0" y="2554223"/>
                </a:moveTo>
                <a:lnTo>
                  <a:pt x="3252216" y="2554223"/>
                </a:lnTo>
                <a:lnTo>
                  <a:pt x="3252216" y="0"/>
                </a:lnTo>
                <a:lnTo>
                  <a:pt x="0" y="0"/>
                </a:lnTo>
                <a:lnTo>
                  <a:pt x="0" y="2554223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15736" y="2056002"/>
            <a:ext cx="31728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 err="1">
                <a:latin typeface="DFKai-SB"/>
                <a:cs typeface="DFKai-SB"/>
              </a:rPr>
              <a:t>期</a:t>
            </a:r>
            <a:r>
              <a:rPr sz="1600" spc="-5" dirty="0" err="1">
                <a:latin typeface="DFKai-SB"/>
                <a:cs typeface="DFKai-SB"/>
              </a:rPr>
              <a:t>貨與</a:t>
            </a:r>
            <a:r>
              <a:rPr sz="1600" spc="5" dirty="0" err="1">
                <a:latin typeface="DFKai-SB"/>
                <a:cs typeface="DFKai-SB"/>
              </a:rPr>
              <a:t>現</a:t>
            </a:r>
            <a:r>
              <a:rPr sz="1600" spc="-5" dirty="0" err="1">
                <a:latin typeface="DFKai-SB"/>
                <a:cs typeface="DFKai-SB"/>
              </a:rPr>
              <a:t>貨價格</a:t>
            </a:r>
            <a:r>
              <a:rPr sz="1600" spc="5" dirty="0" err="1">
                <a:latin typeface="DFKai-SB"/>
                <a:cs typeface="DFKai-SB"/>
              </a:rPr>
              <a:t>差</a:t>
            </a:r>
            <a:r>
              <a:rPr sz="1600" spc="-5" dirty="0" err="1">
                <a:latin typeface="DFKai-SB"/>
                <a:cs typeface="DFKai-SB"/>
              </a:rPr>
              <a:t>距過</a:t>
            </a:r>
            <a:r>
              <a:rPr sz="1600" spc="5" dirty="0" err="1">
                <a:latin typeface="DFKai-SB"/>
                <a:cs typeface="DFKai-SB"/>
              </a:rPr>
              <a:t>大</a:t>
            </a:r>
            <a:r>
              <a:rPr sz="1600" spc="-5" dirty="0" err="1">
                <a:latin typeface="DFKai-SB"/>
                <a:cs typeface="DFKai-SB"/>
              </a:rPr>
              <a:t>時會產</a:t>
            </a:r>
            <a:r>
              <a:rPr lang="zh-TW" altLang="en-US" sz="1600" spc="-5" dirty="0">
                <a:latin typeface="DFKai-SB"/>
                <a:cs typeface="DFKai-SB"/>
              </a:rPr>
              <a:t>生</a:t>
            </a:r>
            <a:r>
              <a:rPr sz="1600" spc="-5" dirty="0">
                <a:latin typeface="DFKai-SB"/>
                <a:cs typeface="DFKai-SB"/>
              </a:rPr>
              <a:t> </a:t>
            </a:r>
            <a:r>
              <a:rPr sz="1600" spc="5" dirty="0">
                <a:latin typeface="DFKai-SB"/>
                <a:cs typeface="DFKai-SB"/>
              </a:rPr>
              <a:t>套</a:t>
            </a:r>
            <a:r>
              <a:rPr sz="1600" spc="-5" dirty="0">
                <a:latin typeface="DFKai-SB"/>
                <a:cs typeface="DFKai-SB"/>
              </a:rPr>
              <a:t>利機</a:t>
            </a:r>
            <a:r>
              <a:rPr sz="1600" spc="5" dirty="0">
                <a:latin typeface="DFKai-SB"/>
                <a:cs typeface="DFKai-SB"/>
              </a:rPr>
              <a:t>會</a:t>
            </a:r>
            <a:r>
              <a:rPr sz="1600" spc="-5" dirty="0">
                <a:latin typeface="DFKai-SB"/>
                <a:cs typeface="DFKai-SB"/>
              </a:rPr>
              <a:t>，但股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指</a:t>
            </a:r>
            <a:r>
              <a:rPr sz="1600" dirty="0">
                <a:latin typeface="DFKai-SB"/>
                <a:cs typeface="DFKai-SB"/>
              </a:rPr>
              <a:t>數</a:t>
            </a:r>
            <a:r>
              <a:rPr sz="1600" spc="5" dirty="0">
                <a:latin typeface="DFKai-SB"/>
                <a:cs typeface="DFKai-SB"/>
              </a:rPr>
              <a:t>套</a:t>
            </a:r>
            <a:r>
              <a:rPr sz="1600" spc="-5" dirty="0">
                <a:latin typeface="DFKai-SB"/>
                <a:cs typeface="DFKai-SB"/>
              </a:rPr>
              <a:t>利之成本</a:t>
            </a:r>
            <a:endParaRPr sz="1600" dirty="0">
              <a:latin typeface="DFKai-SB"/>
              <a:cs typeface="DFKai-SB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5947" y="280111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15736" y="2543378"/>
            <a:ext cx="327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DFKai-SB"/>
                <a:cs typeface="DFKai-SB"/>
              </a:rPr>
              <a:t>包</a:t>
            </a:r>
            <a:r>
              <a:rPr sz="1600" spc="-5" dirty="0">
                <a:latin typeface="DFKai-SB"/>
                <a:cs typeface="DFKai-SB"/>
              </a:rPr>
              <a:t>括</a:t>
            </a:r>
            <a:r>
              <a:rPr sz="1600" spc="-10" dirty="0">
                <a:latin typeface="DFKai-SB"/>
                <a:cs typeface="DFKai-SB"/>
              </a:rPr>
              <a:t>期</a:t>
            </a:r>
            <a:r>
              <a:rPr sz="1600" dirty="0">
                <a:latin typeface="DFKai-SB"/>
                <a:cs typeface="DFKai-SB"/>
              </a:rPr>
              <a:t>貨</a:t>
            </a:r>
            <a:r>
              <a:rPr sz="1600" spc="-5" dirty="0">
                <a:latin typeface="DFKai-SB"/>
                <a:cs typeface="DFKai-SB"/>
              </a:rPr>
              <a:t>及</a:t>
            </a:r>
            <a:r>
              <a:rPr sz="1600" spc="-10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票之</a:t>
            </a:r>
            <a:r>
              <a:rPr sz="1600" u="sng" spc="-795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手續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費</a:t>
            </a:r>
            <a:r>
              <a:rPr sz="1600" spc="-10" dirty="0">
                <a:latin typeface="DFKai-SB"/>
                <a:cs typeface="DFKai-SB"/>
              </a:rPr>
              <a:t>、交易</a:t>
            </a:r>
            <a:r>
              <a:rPr sz="1600" dirty="0">
                <a:latin typeface="DFKai-SB"/>
                <a:cs typeface="DFKai-SB"/>
              </a:rPr>
              <a:t>稅</a:t>
            </a:r>
            <a:r>
              <a:rPr sz="1600" spc="-5" dirty="0">
                <a:latin typeface="DFKai-SB"/>
                <a:cs typeface="DFKai-SB"/>
              </a:rPr>
              <a:t>、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49440" y="3044951"/>
            <a:ext cx="1221105" cy="0"/>
          </a:xfrm>
          <a:custGeom>
            <a:avLst/>
            <a:gdLst/>
            <a:ahLst/>
            <a:cxnLst/>
            <a:rect l="l" t="t" r="r" b="b"/>
            <a:pathLst>
              <a:path w="1221104">
                <a:moveTo>
                  <a:pt x="0" y="0"/>
                </a:moveTo>
                <a:lnTo>
                  <a:pt x="12207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4847" y="2787776"/>
            <a:ext cx="2973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買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賣價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差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DFKai-SB"/>
                <a:cs typeface="DFKai-SB"/>
              </a:rPr>
              <a:t>成本</a:t>
            </a:r>
            <a:r>
              <a:rPr sz="1600" spc="-5" dirty="0">
                <a:latin typeface="DFKai-SB"/>
                <a:cs typeface="DFKai-SB"/>
              </a:rPr>
              <a:t>、</a:t>
            </a:r>
            <a:r>
              <a:rPr sz="1600" spc="5" dirty="0">
                <a:latin typeface="DFKai-SB"/>
                <a:cs typeface="DFKai-SB"/>
              </a:rPr>
              <a:t>融</a:t>
            </a:r>
            <a:r>
              <a:rPr sz="1600" spc="-5" dirty="0">
                <a:latin typeface="DFKai-SB"/>
                <a:cs typeface="DFKai-SB"/>
              </a:rPr>
              <a:t>資利</a:t>
            </a:r>
            <a:r>
              <a:rPr sz="1600" spc="5" dirty="0">
                <a:latin typeface="DFKai-SB"/>
                <a:cs typeface="DFKai-SB"/>
              </a:rPr>
              <a:t>息</a:t>
            </a:r>
            <a:r>
              <a:rPr sz="1600" spc="-5" dirty="0">
                <a:latin typeface="DFKai-SB"/>
                <a:cs typeface="DFKai-SB"/>
              </a:rPr>
              <a:t>成</a:t>
            </a:r>
            <a:r>
              <a:rPr sz="1600" spc="5" dirty="0">
                <a:latin typeface="DFKai-SB"/>
                <a:cs typeface="DFKai-SB"/>
              </a:rPr>
              <a:t>本</a:t>
            </a:r>
            <a:r>
              <a:rPr sz="1600" spc="-15" dirty="0">
                <a:latin typeface="MingLiU_HKSCS"/>
                <a:cs typeface="MingLiU_HKSCS"/>
              </a:rPr>
              <a:t>(</a:t>
            </a:r>
            <a:r>
              <a:rPr sz="1600" spc="-5" dirty="0">
                <a:latin typeface="DFKai-SB"/>
                <a:cs typeface="DFKai-SB"/>
              </a:rPr>
              <a:t>正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48856" y="3288791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9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5736" y="3031617"/>
            <a:ext cx="297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差套</a:t>
            </a:r>
            <a:r>
              <a:rPr sz="1600" spc="5" dirty="0">
                <a:latin typeface="DFKai-SB"/>
                <a:cs typeface="DFKai-SB"/>
              </a:rPr>
              <a:t>利</a:t>
            </a:r>
            <a:r>
              <a:rPr sz="1600" spc="-5" dirty="0">
                <a:latin typeface="DFKai-SB"/>
                <a:cs typeface="DFKai-SB"/>
              </a:rPr>
              <a:t>時</a:t>
            </a:r>
            <a:r>
              <a:rPr sz="1600" dirty="0">
                <a:latin typeface="MingLiU_HKSCS"/>
                <a:cs typeface="MingLiU_HKSCS"/>
              </a:rPr>
              <a:t>)</a:t>
            </a:r>
            <a:r>
              <a:rPr sz="1600" spc="-5" dirty="0">
                <a:latin typeface="DFKai-SB"/>
                <a:cs typeface="DFKai-SB"/>
              </a:rPr>
              <a:t>及機</a:t>
            </a:r>
            <a:r>
              <a:rPr sz="1600" spc="5" dirty="0">
                <a:latin typeface="DFKai-SB"/>
                <a:cs typeface="DFKai-SB"/>
              </a:rPr>
              <a:t>會</a:t>
            </a:r>
            <a:r>
              <a:rPr sz="1600" spc="-5" dirty="0">
                <a:latin typeface="DFKai-SB"/>
                <a:cs typeface="DFKai-SB"/>
              </a:rPr>
              <a:t>成本</a:t>
            </a:r>
            <a:r>
              <a:rPr sz="1600" spc="5" dirty="0">
                <a:latin typeface="DFKai-SB"/>
                <a:cs typeface="DFKai-SB"/>
              </a:rPr>
              <a:t>。</a:t>
            </a:r>
            <a:r>
              <a:rPr sz="1600" spc="-5" dirty="0">
                <a:latin typeface="DFKai-SB"/>
                <a:cs typeface="DFKai-SB"/>
              </a:rPr>
              <a:t>摩根台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5736" y="3275457"/>
            <a:ext cx="30740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5" dirty="0">
                <a:latin typeface="MingLiU_HKSCS"/>
                <a:cs typeface="MingLiU_HKSCS"/>
              </a:rPr>
              <a:t>:</a:t>
            </a:r>
            <a:r>
              <a:rPr sz="1600" spc="-30" dirty="0">
                <a:latin typeface="MingLiU_HKSCS"/>
                <a:cs typeface="MingLiU_HKSCS"/>
              </a:rPr>
              <a:t> </a:t>
            </a:r>
            <a:r>
              <a:rPr sz="1600" spc="5" dirty="0">
                <a:latin typeface="DFKai-SB"/>
                <a:cs typeface="DFKai-SB"/>
              </a:rPr>
              <a:t>約</a:t>
            </a:r>
            <a:r>
              <a:rPr sz="1600" spc="-10" dirty="0">
                <a:latin typeface="MingLiU_HKSCS"/>
                <a:cs typeface="MingLiU_HKSCS"/>
              </a:rPr>
              <a:t>3.5</a:t>
            </a:r>
            <a:r>
              <a:rPr sz="1600" spc="5" dirty="0">
                <a:latin typeface="DFKai-SB"/>
                <a:cs typeface="DFKai-SB"/>
              </a:rPr>
              <a:t>點</a:t>
            </a:r>
            <a:r>
              <a:rPr sz="1600" spc="-5" dirty="0">
                <a:latin typeface="DFKai-SB"/>
                <a:cs typeface="DFKai-SB"/>
              </a:rPr>
              <a:t>價差</a:t>
            </a:r>
            <a:r>
              <a:rPr sz="1600" spc="5" dirty="0">
                <a:latin typeface="DFKai-SB"/>
                <a:cs typeface="DFKai-SB"/>
              </a:rPr>
              <a:t>成</a:t>
            </a:r>
            <a:r>
              <a:rPr sz="1600" spc="-5" dirty="0">
                <a:latin typeface="DFKai-SB"/>
                <a:cs typeface="DFKai-SB"/>
              </a:rPr>
              <a:t>本加</a:t>
            </a:r>
            <a:r>
              <a:rPr sz="1600" spc="5" dirty="0">
                <a:latin typeface="DFKai-SB"/>
                <a:cs typeface="DFKai-SB"/>
              </a:rPr>
              <a:t>權</a:t>
            </a:r>
            <a:r>
              <a:rPr sz="1600" spc="-5" dirty="0">
                <a:latin typeface="DFKai-SB"/>
                <a:cs typeface="DFKai-SB"/>
              </a:rPr>
              <a:t>台</a:t>
            </a: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5" dirty="0">
                <a:latin typeface="MingLiU_HKSCS"/>
                <a:cs typeface="MingLiU_HKSCS"/>
              </a:rPr>
              <a:t>:  </a:t>
            </a:r>
            <a:r>
              <a:rPr sz="1600" spc="5" dirty="0">
                <a:latin typeface="DFKai-SB"/>
                <a:cs typeface="DFKai-SB"/>
              </a:rPr>
              <a:t>約</a:t>
            </a:r>
            <a:r>
              <a:rPr sz="1600" spc="-5" dirty="0">
                <a:latin typeface="MingLiU_HKSCS"/>
                <a:cs typeface="MingLiU_HKSCS"/>
              </a:rPr>
              <a:t>9</a:t>
            </a:r>
            <a:r>
              <a:rPr sz="1600" spc="-15" dirty="0">
                <a:latin typeface="MingLiU_HKSCS"/>
                <a:cs typeface="MingLiU_HKSCS"/>
              </a:rPr>
              <a:t>0</a:t>
            </a:r>
            <a:r>
              <a:rPr sz="1600" spc="-5" dirty="0">
                <a:latin typeface="MingLiU_HKSCS"/>
                <a:cs typeface="MingLiU_HKSCS"/>
              </a:rPr>
              <a:t>~1</a:t>
            </a:r>
            <a:r>
              <a:rPr sz="1600" spc="-15" dirty="0">
                <a:latin typeface="MingLiU_HKSCS"/>
                <a:cs typeface="MingLiU_HKSCS"/>
              </a:rPr>
              <a:t>0</a:t>
            </a:r>
            <a:r>
              <a:rPr sz="1600" spc="5" dirty="0">
                <a:latin typeface="MingLiU_HKSCS"/>
                <a:cs typeface="MingLiU_HKSCS"/>
              </a:rPr>
              <a:t>0</a:t>
            </a:r>
            <a:r>
              <a:rPr sz="1600" spc="-5" dirty="0">
                <a:latin typeface="DFKai-SB"/>
                <a:cs typeface="DFKai-SB"/>
              </a:rPr>
              <a:t>點價差</a:t>
            </a:r>
            <a:r>
              <a:rPr sz="1600" spc="5" dirty="0">
                <a:latin typeface="DFKai-SB"/>
                <a:cs typeface="DFKai-SB"/>
              </a:rPr>
              <a:t>成</a:t>
            </a:r>
            <a:r>
              <a:rPr sz="1600" spc="-5" dirty="0">
                <a:latin typeface="DFKai-SB"/>
                <a:cs typeface="DFKai-SB"/>
              </a:rPr>
              <a:t>本。</a:t>
            </a:r>
            <a:r>
              <a:rPr sz="1600" spc="5" dirty="0">
                <a:latin typeface="DFKai-SB"/>
                <a:cs typeface="DFKai-SB"/>
              </a:rPr>
              <a:t>若</a:t>
            </a:r>
            <a:r>
              <a:rPr sz="1600" spc="-5" dirty="0">
                <a:latin typeface="DFKai-SB"/>
                <a:cs typeface="DFKai-SB"/>
              </a:rPr>
              <a:t>考慮獲取 </a:t>
            </a:r>
            <a:r>
              <a:rPr sz="1600" dirty="0">
                <a:latin typeface="DFKai-SB"/>
                <a:cs typeface="DFKai-SB"/>
              </a:rPr>
              <a:t>合</a:t>
            </a:r>
            <a:r>
              <a:rPr sz="1600" spc="-5" dirty="0">
                <a:latin typeface="DFKai-SB"/>
                <a:cs typeface="DFKai-SB"/>
              </a:rPr>
              <a:t>理</a:t>
            </a:r>
            <a:r>
              <a:rPr sz="1600" spc="-10" dirty="0">
                <a:latin typeface="DFKai-SB"/>
                <a:cs typeface="DFKai-SB"/>
              </a:rPr>
              <a:t>利</a:t>
            </a:r>
            <a:r>
              <a:rPr sz="1600" spc="5" dirty="0">
                <a:latin typeface="DFKai-SB"/>
                <a:cs typeface="DFKai-SB"/>
              </a:rPr>
              <a:t>潤</a:t>
            </a:r>
            <a:r>
              <a:rPr sz="1600" spc="-1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通</a:t>
            </a:r>
            <a:r>
              <a:rPr sz="1600" spc="-10" dirty="0">
                <a:latin typeface="DFKai-SB"/>
                <a:cs typeface="DFKai-SB"/>
              </a:rPr>
              <a:t>常</a:t>
            </a:r>
            <a:r>
              <a:rPr sz="1600" dirty="0">
                <a:latin typeface="DFKai-SB"/>
                <a:cs typeface="DFKai-SB"/>
              </a:rPr>
              <a:t>套</a:t>
            </a:r>
            <a:r>
              <a:rPr sz="1600" spc="-5" dirty="0">
                <a:latin typeface="DFKai-SB"/>
                <a:cs typeface="DFKai-SB"/>
              </a:rPr>
              <a:t>利</a:t>
            </a:r>
            <a:r>
              <a:rPr sz="1600" spc="-10" dirty="0">
                <a:latin typeface="DFKai-SB"/>
                <a:cs typeface="DFKai-SB"/>
              </a:rPr>
              <a:t>時</a:t>
            </a:r>
            <a:r>
              <a:rPr sz="1600" dirty="0">
                <a:latin typeface="DFKai-SB"/>
                <a:cs typeface="DFKai-SB"/>
              </a:rPr>
              <a:t>點</a:t>
            </a:r>
            <a:r>
              <a:rPr sz="1600" spc="-5" dirty="0">
                <a:latin typeface="DFKai-SB"/>
                <a:cs typeface="DFKai-SB"/>
              </a:rPr>
              <a:t>如</a:t>
            </a:r>
            <a:r>
              <a:rPr sz="1600" spc="5" dirty="0">
                <a:latin typeface="DFKai-SB"/>
                <a:cs typeface="DFKai-SB"/>
              </a:rPr>
              <a:t>下</a:t>
            </a:r>
            <a:r>
              <a:rPr sz="1600" spc="-15" dirty="0">
                <a:latin typeface="MingLiU_HKSCS"/>
                <a:cs typeface="MingLiU_HKSCS"/>
              </a:rPr>
              <a:t>:</a:t>
            </a:r>
            <a:r>
              <a:rPr sz="1600" spc="-5" dirty="0">
                <a:latin typeface="DFKai-SB"/>
                <a:cs typeface="DFKai-SB"/>
              </a:rPr>
              <a:t>摩 </a:t>
            </a:r>
            <a:r>
              <a:rPr sz="1600" spc="5" dirty="0">
                <a:latin typeface="DFKai-SB"/>
                <a:cs typeface="DFKai-SB"/>
              </a:rPr>
              <a:t>根</a:t>
            </a:r>
            <a:r>
              <a:rPr sz="1600" spc="-5" dirty="0">
                <a:latin typeface="DFKai-SB"/>
                <a:cs typeface="DFKai-SB"/>
              </a:rPr>
              <a:t>台</a:t>
            </a: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5" dirty="0">
                <a:latin typeface="MingLiU_HKSCS"/>
                <a:cs typeface="MingLiU_HKSCS"/>
              </a:rPr>
              <a:t>:</a:t>
            </a:r>
            <a:r>
              <a:rPr sz="1600" spc="-30" dirty="0">
                <a:latin typeface="MingLiU_HKSCS"/>
                <a:cs typeface="MingLiU_HKSCS"/>
              </a:rPr>
              <a:t> </a:t>
            </a:r>
            <a:r>
              <a:rPr sz="1600" spc="-5" dirty="0">
                <a:latin typeface="DFKai-SB"/>
                <a:cs typeface="DFKai-SB"/>
              </a:rPr>
              <a:t>超過</a:t>
            </a:r>
            <a:r>
              <a:rPr sz="1600" spc="-20" dirty="0">
                <a:latin typeface="DFKai-SB"/>
                <a:cs typeface="DFKai-SB"/>
              </a:rPr>
              <a:t> </a:t>
            </a:r>
            <a:r>
              <a:rPr sz="1600" spc="-5" dirty="0">
                <a:latin typeface="MingLiU_HKSCS"/>
                <a:cs typeface="MingLiU_HKSCS"/>
              </a:rPr>
              <a:t>4</a:t>
            </a:r>
            <a:r>
              <a:rPr sz="1600" spc="-25" dirty="0">
                <a:latin typeface="MingLiU_HKSCS"/>
                <a:cs typeface="MingLiU_HKSCS"/>
              </a:rPr>
              <a:t> </a:t>
            </a:r>
            <a:r>
              <a:rPr sz="1600" spc="5" dirty="0">
                <a:latin typeface="DFKai-SB"/>
                <a:cs typeface="DFKai-SB"/>
              </a:rPr>
              <a:t>點</a:t>
            </a:r>
            <a:r>
              <a:rPr sz="1600" spc="-5" dirty="0">
                <a:latin typeface="DFKai-SB"/>
                <a:cs typeface="DFKai-SB"/>
              </a:rPr>
              <a:t>價差</a:t>
            </a:r>
            <a:r>
              <a:rPr sz="1600" spc="5" dirty="0">
                <a:latin typeface="DFKai-SB"/>
                <a:cs typeface="DFKai-SB"/>
              </a:rPr>
              <a:t>出</a:t>
            </a:r>
            <a:r>
              <a:rPr sz="1600" spc="-10" dirty="0">
                <a:latin typeface="DFKai-SB"/>
                <a:cs typeface="DFKai-SB"/>
              </a:rPr>
              <a:t>現</a:t>
            </a:r>
            <a:r>
              <a:rPr sz="1600" spc="-5" dirty="0">
                <a:latin typeface="DFKai-SB"/>
                <a:cs typeface="DFKai-SB"/>
              </a:rPr>
              <a:t>時，  </a:t>
            </a:r>
            <a:r>
              <a:rPr sz="1600" spc="5" dirty="0">
                <a:latin typeface="DFKai-SB"/>
                <a:cs typeface="DFKai-SB"/>
              </a:rPr>
              <a:t>加</a:t>
            </a:r>
            <a:r>
              <a:rPr sz="1600" spc="-5" dirty="0">
                <a:latin typeface="DFKai-SB"/>
                <a:cs typeface="DFKai-SB"/>
              </a:rPr>
              <a:t>權台</a:t>
            </a:r>
            <a:r>
              <a:rPr sz="1600" spc="5" dirty="0">
                <a:latin typeface="DFKai-SB"/>
                <a:cs typeface="DFKai-SB"/>
              </a:rPr>
              <a:t>指</a:t>
            </a:r>
            <a:r>
              <a:rPr sz="1600" spc="-15" dirty="0">
                <a:latin typeface="MingLiU_HKSCS"/>
                <a:cs typeface="MingLiU_HKSCS"/>
              </a:rPr>
              <a:t>:</a:t>
            </a:r>
            <a:r>
              <a:rPr sz="1600" spc="5" dirty="0">
                <a:latin typeface="DFKai-SB"/>
                <a:cs typeface="DFKai-SB"/>
              </a:rPr>
              <a:t>超</a:t>
            </a:r>
            <a:r>
              <a:rPr sz="1600" spc="-5" dirty="0">
                <a:latin typeface="DFKai-SB"/>
                <a:cs typeface="DFKai-SB"/>
              </a:rPr>
              <a:t>過</a:t>
            </a:r>
            <a:r>
              <a:rPr sz="1600" spc="-35" dirty="0">
                <a:latin typeface="DFKai-SB"/>
                <a:cs typeface="DFKai-SB"/>
              </a:rPr>
              <a:t> </a:t>
            </a:r>
            <a:r>
              <a:rPr sz="1600" spc="-10" dirty="0">
                <a:latin typeface="MingLiU_HKSCS"/>
                <a:cs typeface="MingLiU_HKSCS"/>
              </a:rPr>
              <a:t>130</a:t>
            </a:r>
            <a:r>
              <a:rPr sz="1600" spc="-35" dirty="0">
                <a:latin typeface="MingLiU_HKSCS"/>
                <a:cs typeface="MingLiU_HKSCS"/>
              </a:rPr>
              <a:t> </a:t>
            </a:r>
            <a:r>
              <a:rPr sz="1600" spc="5" dirty="0">
                <a:latin typeface="DFKai-SB"/>
                <a:cs typeface="DFKai-SB"/>
              </a:rPr>
              <a:t>點</a:t>
            </a:r>
            <a:r>
              <a:rPr sz="1600" spc="-5" dirty="0">
                <a:latin typeface="DFKai-SB"/>
                <a:cs typeface="DFKai-SB"/>
              </a:rPr>
              <a:t>價差</a:t>
            </a:r>
            <a:r>
              <a:rPr sz="1600" spc="5" dirty="0">
                <a:latin typeface="DFKai-SB"/>
                <a:cs typeface="DFKai-SB"/>
              </a:rPr>
              <a:t>出</a:t>
            </a:r>
            <a:r>
              <a:rPr sz="1600" spc="-5" dirty="0">
                <a:latin typeface="DFKai-SB"/>
                <a:cs typeface="DFKai-SB"/>
              </a:rPr>
              <a:t>現時</a:t>
            </a:r>
            <a:endParaRPr sz="16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267" y="405383"/>
            <a:ext cx="4608576" cy="343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6171" y="4103878"/>
            <a:ext cx="95250" cy="155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1135" y="4005071"/>
            <a:ext cx="4429125" cy="58547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latin typeface="DFKai-SB"/>
                <a:cs typeface="DFKai-SB"/>
              </a:rPr>
              <a:t>相</a:t>
            </a:r>
            <a:r>
              <a:rPr sz="1600" spc="-5" dirty="0">
                <a:latin typeface="DFKai-SB"/>
                <a:cs typeface="DFKai-SB"/>
              </a:rPr>
              <a:t>關</a:t>
            </a:r>
            <a:r>
              <a:rPr sz="1600" spc="-10" dirty="0">
                <a:latin typeface="DFKai-SB"/>
                <a:cs typeface="DFKai-SB"/>
              </a:rPr>
              <a:t>係</a:t>
            </a:r>
            <a:r>
              <a:rPr sz="1600" spc="5" dirty="0">
                <a:latin typeface="DFKai-SB"/>
                <a:cs typeface="DFKai-SB"/>
              </a:rPr>
              <a:t>數</a:t>
            </a:r>
            <a:r>
              <a:rPr sz="1600" spc="-15" dirty="0">
                <a:latin typeface="MingLiU_HKSCS"/>
                <a:cs typeface="MingLiU_HKSCS"/>
              </a:rPr>
              <a:t>(</a:t>
            </a:r>
            <a:r>
              <a:rPr sz="1600" dirty="0">
                <a:latin typeface="DFKai-SB"/>
                <a:cs typeface="DFKai-SB"/>
              </a:rPr>
              <a:t>今</a:t>
            </a:r>
            <a:r>
              <a:rPr sz="1600" spc="-5" dirty="0">
                <a:latin typeface="DFKai-SB"/>
                <a:cs typeface="DFKai-SB"/>
              </a:rPr>
              <a:t>日</a:t>
            </a:r>
            <a:r>
              <a:rPr sz="1600" spc="-10" dirty="0">
                <a:latin typeface="DFKai-SB"/>
                <a:cs typeface="DFKai-SB"/>
              </a:rPr>
              <a:t>價</a:t>
            </a:r>
            <a:r>
              <a:rPr sz="1600" dirty="0">
                <a:latin typeface="DFKai-SB"/>
                <a:cs typeface="DFKai-SB"/>
              </a:rPr>
              <a:t>差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-10" dirty="0">
                <a:latin typeface="DFKai-SB"/>
                <a:cs typeface="DFKai-SB"/>
              </a:rPr>
              <a:t>明</a:t>
            </a:r>
            <a:r>
              <a:rPr sz="1600" dirty="0">
                <a:latin typeface="DFKai-SB"/>
                <a:cs typeface="DFKai-SB"/>
              </a:rPr>
              <a:t>日</a:t>
            </a:r>
            <a:r>
              <a:rPr sz="1600" spc="-5" dirty="0">
                <a:latin typeface="DFKai-SB"/>
                <a:cs typeface="DFKai-SB"/>
              </a:rPr>
              <a:t>期</a:t>
            </a:r>
            <a:r>
              <a:rPr sz="1600" spc="-10" dirty="0">
                <a:latin typeface="DFKai-SB"/>
                <a:cs typeface="DFKai-SB"/>
              </a:rPr>
              <a:t>貨</a:t>
            </a:r>
            <a:r>
              <a:rPr sz="1600" spc="10" dirty="0">
                <a:latin typeface="DFKai-SB"/>
                <a:cs typeface="DFKai-SB"/>
              </a:rPr>
              <a:t>價</a:t>
            </a:r>
            <a:r>
              <a:rPr sz="1600" spc="-5" dirty="0">
                <a:latin typeface="MingLiU_HKSCS"/>
                <a:cs typeface="MingLiU_HKSCS"/>
              </a:rPr>
              <a:t>)=-72.19</a:t>
            </a:r>
            <a:endParaRPr sz="1600">
              <a:latin typeface="MingLiU_HKSCS"/>
              <a:cs typeface="MingLiU_HKSC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DFKai-SB"/>
                <a:cs typeface="DFKai-SB"/>
              </a:rPr>
              <a:t>相</a:t>
            </a:r>
            <a:r>
              <a:rPr sz="1600" spc="-5" dirty="0">
                <a:latin typeface="DFKai-SB"/>
                <a:cs typeface="DFKai-SB"/>
              </a:rPr>
              <a:t>關係</a:t>
            </a:r>
            <a:r>
              <a:rPr sz="1600" spc="5" dirty="0">
                <a:latin typeface="DFKai-SB"/>
                <a:cs typeface="DFKai-SB"/>
              </a:rPr>
              <a:t>數</a:t>
            </a:r>
            <a:r>
              <a:rPr sz="1600" spc="-15" dirty="0">
                <a:latin typeface="MingLiU_HKSCS"/>
                <a:cs typeface="MingLiU_HKSCS"/>
              </a:rPr>
              <a:t>(</a:t>
            </a:r>
            <a:r>
              <a:rPr sz="1600" spc="5" dirty="0">
                <a:latin typeface="DFKai-SB"/>
                <a:cs typeface="DFKai-SB"/>
              </a:rPr>
              <a:t>今</a:t>
            </a:r>
            <a:r>
              <a:rPr sz="1600" spc="-5" dirty="0">
                <a:latin typeface="DFKai-SB"/>
                <a:cs typeface="DFKai-SB"/>
              </a:rPr>
              <a:t>日價</a:t>
            </a:r>
            <a:r>
              <a:rPr sz="1600" spc="5" dirty="0">
                <a:latin typeface="DFKai-SB"/>
                <a:cs typeface="DFKai-SB"/>
              </a:rPr>
              <a:t>差</a:t>
            </a:r>
            <a:r>
              <a:rPr sz="1600" spc="-5" dirty="0">
                <a:latin typeface="DFKai-SB"/>
                <a:cs typeface="DFKai-SB"/>
              </a:rPr>
              <a:t>，明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5" dirty="0">
                <a:latin typeface="DFKai-SB"/>
                <a:cs typeface="DFKai-SB"/>
              </a:rPr>
              <a:t>現貨</a:t>
            </a:r>
            <a:r>
              <a:rPr sz="1600" spc="10" dirty="0">
                <a:latin typeface="DFKai-SB"/>
                <a:cs typeface="DFKai-SB"/>
              </a:rPr>
              <a:t>價</a:t>
            </a:r>
            <a:r>
              <a:rPr sz="1600" spc="-5" dirty="0">
                <a:latin typeface="MingLiU_HKSCS"/>
                <a:cs typeface="MingLiU_HKSCS"/>
              </a:rPr>
              <a:t>)=11.44</a:t>
            </a:r>
            <a:endParaRPr sz="1600">
              <a:latin typeface="MingLiU_HKSCS"/>
              <a:cs typeface="MingLiU_HKS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6398" y="4348098"/>
            <a:ext cx="95250" cy="15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31135" y="4869179"/>
            <a:ext cx="4069079" cy="6464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latin typeface="DFKai-SB"/>
                <a:cs typeface="DFKai-SB"/>
              </a:rPr>
              <a:t>當正價差時，買進現貨、賣出期貨。</a:t>
            </a:r>
            <a:endParaRPr sz="1800">
              <a:latin typeface="DFKai-SB"/>
              <a:cs typeface="DFKai-SB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DFKai-SB"/>
                <a:cs typeface="DFKai-SB"/>
              </a:rPr>
              <a:t>當逆價差時，賣出現貨，買進期貨。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260604"/>
            <a:ext cx="7345680" cy="402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737" y="134492"/>
            <a:ext cx="407034" cy="1856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個 股 期 貨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4430267"/>
            <a:ext cx="8208645" cy="2308860"/>
          </a:xfrm>
          <a:custGeom>
            <a:avLst/>
            <a:gdLst/>
            <a:ahLst/>
            <a:cxnLst/>
            <a:rect l="l" t="t" r="r" b="b"/>
            <a:pathLst>
              <a:path w="8208645" h="2308859">
                <a:moveTo>
                  <a:pt x="0" y="2308860"/>
                </a:moveTo>
                <a:lnTo>
                  <a:pt x="8208264" y="2308860"/>
                </a:lnTo>
                <a:lnTo>
                  <a:pt x="820826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4452620"/>
            <a:ext cx="797560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5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台積電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8</a:t>
            </a:r>
            <a:r>
              <a:rPr sz="1800" spc="-5" dirty="0">
                <a:latin typeface="Arial"/>
                <a:cs typeface="Arial"/>
              </a:rPr>
              <a:t>/1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/2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DFKai-SB"/>
                <a:cs typeface="DFKai-SB"/>
              </a:rPr>
              <a:t>股價為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0.</a:t>
            </a:r>
            <a:r>
              <a:rPr sz="1800" spc="-15" dirty="0">
                <a:latin typeface="Arial"/>
                <a:cs typeface="Arial"/>
              </a:rPr>
              <a:t>5</a:t>
            </a:r>
            <a:r>
              <a:rPr sz="1800" dirty="0">
                <a:latin typeface="DFKai-SB"/>
                <a:cs typeface="DFKai-SB"/>
              </a:rPr>
              <a:t>，所以契約價</a:t>
            </a:r>
            <a:r>
              <a:rPr sz="1800" spc="-15" dirty="0">
                <a:latin typeface="DFKai-SB"/>
                <a:cs typeface="DFKai-SB"/>
              </a:rPr>
              <a:t>值</a:t>
            </a:r>
            <a:r>
              <a:rPr sz="1800" spc="-5" dirty="0">
                <a:latin typeface="Arial"/>
                <a:cs typeface="Arial"/>
              </a:rPr>
              <a:t>$</a:t>
            </a:r>
            <a:r>
              <a:rPr sz="1800" spc="-15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,0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元， 原始保證金是契約價值</a:t>
            </a:r>
            <a:r>
              <a:rPr sz="1800" spc="-5" dirty="0">
                <a:latin typeface="Arial"/>
                <a:cs typeface="Arial"/>
              </a:rPr>
              <a:t>13.5%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10" dirty="0">
                <a:latin typeface="DFKai-SB"/>
                <a:cs typeface="DFKai-SB"/>
              </a:rPr>
              <a:t>為</a:t>
            </a:r>
            <a:r>
              <a:rPr sz="1800" spc="-10" dirty="0">
                <a:latin typeface="Arial"/>
                <a:cs typeface="Arial"/>
              </a:rPr>
              <a:t>$59,535</a:t>
            </a:r>
            <a:r>
              <a:rPr sz="1800" dirty="0">
                <a:latin typeface="DFKai-SB"/>
                <a:cs typeface="DFKai-SB"/>
              </a:rPr>
              <a:t>元。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DFKai-SB"/>
                <a:cs typeface="DFKai-SB"/>
              </a:rPr>
              <a:t>維持保證金為契約價值</a:t>
            </a:r>
            <a:r>
              <a:rPr sz="1800" spc="-5" dirty="0">
                <a:latin typeface="Arial"/>
                <a:cs typeface="Arial"/>
              </a:rPr>
              <a:t>10.35%</a:t>
            </a:r>
            <a:r>
              <a:rPr sz="1800" spc="-5" dirty="0">
                <a:latin typeface="DFKai-SB"/>
                <a:cs typeface="DFKai-SB"/>
              </a:rPr>
              <a:t>，為</a:t>
            </a:r>
            <a:r>
              <a:rPr sz="1800" spc="-10" dirty="0">
                <a:latin typeface="Arial"/>
                <a:cs typeface="Arial"/>
              </a:rPr>
              <a:t>$45,644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DFKai-SB"/>
                <a:cs typeface="DFKai-SB"/>
              </a:rPr>
              <a:t>台積電股價漲跌多少要補繳保證金呢？可以簡單計算如下：</a:t>
            </a:r>
            <a:endParaRPr sz="1800">
              <a:latin typeface="DFKai-SB"/>
              <a:cs typeface="DFKai-SB"/>
            </a:endParaRPr>
          </a:p>
          <a:p>
            <a:pPr marL="203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220.5*(13.5%-10.35%)=220.5*3.15%=6.95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價格跳動單位是</a:t>
            </a:r>
            <a:r>
              <a:rPr sz="1800" dirty="0">
                <a:latin typeface="Arial"/>
                <a:cs typeface="Arial"/>
              </a:rPr>
              <a:t>0.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dirty="0">
                <a:latin typeface="DFKai-SB"/>
                <a:cs typeface="DFKai-SB"/>
              </a:rPr>
              <a:t>元，漲跌</a:t>
            </a:r>
            <a:r>
              <a:rPr sz="1800" dirty="0">
                <a:latin typeface="Arial"/>
                <a:cs typeface="Arial"/>
              </a:rPr>
              <a:t>6.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DFKai-SB"/>
                <a:cs typeface="DFKai-SB"/>
              </a:rPr>
              <a:t>元以上得補繳保證金。股票期貨投資槓桿倍率為</a:t>
            </a:r>
            <a:endParaRPr sz="1800">
              <a:latin typeface="DFKai-SB"/>
              <a:cs typeface="DFKai-SB"/>
            </a:endParaRPr>
          </a:p>
          <a:p>
            <a:pPr marL="838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1/13.5%=7.4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DFKai-SB"/>
                <a:cs typeface="DFKai-SB"/>
              </a:rPr>
              <a:t>也就說投資人只要準備大</a:t>
            </a:r>
            <a:r>
              <a:rPr sz="1800" dirty="0">
                <a:latin typeface="DFKai-SB"/>
                <a:cs typeface="DFKai-SB"/>
              </a:rPr>
              <a:t>約</a:t>
            </a:r>
            <a:r>
              <a:rPr sz="1800" spc="-5" dirty="0">
                <a:latin typeface="Arial"/>
                <a:cs typeface="Arial"/>
              </a:rPr>
              <a:t>1/7</a:t>
            </a:r>
            <a:r>
              <a:rPr sz="1800" dirty="0">
                <a:latin typeface="DFKai-SB"/>
                <a:cs typeface="DFKai-SB"/>
              </a:rPr>
              <a:t>的錢就可以玩個股期貨。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765048"/>
            <a:ext cx="6912864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341" y="136016"/>
            <a:ext cx="3454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個股期貨與個股差異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3933444"/>
            <a:ext cx="6839711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056" y="916022"/>
            <a:ext cx="4112572" cy="541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2271" y="908303"/>
            <a:ext cx="4375404" cy="554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7841" y="136016"/>
            <a:ext cx="2311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國際期貨市場</a:t>
            </a:r>
            <a:endParaRPr sz="3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5250" y="1118361"/>
          <a:ext cx="6791959" cy="370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總體分析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內容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需求面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消費、投資、政府支出、出口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供給面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GNP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、進口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價格面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利率、物價、匯率、油價、工資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市場面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商品市場、金融市場、外匯市場、勞動市場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信心面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經理人採購指數、消費者信心指數、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VIX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恐慌指數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生產面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失業率、工業生產指數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貨幣面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M1A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M1B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M2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、外匯存底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所得面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薪資、利息、租金、利潤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政策面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財政政策、貨幣政策、信用管制、外匯政策、稅率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259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總體分析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1418844"/>
            <a:ext cx="0" cy="5440045"/>
          </a:xfrm>
          <a:custGeom>
            <a:avLst/>
            <a:gdLst/>
            <a:ahLst/>
            <a:cxnLst/>
            <a:rect l="l" t="t" r="r" b="b"/>
            <a:pathLst>
              <a:path h="5440045">
                <a:moveTo>
                  <a:pt x="0" y="0"/>
                </a:moveTo>
                <a:lnTo>
                  <a:pt x="0" y="543991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459" y="1449324"/>
            <a:ext cx="2737485" cy="2308860"/>
          </a:xfrm>
          <a:custGeom>
            <a:avLst/>
            <a:gdLst/>
            <a:ahLst/>
            <a:cxnLst/>
            <a:rect l="l" t="t" r="r" b="b"/>
            <a:pathLst>
              <a:path w="2737485" h="2308860">
                <a:moveTo>
                  <a:pt x="0" y="2308860"/>
                </a:moveTo>
                <a:lnTo>
                  <a:pt x="2737104" y="2308860"/>
                </a:lnTo>
                <a:lnTo>
                  <a:pt x="273710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59" y="1449324"/>
            <a:ext cx="2737485" cy="2308860"/>
          </a:xfrm>
          <a:custGeom>
            <a:avLst/>
            <a:gdLst/>
            <a:ahLst/>
            <a:cxnLst/>
            <a:rect l="l" t="t" r="r" b="b"/>
            <a:pathLst>
              <a:path w="2737485" h="2308860">
                <a:moveTo>
                  <a:pt x="0" y="2308860"/>
                </a:moveTo>
                <a:lnTo>
                  <a:pt x="2737104" y="2308860"/>
                </a:lnTo>
                <a:lnTo>
                  <a:pt x="273710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200" y="1475613"/>
            <a:ext cx="25438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215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領先指標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DFKai-SB"/>
                <a:cs typeface="DFKai-SB"/>
              </a:rPr>
              <a:t>外銷訂單指數</a:t>
            </a:r>
            <a:r>
              <a:rPr sz="1800" spc="-15" dirty="0">
                <a:latin typeface="DFKai-SB"/>
                <a:cs typeface="DFKai-SB"/>
              </a:rPr>
              <a:t>、</a:t>
            </a:r>
            <a:r>
              <a:rPr sz="1800" spc="-5" dirty="0">
                <a:solidFill>
                  <a:srgbClr val="FF0000"/>
                </a:solidFill>
                <a:latin typeface="DFKai-SB"/>
                <a:cs typeface="DFKai-SB"/>
              </a:rPr>
              <a:t>實質貨幣</a:t>
            </a:r>
            <a:endParaRPr sz="1800">
              <a:latin typeface="DFKai-SB"/>
              <a:cs typeface="DFKai-SB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DFKai-SB"/>
                <a:cs typeface="DFKai-SB"/>
              </a:rPr>
              <a:t>總計</a:t>
            </a:r>
            <a:r>
              <a:rPr sz="1800" spc="-5" dirty="0">
                <a:solidFill>
                  <a:srgbClr val="FF0000"/>
                </a:solidFill>
                <a:latin typeface="DFKai-SB"/>
                <a:cs typeface="DFKai-SB"/>
              </a:rPr>
              <a:t>數</a:t>
            </a:r>
            <a:r>
              <a:rPr sz="1800" dirty="0">
                <a:latin typeface="DFKai-SB"/>
                <a:cs typeface="DFKai-SB"/>
              </a:rPr>
              <a:t>、</a:t>
            </a:r>
            <a:r>
              <a:rPr sz="1800" dirty="0">
                <a:solidFill>
                  <a:srgbClr val="FF0000"/>
                </a:solidFill>
                <a:latin typeface="DFKai-SB"/>
                <a:cs typeface="DFKai-SB"/>
              </a:rPr>
              <a:t>股價指</a:t>
            </a:r>
            <a:r>
              <a:rPr sz="1800" spc="-5" dirty="0">
                <a:solidFill>
                  <a:srgbClr val="FF0000"/>
                </a:solidFill>
                <a:latin typeface="DFKai-SB"/>
                <a:cs typeface="DFKai-SB"/>
              </a:rPr>
              <a:t>數</a:t>
            </a:r>
            <a:r>
              <a:rPr sz="1800" dirty="0">
                <a:latin typeface="DFKai-SB"/>
                <a:cs typeface="DFKai-SB"/>
              </a:rPr>
              <a:t>、工業 及服務業受僱員工淨進入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900" y="2629991"/>
            <a:ext cx="2747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DFKai-SB"/>
                <a:cs typeface="DFKai-SB"/>
              </a:rPr>
              <a:t>率、核發建照面積（住宅、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" y="2846070"/>
            <a:ext cx="264287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latin typeface="DFKai-SB"/>
                <a:cs typeface="DFKai-SB"/>
              </a:rPr>
              <a:t>商辦、工業倉儲）、 </a:t>
            </a:r>
            <a:r>
              <a:rPr sz="1800" dirty="0">
                <a:latin typeface="Arial"/>
                <a:cs typeface="Arial"/>
              </a:rPr>
              <a:t>SEM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DFKai-SB"/>
                <a:cs typeface="DFKai-SB"/>
              </a:rPr>
              <a:t>半導體接單出貨比， 及製造業營業氣候測驗點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0192" y="1452372"/>
            <a:ext cx="2519680" cy="2308860"/>
          </a:xfrm>
          <a:custGeom>
            <a:avLst/>
            <a:gdLst/>
            <a:ahLst/>
            <a:cxnLst/>
            <a:rect l="l" t="t" r="r" b="b"/>
            <a:pathLst>
              <a:path w="2519679" h="2308860">
                <a:moveTo>
                  <a:pt x="0" y="2308860"/>
                </a:moveTo>
                <a:lnTo>
                  <a:pt x="2519172" y="2308860"/>
                </a:lnTo>
                <a:lnTo>
                  <a:pt x="2519172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0192" y="1452372"/>
            <a:ext cx="2519680" cy="2308860"/>
          </a:xfrm>
          <a:custGeom>
            <a:avLst/>
            <a:gdLst/>
            <a:ahLst/>
            <a:cxnLst/>
            <a:rect l="l" t="t" r="r" b="b"/>
            <a:pathLst>
              <a:path w="2519679" h="2308860">
                <a:moveTo>
                  <a:pt x="0" y="2308860"/>
                </a:moveTo>
                <a:lnTo>
                  <a:pt x="2519172" y="2308860"/>
                </a:lnTo>
                <a:lnTo>
                  <a:pt x="2519172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8932" y="1478660"/>
            <a:ext cx="231457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algn="ctr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同時指標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DFKai-SB"/>
                <a:cs typeface="DFKai-SB"/>
              </a:rPr>
              <a:t>工業生產指數、電力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（企業）總用電量、製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8932" y="2300478"/>
            <a:ext cx="254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造業銷售量指數、批發、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8932" y="2574797"/>
            <a:ext cx="2314575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1800" dirty="0">
                <a:latin typeface="DFKai-SB"/>
                <a:cs typeface="DFKai-SB"/>
              </a:rPr>
              <a:t>零售及餐飲業營業額、 非農業部門就業人數、 實質海關出口值、實質 機械及電機設備進口值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9571" y="1470660"/>
            <a:ext cx="2449195" cy="2308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67715">
              <a:lnSpc>
                <a:spcPts val="2155"/>
              </a:lnSpc>
              <a:spcBef>
                <a:spcPts val="305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落後指標</a:t>
            </a:r>
            <a:endParaRPr sz="1800">
              <a:latin typeface="Microsoft YaHei"/>
              <a:cs typeface="Microsoft YaHei"/>
            </a:endParaRPr>
          </a:p>
          <a:p>
            <a:pPr marL="92710" marR="290830" algn="just">
              <a:lnSpc>
                <a:spcPts val="2160"/>
              </a:lnSpc>
              <a:spcBef>
                <a:spcPts val="65"/>
              </a:spcBef>
            </a:pPr>
            <a:r>
              <a:rPr sz="1800" dirty="0">
                <a:latin typeface="DFKai-SB"/>
                <a:cs typeface="DFKai-SB"/>
              </a:rPr>
              <a:t>失業率、工業及服 務業經常性受僱員 工人數、製造業單 位產出</a:t>
            </a:r>
            <a:r>
              <a:rPr sz="1800" spc="-5" dirty="0">
                <a:latin typeface="DFKai-SB"/>
                <a:cs typeface="DFKai-SB"/>
              </a:rPr>
              <a:t>勞動成本指 數、金融</a:t>
            </a:r>
            <a:endParaRPr sz="1800">
              <a:latin typeface="DFKai-SB"/>
              <a:cs typeface="DFKai-SB"/>
            </a:endParaRPr>
          </a:p>
          <a:p>
            <a:pPr marL="92710" marR="290830" algn="just">
              <a:lnSpc>
                <a:spcPts val="216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業隔夜拆款利率、 全體貨幣機構放款 與投</a:t>
            </a:r>
            <a:endParaRPr sz="1800">
              <a:latin typeface="DFKai-SB"/>
              <a:cs typeface="DFKai-SB"/>
            </a:endParaRPr>
          </a:p>
          <a:p>
            <a:pPr marL="92710" algn="just">
              <a:lnSpc>
                <a:spcPts val="2100"/>
              </a:lnSpc>
            </a:pPr>
            <a:r>
              <a:rPr sz="1800" dirty="0">
                <a:latin typeface="DFKai-SB"/>
                <a:cs typeface="DFKai-SB"/>
              </a:rPr>
              <a:t>資、製造業存貨率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75232" y="4058131"/>
            <a:ext cx="5409561" cy="244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459" y="94488"/>
            <a:ext cx="8641080" cy="1324610"/>
          </a:xfrm>
          <a:custGeom>
            <a:avLst/>
            <a:gdLst/>
            <a:ahLst/>
            <a:cxnLst/>
            <a:rect l="l" t="t" r="r" b="b"/>
            <a:pathLst>
              <a:path w="8641080" h="1324610">
                <a:moveTo>
                  <a:pt x="0" y="1324355"/>
                </a:moveTo>
                <a:lnTo>
                  <a:pt x="8641080" y="1324355"/>
                </a:lnTo>
                <a:lnTo>
                  <a:pt x="8641080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0200" y="120141"/>
            <a:ext cx="86696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景</a:t>
            </a:r>
            <a:r>
              <a:rPr sz="1600" spc="-5" dirty="0">
                <a:latin typeface="DFKai-SB"/>
                <a:cs typeface="DFKai-SB"/>
              </a:rPr>
              <a:t>氣狀</a:t>
            </a:r>
            <a:r>
              <a:rPr sz="1600" spc="5" dirty="0">
                <a:latin typeface="DFKai-SB"/>
                <a:cs typeface="DFKai-SB"/>
              </a:rPr>
              <a:t>況</a:t>
            </a:r>
            <a:r>
              <a:rPr sz="1600" dirty="0">
                <a:latin typeface="DFKai-SB"/>
                <a:cs typeface="DFKai-SB"/>
              </a:rPr>
              <a:t>以</a:t>
            </a:r>
            <a:r>
              <a:rPr sz="1600" spc="-20" dirty="0">
                <a:latin typeface="Arial"/>
                <a:cs typeface="Arial"/>
              </a:rPr>
              <a:t>5</a:t>
            </a:r>
            <a:r>
              <a:rPr sz="1600" spc="-5" dirty="0">
                <a:latin typeface="DFKai-SB"/>
                <a:cs typeface="DFKai-SB"/>
              </a:rPr>
              <a:t>種不</a:t>
            </a:r>
            <a:r>
              <a:rPr sz="1600" spc="5" dirty="0">
                <a:latin typeface="DFKai-SB"/>
                <a:cs typeface="DFKai-SB"/>
              </a:rPr>
              <a:t>同</a:t>
            </a:r>
            <a:r>
              <a:rPr sz="1600" spc="-5" dirty="0">
                <a:latin typeface="DFKai-SB"/>
                <a:cs typeface="DFKai-SB"/>
              </a:rPr>
              <a:t>信號</a:t>
            </a:r>
            <a:r>
              <a:rPr sz="1600" spc="10" dirty="0">
                <a:latin typeface="DFKai-SB"/>
                <a:cs typeface="DFKai-SB"/>
              </a:rPr>
              <a:t>燈</a:t>
            </a:r>
            <a:r>
              <a:rPr sz="1600" spc="-5" dirty="0">
                <a:latin typeface="DFKai-SB"/>
                <a:cs typeface="DFKai-SB"/>
              </a:rPr>
              <a:t>表示，</a:t>
            </a:r>
            <a:r>
              <a:rPr sz="1600" spc="5" dirty="0">
                <a:latin typeface="DFKai-SB"/>
                <a:cs typeface="DFKai-SB"/>
              </a:rPr>
              <a:t>其</a:t>
            </a:r>
            <a:r>
              <a:rPr sz="1600" spc="-5" dirty="0">
                <a:latin typeface="DFKai-SB"/>
                <a:cs typeface="DFKai-SB"/>
              </a:rPr>
              <a:t>中「</a:t>
            </a:r>
            <a:r>
              <a:rPr sz="1600" spc="5" dirty="0">
                <a:latin typeface="DFKai-SB"/>
                <a:cs typeface="DFKai-SB"/>
              </a:rPr>
              <a:t>綠</a:t>
            </a:r>
            <a:r>
              <a:rPr sz="1600" spc="-5" dirty="0">
                <a:latin typeface="DFKai-SB"/>
                <a:cs typeface="DFKai-SB"/>
              </a:rPr>
              <a:t>燈」表</a:t>
            </a:r>
            <a:r>
              <a:rPr sz="1600" spc="5" dirty="0">
                <a:latin typeface="DFKai-SB"/>
                <a:cs typeface="DFKai-SB"/>
              </a:rPr>
              <a:t>示</a:t>
            </a:r>
            <a:r>
              <a:rPr sz="1600" spc="-5" dirty="0">
                <a:latin typeface="DFKai-SB"/>
                <a:cs typeface="DFKai-SB"/>
              </a:rPr>
              <a:t>景氣</a:t>
            </a:r>
            <a:r>
              <a:rPr sz="1600" spc="5" dirty="0">
                <a:latin typeface="DFKai-SB"/>
                <a:cs typeface="DFKai-SB"/>
              </a:rPr>
              <a:t>穩</a:t>
            </a:r>
            <a:r>
              <a:rPr sz="1600" spc="-5" dirty="0">
                <a:latin typeface="DFKai-SB"/>
                <a:cs typeface="DFKai-SB"/>
              </a:rPr>
              <a:t>定、「</a:t>
            </a:r>
            <a:r>
              <a:rPr sz="1600" spc="5" dirty="0">
                <a:latin typeface="DFKai-SB"/>
                <a:cs typeface="DFKai-SB"/>
              </a:rPr>
              <a:t>紅</a:t>
            </a:r>
            <a:r>
              <a:rPr sz="1600" spc="-5" dirty="0">
                <a:latin typeface="DFKai-SB"/>
                <a:cs typeface="DFKai-SB"/>
              </a:rPr>
              <a:t>燈」</a:t>
            </a: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示景氣</a:t>
            </a:r>
            <a:r>
              <a:rPr sz="1600" spc="5" dirty="0">
                <a:latin typeface="DFKai-SB"/>
                <a:cs typeface="DFKai-SB"/>
              </a:rPr>
              <a:t>熱</a:t>
            </a:r>
            <a:r>
              <a:rPr sz="1600" spc="-5" dirty="0">
                <a:latin typeface="DFKai-SB"/>
                <a:cs typeface="DFKai-SB"/>
              </a:rPr>
              <a:t>絡、</a:t>
            </a:r>
            <a:r>
              <a:rPr sz="1600" spc="5" dirty="0">
                <a:latin typeface="DFKai-SB"/>
                <a:cs typeface="DFKai-SB"/>
              </a:rPr>
              <a:t>「</a:t>
            </a:r>
            <a:r>
              <a:rPr sz="1600" spc="-5" dirty="0">
                <a:latin typeface="DFKai-SB"/>
                <a:cs typeface="DFKai-SB"/>
              </a:rPr>
              <a:t>藍燈」</a:t>
            </a:r>
            <a:endParaRPr sz="1600">
              <a:latin typeface="DFKai-SB"/>
              <a:cs typeface="DFKai-SB"/>
            </a:endParaRPr>
          </a:p>
          <a:p>
            <a:pPr marL="12700" marR="300990" algn="just">
              <a:lnSpc>
                <a:spcPct val="100000"/>
              </a:lnSpc>
            </a:pP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示景</a:t>
            </a:r>
            <a:r>
              <a:rPr sz="1600" spc="5" dirty="0">
                <a:latin typeface="DFKai-SB"/>
                <a:cs typeface="DFKai-SB"/>
              </a:rPr>
              <a:t>氣</a:t>
            </a:r>
            <a:r>
              <a:rPr sz="1600" spc="-5" dirty="0">
                <a:latin typeface="DFKai-SB"/>
                <a:cs typeface="DFKai-SB"/>
              </a:rPr>
              <a:t>低</a:t>
            </a:r>
            <a:r>
              <a:rPr sz="1600" spc="-20" dirty="0">
                <a:latin typeface="DFKai-SB"/>
                <a:cs typeface="DFKai-SB"/>
              </a:rPr>
              <a:t>迷</a:t>
            </a:r>
            <a:r>
              <a:rPr sz="1600" spc="-10" dirty="0">
                <a:latin typeface="DFKai-SB"/>
                <a:cs typeface="DFKai-SB"/>
              </a:rPr>
              <a:t>，</a:t>
            </a:r>
            <a:r>
              <a:rPr sz="1600" dirty="0">
                <a:latin typeface="DFKai-SB"/>
                <a:cs typeface="DFKai-SB"/>
              </a:rPr>
              <a:t>「</a:t>
            </a:r>
            <a:r>
              <a:rPr sz="1600" spc="-5" dirty="0">
                <a:latin typeface="DFKai-SB"/>
                <a:cs typeface="DFKai-SB"/>
              </a:rPr>
              <a:t>黃</a:t>
            </a:r>
            <a:r>
              <a:rPr sz="1600" spc="-10" dirty="0">
                <a:latin typeface="DFKai-SB"/>
                <a:cs typeface="DFKai-SB"/>
              </a:rPr>
              <a:t>紅</a:t>
            </a:r>
            <a:r>
              <a:rPr sz="1600" dirty="0">
                <a:latin typeface="DFKai-SB"/>
                <a:cs typeface="DFKai-SB"/>
              </a:rPr>
              <a:t>燈</a:t>
            </a:r>
            <a:r>
              <a:rPr sz="1600" spc="-5" dirty="0">
                <a:latin typeface="DFKai-SB"/>
                <a:cs typeface="DFKai-SB"/>
              </a:rPr>
              <a:t>」</a:t>
            </a:r>
            <a:r>
              <a:rPr sz="1600" spc="-10" dirty="0">
                <a:latin typeface="DFKai-SB"/>
                <a:cs typeface="DFKai-SB"/>
              </a:rPr>
              <a:t>及</a:t>
            </a:r>
            <a:r>
              <a:rPr sz="1600" spc="-5" dirty="0">
                <a:latin typeface="DFKai-SB"/>
                <a:cs typeface="DFKai-SB"/>
              </a:rPr>
              <a:t>「</a:t>
            </a:r>
            <a:r>
              <a:rPr sz="1600" dirty="0">
                <a:latin typeface="DFKai-SB"/>
                <a:cs typeface="DFKai-SB"/>
              </a:rPr>
              <a:t>黃</a:t>
            </a:r>
            <a:r>
              <a:rPr sz="1600" spc="-5" dirty="0">
                <a:latin typeface="DFKai-SB"/>
                <a:cs typeface="DFKai-SB"/>
              </a:rPr>
              <a:t>藍</a:t>
            </a:r>
            <a:r>
              <a:rPr sz="1600" spc="-10" dirty="0">
                <a:latin typeface="DFKai-SB"/>
                <a:cs typeface="DFKai-SB"/>
              </a:rPr>
              <a:t>燈</a:t>
            </a:r>
            <a:r>
              <a:rPr sz="1600" dirty="0">
                <a:latin typeface="DFKai-SB"/>
                <a:cs typeface="DFKai-SB"/>
              </a:rPr>
              <a:t>」</a:t>
            </a:r>
            <a:r>
              <a:rPr sz="1600" spc="-5" dirty="0">
                <a:latin typeface="DFKai-SB"/>
                <a:cs typeface="DFKai-SB"/>
              </a:rPr>
              <a:t>二</a:t>
            </a:r>
            <a:r>
              <a:rPr sz="1600" spc="-10" dirty="0">
                <a:latin typeface="DFKai-SB"/>
                <a:cs typeface="DFKai-SB"/>
              </a:rPr>
              <a:t>者</a:t>
            </a:r>
            <a:r>
              <a:rPr sz="1600" spc="-5" dirty="0">
                <a:latin typeface="DFKai-SB"/>
                <a:cs typeface="DFKai-SB"/>
              </a:rPr>
              <a:t>均</a:t>
            </a:r>
            <a:r>
              <a:rPr sz="1600" dirty="0">
                <a:latin typeface="DFKai-SB"/>
                <a:cs typeface="DFKai-SB"/>
              </a:rPr>
              <a:t>為</a:t>
            </a:r>
            <a:r>
              <a:rPr sz="1600" spc="-5" dirty="0">
                <a:latin typeface="DFKai-SB"/>
                <a:cs typeface="DFKai-SB"/>
              </a:rPr>
              <a:t>注</a:t>
            </a:r>
            <a:r>
              <a:rPr sz="1600" spc="-10" dirty="0">
                <a:latin typeface="DFKai-SB"/>
                <a:cs typeface="DFKai-SB"/>
              </a:rPr>
              <a:t>意</a:t>
            </a:r>
            <a:r>
              <a:rPr sz="1600" dirty="0">
                <a:latin typeface="DFKai-SB"/>
                <a:cs typeface="DFKai-SB"/>
              </a:rPr>
              <a:t>性</a:t>
            </a:r>
            <a:r>
              <a:rPr sz="1600" spc="-5" dirty="0">
                <a:latin typeface="DFKai-SB"/>
                <a:cs typeface="DFKai-SB"/>
              </a:rPr>
              <a:t>燈</a:t>
            </a:r>
            <a:r>
              <a:rPr sz="1600" dirty="0">
                <a:latin typeface="DFKai-SB"/>
                <a:cs typeface="DFKai-SB"/>
              </a:rPr>
              <a:t>號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dirty="0">
                <a:latin typeface="DFKai-SB"/>
                <a:cs typeface="DFKai-SB"/>
              </a:rPr>
              <a:t>不</a:t>
            </a:r>
            <a:r>
              <a:rPr sz="1600" spc="-10" dirty="0">
                <a:latin typeface="DFKai-SB"/>
                <a:cs typeface="DFKai-SB"/>
              </a:rPr>
              <a:t>同</a:t>
            </a:r>
            <a:r>
              <a:rPr sz="1600" spc="-5" dirty="0">
                <a:latin typeface="DFKai-SB"/>
                <a:cs typeface="DFKai-SB"/>
              </a:rPr>
              <a:t>的</a:t>
            </a:r>
            <a:r>
              <a:rPr sz="1600" spc="5" dirty="0">
                <a:latin typeface="DFKai-SB"/>
                <a:cs typeface="DFKai-SB"/>
              </a:rPr>
              <a:t>燈</a:t>
            </a:r>
            <a:r>
              <a:rPr sz="1600" spc="-10" dirty="0">
                <a:latin typeface="DFKai-SB"/>
                <a:cs typeface="DFKai-SB"/>
              </a:rPr>
              <a:t>號可提</a:t>
            </a:r>
            <a:r>
              <a:rPr sz="1600" dirty="0">
                <a:latin typeface="DFKai-SB"/>
                <a:cs typeface="DFKai-SB"/>
              </a:rPr>
              <a:t>示</a:t>
            </a:r>
            <a:r>
              <a:rPr sz="1600" spc="-5" dirty="0">
                <a:latin typeface="DFKai-SB"/>
                <a:cs typeface="DFKai-SB"/>
              </a:rPr>
              <a:t>政</a:t>
            </a:r>
            <a:r>
              <a:rPr sz="1600" spc="-10" dirty="0">
                <a:latin typeface="DFKai-SB"/>
                <a:cs typeface="DFKai-SB"/>
              </a:rPr>
              <a:t>府</a:t>
            </a:r>
            <a:r>
              <a:rPr sz="1600" dirty="0">
                <a:latin typeface="DFKai-SB"/>
                <a:cs typeface="DFKai-SB"/>
              </a:rPr>
              <a:t>應</a:t>
            </a:r>
            <a:r>
              <a:rPr sz="1600" spc="-5" dirty="0">
                <a:latin typeface="DFKai-SB"/>
                <a:cs typeface="DFKai-SB"/>
              </a:rPr>
              <a:t>採取 </a:t>
            </a:r>
            <a:r>
              <a:rPr sz="1600" spc="5" dirty="0">
                <a:latin typeface="DFKai-SB"/>
                <a:cs typeface="DFKai-SB"/>
              </a:rPr>
              <a:t>之對</a:t>
            </a:r>
            <a:r>
              <a:rPr sz="1600" dirty="0">
                <a:latin typeface="DFKai-SB"/>
                <a:cs typeface="DFKai-SB"/>
              </a:rPr>
              <a:t>策</a:t>
            </a:r>
            <a:r>
              <a:rPr sz="1600" spc="5" dirty="0">
                <a:latin typeface="DFKai-SB"/>
                <a:cs typeface="DFKai-SB"/>
              </a:rPr>
              <a:t>，做</a:t>
            </a:r>
            <a:r>
              <a:rPr sz="1600" spc="-10" dirty="0">
                <a:latin typeface="DFKai-SB"/>
                <a:cs typeface="DFKai-SB"/>
              </a:rPr>
              <a:t>為</a:t>
            </a:r>
            <a:r>
              <a:rPr sz="1600" spc="-5" dirty="0">
                <a:latin typeface="DFKai-SB"/>
                <a:cs typeface="DFKai-SB"/>
              </a:rPr>
              <a:t>判</a:t>
            </a:r>
            <a:r>
              <a:rPr sz="1600" spc="5" dirty="0">
                <a:latin typeface="DFKai-SB"/>
                <a:cs typeface="DFKai-SB"/>
              </a:rPr>
              <a:t>斷</a:t>
            </a:r>
            <a:r>
              <a:rPr sz="1600" spc="-5" dirty="0">
                <a:latin typeface="DFKai-SB"/>
                <a:cs typeface="DFKai-SB"/>
              </a:rPr>
              <a:t>景氣</a:t>
            </a:r>
            <a:r>
              <a:rPr sz="1600" spc="5" dirty="0">
                <a:latin typeface="DFKai-SB"/>
                <a:cs typeface="DFKai-SB"/>
              </a:rPr>
              <a:t>榮</a:t>
            </a:r>
            <a:r>
              <a:rPr sz="1600" spc="-5" dirty="0">
                <a:latin typeface="DFKai-SB"/>
                <a:cs typeface="DFKai-SB"/>
              </a:rPr>
              <a:t>枯參</a:t>
            </a:r>
            <a:r>
              <a:rPr sz="1600" spc="5" dirty="0">
                <a:latin typeface="DFKai-SB"/>
                <a:cs typeface="DFKai-SB"/>
              </a:rPr>
              <a:t>考</a:t>
            </a:r>
            <a:r>
              <a:rPr sz="1600" spc="-5" dirty="0">
                <a:latin typeface="DFKai-SB"/>
                <a:cs typeface="DFKai-SB"/>
              </a:rPr>
              <a:t>。目</a:t>
            </a: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DFKai-SB"/>
                <a:cs typeface="DFKai-SB"/>
              </a:rPr>
              <a:t>國發</a:t>
            </a:r>
            <a:r>
              <a:rPr sz="1600" spc="5" dirty="0">
                <a:latin typeface="DFKai-SB"/>
                <a:cs typeface="DFKai-SB"/>
              </a:rPr>
              <a:t>會</a:t>
            </a:r>
            <a:r>
              <a:rPr sz="1600" spc="-5" dirty="0">
                <a:latin typeface="DFKai-SB"/>
                <a:cs typeface="DFKai-SB"/>
              </a:rPr>
              <a:t>編製</a:t>
            </a:r>
            <a:r>
              <a:rPr sz="1600" spc="5" dirty="0">
                <a:latin typeface="DFKai-SB"/>
                <a:cs typeface="DFKai-SB"/>
              </a:rPr>
              <a:t>之</a:t>
            </a:r>
            <a:r>
              <a:rPr sz="1600" spc="-5" dirty="0">
                <a:latin typeface="DFKai-SB"/>
                <a:cs typeface="DFKai-SB"/>
              </a:rPr>
              <a:t>對策</a:t>
            </a:r>
            <a:r>
              <a:rPr sz="1600" spc="5" dirty="0">
                <a:latin typeface="DFKai-SB"/>
                <a:cs typeface="DFKai-SB"/>
              </a:rPr>
              <a:t>信</a:t>
            </a:r>
            <a:r>
              <a:rPr sz="1600" spc="-5" dirty="0">
                <a:latin typeface="DFKai-SB"/>
                <a:cs typeface="DFKai-SB"/>
              </a:rPr>
              <a:t>號由</a:t>
            </a:r>
            <a:r>
              <a:rPr sz="1600" spc="5" dirty="0">
                <a:latin typeface="DFKai-SB"/>
                <a:cs typeface="DFKai-SB"/>
              </a:rPr>
              <a:t>貨</a:t>
            </a:r>
            <a:r>
              <a:rPr sz="1600" spc="-5" dirty="0">
                <a:latin typeface="DFKai-SB"/>
                <a:cs typeface="DFKai-SB"/>
              </a:rPr>
              <a:t>幣總</a:t>
            </a:r>
            <a:r>
              <a:rPr sz="1600" spc="5" dirty="0">
                <a:latin typeface="DFKai-SB"/>
                <a:cs typeface="DFKai-SB"/>
              </a:rPr>
              <a:t>計</a:t>
            </a:r>
            <a:r>
              <a:rPr sz="1600" spc="10" dirty="0">
                <a:latin typeface="DFKai-SB"/>
                <a:cs typeface="DFKai-SB"/>
              </a:rPr>
              <a:t>數</a:t>
            </a:r>
            <a:r>
              <a:rPr sz="1600" spc="-5" dirty="0">
                <a:latin typeface="Arial"/>
                <a:cs typeface="Arial"/>
              </a:rPr>
              <a:t>M1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DFKai-SB"/>
                <a:cs typeface="DFKai-SB"/>
              </a:rPr>
              <a:t>、</a:t>
            </a: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價指</a:t>
            </a:r>
            <a:r>
              <a:rPr sz="1600" spc="5" dirty="0">
                <a:latin typeface="DFKai-SB"/>
                <a:cs typeface="DFKai-SB"/>
              </a:rPr>
              <a:t>數</a:t>
            </a:r>
            <a:r>
              <a:rPr sz="1600" spc="-5" dirty="0">
                <a:latin typeface="DFKai-SB"/>
                <a:cs typeface="DFKai-SB"/>
              </a:rPr>
              <a:t>、 </a:t>
            </a:r>
            <a:r>
              <a:rPr sz="1600" spc="5" dirty="0">
                <a:latin typeface="DFKai-SB"/>
                <a:cs typeface="DFKai-SB"/>
              </a:rPr>
              <a:t>工</a:t>
            </a:r>
            <a:r>
              <a:rPr sz="1600" spc="-5" dirty="0">
                <a:latin typeface="DFKai-SB"/>
                <a:cs typeface="DFKai-SB"/>
              </a:rPr>
              <a:t>業生</a:t>
            </a:r>
            <a:r>
              <a:rPr sz="1600" spc="5" dirty="0">
                <a:latin typeface="DFKai-SB"/>
                <a:cs typeface="DFKai-SB"/>
              </a:rPr>
              <a:t>產</a:t>
            </a:r>
            <a:r>
              <a:rPr sz="1600" spc="-5" dirty="0">
                <a:latin typeface="DFKai-SB"/>
                <a:cs typeface="DFKai-SB"/>
              </a:rPr>
              <a:t>指數、</a:t>
            </a:r>
            <a:r>
              <a:rPr sz="1600" spc="10" dirty="0">
                <a:latin typeface="DFKai-SB"/>
                <a:cs typeface="DFKai-SB"/>
              </a:rPr>
              <a:t>非</a:t>
            </a:r>
            <a:r>
              <a:rPr sz="1600" spc="-5" dirty="0">
                <a:latin typeface="DFKai-SB"/>
                <a:cs typeface="DFKai-SB"/>
              </a:rPr>
              <a:t>農業</a:t>
            </a:r>
            <a:r>
              <a:rPr sz="1600" spc="5" dirty="0">
                <a:latin typeface="DFKai-SB"/>
                <a:cs typeface="DFKai-SB"/>
              </a:rPr>
              <a:t>部</a:t>
            </a:r>
            <a:r>
              <a:rPr sz="1600" spc="-5" dirty="0">
                <a:latin typeface="DFKai-SB"/>
                <a:cs typeface="DFKai-SB"/>
              </a:rPr>
              <a:t>門就業</a:t>
            </a:r>
            <a:r>
              <a:rPr sz="1600" spc="10" dirty="0">
                <a:latin typeface="DFKai-SB"/>
                <a:cs typeface="DFKai-SB"/>
              </a:rPr>
              <a:t>人</a:t>
            </a:r>
            <a:r>
              <a:rPr sz="1600" spc="-5" dirty="0">
                <a:latin typeface="DFKai-SB"/>
                <a:cs typeface="DFKai-SB"/>
              </a:rPr>
              <a:t>數、</a:t>
            </a:r>
            <a:r>
              <a:rPr sz="1600" spc="5" dirty="0">
                <a:latin typeface="DFKai-SB"/>
                <a:cs typeface="DFKai-SB"/>
              </a:rPr>
              <a:t>海</a:t>
            </a:r>
            <a:r>
              <a:rPr sz="1600" spc="-5" dirty="0">
                <a:latin typeface="DFKai-SB"/>
                <a:cs typeface="DFKai-SB"/>
              </a:rPr>
              <a:t>關出口</a:t>
            </a:r>
            <a:r>
              <a:rPr sz="1600" spc="10" dirty="0">
                <a:latin typeface="DFKai-SB"/>
                <a:cs typeface="DFKai-SB"/>
              </a:rPr>
              <a:t>值</a:t>
            </a:r>
            <a:r>
              <a:rPr sz="1600" spc="-5" dirty="0">
                <a:latin typeface="DFKai-SB"/>
                <a:cs typeface="DFKai-SB"/>
              </a:rPr>
              <a:t>、機</a:t>
            </a:r>
            <a:r>
              <a:rPr sz="1600" spc="5" dirty="0">
                <a:latin typeface="DFKai-SB"/>
                <a:cs typeface="DFKai-SB"/>
              </a:rPr>
              <a:t>械</a:t>
            </a:r>
            <a:r>
              <a:rPr sz="1600" spc="-5" dirty="0">
                <a:latin typeface="DFKai-SB"/>
                <a:cs typeface="DFKai-SB"/>
              </a:rPr>
              <a:t>及電機</a:t>
            </a:r>
            <a:r>
              <a:rPr sz="1600" spc="10" dirty="0">
                <a:latin typeface="DFKai-SB"/>
                <a:cs typeface="DFKai-SB"/>
              </a:rPr>
              <a:t>設</a:t>
            </a:r>
            <a:r>
              <a:rPr sz="1600" spc="-5" dirty="0">
                <a:latin typeface="DFKai-SB"/>
                <a:cs typeface="DFKai-SB"/>
              </a:rPr>
              <a:t>備進</a:t>
            </a:r>
            <a:r>
              <a:rPr sz="1600" spc="5" dirty="0">
                <a:latin typeface="DFKai-SB"/>
                <a:cs typeface="DFKai-SB"/>
              </a:rPr>
              <a:t>口</a:t>
            </a:r>
            <a:r>
              <a:rPr sz="1600" spc="-5" dirty="0">
                <a:latin typeface="DFKai-SB"/>
                <a:cs typeface="DFKai-SB"/>
              </a:rPr>
              <a:t>值、製</a:t>
            </a:r>
            <a:r>
              <a:rPr sz="1600" spc="10" dirty="0">
                <a:latin typeface="DFKai-SB"/>
                <a:cs typeface="DFKai-SB"/>
              </a:rPr>
              <a:t>造</a:t>
            </a:r>
            <a:r>
              <a:rPr sz="1600" spc="-5" dirty="0">
                <a:latin typeface="DFKai-SB"/>
                <a:cs typeface="DFKai-SB"/>
              </a:rPr>
              <a:t>業銷</a:t>
            </a:r>
            <a:r>
              <a:rPr sz="1600" spc="5" dirty="0">
                <a:latin typeface="DFKai-SB"/>
                <a:cs typeface="DFKai-SB"/>
              </a:rPr>
              <a:t>售</a:t>
            </a:r>
            <a:r>
              <a:rPr sz="1600" spc="-5" dirty="0">
                <a:latin typeface="DFKai-SB"/>
                <a:cs typeface="DFKai-SB"/>
              </a:rPr>
              <a:t>量指 </a:t>
            </a:r>
            <a:r>
              <a:rPr sz="1600" spc="5" dirty="0">
                <a:latin typeface="DFKai-SB"/>
                <a:cs typeface="DFKai-SB"/>
              </a:rPr>
              <a:t>數、批發、</a:t>
            </a:r>
            <a:r>
              <a:rPr sz="1600" spc="-5" dirty="0">
                <a:latin typeface="DFKai-SB"/>
                <a:cs typeface="DFKai-SB"/>
              </a:rPr>
              <a:t>零售</a:t>
            </a:r>
            <a:r>
              <a:rPr sz="1600" spc="5" dirty="0">
                <a:latin typeface="DFKai-SB"/>
                <a:cs typeface="DFKai-SB"/>
              </a:rPr>
              <a:t>及</a:t>
            </a:r>
            <a:r>
              <a:rPr sz="1600" spc="-5" dirty="0">
                <a:latin typeface="DFKai-SB"/>
                <a:cs typeface="DFKai-SB"/>
              </a:rPr>
              <a:t>餐飲</a:t>
            </a:r>
            <a:r>
              <a:rPr sz="1600" spc="5" dirty="0">
                <a:latin typeface="DFKai-SB"/>
                <a:cs typeface="DFKai-SB"/>
              </a:rPr>
              <a:t>業</a:t>
            </a:r>
            <a:r>
              <a:rPr sz="1600" spc="-5" dirty="0">
                <a:latin typeface="DFKai-SB"/>
                <a:cs typeface="DFKai-SB"/>
              </a:rPr>
              <a:t>營業</a:t>
            </a:r>
            <a:r>
              <a:rPr sz="1600" spc="5" dirty="0">
                <a:latin typeface="DFKai-SB"/>
                <a:cs typeface="DFKai-SB"/>
              </a:rPr>
              <a:t>額</a:t>
            </a:r>
            <a:r>
              <a:rPr sz="1600" spc="-5" dirty="0">
                <a:latin typeface="DFKai-SB"/>
                <a:cs typeface="DFKai-SB"/>
              </a:rPr>
              <a:t>，及</a:t>
            </a:r>
            <a:r>
              <a:rPr sz="1600" spc="5" dirty="0">
                <a:latin typeface="DFKai-SB"/>
                <a:cs typeface="DFKai-SB"/>
              </a:rPr>
              <a:t>製</a:t>
            </a:r>
            <a:r>
              <a:rPr sz="1600" spc="-5" dirty="0">
                <a:latin typeface="DFKai-SB"/>
                <a:cs typeface="DFKai-SB"/>
              </a:rPr>
              <a:t>造業</a:t>
            </a:r>
            <a:r>
              <a:rPr sz="1600" spc="5" dirty="0">
                <a:latin typeface="DFKai-SB"/>
                <a:cs typeface="DFKai-SB"/>
              </a:rPr>
              <a:t>營</a:t>
            </a:r>
            <a:r>
              <a:rPr sz="1600" spc="-5" dirty="0">
                <a:latin typeface="DFKai-SB"/>
                <a:cs typeface="DFKai-SB"/>
              </a:rPr>
              <a:t>業氣</a:t>
            </a:r>
            <a:r>
              <a:rPr sz="1600" spc="5" dirty="0">
                <a:latin typeface="DFKai-SB"/>
                <a:cs typeface="DFKai-SB"/>
              </a:rPr>
              <a:t>候</a:t>
            </a:r>
            <a:r>
              <a:rPr sz="1600" spc="-5" dirty="0">
                <a:latin typeface="DFKai-SB"/>
                <a:cs typeface="DFKai-SB"/>
              </a:rPr>
              <a:t>測驗</a:t>
            </a:r>
            <a:r>
              <a:rPr sz="1600" spc="5" dirty="0">
                <a:latin typeface="DFKai-SB"/>
                <a:cs typeface="DFKai-SB"/>
              </a:rPr>
              <a:t>點</a:t>
            </a:r>
            <a:r>
              <a:rPr sz="1600" spc="-30" dirty="0">
                <a:latin typeface="DFKai-SB"/>
                <a:cs typeface="DFKai-SB"/>
              </a:rPr>
              <a:t>等</a:t>
            </a: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-5" dirty="0">
                <a:latin typeface="DFKai-SB"/>
                <a:cs typeface="DFKai-SB"/>
              </a:rPr>
              <a:t>項</a:t>
            </a:r>
            <a:r>
              <a:rPr sz="1600" spc="5" dirty="0">
                <a:latin typeface="DFKai-SB"/>
                <a:cs typeface="DFKai-SB"/>
              </a:rPr>
              <a:t>構</a:t>
            </a:r>
            <a:r>
              <a:rPr sz="1600" spc="-5" dirty="0">
                <a:latin typeface="DFKai-SB"/>
                <a:cs typeface="DFKai-SB"/>
              </a:rPr>
              <a:t>成項</a:t>
            </a:r>
            <a:r>
              <a:rPr sz="1600" spc="5" dirty="0">
                <a:latin typeface="DFKai-SB"/>
                <a:cs typeface="DFKai-SB"/>
              </a:rPr>
              <a:t>目</a:t>
            </a:r>
            <a:r>
              <a:rPr sz="1600" spc="-5" dirty="0">
                <a:latin typeface="DFKai-SB"/>
                <a:cs typeface="DFKai-SB"/>
              </a:rPr>
              <a:t>組成。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17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2293"/>
            <a:ext cx="3277235" cy="63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00"/>
                </a:solidFill>
                <a:latin typeface="Microsoft YaHei"/>
                <a:cs typeface="Microsoft YaHei"/>
              </a:rPr>
              <a:t>採購</a:t>
            </a:r>
            <a:r>
              <a:rPr sz="2000" b="1" spc="5" dirty="0">
                <a:solidFill>
                  <a:srgbClr val="000000"/>
                </a:solidFill>
                <a:latin typeface="Microsoft YaHei"/>
                <a:cs typeface="Microsoft YaHei"/>
              </a:rPr>
              <a:t>經理</a:t>
            </a:r>
            <a:r>
              <a:rPr sz="2000" b="1" spc="-20" dirty="0">
                <a:solidFill>
                  <a:srgbClr val="000000"/>
                </a:solidFill>
                <a:latin typeface="Microsoft YaHei"/>
                <a:cs typeface="Microsoft YaHei"/>
              </a:rPr>
              <a:t>人</a:t>
            </a:r>
            <a:r>
              <a:rPr sz="2000" b="1" spc="5" dirty="0">
                <a:solidFill>
                  <a:srgbClr val="000000"/>
                </a:solidFill>
                <a:latin typeface="Microsoft YaHei"/>
                <a:cs typeface="Microsoft YaHei"/>
              </a:rPr>
              <a:t>指數</a:t>
            </a: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(Purchasing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solidFill>
                  <a:srgbClr val="000000"/>
                </a:solidFill>
                <a:latin typeface="Arial"/>
                <a:cs typeface="Arial"/>
              </a:rPr>
              <a:t>Manager Index,</a:t>
            </a:r>
            <a:r>
              <a:rPr sz="20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PMI)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822452"/>
            <a:ext cx="4140200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dirty="0">
                <a:latin typeface="DFKai-SB"/>
                <a:cs typeface="DFKai-SB"/>
              </a:rPr>
              <a:t>衡量製造業在生產、新訂單、商品價格、 存貨、僱員、訂單交貨、新出口訂單與 進口等八個範圍狀況，以</a:t>
            </a:r>
            <a:r>
              <a:rPr sz="1800" spc="-10" dirty="0">
                <a:latin typeface="Arial"/>
                <a:cs typeface="Arial"/>
              </a:rPr>
              <a:t>50%</a:t>
            </a:r>
            <a:r>
              <a:rPr sz="1800" dirty="0">
                <a:latin typeface="DFKai-SB"/>
                <a:cs typeface="DFKai-SB"/>
              </a:rPr>
              <a:t>為基準，  </a:t>
            </a:r>
            <a:r>
              <a:rPr sz="1800" spc="-5" dirty="0">
                <a:latin typeface="DFKai-SB"/>
                <a:cs typeface="DFKai-SB"/>
              </a:rPr>
              <a:t>當超過</a:t>
            </a:r>
            <a:r>
              <a:rPr sz="1800" spc="-5" dirty="0">
                <a:latin typeface="Arial"/>
                <a:cs typeface="Arial"/>
              </a:rPr>
              <a:t>50%</a:t>
            </a:r>
            <a:r>
              <a:rPr sz="1800" spc="-5" dirty="0">
                <a:latin typeface="DFKai-SB"/>
                <a:cs typeface="DFKai-SB"/>
              </a:rPr>
              <a:t>，表示企業活動熱絡；當低 </a:t>
            </a:r>
            <a:r>
              <a:rPr sz="1800" dirty="0">
                <a:latin typeface="DFKai-SB"/>
                <a:cs typeface="DFKai-SB"/>
              </a:rPr>
              <a:t>於</a:t>
            </a:r>
            <a:r>
              <a:rPr sz="1800" spc="-5" dirty="0">
                <a:latin typeface="Arial"/>
                <a:cs typeface="Arial"/>
              </a:rPr>
              <a:t>50%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dirty="0">
                <a:latin typeface="DFKai-SB"/>
                <a:cs typeface="DFKai-SB"/>
              </a:rPr>
              <a:t>表示企業活動冷清。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0371" y="260604"/>
            <a:ext cx="4212590" cy="31394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marR="1301750">
              <a:lnSpc>
                <a:spcPct val="100600"/>
              </a:lnSpc>
              <a:spcBef>
                <a:spcPts val="290"/>
              </a:spcBef>
            </a:pPr>
            <a:r>
              <a:rPr sz="1800" b="1" spc="10" dirty="0">
                <a:latin typeface="Microsoft YaHei"/>
                <a:cs typeface="Microsoft YaHei"/>
              </a:rPr>
              <a:t>消費者</a:t>
            </a:r>
            <a:r>
              <a:rPr sz="1800" b="1" dirty="0">
                <a:latin typeface="Microsoft YaHei"/>
                <a:cs typeface="Microsoft YaHei"/>
              </a:rPr>
              <a:t>信心指</a:t>
            </a:r>
            <a:r>
              <a:rPr sz="1800" b="1" spc="5" dirty="0">
                <a:latin typeface="Microsoft YaHei"/>
                <a:cs typeface="Microsoft YaHei"/>
              </a:rPr>
              <a:t>數 </a:t>
            </a:r>
            <a:r>
              <a:rPr sz="1800" b="1" spc="-5" dirty="0">
                <a:latin typeface="Arial"/>
                <a:cs typeface="Arial"/>
              </a:rPr>
              <a:t>(Consumer Confidence  Index)</a:t>
            </a:r>
            <a:endParaRPr sz="1800">
              <a:latin typeface="Arial"/>
              <a:cs typeface="Arial"/>
            </a:endParaRPr>
          </a:p>
          <a:p>
            <a:pPr marL="91440" marR="226695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DFKai-SB"/>
                <a:cs typeface="DFKai-SB"/>
              </a:rPr>
              <a:t>係抽樣調查消費者對整體經濟情勢的 看法、通貨膨脹、個人收入及購物購 車態</a:t>
            </a:r>
            <a:endParaRPr sz="1800">
              <a:latin typeface="DFKai-SB"/>
              <a:cs typeface="DFKai-SB"/>
            </a:endParaRPr>
          </a:p>
          <a:p>
            <a:pPr marL="91440">
              <a:lnSpc>
                <a:spcPts val="2095"/>
              </a:lnSpc>
            </a:pPr>
            <a:r>
              <a:rPr sz="1800" spc="-5" dirty="0">
                <a:latin typeface="DFKai-SB"/>
                <a:cs typeface="DFKai-SB"/>
              </a:rPr>
              <a:t>度進行問卷調查。當指數接</a:t>
            </a:r>
            <a:r>
              <a:rPr sz="1800" dirty="0">
                <a:latin typeface="DFKai-SB"/>
                <a:cs typeface="DFKai-SB"/>
              </a:rPr>
              <a:t>近</a:t>
            </a:r>
            <a:r>
              <a:rPr sz="1800" spc="-5" dirty="0">
                <a:latin typeface="Arial"/>
                <a:cs typeface="Arial"/>
              </a:rPr>
              <a:t>100-200</a:t>
            </a:r>
            <a:r>
              <a:rPr sz="1800" spc="-5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  <a:p>
            <a:pPr marL="91440">
              <a:lnSpc>
                <a:spcPts val="2155"/>
              </a:lnSpc>
            </a:pPr>
            <a:r>
              <a:rPr sz="1800" dirty="0">
                <a:latin typeface="DFKai-SB"/>
                <a:cs typeface="DFKai-SB"/>
              </a:rPr>
              <a:t>表示消費者對未來前景樂觀，願意增加</a:t>
            </a:r>
            <a:endParaRPr sz="1800">
              <a:latin typeface="DFKai-SB"/>
              <a:cs typeface="DFKai-SB"/>
            </a:endParaRPr>
          </a:p>
          <a:p>
            <a:pPr marL="91440" marR="10096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消費。當為</a:t>
            </a:r>
            <a:r>
              <a:rPr sz="1800" spc="-5" dirty="0">
                <a:latin typeface="Arial"/>
                <a:cs typeface="Arial"/>
              </a:rPr>
              <a:t>0-100</a:t>
            </a:r>
            <a:r>
              <a:rPr sz="1800" dirty="0">
                <a:latin typeface="DFKai-SB"/>
                <a:cs typeface="DFKai-SB"/>
              </a:rPr>
              <a:t>之間，經濟步入緩慢 或蕭條可能性很高。</a:t>
            </a:r>
            <a:endParaRPr sz="1800">
              <a:latin typeface="DFKai-SB"/>
              <a:cs typeface="DFKai-SB"/>
            </a:endParaRPr>
          </a:p>
          <a:p>
            <a:pPr marL="91440">
              <a:lnSpc>
                <a:spcPts val="2150"/>
              </a:lnSpc>
            </a:pPr>
            <a:r>
              <a:rPr sz="1800" spc="-5" dirty="0">
                <a:latin typeface="DFKai-SB"/>
                <a:cs typeface="DFKai-SB"/>
              </a:rPr>
              <a:t>消費者信心指數有濃厚預期的成分，目</a:t>
            </a:r>
            <a:endParaRPr sz="1800">
              <a:latin typeface="DFKai-SB"/>
              <a:cs typeface="DFKai-SB"/>
            </a:endParaRPr>
          </a:p>
          <a:p>
            <a:pPr marL="91440" marR="226695">
              <a:lnSpc>
                <a:spcPts val="2170"/>
              </a:lnSpc>
              <a:spcBef>
                <a:spcPts val="65"/>
              </a:spcBef>
            </a:pPr>
            <a:r>
              <a:rPr sz="1800" dirty="0">
                <a:latin typeface="DFKai-SB"/>
                <a:cs typeface="DFKai-SB"/>
              </a:rPr>
              <a:t>前沒錢沒關係，只要對未來樂觀，消 費者仍然會願意消費的。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7615" y="3788664"/>
            <a:ext cx="4270247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18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31" y="2421635"/>
            <a:ext cx="4104640" cy="64643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22923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Arial"/>
                <a:cs typeface="Arial"/>
              </a:rPr>
              <a:t>PMI</a:t>
            </a:r>
            <a:r>
              <a:rPr sz="1800" b="1" spc="10" dirty="0">
                <a:latin typeface="Microsoft YaHei"/>
                <a:cs typeface="Microsoft YaHei"/>
              </a:rPr>
              <a:t>是投資</a:t>
            </a:r>
            <a:r>
              <a:rPr sz="1800" b="1" dirty="0">
                <a:latin typeface="Microsoft YaHei"/>
                <a:cs typeface="Microsoft YaHei"/>
              </a:rPr>
              <a:t>信心</a:t>
            </a:r>
            <a:r>
              <a:rPr sz="1800" b="1" spc="-5" dirty="0">
                <a:latin typeface="Microsoft YaHei"/>
                <a:cs typeface="Microsoft YaHei"/>
              </a:rPr>
              <a:t>，</a:t>
            </a:r>
            <a:r>
              <a:rPr sz="1800" b="1" spc="-5" dirty="0">
                <a:latin typeface="Arial"/>
                <a:cs typeface="Arial"/>
              </a:rPr>
              <a:t>CCI</a:t>
            </a:r>
            <a:r>
              <a:rPr sz="1800" b="1" dirty="0">
                <a:latin typeface="Microsoft YaHei"/>
                <a:cs typeface="Microsoft YaHei"/>
              </a:rPr>
              <a:t>是消費信心，  都是對未來預期。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4293108"/>
            <a:ext cx="3988308" cy="204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334" y="3228299"/>
            <a:ext cx="4088129" cy="5257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spc="-45" dirty="0">
                <a:latin typeface="DFKai-SB"/>
                <a:cs typeface="DFKai-SB"/>
              </a:rPr>
              <a:t>失</a:t>
            </a:r>
            <a:r>
              <a:rPr sz="1650" spc="-55" dirty="0">
                <a:latin typeface="DFKai-SB"/>
                <a:cs typeface="DFKai-SB"/>
              </a:rPr>
              <a:t>去金</a:t>
            </a:r>
            <a:r>
              <a:rPr sz="1650" spc="-45" dirty="0">
                <a:latin typeface="DFKai-SB"/>
                <a:cs typeface="DFKai-SB"/>
              </a:rPr>
              <a:t>錢</a:t>
            </a:r>
            <a:r>
              <a:rPr sz="1650" spc="-55" dirty="0">
                <a:latin typeface="DFKai-SB"/>
                <a:cs typeface="DFKai-SB"/>
              </a:rPr>
              <a:t>的人，</a:t>
            </a:r>
            <a:r>
              <a:rPr sz="1650" spc="-45" dirty="0">
                <a:latin typeface="DFKai-SB"/>
                <a:cs typeface="DFKai-SB"/>
              </a:rPr>
              <a:t>失</a:t>
            </a:r>
            <a:r>
              <a:rPr sz="1650" spc="-55" dirty="0">
                <a:latin typeface="DFKai-SB"/>
                <a:cs typeface="DFKai-SB"/>
              </a:rPr>
              <a:t>去很</a:t>
            </a:r>
            <a:r>
              <a:rPr sz="1650" spc="-45" dirty="0">
                <a:latin typeface="DFKai-SB"/>
                <a:cs typeface="DFKai-SB"/>
              </a:rPr>
              <a:t>多</a:t>
            </a:r>
            <a:r>
              <a:rPr sz="1650" spc="-55" dirty="0">
                <a:latin typeface="DFKai-SB"/>
                <a:cs typeface="DFKai-SB"/>
              </a:rPr>
              <a:t>；失去</a:t>
            </a:r>
            <a:r>
              <a:rPr sz="1650" spc="-45" dirty="0">
                <a:latin typeface="DFKai-SB"/>
                <a:cs typeface="DFKai-SB"/>
              </a:rPr>
              <a:t>朋</a:t>
            </a:r>
            <a:r>
              <a:rPr sz="1650" spc="-55" dirty="0">
                <a:latin typeface="DFKai-SB"/>
                <a:cs typeface="DFKai-SB"/>
              </a:rPr>
              <a:t>友的</a:t>
            </a:r>
            <a:r>
              <a:rPr sz="1650" spc="-45" dirty="0">
                <a:latin typeface="DFKai-SB"/>
                <a:cs typeface="DFKai-SB"/>
              </a:rPr>
              <a:t>人，失 去</a:t>
            </a:r>
            <a:r>
              <a:rPr sz="1650" spc="-55" dirty="0">
                <a:latin typeface="DFKai-SB"/>
                <a:cs typeface="DFKai-SB"/>
              </a:rPr>
              <a:t>更多</a:t>
            </a:r>
            <a:r>
              <a:rPr sz="1650" spc="-45" dirty="0">
                <a:latin typeface="DFKai-SB"/>
                <a:cs typeface="DFKai-SB"/>
              </a:rPr>
              <a:t>；</a:t>
            </a:r>
            <a:r>
              <a:rPr sz="1650" spc="-55" dirty="0">
                <a:latin typeface="DFKai-SB"/>
                <a:cs typeface="DFKai-SB"/>
              </a:rPr>
              <a:t>失去信</a:t>
            </a:r>
            <a:r>
              <a:rPr sz="1650" spc="-45" dirty="0">
                <a:latin typeface="DFKai-SB"/>
                <a:cs typeface="DFKai-SB"/>
              </a:rPr>
              <a:t>心</a:t>
            </a:r>
            <a:r>
              <a:rPr sz="1650" spc="-55" dirty="0">
                <a:latin typeface="DFKai-SB"/>
                <a:cs typeface="DFKai-SB"/>
              </a:rPr>
              <a:t>的人</a:t>
            </a:r>
            <a:r>
              <a:rPr sz="1650" spc="-45" dirty="0">
                <a:latin typeface="DFKai-SB"/>
                <a:cs typeface="DFKai-SB"/>
              </a:rPr>
              <a:t>，</a:t>
            </a:r>
            <a:r>
              <a:rPr sz="1650" spc="-55" dirty="0">
                <a:latin typeface="DFKai-SB"/>
                <a:cs typeface="DFKai-SB"/>
              </a:rPr>
              <a:t>失去所</a:t>
            </a:r>
            <a:r>
              <a:rPr sz="1650" spc="-45" dirty="0">
                <a:latin typeface="DFKai-SB"/>
                <a:cs typeface="DFKai-SB"/>
              </a:rPr>
              <a:t>有</a:t>
            </a:r>
            <a:r>
              <a:rPr sz="1650" spc="-55" dirty="0">
                <a:latin typeface="DFKai-SB"/>
                <a:cs typeface="DFKai-SB"/>
              </a:rPr>
              <a:t>。</a:t>
            </a:r>
            <a:endParaRPr sz="165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260604"/>
            <a:ext cx="4177665" cy="1508760"/>
          </a:xfrm>
          <a:custGeom>
            <a:avLst/>
            <a:gdLst/>
            <a:ahLst/>
            <a:cxnLst/>
            <a:rect l="l" t="t" r="r" b="b"/>
            <a:pathLst>
              <a:path w="4177665" h="1508760">
                <a:moveTo>
                  <a:pt x="0" y="1508760"/>
                </a:moveTo>
                <a:lnTo>
                  <a:pt x="4177284" y="1508760"/>
                </a:lnTo>
                <a:lnTo>
                  <a:pt x="4177284" y="0"/>
                </a:lnTo>
                <a:lnTo>
                  <a:pt x="0" y="0"/>
                </a:lnTo>
                <a:lnTo>
                  <a:pt x="0" y="15087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260604"/>
            <a:ext cx="4177665" cy="1508760"/>
          </a:xfrm>
          <a:custGeom>
            <a:avLst/>
            <a:gdLst/>
            <a:ahLst/>
            <a:cxnLst/>
            <a:rect l="l" t="t" r="r" b="b"/>
            <a:pathLst>
              <a:path w="4177665" h="1508760">
                <a:moveTo>
                  <a:pt x="0" y="1508760"/>
                </a:moveTo>
                <a:lnTo>
                  <a:pt x="4177284" y="1508760"/>
                </a:lnTo>
                <a:lnTo>
                  <a:pt x="4177284" y="0"/>
                </a:lnTo>
                <a:lnTo>
                  <a:pt x="0" y="0"/>
                </a:lnTo>
                <a:lnTo>
                  <a:pt x="0" y="150876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437" y="284733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icrosoft YaHei"/>
                <a:cs typeface="Microsoft YaHei"/>
              </a:rPr>
              <a:t>匯率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37" y="591058"/>
            <a:ext cx="41402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latin typeface="DFKai-SB"/>
                <a:cs typeface="DFKai-SB"/>
              </a:rPr>
              <a:t>幣值反映了一國的經濟實力。</a:t>
            </a:r>
            <a:endParaRPr sz="1800">
              <a:latin typeface="DFKai-SB"/>
              <a:cs typeface="DFKai-SB"/>
            </a:endParaRPr>
          </a:p>
          <a:p>
            <a:pPr marL="469900" indent="-457200">
              <a:lnSpc>
                <a:spcPts val="2155"/>
              </a:lnSpc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latin typeface="DFKai-SB"/>
                <a:cs typeface="DFKai-SB"/>
              </a:rPr>
              <a:t>幣值也反映了相對的通貨膨脹率。</a:t>
            </a:r>
            <a:endParaRPr sz="1800">
              <a:latin typeface="DFKai-SB"/>
              <a:cs typeface="DFKai-SB"/>
            </a:endParaRPr>
          </a:p>
          <a:p>
            <a:pPr marL="469900" indent="-457200">
              <a:lnSpc>
                <a:spcPts val="2155"/>
              </a:lnSpc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latin typeface="DFKai-SB"/>
                <a:cs typeface="DFKai-SB"/>
              </a:rPr>
              <a:t>匯率、利率與物價都是貨幣的價格，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637" y="1414398"/>
            <a:ext cx="322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本身具有經濟自我恢復的功能。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2608" y="1845564"/>
            <a:ext cx="4175760" cy="1754505"/>
          </a:xfrm>
          <a:custGeom>
            <a:avLst/>
            <a:gdLst/>
            <a:ahLst/>
            <a:cxnLst/>
            <a:rect l="l" t="t" r="r" b="b"/>
            <a:pathLst>
              <a:path w="4175760" h="1754504">
                <a:moveTo>
                  <a:pt x="0" y="1754124"/>
                </a:moveTo>
                <a:lnTo>
                  <a:pt x="4175760" y="1754124"/>
                </a:lnTo>
                <a:lnTo>
                  <a:pt x="4175760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608" y="1845564"/>
            <a:ext cx="4175760" cy="1754505"/>
          </a:xfrm>
          <a:custGeom>
            <a:avLst/>
            <a:gdLst/>
            <a:ahLst/>
            <a:cxnLst/>
            <a:rect l="l" t="t" r="r" b="b"/>
            <a:pathLst>
              <a:path w="4175760" h="1754504">
                <a:moveTo>
                  <a:pt x="0" y="1754124"/>
                </a:moveTo>
                <a:lnTo>
                  <a:pt x="4175760" y="1754124"/>
                </a:lnTo>
                <a:lnTo>
                  <a:pt x="4175760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438" y="1868881"/>
            <a:ext cx="3898900" cy="167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57200" algn="just">
              <a:lnSpc>
                <a:spcPct val="100200"/>
              </a:lnSpc>
              <a:spcBef>
                <a:spcPts val="95"/>
              </a:spcBef>
              <a:buFont typeface="Arial"/>
              <a:buAutoNum type="arabicPeriod"/>
              <a:tabLst>
                <a:tab pos="457200" algn="l"/>
              </a:tabLst>
            </a:pPr>
            <a:r>
              <a:rPr sz="1800" spc="-5" dirty="0">
                <a:latin typeface="DFKai-SB"/>
                <a:cs typeface="DFKai-SB"/>
              </a:rPr>
              <a:t>從國際貿易來看，台幣貶值有利出 </a:t>
            </a:r>
            <a:r>
              <a:rPr sz="1800" dirty="0">
                <a:latin typeface="DFKai-SB"/>
                <a:cs typeface="DFKai-SB"/>
              </a:rPr>
              <a:t>口、不利進口；反之，台幣升值有 利進口不利出口，故匯率影響股價 不一。</a:t>
            </a:r>
            <a:endParaRPr sz="1800">
              <a:latin typeface="DFKai-SB"/>
              <a:cs typeface="DFKai-SB"/>
            </a:endParaRPr>
          </a:p>
          <a:p>
            <a:pPr marL="456565" indent="-456565">
              <a:lnSpc>
                <a:spcPts val="2150"/>
              </a:lnSpc>
              <a:buFont typeface="Arial"/>
              <a:buAutoNum type="arabicPeriod"/>
              <a:tabLst>
                <a:tab pos="456565" algn="l"/>
                <a:tab pos="457200" algn="l"/>
              </a:tabLst>
            </a:pPr>
            <a:r>
              <a:rPr sz="1800" dirty="0">
                <a:latin typeface="DFKai-SB"/>
                <a:cs typeface="DFKai-SB"/>
              </a:rPr>
              <a:t>從國際金融來看，預期台幣升值，</a:t>
            </a:r>
            <a:endParaRPr sz="1800">
              <a:latin typeface="DFKai-SB"/>
              <a:cs typeface="DFKai-SB"/>
            </a:endParaRPr>
          </a:p>
          <a:p>
            <a:pPr marL="4565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DFKai-SB"/>
                <a:cs typeface="DFKai-SB"/>
              </a:rPr>
              <a:t>資金流進國內投入股市，有利股價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8764" y="307847"/>
            <a:ext cx="3901440" cy="12299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ts val="2400"/>
              </a:lnSpc>
              <a:spcBef>
                <a:spcPts val="290"/>
              </a:spcBef>
            </a:pPr>
            <a:r>
              <a:rPr sz="2000" b="1" dirty="0">
                <a:latin typeface="Microsoft YaHei"/>
                <a:cs typeface="Microsoft YaHei"/>
              </a:rPr>
              <a:t>貿易收支</a:t>
            </a:r>
            <a:endParaRPr sz="2000">
              <a:latin typeface="Microsoft YaHei"/>
              <a:cs typeface="Microsoft YaHei"/>
            </a:endParaRPr>
          </a:p>
          <a:p>
            <a:pPr marL="92075">
              <a:lnSpc>
                <a:spcPts val="2160"/>
              </a:lnSpc>
            </a:pPr>
            <a:r>
              <a:rPr sz="1800" dirty="0">
                <a:latin typeface="DFKai-SB"/>
                <a:cs typeface="DFKai-SB"/>
              </a:rPr>
              <a:t>貿易出超可以增加外匯收入，若匯率</a:t>
            </a:r>
            <a:endParaRPr sz="1800">
              <a:latin typeface="DFKai-SB"/>
              <a:cs typeface="DFKai-SB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DFKai-SB"/>
                <a:cs typeface="DFKai-SB"/>
              </a:rPr>
              <a:t>變動不大，則出超值會造成國內貨幣</a:t>
            </a:r>
            <a:endParaRPr sz="1800">
              <a:latin typeface="DFKai-SB"/>
              <a:cs typeface="DFKai-SB"/>
            </a:endParaRPr>
          </a:p>
          <a:p>
            <a:pPr marL="920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供給增加，增加股市動能。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2479" y="1700783"/>
            <a:ext cx="3888104" cy="12319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ts val="2400"/>
              </a:lnSpc>
              <a:spcBef>
                <a:spcPts val="295"/>
              </a:spcBef>
            </a:pPr>
            <a:r>
              <a:rPr sz="2000" b="1" dirty="0">
                <a:latin typeface="Microsoft YaHei"/>
                <a:cs typeface="Microsoft YaHei"/>
              </a:rPr>
              <a:t>國際收支</a:t>
            </a:r>
            <a:endParaRPr sz="2000">
              <a:latin typeface="Microsoft YaHei"/>
              <a:cs typeface="Microsoft YaHei"/>
            </a:endParaRPr>
          </a:p>
          <a:p>
            <a:pPr marL="92075" marR="130175">
              <a:lnSpc>
                <a:spcPts val="2160"/>
              </a:lnSpc>
              <a:spcBef>
                <a:spcPts val="70"/>
              </a:spcBef>
            </a:pPr>
            <a:r>
              <a:rPr sz="1800" dirty="0">
                <a:latin typeface="DFKai-SB"/>
                <a:cs typeface="DFKai-SB"/>
              </a:rPr>
              <a:t>由於國際收支上升，表示本國經濟 競爭力相對強，外資大量湧入，會 造成</a:t>
            </a:r>
            <a:endParaRPr sz="1800">
              <a:latin typeface="DFKai-SB"/>
              <a:cs typeface="DFKai-SB"/>
            </a:endParaRPr>
          </a:p>
          <a:p>
            <a:pPr marL="92075">
              <a:lnSpc>
                <a:spcPts val="2100"/>
              </a:lnSpc>
            </a:pPr>
            <a:r>
              <a:rPr sz="1800" spc="-5" dirty="0">
                <a:latin typeface="DFKai-SB"/>
                <a:cs typeface="DFKai-SB"/>
              </a:rPr>
              <a:t>貨幣供給增加，可增加股市動</a:t>
            </a:r>
            <a:r>
              <a:rPr sz="1800" dirty="0">
                <a:latin typeface="DFKai-SB"/>
                <a:cs typeface="DFKai-SB"/>
              </a:rPr>
              <a:t>能。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0579" y="3140964"/>
            <a:ext cx="3799840" cy="175450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30670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DFKai-SB"/>
                <a:cs typeface="DFKai-SB"/>
              </a:rPr>
              <a:t>國際收支帳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dirty="0">
                <a:latin typeface="DFKai-SB"/>
                <a:cs typeface="DFKai-SB"/>
              </a:rPr>
              <a:t>經常帳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貿易收支</a:t>
            </a:r>
            <a:r>
              <a:rPr sz="1800" dirty="0">
                <a:latin typeface="Arial"/>
                <a:cs typeface="Arial"/>
              </a:rPr>
              <a:t>)+  </a:t>
            </a:r>
            <a:r>
              <a:rPr sz="1800" dirty="0">
                <a:latin typeface="DFKai-SB"/>
                <a:cs typeface="DFKai-SB"/>
              </a:rPr>
              <a:t>金融帳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投資收支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50"/>
              </a:lnSpc>
            </a:pPr>
            <a:r>
              <a:rPr sz="1800" dirty="0">
                <a:latin typeface="DFKai-SB"/>
                <a:cs typeface="DFKai-SB"/>
              </a:rPr>
              <a:t>貿易收支與國際收支順差，會造成</a:t>
            </a:r>
            <a:endParaRPr sz="1800">
              <a:latin typeface="DFKai-SB"/>
              <a:cs typeface="DFKai-SB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DFKai-SB"/>
                <a:cs typeface="DFKai-SB"/>
              </a:rPr>
              <a:t>外匯存底增加，相對換得新台幣數</a:t>
            </a:r>
            <a:endParaRPr sz="1800">
              <a:latin typeface="DFKai-SB"/>
              <a:cs typeface="DFKai-SB"/>
            </a:endParaRPr>
          </a:p>
          <a:p>
            <a:pPr marL="91440" marR="270510">
              <a:lnSpc>
                <a:spcPts val="2170"/>
              </a:lnSpc>
              <a:spcBef>
                <a:spcPts val="70"/>
              </a:spcBef>
            </a:pPr>
            <a:r>
              <a:rPr sz="1800" dirty="0">
                <a:latin typeface="DFKai-SB"/>
                <a:cs typeface="DFKai-SB"/>
              </a:rPr>
              <a:t>量也增加，也會引發股市泡沫或 通貨膨脹的問題。</a:t>
            </a:r>
            <a:endParaRPr sz="1800">
              <a:latin typeface="DFKai-SB"/>
              <a:cs typeface="DFKai-SB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17182" y="3817620"/>
          <a:ext cx="3743959" cy="29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經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濟成</a:t>
                      </a: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長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率高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升值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國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內外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利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率差距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加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國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際收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支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餘額增加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易順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差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擴大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外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貿訂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單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年增率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增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加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通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貨膨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率上升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貶值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幣供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給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額年增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上升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貶值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國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內股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指數上揚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外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資匯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入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淨額增基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升值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442586" y="5006847"/>
          <a:ext cx="4114163" cy="166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價法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直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接報價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接報價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示方式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US$1=NT$35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NT$1=US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(1/35)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直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覺意義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美</a:t>
                      </a:r>
                      <a:r>
                        <a:rPr sz="1600" spc="395" dirty="0">
                          <a:latin typeface="DFKai-SB"/>
                          <a:cs typeface="DFKai-SB"/>
                        </a:rPr>
                        <a:t>元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為「商品」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新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台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幣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新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台幣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「商品」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tabLst>
                          <a:tab pos="1503045" algn="l"/>
                        </a:tabLst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美</a:t>
                      </a:r>
                      <a:r>
                        <a:rPr sz="1600" spc="385" dirty="0">
                          <a:latin typeface="DFKai-SB"/>
                          <a:cs typeface="DFKai-SB"/>
                        </a:rPr>
                        <a:t>元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錢	</a:t>
                      </a:r>
                      <a:r>
                        <a:rPr sz="2100" b="1" spc="-7" baseline="2182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19</a:t>
                      </a:r>
                      <a:endParaRPr sz="2100" baseline="21825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用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國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家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多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數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國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家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，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包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括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765">
                        <a:lnSpc>
                          <a:spcPts val="187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台灣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歐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元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鎊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澳洲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5400">
                        <a:lnSpc>
                          <a:spcPts val="187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幣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、紐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蘭幣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2397"/>
            <a:ext cx="4427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00"/>
                </a:solidFill>
                <a:latin typeface="Microsoft YaHei"/>
                <a:cs typeface="Microsoft YaHei"/>
              </a:rPr>
              <a:t>遠</a:t>
            </a:r>
            <a:r>
              <a:rPr sz="2700" b="1" dirty="0">
                <a:solidFill>
                  <a:srgbClr val="000000"/>
                </a:solidFill>
                <a:latin typeface="Microsoft YaHei"/>
                <a:cs typeface="Microsoft YaHei"/>
              </a:rPr>
              <a:t>期</a:t>
            </a:r>
            <a:r>
              <a:rPr sz="2700" b="1" spc="-385" dirty="0">
                <a:solidFill>
                  <a:srgbClr val="000000"/>
                </a:solidFill>
                <a:latin typeface="Microsoft YaHei"/>
                <a:cs typeface="Microsoft YaHei"/>
              </a:rPr>
              <a:t>(F</a:t>
            </a:r>
            <a:r>
              <a:rPr sz="2150" b="1" spc="-385" dirty="0">
                <a:solidFill>
                  <a:srgbClr val="000000"/>
                </a:solidFill>
                <a:latin typeface="Microsoft YaHei"/>
                <a:cs typeface="Microsoft YaHei"/>
              </a:rPr>
              <a:t>ORWARD</a:t>
            </a:r>
            <a:r>
              <a:rPr sz="2700" b="1" spc="-385" dirty="0">
                <a:solidFill>
                  <a:srgbClr val="000000"/>
                </a:solidFill>
                <a:latin typeface="Microsoft YaHei"/>
                <a:cs typeface="Microsoft YaHei"/>
              </a:rPr>
              <a:t>)</a:t>
            </a:r>
            <a:r>
              <a:rPr sz="2700" b="1" spc="-5" dirty="0">
                <a:solidFill>
                  <a:srgbClr val="000000"/>
                </a:solidFill>
                <a:latin typeface="Microsoft YaHei"/>
                <a:cs typeface="Microsoft YaHei"/>
              </a:rPr>
              <a:t>與期</a:t>
            </a:r>
            <a:r>
              <a:rPr sz="2700" b="1" dirty="0">
                <a:solidFill>
                  <a:srgbClr val="000000"/>
                </a:solidFill>
                <a:latin typeface="Microsoft YaHei"/>
                <a:cs typeface="Microsoft YaHei"/>
              </a:rPr>
              <a:t>貨</a:t>
            </a:r>
            <a:r>
              <a:rPr sz="2700" b="1" spc="-200" dirty="0">
                <a:solidFill>
                  <a:srgbClr val="000000"/>
                </a:solidFill>
                <a:latin typeface="Microsoft YaHei"/>
                <a:cs typeface="Microsoft YaHei"/>
              </a:rPr>
              <a:t>(F</a:t>
            </a:r>
            <a:r>
              <a:rPr sz="2150" b="1" spc="-200" dirty="0">
                <a:solidFill>
                  <a:srgbClr val="000000"/>
                </a:solidFill>
                <a:latin typeface="Microsoft YaHei"/>
                <a:cs typeface="Microsoft YaHei"/>
              </a:rPr>
              <a:t>UTURES</a:t>
            </a:r>
            <a:r>
              <a:rPr sz="2700" b="1" spc="-200" dirty="0">
                <a:solidFill>
                  <a:srgbClr val="000000"/>
                </a:solidFill>
                <a:latin typeface="Microsoft YaHei"/>
                <a:cs typeface="Microsoft YaHei"/>
              </a:rPr>
              <a:t>)</a:t>
            </a:r>
            <a:endParaRPr sz="2700">
              <a:latin typeface="Microsoft YaHei"/>
              <a:cs typeface="Microsoft Ya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06602"/>
              </p:ext>
            </p:extLst>
          </p:nvPr>
        </p:nvGraphicFramePr>
        <p:xfrm>
          <a:off x="745064" y="908303"/>
          <a:ext cx="7479028" cy="577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 gridSpan="3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DFKai-SB"/>
                          <a:cs typeface="DFKai-SB"/>
                        </a:rPr>
                        <a:t>即期</a:t>
                      </a:r>
                      <a:r>
                        <a:rPr sz="1800" spc="-5" dirty="0">
                          <a:latin typeface="MingLiU_HKSCS"/>
                          <a:cs typeface="MingLiU_HKSCS"/>
                        </a:rPr>
                        <a:t>(spot)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交易就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是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DFKai-SB"/>
                          <a:cs typeface="DFKai-SB"/>
                        </a:rPr>
                        <a:t>交易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之後兩個營業日內完成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交</a:t>
                      </a:r>
                      <a:r>
                        <a:rPr sz="1800" b="1" spc="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割</a:t>
                      </a:r>
                      <a:r>
                        <a:rPr sz="1800" spc="-15" dirty="0">
                          <a:latin typeface="DFKai-SB"/>
                          <a:cs typeface="DFKai-SB"/>
                        </a:rPr>
                        <a:t>者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。超</a:t>
                      </a:r>
                      <a:r>
                        <a:rPr sz="1800" spc="-10" dirty="0">
                          <a:latin typeface="DFKai-SB"/>
                          <a:cs typeface="DFKai-SB"/>
                        </a:rPr>
                        <a:t>過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兩個</a:t>
                      </a:r>
                      <a:r>
                        <a:rPr sz="1800" spc="-10" dirty="0">
                          <a:latin typeface="DFKai-SB"/>
                          <a:cs typeface="DFKai-SB"/>
                        </a:rPr>
                        <a:t>營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業</a:t>
                      </a:r>
                      <a:endParaRPr sz="1800">
                        <a:latin typeface="DFKai-SB"/>
                        <a:cs typeface="DFKai-SB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日才交割者為遠期。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 gridSpan="3"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「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遠期」契約的交易雙方約定，同意在未來的特定時間，按約定的價格，</a:t>
                      </a:r>
                      <a:endParaRPr sz="1800">
                        <a:latin typeface="DFKai-SB"/>
                        <a:cs typeface="DFKai-SB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DFKai-SB"/>
                          <a:cs typeface="DFKai-SB"/>
                        </a:rPr>
                        <a:t>交割約定數量及規格的商品。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 gridSpan="3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遠期交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易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除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了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避險外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，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更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重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要的是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協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助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公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司清楚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做</a:t>
                      </a:r>
                      <a:r>
                        <a:rPr sz="2000" spc="-15" dirty="0">
                          <a:latin typeface="DFKai-SB"/>
                          <a:cs typeface="DFKai-SB"/>
                        </a:rPr>
                        <a:t>決</a:t>
                      </a:r>
                      <a:r>
                        <a:rPr sz="2000" dirty="0">
                          <a:latin typeface="DFKai-SB"/>
                          <a:cs typeface="DFKai-SB"/>
                        </a:rPr>
                        <a:t>策。</a:t>
                      </a:r>
                    </a:p>
                  </a:txBody>
                  <a:tcPr marL="0" marR="0" marT="36195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19">
                <a:tc gridSpan="3">
                  <a:txBody>
                    <a:bodyPr/>
                    <a:lstStyle/>
                    <a:p>
                      <a:pPr marL="116205" marR="153035">
                        <a:lnSpc>
                          <a:spcPct val="100299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期貨契約由遠期契約演變而來，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DFKai-SB"/>
                          <a:cs typeface="DFKai-SB"/>
                        </a:rPr>
                        <a:t>遠期交易可以降低現貨市場部位持有者 的價格風險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，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但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遠期契約的三大缺</a:t>
                      </a:r>
                      <a:r>
                        <a:rPr sz="1800" spc="-2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800" dirty="0">
                          <a:latin typeface="MingLiU_HKSCS"/>
                          <a:cs typeface="MingLiU_HKSCS"/>
                        </a:rPr>
                        <a:t>(1)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交易對手不易尋找</a:t>
                      </a:r>
                      <a:r>
                        <a:rPr sz="1800" spc="-100" dirty="0">
                          <a:latin typeface="DFKai-SB"/>
                          <a:cs typeface="DFKai-SB"/>
                        </a:rPr>
                        <a:t> </a:t>
                      </a:r>
                      <a:r>
                        <a:rPr sz="1800" dirty="0">
                          <a:latin typeface="MingLiU_HKSCS"/>
                          <a:cs typeface="MingLiU_HKSCS"/>
                        </a:rPr>
                        <a:t>(2)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違約風險 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的問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題</a:t>
                      </a:r>
                      <a:r>
                        <a:rPr sz="1800" spc="-10" dirty="0">
                          <a:latin typeface="DFKai-SB"/>
                          <a:cs typeface="DFKai-SB"/>
                        </a:rPr>
                        <a:t> </a:t>
                      </a:r>
                      <a:r>
                        <a:rPr sz="1800" spc="-5" dirty="0">
                          <a:latin typeface="MingLiU_HKSCS"/>
                          <a:cs typeface="MingLiU_HKSCS"/>
                        </a:rPr>
                        <a:t>(3)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臨時轉手的問題。</a:t>
                      </a:r>
                      <a:endParaRPr sz="1800" dirty="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特性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期貨契約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遠期契約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契約金額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交易所決定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由雙方協議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交割日期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交易所決定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由雙方協議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易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場所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集中競價交易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店頭市場交易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商品交割方式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少部分實物交割、多數現</a:t>
                      </a:r>
                      <a:endParaRPr sz="1800">
                        <a:latin typeface="DFKai-SB"/>
                        <a:cs typeface="DFKai-SB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DFKai-SB"/>
                          <a:cs typeface="DFKai-SB"/>
                        </a:rPr>
                        <a:t>金交割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大部分實物交割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價格決定方式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市場決定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雙方協議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結算方式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由結算所每日結算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到期日一次交割結算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交易行為管理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有專門管理機構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雙方自行監督管理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違</a:t>
                      </a:r>
                      <a:r>
                        <a:rPr sz="1800" spc="-5" dirty="0">
                          <a:latin typeface="DFKai-SB"/>
                          <a:cs typeface="DFKai-SB"/>
                        </a:rPr>
                        <a:t>約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風險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低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高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304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保證金之要求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買賣雙方皆要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100"/>
                        </a:lnSpc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不需要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152780"/>
            <a:ext cx="551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Microsoft YaHei"/>
                <a:cs typeface="Microsoft YaHei"/>
              </a:rPr>
              <a:t>貨幣的黃金交叉與死亡交叉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3519" y="1021714"/>
            <a:ext cx="134620" cy="1956435"/>
          </a:xfrm>
          <a:custGeom>
            <a:avLst/>
            <a:gdLst/>
            <a:ahLst/>
            <a:cxnLst/>
            <a:rect l="l" t="t" r="r" b="b"/>
            <a:pathLst>
              <a:path w="134620" h="1956435">
                <a:moveTo>
                  <a:pt x="66435" y="57513"/>
                </a:moveTo>
                <a:lnTo>
                  <a:pt x="52303" y="82546"/>
                </a:lnTo>
                <a:lnTo>
                  <a:pt x="78231" y="1956181"/>
                </a:lnTo>
                <a:lnTo>
                  <a:pt x="107187" y="1955673"/>
                </a:lnTo>
                <a:lnTo>
                  <a:pt x="81259" y="82123"/>
                </a:lnTo>
                <a:lnTo>
                  <a:pt x="66435" y="57513"/>
                </a:lnTo>
                <a:close/>
              </a:path>
              <a:path w="134620" h="1956435">
                <a:moveTo>
                  <a:pt x="65658" y="0"/>
                </a:moveTo>
                <a:lnTo>
                  <a:pt x="0" y="116205"/>
                </a:lnTo>
                <a:lnTo>
                  <a:pt x="2539" y="124968"/>
                </a:lnTo>
                <a:lnTo>
                  <a:pt x="9525" y="128905"/>
                </a:lnTo>
                <a:lnTo>
                  <a:pt x="16382" y="132842"/>
                </a:lnTo>
                <a:lnTo>
                  <a:pt x="25272" y="130429"/>
                </a:lnTo>
                <a:lnTo>
                  <a:pt x="52303" y="82546"/>
                </a:lnTo>
                <a:lnTo>
                  <a:pt x="51561" y="28956"/>
                </a:lnTo>
                <a:lnTo>
                  <a:pt x="80517" y="28575"/>
                </a:lnTo>
                <a:lnTo>
                  <a:pt x="82851" y="28575"/>
                </a:lnTo>
                <a:lnTo>
                  <a:pt x="65658" y="0"/>
                </a:lnTo>
                <a:close/>
              </a:path>
              <a:path w="134620" h="1956435">
                <a:moveTo>
                  <a:pt x="82851" y="28575"/>
                </a:moveTo>
                <a:lnTo>
                  <a:pt x="80517" y="28575"/>
                </a:lnTo>
                <a:lnTo>
                  <a:pt x="81259" y="82123"/>
                </a:lnTo>
                <a:lnTo>
                  <a:pt x="105536" y="122427"/>
                </a:lnTo>
                <a:lnTo>
                  <a:pt x="109600" y="129286"/>
                </a:lnTo>
                <a:lnTo>
                  <a:pt x="118490" y="131445"/>
                </a:lnTo>
                <a:lnTo>
                  <a:pt x="125348" y="127381"/>
                </a:lnTo>
                <a:lnTo>
                  <a:pt x="132206" y="123189"/>
                </a:lnTo>
                <a:lnTo>
                  <a:pt x="134492" y="114300"/>
                </a:lnTo>
                <a:lnTo>
                  <a:pt x="130301" y="107442"/>
                </a:lnTo>
                <a:lnTo>
                  <a:pt x="82851" y="28575"/>
                </a:lnTo>
                <a:close/>
              </a:path>
              <a:path w="134620" h="1956435">
                <a:moveTo>
                  <a:pt x="80517" y="28575"/>
                </a:moveTo>
                <a:lnTo>
                  <a:pt x="51561" y="28956"/>
                </a:lnTo>
                <a:lnTo>
                  <a:pt x="52303" y="82546"/>
                </a:lnTo>
                <a:lnTo>
                  <a:pt x="66435" y="57513"/>
                </a:lnTo>
                <a:lnTo>
                  <a:pt x="53593" y="36195"/>
                </a:lnTo>
                <a:lnTo>
                  <a:pt x="78612" y="35940"/>
                </a:lnTo>
                <a:lnTo>
                  <a:pt x="80619" y="35940"/>
                </a:lnTo>
                <a:lnTo>
                  <a:pt x="80517" y="28575"/>
                </a:lnTo>
                <a:close/>
              </a:path>
              <a:path w="134620" h="1956435">
                <a:moveTo>
                  <a:pt x="80619" y="35940"/>
                </a:moveTo>
                <a:lnTo>
                  <a:pt x="78612" y="35940"/>
                </a:lnTo>
                <a:lnTo>
                  <a:pt x="66435" y="57513"/>
                </a:lnTo>
                <a:lnTo>
                  <a:pt x="81259" y="82123"/>
                </a:lnTo>
                <a:lnTo>
                  <a:pt x="80619" y="35940"/>
                </a:lnTo>
                <a:close/>
              </a:path>
              <a:path w="134620" h="1956435">
                <a:moveTo>
                  <a:pt x="78612" y="35940"/>
                </a:moveTo>
                <a:lnTo>
                  <a:pt x="53593" y="36195"/>
                </a:lnTo>
                <a:lnTo>
                  <a:pt x="66435" y="57513"/>
                </a:lnTo>
                <a:lnTo>
                  <a:pt x="78612" y="35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483" y="2894076"/>
            <a:ext cx="2276475" cy="134620"/>
          </a:xfrm>
          <a:custGeom>
            <a:avLst/>
            <a:gdLst/>
            <a:ahLst/>
            <a:cxnLst/>
            <a:rect l="l" t="t" r="r" b="b"/>
            <a:pathLst>
              <a:path w="2276475" h="134619">
                <a:moveTo>
                  <a:pt x="2251296" y="52070"/>
                </a:moveTo>
                <a:lnTo>
                  <a:pt x="2247265" y="52070"/>
                </a:lnTo>
                <a:lnTo>
                  <a:pt x="2247518" y="81025"/>
                </a:lnTo>
                <a:lnTo>
                  <a:pt x="2193954" y="81431"/>
                </a:lnTo>
                <a:lnTo>
                  <a:pt x="2146680" y="109474"/>
                </a:lnTo>
                <a:lnTo>
                  <a:pt x="2144394" y="118363"/>
                </a:lnTo>
                <a:lnTo>
                  <a:pt x="2152522" y="132079"/>
                </a:lnTo>
                <a:lnTo>
                  <a:pt x="2161413" y="134365"/>
                </a:lnTo>
                <a:lnTo>
                  <a:pt x="2276093" y="66294"/>
                </a:lnTo>
                <a:lnTo>
                  <a:pt x="2251296" y="52070"/>
                </a:lnTo>
                <a:close/>
              </a:path>
              <a:path w="2276475" h="134619">
                <a:moveTo>
                  <a:pt x="2193696" y="52475"/>
                </a:moveTo>
                <a:lnTo>
                  <a:pt x="0" y="69087"/>
                </a:lnTo>
                <a:lnTo>
                  <a:pt x="253" y="98044"/>
                </a:lnTo>
                <a:lnTo>
                  <a:pt x="2193954" y="81431"/>
                </a:lnTo>
                <a:lnTo>
                  <a:pt x="2218645" y="66785"/>
                </a:lnTo>
                <a:lnTo>
                  <a:pt x="2193696" y="52475"/>
                </a:lnTo>
                <a:close/>
              </a:path>
              <a:path w="2276475" h="134619">
                <a:moveTo>
                  <a:pt x="2218645" y="66785"/>
                </a:moveTo>
                <a:lnTo>
                  <a:pt x="2193954" y="81431"/>
                </a:lnTo>
                <a:lnTo>
                  <a:pt x="2247518" y="81025"/>
                </a:lnTo>
                <a:lnTo>
                  <a:pt x="2247502" y="79121"/>
                </a:lnTo>
                <a:lnTo>
                  <a:pt x="2240153" y="79121"/>
                </a:lnTo>
                <a:lnTo>
                  <a:pt x="2218645" y="66785"/>
                </a:lnTo>
                <a:close/>
              </a:path>
              <a:path w="2276475" h="134619">
                <a:moveTo>
                  <a:pt x="2240026" y="54101"/>
                </a:moveTo>
                <a:lnTo>
                  <a:pt x="2218645" y="66785"/>
                </a:lnTo>
                <a:lnTo>
                  <a:pt x="2240153" y="79121"/>
                </a:lnTo>
                <a:lnTo>
                  <a:pt x="2240026" y="54101"/>
                </a:lnTo>
                <a:close/>
              </a:path>
              <a:path w="2276475" h="134619">
                <a:moveTo>
                  <a:pt x="2247282" y="54101"/>
                </a:moveTo>
                <a:lnTo>
                  <a:pt x="2240026" y="54101"/>
                </a:lnTo>
                <a:lnTo>
                  <a:pt x="2240153" y="79121"/>
                </a:lnTo>
                <a:lnTo>
                  <a:pt x="2247502" y="79121"/>
                </a:lnTo>
                <a:lnTo>
                  <a:pt x="2247282" y="54101"/>
                </a:lnTo>
                <a:close/>
              </a:path>
              <a:path w="2276475" h="134619">
                <a:moveTo>
                  <a:pt x="2247265" y="52070"/>
                </a:moveTo>
                <a:lnTo>
                  <a:pt x="2193696" y="52475"/>
                </a:lnTo>
                <a:lnTo>
                  <a:pt x="2218645" y="66785"/>
                </a:lnTo>
                <a:lnTo>
                  <a:pt x="2240026" y="54101"/>
                </a:lnTo>
                <a:lnTo>
                  <a:pt x="2247282" y="54101"/>
                </a:lnTo>
                <a:lnTo>
                  <a:pt x="2247265" y="52070"/>
                </a:lnTo>
                <a:close/>
              </a:path>
              <a:path w="2276475" h="134619">
                <a:moveTo>
                  <a:pt x="2160396" y="0"/>
                </a:moveTo>
                <a:lnTo>
                  <a:pt x="2151506" y="2412"/>
                </a:lnTo>
                <a:lnTo>
                  <a:pt x="2147569" y="9271"/>
                </a:lnTo>
                <a:lnTo>
                  <a:pt x="2143632" y="16256"/>
                </a:lnTo>
                <a:lnTo>
                  <a:pt x="2146045" y="25146"/>
                </a:lnTo>
                <a:lnTo>
                  <a:pt x="2193696" y="52475"/>
                </a:lnTo>
                <a:lnTo>
                  <a:pt x="2251296" y="52070"/>
                </a:lnTo>
                <a:lnTo>
                  <a:pt x="2160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8059" y="1746491"/>
            <a:ext cx="2107691" cy="61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353" y="1792985"/>
            <a:ext cx="1978660" cy="482600"/>
          </a:xfrm>
          <a:custGeom>
            <a:avLst/>
            <a:gdLst/>
            <a:ahLst/>
            <a:cxnLst/>
            <a:rect l="l" t="t" r="r" b="b"/>
            <a:pathLst>
              <a:path w="1978660" h="482600">
                <a:moveTo>
                  <a:pt x="0" y="0"/>
                </a:moveTo>
                <a:lnTo>
                  <a:pt x="35000" y="34920"/>
                </a:lnTo>
                <a:lnTo>
                  <a:pt x="70145" y="69659"/>
                </a:lnTo>
                <a:lnTo>
                  <a:pt x="105574" y="104036"/>
                </a:lnTo>
                <a:lnTo>
                  <a:pt x="141428" y="137870"/>
                </a:lnTo>
                <a:lnTo>
                  <a:pt x="177847" y="170979"/>
                </a:lnTo>
                <a:lnTo>
                  <a:pt x="214971" y="203183"/>
                </a:lnTo>
                <a:lnTo>
                  <a:pt x="252941" y="234301"/>
                </a:lnTo>
                <a:lnTo>
                  <a:pt x="291898" y="264151"/>
                </a:lnTo>
                <a:lnTo>
                  <a:pt x="331982" y="292553"/>
                </a:lnTo>
                <a:lnTo>
                  <a:pt x="373332" y="319325"/>
                </a:lnTo>
                <a:lnTo>
                  <a:pt x="416091" y="344286"/>
                </a:lnTo>
                <a:lnTo>
                  <a:pt x="460398" y="367255"/>
                </a:lnTo>
                <a:lnTo>
                  <a:pt x="506393" y="388052"/>
                </a:lnTo>
                <a:lnTo>
                  <a:pt x="554218" y="406494"/>
                </a:lnTo>
                <a:lnTo>
                  <a:pt x="604012" y="422401"/>
                </a:lnTo>
                <a:lnTo>
                  <a:pt x="645626" y="433386"/>
                </a:lnTo>
                <a:lnTo>
                  <a:pt x="689949" y="443275"/>
                </a:lnTo>
                <a:lnTo>
                  <a:pt x="736637" y="452062"/>
                </a:lnTo>
                <a:lnTo>
                  <a:pt x="785348" y="459740"/>
                </a:lnTo>
                <a:lnTo>
                  <a:pt x="835737" y="466304"/>
                </a:lnTo>
                <a:lnTo>
                  <a:pt x="887462" y="471746"/>
                </a:lnTo>
                <a:lnTo>
                  <a:pt x="940178" y="476060"/>
                </a:lnTo>
                <a:lnTo>
                  <a:pt x="993543" y="479240"/>
                </a:lnTo>
                <a:lnTo>
                  <a:pt x="1047212" y="481279"/>
                </a:lnTo>
                <a:lnTo>
                  <a:pt x="1100844" y="482171"/>
                </a:lnTo>
                <a:lnTo>
                  <a:pt x="1154094" y="481910"/>
                </a:lnTo>
                <a:lnTo>
                  <a:pt x="1206618" y="480488"/>
                </a:lnTo>
                <a:lnTo>
                  <a:pt x="1258074" y="477900"/>
                </a:lnTo>
                <a:lnTo>
                  <a:pt x="1308119" y="474139"/>
                </a:lnTo>
                <a:lnTo>
                  <a:pt x="1356408" y="469199"/>
                </a:lnTo>
                <a:lnTo>
                  <a:pt x="1402598" y="463073"/>
                </a:lnTo>
                <a:lnTo>
                  <a:pt x="1446346" y="455754"/>
                </a:lnTo>
                <a:lnTo>
                  <a:pt x="1487309" y="447237"/>
                </a:lnTo>
                <a:lnTo>
                  <a:pt x="1525143" y="437514"/>
                </a:lnTo>
                <a:lnTo>
                  <a:pt x="1575961" y="420596"/>
                </a:lnTo>
                <a:lnTo>
                  <a:pt x="1622947" y="400218"/>
                </a:lnTo>
                <a:lnTo>
                  <a:pt x="1666418" y="376670"/>
                </a:lnTo>
                <a:lnTo>
                  <a:pt x="1706696" y="350240"/>
                </a:lnTo>
                <a:lnTo>
                  <a:pt x="1744098" y="321216"/>
                </a:lnTo>
                <a:lnTo>
                  <a:pt x="1778945" y="289886"/>
                </a:lnTo>
                <a:lnTo>
                  <a:pt x="1811555" y="256538"/>
                </a:lnTo>
                <a:lnTo>
                  <a:pt x="1842250" y="221462"/>
                </a:lnTo>
                <a:lnTo>
                  <a:pt x="1871347" y="184944"/>
                </a:lnTo>
                <a:lnTo>
                  <a:pt x="1899166" y="147273"/>
                </a:lnTo>
                <a:lnTo>
                  <a:pt x="1926027" y="108738"/>
                </a:lnTo>
                <a:lnTo>
                  <a:pt x="1952249" y="69626"/>
                </a:lnTo>
                <a:lnTo>
                  <a:pt x="1978152" y="30225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4447" y="1257300"/>
            <a:ext cx="1420368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073" y="1294638"/>
            <a:ext cx="1298575" cy="1556385"/>
          </a:xfrm>
          <a:custGeom>
            <a:avLst/>
            <a:gdLst/>
            <a:ahLst/>
            <a:cxnLst/>
            <a:rect l="l" t="t" r="r" b="b"/>
            <a:pathLst>
              <a:path w="1298575" h="1556385">
                <a:moveTo>
                  <a:pt x="0" y="1556003"/>
                </a:moveTo>
                <a:lnTo>
                  <a:pt x="52823" y="1548428"/>
                </a:lnTo>
                <a:lnTo>
                  <a:pt x="105509" y="1540714"/>
                </a:lnTo>
                <a:lnTo>
                  <a:pt x="157918" y="1532723"/>
                </a:lnTo>
                <a:lnTo>
                  <a:pt x="209912" y="1524317"/>
                </a:lnTo>
                <a:lnTo>
                  <a:pt x="261352" y="1515357"/>
                </a:lnTo>
                <a:lnTo>
                  <a:pt x="312101" y="1505706"/>
                </a:lnTo>
                <a:lnTo>
                  <a:pt x="362019" y="1495225"/>
                </a:lnTo>
                <a:lnTo>
                  <a:pt x="410969" y="1483776"/>
                </a:lnTo>
                <a:lnTo>
                  <a:pt x="458813" y="1471219"/>
                </a:lnTo>
                <a:lnTo>
                  <a:pt x="505411" y="1457418"/>
                </a:lnTo>
                <a:lnTo>
                  <a:pt x="550626" y="1442233"/>
                </a:lnTo>
                <a:lnTo>
                  <a:pt x="594319" y="1425526"/>
                </a:lnTo>
                <a:lnTo>
                  <a:pt x="636351" y="1407159"/>
                </a:lnTo>
                <a:lnTo>
                  <a:pt x="676585" y="1386994"/>
                </a:lnTo>
                <a:lnTo>
                  <a:pt x="714883" y="1364891"/>
                </a:lnTo>
                <a:lnTo>
                  <a:pt x="751105" y="1340714"/>
                </a:lnTo>
                <a:lnTo>
                  <a:pt x="785113" y="1314323"/>
                </a:lnTo>
                <a:lnTo>
                  <a:pt x="818586" y="1283203"/>
                </a:lnTo>
                <a:lnTo>
                  <a:pt x="849333" y="1248634"/>
                </a:lnTo>
                <a:lnTo>
                  <a:pt x="877574" y="1211003"/>
                </a:lnTo>
                <a:lnTo>
                  <a:pt x="903531" y="1170697"/>
                </a:lnTo>
                <a:lnTo>
                  <a:pt x="927425" y="1128104"/>
                </a:lnTo>
                <a:lnTo>
                  <a:pt x="949476" y="1083611"/>
                </a:lnTo>
                <a:lnTo>
                  <a:pt x="969905" y="1037604"/>
                </a:lnTo>
                <a:lnTo>
                  <a:pt x="988933" y="990473"/>
                </a:lnTo>
                <a:lnTo>
                  <a:pt x="1006780" y="942602"/>
                </a:lnTo>
                <a:lnTo>
                  <a:pt x="1023669" y="894382"/>
                </a:lnTo>
                <a:lnTo>
                  <a:pt x="1039819" y="846197"/>
                </a:lnTo>
                <a:lnTo>
                  <a:pt x="1055451" y="798437"/>
                </a:lnTo>
                <a:lnTo>
                  <a:pt x="1070786" y="751487"/>
                </a:lnTo>
                <a:lnTo>
                  <a:pt x="1086045" y="705736"/>
                </a:lnTo>
                <a:lnTo>
                  <a:pt x="1101449" y="661571"/>
                </a:lnTo>
                <a:lnTo>
                  <a:pt x="1117218" y="619378"/>
                </a:lnTo>
                <a:lnTo>
                  <a:pt x="1136319" y="569150"/>
                </a:lnTo>
                <a:lnTo>
                  <a:pt x="1154184" y="519542"/>
                </a:lnTo>
                <a:lnTo>
                  <a:pt x="1170915" y="470502"/>
                </a:lnTo>
                <a:lnTo>
                  <a:pt x="1186614" y="421979"/>
                </a:lnTo>
                <a:lnTo>
                  <a:pt x="1201385" y="373921"/>
                </a:lnTo>
                <a:lnTo>
                  <a:pt x="1215330" y="326276"/>
                </a:lnTo>
                <a:lnTo>
                  <a:pt x="1228552" y="278993"/>
                </a:lnTo>
                <a:lnTo>
                  <a:pt x="1241154" y="232021"/>
                </a:lnTo>
                <a:lnTo>
                  <a:pt x="1253238" y="185306"/>
                </a:lnTo>
                <a:lnTo>
                  <a:pt x="1264906" y="138799"/>
                </a:lnTo>
                <a:lnTo>
                  <a:pt x="1276262" y="92446"/>
                </a:lnTo>
                <a:lnTo>
                  <a:pt x="1287408" y="46197"/>
                </a:lnTo>
                <a:lnTo>
                  <a:pt x="1298448" y="0"/>
                </a:lnTo>
              </a:path>
            </a:pathLst>
          </a:custGeom>
          <a:ln w="35051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7529" y="1153795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M1B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385" y="161709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127" y="2488133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黃金交叉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9766" y="1012571"/>
            <a:ext cx="134620" cy="1940560"/>
          </a:xfrm>
          <a:custGeom>
            <a:avLst/>
            <a:gdLst/>
            <a:ahLst/>
            <a:cxnLst/>
            <a:rect l="l" t="t" r="r" b="b"/>
            <a:pathLst>
              <a:path w="134620" h="1940560">
                <a:moveTo>
                  <a:pt x="67183" y="57403"/>
                </a:moveTo>
                <a:lnTo>
                  <a:pt x="52705" y="82223"/>
                </a:lnTo>
                <a:lnTo>
                  <a:pt x="52705" y="1940052"/>
                </a:lnTo>
                <a:lnTo>
                  <a:pt x="81661" y="1940052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940560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1940560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940560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940560">
                <a:moveTo>
                  <a:pt x="81661" y="36067"/>
                </a:moveTo>
                <a:lnTo>
                  <a:pt x="79629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940560">
                <a:moveTo>
                  <a:pt x="79629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9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6822" y="2860801"/>
            <a:ext cx="2423795" cy="134620"/>
          </a:xfrm>
          <a:custGeom>
            <a:avLst/>
            <a:gdLst/>
            <a:ahLst/>
            <a:cxnLst/>
            <a:rect l="l" t="t" r="r" b="b"/>
            <a:pathLst>
              <a:path w="2423795" h="134619">
                <a:moveTo>
                  <a:pt x="2398329" y="51815"/>
                </a:moveTo>
                <a:lnTo>
                  <a:pt x="2394330" y="51815"/>
                </a:lnTo>
                <a:lnTo>
                  <a:pt x="2394711" y="80772"/>
                </a:lnTo>
                <a:lnTo>
                  <a:pt x="2341270" y="81333"/>
                </a:lnTo>
                <a:lnTo>
                  <a:pt x="2293874" y="109600"/>
                </a:lnTo>
                <a:lnTo>
                  <a:pt x="2291715" y="118490"/>
                </a:lnTo>
                <a:lnTo>
                  <a:pt x="2299843" y="132207"/>
                </a:lnTo>
                <a:lnTo>
                  <a:pt x="2308732" y="134493"/>
                </a:lnTo>
                <a:lnTo>
                  <a:pt x="2315591" y="130301"/>
                </a:lnTo>
                <a:lnTo>
                  <a:pt x="2423286" y="66039"/>
                </a:lnTo>
                <a:lnTo>
                  <a:pt x="2398329" y="51815"/>
                </a:lnTo>
                <a:close/>
              </a:path>
              <a:path w="2423795" h="134619">
                <a:moveTo>
                  <a:pt x="2340737" y="52378"/>
                </a:moveTo>
                <a:lnTo>
                  <a:pt x="0" y="76962"/>
                </a:lnTo>
                <a:lnTo>
                  <a:pt x="253" y="105918"/>
                </a:lnTo>
                <a:lnTo>
                  <a:pt x="2341270" y="81333"/>
                </a:lnTo>
                <a:lnTo>
                  <a:pt x="2365856" y="66654"/>
                </a:lnTo>
                <a:lnTo>
                  <a:pt x="2340737" y="52378"/>
                </a:lnTo>
                <a:close/>
              </a:path>
              <a:path w="2423795" h="134619">
                <a:moveTo>
                  <a:pt x="2365856" y="66654"/>
                </a:moveTo>
                <a:lnTo>
                  <a:pt x="2341270" y="81333"/>
                </a:lnTo>
                <a:lnTo>
                  <a:pt x="2394711" y="80772"/>
                </a:lnTo>
                <a:lnTo>
                  <a:pt x="2394686" y="78867"/>
                </a:lnTo>
                <a:lnTo>
                  <a:pt x="2387346" y="78867"/>
                </a:lnTo>
                <a:lnTo>
                  <a:pt x="2365856" y="66654"/>
                </a:lnTo>
                <a:close/>
              </a:path>
              <a:path w="2423795" h="134619">
                <a:moveTo>
                  <a:pt x="2387092" y="53975"/>
                </a:moveTo>
                <a:lnTo>
                  <a:pt x="2365856" y="66654"/>
                </a:lnTo>
                <a:lnTo>
                  <a:pt x="2387346" y="78867"/>
                </a:lnTo>
                <a:lnTo>
                  <a:pt x="2387092" y="53975"/>
                </a:lnTo>
                <a:close/>
              </a:path>
              <a:path w="2423795" h="134619">
                <a:moveTo>
                  <a:pt x="2394359" y="53975"/>
                </a:moveTo>
                <a:lnTo>
                  <a:pt x="2387092" y="53975"/>
                </a:lnTo>
                <a:lnTo>
                  <a:pt x="2387346" y="78867"/>
                </a:lnTo>
                <a:lnTo>
                  <a:pt x="2394686" y="78867"/>
                </a:lnTo>
                <a:lnTo>
                  <a:pt x="2394359" y="53975"/>
                </a:lnTo>
                <a:close/>
              </a:path>
              <a:path w="2423795" h="134619">
                <a:moveTo>
                  <a:pt x="2394330" y="51815"/>
                </a:moveTo>
                <a:lnTo>
                  <a:pt x="2340737" y="52378"/>
                </a:lnTo>
                <a:lnTo>
                  <a:pt x="2365856" y="66654"/>
                </a:lnTo>
                <a:lnTo>
                  <a:pt x="2387092" y="53975"/>
                </a:lnTo>
                <a:lnTo>
                  <a:pt x="2394359" y="53975"/>
                </a:lnTo>
                <a:lnTo>
                  <a:pt x="2394330" y="51815"/>
                </a:lnTo>
                <a:close/>
              </a:path>
              <a:path w="2423795" h="134619">
                <a:moveTo>
                  <a:pt x="2307335" y="0"/>
                </a:moveTo>
                <a:lnTo>
                  <a:pt x="2298446" y="2412"/>
                </a:lnTo>
                <a:lnTo>
                  <a:pt x="2290572" y="16383"/>
                </a:lnTo>
                <a:lnTo>
                  <a:pt x="2292984" y="25146"/>
                </a:lnTo>
                <a:lnTo>
                  <a:pt x="2299970" y="29210"/>
                </a:lnTo>
                <a:lnTo>
                  <a:pt x="2340737" y="52378"/>
                </a:lnTo>
                <a:lnTo>
                  <a:pt x="2394330" y="51815"/>
                </a:lnTo>
                <a:lnTo>
                  <a:pt x="2398329" y="51815"/>
                </a:lnTo>
                <a:lnTo>
                  <a:pt x="230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144" y="1638312"/>
            <a:ext cx="2350007" cy="664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9914" y="1689100"/>
            <a:ext cx="2217420" cy="532130"/>
          </a:xfrm>
          <a:custGeom>
            <a:avLst/>
            <a:gdLst/>
            <a:ahLst/>
            <a:cxnLst/>
            <a:rect l="l" t="t" r="r" b="b"/>
            <a:pathLst>
              <a:path w="2217420" h="532130">
                <a:moveTo>
                  <a:pt x="0" y="531749"/>
                </a:moveTo>
                <a:lnTo>
                  <a:pt x="41284" y="497777"/>
                </a:lnTo>
                <a:lnTo>
                  <a:pt x="82590" y="463927"/>
                </a:lnTo>
                <a:lnTo>
                  <a:pt x="123937" y="430322"/>
                </a:lnTo>
                <a:lnTo>
                  <a:pt x="165346" y="397087"/>
                </a:lnTo>
                <a:lnTo>
                  <a:pt x="206835" y="364344"/>
                </a:lnTo>
                <a:lnTo>
                  <a:pt x="248426" y="332218"/>
                </a:lnTo>
                <a:lnTo>
                  <a:pt x="290137" y="300831"/>
                </a:lnTo>
                <a:lnTo>
                  <a:pt x="331989" y="270307"/>
                </a:lnTo>
                <a:lnTo>
                  <a:pt x="374002" y="240769"/>
                </a:lnTo>
                <a:lnTo>
                  <a:pt x="416196" y="212342"/>
                </a:lnTo>
                <a:lnTo>
                  <a:pt x="458590" y="185148"/>
                </a:lnTo>
                <a:lnTo>
                  <a:pt x="501205" y="159312"/>
                </a:lnTo>
                <a:lnTo>
                  <a:pt x="544061" y="134956"/>
                </a:lnTo>
                <a:lnTo>
                  <a:pt x="587176" y="112204"/>
                </a:lnTo>
                <a:lnTo>
                  <a:pt x="630572" y="91180"/>
                </a:lnTo>
                <a:lnTo>
                  <a:pt x="674268" y="72006"/>
                </a:lnTo>
                <a:lnTo>
                  <a:pt x="718284" y="54808"/>
                </a:lnTo>
                <a:lnTo>
                  <a:pt x="762640" y="39707"/>
                </a:lnTo>
                <a:lnTo>
                  <a:pt x="807357" y="26829"/>
                </a:lnTo>
                <a:lnTo>
                  <a:pt x="852452" y="16295"/>
                </a:lnTo>
                <a:lnTo>
                  <a:pt x="897948" y="8230"/>
                </a:lnTo>
                <a:lnTo>
                  <a:pt x="943864" y="2757"/>
                </a:lnTo>
                <a:lnTo>
                  <a:pt x="990218" y="0"/>
                </a:lnTo>
                <a:lnTo>
                  <a:pt x="1034237" y="680"/>
                </a:lnTo>
                <a:lnTo>
                  <a:pt x="1080409" y="5031"/>
                </a:lnTo>
                <a:lnTo>
                  <a:pt x="1128478" y="12772"/>
                </a:lnTo>
                <a:lnTo>
                  <a:pt x="1178185" y="23620"/>
                </a:lnTo>
                <a:lnTo>
                  <a:pt x="1229272" y="37293"/>
                </a:lnTo>
                <a:lnTo>
                  <a:pt x="1281480" y="53508"/>
                </a:lnTo>
                <a:lnTo>
                  <a:pt x="1334551" y="71982"/>
                </a:lnTo>
                <a:lnTo>
                  <a:pt x="1388228" y="92435"/>
                </a:lnTo>
                <a:lnTo>
                  <a:pt x="1442250" y="114582"/>
                </a:lnTo>
                <a:lnTo>
                  <a:pt x="1496361" y="138143"/>
                </a:lnTo>
                <a:lnTo>
                  <a:pt x="1550302" y="162834"/>
                </a:lnTo>
                <a:lnTo>
                  <a:pt x="1603815" y="188374"/>
                </a:lnTo>
                <a:lnTo>
                  <a:pt x="1656641" y="214480"/>
                </a:lnTo>
                <a:lnTo>
                  <a:pt x="1708523" y="240869"/>
                </a:lnTo>
                <a:lnTo>
                  <a:pt x="1759201" y="267260"/>
                </a:lnTo>
                <a:lnTo>
                  <a:pt x="1808419" y="293370"/>
                </a:lnTo>
                <a:lnTo>
                  <a:pt x="1855916" y="318917"/>
                </a:lnTo>
                <a:lnTo>
                  <a:pt x="1901436" y="343618"/>
                </a:lnTo>
                <a:lnTo>
                  <a:pt x="1944719" y="367192"/>
                </a:lnTo>
                <a:lnTo>
                  <a:pt x="1985508" y="389355"/>
                </a:lnTo>
                <a:lnTo>
                  <a:pt x="2023545" y="409826"/>
                </a:lnTo>
                <a:lnTo>
                  <a:pt x="2058570" y="428322"/>
                </a:lnTo>
                <a:lnTo>
                  <a:pt x="2118555" y="458260"/>
                </a:lnTo>
                <a:lnTo>
                  <a:pt x="2217348" y="502142"/>
                </a:lnTo>
                <a:lnTo>
                  <a:pt x="2198401" y="498475"/>
                </a:lnTo>
                <a:lnTo>
                  <a:pt x="2144355" y="480139"/>
                </a:lnTo>
                <a:lnTo>
                  <a:pt x="2113407" y="469138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4684" y="1107947"/>
            <a:ext cx="1780032" cy="1748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2502" y="1159117"/>
            <a:ext cx="1649095" cy="1618615"/>
          </a:xfrm>
          <a:custGeom>
            <a:avLst/>
            <a:gdLst/>
            <a:ahLst/>
            <a:cxnLst/>
            <a:rect l="l" t="t" r="r" b="b"/>
            <a:pathLst>
              <a:path w="1649095" h="1618614">
                <a:moveTo>
                  <a:pt x="0" y="237247"/>
                </a:moveTo>
                <a:lnTo>
                  <a:pt x="30871" y="197961"/>
                </a:lnTo>
                <a:lnTo>
                  <a:pt x="61999" y="159648"/>
                </a:lnTo>
                <a:lnTo>
                  <a:pt x="93635" y="123277"/>
                </a:lnTo>
                <a:lnTo>
                  <a:pt x="126030" y="89815"/>
                </a:lnTo>
                <a:lnTo>
                  <a:pt x="159434" y="60229"/>
                </a:lnTo>
                <a:lnTo>
                  <a:pt x="194098" y="35487"/>
                </a:lnTo>
                <a:lnTo>
                  <a:pt x="230273" y="16556"/>
                </a:lnTo>
                <a:lnTo>
                  <a:pt x="268210" y="4405"/>
                </a:lnTo>
                <a:lnTo>
                  <a:pt x="308159" y="0"/>
                </a:lnTo>
                <a:lnTo>
                  <a:pt x="350371" y="4309"/>
                </a:lnTo>
                <a:lnTo>
                  <a:pt x="395097" y="18299"/>
                </a:lnTo>
                <a:lnTo>
                  <a:pt x="453907" y="49929"/>
                </a:lnTo>
                <a:lnTo>
                  <a:pt x="517167" y="96603"/>
                </a:lnTo>
                <a:lnTo>
                  <a:pt x="550201" y="124889"/>
                </a:lnTo>
                <a:lnTo>
                  <a:pt x="584030" y="156104"/>
                </a:lnTo>
                <a:lnTo>
                  <a:pt x="618548" y="189971"/>
                </a:lnTo>
                <a:lnTo>
                  <a:pt x="653650" y="226213"/>
                </a:lnTo>
                <a:lnTo>
                  <a:pt x="689228" y="264552"/>
                </a:lnTo>
                <a:lnTo>
                  <a:pt x="725179" y="304712"/>
                </a:lnTo>
                <a:lnTo>
                  <a:pt x="761395" y="346415"/>
                </a:lnTo>
                <a:lnTo>
                  <a:pt x="797771" y="389384"/>
                </a:lnTo>
                <a:lnTo>
                  <a:pt x="834201" y="433341"/>
                </a:lnTo>
                <a:lnTo>
                  <a:pt x="870580" y="478010"/>
                </a:lnTo>
                <a:lnTo>
                  <a:pt x="906801" y="523112"/>
                </a:lnTo>
                <a:lnTo>
                  <a:pt x="942758" y="568372"/>
                </a:lnTo>
                <a:lnTo>
                  <a:pt x="978346" y="613511"/>
                </a:lnTo>
                <a:lnTo>
                  <a:pt x="1013459" y="658252"/>
                </a:lnTo>
                <a:lnTo>
                  <a:pt x="1041285" y="694514"/>
                </a:lnTo>
                <a:lnTo>
                  <a:pt x="1070161" y="733513"/>
                </a:lnTo>
                <a:lnTo>
                  <a:pt x="1099935" y="774929"/>
                </a:lnTo>
                <a:lnTo>
                  <a:pt x="1130454" y="818442"/>
                </a:lnTo>
                <a:lnTo>
                  <a:pt x="1161565" y="863733"/>
                </a:lnTo>
                <a:lnTo>
                  <a:pt x="1193116" y="910481"/>
                </a:lnTo>
                <a:lnTo>
                  <a:pt x="1224955" y="958368"/>
                </a:lnTo>
                <a:lnTo>
                  <a:pt x="1256928" y="1007072"/>
                </a:lnTo>
                <a:lnTo>
                  <a:pt x="1288884" y="1056275"/>
                </a:lnTo>
                <a:lnTo>
                  <a:pt x="1320669" y="1105657"/>
                </a:lnTo>
                <a:lnTo>
                  <a:pt x="1352132" y="1154898"/>
                </a:lnTo>
                <a:lnTo>
                  <a:pt x="1383119" y="1203677"/>
                </a:lnTo>
                <a:lnTo>
                  <a:pt x="1413478" y="1251676"/>
                </a:lnTo>
                <a:lnTo>
                  <a:pt x="1443057" y="1298574"/>
                </a:lnTo>
                <a:lnTo>
                  <a:pt x="1471702" y="1344052"/>
                </a:lnTo>
                <a:lnTo>
                  <a:pt x="1499262" y="1387790"/>
                </a:lnTo>
                <a:lnTo>
                  <a:pt x="1525584" y="1429468"/>
                </a:lnTo>
                <a:lnTo>
                  <a:pt x="1550515" y="1468767"/>
                </a:lnTo>
                <a:lnTo>
                  <a:pt x="1573902" y="1505366"/>
                </a:lnTo>
                <a:lnTo>
                  <a:pt x="1595594" y="1538946"/>
                </a:lnTo>
                <a:lnTo>
                  <a:pt x="1633279" y="1595769"/>
                </a:lnTo>
                <a:lnTo>
                  <a:pt x="1648968" y="1618372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6488" y="2536063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M1B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3369" y="2188921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2513" y="1319529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死亡交叉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4258" y="3181603"/>
            <a:ext cx="5067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M1B</a:t>
            </a:r>
            <a:r>
              <a:rPr sz="1800" spc="-5" dirty="0">
                <a:latin typeface="DFKai-SB"/>
                <a:cs typeface="DFKai-SB"/>
              </a:rPr>
              <a:t>是含有交易與投資目的，是戰鬥貨幣。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M2</a:t>
            </a:r>
            <a:r>
              <a:rPr sz="1800" dirty="0">
                <a:latin typeface="DFKai-SB"/>
                <a:cs typeface="DFKai-SB"/>
              </a:rPr>
              <a:t>是傾向保值與保</a:t>
            </a:r>
            <a:r>
              <a:rPr sz="1800" spc="-15" dirty="0">
                <a:latin typeface="DFKai-SB"/>
                <a:cs typeface="DFKai-SB"/>
              </a:rPr>
              <a:t>本</a:t>
            </a:r>
            <a:r>
              <a:rPr sz="1800" dirty="0">
                <a:latin typeface="DFKai-SB"/>
                <a:cs typeface="DFKai-SB"/>
              </a:rPr>
              <a:t>，是防衛貨幣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景氣好，人人持有戰鬥貨幣，所以</a:t>
            </a:r>
            <a:r>
              <a:rPr sz="1800" dirty="0">
                <a:latin typeface="Arial"/>
                <a:cs typeface="Arial"/>
              </a:rPr>
              <a:t>M1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DFKai-SB"/>
                <a:cs typeface="DFKai-SB"/>
              </a:rPr>
              <a:t>成長率會高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DFKai-SB"/>
                <a:cs typeface="DFKai-SB"/>
              </a:rPr>
              <a:t>景氣不好，人人轉為防衛貨幣，所</a:t>
            </a:r>
            <a:r>
              <a:rPr sz="1800" dirty="0">
                <a:latin typeface="DFKai-SB"/>
                <a:cs typeface="DFKai-SB"/>
              </a:rPr>
              <a:t>以</a:t>
            </a:r>
            <a:r>
              <a:rPr sz="1800" spc="-10" dirty="0">
                <a:latin typeface="Arial"/>
                <a:cs typeface="Arial"/>
              </a:rPr>
              <a:t>M2</a:t>
            </a:r>
            <a:r>
              <a:rPr sz="1800" spc="-5" dirty="0">
                <a:latin typeface="DFKai-SB"/>
                <a:cs typeface="DFKai-SB"/>
              </a:rPr>
              <a:t>會高。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843" y="995172"/>
            <a:ext cx="2856865" cy="1201420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M1A=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通貨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支存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活存</a:t>
            </a:r>
            <a:r>
              <a:rPr sz="1800" spc="-5" dirty="0">
                <a:latin typeface="DFKai-SB"/>
                <a:cs typeface="DFKai-SB"/>
              </a:rPr>
              <a:t>，  意義在於能提供</a:t>
            </a:r>
            <a:r>
              <a:rPr sz="1800" spc="-5" dirty="0">
                <a:solidFill>
                  <a:srgbClr val="FF0000"/>
                </a:solidFill>
                <a:latin typeface="DFKai-SB"/>
                <a:cs typeface="DFKai-SB"/>
              </a:rPr>
              <a:t>交易功能</a:t>
            </a:r>
            <a:r>
              <a:rPr sz="1800" spc="-5" dirty="0">
                <a:latin typeface="DFKai-SB"/>
                <a:cs typeface="DFKai-SB"/>
              </a:rPr>
              <a:t>，  當景氣好時，人人都會創 業做生意，因此</a:t>
            </a:r>
            <a:r>
              <a:rPr sz="1800" spc="-5" dirty="0">
                <a:latin typeface="Arial"/>
                <a:cs typeface="Arial"/>
              </a:rPr>
              <a:t>M1A</a:t>
            </a:r>
            <a:r>
              <a:rPr sz="1800" spc="-5" dirty="0">
                <a:latin typeface="DFKai-SB"/>
                <a:cs typeface="DFKai-SB"/>
              </a:rPr>
              <a:t>會高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652" y="2436876"/>
            <a:ext cx="2725420" cy="1754505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ts val="2155"/>
              </a:lnSpc>
              <a:spcBef>
                <a:spcPts val="30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M1B=M1A+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活儲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M1B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155"/>
              </a:lnSpc>
            </a:pPr>
            <a:r>
              <a:rPr sz="1800" dirty="0">
                <a:latin typeface="DFKai-SB"/>
                <a:cs typeface="DFKai-SB"/>
              </a:rPr>
              <a:t>是同時具有</a:t>
            </a:r>
            <a:r>
              <a:rPr sz="1800" dirty="0">
                <a:solidFill>
                  <a:srgbClr val="FF0000"/>
                </a:solidFill>
                <a:latin typeface="DFKai-SB"/>
                <a:cs typeface="DFKai-SB"/>
              </a:rPr>
              <a:t>交易與短期購</a:t>
            </a:r>
            <a:endParaRPr sz="1800">
              <a:latin typeface="DFKai-SB"/>
              <a:cs typeface="DFKai-SB"/>
            </a:endParaRPr>
          </a:p>
          <a:p>
            <a:pPr marL="90805" marR="109220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DFKai-SB"/>
                <a:cs typeface="DFKai-SB"/>
              </a:rPr>
              <a:t>買力儲藏</a:t>
            </a:r>
            <a:r>
              <a:rPr sz="1800" dirty="0">
                <a:latin typeface="DFKai-SB"/>
                <a:cs typeface="DFKai-SB"/>
              </a:rPr>
              <a:t>效果。當景氣 好時，股市也會好，人 人會去投資，因此活儲 增加，</a:t>
            </a:r>
            <a:endParaRPr sz="1800">
              <a:latin typeface="DFKai-SB"/>
              <a:cs typeface="DFKai-SB"/>
            </a:endParaRPr>
          </a:p>
          <a:p>
            <a:pPr marL="90805" algn="just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M1B</a:t>
            </a:r>
            <a:r>
              <a:rPr sz="1800" spc="-5" dirty="0">
                <a:latin typeface="DFKai-SB"/>
                <a:cs typeface="DFKai-SB"/>
              </a:rPr>
              <a:t>會高。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595" y="4364735"/>
            <a:ext cx="2857500" cy="2032000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14604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M2=M1B+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準貨幣</a:t>
            </a:r>
            <a:r>
              <a:rPr sz="1800" spc="-5" dirty="0">
                <a:latin typeface="DFKai-SB"/>
                <a:cs typeface="DFKai-SB"/>
              </a:rPr>
              <a:t>。準貨幣 包含了定期存款、郵政儲 金、外幣存款、附買回交 </a:t>
            </a:r>
            <a:r>
              <a:rPr sz="1800" dirty="0">
                <a:latin typeface="DFKai-SB"/>
                <a:cs typeface="DFKai-SB"/>
              </a:rPr>
              <a:t>易及外國人持有本國貨幣 ，為一項中長期投資工具 。</a:t>
            </a:r>
            <a:r>
              <a:rPr sz="1800" spc="-55" dirty="0">
                <a:latin typeface="DFKai-SB"/>
                <a:cs typeface="DFKai-SB"/>
              </a:rPr>
              <a:t> </a:t>
            </a:r>
            <a:r>
              <a:rPr sz="1800" dirty="0">
                <a:latin typeface="DFKai-SB"/>
                <a:cs typeface="DFKai-SB"/>
              </a:rPr>
              <a:t>當景氣不好時，投資比 較</a:t>
            </a:r>
            <a:r>
              <a:rPr sz="1800" spc="-45" dirty="0">
                <a:latin typeface="DFKai-SB"/>
                <a:cs typeface="DFKai-SB"/>
              </a:rPr>
              <a:t> </a:t>
            </a:r>
            <a:r>
              <a:rPr sz="1800" spc="-5" dirty="0">
                <a:latin typeface="DFKai-SB"/>
                <a:cs typeface="DFKai-SB"/>
              </a:rPr>
              <a:t>保守，準貨幣成長會增 加。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72128" y="6224015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5484" y="6030467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59">
                <a:moveTo>
                  <a:pt x="0" y="0"/>
                </a:moveTo>
                <a:lnTo>
                  <a:pt x="285445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4984" y="603046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9411" y="603046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79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2128" y="603046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5156" y="583539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8559" y="583539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1964" y="583539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2988" y="5835396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6392" y="583539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5892" y="5835396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9295" y="583539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6415" y="5835396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9820" y="583539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04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2128" y="5835396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2128" y="5641847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72128" y="5446776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72128" y="5253228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72128" y="5058155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72128" y="4864608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72128" y="4669535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2128" y="4475988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2128" y="4475988"/>
            <a:ext cx="0" cy="1943100"/>
          </a:xfrm>
          <a:custGeom>
            <a:avLst/>
            <a:gdLst/>
            <a:ahLst/>
            <a:cxnLst/>
            <a:rect l="l" t="t" r="r" b="b"/>
            <a:pathLst>
              <a:path h="1943100">
                <a:moveTo>
                  <a:pt x="0" y="1943100"/>
                </a:moveTo>
                <a:lnTo>
                  <a:pt x="0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29455" y="641908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29455" y="622401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29455" y="603046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29455" y="583539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9455" y="564184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29455" y="544677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29455" y="525322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29455" y="50581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9455" y="486460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29455" y="466953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29455" y="447598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72128" y="6419088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2128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04588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38571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71032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3492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7476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69935" y="641908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12192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94453" y="4729734"/>
            <a:ext cx="3286125" cy="1153795"/>
          </a:xfrm>
          <a:custGeom>
            <a:avLst/>
            <a:gdLst/>
            <a:ahLst/>
            <a:cxnLst/>
            <a:rect l="l" t="t" r="r" b="b"/>
            <a:pathLst>
              <a:path w="3286125" h="1153795">
                <a:moveTo>
                  <a:pt x="0" y="0"/>
                </a:moveTo>
                <a:lnTo>
                  <a:pt x="190500" y="411480"/>
                </a:lnTo>
                <a:lnTo>
                  <a:pt x="385572" y="441960"/>
                </a:lnTo>
                <a:lnTo>
                  <a:pt x="576072" y="495300"/>
                </a:lnTo>
                <a:lnTo>
                  <a:pt x="772668" y="498348"/>
                </a:lnTo>
                <a:lnTo>
                  <a:pt x="969263" y="544068"/>
                </a:lnTo>
                <a:lnTo>
                  <a:pt x="1158240" y="830580"/>
                </a:lnTo>
                <a:lnTo>
                  <a:pt x="1354836" y="835152"/>
                </a:lnTo>
                <a:lnTo>
                  <a:pt x="1545336" y="813816"/>
                </a:lnTo>
                <a:lnTo>
                  <a:pt x="1741932" y="621792"/>
                </a:lnTo>
                <a:lnTo>
                  <a:pt x="1937004" y="810768"/>
                </a:lnTo>
                <a:lnTo>
                  <a:pt x="2121407" y="806196"/>
                </a:lnTo>
                <a:lnTo>
                  <a:pt x="2318004" y="944880"/>
                </a:lnTo>
                <a:lnTo>
                  <a:pt x="2506979" y="909828"/>
                </a:lnTo>
                <a:lnTo>
                  <a:pt x="2703576" y="972312"/>
                </a:lnTo>
                <a:lnTo>
                  <a:pt x="2894076" y="973836"/>
                </a:lnTo>
                <a:lnTo>
                  <a:pt x="3089148" y="1028700"/>
                </a:lnTo>
                <a:lnTo>
                  <a:pt x="3285744" y="1153668"/>
                </a:lnTo>
              </a:path>
            </a:pathLst>
          </a:custGeom>
          <a:ln w="381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2732" y="4668011"/>
            <a:ext cx="124968" cy="124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1708" y="5079491"/>
            <a:ext cx="124968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18303" y="5108447"/>
            <a:ext cx="124968" cy="124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08803" y="5161788"/>
            <a:ext cx="124968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03876" y="5166359"/>
            <a:ext cx="124968" cy="124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00471" y="5210555"/>
            <a:ext cx="124968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0971" y="5497067"/>
            <a:ext cx="124968" cy="124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87567" y="5501640"/>
            <a:ext cx="124968" cy="124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76544" y="5481828"/>
            <a:ext cx="124968" cy="124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73140" y="5289803"/>
            <a:ext cx="124968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69735" y="5478779"/>
            <a:ext cx="124968" cy="124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52615" y="5472684"/>
            <a:ext cx="124968" cy="124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49211" y="5611355"/>
            <a:ext cx="124968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39711" y="5576315"/>
            <a:ext cx="124968" cy="1249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6307" y="5638787"/>
            <a:ext cx="124968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25283" y="5640311"/>
            <a:ext cx="124968" cy="124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21880" y="5695175"/>
            <a:ext cx="124968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18476" y="5820143"/>
            <a:ext cx="124968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94453" y="5799582"/>
            <a:ext cx="3286125" cy="288290"/>
          </a:xfrm>
          <a:custGeom>
            <a:avLst/>
            <a:gdLst/>
            <a:ahLst/>
            <a:cxnLst/>
            <a:rect l="l" t="t" r="r" b="b"/>
            <a:pathLst>
              <a:path w="3286125" h="288289">
                <a:moveTo>
                  <a:pt x="0" y="231648"/>
                </a:moveTo>
                <a:lnTo>
                  <a:pt x="190500" y="288036"/>
                </a:lnTo>
                <a:lnTo>
                  <a:pt x="385572" y="231648"/>
                </a:lnTo>
                <a:lnTo>
                  <a:pt x="576072" y="213360"/>
                </a:lnTo>
                <a:lnTo>
                  <a:pt x="772668" y="160020"/>
                </a:lnTo>
                <a:lnTo>
                  <a:pt x="969263" y="160020"/>
                </a:lnTo>
                <a:lnTo>
                  <a:pt x="1158240" y="144780"/>
                </a:lnTo>
                <a:lnTo>
                  <a:pt x="1354836" y="118872"/>
                </a:lnTo>
                <a:lnTo>
                  <a:pt x="1545336" y="100584"/>
                </a:lnTo>
                <a:lnTo>
                  <a:pt x="1741932" y="0"/>
                </a:lnTo>
                <a:lnTo>
                  <a:pt x="1937004" y="51816"/>
                </a:lnTo>
                <a:lnTo>
                  <a:pt x="2121407" y="42672"/>
                </a:lnTo>
                <a:lnTo>
                  <a:pt x="2318004" y="19812"/>
                </a:lnTo>
                <a:lnTo>
                  <a:pt x="2506979" y="62484"/>
                </a:lnTo>
                <a:lnTo>
                  <a:pt x="2703576" y="48768"/>
                </a:lnTo>
                <a:lnTo>
                  <a:pt x="2894076" y="9144"/>
                </a:lnTo>
                <a:lnTo>
                  <a:pt x="3089148" y="57912"/>
                </a:lnTo>
                <a:lnTo>
                  <a:pt x="3285744" y="64008"/>
                </a:lnTo>
              </a:path>
            </a:pathLst>
          </a:custGeom>
          <a:ln w="38100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51020" y="598625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51020" y="598625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39996" y="604417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39996" y="604417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36591" y="598625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6591" y="598625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27091" y="59694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27091" y="59694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22164" y="591463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22164" y="591463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18759" y="591615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18759" y="591615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09259" y="590091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09259" y="590091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05855" y="587348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05855" y="587348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94832" y="58551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94832" y="58551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91428" y="57561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91428" y="57561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88023" y="580642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88023" y="580642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1" y="88391"/>
                </a:lnTo>
                <a:lnTo>
                  <a:pt x="88391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70903" y="579880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0903" y="579880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67500" y="577594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67500" y="577594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58000" y="58170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58000" y="58170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54595" y="580337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2" y="88391"/>
                </a:lnTo>
                <a:lnTo>
                  <a:pt x="8839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4595" y="580337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2" y="88391"/>
                </a:lnTo>
                <a:lnTo>
                  <a:pt x="8839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43571" y="576527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2" y="88391"/>
                </a:lnTo>
                <a:lnTo>
                  <a:pt x="8839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43571" y="576527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1"/>
                </a:moveTo>
                <a:lnTo>
                  <a:pt x="88392" y="88391"/>
                </a:lnTo>
                <a:lnTo>
                  <a:pt x="8839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40168" y="581252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40168" y="581252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36764" y="582014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36764" y="582014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2" y="88392"/>
                </a:lnTo>
                <a:lnTo>
                  <a:pt x="88392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12192">
            <a:solidFill>
              <a:srgbClr val="4D7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587848" y="4337329"/>
            <a:ext cx="344805" cy="21634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000" dirty="0">
                <a:latin typeface="Century Schoolbook"/>
                <a:cs typeface="Century Schoolbook"/>
              </a:rPr>
              <a:t>2</a:t>
            </a:r>
            <a:r>
              <a:rPr sz="1000" spc="-10" dirty="0">
                <a:latin typeface="Century Schoolbook"/>
                <a:cs typeface="Century Schoolbook"/>
              </a:rPr>
              <a:t>0.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00" dirty="0">
                <a:latin typeface="Century Schoolbook"/>
                <a:cs typeface="Century Schoolbook"/>
              </a:rPr>
              <a:t>1</a:t>
            </a:r>
            <a:r>
              <a:rPr sz="1000" spc="-10" dirty="0">
                <a:latin typeface="Century Schoolbook"/>
                <a:cs typeface="Century Schoolbook"/>
              </a:rPr>
              <a:t>8.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000" dirty="0">
                <a:latin typeface="Century Schoolbook"/>
                <a:cs typeface="Century Schoolbook"/>
              </a:rPr>
              <a:t>1</a:t>
            </a:r>
            <a:r>
              <a:rPr sz="1000" spc="-10" dirty="0">
                <a:latin typeface="Century Schoolbook"/>
                <a:cs typeface="Century Schoolbook"/>
              </a:rPr>
              <a:t>6.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1</a:t>
            </a:r>
            <a:r>
              <a:rPr sz="1000" spc="-10" dirty="0">
                <a:latin typeface="Century Schoolbook"/>
                <a:cs typeface="Century Schoolbook"/>
              </a:rPr>
              <a:t>4.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1</a:t>
            </a:r>
            <a:r>
              <a:rPr sz="1000" spc="-10" dirty="0">
                <a:latin typeface="Century Schoolbook"/>
                <a:cs typeface="Century Schoolbook"/>
              </a:rPr>
              <a:t>2.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1</a:t>
            </a:r>
            <a:r>
              <a:rPr sz="1000" spc="-10" dirty="0">
                <a:latin typeface="Century Schoolbook"/>
                <a:cs typeface="Century Schoolbook"/>
              </a:rPr>
              <a:t>0.</a:t>
            </a:r>
            <a:r>
              <a:rPr sz="1000" spc="5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marL="68580"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8</a:t>
            </a:r>
            <a:r>
              <a:rPr sz="1000" spc="-5" dirty="0">
                <a:latin typeface="Century Schoolbook"/>
                <a:cs typeface="Century Schoolbook"/>
              </a:rPr>
              <a:t>.</a:t>
            </a:r>
            <a:r>
              <a:rPr sz="1000" spc="-10" dirty="0">
                <a:latin typeface="Century Schoolbook"/>
                <a:cs typeface="Century Schoolbook"/>
              </a:rPr>
              <a:t>0</a:t>
            </a:r>
            <a:r>
              <a:rPr sz="1000" spc="-5" dirty="0">
                <a:latin typeface="Century Schoolbook"/>
                <a:cs typeface="Century Schoolbook"/>
              </a:rPr>
              <a:t>0</a:t>
            </a:r>
            <a:endParaRPr sz="1000">
              <a:latin typeface="Century Schoolbook"/>
              <a:cs typeface="Century Schoolbook"/>
            </a:endParaRPr>
          </a:p>
          <a:p>
            <a:pPr marL="69215"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6</a:t>
            </a:r>
            <a:r>
              <a:rPr sz="1000" spc="-5" dirty="0">
                <a:latin typeface="Century Schoolbook"/>
                <a:cs typeface="Century Schoolbook"/>
              </a:rPr>
              <a:t>.00</a:t>
            </a:r>
            <a:endParaRPr sz="1000">
              <a:latin typeface="Century Schoolbook"/>
              <a:cs typeface="Century Schoolbook"/>
            </a:endParaRPr>
          </a:p>
          <a:p>
            <a:pPr marL="69215"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4</a:t>
            </a:r>
            <a:r>
              <a:rPr sz="1000" spc="-5" dirty="0">
                <a:latin typeface="Century Schoolbook"/>
                <a:cs typeface="Century Schoolbook"/>
              </a:rPr>
              <a:t>.00</a:t>
            </a:r>
            <a:endParaRPr sz="1000">
              <a:latin typeface="Century Schoolbook"/>
              <a:cs typeface="Century Schoolbook"/>
            </a:endParaRPr>
          </a:p>
          <a:p>
            <a:pPr marL="69215" algn="ct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Century Schoolbook"/>
                <a:cs typeface="Century Schoolbook"/>
              </a:rPr>
              <a:t>2</a:t>
            </a:r>
            <a:r>
              <a:rPr sz="1000" spc="-5" dirty="0">
                <a:latin typeface="Century Schoolbook"/>
                <a:cs typeface="Century Schoolbook"/>
              </a:rPr>
              <a:t>.00</a:t>
            </a:r>
            <a:endParaRPr sz="1000">
              <a:latin typeface="Century Schoolbook"/>
              <a:cs typeface="Century Schoolbook"/>
            </a:endParaRPr>
          </a:p>
          <a:p>
            <a:pPr marR="6350" algn="r">
              <a:lnSpc>
                <a:spcPct val="100000"/>
              </a:lnSpc>
              <a:spcBef>
                <a:spcPts val="330"/>
              </a:spcBef>
            </a:pPr>
            <a:r>
              <a:rPr sz="1000" spc="-5" dirty="0">
                <a:latin typeface="Century Schoolbook"/>
                <a:cs typeface="Century Schoolbook"/>
              </a:rPr>
              <a:t>--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858259" y="6489293"/>
            <a:ext cx="427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entury Schoolbook"/>
                <a:cs typeface="Century Schoolbook"/>
              </a:rPr>
              <a:t>F</a:t>
            </a:r>
            <a:r>
              <a:rPr sz="1000" spc="-15" dirty="0">
                <a:latin typeface="Century Schoolbook"/>
                <a:cs typeface="Century Schoolbook"/>
              </a:rPr>
              <a:t>e</a:t>
            </a:r>
            <a:r>
              <a:rPr sz="1000" dirty="0">
                <a:latin typeface="Century Schoolbook"/>
                <a:cs typeface="Century Schoolbook"/>
              </a:rPr>
              <a:t>b</a:t>
            </a:r>
            <a:r>
              <a:rPr sz="1000" spc="-15" dirty="0">
                <a:latin typeface="Century Schoolbook"/>
                <a:cs typeface="Century Schoolbook"/>
              </a:rPr>
              <a:t>-</a:t>
            </a:r>
            <a:r>
              <a:rPr sz="1000" dirty="0">
                <a:latin typeface="Century Schoolbook"/>
                <a:cs typeface="Century Schoolbook"/>
              </a:rPr>
              <a:t>9</a:t>
            </a:r>
            <a:r>
              <a:rPr sz="1000" spc="-5" dirty="0">
                <a:latin typeface="Century Schoolbook"/>
                <a:cs typeface="Century Schoolbook"/>
              </a:rPr>
              <a:t>9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471542" y="6489293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entury Schoolbook"/>
                <a:cs typeface="Century Schoolbook"/>
              </a:rPr>
              <a:t>M</a:t>
            </a:r>
            <a:r>
              <a:rPr sz="1000" spc="-10" dirty="0">
                <a:latin typeface="Century Schoolbook"/>
                <a:cs typeface="Century Schoolbook"/>
              </a:rPr>
              <a:t>a</a:t>
            </a:r>
            <a:r>
              <a:rPr sz="1000" spc="-5" dirty="0">
                <a:latin typeface="Century Schoolbook"/>
                <a:cs typeface="Century Schoolbook"/>
              </a:rPr>
              <a:t>y-</a:t>
            </a:r>
            <a:r>
              <a:rPr sz="1000" spc="-10" dirty="0">
                <a:latin typeface="Century Schoolbook"/>
                <a:cs typeface="Century Schoolbook"/>
              </a:rPr>
              <a:t>99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15559" y="6489293"/>
            <a:ext cx="44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entury Schoolbook"/>
                <a:cs typeface="Century Schoolbook"/>
              </a:rPr>
              <a:t>A</a:t>
            </a:r>
            <a:r>
              <a:rPr sz="1000" spc="-5" dirty="0">
                <a:latin typeface="Century Schoolbook"/>
                <a:cs typeface="Century Schoolbook"/>
              </a:rPr>
              <a:t>ug-</a:t>
            </a:r>
            <a:r>
              <a:rPr sz="1000" spc="-10" dirty="0">
                <a:latin typeface="Century Schoolbook"/>
                <a:cs typeface="Century Schoolbook"/>
              </a:rPr>
              <a:t>99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758053" y="6489293"/>
            <a:ext cx="427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entury Schoolbook"/>
                <a:cs typeface="Century Schoolbook"/>
              </a:rPr>
              <a:t>D</a:t>
            </a:r>
            <a:r>
              <a:rPr sz="1000" dirty="0">
                <a:latin typeface="Century Schoolbook"/>
                <a:cs typeface="Century Schoolbook"/>
              </a:rPr>
              <a:t>e</a:t>
            </a:r>
            <a:r>
              <a:rPr sz="1000" spc="-5" dirty="0">
                <a:latin typeface="Century Schoolbook"/>
                <a:cs typeface="Century Schoolbook"/>
              </a:rPr>
              <a:t>c</a:t>
            </a:r>
            <a:r>
              <a:rPr sz="1000" spc="-15" dirty="0">
                <a:latin typeface="Century Schoolbook"/>
                <a:cs typeface="Century Schoolbook"/>
              </a:rPr>
              <a:t>-</a:t>
            </a:r>
            <a:r>
              <a:rPr sz="1000" dirty="0">
                <a:latin typeface="Century Schoolbook"/>
                <a:cs typeface="Century Schoolbook"/>
              </a:rPr>
              <a:t>9</a:t>
            </a:r>
            <a:r>
              <a:rPr sz="1000" spc="-5" dirty="0">
                <a:latin typeface="Century Schoolbook"/>
                <a:cs typeface="Century Schoolbook"/>
              </a:rPr>
              <a:t>9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377178" y="6489293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entury Schoolbook"/>
                <a:cs typeface="Century Schoolbook"/>
              </a:rPr>
              <a:t>M</a:t>
            </a:r>
            <a:r>
              <a:rPr sz="1000" spc="-10" dirty="0">
                <a:latin typeface="Century Schoolbook"/>
                <a:cs typeface="Century Schoolbook"/>
              </a:rPr>
              <a:t>ar</a:t>
            </a:r>
            <a:r>
              <a:rPr sz="1000" spc="-5" dirty="0">
                <a:latin typeface="Century Schoolbook"/>
                <a:cs typeface="Century Schoolbook"/>
              </a:rPr>
              <a:t>-</a:t>
            </a:r>
            <a:r>
              <a:rPr sz="1000" spc="-10" dirty="0">
                <a:latin typeface="Century Schoolbook"/>
                <a:cs typeface="Century Schoolbook"/>
              </a:rPr>
              <a:t>00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021194" y="6489293"/>
            <a:ext cx="434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entury Schoolbook"/>
                <a:cs typeface="Century Schoolbook"/>
              </a:rPr>
              <a:t>Jun-00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664957" y="64892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entury Schoolbook"/>
                <a:cs typeface="Century Schoolbook"/>
              </a:rPr>
              <a:t>Oct-00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047481" y="5495544"/>
            <a:ext cx="243840" cy="883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8305927" y="5445378"/>
            <a:ext cx="273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entury Schoolbook"/>
                <a:cs typeface="Century Schoolbook"/>
              </a:rPr>
              <a:t>M…</a:t>
            </a:r>
            <a:endParaRPr sz="1000">
              <a:latin typeface="Century Schoolbook"/>
              <a:cs typeface="Century Schoolbook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20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3125470"/>
          </a:xfrm>
          <a:custGeom>
            <a:avLst/>
            <a:gdLst/>
            <a:ahLst/>
            <a:cxnLst/>
            <a:rect l="l" t="t" r="r" b="b"/>
            <a:pathLst>
              <a:path h="3125470">
                <a:moveTo>
                  <a:pt x="0" y="0"/>
                </a:moveTo>
                <a:lnTo>
                  <a:pt x="0" y="3124962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5157215"/>
            <a:ext cx="0" cy="1701800"/>
          </a:xfrm>
          <a:custGeom>
            <a:avLst/>
            <a:gdLst/>
            <a:ahLst/>
            <a:cxnLst/>
            <a:rect l="l" t="t" r="r" b="b"/>
            <a:pathLst>
              <a:path h="1701800">
                <a:moveTo>
                  <a:pt x="0" y="0"/>
                </a:moveTo>
                <a:lnTo>
                  <a:pt x="0" y="170154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459" y="332231"/>
            <a:ext cx="4825365" cy="2955290"/>
          </a:xfrm>
          <a:custGeom>
            <a:avLst/>
            <a:gdLst/>
            <a:ahLst/>
            <a:cxnLst/>
            <a:rect l="l" t="t" r="r" b="b"/>
            <a:pathLst>
              <a:path w="4825365" h="2955290">
                <a:moveTo>
                  <a:pt x="0" y="2955036"/>
                </a:moveTo>
                <a:lnTo>
                  <a:pt x="4824984" y="2955036"/>
                </a:lnTo>
                <a:lnTo>
                  <a:pt x="4824984" y="0"/>
                </a:lnTo>
                <a:lnTo>
                  <a:pt x="0" y="0"/>
                </a:lnTo>
                <a:lnTo>
                  <a:pt x="0" y="29550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影響油價主要因素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200" y="724027"/>
            <a:ext cx="45980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石油輸出國家組織</a:t>
            </a:r>
            <a:r>
              <a:rPr sz="1800" spc="-5" dirty="0">
                <a:latin typeface="DFKai-SB"/>
                <a:cs typeface="DFKai-SB"/>
              </a:rPr>
              <a:t>（</a:t>
            </a:r>
            <a:r>
              <a:rPr sz="1800" spc="-5" dirty="0">
                <a:latin typeface="Arial"/>
                <a:cs typeface="Arial"/>
              </a:rPr>
              <a:t>OPEC</a:t>
            </a:r>
            <a:r>
              <a:rPr sz="1800" spc="-5" dirty="0">
                <a:latin typeface="DFKai-SB"/>
                <a:cs typeface="DFKai-SB"/>
              </a:rPr>
              <a:t>）</a:t>
            </a:r>
            <a:r>
              <a:rPr sz="1800" dirty="0">
                <a:latin typeface="DFKai-SB"/>
                <a:cs typeface="DFKai-SB"/>
              </a:rPr>
              <a:t>的動向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spc="-5" dirty="0">
                <a:latin typeface="DFKai-SB"/>
                <a:cs typeface="DFKai-SB"/>
              </a:rPr>
              <a:t>國際能源署</a:t>
            </a:r>
            <a:r>
              <a:rPr sz="1800" dirty="0">
                <a:latin typeface="Arial"/>
                <a:cs typeface="Arial"/>
              </a:rPr>
              <a:t>(IEA)</a:t>
            </a:r>
            <a:r>
              <a:rPr sz="1800" spc="-5" dirty="0">
                <a:latin typeface="DFKai-SB"/>
                <a:cs typeface="DFKai-SB"/>
              </a:rPr>
              <a:t>的市場干預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提煉技術及替代能源的發展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季節性因素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原油庫存增減狀況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spc="-5" dirty="0">
                <a:latin typeface="DFKai-SB"/>
                <a:cs typeface="DFKai-SB"/>
              </a:rPr>
              <a:t>美國石油供需資料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全球經濟狀況及工業發展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市場參與者</a:t>
            </a:r>
            <a:r>
              <a:rPr sz="1800" spc="-455" dirty="0">
                <a:latin typeface="DFKai-SB"/>
                <a:cs typeface="DFKai-SB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投機者以及避險者的部位多空</a:t>
            </a:r>
            <a:endParaRPr sz="1800">
              <a:latin typeface="DFKai-SB"/>
              <a:cs typeface="DFKai-SB"/>
            </a:endParaRPr>
          </a:p>
          <a:p>
            <a:pPr marL="267335" indent="-254635">
              <a:lnSpc>
                <a:spcPct val="100000"/>
              </a:lnSpc>
              <a:buFont typeface="Arial"/>
              <a:buAutoNum type="arabicPeriod"/>
              <a:tabLst>
                <a:tab pos="267970" algn="l"/>
              </a:tabLst>
            </a:pPr>
            <a:r>
              <a:rPr sz="1800" dirty="0">
                <a:latin typeface="DFKai-SB"/>
                <a:cs typeface="DFKai-SB"/>
              </a:rPr>
              <a:t>經濟制裁、戰爭、油港封鎖、禁運等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891" y="3357371"/>
            <a:ext cx="4825365" cy="1569720"/>
          </a:xfrm>
          <a:custGeom>
            <a:avLst/>
            <a:gdLst/>
            <a:ahLst/>
            <a:cxnLst/>
            <a:rect l="l" t="t" r="r" b="b"/>
            <a:pathLst>
              <a:path w="4825365" h="1569720">
                <a:moveTo>
                  <a:pt x="0" y="1569720"/>
                </a:moveTo>
                <a:lnTo>
                  <a:pt x="4824984" y="1569720"/>
                </a:lnTo>
                <a:lnTo>
                  <a:pt x="4824984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936" y="3380358"/>
            <a:ext cx="4597400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DFKai-SB"/>
                <a:cs typeface="DFKai-SB"/>
              </a:rPr>
              <a:t>影響黃金主要因素：</a:t>
            </a:r>
            <a:endParaRPr sz="2400">
              <a:latin typeface="DFKai-SB"/>
              <a:cs typeface="DFKai-SB"/>
            </a:endParaRPr>
          </a:p>
          <a:p>
            <a:pPr marL="203200" indent="-190500">
              <a:lnSpc>
                <a:spcPct val="100000"/>
              </a:lnSpc>
              <a:spcBef>
                <a:spcPts val="25"/>
              </a:spcBef>
              <a:buSzPct val="94444"/>
              <a:buFont typeface="Arial"/>
              <a:buAutoNum type="arabicPeriod"/>
              <a:tabLst>
                <a:tab pos="203835" algn="l"/>
              </a:tabLst>
            </a:pPr>
            <a:r>
              <a:rPr sz="1800" dirty="0">
                <a:latin typeface="DFKai-SB"/>
                <a:cs typeface="DFKai-SB"/>
              </a:rPr>
              <a:t>美元指數</a:t>
            </a:r>
            <a:endParaRPr sz="1800">
              <a:latin typeface="DFKai-SB"/>
              <a:cs typeface="DFKai-SB"/>
            </a:endParaRPr>
          </a:p>
          <a:p>
            <a:pPr marL="203835" indent="-191135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sz="1800" spc="-5" dirty="0">
                <a:latin typeface="Arial"/>
                <a:cs typeface="Arial"/>
              </a:rPr>
              <a:t>SPDR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黃</a:t>
            </a:r>
            <a:r>
              <a:rPr sz="1800" spc="-5" dirty="0">
                <a:latin typeface="DFKai-SB"/>
                <a:cs typeface="DFKai-SB"/>
              </a:rPr>
              <a:t>金</a:t>
            </a:r>
            <a:r>
              <a:rPr sz="1800" dirty="0">
                <a:latin typeface="Arial"/>
                <a:cs typeface="Arial"/>
              </a:rPr>
              <a:t>ETF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現貨持倉量</a:t>
            </a:r>
            <a:endParaRPr sz="1800">
              <a:latin typeface="DFKai-SB"/>
              <a:cs typeface="DFKai-SB"/>
            </a:endParaRPr>
          </a:p>
          <a:p>
            <a:pPr marL="266700" indent="-254000">
              <a:lnSpc>
                <a:spcPct val="100000"/>
              </a:lnSpc>
              <a:buSzPct val="94444"/>
              <a:buFont typeface="Arial"/>
              <a:buAutoNum type="arabicPeriod"/>
              <a:tabLst>
                <a:tab pos="267335" algn="l"/>
              </a:tabLst>
            </a:pPr>
            <a:r>
              <a:rPr sz="1800" spc="-5" dirty="0">
                <a:latin typeface="DFKai-SB"/>
                <a:cs typeface="DFKai-SB"/>
              </a:rPr>
              <a:t>市場參與</a:t>
            </a:r>
            <a:r>
              <a:rPr sz="1800" dirty="0">
                <a:latin typeface="DFKai-SB"/>
                <a:cs typeface="DFKai-SB"/>
              </a:rPr>
              <a:t>者</a:t>
            </a:r>
            <a:r>
              <a:rPr sz="1800" spc="-440" dirty="0">
                <a:latin typeface="DFKai-SB"/>
                <a:cs typeface="DFKai-SB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DFKai-SB"/>
                <a:cs typeface="DFKai-SB"/>
              </a:rPr>
              <a:t>投機者以及避險者的部位多空</a:t>
            </a:r>
            <a:endParaRPr sz="1800">
              <a:latin typeface="DFKai-SB"/>
              <a:cs typeface="DFKai-SB"/>
            </a:endParaRPr>
          </a:p>
          <a:p>
            <a:pPr marL="266700" indent="-254000">
              <a:lnSpc>
                <a:spcPct val="100000"/>
              </a:lnSpc>
              <a:buSzPct val="94444"/>
              <a:buFont typeface="Arial"/>
              <a:buAutoNum type="arabicPeriod"/>
              <a:tabLst>
                <a:tab pos="267335" algn="l"/>
              </a:tabLst>
            </a:pPr>
            <a:r>
              <a:rPr sz="1800" dirty="0">
                <a:latin typeface="DFKai-SB"/>
                <a:cs typeface="DFKai-SB"/>
              </a:rPr>
              <a:t>戰爭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9700" y="332231"/>
            <a:ext cx="3240405" cy="26777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00FF"/>
                </a:solidFill>
                <a:latin typeface="DFKai-SB"/>
                <a:cs typeface="DFKai-SB"/>
              </a:rPr>
              <a:t>影響農產品主要因素：</a:t>
            </a:r>
            <a:endParaRPr sz="2400">
              <a:latin typeface="DFKai-SB"/>
              <a:cs typeface="DFKai-SB"/>
            </a:endParaRPr>
          </a:p>
          <a:p>
            <a:pPr marL="346710" indent="-254000"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  <a:tabLst>
                <a:tab pos="347345" algn="l"/>
              </a:tabLst>
            </a:pPr>
            <a:r>
              <a:rPr sz="1800" dirty="0">
                <a:latin typeface="DFKai-SB"/>
                <a:cs typeface="DFKai-SB"/>
              </a:rPr>
              <a:t>美元指數</a:t>
            </a:r>
            <a:endParaRPr sz="1800">
              <a:latin typeface="DFKai-SB"/>
              <a:cs typeface="DFKai-SB"/>
            </a:endParaRPr>
          </a:p>
          <a:p>
            <a:pPr marL="346710" indent="-254000">
              <a:lnSpc>
                <a:spcPct val="100000"/>
              </a:lnSpc>
              <a:buFont typeface="Arial"/>
              <a:buAutoNum type="arabicPeriod"/>
              <a:tabLst>
                <a:tab pos="347345" algn="l"/>
              </a:tabLst>
            </a:pPr>
            <a:r>
              <a:rPr sz="1800" spc="-5" dirty="0">
                <a:latin typeface="DFKai-SB"/>
                <a:cs typeface="DFKai-SB"/>
              </a:rPr>
              <a:t>產地天氣變化</a:t>
            </a:r>
            <a:endParaRPr sz="1800">
              <a:latin typeface="DFKai-SB"/>
              <a:cs typeface="DFKai-SB"/>
            </a:endParaRPr>
          </a:p>
          <a:p>
            <a:pPr marL="92710" marR="168275">
              <a:lnSpc>
                <a:spcPct val="100000"/>
              </a:lnSpc>
              <a:buFont typeface="Arial"/>
              <a:buAutoNum type="arabicPeriod"/>
              <a:tabLst>
                <a:tab pos="347345" algn="l"/>
              </a:tabLst>
            </a:pPr>
            <a:r>
              <a:rPr sz="1800" dirty="0">
                <a:latin typeface="DFKai-SB"/>
                <a:cs typeface="DFKai-SB"/>
              </a:rPr>
              <a:t>市場參與者</a:t>
            </a:r>
            <a:r>
              <a:rPr sz="1800" spc="-459" dirty="0">
                <a:latin typeface="DFKai-SB"/>
                <a:cs typeface="DFKai-SB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投機者以及避 險者的部位多空</a:t>
            </a:r>
            <a:endParaRPr sz="1800">
              <a:latin typeface="DFKai-SB"/>
              <a:cs typeface="DFKai-SB"/>
            </a:endParaRPr>
          </a:p>
          <a:p>
            <a:pPr marL="346710" indent="-254000">
              <a:lnSpc>
                <a:spcPct val="100000"/>
              </a:lnSpc>
              <a:buFont typeface="Arial"/>
              <a:buAutoNum type="arabicPeriod"/>
              <a:tabLst>
                <a:tab pos="347345" algn="l"/>
              </a:tabLst>
            </a:pPr>
            <a:r>
              <a:rPr sz="1800" dirty="0">
                <a:latin typeface="DFKai-SB"/>
                <a:cs typeface="DFKai-SB"/>
              </a:rPr>
              <a:t>美國農業部</a:t>
            </a:r>
            <a:r>
              <a:rPr sz="1800" spc="-5" dirty="0">
                <a:latin typeface="Arial"/>
                <a:cs typeface="Arial"/>
              </a:rPr>
              <a:t>(USDA)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月報</a:t>
            </a:r>
            <a:endParaRPr sz="1800">
              <a:latin typeface="DFKai-SB"/>
              <a:cs typeface="DFKai-SB"/>
            </a:endParaRPr>
          </a:p>
          <a:p>
            <a:pPr marL="346710" indent="-254000">
              <a:lnSpc>
                <a:spcPct val="100000"/>
              </a:lnSpc>
              <a:buFont typeface="Arial"/>
              <a:buAutoNum type="arabicPeriod"/>
              <a:tabLst>
                <a:tab pos="347345" algn="l"/>
              </a:tabLst>
            </a:pPr>
            <a:r>
              <a:rPr sz="1800" spc="-5" dirty="0">
                <a:latin typeface="DFKai-SB"/>
                <a:cs typeface="DFKai-SB"/>
              </a:rPr>
              <a:t>農產品本身之產量預估、庫</a:t>
            </a:r>
            <a:endParaRPr sz="1800">
              <a:latin typeface="DFKai-SB"/>
              <a:cs typeface="DFKai-SB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存預估以及產能率</a:t>
            </a:r>
            <a:endParaRPr sz="1800">
              <a:latin typeface="DFKai-SB"/>
              <a:cs typeface="DFKai-SB"/>
            </a:endParaRPr>
          </a:p>
          <a:p>
            <a:pPr marL="283210" indent="-190500">
              <a:lnSpc>
                <a:spcPct val="100000"/>
              </a:lnSpc>
              <a:buFont typeface="Arial"/>
              <a:buAutoNum type="arabicPeriod" startAt="6"/>
              <a:tabLst>
                <a:tab pos="283845" algn="l"/>
              </a:tabLst>
            </a:pPr>
            <a:r>
              <a:rPr sz="1800" dirty="0">
                <a:latin typeface="DFKai-SB"/>
                <a:cs typeface="DFKai-SB"/>
              </a:rPr>
              <a:t>中美貿易戰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19700" y="3125723"/>
            <a:ext cx="3601720" cy="2032000"/>
          </a:xfrm>
          <a:custGeom>
            <a:avLst/>
            <a:gdLst/>
            <a:ahLst/>
            <a:cxnLst/>
            <a:rect l="l" t="t" r="r" b="b"/>
            <a:pathLst>
              <a:path w="3601720" h="2032000">
                <a:moveTo>
                  <a:pt x="0" y="2031492"/>
                </a:moveTo>
                <a:lnTo>
                  <a:pt x="3601211" y="2031492"/>
                </a:lnTo>
                <a:lnTo>
                  <a:pt x="3601211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99709" y="3152394"/>
            <a:ext cx="34042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美國是</a:t>
            </a:r>
            <a:r>
              <a:rPr sz="1400" spc="-15" dirty="0">
                <a:latin typeface="DFKai-SB"/>
                <a:cs typeface="DFKai-SB"/>
              </a:rPr>
              <a:t>世</a:t>
            </a:r>
            <a:r>
              <a:rPr sz="1400" dirty="0">
                <a:latin typeface="DFKai-SB"/>
                <a:cs typeface="DFKai-SB"/>
              </a:rPr>
              <a:t>界上</a:t>
            </a:r>
            <a:r>
              <a:rPr sz="1400" spc="-15" dirty="0">
                <a:latin typeface="DFKai-SB"/>
                <a:cs typeface="DFKai-SB"/>
              </a:rPr>
              <a:t>最大</a:t>
            </a:r>
            <a:r>
              <a:rPr sz="1400" dirty="0">
                <a:latin typeface="DFKai-SB"/>
                <a:cs typeface="DFKai-SB"/>
              </a:rPr>
              <a:t>的小麥</a:t>
            </a:r>
            <a:r>
              <a:rPr sz="1400" spc="-15" dirty="0">
                <a:latin typeface="DFKai-SB"/>
                <a:cs typeface="DFKai-SB"/>
              </a:rPr>
              <a:t>出</a:t>
            </a:r>
            <a:r>
              <a:rPr sz="1400" dirty="0">
                <a:latin typeface="DFKai-SB"/>
                <a:cs typeface="DFKai-SB"/>
              </a:rPr>
              <a:t>口國</a:t>
            </a:r>
            <a:r>
              <a:rPr sz="1400" spc="-15" dirty="0">
                <a:latin typeface="DFKai-SB"/>
                <a:cs typeface="DFKai-SB"/>
              </a:rPr>
              <a:t>，小</a:t>
            </a:r>
            <a:r>
              <a:rPr sz="1400" dirty="0">
                <a:latin typeface="DFKai-SB"/>
                <a:cs typeface="DFKai-SB"/>
              </a:rPr>
              <a:t>麥可分 </a:t>
            </a:r>
            <a:r>
              <a:rPr sz="1400" spc="10" dirty="0">
                <a:latin typeface="DFKai-SB"/>
                <a:cs typeface="DFKai-SB"/>
              </a:rPr>
              <a:t>為冬</a:t>
            </a:r>
            <a:r>
              <a:rPr sz="1400" dirty="0">
                <a:latin typeface="DFKai-SB"/>
                <a:cs typeface="DFKai-SB"/>
              </a:rPr>
              <a:t>麥及</a:t>
            </a:r>
            <a:r>
              <a:rPr sz="1400" spc="-15" dirty="0">
                <a:latin typeface="DFKai-SB"/>
                <a:cs typeface="DFKai-SB"/>
              </a:rPr>
              <a:t>春</a:t>
            </a:r>
            <a:r>
              <a:rPr sz="1400" dirty="0">
                <a:latin typeface="DFKai-SB"/>
                <a:cs typeface="DFKai-SB"/>
              </a:rPr>
              <a:t>麥，</a:t>
            </a:r>
            <a:r>
              <a:rPr sz="1400" spc="-15" dirty="0">
                <a:latin typeface="DFKai-SB"/>
                <a:cs typeface="DFKai-SB"/>
              </a:rPr>
              <a:t>冬</a:t>
            </a:r>
            <a:r>
              <a:rPr sz="1400" dirty="0">
                <a:latin typeface="DFKai-SB"/>
                <a:cs typeface="DFKai-SB"/>
              </a:rPr>
              <a:t>麥在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月中</a:t>
            </a:r>
            <a:r>
              <a:rPr sz="1400" spc="-5" dirty="0">
                <a:latin typeface="Arial"/>
                <a:cs typeface="Arial"/>
              </a:rPr>
              <a:t>-10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月底</a:t>
            </a:r>
            <a:r>
              <a:rPr sz="1400" dirty="0">
                <a:latin typeface="DFKai-SB"/>
                <a:cs typeface="DFKai-SB"/>
              </a:rPr>
              <a:t>之間 </a:t>
            </a:r>
            <a:r>
              <a:rPr sz="1400" spc="10" dirty="0">
                <a:latin typeface="DFKai-SB"/>
                <a:cs typeface="DFKai-SB"/>
              </a:rPr>
              <a:t>播種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月底</a:t>
            </a:r>
            <a:r>
              <a:rPr sz="1400" dirty="0">
                <a:latin typeface="Arial"/>
                <a:cs typeface="Arial"/>
              </a:rPr>
              <a:t>-7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月底</a:t>
            </a:r>
            <a:r>
              <a:rPr sz="1400" dirty="0">
                <a:latin typeface="DFKai-SB"/>
                <a:cs typeface="DFKai-SB"/>
              </a:rPr>
              <a:t>之</a:t>
            </a:r>
            <a:r>
              <a:rPr sz="1400" spc="-15" dirty="0">
                <a:latin typeface="DFKai-SB"/>
                <a:cs typeface="DFKai-SB"/>
              </a:rPr>
              <a:t>間</a:t>
            </a:r>
            <a:r>
              <a:rPr sz="1400" dirty="0">
                <a:latin typeface="DFKai-SB"/>
                <a:cs typeface="DFKai-SB"/>
              </a:rPr>
              <a:t>收成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春麥</a:t>
            </a:r>
            <a:r>
              <a:rPr sz="1400" spc="-15" dirty="0">
                <a:latin typeface="DFKai-SB"/>
                <a:cs typeface="DFKai-SB"/>
              </a:rPr>
              <a:t>在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DFKai-SB"/>
                <a:cs typeface="DFKai-SB"/>
              </a:rPr>
              <a:t>月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9709" y="3792727"/>
            <a:ext cx="3561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中</a:t>
            </a:r>
            <a:r>
              <a:rPr sz="1400" dirty="0">
                <a:latin typeface="Arial"/>
                <a:cs typeface="Arial"/>
              </a:rPr>
              <a:t>-5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DFKai-SB"/>
                <a:cs typeface="DFKai-SB"/>
              </a:rPr>
              <a:t>月底之</a:t>
            </a:r>
            <a:r>
              <a:rPr sz="1400" spc="-15" dirty="0">
                <a:latin typeface="DFKai-SB"/>
                <a:cs typeface="DFKai-SB"/>
              </a:rPr>
              <a:t>間</a:t>
            </a:r>
            <a:r>
              <a:rPr sz="1400" dirty="0">
                <a:latin typeface="DFKai-SB"/>
                <a:cs typeface="DFKai-SB"/>
              </a:rPr>
              <a:t>播</a:t>
            </a:r>
            <a:r>
              <a:rPr sz="1400" spc="-15" dirty="0">
                <a:latin typeface="DFKai-SB"/>
                <a:cs typeface="DFKai-SB"/>
              </a:rPr>
              <a:t>種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dirty="0">
                <a:latin typeface="Arial"/>
                <a:cs typeface="Arial"/>
              </a:rPr>
              <a:t>7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DFKai-SB"/>
                <a:cs typeface="DFKai-SB"/>
              </a:rPr>
              <a:t>月底</a:t>
            </a:r>
            <a:r>
              <a:rPr sz="1400" spc="-15" dirty="0">
                <a:latin typeface="Arial"/>
                <a:cs typeface="Arial"/>
              </a:rPr>
              <a:t>-9</a:t>
            </a:r>
            <a:r>
              <a:rPr sz="1400" dirty="0">
                <a:latin typeface="DFKai-SB"/>
                <a:cs typeface="DFKai-SB"/>
              </a:rPr>
              <a:t>月初之</a:t>
            </a:r>
            <a:r>
              <a:rPr sz="1400" spc="-15" dirty="0">
                <a:latin typeface="DFKai-SB"/>
                <a:cs typeface="DFKai-SB"/>
              </a:rPr>
              <a:t>間</a:t>
            </a:r>
            <a:r>
              <a:rPr sz="1400" dirty="0">
                <a:latin typeface="DFKai-SB"/>
                <a:cs typeface="DFKai-SB"/>
              </a:rPr>
              <a:t>收成。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9709" y="4006088"/>
            <a:ext cx="340931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美國為</a:t>
            </a:r>
            <a:r>
              <a:rPr sz="1400" spc="-15" dirty="0">
                <a:latin typeface="DFKai-SB"/>
                <a:cs typeface="DFKai-SB"/>
              </a:rPr>
              <a:t>世</a:t>
            </a:r>
            <a:r>
              <a:rPr sz="1400" dirty="0">
                <a:latin typeface="DFKai-SB"/>
                <a:cs typeface="DFKai-SB"/>
              </a:rPr>
              <a:t>界上</a:t>
            </a:r>
            <a:r>
              <a:rPr sz="1400" spc="-15" dirty="0">
                <a:latin typeface="DFKai-SB"/>
                <a:cs typeface="DFKai-SB"/>
              </a:rPr>
              <a:t>黃豆</a:t>
            </a:r>
            <a:r>
              <a:rPr sz="1400" dirty="0">
                <a:latin typeface="DFKai-SB"/>
                <a:cs typeface="DFKai-SB"/>
              </a:rPr>
              <a:t>與玉米</a:t>
            </a:r>
            <a:r>
              <a:rPr sz="1400" spc="-15" dirty="0">
                <a:latin typeface="DFKai-SB"/>
                <a:cs typeface="DFKai-SB"/>
              </a:rPr>
              <a:t>最</a:t>
            </a:r>
            <a:r>
              <a:rPr sz="1400" dirty="0">
                <a:latin typeface="DFKai-SB"/>
                <a:cs typeface="DFKai-SB"/>
              </a:rPr>
              <a:t>大的</a:t>
            </a:r>
            <a:r>
              <a:rPr sz="1400" spc="-15" dirty="0">
                <a:latin typeface="DFKai-SB"/>
                <a:cs typeface="DFKai-SB"/>
              </a:rPr>
              <a:t>生產</a:t>
            </a:r>
            <a:r>
              <a:rPr sz="1400" dirty="0">
                <a:latin typeface="DFKai-SB"/>
                <a:cs typeface="DFKai-SB"/>
              </a:rPr>
              <a:t>國及出 </a:t>
            </a:r>
            <a:r>
              <a:rPr sz="1400" spc="10" dirty="0">
                <a:latin typeface="DFKai-SB"/>
                <a:cs typeface="DFKai-SB"/>
              </a:rPr>
              <a:t>口國</a:t>
            </a:r>
            <a:r>
              <a:rPr sz="1400" dirty="0">
                <a:latin typeface="DFKai-SB"/>
                <a:cs typeface="DFKai-SB"/>
              </a:rPr>
              <a:t>，美</a:t>
            </a:r>
            <a:r>
              <a:rPr sz="1400" spc="-15" dirty="0">
                <a:latin typeface="DFKai-SB"/>
                <a:cs typeface="DFKai-SB"/>
              </a:rPr>
              <a:t>國</a:t>
            </a:r>
            <a:r>
              <a:rPr sz="1400" dirty="0">
                <a:latin typeface="DFKai-SB"/>
                <a:cs typeface="DFKai-SB"/>
              </a:rPr>
              <a:t>的黃</a:t>
            </a:r>
            <a:r>
              <a:rPr sz="1400" spc="-15" dirty="0">
                <a:latin typeface="DFKai-SB"/>
                <a:cs typeface="DFKai-SB"/>
              </a:rPr>
              <a:t>豆</a:t>
            </a:r>
            <a:r>
              <a:rPr sz="1400" dirty="0">
                <a:latin typeface="DFKai-SB"/>
                <a:cs typeface="DFKai-SB"/>
              </a:rPr>
              <a:t>與玉</a:t>
            </a:r>
            <a:r>
              <a:rPr sz="1400" spc="-15" dirty="0">
                <a:latin typeface="DFKai-SB"/>
                <a:cs typeface="DFKai-SB"/>
              </a:rPr>
              <a:t>米</a:t>
            </a:r>
            <a:r>
              <a:rPr sz="1400" dirty="0">
                <a:latin typeface="DFKai-SB"/>
                <a:cs typeface="DFKai-SB"/>
              </a:rPr>
              <a:t>在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月中</a:t>
            </a:r>
            <a:r>
              <a:rPr sz="1400" dirty="0">
                <a:latin typeface="Arial"/>
                <a:cs typeface="Arial"/>
              </a:rPr>
              <a:t>-6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月中之 間播</a:t>
            </a:r>
            <a:r>
              <a:rPr sz="1400" dirty="0">
                <a:latin typeface="DFKai-SB"/>
                <a:cs typeface="DFKai-SB"/>
              </a:rPr>
              <a:t>種，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月初</a:t>
            </a:r>
            <a:r>
              <a:rPr sz="1400" spc="-40" dirty="0">
                <a:latin typeface="Arial"/>
                <a:cs typeface="Arial"/>
              </a:rPr>
              <a:t>-11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月底</a:t>
            </a:r>
            <a:r>
              <a:rPr sz="1400" dirty="0">
                <a:latin typeface="DFKai-SB"/>
                <a:cs typeface="DFKai-SB"/>
              </a:rPr>
              <a:t>之間收</a:t>
            </a:r>
            <a:r>
              <a:rPr sz="1400" spc="-15" dirty="0">
                <a:latin typeface="DFKai-SB"/>
                <a:cs typeface="DFKai-SB"/>
              </a:rPr>
              <a:t>成</a:t>
            </a:r>
            <a:r>
              <a:rPr sz="1400" dirty="0">
                <a:latin typeface="DFKai-SB"/>
                <a:cs typeface="DFKai-SB"/>
              </a:rPr>
              <a:t>，玉</a:t>
            </a:r>
            <a:r>
              <a:rPr sz="1400" spc="-15" dirty="0">
                <a:latin typeface="DFKai-SB"/>
                <a:cs typeface="DFKai-SB"/>
              </a:rPr>
              <a:t>米</a:t>
            </a:r>
            <a:r>
              <a:rPr sz="1400" dirty="0">
                <a:latin typeface="DFKai-SB"/>
                <a:cs typeface="DFKai-SB"/>
              </a:rPr>
              <a:t>也 </a:t>
            </a:r>
            <a:r>
              <a:rPr sz="1400" spc="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生</a:t>
            </a:r>
            <a:r>
              <a:rPr sz="1400" spc="5" dirty="0">
                <a:latin typeface="DFKai-SB"/>
                <a:cs typeface="DFKai-SB"/>
              </a:rPr>
              <a:t>質</a:t>
            </a:r>
            <a:r>
              <a:rPr sz="1400" spc="-15" dirty="0">
                <a:latin typeface="DFKai-SB"/>
                <a:cs typeface="DFKai-SB"/>
              </a:rPr>
              <a:t>能</a:t>
            </a:r>
            <a:r>
              <a:rPr sz="1400" spc="5" dirty="0">
                <a:latin typeface="DFKai-SB"/>
                <a:cs typeface="DFKai-SB"/>
              </a:rPr>
              <a:t>源</a:t>
            </a:r>
            <a:r>
              <a:rPr sz="1400" dirty="0">
                <a:latin typeface="DFKai-SB"/>
                <a:cs typeface="DFKai-SB"/>
              </a:rPr>
              <a:t>的</a:t>
            </a:r>
            <a:r>
              <a:rPr sz="1400" spc="-10" dirty="0">
                <a:latin typeface="DFKai-SB"/>
                <a:cs typeface="DFKai-SB"/>
              </a:rPr>
              <a:t>原料</a:t>
            </a:r>
            <a:r>
              <a:rPr sz="1400" spc="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近</a:t>
            </a:r>
            <a:r>
              <a:rPr sz="1400" spc="5" dirty="0">
                <a:latin typeface="DFKai-SB"/>
                <a:cs typeface="DFKai-SB"/>
              </a:rPr>
              <a:t>年</a:t>
            </a:r>
            <a:r>
              <a:rPr sz="1400" spc="-15" dirty="0">
                <a:latin typeface="DFKai-SB"/>
                <a:cs typeface="DFKai-SB"/>
              </a:rPr>
              <a:t>來</a:t>
            </a:r>
            <a:r>
              <a:rPr sz="1400" spc="5" dirty="0">
                <a:latin typeface="DFKai-SB"/>
                <a:cs typeface="DFKai-SB"/>
              </a:rPr>
              <a:t>國</a:t>
            </a:r>
            <a:r>
              <a:rPr sz="1400" spc="-5" dirty="0">
                <a:latin typeface="DFKai-SB"/>
                <a:cs typeface="DFKai-SB"/>
              </a:rPr>
              <a:t>際</a:t>
            </a:r>
            <a:r>
              <a:rPr sz="1400" spc="-10" dirty="0">
                <a:latin typeface="DFKai-SB"/>
                <a:cs typeface="DFKai-SB"/>
              </a:rPr>
              <a:t>原油</a:t>
            </a:r>
            <a:r>
              <a:rPr sz="1400" dirty="0">
                <a:latin typeface="DFKai-SB"/>
                <a:cs typeface="DFKai-SB"/>
              </a:rPr>
              <a:t>價格也 常常是</a:t>
            </a:r>
            <a:r>
              <a:rPr sz="1400" spc="-15" dirty="0">
                <a:latin typeface="DFKai-SB"/>
                <a:cs typeface="DFKai-SB"/>
              </a:rPr>
              <a:t>影</a:t>
            </a:r>
            <a:r>
              <a:rPr sz="1400" dirty="0">
                <a:latin typeface="DFKai-SB"/>
                <a:cs typeface="DFKai-SB"/>
              </a:rPr>
              <a:t>響玉</a:t>
            </a:r>
            <a:r>
              <a:rPr sz="1400" spc="-15" dirty="0">
                <a:latin typeface="DFKai-SB"/>
                <a:cs typeface="DFKai-SB"/>
              </a:rPr>
              <a:t>米價</a:t>
            </a:r>
            <a:r>
              <a:rPr sz="1400" dirty="0">
                <a:latin typeface="DFKai-SB"/>
                <a:cs typeface="DFKai-SB"/>
              </a:rPr>
              <a:t>格的重</a:t>
            </a:r>
            <a:r>
              <a:rPr sz="1400" spc="-15" dirty="0">
                <a:latin typeface="DFKai-SB"/>
                <a:cs typeface="DFKai-SB"/>
              </a:rPr>
              <a:t>要</a:t>
            </a:r>
            <a:r>
              <a:rPr sz="1400" dirty="0">
                <a:latin typeface="DFKai-SB"/>
                <a:cs typeface="DFKai-SB"/>
              </a:rPr>
              <a:t>因素。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5373623"/>
            <a:ext cx="6265545" cy="1385570"/>
          </a:xfrm>
          <a:custGeom>
            <a:avLst/>
            <a:gdLst/>
            <a:ahLst/>
            <a:cxnLst/>
            <a:rect l="l" t="t" r="r" b="b"/>
            <a:pathLst>
              <a:path w="6265545" h="1385570">
                <a:moveTo>
                  <a:pt x="0" y="1385316"/>
                </a:moveTo>
                <a:lnTo>
                  <a:pt x="6265164" y="1385316"/>
                </a:lnTo>
                <a:lnTo>
                  <a:pt x="6265164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2437" y="5399938"/>
            <a:ext cx="61982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咖啡主</a:t>
            </a:r>
            <a:r>
              <a:rPr sz="1400" spc="-15" dirty="0">
                <a:latin typeface="DFKai-SB"/>
                <a:cs typeface="DFKai-SB"/>
              </a:rPr>
              <a:t>要</a:t>
            </a:r>
            <a:r>
              <a:rPr sz="1400" dirty="0">
                <a:latin typeface="DFKai-SB"/>
                <a:cs typeface="DFKai-SB"/>
              </a:rPr>
              <a:t>可以</a:t>
            </a:r>
            <a:r>
              <a:rPr sz="1400" spc="-15" dirty="0">
                <a:latin typeface="DFKai-SB"/>
                <a:cs typeface="DFKai-SB"/>
              </a:rPr>
              <a:t>分為</a:t>
            </a:r>
            <a:r>
              <a:rPr sz="1400" dirty="0">
                <a:latin typeface="DFKai-SB"/>
                <a:cs typeface="DFKai-SB"/>
              </a:rPr>
              <a:t>兩種，</a:t>
            </a:r>
            <a:r>
              <a:rPr sz="1400" spc="-15" dirty="0">
                <a:latin typeface="DFKai-SB"/>
                <a:cs typeface="DFKai-SB"/>
              </a:rPr>
              <a:t>一</a:t>
            </a:r>
            <a:r>
              <a:rPr sz="1400" dirty="0">
                <a:latin typeface="DFKai-SB"/>
                <a:cs typeface="DFKai-SB"/>
              </a:rPr>
              <a:t>種為</a:t>
            </a:r>
            <a:r>
              <a:rPr sz="1400" spc="-5" dirty="0">
                <a:latin typeface="Arial"/>
                <a:cs typeface="Arial"/>
              </a:rPr>
              <a:t>Arabrica</a:t>
            </a:r>
            <a:r>
              <a:rPr sz="1400" spc="-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生長</a:t>
            </a:r>
            <a:r>
              <a:rPr sz="1400" spc="-15" dirty="0">
                <a:latin typeface="DFKai-SB"/>
                <a:cs typeface="DFKai-SB"/>
              </a:rPr>
              <a:t>在</a:t>
            </a:r>
            <a:r>
              <a:rPr sz="1400" dirty="0">
                <a:latin typeface="DFKai-SB"/>
                <a:cs typeface="DFKai-SB"/>
              </a:rPr>
              <a:t>氣候</a:t>
            </a:r>
            <a:r>
              <a:rPr sz="1400" spc="-15" dirty="0">
                <a:latin typeface="DFKai-SB"/>
                <a:cs typeface="DFKai-SB"/>
              </a:rPr>
              <a:t>溫</a:t>
            </a:r>
            <a:r>
              <a:rPr sz="1400" dirty="0">
                <a:latin typeface="DFKai-SB"/>
                <a:cs typeface="DFKai-SB"/>
              </a:rPr>
              <a:t>和、高</a:t>
            </a:r>
            <a:r>
              <a:rPr sz="1400" spc="-15" dirty="0">
                <a:latin typeface="DFKai-SB"/>
                <a:cs typeface="DFKai-SB"/>
              </a:rPr>
              <a:t>度</a:t>
            </a:r>
            <a:r>
              <a:rPr sz="1400" dirty="0">
                <a:latin typeface="DFKai-SB"/>
                <a:cs typeface="DFKai-SB"/>
              </a:rPr>
              <a:t>較高</a:t>
            </a:r>
            <a:r>
              <a:rPr sz="1400" spc="-15" dirty="0">
                <a:latin typeface="DFKai-SB"/>
                <a:cs typeface="DFKai-SB"/>
              </a:rPr>
              <a:t>的地</a:t>
            </a:r>
            <a:r>
              <a:rPr sz="1400" dirty="0">
                <a:latin typeface="DFKai-SB"/>
                <a:cs typeface="DFKai-SB"/>
              </a:rPr>
              <a:t>區，  </a:t>
            </a:r>
            <a:r>
              <a:rPr sz="1400" spc="5" dirty="0">
                <a:latin typeface="DFKai-SB"/>
                <a:cs typeface="DFKai-SB"/>
              </a:rPr>
              <a:t>生</a:t>
            </a:r>
            <a:r>
              <a:rPr sz="1400" dirty="0">
                <a:latin typeface="DFKai-SB"/>
                <a:cs typeface="DFKai-SB"/>
              </a:rPr>
              <a:t>產</a:t>
            </a:r>
            <a:r>
              <a:rPr sz="1400" spc="5" dirty="0">
                <a:latin typeface="DFKai-SB"/>
                <a:cs typeface="DFKai-SB"/>
              </a:rPr>
              <a:t>國</a:t>
            </a:r>
            <a:r>
              <a:rPr sz="1400" spc="-15" dirty="0">
                <a:latin typeface="DFKai-SB"/>
                <a:cs typeface="DFKai-SB"/>
              </a:rPr>
              <a:t>包</a:t>
            </a:r>
            <a:r>
              <a:rPr sz="1400" spc="5" dirty="0">
                <a:latin typeface="DFKai-SB"/>
                <a:cs typeface="DFKai-SB"/>
              </a:rPr>
              <a:t>括</a:t>
            </a:r>
            <a:r>
              <a:rPr sz="1400" dirty="0">
                <a:latin typeface="DFKai-SB"/>
                <a:cs typeface="DFKai-SB"/>
              </a:rPr>
              <a:t>巴</a:t>
            </a:r>
            <a:r>
              <a:rPr sz="1400" spc="-10" dirty="0">
                <a:latin typeface="DFKai-SB"/>
                <a:cs typeface="DFKai-SB"/>
              </a:rPr>
              <a:t>西、</a:t>
            </a:r>
            <a:r>
              <a:rPr sz="1400" spc="5" dirty="0">
                <a:latin typeface="DFKai-SB"/>
                <a:cs typeface="DFKai-SB"/>
              </a:rPr>
              <a:t>哥</a:t>
            </a:r>
            <a:r>
              <a:rPr sz="1400" dirty="0">
                <a:latin typeface="DFKai-SB"/>
                <a:cs typeface="DFKai-SB"/>
              </a:rPr>
              <a:t>倫</a:t>
            </a:r>
            <a:r>
              <a:rPr sz="1400" spc="5" dirty="0">
                <a:latin typeface="DFKai-SB"/>
                <a:cs typeface="DFKai-SB"/>
              </a:rPr>
              <a:t>比</a:t>
            </a:r>
            <a:r>
              <a:rPr sz="1400" spc="-15" dirty="0">
                <a:latin typeface="DFKai-SB"/>
                <a:cs typeface="DFKai-SB"/>
              </a:rPr>
              <a:t>亞</a:t>
            </a:r>
            <a:r>
              <a:rPr sz="1400" spc="5" dirty="0">
                <a:latin typeface="DFKai-SB"/>
                <a:cs typeface="DFKai-SB"/>
              </a:rPr>
              <a:t>和</a:t>
            </a:r>
            <a:r>
              <a:rPr sz="1400" dirty="0">
                <a:latin typeface="DFKai-SB"/>
                <a:cs typeface="DFKai-SB"/>
              </a:rPr>
              <a:t>其</a:t>
            </a:r>
            <a:r>
              <a:rPr sz="1400" spc="-10" dirty="0">
                <a:latin typeface="DFKai-SB"/>
                <a:cs typeface="DFKai-SB"/>
              </a:rPr>
              <a:t>他拉</a:t>
            </a:r>
            <a:r>
              <a:rPr sz="1400" spc="5" dirty="0">
                <a:latin typeface="DFKai-SB"/>
                <a:cs typeface="DFKai-SB"/>
              </a:rPr>
              <a:t>丁</a:t>
            </a:r>
            <a:r>
              <a:rPr sz="1400" dirty="0">
                <a:latin typeface="DFKai-SB"/>
                <a:cs typeface="DFKai-SB"/>
              </a:rPr>
              <a:t>美洲</a:t>
            </a:r>
            <a:r>
              <a:rPr sz="1400" spc="-10" dirty="0">
                <a:latin typeface="DFKai-SB"/>
                <a:cs typeface="DFKai-SB"/>
              </a:rPr>
              <a:t>國</a:t>
            </a:r>
            <a:r>
              <a:rPr sz="1400" spc="5" dirty="0">
                <a:latin typeface="DFKai-SB"/>
                <a:cs typeface="DFKai-SB"/>
              </a:rPr>
              <a:t>家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0" dirty="0">
                <a:latin typeface="DFKai-SB"/>
                <a:cs typeface="DFKai-SB"/>
              </a:rPr>
              <a:t>其口</a:t>
            </a:r>
            <a:r>
              <a:rPr sz="1400" spc="5" dirty="0">
                <a:latin typeface="DFKai-SB"/>
                <a:cs typeface="DFKai-SB"/>
              </a:rPr>
              <a:t>味</a:t>
            </a:r>
            <a:r>
              <a:rPr sz="1400" dirty="0">
                <a:latin typeface="DFKai-SB"/>
                <a:cs typeface="DFKai-SB"/>
              </a:rPr>
              <a:t>比</a:t>
            </a:r>
            <a:r>
              <a:rPr sz="1400" spc="5" dirty="0">
                <a:latin typeface="DFKai-SB"/>
                <a:cs typeface="DFKai-SB"/>
              </a:rPr>
              <a:t>較</a:t>
            </a:r>
            <a:r>
              <a:rPr sz="1400" spc="-15" dirty="0">
                <a:latin typeface="DFKai-SB"/>
                <a:cs typeface="DFKai-SB"/>
              </a:rPr>
              <a:t>符</a:t>
            </a:r>
            <a:r>
              <a:rPr sz="1400" spc="5" dirty="0">
                <a:latin typeface="DFKai-SB"/>
                <a:cs typeface="DFKai-SB"/>
              </a:rPr>
              <a:t>合</a:t>
            </a:r>
            <a:r>
              <a:rPr sz="1400" dirty="0">
                <a:latin typeface="DFKai-SB"/>
                <a:cs typeface="DFKai-SB"/>
              </a:rPr>
              <a:t>市</a:t>
            </a:r>
            <a:r>
              <a:rPr sz="1400" spc="-10" dirty="0">
                <a:latin typeface="DFKai-SB"/>
                <a:cs typeface="DFKai-SB"/>
              </a:rPr>
              <a:t>場喜</a:t>
            </a:r>
            <a:r>
              <a:rPr sz="1400" spc="5" dirty="0">
                <a:latin typeface="DFKai-SB"/>
                <a:cs typeface="DFKai-SB"/>
              </a:rPr>
              <a:t>好，  </a:t>
            </a:r>
            <a:r>
              <a:rPr sz="1400" spc="10" dirty="0">
                <a:latin typeface="DFKai-SB"/>
                <a:cs typeface="DFKai-SB"/>
              </a:rPr>
              <a:t>也是</a:t>
            </a:r>
            <a:r>
              <a:rPr sz="1400" dirty="0">
                <a:latin typeface="DFKai-SB"/>
                <a:cs typeface="DFKai-SB"/>
              </a:rPr>
              <a:t>產量</a:t>
            </a:r>
            <a:r>
              <a:rPr sz="1400" spc="-15" dirty="0">
                <a:latin typeface="DFKai-SB"/>
                <a:cs typeface="DFKai-SB"/>
              </a:rPr>
              <a:t>最</a:t>
            </a:r>
            <a:r>
              <a:rPr sz="1400" dirty="0">
                <a:latin typeface="DFKai-SB"/>
                <a:cs typeface="DFKai-SB"/>
              </a:rPr>
              <a:t>大的</a:t>
            </a:r>
            <a:r>
              <a:rPr sz="1400" spc="-15" dirty="0">
                <a:latin typeface="DFKai-SB"/>
                <a:cs typeface="DFKai-SB"/>
              </a:rPr>
              <a:t>品</a:t>
            </a:r>
            <a:r>
              <a:rPr sz="1400" dirty="0">
                <a:latin typeface="DFKai-SB"/>
                <a:cs typeface="DFKai-SB"/>
              </a:rPr>
              <a:t>種，</a:t>
            </a:r>
            <a:r>
              <a:rPr sz="1400" spc="-10" dirty="0">
                <a:latin typeface="DFKai-SB"/>
                <a:cs typeface="DFKai-SB"/>
              </a:rPr>
              <a:t>另</a:t>
            </a:r>
            <a:r>
              <a:rPr sz="1400" dirty="0">
                <a:latin typeface="DFKai-SB"/>
                <a:cs typeface="DFKai-SB"/>
              </a:rPr>
              <a:t>一種為</a:t>
            </a:r>
            <a:r>
              <a:rPr sz="1400" spc="-355" dirty="0">
                <a:latin typeface="DFKai-SB"/>
                <a:cs typeface="DFKai-SB"/>
              </a:rPr>
              <a:t> </a:t>
            </a:r>
            <a:r>
              <a:rPr sz="1400" dirty="0">
                <a:latin typeface="Arial"/>
                <a:cs typeface="Arial"/>
              </a:rPr>
              <a:t>Robusta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5" dirty="0">
                <a:latin typeface="DFKai-SB"/>
                <a:cs typeface="DFKai-SB"/>
              </a:rPr>
              <a:t>生</a:t>
            </a:r>
            <a:r>
              <a:rPr sz="1400" dirty="0">
                <a:latin typeface="DFKai-SB"/>
                <a:cs typeface="DFKai-SB"/>
              </a:rPr>
              <a:t>長在</a:t>
            </a:r>
            <a:r>
              <a:rPr sz="1400" spc="-15" dirty="0">
                <a:latin typeface="DFKai-SB"/>
                <a:cs typeface="DFKai-SB"/>
              </a:rPr>
              <a:t>高</a:t>
            </a:r>
            <a:r>
              <a:rPr sz="1400" dirty="0">
                <a:latin typeface="DFKai-SB"/>
                <a:cs typeface="DFKai-SB"/>
              </a:rPr>
              <a:t>溫、</a:t>
            </a:r>
            <a:r>
              <a:rPr sz="1400" spc="-15" dirty="0">
                <a:latin typeface="DFKai-SB"/>
                <a:cs typeface="DFKai-SB"/>
              </a:rPr>
              <a:t>地</a:t>
            </a:r>
            <a:r>
              <a:rPr sz="1400" dirty="0">
                <a:latin typeface="DFKai-SB"/>
                <a:cs typeface="DFKai-SB"/>
              </a:rPr>
              <a:t>勢較</a:t>
            </a:r>
            <a:r>
              <a:rPr sz="1400" spc="-15" dirty="0">
                <a:latin typeface="DFKai-SB"/>
                <a:cs typeface="DFKai-SB"/>
              </a:rPr>
              <a:t>低</a:t>
            </a:r>
            <a:r>
              <a:rPr sz="1400" dirty="0">
                <a:latin typeface="DFKai-SB"/>
                <a:cs typeface="DFKai-SB"/>
              </a:rPr>
              <a:t>、土</a:t>
            </a:r>
            <a:r>
              <a:rPr sz="1400" spc="-15" dirty="0">
                <a:latin typeface="DFKai-SB"/>
                <a:cs typeface="DFKai-SB"/>
              </a:rPr>
              <a:t>壤</a:t>
            </a:r>
            <a:r>
              <a:rPr sz="1400" dirty="0">
                <a:latin typeface="DFKai-SB"/>
                <a:cs typeface="DFKai-SB"/>
              </a:rPr>
              <a:t>較硬 </a:t>
            </a:r>
            <a:r>
              <a:rPr sz="1400" spc="10" dirty="0">
                <a:latin typeface="DFKai-SB"/>
                <a:cs typeface="DFKai-SB"/>
              </a:rPr>
              <a:t>的非</a:t>
            </a:r>
            <a:r>
              <a:rPr sz="1400" dirty="0">
                <a:latin typeface="DFKai-SB"/>
                <a:cs typeface="DFKai-SB"/>
              </a:rPr>
              <a:t>洲，</a:t>
            </a:r>
            <a:r>
              <a:rPr sz="1400" spc="-15" dirty="0">
                <a:latin typeface="DFKai-SB"/>
                <a:cs typeface="DFKai-SB"/>
              </a:rPr>
              <a:t>但</a:t>
            </a:r>
            <a:r>
              <a:rPr sz="1400" dirty="0">
                <a:latin typeface="DFKai-SB"/>
                <a:cs typeface="DFKai-SB"/>
              </a:rPr>
              <a:t>香味</a:t>
            </a:r>
            <a:r>
              <a:rPr sz="1400" spc="-15" dirty="0">
                <a:latin typeface="DFKai-SB"/>
                <a:cs typeface="DFKai-SB"/>
              </a:rPr>
              <a:t>不</a:t>
            </a:r>
            <a:r>
              <a:rPr sz="1400" dirty="0">
                <a:latin typeface="DFKai-SB"/>
                <a:cs typeface="DFKai-SB"/>
              </a:rPr>
              <a:t>及</a:t>
            </a:r>
            <a:r>
              <a:rPr sz="1400" spc="-5" dirty="0">
                <a:latin typeface="Arial"/>
                <a:cs typeface="Arial"/>
              </a:rPr>
              <a:t>Arabrica</a:t>
            </a:r>
            <a:r>
              <a:rPr sz="1400" spc="-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也</a:t>
            </a:r>
            <a:r>
              <a:rPr sz="1400" spc="-15" dirty="0">
                <a:latin typeface="DFKai-SB"/>
                <a:cs typeface="DFKai-SB"/>
              </a:rPr>
              <a:t>因</a:t>
            </a:r>
            <a:r>
              <a:rPr sz="1400" dirty="0">
                <a:latin typeface="DFKai-SB"/>
                <a:cs typeface="DFKai-SB"/>
              </a:rPr>
              <a:t>此主</a:t>
            </a:r>
            <a:r>
              <a:rPr sz="1400" spc="-15" dirty="0">
                <a:latin typeface="DFKai-SB"/>
                <a:cs typeface="DFKai-SB"/>
              </a:rPr>
              <a:t>要</a:t>
            </a:r>
            <a:r>
              <a:rPr sz="1400" dirty="0">
                <a:latin typeface="DFKai-SB"/>
                <a:cs typeface="DFKai-SB"/>
              </a:rPr>
              <a:t>用於</a:t>
            </a:r>
            <a:r>
              <a:rPr sz="1400" spc="-15" dirty="0">
                <a:latin typeface="DFKai-SB"/>
                <a:cs typeface="DFKai-SB"/>
              </a:rPr>
              <a:t>低</a:t>
            </a:r>
            <a:r>
              <a:rPr sz="1400" dirty="0">
                <a:latin typeface="DFKai-SB"/>
                <a:cs typeface="DFKai-SB"/>
              </a:rPr>
              <a:t>品質</a:t>
            </a:r>
            <a:r>
              <a:rPr sz="1400" spc="-15" dirty="0">
                <a:latin typeface="DFKai-SB"/>
                <a:cs typeface="DFKai-SB"/>
              </a:rPr>
              <a:t>品</a:t>
            </a:r>
            <a:r>
              <a:rPr sz="1400" dirty="0">
                <a:latin typeface="DFKai-SB"/>
                <a:cs typeface="DFKai-SB"/>
              </a:rPr>
              <a:t>牌的咖</a:t>
            </a:r>
            <a:endParaRPr sz="1400">
              <a:latin typeface="DFKai-SB"/>
              <a:cs typeface="DFKai-SB"/>
            </a:endParaRPr>
          </a:p>
          <a:p>
            <a:pPr marL="12700" marR="1778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latin typeface="DFKai-SB"/>
                <a:cs typeface="DFKai-SB"/>
              </a:rPr>
              <a:t>啡和</a:t>
            </a:r>
            <a:r>
              <a:rPr sz="1400" dirty="0">
                <a:latin typeface="DFKai-SB"/>
                <a:cs typeface="DFKai-SB"/>
              </a:rPr>
              <a:t>即溶</a:t>
            </a:r>
            <a:r>
              <a:rPr sz="1400" spc="-15" dirty="0">
                <a:latin typeface="DFKai-SB"/>
                <a:cs typeface="DFKai-SB"/>
              </a:rPr>
              <a:t>咖</a:t>
            </a:r>
            <a:r>
              <a:rPr sz="1400" dirty="0">
                <a:latin typeface="DFKai-SB"/>
                <a:cs typeface="DFKai-SB"/>
              </a:rPr>
              <a:t>啡。</a:t>
            </a:r>
            <a:r>
              <a:rPr sz="1400" spc="-15" dirty="0">
                <a:latin typeface="DFKai-SB"/>
                <a:cs typeface="DFKai-SB"/>
              </a:rPr>
              <a:t>目</a:t>
            </a:r>
            <a:r>
              <a:rPr sz="1400" dirty="0">
                <a:latin typeface="DFKai-SB"/>
                <a:cs typeface="DFKai-SB"/>
              </a:rPr>
              <a:t>前市</a:t>
            </a:r>
            <a:r>
              <a:rPr sz="1400" spc="-10" dirty="0">
                <a:latin typeface="DFKai-SB"/>
                <a:cs typeface="DFKai-SB"/>
              </a:rPr>
              <a:t>場</a:t>
            </a:r>
            <a:r>
              <a:rPr sz="1400" dirty="0">
                <a:latin typeface="DFKai-SB"/>
                <a:cs typeface="DFKai-SB"/>
              </a:rPr>
              <a:t>上最</a:t>
            </a:r>
            <a:r>
              <a:rPr sz="1400" spc="-10" dirty="0">
                <a:latin typeface="DFKai-SB"/>
                <a:cs typeface="DFKai-SB"/>
              </a:rPr>
              <a:t>重</a:t>
            </a:r>
            <a:r>
              <a:rPr sz="1400" dirty="0">
                <a:latin typeface="DFKai-SB"/>
                <a:cs typeface="DFKai-SB"/>
              </a:rPr>
              <a:t>要的</a:t>
            </a:r>
            <a:r>
              <a:rPr sz="1400" spc="-10" dirty="0">
                <a:latin typeface="DFKai-SB"/>
                <a:cs typeface="DFKai-SB"/>
              </a:rPr>
              <a:t>咖</a:t>
            </a:r>
            <a:r>
              <a:rPr sz="1400" dirty="0">
                <a:latin typeface="DFKai-SB"/>
                <a:cs typeface="DFKai-SB"/>
              </a:rPr>
              <a:t>啡期</a:t>
            </a:r>
            <a:r>
              <a:rPr sz="1400" spc="-10" dirty="0">
                <a:latin typeface="DFKai-SB"/>
                <a:cs typeface="DFKai-SB"/>
              </a:rPr>
              <a:t>貨</a:t>
            </a:r>
            <a:r>
              <a:rPr sz="1400" dirty="0">
                <a:latin typeface="DFKai-SB"/>
                <a:cs typeface="DFKai-SB"/>
              </a:rPr>
              <a:t>為美</a:t>
            </a:r>
            <a:r>
              <a:rPr sz="1400" spc="-30" dirty="0">
                <a:latin typeface="DFKai-SB"/>
                <a:cs typeface="DFKai-SB"/>
              </a:rPr>
              <a:t>國</a:t>
            </a:r>
            <a:r>
              <a:rPr sz="1400" spc="-5" dirty="0">
                <a:latin typeface="Arial"/>
                <a:cs typeface="Arial"/>
              </a:rPr>
              <a:t>NYBOT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交易</a:t>
            </a:r>
            <a:r>
              <a:rPr sz="1400" dirty="0">
                <a:latin typeface="DFKai-SB"/>
                <a:cs typeface="DFKai-SB"/>
              </a:rPr>
              <a:t>所</a:t>
            </a:r>
            <a:r>
              <a:rPr sz="1400" spc="-15" dirty="0">
                <a:latin typeface="DFKai-SB"/>
                <a:cs typeface="DFKai-SB"/>
              </a:rPr>
              <a:t>推</a:t>
            </a:r>
            <a:r>
              <a:rPr sz="1400" dirty="0">
                <a:latin typeface="DFKai-SB"/>
                <a:cs typeface="DFKai-SB"/>
              </a:rPr>
              <a:t>出的咖 </a:t>
            </a:r>
            <a:r>
              <a:rPr sz="1400" spc="10" dirty="0">
                <a:latin typeface="DFKai-SB"/>
                <a:cs typeface="DFKai-SB"/>
              </a:rPr>
              <a:t>啡期</a:t>
            </a:r>
            <a:r>
              <a:rPr sz="1400" dirty="0">
                <a:latin typeface="DFKai-SB"/>
                <a:cs typeface="DFKai-SB"/>
              </a:rPr>
              <a:t>貨，</a:t>
            </a:r>
            <a:r>
              <a:rPr sz="1400" spc="-15" dirty="0">
                <a:latin typeface="DFKai-SB"/>
                <a:cs typeface="DFKai-SB"/>
              </a:rPr>
              <a:t>即</a:t>
            </a:r>
            <a:r>
              <a:rPr sz="1400" dirty="0">
                <a:latin typeface="DFKai-SB"/>
                <a:cs typeface="DFKai-SB"/>
              </a:rPr>
              <a:t>是以</a:t>
            </a:r>
            <a:r>
              <a:rPr sz="1400" spc="-15" dirty="0">
                <a:latin typeface="DFKai-SB"/>
                <a:cs typeface="DFKai-SB"/>
              </a:rPr>
              <a:t>來</a:t>
            </a:r>
            <a:r>
              <a:rPr sz="1400" dirty="0">
                <a:latin typeface="DFKai-SB"/>
                <a:cs typeface="DFKai-SB"/>
              </a:rPr>
              <a:t>自</a:t>
            </a:r>
            <a:r>
              <a:rPr sz="1400" dirty="0">
                <a:latin typeface="Arial"/>
                <a:cs typeface="Arial"/>
              </a:rPr>
              <a:t>19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國的</a:t>
            </a:r>
            <a:r>
              <a:rPr sz="1400" spc="-5" dirty="0">
                <a:latin typeface="Arial"/>
                <a:cs typeface="Arial"/>
              </a:rPr>
              <a:t>Arabrica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DFKai-SB"/>
                <a:cs typeface="DFKai-SB"/>
              </a:rPr>
              <a:t>咖啡</a:t>
            </a:r>
            <a:r>
              <a:rPr sz="1400" dirty="0">
                <a:latin typeface="DFKai-SB"/>
                <a:cs typeface="DFKai-SB"/>
              </a:rPr>
              <a:t>豆作為</a:t>
            </a:r>
            <a:r>
              <a:rPr sz="1400" spc="-15" dirty="0">
                <a:latin typeface="DFKai-SB"/>
                <a:cs typeface="DFKai-SB"/>
              </a:rPr>
              <a:t>交</a:t>
            </a:r>
            <a:r>
              <a:rPr sz="1400" spc="5" dirty="0">
                <a:latin typeface="DFKai-SB"/>
                <a:cs typeface="DFKai-SB"/>
              </a:rPr>
              <a:t>割</a:t>
            </a:r>
            <a:r>
              <a:rPr sz="1400" dirty="0">
                <a:latin typeface="DFKai-SB"/>
                <a:cs typeface="DFKai-SB"/>
              </a:rPr>
              <a:t>標</a:t>
            </a:r>
            <a:r>
              <a:rPr sz="1400" spc="-15" dirty="0">
                <a:latin typeface="DFKai-SB"/>
                <a:cs typeface="DFKai-SB"/>
              </a:rPr>
              <a:t>的</a:t>
            </a:r>
            <a:r>
              <a:rPr sz="1400" dirty="0">
                <a:latin typeface="DFKai-SB"/>
                <a:cs typeface="DFKai-SB"/>
              </a:rPr>
              <a:t>。</a:t>
            </a:r>
            <a:endParaRPr sz="14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1196491"/>
            <a:ext cx="8110337" cy="5349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99364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美國重要經濟數據時程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733" y="170179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期貨種類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757" y="640412"/>
            <a:ext cx="4122420" cy="60026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9880" indent="-274320">
              <a:lnSpc>
                <a:spcPct val="100000"/>
              </a:lnSpc>
              <a:spcBef>
                <a:spcPts val="295"/>
              </a:spcBef>
              <a:buClr>
                <a:srgbClr val="FD8537"/>
              </a:buClr>
              <a:buSzPct val="70588"/>
              <a:buFont typeface="Wingdings"/>
              <a:buChar char=""/>
              <a:tabLst>
                <a:tab pos="309880" algn="l"/>
                <a:tab pos="310515" algn="l"/>
              </a:tabLst>
            </a:pPr>
            <a:r>
              <a:rPr sz="1700" b="1" spc="5" dirty="0">
                <a:solidFill>
                  <a:srgbClr val="9A3C00"/>
                </a:solidFill>
                <a:latin typeface="Microsoft YaHei"/>
                <a:cs typeface="Microsoft YaHei"/>
              </a:rPr>
              <a:t>商品</a:t>
            </a:r>
            <a:r>
              <a:rPr sz="1700" b="1" spc="-5" dirty="0">
                <a:solidFill>
                  <a:srgbClr val="9A3C00"/>
                </a:solidFill>
                <a:latin typeface="Microsoft YaHei"/>
                <a:cs typeface="Microsoft YaHei"/>
              </a:rPr>
              <a:t>期</a:t>
            </a:r>
            <a:r>
              <a:rPr sz="1700" b="1" spc="-10" dirty="0">
                <a:solidFill>
                  <a:srgbClr val="9A3C00"/>
                </a:solidFill>
                <a:latin typeface="Microsoft YaHei"/>
                <a:cs typeface="Microsoft YaHei"/>
              </a:rPr>
              <a:t>貨</a:t>
            </a:r>
            <a:r>
              <a:rPr sz="1700" b="1" spc="5" dirty="0">
                <a:solidFill>
                  <a:srgbClr val="9A3C00"/>
                </a:solidFill>
                <a:latin typeface="Microsoft YaHei"/>
                <a:cs typeface="Microsoft YaHei"/>
              </a:rPr>
              <a:t>：</a:t>
            </a:r>
            <a:endParaRPr sz="1700" dirty="0">
              <a:latin typeface="Microsoft YaHei"/>
              <a:cs typeface="Microsoft YaHei"/>
            </a:endParaRPr>
          </a:p>
          <a:p>
            <a:pPr marL="309880" marR="130810" indent="-274320">
              <a:lnSpc>
                <a:spcPct val="80000"/>
              </a:lnSpc>
              <a:spcBef>
                <a:spcPts val="605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309880" algn="l"/>
                <a:tab pos="310515" algn="l"/>
              </a:tabLst>
            </a:pP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農產品</a:t>
            </a:r>
            <a:r>
              <a:rPr sz="1700" b="1" spc="-15" dirty="0">
                <a:solidFill>
                  <a:srgbClr val="0000FF"/>
                </a:solidFill>
                <a:latin typeface="DFKai-SB"/>
                <a:cs typeface="DFKai-SB"/>
              </a:rPr>
              <a:t>期</a:t>
            </a: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貨</a:t>
            </a:r>
            <a:r>
              <a:rPr sz="1700" dirty="0">
                <a:solidFill>
                  <a:srgbClr val="0000FF"/>
                </a:solidFill>
                <a:latin typeface="DFKai-SB"/>
                <a:cs typeface="DFKai-SB"/>
              </a:rPr>
              <a:t>：</a:t>
            </a:r>
            <a:r>
              <a:rPr sz="1700" spc="-15" dirty="0">
                <a:latin typeface="DFKai-SB"/>
                <a:cs typeface="DFKai-SB"/>
              </a:rPr>
              <a:t>包</a:t>
            </a:r>
            <a:r>
              <a:rPr sz="1700" dirty="0">
                <a:latin typeface="DFKai-SB"/>
                <a:cs typeface="DFKai-SB"/>
              </a:rPr>
              <a:t>括穀物</a:t>
            </a:r>
            <a:r>
              <a:rPr sz="1700" spc="-15" dirty="0">
                <a:latin typeface="DFKai-SB"/>
                <a:cs typeface="DFKai-SB"/>
              </a:rPr>
              <a:t>（</a:t>
            </a:r>
            <a:r>
              <a:rPr sz="1700" dirty="0">
                <a:latin typeface="DFKai-SB"/>
                <a:cs typeface="DFKai-SB"/>
              </a:rPr>
              <a:t>玉米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小麥、 小米、</a:t>
            </a:r>
            <a:r>
              <a:rPr sz="1700" spc="-15" dirty="0">
                <a:latin typeface="DFKai-SB"/>
                <a:cs typeface="DFKai-SB"/>
              </a:rPr>
              <a:t>燕</a:t>
            </a:r>
            <a:r>
              <a:rPr sz="1700" dirty="0">
                <a:latin typeface="DFKai-SB"/>
                <a:cs typeface="DFKai-SB"/>
              </a:rPr>
              <a:t>麥）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畜產品</a:t>
            </a:r>
            <a:r>
              <a:rPr sz="1700" spc="-15" dirty="0">
                <a:latin typeface="DFKai-SB"/>
                <a:cs typeface="DFKai-SB"/>
              </a:rPr>
              <a:t>（</a:t>
            </a:r>
            <a:r>
              <a:rPr sz="1700" dirty="0">
                <a:latin typeface="DFKai-SB"/>
                <a:cs typeface="DFKai-SB"/>
              </a:rPr>
              <a:t>活牛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飼料 牛、牛腩、活豬</a:t>
            </a:r>
            <a:r>
              <a:rPr sz="1700" spc="-415" dirty="0">
                <a:latin typeface="DFKai-SB"/>
                <a:cs typeface="DFKai-SB"/>
              </a:rPr>
              <a:t> </a:t>
            </a:r>
            <a:r>
              <a:rPr sz="1700" dirty="0">
                <a:latin typeface="DFKai-SB"/>
                <a:cs typeface="DFKai-SB"/>
              </a:rPr>
              <a:t>冷凍五花肉、雞肉）  等。油</a:t>
            </a:r>
            <a:r>
              <a:rPr sz="1700" spc="-15" dirty="0">
                <a:latin typeface="DFKai-SB"/>
                <a:cs typeface="DFKai-SB"/>
              </a:rPr>
              <a:t>作</a:t>
            </a:r>
            <a:r>
              <a:rPr sz="1700" dirty="0">
                <a:latin typeface="DFKai-SB"/>
                <a:cs typeface="DFKai-SB"/>
              </a:rPr>
              <a:t>物（</a:t>
            </a:r>
            <a:r>
              <a:rPr sz="1700" spc="-15" dirty="0">
                <a:latin typeface="DFKai-SB"/>
                <a:cs typeface="DFKai-SB"/>
              </a:rPr>
              <a:t>黃</a:t>
            </a:r>
            <a:r>
              <a:rPr sz="1700" dirty="0">
                <a:latin typeface="DFKai-SB"/>
                <a:cs typeface="DFKai-SB"/>
              </a:rPr>
              <a:t>豆、黃</a:t>
            </a:r>
            <a:r>
              <a:rPr sz="1700" spc="-15" dirty="0">
                <a:latin typeface="DFKai-SB"/>
                <a:cs typeface="DFKai-SB"/>
              </a:rPr>
              <a:t>豆</a:t>
            </a:r>
            <a:r>
              <a:rPr sz="1700" dirty="0">
                <a:latin typeface="DFKai-SB"/>
                <a:cs typeface="DFKai-SB"/>
              </a:rPr>
              <a:t>油、</a:t>
            </a:r>
            <a:r>
              <a:rPr sz="1700" spc="-15" dirty="0">
                <a:latin typeface="DFKai-SB"/>
                <a:cs typeface="DFKai-SB"/>
              </a:rPr>
              <a:t>葵</a:t>
            </a:r>
            <a:r>
              <a:rPr sz="1700" dirty="0">
                <a:latin typeface="DFKai-SB"/>
                <a:cs typeface="DFKai-SB"/>
              </a:rPr>
              <a:t>花油、 油籽）林木產品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DFKai-SB"/>
                <a:cs typeface="DFKai-SB"/>
              </a:rPr>
              <a:t>木材及</a:t>
            </a:r>
            <a:r>
              <a:rPr sz="1700" spc="-15" dirty="0">
                <a:latin typeface="DFKai-SB"/>
                <a:cs typeface="DFKai-SB"/>
              </a:rPr>
              <a:t>夾</a:t>
            </a:r>
            <a:r>
              <a:rPr sz="1700" spc="-5" dirty="0">
                <a:latin typeface="DFKai-SB"/>
                <a:cs typeface="DFKai-SB"/>
              </a:rPr>
              <a:t>板</a:t>
            </a:r>
            <a:r>
              <a:rPr sz="1700" spc="-5" dirty="0">
                <a:latin typeface="Arial"/>
                <a:cs typeface="Arial"/>
              </a:rPr>
              <a:t>)</a:t>
            </a:r>
            <a:r>
              <a:rPr sz="1700" dirty="0">
                <a:latin typeface="DFKai-SB"/>
                <a:cs typeface="DFKai-SB"/>
              </a:rPr>
              <a:t>。</a:t>
            </a:r>
          </a:p>
          <a:p>
            <a:pPr marL="309880" marR="347345" indent="-274320">
              <a:lnSpc>
                <a:spcPts val="1630"/>
              </a:lnSpc>
              <a:spcBef>
                <a:spcPts val="59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309880" algn="l"/>
                <a:tab pos="310515" algn="l"/>
              </a:tabLst>
            </a:pP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軟性商</a:t>
            </a:r>
            <a:r>
              <a:rPr sz="1700" b="1" spc="-15" dirty="0">
                <a:solidFill>
                  <a:srgbClr val="0000FF"/>
                </a:solidFill>
                <a:latin typeface="DFKai-SB"/>
                <a:cs typeface="DFKai-SB"/>
              </a:rPr>
              <a:t>品</a:t>
            </a: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期貨</a:t>
            </a:r>
            <a:r>
              <a:rPr sz="1700" spc="-15" dirty="0">
                <a:latin typeface="DFKai-SB"/>
                <a:cs typeface="DFKai-SB"/>
              </a:rPr>
              <a:t>：</a:t>
            </a:r>
            <a:r>
              <a:rPr sz="1700" dirty="0">
                <a:latin typeface="DFKai-SB"/>
                <a:cs typeface="DFKai-SB"/>
              </a:rPr>
              <a:t>咖啡、</a:t>
            </a:r>
            <a:r>
              <a:rPr sz="1700" spc="-15" dirty="0">
                <a:latin typeface="DFKai-SB"/>
                <a:cs typeface="DFKai-SB"/>
              </a:rPr>
              <a:t>可</a:t>
            </a:r>
            <a:r>
              <a:rPr sz="1700" dirty="0">
                <a:latin typeface="DFKai-SB"/>
                <a:cs typeface="DFKai-SB"/>
              </a:rPr>
              <a:t>可、</a:t>
            </a:r>
            <a:r>
              <a:rPr sz="1700" spc="-15" dirty="0">
                <a:latin typeface="DFKai-SB"/>
                <a:cs typeface="DFKai-SB"/>
              </a:rPr>
              <a:t>棉</a:t>
            </a:r>
            <a:r>
              <a:rPr sz="1700" dirty="0">
                <a:latin typeface="DFKai-SB"/>
                <a:cs typeface="DFKai-SB"/>
              </a:rPr>
              <a:t>花、 蔗糖、</a:t>
            </a:r>
            <a:r>
              <a:rPr sz="1700" spc="-15" dirty="0">
                <a:latin typeface="DFKai-SB"/>
                <a:cs typeface="DFKai-SB"/>
              </a:rPr>
              <a:t>柳</a:t>
            </a:r>
            <a:r>
              <a:rPr sz="1700" dirty="0">
                <a:latin typeface="DFKai-SB"/>
                <a:cs typeface="DFKai-SB"/>
              </a:rPr>
              <a:t>橙汁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生絲等。</a:t>
            </a:r>
          </a:p>
          <a:p>
            <a:pPr marL="309880" marR="283210" indent="-274320">
              <a:lnSpc>
                <a:spcPts val="163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370840" algn="l"/>
                <a:tab pos="371475" algn="l"/>
              </a:tabLst>
            </a:pPr>
            <a:r>
              <a:rPr dirty="0"/>
              <a:t>	</a:t>
            </a: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金屬期貨</a:t>
            </a:r>
            <a:r>
              <a:rPr sz="1700" dirty="0">
                <a:solidFill>
                  <a:srgbClr val="0000FF"/>
                </a:solidFill>
                <a:latin typeface="DFKai-SB"/>
                <a:cs typeface="DFKai-SB"/>
              </a:rPr>
              <a:t>：</a:t>
            </a:r>
            <a:r>
              <a:rPr sz="1700" dirty="0">
                <a:latin typeface="DFKai-SB"/>
                <a:cs typeface="DFKai-SB"/>
              </a:rPr>
              <a:t>貴金屬（</a:t>
            </a:r>
            <a:r>
              <a:rPr sz="1700" spc="-15" dirty="0">
                <a:latin typeface="DFKai-SB"/>
                <a:cs typeface="DFKai-SB"/>
              </a:rPr>
              <a:t>金</a:t>
            </a:r>
            <a:r>
              <a:rPr sz="1700" dirty="0">
                <a:latin typeface="DFKai-SB"/>
                <a:cs typeface="DFKai-SB"/>
              </a:rPr>
              <a:t>、銀</a:t>
            </a:r>
            <a:r>
              <a:rPr sz="1700" spc="-15" dirty="0">
                <a:latin typeface="DFKai-SB"/>
                <a:cs typeface="DFKai-SB"/>
              </a:rPr>
              <a:t>）</a:t>
            </a:r>
            <a:r>
              <a:rPr sz="1700" dirty="0">
                <a:latin typeface="DFKai-SB"/>
                <a:cs typeface="DFKai-SB"/>
              </a:rPr>
              <a:t>、工業 金屬（</a:t>
            </a:r>
            <a:r>
              <a:rPr sz="1700" spc="-15" dirty="0">
                <a:latin typeface="DFKai-SB"/>
                <a:cs typeface="DFKai-SB"/>
              </a:rPr>
              <a:t>銅</a:t>
            </a:r>
            <a:r>
              <a:rPr sz="1700" dirty="0">
                <a:latin typeface="DFKai-SB"/>
                <a:cs typeface="DFKai-SB"/>
              </a:rPr>
              <a:t>、鋁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錫、鉛</a:t>
            </a:r>
            <a:r>
              <a:rPr sz="1700" spc="-15" dirty="0">
                <a:latin typeface="DFKai-SB"/>
                <a:cs typeface="DFKai-SB"/>
              </a:rPr>
              <a:t>、</a:t>
            </a:r>
            <a:r>
              <a:rPr sz="1700" dirty="0">
                <a:latin typeface="DFKai-SB"/>
                <a:cs typeface="DFKai-SB"/>
              </a:rPr>
              <a:t>錫）。</a:t>
            </a:r>
          </a:p>
          <a:p>
            <a:pPr marL="370840" indent="-335280">
              <a:lnSpc>
                <a:spcPts val="1835"/>
              </a:lnSpc>
              <a:spcBef>
                <a:spcPts val="21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370840" algn="l"/>
                <a:tab pos="371475" algn="l"/>
              </a:tabLst>
            </a:pPr>
            <a:r>
              <a:rPr sz="1700" b="1" dirty="0">
                <a:solidFill>
                  <a:srgbClr val="0000FF"/>
                </a:solidFill>
                <a:latin typeface="DFKai-SB"/>
                <a:cs typeface="DFKai-SB"/>
              </a:rPr>
              <a:t>能源期貨</a:t>
            </a:r>
            <a:r>
              <a:rPr sz="1700" dirty="0">
                <a:latin typeface="DFKai-SB"/>
                <a:cs typeface="DFKai-SB"/>
              </a:rPr>
              <a:t>：石油及其</a:t>
            </a:r>
            <a:r>
              <a:rPr sz="1700" spc="-15" dirty="0">
                <a:latin typeface="DFKai-SB"/>
                <a:cs typeface="DFKai-SB"/>
              </a:rPr>
              <a:t>副</a:t>
            </a:r>
            <a:r>
              <a:rPr sz="1700" dirty="0">
                <a:latin typeface="DFKai-SB"/>
                <a:cs typeface="DFKai-SB"/>
              </a:rPr>
              <a:t>產品</a:t>
            </a:r>
            <a:r>
              <a:rPr sz="1700" spc="-15" dirty="0">
                <a:latin typeface="DFKai-SB"/>
                <a:cs typeface="DFKai-SB"/>
              </a:rPr>
              <a:t>（</a:t>
            </a:r>
            <a:r>
              <a:rPr sz="1700" dirty="0">
                <a:latin typeface="DFKai-SB"/>
                <a:cs typeface="DFKai-SB"/>
              </a:rPr>
              <a:t>燃油、</a:t>
            </a:r>
          </a:p>
          <a:p>
            <a:pPr marL="309880">
              <a:lnSpc>
                <a:spcPts val="1835"/>
              </a:lnSpc>
            </a:pPr>
            <a:r>
              <a:rPr sz="1700" dirty="0">
                <a:latin typeface="DFKai-SB"/>
                <a:cs typeface="DFKai-SB"/>
              </a:rPr>
              <a:t>汽油）</a:t>
            </a:r>
          </a:p>
          <a:p>
            <a:pPr marL="287020" indent="-274320">
              <a:lnSpc>
                <a:spcPct val="100000"/>
              </a:lnSpc>
              <a:spcBef>
                <a:spcPts val="705"/>
              </a:spcBef>
              <a:buFont typeface="Wingdings"/>
              <a:buChar char=""/>
              <a:tabLst>
                <a:tab pos="287020" algn="l"/>
              </a:tabLst>
            </a:pPr>
            <a:r>
              <a:rPr sz="1800" b="1" dirty="0">
                <a:solidFill>
                  <a:srgbClr val="9A3C00"/>
                </a:solidFill>
                <a:latin typeface="Microsoft YaHei"/>
                <a:cs typeface="Microsoft YaHei"/>
              </a:rPr>
              <a:t>金融期貨：</a:t>
            </a:r>
            <a:endParaRPr sz="1800" dirty="0">
              <a:latin typeface="Microsoft YaHei"/>
              <a:cs typeface="Microsoft YaHei"/>
            </a:endParaRPr>
          </a:p>
          <a:p>
            <a:pPr marL="287020" marR="5080" indent="-274320" algn="just">
              <a:lnSpc>
                <a:spcPct val="100000"/>
              </a:lnSpc>
              <a:buFont typeface="Wingdings"/>
              <a:buChar char=""/>
              <a:tabLst>
                <a:tab pos="287020" algn="l"/>
              </a:tabLst>
            </a:pPr>
            <a:r>
              <a:rPr sz="1800" b="1" dirty="0">
                <a:solidFill>
                  <a:srgbClr val="0000FF"/>
                </a:solidFill>
                <a:latin typeface="DFKai-SB"/>
                <a:cs typeface="DFKai-SB"/>
              </a:rPr>
              <a:t>股價指數期貨</a:t>
            </a:r>
            <a:r>
              <a:rPr sz="1800" dirty="0">
                <a:latin typeface="DFKai-SB"/>
                <a:cs typeface="DFKai-SB"/>
              </a:rPr>
              <a:t>：美國</a:t>
            </a:r>
            <a:r>
              <a:rPr sz="1800" dirty="0">
                <a:latin typeface="Arial"/>
                <a:cs typeface="Arial"/>
              </a:rPr>
              <a:t>S&amp;P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指數、道 瓊工業指數、日本</a:t>
            </a:r>
            <a:r>
              <a:rPr sz="1800" spc="-5" dirty="0">
                <a:latin typeface="Arial"/>
                <a:cs typeface="Arial"/>
              </a:rPr>
              <a:t>Nikkei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225</a:t>
            </a:r>
            <a:r>
              <a:rPr sz="1800" dirty="0">
                <a:latin typeface="DFKai-SB"/>
                <a:cs typeface="DFKai-SB"/>
              </a:rPr>
              <a:t>指數、英 國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8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-SE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、法</a:t>
            </a:r>
            <a:r>
              <a:rPr sz="1800" spc="-5" dirty="0">
                <a:latin typeface="DFKai-SB"/>
                <a:cs typeface="DFKai-SB"/>
              </a:rPr>
              <a:t>國</a:t>
            </a:r>
            <a:r>
              <a:rPr sz="1800" spc="-5" dirty="0">
                <a:latin typeface="Arial"/>
                <a:cs typeface="Arial"/>
              </a:rPr>
              <a:t>CA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2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指數、德國</a:t>
            </a:r>
          </a:p>
          <a:p>
            <a:pPr marL="286385" marR="1587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DA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5" dirty="0">
                <a:latin typeface="DFKai-SB"/>
                <a:cs typeface="DFKai-SB"/>
              </a:rPr>
              <a:t>指數、新加坡摩根台指、台灣加 權股價指數等。</a:t>
            </a:r>
            <a:endParaRPr sz="1800" dirty="0">
              <a:latin typeface="DFKai-SB"/>
              <a:cs typeface="DFKai-SB"/>
            </a:endParaRPr>
          </a:p>
          <a:p>
            <a:pPr marL="287020" marR="169545" indent="-274320">
              <a:lnSpc>
                <a:spcPts val="2160"/>
              </a:lnSpc>
              <a:spcBef>
                <a:spcPts val="60"/>
              </a:spcBef>
              <a:buFont typeface="Wingdings"/>
              <a:buChar char=""/>
              <a:tabLst>
                <a:tab pos="287020" algn="l"/>
              </a:tabLst>
            </a:pPr>
            <a:r>
              <a:rPr sz="1800" b="1" dirty="0">
                <a:solidFill>
                  <a:srgbClr val="0000FF"/>
                </a:solidFill>
                <a:latin typeface="DFKai-SB"/>
                <a:cs typeface="DFKai-SB"/>
              </a:rPr>
              <a:t>利率期貨</a:t>
            </a:r>
            <a:r>
              <a:rPr sz="1800" dirty="0">
                <a:latin typeface="DFKai-SB"/>
                <a:cs typeface="DFKai-SB"/>
              </a:rPr>
              <a:t>：短期利率期貨有歐洲美元 期貨與美國國庫券，長期利率期貨有</a:t>
            </a:r>
          </a:p>
          <a:p>
            <a:pPr marL="286385">
              <a:lnSpc>
                <a:spcPts val="2095"/>
              </a:lnSpc>
            </a:pPr>
            <a:r>
              <a:rPr sz="1800" spc="-5" dirty="0">
                <a:latin typeface="DFKai-SB"/>
                <a:cs typeface="DFKai-SB"/>
              </a:rPr>
              <a:t>美國中期與長期公債期貨。</a:t>
            </a:r>
            <a:endParaRPr sz="1800" dirty="0">
              <a:latin typeface="DFKai-SB"/>
              <a:cs typeface="DFKai-SB"/>
            </a:endParaRPr>
          </a:p>
          <a:p>
            <a:pPr marL="287020" marR="169545" indent="-274320">
              <a:lnSpc>
                <a:spcPts val="2170"/>
              </a:lnSpc>
              <a:spcBef>
                <a:spcPts val="60"/>
              </a:spcBef>
              <a:buFont typeface="Wingdings"/>
              <a:buChar char=""/>
              <a:tabLst>
                <a:tab pos="287020" algn="l"/>
              </a:tabLst>
            </a:pPr>
            <a:r>
              <a:rPr sz="1800" b="1" dirty="0">
                <a:solidFill>
                  <a:srgbClr val="0000FF"/>
                </a:solidFill>
                <a:latin typeface="DFKai-SB"/>
                <a:cs typeface="DFKai-SB"/>
              </a:rPr>
              <a:t>外匯期貨</a:t>
            </a:r>
            <a:r>
              <a:rPr sz="1800" dirty="0">
                <a:latin typeface="DFKai-SB"/>
                <a:cs typeface="DFKai-SB"/>
              </a:rPr>
              <a:t>：美元、歐元、英鎊、加拿 大元、日圓等。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05171" y="400811"/>
          <a:ext cx="3630929" cy="610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845">
                <a:tc>
                  <a:txBody>
                    <a:bodyPr/>
                    <a:lstStyle/>
                    <a:p>
                      <a:pPr marL="892810" indent="-274320">
                        <a:lnSpc>
                          <a:spcPts val="1920"/>
                        </a:lnSpc>
                        <a:buClr>
                          <a:srgbClr val="FD8537"/>
                        </a:buClr>
                        <a:buSzPct val="67647"/>
                        <a:buFont typeface="Wingdings"/>
                        <a:buChar char=""/>
                        <a:tabLst>
                          <a:tab pos="892175" algn="l"/>
                          <a:tab pos="892810" algn="l"/>
                        </a:tabLst>
                      </a:pPr>
                      <a:r>
                        <a:rPr sz="1700" b="1" dirty="0">
                          <a:solidFill>
                            <a:srgbClr val="9A3C00"/>
                          </a:solidFill>
                          <a:latin typeface="Microsoft YaHei"/>
                          <a:cs typeface="Microsoft YaHei"/>
                        </a:rPr>
                        <a:t>股價指</a:t>
                      </a:r>
                      <a:r>
                        <a:rPr sz="1700" b="1" spc="-15" dirty="0">
                          <a:solidFill>
                            <a:srgbClr val="9A3C00"/>
                          </a:solidFill>
                          <a:latin typeface="Microsoft YaHei"/>
                          <a:cs typeface="Microsoft YaHei"/>
                        </a:rPr>
                        <a:t>數</a:t>
                      </a:r>
                      <a:r>
                        <a:rPr sz="1700" b="1" dirty="0">
                          <a:solidFill>
                            <a:srgbClr val="9A3C00"/>
                          </a:solidFill>
                          <a:latin typeface="Microsoft YaHei"/>
                          <a:cs typeface="Microsoft YaHei"/>
                        </a:rPr>
                        <a:t>期貨</a:t>
                      </a:r>
                      <a:endParaRPr sz="1700">
                        <a:latin typeface="Microsoft YaHei"/>
                        <a:cs typeface="Microsoft YaHe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1617980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台指期</a:t>
                      </a:r>
                      <a:r>
                        <a:rPr sz="1700" spc="5" dirty="0">
                          <a:latin typeface="DFKai-SB"/>
                          <a:cs typeface="DFKai-SB"/>
                        </a:rPr>
                        <a:t>貨	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700" spc="5" dirty="0">
                          <a:latin typeface="DFKai-SB"/>
                          <a:cs typeface="DFKai-SB"/>
                        </a:rPr>
                        <a:t>元</a:t>
                      </a:r>
                      <a:endParaRPr sz="1700">
                        <a:latin typeface="DFKai-SB"/>
                        <a:cs typeface="DFKai-SB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617980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電子期貨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4000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</a:t>
                      </a:r>
                      <a:endParaRPr sz="1700">
                        <a:latin typeface="DFKai-SB"/>
                        <a:cs typeface="DFKai-SB"/>
                      </a:endParaRPr>
                    </a:p>
                    <a:p>
                      <a:pPr marL="90805" marR="141605">
                        <a:lnSpc>
                          <a:spcPct val="109400"/>
                        </a:lnSpc>
                        <a:tabLst>
                          <a:tab pos="1591945" algn="l"/>
                          <a:tab pos="1617980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金融期貨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小型台指期貨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台灣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櫃買期貨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400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非金電期貨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東證期貨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 印度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期貨	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元</a:t>
                      </a:r>
                      <a:endParaRPr sz="17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b="1" spc="5" dirty="0">
                          <a:latin typeface="Microsoft YaHei"/>
                          <a:cs typeface="Microsoft YaHei"/>
                        </a:rPr>
                        <a:t>股</a:t>
                      </a:r>
                      <a:r>
                        <a:rPr sz="1900" b="1" spc="-5" dirty="0">
                          <a:latin typeface="Microsoft YaHei"/>
                          <a:cs typeface="Microsoft YaHei"/>
                        </a:rPr>
                        <a:t>票期貨</a:t>
                      </a:r>
                      <a:endParaRPr sz="1900">
                        <a:latin typeface="Microsoft YaHei"/>
                        <a:cs typeface="Microsoft YaHe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latin typeface="Microsoft YaHei"/>
                          <a:cs typeface="Microsoft YaHei"/>
                        </a:rPr>
                        <a:t>十</a:t>
                      </a:r>
                      <a:r>
                        <a:rPr sz="1900" b="1" spc="-5" dirty="0">
                          <a:latin typeface="Microsoft YaHei"/>
                          <a:cs typeface="Microsoft YaHei"/>
                        </a:rPr>
                        <a:t>年期</a:t>
                      </a:r>
                      <a:r>
                        <a:rPr sz="1900" b="1" dirty="0">
                          <a:latin typeface="Microsoft YaHei"/>
                          <a:cs typeface="Microsoft YaHei"/>
                        </a:rPr>
                        <a:t>公</a:t>
                      </a:r>
                      <a:r>
                        <a:rPr sz="1900" b="1" spc="-5" dirty="0">
                          <a:latin typeface="Microsoft YaHei"/>
                          <a:cs typeface="Microsoft YaHei"/>
                        </a:rPr>
                        <a:t>債期貨</a:t>
                      </a:r>
                      <a:endParaRPr sz="1900">
                        <a:latin typeface="Microsoft YaHei"/>
                        <a:cs typeface="Microsoft YaHe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102870">
                        <a:lnSpc>
                          <a:spcPts val="1755"/>
                        </a:lnSpc>
                      </a:pPr>
                      <a:r>
                        <a:rPr sz="1500" b="1" dirty="0">
                          <a:solidFill>
                            <a:srgbClr val="6F2F9F"/>
                          </a:solidFill>
                          <a:latin typeface="Microsoft YaHei"/>
                          <a:cs typeface="Microsoft YaHei"/>
                        </a:rPr>
                        <a:t>商品期貨</a:t>
                      </a:r>
                      <a:endParaRPr sz="1500">
                        <a:latin typeface="Microsoft YaHei"/>
                        <a:cs typeface="Microsoft YaHei"/>
                      </a:endParaRPr>
                    </a:p>
                    <a:p>
                      <a:pPr marL="102870" marR="131445">
                        <a:lnSpc>
                          <a:spcPct val="113300"/>
                        </a:lnSpc>
                        <a:tabLst>
                          <a:tab pos="1494790" algn="l"/>
                        </a:tabLst>
                      </a:pPr>
                      <a:r>
                        <a:rPr sz="1500" b="1" spc="25" dirty="0">
                          <a:latin typeface="Microsoft YaHei"/>
                          <a:cs typeface="Microsoft YaHei"/>
                        </a:rPr>
                        <a:t>黃</a:t>
                      </a:r>
                      <a:r>
                        <a:rPr sz="1500" b="1" spc="10" dirty="0">
                          <a:latin typeface="Microsoft YaHei"/>
                          <a:cs typeface="Microsoft YaHei"/>
                        </a:rPr>
                        <a:t>金</a:t>
                      </a:r>
                      <a:r>
                        <a:rPr sz="1500" b="1" dirty="0">
                          <a:latin typeface="Microsoft YaHei"/>
                          <a:cs typeface="Microsoft YaHei"/>
                        </a:rPr>
                        <a:t>期貨	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00" b="1" spc="10" dirty="0">
                          <a:latin typeface="Microsoft YaHei"/>
                          <a:cs typeface="Microsoft YaHei"/>
                        </a:rPr>
                        <a:t>金衡</a:t>
                      </a:r>
                      <a:r>
                        <a:rPr sz="1500" b="1" dirty="0">
                          <a:latin typeface="Microsoft YaHei"/>
                          <a:cs typeface="Microsoft YaHei"/>
                        </a:rPr>
                        <a:t>制盎司 </a:t>
                      </a:r>
                      <a:r>
                        <a:rPr sz="1500" b="1" spc="25" dirty="0">
                          <a:latin typeface="Microsoft YaHei"/>
                          <a:cs typeface="Microsoft YaHei"/>
                        </a:rPr>
                        <a:t>台</a:t>
                      </a:r>
                      <a:r>
                        <a:rPr sz="1500" b="1" spc="10" dirty="0">
                          <a:latin typeface="Microsoft YaHei"/>
                          <a:cs typeface="Microsoft YaHei"/>
                        </a:rPr>
                        <a:t>幣</a:t>
                      </a:r>
                      <a:r>
                        <a:rPr sz="1500" b="1" dirty="0">
                          <a:latin typeface="Microsoft YaHei"/>
                          <a:cs typeface="Microsoft YaHei"/>
                        </a:rPr>
                        <a:t>黃金期貨	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00" b="1" dirty="0">
                          <a:latin typeface="Microsoft YaHei"/>
                          <a:cs typeface="Microsoft YaHei"/>
                        </a:rPr>
                        <a:t>兩</a:t>
                      </a:r>
                      <a:endParaRPr sz="15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395">
                <a:tc gridSpan="2">
                  <a:txBody>
                    <a:bodyPr/>
                    <a:lstStyle/>
                    <a:p>
                      <a:pPr marL="102870">
                        <a:lnSpc>
                          <a:spcPts val="1985"/>
                        </a:lnSpc>
                      </a:pPr>
                      <a:r>
                        <a:rPr sz="1700" b="1" dirty="0">
                          <a:solidFill>
                            <a:srgbClr val="6F2F9F"/>
                          </a:solidFill>
                          <a:latin typeface="Microsoft YaHei"/>
                          <a:cs typeface="Microsoft YaHei"/>
                        </a:rPr>
                        <a:t>外</a:t>
                      </a:r>
                      <a:r>
                        <a:rPr sz="1700" b="1" spc="-5" dirty="0">
                          <a:solidFill>
                            <a:srgbClr val="6F2F9F"/>
                          </a:solidFill>
                          <a:latin typeface="Microsoft YaHei"/>
                          <a:cs typeface="Microsoft YaHei"/>
                        </a:rPr>
                        <a:t>匯</a:t>
                      </a:r>
                      <a:r>
                        <a:rPr sz="1700" b="1" dirty="0">
                          <a:solidFill>
                            <a:srgbClr val="6F2F9F"/>
                          </a:solidFill>
                          <a:latin typeface="Microsoft YaHei"/>
                          <a:cs typeface="Microsoft YaHei"/>
                        </a:rPr>
                        <a:t>期貨</a:t>
                      </a:r>
                      <a:endParaRPr sz="1700">
                        <a:latin typeface="Microsoft YaHei"/>
                        <a:cs typeface="Microsoft YaHei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2433955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小型美元兌人民幣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20000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美元</a:t>
                      </a:r>
                      <a:endParaRPr sz="1700">
                        <a:latin typeface="DFKai-SB"/>
                        <a:cs typeface="DFKai-SB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363470" algn="l"/>
                        </a:tabLst>
                      </a:pPr>
                      <a:r>
                        <a:rPr sz="1700" spc="5" dirty="0">
                          <a:latin typeface="DFKai-SB"/>
                          <a:cs typeface="DFKai-SB"/>
                        </a:rPr>
                        <a:t>美元</a:t>
                      </a:r>
                      <a:r>
                        <a:rPr sz="1700" spc="-5" dirty="0">
                          <a:latin typeface="DFKai-SB"/>
                          <a:cs typeface="DFKai-SB"/>
                        </a:rPr>
                        <a:t>兌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人民</a:t>
                      </a:r>
                      <a:r>
                        <a:rPr sz="1700" spc="5" dirty="0">
                          <a:latin typeface="DFKai-SB"/>
                          <a:cs typeface="DFKai-SB"/>
                        </a:rPr>
                        <a:t>幣	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100000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美元</a:t>
                      </a:r>
                      <a:endParaRPr sz="1700">
                        <a:latin typeface="DFKai-SB"/>
                        <a:cs typeface="DFKai-SB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2389505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美元</a:t>
                      </a:r>
                      <a:r>
                        <a:rPr sz="1700" spc="-5" dirty="0">
                          <a:latin typeface="DFKai-SB"/>
                          <a:cs typeface="DFKai-SB"/>
                        </a:rPr>
                        <a:t>對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日圓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20000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美元</a:t>
                      </a:r>
                      <a:endParaRPr sz="1700">
                        <a:latin typeface="DFKai-SB"/>
                        <a:cs typeface="DFKai-SB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389505" algn="l"/>
                        </a:tabLst>
                      </a:pPr>
                      <a:r>
                        <a:rPr sz="1700" dirty="0">
                          <a:latin typeface="DFKai-SB"/>
                          <a:cs typeface="DFKai-SB"/>
                        </a:rPr>
                        <a:t>歐元兌美元	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20000</a:t>
                      </a:r>
                      <a:r>
                        <a:rPr sz="1700" dirty="0">
                          <a:latin typeface="DFKai-SB"/>
                          <a:cs typeface="DFKai-SB"/>
                        </a:rPr>
                        <a:t>歐元</a:t>
                      </a:r>
                      <a:endParaRPr sz="17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194945"/>
          </a:xfrm>
          <a:custGeom>
            <a:avLst/>
            <a:gdLst/>
            <a:ahLst/>
            <a:cxnLst/>
            <a:rect l="l" t="t" r="r" b="b"/>
            <a:pathLst>
              <a:path h="194945">
                <a:moveTo>
                  <a:pt x="0" y="0"/>
                </a:moveTo>
                <a:lnTo>
                  <a:pt x="0" y="19437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6722285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7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200" y="191950"/>
          <a:ext cx="8738232" cy="651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526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交易日期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契約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DFKai-SB"/>
                          <a:cs typeface="DFKai-SB"/>
                        </a:rPr>
                        <a:t>到期月份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開盤價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最高價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最低價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收盤價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漲跌價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成交量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535" dirty="0">
                          <a:latin typeface="DFKai-SB"/>
                          <a:cs typeface="DFKai-SB"/>
                        </a:rPr>
                        <a:t>結算價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DFKai-SB"/>
                          <a:cs typeface="DFKai-SB"/>
                        </a:rPr>
                        <a:t>未沖銷契約數</a:t>
                      </a:r>
                      <a:endParaRPr sz="1000">
                        <a:latin typeface="DFKai-SB"/>
                        <a:cs typeface="DFKai-SB"/>
                      </a:endParaRPr>
                    </a:p>
                  </a:txBody>
                  <a:tcPr marL="0" marR="0" marT="952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195"/>
                        </a:lnSpc>
                      </a:pPr>
                      <a:r>
                        <a:rPr sz="1000" spc="33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95"/>
                        </a:lnSpc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100020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100039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3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9773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1997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4039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3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9690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266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3128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3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9362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1481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3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9285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9285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162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69978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33035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9773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2497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2966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9687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9710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4014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9342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1280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70" dirty="0">
                          <a:latin typeface="Times New Roman"/>
                          <a:cs typeface="Times New Roman"/>
                        </a:rPr>
                        <a:t>MTX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9311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9285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0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395.35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392.85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2232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2730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0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393.55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392.5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394.2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0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56920" algn="l"/>
                          <a:tab pos="1499870" algn="l"/>
                          <a:tab pos="2223135" algn="l"/>
                          <a:tab pos="2946400" algn="l"/>
                          <a:tab pos="3630929" algn="l"/>
                          <a:tab pos="4539615" algn="l"/>
                        </a:tabLst>
                      </a:pP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-	-	-	-	-	-	</a:t>
                      </a:r>
                      <a:r>
                        <a:rPr sz="1000" spc="240" dirty="0">
                          <a:latin typeface="Times New Roman"/>
                          <a:cs typeface="Times New Roman"/>
                        </a:rPr>
                        <a:t>392.3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0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56920" algn="l"/>
                          <a:tab pos="1499870" algn="l"/>
                          <a:tab pos="2223135" algn="l"/>
                          <a:tab pos="2946400" algn="l"/>
                          <a:tab pos="3630929" algn="l"/>
                          <a:tab pos="4539615" algn="l"/>
                        </a:tabLst>
                      </a:pP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-	-	-	-	-	-	</a:t>
                      </a:r>
                      <a:r>
                        <a:rPr sz="1000" spc="240" dirty="0">
                          <a:latin typeface="Times New Roman"/>
                          <a:cs typeface="Times New Roman"/>
                        </a:rPr>
                        <a:t>380.1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0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56920" algn="l"/>
                          <a:tab pos="1499870" algn="l"/>
                          <a:tab pos="2223135" algn="l"/>
                          <a:tab pos="2946400" algn="l"/>
                          <a:tab pos="3630929" algn="l"/>
                          <a:tab pos="4441825" algn="l"/>
                        </a:tabLst>
                      </a:pP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-	-	-	-	-	-	</a:t>
                      </a: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374.75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90" dirty="0">
                          <a:latin typeface="Times New Roman"/>
                          <a:cs typeface="Times New Roman"/>
                        </a:rPr>
                        <a:t>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1104.4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1099.4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2972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90" dirty="0">
                          <a:latin typeface="Times New Roman"/>
                          <a:cs typeface="Times New Roman"/>
                        </a:rPr>
                        <a:t>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1100.6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1103.4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299085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spc="290" dirty="0">
                          <a:latin typeface="Times New Roman"/>
                          <a:cs typeface="Times New Roman"/>
                        </a:rPr>
                        <a:t>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1098.2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115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34950">
                        <a:lnSpc>
                          <a:spcPts val="1350"/>
                        </a:lnSpc>
                        <a:spcBef>
                          <a:spcPts val="55"/>
                        </a:spcBef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TF  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265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265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1058.8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1058.8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1058.2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1051.8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6.9809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6.9809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6.9763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6.9763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7.0412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7.0412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5" dirty="0">
                          <a:latin typeface="Times New Roman"/>
                          <a:cs typeface="Times New Roman"/>
                        </a:rPr>
                        <a:t>RHF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201803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7.1041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7.1041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0" dirty="0">
                          <a:latin typeface="Times New Roman"/>
                          <a:cs typeface="Times New Roman"/>
                        </a:rPr>
                        <a:t>XEF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0.0035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0" dirty="0">
                          <a:latin typeface="Times New Roman"/>
                          <a:cs typeface="Times New Roman"/>
                        </a:rPr>
                        <a:t>XEF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0.0019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1.0654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0" dirty="0">
                          <a:latin typeface="Times New Roman"/>
                          <a:cs typeface="Times New Roman"/>
                        </a:rPr>
                        <a:t>XEF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56920" algn="l"/>
                          <a:tab pos="1499870" algn="l"/>
                          <a:tab pos="2223135" algn="l"/>
                          <a:tab pos="2946400" algn="l"/>
                          <a:tab pos="3630929" algn="l"/>
                          <a:tab pos="4441825" algn="l"/>
                        </a:tabLst>
                      </a:pP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-	-	-	-	-	-	</a:t>
                      </a: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1.0715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20" dirty="0">
                          <a:latin typeface="Times New Roman"/>
                          <a:cs typeface="Times New Roman"/>
                        </a:rPr>
                        <a:t>XEF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56920" algn="l"/>
                          <a:tab pos="1499870" algn="l"/>
                          <a:tab pos="2223135" algn="l"/>
                          <a:tab pos="2946400" algn="l"/>
                          <a:tab pos="3630929" algn="l"/>
                          <a:tab pos="4441825" algn="l"/>
                        </a:tabLst>
                      </a:pP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-	-	-	-	-	-	</a:t>
                      </a: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1.0768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6.8614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6.8865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6.9247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6.9754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4625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201712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557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69545">
                <a:tc grid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245" dirty="0">
                          <a:latin typeface="Times New Roman"/>
                          <a:cs typeface="Times New Roman"/>
                        </a:rPr>
                        <a:t>2017/2/24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310" dirty="0">
                          <a:latin typeface="Times New Roman"/>
                          <a:cs typeface="Times New Roman"/>
                        </a:rPr>
                        <a:t>RTF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201803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0.015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7.0975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84713" y="188789"/>
            <a:ext cx="0" cy="6533515"/>
          </a:xfrm>
          <a:custGeom>
            <a:avLst/>
            <a:gdLst/>
            <a:ahLst/>
            <a:cxnLst/>
            <a:rect l="l" t="t" r="r" b="b"/>
            <a:pathLst>
              <a:path h="6533515">
                <a:moveTo>
                  <a:pt x="0" y="0"/>
                </a:moveTo>
                <a:lnTo>
                  <a:pt x="0" y="6533495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595" y="6709586"/>
            <a:ext cx="8631555" cy="12700"/>
          </a:xfrm>
          <a:custGeom>
            <a:avLst/>
            <a:gdLst/>
            <a:ahLst/>
            <a:cxnLst/>
            <a:rect l="l" t="t" r="r" b="b"/>
            <a:pathLst>
              <a:path w="8631555" h="12700">
                <a:moveTo>
                  <a:pt x="0" y="12698"/>
                </a:moveTo>
                <a:lnTo>
                  <a:pt x="8631110" y="12698"/>
                </a:lnTo>
                <a:lnTo>
                  <a:pt x="8631110" y="0"/>
                </a:lnTo>
                <a:lnTo>
                  <a:pt x="0" y="0"/>
                </a:lnTo>
                <a:lnTo>
                  <a:pt x="0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0942" y="195138"/>
            <a:ext cx="0" cy="6527165"/>
          </a:xfrm>
          <a:custGeom>
            <a:avLst/>
            <a:gdLst/>
            <a:ahLst/>
            <a:cxnLst/>
            <a:rect l="l" t="t" r="r" b="b"/>
            <a:pathLst>
              <a:path h="6527165">
                <a:moveTo>
                  <a:pt x="0" y="0"/>
                </a:moveTo>
                <a:lnTo>
                  <a:pt x="0" y="6527146"/>
                </a:lnTo>
              </a:path>
            </a:pathLst>
          </a:custGeom>
          <a:ln w="1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831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6240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4360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5576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8667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1522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4687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8177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2287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6086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9813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10942" y="672228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763" y="0"/>
                </a:moveTo>
                <a:lnTo>
                  <a:pt x="0" y="0"/>
                </a:lnTo>
                <a:lnTo>
                  <a:pt x="9763" y="0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5700686"/>
            <a:ext cx="0" cy="1158240"/>
          </a:xfrm>
          <a:custGeom>
            <a:avLst/>
            <a:gdLst/>
            <a:ahLst/>
            <a:cxnLst/>
            <a:rect l="l" t="t" r="r" b="b"/>
            <a:pathLst>
              <a:path h="1158240">
                <a:moveTo>
                  <a:pt x="0" y="0"/>
                </a:moveTo>
                <a:lnTo>
                  <a:pt x="0" y="1158074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537" y="620648"/>
            <a:ext cx="1656714" cy="370840"/>
          </a:xfrm>
          <a:custGeom>
            <a:avLst/>
            <a:gdLst/>
            <a:ahLst/>
            <a:cxnLst/>
            <a:rect l="l" t="t" r="r" b="b"/>
            <a:pathLst>
              <a:path w="1656714" h="370840">
                <a:moveTo>
                  <a:pt x="0" y="370839"/>
                </a:moveTo>
                <a:lnTo>
                  <a:pt x="1656207" y="370839"/>
                </a:lnTo>
                <a:lnTo>
                  <a:pt x="16562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3694" y="620648"/>
            <a:ext cx="1296670" cy="370840"/>
          </a:xfrm>
          <a:custGeom>
            <a:avLst/>
            <a:gdLst/>
            <a:ahLst/>
            <a:cxnLst/>
            <a:rect l="l" t="t" r="r" b="b"/>
            <a:pathLst>
              <a:path w="1296670" h="370840">
                <a:moveTo>
                  <a:pt x="0" y="370839"/>
                </a:moveTo>
                <a:lnTo>
                  <a:pt x="1296161" y="370839"/>
                </a:lnTo>
                <a:lnTo>
                  <a:pt x="12961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620648"/>
            <a:ext cx="1080135" cy="370840"/>
          </a:xfrm>
          <a:custGeom>
            <a:avLst/>
            <a:gdLst/>
            <a:ahLst/>
            <a:cxnLst/>
            <a:rect l="l" t="t" r="r" b="b"/>
            <a:pathLst>
              <a:path w="1080135" h="370840">
                <a:moveTo>
                  <a:pt x="0" y="370839"/>
                </a:moveTo>
                <a:lnTo>
                  <a:pt x="1080122" y="370839"/>
                </a:lnTo>
                <a:lnTo>
                  <a:pt x="10801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9990" y="620648"/>
            <a:ext cx="1368425" cy="370840"/>
          </a:xfrm>
          <a:custGeom>
            <a:avLst/>
            <a:gdLst/>
            <a:ahLst/>
            <a:cxnLst/>
            <a:rect l="l" t="t" r="r" b="b"/>
            <a:pathLst>
              <a:path w="1368425" h="370840">
                <a:moveTo>
                  <a:pt x="0" y="370839"/>
                </a:moveTo>
                <a:lnTo>
                  <a:pt x="1368171" y="370839"/>
                </a:lnTo>
                <a:lnTo>
                  <a:pt x="13681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620648"/>
            <a:ext cx="1296670" cy="370840"/>
          </a:xfrm>
          <a:custGeom>
            <a:avLst/>
            <a:gdLst/>
            <a:ahLst/>
            <a:cxnLst/>
            <a:rect l="l" t="t" r="r" b="b"/>
            <a:pathLst>
              <a:path w="1296670" h="370840">
                <a:moveTo>
                  <a:pt x="0" y="370839"/>
                </a:moveTo>
                <a:lnTo>
                  <a:pt x="1296162" y="370839"/>
                </a:lnTo>
                <a:lnTo>
                  <a:pt x="129616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4323" y="620648"/>
            <a:ext cx="1656714" cy="370840"/>
          </a:xfrm>
          <a:custGeom>
            <a:avLst/>
            <a:gdLst/>
            <a:ahLst/>
            <a:cxnLst/>
            <a:rect l="l" t="t" r="r" b="b"/>
            <a:pathLst>
              <a:path w="1656715" h="370840">
                <a:moveTo>
                  <a:pt x="0" y="370839"/>
                </a:moveTo>
                <a:lnTo>
                  <a:pt x="1656206" y="370839"/>
                </a:lnTo>
                <a:lnTo>
                  <a:pt x="16562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37" y="4786286"/>
            <a:ext cx="1656714" cy="914400"/>
          </a:xfrm>
          <a:custGeom>
            <a:avLst/>
            <a:gdLst/>
            <a:ahLst/>
            <a:cxnLst/>
            <a:rect l="l" t="t" r="r" b="b"/>
            <a:pathLst>
              <a:path w="1656714" h="914400">
                <a:moveTo>
                  <a:pt x="0" y="914400"/>
                </a:moveTo>
                <a:lnTo>
                  <a:pt x="1656207" y="914400"/>
                </a:lnTo>
                <a:lnTo>
                  <a:pt x="1656207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3694" y="4786286"/>
            <a:ext cx="5040630" cy="914400"/>
          </a:xfrm>
          <a:custGeom>
            <a:avLst/>
            <a:gdLst/>
            <a:ahLst/>
            <a:cxnLst/>
            <a:rect l="l" t="t" r="r" b="b"/>
            <a:pathLst>
              <a:path w="5040630" h="914400">
                <a:moveTo>
                  <a:pt x="0" y="914400"/>
                </a:moveTo>
                <a:lnTo>
                  <a:pt x="5040503" y="914400"/>
                </a:lnTo>
                <a:lnTo>
                  <a:pt x="50405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4323" y="4786286"/>
            <a:ext cx="1656714" cy="914400"/>
          </a:xfrm>
          <a:custGeom>
            <a:avLst/>
            <a:gdLst/>
            <a:ahLst/>
            <a:cxnLst/>
            <a:rect l="l" t="t" r="r" b="b"/>
            <a:pathLst>
              <a:path w="1656715" h="914400">
                <a:moveTo>
                  <a:pt x="0" y="914400"/>
                </a:moveTo>
                <a:lnTo>
                  <a:pt x="1656206" y="914400"/>
                </a:lnTo>
                <a:lnTo>
                  <a:pt x="165620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87" y="991488"/>
            <a:ext cx="8366125" cy="0"/>
          </a:xfrm>
          <a:custGeom>
            <a:avLst/>
            <a:gdLst/>
            <a:ahLst/>
            <a:cxnLst/>
            <a:rect l="l" t="t" r="r" b="b"/>
            <a:pathLst>
              <a:path w="8366125">
                <a:moveTo>
                  <a:pt x="0" y="0"/>
                </a:moveTo>
                <a:lnTo>
                  <a:pt x="836569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187" y="4786248"/>
            <a:ext cx="8366125" cy="0"/>
          </a:xfrm>
          <a:custGeom>
            <a:avLst/>
            <a:gdLst/>
            <a:ahLst/>
            <a:cxnLst/>
            <a:rect l="l" t="t" r="r" b="b"/>
            <a:pathLst>
              <a:path w="8366125">
                <a:moveTo>
                  <a:pt x="0" y="0"/>
                </a:moveTo>
                <a:lnTo>
                  <a:pt x="836569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37" y="614298"/>
            <a:ext cx="0" cy="5093335"/>
          </a:xfrm>
          <a:custGeom>
            <a:avLst/>
            <a:gdLst/>
            <a:ahLst/>
            <a:cxnLst/>
            <a:rect l="l" t="t" r="r" b="b"/>
            <a:pathLst>
              <a:path h="5093335">
                <a:moveTo>
                  <a:pt x="0" y="0"/>
                </a:moveTo>
                <a:lnTo>
                  <a:pt x="0" y="50927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20531" y="614298"/>
            <a:ext cx="0" cy="5093335"/>
          </a:xfrm>
          <a:custGeom>
            <a:avLst/>
            <a:gdLst/>
            <a:ahLst/>
            <a:cxnLst/>
            <a:rect l="l" t="t" r="r" b="b"/>
            <a:pathLst>
              <a:path h="5093335">
                <a:moveTo>
                  <a:pt x="0" y="0"/>
                </a:moveTo>
                <a:lnTo>
                  <a:pt x="0" y="50927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187" y="620648"/>
            <a:ext cx="8366125" cy="0"/>
          </a:xfrm>
          <a:custGeom>
            <a:avLst/>
            <a:gdLst/>
            <a:ahLst/>
            <a:cxnLst/>
            <a:rect l="l" t="t" r="r" b="b"/>
            <a:pathLst>
              <a:path w="8366125">
                <a:moveTo>
                  <a:pt x="0" y="0"/>
                </a:moveTo>
                <a:lnTo>
                  <a:pt x="836569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187" y="5700686"/>
            <a:ext cx="8366125" cy="0"/>
          </a:xfrm>
          <a:custGeom>
            <a:avLst/>
            <a:gdLst/>
            <a:ahLst/>
            <a:cxnLst/>
            <a:rect l="l" t="t" r="r" b="b"/>
            <a:pathLst>
              <a:path w="8366125">
                <a:moveTo>
                  <a:pt x="0" y="0"/>
                </a:moveTo>
                <a:lnTo>
                  <a:pt x="836569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79168"/>
              </p:ext>
            </p:extLst>
          </p:nvPr>
        </p:nvGraphicFramePr>
        <p:xfrm>
          <a:off x="467537" y="761"/>
          <a:ext cx="8483598" cy="685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期貨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大台指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小台指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電子期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金融期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摩台期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DC3A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DC3A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代號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MTX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契約點數價值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=200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元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=50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元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=4000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元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=1000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元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0.1(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相當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美元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12/22</a:t>
                      </a:r>
                      <a:r>
                        <a:rPr sz="1400" dirty="0">
                          <a:latin typeface="DFKai-SB"/>
                          <a:cs typeface="DFKai-SB"/>
                        </a:rPr>
                        <a:t>近一月</a:t>
                      </a:r>
                      <a:r>
                        <a:rPr sz="1400" spc="-10" dirty="0">
                          <a:latin typeface="DFKai-SB"/>
                          <a:cs typeface="DFKai-SB"/>
                        </a:rPr>
                        <a:t>點</a:t>
                      </a:r>
                      <a:r>
                        <a:rPr sz="1400" dirty="0">
                          <a:latin typeface="DFKai-SB"/>
                          <a:cs typeface="DFKai-SB"/>
                        </a:rPr>
                        <a:t>數</a:t>
                      </a:r>
                      <a:endParaRPr sz="14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9585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9587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379.7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1179.2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390.3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契約價值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$1,917,000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$479,350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$1,519,600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1,179,200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USD$39,030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原始保證金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$96,000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$24,000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$86,000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$52,000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USD$2,125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維持保證金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$74,000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$18,500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$66,000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$40,000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USD$1,700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槓桿倍數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17.67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22.68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18.36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時保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證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金追繳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漲跌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110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點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10" dirty="0">
                          <a:latin typeface="DFKai-SB"/>
                          <a:cs typeface="DFKai-SB"/>
                        </a:rPr>
                        <a:t>漲跌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110</a:t>
                      </a:r>
                      <a:r>
                        <a:rPr sz="1400" dirty="0">
                          <a:latin typeface="DFKai-SB"/>
                          <a:cs typeface="DFKai-SB"/>
                        </a:rPr>
                        <a:t>點</a:t>
                      </a:r>
                      <a:endParaRPr sz="140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漲跌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點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漲跌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點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漲跌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4.3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點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掛牌月份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皆為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近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遠，合</a:t>
                      </a:r>
                      <a:r>
                        <a:rPr sz="1800" spc="-10" dirty="0">
                          <a:latin typeface="DFKai-SB"/>
                          <a:cs typeface="DFKai-SB"/>
                        </a:rPr>
                        <a:t>計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個月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近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DFKai-SB"/>
                          <a:cs typeface="DFKai-SB"/>
                        </a:rPr>
                        <a:t>遠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最後交易日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C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14871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契約交割月份第三個星期三</a:t>
                      </a:r>
                      <a:endParaRPr sz="180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C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當月最後第二個營業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  <a:p>
                      <a:pPr marL="9239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日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20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FKai-SB"/>
                          <a:cs typeface="DFKai-SB"/>
                        </a:rPr>
                        <a:t>交易時間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TW" altLang="en-US" sz="1800" dirty="0">
                        <a:latin typeface="Times New Roman"/>
                        <a:cs typeface="Times New Roman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近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遠是指交</a:t>
                      </a:r>
                      <a:endParaRPr sz="1600" dirty="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08:45~ 13:45/ 15:00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05:00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(T+1)</a:t>
                      </a:r>
                    </a:p>
                    <a:p>
                      <a:pPr marR="12192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易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當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月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起連</a:t>
                      </a:r>
                      <a:r>
                        <a:rPr sz="1600" spc="15" dirty="0">
                          <a:latin typeface="DFKai-SB"/>
                          <a:cs typeface="DFKai-SB"/>
                        </a:rPr>
                        <a:t>續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個月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份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，另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加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上三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六、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九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、十</a:t>
                      </a:r>
                      <a:r>
                        <a:rPr sz="1600" spc="15" dirty="0">
                          <a:latin typeface="DFKai-SB"/>
                          <a:cs typeface="DFKai-SB"/>
                        </a:rPr>
                        <a:t>二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月中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個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接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8:45 </a:t>
                      </a:r>
                      <a:r>
                        <a:rPr sz="1800" dirty="0">
                          <a:latin typeface="Century Schoolbook"/>
                          <a:cs typeface="Century Schoolbook"/>
                        </a:rPr>
                        <a:t>~ </a:t>
                      </a: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13:50</a:t>
                      </a:r>
                      <a:r>
                        <a:rPr sz="1800" spc="-55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800" dirty="0">
                          <a:latin typeface="Century Schoolbook"/>
                          <a:cs typeface="Century Schoolbook"/>
                        </a:rPr>
                        <a:t>/</a:t>
                      </a:r>
                    </a:p>
                    <a:p>
                      <a:pPr marL="9144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14:15</a:t>
                      </a:r>
                      <a:r>
                        <a:rPr sz="1800" dirty="0">
                          <a:latin typeface="Century Schoolbook"/>
                          <a:cs typeface="Century Schoolbook"/>
                        </a:rPr>
                        <a:t> ~</a:t>
                      </a:r>
                    </a:p>
                    <a:p>
                      <a:pPr marL="9144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entury Schoolbook"/>
                          <a:cs typeface="Century Schoolbook"/>
                        </a:rPr>
                        <a:t>04:45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(T+1)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DFKai-SB"/>
                          <a:cs typeface="DFKai-SB"/>
                        </a:rPr>
                        <a:t>續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季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月</a:t>
                      </a:r>
                      <a:endParaRPr sz="1600" dirty="0">
                        <a:latin typeface="DFKai-SB"/>
                        <a:cs typeface="DFKai-SB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4" y="332231"/>
            <a:ext cx="8639556" cy="627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328040"/>
            <a:ext cx="2311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期貨交易行情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177" y="3359665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PMingLiU"/>
                <a:cs typeface="PMingLiU"/>
              </a:rPr>
              <a:t>台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576" y="3359665"/>
            <a:ext cx="304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PMingLiU"/>
                <a:cs typeface="PMingLiU"/>
              </a:rPr>
              <a:t>指期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3705" y="3386508"/>
            <a:ext cx="25336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PMingLiU"/>
                <a:cs typeface="PMingLiU"/>
              </a:rPr>
              <a:t>資料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3181" y="3386508"/>
            <a:ext cx="62039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PMingLiU"/>
                <a:cs typeface="PMingLiU"/>
              </a:rPr>
              <a:t>期：</a:t>
            </a:r>
            <a:r>
              <a:rPr sz="1000" spc="-70" dirty="0">
                <a:latin typeface="PMingLiU"/>
                <a:cs typeface="PMingLiU"/>
              </a:rPr>
              <a:t> </a:t>
            </a:r>
            <a:r>
              <a:rPr sz="1000" i="1" spc="-160" dirty="0">
                <a:latin typeface="Meiryo"/>
                <a:cs typeface="Meiryo"/>
              </a:rPr>
              <a:t>2009/1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3394" y="3386508"/>
            <a:ext cx="2120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i="1" spc="-175" dirty="0">
                <a:latin typeface="Meiryo"/>
                <a:cs typeface="Meiryo"/>
              </a:rPr>
              <a:t>0/</a:t>
            </a:r>
            <a:r>
              <a:rPr sz="1000" i="1" spc="-155" dirty="0">
                <a:latin typeface="Meiryo"/>
                <a:cs typeface="Meiryo"/>
              </a:rPr>
              <a:t>14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2731" y="3259289"/>
            <a:ext cx="708660" cy="742315"/>
          </a:xfrm>
          <a:custGeom>
            <a:avLst/>
            <a:gdLst/>
            <a:ahLst/>
            <a:cxnLst/>
            <a:rect l="l" t="t" r="r" b="b"/>
            <a:pathLst>
              <a:path w="708660" h="742314">
                <a:moveTo>
                  <a:pt x="0" y="741845"/>
                </a:moveTo>
                <a:lnTo>
                  <a:pt x="708418" y="741845"/>
                </a:lnTo>
                <a:lnTo>
                  <a:pt x="708418" y="0"/>
                </a:lnTo>
                <a:lnTo>
                  <a:pt x="0" y="0"/>
                </a:lnTo>
                <a:lnTo>
                  <a:pt x="0" y="74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1188" y="3259289"/>
            <a:ext cx="708660" cy="742315"/>
          </a:xfrm>
          <a:custGeom>
            <a:avLst/>
            <a:gdLst/>
            <a:ahLst/>
            <a:cxnLst/>
            <a:rect l="l" t="t" r="r" b="b"/>
            <a:pathLst>
              <a:path w="708660" h="742314">
                <a:moveTo>
                  <a:pt x="0" y="741845"/>
                </a:moveTo>
                <a:lnTo>
                  <a:pt x="708418" y="741845"/>
                </a:lnTo>
                <a:lnTo>
                  <a:pt x="708418" y="0"/>
                </a:lnTo>
                <a:lnTo>
                  <a:pt x="0" y="0"/>
                </a:lnTo>
                <a:lnTo>
                  <a:pt x="0" y="74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751" y="3259289"/>
            <a:ext cx="708660" cy="742315"/>
          </a:xfrm>
          <a:custGeom>
            <a:avLst/>
            <a:gdLst/>
            <a:ahLst/>
            <a:cxnLst/>
            <a:rect l="l" t="t" r="r" b="b"/>
            <a:pathLst>
              <a:path w="708659" h="742314">
                <a:moveTo>
                  <a:pt x="0" y="741845"/>
                </a:moveTo>
                <a:lnTo>
                  <a:pt x="708418" y="741845"/>
                </a:lnTo>
                <a:lnTo>
                  <a:pt x="708418" y="0"/>
                </a:lnTo>
                <a:lnTo>
                  <a:pt x="0" y="0"/>
                </a:lnTo>
                <a:lnTo>
                  <a:pt x="0" y="74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0156" y="3259289"/>
            <a:ext cx="708660" cy="742315"/>
          </a:xfrm>
          <a:custGeom>
            <a:avLst/>
            <a:gdLst/>
            <a:ahLst/>
            <a:cxnLst/>
            <a:rect l="l" t="t" r="r" b="b"/>
            <a:pathLst>
              <a:path w="708659" h="742314">
                <a:moveTo>
                  <a:pt x="0" y="741845"/>
                </a:moveTo>
                <a:lnTo>
                  <a:pt x="708418" y="741845"/>
                </a:lnTo>
                <a:lnTo>
                  <a:pt x="708418" y="0"/>
                </a:lnTo>
                <a:lnTo>
                  <a:pt x="0" y="0"/>
                </a:lnTo>
                <a:lnTo>
                  <a:pt x="0" y="74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8563" y="3259289"/>
            <a:ext cx="708660" cy="742315"/>
          </a:xfrm>
          <a:custGeom>
            <a:avLst/>
            <a:gdLst/>
            <a:ahLst/>
            <a:cxnLst/>
            <a:rect l="l" t="t" r="r" b="b"/>
            <a:pathLst>
              <a:path w="708659" h="742314">
                <a:moveTo>
                  <a:pt x="0" y="741845"/>
                </a:moveTo>
                <a:lnTo>
                  <a:pt x="708418" y="741845"/>
                </a:lnTo>
                <a:lnTo>
                  <a:pt x="708418" y="0"/>
                </a:lnTo>
                <a:lnTo>
                  <a:pt x="0" y="0"/>
                </a:lnTo>
                <a:lnTo>
                  <a:pt x="0" y="74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200" y="857224"/>
          <a:ext cx="8684888" cy="464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918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名稱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時間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成交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R="55244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價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2890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買進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賣出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漲跌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總量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基差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昨收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開盤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最高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3366"/>
                          </a:solidFill>
                          <a:latin typeface="PMingLiU"/>
                          <a:cs typeface="PMingLiU"/>
                        </a:rPr>
                        <a:t>最低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solidFill>
                      <a:srgbClr val="FFF8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40"/>
                        </a:lnSpc>
                        <a:spcBef>
                          <a:spcPts val="690"/>
                        </a:spcBef>
                        <a:tabLst>
                          <a:tab pos="35433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2"/>
                        </a:rPr>
                        <a:t>台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2"/>
                        </a:rPr>
                        <a:t>	</a:t>
                      </a:r>
                      <a:r>
                        <a:rPr sz="1800" u="sng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2"/>
                        </a:rPr>
                        <a:t>指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  <a:p>
                      <a:pPr marL="133350">
                        <a:lnSpc>
                          <a:spcPts val="2140"/>
                        </a:lnSpc>
                        <a:tabLst>
                          <a:tab pos="361950" algn="l"/>
                        </a:tabLst>
                      </a:pPr>
                      <a:r>
                        <a:rPr sz="1800" u="sng" spc="-180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2"/>
                        </a:rPr>
                        <a:t>期</a:t>
                      </a:r>
                      <a:r>
                        <a:rPr sz="1800" spc="-1805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2"/>
                        </a:rPr>
                        <a:t>	</a:t>
                      </a:r>
                      <a:r>
                        <a:rPr sz="1800" i="1" u="sng" spc="-28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Meiryo"/>
                          <a:cs typeface="Meiryo"/>
                          <a:hlinkClick r:id="rId2"/>
                        </a:rPr>
                        <a:t>10</a:t>
                      </a:r>
                      <a:endParaRPr sz="1800" dirty="0">
                        <a:latin typeface="Meiryo"/>
                        <a:cs typeface="Meiryo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800" i="1" spc="-5" dirty="0">
                          <a:latin typeface="Meiryo"/>
                          <a:cs typeface="Meiryo"/>
                        </a:rPr>
                        <a:t>10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:</a:t>
                      </a:r>
                      <a:r>
                        <a:rPr sz="1800" i="1" spc="-10" dirty="0">
                          <a:latin typeface="Meiryo"/>
                          <a:cs typeface="Meiryo"/>
                        </a:rPr>
                        <a:t>2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Malgun Gothic"/>
                          <a:cs typeface="Malgun Gothic"/>
                        </a:rPr>
                        <a:t>7630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7629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7631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9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△</a:t>
                      </a:r>
                      <a:r>
                        <a:rPr sz="1800" i="1" spc="-190" dirty="0">
                          <a:solidFill>
                            <a:srgbClr val="FF0000"/>
                          </a:solidFill>
                          <a:latin typeface="Meiryo"/>
                          <a:cs typeface="Meiryo"/>
                        </a:rPr>
                        <a:t>67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sz="1600" i="1" spc="-10" dirty="0">
                          <a:latin typeface="Meiryo"/>
                          <a:cs typeface="Meiryo"/>
                        </a:rPr>
                        <a:t>30204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Meiryo"/>
                          <a:cs typeface="Meiryo"/>
                        </a:rPr>
                        <a:t>+</a:t>
                      </a:r>
                      <a:r>
                        <a:rPr sz="1600" i="1" spc="-10" dirty="0">
                          <a:latin typeface="Meiryo"/>
                          <a:cs typeface="Meiryo"/>
                        </a:rPr>
                        <a:t>20</a:t>
                      </a:r>
                      <a:r>
                        <a:rPr sz="1600" i="1" spc="-5" dirty="0">
                          <a:latin typeface="Meiryo"/>
                          <a:cs typeface="Meiryo"/>
                        </a:rPr>
                        <a:t>.</a:t>
                      </a:r>
                      <a:r>
                        <a:rPr sz="1600" i="1" spc="-15" dirty="0">
                          <a:latin typeface="Meiryo"/>
                          <a:cs typeface="Meiryo"/>
                        </a:rPr>
                        <a:t>2</a:t>
                      </a:r>
                      <a:r>
                        <a:rPr sz="1600" i="1" dirty="0">
                          <a:latin typeface="Meiryo"/>
                          <a:cs typeface="Meiryo"/>
                        </a:rPr>
                        <a:t>5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7563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7612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7640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36195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7591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40"/>
                        </a:lnSpc>
                        <a:spcBef>
                          <a:spcPts val="600"/>
                        </a:spcBef>
                        <a:tabLst>
                          <a:tab pos="35433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3"/>
                        </a:rPr>
                        <a:t>台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3"/>
                        </a:rPr>
                        <a:t>	</a:t>
                      </a:r>
                      <a:r>
                        <a:rPr sz="1800" u="sng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3"/>
                        </a:rPr>
                        <a:t>指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133350">
                        <a:lnSpc>
                          <a:spcPts val="2140"/>
                        </a:lnSpc>
                        <a:tabLst>
                          <a:tab pos="36195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3"/>
                        </a:rPr>
                        <a:t>期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3"/>
                        </a:rPr>
                        <a:t>	</a:t>
                      </a:r>
                      <a:r>
                        <a:rPr sz="1800" i="1" u="sng" spc="-28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Meiryo"/>
                          <a:cs typeface="Meiryo"/>
                          <a:hlinkClick r:id="rId3"/>
                        </a:rPr>
                        <a:t>11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5" dirty="0">
                          <a:latin typeface="Meiryo"/>
                          <a:cs typeface="Meiryo"/>
                        </a:rPr>
                        <a:t>10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:</a:t>
                      </a:r>
                      <a:r>
                        <a:rPr sz="1800" i="1" spc="-10" dirty="0">
                          <a:latin typeface="Meiryo"/>
                          <a:cs typeface="Meiryo"/>
                        </a:rPr>
                        <a:t>2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Malgun Gothic"/>
                          <a:cs typeface="Malgun Gothic"/>
                        </a:rPr>
                        <a:t>7600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7600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7602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9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△</a:t>
                      </a:r>
                      <a:r>
                        <a:rPr sz="1800" i="1" spc="-190" dirty="0">
                          <a:solidFill>
                            <a:srgbClr val="FF0000"/>
                          </a:solidFill>
                          <a:latin typeface="Meiryo"/>
                          <a:cs typeface="Meiryo"/>
                        </a:rPr>
                        <a:t>64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839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Meiryo"/>
                          <a:cs typeface="Meiryo"/>
                        </a:rPr>
                        <a:t>+</a:t>
                      </a:r>
                      <a:r>
                        <a:rPr sz="1600" i="1" spc="-10" dirty="0">
                          <a:latin typeface="Meiryo"/>
                          <a:cs typeface="Meiryo"/>
                        </a:rPr>
                        <a:t>50</a:t>
                      </a:r>
                      <a:r>
                        <a:rPr sz="1600" i="1" spc="-5" dirty="0">
                          <a:latin typeface="Meiryo"/>
                          <a:cs typeface="Meiryo"/>
                        </a:rPr>
                        <a:t>.</a:t>
                      </a:r>
                      <a:r>
                        <a:rPr sz="1600" i="1" spc="-15" dirty="0">
                          <a:latin typeface="Meiryo"/>
                          <a:cs typeface="Meiryo"/>
                        </a:rPr>
                        <a:t>2</a:t>
                      </a:r>
                      <a:r>
                        <a:rPr sz="1600" i="1" dirty="0">
                          <a:latin typeface="Meiryo"/>
                          <a:cs typeface="Meiryo"/>
                        </a:rPr>
                        <a:t>5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7536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7580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7610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61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7552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40"/>
                        </a:lnSpc>
                        <a:spcBef>
                          <a:spcPts val="600"/>
                        </a:spcBef>
                        <a:tabLst>
                          <a:tab pos="35433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4"/>
                        </a:rPr>
                        <a:t>台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4"/>
                        </a:rPr>
                        <a:t>	</a:t>
                      </a:r>
                      <a:r>
                        <a:rPr sz="1800" u="sng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4"/>
                        </a:rPr>
                        <a:t>指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133350">
                        <a:lnSpc>
                          <a:spcPts val="2140"/>
                        </a:lnSpc>
                        <a:tabLst>
                          <a:tab pos="36195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4"/>
                        </a:rPr>
                        <a:t>期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4"/>
                        </a:rPr>
                        <a:t>	</a:t>
                      </a:r>
                      <a:r>
                        <a:rPr sz="1800" i="1" u="sng" spc="-28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Meiryo"/>
                          <a:cs typeface="Meiryo"/>
                          <a:hlinkClick r:id="rId4"/>
                        </a:rPr>
                        <a:t>12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800" i="1" spc="-5" dirty="0">
                          <a:latin typeface="Meiryo"/>
                          <a:cs typeface="Meiryo"/>
                        </a:rPr>
                        <a:t>10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:</a:t>
                      </a:r>
                      <a:r>
                        <a:rPr sz="1800" i="1" spc="-10" dirty="0">
                          <a:latin typeface="Meiryo"/>
                          <a:cs typeface="Meiryo"/>
                        </a:rPr>
                        <a:t>2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5" dirty="0">
                          <a:latin typeface="Malgun Gothic"/>
                          <a:cs typeface="Malgun Gothic"/>
                        </a:rPr>
                        <a:t>7572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7571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7576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9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△</a:t>
                      </a:r>
                      <a:r>
                        <a:rPr sz="1800" i="1" spc="-190" dirty="0">
                          <a:solidFill>
                            <a:srgbClr val="FF0000"/>
                          </a:solidFill>
                          <a:latin typeface="Meiryo"/>
                          <a:cs typeface="Meiryo"/>
                        </a:rPr>
                        <a:t>54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33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dirty="0">
                          <a:latin typeface="Meiryo"/>
                          <a:cs typeface="Meiryo"/>
                        </a:rPr>
                        <a:t>+</a:t>
                      </a:r>
                      <a:r>
                        <a:rPr sz="1600" i="1" spc="-10" dirty="0">
                          <a:latin typeface="Meiryo"/>
                          <a:cs typeface="Meiryo"/>
                        </a:rPr>
                        <a:t>78</a:t>
                      </a:r>
                      <a:r>
                        <a:rPr sz="1600" i="1" spc="-5" dirty="0">
                          <a:latin typeface="Meiryo"/>
                          <a:cs typeface="Meiryo"/>
                        </a:rPr>
                        <a:t>.</a:t>
                      </a:r>
                      <a:r>
                        <a:rPr sz="1600" i="1" spc="-15" dirty="0">
                          <a:latin typeface="Meiryo"/>
                          <a:cs typeface="Meiryo"/>
                        </a:rPr>
                        <a:t>4</a:t>
                      </a:r>
                      <a:r>
                        <a:rPr sz="1600" i="1" dirty="0">
                          <a:latin typeface="Meiryo"/>
                          <a:cs typeface="Meiryo"/>
                        </a:rPr>
                        <a:t>7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7518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Bef>
                          <a:spcPts val="700"/>
                        </a:spcBef>
                      </a:pPr>
                      <a:r>
                        <a:rPr sz="1000" dirty="0">
                          <a:latin typeface="PMingLiU"/>
                          <a:cs typeface="PMingLiU"/>
                        </a:rPr>
                        <a:t>日</a:t>
                      </a:r>
                      <a:endParaRPr sz="1000">
                        <a:latin typeface="PMingLiU"/>
                        <a:cs typeface="PMingLiU"/>
                      </a:endParaRPr>
                    </a:p>
                    <a:p>
                      <a:pPr marL="197485">
                        <a:lnSpc>
                          <a:spcPts val="2130"/>
                        </a:lnSpc>
                      </a:pPr>
                      <a:r>
                        <a:rPr sz="1800" i="1" spc="-285" dirty="0">
                          <a:latin typeface="Meiryo"/>
                          <a:cs typeface="Meiryo"/>
                        </a:rPr>
                        <a:t>7554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7585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6195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7528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40"/>
                        </a:lnSpc>
                        <a:spcBef>
                          <a:spcPts val="600"/>
                        </a:spcBef>
                        <a:tabLst>
                          <a:tab pos="35433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5"/>
                        </a:rPr>
                        <a:t>台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5"/>
                        </a:rPr>
                        <a:t>	</a:t>
                      </a:r>
                      <a:r>
                        <a:rPr sz="1800" u="sng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5"/>
                        </a:rPr>
                        <a:t>指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133350">
                        <a:lnSpc>
                          <a:spcPts val="2140"/>
                        </a:lnSpc>
                        <a:tabLst>
                          <a:tab pos="36195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5"/>
                        </a:rPr>
                        <a:t>期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5"/>
                        </a:rPr>
                        <a:t>	</a:t>
                      </a:r>
                      <a:r>
                        <a:rPr sz="1800" i="1" u="sng" spc="-28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Meiryo"/>
                          <a:cs typeface="Meiryo"/>
                          <a:hlinkClick r:id="rId5"/>
                        </a:rPr>
                        <a:t>03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5" dirty="0">
                          <a:latin typeface="Meiryo"/>
                          <a:cs typeface="Meiryo"/>
                        </a:rPr>
                        <a:t>10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:</a:t>
                      </a:r>
                      <a:r>
                        <a:rPr sz="1800" i="1" spc="-10" dirty="0">
                          <a:latin typeface="Meiryo"/>
                          <a:cs typeface="Meiryo"/>
                        </a:rPr>
                        <a:t>1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Malgun Gothic"/>
                          <a:cs typeface="Malgun Gothic"/>
                        </a:rPr>
                        <a:t>7525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7525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7526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9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△</a:t>
                      </a:r>
                      <a:r>
                        <a:rPr sz="1800" i="1" spc="-190" dirty="0">
                          <a:solidFill>
                            <a:srgbClr val="FF0000"/>
                          </a:solidFill>
                          <a:latin typeface="Meiryo"/>
                          <a:cs typeface="Meiryo"/>
                        </a:rPr>
                        <a:t>54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15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Meiryo"/>
                          <a:cs typeface="Meiryo"/>
                        </a:rPr>
                        <a:t>+</a:t>
                      </a:r>
                      <a:r>
                        <a:rPr sz="1600" i="1" spc="-10" dirty="0">
                          <a:latin typeface="Meiryo"/>
                          <a:cs typeface="Meiryo"/>
                        </a:rPr>
                        <a:t>124</a:t>
                      </a:r>
                      <a:r>
                        <a:rPr sz="1600" i="1" spc="-5" dirty="0">
                          <a:latin typeface="Meiryo"/>
                          <a:cs typeface="Meiryo"/>
                        </a:rPr>
                        <a:t>.</a:t>
                      </a:r>
                      <a:r>
                        <a:rPr sz="1600" i="1" spc="-15" dirty="0">
                          <a:latin typeface="Meiryo"/>
                          <a:cs typeface="Meiryo"/>
                        </a:rPr>
                        <a:t>9</a:t>
                      </a:r>
                      <a:r>
                        <a:rPr sz="1600" i="1" dirty="0">
                          <a:latin typeface="Meiryo"/>
                          <a:cs typeface="Meiryo"/>
                        </a:rPr>
                        <a:t>3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7471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7508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7525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61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7488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40"/>
                        </a:lnSpc>
                        <a:spcBef>
                          <a:spcPts val="600"/>
                        </a:spcBef>
                        <a:tabLst>
                          <a:tab pos="35433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6"/>
                        </a:rPr>
                        <a:t>台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6"/>
                        </a:rPr>
                        <a:t>	</a:t>
                      </a:r>
                      <a:r>
                        <a:rPr sz="1800" u="sng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6"/>
                        </a:rPr>
                        <a:t>指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133350">
                        <a:lnSpc>
                          <a:spcPts val="2039"/>
                        </a:lnSpc>
                        <a:tabLst>
                          <a:tab pos="361950" algn="l"/>
                        </a:tabLst>
                      </a:pPr>
                      <a:r>
                        <a:rPr sz="1800" u="sng" spc="-1800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PMingLiU"/>
                          <a:cs typeface="PMingLiU"/>
                          <a:hlinkClick r:id="rId6"/>
                        </a:rPr>
                        <a:t>期</a:t>
                      </a:r>
                      <a:r>
                        <a:rPr sz="1800" spc="-1800" dirty="0">
                          <a:solidFill>
                            <a:srgbClr val="D2601C"/>
                          </a:solidFill>
                          <a:latin typeface="PMingLiU"/>
                          <a:cs typeface="PMingLiU"/>
                          <a:hlinkClick r:id="rId6"/>
                        </a:rPr>
                        <a:t>	</a:t>
                      </a:r>
                      <a:r>
                        <a:rPr sz="1800" i="1" u="sng" spc="-285" dirty="0">
                          <a:solidFill>
                            <a:srgbClr val="D2601C"/>
                          </a:solidFill>
                          <a:uFill>
                            <a:solidFill>
                              <a:srgbClr val="D2601C"/>
                            </a:solidFill>
                          </a:uFill>
                          <a:latin typeface="Meiryo"/>
                          <a:cs typeface="Meiryo"/>
                          <a:hlinkClick r:id="rId6"/>
                        </a:rPr>
                        <a:t>06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800" i="1" spc="-5" dirty="0">
                          <a:latin typeface="Meiryo"/>
                          <a:cs typeface="Meiryo"/>
                        </a:rPr>
                        <a:t>09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:</a:t>
                      </a:r>
                      <a:r>
                        <a:rPr sz="1800" i="1" spc="-10" dirty="0">
                          <a:latin typeface="Meiryo"/>
                          <a:cs typeface="Meiryo"/>
                        </a:rPr>
                        <a:t>4</a:t>
                      </a:r>
                      <a:r>
                        <a:rPr sz="1800" i="1" dirty="0">
                          <a:latin typeface="Meiryo"/>
                          <a:cs typeface="Meiryo"/>
                        </a:rPr>
                        <a:t>7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5" dirty="0">
                          <a:latin typeface="Malgun Gothic"/>
                          <a:cs typeface="Malgun Gothic"/>
                        </a:rPr>
                        <a:t>7451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7443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7451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9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△</a:t>
                      </a:r>
                      <a:r>
                        <a:rPr sz="1800" i="1" spc="-190" dirty="0">
                          <a:solidFill>
                            <a:srgbClr val="FF0000"/>
                          </a:solidFill>
                          <a:latin typeface="Meiryo"/>
                          <a:cs typeface="Meiryo"/>
                        </a:rPr>
                        <a:t>31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12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Meiryo"/>
                          <a:cs typeface="Meiryo"/>
                        </a:rPr>
                        <a:t>+</a:t>
                      </a:r>
                      <a:r>
                        <a:rPr sz="1600" i="1" spc="-10" dirty="0">
                          <a:latin typeface="Meiryo"/>
                          <a:cs typeface="Meiryo"/>
                        </a:rPr>
                        <a:t>173</a:t>
                      </a:r>
                      <a:r>
                        <a:rPr sz="1600" i="1" spc="-5" dirty="0">
                          <a:latin typeface="Meiryo"/>
                          <a:cs typeface="Meiryo"/>
                        </a:rPr>
                        <a:t>.</a:t>
                      </a:r>
                      <a:r>
                        <a:rPr sz="1600" i="1" spc="-15" dirty="0">
                          <a:latin typeface="Meiryo"/>
                          <a:cs typeface="Meiryo"/>
                        </a:rPr>
                        <a:t>3</a:t>
                      </a:r>
                      <a:r>
                        <a:rPr sz="1600" i="1" dirty="0">
                          <a:latin typeface="Meiryo"/>
                          <a:cs typeface="Meiryo"/>
                        </a:rPr>
                        <a:t>4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7420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7471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7471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6195" algn="r">
                        <a:lnSpc>
                          <a:spcPct val="100000"/>
                        </a:lnSpc>
                      </a:pPr>
                      <a:r>
                        <a:rPr sz="1800" i="1" spc="-10" dirty="0">
                          <a:latin typeface="Meiryo"/>
                          <a:cs typeface="Meiryo"/>
                        </a:rPr>
                        <a:t>7443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07593" y="5516067"/>
            <a:ext cx="8127365" cy="10147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DFKai-SB"/>
                <a:cs typeface="DFKai-SB"/>
              </a:rPr>
              <a:t>資料日期</a:t>
            </a:r>
            <a:r>
              <a:rPr sz="1800" spc="-5" dirty="0">
                <a:latin typeface="Arial"/>
                <a:cs typeface="Arial"/>
              </a:rPr>
              <a:t>2009/10/14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DFKai-SB"/>
                <a:cs typeface="DFKai-SB"/>
              </a:rPr>
              <a:t>早上</a:t>
            </a:r>
            <a:r>
              <a:rPr sz="1800" spc="-5" dirty="0">
                <a:latin typeface="Arial"/>
                <a:cs typeface="Arial"/>
              </a:rPr>
              <a:t>10:22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dirty="0">
                <a:latin typeface="DFKai-SB"/>
                <a:cs typeface="DFKai-SB"/>
              </a:rPr>
              <a:t>當時股價指數為</a:t>
            </a:r>
            <a:r>
              <a:rPr sz="1800" spc="-5" dirty="0">
                <a:latin typeface="Arial"/>
                <a:cs typeface="Arial"/>
              </a:rPr>
              <a:t>7651.52</a:t>
            </a:r>
            <a:r>
              <a:rPr sz="1800" spc="-5" dirty="0">
                <a:latin typeface="DFKai-SB"/>
                <a:cs typeface="DFKai-SB"/>
              </a:rPr>
              <a:t>，漲</a:t>
            </a:r>
            <a:r>
              <a:rPr sz="1800" spc="-5" dirty="0">
                <a:latin typeface="Arial"/>
                <a:cs typeface="Arial"/>
              </a:rPr>
              <a:t>54.92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DFKai-SB"/>
                <a:cs typeface="DFKai-SB"/>
              </a:rPr>
              <a:t>未平倉數量</a:t>
            </a:r>
            <a:r>
              <a:rPr sz="1800" spc="-5" dirty="0">
                <a:latin typeface="Arial"/>
                <a:cs typeface="Arial"/>
              </a:rPr>
              <a:t>(open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interest)</a:t>
            </a:r>
            <a:r>
              <a:rPr sz="1800" dirty="0">
                <a:latin typeface="DFKai-SB"/>
                <a:cs typeface="DFKai-SB"/>
              </a:rPr>
              <a:t>是指該期貨契約到目前為止，市場所累積尚未沖消結清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DFKai-SB"/>
                <a:cs typeface="DFKai-SB"/>
              </a:rPr>
              <a:t>的多頭部位（或空頭部位）契約數量之和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664" y="328040"/>
            <a:ext cx="3075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6FC0"/>
                </a:solidFill>
                <a:latin typeface="Microsoft YaHei"/>
                <a:cs typeface="Microsoft YaHei"/>
              </a:rPr>
              <a:t>期貨交易主要特色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44118"/>
            <a:ext cx="8174355" cy="549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一、標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準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化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契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約</a:t>
            </a:r>
            <a:endParaRPr sz="2000" dirty="0">
              <a:latin typeface="Microsoft YaHei"/>
              <a:cs typeface="Microsoft YaHei"/>
            </a:endParaRPr>
          </a:p>
          <a:p>
            <a:pPr marL="287020" marR="159385" indent="-274320">
              <a:lnSpc>
                <a:spcPct val="8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635635" algn="l"/>
                <a:tab pos="636270" algn="l"/>
              </a:tabLst>
            </a:pPr>
            <a:r>
              <a:rPr sz="2000" spc="10" dirty="0" err="1">
                <a:latin typeface="DFKai-SB"/>
                <a:cs typeface="DFKai-SB"/>
              </a:rPr>
              <a:t>為了</a:t>
            </a:r>
            <a:r>
              <a:rPr sz="2000" dirty="0" err="1">
                <a:latin typeface="DFKai-SB"/>
                <a:cs typeface="DFKai-SB"/>
              </a:rPr>
              <a:t>提高市</a:t>
            </a:r>
            <a:r>
              <a:rPr sz="2000" spc="-15" dirty="0" err="1">
                <a:latin typeface="DFKai-SB"/>
                <a:cs typeface="DFKai-SB"/>
              </a:rPr>
              <a:t>場</a:t>
            </a:r>
            <a:r>
              <a:rPr sz="2000" dirty="0" err="1">
                <a:latin typeface="DFKai-SB"/>
                <a:cs typeface="DFKai-SB"/>
              </a:rPr>
              <a:t>流動</a:t>
            </a:r>
            <a:r>
              <a:rPr sz="2000" spc="-15" dirty="0" err="1">
                <a:latin typeface="DFKai-SB"/>
                <a:cs typeface="DFKai-SB"/>
              </a:rPr>
              <a:t>性</a:t>
            </a:r>
            <a:r>
              <a:rPr sz="2000" dirty="0" err="1">
                <a:latin typeface="DFKai-SB"/>
                <a:cs typeface="DFKai-SB"/>
              </a:rPr>
              <a:t>，期</a:t>
            </a:r>
            <a:r>
              <a:rPr sz="2000" spc="-15" dirty="0" err="1">
                <a:latin typeface="DFKai-SB"/>
                <a:cs typeface="DFKai-SB"/>
              </a:rPr>
              <a:t>貨</a:t>
            </a:r>
            <a:r>
              <a:rPr sz="2000" dirty="0" err="1">
                <a:latin typeface="DFKai-SB"/>
                <a:cs typeface="DFKai-SB"/>
              </a:rPr>
              <a:t>交易</a:t>
            </a:r>
            <a:r>
              <a:rPr sz="2000" spc="-15" dirty="0" err="1">
                <a:latin typeface="DFKai-SB"/>
                <a:cs typeface="DFKai-SB"/>
              </a:rPr>
              <a:t>對</a:t>
            </a:r>
            <a:r>
              <a:rPr sz="2000" dirty="0" err="1">
                <a:latin typeface="DFKai-SB"/>
                <a:cs typeface="DFKai-SB"/>
              </a:rPr>
              <a:t>每種</a:t>
            </a:r>
            <a:r>
              <a:rPr sz="2000" spc="-15" dirty="0" err="1">
                <a:latin typeface="DFKai-SB"/>
                <a:cs typeface="DFKai-SB"/>
              </a:rPr>
              <a:t>商</a:t>
            </a:r>
            <a:r>
              <a:rPr sz="2000" dirty="0" err="1">
                <a:latin typeface="DFKai-SB"/>
                <a:cs typeface="DFKai-SB"/>
              </a:rPr>
              <a:t>品交</a:t>
            </a:r>
            <a:r>
              <a:rPr sz="2000" spc="-15" dirty="0" err="1">
                <a:latin typeface="DFKai-SB"/>
                <a:cs typeface="DFKai-SB"/>
              </a:rPr>
              <a:t>易</a:t>
            </a:r>
            <a:r>
              <a:rPr sz="2000" dirty="0" err="1">
                <a:latin typeface="DFKai-SB"/>
                <a:cs typeface="DFKai-SB"/>
              </a:rPr>
              <a:t>的契</a:t>
            </a:r>
            <a:r>
              <a:rPr sz="2000" spc="-15" dirty="0" err="1">
                <a:latin typeface="DFKai-SB"/>
                <a:cs typeface="DFKai-SB"/>
              </a:rPr>
              <a:t>約</a:t>
            </a:r>
            <a:r>
              <a:rPr sz="2000" dirty="0" err="1">
                <a:latin typeface="DFKai-SB"/>
                <a:cs typeface="DFKai-SB"/>
              </a:rPr>
              <a:t>都有</a:t>
            </a:r>
            <a:r>
              <a:rPr sz="2000" spc="-15" dirty="0" err="1">
                <a:latin typeface="DFKai-SB"/>
                <a:cs typeface="DFKai-SB"/>
              </a:rPr>
              <a:t>標</a:t>
            </a:r>
            <a:r>
              <a:rPr sz="2000" dirty="0" err="1">
                <a:latin typeface="DFKai-SB"/>
                <a:cs typeface="DFKai-SB"/>
              </a:rPr>
              <a:t>準化</a:t>
            </a:r>
            <a:r>
              <a:rPr sz="2000" dirty="0">
                <a:latin typeface="DFKai-SB"/>
                <a:cs typeface="DFKai-SB"/>
              </a:rPr>
              <a:t> 的制度</a:t>
            </a:r>
            <a:r>
              <a:rPr sz="2000" spc="-15" dirty="0">
                <a:latin typeface="DFKai-SB"/>
                <a:cs typeface="DFKai-SB"/>
              </a:rPr>
              <a:t>規</a:t>
            </a:r>
            <a:r>
              <a:rPr sz="2000" dirty="0">
                <a:latin typeface="DFKai-SB"/>
                <a:cs typeface="DFKai-SB"/>
              </a:rPr>
              <a:t>範</a:t>
            </a:r>
            <a:r>
              <a:rPr sz="2000" spc="-15" dirty="0">
                <a:latin typeface="DFKai-SB"/>
                <a:cs typeface="DFKai-SB"/>
              </a:rPr>
              <a:t>。</a:t>
            </a:r>
            <a:r>
              <a:rPr sz="2000" dirty="0">
                <a:latin typeface="DFKai-SB"/>
                <a:cs typeface="DFKai-SB"/>
              </a:rPr>
              <a:t>契約中</a:t>
            </a:r>
            <a:r>
              <a:rPr sz="2000" spc="-15" dirty="0">
                <a:latin typeface="DFKai-SB"/>
                <a:cs typeface="DFKai-SB"/>
              </a:rPr>
              <a:t>對</a:t>
            </a:r>
            <a:r>
              <a:rPr sz="2000" dirty="0">
                <a:latin typeface="DFKai-SB"/>
                <a:cs typeface="DFKai-SB"/>
              </a:rPr>
              <a:t>商</a:t>
            </a:r>
            <a:r>
              <a:rPr sz="2000" spc="-15" dirty="0">
                <a:latin typeface="DFKai-SB"/>
                <a:cs typeface="DFKai-SB"/>
              </a:rPr>
              <a:t>品</a:t>
            </a:r>
            <a:r>
              <a:rPr sz="2000" dirty="0">
                <a:latin typeface="DFKai-SB"/>
                <a:cs typeface="DFKai-SB"/>
              </a:rPr>
              <a:t>交易期</a:t>
            </a:r>
            <a:r>
              <a:rPr sz="2000" spc="-15" dirty="0">
                <a:latin typeface="DFKai-SB"/>
                <a:cs typeface="DFKai-SB"/>
              </a:rPr>
              <a:t>間</a:t>
            </a:r>
            <a:r>
              <a:rPr sz="2000" dirty="0">
                <a:latin typeface="DFKai-SB"/>
                <a:cs typeface="DFKai-SB"/>
              </a:rPr>
              <a:t>的</a:t>
            </a:r>
            <a:r>
              <a:rPr sz="2000" spc="-15" dirty="0">
                <a:latin typeface="DFKai-SB"/>
                <a:cs typeface="DFKai-SB"/>
              </a:rPr>
              <a:t>交</a:t>
            </a:r>
            <a:r>
              <a:rPr sz="2000" dirty="0">
                <a:latin typeface="DFKai-SB"/>
                <a:cs typeface="DFKai-SB"/>
              </a:rPr>
              <a:t>貨時間</a:t>
            </a:r>
            <a:r>
              <a:rPr sz="2000" spc="-15" dirty="0">
                <a:latin typeface="DFKai-SB"/>
                <a:cs typeface="DFKai-SB"/>
              </a:rPr>
              <a:t>、</a:t>
            </a:r>
            <a:r>
              <a:rPr sz="2000" dirty="0">
                <a:latin typeface="DFKai-SB"/>
                <a:cs typeface="DFKai-SB"/>
              </a:rPr>
              <a:t>數</a:t>
            </a:r>
            <a:r>
              <a:rPr sz="2000" spc="-15" dirty="0">
                <a:latin typeface="DFKai-SB"/>
                <a:cs typeface="DFKai-SB"/>
              </a:rPr>
              <a:t>量</a:t>
            </a:r>
            <a:r>
              <a:rPr sz="2000" dirty="0">
                <a:latin typeface="DFKai-SB"/>
                <a:cs typeface="DFKai-SB"/>
              </a:rPr>
              <a:t>品質、</a:t>
            </a:r>
            <a:r>
              <a:rPr sz="2000" spc="-15" dirty="0">
                <a:latin typeface="DFKai-SB"/>
                <a:cs typeface="DFKai-SB"/>
              </a:rPr>
              <a:t>地</a:t>
            </a:r>
            <a:r>
              <a:rPr sz="2000" dirty="0">
                <a:latin typeface="DFKai-SB"/>
                <a:cs typeface="DFKai-SB"/>
              </a:rPr>
              <a:t>點、 交易最</a:t>
            </a:r>
            <a:r>
              <a:rPr sz="2000" spc="-15" dirty="0">
                <a:latin typeface="DFKai-SB"/>
                <a:cs typeface="DFKai-SB"/>
              </a:rPr>
              <a:t>低</a:t>
            </a:r>
            <a:r>
              <a:rPr sz="2000" dirty="0">
                <a:latin typeface="DFKai-SB"/>
                <a:cs typeface="DFKai-SB"/>
              </a:rPr>
              <a:t>價</a:t>
            </a:r>
            <a:r>
              <a:rPr sz="2000" spc="-15" dirty="0">
                <a:latin typeface="DFKai-SB"/>
                <a:cs typeface="DFKai-SB"/>
              </a:rPr>
              <a:t>格</a:t>
            </a:r>
            <a:r>
              <a:rPr sz="2000" dirty="0">
                <a:latin typeface="DFKai-SB"/>
                <a:cs typeface="DFKai-SB"/>
              </a:rPr>
              <a:t>變動及</a:t>
            </a:r>
            <a:r>
              <a:rPr sz="2000" spc="-15" dirty="0">
                <a:latin typeface="DFKai-SB"/>
                <a:cs typeface="DFKai-SB"/>
              </a:rPr>
              <a:t>漲</a:t>
            </a:r>
            <a:r>
              <a:rPr sz="2000" dirty="0">
                <a:latin typeface="DFKai-SB"/>
                <a:cs typeface="DFKai-SB"/>
              </a:rPr>
              <a:t>跌</a:t>
            </a:r>
            <a:r>
              <a:rPr sz="2000" spc="-15" dirty="0">
                <a:latin typeface="DFKai-SB"/>
                <a:cs typeface="DFKai-SB"/>
              </a:rPr>
              <a:t>幅</a:t>
            </a:r>
            <a:r>
              <a:rPr sz="2000" dirty="0">
                <a:latin typeface="DFKai-SB"/>
                <a:cs typeface="DFKai-SB"/>
              </a:rPr>
              <a:t>限制等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均</a:t>
            </a:r>
            <a:r>
              <a:rPr sz="2000" spc="-15" dirty="0">
                <a:latin typeface="DFKai-SB"/>
                <a:cs typeface="DFKai-SB"/>
              </a:rPr>
              <a:t>予</a:t>
            </a:r>
            <a:r>
              <a:rPr sz="2000" dirty="0">
                <a:latin typeface="DFKai-SB"/>
                <a:cs typeface="DFKai-SB"/>
              </a:rPr>
              <a:t>以標準</a:t>
            </a:r>
            <a:r>
              <a:rPr sz="2000" spc="-15" dirty="0">
                <a:latin typeface="DFKai-SB"/>
                <a:cs typeface="DFKai-SB"/>
              </a:rPr>
              <a:t>化</a:t>
            </a:r>
            <a:r>
              <a:rPr sz="2000" dirty="0">
                <a:latin typeface="DFKai-SB"/>
                <a:cs typeface="DFKai-SB"/>
              </a:rPr>
              <a:t>，</a:t>
            </a:r>
            <a:r>
              <a:rPr sz="2000" spc="-15" dirty="0">
                <a:latin typeface="DFKai-SB"/>
                <a:cs typeface="DFKai-SB"/>
              </a:rPr>
              <a:t>並</a:t>
            </a:r>
            <a:r>
              <a:rPr sz="2000" dirty="0">
                <a:latin typeface="DFKai-SB"/>
                <a:cs typeface="DFKai-SB"/>
              </a:rPr>
              <a:t>建立一</a:t>
            </a:r>
            <a:r>
              <a:rPr sz="2000" spc="-15" dirty="0">
                <a:latin typeface="DFKai-SB"/>
                <a:cs typeface="DFKai-SB"/>
              </a:rPr>
              <a:t>套</a:t>
            </a:r>
            <a:r>
              <a:rPr sz="2000" dirty="0">
                <a:latin typeface="DFKai-SB"/>
                <a:cs typeface="DFKai-SB"/>
              </a:rPr>
              <a:t>審查 </a:t>
            </a:r>
            <a:r>
              <a:rPr sz="2000" spc="5" dirty="0">
                <a:latin typeface="DFKai-SB"/>
                <a:cs typeface="DFKai-SB"/>
              </a:rPr>
              <a:t>標準</a:t>
            </a:r>
            <a:r>
              <a:rPr sz="2000" spc="-5" dirty="0">
                <a:latin typeface="DFKai-SB"/>
                <a:cs typeface="DFKai-SB"/>
              </a:rPr>
              <a:t>，</a:t>
            </a:r>
            <a:r>
              <a:rPr sz="2000" spc="-10" dirty="0">
                <a:latin typeface="DFKai-SB"/>
                <a:cs typeface="DFKai-SB"/>
              </a:rPr>
              <a:t>以</a:t>
            </a:r>
            <a:r>
              <a:rPr sz="2000" spc="5" dirty="0">
                <a:latin typeface="DFKai-SB"/>
                <a:cs typeface="DFKai-SB"/>
              </a:rPr>
              <a:t>確</a:t>
            </a:r>
            <a:r>
              <a:rPr sz="2000" spc="-15" dirty="0">
                <a:latin typeface="DFKai-SB"/>
                <a:cs typeface="DFKai-SB"/>
              </a:rPr>
              <a:t>保</a:t>
            </a:r>
            <a:r>
              <a:rPr sz="2000" spc="5" dirty="0">
                <a:latin typeface="DFKai-SB"/>
                <a:cs typeface="DFKai-SB"/>
              </a:rPr>
              <a:t>期貨</a:t>
            </a:r>
            <a:r>
              <a:rPr sz="2000" spc="-5" dirty="0">
                <a:latin typeface="DFKai-SB"/>
                <a:cs typeface="DFKai-SB"/>
              </a:rPr>
              <a:t>契</a:t>
            </a:r>
            <a:r>
              <a:rPr sz="2000" spc="-10" dirty="0">
                <a:latin typeface="DFKai-SB"/>
                <a:cs typeface="DFKai-SB"/>
              </a:rPr>
              <a:t>約</a:t>
            </a:r>
            <a:r>
              <a:rPr sz="2000" spc="5" dirty="0">
                <a:latin typeface="DFKai-SB"/>
                <a:cs typeface="DFKai-SB"/>
              </a:rPr>
              <a:t>能</a:t>
            </a:r>
            <a:r>
              <a:rPr sz="2000" spc="-15" dirty="0">
                <a:latin typeface="DFKai-SB"/>
                <a:cs typeface="DFKai-SB"/>
              </a:rPr>
              <a:t>確</a:t>
            </a:r>
            <a:r>
              <a:rPr sz="2000" spc="5" dirty="0">
                <a:latin typeface="DFKai-SB"/>
                <a:cs typeface="DFKai-SB"/>
              </a:rPr>
              <a:t>切履</a:t>
            </a:r>
            <a:r>
              <a:rPr sz="2000" spc="-5" dirty="0">
                <a:latin typeface="DFKai-SB"/>
                <a:cs typeface="DFKai-SB"/>
              </a:rPr>
              <a:t>行</a:t>
            </a:r>
            <a:r>
              <a:rPr sz="2000" spc="-10" dirty="0">
                <a:latin typeface="DFKai-SB"/>
                <a:cs typeface="DFKai-SB"/>
              </a:rPr>
              <a:t>交</a:t>
            </a:r>
            <a:r>
              <a:rPr sz="2000" spc="5" dirty="0">
                <a:latin typeface="DFKai-SB"/>
                <a:cs typeface="DFKai-SB"/>
              </a:rPr>
              <a:t>割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spc="5" dirty="0">
                <a:latin typeface="DFKai-SB"/>
                <a:cs typeface="DFKai-SB"/>
              </a:rPr>
              <a:t>對契</a:t>
            </a:r>
            <a:r>
              <a:rPr sz="2000" spc="-5" dirty="0">
                <a:latin typeface="DFKai-SB"/>
                <a:cs typeface="DFKai-SB"/>
              </a:rPr>
              <a:t>約</a:t>
            </a:r>
            <a:r>
              <a:rPr sz="2000" spc="-10" dirty="0">
                <a:latin typeface="DFKai-SB"/>
                <a:cs typeface="DFKai-SB"/>
              </a:rPr>
              <a:t>買</a:t>
            </a:r>
            <a:r>
              <a:rPr sz="2000" spc="5" dirty="0">
                <a:latin typeface="DFKai-SB"/>
                <a:cs typeface="DFKai-SB"/>
              </a:rPr>
              <a:t>賣</a:t>
            </a:r>
            <a:r>
              <a:rPr sz="2000" spc="-15" dirty="0">
                <a:latin typeface="DFKai-SB"/>
                <a:cs typeface="DFKai-SB"/>
              </a:rPr>
              <a:t>雙</a:t>
            </a:r>
            <a:r>
              <a:rPr sz="2000" spc="5" dirty="0">
                <a:latin typeface="DFKai-SB"/>
                <a:cs typeface="DFKai-SB"/>
              </a:rPr>
              <a:t>方提</a:t>
            </a:r>
            <a:r>
              <a:rPr sz="2000" spc="-5" dirty="0">
                <a:latin typeface="DFKai-SB"/>
                <a:cs typeface="DFKai-SB"/>
              </a:rPr>
              <a:t>供</a:t>
            </a:r>
            <a:r>
              <a:rPr sz="2000" spc="-10" dirty="0">
                <a:latin typeface="DFKai-SB"/>
                <a:cs typeface="DFKai-SB"/>
              </a:rPr>
              <a:t>保</a:t>
            </a:r>
            <a:r>
              <a:rPr sz="2000" spc="5" dirty="0">
                <a:latin typeface="DFKai-SB"/>
                <a:cs typeface="DFKai-SB"/>
              </a:rPr>
              <a:t>障。</a:t>
            </a:r>
            <a:endParaRPr sz="2000" dirty="0">
              <a:latin typeface="DFKai-SB"/>
              <a:cs typeface="DFKai-SB"/>
            </a:endParaRPr>
          </a:p>
          <a:p>
            <a:pPr marL="287020" indent="-274320">
              <a:lnSpc>
                <a:spcPct val="100000"/>
              </a:lnSpc>
              <a:spcBef>
                <a:spcPts val="12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二、保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證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金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制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度</a:t>
            </a:r>
            <a:endParaRPr sz="2000" dirty="0">
              <a:latin typeface="Microsoft YaHei"/>
              <a:cs typeface="Microsoft YaHei"/>
            </a:endParaRPr>
          </a:p>
          <a:p>
            <a:pPr marL="287020" marR="168275" indent="-274320">
              <a:lnSpc>
                <a:spcPct val="80200"/>
              </a:lnSpc>
              <a:spcBef>
                <a:spcPts val="58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latin typeface="DFKai-SB"/>
                <a:cs typeface="DFKai-SB"/>
              </a:rPr>
              <a:t>期貨交</a:t>
            </a:r>
            <a:r>
              <a:rPr sz="2000" spc="-15" dirty="0">
                <a:latin typeface="DFKai-SB"/>
                <a:cs typeface="DFKai-SB"/>
              </a:rPr>
              <a:t>易</a:t>
            </a:r>
            <a:r>
              <a:rPr sz="2000" dirty="0">
                <a:latin typeface="DFKai-SB"/>
                <a:cs typeface="DFKai-SB"/>
              </a:rPr>
              <a:t>不</a:t>
            </a:r>
            <a:r>
              <a:rPr sz="2000" spc="-15" dirty="0">
                <a:latin typeface="DFKai-SB"/>
                <a:cs typeface="DFKai-SB"/>
              </a:rPr>
              <a:t>需</a:t>
            </a:r>
            <a:r>
              <a:rPr sz="2000" dirty="0">
                <a:latin typeface="DFKai-SB"/>
                <a:cs typeface="DFKai-SB"/>
              </a:rPr>
              <a:t>要付出</a:t>
            </a:r>
            <a:r>
              <a:rPr sz="2000" spc="-15" dirty="0">
                <a:latin typeface="DFKai-SB"/>
                <a:cs typeface="DFKai-SB"/>
              </a:rPr>
              <a:t>契</a:t>
            </a:r>
            <a:r>
              <a:rPr sz="2000" dirty="0">
                <a:latin typeface="DFKai-SB"/>
                <a:cs typeface="DFKai-SB"/>
              </a:rPr>
              <a:t>約</a:t>
            </a:r>
            <a:r>
              <a:rPr sz="2000" spc="-15" dirty="0">
                <a:latin typeface="DFKai-SB"/>
                <a:cs typeface="DFKai-SB"/>
              </a:rPr>
              <a:t>總</a:t>
            </a:r>
            <a:r>
              <a:rPr sz="2000" dirty="0">
                <a:latin typeface="DFKai-SB"/>
                <a:cs typeface="DFKai-SB"/>
              </a:rPr>
              <a:t>價值的</a:t>
            </a:r>
            <a:r>
              <a:rPr sz="2000" spc="-15" dirty="0">
                <a:latin typeface="DFKai-SB"/>
                <a:cs typeface="DFKai-SB"/>
              </a:rPr>
              <a:t>金</a:t>
            </a:r>
            <a:r>
              <a:rPr sz="2000" dirty="0">
                <a:latin typeface="DFKai-SB"/>
                <a:cs typeface="DFKai-SB"/>
              </a:rPr>
              <a:t>額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客戶只</a:t>
            </a:r>
            <a:r>
              <a:rPr sz="2000" spc="-15" dirty="0">
                <a:latin typeface="DFKai-SB"/>
                <a:cs typeface="DFKai-SB"/>
              </a:rPr>
              <a:t>要</a:t>
            </a:r>
            <a:r>
              <a:rPr sz="2000" dirty="0">
                <a:latin typeface="DFKai-SB"/>
                <a:cs typeface="DFKai-SB"/>
              </a:rPr>
              <a:t>繳</a:t>
            </a:r>
            <a:r>
              <a:rPr sz="2000" spc="-15" dirty="0">
                <a:latin typeface="DFKai-SB"/>
                <a:cs typeface="DFKai-SB"/>
              </a:rPr>
              <a:t>存</a:t>
            </a:r>
            <a:r>
              <a:rPr sz="2000" dirty="0">
                <a:latin typeface="DFKai-SB"/>
                <a:cs typeface="DFKai-SB"/>
              </a:rPr>
              <a:t>一定比</a:t>
            </a:r>
            <a:r>
              <a:rPr sz="2000" spc="-15" dirty="0">
                <a:latin typeface="DFKai-SB"/>
                <a:cs typeface="DFKai-SB"/>
              </a:rPr>
              <a:t>例</a:t>
            </a:r>
            <a:r>
              <a:rPr sz="2000" dirty="0">
                <a:latin typeface="DFKai-SB"/>
                <a:cs typeface="DFKai-SB"/>
              </a:rPr>
              <a:t>之交 </a:t>
            </a:r>
            <a:r>
              <a:rPr sz="2000" spc="10" dirty="0">
                <a:latin typeface="DFKai-SB"/>
                <a:cs typeface="DFKai-SB"/>
              </a:rPr>
              <a:t>易保</a:t>
            </a:r>
            <a:r>
              <a:rPr sz="2000" dirty="0">
                <a:latin typeface="DFKai-SB"/>
                <a:cs typeface="DFKai-SB"/>
              </a:rPr>
              <a:t>證金</a:t>
            </a:r>
            <a:r>
              <a:rPr sz="2000" spc="-5" dirty="0">
                <a:latin typeface="DFKai-SB"/>
                <a:cs typeface="DFKai-SB"/>
              </a:rPr>
              <a:t>（</a:t>
            </a:r>
            <a:r>
              <a:rPr sz="2000" spc="-5" dirty="0">
                <a:latin typeface="Arial"/>
                <a:cs typeface="Arial"/>
              </a:rPr>
              <a:t>margins</a:t>
            </a:r>
            <a:r>
              <a:rPr sz="2000" spc="-5" dirty="0">
                <a:latin typeface="DFKai-SB"/>
                <a:cs typeface="DFKai-SB"/>
              </a:rPr>
              <a:t>），</a:t>
            </a:r>
            <a:r>
              <a:rPr sz="2000" dirty="0">
                <a:latin typeface="DFKai-SB"/>
                <a:cs typeface="DFKai-SB"/>
              </a:rPr>
              <a:t>通常</a:t>
            </a:r>
            <a:r>
              <a:rPr sz="2000" spc="-15" dirty="0">
                <a:latin typeface="DFKai-SB"/>
                <a:cs typeface="DFKai-SB"/>
              </a:rPr>
              <a:t>為</a:t>
            </a:r>
            <a:r>
              <a:rPr sz="2000" dirty="0">
                <a:latin typeface="DFKai-SB"/>
                <a:cs typeface="DFKai-SB"/>
              </a:rPr>
              <a:t>契約</a:t>
            </a:r>
            <a:r>
              <a:rPr sz="2000" spc="-15" dirty="0">
                <a:latin typeface="DFKai-SB"/>
                <a:cs typeface="DFKai-SB"/>
              </a:rPr>
              <a:t>總</a:t>
            </a:r>
            <a:r>
              <a:rPr sz="2000" dirty="0">
                <a:latin typeface="DFKai-SB"/>
                <a:cs typeface="DFKai-SB"/>
              </a:rPr>
              <a:t>值的</a:t>
            </a:r>
            <a:r>
              <a:rPr sz="2000" spc="-5" dirty="0">
                <a:latin typeface="Arial"/>
                <a:cs typeface="Arial"/>
              </a:rPr>
              <a:t>5%~10%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DFKai-SB"/>
                <a:cs typeface="DFKai-SB"/>
              </a:rPr>
              <a:t>，以</a:t>
            </a:r>
            <a:r>
              <a:rPr sz="2000" dirty="0">
                <a:latin typeface="DFKai-SB"/>
                <a:cs typeface="DFKai-SB"/>
              </a:rPr>
              <a:t>表明其</a:t>
            </a:r>
            <a:r>
              <a:rPr sz="2000" spc="-15" dirty="0">
                <a:latin typeface="DFKai-SB"/>
                <a:cs typeface="DFKai-SB"/>
              </a:rPr>
              <a:t>履</a:t>
            </a:r>
            <a:r>
              <a:rPr sz="2000" dirty="0">
                <a:latin typeface="DFKai-SB"/>
                <a:cs typeface="DFKai-SB"/>
              </a:rPr>
              <a:t>行 </a:t>
            </a:r>
            <a:r>
              <a:rPr sz="2000" spc="10" dirty="0">
                <a:latin typeface="DFKai-SB"/>
                <a:cs typeface="DFKai-SB"/>
              </a:rPr>
              <a:t>契約</a:t>
            </a:r>
            <a:r>
              <a:rPr sz="2000" spc="5" dirty="0">
                <a:latin typeface="DFKai-SB"/>
                <a:cs typeface="DFKai-SB"/>
              </a:rPr>
              <a:t>的承</a:t>
            </a:r>
            <a:r>
              <a:rPr sz="2000" spc="-20" dirty="0">
                <a:latin typeface="DFKai-SB"/>
                <a:cs typeface="DFKai-SB"/>
              </a:rPr>
              <a:t>諾</a:t>
            </a:r>
            <a:r>
              <a:rPr sz="2000" spc="5" dirty="0">
                <a:latin typeface="DFKai-SB"/>
                <a:cs typeface="DFKai-SB"/>
              </a:rPr>
              <a:t>。平</a:t>
            </a:r>
            <a:r>
              <a:rPr sz="2000" spc="-20" dirty="0">
                <a:latin typeface="DFKai-SB"/>
                <a:cs typeface="DFKai-SB"/>
              </a:rPr>
              <a:t>倉</a:t>
            </a:r>
            <a:r>
              <a:rPr sz="2000" spc="5" dirty="0">
                <a:latin typeface="DFKai-SB"/>
                <a:cs typeface="DFKai-SB"/>
              </a:rPr>
              <a:t>貨到</a:t>
            </a:r>
            <a:r>
              <a:rPr sz="2000" spc="-20" dirty="0">
                <a:latin typeface="DFKai-SB"/>
                <a:cs typeface="DFKai-SB"/>
              </a:rPr>
              <a:t>期</a:t>
            </a:r>
            <a:r>
              <a:rPr sz="2000" spc="5" dirty="0">
                <a:latin typeface="DFKai-SB"/>
                <a:cs typeface="DFKai-SB"/>
              </a:rPr>
              <a:t>前這</a:t>
            </a:r>
            <a:r>
              <a:rPr sz="2000" spc="-20" dirty="0">
                <a:latin typeface="DFKai-SB"/>
                <a:cs typeface="DFKai-SB"/>
              </a:rPr>
              <a:t>段</a:t>
            </a:r>
            <a:r>
              <a:rPr sz="2000" spc="5" dirty="0">
                <a:latin typeface="DFKai-SB"/>
                <a:cs typeface="DFKai-SB"/>
              </a:rPr>
              <a:t>期間</a:t>
            </a:r>
            <a:r>
              <a:rPr sz="2000" spc="-20" dirty="0">
                <a:latin typeface="DFKai-SB"/>
                <a:cs typeface="DFKai-SB"/>
              </a:rPr>
              <a:t>保</a:t>
            </a:r>
            <a:r>
              <a:rPr sz="2000" spc="5" dirty="0">
                <a:latin typeface="DFKai-SB"/>
                <a:cs typeface="DFKai-SB"/>
              </a:rPr>
              <a:t>證金</a:t>
            </a:r>
            <a:r>
              <a:rPr sz="2000" spc="-20" dirty="0">
                <a:latin typeface="DFKai-SB"/>
                <a:cs typeface="DFKai-SB"/>
              </a:rPr>
              <a:t>不</a:t>
            </a:r>
            <a:r>
              <a:rPr sz="2000" spc="5" dirty="0">
                <a:latin typeface="DFKai-SB"/>
                <a:cs typeface="DFKai-SB"/>
              </a:rPr>
              <a:t>得低</a:t>
            </a:r>
            <a:r>
              <a:rPr sz="2000" spc="-20" dirty="0">
                <a:latin typeface="DFKai-SB"/>
                <a:cs typeface="DFKai-SB"/>
              </a:rPr>
              <a:t>於</a:t>
            </a:r>
            <a:r>
              <a:rPr sz="2000" spc="5" dirty="0">
                <a:latin typeface="DFKai-SB"/>
                <a:cs typeface="DFKai-SB"/>
              </a:rPr>
              <a:t>維持</a:t>
            </a:r>
            <a:r>
              <a:rPr sz="2000" spc="-20" dirty="0">
                <a:latin typeface="DFKai-SB"/>
                <a:cs typeface="DFKai-SB"/>
              </a:rPr>
              <a:t>保</a:t>
            </a:r>
            <a:r>
              <a:rPr sz="2000" spc="5" dirty="0">
                <a:latin typeface="DFKai-SB"/>
                <a:cs typeface="DFKai-SB"/>
              </a:rPr>
              <a:t>證</a:t>
            </a:r>
            <a:r>
              <a:rPr sz="2000" spc="15" dirty="0">
                <a:latin typeface="DFKai-SB"/>
                <a:cs typeface="DFKai-SB"/>
              </a:rPr>
              <a:t>金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DFKai-SB"/>
                <a:cs typeface="DFKai-SB"/>
              </a:rPr>
              <a:t>通常 </a:t>
            </a:r>
            <a:r>
              <a:rPr sz="2000" spc="10" dirty="0">
                <a:latin typeface="DFKai-SB"/>
                <a:cs typeface="DFKai-SB"/>
              </a:rPr>
              <a:t>為原</a:t>
            </a:r>
            <a:r>
              <a:rPr sz="2000" dirty="0">
                <a:latin typeface="DFKai-SB"/>
                <a:cs typeface="DFKai-SB"/>
              </a:rPr>
              <a:t>始保</a:t>
            </a:r>
            <a:r>
              <a:rPr sz="2000" spc="-15" dirty="0">
                <a:latin typeface="DFKai-SB"/>
                <a:cs typeface="DFKai-SB"/>
              </a:rPr>
              <a:t>證</a:t>
            </a:r>
            <a:r>
              <a:rPr sz="2000" dirty="0">
                <a:latin typeface="DFKai-SB"/>
                <a:cs typeface="DFKai-SB"/>
              </a:rPr>
              <a:t>金</a:t>
            </a:r>
            <a:r>
              <a:rPr sz="2000" spc="5" dirty="0">
                <a:latin typeface="DFKai-SB"/>
                <a:cs typeface="DFKai-SB"/>
              </a:rPr>
              <a:t>的</a:t>
            </a:r>
            <a:r>
              <a:rPr sz="2000" spc="-5" dirty="0">
                <a:latin typeface="Arial"/>
                <a:cs typeface="Arial"/>
              </a:rPr>
              <a:t>75%)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10" dirty="0">
                <a:solidFill>
                  <a:srgbClr val="FF0000"/>
                </a:solidFill>
                <a:latin typeface="Microsoft YaHei"/>
                <a:cs typeface="Microsoft YaHei"/>
              </a:rPr>
              <a:t>三、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每日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結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算制</a:t>
            </a:r>
            <a:r>
              <a:rPr sz="2000" b="1" spc="-10" dirty="0">
                <a:solidFill>
                  <a:srgbClr val="FF0000"/>
                </a:solidFill>
                <a:latin typeface="Microsoft YaHei"/>
                <a:cs typeface="Microsoft YaHei"/>
              </a:rPr>
              <a:t>度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(mark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market)</a:t>
            </a:r>
            <a:endParaRPr sz="2000" dirty="0">
              <a:latin typeface="Arial"/>
              <a:cs typeface="Arial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565785" algn="l"/>
                <a:tab pos="566420" algn="l"/>
              </a:tabLst>
            </a:pPr>
            <a:r>
              <a:rPr dirty="0"/>
              <a:t>	</a:t>
            </a:r>
            <a:r>
              <a:rPr sz="2000" spc="10" dirty="0">
                <a:latin typeface="DFKai-SB"/>
                <a:cs typeface="DFKai-SB"/>
              </a:rPr>
              <a:t>所謂</a:t>
            </a:r>
            <a:r>
              <a:rPr sz="2000" dirty="0">
                <a:latin typeface="DFKai-SB"/>
                <a:cs typeface="DFKai-SB"/>
              </a:rPr>
              <a:t>每日結</a:t>
            </a:r>
            <a:r>
              <a:rPr sz="2000" spc="-15" dirty="0">
                <a:latin typeface="DFKai-SB"/>
                <a:cs typeface="DFKai-SB"/>
              </a:rPr>
              <a:t>算</a:t>
            </a:r>
            <a:r>
              <a:rPr sz="2000" dirty="0">
                <a:latin typeface="DFKai-SB"/>
                <a:cs typeface="DFKai-SB"/>
              </a:rPr>
              <a:t>制度</a:t>
            </a:r>
            <a:r>
              <a:rPr sz="2000" spc="-15" dirty="0">
                <a:latin typeface="DFKai-SB"/>
                <a:cs typeface="DFKai-SB"/>
              </a:rPr>
              <a:t>是</a:t>
            </a:r>
            <a:r>
              <a:rPr sz="2000" dirty="0">
                <a:latin typeface="DFKai-SB"/>
                <a:cs typeface="DFKai-SB"/>
              </a:rPr>
              <a:t>期貨</a:t>
            </a:r>
            <a:r>
              <a:rPr sz="2000" spc="-15" dirty="0">
                <a:latin typeface="DFKai-SB"/>
                <a:cs typeface="DFKai-SB"/>
              </a:rPr>
              <a:t>交</a:t>
            </a:r>
            <a:r>
              <a:rPr sz="2000" dirty="0">
                <a:latin typeface="DFKai-SB"/>
                <a:cs typeface="DFKai-SB"/>
              </a:rPr>
              <a:t>易的</a:t>
            </a:r>
            <a:r>
              <a:rPr sz="2000" spc="-15" dirty="0">
                <a:latin typeface="DFKai-SB"/>
                <a:cs typeface="DFKai-SB"/>
              </a:rPr>
              <a:t>雙</a:t>
            </a:r>
            <a:r>
              <a:rPr sz="2000" dirty="0">
                <a:latin typeface="DFKai-SB"/>
                <a:cs typeface="DFKai-SB"/>
              </a:rPr>
              <a:t>方，</a:t>
            </a:r>
            <a:r>
              <a:rPr sz="2000" spc="-15" dirty="0">
                <a:latin typeface="DFKai-SB"/>
                <a:cs typeface="DFKai-SB"/>
              </a:rPr>
              <a:t>對</a:t>
            </a:r>
            <a:r>
              <a:rPr sz="2000" dirty="0">
                <a:latin typeface="DFKai-SB"/>
                <a:cs typeface="DFKai-SB"/>
              </a:rPr>
              <a:t>於其</a:t>
            </a:r>
            <a:r>
              <a:rPr sz="2000" spc="-15" dirty="0">
                <a:latin typeface="DFKai-SB"/>
                <a:cs typeface="DFKai-SB"/>
              </a:rPr>
              <a:t>持</a:t>
            </a:r>
            <a:r>
              <a:rPr sz="2000" dirty="0">
                <a:latin typeface="DFKai-SB"/>
                <a:cs typeface="DFKai-SB"/>
              </a:rPr>
              <a:t>有的</a:t>
            </a:r>
            <a:r>
              <a:rPr sz="2000" spc="-15" dirty="0">
                <a:latin typeface="DFKai-SB"/>
                <a:cs typeface="DFKai-SB"/>
              </a:rPr>
              <a:t>期</a:t>
            </a:r>
            <a:r>
              <a:rPr sz="2000" dirty="0">
                <a:latin typeface="DFKai-SB"/>
                <a:cs typeface="DFKai-SB"/>
              </a:rPr>
              <a:t>貨部</a:t>
            </a:r>
            <a:r>
              <a:rPr sz="2000" spc="-15" dirty="0">
                <a:latin typeface="DFKai-SB"/>
                <a:cs typeface="DFKai-SB"/>
              </a:rPr>
              <a:t>位</a:t>
            </a:r>
            <a:r>
              <a:rPr sz="2000" dirty="0">
                <a:latin typeface="DFKai-SB"/>
                <a:cs typeface="DFKai-SB"/>
              </a:rPr>
              <a:t>，結 </a:t>
            </a:r>
            <a:r>
              <a:rPr sz="2000" spc="10" dirty="0">
                <a:latin typeface="DFKai-SB"/>
                <a:cs typeface="DFKai-SB"/>
              </a:rPr>
              <a:t>算所</a:t>
            </a:r>
            <a:r>
              <a:rPr sz="2000" dirty="0">
                <a:latin typeface="DFKai-SB"/>
                <a:cs typeface="DFKai-SB"/>
              </a:rPr>
              <a:t>每日</a:t>
            </a:r>
            <a:r>
              <a:rPr sz="2000" spc="-15" dirty="0">
                <a:latin typeface="DFKai-SB"/>
                <a:cs typeface="DFKai-SB"/>
              </a:rPr>
              <a:t>會</a:t>
            </a:r>
            <a:r>
              <a:rPr sz="2000" dirty="0">
                <a:latin typeface="DFKai-SB"/>
                <a:cs typeface="DFKai-SB"/>
              </a:rPr>
              <a:t>依照</a:t>
            </a:r>
            <a:r>
              <a:rPr sz="2000" spc="-15" dirty="0">
                <a:latin typeface="DFKai-SB"/>
                <a:cs typeface="DFKai-SB"/>
              </a:rPr>
              <a:t>期</a:t>
            </a:r>
            <a:r>
              <a:rPr sz="2000" dirty="0">
                <a:latin typeface="DFKai-SB"/>
                <a:cs typeface="DFKai-SB"/>
              </a:rPr>
              <a:t>貨結</a:t>
            </a:r>
            <a:r>
              <a:rPr sz="2000" spc="-15" dirty="0">
                <a:latin typeface="DFKai-SB"/>
                <a:cs typeface="DFKai-SB"/>
              </a:rPr>
              <a:t>算</a:t>
            </a:r>
            <a:r>
              <a:rPr sz="2000" dirty="0">
                <a:latin typeface="DFKai-SB"/>
                <a:cs typeface="DFKai-SB"/>
              </a:rPr>
              <a:t>價格</a:t>
            </a:r>
            <a:r>
              <a:rPr sz="2000" spc="-5" dirty="0">
                <a:latin typeface="DFKai-SB"/>
                <a:cs typeface="DFKai-SB"/>
              </a:rPr>
              <a:t>（</a:t>
            </a:r>
            <a:r>
              <a:rPr sz="2000" spc="-5" dirty="0">
                <a:latin typeface="Arial"/>
                <a:cs typeface="Arial"/>
              </a:rPr>
              <a:t>settlement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price</a:t>
            </a:r>
            <a:r>
              <a:rPr sz="2000" dirty="0">
                <a:latin typeface="DFKai-SB"/>
                <a:cs typeface="DFKai-SB"/>
              </a:rPr>
              <a:t>）計</a:t>
            </a:r>
            <a:r>
              <a:rPr sz="2000" spc="-10" dirty="0">
                <a:latin typeface="DFKai-SB"/>
                <a:cs typeface="DFKai-SB"/>
              </a:rPr>
              <a:t>算</a:t>
            </a:r>
            <a:r>
              <a:rPr sz="2000" dirty="0">
                <a:latin typeface="DFKai-SB"/>
                <a:cs typeface="DFKai-SB"/>
              </a:rPr>
              <a:t>盈虧，並於次 日補足</a:t>
            </a:r>
            <a:r>
              <a:rPr sz="2000" spc="-15" dirty="0">
                <a:latin typeface="DFKai-SB"/>
                <a:cs typeface="DFKai-SB"/>
              </a:rPr>
              <a:t>不</a:t>
            </a:r>
            <a:r>
              <a:rPr sz="2000" dirty="0">
                <a:latin typeface="DFKai-SB"/>
                <a:cs typeface="DFKai-SB"/>
              </a:rPr>
              <a:t>足</a:t>
            </a:r>
            <a:r>
              <a:rPr sz="2000" spc="-15" dirty="0">
                <a:latin typeface="DFKai-SB"/>
                <a:cs typeface="DFKai-SB"/>
              </a:rPr>
              <a:t>額</a:t>
            </a:r>
            <a:r>
              <a:rPr sz="2000" dirty="0">
                <a:latin typeface="DFKai-SB"/>
                <a:cs typeface="DFKai-SB"/>
              </a:rPr>
              <a:t>或提領</a:t>
            </a:r>
            <a:r>
              <a:rPr sz="2000" spc="-15" dirty="0">
                <a:latin typeface="DFKai-SB"/>
                <a:cs typeface="DFKai-SB"/>
              </a:rPr>
              <a:t>超</a:t>
            </a:r>
            <a:r>
              <a:rPr sz="2000" dirty="0">
                <a:latin typeface="DFKai-SB"/>
                <a:cs typeface="DFKai-SB"/>
              </a:rPr>
              <a:t>額</a:t>
            </a:r>
            <a:r>
              <a:rPr sz="2000" spc="-15" dirty="0">
                <a:latin typeface="DFKai-SB"/>
                <a:cs typeface="DFKai-SB"/>
              </a:rPr>
              <a:t>保</a:t>
            </a:r>
            <a:r>
              <a:rPr sz="2000" dirty="0">
                <a:latin typeface="DFKai-SB"/>
                <a:cs typeface="DFKai-SB"/>
              </a:rPr>
              <a:t>證金的</a:t>
            </a:r>
            <a:r>
              <a:rPr sz="2000" spc="-15" dirty="0">
                <a:latin typeface="DFKai-SB"/>
                <a:cs typeface="DFKai-SB"/>
              </a:rPr>
              <a:t>一</a:t>
            </a:r>
            <a:r>
              <a:rPr sz="2000" dirty="0">
                <a:latin typeface="DFKai-SB"/>
                <a:cs typeface="DFKai-SB"/>
              </a:rPr>
              <a:t>種</a:t>
            </a:r>
            <a:r>
              <a:rPr sz="2000" spc="-15" dirty="0">
                <a:latin typeface="DFKai-SB"/>
                <a:cs typeface="DFKai-SB"/>
              </a:rPr>
              <a:t>制</a:t>
            </a:r>
            <a:r>
              <a:rPr sz="2000" dirty="0">
                <a:latin typeface="DFKai-SB"/>
                <a:cs typeface="DFKai-SB"/>
              </a:rPr>
              <a:t>度。由</a:t>
            </a:r>
            <a:r>
              <a:rPr sz="2000" spc="-15" dirty="0">
                <a:latin typeface="DFKai-SB"/>
                <a:cs typeface="DFKai-SB"/>
              </a:rPr>
              <a:t>於</a:t>
            </a:r>
            <a:r>
              <a:rPr sz="2000" dirty="0">
                <a:latin typeface="DFKai-SB"/>
                <a:cs typeface="DFKai-SB"/>
              </a:rPr>
              <a:t>透</a:t>
            </a:r>
            <a:r>
              <a:rPr sz="2000" spc="-15" dirty="0">
                <a:latin typeface="DFKai-SB"/>
                <a:cs typeface="DFKai-SB"/>
              </a:rPr>
              <a:t>過</a:t>
            </a:r>
            <a:r>
              <a:rPr sz="2000" dirty="0">
                <a:latin typeface="DFKai-SB"/>
                <a:cs typeface="DFKai-SB"/>
              </a:rPr>
              <a:t>結算所</a:t>
            </a:r>
            <a:r>
              <a:rPr sz="2000" spc="-15" dirty="0">
                <a:latin typeface="DFKai-SB"/>
                <a:cs typeface="DFKai-SB"/>
              </a:rPr>
              <a:t>的</a:t>
            </a:r>
            <a:r>
              <a:rPr sz="2000" dirty="0">
                <a:latin typeface="DFKai-SB"/>
                <a:cs typeface="DFKai-SB"/>
              </a:rPr>
              <a:t>仲</a:t>
            </a:r>
            <a:r>
              <a:rPr sz="2000" spc="-15" dirty="0">
                <a:latin typeface="DFKai-SB"/>
                <a:cs typeface="DFKai-SB"/>
              </a:rPr>
              <a:t>介</a:t>
            </a:r>
            <a:r>
              <a:rPr sz="2000" dirty="0">
                <a:latin typeface="DFKai-SB"/>
                <a:cs typeface="DFKai-SB"/>
              </a:rPr>
              <a:t>，  期貨交</a:t>
            </a:r>
            <a:r>
              <a:rPr sz="2000" spc="-15" dirty="0">
                <a:latin typeface="DFKai-SB"/>
                <a:cs typeface="DFKai-SB"/>
              </a:rPr>
              <a:t>易</a:t>
            </a:r>
            <a:r>
              <a:rPr sz="2000" dirty="0">
                <a:latin typeface="DFKai-SB"/>
                <a:cs typeface="DFKai-SB"/>
              </a:rPr>
              <a:t>人</a:t>
            </a:r>
            <a:r>
              <a:rPr sz="2000" spc="-15" dirty="0">
                <a:latin typeface="DFKai-SB"/>
                <a:cs typeface="DFKai-SB"/>
              </a:rPr>
              <a:t>不</a:t>
            </a:r>
            <a:r>
              <a:rPr sz="2000" dirty="0">
                <a:latin typeface="DFKai-SB"/>
                <a:cs typeface="DFKai-SB"/>
              </a:rPr>
              <a:t>必直接</a:t>
            </a:r>
            <a:r>
              <a:rPr sz="2000" spc="-15" dirty="0">
                <a:latin typeface="DFKai-SB"/>
                <a:cs typeface="DFKai-SB"/>
              </a:rPr>
              <a:t>與</a:t>
            </a:r>
            <a:r>
              <a:rPr sz="2000" dirty="0">
                <a:latin typeface="DFKai-SB"/>
                <a:cs typeface="DFKai-SB"/>
              </a:rPr>
              <a:t>對</a:t>
            </a:r>
            <a:r>
              <a:rPr sz="2000" spc="-15" dirty="0">
                <a:latin typeface="DFKai-SB"/>
                <a:cs typeface="DFKai-SB"/>
              </a:rPr>
              <a:t>方</a:t>
            </a:r>
            <a:r>
              <a:rPr sz="2000" dirty="0">
                <a:latin typeface="DFKai-SB"/>
                <a:cs typeface="DFKai-SB"/>
              </a:rPr>
              <a:t>接觸，</a:t>
            </a:r>
            <a:r>
              <a:rPr sz="2000" spc="-15" dirty="0">
                <a:latin typeface="DFKai-SB"/>
                <a:cs typeface="DFKai-SB"/>
              </a:rPr>
              <a:t>也</a:t>
            </a:r>
            <a:r>
              <a:rPr sz="2000" dirty="0">
                <a:latin typeface="DFKai-SB"/>
                <a:cs typeface="DFKai-SB"/>
              </a:rPr>
              <a:t>不</a:t>
            </a:r>
            <a:r>
              <a:rPr sz="2000" spc="-15" dirty="0">
                <a:latin typeface="DFKai-SB"/>
                <a:cs typeface="DFKai-SB"/>
              </a:rPr>
              <a:t>必</a:t>
            </a:r>
            <a:r>
              <a:rPr sz="2000" dirty="0">
                <a:latin typeface="DFKai-SB"/>
                <a:cs typeface="DFKai-SB"/>
              </a:rPr>
              <a:t>顧慮對</a:t>
            </a:r>
            <a:r>
              <a:rPr sz="2000" spc="-15" dirty="0">
                <a:latin typeface="DFKai-SB"/>
                <a:cs typeface="DFKai-SB"/>
              </a:rPr>
              <a:t>方</a:t>
            </a:r>
            <a:r>
              <a:rPr sz="2000" dirty="0">
                <a:latin typeface="DFKai-SB"/>
                <a:cs typeface="DFKai-SB"/>
              </a:rPr>
              <a:t>的</a:t>
            </a:r>
            <a:r>
              <a:rPr sz="2000" spc="-15" dirty="0">
                <a:latin typeface="DFKai-SB"/>
                <a:cs typeface="DFKai-SB"/>
              </a:rPr>
              <a:t>信</a:t>
            </a:r>
            <a:r>
              <a:rPr sz="2000" dirty="0">
                <a:latin typeface="DFKai-SB"/>
                <a:cs typeface="DFKai-SB"/>
              </a:rPr>
              <a:t>用風險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此結 算制度</a:t>
            </a:r>
            <a:r>
              <a:rPr sz="2000" spc="-15" dirty="0">
                <a:latin typeface="DFKai-SB"/>
                <a:cs typeface="DFKai-SB"/>
              </a:rPr>
              <a:t>與</a:t>
            </a:r>
            <a:r>
              <a:rPr sz="2000" dirty="0">
                <a:latin typeface="DFKai-SB"/>
                <a:cs typeface="DFKai-SB"/>
              </a:rPr>
              <a:t>保</a:t>
            </a:r>
            <a:r>
              <a:rPr sz="2000" spc="-15" dirty="0">
                <a:latin typeface="DFKai-SB"/>
                <a:cs typeface="DFKai-SB"/>
              </a:rPr>
              <a:t>證</a:t>
            </a:r>
            <a:r>
              <a:rPr sz="2000" dirty="0">
                <a:latin typeface="DFKai-SB"/>
                <a:cs typeface="DFKai-SB"/>
              </a:rPr>
              <a:t>金制度</a:t>
            </a:r>
            <a:r>
              <a:rPr sz="2000" spc="-15" dirty="0">
                <a:latin typeface="DFKai-SB"/>
                <a:cs typeface="DFKai-SB"/>
              </a:rPr>
              <a:t>可</a:t>
            </a:r>
            <a:r>
              <a:rPr sz="2000" dirty="0">
                <a:latin typeface="DFKai-SB"/>
                <a:cs typeface="DFKai-SB"/>
              </a:rPr>
              <a:t>保</a:t>
            </a:r>
            <a:r>
              <a:rPr sz="2000" spc="-15" dirty="0">
                <a:latin typeface="DFKai-SB"/>
                <a:cs typeface="DFKai-SB"/>
              </a:rPr>
              <a:t>障</a:t>
            </a:r>
            <a:r>
              <a:rPr sz="2000" dirty="0">
                <a:latin typeface="DFKai-SB"/>
                <a:cs typeface="DFKai-SB"/>
              </a:rPr>
              <a:t>期貨契</a:t>
            </a:r>
            <a:r>
              <a:rPr sz="2000" spc="-15" dirty="0">
                <a:latin typeface="DFKai-SB"/>
                <a:cs typeface="DFKai-SB"/>
              </a:rPr>
              <a:t>約</a:t>
            </a:r>
            <a:r>
              <a:rPr sz="2000" dirty="0">
                <a:latin typeface="DFKai-SB"/>
                <a:cs typeface="DFKai-SB"/>
              </a:rPr>
              <a:t>的</a:t>
            </a:r>
            <a:r>
              <a:rPr sz="2000" spc="-15" dirty="0">
                <a:latin typeface="DFKai-SB"/>
                <a:cs typeface="DFKai-SB"/>
              </a:rPr>
              <a:t>確</a:t>
            </a:r>
            <a:r>
              <a:rPr sz="2000" dirty="0">
                <a:latin typeface="DFKai-SB"/>
                <a:cs typeface="DFKai-SB"/>
              </a:rPr>
              <a:t>實履行</a:t>
            </a:r>
            <a:r>
              <a:rPr sz="2000" spc="-15" dirty="0">
                <a:latin typeface="DFKai-SB"/>
                <a:cs typeface="DFKai-SB"/>
              </a:rPr>
              <a:t>，</a:t>
            </a:r>
            <a:r>
              <a:rPr sz="2000" dirty="0">
                <a:latin typeface="DFKai-SB"/>
                <a:cs typeface="DFKai-SB"/>
              </a:rPr>
              <a:t>對</a:t>
            </a:r>
            <a:r>
              <a:rPr sz="2000" spc="-15" dirty="0">
                <a:latin typeface="DFKai-SB"/>
                <a:cs typeface="DFKai-SB"/>
              </a:rPr>
              <a:t>買</a:t>
            </a:r>
            <a:r>
              <a:rPr sz="2000" dirty="0">
                <a:latin typeface="DFKai-SB"/>
                <a:cs typeface="DFKai-SB"/>
              </a:rPr>
              <a:t>賣雙方</a:t>
            </a:r>
            <a:r>
              <a:rPr sz="2000" spc="-15" dirty="0">
                <a:latin typeface="DFKai-SB"/>
                <a:cs typeface="DFKai-SB"/>
              </a:rPr>
              <a:t>提</a:t>
            </a:r>
            <a:r>
              <a:rPr sz="2000" dirty="0">
                <a:latin typeface="DFKai-SB"/>
                <a:cs typeface="DFKai-SB"/>
              </a:rPr>
              <a:t>供保 障，有</a:t>
            </a:r>
            <a:r>
              <a:rPr sz="2000" spc="-15" dirty="0">
                <a:latin typeface="DFKai-SB"/>
                <a:cs typeface="DFKai-SB"/>
              </a:rPr>
              <a:t>效</a:t>
            </a:r>
            <a:r>
              <a:rPr sz="2000" dirty="0">
                <a:latin typeface="DFKai-SB"/>
                <a:cs typeface="DFKai-SB"/>
              </a:rPr>
              <a:t>確</a:t>
            </a:r>
            <a:r>
              <a:rPr sz="2000" spc="-15" dirty="0">
                <a:latin typeface="DFKai-SB"/>
                <a:cs typeface="DFKai-SB"/>
              </a:rPr>
              <a:t>保</a:t>
            </a:r>
            <a:r>
              <a:rPr sz="2000" dirty="0">
                <a:latin typeface="DFKai-SB"/>
                <a:cs typeface="DFKai-SB"/>
              </a:rPr>
              <a:t>整體期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市</a:t>
            </a:r>
            <a:r>
              <a:rPr sz="2000" spc="-15" dirty="0">
                <a:latin typeface="DFKai-SB"/>
                <a:cs typeface="DFKai-SB"/>
              </a:rPr>
              <a:t>場</a:t>
            </a:r>
            <a:r>
              <a:rPr sz="2000" dirty="0">
                <a:latin typeface="DFKai-SB"/>
                <a:cs typeface="DFKai-SB"/>
              </a:rPr>
              <a:t>之穩定。</a:t>
            </a:r>
          </a:p>
          <a:p>
            <a:pPr marL="287020" indent="-274320">
              <a:lnSpc>
                <a:spcPct val="100000"/>
              </a:lnSpc>
              <a:spcBef>
                <a:spcPts val="114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5" dirty="0">
                <a:solidFill>
                  <a:srgbClr val="FF0000"/>
                </a:solidFill>
                <a:latin typeface="Microsoft YaHei"/>
                <a:cs typeface="Microsoft YaHei"/>
              </a:rPr>
              <a:t>四、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現</a:t>
            </a:r>
            <a:r>
              <a:rPr sz="2000" b="1" spc="-10" dirty="0">
                <a:solidFill>
                  <a:srgbClr val="FF0000"/>
                </a:solidFill>
                <a:latin typeface="Microsoft YaHei"/>
                <a:cs typeface="Microsoft YaHei"/>
              </a:rPr>
              <a:t>金</a:t>
            </a:r>
            <a:r>
              <a:rPr sz="2000" b="1" spc="5" dirty="0">
                <a:solidFill>
                  <a:srgbClr val="FF0000"/>
                </a:solidFill>
                <a:latin typeface="Microsoft YaHei"/>
                <a:cs typeface="Microsoft YaHei"/>
              </a:rPr>
              <a:t>交割</a:t>
            </a:r>
            <a:endParaRPr sz="2000" dirty="0">
              <a:latin typeface="Microsoft YaHei"/>
              <a:cs typeface="Microsoft YaHei"/>
            </a:endParaRPr>
          </a:p>
          <a:p>
            <a:pPr marL="287020" marR="159385" indent="-274320">
              <a:lnSpc>
                <a:spcPts val="192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635635" algn="l"/>
                <a:tab pos="636270" algn="l"/>
              </a:tabLst>
            </a:pPr>
            <a:r>
              <a:rPr dirty="0"/>
              <a:t>	</a:t>
            </a:r>
            <a:r>
              <a:rPr sz="2000" spc="10" dirty="0">
                <a:latin typeface="DFKai-SB"/>
                <a:cs typeface="DFKai-SB"/>
              </a:rPr>
              <a:t>期貨</a:t>
            </a:r>
            <a:r>
              <a:rPr sz="2000" dirty="0">
                <a:latin typeface="DFKai-SB"/>
                <a:cs typeface="DFKai-SB"/>
              </a:rPr>
              <a:t>到期時</a:t>
            </a:r>
            <a:r>
              <a:rPr sz="2000" spc="-15" dirty="0">
                <a:latin typeface="DFKai-SB"/>
                <a:cs typeface="DFKai-SB"/>
              </a:rPr>
              <a:t>不</a:t>
            </a:r>
            <a:r>
              <a:rPr sz="2000" dirty="0">
                <a:latin typeface="DFKai-SB"/>
                <a:cs typeface="DFKai-SB"/>
              </a:rPr>
              <a:t>需要</a:t>
            </a:r>
            <a:r>
              <a:rPr sz="2000" spc="-15" dirty="0">
                <a:latin typeface="DFKai-SB"/>
                <a:cs typeface="DFKai-SB"/>
              </a:rPr>
              <a:t>繳</a:t>
            </a:r>
            <a:r>
              <a:rPr sz="2000" dirty="0">
                <a:latin typeface="DFKai-SB"/>
                <a:cs typeface="DFKai-SB"/>
              </a:rPr>
              <a:t>交或</a:t>
            </a:r>
            <a:r>
              <a:rPr sz="2000" spc="-15" dirty="0">
                <a:latin typeface="DFKai-SB"/>
                <a:cs typeface="DFKai-SB"/>
              </a:rPr>
              <a:t>收</a:t>
            </a:r>
            <a:r>
              <a:rPr sz="2000" dirty="0">
                <a:latin typeface="DFKai-SB"/>
                <a:cs typeface="DFKai-SB"/>
              </a:rPr>
              <a:t>取實</a:t>
            </a:r>
            <a:r>
              <a:rPr sz="2000" spc="-15" dirty="0">
                <a:latin typeface="DFKai-SB"/>
                <a:cs typeface="DFKai-SB"/>
              </a:rPr>
              <a:t>物</a:t>
            </a:r>
            <a:r>
              <a:rPr sz="2000" dirty="0">
                <a:latin typeface="DFKai-SB"/>
                <a:cs typeface="DFKai-SB"/>
              </a:rPr>
              <a:t>，期</a:t>
            </a:r>
            <a:r>
              <a:rPr sz="2000" spc="-15" dirty="0">
                <a:latin typeface="DFKai-SB"/>
                <a:cs typeface="DFKai-SB"/>
              </a:rPr>
              <a:t>貨</a:t>
            </a:r>
            <a:r>
              <a:rPr sz="2000" dirty="0">
                <a:latin typeface="DFKai-SB"/>
                <a:cs typeface="DFKai-SB"/>
              </a:rPr>
              <a:t>買賣</a:t>
            </a:r>
            <a:r>
              <a:rPr sz="2000" spc="-15" dirty="0">
                <a:latin typeface="DFKai-SB"/>
                <a:cs typeface="DFKai-SB"/>
              </a:rPr>
              <a:t>雙</a:t>
            </a:r>
            <a:r>
              <a:rPr sz="2000" dirty="0">
                <a:latin typeface="DFKai-SB"/>
                <a:cs typeface="DFKai-SB"/>
              </a:rPr>
              <a:t>方於</a:t>
            </a:r>
            <a:r>
              <a:rPr sz="2000" spc="-15" dirty="0">
                <a:latin typeface="DFKai-SB"/>
                <a:cs typeface="DFKai-SB"/>
              </a:rPr>
              <a:t>最</a:t>
            </a:r>
            <a:r>
              <a:rPr sz="2000" dirty="0">
                <a:latin typeface="DFKai-SB"/>
                <a:cs typeface="DFKai-SB"/>
              </a:rPr>
              <a:t>後結</a:t>
            </a:r>
            <a:r>
              <a:rPr sz="2000" spc="-15" dirty="0">
                <a:latin typeface="DFKai-SB"/>
                <a:cs typeface="DFKai-SB"/>
              </a:rPr>
              <a:t>算</a:t>
            </a:r>
            <a:r>
              <a:rPr sz="2000" dirty="0">
                <a:latin typeface="DFKai-SB"/>
                <a:cs typeface="DFKai-SB"/>
              </a:rPr>
              <a:t>價來 計算雙</a:t>
            </a:r>
            <a:r>
              <a:rPr sz="2000" spc="-15" dirty="0">
                <a:latin typeface="DFKai-SB"/>
                <a:cs typeface="DFKai-SB"/>
              </a:rPr>
              <a:t>方</a:t>
            </a:r>
            <a:r>
              <a:rPr sz="2000" dirty="0">
                <a:latin typeface="DFKai-SB"/>
                <a:cs typeface="DFKai-SB"/>
              </a:rPr>
              <a:t>損</a:t>
            </a:r>
            <a:r>
              <a:rPr sz="2000" spc="-15" dirty="0">
                <a:latin typeface="DFKai-SB"/>
                <a:cs typeface="DFKai-SB"/>
              </a:rPr>
              <a:t>益</a:t>
            </a:r>
            <a:r>
              <a:rPr sz="2000" dirty="0">
                <a:latin typeface="DFKai-SB"/>
                <a:cs typeface="DFKai-SB"/>
              </a:rPr>
              <a:t>差額，</a:t>
            </a:r>
            <a:r>
              <a:rPr sz="2000" spc="-15" dirty="0">
                <a:latin typeface="DFKai-SB"/>
                <a:cs typeface="DFKai-SB"/>
              </a:rPr>
              <a:t>以</a:t>
            </a:r>
            <a:r>
              <a:rPr sz="2000" dirty="0">
                <a:latin typeface="DFKai-SB"/>
                <a:cs typeface="DFKai-SB"/>
              </a:rPr>
              <a:t>淨</a:t>
            </a:r>
            <a:r>
              <a:rPr sz="2000" spc="-15" dirty="0">
                <a:latin typeface="DFKai-SB"/>
                <a:cs typeface="DFKai-SB"/>
              </a:rPr>
              <a:t>額</a:t>
            </a:r>
            <a:r>
              <a:rPr sz="2000" dirty="0">
                <a:latin typeface="DFKai-SB"/>
                <a:cs typeface="DFKai-SB"/>
              </a:rPr>
              <a:t>進行現</a:t>
            </a:r>
            <a:r>
              <a:rPr sz="2000" spc="-15" dirty="0">
                <a:latin typeface="DFKai-SB"/>
                <a:cs typeface="DFKai-SB"/>
              </a:rPr>
              <a:t>金</a:t>
            </a:r>
            <a:r>
              <a:rPr sz="2000" dirty="0">
                <a:latin typeface="DFKai-SB"/>
                <a:cs typeface="DFKai-SB"/>
              </a:rPr>
              <a:t>之</a:t>
            </a:r>
            <a:r>
              <a:rPr sz="2000" spc="-15" dirty="0">
                <a:latin typeface="DFKai-SB"/>
                <a:cs typeface="DFKai-SB"/>
              </a:rPr>
              <a:t>收</a:t>
            </a:r>
            <a:r>
              <a:rPr sz="2000" dirty="0">
                <a:latin typeface="DFKai-SB"/>
                <a:cs typeface="DFKai-SB"/>
              </a:rPr>
              <a:t>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9532"/>
            <a:ext cx="2692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00"/>
                </a:solidFill>
                <a:latin typeface="Microsoft YaHei"/>
                <a:cs typeface="Microsoft YaHei"/>
              </a:rPr>
              <a:t>現金交割的概念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6066" y="1195252"/>
            <a:ext cx="1132702" cy="106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7231" y="1341887"/>
            <a:ext cx="835894" cy="1006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542" y="1201257"/>
            <a:ext cx="849245" cy="1091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0143" y="8623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養豬戶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3294" y="717880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豬仔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2671" y="2924555"/>
            <a:ext cx="1107948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9148" y="2590622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期貨市場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6444" y="1720723"/>
            <a:ext cx="1584325" cy="103505"/>
          </a:xfrm>
          <a:custGeom>
            <a:avLst/>
            <a:gdLst/>
            <a:ahLst/>
            <a:cxnLst/>
            <a:rect l="l" t="t" r="r" b="b"/>
            <a:pathLst>
              <a:path w="1584325" h="103505">
                <a:moveTo>
                  <a:pt x="88645" y="0"/>
                </a:moveTo>
                <a:lnTo>
                  <a:pt x="0" y="51688"/>
                </a:lnTo>
                <a:lnTo>
                  <a:pt x="88645" y="103377"/>
                </a:lnTo>
                <a:lnTo>
                  <a:pt x="92455" y="102362"/>
                </a:lnTo>
                <a:lnTo>
                  <a:pt x="96011" y="96265"/>
                </a:lnTo>
                <a:lnTo>
                  <a:pt x="94995" y="92455"/>
                </a:lnTo>
                <a:lnTo>
                  <a:pt x="35995" y="58038"/>
                </a:lnTo>
                <a:lnTo>
                  <a:pt x="12572" y="58038"/>
                </a:lnTo>
                <a:lnTo>
                  <a:pt x="12572" y="45338"/>
                </a:lnTo>
                <a:lnTo>
                  <a:pt x="35995" y="45338"/>
                </a:lnTo>
                <a:lnTo>
                  <a:pt x="94995" y="10922"/>
                </a:lnTo>
                <a:lnTo>
                  <a:pt x="96011" y="7112"/>
                </a:lnTo>
                <a:lnTo>
                  <a:pt x="92455" y="1015"/>
                </a:lnTo>
                <a:lnTo>
                  <a:pt x="88645" y="0"/>
                </a:lnTo>
                <a:close/>
              </a:path>
              <a:path w="1584325" h="103505">
                <a:moveTo>
                  <a:pt x="35995" y="45338"/>
                </a:moveTo>
                <a:lnTo>
                  <a:pt x="12572" y="45338"/>
                </a:lnTo>
                <a:lnTo>
                  <a:pt x="12572" y="58038"/>
                </a:lnTo>
                <a:lnTo>
                  <a:pt x="35995" y="58038"/>
                </a:lnTo>
                <a:lnTo>
                  <a:pt x="34471" y="57150"/>
                </a:lnTo>
                <a:lnTo>
                  <a:pt x="15747" y="57150"/>
                </a:lnTo>
                <a:lnTo>
                  <a:pt x="15747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1584325" h="103505">
                <a:moveTo>
                  <a:pt x="1584198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1584198" y="58038"/>
                </a:lnTo>
                <a:lnTo>
                  <a:pt x="1584198" y="45338"/>
                </a:lnTo>
                <a:close/>
              </a:path>
              <a:path w="1584325" h="103505">
                <a:moveTo>
                  <a:pt x="15747" y="46227"/>
                </a:moveTo>
                <a:lnTo>
                  <a:pt x="15747" y="57150"/>
                </a:lnTo>
                <a:lnTo>
                  <a:pt x="25109" y="51688"/>
                </a:lnTo>
                <a:lnTo>
                  <a:pt x="15747" y="46227"/>
                </a:lnTo>
                <a:close/>
              </a:path>
              <a:path w="1584325" h="103505">
                <a:moveTo>
                  <a:pt x="25109" y="51688"/>
                </a:moveTo>
                <a:lnTo>
                  <a:pt x="15747" y="57150"/>
                </a:lnTo>
                <a:lnTo>
                  <a:pt x="34471" y="57150"/>
                </a:lnTo>
                <a:lnTo>
                  <a:pt x="25109" y="51688"/>
                </a:lnTo>
                <a:close/>
              </a:path>
              <a:path w="1584325" h="103505">
                <a:moveTo>
                  <a:pt x="34471" y="46227"/>
                </a:moveTo>
                <a:lnTo>
                  <a:pt x="15747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3473" y="1294638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多頭部位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8071" y="2271395"/>
            <a:ext cx="1515745" cy="870585"/>
          </a:xfrm>
          <a:custGeom>
            <a:avLst/>
            <a:gdLst/>
            <a:ahLst/>
            <a:cxnLst/>
            <a:rect l="l" t="t" r="r" b="b"/>
            <a:pathLst>
              <a:path w="1515745" h="870585">
                <a:moveTo>
                  <a:pt x="55117" y="779652"/>
                </a:moveTo>
                <a:lnTo>
                  <a:pt x="51307" y="780668"/>
                </a:lnTo>
                <a:lnTo>
                  <a:pt x="49529" y="783716"/>
                </a:lnTo>
                <a:lnTo>
                  <a:pt x="0" y="869568"/>
                </a:lnTo>
                <a:lnTo>
                  <a:pt x="99060" y="870457"/>
                </a:lnTo>
                <a:lnTo>
                  <a:pt x="102615" y="870457"/>
                </a:lnTo>
                <a:lnTo>
                  <a:pt x="104267" y="868806"/>
                </a:lnTo>
                <a:lnTo>
                  <a:pt x="14097" y="868806"/>
                </a:lnTo>
                <a:lnTo>
                  <a:pt x="7747" y="857884"/>
                </a:lnTo>
                <a:lnTo>
                  <a:pt x="28097" y="846255"/>
                </a:lnTo>
                <a:lnTo>
                  <a:pt x="60578" y="790066"/>
                </a:lnTo>
                <a:lnTo>
                  <a:pt x="62229" y="787018"/>
                </a:lnTo>
                <a:lnTo>
                  <a:pt x="61213" y="783208"/>
                </a:lnTo>
                <a:lnTo>
                  <a:pt x="55117" y="779652"/>
                </a:lnTo>
                <a:close/>
              </a:path>
              <a:path w="1515745" h="870585">
                <a:moveTo>
                  <a:pt x="28097" y="846255"/>
                </a:moveTo>
                <a:lnTo>
                  <a:pt x="7747" y="857884"/>
                </a:lnTo>
                <a:lnTo>
                  <a:pt x="14097" y="868806"/>
                </a:lnTo>
                <a:lnTo>
                  <a:pt x="18097" y="866520"/>
                </a:lnTo>
                <a:lnTo>
                  <a:pt x="16382" y="866520"/>
                </a:lnTo>
                <a:lnTo>
                  <a:pt x="10922" y="856995"/>
                </a:lnTo>
                <a:lnTo>
                  <a:pt x="21889" y="856995"/>
                </a:lnTo>
                <a:lnTo>
                  <a:pt x="28097" y="846255"/>
                </a:lnTo>
                <a:close/>
              </a:path>
              <a:path w="1515745" h="870585">
                <a:moveTo>
                  <a:pt x="34410" y="857198"/>
                </a:moveTo>
                <a:lnTo>
                  <a:pt x="14097" y="868806"/>
                </a:lnTo>
                <a:lnTo>
                  <a:pt x="104267" y="868806"/>
                </a:lnTo>
                <a:lnTo>
                  <a:pt x="105410" y="867663"/>
                </a:lnTo>
                <a:lnTo>
                  <a:pt x="105537" y="860678"/>
                </a:lnTo>
                <a:lnTo>
                  <a:pt x="102742" y="857757"/>
                </a:lnTo>
                <a:lnTo>
                  <a:pt x="99187" y="857757"/>
                </a:lnTo>
                <a:lnTo>
                  <a:pt x="34410" y="857198"/>
                </a:lnTo>
                <a:close/>
              </a:path>
              <a:path w="1515745" h="870585">
                <a:moveTo>
                  <a:pt x="10922" y="856995"/>
                </a:moveTo>
                <a:lnTo>
                  <a:pt x="16382" y="866520"/>
                </a:lnTo>
                <a:lnTo>
                  <a:pt x="21834" y="857090"/>
                </a:lnTo>
                <a:lnTo>
                  <a:pt x="10922" y="856995"/>
                </a:lnTo>
                <a:close/>
              </a:path>
              <a:path w="1515745" h="870585">
                <a:moveTo>
                  <a:pt x="21834" y="857090"/>
                </a:moveTo>
                <a:lnTo>
                  <a:pt x="16382" y="866520"/>
                </a:lnTo>
                <a:lnTo>
                  <a:pt x="18097" y="866520"/>
                </a:lnTo>
                <a:lnTo>
                  <a:pt x="34410" y="857198"/>
                </a:lnTo>
                <a:lnTo>
                  <a:pt x="21834" y="857090"/>
                </a:lnTo>
                <a:close/>
              </a:path>
              <a:path w="1515745" h="870585">
                <a:moveTo>
                  <a:pt x="1509013" y="0"/>
                </a:moveTo>
                <a:lnTo>
                  <a:pt x="28097" y="846255"/>
                </a:lnTo>
                <a:lnTo>
                  <a:pt x="21834" y="857090"/>
                </a:lnTo>
                <a:lnTo>
                  <a:pt x="34410" y="857198"/>
                </a:lnTo>
                <a:lnTo>
                  <a:pt x="1515363" y="10921"/>
                </a:lnTo>
                <a:lnTo>
                  <a:pt x="1509013" y="0"/>
                </a:lnTo>
                <a:close/>
              </a:path>
              <a:path w="1515745" h="870585">
                <a:moveTo>
                  <a:pt x="21889" y="856995"/>
                </a:moveTo>
                <a:lnTo>
                  <a:pt x="10922" y="856995"/>
                </a:lnTo>
                <a:lnTo>
                  <a:pt x="21834" y="85709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27701" y="230289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放空</a:t>
            </a:r>
            <a:r>
              <a:rPr sz="1800" dirty="0">
                <a:latin typeface="MingLiU_HKSCS"/>
                <a:cs typeface="MingLiU_HKSCS"/>
              </a:rPr>
              <a:t>(</a:t>
            </a:r>
            <a:r>
              <a:rPr sz="1800" dirty="0">
                <a:latin typeface="DFKai-SB"/>
                <a:cs typeface="DFKai-SB"/>
              </a:rPr>
              <a:t>預賣</a:t>
            </a:r>
            <a:r>
              <a:rPr sz="1800" dirty="0">
                <a:latin typeface="MingLiU_HKSCS"/>
                <a:cs typeface="MingLiU_HKSCS"/>
              </a:rPr>
              <a:t>)</a:t>
            </a:r>
            <a:endParaRPr sz="1800">
              <a:latin typeface="MingLiU_HKSCS"/>
              <a:cs typeface="MingLiU_HKS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51298" y="3648214"/>
            <a:ext cx="572490" cy="1390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4642" y="3566921"/>
            <a:ext cx="1155700" cy="725805"/>
          </a:xfrm>
          <a:custGeom>
            <a:avLst/>
            <a:gdLst/>
            <a:ahLst/>
            <a:cxnLst/>
            <a:rect l="l" t="t" r="r" b="b"/>
            <a:pathLst>
              <a:path w="1155700" h="725804">
                <a:moveTo>
                  <a:pt x="1053465" y="709548"/>
                </a:moveTo>
                <a:lnTo>
                  <a:pt x="1050417" y="712342"/>
                </a:lnTo>
                <a:lnTo>
                  <a:pt x="1050290" y="719327"/>
                </a:lnTo>
                <a:lnTo>
                  <a:pt x="1052957" y="722248"/>
                </a:lnTo>
                <a:lnTo>
                  <a:pt x="1155573" y="725423"/>
                </a:lnTo>
                <a:lnTo>
                  <a:pt x="1154905" y="724153"/>
                </a:lnTo>
                <a:lnTo>
                  <a:pt x="1141476" y="724153"/>
                </a:lnTo>
                <a:lnTo>
                  <a:pt x="1121437" y="711629"/>
                </a:lnTo>
                <a:lnTo>
                  <a:pt x="1053465" y="709548"/>
                </a:lnTo>
                <a:close/>
              </a:path>
              <a:path w="1155700" h="725804">
                <a:moveTo>
                  <a:pt x="1121437" y="711629"/>
                </a:moveTo>
                <a:lnTo>
                  <a:pt x="1141476" y="724153"/>
                </a:lnTo>
                <a:lnTo>
                  <a:pt x="1142980" y="721740"/>
                </a:lnTo>
                <a:lnTo>
                  <a:pt x="1139317" y="721740"/>
                </a:lnTo>
                <a:lnTo>
                  <a:pt x="1134193" y="712015"/>
                </a:lnTo>
                <a:lnTo>
                  <a:pt x="1121437" y="711629"/>
                </a:lnTo>
                <a:close/>
              </a:path>
              <a:path w="1155700" h="725804">
                <a:moveTo>
                  <a:pt x="1104011" y="633476"/>
                </a:moveTo>
                <a:lnTo>
                  <a:pt x="1100836" y="635000"/>
                </a:lnTo>
                <a:lnTo>
                  <a:pt x="1097788" y="636651"/>
                </a:lnTo>
                <a:lnTo>
                  <a:pt x="1096645" y="640460"/>
                </a:lnTo>
                <a:lnTo>
                  <a:pt x="1098169" y="643635"/>
                </a:lnTo>
                <a:lnTo>
                  <a:pt x="1128370" y="700961"/>
                </a:lnTo>
                <a:lnTo>
                  <a:pt x="1148207" y="713358"/>
                </a:lnTo>
                <a:lnTo>
                  <a:pt x="1141476" y="724153"/>
                </a:lnTo>
                <a:lnTo>
                  <a:pt x="1154905" y="724153"/>
                </a:lnTo>
                <a:lnTo>
                  <a:pt x="1109472" y="637666"/>
                </a:lnTo>
                <a:lnTo>
                  <a:pt x="1107821" y="634619"/>
                </a:lnTo>
                <a:lnTo>
                  <a:pt x="1104011" y="633476"/>
                </a:lnTo>
                <a:close/>
              </a:path>
              <a:path w="1155700" h="725804">
                <a:moveTo>
                  <a:pt x="1134193" y="712015"/>
                </a:moveTo>
                <a:lnTo>
                  <a:pt x="1139317" y="721740"/>
                </a:lnTo>
                <a:lnTo>
                  <a:pt x="1145032" y="712342"/>
                </a:lnTo>
                <a:lnTo>
                  <a:pt x="1134193" y="712015"/>
                </a:lnTo>
                <a:close/>
              </a:path>
              <a:path w="1155700" h="725804">
                <a:moveTo>
                  <a:pt x="1128370" y="700961"/>
                </a:moveTo>
                <a:lnTo>
                  <a:pt x="1134193" y="712015"/>
                </a:lnTo>
                <a:lnTo>
                  <a:pt x="1145032" y="712342"/>
                </a:lnTo>
                <a:lnTo>
                  <a:pt x="1139317" y="721740"/>
                </a:lnTo>
                <a:lnTo>
                  <a:pt x="1142980" y="721740"/>
                </a:lnTo>
                <a:lnTo>
                  <a:pt x="1148207" y="713358"/>
                </a:lnTo>
                <a:lnTo>
                  <a:pt x="1128370" y="700961"/>
                </a:lnTo>
                <a:close/>
              </a:path>
              <a:path w="1155700" h="725804">
                <a:moveTo>
                  <a:pt x="6731" y="0"/>
                </a:moveTo>
                <a:lnTo>
                  <a:pt x="0" y="10667"/>
                </a:lnTo>
                <a:lnTo>
                  <a:pt x="1121437" y="711629"/>
                </a:lnTo>
                <a:lnTo>
                  <a:pt x="1134193" y="712015"/>
                </a:lnTo>
                <a:lnTo>
                  <a:pt x="1128370" y="700961"/>
                </a:lnTo>
                <a:lnTo>
                  <a:pt x="6731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0200" y="4031056"/>
            <a:ext cx="6292850" cy="255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39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做多</a:t>
            </a:r>
            <a:endParaRPr sz="180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2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" dirty="0">
                <a:latin typeface="DFKai-SB"/>
                <a:cs typeface="DFKai-SB"/>
              </a:rPr>
              <a:t>為了</a:t>
            </a:r>
            <a:r>
              <a:rPr sz="2000" dirty="0">
                <a:latin typeface="DFKai-SB"/>
                <a:cs typeface="DFKai-SB"/>
              </a:rPr>
              <a:t>避險</a:t>
            </a:r>
            <a:r>
              <a:rPr sz="1800" dirty="0">
                <a:latin typeface="DFKai-SB"/>
                <a:cs typeface="DFKai-SB"/>
              </a:rPr>
              <a:t>，確保一頭豬能賣到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DFKai-SB"/>
                <a:cs typeface="DFKai-SB"/>
              </a:rPr>
              <a:t>萬元，養豬戶到期貨市場上 放空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預先賣出鎖定利潤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，合約價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DFKai-SB"/>
                <a:cs typeface="DFKai-SB"/>
              </a:rPr>
              <a:t>萬元。如果到期豬價大跌 </a:t>
            </a:r>
            <a:r>
              <a:rPr sz="1800" spc="-5" dirty="0">
                <a:latin typeface="DFKai-SB"/>
                <a:cs typeface="DFKai-SB"/>
              </a:rPr>
              <a:t>到</a:t>
            </a:r>
            <a:r>
              <a:rPr sz="1800" spc="-10" dirty="0">
                <a:latin typeface="Arial"/>
                <a:cs typeface="Arial"/>
              </a:rPr>
              <a:t>7000</a:t>
            </a:r>
            <a:r>
              <a:rPr sz="1800" spc="-5" dirty="0">
                <a:latin typeface="DFKai-SB"/>
                <a:cs typeface="DFKai-SB"/>
              </a:rPr>
              <a:t>元，養豬戶還是將豬賣給下游肉販，只</a:t>
            </a:r>
            <a:r>
              <a:rPr sz="1800" dirty="0">
                <a:latin typeface="DFKai-SB"/>
                <a:cs typeface="DFKai-SB"/>
              </a:rPr>
              <a:t>得</a:t>
            </a:r>
            <a:r>
              <a:rPr sz="1800" spc="-10" dirty="0">
                <a:latin typeface="Arial"/>
                <a:cs typeface="Arial"/>
              </a:rPr>
              <a:t>7000</a:t>
            </a:r>
            <a:r>
              <a:rPr sz="1800" spc="-5" dirty="0">
                <a:latin typeface="DFKai-SB"/>
                <a:cs typeface="DFKai-SB"/>
              </a:rPr>
              <a:t>元。 </a:t>
            </a:r>
            <a:r>
              <a:rPr sz="1800" dirty="0">
                <a:latin typeface="DFKai-SB"/>
                <a:cs typeface="DFKai-SB"/>
              </a:rPr>
              <a:t>因為期貨市場可以現金交割，所以他從期貨市場上獲利</a:t>
            </a:r>
            <a:r>
              <a:rPr sz="1800" spc="-10" dirty="0">
                <a:latin typeface="Arial"/>
                <a:cs typeface="Arial"/>
              </a:rPr>
              <a:t>3000 </a:t>
            </a:r>
            <a:r>
              <a:rPr sz="1800" dirty="0">
                <a:latin typeface="DFKai-SB"/>
                <a:cs typeface="DFKai-SB"/>
              </a:rPr>
              <a:t>元，合</a:t>
            </a:r>
            <a:r>
              <a:rPr sz="1800" spc="-5" dirty="0">
                <a:latin typeface="DFKai-SB"/>
                <a:cs typeface="DFKai-SB"/>
              </a:rPr>
              <a:t>計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DFKai-SB"/>
                <a:cs typeface="DFKai-SB"/>
              </a:rPr>
              <a:t>萬元。養豬戶因為在現貨市場有多頭部位，他到 期貨市場放空避險，他是避險者。而學生不冠香腸買期貨豬 做什麼，純粹是賭豬價漲，他是投機者。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6083" y="1720723"/>
            <a:ext cx="1584325" cy="103505"/>
          </a:xfrm>
          <a:custGeom>
            <a:avLst/>
            <a:gdLst/>
            <a:ahLst/>
            <a:cxnLst/>
            <a:rect l="l" t="t" r="r" b="b"/>
            <a:pathLst>
              <a:path w="1584325" h="103505">
                <a:moveTo>
                  <a:pt x="88646" y="0"/>
                </a:moveTo>
                <a:lnTo>
                  <a:pt x="0" y="51688"/>
                </a:lnTo>
                <a:lnTo>
                  <a:pt x="88646" y="103377"/>
                </a:lnTo>
                <a:lnTo>
                  <a:pt x="92456" y="102362"/>
                </a:lnTo>
                <a:lnTo>
                  <a:pt x="96012" y="96265"/>
                </a:lnTo>
                <a:lnTo>
                  <a:pt x="94996" y="92455"/>
                </a:lnTo>
                <a:lnTo>
                  <a:pt x="35995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6" y="10922"/>
                </a:lnTo>
                <a:lnTo>
                  <a:pt x="96012" y="7112"/>
                </a:lnTo>
                <a:lnTo>
                  <a:pt x="92456" y="1015"/>
                </a:lnTo>
                <a:lnTo>
                  <a:pt x="88646" y="0"/>
                </a:lnTo>
                <a:close/>
              </a:path>
              <a:path w="1584325" h="103505">
                <a:moveTo>
                  <a:pt x="35995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5995" y="58038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1584325" h="103505">
                <a:moveTo>
                  <a:pt x="1584198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1584198" y="58038"/>
                </a:lnTo>
                <a:lnTo>
                  <a:pt x="1584198" y="45338"/>
                </a:lnTo>
                <a:close/>
              </a:path>
              <a:path w="1584325" h="103505">
                <a:moveTo>
                  <a:pt x="15748" y="46227"/>
                </a:moveTo>
                <a:lnTo>
                  <a:pt x="15748" y="57150"/>
                </a:lnTo>
                <a:lnTo>
                  <a:pt x="25109" y="51688"/>
                </a:lnTo>
                <a:lnTo>
                  <a:pt x="15748" y="46227"/>
                </a:lnTo>
                <a:close/>
              </a:path>
              <a:path w="1584325" h="103505">
                <a:moveTo>
                  <a:pt x="25109" y="51688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09" y="51688"/>
                </a:lnTo>
                <a:close/>
              </a:path>
              <a:path w="1584325" h="103505">
                <a:moveTo>
                  <a:pt x="34471" y="46227"/>
                </a:moveTo>
                <a:lnTo>
                  <a:pt x="15748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72070" y="2805429"/>
            <a:ext cx="8255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合約價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MingLiU_HKSCS"/>
                <a:cs typeface="MingLiU_HKSCS"/>
              </a:rPr>
              <a:t>10000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7004" y="3021584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到期豬價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MingLiU_HKSCS"/>
                <a:cs typeface="MingLiU_HKSCS"/>
              </a:rPr>
              <a:t>7000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5736" y="179870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收</a:t>
            </a:r>
            <a:r>
              <a:rPr sz="1800" dirty="0">
                <a:latin typeface="MingLiU_HKSCS"/>
                <a:cs typeface="MingLiU_HKSCS"/>
              </a:rPr>
              <a:t>7000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9927" y="2663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得</a:t>
            </a:r>
            <a:r>
              <a:rPr sz="1800" dirty="0">
                <a:latin typeface="MingLiU_HKSCS"/>
                <a:cs typeface="MingLiU_HKSCS"/>
              </a:rPr>
              <a:t>3000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9927" y="374332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付</a:t>
            </a:r>
            <a:r>
              <a:rPr sz="1800" dirty="0">
                <a:latin typeface="MingLiU_HKSCS"/>
                <a:cs typeface="MingLiU_HKSCS"/>
              </a:rPr>
              <a:t>3000</a:t>
            </a:r>
            <a:r>
              <a:rPr sz="1800" dirty="0">
                <a:latin typeface="DFKai-SB"/>
                <a:cs typeface="DFKai-SB"/>
              </a:rPr>
              <a:t>元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0106" y="359943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學生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0716" y="862329"/>
            <a:ext cx="230822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肉販</a:t>
            </a:r>
            <a:endParaRPr sz="1800">
              <a:latin typeface="DFKai-SB"/>
              <a:cs typeface="DFKai-SB"/>
            </a:endParaRPr>
          </a:p>
          <a:p>
            <a:pPr marL="1380490">
              <a:lnSpc>
                <a:spcPts val="1930"/>
              </a:lnSpc>
            </a:pPr>
            <a:r>
              <a:rPr sz="1800" dirty="0">
                <a:latin typeface="DFKai-SB"/>
                <a:cs typeface="DFKai-SB"/>
              </a:rPr>
              <a:t>現貨市場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7004" y="179870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空頭部位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303" y="2372944"/>
            <a:ext cx="1854200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spc="-5" dirty="0">
                <a:latin typeface="DFKai-SB"/>
                <a:cs typeface="DFKai-SB"/>
              </a:rPr>
              <a:t>肉販在現貨市場是 </a:t>
            </a:r>
            <a:r>
              <a:rPr sz="1800" dirty="0">
                <a:latin typeface="DFKai-SB"/>
                <a:cs typeface="DFKai-SB"/>
              </a:rPr>
              <a:t>空頭部位，擔心豬 價漲。可以到期貨 市場作多</a:t>
            </a:r>
            <a:r>
              <a:rPr sz="1800" dirty="0">
                <a:latin typeface="MingLiU_HKSCS"/>
                <a:cs typeface="MingLiU_HKSCS"/>
              </a:rPr>
              <a:t>(</a:t>
            </a:r>
            <a:r>
              <a:rPr sz="1800" dirty="0">
                <a:latin typeface="DFKai-SB"/>
                <a:cs typeface="DFKai-SB"/>
              </a:rPr>
              <a:t>預先買 </a:t>
            </a:r>
            <a:r>
              <a:rPr sz="1800" spc="-5" dirty="0">
                <a:latin typeface="DFKai-SB"/>
                <a:cs typeface="DFKai-SB"/>
              </a:rPr>
              <a:t>進鎖定成</a:t>
            </a:r>
            <a:r>
              <a:rPr sz="1800" dirty="0">
                <a:latin typeface="DFKai-SB"/>
                <a:cs typeface="DFKai-SB"/>
              </a:rPr>
              <a:t>本</a:t>
            </a:r>
            <a:r>
              <a:rPr sz="1800" dirty="0">
                <a:latin typeface="MingLiU_HKSCS"/>
                <a:cs typeface="MingLiU_HKSCS"/>
              </a:rPr>
              <a:t>)</a:t>
            </a:r>
            <a:endParaRPr sz="1800">
              <a:latin typeface="MingLiU_HKSCS"/>
              <a:cs typeface="MingLiU_HKS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2316</Words>
  <Application>Microsoft Office PowerPoint</Application>
  <PresentationFormat>如螢幕大小 (4:3)</PresentationFormat>
  <Paragraphs>938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Malgun Gothic</vt:lpstr>
      <vt:lpstr>Meiryo</vt:lpstr>
      <vt:lpstr>Microsoft YaHei</vt:lpstr>
      <vt:lpstr>MingLiU_HKSCS</vt:lpstr>
      <vt:lpstr>新細明體</vt:lpstr>
      <vt:lpstr>新細明體</vt:lpstr>
      <vt:lpstr>DFKai-SB</vt:lpstr>
      <vt:lpstr>Arial</vt:lpstr>
      <vt:lpstr>Calibri</vt:lpstr>
      <vt:lpstr>Century Schoolbook</vt:lpstr>
      <vt:lpstr>Symbol</vt:lpstr>
      <vt:lpstr>Times New Roman</vt:lpstr>
      <vt:lpstr>Wingdings</vt:lpstr>
      <vt:lpstr>Office Theme</vt:lpstr>
      <vt:lpstr>PowerPoint 簡報</vt:lpstr>
      <vt:lpstr>遠期(FORWARD)與期貨(FUTURES)</vt:lpstr>
      <vt:lpstr>期貨種類</vt:lpstr>
      <vt:lpstr>PowerPoint 簡報</vt:lpstr>
      <vt:lpstr>PowerPoint 簡報</vt:lpstr>
      <vt:lpstr>PowerPoint 簡報</vt:lpstr>
      <vt:lpstr>期貨交易行情</vt:lpstr>
      <vt:lpstr>期貨交易主要特色</vt:lpstr>
      <vt:lpstr>現金交割的概念</vt:lpstr>
      <vt:lpstr>期貨交易幾個注意要點</vt:lpstr>
      <vt:lpstr>期貨價格與現貨價格關係</vt:lpstr>
      <vt:lpstr>PowerPoint 簡報</vt:lpstr>
      <vt:lpstr>個 股 期 貨</vt:lpstr>
      <vt:lpstr>個股期貨與個股差異</vt:lpstr>
      <vt:lpstr>國際期貨市場</vt:lpstr>
      <vt:lpstr>總體分析</vt:lpstr>
      <vt:lpstr>PowerPoint 簡報</vt:lpstr>
      <vt:lpstr>採購經理人指數(Purchasing Manager Index, PMI)</vt:lpstr>
      <vt:lpstr>PowerPoint 簡報</vt:lpstr>
      <vt:lpstr>貨幣的黃金交叉與死亡交叉</vt:lpstr>
      <vt:lpstr>影響油價主要因素</vt:lpstr>
      <vt:lpstr>美國重要經濟數據時程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金融市場與有價證券</dc:title>
  <dc:creator>user</dc:creator>
  <cp:lastModifiedBy>Windows User</cp:lastModifiedBy>
  <cp:revision>5</cp:revision>
  <dcterms:created xsi:type="dcterms:W3CDTF">2019-10-08T08:35:29Z</dcterms:created>
  <dcterms:modified xsi:type="dcterms:W3CDTF">2020-12-19T02:40:02Z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2019-10-08T00:00:00Z</vt:filetime>
  </property>
</Properties>
</file>