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0" r:id="rId3"/>
    <p:sldId id="261" r:id="rId4"/>
    <p:sldId id="270" r:id="rId5"/>
    <p:sldId id="280" r:id="rId6"/>
    <p:sldId id="265" r:id="rId7"/>
    <p:sldId id="262" r:id="rId8"/>
    <p:sldId id="281" r:id="rId9"/>
    <p:sldId id="282" r:id="rId10"/>
    <p:sldId id="283" r:id="rId11"/>
    <p:sldId id="266" r:id="rId12"/>
    <p:sldId id="273" r:id="rId13"/>
    <p:sldId id="284" r:id="rId14"/>
    <p:sldId id="267" r:id="rId15"/>
    <p:sldId id="274" r:id="rId16"/>
    <p:sldId id="285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7"/>
    <p:restoredTop sz="94712"/>
  </p:normalViewPr>
  <p:slideViewPr>
    <p:cSldViewPr snapToGrid="0" snapToObjects="1">
      <p:cViewPr>
        <p:scale>
          <a:sx n="84" d="100"/>
          <a:sy n="84" d="100"/>
        </p:scale>
        <p:origin x="56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菱形 22"/>
          <p:cNvSpPr/>
          <p:nvPr userDrawn="1"/>
        </p:nvSpPr>
        <p:spPr>
          <a:xfrm rot="2066220" flipV="1">
            <a:off x="-676134" y="36864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4" name="菱形 23"/>
          <p:cNvSpPr/>
          <p:nvPr userDrawn="1"/>
        </p:nvSpPr>
        <p:spPr>
          <a:xfrm rot="1702185" flipV="1">
            <a:off x="642022" y="-258812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5" name="菱形 24"/>
          <p:cNvSpPr/>
          <p:nvPr userDrawn="1"/>
        </p:nvSpPr>
        <p:spPr>
          <a:xfrm rot="18278316" flipV="1">
            <a:off x="26392" y="-47720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6" name="菱形 25"/>
          <p:cNvSpPr/>
          <p:nvPr userDrawn="1"/>
        </p:nvSpPr>
        <p:spPr>
          <a:xfrm rot="21253095" flipV="1">
            <a:off x="1397728" y="-901004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7" name="菱形 26"/>
          <p:cNvSpPr/>
          <p:nvPr userDrawn="1"/>
        </p:nvSpPr>
        <p:spPr>
          <a:xfrm rot="20530560" flipV="1">
            <a:off x="10008094" y="601419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菱形 27"/>
          <p:cNvSpPr/>
          <p:nvPr userDrawn="1"/>
        </p:nvSpPr>
        <p:spPr>
          <a:xfrm rot="16200000" flipV="1">
            <a:off x="-935118" y="-42315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9" name="菱形 28"/>
          <p:cNvSpPr/>
          <p:nvPr userDrawn="1"/>
        </p:nvSpPr>
        <p:spPr>
          <a:xfrm rot="1679517" flipV="1">
            <a:off x="10608392" y="572586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0" name="菱形 29"/>
          <p:cNvSpPr/>
          <p:nvPr userDrawn="1"/>
        </p:nvSpPr>
        <p:spPr>
          <a:xfrm rot="16200000" flipV="1">
            <a:off x="11270399" y="5725869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93506" y="368646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7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 rot="2980928">
            <a:off x="9699184" y="-260328"/>
            <a:ext cx="3136700" cy="2374860"/>
            <a:chOff x="9380015" y="-365730"/>
            <a:chExt cx="3136700" cy="2374860"/>
          </a:xfrm>
        </p:grpSpPr>
        <p:sp>
          <p:nvSpPr>
            <p:cNvPr id="7" name="菱形 6"/>
            <p:cNvSpPr/>
            <p:nvPr userDrawn="1"/>
          </p:nvSpPr>
          <p:spPr>
            <a:xfrm rot="20951386" flipV="1">
              <a:off x="10933111" y="17646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18278316" flipV="1">
              <a:off x="10207845" y="1353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9" name="菱形 8"/>
            <p:cNvSpPr/>
            <p:nvPr userDrawn="1"/>
          </p:nvSpPr>
          <p:spPr>
            <a:xfrm rot="19242492" flipV="1">
              <a:off x="10633017" y="-36573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" name="菱形 11"/>
            <p:cNvSpPr/>
            <p:nvPr userDrawn="1"/>
          </p:nvSpPr>
          <p:spPr>
            <a:xfrm rot="16200000" flipV="1">
              <a:off x="9380015" y="42552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84124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94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296377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7365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0827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 userDrawn="1"/>
        </p:nvGrpSpPr>
        <p:grpSpPr>
          <a:xfrm>
            <a:off x="-398951" y="3102422"/>
            <a:ext cx="13351939" cy="2078505"/>
            <a:chOff x="-398951" y="3102422"/>
            <a:chExt cx="13351939" cy="2078505"/>
          </a:xfrm>
        </p:grpSpPr>
        <p:sp>
          <p:nvSpPr>
            <p:cNvPr id="14" name="菱形 1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5" name="菱形 1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菱形 1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7" name="菱形 1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菱形 1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菱形 1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0" name="菱形 1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" name="菱形 20"/>
            <p:cNvSpPr/>
            <p:nvPr userDrawn="1"/>
          </p:nvSpPr>
          <p:spPr>
            <a:xfrm rot="1702185" flipV="1">
              <a:off x="7201589" y="345613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" name="菱形 22"/>
            <p:cNvSpPr/>
            <p:nvPr userDrawn="1"/>
          </p:nvSpPr>
          <p:spPr>
            <a:xfrm rot="18278316" flipV="1">
              <a:off x="6585959" y="323774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菱形 23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066220" flipV="1">
              <a:off x="8914472" y="354451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6" name="菱形 25"/>
            <p:cNvSpPr/>
            <p:nvPr userDrawn="1"/>
          </p:nvSpPr>
          <p:spPr>
            <a:xfrm rot="21253095" flipV="1">
              <a:off x="8051825" y="35277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菱形 26"/>
            <p:cNvSpPr/>
            <p:nvPr userDrawn="1"/>
          </p:nvSpPr>
          <p:spPr>
            <a:xfrm rot="20530560" flipV="1">
              <a:off x="9855145" y="33430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066220" flipV="1">
              <a:off x="10428711" y="35104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0530560" flipV="1">
              <a:off x="11369384" y="330900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 rot="5400000">
            <a:off x="-298303" y="2485632"/>
            <a:ext cx="7607004" cy="2078505"/>
            <a:chOff x="-398951" y="3102422"/>
            <a:chExt cx="7607004" cy="2078505"/>
          </a:xfrm>
        </p:grpSpPr>
        <p:sp>
          <p:nvSpPr>
            <p:cNvPr id="4" name="菱形 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" name="菱形 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菱形 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菱形 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0" name="菱形 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0"/>
            <a:ext cx="3505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>
            <a:off x="-131012" y="3374188"/>
            <a:ext cx="6858000" cy="1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grpSp>
        <p:nvGrpSpPr>
          <p:cNvPr id="14" name="组 13"/>
          <p:cNvGrpSpPr/>
          <p:nvPr userDrawn="1"/>
        </p:nvGrpSpPr>
        <p:grpSpPr>
          <a:xfrm>
            <a:off x="4331762" y="1136097"/>
            <a:ext cx="3528476" cy="3041704"/>
            <a:chOff x="3359326" y="1462669"/>
            <a:chExt cx="3528476" cy="3041704"/>
          </a:xfrm>
        </p:grpSpPr>
        <p:sp>
          <p:nvSpPr>
            <p:cNvPr id="6" name="菱形 5"/>
            <p:cNvSpPr/>
            <p:nvPr userDrawn="1"/>
          </p:nvSpPr>
          <p:spPr>
            <a:xfrm rot="7466220" flipV="1">
              <a:off x="3359326" y="227087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7102185" flipV="1">
              <a:off x="4033787" y="146266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78316" flipV="1">
              <a:off x="4792907" y="292076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9" name="菱形 8"/>
            <p:cNvSpPr/>
            <p:nvPr userDrawn="1"/>
          </p:nvSpPr>
          <p:spPr>
            <a:xfrm rot="5053095" flipV="1">
              <a:off x="4359892" y="195385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菱形 9"/>
            <p:cNvSpPr/>
            <p:nvPr userDrawn="1"/>
          </p:nvSpPr>
          <p:spPr>
            <a:xfrm rot="4330560" flipV="1">
              <a:off x="4910575" y="167761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菱形 10"/>
            <p:cNvSpPr/>
            <p:nvPr userDrawn="1"/>
          </p:nvSpPr>
          <p:spPr>
            <a:xfrm flipV="1">
              <a:off x="5304198" y="2090324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2" name="菱形 11"/>
            <p:cNvSpPr/>
            <p:nvPr userDrawn="1"/>
          </p:nvSpPr>
          <p:spPr>
            <a:xfrm rot="7079517" flipV="1">
              <a:off x="3987205" y="289005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flipV="1">
              <a:off x="4290565" y="251129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347"/>
            <a:ext cx="12192000" cy="68546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347"/>
            <a:ext cx="12192000" cy="68546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-3347"/>
            <a:ext cx="12192000" cy="68546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0" y="414184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57" name="组 56"/>
          <p:cNvGrpSpPr/>
          <p:nvPr userDrawn="1"/>
        </p:nvGrpSpPr>
        <p:grpSpPr>
          <a:xfrm>
            <a:off x="-934823" y="-1177079"/>
            <a:ext cx="13735362" cy="2470184"/>
            <a:chOff x="-934823" y="-1177079"/>
            <a:chExt cx="13735362" cy="2470184"/>
          </a:xfrm>
        </p:grpSpPr>
        <p:sp>
          <p:nvSpPr>
            <p:cNvPr id="23" name="菱形 22"/>
            <p:cNvSpPr/>
            <p:nvPr userDrawn="1"/>
          </p:nvSpPr>
          <p:spPr>
            <a:xfrm rot="1702185" flipV="1">
              <a:off x="642317" y="-29049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" name="菱形 23"/>
            <p:cNvSpPr/>
            <p:nvPr userDrawn="1"/>
          </p:nvSpPr>
          <p:spPr>
            <a:xfrm rot="18278316" flipV="1">
              <a:off x="26687" y="-5088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1253095" flipV="1">
              <a:off x="1398023" y="-93269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菱形 25"/>
            <p:cNvSpPr/>
            <p:nvPr userDrawn="1"/>
          </p:nvSpPr>
          <p:spPr>
            <a:xfrm rot="16200000" flipV="1">
              <a:off x="-934823" y="-45484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7" name="菱形 26"/>
            <p:cNvSpPr/>
            <p:nvPr userDrawn="1"/>
          </p:nvSpPr>
          <p:spPr>
            <a:xfrm rot="4471245" flipV="1">
              <a:off x="3680984" y="-89171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1047376" flipV="1">
              <a:off x="3065354" y="-11101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422155" flipV="1">
              <a:off x="4445779" y="-107762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" name="菱形 29"/>
            <p:cNvSpPr/>
            <p:nvPr userDrawn="1"/>
          </p:nvSpPr>
          <p:spPr>
            <a:xfrm rot="18969060" flipV="1">
              <a:off x="2103844" y="-105605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1" name="菱形 30"/>
            <p:cNvSpPr/>
            <p:nvPr userDrawn="1"/>
          </p:nvSpPr>
          <p:spPr>
            <a:xfrm rot="3065279" flipV="1">
              <a:off x="9573142" y="-4163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" name="菱形 31"/>
            <p:cNvSpPr/>
            <p:nvPr userDrawn="1"/>
          </p:nvSpPr>
          <p:spPr>
            <a:xfrm rot="19641410" flipV="1">
              <a:off x="9089620" y="-85560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3" name="菱形 32"/>
            <p:cNvSpPr/>
            <p:nvPr userDrawn="1"/>
          </p:nvSpPr>
          <p:spPr>
            <a:xfrm rot="1016189" flipV="1">
              <a:off x="10518231" y="-71690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4" name="菱形 33"/>
            <p:cNvSpPr/>
            <p:nvPr userDrawn="1"/>
          </p:nvSpPr>
          <p:spPr>
            <a:xfrm rot="17563094" flipV="1">
              <a:off x="8181833" y="-11770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5" name="菱形 34"/>
            <p:cNvSpPr/>
            <p:nvPr userDrawn="1"/>
          </p:nvSpPr>
          <p:spPr>
            <a:xfrm rot="20332154" flipV="1">
              <a:off x="11216935" y="-55811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7" name="菱形 36"/>
            <p:cNvSpPr/>
            <p:nvPr userDrawn="1"/>
          </p:nvSpPr>
          <p:spPr>
            <a:xfrm rot="17203814" flipV="1">
              <a:off x="7295153" y="-10101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8" name="菱形 37"/>
            <p:cNvSpPr/>
            <p:nvPr userDrawn="1"/>
          </p:nvSpPr>
          <p:spPr>
            <a:xfrm rot="15125498" flipV="1">
              <a:off x="6404253" y="-99949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9" name="菱形 38"/>
            <p:cNvSpPr/>
            <p:nvPr userDrawn="1"/>
          </p:nvSpPr>
          <p:spPr>
            <a:xfrm rot="15492700" flipV="1">
              <a:off x="5316838" y="-10269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86" r:id="rId3"/>
    <p:sldLayoutId id="2147483688" r:id="rId4"/>
    <p:sldLayoutId id="2147483680" r:id="rId5"/>
    <p:sldLayoutId id="2147483682" r:id="rId6"/>
    <p:sldLayoutId id="2147483681" r:id="rId7"/>
    <p:sldLayoutId id="2147483684" r:id="rId8"/>
    <p:sldLayoutId id="2147483683" r:id="rId9"/>
    <p:sldLayoutId id="2147483689" r:id="rId10"/>
    <p:sldLayoutId id="2147483685" r:id="rId11"/>
    <p:sldLayoutId id="2147483690" r:id="rId12"/>
    <p:sldLayoutId id="2147483662" r:id="rId13"/>
    <p:sldLayoutId id="2147483664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5225" y="205507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直播培训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95004" y="2055077"/>
            <a:ext cx="2214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项目一 </a:t>
            </a:r>
            <a:endParaRPr kumimoji="1" lang="zh-CN" altLang="en-US" sz="48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87164" y="5264855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刘家硕 董博文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功能需求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103922" y="1629820"/>
            <a:ext cx="8680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无法控制直播间的“主播”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嘉宾之间可以互动</a:t>
            </a:r>
            <a:endParaRPr lang="en-US" altLang="zh-CN" sz="2000" dirty="0"/>
          </a:p>
        </p:txBody>
      </p:sp>
      <p:sp>
        <p:nvSpPr>
          <p:cNvPr id="55" name="矩形 54"/>
          <p:cNvSpPr/>
          <p:nvPr/>
        </p:nvSpPr>
        <p:spPr>
          <a:xfrm>
            <a:off x="1103922" y="1038893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嘉宾（可选）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3922" y="3382420"/>
            <a:ext cx="8680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多语种授课（同声翻译）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其他身份角色</a:t>
            </a:r>
            <a:endParaRPr lang="en-US" altLang="zh-CN" sz="2000" dirty="0" smtClean="0"/>
          </a:p>
        </p:txBody>
      </p:sp>
      <p:sp>
        <p:nvSpPr>
          <p:cNvPr id="8" name="矩形 7"/>
          <p:cNvSpPr/>
          <p:nvPr/>
        </p:nvSpPr>
        <p:spPr>
          <a:xfrm>
            <a:off x="1103922" y="279149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其他可选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6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200549" y="2154312"/>
            <a:ext cx="3961232" cy="1569660"/>
            <a:chOff x="4699954" y="193619"/>
            <a:chExt cx="3961232" cy="1569660"/>
          </a:xfrm>
        </p:grpSpPr>
        <p:sp>
          <p:nvSpPr>
            <p:cNvPr id="3" name="文本框 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03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4" name="文本框 8"/>
            <p:cNvSpPr txBox="1"/>
            <p:nvPr/>
          </p:nvSpPr>
          <p:spPr>
            <a:xfrm>
              <a:off x="6168204" y="992506"/>
              <a:ext cx="2364218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操作界面、性能要求、架构与开发运行环境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8204" y="413761"/>
              <a:ext cx="2492982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非功能需求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36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非功能需求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103922" y="2010820"/>
            <a:ext cx="8680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支持电脑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浏览器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（可选）支持手机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浏览器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（可选）支持手机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端</a:t>
            </a:r>
            <a:endParaRPr lang="en-US" altLang="zh-CN" sz="2000" dirty="0"/>
          </a:p>
        </p:txBody>
      </p:sp>
      <p:sp>
        <p:nvSpPr>
          <p:cNvPr id="27" name="矩形 26"/>
          <p:cNvSpPr/>
          <p:nvPr/>
        </p:nvSpPr>
        <p:spPr>
          <a:xfrm>
            <a:off x="1103922" y="141989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操作界面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03922" y="4312060"/>
            <a:ext cx="8680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各种功能无明显卡顿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/>
              <a:t>（可选）观众的收看延迟不超过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秒</a:t>
            </a:r>
            <a:endParaRPr lang="en-US" altLang="zh-CN" sz="2000" dirty="0"/>
          </a:p>
        </p:txBody>
      </p:sp>
      <p:sp>
        <p:nvSpPr>
          <p:cNvPr id="29" name="矩形 28"/>
          <p:cNvSpPr/>
          <p:nvPr/>
        </p:nvSpPr>
        <p:spPr>
          <a:xfrm>
            <a:off x="1103922" y="3721133"/>
            <a:ext cx="184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性能需求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非功能需求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3922" y="2041300"/>
            <a:ext cx="868015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推荐使用前后端分离的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架构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软件主体为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应用，前端应支持主流浏览器（</a:t>
            </a:r>
            <a:r>
              <a:rPr lang="en-US" altLang="zh-CN" sz="2000" dirty="0" smtClean="0"/>
              <a:t>Google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Firefox</a:t>
            </a:r>
            <a:r>
              <a:rPr lang="zh-CN" altLang="en-US" sz="2000" dirty="0" smtClean="0"/>
              <a:t>等）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后端环境由开发者任选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具体的编程语言、数据库、框架由开发者任选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可以使用现成的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接口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1103922" y="1450373"/>
            <a:ext cx="4689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体系架构与开发运行环境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200549" y="2154312"/>
            <a:ext cx="3961232" cy="1569660"/>
            <a:chOff x="4699954" y="193619"/>
            <a:chExt cx="3961232" cy="1569660"/>
          </a:xfrm>
        </p:grpSpPr>
        <p:sp>
          <p:nvSpPr>
            <p:cNvPr id="3" name="文本框 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04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4" name="文本框 8"/>
            <p:cNvSpPr txBox="1"/>
            <p:nvPr/>
          </p:nvSpPr>
          <p:spPr>
            <a:xfrm>
              <a:off x="6168204" y="992506"/>
              <a:ext cx="2364218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供参考的直播工具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8204" y="413761"/>
              <a:ext cx="2492982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参考与帮助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2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6680" y="152843"/>
            <a:ext cx="11489767" cy="618068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帮助与参考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03922" y="2041300"/>
            <a:ext cx="8680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包含几乎所有的需求的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接口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https://</a:t>
            </a:r>
            <a:r>
              <a:rPr lang="en-US" altLang="zh-CN" sz="2000" dirty="0" err="1"/>
              <a:t>docs.agora.io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cn</a:t>
            </a:r>
            <a:r>
              <a:rPr lang="en-US" altLang="zh-CN" sz="2000" dirty="0"/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1103922" y="145037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声网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102" y="1081597"/>
            <a:ext cx="5973498" cy="5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103922" y="2041300"/>
            <a:ext cx="8680157" cy="49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https://</a:t>
            </a:r>
            <a:r>
              <a:rPr lang="en-US" altLang="zh-CN" sz="2000" dirty="0" err="1"/>
              <a:t>cloud.tencent.com</a:t>
            </a:r>
            <a:r>
              <a:rPr lang="en-US" altLang="zh-CN" sz="2000" dirty="0"/>
              <a:t>/ </a:t>
            </a:r>
          </a:p>
        </p:txBody>
      </p:sp>
      <p:sp>
        <p:nvSpPr>
          <p:cNvPr id="18" name="矩形 17"/>
          <p:cNvSpPr/>
          <p:nvPr/>
        </p:nvSpPr>
        <p:spPr>
          <a:xfrm>
            <a:off x="1103922" y="145037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腾讯云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49" y="941853"/>
            <a:ext cx="5991071" cy="29427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19162" y="4433980"/>
            <a:ext cx="8680157" cy="49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https://</a:t>
            </a:r>
            <a:r>
              <a:rPr lang="en-US" altLang="zh-CN" sz="2000" dirty="0" err="1"/>
              <a:t>www.aliyun.com</a:t>
            </a:r>
            <a:r>
              <a:rPr lang="en-US" altLang="zh-CN" sz="2000" dirty="0"/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1119162" y="384305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阿里云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08" y="3805542"/>
            <a:ext cx="6250151" cy="2913539"/>
          </a:xfrm>
          <a:prstGeom prst="rect">
            <a:avLst/>
          </a:prstGeom>
        </p:spPr>
      </p:pic>
      <p:sp>
        <p:nvSpPr>
          <p:cNvPr id="14" name="文本占位符 1"/>
          <p:cNvSpPr txBox="1">
            <a:spLocks/>
          </p:cNvSpPr>
          <p:nvPr/>
        </p:nvSpPr>
        <p:spPr>
          <a:xfrm>
            <a:off x="106680" y="152843"/>
            <a:ext cx="11489767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mtClean="0"/>
              <a:t>04</a:t>
            </a:r>
            <a:r>
              <a:rPr kumimoji="1" lang="zh-CN" altLang="en-US" smtClean="0"/>
              <a:t> 帮助与参考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8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5225" y="2055077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THANKS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2194" y="205507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48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87164" y="5264855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刘家硕 董博文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417" y="2220177"/>
            <a:ext cx="2441694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8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sz="8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8489" y="3768327"/>
            <a:ext cx="2579552" cy="6617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700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3700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4699954" y="454876"/>
            <a:ext cx="3790903" cy="1569660"/>
            <a:chOff x="4699954" y="193619"/>
            <a:chExt cx="3790903" cy="1569660"/>
          </a:xfrm>
        </p:grpSpPr>
        <p:sp>
          <p:nvSpPr>
            <p:cNvPr id="4" name="文本框 3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01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文本框 8"/>
            <p:cNvSpPr txBox="1"/>
            <p:nvPr/>
          </p:nvSpPr>
          <p:spPr>
            <a:xfrm>
              <a:off x="6126639" y="992506"/>
              <a:ext cx="2364218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应用背景，预期用户和用户代表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26639" y="413761"/>
              <a:ext cx="204734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7513911" y="1909962"/>
            <a:ext cx="3872548" cy="1569660"/>
            <a:chOff x="4699954" y="193619"/>
            <a:chExt cx="3872548" cy="1569660"/>
          </a:xfrm>
        </p:grpSpPr>
        <p:sp>
          <p:nvSpPr>
            <p:cNvPr id="23" name="文本框 2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02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6208284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管理员、主播、观众等不同角色的功能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08284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功能需求</a:t>
              </a:r>
              <a:endPara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699954" y="3365048"/>
            <a:ext cx="4001312" cy="1569660"/>
            <a:chOff x="4699954" y="193619"/>
            <a:chExt cx="4001312" cy="1569660"/>
          </a:xfrm>
        </p:grpSpPr>
        <p:sp>
          <p:nvSpPr>
            <p:cNvPr id="27" name="文本框 26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03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6208284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操作界面、性能要求、架构与开发运行环境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208284" y="413761"/>
              <a:ext cx="2492982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非功能需求</a:t>
              </a:r>
              <a:endPara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513911" y="4820135"/>
            <a:ext cx="4001312" cy="1569660"/>
            <a:chOff x="4699954" y="193619"/>
            <a:chExt cx="4001312" cy="1569660"/>
          </a:xfrm>
        </p:grpSpPr>
        <p:sp>
          <p:nvSpPr>
            <p:cNvPr id="31" name="文本框 30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04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6208284" y="992506"/>
              <a:ext cx="2364218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供参考的直播工具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208284" y="413761"/>
              <a:ext cx="2492982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参考与帮助</a:t>
              </a:r>
              <a:endPara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9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200549" y="2154312"/>
            <a:ext cx="3790903" cy="1569660"/>
            <a:chOff x="4699954" y="193619"/>
            <a:chExt cx="3790903" cy="1569660"/>
          </a:xfrm>
        </p:grpSpPr>
        <p:sp>
          <p:nvSpPr>
            <p:cNvPr id="3" name="文本框 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01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4" name="文本框 8"/>
            <p:cNvSpPr txBox="1"/>
            <p:nvPr/>
          </p:nvSpPr>
          <p:spPr>
            <a:xfrm>
              <a:off x="6126639" y="992506"/>
              <a:ext cx="2364218" cy="30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应用背景，预期用户和用户代表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26639" y="413761"/>
              <a:ext cx="204734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0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项目背景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0" y="1177637"/>
            <a:ext cx="12192000" cy="3144981"/>
            <a:chOff x="0" y="1177637"/>
            <a:chExt cx="12192000" cy="255078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/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03923" y="1983763"/>
            <a:ext cx="9984154" cy="1964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       随着</a:t>
            </a:r>
            <a:r>
              <a:rPr lang="zh-CN" altLang="en-US" sz="2400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企业规模的逐渐增大，各个企业培训要求也越来越多，特别各 大公司内部的人员分散在全国乃至世界各地，做一场现场培训是很困难的 事情，更多的企业采用了直播的形式来满足员工不断学习、深造或开会的 要求。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1177636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088077" y="3369179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922" y="5253433"/>
            <a:ext cx="86801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培训课程中，一个</a:t>
            </a:r>
            <a:r>
              <a:rPr lang="zh-CN" altLang="en-US" sz="2000" dirty="0" smtClean="0"/>
              <a:t>主播通过直播开展培训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学生与</a:t>
            </a:r>
            <a:r>
              <a:rPr lang="zh-CN" altLang="en-US" sz="2000" dirty="0"/>
              <a:t>主播</a:t>
            </a:r>
            <a:r>
              <a:rPr lang="zh-CN" altLang="en-US" sz="2000" dirty="0" smtClean="0"/>
              <a:t>之间主要</a:t>
            </a:r>
            <a:r>
              <a:rPr lang="zh-CN" altLang="en-US" sz="2000" dirty="0"/>
              <a:t>通过文字的形式进行交互，以达到直播讲座的基本使用要求。 </a:t>
            </a:r>
            <a:endParaRPr lang="zh-CN" altLang="en-US" sz="2000" dirty="0">
              <a:effectLst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03923" y="4651117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实现一个直播间以便于培训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7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项目背景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088077" y="3369179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922" y="1629820"/>
            <a:ext cx="8680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姓名</a:t>
            </a:r>
            <a:r>
              <a:rPr lang="fi-FI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zh-CN" altLang="fi-FI" sz="2000" dirty="0" smtClean="0"/>
              <a:t>高文、李阳</a:t>
            </a:r>
            <a:r>
              <a:rPr lang="zh-CN" altLang="fi-FI" sz="2000" dirty="0"/>
              <a:t/>
            </a:r>
            <a:br>
              <a:rPr lang="zh-CN" altLang="fi-FI" sz="2000" dirty="0"/>
            </a:br>
            <a:r>
              <a:rPr lang="zh-CN" altLang="fi-FI" sz="2000" dirty="0"/>
              <a:t>电话</a:t>
            </a:r>
            <a:r>
              <a:rPr lang="fi-FI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fi-FI" altLang="zh-CN" sz="2000" dirty="0" smtClean="0"/>
              <a:t>13910185496</a:t>
            </a:r>
            <a:r>
              <a:rPr lang="zh-CN" altLang="fi-FI" sz="2000" dirty="0"/>
              <a:t>、</a:t>
            </a:r>
            <a:r>
              <a:rPr lang="fi-FI" altLang="zh-CN" sz="2000" dirty="0"/>
              <a:t>18511551507 </a:t>
            </a:r>
            <a:endParaRPr lang="fi-FI" altLang="zh-CN" sz="2000" dirty="0" smtClean="0"/>
          </a:p>
          <a:p>
            <a:pPr>
              <a:lnSpc>
                <a:spcPct val="200000"/>
              </a:lnSpc>
            </a:pPr>
            <a:r>
              <a:rPr lang="zh-CN" altLang="fi-FI" sz="2000" dirty="0" smtClean="0"/>
              <a:t>邮件</a:t>
            </a:r>
            <a:r>
              <a:rPr lang="fi-FI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fi-FI" altLang="zh-CN" sz="2000" dirty="0" smtClean="0"/>
              <a:t>gaowen03@kuaishou.com</a:t>
            </a:r>
            <a:r>
              <a:rPr lang="zh-CN" altLang="fi-FI" sz="2000" dirty="0"/>
              <a:t>、</a:t>
            </a:r>
            <a:r>
              <a:rPr lang="fi-FI" altLang="zh-CN" sz="2000" dirty="0"/>
              <a:t>liyang21@kuaishou.com </a:t>
            </a:r>
          </a:p>
        </p:txBody>
      </p:sp>
      <p:sp>
        <p:nvSpPr>
          <p:cNvPr id="32" name="矩形 31"/>
          <p:cNvSpPr/>
          <p:nvPr/>
        </p:nvSpPr>
        <p:spPr>
          <a:xfrm>
            <a:off x="1103922" y="103889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用户代表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3922" y="4281580"/>
            <a:ext cx="8680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姓名</a:t>
            </a:r>
            <a:r>
              <a:rPr lang="fi-FI" altLang="zh-CN" sz="2000" dirty="0" smtClean="0"/>
              <a:t>:</a:t>
            </a:r>
            <a:r>
              <a:rPr lang="zh-CN" altLang="en-US" sz="2000" dirty="0" smtClean="0"/>
              <a:t> 刘家硕、董博文</a:t>
            </a:r>
            <a:r>
              <a:rPr lang="zh-CN" altLang="fi-FI" sz="2000" dirty="0"/>
              <a:t/>
            </a:r>
            <a:br>
              <a:rPr lang="zh-CN" altLang="fi-FI" sz="2000" dirty="0"/>
            </a:br>
            <a:r>
              <a:rPr lang="zh-CN" altLang="en-US" sz="2000" dirty="0" smtClean="0"/>
              <a:t>微信</a:t>
            </a:r>
            <a:r>
              <a:rPr lang="fi-FI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fi-FI" altLang="zh-CN" sz="2000" dirty="0" smtClean="0"/>
              <a:t>jiashuo200819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dongbw18</a:t>
            </a:r>
            <a:endParaRPr lang="fi-FI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1103922" y="369065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助教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200549" y="2154312"/>
            <a:ext cx="3832468" cy="1569660"/>
            <a:chOff x="4699954" y="193619"/>
            <a:chExt cx="3832468" cy="1569660"/>
          </a:xfrm>
        </p:grpSpPr>
        <p:sp>
          <p:nvSpPr>
            <p:cNvPr id="3" name="文本框 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02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4" name="文本框 8"/>
            <p:cNvSpPr txBox="1"/>
            <p:nvPr/>
          </p:nvSpPr>
          <p:spPr>
            <a:xfrm>
              <a:off x="6168204" y="992506"/>
              <a:ext cx="2364218" cy="54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管理员、主播、观众等不同角色的功能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8204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功能需求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功能需求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103922" y="1629820"/>
            <a:ext cx="86801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直播房间的管理者，非管理员无法</a:t>
            </a:r>
            <a:r>
              <a:rPr lang="zh-CN" altLang="en-US" sz="2000" dirty="0" smtClean="0">
                <a:solidFill>
                  <a:srgbClr val="FF0000"/>
                </a:solidFill>
              </a:rPr>
              <a:t>操作</a:t>
            </a:r>
            <a:r>
              <a:rPr lang="zh-CN" altLang="en-US" sz="2000" dirty="0" smtClean="0"/>
              <a:t>直播间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管理员登录及权限校验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创建、修改、销毁直播间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开启、暂停、关闭直播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查询房间详情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查询用户列表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私密课程的名单设置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（可选）嘉宾</a:t>
            </a:r>
            <a:r>
              <a:rPr lang="zh-CN" altLang="en-US" sz="2000" dirty="0" smtClean="0"/>
              <a:t>管理（比如多个嘉宾时，选择哪个嘉宾</a:t>
            </a:r>
            <a:r>
              <a:rPr lang="zh-CN" altLang="en-US" sz="2000" smtClean="0"/>
              <a:t>对观众开放）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（可选）必修选修课程管理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（可选）管理员可以切换为主播或嘉宾</a:t>
            </a:r>
            <a:endParaRPr lang="fi-FI" altLang="zh-CN" sz="2000" dirty="0"/>
          </a:p>
        </p:txBody>
      </p:sp>
      <p:sp>
        <p:nvSpPr>
          <p:cNvPr id="55" name="矩形 54"/>
          <p:cNvSpPr/>
          <p:nvPr/>
        </p:nvSpPr>
        <p:spPr>
          <a:xfrm>
            <a:off x="1103922" y="103889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管理员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功能需求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103922" y="1629820"/>
            <a:ext cx="1108807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一个直播间只有一个主播，非管理员或主播无法</a:t>
            </a:r>
            <a:r>
              <a:rPr lang="zh-CN" altLang="en-US" sz="2000" dirty="0" smtClean="0">
                <a:solidFill>
                  <a:srgbClr val="FF0000"/>
                </a:solidFill>
              </a:rPr>
              <a:t>控制</a:t>
            </a:r>
            <a:r>
              <a:rPr lang="zh-CN" altLang="en-US" sz="2000" dirty="0" smtClean="0"/>
              <a:t>直播间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主播登录及权限校验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开启、暂停、关闭直播（暂停时黑屏或页面静止）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开启、关闭摄像头（多设备时可以选择设备）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开启、关闭麦克风</a:t>
            </a:r>
            <a:r>
              <a:rPr lang="zh-CN" altLang="en-US" sz="2000" dirty="0"/>
              <a:t>（多设备时可以选择设备）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开启、关闭桌面共享</a:t>
            </a:r>
            <a:r>
              <a:rPr lang="zh-CN" altLang="en-US" sz="2000" dirty="0"/>
              <a:t>（多设备时可以选择设备</a:t>
            </a:r>
            <a:r>
              <a:rPr lang="zh-CN" altLang="en-US" sz="2000" dirty="0" smtClean="0"/>
              <a:t>）（同一时间一个直播间只允许一个桌面共享）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收发弹幕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查看点赞数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（可选）课程进度控制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（可选）一个直播间内多位主播同时直播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（可选）更多的讲课、互动形式（如白板）</a:t>
            </a:r>
            <a:endParaRPr lang="en-US" altLang="zh-CN" sz="2000" dirty="0" smtClean="0"/>
          </a:p>
        </p:txBody>
      </p:sp>
      <p:sp>
        <p:nvSpPr>
          <p:cNvPr id="55" name="矩形 54"/>
          <p:cNvSpPr/>
          <p:nvPr/>
        </p:nvSpPr>
        <p:spPr>
          <a:xfrm>
            <a:off x="1103922" y="103889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主播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功能需求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103922" y="1629820"/>
            <a:ext cx="86801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一个直播间可以有多名观众，但一名观众只能同时收看一场直播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登录及权限校验，私密课程的权限校验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开启、暂停、关闭直播的收看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开启、关闭声音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暂停后可选择同步到最新直播页面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可选择展示主播头像、桌面、仅声音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发弹幕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点赞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（可选）其他互动形式（如开麦）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（可选）必修课与选修课</a:t>
            </a:r>
            <a:endParaRPr lang="en-US" altLang="zh-CN" sz="2000" dirty="0" smtClean="0"/>
          </a:p>
        </p:txBody>
      </p:sp>
      <p:sp>
        <p:nvSpPr>
          <p:cNvPr id="55" name="矩形 54"/>
          <p:cNvSpPr/>
          <p:nvPr/>
        </p:nvSpPr>
        <p:spPr>
          <a:xfrm>
            <a:off x="1103922" y="1038893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 smtClean="0">
                <a:solidFill>
                  <a:schemeClr val="accent1"/>
                </a:solidFill>
                <a:ea typeface="微软雅黑" charset="0"/>
              </a:rPr>
              <a:t>观众（学生）</a:t>
            </a:r>
            <a:endParaRPr lang="zh-CN" altLang="en-US" sz="3200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1AAD7"/>
      </a:accent1>
      <a:accent2>
        <a:srgbClr val="3CC2B8"/>
      </a:accent2>
      <a:accent3>
        <a:srgbClr val="426FCF"/>
      </a:accent3>
      <a:accent4>
        <a:srgbClr val="81C373"/>
      </a:accent4>
      <a:accent5>
        <a:srgbClr val="C6CD2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4B7CF629-B3F9-4343-8E71-77FDECE47676}" vid="{686EF525-B003-D441-ACAF-30B03B6C85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模板模板</Template>
  <TotalTime>71</TotalTime>
  <Words>714</Words>
  <Application>Microsoft Macintosh PowerPoint</Application>
  <PresentationFormat>宽屏</PresentationFormat>
  <Paragraphs>113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Century Gothic</vt:lpstr>
      <vt:lpstr>Microsoft YaHei</vt:lpstr>
      <vt:lpstr>Segoe UI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用户</dc:creator>
  <cp:keywords/>
  <dc:description/>
  <cp:lastModifiedBy>Microsoft Office 用户</cp:lastModifiedBy>
  <cp:revision>23</cp:revision>
  <dcterms:created xsi:type="dcterms:W3CDTF">2021-08-20T23:44:44Z</dcterms:created>
  <dcterms:modified xsi:type="dcterms:W3CDTF">2021-08-22T06:21:29Z</dcterms:modified>
  <cp:category/>
</cp:coreProperties>
</file>