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90" r:id="rId5"/>
    <p:sldId id="271" r:id="rId6"/>
    <p:sldId id="281" r:id="rId7"/>
    <p:sldId id="291" r:id="rId8"/>
    <p:sldId id="292" r:id="rId9"/>
    <p:sldId id="272" r:id="rId10"/>
    <p:sldId id="293" r:id="rId11"/>
    <p:sldId id="294" r:id="rId12"/>
    <p:sldId id="269" r:id="rId13"/>
    <p:sldId id="273" r:id="rId14"/>
    <p:sldId id="270" r:id="rId15"/>
    <p:sldId id="283" r:id="rId16"/>
    <p:sldId id="268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FF5"/>
    <a:srgbClr val="79886C"/>
    <a:srgbClr val="4E3ADF"/>
    <a:srgbClr val="631BD0"/>
    <a:srgbClr val="375BE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4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10D18-1587-493F-8E68-BCAA0B75BBDA}" type="datetimeFigureOut">
              <a:rPr lang="zh-CN" altLang="en-US" smtClean="0"/>
              <a:pPr/>
              <a:t>2018/9/30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2B3CD-6C8D-4C3E-9297-A56709E68F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9632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65919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62097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62097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76772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8315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77132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86985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3104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3783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18854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0128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7020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0128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0128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0128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62097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F4954AE-B9E9-4672-AC4C-8FE436926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CD3B465-3866-4A1A-8439-5A6CB17C4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67DD1DB-01BE-4ADD-AC07-061765CF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  <a:pPr/>
              <a:t>2018/9/30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E0213EE-79C2-48E5-A9C6-1BCBA393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7BEA770-6214-4EA4-92B6-2F062009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135310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50BC864-F5AA-4B61-8006-3903C64B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7548023-DB92-487A-93B1-A981E0958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848CACA-EC9A-422F-A2F0-D36DC464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  <a:pPr/>
              <a:t>2018/9/30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672AB15-43D7-4589-AA1C-AEA9EBA2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66C9AAE-4BEE-4705-B301-D533D14F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659323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6244BBF6-F959-4476-9D85-5424F8BD9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101CA2A-252C-4BB4-8B89-920DE083A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CA6CE9E-44A2-471A-A703-5EB33306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  <a:pPr/>
              <a:t>2018/9/30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0CA62BE-D7F6-479C-B81B-2EA27EEF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5825FA3-BE7B-4FF3-ACE8-F06CA225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04212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0A08842-FC7B-4EA0-8051-C2BFD793B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7AEFCE0-5CE3-4B47-B897-15B7F1CC8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B0AC7CE-6679-4943-B58B-642035B3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  <a:pPr/>
              <a:t>2018/9/30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BC5DC95-6DEC-41F7-A723-0DB36BDB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1831FDC-0C6F-4251-A9D1-0A6F9947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9626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43764F8-F6F2-4011-8742-D5ACCCB6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200CF39-D5B2-4971-9B7F-3557A0A2D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98DD3F9-0E72-4899-A485-E5B83879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  <a:pPr/>
              <a:t>2018/9/30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AFB5D2E-2FD7-49B9-B321-BEFC38D9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1767825-9307-4103-A184-B2859AE2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373880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1BC578B-749D-4E22-8FBF-C247947D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99C8AA3-327C-4B6F-A425-64B82D9FD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11B2B5B-7B9C-470E-9DDD-918026C88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837B565-C9E0-422E-85D2-0B7E0A30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  <a:pPr/>
              <a:t>2018/9/30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C71763D-8FE1-4597-AB25-5F032826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D27C941-36AE-4EC6-BAE0-967CB8A4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380641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08BEAD4-9365-480E-98B4-2594DB0A5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BC973E6-FFEE-47C6-9ACF-E53336A3D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12D35D69-E5D3-477C-8DF6-13930ABEB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81E51BC7-6975-473B-A389-006263E9D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D369402E-C73F-4D33-9E6A-47CD49E8C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FA400469-73C7-43B1-9311-EC2A124A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  <a:pPr/>
              <a:t>2018/9/30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51D35501-87BE-4CA8-B34F-5C74C9F8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C21DB98D-14E5-4430-B708-436EB059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096129" y="550791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EEEFF5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96811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7AE278-192C-4B39-AD58-311824D0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682BD4C7-36AF-4B38-975E-28F2E407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  <a:pPr/>
              <a:t>2018/9/30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D5A9579-ED33-40AF-964F-E6C1CF37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B8B19B2-17BA-4D47-942B-C94E0352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400004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29CA830-3A3D-4076-B2E7-9CCD33B3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  <a:pPr/>
              <a:t>2018/9/30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2F41FECB-8DF9-4439-9FFF-156816EE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83B2797-B08B-4CD9-80BC-E97F40EE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281333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762A6F1-295F-4991-B240-ED4C35B9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6C898B5-4789-4169-A3D0-8E144F9C4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7F03DAED-FC5E-42D2-BE5C-97E177B79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26BF85E-6712-4F8B-B6B6-E9774EDD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  <a:pPr/>
              <a:t>2018/9/30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CC84890-2F38-4672-BE46-E544FB8D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22E6119-AD70-4468-B8CA-7EC4593C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7756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7F90273-E41F-4262-B6F8-A7A6CDAE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A9E15638-7308-4A42-B00F-EF284B710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C7B9455-2105-4F02-8791-D04433102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0B08BCA-581A-4F87-95AF-D7FB4B41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  <a:pPr/>
              <a:t>2018/9/30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B61E8C0-7054-4F8B-BE38-A1ABF4D6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4B53260-4A76-470B-B7D3-60A05752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999059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72D6A19A-D8F2-4E31-B6BC-B9E51F39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DCDFDC6-47B8-405F-BDE9-6F491BB72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39DCBA0-7EEF-4E69-BC67-3F3FF3EF3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88460-F461-4FED-810A-A2208B1A3793}" type="datetimeFigureOut">
              <a:rPr lang="zh-CN" altLang="en-US" smtClean="0"/>
              <a:pPr/>
              <a:t>2018/9/30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2696B53-4ECC-40EA-B6EC-4630D1968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2F7A22C-771B-40B7-9F0C-72C579050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F38A-14A5-4E5D-9257-12F798496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9522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6EF968F-D061-4DB5-B15E-619801CE8502}"/>
              </a:ext>
            </a:extLst>
          </p:cNvPr>
          <p:cNvSpPr txBox="1"/>
          <p:nvPr/>
        </p:nvSpPr>
        <p:spPr>
          <a:xfrm>
            <a:off x="4277032" y="2993258"/>
            <a:ext cx="6937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5108575" algn="l"/>
              </a:tabLst>
            </a:pPr>
            <a:r>
              <a:rPr lang="en-US" altLang="zh-CN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2018.9 </a:t>
            </a:r>
            <a:r>
              <a:rPr lang="zh-CN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月度总结报告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DA41FB96-6272-4DAA-B046-C0C46ED21862}"/>
              </a:ext>
            </a:extLst>
          </p:cNvPr>
          <p:cNvSpPr txBox="1"/>
          <p:nvPr/>
        </p:nvSpPr>
        <p:spPr>
          <a:xfrm>
            <a:off x="5558145" y="3936233"/>
            <a:ext cx="4374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5108575" algn="l"/>
              </a:tabLst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2018.9.30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程书意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47618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4A11813A-F74F-4A5A-A7EA-197F4E1AF136}"/>
              </a:ext>
            </a:extLst>
          </p:cNvPr>
          <p:cNvSpPr/>
          <p:nvPr/>
        </p:nvSpPr>
        <p:spPr>
          <a:xfrm>
            <a:off x="1402280" y="271539"/>
            <a:ext cx="4160320" cy="87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论文简介：第三篇</a:t>
            </a:r>
            <a:endParaRPr lang="zh-CN" altLang="en-US" sz="3600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="" xmlns:a16="http://schemas.microsoft.com/office/drawing/2014/main" id="{4D5048BD-9ABE-42D0-8F6A-BA17B0D42883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33769" y="1661020"/>
            <a:ext cx="5008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Time-sensitive Software-defined Network (TSSDN)</a:t>
            </a:r>
          </a:p>
          <a:p>
            <a:pPr algn="ctr"/>
            <a:r>
              <a:rPr lang="en-US" altLang="zh-CN" b="1" dirty="0" smtClean="0"/>
              <a:t>for Real-time Applications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70744" y="2525086"/>
            <a:ext cx="58639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建立数学模型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zh-CN" altLang="en-US" dirty="0" smtClean="0"/>
              <a:t>一个</a:t>
            </a:r>
            <a:r>
              <a:rPr lang="en-US" altLang="zh-CN" dirty="0" smtClean="0"/>
              <a:t>base-period</a:t>
            </a:r>
            <a:r>
              <a:rPr lang="zh-CN" altLang="en-US" dirty="0" smtClean="0"/>
              <a:t>包含着所有的传输路径。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zh-CN" altLang="en-US" dirty="0" smtClean="0"/>
              <a:t>一个</a:t>
            </a:r>
            <a:r>
              <a:rPr lang="en-US" altLang="zh-CN" dirty="0" smtClean="0"/>
              <a:t>time-slot</a:t>
            </a:r>
            <a:r>
              <a:rPr lang="zh-CN" altLang="en-US" dirty="0" smtClean="0"/>
              <a:t>应满足能够让最长的路径传输完成。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求解数学模型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en-US" altLang="zh-CN" dirty="0" smtClean="0"/>
              <a:t>ILP</a:t>
            </a:r>
            <a:r>
              <a:rPr lang="zh-CN" altLang="en-US" dirty="0" smtClean="0"/>
              <a:t>：整型线性规划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资源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en-US" altLang="zh-CN" dirty="0" smtClean="0"/>
              <a:t>TSSDN: https://github.com/dsdn/tssdn </a:t>
            </a:r>
          </a:p>
          <a:p>
            <a:pPr marL="800100" lvl="1" indent="-342900">
              <a:buAutoNum type="arabicPeriod"/>
            </a:pPr>
            <a:r>
              <a:rPr lang="en-US" altLang="zh-CN" dirty="0" smtClean="0"/>
              <a:t>ILP: https://github.com/pulp/pulp	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2114" y="2509663"/>
            <a:ext cx="3795361" cy="2057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876001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4A11813A-F74F-4A5A-A7EA-197F4E1AF136}"/>
              </a:ext>
            </a:extLst>
          </p:cNvPr>
          <p:cNvSpPr/>
          <p:nvPr/>
        </p:nvSpPr>
        <p:spPr>
          <a:xfrm>
            <a:off x="1402280" y="271539"/>
            <a:ext cx="4160320" cy="87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论文简介：第三篇</a:t>
            </a:r>
            <a:endParaRPr lang="zh-CN" altLang="en-US" sz="3600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="" xmlns:a16="http://schemas.microsoft.com/office/drawing/2014/main" id="{4D5048BD-9ABE-42D0-8F6A-BA17B0D42883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50547" y="1283516"/>
            <a:ext cx="5008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Time-sensitive Software-defined Network (TSSDN)</a:t>
            </a:r>
          </a:p>
          <a:p>
            <a:pPr algn="ctr"/>
            <a:r>
              <a:rPr lang="en-US" altLang="zh-CN" b="1" dirty="0" smtClean="0"/>
              <a:t>for Real-time Applications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02590" y="1971413"/>
            <a:ext cx="71222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TSSDN</a:t>
            </a:r>
            <a:r>
              <a:rPr lang="zh-CN" altLang="en-US" dirty="0" smtClean="0"/>
              <a:t>局限性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zh-CN" altLang="en-US" dirty="0" smtClean="0"/>
              <a:t>没有优先级</a:t>
            </a:r>
            <a:endParaRPr lang="en-US" altLang="zh-CN" dirty="0" smtClean="0"/>
          </a:p>
          <a:p>
            <a:pPr marL="1257300" lvl="2" indent="-342900">
              <a:buAutoNum type="arabicPeriod"/>
            </a:pPr>
            <a:r>
              <a:rPr lang="zh-CN" altLang="en-US" dirty="0" smtClean="0"/>
              <a:t>网络带宽足够的话：有</a:t>
            </a:r>
            <a:r>
              <a:rPr lang="en-US" altLang="zh-CN" dirty="0" smtClean="0"/>
              <a:t>TSSDN</a:t>
            </a:r>
            <a:r>
              <a:rPr lang="zh-CN" altLang="en-US" dirty="0" smtClean="0"/>
              <a:t>性能更差，会造成更大的延时。</a:t>
            </a:r>
            <a:endParaRPr lang="en-US" altLang="zh-CN" dirty="0" smtClean="0"/>
          </a:p>
          <a:p>
            <a:pPr marL="1257300" lvl="2" indent="-342900">
              <a:buAutoNum type="arabicPeriod"/>
            </a:pPr>
            <a:r>
              <a:rPr lang="zh-CN" altLang="en-US" dirty="0" smtClean="0"/>
              <a:t>网络带宽不足的话：有</a:t>
            </a:r>
            <a:r>
              <a:rPr lang="en-US" altLang="zh-CN" dirty="0" smtClean="0"/>
              <a:t>TSSDN</a:t>
            </a:r>
            <a:r>
              <a:rPr lang="zh-CN" altLang="en-US" dirty="0" smtClean="0"/>
              <a:t>可以很好的解决问题，但是网络带宽不足，只是将路由器阻塞转换成本地</a:t>
            </a:r>
            <a:r>
              <a:rPr lang="en-US" altLang="zh-CN" dirty="0" smtClean="0"/>
              <a:t>PC</a:t>
            </a:r>
            <a:r>
              <a:rPr lang="zh-CN" altLang="en-US" dirty="0" smtClean="0"/>
              <a:t>阻塞。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zh-CN" altLang="en-US" dirty="0" smtClean="0"/>
              <a:t>延时</a:t>
            </a:r>
            <a:endParaRPr lang="en-US" altLang="zh-CN" dirty="0" smtClean="0"/>
          </a:p>
          <a:p>
            <a:pPr marL="1257300" lvl="2" indent="-342900">
              <a:buAutoNum type="arabicPeriod"/>
            </a:pPr>
            <a:r>
              <a:rPr lang="en-US" altLang="zh-CN" dirty="0" err="1" smtClean="0"/>
              <a:t>t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=150us </a:t>
            </a:r>
            <a:r>
              <a:rPr lang="en-US" altLang="zh-CN" dirty="0" smtClean="0"/>
              <a:t>base-period=1.2ms </a:t>
            </a:r>
          </a:p>
          <a:p>
            <a:pPr marL="1714500" lvl="3" indent="-342900">
              <a:buAutoNum type="arabicPeriod"/>
            </a:pPr>
            <a:r>
              <a:rPr lang="zh-CN" altLang="en-US" dirty="0" smtClean="0"/>
              <a:t>有</a:t>
            </a:r>
            <a:r>
              <a:rPr lang="en-US" altLang="zh-CN" dirty="0" smtClean="0"/>
              <a:t>TSSDN</a:t>
            </a:r>
          </a:p>
          <a:p>
            <a:pPr marL="2171700" lvl="4" indent="-342900">
              <a:buAutoNum type="arabicPeriod"/>
            </a:pPr>
            <a:r>
              <a:rPr lang="zh-CN" altLang="en-US" dirty="0" smtClean="0"/>
              <a:t>网络带宽足够的话：最大延时</a:t>
            </a:r>
            <a:r>
              <a:rPr lang="en-US" altLang="zh-CN" dirty="0" smtClean="0"/>
              <a:t>=1.2ms</a:t>
            </a:r>
          </a:p>
          <a:p>
            <a:pPr marL="2171700" lvl="4" indent="-342900">
              <a:buAutoNum type="arabicPeriod"/>
            </a:pPr>
            <a:r>
              <a:rPr lang="zh-CN" altLang="en-US" dirty="0" smtClean="0"/>
              <a:t>网络带宽不足的话：最大延时</a:t>
            </a:r>
            <a:r>
              <a:rPr lang="en-US" altLang="zh-CN" dirty="0" smtClean="0"/>
              <a:t>=1.2ms </a:t>
            </a:r>
            <a:r>
              <a:rPr lang="zh-CN" altLang="en-US" dirty="0" smtClean="0"/>
              <a:t>丢帧</a:t>
            </a:r>
            <a:endParaRPr lang="en-US" altLang="zh-CN" dirty="0" smtClean="0"/>
          </a:p>
          <a:p>
            <a:pPr marL="1714500" lvl="3" indent="-342900">
              <a:buAutoNum type="arabicPeriod"/>
            </a:pPr>
            <a:r>
              <a:rPr lang="zh-CN" altLang="en-US" dirty="0" smtClean="0"/>
              <a:t>没有</a:t>
            </a:r>
            <a:r>
              <a:rPr lang="en-US" altLang="zh-CN" dirty="0" smtClean="0"/>
              <a:t>TSSDN</a:t>
            </a:r>
          </a:p>
          <a:p>
            <a:pPr marL="2171700" lvl="4" indent="-342900">
              <a:buAutoNum type="arabicPeriod"/>
            </a:pPr>
            <a:r>
              <a:rPr lang="zh-CN" altLang="en-US" dirty="0" smtClean="0"/>
              <a:t>网络带宽足够的话：最大延时</a:t>
            </a:r>
            <a:r>
              <a:rPr lang="en-US" altLang="zh-CN" dirty="0" smtClean="0"/>
              <a:t>&lt;&lt;1.2ms</a:t>
            </a:r>
          </a:p>
          <a:p>
            <a:pPr marL="2171700" lvl="4" indent="-342900">
              <a:buAutoNum type="arabicPeriod"/>
            </a:pPr>
            <a:r>
              <a:rPr lang="zh-CN" altLang="en-US" dirty="0" smtClean="0"/>
              <a:t>网络带宽不足的话：最大延时</a:t>
            </a:r>
            <a:r>
              <a:rPr lang="en-US" altLang="zh-CN" dirty="0" smtClean="0"/>
              <a:t>&lt;&lt;1.2ms </a:t>
            </a:r>
            <a:r>
              <a:rPr lang="zh-CN" altLang="en-US" dirty="0" smtClean="0"/>
              <a:t>丢帧</a:t>
            </a:r>
            <a:endParaRPr lang="en-US" altLang="zh-CN" dirty="0" smtClean="0"/>
          </a:p>
          <a:p>
            <a:pPr marL="1257300" lvl="2" indent="-342900">
              <a:buAutoNum type="arabicPeriod"/>
            </a:pPr>
            <a:r>
              <a:rPr lang="zh-CN" altLang="en-US" dirty="0" smtClean="0"/>
              <a:t>解决</a:t>
            </a:r>
            <a:r>
              <a:rPr lang="en-US" altLang="zh-CN" dirty="0" smtClean="0"/>
              <a:t>TSSDN</a:t>
            </a:r>
            <a:r>
              <a:rPr lang="zh-CN" altLang="en-US" dirty="0" smtClean="0"/>
              <a:t>延时问题：控制程序启动运行时间。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3876001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4A334953-8430-466E-B5E4-3EB248CD95E6}"/>
              </a:ext>
            </a:extLst>
          </p:cNvPr>
          <p:cNvSpPr/>
          <p:nvPr/>
        </p:nvSpPr>
        <p:spPr>
          <a:xfrm>
            <a:off x="1592347" y="1653125"/>
            <a:ext cx="3719665" cy="3450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9900" b="1" dirty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03</a:t>
            </a:r>
            <a:endParaRPr lang="zh-CN" altLang="en-US" sz="19900" b="1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2734377C-66B0-4C88-8AA5-073600E444DE}"/>
              </a:ext>
            </a:extLst>
          </p:cNvPr>
          <p:cNvGrpSpPr/>
          <p:nvPr/>
        </p:nvGrpSpPr>
        <p:grpSpPr>
          <a:xfrm>
            <a:off x="5428124" y="2718954"/>
            <a:ext cx="4030424" cy="926324"/>
            <a:chOff x="6096000" y="3616932"/>
            <a:chExt cx="4030424" cy="926324"/>
          </a:xfrm>
        </p:grpSpPr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DF30AAE3-37CD-4C06-A282-3A91D52709CE}"/>
                </a:ext>
              </a:extLst>
            </p:cNvPr>
            <p:cNvSpPr txBox="1"/>
            <p:nvPr/>
          </p:nvSpPr>
          <p:spPr>
            <a:xfrm>
              <a:off x="6096000" y="3616932"/>
              <a:ext cx="26254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项目简介</a:t>
              </a:r>
              <a:endParaRPr lang="zh-CN" altLang="en-US" sz="3200" dirty="0">
                <a:latin typeface="书体坊郭小语钢笔楷体" panose="02010601030101010101" pitchFamily="2" charset="-122"/>
                <a:ea typeface="书体坊郭小语钢笔楷体" panose="02010601030101010101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89AE1869-528B-4C52-BA33-A819C746EA07}"/>
                </a:ext>
              </a:extLst>
            </p:cNvPr>
            <p:cNvSpPr txBox="1"/>
            <p:nvPr/>
          </p:nvSpPr>
          <p:spPr>
            <a:xfrm>
              <a:off x="6104389" y="4266257"/>
              <a:ext cx="4022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视频传输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endParaRPr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CC089602-F149-4E4A-AD24-CD36E4BA2347}"/>
              </a:ext>
            </a:extLst>
          </p:cNvPr>
          <p:cNvCxnSpPr/>
          <p:nvPr/>
        </p:nvCxnSpPr>
        <p:spPr>
          <a:xfrm>
            <a:off x="5428124" y="3303729"/>
            <a:ext cx="5695260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979892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9F2E8689-59AE-46BC-A0F1-2998EE379C81}"/>
              </a:ext>
            </a:extLst>
          </p:cNvPr>
          <p:cNvSpPr/>
          <p:nvPr/>
        </p:nvSpPr>
        <p:spPr>
          <a:xfrm>
            <a:off x="1402280" y="271539"/>
            <a:ext cx="4160320" cy="87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视频传输</a:t>
            </a:r>
            <a:endParaRPr lang="zh-CN" altLang="en-US" sz="3600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="" xmlns:a16="http://schemas.microsoft.com/office/drawing/2014/main" id="{51D16B1C-A759-4072-991C-97ECA67DAD4A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27758" y="2206305"/>
            <a:ext cx="6442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camera</a:t>
            </a:r>
            <a:r>
              <a:rPr lang="zh-CN" altLang="en-US" dirty="0" smtClean="0"/>
              <a:t>捕获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en-US" altLang="zh-CN" dirty="0" smtClean="0"/>
              <a:t>v4l2</a:t>
            </a:r>
            <a:r>
              <a:rPr lang="zh-CN" altLang="en-US" dirty="0" smtClean="0"/>
              <a:t>库：设置和查询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参数，如：图片尺寸、图片格式、缓冲队列等等。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en-US" altLang="zh-CN" dirty="0" smtClean="0"/>
              <a:t>640x480   YUYV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编码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en-US" altLang="zh-CN" dirty="0" smtClean="0"/>
              <a:t>X264</a:t>
            </a:r>
            <a:r>
              <a:rPr lang="zh-CN" altLang="en-US" dirty="0" smtClean="0"/>
              <a:t>库：将</a:t>
            </a:r>
            <a:r>
              <a:rPr lang="en-US" altLang="zh-CN" dirty="0" smtClean="0"/>
              <a:t>YUYV</a:t>
            </a:r>
            <a:r>
              <a:rPr lang="zh-CN" altLang="en-US" dirty="0" smtClean="0"/>
              <a:t>编码成</a:t>
            </a:r>
            <a:r>
              <a:rPr lang="en-US" altLang="zh-CN" dirty="0" smtClean="0"/>
              <a:t>264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传输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en-US" altLang="zh-CN" dirty="0" err="1" smtClean="0"/>
              <a:t>Jrtplib</a:t>
            </a:r>
            <a:r>
              <a:rPr lang="zh-CN" altLang="en-US" dirty="0" smtClean="0"/>
              <a:t>库：</a:t>
            </a:r>
            <a:r>
              <a:rPr lang="en-US" altLang="zh-CN" dirty="0" err="1" smtClean="0"/>
              <a:t>rtp</a:t>
            </a:r>
            <a:r>
              <a:rPr lang="zh-CN" altLang="en-US" dirty="0" smtClean="0"/>
              <a:t>协议传输</a:t>
            </a:r>
            <a:r>
              <a:rPr lang="en-US" altLang="zh-CN" dirty="0" smtClean="0"/>
              <a:t>264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5761229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EC3609F-3B5D-4666-B660-882D1EEFE7E1}"/>
              </a:ext>
            </a:extLst>
          </p:cNvPr>
          <p:cNvSpPr/>
          <p:nvPr/>
        </p:nvSpPr>
        <p:spPr>
          <a:xfrm>
            <a:off x="1592347" y="1653125"/>
            <a:ext cx="3719665" cy="3450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9900" b="1" dirty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04</a:t>
            </a:r>
            <a:endParaRPr lang="zh-CN" altLang="en-US" sz="19900" b="1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DCAA76E1-83CE-4619-BE98-0CDBB8493FE3}"/>
              </a:ext>
            </a:extLst>
          </p:cNvPr>
          <p:cNvSpPr txBox="1"/>
          <p:nvPr/>
        </p:nvSpPr>
        <p:spPr>
          <a:xfrm>
            <a:off x="5428124" y="2718954"/>
            <a:ext cx="2625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总结</a:t>
            </a:r>
            <a:endParaRPr lang="zh-CN" altLang="en-US" sz="3200" dirty="0"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05022F0F-CD8D-45FB-8C52-D905A7ED1E10}"/>
              </a:ext>
            </a:extLst>
          </p:cNvPr>
          <p:cNvCxnSpPr/>
          <p:nvPr/>
        </p:nvCxnSpPr>
        <p:spPr>
          <a:xfrm>
            <a:off x="5428124" y="3303729"/>
            <a:ext cx="5695260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325372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ED1CCE6C-6EB8-4DA1-9A05-1913B1C14062}"/>
              </a:ext>
            </a:extLst>
          </p:cNvPr>
          <p:cNvSpPr/>
          <p:nvPr/>
        </p:nvSpPr>
        <p:spPr>
          <a:xfrm>
            <a:off x="1402280" y="271539"/>
            <a:ext cx="4160320" cy="87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总结</a:t>
            </a:r>
            <a:endParaRPr lang="zh-CN" altLang="en-US" sz="3600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="" xmlns:a16="http://schemas.microsoft.com/office/drawing/2014/main" id="{24090447-2ED2-4B79-B52D-2477A2C496FB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18033" y="1526796"/>
            <a:ext cx="5897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网络精细化控制的可行性？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496079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6EF968F-D061-4DB5-B15E-619801CE8502}"/>
              </a:ext>
            </a:extLst>
          </p:cNvPr>
          <p:cNvSpPr txBox="1"/>
          <p:nvPr/>
        </p:nvSpPr>
        <p:spPr>
          <a:xfrm>
            <a:off x="2460932" y="2675389"/>
            <a:ext cx="8819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5108575" algn="l"/>
              </a:tabLst>
            </a:pPr>
            <a:r>
              <a:rPr lang="en-US" altLang="zh-CN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Thank you</a:t>
            </a:r>
            <a:endParaRPr lang="zh-CN" altLang="en-US" sz="7200" dirty="0">
              <a:solidFill>
                <a:schemeClr val="tx1">
                  <a:lumMod val="75000"/>
                  <a:lumOff val="25000"/>
                </a:schemeClr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EBC254B-EDC2-4030-98D7-35B98530FB47}"/>
              </a:ext>
            </a:extLst>
          </p:cNvPr>
          <p:cNvSpPr txBox="1"/>
          <p:nvPr/>
        </p:nvSpPr>
        <p:spPr>
          <a:xfrm>
            <a:off x="4683279" y="3936233"/>
            <a:ext cx="4374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5108575" algn="l"/>
              </a:tabLs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谢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谢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观看</a:t>
            </a:r>
          </a:p>
        </p:txBody>
      </p:sp>
    </p:spTree>
    <p:extLst>
      <p:ext uri="{BB962C8B-B14F-4D97-AF65-F5344CB8AC3E}">
        <p14:creationId xmlns="" xmlns:p14="http://schemas.microsoft.com/office/powerpoint/2010/main" val="14565584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29A1DCA2-87E8-4AEC-945C-3701EC3F7104}"/>
              </a:ext>
            </a:extLst>
          </p:cNvPr>
          <p:cNvGrpSpPr/>
          <p:nvPr/>
        </p:nvGrpSpPr>
        <p:grpSpPr>
          <a:xfrm>
            <a:off x="2160987" y="2110240"/>
            <a:ext cx="9851226" cy="3798017"/>
            <a:chOff x="921907" y="1698321"/>
            <a:chExt cx="9851226" cy="3798017"/>
          </a:xfrm>
        </p:grpSpPr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E930D008-07B0-478F-A1AB-2A774DBF7D14}"/>
                </a:ext>
              </a:extLst>
            </p:cNvPr>
            <p:cNvGrpSpPr/>
            <p:nvPr/>
          </p:nvGrpSpPr>
          <p:grpSpPr>
            <a:xfrm>
              <a:off x="921907" y="1698321"/>
              <a:ext cx="5068956" cy="2067338"/>
              <a:chOff x="921907" y="1698321"/>
              <a:chExt cx="5068956" cy="2067338"/>
            </a:xfrm>
          </p:grpSpPr>
          <p:sp>
            <p:nvSpPr>
              <p:cNvPr id="4" name="矩形 3">
                <a:extLst>
                  <a:ext uri="{FF2B5EF4-FFF2-40B4-BE49-F238E27FC236}">
                    <a16:creationId xmlns="" xmlns:a16="http://schemas.microsoft.com/office/drawing/2014/main" id="{23E6F4E8-1082-4EA9-B274-DB5E456CFB68}"/>
                  </a:ext>
                </a:extLst>
              </p:cNvPr>
              <p:cNvSpPr/>
              <p:nvPr/>
            </p:nvSpPr>
            <p:spPr>
              <a:xfrm>
                <a:off x="921907" y="1698321"/>
                <a:ext cx="2067338" cy="20673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b="1" dirty="0">
                    <a:solidFill>
                      <a:srgbClr val="79886C"/>
                    </a:solidFill>
                    <a:latin typeface="MNgaiHK-Bold" panose="00000800000000000000" pitchFamily="50" charset="-128"/>
                    <a:ea typeface="MNgaiHK-Bold" panose="00000800000000000000" pitchFamily="50" charset="-128"/>
                  </a:rPr>
                  <a:t>01</a:t>
                </a:r>
                <a:endParaRPr lang="zh-CN" altLang="en-US" sz="6600" b="1" dirty="0">
                  <a:solidFill>
                    <a:srgbClr val="79886C"/>
                  </a:solidFill>
                  <a:latin typeface="MNgaiHK-Bold" panose="00000800000000000000" pitchFamily="50" charset="-128"/>
                  <a:ea typeface="MNgaiHK-Bold" panose="00000800000000000000" pitchFamily="50" charset="-128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="" xmlns:a16="http://schemas.microsoft.com/office/drawing/2014/main" id="{5A076391-5B1A-4D11-818B-F0FC48CB8E8B}"/>
                  </a:ext>
                </a:extLst>
              </p:cNvPr>
              <p:cNvGrpSpPr/>
              <p:nvPr/>
            </p:nvGrpSpPr>
            <p:grpSpPr>
              <a:xfrm>
                <a:off x="2561973" y="2239547"/>
                <a:ext cx="3428890" cy="816352"/>
                <a:chOff x="6784258" y="1952409"/>
                <a:chExt cx="3428890" cy="816352"/>
              </a:xfrm>
            </p:grpSpPr>
            <p:sp>
              <p:nvSpPr>
                <p:cNvPr id="11" name="文本框 10">
                  <a:extLst>
                    <a:ext uri="{FF2B5EF4-FFF2-40B4-BE49-F238E27FC236}">
                      <a16:creationId xmlns="" xmlns:a16="http://schemas.microsoft.com/office/drawing/2014/main" id="{AF070083-1249-4700-9980-DE6370F170BF}"/>
                    </a:ext>
                  </a:extLst>
                </p:cNvPr>
                <p:cNvSpPr txBox="1"/>
                <p:nvPr/>
              </p:nvSpPr>
              <p:spPr>
                <a:xfrm>
                  <a:off x="6784258" y="1952409"/>
                  <a:ext cx="26254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8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书体坊郭小语钢笔楷体" panose="02010601030101010101" pitchFamily="2" charset="-122"/>
                      <a:ea typeface="书体坊郭小语钢笔楷体" panose="02010601030101010101" pitchFamily="2" charset="-122"/>
                    </a:rPr>
                    <a:t>总览</a:t>
                  </a:r>
                  <a:endPara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书体坊郭小语钢笔楷体" panose="02010601030101010101" pitchFamily="2" charset="-122"/>
                    <a:ea typeface="书体坊郭小语钢笔楷体" panose="02010601030101010101" pitchFamily="2" charset="-122"/>
                  </a:endParaRPr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="" xmlns:a16="http://schemas.microsoft.com/office/drawing/2014/main" id="{70C13156-4FD9-495D-9E4D-B225555E69B9}"/>
                    </a:ext>
                  </a:extLst>
                </p:cNvPr>
                <p:cNvSpPr txBox="1"/>
                <p:nvPr/>
              </p:nvSpPr>
              <p:spPr>
                <a:xfrm>
                  <a:off x="6822358" y="2460984"/>
                  <a:ext cx="33907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书体坊郭小语钢笔楷体" panose="02010601030101010101" pitchFamily="2" charset="-122"/>
                      <a:ea typeface="书体坊郭小语钢笔楷体" panose="02010601030101010101" pitchFamily="2" charset="-122"/>
                    </a:rPr>
                    <a:t>计划完成情况</a:t>
                  </a:r>
                  <a:endPara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书体坊郭小语钢笔楷体" panose="02010601030101010101" pitchFamily="2" charset="-122"/>
                    <a:ea typeface="书体坊郭小语钢笔楷体" panose="02010601030101010101" pitchFamily="2" charset="-122"/>
                  </a:endParaRPr>
                </a:p>
              </p:txBody>
            </p:sp>
          </p:grpSp>
        </p:grp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EE807B51-8C48-4B2F-BE49-79103F858FDF}"/>
                </a:ext>
              </a:extLst>
            </p:cNvPr>
            <p:cNvGrpSpPr/>
            <p:nvPr/>
          </p:nvGrpSpPr>
          <p:grpSpPr>
            <a:xfrm>
              <a:off x="5658731" y="1698321"/>
              <a:ext cx="5114402" cy="2067338"/>
              <a:chOff x="6374350" y="1698321"/>
              <a:chExt cx="5114402" cy="2067338"/>
            </a:xfrm>
          </p:grpSpPr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id="{A107DBE1-73D2-4116-A431-1FCF647F1AED}"/>
                  </a:ext>
                </a:extLst>
              </p:cNvPr>
              <p:cNvSpPr/>
              <p:nvPr/>
            </p:nvSpPr>
            <p:spPr>
              <a:xfrm>
                <a:off x="6374350" y="1698321"/>
                <a:ext cx="2067338" cy="20673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b="1" dirty="0">
                    <a:solidFill>
                      <a:srgbClr val="79886C"/>
                    </a:solidFill>
                    <a:latin typeface="MNgaiHK-Bold" panose="00000800000000000000" pitchFamily="50" charset="-128"/>
                    <a:ea typeface="MNgaiHK-Bold" panose="00000800000000000000" pitchFamily="50" charset="-128"/>
                  </a:rPr>
                  <a:t>02</a:t>
                </a:r>
                <a:endParaRPr lang="zh-CN" altLang="en-US" sz="6600" b="1" dirty="0">
                  <a:solidFill>
                    <a:srgbClr val="79886C"/>
                  </a:solidFill>
                  <a:latin typeface="MNgaiHK-Bold" panose="00000800000000000000" pitchFamily="50" charset="-128"/>
                  <a:ea typeface="MNgaiHK-Bold" panose="00000800000000000000" pitchFamily="50" charset="-128"/>
                </a:endParaRPr>
              </a:p>
            </p:txBody>
          </p:sp>
          <p:grpSp>
            <p:nvGrpSpPr>
              <p:cNvPr id="13" name="组合 12">
                <a:extLst>
                  <a:ext uri="{FF2B5EF4-FFF2-40B4-BE49-F238E27FC236}">
                    <a16:creationId xmlns="" xmlns:a16="http://schemas.microsoft.com/office/drawing/2014/main" id="{63029B76-081D-422C-B2E2-2323D926D720}"/>
                  </a:ext>
                </a:extLst>
              </p:cNvPr>
              <p:cNvGrpSpPr/>
              <p:nvPr/>
            </p:nvGrpSpPr>
            <p:grpSpPr>
              <a:xfrm>
                <a:off x="8072562" y="2239547"/>
                <a:ext cx="3416190" cy="816352"/>
                <a:chOff x="6758858" y="1952409"/>
                <a:chExt cx="3416190" cy="816352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="" xmlns:a16="http://schemas.microsoft.com/office/drawing/2014/main" id="{D7E4F497-840B-4562-B2DF-A5CB570CA838}"/>
                    </a:ext>
                  </a:extLst>
                </p:cNvPr>
                <p:cNvSpPr txBox="1"/>
                <p:nvPr/>
              </p:nvSpPr>
              <p:spPr>
                <a:xfrm>
                  <a:off x="6758858" y="1952409"/>
                  <a:ext cx="26254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8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书体坊郭小语钢笔楷体" panose="02010601030101010101" pitchFamily="2" charset="-122"/>
                      <a:ea typeface="书体坊郭小语钢笔楷体" panose="02010601030101010101" pitchFamily="2" charset="-122"/>
                    </a:rPr>
                    <a:t>论文简介</a:t>
                  </a:r>
                  <a:endPara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书体坊郭小语钢笔楷体" panose="02010601030101010101" pitchFamily="2" charset="-122"/>
                    <a:ea typeface="书体坊郭小语钢笔楷体" panose="02010601030101010101" pitchFamily="2" charset="-122"/>
                  </a:endParaRPr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="" xmlns:a16="http://schemas.microsoft.com/office/drawing/2014/main" id="{E55AC7F7-C4C2-4B14-928C-B9FBAD1F4CD9}"/>
                    </a:ext>
                  </a:extLst>
                </p:cNvPr>
                <p:cNvSpPr txBox="1"/>
                <p:nvPr/>
              </p:nvSpPr>
              <p:spPr>
                <a:xfrm>
                  <a:off x="6784258" y="2460984"/>
                  <a:ext cx="33907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书体坊郭小语钢笔楷体" panose="02010601030101010101" pitchFamily="2" charset="-122"/>
                      <a:ea typeface="书体坊郭小语钢笔楷体" panose="02010601030101010101" pitchFamily="2" charset="-122"/>
                    </a:rPr>
                    <a:t>三篇网络论文</a:t>
                  </a:r>
                  <a:endPara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书体坊郭小语钢笔楷体" panose="02010601030101010101" pitchFamily="2" charset="-122"/>
                    <a:ea typeface="书体坊郭小语钢笔楷体" panose="02010601030101010101" pitchFamily="2" charset="-122"/>
                  </a:endParaRPr>
                </a:p>
              </p:txBody>
            </p:sp>
          </p:grpSp>
        </p:grpSp>
        <p:grpSp>
          <p:nvGrpSpPr>
            <p:cNvPr id="27" name="组合 26">
              <a:extLst>
                <a:ext uri="{FF2B5EF4-FFF2-40B4-BE49-F238E27FC236}">
                  <a16:creationId xmlns="" xmlns:a16="http://schemas.microsoft.com/office/drawing/2014/main" id="{2772032E-D052-4F7C-AD99-A167531A5F9B}"/>
                </a:ext>
              </a:extLst>
            </p:cNvPr>
            <p:cNvGrpSpPr/>
            <p:nvPr/>
          </p:nvGrpSpPr>
          <p:grpSpPr>
            <a:xfrm>
              <a:off x="921907" y="3429000"/>
              <a:ext cx="5030856" cy="2067338"/>
              <a:chOff x="921907" y="3925957"/>
              <a:chExt cx="5030856" cy="2067338"/>
            </a:xfrm>
          </p:grpSpPr>
          <p:sp>
            <p:nvSpPr>
              <p:cNvPr id="5" name="矩形 4">
                <a:extLst>
                  <a:ext uri="{FF2B5EF4-FFF2-40B4-BE49-F238E27FC236}">
                    <a16:creationId xmlns="" xmlns:a16="http://schemas.microsoft.com/office/drawing/2014/main" id="{A5C77052-B566-4A30-A847-7FFAACF87A27}"/>
                  </a:ext>
                </a:extLst>
              </p:cNvPr>
              <p:cNvSpPr/>
              <p:nvPr/>
            </p:nvSpPr>
            <p:spPr>
              <a:xfrm>
                <a:off x="921907" y="3925957"/>
                <a:ext cx="2067338" cy="20673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b="1" dirty="0">
                    <a:solidFill>
                      <a:srgbClr val="79886C"/>
                    </a:solidFill>
                    <a:latin typeface="MNgaiHK-Bold" panose="00000800000000000000" pitchFamily="50" charset="-128"/>
                    <a:ea typeface="MNgaiHK-Bold" panose="00000800000000000000" pitchFamily="50" charset="-128"/>
                  </a:rPr>
                  <a:t>03</a:t>
                </a:r>
                <a:endParaRPr lang="zh-CN" altLang="en-US" sz="6600" b="1" dirty="0">
                  <a:solidFill>
                    <a:srgbClr val="79886C"/>
                  </a:solidFill>
                  <a:latin typeface="MNgaiHK-Bold" panose="00000800000000000000" pitchFamily="50" charset="-128"/>
                  <a:ea typeface="MNgaiHK-Bold" panose="00000800000000000000" pitchFamily="50" charset="-128"/>
                </a:endParaRPr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="" xmlns:a16="http://schemas.microsoft.com/office/drawing/2014/main" id="{D613FF7A-BE79-4CF5-87ED-B1A724FBDAA8}"/>
                  </a:ext>
                </a:extLst>
              </p:cNvPr>
              <p:cNvGrpSpPr/>
              <p:nvPr/>
            </p:nvGrpSpPr>
            <p:grpSpPr>
              <a:xfrm>
                <a:off x="2561973" y="4506940"/>
                <a:ext cx="3390790" cy="1031795"/>
                <a:chOff x="6784258" y="1952409"/>
                <a:chExt cx="3390790" cy="1031795"/>
              </a:xfrm>
            </p:grpSpPr>
            <p:sp>
              <p:nvSpPr>
                <p:cNvPr id="17" name="文本框 16">
                  <a:extLst>
                    <a:ext uri="{FF2B5EF4-FFF2-40B4-BE49-F238E27FC236}">
                      <a16:creationId xmlns="" xmlns:a16="http://schemas.microsoft.com/office/drawing/2014/main" id="{E6A5800B-3427-4B1B-8A7F-C3DEC112C715}"/>
                    </a:ext>
                  </a:extLst>
                </p:cNvPr>
                <p:cNvSpPr txBox="1"/>
                <p:nvPr/>
              </p:nvSpPr>
              <p:spPr>
                <a:xfrm>
                  <a:off x="6784258" y="1952409"/>
                  <a:ext cx="26254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8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书体坊郭小语钢笔楷体" panose="02010601030101010101" pitchFamily="2" charset="-122"/>
                      <a:ea typeface="书体坊郭小语钢笔楷体" panose="02010601030101010101" pitchFamily="2" charset="-122"/>
                    </a:rPr>
                    <a:t>项目简介</a:t>
                  </a:r>
                  <a:endPara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书体坊郭小语钢笔楷体" panose="02010601030101010101" pitchFamily="2" charset="-122"/>
                    <a:ea typeface="书体坊郭小语钢笔楷体" panose="02010601030101010101" pitchFamily="2" charset="-122"/>
                  </a:endParaRPr>
                </a:p>
              </p:txBody>
            </p:sp>
            <p:sp>
              <p:nvSpPr>
                <p:cNvPr id="18" name="文本框 17">
                  <a:extLst>
                    <a:ext uri="{FF2B5EF4-FFF2-40B4-BE49-F238E27FC236}">
                      <a16:creationId xmlns="" xmlns:a16="http://schemas.microsoft.com/office/drawing/2014/main" id="{C99729CA-3FE8-4EC7-AA36-73B8DB14AEB9}"/>
                    </a:ext>
                  </a:extLst>
                </p:cNvPr>
                <p:cNvSpPr txBox="1"/>
                <p:nvPr/>
              </p:nvSpPr>
              <p:spPr>
                <a:xfrm>
                  <a:off x="6784258" y="2460984"/>
                  <a:ext cx="3390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书体坊郭小语钢笔楷体" panose="02010601030101010101" pitchFamily="2" charset="-122"/>
                      <a:ea typeface="书体坊郭小语钢笔楷体" panose="02010601030101010101" pitchFamily="2" charset="-122"/>
                    </a:rPr>
                    <a:t>视频传输、</a:t>
                  </a:r>
                  <a:r>
                    <a:rPr lang="en-US" altLang="zh-CN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书体坊郭小语钢笔楷体" panose="02010601030101010101" pitchFamily="2" charset="-122"/>
                      <a:ea typeface="书体坊郭小语钢笔楷体" panose="02010601030101010101" pitchFamily="2" charset="-122"/>
                    </a:rPr>
                    <a:t>TSSDN(time-sensitive software-defined network)</a:t>
                  </a:r>
                  <a:endPara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书体坊郭小语钢笔楷体" panose="02010601030101010101" pitchFamily="2" charset="-122"/>
                    <a:ea typeface="书体坊郭小语钢笔楷体" panose="02010601030101010101" pitchFamily="2" charset="-122"/>
                  </a:endParaRPr>
                </a:p>
              </p:txBody>
            </p:sp>
          </p:grpSp>
        </p:grpSp>
        <p:grpSp>
          <p:nvGrpSpPr>
            <p:cNvPr id="28" name="组合 27">
              <a:extLst>
                <a:ext uri="{FF2B5EF4-FFF2-40B4-BE49-F238E27FC236}">
                  <a16:creationId xmlns="" xmlns:a16="http://schemas.microsoft.com/office/drawing/2014/main" id="{A03942FA-EC7B-4A0E-9594-22E488806D5D}"/>
                </a:ext>
              </a:extLst>
            </p:cNvPr>
            <p:cNvGrpSpPr/>
            <p:nvPr/>
          </p:nvGrpSpPr>
          <p:grpSpPr>
            <a:xfrm>
              <a:off x="5658731" y="3429000"/>
              <a:ext cx="4349089" cy="2067338"/>
              <a:chOff x="6374350" y="3925957"/>
              <a:chExt cx="4349089" cy="2067338"/>
            </a:xfrm>
          </p:grpSpPr>
          <p:sp>
            <p:nvSpPr>
              <p:cNvPr id="7" name="矩形 6">
                <a:extLst>
                  <a:ext uri="{FF2B5EF4-FFF2-40B4-BE49-F238E27FC236}">
                    <a16:creationId xmlns="" xmlns:a16="http://schemas.microsoft.com/office/drawing/2014/main" id="{C889B601-302E-44D8-9040-99BC70C84252}"/>
                  </a:ext>
                </a:extLst>
              </p:cNvPr>
              <p:cNvSpPr/>
              <p:nvPr/>
            </p:nvSpPr>
            <p:spPr>
              <a:xfrm>
                <a:off x="6374350" y="3925957"/>
                <a:ext cx="2067338" cy="20673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b="1" dirty="0">
                    <a:solidFill>
                      <a:srgbClr val="79886C"/>
                    </a:solidFill>
                    <a:latin typeface="MNgaiHK-Bold" panose="00000800000000000000" pitchFamily="50" charset="-128"/>
                    <a:ea typeface="MNgaiHK-Bold" panose="00000800000000000000" pitchFamily="50" charset="-128"/>
                  </a:rPr>
                  <a:t>04</a:t>
                </a:r>
                <a:endParaRPr lang="zh-CN" altLang="en-US" sz="6600" b="1" dirty="0">
                  <a:solidFill>
                    <a:srgbClr val="79886C"/>
                  </a:solidFill>
                  <a:latin typeface="MNgaiHK-Bold" panose="00000800000000000000" pitchFamily="50" charset="-128"/>
                  <a:ea typeface="MNgaiHK-Bold" panose="00000800000000000000" pitchFamily="50" charset="-128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="" xmlns:a16="http://schemas.microsoft.com/office/drawing/2014/main" id="{72594765-FA49-41BC-BB3C-1399DE4D1110}"/>
                  </a:ext>
                </a:extLst>
              </p:cNvPr>
              <p:cNvSpPr txBox="1"/>
              <p:nvPr/>
            </p:nvSpPr>
            <p:spPr>
              <a:xfrm>
                <a:off x="8097962" y="4506940"/>
                <a:ext cx="26254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书体坊郭小语钢笔楷体" panose="02010601030101010101" pitchFamily="2" charset="-122"/>
                    <a:ea typeface="书体坊郭小语钢笔楷体" panose="02010601030101010101" pitchFamily="2" charset="-122"/>
                  </a:rPr>
                  <a:t>总结</a:t>
                </a:r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endParaRPr>
              </a:p>
            </p:txBody>
          </p:sp>
        </p:grpSp>
      </p:grp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9F478A9A-4347-4049-9DA1-8F2936846CCC}"/>
              </a:ext>
            </a:extLst>
          </p:cNvPr>
          <p:cNvSpPr/>
          <p:nvPr/>
        </p:nvSpPr>
        <p:spPr>
          <a:xfrm>
            <a:off x="2557980" y="766839"/>
            <a:ext cx="3348073" cy="87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目录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="" xmlns:a16="http://schemas.microsoft.com/office/drawing/2014/main" id="{AA19BB79-9BC2-4912-87A5-8CFAD0374B02}"/>
              </a:ext>
            </a:extLst>
          </p:cNvPr>
          <p:cNvCxnSpPr/>
          <p:nvPr/>
        </p:nvCxnSpPr>
        <p:spPr>
          <a:xfrm>
            <a:off x="2557979" y="2186440"/>
            <a:ext cx="868892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577832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2CFC0DF1-3BD7-46FE-9BAC-200D0E40856E}"/>
              </a:ext>
            </a:extLst>
          </p:cNvPr>
          <p:cNvSpPr/>
          <p:nvPr/>
        </p:nvSpPr>
        <p:spPr>
          <a:xfrm>
            <a:off x="1621375" y="1653125"/>
            <a:ext cx="3719665" cy="3450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9900" b="1" dirty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01</a:t>
            </a:r>
            <a:endParaRPr lang="zh-CN" altLang="en-US" sz="19900" b="1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7EC22192-9A57-4389-8444-46A6523791F3}"/>
              </a:ext>
            </a:extLst>
          </p:cNvPr>
          <p:cNvGrpSpPr/>
          <p:nvPr/>
        </p:nvGrpSpPr>
        <p:grpSpPr>
          <a:xfrm>
            <a:off x="5341040" y="2718954"/>
            <a:ext cx="4022035" cy="983765"/>
            <a:chOff x="6096000" y="3616932"/>
            <a:chExt cx="4022035" cy="983765"/>
          </a:xfrm>
        </p:grpSpPr>
        <p:sp>
          <p:nvSpPr>
            <p:cNvPr id="3" name="文本框 2">
              <a:extLst>
                <a:ext uri="{FF2B5EF4-FFF2-40B4-BE49-F238E27FC236}">
                  <a16:creationId xmlns="" xmlns:a16="http://schemas.microsoft.com/office/drawing/2014/main" id="{9138BC60-274D-4062-9FF4-4F610A8A26B7}"/>
                </a:ext>
              </a:extLst>
            </p:cNvPr>
            <p:cNvSpPr txBox="1"/>
            <p:nvPr/>
          </p:nvSpPr>
          <p:spPr>
            <a:xfrm>
              <a:off x="6096000" y="3616932"/>
              <a:ext cx="26254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总览</a:t>
              </a:r>
              <a:endParaRPr lang="zh-CN" altLang="en-US" sz="3200" dirty="0">
                <a:latin typeface="书体坊郭小语钢笔楷体" panose="02010601030101010101" pitchFamily="2" charset="-122"/>
                <a:ea typeface="书体坊郭小语钢笔楷体" panose="02010601030101010101" pitchFamily="2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6A1F16B4-A071-4EF6-9DEF-30FD6072FA4E}"/>
                </a:ext>
              </a:extLst>
            </p:cNvPr>
            <p:cNvSpPr txBox="1"/>
            <p:nvPr/>
          </p:nvSpPr>
          <p:spPr>
            <a:xfrm>
              <a:off x="6096000" y="4274646"/>
              <a:ext cx="4022035" cy="326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原定计划完成情况</a:t>
              </a:r>
              <a:endParaRPr lang="zh-CN" altLang="en-US" sz="1200" dirty="0">
                <a:latin typeface="书体坊郭小语钢笔楷体" panose="02010601030101010101" pitchFamily="2" charset="-122"/>
                <a:ea typeface="书体坊郭小语钢笔楷体" panose="02010601030101010101" pitchFamily="2" charset="-122"/>
              </a:endParaRPr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D2A556D5-E1BF-4090-8DB2-E7FDB6F49EE6}"/>
              </a:ext>
            </a:extLst>
          </p:cNvPr>
          <p:cNvCxnSpPr/>
          <p:nvPr/>
        </p:nvCxnSpPr>
        <p:spPr>
          <a:xfrm>
            <a:off x="5341040" y="3303729"/>
            <a:ext cx="5695260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389992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="" xmlns:a16="http://schemas.microsoft.com/office/drawing/2014/main" id="{2B509B96-BF8F-4111-A8CE-E8B7044EFB13}"/>
              </a:ext>
            </a:extLst>
          </p:cNvPr>
          <p:cNvSpPr/>
          <p:nvPr/>
        </p:nvSpPr>
        <p:spPr>
          <a:xfrm>
            <a:off x="1402280" y="271539"/>
            <a:ext cx="4160320" cy="87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计划完成情况</a:t>
            </a:r>
            <a:endParaRPr lang="zh-CN" altLang="en-US" sz="3600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="" xmlns:a16="http://schemas.microsoft.com/office/drawing/2014/main" id="{C26CE466-3712-42DF-81A8-6575709273A5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839053" y="1812022"/>
          <a:ext cx="8630408" cy="404923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15204"/>
                <a:gridCol w="4315204"/>
              </a:tblGrid>
              <a:tr h="70929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/>
                        <a:t>原定计划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/>
                        <a:t>完成情况</a:t>
                      </a:r>
                      <a:endParaRPr lang="zh-CN" altLang="en-US" dirty="0"/>
                    </a:p>
                  </a:txBody>
                  <a:tcPr/>
                </a:tc>
              </a:tr>
              <a:tr h="709295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latin typeface="DengXian"/>
                        </a:rPr>
                        <a:t>完成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DengXian"/>
                        </a:rPr>
                        <a:t>tx2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latin typeface="DengXian"/>
                        </a:rPr>
                        <a:t>上面的视频传输、三篇网络论文</a:t>
                      </a:r>
                    </a:p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DengXi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zh-CN" altLang="en-US" dirty="0" smtClean="0"/>
                        <a:t>视频传输完成，论文完成</a:t>
                      </a:r>
                      <a:endParaRPr lang="zh-CN" altLang="en-US" dirty="0"/>
                    </a:p>
                  </a:txBody>
                  <a:tcPr/>
                </a:tc>
              </a:tr>
              <a:tr h="1088867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0" i="0" u="none" strike="noStrike" dirty="0">
                          <a:latin typeface="DengXian"/>
                        </a:rPr>
                        <a:t>尝试使用</a:t>
                      </a:r>
                      <a:r>
                        <a:rPr lang="en-US" sz="1800" b="0" i="0" u="none" strike="noStrike" dirty="0" err="1">
                          <a:latin typeface="DengXian"/>
                        </a:rPr>
                        <a:t>ptpd</a:t>
                      </a:r>
                      <a:r>
                        <a:rPr lang="en-US" sz="1800" b="0" i="0" u="none" strike="noStrike" dirty="0">
                          <a:latin typeface="DengXian"/>
                        </a:rPr>
                        <a:t>(precise time protocol daemon)</a:t>
                      </a:r>
                      <a:r>
                        <a:rPr lang="zh-CN" altLang="en-US" sz="1800" b="0" i="0" u="none" strike="noStrike" dirty="0">
                          <a:latin typeface="DengXian"/>
                        </a:rPr>
                        <a:t>以及</a:t>
                      </a:r>
                      <a:r>
                        <a:rPr lang="en-US" sz="1800" b="0" i="0" u="none" strike="noStrike" dirty="0" err="1">
                          <a:latin typeface="DengXian"/>
                        </a:rPr>
                        <a:t>ntpd</a:t>
                      </a:r>
                      <a:r>
                        <a:rPr lang="en-US" sz="1800" b="0" i="0" u="none" strike="noStrike" dirty="0">
                          <a:latin typeface="DengXian"/>
                        </a:rPr>
                        <a:t>(network time protocol daemon)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300000"/>
                        </a:lnSpc>
                      </a:pPr>
                      <a:r>
                        <a:rPr lang="zh-CN" altLang="en-US" dirty="0" smtClean="0"/>
                        <a:t>只用了</a:t>
                      </a:r>
                      <a:r>
                        <a:rPr lang="en-US" altLang="zh-CN" dirty="0" err="1" smtClean="0"/>
                        <a:t>ptpd</a:t>
                      </a:r>
                      <a:endParaRPr lang="zh-CN" altLang="en-US" dirty="0"/>
                    </a:p>
                  </a:txBody>
                  <a:tcPr/>
                </a:tc>
              </a:tr>
              <a:tr h="70929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latin typeface="DengXian"/>
                        </a:rPr>
                        <a:t>看一下</a:t>
                      </a:r>
                      <a:r>
                        <a:rPr lang="en-US" sz="1800" b="0" i="0" u="none" strike="noStrike" dirty="0">
                          <a:latin typeface="DengXian"/>
                        </a:rPr>
                        <a:t>stm32</a:t>
                      </a:r>
                      <a:r>
                        <a:rPr lang="zh-CN" altLang="en-US" sz="1800" b="0" i="0" u="none" strike="noStrike" dirty="0">
                          <a:latin typeface="DengXian"/>
                        </a:rPr>
                        <a:t>网络驱动和</a:t>
                      </a:r>
                      <a:r>
                        <a:rPr lang="en-US" sz="1800" b="0" i="0" u="none" strike="noStrike" dirty="0" err="1">
                          <a:latin typeface="DengXian"/>
                        </a:rPr>
                        <a:t>lwip</a:t>
                      </a:r>
                      <a:r>
                        <a:rPr lang="en-US" sz="1800" b="0" i="0" u="none" strike="noStrike" dirty="0">
                          <a:latin typeface="DengXian"/>
                        </a:rPr>
                        <a:t>(light weight internet protocol)</a:t>
                      </a:r>
                      <a:r>
                        <a:rPr lang="zh-CN" altLang="en-US" sz="1800" b="0" i="0" u="none" strike="noStrike" dirty="0">
                          <a:latin typeface="DengXian"/>
                        </a:rPr>
                        <a:t>的源码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zh-CN" altLang="en-US" dirty="0" smtClean="0"/>
                        <a:t>看了</a:t>
                      </a:r>
                      <a:r>
                        <a:rPr lang="en-US" altLang="zh-CN" dirty="0" smtClean="0"/>
                        <a:t>stm32</a:t>
                      </a:r>
                      <a:r>
                        <a:rPr lang="zh-CN" altLang="en-US" dirty="0" smtClean="0"/>
                        <a:t>的网络驱动</a:t>
                      </a:r>
                      <a:endParaRPr lang="zh-CN" altLang="en-US" dirty="0"/>
                    </a:p>
                  </a:txBody>
                  <a:tcPr/>
                </a:tc>
              </a:tr>
              <a:tr h="709295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b="0" i="0" u="none" strike="noStrike" dirty="0">
                          <a:latin typeface="DengXian"/>
                        </a:rPr>
                        <a:t>总结和完善前面的工作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zh-CN" altLang="en-US" dirty="0" smtClean="0"/>
                        <a:t>测试视频传输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955911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65C9E119-109A-4929-89BA-E96C672C1FE7}"/>
              </a:ext>
            </a:extLst>
          </p:cNvPr>
          <p:cNvSpPr/>
          <p:nvPr/>
        </p:nvSpPr>
        <p:spPr>
          <a:xfrm>
            <a:off x="1592347" y="1653125"/>
            <a:ext cx="3719665" cy="3450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9900" b="1" dirty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02</a:t>
            </a:r>
            <a:endParaRPr lang="zh-CN" altLang="en-US" sz="19900" b="1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370F5AB5-B66A-4D9B-8D44-88249BD95465}"/>
              </a:ext>
            </a:extLst>
          </p:cNvPr>
          <p:cNvGrpSpPr/>
          <p:nvPr/>
        </p:nvGrpSpPr>
        <p:grpSpPr>
          <a:xfrm>
            <a:off x="5428124" y="2718954"/>
            <a:ext cx="4038813" cy="1008932"/>
            <a:chOff x="6096000" y="3616932"/>
            <a:chExt cx="4038813" cy="1008932"/>
          </a:xfrm>
        </p:grpSpPr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7B68895A-50D7-4236-873D-87B8330BED9A}"/>
                </a:ext>
              </a:extLst>
            </p:cNvPr>
            <p:cNvSpPr txBox="1"/>
            <p:nvPr/>
          </p:nvSpPr>
          <p:spPr>
            <a:xfrm>
              <a:off x="6096000" y="3616932"/>
              <a:ext cx="26254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论文简介</a:t>
              </a:r>
              <a:endParaRPr lang="zh-CN" altLang="en-US" sz="3200" dirty="0">
                <a:latin typeface="书体坊郭小语钢笔楷体" panose="02010601030101010101" pitchFamily="2" charset="-122"/>
                <a:ea typeface="书体坊郭小语钢笔楷体" panose="02010601030101010101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7DA2B701-6061-495A-86BB-519069DC3351}"/>
                </a:ext>
              </a:extLst>
            </p:cNvPr>
            <p:cNvSpPr txBox="1"/>
            <p:nvPr/>
          </p:nvSpPr>
          <p:spPr>
            <a:xfrm>
              <a:off x="6112778" y="4299813"/>
              <a:ext cx="4022035" cy="326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三篇网络论文</a:t>
              </a:r>
              <a:endParaRPr lang="zh-CN" altLang="en-US" sz="1200" dirty="0">
                <a:latin typeface="书体坊郭小语钢笔楷体" panose="02010601030101010101" pitchFamily="2" charset="-122"/>
                <a:ea typeface="书体坊郭小语钢笔楷体" panose="02010601030101010101" pitchFamily="2" charset="-122"/>
              </a:endParaRPr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CDB59153-9949-416E-8ED3-8BFB05E10A62}"/>
              </a:ext>
            </a:extLst>
          </p:cNvPr>
          <p:cNvCxnSpPr/>
          <p:nvPr/>
        </p:nvCxnSpPr>
        <p:spPr>
          <a:xfrm>
            <a:off x="5428124" y="3303729"/>
            <a:ext cx="5695260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400075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="" xmlns:a16="http://schemas.microsoft.com/office/drawing/2014/main" id="{2B509B96-BF8F-4111-A8CE-E8B7044EFB13}"/>
              </a:ext>
            </a:extLst>
          </p:cNvPr>
          <p:cNvSpPr/>
          <p:nvPr/>
        </p:nvSpPr>
        <p:spPr>
          <a:xfrm>
            <a:off x="1402280" y="271539"/>
            <a:ext cx="4160320" cy="87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论文简介：第一篇</a:t>
            </a:r>
            <a:endParaRPr lang="zh-CN" altLang="en-US" sz="3600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="" xmlns:a16="http://schemas.microsoft.com/office/drawing/2014/main" id="{C26CE466-3712-42DF-81A8-6575709273A5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78092" y="1400961"/>
            <a:ext cx="602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Design Considerations for Software Only Implementations of the IEEE 1588 Precision Time Protocol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88858" y="2533475"/>
            <a:ext cx="43622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PTP</a:t>
            </a:r>
            <a:r>
              <a:rPr lang="zh-CN" altLang="en-US" dirty="0" smtClean="0"/>
              <a:t>基本算法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</a:t>
            </a:r>
            <a:r>
              <a:rPr lang="zh-CN" altLang="en-US" dirty="0" smtClean="0"/>
              <a:t>前提：</a:t>
            </a:r>
            <a:r>
              <a:rPr lang="en-US" altLang="zh-CN" dirty="0" smtClean="0"/>
              <a:t>Dm2s=Ds2m</a:t>
            </a:r>
          </a:p>
          <a:p>
            <a:pPr marL="342900" indent="-342900"/>
            <a:r>
              <a:rPr lang="en-US" altLang="zh-CN" dirty="0" smtClean="0"/>
              <a:t>	</a:t>
            </a:r>
            <a:r>
              <a:rPr lang="zh-CN" altLang="en-US" dirty="0" smtClean="0"/>
              <a:t>目标：</a:t>
            </a:r>
            <a:r>
              <a:rPr lang="en-US" altLang="zh-CN" dirty="0" smtClean="0"/>
              <a:t>minimize(O)</a:t>
            </a:r>
          </a:p>
          <a:p>
            <a:pPr marL="342900" indent="-342900"/>
            <a:r>
              <a:rPr lang="en-US" altLang="zh-CN" dirty="0" smtClean="0"/>
              <a:t>	</a:t>
            </a:r>
          </a:p>
          <a:p>
            <a:pPr marL="342900" indent="-342900"/>
            <a:r>
              <a:rPr lang="en-US" altLang="zh-CN" dirty="0" smtClean="0"/>
              <a:t>	Master-Slave Delay  :D</a:t>
            </a:r>
            <a:r>
              <a:rPr lang="en-US" altLang="zh-CN" sz="1000" dirty="0" smtClean="0"/>
              <a:t>m2s</a:t>
            </a:r>
            <a:r>
              <a:rPr lang="en-US" altLang="zh-CN" dirty="0" smtClean="0"/>
              <a:t>=t1-t2</a:t>
            </a:r>
          </a:p>
          <a:p>
            <a:pPr marL="342900" indent="-342900"/>
            <a:r>
              <a:rPr lang="en-US" altLang="zh-CN" sz="1000" dirty="0" smtClean="0"/>
              <a:t>	</a:t>
            </a:r>
            <a:r>
              <a:rPr lang="en-US" altLang="zh-CN" dirty="0" smtClean="0"/>
              <a:t>Slave-Master Delay  :D</a:t>
            </a:r>
            <a:r>
              <a:rPr lang="en-US" altLang="zh-CN" sz="1000" dirty="0" smtClean="0"/>
              <a:t>s2m</a:t>
            </a:r>
            <a:r>
              <a:rPr lang="en-US" altLang="zh-CN" dirty="0" smtClean="0"/>
              <a:t>=t3-t4</a:t>
            </a:r>
          </a:p>
          <a:p>
            <a:pPr marL="342900" indent="-342900"/>
            <a:r>
              <a:rPr lang="en-US" altLang="zh-CN" dirty="0" smtClean="0"/>
              <a:t>	One-Way Delay         :</a:t>
            </a:r>
            <a:r>
              <a:rPr lang="en-US" altLang="zh-CN" dirty="0" err="1" smtClean="0"/>
              <a:t>D</a:t>
            </a:r>
            <a:r>
              <a:rPr lang="en-US" altLang="zh-CN" sz="1000" dirty="0" err="1" smtClean="0"/>
              <a:t>prop</a:t>
            </a:r>
            <a:r>
              <a:rPr lang="en-US" altLang="zh-CN" dirty="0" smtClean="0"/>
              <a:t>=(D</a:t>
            </a:r>
            <a:r>
              <a:rPr lang="en-US" altLang="zh-CN" sz="1000" dirty="0" smtClean="0"/>
              <a:t>m2s</a:t>
            </a:r>
            <a:r>
              <a:rPr lang="en-US" altLang="zh-CN" dirty="0" smtClean="0"/>
              <a:t>+D</a:t>
            </a:r>
            <a:r>
              <a:rPr lang="en-US" altLang="zh-CN" sz="1000" dirty="0" smtClean="0"/>
              <a:t>s2m</a:t>
            </a:r>
            <a:r>
              <a:rPr lang="en-US" altLang="zh-CN" dirty="0" smtClean="0"/>
              <a:t>)/2</a:t>
            </a:r>
          </a:p>
          <a:p>
            <a:pPr marL="342900" indent="-342900"/>
            <a:r>
              <a:rPr lang="en-US" altLang="zh-CN" dirty="0" smtClean="0"/>
              <a:t>	Offset From Master  :O=D</a:t>
            </a:r>
            <a:r>
              <a:rPr lang="en-US" altLang="zh-CN" sz="1000" dirty="0" smtClean="0"/>
              <a:t>m2s</a:t>
            </a:r>
            <a:r>
              <a:rPr lang="en-US" altLang="zh-CN" dirty="0" smtClean="0"/>
              <a:t>-D</a:t>
            </a:r>
            <a:r>
              <a:rPr lang="en-US" altLang="zh-CN" sz="1000" dirty="0" smtClean="0"/>
              <a:t>prop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7197" y="2053468"/>
            <a:ext cx="4339571" cy="4599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955911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="" xmlns:a16="http://schemas.microsoft.com/office/drawing/2014/main" id="{2B509B96-BF8F-4111-A8CE-E8B7044EFB13}"/>
              </a:ext>
            </a:extLst>
          </p:cNvPr>
          <p:cNvSpPr/>
          <p:nvPr/>
        </p:nvSpPr>
        <p:spPr>
          <a:xfrm>
            <a:off x="1402280" y="271539"/>
            <a:ext cx="4160320" cy="87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论文简介：第一篇</a:t>
            </a:r>
            <a:endParaRPr lang="zh-CN" altLang="en-US" sz="3600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="" xmlns:a16="http://schemas.microsoft.com/office/drawing/2014/main" id="{C26CE466-3712-42DF-81A8-6575709273A5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78092" y="1400961"/>
            <a:ext cx="602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Design Considerations for Software Only Implementations of the IEEE 1588 Precision Time Protocol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7808" y="2699551"/>
            <a:ext cx="68770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955911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="" xmlns:a16="http://schemas.microsoft.com/office/drawing/2014/main" id="{2B509B96-BF8F-4111-A8CE-E8B7044EFB13}"/>
              </a:ext>
            </a:extLst>
          </p:cNvPr>
          <p:cNvSpPr/>
          <p:nvPr/>
        </p:nvSpPr>
        <p:spPr>
          <a:xfrm>
            <a:off x="1402280" y="271539"/>
            <a:ext cx="4160320" cy="87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论文简介：第一篇</a:t>
            </a:r>
            <a:endParaRPr lang="zh-CN" altLang="en-US" sz="3600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="" xmlns:a16="http://schemas.microsoft.com/office/drawing/2014/main" id="{C26CE466-3712-42DF-81A8-6575709273A5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78092" y="1400961"/>
            <a:ext cx="602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Design Considerations for Software Only Implementations of the IEEE 1588 Precision Time Protocol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0838" y="2355908"/>
            <a:ext cx="64103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955911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4A11813A-F74F-4A5A-A7EA-197F4E1AF136}"/>
              </a:ext>
            </a:extLst>
          </p:cNvPr>
          <p:cNvSpPr/>
          <p:nvPr/>
        </p:nvSpPr>
        <p:spPr>
          <a:xfrm>
            <a:off x="1402280" y="271539"/>
            <a:ext cx="4160320" cy="87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论文简介：第二篇</a:t>
            </a:r>
            <a:endParaRPr lang="zh-CN" altLang="en-US" sz="3600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="" xmlns:a16="http://schemas.microsoft.com/office/drawing/2014/main" id="{4D5048BD-9ABE-42D0-8F6A-BA17B0D42883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33769" y="1661020"/>
            <a:ext cx="399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THE NANOKERNEL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7723" y="2294521"/>
            <a:ext cx="28575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7990" y="2182930"/>
            <a:ext cx="19621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21954" y="3859417"/>
            <a:ext cx="37528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5072" y="5236565"/>
            <a:ext cx="36195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54918" y="2416292"/>
            <a:ext cx="38671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876001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445</Words>
  <Application>Microsoft Office PowerPoint</Application>
  <PresentationFormat>自定义</PresentationFormat>
  <Paragraphs>108</Paragraphs>
  <Slides>16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极致简约植物</dc:title>
  <dc:creator>第一PPT</dc:creator>
  <cp:keywords>www.1ppt.com</cp:keywords>
  <dc:description>第一PPT，www.1ppt.com</dc:description>
  <cp:lastModifiedBy>Administrator</cp:lastModifiedBy>
  <cp:revision>137</cp:revision>
  <dcterms:created xsi:type="dcterms:W3CDTF">2017-07-12T11:04:07Z</dcterms:created>
  <dcterms:modified xsi:type="dcterms:W3CDTF">2018-09-30T02:43:09Z</dcterms:modified>
</cp:coreProperties>
</file>