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6" r:id="rId3"/>
    <p:sldId id="285" r:id="rId4"/>
    <p:sldId id="257" r:id="rId5"/>
    <p:sldId id="287" r:id="rId6"/>
    <p:sldId id="259" r:id="rId7"/>
    <p:sldId id="288" r:id="rId8"/>
    <p:sldId id="260" r:id="rId9"/>
    <p:sldId id="263" r:id="rId10"/>
    <p:sldId id="292" r:id="rId11"/>
    <p:sldId id="262" r:id="rId12"/>
    <p:sldId id="267" r:id="rId13"/>
    <p:sldId id="293" r:id="rId14"/>
    <p:sldId id="291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9" r:id="rId24"/>
    <p:sldId id="305" r:id="rId25"/>
    <p:sldId id="306" r:id="rId26"/>
    <p:sldId id="307" r:id="rId27"/>
    <p:sldId id="308" r:id="rId28"/>
    <p:sldId id="312" r:id="rId29"/>
    <p:sldId id="310" r:id="rId30"/>
    <p:sldId id="311" r:id="rId31"/>
    <p:sldId id="322" r:id="rId32"/>
    <p:sldId id="323" r:id="rId33"/>
    <p:sldId id="324" r:id="rId34"/>
    <p:sldId id="325" r:id="rId35"/>
    <p:sldId id="313" r:id="rId36"/>
    <p:sldId id="314" r:id="rId37"/>
    <p:sldId id="316" r:id="rId38"/>
    <p:sldId id="318" r:id="rId39"/>
    <p:sldId id="319" r:id="rId40"/>
    <p:sldId id="320" r:id="rId41"/>
    <p:sldId id="326" r:id="rId42"/>
    <p:sldId id="321" r:id="rId43"/>
    <p:sldId id="258" r:id="rId44"/>
    <p:sldId id="294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7" autoAdjust="0"/>
  </p:normalViewPr>
  <p:slideViewPr>
    <p:cSldViewPr snapToGrid="0">
      <p:cViewPr varScale="1">
        <p:scale>
          <a:sx n="75" d="100"/>
          <a:sy n="75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Sentence embedding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Dimension 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/>
                      <a:t>“I love you”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917427567992687"/>
                      <c:h val="6.139868151417569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6BB0-45C4-9BA1-DD2C77679BE8}"/>
                </c:ext>
              </c:extLst>
            </c:dLbl>
            <c:dLbl>
              <c:idx val="1"/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/>
                      <a:t>“I like you”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466096311866195"/>
                      <c:h val="7.331497098805743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6BB0-45C4-9BA1-DD2C77679BE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AU"/>
                      <a:t>“I super don’t like you at all”</a:t>
                    </a:r>
                    <a:endParaRPr lang="en-AU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521853754801787"/>
                      <c:h val="0.129781469827138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6BB0-45C4-9BA1-DD2C77679BE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“I hate you”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BB0-45C4-9BA1-DD2C77679B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0.7</c:v>
                </c:pt>
                <c:pt idx="1">
                  <c:v>0.8</c:v>
                </c:pt>
                <c:pt idx="2">
                  <c:v>2.4</c:v>
                </c:pt>
                <c:pt idx="3">
                  <c:v>2.8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2.2000000000000002</c:v>
                </c:pt>
                <c:pt idx="2">
                  <c:v>0.6</c:v>
                </c:pt>
                <c:pt idx="3">
                  <c:v>1.1000000000000001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B0-45C4-9BA1-DD2C77679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668664"/>
        <c:axId val="519675064"/>
      </c:scatterChart>
      <c:valAx>
        <c:axId val="51966866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Dimension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675064"/>
        <c:crosses val="autoZero"/>
        <c:crossBetween val="midCat"/>
      </c:valAx>
      <c:valAx>
        <c:axId val="5196750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Dimension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668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One-hot+CNN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R^2 Score</c:v>
                </c:pt>
                <c:pt idx="1">
                  <c:v>Pearson Correlation Coefficient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0.47</c:v>
                </c:pt>
                <c:pt idx="1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7-41CB-BE9D-C6D9121C3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DNABERT+DENSE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R^2 Score</c:v>
                </c:pt>
                <c:pt idx="1">
                  <c:v>Pearson Correlation Coefficient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0.63</c:v>
                </c:pt>
                <c:pt idx="1">
                  <c:v>0.82599999999999996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17-41CB-BE9D-C6D9121C3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DNABERT+CNN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R^2 Score</c:v>
                </c:pt>
                <c:pt idx="1">
                  <c:v>Pearson Correlation Coefficient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0.61</c:v>
                </c:pt>
                <c:pt idx="1">
                  <c:v>0.78200000000000003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17-41CB-BE9D-C6D9121C30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31880"/>
        <c:axId val="738232200"/>
      </c:barChart>
      <c:catAx>
        <c:axId val="738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32200"/>
        <c:crosses val="autoZero"/>
        <c:auto val="1"/>
        <c:lblAlgn val="ctr"/>
        <c:lblOffset val="100"/>
        <c:noMultiLvlLbl val="0"/>
      </c:catAx>
      <c:valAx>
        <c:axId val="738232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43675969586894"/>
          <c:y val="0.9239408174771323"/>
          <c:w val="0.76745312817273204"/>
          <c:h val="7.2340792922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One-hot+CNN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7.6700000000000004E-2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E-4EB7-8FEF-B207834D7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DNABERT+DENSE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0E-4EB7-8FEF-B207834D7F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DNABERT+CNN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6.6400000000000001E-2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0E-4EB7-8FEF-B207834D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31880"/>
        <c:axId val="738232200"/>
      </c:barChart>
      <c:catAx>
        <c:axId val="73823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32200"/>
        <c:crosses val="autoZero"/>
        <c:auto val="1"/>
        <c:lblAlgn val="ctr"/>
        <c:lblOffset val="100"/>
        <c:noMultiLvlLbl val="0"/>
      </c:catAx>
      <c:valAx>
        <c:axId val="73823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3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43675969586894"/>
          <c:y val="0.9239408174771323"/>
          <c:w val="0.76745312817273204"/>
          <c:h val="7.2340792922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91EC2-6BB9-4B83-A156-EF7D4FD7A244}" type="datetimeFigureOut">
              <a:rPr lang="en-AU" smtClean="0"/>
              <a:t>17/05/2021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B137-E8B6-4FE2-8FD8-6C81FB98EB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86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A set of token embeddings is X, Q,V,K are created from X (matrix multiplied with a learned weight matrix). QK are multiplied and </a:t>
            </a:r>
            <a:r>
              <a:rPr lang="en-AU" sz="1200" dirty="0" err="1">
                <a:cs typeface="Arial" panose="020B0604020202020204" pitchFamily="34" charset="0"/>
              </a:rPr>
              <a:t>softmax’d</a:t>
            </a:r>
            <a:r>
              <a:rPr lang="en-AU" sz="1200" dirty="0">
                <a:cs typeface="Arial" panose="020B0604020202020204" pitchFamily="34" charset="0"/>
              </a:rPr>
              <a:t> to normalise the weights, these are then multiplied with the V matrix to create a weighted matrix</a:t>
            </a:r>
          </a:p>
          <a:p>
            <a:pPr marL="0" indent="0">
              <a:buNone/>
            </a:pPr>
            <a:r>
              <a:rPr lang="en-AU" sz="1200" dirty="0">
                <a:cs typeface="Arial" panose="020B0604020202020204" pitchFamily="34" charset="0"/>
              </a:rPr>
              <a:t>Use single token embedding as example</a:t>
            </a:r>
          </a:p>
          <a:p>
            <a:pPr marL="0" indent="0">
              <a:buNone/>
            </a:pPr>
            <a:r>
              <a:rPr lang="en-AU" sz="1200" dirty="0">
                <a:cs typeface="Arial" panose="020B0604020202020204" pitchFamily="34" charset="0"/>
              </a:rPr>
              <a:t>Single </a:t>
            </a:r>
            <a:r>
              <a:rPr lang="en-AU" sz="1200" dirty="0" err="1">
                <a:cs typeface="Arial" panose="020B0604020202020204" pitchFamily="34" charset="0"/>
              </a:rPr>
              <a:t>tken</a:t>
            </a:r>
            <a:r>
              <a:rPr lang="en-AU" sz="1200" dirty="0">
                <a:cs typeface="Arial" panose="020B0604020202020204" pitchFamily="34" charset="0"/>
              </a:rPr>
              <a:t> embedding </a:t>
            </a:r>
            <a:r>
              <a:rPr lang="en-AU" sz="1200" dirty="0" err="1">
                <a:cs typeface="Arial" panose="020B0604020202020204" pitchFamily="34" charset="0"/>
              </a:rPr>
              <a:t>ultiplied</a:t>
            </a:r>
            <a:r>
              <a:rPr lang="en-AU" sz="1200" dirty="0">
                <a:cs typeface="Arial" panose="020B0604020202020204" pitchFamily="34" charset="0"/>
              </a:rPr>
              <a:t> by matrix of many token embeddings to get m-dim vector, apply soft max and this provides a weighting for each token relative to the query token. Finally multiply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974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</a:t>
            </a:r>
            <a:r>
              <a:rPr lang="en-AU" dirty="0" err="1"/>
              <a:t>ghe</a:t>
            </a:r>
            <a:r>
              <a:rPr lang="en-AU" dirty="0"/>
              <a:t> matrix better, use a longer sequence</a:t>
            </a:r>
          </a:p>
          <a:p>
            <a:r>
              <a:rPr lang="en-AU" dirty="0" err="1"/>
              <a:t>Ezplain</a:t>
            </a:r>
            <a:r>
              <a:rPr lang="en-AU" dirty="0"/>
              <a:t> step by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52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27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CNN and other techniques focus on local DNA elements and aren’t able to take in global contextual information</a:t>
            </a:r>
          </a:p>
          <a:p>
            <a:r>
              <a:rPr lang="en-AU" dirty="0"/>
              <a:t>DNABERT on the other hand is trained on a large corpus of DNA which allows it to have a more comprehensive understanding of DNA semantics and when passing inputs to the model, it considers the entire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17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think of each model as a mathematical function that takes in an input and returns an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1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78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96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45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8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772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All models overpredict, likely because the labels are skewed towards the higher values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69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overview at the beginning of the background</a:t>
            </a:r>
          </a:p>
          <a:p>
            <a:r>
              <a:rPr lang="en-AU" dirty="0"/>
              <a:t>What the project is based on (papers), findings</a:t>
            </a:r>
          </a:p>
          <a:p>
            <a:r>
              <a:rPr lang="en-AU" dirty="0"/>
              <a:t>Add page numbers</a:t>
            </a:r>
          </a:p>
          <a:p>
            <a:r>
              <a:rPr lang="en-AU" dirty="0"/>
              <a:t>After each section return to contents page to keep everyone on track</a:t>
            </a:r>
          </a:p>
          <a:p>
            <a:r>
              <a:rPr lang="en-AU" dirty="0"/>
              <a:t>Spend up to 10 mins or less on background, make a stronger link between background and actual work done</a:t>
            </a:r>
          </a:p>
          <a:p>
            <a:r>
              <a:rPr lang="en-AU" dirty="0"/>
              <a:t>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80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35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58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49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23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Therefore, we can define the same model architectures and they will work for either task, we just need to tweak the final layer of each model to return the correct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51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EB137-E8B6-4FE2-8FD8-6C81FB98EBC5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552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overview at the beginning of the background</a:t>
            </a:r>
          </a:p>
          <a:p>
            <a:r>
              <a:rPr lang="en-AU" dirty="0"/>
              <a:t>What the project is based on (papers), findings</a:t>
            </a:r>
          </a:p>
          <a:p>
            <a:r>
              <a:rPr lang="en-AU" dirty="0"/>
              <a:t>Add page numbers</a:t>
            </a:r>
          </a:p>
          <a:p>
            <a:r>
              <a:rPr lang="en-AU" dirty="0"/>
              <a:t>After each section return to contents page to keep everyone on track</a:t>
            </a:r>
          </a:p>
          <a:p>
            <a:r>
              <a:rPr lang="en-AU" dirty="0"/>
              <a:t>Spend up to 10 mins or less on background, make a stronger link between background and actual work done</a:t>
            </a:r>
          </a:p>
          <a:p>
            <a:r>
              <a:rPr lang="en-AU" dirty="0"/>
              <a:t>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06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overview at the beginning of the background</a:t>
            </a:r>
          </a:p>
          <a:p>
            <a:r>
              <a:rPr lang="en-AU" dirty="0"/>
              <a:t>What the project is based on (papers), findings</a:t>
            </a:r>
          </a:p>
          <a:p>
            <a:r>
              <a:rPr lang="en-AU" dirty="0"/>
              <a:t>Add page numbers</a:t>
            </a:r>
          </a:p>
          <a:p>
            <a:r>
              <a:rPr lang="en-AU" dirty="0"/>
              <a:t>After each section return to contents page to keep everyone on track</a:t>
            </a:r>
          </a:p>
          <a:p>
            <a:r>
              <a:rPr lang="en-AU" dirty="0"/>
              <a:t>Spend up to 10 mins or less on background, make a stronger link between background and actual work done</a:t>
            </a:r>
          </a:p>
          <a:p>
            <a:r>
              <a:rPr lang="en-AU" dirty="0"/>
              <a:t>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54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overview at the beginning of the background</a:t>
            </a:r>
          </a:p>
          <a:p>
            <a:r>
              <a:rPr lang="en-AU" dirty="0"/>
              <a:t>What the project is based on (papers), findings</a:t>
            </a:r>
          </a:p>
          <a:p>
            <a:r>
              <a:rPr lang="en-AU" dirty="0"/>
              <a:t>Add page numbers</a:t>
            </a:r>
          </a:p>
          <a:p>
            <a:r>
              <a:rPr lang="en-AU" dirty="0"/>
              <a:t>After each section return to contents page to keep everyone on track</a:t>
            </a:r>
          </a:p>
          <a:p>
            <a:r>
              <a:rPr lang="en-AU" dirty="0"/>
              <a:t>Spend up to 10 mins or less on background, make a stronger link between background and actual work done</a:t>
            </a:r>
          </a:p>
          <a:p>
            <a:r>
              <a:rPr lang="en-AU" dirty="0"/>
              <a:t>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7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 a real example</a:t>
            </a:r>
          </a:p>
          <a:p>
            <a:r>
              <a:rPr lang="en-AU" dirty="0"/>
              <a:t>Use GFP (include a picture) as an example of how </a:t>
            </a:r>
            <a:r>
              <a:rPr lang="en-AU" dirty="0" err="1"/>
              <a:t>promtoers</a:t>
            </a:r>
            <a:r>
              <a:rPr lang="en-AU" dirty="0"/>
              <a:t> work in general</a:t>
            </a:r>
          </a:p>
          <a:p>
            <a:r>
              <a:rPr lang="en-AU" dirty="0"/>
              <a:t>Give a higher order example of how </a:t>
            </a:r>
            <a:r>
              <a:rPr lang="en-AU" dirty="0" err="1"/>
              <a:t>tfs</a:t>
            </a:r>
            <a:r>
              <a:rPr lang="en-AU" dirty="0"/>
              <a:t> recognise promoters as almost a signal to start transcription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8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cs typeface="Arial" panose="020B0604020202020204" pitchFamily="34" charset="0"/>
              </a:rPr>
              <a:t>This is a vague question, here are two ways this question can be answered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57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Say how classification is 1,0</a:t>
            </a:r>
          </a:p>
          <a:p>
            <a:r>
              <a:rPr lang="en-AU" dirty="0"/>
              <a:t>Regression is continuum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84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Clearly separate the two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99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think of each model as a mathematical function that takes in an input and returns an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AB761-EB4A-40E6-A5CB-386BC77FDEA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2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A95-DCDE-452C-99FF-AF253F787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FCA7C-07CA-4576-AF5D-4E5BC4E9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B168-9C93-4432-8585-56DC155A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394-B26A-42CE-B81A-AEDA6EA7D9FA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8B71-D8F6-460A-9BED-373A70D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8C1F-1679-4D67-B083-AED741F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8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7DF-181A-4148-AFA1-88260650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83038-E8E9-4CD1-952E-2A7A4A59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E23C-492A-4F4E-83BD-67450FE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816-BFBA-431A-81C0-2DE2A897910B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D9A5-4563-4ECA-A66B-CAC5DA0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8FF3-4C70-44DD-88D9-2249380A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9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59B86-489E-4E62-876A-5FC9CACA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CB23-BA0A-4085-A2BA-BD780D02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1F50-2B15-4351-A588-1AF51107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A868-EE9B-4D58-943C-7CCCAC7ED83E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D022-AEBA-4CD2-AAE3-BED9BC36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47D2-F805-45DA-AC0F-CDAFEB8B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63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4495-0762-4D03-B30F-9FB140A4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5E4A-CC92-4C62-A058-60F84E06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CF2C-BC37-4499-9BEA-D9138DBA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F3C2-20AB-45D4-BDF2-81D3ACB39277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7B65-ECD9-4D4B-B000-2800BCF0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C58A-FDAE-4179-96D1-8FEC3C6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A55A-C9DC-47C9-9376-7CA8FCB8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8690-8314-4024-80E2-73B14F4E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3770-15FC-4A45-95BB-3925F71C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D73B-BDAB-4784-94AE-40CE78B29B4A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434D-5476-4118-B5CC-4D6485CE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7804-804A-4C1E-BF44-56A421DD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4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F67-F358-4348-9D14-D0FD23D6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DD69-B6B3-462E-9086-A7F900C3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2B75-42BD-4E1C-BF60-2B9E874D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E14C-0ABC-4598-9B3C-4187A485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B2D8-5714-4DCA-85F8-E2FD374B0B68}" type="datetime1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DD91-649C-4510-8791-CCC99896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7DE2-76A5-4C6E-80CA-37340844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D96-7A3D-4FCB-ACEE-18A2DFF6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0E91-16C5-43D4-B2B8-7072F161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E413-2B98-4343-9A3E-21871F09C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88357-5AB1-42DB-9CBD-EBD27E69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1F568-0909-4E5B-91D2-EC367C447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5A934-1D3F-4F4F-B04B-BB6774CB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49E0-F0B8-4468-9111-A0B12095F2CA}" type="datetime1">
              <a:rPr lang="en-AU" smtClean="0"/>
              <a:t>19/05/2021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3ADB8-3600-42D4-BBC0-3C83B481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F026-AB5B-49C0-B182-ECBCA29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63A8-DC14-49B8-A5A3-D7551582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F858D-8BE4-4093-870E-D84012BA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0D6-DC8D-483C-BF34-E2D8B836B339}" type="datetime1">
              <a:rPr lang="en-AU" smtClean="0"/>
              <a:t>19/05/2021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28135-7314-4156-8A77-2EDEA6C5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206F3-1213-4B6F-9FEB-134ECDD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87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B78A-B1EC-4605-BB64-309D9625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0289-A02E-4E0F-AF70-4B9B1590A271}" type="datetime1">
              <a:rPr lang="en-AU" smtClean="0"/>
              <a:t>19/05/2021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6D4A6-20F1-464C-B105-49BB6A5F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A404C-AE34-4C6A-9289-71D8E64D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4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52CB-4DCB-4E5D-B502-474863CF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621A-9F71-4E64-AB3D-A9A4621F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AB11-0E86-4E69-B347-CCA7836E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CE74-547D-479A-8B23-30BF68B9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9FED-7DA2-4303-81AA-82557B2A2844}" type="datetime1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6DAF-F0BC-4E86-867D-4309467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99FCB-2901-40FA-A641-9C5F5157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6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B5BE-EBC0-4F3A-82DB-17FD7783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5F51F-8FE9-4FB6-B261-2392E1F2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7D5D-8006-4600-9CEA-98E1A41F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F894-0EB0-43DA-A8BA-8B13A5A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9F0-BE99-4D58-BDF7-0EF40AD7A321}" type="datetime1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875D-D553-47C8-9726-19D0836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3EC6-57FC-4DC4-9CE5-233E5D4F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3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C535C-C066-4B58-A76F-6460710D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396B-CAE1-4191-84EA-C6950BC65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1230-8709-487A-A3FF-017BC97F0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A492-245D-410A-979C-E3B9250BD78B}" type="datetime1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0434-B49D-4F2A-AE02-E1402A1C5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341A-FFBE-4491-BB17-FF5F4A2DC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4406" y="6243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FD52-A1D5-415F-B519-3CD75FC56B4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4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transformers/task_summary.html" TargetMode="External"/><Relationship Id="rId3" Type="http://schemas.openxmlformats.org/officeDocument/2006/relationships/hyperlink" Target="https://doi.org/10.1096/fasebj.10.4.8647344" TargetMode="External"/><Relationship Id="rId7" Type="http://schemas.openxmlformats.org/officeDocument/2006/relationships/hyperlink" Target="https://doi-org.virtual.anu.edu.au/10.1093/bioinformatics/btab08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lammar.github.io/illustrated-transformer/" TargetMode="External"/><Relationship Id="rId5" Type="http://schemas.openxmlformats.org/officeDocument/2006/relationships/hyperlink" Target="https://doi.org/10.1038/s41467-020-15977-4" TargetMode="External"/><Relationship Id="rId4" Type="http://schemas.openxmlformats.org/officeDocument/2006/relationships/hyperlink" Target="https://doi.org/10.3389/fgene.2019.00286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FF2EB6-6116-4525-886A-68CA281F37AE}"/>
              </a:ext>
            </a:extLst>
          </p:cNvPr>
          <p:cNvSpPr txBox="1">
            <a:spLocks/>
          </p:cNvSpPr>
          <p:nvPr/>
        </p:nvSpPr>
        <p:spPr>
          <a:xfrm>
            <a:off x="1676400" y="2006601"/>
            <a:ext cx="9144000" cy="1655762"/>
          </a:xfrm>
          <a:prstGeom prst="rect">
            <a:avLst/>
          </a:prstGeom>
          <a:solidFill>
            <a:schemeClr val="bg1">
              <a:alpha val="69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Applying machine learning to biological promoters</a:t>
            </a:r>
            <a:endParaRPr lang="en-AU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61212D-D92F-4217-BDE7-1F7854773A0E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Nathan Hu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622F2-79A3-4AC2-9024-1B74DE65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11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9624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237CA-2937-4F08-9C33-E6AA7C3EDB9F}"/>
              </a:ext>
            </a:extLst>
          </p:cNvPr>
          <p:cNvSpPr txBox="1">
            <a:spLocks/>
          </p:cNvSpPr>
          <p:nvPr/>
        </p:nvSpPr>
        <p:spPr>
          <a:xfrm>
            <a:off x="2147884" y="1832598"/>
            <a:ext cx="7529516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17E9-E413-4BA2-9589-8E477925C1CE}"/>
              </a:ext>
            </a:extLst>
          </p:cNvPr>
          <p:cNvSpPr txBox="1"/>
          <p:nvPr/>
        </p:nvSpPr>
        <p:spPr>
          <a:xfrm>
            <a:off x="8354114" y="1845917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DNA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9808-4F73-43D4-8BF2-9060D06F3961}"/>
              </a:ext>
            </a:extLst>
          </p:cNvPr>
          <p:cNvSpPr txBox="1"/>
          <p:nvPr/>
        </p:nvSpPr>
        <p:spPr>
          <a:xfrm>
            <a:off x="6946999" y="3522706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Blackbox model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019266-44DD-48F4-A6BD-24866D2E1282}"/>
              </a:ext>
            </a:extLst>
          </p:cNvPr>
          <p:cNvSpPr/>
          <p:nvPr/>
        </p:nvSpPr>
        <p:spPr>
          <a:xfrm>
            <a:off x="5633154" y="467395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40B916-9044-4308-86D6-0CBC5D4FCA33}"/>
              </a:ext>
            </a:extLst>
          </p:cNvPr>
          <p:cNvSpPr/>
          <p:nvPr/>
        </p:nvSpPr>
        <p:spPr>
          <a:xfrm rot="16200000">
            <a:off x="5160186" y="2836155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6EB5A5-1DC7-4815-9246-ED4F381F2F29}"/>
              </a:ext>
            </a:extLst>
          </p:cNvPr>
          <p:cNvSpPr/>
          <p:nvPr/>
        </p:nvSpPr>
        <p:spPr>
          <a:xfrm>
            <a:off x="5722474" y="2356469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9B1D9-A37A-414D-8A5F-9713478ED427}"/>
              </a:ext>
            </a:extLst>
          </p:cNvPr>
          <p:cNvSpPr txBox="1"/>
          <p:nvPr/>
        </p:nvSpPr>
        <p:spPr>
          <a:xfrm>
            <a:off x="5168199" y="3344344"/>
            <a:ext cx="153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REGRESSION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/>
              <p:nvPr/>
            </p:nvSpPr>
            <p:spPr>
              <a:xfrm>
                <a:off x="4800602" y="513394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2" y="5133949"/>
                <a:ext cx="2152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BC34C1-FCDA-4363-BF98-E2FBE45EBFE2}"/>
              </a:ext>
            </a:extLst>
          </p:cNvPr>
          <p:cNvSpPr txBox="1"/>
          <p:nvPr/>
        </p:nvSpPr>
        <p:spPr>
          <a:xfrm>
            <a:off x="6705206" y="4990893"/>
            <a:ext cx="23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Model output 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</a:rPr>
              <a:t>(promoter strength)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F780243-F375-4AC1-95AB-ACA41A2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5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DNA vector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566988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DNA is a sequence of 4 base pairs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25F381-B0B3-4CAA-81F7-A29DC2AE2995}"/>
              </a:ext>
            </a:extLst>
          </p:cNvPr>
          <p:cNvSpPr txBox="1">
            <a:spLocks/>
          </p:cNvSpPr>
          <p:nvPr/>
        </p:nvSpPr>
        <p:spPr>
          <a:xfrm>
            <a:off x="838200" y="3692724"/>
            <a:ext cx="9982200" cy="122515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How do we represent a sequence such as </a:t>
            </a:r>
            <a:r>
              <a:rPr lang="en-AU" dirty="0">
                <a:solidFill>
                  <a:srgbClr val="FF0000"/>
                </a:solidFill>
              </a:rPr>
              <a:t>A</a:t>
            </a:r>
            <a:r>
              <a:rPr lang="en-AU" dirty="0">
                <a:solidFill>
                  <a:schemeClr val="accent4"/>
                </a:solidFill>
              </a:rPr>
              <a:t>TT</a:t>
            </a:r>
            <a:r>
              <a:rPr lang="en-AU" dirty="0">
                <a:solidFill>
                  <a:schemeClr val="accent6"/>
                </a:solidFill>
              </a:rPr>
              <a:t>G</a:t>
            </a:r>
            <a:r>
              <a:rPr lang="en-AU" dirty="0">
                <a:solidFill>
                  <a:schemeClr val="accent1"/>
                </a:solidFill>
              </a:rPr>
              <a:t>C</a:t>
            </a:r>
            <a:r>
              <a:rPr lang="en-AU" dirty="0">
                <a:solidFill>
                  <a:schemeClr val="accent4"/>
                </a:solidFill>
              </a:rPr>
              <a:t>T </a:t>
            </a:r>
            <a:r>
              <a:rPr lang="en-AU" dirty="0">
                <a:cs typeface="Arial" panose="020B0604020202020204" pitchFamily="34" charset="0"/>
              </a:rPr>
              <a:t>in a computer readable way?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CCFAA5-6E6B-4AF6-B511-1A24BF60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7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3"/>
    </mc:Choice>
    <mc:Fallback xmlns="">
      <p:transition spd="slow" advTm="162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257675" cy="966786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One-hot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826BD-4CC1-49D6-869B-E40C30FAC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962" y="2090736"/>
                <a:ext cx="9977438" cy="19716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1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>
                    <a:cs typeface="Arial" panose="020B0604020202020204" pitchFamily="34" charset="0"/>
                  </a:rPr>
                  <a:t>Each base represented by a vector:</a:t>
                </a:r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AU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AU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826BD-4CC1-49D6-869B-E40C30FA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" y="2090736"/>
                <a:ext cx="9977438" cy="1971675"/>
              </a:xfrm>
              <a:prstGeom prst="rect">
                <a:avLst/>
              </a:prstGeom>
              <a:blipFill>
                <a:blip r:embed="rId3"/>
                <a:stretch>
                  <a:fillRect l="-916" t="-7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D25F381-B0B3-4CAA-81F7-A29DC2AE29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76725"/>
                <a:ext cx="9977438" cy="19716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1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>
                    <a:cs typeface="Arial" panose="020B0604020202020204" pitchFamily="34" charset="0"/>
                  </a:rPr>
                  <a:t>A sequence is represented by a 2D matrix:</a:t>
                </a:r>
              </a:p>
              <a:p>
                <a:pPr marL="0" indent="0" algn="ctr">
                  <a:buNone/>
                </a:pPr>
                <a:endParaRPr lang="en-AU" dirty="0"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AU" dirty="0">
                    <a:cs typeface="Arial" panose="020B0604020202020204" pitchFamily="34" charset="0"/>
                  </a:rPr>
                  <a:t>ATTGCT becomes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AU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D25F381-B0B3-4CAA-81F7-A29DC2AE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6725"/>
                <a:ext cx="9977438" cy="1971675"/>
              </a:xfrm>
              <a:prstGeom prst="rect">
                <a:avLst/>
              </a:prstGeom>
              <a:blipFill>
                <a:blip r:embed="rId4"/>
                <a:stretch>
                  <a:fillRect l="-978" t="-7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0067D9-E5B6-4646-AB98-9A1C09147C1E}"/>
              </a:ext>
            </a:extLst>
          </p:cNvPr>
          <p:cNvSpPr txBox="1"/>
          <p:nvPr/>
        </p:nvSpPr>
        <p:spPr>
          <a:xfrm>
            <a:off x="6311631" y="4481586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A </a:t>
            </a:r>
            <a:r>
              <a:rPr lang="en-AU" dirty="0">
                <a:solidFill>
                  <a:schemeClr val="accent4"/>
                </a:solidFill>
              </a:rPr>
              <a:t>T T </a:t>
            </a:r>
            <a:r>
              <a:rPr lang="en-AU" dirty="0">
                <a:solidFill>
                  <a:schemeClr val="accent6"/>
                </a:solidFill>
              </a:rPr>
              <a:t>G</a:t>
            </a: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C</a:t>
            </a:r>
            <a:r>
              <a:rPr lang="en-AU" dirty="0"/>
              <a:t> </a:t>
            </a:r>
            <a:r>
              <a:rPr lang="en-AU" dirty="0">
                <a:solidFill>
                  <a:schemeClr val="accent4"/>
                </a:solidFill>
              </a:rPr>
              <a:t>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A0A1A-4B2E-4FC5-9F35-234975B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9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1"/>
    </mc:Choice>
    <mc:Fallback xmlns="">
      <p:transition spd="slow" advTm="24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4" y="289798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What architectures can we use?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7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947137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Convolutional neural network (CNN)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24E529-576B-417D-BDB1-AF2579EFA0E4}"/>
              </a:ext>
            </a:extLst>
          </p:cNvPr>
          <p:cNvSpPr txBox="1">
            <a:spLocks/>
          </p:cNvSpPr>
          <p:nvPr/>
        </p:nvSpPr>
        <p:spPr>
          <a:xfrm>
            <a:off x="838200" y="2017919"/>
            <a:ext cx="9467850" cy="1496806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Usually applied to images and video</a:t>
            </a:r>
          </a:p>
          <a:p>
            <a:r>
              <a:rPr lang="en-AU" dirty="0">
                <a:cs typeface="Arial" panose="020B0604020202020204" pitchFamily="34" charset="0"/>
              </a:rPr>
              <a:t>Based off the concept of a convolution</a:t>
            </a:r>
          </a:p>
          <a:p>
            <a:r>
              <a:rPr lang="en-AU" dirty="0">
                <a:cs typeface="Arial" panose="020B0604020202020204" pitchFamily="34" charset="0"/>
              </a:rPr>
              <a:t>Focuses on the input 1 section at a time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8F971AA-E886-4C07-B2D8-916437682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0" r="16800" b="24600"/>
          <a:stretch/>
        </p:blipFill>
        <p:spPr>
          <a:xfrm>
            <a:off x="1822937" y="3795713"/>
            <a:ext cx="7924800" cy="2452687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90FA8A6-B256-467D-9504-D96032187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5" r="16250" b="23281"/>
          <a:stretch/>
        </p:blipFill>
        <p:spPr>
          <a:xfrm>
            <a:off x="1822937" y="3771900"/>
            <a:ext cx="7924800" cy="2476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2B1F9-593E-4BCB-AAD4-CE14C993F2C5}"/>
              </a:ext>
            </a:extLst>
          </p:cNvPr>
          <p:cNvSpPr txBox="1"/>
          <p:nvPr/>
        </p:nvSpPr>
        <p:spPr>
          <a:xfrm>
            <a:off x="5572125" y="39528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39545-F604-45C6-8B24-2ABF8E30269D}"/>
              </a:ext>
            </a:extLst>
          </p:cNvPr>
          <p:cNvSpPr txBox="1"/>
          <p:nvPr/>
        </p:nvSpPr>
        <p:spPr>
          <a:xfrm>
            <a:off x="8062372" y="412100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Feature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96A60-64A2-49AE-840E-FD0F49616CE6}"/>
              </a:ext>
            </a:extLst>
          </p:cNvPr>
          <p:cNvSpPr txBox="1"/>
          <p:nvPr/>
        </p:nvSpPr>
        <p:spPr>
          <a:xfrm>
            <a:off x="3179288" y="35147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Input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DFCF987-04DF-4788-8862-A8D10795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03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595663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Pipeline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237CA-2937-4F08-9C33-E6AA7C3EDB9F}"/>
              </a:ext>
            </a:extLst>
          </p:cNvPr>
          <p:cNvSpPr txBox="1">
            <a:spLocks/>
          </p:cNvSpPr>
          <p:nvPr/>
        </p:nvSpPr>
        <p:spPr>
          <a:xfrm>
            <a:off x="2400298" y="1374481"/>
            <a:ext cx="7294123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17E9-E413-4BA2-9589-8E477925C1CE}"/>
              </a:ext>
            </a:extLst>
          </p:cNvPr>
          <p:cNvSpPr txBox="1"/>
          <p:nvPr/>
        </p:nvSpPr>
        <p:spPr>
          <a:xfrm>
            <a:off x="8371136" y="1387800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DNA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9808-4F73-43D4-8BF2-9060D06F3961}"/>
              </a:ext>
            </a:extLst>
          </p:cNvPr>
          <p:cNvSpPr txBox="1"/>
          <p:nvPr/>
        </p:nvSpPr>
        <p:spPr>
          <a:xfrm>
            <a:off x="8371136" y="4465322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Blackbox model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019266-44DD-48F4-A6BD-24866D2E1282}"/>
              </a:ext>
            </a:extLst>
          </p:cNvPr>
          <p:cNvSpPr/>
          <p:nvPr/>
        </p:nvSpPr>
        <p:spPr>
          <a:xfrm>
            <a:off x="5710977" y="563639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40B916-9044-4308-86D6-0CBC5D4FCA33}"/>
              </a:ext>
            </a:extLst>
          </p:cNvPr>
          <p:cNvSpPr/>
          <p:nvPr/>
        </p:nvSpPr>
        <p:spPr>
          <a:xfrm rot="16200000">
            <a:off x="5238009" y="3798595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6EB5A5-1DC7-4815-9246-ED4F381F2F29}"/>
              </a:ext>
            </a:extLst>
          </p:cNvPr>
          <p:cNvSpPr/>
          <p:nvPr/>
        </p:nvSpPr>
        <p:spPr>
          <a:xfrm>
            <a:off x="5739496" y="1869168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9B1D9-A37A-414D-8A5F-9713478ED427}"/>
              </a:ext>
            </a:extLst>
          </p:cNvPr>
          <p:cNvSpPr txBox="1"/>
          <p:nvPr/>
        </p:nvSpPr>
        <p:spPr>
          <a:xfrm>
            <a:off x="5226567" y="4433280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/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BC34C1-FCDA-4363-BF98-E2FBE45EBFE2}"/>
              </a:ext>
            </a:extLst>
          </p:cNvPr>
          <p:cNvSpPr txBox="1"/>
          <p:nvPr/>
        </p:nvSpPr>
        <p:spPr>
          <a:xfrm>
            <a:off x="8369984" y="5773223"/>
            <a:ext cx="23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Model output 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</a:rPr>
              <a:t>(promoter strength)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C6D7F2A-1B6C-419E-830D-3049255C3B1B}"/>
              </a:ext>
            </a:extLst>
          </p:cNvPr>
          <p:cNvSpPr/>
          <p:nvPr/>
        </p:nvSpPr>
        <p:spPr>
          <a:xfrm>
            <a:off x="5723617" y="3460043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8BCC1-13CC-4C91-B920-3A8ED55CD06A}"/>
              </a:ext>
            </a:extLst>
          </p:cNvPr>
          <p:cNvSpPr txBox="1"/>
          <p:nvPr/>
        </p:nvSpPr>
        <p:spPr>
          <a:xfrm>
            <a:off x="8371136" y="256078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One-hot encoding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7D677-A772-42F5-9B11-BC3B4CBA35A5}"/>
                  </a:ext>
                </a:extLst>
              </p:cNvPr>
              <p:cNvSpPr txBox="1"/>
              <p:nvPr/>
            </p:nvSpPr>
            <p:spPr>
              <a:xfrm>
                <a:off x="5336446" y="2327427"/>
                <a:ext cx="1203769" cy="92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7D677-A772-42F5-9B11-BC3B4CBA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46" y="2327427"/>
                <a:ext cx="1203769" cy="924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3FE7-A96D-481C-A754-9C9A6007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7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6" grpId="0"/>
      <p:bldP spid="18" grpId="0"/>
      <p:bldP spid="20" grpId="0"/>
      <p:bldP spid="21" grpId="0" animBg="1"/>
      <p:bldP spid="2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How else can we represent a sequence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100060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We have one-hot encoding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25F381-B0B3-4CAA-81F7-A29DC2AE2995}"/>
              </a:ext>
            </a:extLst>
          </p:cNvPr>
          <p:cNvSpPr txBox="1">
            <a:spLocks/>
          </p:cNvSpPr>
          <p:nvPr/>
        </p:nvSpPr>
        <p:spPr>
          <a:xfrm>
            <a:off x="838200" y="3180943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Another approach is to learn a representation for DNA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67400-C96B-46F3-BD1C-88204E9E8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9" b="62952"/>
          <a:stretch/>
        </p:blipFill>
        <p:spPr>
          <a:xfrm>
            <a:off x="2582044" y="4616938"/>
            <a:ext cx="7411670" cy="131693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4228-8109-42B9-8E86-580AC05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E9357-1D41-499B-A4FA-733303DFD932}"/>
              </a:ext>
            </a:extLst>
          </p:cNvPr>
          <p:cNvSpPr txBox="1"/>
          <p:nvPr/>
        </p:nvSpPr>
        <p:spPr>
          <a:xfrm>
            <a:off x="9876874" y="4432272"/>
            <a:ext cx="23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A6B00-CCE2-4AB4-8559-54EA25ACA2D7}"/>
              </a:ext>
            </a:extLst>
          </p:cNvPr>
          <p:cNvSpPr txBox="1"/>
          <p:nvPr/>
        </p:nvSpPr>
        <p:spPr>
          <a:xfrm>
            <a:off x="324394" y="6238931"/>
            <a:ext cx="6106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AU" sz="12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 et al. 2021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4191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3"/>
    </mc:Choice>
    <mc:Fallback xmlns=""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DNABERT</a:t>
            </a:r>
            <a:r>
              <a:rPr lang="en-AU" baseline="30000" dirty="0"/>
              <a:t>5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100060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Based off BERT</a:t>
            </a:r>
            <a:r>
              <a:rPr lang="en-AU" baseline="30000" dirty="0">
                <a:cs typeface="Arial" panose="020B0604020202020204" pitchFamily="34" charset="0"/>
              </a:rPr>
              <a:t>7</a:t>
            </a:r>
            <a:r>
              <a:rPr lang="en-AU" dirty="0">
                <a:cs typeface="Arial" panose="020B0604020202020204" pitchFamily="34" charset="0"/>
              </a:rPr>
              <a:t>, a state-of-the-art natural language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BE9C8-A97E-4849-A8AB-66168B72B632}"/>
              </a:ext>
            </a:extLst>
          </p:cNvPr>
          <p:cNvSpPr txBox="1">
            <a:spLocks/>
          </p:cNvSpPr>
          <p:nvPr/>
        </p:nvSpPr>
        <p:spPr>
          <a:xfrm>
            <a:off x="838200" y="3014766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Able to take in sentences as input and make different predictions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FC208-344E-4DAA-ABCB-E64F1E44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17</a:t>
            </a:fld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05709-6360-497C-8AF3-A4AFB6AAA725}"/>
              </a:ext>
            </a:extLst>
          </p:cNvPr>
          <p:cNvSpPr txBox="1"/>
          <p:nvPr/>
        </p:nvSpPr>
        <p:spPr>
          <a:xfrm>
            <a:off x="231228" y="62431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en-AU" sz="12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Devlin et al. 2018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17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BERT</a:t>
            </a:r>
            <a:r>
              <a:rPr lang="en-AU" baseline="30000" dirty="0"/>
              <a:t>7</a:t>
            </a:r>
            <a:r>
              <a:rPr lang="en-AU" dirty="0"/>
              <a:t> Language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100060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Sentiment analysis</a:t>
            </a:r>
            <a:r>
              <a:rPr lang="en-AU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BE9C8-A97E-4849-A8AB-66168B72B632}"/>
              </a:ext>
            </a:extLst>
          </p:cNvPr>
          <p:cNvSpPr txBox="1">
            <a:spLocks/>
          </p:cNvSpPr>
          <p:nvPr/>
        </p:nvSpPr>
        <p:spPr>
          <a:xfrm>
            <a:off x="1282863" y="4642324"/>
            <a:ext cx="2021732" cy="5455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 love you”</a:t>
            </a:r>
          </a:p>
        </p:txBody>
      </p:sp>
      <p:pic>
        <p:nvPicPr>
          <p:cNvPr id="1026" name="Picture 2" descr="Getting all emotional with BERT - UXM">
            <a:extLst>
              <a:ext uri="{FF2B5EF4-FFF2-40B4-BE49-F238E27FC236}">
                <a16:creationId xmlns:a16="http://schemas.microsoft.com/office/drawing/2014/main" id="{9158C615-7353-405F-8816-CD9EEBAA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4868" y="3461222"/>
            <a:ext cx="4608384" cy="25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410FDC6-B5B9-43B6-A272-B306BEC0549E}"/>
              </a:ext>
            </a:extLst>
          </p:cNvPr>
          <p:cNvSpPr/>
          <p:nvPr/>
        </p:nvSpPr>
        <p:spPr>
          <a:xfrm>
            <a:off x="3956347" y="4757330"/>
            <a:ext cx="924128" cy="3819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F32AB-DFFC-405D-9BF6-47E7B4661D64}"/>
              </a:ext>
            </a:extLst>
          </p:cNvPr>
          <p:cNvSpPr txBox="1"/>
          <p:nvPr/>
        </p:nvSpPr>
        <p:spPr>
          <a:xfrm>
            <a:off x="5386313" y="6063520"/>
            <a:ext cx="169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BERT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5002358-71E2-46D5-BD75-5F2EF20CF0F5}"/>
              </a:ext>
            </a:extLst>
          </p:cNvPr>
          <p:cNvSpPr/>
          <p:nvPr/>
        </p:nvSpPr>
        <p:spPr>
          <a:xfrm>
            <a:off x="8285156" y="4078928"/>
            <a:ext cx="2354093" cy="1293779"/>
          </a:xfrm>
          <a:prstGeom prst="wedgeEllipseCallout">
            <a:avLst>
              <a:gd name="adj1" fmla="val -77445"/>
              <a:gd name="adj2" fmla="val 66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 think this sentence is </a:t>
            </a:r>
            <a:r>
              <a:rPr lang="en-AU" b="1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8545CE-5601-41D9-B116-FBB3EC2778FD}"/>
              </a:ext>
            </a:extLst>
          </p:cNvPr>
          <p:cNvSpPr txBox="1">
            <a:spLocks/>
          </p:cNvSpPr>
          <p:nvPr/>
        </p:nvSpPr>
        <p:spPr>
          <a:xfrm>
            <a:off x="1296340" y="4675507"/>
            <a:ext cx="2021732" cy="5455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 hate you”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3401162-FAE2-4F94-B389-78DA761EBA55}"/>
              </a:ext>
            </a:extLst>
          </p:cNvPr>
          <p:cNvSpPr/>
          <p:nvPr/>
        </p:nvSpPr>
        <p:spPr>
          <a:xfrm>
            <a:off x="8285155" y="4078927"/>
            <a:ext cx="2354093" cy="1293779"/>
          </a:xfrm>
          <a:prstGeom prst="wedgeEllipseCallout">
            <a:avLst>
              <a:gd name="adj1" fmla="val -77445"/>
              <a:gd name="adj2" fmla="val 66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 think this sentence is </a:t>
            </a:r>
            <a:r>
              <a:rPr lang="en-AU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BB394D-08C5-4D6F-8524-5E733BA7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18</a:t>
            </a:fld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C86BB-8A5A-4583-9C61-0C7E23A7D28A}"/>
              </a:ext>
            </a:extLst>
          </p:cNvPr>
          <p:cNvSpPr txBox="1"/>
          <p:nvPr/>
        </p:nvSpPr>
        <p:spPr>
          <a:xfrm>
            <a:off x="287753" y="6286720"/>
            <a:ext cx="6106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A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Hugging Face 2020 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65E40-B5CC-47CC-8C1C-AD04A1F3FDBB}"/>
              </a:ext>
            </a:extLst>
          </p:cNvPr>
          <p:cNvSpPr txBox="1"/>
          <p:nvPr/>
        </p:nvSpPr>
        <p:spPr>
          <a:xfrm>
            <a:off x="287753" y="64839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en-AU" sz="12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Devlin et al. 2018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64397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Sentence representations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100060"/>
            <a:ext cx="9982200" cy="67151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BERT can ‘embed’ or represent each sentence as a vector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BE9C8-A97E-4849-A8AB-66168B72B632}"/>
              </a:ext>
            </a:extLst>
          </p:cNvPr>
          <p:cNvSpPr txBox="1">
            <a:spLocks/>
          </p:cNvSpPr>
          <p:nvPr/>
        </p:nvSpPr>
        <p:spPr>
          <a:xfrm>
            <a:off x="1752600" y="5096322"/>
            <a:ext cx="2021732" cy="5455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 love you”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410FDC6-B5B9-43B6-A272-B306BEC0549E}"/>
              </a:ext>
            </a:extLst>
          </p:cNvPr>
          <p:cNvSpPr/>
          <p:nvPr/>
        </p:nvSpPr>
        <p:spPr>
          <a:xfrm>
            <a:off x="4338761" y="4030941"/>
            <a:ext cx="924128" cy="3819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8545CE-5601-41D9-B116-FBB3EC2778FD}"/>
              </a:ext>
            </a:extLst>
          </p:cNvPr>
          <p:cNvSpPr txBox="1">
            <a:spLocks/>
          </p:cNvSpPr>
          <p:nvPr/>
        </p:nvSpPr>
        <p:spPr>
          <a:xfrm>
            <a:off x="1752600" y="4030941"/>
            <a:ext cx="2021732" cy="5455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 hate you”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C2B9E-14E0-4BC6-944F-40CDCC762FAF}"/>
                  </a:ext>
                </a:extLst>
              </p:cNvPr>
              <p:cNvSpPr txBox="1"/>
              <p:nvPr/>
            </p:nvSpPr>
            <p:spPr>
              <a:xfrm>
                <a:off x="5827317" y="3981967"/>
                <a:ext cx="4088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C2B9E-14E0-4BC6-944F-40CDCC76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17" y="3981967"/>
                <a:ext cx="4088841" cy="430887"/>
              </a:xfrm>
              <a:prstGeom prst="rect">
                <a:avLst/>
              </a:prstGeom>
              <a:blipFill>
                <a:blip r:embed="rId2"/>
                <a:stretch>
                  <a:fillRect r="-22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F9801-A744-419B-A0C1-9F333CA2E5A2}"/>
                  </a:ext>
                </a:extLst>
              </p:cNvPr>
              <p:cNvSpPr txBox="1"/>
              <p:nvPr/>
            </p:nvSpPr>
            <p:spPr>
              <a:xfrm>
                <a:off x="5827317" y="5153656"/>
                <a:ext cx="4088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[−3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928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0.991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6.12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F9801-A744-419B-A0C1-9F333CA2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17" y="5153656"/>
                <a:ext cx="4088841" cy="430887"/>
              </a:xfrm>
              <a:prstGeom prst="rect">
                <a:avLst/>
              </a:prstGeom>
              <a:blipFill>
                <a:blip r:embed="rId3"/>
                <a:stretch>
                  <a:fillRect r="-125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A0BD94-6793-4CF0-8CC7-E242C52F27E6}"/>
              </a:ext>
            </a:extLst>
          </p:cNvPr>
          <p:cNvSpPr/>
          <p:nvPr/>
        </p:nvSpPr>
        <p:spPr>
          <a:xfrm>
            <a:off x="4388276" y="5178142"/>
            <a:ext cx="924128" cy="3819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C271D-DBD4-47E4-A170-39CAF733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2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4" y="289798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What is the research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B8E0-AAB3-46CC-85B0-8498BF78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8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Sentence representations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78CFB0-301B-4127-AAA0-D0876DAC6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18267"/>
              </p:ext>
            </p:extLst>
          </p:nvPr>
        </p:nvGraphicFramePr>
        <p:xfrm>
          <a:off x="2037965" y="1831323"/>
          <a:ext cx="7951304" cy="4594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0DCE20E-EF1C-4B1B-9C0A-AC5C9D4F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2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Attention mechanism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9" y="2109999"/>
            <a:ext cx="5423453" cy="981070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BERT can separate different sentences by understanding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DBECE-4F61-4E1B-AE97-1C56E10E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4" y="1791773"/>
            <a:ext cx="4873627" cy="4752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5C9CBA-3B18-4B17-907D-C83FB8C02389}"/>
              </a:ext>
            </a:extLst>
          </p:cNvPr>
          <p:cNvSpPr txBox="1">
            <a:spLocks/>
          </p:cNvSpPr>
          <p:nvPr/>
        </p:nvSpPr>
        <p:spPr>
          <a:xfrm>
            <a:off x="859043" y="3510380"/>
            <a:ext cx="5402609" cy="981070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Understands context by using the “attention mechanism” on each word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E81D3A-DD7E-47C4-A06F-D1455C1C3253}"/>
              </a:ext>
            </a:extLst>
          </p:cNvPr>
          <p:cNvSpPr txBox="1">
            <a:spLocks/>
          </p:cNvSpPr>
          <p:nvPr/>
        </p:nvSpPr>
        <p:spPr>
          <a:xfrm>
            <a:off x="679174" y="5195713"/>
            <a:ext cx="2021732" cy="5455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 love you”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2D1376-D94A-43E1-8819-E988D7DD1E84}"/>
              </a:ext>
            </a:extLst>
          </p:cNvPr>
          <p:cNvSpPr/>
          <p:nvPr/>
        </p:nvSpPr>
        <p:spPr>
          <a:xfrm>
            <a:off x="2919428" y="5245186"/>
            <a:ext cx="924128" cy="3819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549367-09BA-409D-86E3-B2C73E9958CF}"/>
              </a:ext>
            </a:extLst>
          </p:cNvPr>
          <p:cNvSpPr txBox="1">
            <a:spLocks/>
          </p:cNvSpPr>
          <p:nvPr/>
        </p:nvSpPr>
        <p:spPr>
          <a:xfrm>
            <a:off x="4248659" y="4637982"/>
            <a:ext cx="608804" cy="557731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“I”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316937-06E2-46A3-98BF-2E0AEF589D51}"/>
              </a:ext>
            </a:extLst>
          </p:cNvPr>
          <p:cNvSpPr txBox="1">
            <a:spLocks/>
          </p:cNvSpPr>
          <p:nvPr/>
        </p:nvSpPr>
        <p:spPr>
          <a:xfrm>
            <a:off x="4286137" y="5348233"/>
            <a:ext cx="1051387" cy="39303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“love”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F0BAC3-D097-4B36-85A4-88D617E52F66}"/>
              </a:ext>
            </a:extLst>
          </p:cNvPr>
          <p:cNvSpPr txBox="1">
            <a:spLocks/>
          </p:cNvSpPr>
          <p:nvPr/>
        </p:nvSpPr>
        <p:spPr>
          <a:xfrm>
            <a:off x="4248659" y="5893790"/>
            <a:ext cx="1051387" cy="39303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“you”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C0F995-2FD6-4A93-B7B4-FDBF835B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21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E887E-BF08-4307-9B78-6801221419C2}"/>
              </a:ext>
            </a:extLst>
          </p:cNvPr>
          <p:cNvSpPr txBox="1"/>
          <p:nvPr/>
        </p:nvSpPr>
        <p:spPr>
          <a:xfrm>
            <a:off x="6870352" y="6506378"/>
            <a:ext cx="1622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A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Alammar 2018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0531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Link to DNA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9" y="2109999"/>
            <a:ext cx="10532166" cy="60338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A sequence of DNA is analogous to a sentence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5C9CBA-3B18-4B17-907D-C83FB8C02389}"/>
              </a:ext>
            </a:extLst>
          </p:cNvPr>
          <p:cNvSpPr txBox="1">
            <a:spLocks/>
          </p:cNvSpPr>
          <p:nvPr/>
        </p:nvSpPr>
        <p:spPr>
          <a:xfrm>
            <a:off x="838198" y="3022859"/>
            <a:ext cx="10532165" cy="60338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cs typeface="Arial" panose="020B0604020202020204" pitchFamily="34" charset="0"/>
              </a:rPr>
              <a:t> is a ‘sentence’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BD979B-3DDD-49F0-8FA2-0D2B0926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9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DNABERT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8" y="2109999"/>
            <a:ext cx="10825481" cy="78560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DNABERT</a:t>
            </a:r>
            <a:r>
              <a:rPr lang="en-AU" baseline="30000" dirty="0">
                <a:cs typeface="Arial" panose="020B0604020202020204" pitchFamily="34" charset="0"/>
              </a:rPr>
              <a:t>5</a:t>
            </a:r>
            <a:r>
              <a:rPr lang="en-AU" dirty="0">
                <a:cs typeface="Arial" panose="020B0604020202020204" pitchFamily="34" charset="0"/>
              </a:rPr>
              <a:t> embeddings are first trained using the human genome for 25 days on 8 GPUS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859A9-FFC3-4560-A432-2C2037F2F35F}"/>
              </a:ext>
            </a:extLst>
          </p:cNvPr>
          <p:cNvSpPr txBox="1">
            <a:spLocks/>
          </p:cNvSpPr>
          <p:nvPr/>
        </p:nvSpPr>
        <p:spPr>
          <a:xfrm>
            <a:off x="838199" y="3083003"/>
            <a:ext cx="10532166" cy="60338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Provides it with a general and transferrable understanding of DNA</a:t>
            </a:r>
            <a:r>
              <a:rPr lang="en-AU" baseline="30000" dirty="0">
                <a:cs typeface="Arial" panose="020B0604020202020204" pitchFamily="34" charset="0"/>
              </a:rPr>
              <a:t>5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DF11BC-903A-487B-9F2C-1214390F6439}"/>
              </a:ext>
            </a:extLst>
          </p:cNvPr>
          <p:cNvSpPr txBox="1">
            <a:spLocks/>
          </p:cNvSpPr>
          <p:nvPr/>
        </p:nvSpPr>
        <p:spPr>
          <a:xfrm>
            <a:off x="838199" y="3924099"/>
            <a:ext cx="10532166" cy="60338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So can be transferred to different downstream tasks and organisms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7E4DC9B-4FC6-4A25-957F-0FDB2972B7A2}"/>
              </a:ext>
            </a:extLst>
          </p:cNvPr>
          <p:cNvSpPr/>
          <p:nvPr/>
        </p:nvSpPr>
        <p:spPr>
          <a:xfrm>
            <a:off x="5546256" y="4589607"/>
            <a:ext cx="397671" cy="60338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5ED6E5-A4E7-4936-B15E-981BD79EB095}"/>
              </a:ext>
            </a:extLst>
          </p:cNvPr>
          <p:cNvSpPr txBox="1">
            <a:spLocks/>
          </p:cNvSpPr>
          <p:nvPr/>
        </p:nvSpPr>
        <p:spPr>
          <a:xfrm>
            <a:off x="3137287" y="5357375"/>
            <a:ext cx="5215608" cy="60338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b="1" dirty="0">
                <a:cs typeface="Arial" panose="020B0604020202020204" pitchFamily="34" charset="0"/>
              </a:rPr>
              <a:t>Yeast promoter strength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17C3A-7C68-4A21-A321-15A2B953A0AD}"/>
              </a:ext>
            </a:extLst>
          </p:cNvPr>
          <p:cNvSpPr txBox="1"/>
          <p:nvPr/>
        </p:nvSpPr>
        <p:spPr>
          <a:xfrm>
            <a:off x="324394" y="6238931"/>
            <a:ext cx="6106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AU" sz="12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 et al. 2021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481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sz="4400" dirty="0"/>
              <a:t>One-hot vs DNABERT</a:t>
            </a:r>
            <a:endParaRPr lang="en-AU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BB4C216-C31E-46CE-AF1A-742605568367}"/>
              </a:ext>
            </a:extLst>
          </p:cNvPr>
          <p:cNvSpPr txBox="1">
            <a:spLocks/>
          </p:cNvSpPr>
          <p:nvPr/>
        </p:nvSpPr>
        <p:spPr>
          <a:xfrm>
            <a:off x="3592745" y="2185988"/>
            <a:ext cx="4092108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177C00C-EFD1-4176-B299-DAEBAD65397D}"/>
              </a:ext>
            </a:extLst>
          </p:cNvPr>
          <p:cNvSpPr/>
          <p:nvPr/>
        </p:nvSpPr>
        <p:spPr>
          <a:xfrm rot="2836914">
            <a:off x="3869856" y="2624216"/>
            <a:ext cx="397671" cy="92842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324E4-7867-42A4-9B43-73CA66138CEF}"/>
                  </a:ext>
                </a:extLst>
              </p:cNvPr>
              <p:cNvSpPr txBox="1"/>
              <p:nvPr/>
            </p:nvSpPr>
            <p:spPr>
              <a:xfrm>
                <a:off x="2485544" y="3597891"/>
                <a:ext cx="1203769" cy="143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324E4-7867-42A4-9B43-73CA66138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44" y="3597891"/>
                <a:ext cx="1203769" cy="1437253"/>
              </a:xfrm>
              <a:prstGeom prst="rect">
                <a:avLst/>
              </a:prstGeom>
              <a:blipFill>
                <a:blip r:embed="rId2"/>
                <a:stretch>
                  <a:fillRect r="-38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Down 34">
            <a:extLst>
              <a:ext uri="{FF2B5EF4-FFF2-40B4-BE49-F238E27FC236}">
                <a16:creationId xmlns:a16="http://schemas.microsoft.com/office/drawing/2014/main" id="{7467F706-81FF-4295-9147-88D8087073FE}"/>
              </a:ext>
            </a:extLst>
          </p:cNvPr>
          <p:cNvSpPr/>
          <p:nvPr/>
        </p:nvSpPr>
        <p:spPr>
          <a:xfrm rot="18900000">
            <a:off x="7108775" y="2621556"/>
            <a:ext cx="397671" cy="92842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368D19-C350-439A-860D-1D3E8D3CAEBF}"/>
                  </a:ext>
                </a:extLst>
              </p:cNvPr>
              <p:cNvSpPr txBox="1"/>
              <p:nvPr/>
            </p:nvSpPr>
            <p:spPr>
              <a:xfrm>
                <a:off x="6060557" y="3717255"/>
                <a:ext cx="4088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368D19-C350-439A-860D-1D3E8D3C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57" y="3717255"/>
                <a:ext cx="4088841" cy="430887"/>
              </a:xfrm>
              <a:prstGeom prst="rect">
                <a:avLst/>
              </a:prstGeom>
              <a:blipFill>
                <a:blip r:embed="rId3"/>
                <a:stretch>
                  <a:fillRect r="-223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51467D0-7449-480D-A05B-77ED3E37D07C}"/>
              </a:ext>
            </a:extLst>
          </p:cNvPr>
          <p:cNvSpPr txBox="1"/>
          <p:nvPr/>
        </p:nvSpPr>
        <p:spPr>
          <a:xfrm>
            <a:off x="1843876" y="2709859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One-hot encoding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8FAD19-FD51-434D-936E-76D12234364F}"/>
              </a:ext>
            </a:extLst>
          </p:cNvPr>
          <p:cNvSpPr txBox="1"/>
          <p:nvPr/>
        </p:nvSpPr>
        <p:spPr>
          <a:xfrm>
            <a:off x="7684853" y="2775002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DNABERT learned embedding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4DF41-48A7-455E-BEF8-99D027AE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9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5" grpId="0" animBg="1"/>
      <p:bldP spid="36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595663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Pipeline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237CA-2937-4F08-9C33-E6AA7C3EDB9F}"/>
              </a:ext>
            </a:extLst>
          </p:cNvPr>
          <p:cNvSpPr txBox="1">
            <a:spLocks/>
          </p:cNvSpPr>
          <p:nvPr/>
        </p:nvSpPr>
        <p:spPr>
          <a:xfrm>
            <a:off x="2400298" y="1374481"/>
            <a:ext cx="7294123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17E9-E413-4BA2-9589-8E477925C1CE}"/>
              </a:ext>
            </a:extLst>
          </p:cNvPr>
          <p:cNvSpPr txBox="1"/>
          <p:nvPr/>
        </p:nvSpPr>
        <p:spPr>
          <a:xfrm>
            <a:off x="8371136" y="1387800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DNA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9808-4F73-43D4-8BF2-9060D06F3961}"/>
              </a:ext>
            </a:extLst>
          </p:cNvPr>
          <p:cNvSpPr txBox="1"/>
          <p:nvPr/>
        </p:nvSpPr>
        <p:spPr>
          <a:xfrm>
            <a:off x="8371136" y="4465322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Blackbox model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019266-44DD-48F4-A6BD-24866D2E1282}"/>
              </a:ext>
            </a:extLst>
          </p:cNvPr>
          <p:cNvSpPr/>
          <p:nvPr/>
        </p:nvSpPr>
        <p:spPr>
          <a:xfrm>
            <a:off x="5710977" y="563639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40B916-9044-4308-86D6-0CBC5D4FCA33}"/>
              </a:ext>
            </a:extLst>
          </p:cNvPr>
          <p:cNvSpPr/>
          <p:nvPr/>
        </p:nvSpPr>
        <p:spPr>
          <a:xfrm rot="16200000">
            <a:off x="5238009" y="3798595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6EB5A5-1DC7-4815-9246-ED4F381F2F29}"/>
              </a:ext>
            </a:extLst>
          </p:cNvPr>
          <p:cNvSpPr/>
          <p:nvPr/>
        </p:nvSpPr>
        <p:spPr>
          <a:xfrm>
            <a:off x="5739496" y="1869168"/>
            <a:ext cx="397671" cy="5238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9B1D9-A37A-414D-8A5F-9713478ED427}"/>
              </a:ext>
            </a:extLst>
          </p:cNvPr>
          <p:cNvSpPr txBox="1"/>
          <p:nvPr/>
        </p:nvSpPr>
        <p:spPr>
          <a:xfrm>
            <a:off x="5226566" y="4326822"/>
            <a:ext cx="153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Dense Linear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/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BC34C1-FCDA-4363-BF98-E2FBE45EBFE2}"/>
              </a:ext>
            </a:extLst>
          </p:cNvPr>
          <p:cNvSpPr txBox="1"/>
          <p:nvPr/>
        </p:nvSpPr>
        <p:spPr>
          <a:xfrm>
            <a:off x="8369984" y="5773223"/>
            <a:ext cx="23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Model output 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</a:rPr>
              <a:t>(promoter strength)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C6D7F2A-1B6C-419E-830D-3049255C3B1B}"/>
              </a:ext>
            </a:extLst>
          </p:cNvPr>
          <p:cNvSpPr/>
          <p:nvPr/>
        </p:nvSpPr>
        <p:spPr>
          <a:xfrm>
            <a:off x="5755792" y="3202545"/>
            <a:ext cx="397671" cy="527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8BCC1-13CC-4C91-B920-3A8ED55CD06A}"/>
              </a:ext>
            </a:extLst>
          </p:cNvPr>
          <p:cNvSpPr txBox="1"/>
          <p:nvPr/>
        </p:nvSpPr>
        <p:spPr>
          <a:xfrm>
            <a:off x="8371136" y="2628880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DNABERT embedding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/>
              <p:nvPr/>
            </p:nvSpPr>
            <p:spPr>
              <a:xfrm>
                <a:off x="3947256" y="2693391"/>
                <a:ext cx="4088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56" y="2693391"/>
                <a:ext cx="4088841" cy="276999"/>
              </a:xfrm>
              <a:prstGeom prst="rect">
                <a:avLst/>
              </a:prstGeom>
              <a:blipFill>
                <a:blip r:embed="rId4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ED3F-08D6-459B-B3DE-7FCA1A40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56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6" grpId="0"/>
      <p:bldP spid="18" grpId="0"/>
      <p:bldP spid="20" grpId="0"/>
      <p:bldP spid="21" grpId="0" animBg="1"/>
      <p:bldP spid="23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595663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Pipeline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237CA-2937-4F08-9C33-E6AA7C3EDB9F}"/>
              </a:ext>
            </a:extLst>
          </p:cNvPr>
          <p:cNvSpPr txBox="1">
            <a:spLocks/>
          </p:cNvSpPr>
          <p:nvPr/>
        </p:nvSpPr>
        <p:spPr>
          <a:xfrm>
            <a:off x="2400298" y="1374481"/>
            <a:ext cx="7294123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17E9-E413-4BA2-9589-8E477925C1CE}"/>
              </a:ext>
            </a:extLst>
          </p:cNvPr>
          <p:cNvSpPr txBox="1"/>
          <p:nvPr/>
        </p:nvSpPr>
        <p:spPr>
          <a:xfrm>
            <a:off x="8371136" y="1387800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DNA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9808-4F73-43D4-8BF2-9060D06F3961}"/>
              </a:ext>
            </a:extLst>
          </p:cNvPr>
          <p:cNvSpPr txBox="1"/>
          <p:nvPr/>
        </p:nvSpPr>
        <p:spPr>
          <a:xfrm>
            <a:off x="8371136" y="4465322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Blackbox model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019266-44DD-48F4-A6BD-24866D2E1282}"/>
              </a:ext>
            </a:extLst>
          </p:cNvPr>
          <p:cNvSpPr/>
          <p:nvPr/>
        </p:nvSpPr>
        <p:spPr>
          <a:xfrm>
            <a:off x="5710977" y="563639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40B916-9044-4308-86D6-0CBC5D4FCA33}"/>
              </a:ext>
            </a:extLst>
          </p:cNvPr>
          <p:cNvSpPr/>
          <p:nvPr/>
        </p:nvSpPr>
        <p:spPr>
          <a:xfrm rot="16200000">
            <a:off x="5238009" y="3798595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6EB5A5-1DC7-4815-9246-ED4F381F2F29}"/>
              </a:ext>
            </a:extLst>
          </p:cNvPr>
          <p:cNvSpPr/>
          <p:nvPr/>
        </p:nvSpPr>
        <p:spPr>
          <a:xfrm>
            <a:off x="5739496" y="1869168"/>
            <a:ext cx="397671" cy="5238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9B1D9-A37A-414D-8A5F-9713478ED427}"/>
              </a:ext>
            </a:extLst>
          </p:cNvPr>
          <p:cNvSpPr txBox="1"/>
          <p:nvPr/>
        </p:nvSpPr>
        <p:spPr>
          <a:xfrm>
            <a:off x="5226567" y="4433280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/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25" y="6096389"/>
                <a:ext cx="2152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BC34C1-FCDA-4363-BF98-E2FBE45EBFE2}"/>
              </a:ext>
            </a:extLst>
          </p:cNvPr>
          <p:cNvSpPr txBox="1"/>
          <p:nvPr/>
        </p:nvSpPr>
        <p:spPr>
          <a:xfrm>
            <a:off x="8369984" y="5773223"/>
            <a:ext cx="23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Model output 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</a:rPr>
              <a:t>(promoter strength)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C6D7F2A-1B6C-419E-830D-3049255C3B1B}"/>
              </a:ext>
            </a:extLst>
          </p:cNvPr>
          <p:cNvSpPr/>
          <p:nvPr/>
        </p:nvSpPr>
        <p:spPr>
          <a:xfrm>
            <a:off x="5755792" y="3202545"/>
            <a:ext cx="397671" cy="527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8BCC1-13CC-4C91-B920-3A8ED55CD06A}"/>
              </a:ext>
            </a:extLst>
          </p:cNvPr>
          <p:cNvSpPr txBox="1"/>
          <p:nvPr/>
        </p:nvSpPr>
        <p:spPr>
          <a:xfrm>
            <a:off x="8371136" y="2628880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chemeClr val="bg1">
                    <a:lumMod val="50000"/>
                  </a:schemeClr>
                </a:solidFill>
              </a:rPr>
              <a:t>DNABERT embedding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/>
              <p:nvPr/>
            </p:nvSpPr>
            <p:spPr>
              <a:xfrm>
                <a:off x="3947256" y="2693391"/>
                <a:ext cx="4088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56" y="2693391"/>
                <a:ext cx="4088841" cy="276999"/>
              </a:xfrm>
              <a:prstGeom prst="rect">
                <a:avLst/>
              </a:prstGeom>
              <a:blipFill>
                <a:blip r:embed="rId4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7A33-76E9-40DB-A7BD-E723B08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49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55" y="454090"/>
            <a:ext cx="5374759" cy="693353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sz="3600" dirty="0"/>
              <a:t>Summary of architectures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237CA-2937-4F08-9C33-E6AA7C3EDB9F}"/>
              </a:ext>
            </a:extLst>
          </p:cNvPr>
          <p:cNvSpPr txBox="1">
            <a:spLocks/>
          </p:cNvSpPr>
          <p:nvPr/>
        </p:nvSpPr>
        <p:spPr>
          <a:xfrm>
            <a:off x="6407129" y="1772889"/>
            <a:ext cx="6717757" cy="3295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019266-44DD-48F4-A6BD-24866D2E1282}"/>
              </a:ext>
            </a:extLst>
          </p:cNvPr>
          <p:cNvSpPr/>
          <p:nvPr/>
        </p:nvSpPr>
        <p:spPr>
          <a:xfrm>
            <a:off x="9485309" y="570050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40B916-9044-4308-86D6-0CBC5D4FCA33}"/>
              </a:ext>
            </a:extLst>
          </p:cNvPr>
          <p:cNvSpPr/>
          <p:nvPr/>
        </p:nvSpPr>
        <p:spPr>
          <a:xfrm rot="16200000">
            <a:off x="9012341" y="3969711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6EB5A5-1DC7-4815-9246-ED4F381F2F29}"/>
              </a:ext>
            </a:extLst>
          </p:cNvPr>
          <p:cNvSpPr/>
          <p:nvPr/>
        </p:nvSpPr>
        <p:spPr>
          <a:xfrm>
            <a:off x="9513828" y="2186203"/>
            <a:ext cx="397671" cy="5238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9B1D9-A37A-414D-8A5F-9713478ED427}"/>
              </a:ext>
            </a:extLst>
          </p:cNvPr>
          <p:cNvSpPr txBox="1"/>
          <p:nvPr/>
        </p:nvSpPr>
        <p:spPr>
          <a:xfrm>
            <a:off x="9000899" y="4604396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/>
              <p:nvPr/>
            </p:nvSpPr>
            <p:spPr>
              <a:xfrm>
                <a:off x="8652757" y="616049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A5DA6-DDCB-4AA3-BC24-B66CC519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757" y="6160499"/>
                <a:ext cx="2152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CC6D7F2A-1B6C-419E-830D-3049255C3B1B}"/>
              </a:ext>
            </a:extLst>
          </p:cNvPr>
          <p:cNvSpPr/>
          <p:nvPr/>
        </p:nvSpPr>
        <p:spPr>
          <a:xfrm>
            <a:off x="9530124" y="3519580"/>
            <a:ext cx="397671" cy="527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/>
              <p:nvPr/>
            </p:nvSpPr>
            <p:spPr>
              <a:xfrm>
                <a:off x="7721588" y="3010426"/>
                <a:ext cx="4088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CA8888-C794-4E48-BD04-87B26F0E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588" y="3010426"/>
                <a:ext cx="4088841" cy="276999"/>
              </a:xfrm>
              <a:prstGeom prst="rect">
                <a:avLst/>
              </a:prstGeom>
              <a:blipFill>
                <a:blip r:embed="rId4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5DF66D-6970-4EB8-8CAE-A9BBBDDBF004}"/>
              </a:ext>
            </a:extLst>
          </p:cNvPr>
          <p:cNvSpPr txBox="1">
            <a:spLocks/>
          </p:cNvSpPr>
          <p:nvPr/>
        </p:nvSpPr>
        <p:spPr>
          <a:xfrm>
            <a:off x="3266039" y="1788683"/>
            <a:ext cx="4900277" cy="3295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390618-CC17-4F24-A4CE-93403BCE14D8}"/>
              </a:ext>
            </a:extLst>
          </p:cNvPr>
          <p:cNvSpPr/>
          <p:nvPr/>
        </p:nvSpPr>
        <p:spPr>
          <a:xfrm>
            <a:off x="5501866" y="5700509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ction Button: Go Back or Previous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5A3AFBD-F1AF-457E-80C9-B403060C3EC9}"/>
              </a:ext>
            </a:extLst>
          </p:cNvPr>
          <p:cNvSpPr/>
          <p:nvPr/>
        </p:nvSpPr>
        <p:spPr>
          <a:xfrm rot="16200000">
            <a:off x="5028898" y="3969710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71FEA1A-4530-44CE-953D-402A0EF8A55C}"/>
              </a:ext>
            </a:extLst>
          </p:cNvPr>
          <p:cNvSpPr/>
          <p:nvPr/>
        </p:nvSpPr>
        <p:spPr>
          <a:xfrm>
            <a:off x="5530385" y="2186203"/>
            <a:ext cx="397671" cy="5238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219B9-21E8-4FE0-9C10-CC299DBABE32}"/>
              </a:ext>
            </a:extLst>
          </p:cNvPr>
          <p:cNvSpPr txBox="1"/>
          <p:nvPr/>
        </p:nvSpPr>
        <p:spPr>
          <a:xfrm>
            <a:off x="5017455" y="4459042"/>
            <a:ext cx="153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Dense Linear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EBD016-9322-4C9D-B010-2C8DB6DFD741}"/>
                  </a:ext>
                </a:extLst>
              </p:cNvPr>
              <p:cNvSpPr txBox="1"/>
              <p:nvPr/>
            </p:nvSpPr>
            <p:spPr>
              <a:xfrm>
                <a:off x="4669314" y="6160506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EBD016-9322-4C9D-B010-2C8DB6DFD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14" y="6160506"/>
                <a:ext cx="21524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Down 27">
            <a:extLst>
              <a:ext uri="{FF2B5EF4-FFF2-40B4-BE49-F238E27FC236}">
                <a16:creationId xmlns:a16="http://schemas.microsoft.com/office/drawing/2014/main" id="{C827E23A-91EC-41B4-ADBF-455647392323}"/>
              </a:ext>
            </a:extLst>
          </p:cNvPr>
          <p:cNvSpPr/>
          <p:nvPr/>
        </p:nvSpPr>
        <p:spPr>
          <a:xfrm>
            <a:off x="5546681" y="3519580"/>
            <a:ext cx="397671" cy="527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92BBB-4450-450D-86BD-74DA1CACA56D}"/>
                  </a:ext>
                </a:extLst>
              </p:cNvPr>
              <p:cNvSpPr txBox="1"/>
              <p:nvPr/>
            </p:nvSpPr>
            <p:spPr>
              <a:xfrm>
                <a:off x="3738145" y="3010426"/>
                <a:ext cx="4088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92BBB-4450-450D-86BD-74DA1CAC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45" y="3010426"/>
                <a:ext cx="4088841" cy="276999"/>
              </a:xfrm>
              <a:prstGeom prst="rect">
                <a:avLst/>
              </a:prstGeom>
              <a:blipFill>
                <a:blip r:embed="rId6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26593EC-203A-4F5B-95A1-ED37B164A58F}"/>
              </a:ext>
            </a:extLst>
          </p:cNvPr>
          <p:cNvSpPr txBox="1">
            <a:spLocks/>
          </p:cNvSpPr>
          <p:nvPr/>
        </p:nvSpPr>
        <p:spPr>
          <a:xfrm>
            <a:off x="-1493417" y="1808787"/>
            <a:ext cx="7294123" cy="3112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602EDC3-95C1-46AE-86C4-B3511FD8254B}"/>
              </a:ext>
            </a:extLst>
          </p:cNvPr>
          <p:cNvSpPr/>
          <p:nvPr/>
        </p:nvSpPr>
        <p:spPr>
          <a:xfrm>
            <a:off x="1872945" y="5828212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ction Button: Go Back or Previous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5E045F-DCA9-4C20-A3BD-D03E8196AE2A}"/>
              </a:ext>
            </a:extLst>
          </p:cNvPr>
          <p:cNvSpPr/>
          <p:nvPr/>
        </p:nvSpPr>
        <p:spPr>
          <a:xfrm rot="16200000">
            <a:off x="1399977" y="4048785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A371406-700F-4848-98A0-879F68EBF923}"/>
              </a:ext>
            </a:extLst>
          </p:cNvPr>
          <p:cNvSpPr/>
          <p:nvPr/>
        </p:nvSpPr>
        <p:spPr>
          <a:xfrm>
            <a:off x="1901464" y="2236090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3CB68-EBFA-42F8-8D25-34667B092297}"/>
              </a:ext>
            </a:extLst>
          </p:cNvPr>
          <p:cNvSpPr txBox="1"/>
          <p:nvPr/>
        </p:nvSpPr>
        <p:spPr>
          <a:xfrm>
            <a:off x="1388535" y="4683470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34448E-3288-47DF-AF04-6C960EAA5BF9}"/>
                  </a:ext>
                </a:extLst>
              </p:cNvPr>
              <p:cNvSpPr txBox="1"/>
              <p:nvPr/>
            </p:nvSpPr>
            <p:spPr>
              <a:xfrm>
                <a:off x="1040393" y="6288209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34448E-3288-47DF-AF04-6C960EAA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93" y="6288209"/>
                <a:ext cx="21524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Down 35">
            <a:extLst>
              <a:ext uri="{FF2B5EF4-FFF2-40B4-BE49-F238E27FC236}">
                <a16:creationId xmlns:a16="http://schemas.microsoft.com/office/drawing/2014/main" id="{6708B51D-31E1-4CBA-BDFE-F82C56CFBDB9}"/>
              </a:ext>
            </a:extLst>
          </p:cNvPr>
          <p:cNvSpPr/>
          <p:nvPr/>
        </p:nvSpPr>
        <p:spPr>
          <a:xfrm>
            <a:off x="1885585" y="3739415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43E78-4AAC-4979-BFEC-475CE8F79A9C}"/>
                  </a:ext>
                </a:extLst>
              </p:cNvPr>
              <p:cNvSpPr txBox="1"/>
              <p:nvPr/>
            </p:nvSpPr>
            <p:spPr>
              <a:xfrm>
                <a:off x="1498414" y="2694349"/>
                <a:ext cx="1203769" cy="92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43E78-4AAC-4979-BFEC-475CE8F7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694349"/>
                <a:ext cx="1203769" cy="9240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75AF529-D5DA-4443-861F-041C60227D30}"/>
              </a:ext>
            </a:extLst>
          </p:cNvPr>
          <p:cNvSpPr txBox="1"/>
          <p:nvPr/>
        </p:nvSpPr>
        <p:spPr>
          <a:xfrm>
            <a:off x="934556" y="1199407"/>
            <a:ext cx="2331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>
                <a:solidFill>
                  <a:schemeClr val="bg1">
                    <a:lumMod val="50000"/>
                  </a:schemeClr>
                </a:solidFill>
              </a:rPr>
              <a:t>1. One-hot + CNN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61EFFD-FC40-465B-9AFC-D84C565C2E85}"/>
              </a:ext>
            </a:extLst>
          </p:cNvPr>
          <p:cNvSpPr txBox="1"/>
          <p:nvPr/>
        </p:nvSpPr>
        <p:spPr>
          <a:xfrm>
            <a:off x="4346349" y="1179303"/>
            <a:ext cx="270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>
                <a:solidFill>
                  <a:schemeClr val="bg1">
                    <a:lumMod val="50000"/>
                  </a:schemeClr>
                </a:solidFill>
              </a:rPr>
              <a:t>2. DNABERT + Dense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6150EC-D598-45DF-8F03-332A0BEC964D}"/>
              </a:ext>
            </a:extLst>
          </p:cNvPr>
          <p:cNvSpPr txBox="1"/>
          <p:nvPr/>
        </p:nvSpPr>
        <p:spPr>
          <a:xfrm>
            <a:off x="8545373" y="1166484"/>
            <a:ext cx="225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>
                <a:solidFill>
                  <a:schemeClr val="bg1">
                    <a:lumMod val="50000"/>
                  </a:schemeClr>
                </a:solidFill>
              </a:rPr>
              <a:t>3. DNABERT + CNN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8B2E-F05F-48AA-B42E-58D93027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79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 animBg="1"/>
      <p:bldP spid="14" grpId="0" animBg="1"/>
      <p:bldP spid="16" grpId="0"/>
      <p:bldP spid="18" grpId="0"/>
      <p:bldP spid="21" grpId="0" animBg="1"/>
      <p:bldP spid="17" grpId="0"/>
      <p:bldP spid="19" grpId="0"/>
      <p:bldP spid="22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4" y="289798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Methods &amp;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7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The dataset</a:t>
            </a:r>
            <a:r>
              <a:rPr lang="en-AU" baseline="30000" dirty="0"/>
              <a:t>3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8" y="2109998"/>
            <a:ext cx="10256521" cy="949895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327,000 yeast promoters containing a binding site for artificial transcription factor ZEV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859A9-FFC3-4560-A432-2C2037F2F35F}"/>
              </a:ext>
            </a:extLst>
          </p:cNvPr>
          <p:cNvSpPr txBox="1">
            <a:spLocks/>
          </p:cNvSpPr>
          <p:nvPr/>
        </p:nvSpPr>
        <p:spPr>
          <a:xfrm>
            <a:off x="838199" y="3300534"/>
            <a:ext cx="10256520" cy="125975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Each sequence is 246 base pairs and has a label for measured promoter strength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29</a:t>
            </a:fld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EAE533-E9DA-478F-B5CD-61101528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50" y="4669739"/>
            <a:ext cx="5856230" cy="198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BE1FBC-E916-4E92-81BD-49744F57FE12}"/>
              </a:ext>
            </a:extLst>
          </p:cNvPr>
          <p:cNvSpPr txBox="1"/>
          <p:nvPr/>
        </p:nvSpPr>
        <p:spPr>
          <a:xfrm>
            <a:off x="3324181" y="6104638"/>
            <a:ext cx="210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3</a:t>
            </a:r>
            <a:r>
              <a:rPr lang="en-AU" sz="1200" dirty="0"/>
              <a:t>Kotopka &amp; </a:t>
            </a:r>
            <a:r>
              <a:rPr lang="en-AU" sz="1200" dirty="0" err="1"/>
              <a:t>Smolke</a:t>
            </a:r>
            <a:r>
              <a:rPr lang="en-AU" sz="12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79011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9624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Project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7DDB9-B479-489D-861D-0051C176A80B}"/>
              </a:ext>
            </a:extLst>
          </p:cNvPr>
          <p:cNvSpPr txBox="1">
            <a:spLocks/>
          </p:cNvSpPr>
          <p:nvPr/>
        </p:nvSpPr>
        <p:spPr>
          <a:xfrm>
            <a:off x="838200" y="1852612"/>
            <a:ext cx="9467850" cy="1081088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Largely based off two papers applying machine learning to promoter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4EA75-E655-4A41-8A51-17696E50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" y="3052900"/>
            <a:ext cx="5117105" cy="3238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8F7B5-7870-4B2E-8AAE-F7113331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2952394"/>
            <a:ext cx="4695503" cy="33387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0141-7621-482D-BD87-2117DEE8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7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4"/>
    </mc:Choice>
    <mc:Fallback xmlns=""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The dataset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9" y="2079517"/>
            <a:ext cx="4719321" cy="864683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How was promoter strength measured?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30</a:t>
            </a:fld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A53DC7-67B6-4DB3-9AE7-118F0994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87337"/>
            <a:ext cx="6081617" cy="4201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6E836-746D-46DA-902D-E7B2667F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6" y="3913799"/>
            <a:ext cx="5188884" cy="124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54B746-58F8-4CEE-89B9-D8555E1EF987}"/>
              </a:ext>
            </a:extLst>
          </p:cNvPr>
          <p:cNvSpPr txBox="1"/>
          <p:nvPr/>
        </p:nvSpPr>
        <p:spPr>
          <a:xfrm>
            <a:off x="838199" y="5167311"/>
            <a:ext cx="210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3</a:t>
            </a:r>
            <a:r>
              <a:rPr lang="en-AU" sz="1200" dirty="0"/>
              <a:t>Kotopka &amp; </a:t>
            </a:r>
            <a:r>
              <a:rPr lang="en-AU" sz="1200" dirty="0" err="1"/>
              <a:t>Smolke</a:t>
            </a:r>
            <a:r>
              <a:rPr lang="en-AU" sz="12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5625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00040" cy="894080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Training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199" y="2079517"/>
            <a:ext cx="10520681" cy="551923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Each model needs to be trained to make accurate predictions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31</a:t>
            </a:fld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364D-5D9C-4A3A-92E1-7FBC3D8AF569}"/>
              </a:ext>
            </a:extLst>
          </p:cNvPr>
          <p:cNvSpPr txBox="1">
            <a:spLocks/>
          </p:cNvSpPr>
          <p:nvPr/>
        </p:nvSpPr>
        <p:spPr>
          <a:xfrm>
            <a:off x="838199" y="2886602"/>
            <a:ext cx="10520681" cy="2228776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We split the 327,000 promoters into</a:t>
            </a:r>
          </a:p>
          <a:p>
            <a:r>
              <a:rPr lang="en-AU" dirty="0">
                <a:cs typeface="Arial" panose="020B0604020202020204" pitchFamily="34" charset="0"/>
              </a:rPr>
              <a:t>261,584 </a:t>
            </a:r>
            <a:r>
              <a:rPr lang="en-AU" b="1" dirty="0">
                <a:cs typeface="Arial" panose="020B0604020202020204" pitchFamily="34" charset="0"/>
              </a:rPr>
              <a:t>training</a:t>
            </a:r>
            <a:r>
              <a:rPr lang="en-AU" dirty="0">
                <a:cs typeface="Arial" panose="020B0604020202020204" pitchFamily="34" charset="0"/>
              </a:rPr>
              <a:t> examples</a:t>
            </a:r>
          </a:p>
          <a:p>
            <a:r>
              <a:rPr lang="en-AU" dirty="0">
                <a:cs typeface="Arial" panose="020B0604020202020204" pitchFamily="34" charset="0"/>
              </a:rPr>
              <a:t>32,708 </a:t>
            </a:r>
            <a:r>
              <a:rPr lang="en-AU" b="1" dirty="0">
                <a:cs typeface="Arial" panose="020B0604020202020204" pitchFamily="34" charset="0"/>
              </a:rPr>
              <a:t>validation</a:t>
            </a:r>
            <a:r>
              <a:rPr lang="en-AU" dirty="0">
                <a:cs typeface="Arial" panose="020B0604020202020204" pitchFamily="34" charset="0"/>
              </a:rPr>
              <a:t> examples</a:t>
            </a:r>
          </a:p>
          <a:p>
            <a:r>
              <a:rPr lang="en-AU" dirty="0">
                <a:cs typeface="Arial" panose="020B0604020202020204" pitchFamily="34" charset="0"/>
              </a:rPr>
              <a:t>32,708 </a:t>
            </a:r>
            <a:r>
              <a:rPr lang="en-AU" b="1" dirty="0">
                <a:cs typeface="Arial" panose="020B0604020202020204" pitchFamily="34" charset="0"/>
              </a:rPr>
              <a:t>test</a:t>
            </a:r>
            <a:r>
              <a:rPr lang="en-AU" dirty="0">
                <a:cs typeface="Arial" panose="020B0604020202020204" pitchFamily="34" charset="0"/>
              </a:rPr>
              <a:t> examples</a:t>
            </a:r>
          </a:p>
          <a:p>
            <a:pPr marL="0" indent="0">
              <a:buNone/>
            </a:pP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00040" cy="894080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 err="1"/>
              <a:t>One-hot+CNN</a:t>
            </a:r>
            <a:r>
              <a:rPr lang="en-AU" dirty="0"/>
              <a:t>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32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CBC4ED-56A2-4214-828B-5A279D595A35}"/>
              </a:ext>
            </a:extLst>
          </p:cNvPr>
          <p:cNvSpPr txBox="1">
            <a:spLocks/>
          </p:cNvSpPr>
          <p:nvPr/>
        </p:nvSpPr>
        <p:spPr>
          <a:xfrm>
            <a:off x="5138610" y="1503680"/>
            <a:ext cx="7294123" cy="3112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4EFBA30-8D3A-4F9D-BB2A-CD2E8DF96A50}"/>
              </a:ext>
            </a:extLst>
          </p:cNvPr>
          <p:cNvSpPr/>
          <p:nvPr/>
        </p:nvSpPr>
        <p:spPr>
          <a:xfrm>
            <a:off x="8504972" y="5523105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3DF4C77-C622-4686-A550-69BE4B2DFDCD}"/>
              </a:ext>
            </a:extLst>
          </p:cNvPr>
          <p:cNvSpPr/>
          <p:nvPr/>
        </p:nvSpPr>
        <p:spPr>
          <a:xfrm rot="16200000">
            <a:off x="8032004" y="3743678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26DAE6-9AFA-47AE-A3A6-E50400418166}"/>
              </a:ext>
            </a:extLst>
          </p:cNvPr>
          <p:cNvSpPr/>
          <p:nvPr/>
        </p:nvSpPr>
        <p:spPr>
          <a:xfrm>
            <a:off x="8533491" y="1930983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F10E-3FB3-4585-AC07-A0E66A6ED4E6}"/>
              </a:ext>
            </a:extLst>
          </p:cNvPr>
          <p:cNvSpPr txBox="1"/>
          <p:nvPr/>
        </p:nvSpPr>
        <p:spPr>
          <a:xfrm>
            <a:off x="8020562" y="4378363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6ACB0A-92BA-4D67-BA8B-617A96B76063}"/>
                  </a:ext>
                </a:extLst>
              </p:cNvPr>
              <p:cNvSpPr txBox="1"/>
              <p:nvPr/>
            </p:nvSpPr>
            <p:spPr>
              <a:xfrm>
                <a:off x="7672420" y="5983102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6ACB0A-92BA-4D67-BA8B-617A96B7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20" y="5983102"/>
                <a:ext cx="2152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360954C7-3D72-4024-A622-1330DD7C9518}"/>
              </a:ext>
            </a:extLst>
          </p:cNvPr>
          <p:cNvSpPr/>
          <p:nvPr/>
        </p:nvSpPr>
        <p:spPr>
          <a:xfrm>
            <a:off x="8517612" y="3434308"/>
            <a:ext cx="397671" cy="386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424E-825E-4476-8D7B-DC331EF5AB64}"/>
                  </a:ext>
                </a:extLst>
              </p:cNvPr>
              <p:cNvSpPr txBox="1"/>
              <p:nvPr/>
            </p:nvSpPr>
            <p:spPr>
              <a:xfrm>
                <a:off x="8130441" y="2389242"/>
                <a:ext cx="1203769" cy="92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424E-825E-4476-8D7B-DC331EF5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41" y="2389242"/>
                <a:ext cx="1203769" cy="924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ADE8960-6E2E-4BF0-8711-80DA0E10D282}"/>
              </a:ext>
            </a:extLst>
          </p:cNvPr>
          <p:cNvSpPr txBox="1"/>
          <p:nvPr/>
        </p:nvSpPr>
        <p:spPr>
          <a:xfrm>
            <a:off x="7141129" y="703371"/>
            <a:ext cx="340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>
                    <a:lumMod val="50000"/>
                  </a:schemeClr>
                </a:solidFill>
              </a:rPr>
              <a:t>One-hot + CNN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87523E-2705-4909-AEE8-6851B9E8529E}"/>
              </a:ext>
            </a:extLst>
          </p:cNvPr>
          <p:cNvSpPr txBox="1">
            <a:spLocks/>
          </p:cNvSpPr>
          <p:nvPr/>
        </p:nvSpPr>
        <p:spPr>
          <a:xfrm>
            <a:off x="3538220" y="2024176"/>
            <a:ext cx="1948815" cy="4952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cs typeface="Arial" panose="020B0604020202020204" pitchFamily="34" charset="0"/>
              </a:rPr>
              <a:t>Not learned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62A8D6-6DC9-4949-9CA8-8A06C851925E}"/>
              </a:ext>
            </a:extLst>
          </p:cNvPr>
          <p:cNvSpPr txBox="1">
            <a:spLocks/>
          </p:cNvSpPr>
          <p:nvPr/>
        </p:nvSpPr>
        <p:spPr>
          <a:xfrm>
            <a:off x="3761740" y="4401124"/>
            <a:ext cx="1948815" cy="4952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cs typeface="Arial" panose="020B0604020202020204" pitchFamily="34" charset="0"/>
              </a:rPr>
              <a:t>Learned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50276-CE12-4772-8A3C-B51514FDCD8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487035" y="2124349"/>
            <a:ext cx="2874645" cy="14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7EC681-36B8-4A21-832F-79002F49705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710555" y="4648747"/>
            <a:ext cx="19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9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00040" cy="894080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DNABERT Training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42BB0B-A798-46E7-8F81-107181B88460}"/>
              </a:ext>
            </a:extLst>
          </p:cNvPr>
          <p:cNvSpPr txBox="1">
            <a:spLocks/>
          </p:cNvSpPr>
          <p:nvPr/>
        </p:nvSpPr>
        <p:spPr>
          <a:xfrm>
            <a:off x="6860540" y="1767840"/>
            <a:ext cx="4900277" cy="3295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BA01C89-1BA8-4C39-AA66-A9645520E2B0}"/>
              </a:ext>
            </a:extLst>
          </p:cNvPr>
          <p:cNvSpPr/>
          <p:nvPr/>
        </p:nvSpPr>
        <p:spPr>
          <a:xfrm>
            <a:off x="9096367" y="5679666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ction Button: Go Back or Previous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4CD22F3-5DC4-477C-887C-AEB0E8F89A60}"/>
              </a:ext>
            </a:extLst>
          </p:cNvPr>
          <p:cNvSpPr/>
          <p:nvPr/>
        </p:nvSpPr>
        <p:spPr>
          <a:xfrm rot="16200000">
            <a:off x="8623399" y="3948867"/>
            <a:ext cx="1483568" cy="1810139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58790D1-A393-4CD2-89F3-1064ACECA0EC}"/>
              </a:ext>
            </a:extLst>
          </p:cNvPr>
          <p:cNvSpPr/>
          <p:nvPr/>
        </p:nvSpPr>
        <p:spPr>
          <a:xfrm>
            <a:off x="9124886" y="2165360"/>
            <a:ext cx="397671" cy="5238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8913C-4AD9-49E4-8377-405DF819D120}"/>
              </a:ext>
            </a:extLst>
          </p:cNvPr>
          <p:cNvSpPr txBox="1"/>
          <p:nvPr/>
        </p:nvSpPr>
        <p:spPr>
          <a:xfrm>
            <a:off x="8611956" y="4601125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Dense/CNN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F5633F-D94A-43BA-8A78-33D1056E7075}"/>
                  </a:ext>
                </a:extLst>
              </p:cNvPr>
              <p:cNvSpPr txBox="1"/>
              <p:nvPr/>
            </p:nvSpPr>
            <p:spPr>
              <a:xfrm>
                <a:off x="8263815" y="6139663"/>
                <a:ext cx="2152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F5633F-D94A-43BA-8A78-33D1056E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815" y="6139663"/>
                <a:ext cx="2152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Down 25">
            <a:extLst>
              <a:ext uri="{FF2B5EF4-FFF2-40B4-BE49-F238E27FC236}">
                <a16:creationId xmlns:a16="http://schemas.microsoft.com/office/drawing/2014/main" id="{B33CB1A6-ECF7-44D8-94C1-C7F6D23031A7}"/>
              </a:ext>
            </a:extLst>
          </p:cNvPr>
          <p:cNvSpPr/>
          <p:nvPr/>
        </p:nvSpPr>
        <p:spPr>
          <a:xfrm>
            <a:off x="9141182" y="3498737"/>
            <a:ext cx="397671" cy="5277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25AAD-7318-42D8-9686-5FD9006D1CF3}"/>
                  </a:ext>
                </a:extLst>
              </p:cNvPr>
              <p:cNvSpPr txBox="1"/>
              <p:nvPr/>
            </p:nvSpPr>
            <p:spPr>
              <a:xfrm>
                <a:off x="7332646" y="2989583"/>
                <a:ext cx="4088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[1.3221, −11.823, 0.332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⋯2.398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25AAD-7318-42D8-9686-5FD9006D1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646" y="2989583"/>
                <a:ext cx="4088841" cy="276999"/>
              </a:xfrm>
              <a:prstGeom prst="rect">
                <a:avLst/>
              </a:prstGeom>
              <a:blipFill>
                <a:blip r:embed="rId3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08D8382-5CB0-4F06-89D7-1BBE7D9AABF4}"/>
              </a:ext>
            </a:extLst>
          </p:cNvPr>
          <p:cNvSpPr txBox="1"/>
          <p:nvPr/>
        </p:nvSpPr>
        <p:spPr>
          <a:xfrm>
            <a:off x="7172094" y="789865"/>
            <a:ext cx="427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>
                    <a:lumMod val="50000"/>
                  </a:schemeClr>
                </a:solidFill>
              </a:rPr>
              <a:t>DNABERT + Dense/CNN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8E71BDC-4905-4ECF-8883-B61EE6EDAB16}"/>
              </a:ext>
            </a:extLst>
          </p:cNvPr>
          <p:cNvSpPr txBox="1">
            <a:spLocks/>
          </p:cNvSpPr>
          <p:nvPr/>
        </p:nvSpPr>
        <p:spPr>
          <a:xfrm>
            <a:off x="4147185" y="4637350"/>
            <a:ext cx="1948815" cy="4952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cs typeface="Arial" panose="020B0604020202020204" pitchFamily="34" charset="0"/>
              </a:rPr>
              <a:t>Learned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4039F-C602-4D93-BD12-94CE0311D4C9}"/>
              </a:ext>
            </a:extLst>
          </p:cNvPr>
          <p:cNvCxnSpPr>
            <a:stCxn id="29" idx="3"/>
          </p:cNvCxnSpPr>
          <p:nvPr/>
        </p:nvCxnSpPr>
        <p:spPr>
          <a:xfrm>
            <a:off x="6096000" y="4884973"/>
            <a:ext cx="2158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ction Button: Go Back or Previous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F15CAC-2BE5-40B5-8937-5E402084845D}"/>
              </a:ext>
            </a:extLst>
          </p:cNvPr>
          <p:cNvSpPr/>
          <p:nvPr/>
        </p:nvSpPr>
        <p:spPr>
          <a:xfrm rot="16200000">
            <a:off x="5317583" y="2998674"/>
            <a:ext cx="1450356" cy="1635558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0C4C83-CA5D-4E78-9B27-A5E50C1C0414}"/>
              </a:ext>
            </a:extLst>
          </p:cNvPr>
          <p:cNvSpPr txBox="1"/>
          <p:nvPr/>
        </p:nvSpPr>
        <p:spPr>
          <a:xfrm>
            <a:off x="5365742" y="3458466"/>
            <a:ext cx="13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DNABERT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Embedder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802B905-6EA9-4803-AFB6-B2868F70E828}"/>
              </a:ext>
            </a:extLst>
          </p:cNvPr>
          <p:cNvSpPr/>
          <p:nvPr/>
        </p:nvSpPr>
        <p:spPr>
          <a:xfrm>
            <a:off x="5845394" y="2619383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6E8A43F-D7D4-45C5-AC15-736421C4683C}"/>
              </a:ext>
            </a:extLst>
          </p:cNvPr>
          <p:cNvSpPr/>
          <p:nvPr/>
        </p:nvSpPr>
        <p:spPr>
          <a:xfrm>
            <a:off x="5860358" y="4720801"/>
            <a:ext cx="428625" cy="38846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A67AB4-A9EE-40B5-B95D-599DDD45DEEA}"/>
              </a:ext>
            </a:extLst>
          </p:cNvPr>
          <p:cNvSpPr txBox="1">
            <a:spLocks/>
          </p:cNvSpPr>
          <p:nvPr/>
        </p:nvSpPr>
        <p:spPr>
          <a:xfrm>
            <a:off x="1119288" y="3539587"/>
            <a:ext cx="1948815" cy="4952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dirty="0">
                <a:cs typeface="Arial" panose="020B0604020202020204" pitchFamily="34" charset="0"/>
              </a:rPr>
              <a:t>Learned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A4C55-5538-4162-B21E-88698008BF0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068103" y="3787210"/>
            <a:ext cx="1966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1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26367 0.062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314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27135 0.208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104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27604 0.3351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00040" cy="894080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DNABERT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34</a:t>
            </a:fld>
            <a:endParaRPr lang="en-AU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81E417-4EFB-4A3E-A3AB-63FEDC541844}"/>
              </a:ext>
            </a:extLst>
          </p:cNvPr>
          <p:cNvSpPr/>
          <p:nvPr/>
        </p:nvSpPr>
        <p:spPr>
          <a:xfrm rot="16200000">
            <a:off x="1776168" y="1863628"/>
            <a:ext cx="2776234" cy="3130743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06FAB-78AB-432B-A2BC-10150E546A0A}"/>
              </a:ext>
            </a:extLst>
          </p:cNvPr>
          <p:cNvSpPr txBox="1"/>
          <p:nvPr/>
        </p:nvSpPr>
        <p:spPr>
          <a:xfrm>
            <a:off x="1840982" y="2944104"/>
            <a:ext cx="2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DNABERT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Embedder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0FB720-97BA-4E3C-9A92-7035FADB150D}"/>
              </a:ext>
            </a:extLst>
          </p:cNvPr>
          <p:cNvSpPr txBox="1">
            <a:spLocks/>
          </p:cNvSpPr>
          <p:nvPr/>
        </p:nvSpPr>
        <p:spPr>
          <a:xfrm>
            <a:off x="5073869" y="1911352"/>
            <a:ext cx="6014546" cy="579600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DNABERT has lots of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C622CB-6CDE-40D1-AF3A-1FDC45E88795}"/>
              </a:ext>
            </a:extLst>
          </p:cNvPr>
          <p:cNvSpPr txBox="1">
            <a:spLocks/>
          </p:cNvSpPr>
          <p:nvPr/>
        </p:nvSpPr>
        <p:spPr>
          <a:xfrm>
            <a:off x="5073869" y="2888918"/>
            <a:ext cx="6014546" cy="1294778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We download a pre-trained version that is trained using the entire </a:t>
            </a:r>
            <a:r>
              <a:rPr lang="en-AU" b="1" dirty="0">
                <a:cs typeface="Arial" panose="020B0604020202020204" pitchFamily="34" charset="0"/>
              </a:rPr>
              <a:t>human</a:t>
            </a:r>
            <a:r>
              <a:rPr lang="en-AU" dirty="0">
                <a:cs typeface="Arial" panose="020B0604020202020204" pitchFamily="34" charset="0"/>
              </a:rPr>
              <a:t> genome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0B1F5-CECF-495A-B7B9-D673E697F817}"/>
              </a:ext>
            </a:extLst>
          </p:cNvPr>
          <p:cNvSpPr txBox="1">
            <a:spLocks/>
          </p:cNvSpPr>
          <p:nvPr/>
        </p:nvSpPr>
        <p:spPr>
          <a:xfrm>
            <a:off x="5073869" y="4338183"/>
            <a:ext cx="6014546" cy="95786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We then make fine adjustments using the </a:t>
            </a:r>
            <a:r>
              <a:rPr lang="en-AU" b="1" dirty="0">
                <a:cs typeface="Arial" panose="020B0604020202020204" pitchFamily="34" charset="0"/>
              </a:rPr>
              <a:t>yeast</a:t>
            </a:r>
            <a:r>
              <a:rPr lang="en-AU" dirty="0">
                <a:cs typeface="Arial" panose="020B0604020202020204" pitchFamily="34" charset="0"/>
              </a:rPr>
              <a:t> promoter dataset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4D9268-4278-41DC-AF83-D3355E978804}"/>
              </a:ext>
            </a:extLst>
          </p:cNvPr>
          <p:cNvSpPr txBox="1">
            <a:spLocks/>
          </p:cNvSpPr>
          <p:nvPr/>
        </p:nvSpPr>
        <p:spPr>
          <a:xfrm>
            <a:off x="2282417" y="4859074"/>
            <a:ext cx="1948815" cy="4952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cs typeface="Arial" panose="020B0604020202020204" pitchFamily="34" charset="0"/>
              </a:rPr>
              <a:t>Very big!!</a:t>
            </a:r>
          </a:p>
        </p:txBody>
      </p:sp>
    </p:spTree>
    <p:extLst>
      <p:ext uri="{BB962C8B-B14F-4D97-AF65-F5344CB8AC3E}">
        <p14:creationId xmlns:p14="http://schemas.microsoft.com/office/powerpoint/2010/main" val="17025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4" y="289798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1. One-hot + CNN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1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1. One-hot + CNN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36</a:t>
            </a:fld>
            <a:endParaRPr lang="en-AU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AA8C26-2A24-4BE6-97FE-8F0BC6F2F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31" y="1666925"/>
            <a:ext cx="4941338" cy="49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2. DNABERT + Dense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37</a:t>
            </a:fld>
            <a:endParaRPr lang="en-AU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7DED5EC-AB45-48A2-B58F-8AD75ED88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22" y="1811275"/>
            <a:ext cx="4741829" cy="47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3. DNABERT + CNN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38</a:t>
            </a:fld>
            <a:endParaRPr lang="en-AU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657E5A5-9579-4313-802B-519A8D9B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79" y="1759031"/>
            <a:ext cx="4846316" cy="48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Summary of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39</a:t>
            </a:fld>
            <a:endParaRPr lang="en-AU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BA4A8E-DE82-4101-87AE-14E9A7F1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72053"/>
              </p:ext>
            </p:extLst>
          </p:nvPr>
        </p:nvGraphicFramePr>
        <p:xfrm>
          <a:off x="2966720" y="1889761"/>
          <a:ext cx="7091680" cy="444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05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9624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What is a promoter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7DDB9-B479-489D-861D-0051C176A80B}"/>
              </a:ext>
            </a:extLst>
          </p:cNvPr>
          <p:cNvSpPr txBox="1">
            <a:spLocks/>
          </p:cNvSpPr>
          <p:nvPr/>
        </p:nvSpPr>
        <p:spPr>
          <a:xfrm>
            <a:off x="838200" y="1847850"/>
            <a:ext cx="9467850" cy="78984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Promoters are the key non-coding regions of the genome</a:t>
            </a:r>
            <a:r>
              <a:rPr lang="en-AU" baseline="30000" dirty="0">
                <a:cs typeface="Arial" panose="020B0604020202020204" pitchFamily="34" charset="0"/>
              </a:rPr>
              <a:t>2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900179"/>
            <a:ext cx="9467850" cy="619125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Found near the transcription start site of a gene</a:t>
            </a:r>
            <a:r>
              <a:rPr lang="en-AU" baseline="30000" dirty="0">
                <a:cs typeface="Arial" panose="020B0604020202020204" pitchFamily="34" charset="0"/>
              </a:rPr>
              <a:t>2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24E529-576B-417D-BDB1-AF2579EFA0E4}"/>
              </a:ext>
            </a:extLst>
          </p:cNvPr>
          <p:cNvSpPr txBox="1">
            <a:spLocks/>
          </p:cNvSpPr>
          <p:nvPr/>
        </p:nvSpPr>
        <p:spPr>
          <a:xfrm>
            <a:off x="838200" y="3688098"/>
            <a:ext cx="9467850" cy="1279556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Important for initiation of transcription and for regulating gene expression</a:t>
            </a:r>
            <a:r>
              <a:rPr lang="en-AU" baseline="30000" dirty="0">
                <a:cs typeface="Arial" panose="020B0604020202020204" pitchFamily="34" charset="0"/>
              </a:rPr>
              <a:t>1 </a:t>
            </a:r>
            <a:r>
              <a:rPr lang="en-AU" dirty="0">
                <a:cs typeface="Arial" panose="020B0604020202020204" pitchFamily="34" charset="0"/>
              </a:rPr>
              <a:t>by serving as recognition sites for necessary proteins</a:t>
            </a:r>
            <a:r>
              <a:rPr lang="en-AU" baseline="30000" dirty="0">
                <a:cs typeface="Arial" panose="020B0604020202020204" pitchFamily="34" charset="0"/>
              </a:rPr>
              <a:t>2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DC82-DFF9-4290-BA9D-7C8EA74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</a:t>
            </a:fld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BD41-1942-4910-81B8-FA7E08465DA4}"/>
              </a:ext>
            </a:extLst>
          </p:cNvPr>
          <p:cNvSpPr txBox="1"/>
          <p:nvPr/>
        </p:nvSpPr>
        <p:spPr>
          <a:xfrm>
            <a:off x="123781" y="6331264"/>
            <a:ext cx="185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2</a:t>
            </a:r>
            <a:r>
              <a:rPr lang="en-AU" sz="1200" dirty="0"/>
              <a:t>Oubounyt et al.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3DD57-1BD3-446B-9AEF-067983EB0EB2}"/>
              </a:ext>
            </a:extLst>
          </p:cNvPr>
          <p:cNvSpPr txBox="1"/>
          <p:nvPr/>
        </p:nvSpPr>
        <p:spPr>
          <a:xfrm>
            <a:off x="123781" y="6104638"/>
            <a:ext cx="210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1</a:t>
            </a:r>
            <a:r>
              <a:rPr lang="en-AU" sz="1200" dirty="0"/>
              <a:t>Ayoubi &amp; Van De Yen 1996</a:t>
            </a:r>
          </a:p>
        </p:txBody>
      </p:sp>
    </p:spTree>
    <p:extLst>
      <p:ext uri="{BB962C8B-B14F-4D97-AF65-F5344CB8AC3E}">
        <p14:creationId xmlns:p14="http://schemas.microsoft.com/office/powerpoint/2010/main" val="5491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4"/>
    </mc:Choice>
    <mc:Fallback xmlns="">
      <p:transition spd="slow" advTm="2427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Summary of results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40</a:t>
            </a:fld>
            <a:endParaRPr lang="en-AU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5343F9-FAC2-4280-98DC-5A507E312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437594"/>
              </p:ext>
            </p:extLst>
          </p:nvPr>
        </p:nvGraphicFramePr>
        <p:xfrm>
          <a:off x="2966720" y="1889761"/>
          <a:ext cx="7091680" cy="444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66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4" y="520541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C6F7-A2D3-4DF3-9400-CC9751C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41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80028F-4539-4901-B1DC-D2354EC6AE82}"/>
              </a:ext>
            </a:extLst>
          </p:cNvPr>
          <p:cNvSpPr txBox="1">
            <a:spLocks/>
          </p:cNvSpPr>
          <p:nvPr/>
        </p:nvSpPr>
        <p:spPr>
          <a:xfrm>
            <a:off x="838198" y="2109998"/>
            <a:ext cx="10256521" cy="69416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DNABERT generalises well to different tasks and organisms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655DAD-E111-4F17-81B5-BA303FEE8BEC}"/>
              </a:ext>
            </a:extLst>
          </p:cNvPr>
          <p:cNvSpPr txBox="1">
            <a:spLocks/>
          </p:cNvSpPr>
          <p:nvPr/>
        </p:nvSpPr>
        <p:spPr>
          <a:xfrm>
            <a:off x="838197" y="2865120"/>
            <a:ext cx="10256521" cy="69416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DNABERT Performs better than </a:t>
            </a:r>
            <a:r>
              <a:rPr lang="en-AU" dirty="0" err="1">
                <a:cs typeface="Arial" panose="020B0604020202020204" pitchFamily="34" charset="0"/>
              </a:rPr>
              <a:t>one-hot+CNN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BC48D8-0A60-418E-A0CB-C5AF1B6FECD0}"/>
              </a:ext>
            </a:extLst>
          </p:cNvPr>
          <p:cNvSpPr txBox="1">
            <a:spLocks/>
          </p:cNvSpPr>
          <p:nvPr/>
        </p:nvSpPr>
        <p:spPr>
          <a:xfrm>
            <a:off x="838194" y="5040607"/>
            <a:ext cx="10256521" cy="941027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Not enough time to spend hyperparameter tuning, these scores could be improved slightly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01DB3D-41AF-4092-A2EE-1C715F81C006}"/>
              </a:ext>
            </a:extLst>
          </p:cNvPr>
          <p:cNvSpPr txBox="1">
            <a:spLocks/>
          </p:cNvSpPr>
          <p:nvPr/>
        </p:nvSpPr>
        <p:spPr>
          <a:xfrm>
            <a:off x="838194" y="3744594"/>
            <a:ext cx="10256521" cy="1162686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CNN is restricted by receptive field, unable to easily take in global contextual information of sequence</a:t>
            </a:r>
          </a:p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Results could imply this is important</a:t>
            </a:r>
          </a:p>
        </p:txBody>
      </p:sp>
    </p:spTree>
    <p:extLst>
      <p:ext uri="{BB962C8B-B14F-4D97-AF65-F5344CB8AC3E}">
        <p14:creationId xmlns:p14="http://schemas.microsoft.com/office/powerpoint/2010/main" val="69800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6"/>
    </mc:Choice>
    <mc:Fallback>
      <p:transition spd="slow" advTm="36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743700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2658638"/>
            <a:ext cx="10256521" cy="117168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Evaluate the three pipelines on a classification task instead of a regression task</a:t>
            </a:r>
          </a:p>
          <a:p>
            <a:r>
              <a:rPr lang="en-AU" dirty="0">
                <a:cs typeface="Arial" panose="020B0604020202020204" pitchFamily="34" charset="0"/>
              </a:rPr>
              <a:t>Need to create a non-promoter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859A9-FFC3-4560-A432-2C2037F2F35F}"/>
              </a:ext>
            </a:extLst>
          </p:cNvPr>
          <p:cNvSpPr txBox="1">
            <a:spLocks/>
          </p:cNvSpPr>
          <p:nvPr/>
        </p:nvSpPr>
        <p:spPr>
          <a:xfrm>
            <a:off x="838198" y="4151596"/>
            <a:ext cx="10256520" cy="91824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Visualise what DNABERT is focusing its ‘attention’ on</a:t>
            </a:r>
          </a:p>
          <a:p>
            <a:r>
              <a:rPr lang="en-AU" dirty="0">
                <a:cs typeface="Arial" panose="020B0604020202020204" pitchFamily="34" charset="0"/>
              </a:rPr>
              <a:t>Could elucidate important features of promoters that make it strong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2DF5-01AA-45E8-ADD7-CBFA1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42</a:t>
            </a:fld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93EA5B-AD8E-4C5C-BBC4-4A88AB1C66B2}"/>
              </a:ext>
            </a:extLst>
          </p:cNvPr>
          <p:cNvSpPr txBox="1">
            <a:spLocks/>
          </p:cNvSpPr>
          <p:nvPr/>
        </p:nvSpPr>
        <p:spPr>
          <a:xfrm>
            <a:off x="838199" y="1831760"/>
            <a:ext cx="10256521" cy="694162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cs typeface="Arial" panose="020B0604020202020204" pitchFamily="34" charset="0"/>
              </a:rPr>
              <a:t>Pre-train DNABERT on yeast genome and 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57678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44A-EF8F-4539-A308-E6FA2842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DBC1-CE0C-4BE9-81C1-6447022A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1800" b="0" i="0" baseline="30000" dirty="0">
                <a:solidFill>
                  <a:srgbClr val="1C1D1E"/>
                </a:solidFill>
                <a:effectLst/>
                <a:latin typeface="Open Sans" panose="020B0604020202020204" pitchFamily="34" charset="0"/>
              </a:rPr>
              <a:t>1</a:t>
            </a:r>
            <a:r>
              <a:rPr lang="en-AU" sz="1800" b="0" i="0" dirty="0">
                <a:solidFill>
                  <a:srgbClr val="1C1D1E"/>
                </a:solidFill>
                <a:effectLst/>
                <a:latin typeface="Open Sans" panose="020B0604020202020204" pitchFamily="34" charset="0"/>
              </a:rPr>
              <a:t>Ayoubi, T.A.Y. and Van De Yen, W.J.M. (1996), Regulation of gene expression by alternative    	promoters. The FASEB Journal, 10: 453-460. </a:t>
            </a:r>
            <a:r>
              <a:rPr lang="en-AU" sz="1800" b="0" i="0" u="none" strike="noStrike" dirty="0">
                <a:effectLst/>
                <a:latin typeface="Open Sans" panose="020B0604020202020204" pitchFamily="34" charset="0"/>
                <a:hlinkClick r:id="rId3"/>
              </a:rPr>
              <a:t>https://doi.org/10.1096/fasebj.10.4.8647344</a:t>
            </a:r>
            <a:endParaRPr lang="en-AU" sz="1800" b="0" i="0" u="none" strike="noStrike" dirty="0">
              <a:effectLst/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AU" sz="1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Oubounyt, M., </a:t>
            </a:r>
            <a:r>
              <a:rPr lang="en-AU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Louadi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Z., </a:t>
            </a:r>
            <a:r>
              <a:rPr lang="en-AU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Tayara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H., &amp; Chong, K. T. (2019). </a:t>
            </a:r>
            <a:r>
              <a:rPr lang="en-AU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DeePromoter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Robust Promoter 	Predictor Using Deep Learning. Frontiers in genetics, 10, 286. 	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https://doi.org/10.3389/fgene.2019.00286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sz="1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Kotopka, B.J., </a:t>
            </a:r>
            <a:r>
              <a:rPr lang="en-AU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Smolke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C.D. Model-driven generation of artificial yeast promoters. Nat 	</a:t>
            </a:r>
            <a:r>
              <a:rPr lang="en-AU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11, 2113 (2020). 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https://doi.org/10.1038/s41467-020-15977-4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sz="1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Alammar, J. (2018) The Illustrated Transformer. </a:t>
            </a:r>
          </a:p>
          <a:p>
            <a:pPr marL="0" indent="0">
              <a:buNone/>
            </a:pP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	http://jalammar.github.io/illustrated-transformer/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sz="18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AU" sz="18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Yanrong Ji, </a:t>
            </a:r>
            <a:r>
              <a:rPr lang="en-AU" sz="1800" b="0" i="0" dirty="0" err="1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Zhihan</a:t>
            </a:r>
            <a:r>
              <a:rPr lang="en-AU" sz="18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Zhou, Han Liu, Ramana V Davuluri, DNABERT: pre-trained Bidirectional 	Encoder Representations from Transformers model for DNA-language in 	genome, </a:t>
            </a:r>
            <a:r>
              <a:rPr lang="en-AU" sz="1800" b="0" i="1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Bioinformatics</a:t>
            </a:r>
            <a:r>
              <a:rPr lang="en-AU" sz="18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2021, btab083, </a:t>
            </a:r>
            <a:r>
              <a:rPr lang="en-AU" sz="1800" b="0" i="0" u="none" strike="noStrike" dirty="0">
                <a:solidFill>
                  <a:srgbClr val="006FB7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https://doi.org/10.1093/bioinformatics/btab083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sz="18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Hugging Face (2020). Summary of the tasks 	</a:t>
            </a:r>
            <a:r>
              <a:rPr lang="en-A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https://huggingface.co/transformers/task_summary.html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en-AU" sz="1800" b="0" i="0" baseline="3000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en-AU" sz="18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Devlin J. et al.  (2018) Bert: Pre-training of deep bidirectional transformers for language understanding. </a:t>
            </a:r>
            <a:r>
              <a:rPr lang="en-AU" sz="1800" b="0" i="1" dirty="0" err="1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AU" sz="1800" b="0" i="1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</a:t>
            </a:r>
            <a:r>
              <a:rPr lang="en-AU" sz="1800" b="0" i="1" dirty="0" err="1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AU" sz="1800" b="0" i="1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1810.04805</a:t>
            </a:r>
            <a:r>
              <a:rPr lang="en-AU" sz="1800" b="0" i="0" dirty="0">
                <a:solidFill>
                  <a:srgbClr val="2A2A2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F0BB-37F4-4F42-BF7C-5131301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6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3"/>
    </mc:Choice>
    <mc:Fallback xmlns="">
      <p:transition spd="slow" advTm="431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947137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Convolutional neural network (CNN)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24E529-576B-417D-BDB1-AF2579EFA0E4}"/>
              </a:ext>
            </a:extLst>
          </p:cNvPr>
          <p:cNvSpPr txBox="1">
            <a:spLocks/>
          </p:cNvSpPr>
          <p:nvPr/>
        </p:nvSpPr>
        <p:spPr>
          <a:xfrm>
            <a:off x="838200" y="2017919"/>
            <a:ext cx="9467850" cy="955980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Usually create more than one feature map from the same input using different kernels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7EFA6-0895-4001-90E6-81FEA6FCE2AF}"/>
              </a:ext>
            </a:extLst>
          </p:cNvPr>
          <p:cNvSpPr/>
          <p:nvPr/>
        </p:nvSpPr>
        <p:spPr>
          <a:xfrm>
            <a:off x="114300" y="114300"/>
            <a:ext cx="11953875" cy="6648450"/>
          </a:xfrm>
          <a:prstGeom prst="rect">
            <a:avLst/>
          </a:prstGeom>
          <a:noFill/>
          <a:ln w="254000">
            <a:solidFill>
              <a:schemeClr val="accent6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DA1524-9F97-4A28-A2DE-8938665DC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 r="13672" b="17344"/>
          <a:stretch/>
        </p:blipFill>
        <p:spPr>
          <a:xfrm>
            <a:off x="1813412" y="2973898"/>
            <a:ext cx="8068098" cy="3541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28F4F-3210-48F7-BFF8-BB4B8E93EE52}"/>
              </a:ext>
            </a:extLst>
          </p:cNvPr>
          <p:cNvSpPr txBox="1"/>
          <p:nvPr/>
        </p:nvSpPr>
        <p:spPr>
          <a:xfrm>
            <a:off x="7851320" y="290353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Feature map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9F96-63F9-4BAD-942D-F5B44B4E89A1}"/>
              </a:ext>
            </a:extLst>
          </p:cNvPr>
          <p:cNvSpPr txBox="1"/>
          <p:nvPr/>
        </p:nvSpPr>
        <p:spPr>
          <a:xfrm>
            <a:off x="7851320" y="385951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Feature map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D9EC0-3787-4771-9171-99C849DEFCA5}"/>
              </a:ext>
            </a:extLst>
          </p:cNvPr>
          <p:cNvSpPr txBox="1"/>
          <p:nvPr/>
        </p:nvSpPr>
        <p:spPr>
          <a:xfrm>
            <a:off x="7851320" y="549433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Feature map 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C8A7D-5022-40B0-A50F-C17E49F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0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1680AC-CAE5-4507-91D2-7413699D20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9600"/>
                <a:ext cx="6743700" cy="1081088"/>
              </a:xfrm>
              <a:solidFill>
                <a:schemeClr val="accent6">
                  <a:lumMod val="40000"/>
                  <a:lumOff val="60000"/>
                  <a:alpha val="66000"/>
                </a:schemeClr>
              </a:solidFill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4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4400" dirty="0"/>
                  <a:t>-mers</a:t>
                </a:r>
                <a:endParaRPr lang="en-A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1680AC-CAE5-4507-91D2-7413699D2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9600"/>
                <a:ext cx="6743700" cy="1081088"/>
              </a:xfrm>
              <a:blipFill>
                <a:blip r:embed="rId2"/>
                <a:stretch>
                  <a:fillRect b="-96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5C9CBA-3B18-4B17-907D-C83FB8C02389}"/>
              </a:ext>
            </a:extLst>
          </p:cNvPr>
          <p:cNvSpPr txBox="1">
            <a:spLocks/>
          </p:cNvSpPr>
          <p:nvPr/>
        </p:nvSpPr>
        <p:spPr>
          <a:xfrm>
            <a:off x="4108172" y="1941771"/>
            <a:ext cx="4449419" cy="48565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endParaRPr lang="en-AU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78B82D-68CE-40D9-8F89-E7F9C7F7637C}"/>
                  </a:ext>
                </a:extLst>
              </p:cNvPr>
              <p:cNvSpPr txBox="1"/>
              <p:nvPr/>
            </p:nvSpPr>
            <p:spPr>
              <a:xfrm>
                <a:off x="4412455" y="5167803"/>
                <a:ext cx="37271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44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AU" sz="4400" b="1" dirty="0"/>
                  <a:t>-mers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78B82D-68CE-40D9-8F89-E7F9C7F7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55" y="5167803"/>
                <a:ext cx="3727174" cy="769441"/>
              </a:xfrm>
              <a:prstGeom prst="rect">
                <a:avLst/>
              </a:prstGeom>
              <a:blipFill>
                <a:blip r:embed="rId3"/>
                <a:stretch>
                  <a:fillRect t="-16667" b="-37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2867FA-2BD4-455E-ABF7-9843E98D783C}"/>
              </a:ext>
            </a:extLst>
          </p:cNvPr>
          <p:cNvSpPr txBox="1">
            <a:spLocks/>
          </p:cNvSpPr>
          <p:nvPr/>
        </p:nvSpPr>
        <p:spPr>
          <a:xfrm>
            <a:off x="3057107" y="3979055"/>
            <a:ext cx="1567071" cy="48565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ADC73D-1E4E-4E05-9A79-F1AFF1E63E81}"/>
              </a:ext>
            </a:extLst>
          </p:cNvPr>
          <p:cNvSpPr txBox="1">
            <a:spLocks/>
          </p:cNvSpPr>
          <p:nvPr/>
        </p:nvSpPr>
        <p:spPr>
          <a:xfrm>
            <a:off x="4886738" y="3991034"/>
            <a:ext cx="1567071" cy="48565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E3B920-5935-4C33-882B-2B838949A9FA}"/>
              </a:ext>
            </a:extLst>
          </p:cNvPr>
          <p:cNvSpPr txBox="1">
            <a:spLocks/>
          </p:cNvSpPr>
          <p:nvPr/>
        </p:nvSpPr>
        <p:spPr>
          <a:xfrm>
            <a:off x="7774055" y="3989382"/>
            <a:ext cx="1567071" cy="485654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74FCD2E-00BC-48FF-BDBC-92EFFBB0DE53}"/>
              </a:ext>
            </a:extLst>
          </p:cNvPr>
          <p:cNvSpPr/>
          <p:nvPr/>
        </p:nvSpPr>
        <p:spPr>
          <a:xfrm rot="5400000">
            <a:off x="4905894" y="1934095"/>
            <a:ext cx="156749" cy="1044017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3D7498B-B94B-4EF8-A221-F496FE23E45E}"/>
              </a:ext>
            </a:extLst>
          </p:cNvPr>
          <p:cNvSpPr/>
          <p:nvPr/>
        </p:nvSpPr>
        <p:spPr>
          <a:xfrm rot="5400000">
            <a:off x="5069890" y="2116240"/>
            <a:ext cx="156749" cy="1044017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06407-8753-4573-BF92-D669B1440165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3840643" y="2534478"/>
            <a:ext cx="1143625" cy="14445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654246-0E0E-4EA2-B5F0-644D98F617BE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5148264" y="2716623"/>
            <a:ext cx="522010" cy="12744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20DAC6DF-9A5C-4DF2-8840-00E5F833590F}"/>
              </a:ext>
            </a:extLst>
          </p:cNvPr>
          <p:cNvSpPr/>
          <p:nvPr/>
        </p:nvSpPr>
        <p:spPr>
          <a:xfrm rot="5400000">
            <a:off x="7731505" y="1989322"/>
            <a:ext cx="156749" cy="91895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7B0AAC-0F84-4DEE-BB0B-79158154DCF8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7809880" y="2527174"/>
            <a:ext cx="747711" cy="1462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F5548-7EA0-47F7-8C90-A7C805A54B90}"/>
                  </a:ext>
                </a:extLst>
              </p:cNvPr>
              <p:cNvSpPr txBox="1"/>
              <p:nvPr/>
            </p:nvSpPr>
            <p:spPr>
              <a:xfrm>
                <a:off x="6873805" y="3975588"/>
                <a:ext cx="5001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F5548-7EA0-47F7-8C90-A7C805A5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05" y="3975588"/>
                <a:ext cx="50013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23A63D-A65B-46BE-A524-C33BF63DF931}"/>
                  </a:ext>
                </a:extLst>
              </p:cNvPr>
              <p:cNvSpPr txBox="1"/>
              <p:nvPr/>
            </p:nvSpPr>
            <p:spPr>
              <a:xfrm>
                <a:off x="8468737" y="5317236"/>
                <a:ext cx="22122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4096</m:t>
                    </m:r>
                  </m:oMath>
                </a14:m>
                <a:r>
                  <a:rPr lang="en-AU" sz="2400" dirty="0"/>
                  <a:t> possible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AU" sz="2400" dirty="0"/>
                  <a:t>-mers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23A63D-A65B-46BE-A524-C33BF63D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737" y="5317236"/>
                <a:ext cx="2212234" cy="830997"/>
              </a:xfrm>
              <a:prstGeom prst="rect">
                <a:avLst/>
              </a:prstGeom>
              <a:blipFill>
                <a:blip r:embed="rId5"/>
                <a:stretch>
                  <a:fillRect l="-551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9E6F381-D54E-4D35-BBFC-A4A91D4B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20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3"/>
    </mc:Choice>
    <mc:Fallback>
      <p:transition spd="slow" advTm="1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4903176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Green Fluorescence Protein (an example)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403EB-F9B0-455C-A451-FF90EF4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5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53EE9-72FB-4490-94E5-46C066DD5ED0}"/>
              </a:ext>
            </a:extLst>
          </p:cNvPr>
          <p:cNvSpPr txBox="1"/>
          <p:nvPr/>
        </p:nvSpPr>
        <p:spPr>
          <a:xfrm>
            <a:off x="83141" y="6243138"/>
            <a:ext cx="210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1</a:t>
            </a:r>
            <a:r>
              <a:rPr lang="en-AU" sz="1200" dirty="0"/>
              <a:t>Ayoubi &amp; Van De Yen 1996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F04FE-4F4D-43BE-B920-9C7564FD97AA}"/>
              </a:ext>
            </a:extLst>
          </p:cNvPr>
          <p:cNvSpPr/>
          <p:nvPr/>
        </p:nvSpPr>
        <p:spPr>
          <a:xfrm>
            <a:off x="1727688" y="4439582"/>
            <a:ext cx="8736623" cy="454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876E9-AF32-4BE0-BDE9-9D73886E880E}"/>
              </a:ext>
            </a:extLst>
          </p:cNvPr>
          <p:cNvSpPr/>
          <p:nvPr/>
        </p:nvSpPr>
        <p:spPr>
          <a:xfrm>
            <a:off x="6418385" y="4439582"/>
            <a:ext cx="2997745" cy="454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GFP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95C19-0B06-44A7-BD77-B01332C094F4}"/>
              </a:ext>
            </a:extLst>
          </p:cNvPr>
          <p:cNvSpPr/>
          <p:nvPr/>
        </p:nvSpPr>
        <p:spPr>
          <a:xfrm>
            <a:off x="1978269" y="4439581"/>
            <a:ext cx="3552093" cy="45433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4000">
                <a:srgbClr val="FDF1E9"/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Promoter Region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A4BCC3D-1459-4B51-B632-8969AAD0C3E4}"/>
              </a:ext>
            </a:extLst>
          </p:cNvPr>
          <p:cNvSpPr/>
          <p:nvPr/>
        </p:nvSpPr>
        <p:spPr>
          <a:xfrm>
            <a:off x="7742360" y="5015843"/>
            <a:ext cx="2362200" cy="1743075"/>
          </a:xfrm>
          <a:prstGeom prst="flowChartConnector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DNA-Binding protein</a:t>
            </a:r>
          </a:p>
        </p:txBody>
      </p: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95135F9D-53A1-460C-8CEF-CFB404C865A9}"/>
              </a:ext>
            </a:extLst>
          </p:cNvPr>
          <p:cNvSpPr/>
          <p:nvPr/>
        </p:nvSpPr>
        <p:spPr>
          <a:xfrm rot="17704160">
            <a:off x="7373087" y="3539091"/>
            <a:ext cx="1971675" cy="279055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99E993C-3283-4FA4-96F1-A6DF4A5B14CA}"/>
              </a:ext>
            </a:extLst>
          </p:cNvPr>
          <p:cNvSpPr/>
          <p:nvPr/>
        </p:nvSpPr>
        <p:spPr>
          <a:xfrm>
            <a:off x="4591050" y="3552825"/>
            <a:ext cx="3381375" cy="5810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19207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4"/>
    </mc:Choice>
    <mc:Fallback>
      <p:transition spd="slow" advTm="24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9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-0.00347 L 0.00339 -0.00347 C -0.02682 -0.00763 -0.03372 -0.00625 -0.05703 -0.01435 C -0.06081 -0.0155 -0.06445 -0.01759 -0.06823 -0.01898 C -0.07422 -0.02106 -0.08138 -0.02245 -0.08711 -0.02662 C -0.10495 -0.03958 -0.08802 -0.03449 -0.10703 -0.03726 C -0.11445 -0.04143 -0.12213 -0.04421 -0.12943 -0.04953 C -0.14258 -0.05925 -0.15456 -0.07407 -0.16823 -0.08171 C -0.18008 -0.08842 -0.18255 -0.08819 -0.19141 -0.09699 C -0.20898 -0.11458 -0.2 -0.10694 -0.21732 -0.12615 C -0.2207 -0.12986 -0.22422 -0.1331 -0.2276 -0.1368 C -0.22943 -0.13888 -0.23112 -0.14097 -0.23281 -0.14305 C -0.23437 -0.1449 -0.23542 -0.14768 -0.23711 -0.14907 C -0.23984 -0.15138 -0.24284 -0.15208 -0.2457 -0.1537 C -0.24922 -0.15578 -0.25273 -0.1574 -0.25612 -0.15995 C -0.2625 -0.16458 -0.26823 -0.17268 -0.275 -0.17523 C -0.28854 -0.18009 -0.28073 -0.17777 -0.29831 -0.18125 C -0.30325 -0.18449 -0.3082 -0.18703 -0.31302 -0.1905 C -0.32031 -0.19583 -0.32669 -0.20601 -0.3345 -0.2074 C -0.3431 -0.20879 -0.34505 -0.20856 -0.35351 -0.21203 C -0.35664 -0.21319 -0.35976 -0.21574 -0.36302 -0.21666 C -0.36862 -0.21782 -0.37448 -0.21736 -0.38021 -0.21805 C -0.38659 -0.21898 -0.39922 -0.22106 -0.39922 -0.22106 C -0.41901 -0.21851 -0.43893 -0.21828 -0.45859 -0.21342 C -0.46068 -0.21296 -0.46159 -0.20856 -0.46289 -0.20578 C -0.46419 -0.20347 -0.4651 -0.20046 -0.46641 -0.19814 C -0.47018 -0.19143 -0.47161 -0.1905 -0.47591 -0.18587 C -0.47708 -0.18287 -0.47799 -0.17962 -0.4793 -0.17685 C -0.48607 -0.16226 -0.48177 -0.17569 -0.48529 -0.16296 C -0.48476 -0.15277 -0.48542 -0.14212 -0.48359 -0.1324 C -0.48242 -0.12615 -0.4793 -0.12152 -0.47669 -0.11689 C -0.47435 -0.11273 -0.47109 -0.10625 -0.4681 -0.10324 C -0.46549 -0.10046 -0.46237 -0.09953 -0.4595 -0.09861 C -0.45755 -0.09791 -0.45547 -0.09768 -0.45351 -0.09699 C -0.44544 -0.09907 -0.43724 -0.09953 -0.4293 -0.10324 C -0.42799 -0.10393 -0.42773 -0.1074 -0.42669 -0.10925 C -0.42591 -0.11111 -0.42174 -0.11759 -0.42161 -0.12013 C -0.42083 -0.13726 -0.42161 -0.15486 -0.42161 -0.17222 L -0.03724 -0.17824 " pathEditMode="relative" ptsTypes="AAAAAAAAAAAAAAAAAAAAAAAAAAAAAAAAAAAAAAA">
                                      <p:cBhvr>
                                        <p:cTn id="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6524625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7DDB9-B479-489D-861D-0051C176A80B}"/>
              </a:ext>
            </a:extLst>
          </p:cNvPr>
          <p:cNvSpPr txBox="1">
            <a:spLocks/>
          </p:cNvSpPr>
          <p:nvPr/>
        </p:nvSpPr>
        <p:spPr>
          <a:xfrm>
            <a:off x="838200" y="1900238"/>
            <a:ext cx="9220200" cy="1200150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Precise gene expression control is required in</a:t>
            </a:r>
            <a:r>
              <a:rPr lang="en-AU" baseline="30000" dirty="0">
                <a:cs typeface="Arial" panose="020B0604020202020204" pitchFamily="34" charset="0"/>
              </a:rPr>
              <a:t>3</a:t>
            </a:r>
            <a:r>
              <a:rPr lang="en-AU" dirty="0"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AU" dirty="0">
                <a:cs typeface="Arial" panose="020B0604020202020204" pitchFamily="34" charset="0"/>
              </a:rPr>
              <a:t>Engineered metabolic pathways</a:t>
            </a:r>
          </a:p>
          <a:p>
            <a:pPr lvl="1"/>
            <a:r>
              <a:rPr lang="en-AU" dirty="0">
                <a:cs typeface="Arial" panose="020B0604020202020204" pitchFamily="34" charset="0"/>
              </a:rPr>
              <a:t>Gene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838200" y="3367087"/>
            <a:ext cx="9572625" cy="1081088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Finding promoters or creating artificial promoters with useful properties may aid gene construct design</a:t>
            </a:r>
            <a:r>
              <a:rPr lang="en-AU" baseline="30000" dirty="0">
                <a:cs typeface="Arial" panose="020B0604020202020204" pitchFamily="34" charset="0"/>
              </a:rPr>
              <a:t>3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0E080-0289-4C7E-BA77-3DC2AC444C38}"/>
              </a:ext>
            </a:extLst>
          </p:cNvPr>
          <p:cNvSpPr txBox="1">
            <a:spLocks/>
          </p:cNvSpPr>
          <p:nvPr/>
        </p:nvSpPr>
        <p:spPr>
          <a:xfrm>
            <a:off x="838199" y="4714874"/>
            <a:ext cx="9572625" cy="1081088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Arial" panose="020B0604020202020204" pitchFamily="34" charset="0"/>
              </a:rPr>
              <a:t>Studying DNA with machine learning may aid understanding of promoters and DNA regulation in general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BBF17-BA53-4078-B578-90370097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7C78C-BC6F-441C-9C94-EEB8BCDA4C34}"/>
              </a:ext>
            </a:extLst>
          </p:cNvPr>
          <p:cNvSpPr txBox="1"/>
          <p:nvPr/>
        </p:nvSpPr>
        <p:spPr>
          <a:xfrm>
            <a:off x="83141" y="6243138"/>
            <a:ext cx="210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aseline="30000" dirty="0"/>
              <a:t>3</a:t>
            </a:r>
            <a:r>
              <a:rPr lang="en-AU" sz="1200" dirty="0"/>
              <a:t>Kotopka &amp; </a:t>
            </a:r>
            <a:r>
              <a:rPr lang="en-AU" sz="1200" dirty="0" err="1"/>
              <a:t>Smolke</a:t>
            </a:r>
            <a:r>
              <a:rPr lang="en-AU" sz="12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6298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65"/>
    </mc:Choice>
    <mc:Fallback xmlns="">
      <p:transition spd="slow" advTm="299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16" y="1596720"/>
            <a:ext cx="2754191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35C24-28ED-448A-9BF3-F4AA69F2DB76}"/>
              </a:ext>
            </a:extLst>
          </p:cNvPr>
          <p:cNvSpPr txBox="1"/>
          <p:nvPr/>
        </p:nvSpPr>
        <p:spPr>
          <a:xfrm>
            <a:off x="2671029" y="3058648"/>
            <a:ext cx="6840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How can we use machine learning to make predictions on promoters?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C282-8E25-419C-9AE1-E02EFB19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6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"/>
    </mc:Choice>
    <mc:Fallback xmlns="">
      <p:transition spd="slow" advTm="36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0AC-CAE5-4507-91D2-7413699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955931" cy="1081088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AU" dirty="0"/>
              <a:t>Research 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D4DC6-31A0-4937-9272-8A537F732B75}"/>
              </a:ext>
            </a:extLst>
          </p:cNvPr>
          <p:cNvSpPr txBox="1"/>
          <p:nvPr/>
        </p:nvSpPr>
        <p:spPr>
          <a:xfrm>
            <a:off x="3428791" y="1991420"/>
            <a:ext cx="5467131" cy="95410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How can we use machine learning to make predictions on promoters?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18BE7FD-5CC2-48EC-B4D5-FC847E1D2894}"/>
              </a:ext>
            </a:extLst>
          </p:cNvPr>
          <p:cNvSpPr/>
          <p:nvPr/>
        </p:nvSpPr>
        <p:spPr>
          <a:xfrm>
            <a:off x="6027891" y="3209886"/>
            <a:ext cx="477520" cy="8432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4A292-CA91-4862-A967-6A398BD2B61B}"/>
              </a:ext>
            </a:extLst>
          </p:cNvPr>
          <p:cNvSpPr txBox="1"/>
          <p:nvPr/>
        </p:nvSpPr>
        <p:spPr>
          <a:xfrm>
            <a:off x="4782042" y="4053166"/>
            <a:ext cx="296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accent4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61EC-488B-4F3B-BB4F-6D7B5D6CBBEE}"/>
              </a:ext>
            </a:extLst>
          </p:cNvPr>
          <p:cNvSpPr txBox="1"/>
          <p:nvPr/>
        </p:nvSpPr>
        <p:spPr>
          <a:xfrm>
            <a:off x="4821426" y="4633919"/>
            <a:ext cx="289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/>
              <a:t>How strong is this promoter? </a:t>
            </a:r>
          </a:p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(number value)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30A480E-BAB3-4D8A-AB57-5DDAEF23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0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38"/>
    </mc:Choice>
    <mc:Fallback xmlns="">
      <p:transition spd="slow" advTm="296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26BD-4CC1-49D6-869B-E40C30FACE5F}"/>
              </a:ext>
            </a:extLst>
          </p:cNvPr>
          <p:cNvSpPr txBox="1">
            <a:spLocks/>
          </p:cNvSpPr>
          <p:nvPr/>
        </p:nvSpPr>
        <p:spPr>
          <a:xfrm>
            <a:off x="2147884" y="1664647"/>
            <a:ext cx="7529516" cy="523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u="sng" spc="300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AU" u="sng" spc="300" dirty="0">
                <a:solidFill>
                  <a:schemeClr val="accent6"/>
                </a:solidFill>
                <a:cs typeface="Arial" panose="020B0604020202020204" pitchFamily="34" charset="0"/>
              </a:rPr>
              <a:t>T</a:t>
            </a:r>
            <a:r>
              <a:rPr lang="en-AU" u="sng" spc="300" dirty="0">
                <a:solidFill>
                  <a:schemeClr val="accent4"/>
                </a:solidFill>
                <a:cs typeface="Arial" panose="020B0604020202020204" pitchFamily="34" charset="0"/>
              </a:rPr>
              <a:t>A</a:t>
            </a:r>
            <a:r>
              <a:rPr lang="en-AU" u="sng" spc="300" dirty="0">
                <a:solidFill>
                  <a:schemeClr val="accent6"/>
                </a:solidFill>
                <a:cs typeface="Arial" panose="020B0604020202020204" pitchFamily="34" charset="0"/>
              </a:rPr>
              <a:t>R</a:t>
            </a:r>
            <a:r>
              <a:rPr lang="en-AU" u="sng" spc="300" dirty="0">
                <a:solidFill>
                  <a:srgbClr val="0070C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6"/>
                </a:solidFill>
                <a:cs typeface="Arial" panose="020B0604020202020204" pitchFamily="34" charset="0"/>
              </a:rPr>
              <a:t>G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AU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8771B6-ED09-4891-B222-7E4022BEE2C9}"/>
              </a:ext>
            </a:extLst>
          </p:cNvPr>
          <p:cNvSpPr/>
          <p:nvPr/>
        </p:nvSpPr>
        <p:spPr>
          <a:xfrm>
            <a:off x="5698329" y="2248279"/>
            <a:ext cx="428625" cy="52387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6F430A-5B81-46BA-9BF5-62C6625CE453}"/>
              </a:ext>
            </a:extLst>
          </p:cNvPr>
          <p:cNvSpPr txBox="1">
            <a:spLocks/>
          </p:cNvSpPr>
          <p:nvPr/>
        </p:nvSpPr>
        <p:spPr>
          <a:xfrm>
            <a:off x="4031455" y="2909134"/>
            <a:ext cx="3780326" cy="609545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cs typeface="Arial" panose="020B0604020202020204" pitchFamily="34" charset="0"/>
              </a:rPr>
              <a:t>Model says it’s a strong promoter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30FAE1-C6B4-4AFC-B220-6C3C1BA4E1B8}"/>
              </a:ext>
            </a:extLst>
          </p:cNvPr>
          <p:cNvSpPr/>
          <p:nvPr/>
        </p:nvSpPr>
        <p:spPr>
          <a:xfrm>
            <a:off x="5707305" y="3616711"/>
            <a:ext cx="428625" cy="49808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F024A8-A2CC-4CC8-8D0D-390BAF94348C}"/>
              </a:ext>
            </a:extLst>
          </p:cNvPr>
          <p:cNvSpPr txBox="1">
            <a:spLocks/>
          </p:cNvSpPr>
          <p:nvPr/>
        </p:nvSpPr>
        <p:spPr>
          <a:xfrm>
            <a:off x="4035118" y="4209359"/>
            <a:ext cx="3776663" cy="498089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cs typeface="Arial" panose="020B0604020202020204" pitchFamily="34" charset="0"/>
              </a:rPr>
              <a:t>Verify model prediction </a:t>
            </a:r>
            <a:r>
              <a:rPr lang="en-AU" i="1" dirty="0">
                <a:cs typeface="Arial" panose="020B0604020202020204" pitchFamily="34" charset="0"/>
              </a:rPr>
              <a:t>in vivo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75D7C-74F0-4935-A1DE-A7D84058B3C7}"/>
              </a:ext>
            </a:extLst>
          </p:cNvPr>
          <p:cNvSpPr txBox="1"/>
          <p:nvPr/>
        </p:nvSpPr>
        <p:spPr>
          <a:xfrm>
            <a:off x="9443670" y="1572639"/>
            <a:ext cx="23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2">
                    <a:lumMod val="75000"/>
                  </a:schemeClr>
                </a:solidFill>
              </a:rPr>
              <a:t>Unknown New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A1CEB-EE00-43E7-BFA8-B7E7334931C4}"/>
              </a:ext>
            </a:extLst>
          </p:cNvPr>
          <p:cNvSpPr txBox="1"/>
          <p:nvPr/>
        </p:nvSpPr>
        <p:spPr>
          <a:xfrm>
            <a:off x="4027425" y="2249066"/>
            <a:ext cx="206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accent4">
                    <a:lumMod val="75000"/>
                  </a:schemeClr>
                </a:solidFill>
              </a:rPr>
              <a:t>Regression</a:t>
            </a:r>
            <a:endParaRPr lang="en-A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536AC5-2EB2-4F46-BDDB-41C9D1D7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448068"/>
            <a:ext cx="8264038" cy="910719"/>
          </a:xfrm>
          <a:solidFill>
            <a:schemeClr val="accent6">
              <a:lumMod val="40000"/>
              <a:lumOff val="60000"/>
              <a:alpha val="66000"/>
            </a:schemeClr>
          </a:solidFill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AU" b="1" dirty="0"/>
              <a:t>Example: </a:t>
            </a:r>
            <a:r>
              <a:rPr lang="en-AU" dirty="0"/>
              <a:t>Creating artificial promoters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DA2ECE5-9029-4E95-845B-C16FE0E3836E}"/>
              </a:ext>
            </a:extLst>
          </p:cNvPr>
          <p:cNvSpPr/>
          <p:nvPr/>
        </p:nvSpPr>
        <p:spPr>
          <a:xfrm>
            <a:off x="5707305" y="4802007"/>
            <a:ext cx="428625" cy="5961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4EC7F7-E5DB-4101-BC27-3F5530BE7D12}"/>
              </a:ext>
            </a:extLst>
          </p:cNvPr>
          <p:cNvSpPr txBox="1">
            <a:spLocks/>
          </p:cNvSpPr>
          <p:nvPr/>
        </p:nvSpPr>
        <p:spPr>
          <a:xfrm>
            <a:off x="4617239" y="5527507"/>
            <a:ext cx="2590803" cy="895353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cs typeface="Arial" panose="020B0604020202020204" pitchFamily="34" charset="0"/>
              </a:rPr>
              <a:t>New promoter sequence found!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AD19-2437-42F9-ACA4-DBF324F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D52-A1D5-415F-B519-3CD75FC56B4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4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27"/>
    </mc:Choice>
    <mc:Fallback xmlns="">
      <p:transition spd="slow" advTm="41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2148</Words>
  <Application>Microsoft Office PowerPoint</Application>
  <PresentationFormat>Widescreen</PresentationFormat>
  <Paragraphs>361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Open Sans</vt:lpstr>
      <vt:lpstr>Office Theme</vt:lpstr>
      <vt:lpstr>PowerPoint Presentation</vt:lpstr>
      <vt:lpstr>What is the research problem</vt:lpstr>
      <vt:lpstr>Project overview</vt:lpstr>
      <vt:lpstr>What is a promoter</vt:lpstr>
      <vt:lpstr>Green Fluorescence Protein (an example)</vt:lpstr>
      <vt:lpstr>Motivation</vt:lpstr>
      <vt:lpstr>Question:</vt:lpstr>
      <vt:lpstr>Research question</vt:lpstr>
      <vt:lpstr>Example: Creating artificial promoters</vt:lpstr>
      <vt:lpstr>Goal</vt:lpstr>
      <vt:lpstr>DNA vector representation</vt:lpstr>
      <vt:lpstr>One-hot encoding</vt:lpstr>
      <vt:lpstr>What architectures can we use?</vt:lpstr>
      <vt:lpstr>Convolutional neural network (CNN)</vt:lpstr>
      <vt:lpstr>Pipeline 1</vt:lpstr>
      <vt:lpstr>How else can we represent a sequence</vt:lpstr>
      <vt:lpstr>DNABERT5</vt:lpstr>
      <vt:lpstr>BERT7 Language Example</vt:lpstr>
      <vt:lpstr>Sentence representations</vt:lpstr>
      <vt:lpstr>Sentence representations</vt:lpstr>
      <vt:lpstr>Attention mechanism</vt:lpstr>
      <vt:lpstr>Link to DNA</vt:lpstr>
      <vt:lpstr>DNABERT</vt:lpstr>
      <vt:lpstr>One-hot vs DNABERT</vt:lpstr>
      <vt:lpstr>Pipeline 2</vt:lpstr>
      <vt:lpstr>Pipeline 3</vt:lpstr>
      <vt:lpstr>Summary of architectures</vt:lpstr>
      <vt:lpstr>Methods &amp; Results</vt:lpstr>
      <vt:lpstr>The dataset3</vt:lpstr>
      <vt:lpstr>The dataset</vt:lpstr>
      <vt:lpstr>Training</vt:lpstr>
      <vt:lpstr>One-hot+CNN Training</vt:lpstr>
      <vt:lpstr>DNABERT Training</vt:lpstr>
      <vt:lpstr>DNABERT Training</vt:lpstr>
      <vt:lpstr>1. One-hot + CNN</vt:lpstr>
      <vt:lpstr>1. One-hot + CNN</vt:lpstr>
      <vt:lpstr>2. DNABERT + Dense</vt:lpstr>
      <vt:lpstr>3. DNABERT + CNN</vt:lpstr>
      <vt:lpstr>Summary of results</vt:lpstr>
      <vt:lpstr>Summary of results </vt:lpstr>
      <vt:lpstr>Interpretation</vt:lpstr>
      <vt:lpstr>Future work</vt:lpstr>
      <vt:lpstr>References</vt:lpstr>
      <vt:lpstr>Convolutional neural network (CNN)</vt:lpstr>
      <vt:lpstr>k-mers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Hu</dc:creator>
  <cp:lastModifiedBy>Nathan Hu</cp:lastModifiedBy>
  <cp:revision>62</cp:revision>
  <dcterms:created xsi:type="dcterms:W3CDTF">2021-05-17T01:04:39Z</dcterms:created>
  <dcterms:modified xsi:type="dcterms:W3CDTF">2021-05-21T01:06:51Z</dcterms:modified>
</cp:coreProperties>
</file>