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3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2016年8月4日星期四</a:t>
            </a:fld>
            <a:endParaRPr 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直线连接符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椭圆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幻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2016年8月4日星期四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线连接符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2016年8月4日星期四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2016年8月4日星期四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2016年8月4日星期四</a:t>
            </a:fld>
            <a:endParaRPr lang="en-US" dirty="0"/>
          </a:p>
        </p:txBody>
      </p:sp>
      <p:sp>
        <p:nvSpPr>
          <p:cNvPr id="8" name="直线连接符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4B82477-D5D3-4181-8C11-75D0F2433A87}" type="datetime2">
              <a:rPr lang="en-US" smtClean="0"/>
              <a:t>2016年8月4日星期四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直线连接符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线连接符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2016年8月4日星期四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直线连接符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26" name="内容占位符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25" name="椭圆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椭圆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2016年8月4日星期四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2016年8月4日星期四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线连接符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2016年8月4日星期四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线连接符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椭圆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92EB412-E790-42EA-81FE-2925D3A43D91}" type="datetime2">
              <a:rPr lang="en-US" smtClean="0"/>
              <a:t>2016年8月4日星期四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B385921-A91A-409C-921C-0E0EC1E750EC}" type="datetime2">
              <a:rPr lang="en-US" smtClean="0"/>
              <a:t>2016年8月4日星期四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线连接符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幻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汽车竞价分析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985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第一次报价和均价的关系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59978"/>
            <a:ext cx="8503920" cy="4572000"/>
          </a:xfrm>
        </p:spPr>
        <p:txBody>
          <a:bodyPr/>
          <a:lstStyle/>
          <a:p>
            <a:r>
              <a:rPr kumimoji="1" lang="en-US" altLang="zh-CN" dirty="0" smtClean="0"/>
              <a:t>F </a:t>
            </a:r>
            <a:r>
              <a:rPr kumimoji="1" lang="zh-CN" altLang="en-US" dirty="0" smtClean="0"/>
              <a:t>＝</a:t>
            </a:r>
            <a:r>
              <a:rPr kumimoji="1" lang="en-US" altLang="zh-CN" dirty="0" smtClean="0"/>
              <a:t> (</a:t>
            </a:r>
            <a:r>
              <a:rPr kumimoji="1" lang="zh-CN" altLang="en-US" dirty="0" smtClean="0"/>
              <a:t>第一次报价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－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均价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／</a:t>
            </a:r>
            <a:r>
              <a:rPr kumimoji="1" lang="zh-CN" altLang="en-US" dirty="0" smtClean="0"/>
              <a:t>第一次报价</a:t>
            </a:r>
          </a:p>
          <a:p>
            <a:r>
              <a:rPr kumimoji="1" lang="zh-CN" altLang="en-US" dirty="0" smtClean="0"/>
              <a:t>从不同月份的</a:t>
            </a:r>
            <a:r>
              <a:rPr kumimoji="1" lang="en-US" altLang="zh-CN" dirty="0" smtClean="0"/>
              <a:t>F</a:t>
            </a:r>
            <a:r>
              <a:rPr kumimoji="1" lang="zh-CN" altLang="en-US" dirty="0" smtClean="0"/>
              <a:t>均值看，</a:t>
            </a:r>
            <a:r>
              <a:rPr kumimoji="1" lang="en-US" altLang="zh-CN" dirty="0" smtClean="0"/>
              <a:t>5,6,11,12</a:t>
            </a:r>
            <a:r>
              <a:rPr kumimoji="1" lang="zh-CN" altLang="en-US" dirty="0" smtClean="0"/>
              <a:t>月较高，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月最高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rcRect l="-19133" r="-19133"/>
          <a:stretch>
            <a:fillRect/>
          </a:stretch>
        </p:blipFill>
        <p:spPr>
          <a:xfrm>
            <a:off x="-477028" y="2614706"/>
            <a:ext cx="7142179" cy="38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6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</a:t>
            </a:r>
            <a:r>
              <a:rPr kumimoji="1" lang="zh-CN" altLang="en-US" dirty="0" smtClean="0"/>
              <a:t>一</a:t>
            </a:r>
            <a:r>
              <a:rPr kumimoji="1" lang="zh-CN" altLang="en-US" dirty="0" smtClean="0"/>
              <a:t>次报价和均价</a:t>
            </a:r>
            <a:r>
              <a:rPr kumimoji="1" lang="zh-CN" altLang="en-US" dirty="0"/>
              <a:t>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59978"/>
            <a:ext cx="8503920" cy="4572000"/>
          </a:xfrm>
        </p:spPr>
        <p:txBody>
          <a:bodyPr/>
          <a:lstStyle/>
          <a:p>
            <a:r>
              <a:rPr kumimoji="1" lang="de-DE" altLang="zh-CN" dirty="0" smtClean="0"/>
              <a:t>F </a:t>
            </a:r>
            <a:r>
              <a:rPr kumimoji="1" lang="zh-CN" altLang="en-US" dirty="0" smtClean="0"/>
              <a:t>分布</a:t>
            </a:r>
            <a:endParaRPr kumimoji="1" lang="de-DE" altLang="zh-CN" dirty="0" smtClean="0"/>
          </a:p>
          <a:p>
            <a:pPr lvl="1"/>
            <a:r>
              <a:rPr kumimoji="1" lang="de-DE" altLang="zh-CN" dirty="0" err="1" smtClean="0"/>
              <a:t>mean</a:t>
            </a:r>
            <a:r>
              <a:rPr kumimoji="1" lang="de-DE" altLang="zh-CN" dirty="0" smtClean="0"/>
              <a:t>      0.247322</a:t>
            </a:r>
            <a:endParaRPr kumimoji="1" lang="de-DE" altLang="zh-CN" dirty="0"/>
          </a:p>
          <a:p>
            <a:pPr lvl="1"/>
            <a:r>
              <a:rPr kumimoji="1" lang="de-DE" altLang="zh-CN" dirty="0" err="1"/>
              <a:t>std</a:t>
            </a:r>
            <a:r>
              <a:rPr kumimoji="1" lang="de-DE" altLang="zh-CN" dirty="0"/>
              <a:t>       0.152614</a:t>
            </a:r>
          </a:p>
          <a:p>
            <a:pPr lvl="1"/>
            <a:r>
              <a:rPr kumimoji="1" lang="de-DE" altLang="zh-CN" dirty="0"/>
              <a:t>min       0.038020</a:t>
            </a:r>
          </a:p>
          <a:p>
            <a:pPr lvl="1"/>
            <a:r>
              <a:rPr kumimoji="1" lang="de-DE" altLang="zh-CN" dirty="0"/>
              <a:t>25%       0.122862</a:t>
            </a:r>
          </a:p>
          <a:p>
            <a:pPr lvl="1"/>
            <a:r>
              <a:rPr kumimoji="1" lang="de-DE" altLang="zh-CN" dirty="0"/>
              <a:t>50%       0.241084</a:t>
            </a:r>
          </a:p>
          <a:p>
            <a:pPr lvl="1"/>
            <a:r>
              <a:rPr kumimoji="1" lang="de-DE" altLang="zh-CN" dirty="0"/>
              <a:t>75%       0.338837</a:t>
            </a:r>
          </a:p>
          <a:p>
            <a:pPr lvl="1"/>
            <a:r>
              <a:rPr kumimoji="1" lang="de-DE" altLang="zh-CN" dirty="0" err="1"/>
              <a:t>max</a:t>
            </a:r>
            <a:r>
              <a:rPr kumimoji="1" lang="de-DE" altLang="zh-CN" dirty="0"/>
              <a:t>       </a:t>
            </a:r>
            <a:r>
              <a:rPr kumimoji="1" lang="de-DE" altLang="zh-CN" dirty="0" smtClean="0"/>
              <a:t>0.521339</a:t>
            </a:r>
          </a:p>
          <a:p>
            <a:pPr lvl="1"/>
            <a:r>
              <a:rPr kumimoji="1" lang="de-DE" altLang="zh-CN" dirty="0"/>
              <a:t>m</a:t>
            </a:r>
            <a:r>
              <a:rPr kumimoji="1" lang="de-DE" altLang="zh-CN" dirty="0" smtClean="0"/>
              <a:t>edian  0.241</a:t>
            </a:r>
          </a:p>
          <a:p>
            <a:pPr lvl="1"/>
            <a:endParaRPr kumimoji="1" lang="zh-CN" altLang="en-US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356" y="1733176"/>
            <a:ext cx="5344316" cy="423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3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</a:t>
            </a:r>
            <a:r>
              <a:rPr kumimoji="1" lang="zh-CN" altLang="en-US" dirty="0" smtClean="0"/>
              <a:t>二</a:t>
            </a:r>
            <a:r>
              <a:rPr kumimoji="1" lang="zh-CN" altLang="en-US" dirty="0" smtClean="0"/>
              <a:t>次报价和均价</a:t>
            </a:r>
            <a:r>
              <a:rPr kumimoji="1" lang="zh-CN" altLang="en-US" dirty="0"/>
              <a:t>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59978"/>
            <a:ext cx="8503920" cy="4572000"/>
          </a:xfrm>
        </p:spPr>
        <p:txBody>
          <a:bodyPr/>
          <a:lstStyle/>
          <a:p>
            <a:r>
              <a:rPr kumimoji="1" lang="en-US" altLang="zh-CN" dirty="0" smtClean="0"/>
              <a:t>F </a:t>
            </a:r>
            <a:r>
              <a:rPr kumimoji="1" lang="zh-CN" altLang="en-US" dirty="0" smtClean="0"/>
              <a:t>＝</a:t>
            </a:r>
            <a:r>
              <a:rPr kumimoji="1" lang="en-US" altLang="zh-CN" dirty="0" smtClean="0"/>
              <a:t> (</a:t>
            </a:r>
            <a:r>
              <a:rPr kumimoji="1" lang="zh-CN" altLang="en-US" dirty="0" smtClean="0"/>
              <a:t>第二次报价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－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均价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／</a:t>
            </a:r>
            <a:r>
              <a:rPr kumimoji="1" lang="zh-CN" altLang="en-US" dirty="0" smtClean="0"/>
              <a:t>第</a:t>
            </a:r>
            <a:r>
              <a:rPr kumimoji="1" lang="zh-CN" altLang="en-US" dirty="0" smtClean="0"/>
              <a:t>二</a:t>
            </a:r>
            <a:r>
              <a:rPr kumimoji="1" lang="zh-CN" altLang="en-US" dirty="0" smtClean="0"/>
              <a:t>次报价</a:t>
            </a:r>
          </a:p>
          <a:p>
            <a:r>
              <a:rPr kumimoji="1" lang="zh-CN" altLang="en-US" dirty="0" smtClean="0"/>
              <a:t>从不同月份的</a:t>
            </a:r>
            <a:r>
              <a:rPr kumimoji="1" lang="en-US" altLang="zh-CN" dirty="0" smtClean="0"/>
              <a:t>F</a:t>
            </a:r>
            <a:r>
              <a:rPr kumimoji="1" lang="zh-CN" altLang="en-US" dirty="0" smtClean="0"/>
              <a:t>均值看，</a:t>
            </a:r>
            <a:r>
              <a:rPr kumimoji="1" lang="en-US" altLang="zh-CN" dirty="0" smtClean="0"/>
              <a:t>5,6,11,12</a:t>
            </a:r>
            <a:r>
              <a:rPr kumimoji="1" lang="zh-CN" altLang="en-US" dirty="0" smtClean="0"/>
              <a:t>月较高</a:t>
            </a:r>
            <a:r>
              <a:rPr kumimoji="1" lang="en-US" altLang="zh-CN" dirty="0" smtClean="0"/>
              <a:t>,5</a:t>
            </a:r>
            <a:r>
              <a:rPr kumimoji="1" lang="zh-CN" altLang="en-US" dirty="0" smtClean="0"/>
              <a:t>月最高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33" y="2808942"/>
            <a:ext cx="5069304" cy="353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2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</a:t>
            </a:r>
            <a:r>
              <a:rPr kumimoji="1" lang="zh-CN" altLang="en-US" dirty="0" smtClean="0"/>
              <a:t>二</a:t>
            </a:r>
            <a:r>
              <a:rPr kumimoji="1" lang="zh-CN" altLang="en-US" dirty="0" smtClean="0"/>
              <a:t>次报价和均价</a:t>
            </a:r>
            <a:r>
              <a:rPr kumimoji="1" lang="zh-CN" altLang="en-US" dirty="0"/>
              <a:t>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59978"/>
            <a:ext cx="8503920" cy="4572000"/>
          </a:xfrm>
        </p:spPr>
        <p:txBody>
          <a:bodyPr/>
          <a:lstStyle/>
          <a:p>
            <a:r>
              <a:rPr kumimoji="1" lang="de-DE" altLang="zh-CN" dirty="0" smtClean="0"/>
              <a:t>F </a:t>
            </a:r>
            <a:r>
              <a:rPr kumimoji="1" lang="zh-CN" altLang="en-US" dirty="0" smtClean="0"/>
              <a:t>分布</a:t>
            </a:r>
            <a:endParaRPr kumimoji="1" lang="de-DE" altLang="zh-CN" dirty="0" smtClean="0"/>
          </a:p>
          <a:p>
            <a:pPr lvl="1"/>
            <a:r>
              <a:rPr kumimoji="1" lang="de-DE" altLang="zh-CN" dirty="0" err="1"/>
              <a:t>mean</a:t>
            </a:r>
            <a:r>
              <a:rPr kumimoji="1" lang="de-DE" altLang="zh-CN" dirty="0"/>
              <a:t>     </a:t>
            </a:r>
            <a:r>
              <a:rPr kumimoji="1" lang="de-DE" altLang="zh-CN" dirty="0" smtClean="0"/>
              <a:t>0.199013</a:t>
            </a:r>
            <a:endParaRPr kumimoji="1" lang="de-DE" altLang="zh-CN" dirty="0"/>
          </a:p>
          <a:p>
            <a:pPr lvl="1"/>
            <a:r>
              <a:rPr kumimoji="1" lang="de-DE" altLang="zh-CN" dirty="0" err="1"/>
              <a:t>std</a:t>
            </a:r>
            <a:r>
              <a:rPr kumimoji="1" lang="de-DE" altLang="zh-CN" dirty="0"/>
              <a:t>       0.128153</a:t>
            </a:r>
          </a:p>
          <a:p>
            <a:pPr lvl="1"/>
            <a:r>
              <a:rPr kumimoji="1" lang="de-DE" altLang="zh-CN" dirty="0"/>
              <a:t>min       0.035123</a:t>
            </a:r>
          </a:p>
          <a:p>
            <a:pPr lvl="1"/>
            <a:r>
              <a:rPr kumimoji="1" lang="de-DE" altLang="zh-CN" dirty="0"/>
              <a:t>25%       0.087457</a:t>
            </a:r>
          </a:p>
          <a:p>
            <a:pPr lvl="1"/>
            <a:r>
              <a:rPr kumimoji="1" lang="de-DE" altLang="zh-CN" dirty="0"/>
              <a:t>50%       0.195760</a:t>
            </a:r>
          </a:p>
          <a:p>
            <a:pPr lvl="1"/>
            <a:r>
              <a:rPr kumimoji="1" lang="de-DE" altLang="zh-CN" dirty="0"/>
              <a:t>75%       0.282993</a:t>
            </a:r>
          </a:p>
          <a:p>
            <a:pPr lvl="1"/>
            <a:r>
              <a:rPr kumimoji="1" lang="de-DE" altLang="zh-CN" dirty="0" err="1"/>
              <a:t>max</a:t>
            </a:r>
            <a:r>
              <a:rPr kumimoji="1" lang="de-DE" altLang="zh-CN" dirty="0"/>
              <a:t>       </a:t>
            </a:r>
            <a:r>
              <a:rPr kumimoji="1" lang="de-DE" altLang="zh-CN" dirty="0" smtClean="0"/>
              <a:t>0.426832</a:t>
            </a:r>
          </a:p>
          <a:p>
            <a:pPr lvl="1"/>
            <a:r>
              <a:rPr kumimoji="1" lang="de-DE" altLang="zh-CN" dirty="0" smtClean="0"/>
              <a:t>Median  </a:t>
            </a:r>
            <a:r>
              <a:rPr kumimoji="1" lang="pt-BR" altLang="zh-CN" dirty="0" smtClean="0"/>
              <a:t>0.195760</a:t>
            </a:r>
            <a:endParaRPr kumimoji="1"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152" y="1816967"/>
            <a:ext cx="4826000" cy="43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9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</a:t>
            </a:r>
            <a:r>
              <a:rPr kumimoji="1" lang="zh-CN" altLang="en-US" dirty="0" smtClean="0"/>
              <a:t>二</a:t>
            </a:r>
            <a:r>
              <a:rPr kumimoji="1" lang="zh-CN" altLang="en-US" dirty="0" smtClean="0"/>
              <a:t>次报价和第</a:t>
            </a:r>
            <a:r>
              <a:rPr kumimoji="1" lang="zh-CN" altLang="en-US" dirty="0" smtClean="0"/>
              <a:t>一</a:t>
            </a:r>
            <a:r>
              <a:rPr kumimoji="1" lang="zh-CN" altLang="en-US" dirty="0" smtClean="0"/>
              <a:t>次报价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59978"/>
            <a:ext cx="8503920" cy="4572000"/>
          </a:xfrm>
        </p:spPr>
        <p:txBody>
          <a:bodyPr/>
          <a:lstStyle/>
          <a:p>
            <a:r>
              <a:rPr kumimoji="1" lang="en-US" altLang="zh-CN" dirty="0" smtClean="0"/>
              <a:t>F </a:t>
            </a:r>
            <a:r>
              <a:rPr kumimoji="1" lang="zh-CN" altLang="en-US" dirty="0" smtClean="0"/>
              <a:t>＝</a:t>
            </a:r>
            <a:r>
              <a:rPr kumimoji="1" lang="en-US" altLang="zh-CN" dirty="0" smtClean="0"/>
              <a:t> (</a:t>
            </a:r>
            <a:r>
              <a:rPr kumimoji="1" lang="zh-CN" altLang="en-US" dirty="0" smtClean="0"/>
              <a:t>第二次报价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－</a:t>
            </a:r>
            <a:r>
              <a:rPr kumimoji="1" lang="zh-CN" altLang="en-US" dirty="0" smtClean="0"/>
              <a:t>第一次报价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／</a:t>
            </a:r>
            <a:r>
              <a:rPr kumimoji="1" lang="zh-CN" altLang="en-US" dirty="0" smtClean="0"/>
              <a:t>第一次报价</a:t>
            </a:r>
          </a:p>
          <a:p>
            <a:r>
              <a:rPr kumimoji="1" lang="zh-CN" altLang="en-US" dirty="0" smtClean="0"/>
              <a:t>从不同月份的</a:t>
            </a:r>
            <a:r>
              <a:rPr kumimoji="1" lang="en-US" altLang="zh-CN" dirty="0" smtClean="0"/>
              <a:t>F</a:t>
            </a:r>
            <a:r>
              <a:rPr kumimoji="1" lang="zh-CN" altLang="en-US" dirty="0" smtClean="0"/>
              <a:t>均值看，</a:t>
            </a:r>
            <a:r>
              <a:rPr kumimoji="1" lang="en-US" altLang="zh-CN" dirty="0" smtClean="0"/>
              <a:t>5,6,11,12</a:t>
            </a:r>
            <a:r>
              <a:rPr kumimoji="1" lang="zh-CN" altLang="en-US" dirty="0" smtClean="0"/>
              <a:t>月较高</a:t>
            </a:r>
            <a:r>
              <a:rPr kumimoji="1" lang="en-US" altLang="zh-CN" dirty="0" smtClean="0"/>
              <a:t>,5</a:t>
            </a:r>
            <a:r>
              <a:rPr kumimoji="1" lang="zh-CN" altLang="en-US" dirty="0" smtClean="0"/>
              <a:t>月最高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23" y="2730013"/>
            <a:ext cx="5356412" cy="379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0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</a:t>
            </a:r>
            <a:r>
              <a:rPr kumimoji="1" lang="zh-CN" altLang="en-US" dirty="0" smtClean="0"/>
              <a:t>二</a:t>
            </a:r>
            <a:r>
              <a:rPr kumimoji="1" lang="zh-CN" altLang="en-US" dirty="0" smtClean="0"/>
              <a:t>次报价和均价</a:t>
            </a:r>
            <a:r>
              <a:rPr kumimoji="1" lang="zh-CN" altLang="en-US" dirty="0"/>
              <a:t>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59978"/>
            <a:ext cx="8503920" cy="4572000"/>
          </a:xfrm>
        </p:spPr>
        <p:txBody>
          <a:bodyPr/>
          <a:lstStyle/>
          <a:p>
            <a:r>
              <a:rPr kumimoji="1" lang="de-DE" altLang="zh-CN" dirty="0" smtClean="0"/>
              <a:t>F </a:t>
            </a:r>
            <a:r>
              <a:rPr kumimoji="1" lang="zh-CN" altLang="en-US" dirty="0" smtClean="0"/>
              <a:t>分布</a:t>
            </a:r>
            <a:endParaRPr kumimoji="1" lang="de-DE" altLang="zh-CN" dirty="0" smtClean="0"/>
          </a:p>
          <a:p>
            <a:pPr lvl="1"/>
            <a:r>
              <a:rPr kumimoji="1" lang="de-DE" altLang="zh-CN" dirty="0" err="1" smtClean="0"/>
              <a:t>mean</a:t>
            </a:r>
            <a:r>
              <a:rPr kumimoji="1" lang="de-DE" altLang="zh-CN" dirty="0" smtClean="0"/>
              <a:t>      </a:t>
            </a:r>
            <a:r>
              <a:rPr kumimoji="1" lang="de-DE" altLang="zh-CN" dirty="0"/>
              <a:t>0.039036</a:t>
            </a:r>
          </a:p>
          <a:p>
            <a:pPr lvl="1"/>
            <a:r>
              <a:rPr kumimoji="1" lang="de-DE" altLang="zh-CN" dirty="0" err="1"/>
              <a:t>std</a:t>
            </a:r>
            <a:r>
              <a:rPr kumimoji="1" lang="de-DE" altLang="zh-CN" dirty="0"/>
              <a:t>       0.035171</a:t>
            </a:r>
          </a:p>
          <a:p>
            <a:pPr lvl="1"/>
            <a:r>
              <a:rPr kumimoji="1" lang="de-DE" altLang="zh-CN" dirty="0"/>
              <a:t>min       0.002798</a:t>
            </a:r>
          </a:p>
          <a:p>
            <a:pPr lvl="1"/>
            <a:r>
              <a:rPr kumimoji="1" lang="de-DE" altLang="zh-CN" dirty="0"/>
              <a:t>25%       0.018750</a:t>
            </a:r>
          </a:p>
          <a:p>
            <a:pPr lvl="1"/>
            <a:r>
              <a:rPr kumimoji="1" lang="de-DE" altLang="zh-CN" dirty="0"/>
              <a:t>50%       0.036835</a:t>
            </a:r>
          </a:p>
          <a:p>
            <a:pPr lvl="1"/>
            <a:r>
              <a:rPr kumimoji="1" lang="de-DE" altLang="zh-CN" dirty="0"/>
              <a:t>75%       0.050914</a:t>
            </a:r>
          </a:p>
          <a:p>
            <a:pPr lvl="1"/>
            <a:r>
              <a:rPr kumimoji="1" lang="de-DE" altLang="zh-CN" dirty="0" err="1"/>
              <a:t>max</a:t>
            </a:r>
            <a:r>
              <a:rPr kumimoji="1" lang="de-DE" altLang="zh-CN" dirty="0"/>
              <a:t>       </a:t>
            </a:r>
            <a:r>
              <a:rPr kumimoji="1" lang="de-DE" altLang="zh-CN" dirty="0" smtClean="0"/>
              <a:t>0.188040</a:t>
            </a:r>
          </a:p>
          <a:p>
            <a:pPr lvl="1"/>
            <a:r>
              <a:rPr kumimoji="1" lang="de-DE" altLang="zh-CN" dirty="0" smtClean="0"/>
              <a:t>median  </a:t>
            </a:r>
            <a:r>
              <a:rPr kumimoji="1" lang="cs-CZ" altLang="zh-CN" dirty="0" smtClean="0"/>
              <a:t>0.36834733</a:t>
            </a:r>
            <a:endParaRPr kumimoji="1"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529" y="1601813"/>
            <a:ext cx="4622143" cy="45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7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本月均价和上月均价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59978"/>
            <a:ext cx="8503920" cy="4572000"/>
          </a:xfrm>
        </p:spPr>
        <p:txBody>
          <a:bodyPr/>
          <a:lstStyle/>
          <a:p>
            <a:r>
              <a:rPr kumimoji="1" lang="en-US" altLang="zh-CN" dirty="0" smtClean="0"/>
              <a:t>F </a:t>
            </a:r>
            <a:r>
              <a:rPr kumimoji="1" lang="zh-CN" altLang="en-US" dirty="0" smtClean="0"/>
              <a:t>＝</a:t>
            </a:r>
            <a:r>
              <a:rPr kumimoji="1" lang="en-US" altLang="zh-CN" dirty="0" smtClean="0"/>
              <a:t> (</a:t>
            </a:r>
            <a:r>
              <a:rPr kumimoji="1" lang="zh-CN" altLang="en-US" dirty="0"/>
              <a:t>本月均价</a:t>
            </a:r>
            <a:r>
              <a:rPr kumimoji="1" lang="zh-CN" altLang="en-US" dirty="0" smtClean="0"/>
              <a:t>－</a:t>
            </a:r>
            <a:r>
              <a:rPr kumimoji="1" lang="zh-CN" altLang="en-US" dirty="0"/>
              <a:t>和上月均价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／</a:t>
            </a:r>
            <a:r>
              <a:rPr kumimoji="1" lang="zh-CN" altLang="en-US" dirty="0"/>
              <a:t>上月均价</a:t>
            </a:r>
            <a:endParaRPr kumimoji="1" lang="zh-CN" altLang="en-US" dirty="0" smtClean="0"/>
          </a:p>
          <a:p>
            <a:r>
              <a:rPr kumimoji="1" lang="zh-CN" altLang="en-US" dirty="0" smtClean="0"/>
              <a:t>从不同月份的</a:t>
            </a:r>
            <a:r>
              <a:rPr kumimoji="1" lang="en-US" altLang="zh-CN" dirty="0" smtClean="0"/>
              <a:t>F</a:t>
            </a:r>
            <a:r>
              <a:rPr kumimoji="1" lang="zh-CN" altLang="en-US" dirty="0" smtClean="0"/>
              <a:t>均值看，</a:t>
            </a:r>
            <a:r>
              <a:rPr kumimoji="1" lang="en-US" altLang="zh-CN" dirty="0" smtClean="0"/>
              <a:t>5,6,11,12</a:t>
            </a:r>
            <a:r>
              <a:rPr kumimoji="1" lang="zh-CN" altLang="en-US" dirty="0" smtClean="0"/>
              <a:t>月较高</a:t>
            </a:r>
            <a:r>
              <a:rPr kumimoji="1" lang="en-US" altLang="zh-CN" dirty="0" smtClean="0"/>
              <a:t>,5</a:t>
            </a:r>
            <a:r>
              <a:rPr kumimoji="1" lang="zh-CN" altLang="en-US" dirty="0" smtClean="0"/>
              <a:t>月最高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17" y="2671120"/>
            <a:ext cx="5677647" cy="379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93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</a:t>
            </a:r>
            <a:r>
              <a:rPr kumimoji="1" lang="zh-CN" altLang="en-US" dirty="0" smtClean="0"/>
              <a:t>二</a:t>
            </a:r>
            <a:r>
              <a:rPr kumimoji="1" lang="zh-CN" altLang="en-US" dirty="0" smtClean="0"/>
              <a:t>次报价和均价</a:t>
            </a:r>
            <a:r>
              <a:rPr kumimoji="1" lang="zh-CN" altLang="en-US" dirty="0"/>
              <a:t>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59978"/>
            <a:ext cx="8503920" cy="4572000"/>
          </a:xfrm>
        </p:spPr>
        <p:txBody>
          <a:bodyPr/>
          <a:lstStyle/>
          <a:p>
            <a:r>
              <a:rPr kumimoji="1" lang="de-DE" altLang="zh-CN" dirty="0" smtClean="0"/>
              <a:t>F </a:t>
            </a:r>
            <a:r>
              <a:rPr kumimoji="1" lang="zh-CN" altLang="en-US" dirty="0" smtClean="0"/>
              <a:t>分布</a:t>
            </a:r>
            <a:endParaRPr kumimoji="1" lang="de-DE" altLang="zh-CN" dirty="0" smtClean="0"/>
          </a:p>
          <a:p>
            <a:pPr lvl="1"/>
            <a:r>
              <a:rPr kumimoji="1" lang="de-DE" altLang="zh-CN" dirty="0" err="1"/>
              <a:t>mean</a:t>
            </a:r>
            <a:r>
              <a:rPr kumimoji="1" lang="de-DE" altLang="zh-CN" dirty="0"/>
              <a:t>      0.068097</a:t>
            </a:r>
          </a:p>
          <a:p>
            <a:pPr lvl="1"/>
            <a:r>
              <a:rPr kumimoji="1" lang="de-DE" altLang="zh-CN" dirty="0" err="1"/>
              <a:t>std</a:t>
            </a:r>
            <a:r>
              <a:rPr kumimoji="1" lang="de-DE" altLang="zh-CN" dirty="0"/>
              <a:t>       0.224733</a:t>
            </a:r>
          </a:p>
          <a:p>
            <a:pPr lvl="1"/>
            <a:r>
              <a:rPr kumimoji="1" lang="de-DE" altLang="zh-CN" dirty="0"/>
              <a:t>min      -0.507792</a:t>
            </a:r>
          </a:p>
          <a:p>
            <a:pPr lvl="1"/>
            <a:r>
              <a:rPr kumimoji="1" lang="de-DE" altLang="zh-CN" dirty="0"/>
              <a:t>25%      -0.026449</a:t>
            </a:r>
          </a:p>
          <a:p>
            <a:pPr lvl="1"/>
            <a:r>
              <a:rPr kumimoji="1" lang="de-DE" altLang="zh-CN" dirty="0"/>
              <a:t>50%       0.040164</a:t>
            </a:r>
          </a:p>
          <a:p>
            <a:pPr lvl="1"/>
            <a:r>
              <a:rPr kumimoji="1" lang="de-DE" altLang="zh-CN" dirty="0"/>
              <a:t>75%       0.194041</a:t>
            </a:r>
          </a:p>
          <a:p>
            <a:pPr lvl="1"/>
            <a:r>
              <a:rPr kumimoji="1" lang="de-DE" altLang="zh-CN" dirty="0" err="1"/>
              <a:t>max</a:t>
            </a:r>
            <a:r>
              <a:rPr kumimoji="1" lang="de-DE" altLang="zh-CN" dirty="0"/>
              <a:t>       0.634000</a:t>
            </a:r>
            <a:endParaRPr kumimoji="1"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60" y="1911842"/>
            <a:ext cx="4219328" cy="422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06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市镇">
  <a:themeElements>
    <a:clrScheme name="市镇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镇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市镇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市镇.thmx</Template>
  <TotalTime>85</TotalTime>
  <Words>204</Words>
  <Application>Microsoft Macintosh PowerPoint</Application>
  <PresentationFormat>全屏显示(4:3)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市镇</vt:lpstr>
      <vt:lpstr>汽车竞价分析</vt:lpstr>
      <vt:lpstr>第一次报价和均价的关系</vt:lpstr>
      <vt:lpstr>第一次报价和均价的关系</vt:lpstr>
      <vt:lpstr>第二次报价和均价的关系</vt:lpstr>
      <vt:lpstr>第二次报价和均价的关系</vt:lpstr>
      <vt:lpstr>第二次报价和第一次报价</vt:lpstr>
      <vt:lpstr>第二次报价和均价的关系</vt:lpstr>
      <vt:lpstr>本月均价和上月均价</vt:lpstr>
      <vt:lpstr>第二次报价和均价的关系</vt:lpstr>
    </vt:vector>
  </TitlesOfParts>
  <Company>sh.com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天津小汽车竞价分析</dc:title>
  <dc:creator>cheng shiqing</dc:creator>
  <cp:lastModifiedBy>cheng shiqing</cp:lastModifiedBy>
  <cp:revision>13</cp:revision>
  <dcterms:created xsi:type="dcterms:W3CDTF">2016-08-04T07:18:17Z</dcterms:created>
  <dcterms:modified xsi:type="dcterms:W3CDTF">2016-08-04T08:44:12Z</dcterms:modified>
</cp:coreProperties>
</file>