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451" r:id="rId2"/>
    <p:sldId id="452" r:id="rId3"/>
    <p:sldId id="453" r:id="rId4"/>
    <p:sldId id="454" r:id="rId5"/>
    <p:sldId id="455" r:id="rId6"/>
    <p:sldId id="456" r:id="rId7"/>
    <p:sldId id="494" r:id="rId8"/>
    <p:sldId id="457" r:id="rId9"/>
    <p:sldId id="495" r:id="rId10"/>
    <p:sldId id="458" r:id="rId11"/>
    <p:sldId id="459" r:id="rId12"/>
    <p:sldId id="462" r:id="rId13"/>
    <p:sldId id="496" r:id="rId14"/>
    <p:sldId id="463" r:id="rId15"/>
    <p:sldId id="464" r:id="rId16"/>
    <p:sldId id="465" r:id="rId17"/>
    <p:sldId id="466" r:id="rId18"/>
    <p:sldId id="467" r:id="rId19"/>
    <p:sldId id="497" r:id="rId20"/>
    <p:sldId id="468" r:id="rId21"/>
    <p:sldId id="469" r:id="rId22"/>
    <p:sldId id="470" r:id="rId23"/>
    <p:sldId id="499" r:id="rId24"/>
    <p:sldId id="471" r:id="rId25"/>
    <p:sldId id="484" r:id="rId26"/>
    <p:sldId id="485" r:id="rId27"/>
    <p:sldId id="486" r:id="rId28"/>
    <p:sldId id="500" r:id="rId29"/>
    <p:sldId id="487" r:id="rId30"/>
    <p:sldId id="488" r:id="rId31"/>
    <p:sldId id="489" r:id="rId32"/>
    <p:sldId id="493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9900"/>
    <a:srgbClr val="66FFFF"/>
    <a:srgbClr val="66FF33"/>
    <a:srgbClr val="030305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4" autoAdjust="0"/>
    <p:restoredTop sz="94590" autoAdjust="0"/>
  </p:normalViewPr>
  <p:slideViewPr>
    <p:cSldViewPr snapToGrid="0">
      <p:cViewPr>
        <p:scale>
          <a:sx n="100" d="100"/>
          <a:sy n="100" d="100"/>
        </p:scale>
        <p:origin x="-1590" y="-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2"/>
          <p:cNvSpPr>
            <a:spLocks noChangeArrowheads="1"/>
          </p:cNvSpPr>
          <p:nvPr userDrawn="1"/>
        </p:nvSpPr>
        <p:spPr bwMode="auto">
          <a:xfrm>
            <a:off x="6804025" y="64531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C6ED7CF9-DE67-4F6C-BF2F-C13256331259}" type="slidenum">
              <a:rPr kumimoji="0" lang="en-US" altLang="zh-CN" sz="1400" b="1">
                <a:latin typeface="Verdana" pitchFamily="34" charset="0"/>
              </a:rPr>
              <a:pPr algn="r">
                <a:defRPr/>
              </a:pPr>
              <a:t>‹#›</a:t>
            </a:fld>
            <a:endParaRPr kumimoji="0" lang="en-US" altLang="zh-CN" sz="1400" b="1">
              <a:latin typeface="Verdana" pitchFamily="34" charset="0"/>
            </a:endParaRPr>
          </a:p>
        </p:txBody>
      </p:sp>
      <p:sp>
        <p:nvSpPr>
          <p:cNvPr id="5" name="Rectangle 73"/>
          <p:cNvSpPr>
            <a:spLocks noChangeArrowheads="1"/>
          </p:cNvSpPr>
          <p:nvPr userDrawn="1"/>
        </p:nvSpPr>
        <p:spPr bwMode="auto">
          <a:xfrm>
            <a:off x="250825" y="6524625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20A792BE-A01F-46BB-8FA4-41FC8D6E8FEA}" type="datetime2">
              <a:rPr kumimoji="0" lang="zh-CN" altLang="en-US" sz="1400" b="1">
                <a:latin typeface="Verdana" pitchFamily="34" charset="0"/>
              </a:rPr>
              <a:pPr>
                <a:defRPr/>
              </a:pPr>
              <a:t>2017年10月20日</a:t>
            </a:fld>
            <a:endParaRPr kumimoji="0" lang="en-US" altLang="zh-CN" sz="1400" b="1">
              <a:latin typeface="Verdana" pitchFamily="34" charset="0"/>
            </a:endParaRPr>
          </a:p>
        </p:txBody>
      </p:sp>
      <p:sp>
        <p:nvSpPr>
          <p:cNvPr id="6" name="Rectangle 74"/>
          <p:cNvSpPr>
            <a:spLocks noChangeArrowheads="1"/>
          </p:cNvSpPr>
          <p:nvPr userDrawn="1"/>
        </p:nvSpPr>
        <p:spPr bwMode="auto">
          <a:xfrm>
            <a:off x="3851275" y="6475413"/>
            <a:ext cx="14128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1600" b="1">
                <a:latin typeface="Arial" charset="0"/>
              </a:rPr>
              <a:t>数字图像处理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41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7350" y="266700"/>
            <a:ext cx="2139950" cy="6121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17500" y="266700"/>
            <a:ext cx="6267450" cy="6121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317500" y="266700"/>
            <a:ext cx="8559800" cy="6121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66700"/>
            <a:ext cx="8039100" cy="508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17500" y="1028700"/>
            <a:ext cx="4171950" cy="5359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28700"/>
            <a:ext cx="4171950" cy="5359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133350"/>
            <a:ext cx="7777162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23850" y="1052513"/>
            <a:ext cx="4171950" cy="53292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052513"/>
            <a:ext cx="4171950" cy="25876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92538"/>
            <a:ext cx="4171950" cy="25892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3419475" y="6453188"/>
            <a:ext cx="2133600" cy="3206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数字图像处理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17500" y="1028700"/>
            <a:ext cx="4171950" cy="535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1850" y="1028700"/>
            <a:ext cx="4171950" cy="5359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66700"/>
            <a:ext cx="80391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099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7500" y="1028700"/>
            <a:ext cx="8496300" cy="535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68"/>
          <p:cNvSpPr>
            <a:spLocks noChangeArrowheads="1"/>
          </p:cNvSpPr>
          <p:nvPr userDrawn="1"/>
        </p:nvSpPr>
        <p:spPr bwMode="auto">
          <a:xfrm>
            <a:off x="6804025" y="6453188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20EF4401-91A1-4EB1-A223-95D97CAA1701}" type="slidenum">
              <a:rPr kumimoji="0" lang="en-US" altLang="zh-CN" sz="1400" b="1">
                <a:latin typeface="Verdana" pitchFamily="34" charset="0"/>
              </a:rPr>
              <a:pPr algn="r">
                <a:defRPr/>
              </a:pPr>
              <a:t>‹#›</a:t>
            </a:fld>
            <a:endParaRPr kumimoji="0" lang="en-US" altLang="zh-CN" sz="1400" b="1">
              <a:latin typeface="Verdana" pitchFamily="34" charset="0"/>
            </a:endParaRPr>
          </a:p>
        </p:txBody>
      </p:sp>
      <p:sp>
        <p:nvSpPr>
          <p:cNvPr id="1029" name="Rectangle 69"/>
          <p:cNvSpPr>
            <a:spLocks noChangeArrowheads="1"/>
          </p:cNvSpPr>
          <p:nvPr userDrawn="1"/>
        </p:nvSpPr>
        <p:spPr bwMode="auto">
          <a:xfrm>
            <a:off x="250825" y="6524625"/>
            <a:ext cx="296068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fld id="{1301A143-D7B3-4E27-99E9-73DEEB83125A}" type="datetime2">
              <a:rPr kumimoji="0" lang="zh-CN" altLang="en-US" sz="1400" b="1">
                <a:latin typeface="Verdana" pitchFamily="34" charset="0"/>
              </a:rPr>
              <a:pPr>
                <a:defRPr/>
              </a:pPr>
              <a:t>2017年10月20日</a:t>
            </a:fld>
            <a:endParaRPr kumimoji="0" lang="en-US" altLang="zh-CN" sz="1400" b="1">
              <a:latin typeface="Verdana" pitchFamily="34" charset="0"/>
            </a:endParaRPr>
          </a:p>
        </p:txBody>
      </p:sp>
      <p:sp>
        <p:nvSpPr>
          <p:cNvPr id="1030" name="Rectangle 70"/>
          <p:cNvSpPr>
            <a:spLocks noChangeArrowheads="1"/>
          </p:cNvSpPr>
          <p:nvPr userDrawn="1"/>
        </p:nvSpPr>
        <p:spPr bwMode="auto">
          <a:xfrm>
            <a:off x="3851275" y="6475413"/>
            <a:ext cx="141287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0" lang="zh-CN" altLang="en-US" sz="1600" b="1">
                <a:latin typeface="Arial" charset="0"/>
              </a:rPr>
              <a:t>数字图像处理</a:t>
            </a:r>
          </a:p>
        </p:txBody>
      </p:sp>
      <p:pic>
        <p:nvPicPr>
          <p:cNvPr id="4103" name="Picture 33"/>
          <p:cNvPicPr>
            <a:picLocks noChangeAspect="1" noChangeArrowheads="1"/>
          </p:cNvPicPr>
          <p:nvPr userDrawn="1"/>
        </p:nvPicPr>
        <p:blipFill>
          <a:blip r:embed="rId16" cstate="print"/>
          <a:srcRect r="86101" b="2618"/>
          <a:stretch>
            <a:fillRect/>
          </a:stretch>
        </p:blipFill>
        <p:spPr bwMode="auto">
          <a:xfrm>
            <a:off x="38100" y="63500"/>
            <a:ext cx="750888" cy="765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032" name="Line 72"/>
          <p:cNvSpPr>
            <a:spLocks noChangeShapeType="1"/>
          </p:cNvSpPr>
          <p:nvPr userDrawn="1"/>
        </p:nvSpPr>
        <p:spPr bwMode="auto">
          <a:xfrm>
            <a:off x="250825" y="836613"/>
            <a:ext cx="86423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华文中宋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9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ahoma" pitchFamily="34" charset="0"/>
          <a:ea typeface="华文中宋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p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3300"/>
        </a:buClr>
        <a:buSzPct val="95000"/>
        <a:buFont typeface="Wingdings" pitchFamily="2" charset="2"/>
        <a:buChar char="Ø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030305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30305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30305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30305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030305"/>
        </a:buClr>
        <a:buSzPct val="80000"/>
        <a:buFont typeface="Wingdings" pitchFamily="2" charset="2"/>
        <a:buChar char="ü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0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1066800" y="1557338"/>
            <a:ext cx="7250113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r>
              <a:rPr lang="zh-CN" altLang="en-US" sz="4000" dirty="0">
                <a:solidFill>
                  <a:srgbClr val="000099"/>
                </a:solidFill>
                <a:ea typeface="隶书" pitchFamily="49" charset="-122"/>
              </a:rPr>
              <a:t>数字图像处理</a:t>
            </a:r>
            <a:r>
              <a:rPr lang="zh-CN" altLang="en-US" sz="2000" dirty="0">
                <a:solidFill>
                  <a:srgbClr val="000099"/>
                </a:solidFill>
                <a:ea typeface="华文中宋" pitchFamily="2" charset="-122"/>
              </a:rPr>
              <a:t/>
            </a:r>
            <a:br>
              <a:rPr lang="zh-CN" altLang="en-US" sz="2000" dirty="0">
                <a:solidFill>
                  <a:srgbClr val="000099"/>
                </a:solidFill>
                <a:ea typeface="华文中宋" pitchFamily="2" charset="-122"/>
              </a:rPr>
            </a:br>
            <a:endParaRPr lang="en-US" altLang="zh-CN" sz="2000" dirty="0" smtClean="0">
              <a:solidFill>
                <a:srgbClr val="000099"/>
              </a:solidFill>
              <a:ea typeface="华文中宋" pitchFamily="2" charset="-122"/>
            </a:endParaRPr>
          </a:p>
          <a:p>
            <a:pPr algn="ctr"/>
            <a:endParaRPr lang="en-US" altLang="zh-CN" sz="2000" dirty="0">
              <a:solidFill>
                <a:srgbClr val="000099"/>
              </a:solidFill>
              <a:ea typeface="华文中宋" pitchFamily="2" charset="-122"/>
            </a:endParaRPr>
          </a:p>
          <a:p>
            <a:pPr algn="ctr"/>
            <a:endParaRPr lang="en-US" altLang="zh-CN" sz="2000" dirty="0" smtClean="0">
              <a:solidFill>
                <a:srgbClr val="000099"/>
              </a:solidFill>
              <a:ea typeface="华文中宋" pitchFamily="2" charset="-122"/>
            </a:endParaRPr>
          </a:p>
          <a:p>
            <a:pPr algn="ctr"/>
            <a:endParaRPr lang="en-US" altLang="zh-CN" sz="2000" dirty="0">
              <a:solidFill>
                <a:srgbClr val="000099"/>
              </a:solidFill>
              <a:ea typeface="华文中宋" pitchFamily="2" charset="-122"/>
            </a:endParaRPr>
          </a:p>
          <a:p>
            <a:pPr algn="ctr"/>
            <a:r>
              <a:rPr lang="zh-CN" altLang="en-US" sz="3200" dirty="0">
                <a:solidFill>
                  <a:srgbClr val="000099"/>
                </a:solidFill>
                <a:ea typeface="华文中宋" pitchFamily="2" charset="-122"/>
              </a:rPr>
              <a:t/>
            </a:r>
            <a:br>
              <a:rPr lang="zh-CN" altLang="en-US" sz="3200" dirty="0">
                <a:solidFill>
                  <a:srgbClr val="000099"/>
                </a:solidFill>
                <a:ea typeface="华文中宋" pitchFamily="2" charset="-122"/>
              </a:rPr>
            </a:br>
            <a:r>
              <a:rPr lang="zh-CN" altLang="en-US" sz="6000" dirty="0" smtClean="0">
                <a:solidFill>
                  <a:srgbClr val="FF0000"/>
                </a:solidFill>
                <a:ea typeface="华文中宋" pitchFamily="2" charset="-122"/>
              </a:rPr>
              <a:t>形</a:t>
            </a:r>
            <a:r>
              <a:rPr lang="zh-CN" altLang="en-US" sz="6000" dirty="0">
                <a:solidFill>
                  <a:srgbClr val="FF0000"/>
                </a:solidFill>
                <a:ea typeface="华文中宋" pitchFamily="2" charset="-122"/>
              </a:rPr>
              <a:t>态学图像处理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膨</a:t>
            </a:r>
            <a:r>
              <a:rPr lang="zh-CN" altLang="en-US" sz="3200" dirty="0">
                <a:solidFill>
                  <a:srgbClr val="FF0000"/>
                </a:solidFill>
              </a:rPr>
              <a:t>胀和腐蚀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FF0000"/>
                </a:solidFill>
              </a:rPr>
              <a:t>二值图像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532923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膨</a:t>
            </a:r>
            <a:r>
              <a:rPr lang="zh-CN" altLang="en-US" sz="2400" dirty="0">
                <a:solidFill>
                  <a:srgbClr val="0000FF"/>
                </a:solidFill>
              </a:rPr>
              <a:t>胀</a:t>
            </a:r>
          </a:p>
          <a:p>
            <a:pPr lvl="1"/>
            <a:r>
              <a:rPr lang="zh-CN" altLang="en-US" sz="2000" dirty="0"/>
              <a:t>例</a:t>
            </a:r>
            <a:r>
              <a:rPr lang="en-US" altLang="zh-CN" sz="2000" dirty="0"/>
              <a:t>9.1</a:t>
            </a:r>
            <a:r>
              <a:rPr lang="zh-CN" altLang="en-US" sz="2000" dirty="0"/>
              <a:t>，补全残缺文字</a:t>
            </a:r>
          </a:p>
        </p:txBody>
      </p:sp>
      <p:pic>
        <p:nvPicPr>
          <p:cNvPr id="12697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5850" y="1835706"/>
            <a:ext cx="7866711" cy="5022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</a:t>
            </a:r>
            <a:r>
              <a:rPr lang="en-US" altLang="zh-CN" sz="3200" dirty="0">
                <a:solidFill>
                  <a:srgbClr val="0000FF"/>
                </a:solidFill>
              </a:rPr>
              <a:t>(</a:t>
            </a:r>
            <a:r>
              <a:rPr lang="zh-CN" altLang="en-US" sz="3200" dirty="0">
                <a:solidFill>
                  <a:srgbClr val="0000FF"/>
                </a:solidFill>
              </a:rPr>
              <a:t>二值图像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532923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结</a:t>
            </a:r>
            <a:r>
              <a:rPr lang="zh-CN" altLang="en-US" sz="2400" dirty="0">
                <a:solidFill>
                  <a:srgbClr val="FF0000"/>
                </a:solidFill>
              </a:rPr>
              <a:t>构元素的分解</a:t>
            </a:r>
          </a:p>
          <a:p>
            <a:pPr lvl="1"/>
            <a:r>
              <a:rPr lang="zh-CN" altLang="en-US" sz="2000" dirty="0"/>
              <a:t>膨胀满足结合律，即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itchFamily="18" charset="2"/>
              </a:rPr>
              <a:t>(BC)= 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itchFamily="18" charset="2"/>
              </a:rPr>
              <a:t>BC</a:t>
            </a:r>
          </a:p>
          <a:p>
            <a:pPr lvl="1"/>
            <a:r>
              <a:rPr lang="zh-CN" altLang="en-US" sz="2000" dirty="0">
                <a:sym typeface="Symbol" pitchFamily="18" charset="2"/>
              </a:rPr>
              <a:t>若结构元素</a:t>
            </a:r>
            <a:r>
              <a:rPr lang="en-US" altLang="zh-CN" sz="2000" dirty="0">
                <a:sym typeface="Symbol" pitchFamily="18" charset="2"/>
              </a:rPr>
              <a:t>B</a:t>
            </a:r>
            <a:r>
              <a:rPr lang="zh-CN" altLang="en-US" sz="2000" dirty="0">
                <a:sym typeface="Symbol" pitchFamily="18" charset="2"/>
              </a:rPr>
              <a:t>可以分解为</a:t>
            </a:r>
            <a:r>
              <a:rPr lang="en-US" altLang="zh-CN" sz="2000" dirty="0">
                <a:sym typeface="Symbol" pitchFamily="18" charset="2"/>
              </a:rPr>
              <a:t>B= B</a:t>
            </a:r>
            <a:r>
              <a:rPr lang="en-US" altLang="zh-CN" sz="1600" dirty="0">
                <a:sym typeface="Symbol" pitchFamily="18" charset="2"/>
              </a:rPr>
              <a:t>1</a:t>
            </a:r>
            <a:r>
              <a:rPr lang="en-US" altLang="zh-CN" sz="2000" dirty="0">
                <a:sym typeface="Symbol" pitchFamily="18" charset="2"/>
              </a:rPr>
              <a:t>B</a:t>
            </a:r>
            <a:r>
              <a:rPr lang="en-US" altLang="zh-CN" sz="1600" dirty="0">
                <a:sym typeface="Symbol" pitchFamily="18" charset="2"/>
              </a:rPr>
              <a:t>2</a:t>
            </a:r>
            <a:r>
              <a:rPr lang="zh-CN" altLang="en-US" sz="2000" dirty="0">
                <a:sym typeface="Symbol" pitchFamily="18" charset="2"/>
              </a:rPr>
              <a:t>，则用</a:t>
            </a:r>
            <a:r>
              <a:rPr lang="en-US" altLang="zh-CN" sz="2000" dirty="0">
                <a:sym typeface="Symbol" pitchFamily="18" charset="2"/>
              </a:rPr>
              <a:t>B</a:t>
            </a:r>
            <a:r>
              <a:rPr lang="zh-CN" altLang="en-US" sz="2000" dirty="0">
                <a:sym typeface="Symbol" pitchFamily="18" charset="2"/>
              </a:rPr>
              <a:t>对</a:t>
            </a:r>
            <a:r>
              <a:rPr lang="en-US" altLang="zh-CN" sz="2000" dirty="0">
                <a:sym typeface="Symbol" pitchFamily="18" charset="2"/>
              </a:rPr>
              <a:t>A</a:t>
            </a:r>
            <a:r>
              <a:rPr lang="zh-CN" altLang="en-US" sz="2000" dirty="0">
                <a:sym typeface="Symbol" pitchFamily="18" charset="2"/>
              </a:rPr>
              <a:t>膨胀</a:t>
            </a:r>
          </a:p>
          <a:p>
            <a:pPr lvl="2"/>
            <a:r>
              <a:rPr lang="en-US" altLang="zh-CN" dirty="0"/>
              <a:t>A</a:t>
            </a:r>
            <a:r>
              <a:rPr lang="en-US" altLang="zh-CN" dirty="0">
                <a:sym typeface="Symbol" pitchFamily="18" charset="2"/>
              </a:rPr>
              <a:t>B=A(B</a:t>
            </a:r>
            <a:r>
              <a:rPr lang="en-US" altLang="zh-CN" sz="16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B</a:t>
            </a:r>
            <a:r>
              <a:rPr lang="en-US" altLang="zh-CN" sz="1600" dirty="0">
                <a:sym typeface="Symbol" pitchFamily="18" charset="2"/>
              </a:rPr>
              <a:t>2</a:t>
            </a:r>
            <a:r>
              <a:rPr lang="en-US" altLang="zh-CN" dirty="0">
                <a:sym typeface="Symbol" pitchFamily="18" charset="2"/>
              </a:rPr>
              <a:t>)=AB</a:t>
            </a:r>
            <a:r>
              <a:rPr lang="en-US" altLang="zh-CN" sz="1600" dirty="0">
                <a:sym typeface="Symbol" pitchFamily="18" charset="2"/>
              </a:rPr>
              <a:t>1</a:t>
            </a:r>
            <a:r>
              <a:rPr lang="en-US" altLang="zh-CN" dirty="0">
                <a:sym typeface="Symbol" pitchFamily="18" charset="2"/>
              </a:rPr>
              <a:t>B</a:t>
            </a:r>
            <a:r>
              <a:rPr lang="en-US" altLang="zh-CN" sz="1600" dirty="0">
                <a:sym typeface="Symbol" pitchFamily="18" charset="2"/>
              </a:rPr>
              <a:t>2</a:t>
            </a:r>
            <a:r>
              <a:rPr lang="zh-CN" altLang="en-US" dirty="0">
                <a:sym typeface="Symbol" pitchFamily="18" charset="2"/>
              </a:rPr>
              <a:t>，后者计算效率更高</a:t>
            </a:r>
          </a:p>
        </p:txBody>
      </p:sp>
      <p:pic>
        <p:nvPicPr>
          <p:cNvPr id="22426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3068638"/>
            <a:ext cx="2736850" cy="255587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pic>
        <p:nvPicPr>
          <p:cNvPr id="22426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7900" y="3068638"/>
            <a:ext cx="3816350" cy="2590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</p:spPr>
      </p:pic>
      <p:sp>
        <p:nvSpPr>
          <p:cNvPr id="224263" name="AutoShape 7"/>
          <p:cNvSpPr>
            <a:spLocks noChangeArrowheads="1"/>
          </p:cNvSpPr>
          <p:nvPr/>
        </p:nvSpPr>
        <p:spPr bwMode="auto">
          <a:xfrm>
            <a:off x="3851275" y="4149725"/>
            <a:ext cx="865188" cy="504825"/>
          </a:xfrm>
          <a:prstGeom prst="rightArrow">
            <a:avLst>
              <a:gd name="adj1" fmla="val 50000"/>
              <a:gd name="adj2" fmla="val 4284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膨</a:t>
            </a:r>
            <a:r>
              <a:rPr lang="zh-CN" altLang="en-US" sz="3200" dirty="0">
                <a:solidFill>
                  <a:srgbClr val="FF0000"/>
                </a:solidFill>
              </a:rPr>
              <a:t>胀和腐蚀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0000FF"/>
                </a:solidFill>
              </a:rPr>
              <a:t>二值图像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532923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腐</a:t>
            </a:r>
            <a:r>
              <a:rPr lang="zh-CN" altLang="en-US" sz="2400" dirty="0">
                <a:solidFill>
                  <a:srgbClr val="0000FF"/>
                </a:solidFill>
              </a:rPr>
              <a:t>蚀</a:t>
            </a:r>
          </a:p>
          <a:p>
            <a:pPr lvl="1"/>
            <a:r>
              <a:rPr lang="zh-CN" altLang="en-US" sz="2000" dirty="0" smtClean="0"/>
              <a:t>腐蚀是</a:t>
            </a:r>
            <a:r>
              <a:rPr lang="zh-CN" altLang="en-US" sz="2000" dirty="0"/>
              <a:t>二值图像中收缩或细化的操作，操作由一个称为结构元素的集合来控</a:t>
            </a:r>
            <a:r>
              <a:rPr lang="zh-CN" altLang="en-US" sz="2000" dirty="0" smtClean="0"/>
              <a:t>制</a:t>
            </a:r>
            <a:endParaRPr lang="en-US" altLang="zh-CN" sz="2000" dirty="0" smtClean="0"/>
          </a:p>
          <a:p>
            <a:pPr lvl="1"/>
            <a:r>
              <a:rPr lang="zh-CN" altLang="en-US" sz="2000" dirty="0" smtClean="0">
                <a:solidFill>
                  <a:srgbClr val="FF3300"/>
                </a:solidFill>
              </a:rPr>
              <a:t>结</a:t>
            </a:r>
            <a:r>
              <a:rPr lang="zh-CN" altLang="en-US" sz="2000" dirty="0">
                <a:solidFill>
                  <a:srgbClr val="FF3300"/>
                </a:solidFill>
              </a:rPr>
              <a:t>构元素中必须明确指定原点</a:t>
            </a:r>
            <a:endParaRPr lang="en-US" altLang="zh-CN" sz="2000" dirty="0">
              <a:solidFill>
                <a:srgbClr val="FF3300"/>
              </a:solidFill>
            </a:endParaRPr>
          </a:p>
          <a:p>
            <a:pPr lvl="1"/>
            <a:r>
              <a:rPr lang="zh-CN" altLang="en-US" sz="2000" dirty="0" smtClean="0"/>
              <a:t>图</a:t>
            </a:r>
            <a:r>
              <a:rPr lang="zh-CN" altLang="en-US" sz="2000" dirty="0"/>
              <a:t>像</a:t>
            </a:r>
            <a:r>
              <a:rPr lang="en-US" altLang="zh-CN" sz="2000" dirty="0"/>
              <a:t>A</a:t>
            </a:r>
            <a:r>
              <a:rPr lang="zh-CN" altLang="en-US" sz="2000" dirty="0"/>
              <a:t>用结构元素</a:t>
            </a:r>
            <a:r>
              <a:rPr lang="en-US" altLang="zh-CN" sz="2000" dirty="0" smtClean="0"/>
              <a:t>B</a:t>
            </a:r>
            <a:r>
              <a:rPr lang="zh-CN" altLang="en-US" sz="2000" dirty="0" smtClean="0"/>
              <a:t>腐蚀，</a:t>
            </a:r>
            <a:r>
              <a:rPr lang="zh-CN" altLang="en-US" sz="2000" dirty="0"/>
              <a:t>记作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itchFamily="18" charset="2"/>
              </a:rPr>
              <a:t>B</a:t>
            </a:r>
            <a:r>
              <a:rPr lang="zh-CN" altLang="en-US" sz="2000" dirty="0" smtClean="0">
                <a:sym typeface="Symbol" pitchFamily="18" charset="2"/>
              </a:rPr>
              <a:t>，  ，其</a:t>
            </a:r>
            <a:r>
              <a:rPr lang="zh-CN" altLang="en-US" sz="2000" dirty="0">
                <a:sym typeface="Symbol" pitchFamily="18" charset="2"/>
              </a:rPr>
              <a:t>定义为</a:t>
            </a:r>
            <a:r>
              <a:rPr lang="zh-CN" altLang="en-US" sz="2000" dirty="0" smtClean="0">
                <a:sym typeface="Symbol" pitchFamily="18" charset="2"/>
              </a:rPr>
              <a:t>：</a:t>
            </a:r>
            <a:endParaRPr lang="zh-CN" altLang="en-US" sz="2000" dirty="0">
              <a:sym typeface="Symbol" pitchFamily="18" charset="2"/>
            </a:endParaRPr>
          </a:p>
        </p:txBody>
      </p:sp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0263" y="3119438"/>
            <a:ext cx="33432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00563" y="2633663"/>
            <a:ext cx="8286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66925" y="3914775"/>
            <a:ext cx="53721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</a:t>
            </a:r>
            <a:r>
              <a:rPr lang="en-US" altLang="zh-CN" sz="3200" dirty="0">
                <a:solidFill>
                  <a:srgbClr val="0000FF"/>
                </a:solidFill>
              </a:rPr>
              <a:t>(</a:t>
            </a:r>
            <a:r>
              <a:rPr lang="zh-CN" altLang="en-US" sz="3200" dirty="0">
                <a:solidFill>
                  <a:srgbClr val="0000FF"/>
                </a:solidFill>
              </a:rPr>
              <a:t>二值图像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5329238"/>
          </a:xfrm>
        </p:spPr>
        <p:txBody>
          <a:bodyPr/>
          <a:lstStyle/>
          <a:p>
            <a:r>
              <a:rPr lang="zh-CN" altLang="en-US" sz="2400" dirty="0" smtClean="0"/>
              <a:t>腐</a:t>
            </a:r>
            <a:r>
              <a:rPr lang="zh-CN" altLang="en-US" sz="2400" dirty="0"/>
              <a:t>蚀</a:t>
            </a:r>
          </a:p>
        </p:txBody>
      </p:sp>
      <p:pic>
        <p:nvPicPr>
          <p:cNvPr id="229383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3935413"/>
            <a:ext cx="3008312" cy="2381250"/>
          </a:xfrm>
          <a:prstGeom prst="rect">
            <a:avLst/>
          </a:prstGeom>
          <a:noFill/>
        </p:spPr>
      </p:pic>
      <p:pic>
        <p:nvPicPr>
          <p:cNvPr id="22938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7088" y="1700213"/>
            <a:ext cx="4679950" cy="28495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</a:t>
            </a:r>
            <a:r>
              <a:rPr lang="en-US" altLang="zh-CN" sz="3200" dirty="0">
                <a:solidFill>
                  <a:srgbClr val="0000FF"/>
                </a:solidFill>
              </a:rPr>
              <a:t>(</a:t>
            </a:r>
            <a:r>
              <a:rPr lang="zh-CN" altLang="en-US" sz="3200" dirty="0">
                <a:solidFill>
                  <a:srgbClr val="0000FF"/>
                </a:solidFill>
              </a:rPr>
              <a:t>二值图像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5329238"/>
          </a:xfrm>
        </p:spPr>
        <p:txBody>
          <a:bodyPr/>
          <a:lstStyle/>
          <a:p>
            <a:r>
              <a:rPr lang="zh-CN" altLang="en-US" sz="2400" dirty="0" smtClean="0"/>
              <a:t>腐</a:t>
            </a:r>
            <a:r>
              <a:rPr lang="zh-CN" altLang="en-US" sz="2400" dirty="0"/>
              <a:t>蚀</a:t>
            </a:r>
          </a:p>
        </p:txBody>
      </p:sp>
      <p:pic>
        <p:nvPicPr>
          <p:cNvPr id="13004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543050"/>
            <a:ext cx="6000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</a:t>
            </a:r>
            <a:r>
              <a:rPr lang="en-US" altLang="zh-CN" sz="3200" dirty="0">
                <a:solidFill>
                  <a:srgbClr val="0000FF"/>
                </a:solidFill>
              </a:rPr>
              <a:t>(</a:t>
            </a:r>
            <a:r>
              <a:rPr lang="zh-CN" altLang="en-US" sz="3200" dirty="0">
                <a:solidFill>
                  <a:srgbClr val="0000FF"/>
                </a:solidFill>
              </a:rPr>
              <a:t>二值图像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532923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腐</a:t>
            </a:r>
            <a:r>
              <a:rPr lang="zh-CN" altLang="en-US" sz="2400" dirty="0">
                <a:solidFill>
                  <a:srgbClr val="FF0000"/>
                </a:solidFill>
              </a:rPr>
              <a:t>蚀</a:t>
            </a:r>
          </a:p>
          <a:p>
            <a:pPr lvl="1"/>
            <a:r>
              <a:rPr lang="zh-CN" altLang="en-US" sz="2000" dirty="0"/>
              <a:t>例</a:t>
            </a:r>
            <a:r>
              <a:rPr lang="en-US" altLang="zh-CN" sz="2000" dirty="0"/>
              <a:t>9.3</a:t>
            </a:r>
            <a:r>
              <a:rPr lang="zh-CN" altLang="en-US" sz="2000" dirty="0"/>
              <a:t>，去除细线</a:t>
            </a:r>
          </a:p>
        </p:txBody>
      </p:sp>
      <p:pic>
        <p:nvPicPr>
          <p:cNvPr id="23040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2133600"/>
            <a:ext cx="4260850" cy="3705225"/>
          </a:xfrm>
          <a:prstGeom prst="rect">
            <a:avLst/>
          </a:prstGeom>
          <a:noFill/>
        </p:spPr>
      </p:pic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1938" y="1876424"/>
            <a:ext cx="4052887" cy="4616648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urier New" pitchFamily="49" charset="0"/>
              </a:rPr>
              <a:t>A = </a:t>
            </a:r>
            <a:r>
              <a:rPr lang="en-US" altLang="zh-CN" sz="1400" dirty="0" err="1">
                <a:latin typeface="Courier New" pitchFamily="49" charset="0"/>
              </a:rPr>
              <a:t>imread</a:t>
            </a:r>
            <a:r>
              <a:rPr lang="en-US" altLang="zh-CN" sz="1400" dirty="0">
                <a:latin typeface="Courier New" pitchFamily="49" charset="0"/>
              </a:rPr>
              <a:t>('</a:t>
            </a:r>
            <a:r>
              <a:rPr lang="en-US" altLang="zh-CN" sz="1400" dirty="0" err="1">
                <a:latin typeface="Courier New" pitchFamily="49" charset="0"/>
              </a:rPr>
              <a:t>ic.tif</a:t>
            </a:r>
            <a:r>
              <a:rPr lang="en-US" altLang="zh-CN" sz="1400" dirty="0">
                <a:latin typeface="Courier New" pitchFamily="49" charset="0"/>
              </a:rPr>
              <a:t>');</a:t>
            </a:r>
          </a:p>
          <a:p>
            <a:r>
              <a:rPr lang="en-US" altLang="zh-CN" sz="1400" dirty="0">
                <a:latin typeface="Courier New" pitchFamily="49" charset="0"/>
              </a:rPr>
              <a:t>se = </a:t>
            </a:r>
            <a:r>
              <a:rPr lang="en-US" altLang="zh-CN" sz="1400" dirty="0" err="1">
                <a:latin typeface="Courier New" pitchFamily="49" charset="0"/>
              </a:rPr>
              <a:t>strel</a:t>
            </a:r>
            <a:r>
              <a:rPr lang="en-US" altLang="zh-CN" sz="1400" dirty="0">
                <a:latin typeface="Courier New" pitchFamily="49" charset="0"/>
              </a:rPr>
              <a:t>('disk', 10);</a:t>
            </a:r>
          </a:p>
          <a:p>
            <a:r>
              <a:rPr lang="en-US" altLang="zh-CN" sz="1400" dirty="0">
                <a:latin typeface="Courier New" pitchFamily="49" charset="0"/>
              </a:rPr>
              <a:t>figure;</a:t>
            </a:r>
          </a:p>
          <a:p>
            <a:r>
              <a:rPr lang="en-US" altLang="zh-CN" sz="1400" dirty="0">
                <a:latin typeface="Courier New" pitchFamily="49" charset="0"/>
              </a:rPr>
              <a:t>subplot(2,2,1);</a:t>
            </a:r>
            <a:r>
              <a:rPr lang="en-US" altLang="zh-CN" sz="1400" dirty="0" err="1">
                <a:latin typeface="Courier New" pitchFamily="49" charset="0"/>
              </a:rPr>
              <a:t>imshow</a:t>
            </a:r>
            <a:r>
              <a:rPr lang="en-US" altLang="zh-CN" sz="1400" dirty="0">
                <a:latin typeface="Courier New" pitchFamily="49" charset="0"/>
              </a:rPr>
              <a:t>(A)</a:t>
            </a:r>
          </a:p>
          <a:p>
            <a:r>
              <a:rPr lang="en-US" altLang="zh-CN" sz="1400" dirty="0">
                <a:latin typeface="Courier New" pitchFamily="49" charset="0"/>
              </a:rPr>
              <a:t>title('</a:t>
            </a:r>
            <a:r>
              <a:rPr lang="zh-CN" altLang="en-US" sz="1400" dirty="0">
                <a:latin typeface="Courier New" pitchFamily="49" charset="0"/>
              </a:rPr>
              <a:t>原始图像</a:t>
            </a:r>
            <a:r>
              <a:rPr lang="en-US" altLang="zh-CN" sz="1400" dirty="0">
                <a:latin typeface="Courier New" pitchFamily="49" charset="0"/>
              </a:rPr>
              <a:t>')</a:t>
            </a:r>
          </a:p>
          <a:p>
            <a:endParaRPr lang="en-US" altLang="zh-CN" sz="1400" dirty="0">
              <a:latin typeface="Courier New" pitchFamily="49" charset="0"/>
            </a:endParaRPr>
          </a:p>
          <a:p>
            <a:r>
              <a:rPr lang="en-US" altLang="zh-CN" sz="1400" dirty="0">
                <a:latin typeface="Courier New" pitchFamily="49" charset="0"/>
              </a:rPr>
              <a:t>A2 = </a:t>
            </a:r>
            <a:r>
              <a:rPr lang="en-US" altLang="zh-CN" sz="1400" dirty="0" err="1">
                <a:latin typeface="Courier New" pitchFamily="49" charset="0"/>
              </a:rPr>
              <a:t>imerode</a:t>
            </a:r>
            <a:r>
              <a:rPr lang="en-US" altLang="zh-CN" sz="1400" dirty="0">
                <a:latin typeface="Courier New" pitchFamily="49" charset="0"/>
              </a:rPr>
              <a:t>(A, se);</a:t>
            </a:r>
          </a:p>
          <a:p>
            <a:r>
              <a:rPr lang="en-US" altLang="zh-CN" sz="1400" dirty="0">
                <a:latin typeface="Courier New" pitchFamily="49" charset="0"/>
              </a:rPr>
              <a:t>subplot(2,2,2);</a:t>
            </a:r>
            <a:r>
              <a:rPr lang="en-US" altLang="zh-CN" sz="1400" dirty="0" err="1">
                <a:latin typeface="Courier New" pitchFamily="49" charset="0"/>
              </a:rPr>
              <a:t>imshow</a:t>
            </a:r>
            <a:r>
              <a:rPr lang="en-US" altLang="zh-CN" sz="1400" dirty="0">
                <a:latin typeface="Courier New" pitchFamily="49" charset="0"/>
              </a:rPr>
              <a:t>(A2)</a:t>
            </a:r>
          </a:p>
          <a:p>
            <a:r>
              <a:rPr lang="en-US" altLang="zh-CN" sz="1400" dirty="0">
                <a:latin typeface="Courier New" pitchFamily="49" charset="0"/>
              </a:rPr>
              <a:t>title('</a:t>
            </a:r>
            <a:r>
              <a:rPr lang="zh-CN" altLang="en-US" sz="1400" dirty="0">
                <a:latin typeface="Courier New" pitchFamily="49" charset="0"/>
              </a:rPr>
              <a:t>使用结构元素</a:t>
            </a:r>
            <a:r>
              <a:rPr lang="en-US" altLang="zh-CN" sz="1400" dirty="0">
                <a:latin typeface="Courier New" pitchFamily="49" charset="0"/>
              </a:rPr>
              <a:t>[disk</a:t>
            </a:r>
            <a:r>
              <a:rPr lang="zh-CN" altLang="en-US" sz="1400" dirty="0">
                <a:latin typeface="Courier New" pitchFamily="49" charset="0"/>
              </a:rPr>
              <a:t>（</a:t>
            </a:r>
            <a:r>
              <a:rPr lang="en-US" altLang="zh-CN" sz="1400" dirty="0">
                <a:latin typeface="Courier New" pitchFamily="49" charset="0"/>
              </a:rPr>
              <a:t>10</a:t>
            </a:r>
            <a:r>
              <a:rPr lang="zh-CN" altLang="en-US" sz="1400" dirty="0">
                <a:latin typeface="Courier New" pitchFamily="49" charset="0"/>
              </a:rPr>
              <a:t>）</a:t>
            </a:r>
            <a:r>
              <a:rPr lang="en-US" altLang="zh-CN" sz="1400" dirty="0">
                <a:latin typeface="Courier New" pitchFamily="49" charset="0"/>
              </a:rPr>
              <a:t>]</a:t>
            </a:r>
            <a:r>
              <a:rPr lang="zh-CN" altLang="en-US" sz="1400" dirty="0">
                <a:latin typeface="Courier New" pitchFamily="49" charset="0"/>
              </a:rPr>
              <a:t>腐蚀后的图像</a:t>
            </a:r>
            <a:r>
              <a:rPr lang="en-US" altLang="zh-CN" sz="1400" dirty="0">
                <a:latin typeface="Courier New" pitchFamily="49" charset="0"/>
              </a:rPr>
              <a:t>')</a:t>
            </a:r>
          </a:p>
          <a:p>
            <a:endParaRPr lang="en-US" altLang="zh-CN" sz="1400" dirty="0">
              <a:latin typeface="Courier New" pitchFamily="49" charset="0"/>
            </a:endParaRPr>
          </a:p>
          <a:p>
            <a:r>
              <a:rPr lang="en-US" altLang="zh-CN" sz="1400" dirty="0">
                <a:latin typeface="Courier New" pitchFamily="49" charset="0"/>
              </a:rPr>
              <a:t>se = </a:t>
            </a:r>
            <a:r>
              <a:rPr lang="en-US" altLang="zh-CN" sz="1400" dirty="0" err="1">
                <a:latin typeface="Courier New" pitchFamily="49" charset="0"/>
              </a:rPr>
              <a:t>strel</a:t>
            </a:r>
            <a:r>
              <a:rPr lang="en-US" altLang="zh-CN" sz="1400" dirty="0">
                <a:latin typeface="Courier New" pitchFamily="49" charset="0"/>
              </a:rPr>
              <a:t>('disk', 5);</a:t>
            </a:r>
          </a:p>
          <a:p>
            <a:r>
              <a:rPr lang="en-US" altLang="zh-CN" sz="1400" dirty="0">
                <a:latin typeface="Courier New" pitchFamily="49" charset="0"/>
              </a:rPr>
              <a:t>A3 = </a:t>
            </a:r>
            <a:r>
              <a:rPr lang="en-US" altLang="zh-CN" sz="1400" dirty="0" err="1">
                <a:latin typeface="Courier New" pitchFamily="49" charset="0"/>
              </a:rPr>
              <a:t>imerode</a:t>
            </a:r>
            <a:r>
              <a:rPr lang="en-US" altLang="zh-CN" sz="1400" dirty="0">
                <a:latin typeface="Courier New" pitchFamily="49" charset="0"/>
              </a:rPr>
              <a:t>(A, se);</a:t>
            </a:r>
          </a:p>
          <a:p>
            <a:r>
              <a:rPr lang="en-US" altLang="zh-CN" sz="1400" dirty="0">
                <a:latin typeface="Courier New" pitchFamily="49" charset="0"/>
              </a:rPr>
              <a:t>subplot(2,2,3);</a:t>
            </a:r>
            <a:r>
              <a:rPr lang="en-US" altLang="zh-CN" sz="1400" dirty="0" err="1">
                <a:latin typeface="Courier New" pitchFamily="49" charset="0"/>
              </a:rPr>
              <a:t>imshow</a:t>
            </a:r>
            <a:r>
              <a:rPr lang="en-US" altLang="zh-CN" sz="1400" dirty="0">
                <a:latin typeface="Courier New" pitchFamily="49" charset="0"/>
              </a:rPr>
              <a:t>(A3)</a:t>
            </a:r>
          </a:p>
          <a:p>
            <a:r>
              <a:rPr lang="en-US" altLang="zh-CN" sz="1400" dirty="0">
                <a:latin typeface="Courier New" pitchFamily="49" charset="0"/>
              </a:rPr>
              <a:t>title('</a:t>
            </a:r>
            <a:r>
              <a:rPr lang="zh-CN" altLang="en-US" sz="1400" dirty="0">
                <a:latin typeface="Courier New" pitchFamily="49" charset="0"/>
              </a:rPr>
              <a:t>使用结构元素</a:t>
            </a:r>
            <a:r>
              <a:rPr lang="en-US" altLang="zh-CN" sz="1400" dirty="0">
                <a:latin typeface="Courier New" pitchFamily="49" charset="0"/>
              </a:rPr>
              <a:t>[disk</a:t>
            </a:r>
            <a:r>
              <a:rPr lang="zh-CN" altLang="en-US" sz="1400" dirty="0">
                <a:latin typeface="Courier New" pitchFamily="49" charset="0"/>
              </a:rPr>
              <a:t>（</a:t>
            </a:r>
            <a:r>
              <a:rPr lang="en-US" altLang="zh-CN" sz="1400" dirty="0">
                <a:latin typeface="Courier New" pitchFamily="49" charset="0"/>
              </a:rPr>
              <a:t>5</a:t>
            </a:r>
            <a:r>
              <a:rPr lang="zh-CN" altLang="en-US" sz="1400" dirty="0">
                <a:latin typeface="Courier New" pitchFamily="49" charset="0"/>
              </a:rPr>
              <a:t>）</a:t>
            </a:r>
            <a:r>
              <a:rPr lang="en-US" altLang="zh-CN" sz="1400" dirty="0">
                <a:latin typeface="Courier New" pitchFamily="49" charset="0"/>
              </a:rPr>
              <a:t>]</a:t>
            </a:r>
            <a:r>
              <a:rPr lang="zh-CN" altLang="en-US" sz="1400" dirty="0">
                <a:latin typeface="Courier New" pitchFamily="49" charset="0"/>
              </a:rPr>
              <a:t>腐蚀后的图像</a:t>
            </a:r>
            <a:r>
              <a:rPr lang="en-US" altLang="zh-CN" sz="1400" dirty="0">
                <a:latin typeface="Courier New" pitchFamily="49" charset="0"/>
              </a:rPr>
              <a:t>')</a:t>
            </a:r>
          </a:p>
          <a:p>
            <a:endParaRPr lang="en-US" altLang="zh-CN" sz="1400" dirty="0">
              <a:latin typeface="Courier New" pitchFamily="49" charset="0"/>
            </a:endParaRPr>
          </a:p>
          <a:p>
            <a:r>
              <a:rPr lang="en-US" altLang="zh-CN" sz="1400" dirty="0">
                <a:latin typeface="Courier New" pitchFamily="49" charset="0"/>
              </a:rPr>
              <a:t>A4 = </a:t>
            </a:r>
            <a:r>
              <a:rPr lang="en-US" altLang="zh-CN" sz="1400" dirty="0" err="1">
                <a:latin typeface="Courier New" pitchFamily="49" charset="0"/>
              </a:rPr>
              <a:t>imerode</a:t>
            </a:r>
            <a:r>
              <a:rPr lang="en-US" altLang="zh-CN" sz="1400" dirty="0">
                <a:latin typeface="Courier New" pitchFamily="49" charset="0"/>
              </a:rPr>
              <a:t>(A, </a:t>
            </a:r>
            <a:r>
              <a:rPr lang="en-US" altLang="zh-CN" sz="1400" dirty="0" err="1">
                <a:latin typeface="Courier New" pitchFamily="49" charset="0"/>
              </a:rPr>
              <a:t>strel</a:t>
            </a:r>
            <a:r>
              <a:rPr lang="en-US" altLang="zh-CN" sz="1400" dirty="0">
                <a:latin typeface="Courier New" pitchFamily="49" charset="0"/>
              </a:rPr>
              <a:t>('disk', 20));</a:t>
            </a:r>
          </a:p>
          <a:p>
            <a:r>
              <a:rPr lang="en-US" altLang="zh-CN" sz="1400" dirty="0">
                <a:latin typeface="Courier New" pitchFamily="49" charset="0"/>
              </a:rPr>
              <a:t>subplot(2,2,4);</a:t>
            </a:r>
            <a:r>
              <a:rPr lang="en-US" altLang="zh-CN" sz="1400" dirty="0" err="1">
                <a:latin typeface="Courier New" pitchFamily="49" charset="0"/>
              </a:rPr>
              <a:t>imshow</a:t>
            </a:r>
            <a:r>
              <a:rPr lang="en-US" altLang="zh-CN" sz="1400" dirty="0">
                <a:latin typeface="Courier New" pitchFamily="49" charset="0"/>
              </a:rPr>
              <a:t>(A4)</a:t>
            </a:r>
          </a:p>
          <a:p>
            <a:r>
              <a:rPr lang="en-US" altLang="zh-CN" sz="1400" dirty="0">
                <a:latin typeface="Courier New" pitchFamily="49" charset="0"/>
              </a:rPr>
              <a:t>title('</a:t>
            </a:r>
            <a:r>
              <a:rPr lang="zh-CN" altLang="en-US" sz="1400" dirty="0">
                <a:latin typeface="Courier New" pitchFamily="49" charset="0"/>
              </a:rPr>
              <a:t>使用结构元素</a:t>
            </a:r>
            <a:r>
              <a:rPr lang="en-US" altLang="zh-CN" sz="1400" dirty="0">
                <a:latin typeface="Courier New" pitchFamily="49" charset="0"/>
              </a:rPr>
              <a:t>[disk</a:t>
            </a:r>
            <a:r>
              <a:rPr lang="zh-CN" altLang="en-US" sz="1400" dirty="0">
                <a:latin typeface="Courier New" pitchFamily="49" charset="0"/>
              </a:rPr>
              <a:t>（</a:t>
            </a:r>
            <a:r>
              <a:rPr lang="en-US" altLang="zh-CN" sz="1400" dirty="0">
                <a:latin typeface="Courier New" pitchFamily="49" charset="0"/>
              </a:rPr>
              <a:t>20</a:t>
            </a:r>
            <a:r>
              <a:rPr lang="zh-CN" altLang="en-US" sz="1400" dirty="0">
                <a:latin typeface="Courier New" pitchFamily="49" charset="0"/>
              </a:rPr>
              <a:t>）</a:t>
            </a:r>
            <a:r>
              <a:rPr lang="en-US" altLang="zh-CN" sz="1400" dirty="0">
                <a:latin typeface="Courier New" pitchFamily="49" charset="0"/>
              </a:rPr>
              <a:t>]</a:t>
            </a:r>
            <a:r>
              <a:rPr lang="zh-CN" altLang="en-US" sz="1400" dirty="0">
                <a:latin typeface="Courier New" pitchFamily="49" charset="0"/>
              </a:rPr>
              <a:t>腐蚀后的图像</a:t>
            </a:r>
            <a:r>
              <a:rPr lang="en-US" altLang="zh-CN" sz="1400" dirty="0">
                <a:latin typeface="Courier New" pitchFamily="49" charset="0"/>
              </a:rPr>
              <a:t>')</a:t>
            </a:r>
            <a:endParaRPr lang="zh-CN" altLang="en-US" sz="14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膨</a:t>
            </a:r>
            <a:r>
              <a:rPr lang="zh-CN" altLang="en-US" sz="3200" dirty="0">
                <a:solidFill>
                  <a:srgbClr val="FF0000"/>
                </a:solidFill>
              </a:rPr>
              <a:t>胀和腐蚀的组合运算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569325" cy="5329237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</a:rPr>
              <a:t>开运算</a:t>
            </a:r>
          </a:p>
          <a:p>
            <a:pPr lvl="1"/>
            <a:r>
              <a:rPr lang="zh-CN" altLang="en-US" sz="2000" dirty="0"/>
              <a:t>图像</a:t>
            </a:r>
            <a:r>
              <a:rPr lang="en-US" altLang="zh-CN" sz="2000" dirty="0"/>
              <a:t>A</a:t>
            </a:r>
            <a:r>
              <a:rPr lang="zh-CN" altLang="en-US" sz="2000" dirty="0"/>
              <a:t>用结构元素</a:t>
            </a:r>
            <a:r>
              <a:rPr lang="en-US" altLang="zh-CN" sz="2000" dirty="0"/>
              <a:t>B</a:t>
            </a:r>
            <a:r>
              <a:rPr lang="zh-CN" altLang="en-US" sz="2000" dirty="0"/>
              <a:t>的开运算记作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开运算效果：</a:t>
            </a:r>
            <a:r>
              <a:rPr lang="zh-CN" altLang="en-US" sz="2000" dirty="0">
                <a:solidFill>
                  <a:srgbClr val="FF3300"/>
                </a:solidFill>
              </a:rPr>
              <a:t>平滑对象轮廓，断开狭窄的连接，取消细小的突出部</a:t>
            </a:r>
            <a:r>
              <a:rPr lang="zh-CN" altLang="en-US" sz="2000" dirty="0" smtClean="0">
                <a:solidFill>
                  <a:srgbClr val="FF3300"/>
                </a:solidFill>
              </a:rPr>
              <a:t>分</a:t>
            </a:r>
            <a:endParaRPr lang="zh-CN" altLang="en-US" sz="2000" dirty="0">
              <a:solidFill>
                <a:srgbClr val="FF3300"/>
              </a:solidFill>
            </a:endParaRPr>
          </a:p>
          <a:p>
            <a:pPr lvl="1"/>
            <a:endParaRPr lang="zh-CN" altLang="en-US" sz="2000" dirty="0">
              <a:solidFill>
                <a:srgbClr val="FF3300"/>
              </a:solidFill>
            </a:endParaRPr>
          </a:p>
          <a:p>
            <a:r>
              <a:rPr lang="zh-CN" altLang="en-US" sz="2400" dirty="0">
                <a:solidFill>
                  <a:srgbClr val="0000FF"/>
                </a:solidFill>
              </a:rPr>
              <a:t>闭运算</a:t>
            </a:r>
          </a:p>
          <a:p>
            <a:pPr lvl="1"/>
            <a:r>
              <a:rPr lang="zh-CN" altLang="en-US" sz="2000" dirty="0"/>
              <a:t>图像</a:t>
            </a:r>
            <a:r>
              <a:rPr lang="en-US" altLang="zh-CN" sz="2000" dirty="0"/>
              <a:t>A</a:t>
            </a:r>
            <a:r>
              <a:rPr lang="zh-CN" altLang="en-US" sz="2000" dirty="0"/>
              <a:t>用结构元素</a:t>
            </a:r>
            <a:r>
              <a:rPr lang="en-US" altLang="zh-CN" sz="2000" dirty="0"/>
              <a:t>B</a:t>
            </a:r>
            <a:r>
              <a:rPr lang="zh-CN" altLang="en-US" sz="2000" dirty="0"/>
              <a:t>的闭运算记作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闭运算效果：</a:t>
            </a:r>
            <a:r>
              <a:rPr lang="zh-CN" altLang="en-US" sz="2000" dirty="0">
                <a:solidFill>
                  <a:srgbClr val="FF3300"/>
                </a:solidFill>
              </a:rPr>
              <a:t>将狭窄的缺口连接起来形成细长的弯口，并填充比结构小的孔</a:t>
            </a:r>
            <a:r>
              <a:rPr lang="zh-CN" altLang="en-US" sz="2000" dirty="0" smtClean="0">
                <a:solidFill>
                  <a:srgbClr val="FF3300"/>
                </a:solidFill>
              </a:rPr>
              <a:t>洞</a:t>
            </a:r>
            <a:endParaRPr lang="zh-CN" altLang="en-US" sz="2000" dirty="0">
              <a:solidFill>
                <a:srgbClr val="FF3300"/>
              </a:solidFill>
            </a:endParaRPr>
          </a:p>
        </p:txBody>
      </p:sp>
      <p:graphicFrame>
        <p:nvGraphicFramePr>
          <p:cNvPr id="23552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4932363" y="1484313"/>
          <a:ext cx="792162" cy="368300"/>
        </p:xfrm>
        <a:graphic>
          <a:graphicData uri="http://schemas.openxmlformats.org/presentationml/2006/ole">
            <p:oleObj spid="_x0000_s105474" name="Equation" r:id="rId3" imgW="355320" imgH="164880" progId="">
              <p:embed/>
            </p:oleObj>
          </a:graphicData>
        </a:graphic>
      </p:graphicFrame>
      <p:graphicFrame>
        <p:nvGraphicFramePr>
          <p:cNvPr id="235525" name="Object 5"/>
          <p:cNvGraphicFramePr>
            <a:graphicFrameLocks noChangeAspect="1"/>
          </p:cNvGraphicFramePr>
          <p:nvPr>
            <p:ph sz="quarter" idx="3"/>
          </p:nvPr>
        </p:nvGraphicFramePr>
        <p:xfrm>
          <a:off x="1763713" y="2060575"/>
          <a:ext cx="2376487" cy="482600"/>
        </p:xfrm>
        <a:graphic>
          <a:graphicData uri="http://schemas.openxmlformats.org/presentationml/2006/ole">
            <p:oleObj spid="_x0000_s105475" name="Equation" r:id="rId4" imgW="1180800" imgH="203040" progId="">
              <p:embed/>
            </p:oleObj>
          </a:graphicData>
        </a:graphic>
      </p:graphicFrame>
      <p:graphicFrame>
        <p:nvGraphicFramePr>
          <p:cNvPr id="235526" name="Object 6"/>
          <p:cNvGraphicFramePr>
            <a:graphicFrameLocks noChangeAspect="1"/>
          </p:cNvGraphicFramePr>
          <p:nvPr/>
        </p:nvGraphicFramePr>
        <p:xfrm>
          <a:off x="4500563" y="2060575"/>
          <a:ext cx="3295650" cy="460375"/>
        </p:xfrm>
        <a:graphic>
          <a:graphicData uri="http://schemas.openxmlformats.org/presentationml/2006/ole">
            <p:oleObj spid="_x0000_s105476" name="Equation" r:id="rId5" imgW="1638000" imgH="228600" progId="">
              <p:embed/>
            </p:oleObj>
          </a:graphicData>
        </a:graphic>
      </p:graphicFrame>
      <p:graphicFrame>
        <p:nvGraphicFramePr>
          <p:cNvPr id="235528" name="Object 8"/>
          <p:cNvGraphicFramePr>
            <a:graphicFrameLocks noChangeAspect="1"/>
          </p:cNvGraphicFramePr>
          <p:nvPr/>
        </p:nvGraphicFramePr>
        <p:xfrm>
          <a:off x="4845050" y="4149725"/>
          <a:ext cx="820738" cy="368300"/>
        </p:xfrm>
        <a:graphic>
          <a:graphicData uri="http://schemas.openxmlformats.org/presentationml/2006/ole">
            <p:oleObj spid="_x0000_s105477" name="Equation" r:id="rId6" imgW="368280" imgH="164880" progId="">
              <p:embed/>
            </p:oleObj>
          </a:graphicData>
        </a:graphic>
      </p:graphicFrame>
      <p:graphicFrame>
        <p:nvGraphicFramePr>
          <p:cNvPr id="235529" name="Object 9"/>
          <p:cNvGraphicFramePr>
            <a:graphicFrameLocks noChangeAspect="1"/>
          </p:cNvGraphicFramePr>
          <p:nvPr/>
        </p:nvGraphicFramePr>
        <p:xfrm>
          <a:off x="1400175" y="4719638"/>
          <a:ext cx="2403475" cy="504825"/>
        </p:xfrm>
        <a:graphic>
          <a:graphicData uri="http://schemas.openxmlformats.org/presentationml/2006/ole">
            <p:oleObj spid="_x0000_s105478" name="Equation" r:id="rId7" imgW="1193760" imgH="203040" progId="">
              <p:embed/>
            </p:oleObj>
          </a:graphicData>
        </a:graphic>
      </p:graphicFrame>
      <p:graphicFrame>
        <p:nvGraphicFramePr>
          <p:cNvPr id="235530" name="Object 10"/>
          <p:cNvGraphicFramePr>
            <a:graphicFrameLocks noChangeAspect="1"/>
          </p:cNvGraphicFramePr>
          <p:nvPr/>
        </p:nvGraphicFramePr>
        <p:xfrm>
          <a:off x="4175125" y="4710113"/>
          <a:ext cx="3832225" cy="460375"/>
        </p:xfrm>
        <a:graphic>
          <a:graphicData uri="http://schemas.openxmlformats.org/presentationml/2006/ole">
            <p:oleObj spid="_x0000_s105479" name="Equation" r:id="rId8" imgW="190476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胀和腐蚀的组合运算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5329238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开运算和闭运算</a:t>
            </a:r>
          </a:p>
          <a:p>
            <a:pPr lvl="1"/>
            <a:r>
              <a:rPr lang="zh-CN" altLang="en-US" sz="2000" dirty="0"/>
              <a:t>开运算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函数，</a:t>
            </a:r>
            <a:r>
              <a:rPr lang="en-US" altLang="zh-CN" sz="2000" dirty="0">
                <a:latin typeface="Courier New" pitchFamily="49" charset="0"/>
              </a:rPr>
              <a:t>C=</a:t>
            </a:r>
            <a:r>
              <a:rPr lang="en-US" altLang="zh-CN" sz="2000" dirty="0" err="1">
                <a:latin typeface="Courier New" pitchFamily="49" charset="0"/>
              </a:rPr>
              <a:t>imopen</a:t>
            </a:r>
            <a:r>
              <a:rPr lang="en-US" altLang="zh-CN" sz="2000" dirty="0">
                <a:latin typeface="Courier New" pitchFamily="49" charset="0"/>
              </a:rPr>
              <a:t>(A,B)</a:t>
            </a:r>
          </a:p>
          <a:p>
            <a:pPr lvl="1"/>
            <a:r>
              <a:rPr lang="zh-CN" altLang="en-US" sz="2000" dirty="0"/>
              <a:t>闭运算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函数，</a:t>
            </a:r>
            <a:r>
              <a:rPr lang="en-US" altLang="zh-CN" sz="2000" dirty="0">
                <a:latin typeface="Courier New" pitchFamily="49" charset="0"/>
              </a:rPr>
              <a:t>C=</a:t>
            </a:r>
            <a:r>
              <a:rPr lang="en-US" altLang="zh-CN" sz="2000" dirty="0" err="1">
                <a:latin typeface="Courier New" pitchFamily="49" charset="0"/>
              </a:rPr>
              <a:t>imclose</a:t>
            </a:r>
            <a:r>
              <a:rPr lang="en-US" altLang="zh-CN" sz="2000" dirty="0">
                <a:latin typeface="Courier New" pitchFamily="49" charset="0"/>
              </a:rPr>
              <a:t>(A,B)</a:t>
            </a:r>
          </a:p>
        </p:txBody>
      </p:sp>
      <p:pic>
        <p:nvPicPr>
          <p:cNvPr id="231437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00113" y="2532063"/>
            <a:ext cx="7777162" cy="37766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膨</a:t>
            </a:r>
            <a:r>
              <a:rPr lang="zh-CN" altLang="en-US" sz="3200" dirty="0">
                <a:solidFill>
                  <a:srgbClr val="FF0000"/>
                </a:solidFill>
              </a:rPr>
              <a:t>胀和腐蚀的组合运算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5329238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</a:rPr>
              <a:t>开运算和闭运算</a:t>
            </a:r>
          </a:p>
          <a:p>
            <a:pPr lvl="1"/>
            <a:r>
              <a:rPr lang="zh-CN" altLang="en-US" sz="2000" dirty="0">
                <a:latin typeface="Courier New" pitchFamily="49" charset="0"/>
              </a:rPr>
              <a:t>例</a:t>
            </a:r>
            <a:r>
              <a:rPr lang="en-US" altLang="zh-CN" sz="2000" dirty="0">
                <a:latin typeface="Courier New" pitchFamily="49" charset="0"/>
              </a:rPr>
              <a:t>9.4</a:t>
            </a:r>
            <a:r>
              <a:rPr lang="zh-CN" altLang="en-US" sz="2000" dirty="0">
                <a:latin typeface="Courier New" pitchFamily="49" charset="0"/>
              </a:rPr>
              <a:t>，函数</a:t>
            </a:r>
            <a:r>
              <a:rPr lang="en-US" altLang="zh-CN" sz="2000" dirty="0" err="1">
                <a:latin typeface="Courier New" pitchFamily="49" charset="0"/>
              </a:rPr>
              <a:t>imopen</a:t>
            </a:r>
            <a:r>
              <a:rPr lang="zh-CN" altLang="en-US" sz="2000" dirty="0">
                <a:latin typeface="Courier New" pitchFamily="49" charset="0"/>
              </a:rPr>
              <a:t>和</a:t>
            </a:r>
            <a:r>
              <a:rPr lang="en-US" altLang="zh-CN" sz="2000" dirty="0" err="1">
                <a:latin typeface="Courier New" pitchFamily="49" charset="0"/>
              </a:rPr>
              <a:t>imclose</a:t>
            </a:r>
            <a:r>
              <a:rPr lang="zh-CN" altLang="en-US" sz="2000" dirty="0">
                <a:latin typeface="Courier New" pitchFamily="49" charset="0"/>
              </a:rPr>
              <a:t>的使用</a:t>
            </a:r>
          </a:p>
        </p:txBody>
      </p:sp>
      <p:pic>
        <p:nvPicPr>
          <p:cNvPr id="23654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13" y="1989138"/>
            <a:ext cx="8208962" cy="3627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胀和腐蚀的组合运算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200150"/>
            <a:ext cx="8569325" cy="5037138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开运算和闭运算</a:t>
            </a:r>
          </a:p>
          <a:p>
            <a:pPr lvl="1"/>
            <a:r>
              <a:rPr lang="zh-CN" altLang="en-US" sz="2000" dirty="0">
                <a:latin typeface="Courier New" pitchFamily="49" charset="0"/>
              </a:rPr>
              <a:t>例</a:t>
            </a:r>
            <a:r>
              <a:rPr lang="en-US" altLang="zh-CN" sz="2000" dirty="0">
                <a:latin typeface="Courier New" pitchFamily="49" charset="0"/>
              </a:rPr>
              <a:t>9.4</a:t>
            </a:r>
            <a:r>
              <a:rPr lang="zh-CN" altLang="en-US" sz="2000" dirty="0">
                <a:latin typeface="Courier New" pitchFamily="49" charset="0"/>
              </a:rPr>
              <a:t>，指纹图像噪声去除</a:t>
            </a:r>
          </a:p>
        </p:txBody>
      </p:sp>
      <p:pic>
        <p:nvPicPr>
          <p:cNvPr id="2375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350" y="2622550"/>
            <a:ext cx="8569325" cy="2571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主要</a:t>
            </a:r>
            <a:r>
              <a:rPr lang="zh-CN" altLang="en-US" sz="3200" dirty="0" smtClean="0">
                <a:solidFill>
                  <a:srgbClr val="0000FF"/>
                </a:solidFill>
              </a:rPr>
              <a:t>内</a:t>
            </a:r>
            <a:r>
              <a:rPr lang="zh-CN" altLang="en-US" sz="3200" dirty="0">
                <a:solidFill>
                  <a:srgbClr val="0000FF"/>
                </a:solidFill>
              </a:rPr>
              <a:t>容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预备知识，集合运算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二值图像</a:t>
            </a:r>
          </a:p>
          <a:p>
            <a:pPr lvl="1"/>
            <a:r>
              <a:rPr lang="zh-CN" altLang="en-US" sz="2000" dirty="0"/>
              <a:t>膨胀与腐蚀，结构元素的分解</a:t>
            </a:r>
          </a:p>
          <a:p>
            <a:pPr lvl="1"/>
            <a:r>
              <a:rPr lang="zh-CN" altLang="en-US" sz="2000" dirty="0"/>
              <a:t>膨胀与腐蚀的组合</a:t>
            </a:r>
            <a:r>
              <a:rPr lang="en-US" altLang="zh-CN" sz="2000" dirty="0"/>
              <a:t>(</a:t>
            </a:r>
            <a:r>
              <a:rPr lang="zh-CN" altLang="en-US" sz="2000" dirty="0"/>
              <a:t>例如开运算、闭运算、击中或击不中，使用查找表</a:t>
            </a:r>
            <a:r>
              <a:rPr lang="en-US" altLang="zh-CN" sz="2000" dirty="0"/>
              <a:t>LUT</a:t>
            </a:r>
            <a:r>
              <a:rPr lang="zh-CN" altLang="en-US" sz="2000" dirty="0"/>
              <a:t>技术编程</a:t>
            </a:r>
            <a:r>
              <a:rPr lang="en-US" altLang="zh-CN" sz="2000" dirty="0"/>
              <a:t>)</a:t>
            </a:r>
          </a:p>
          <a:p>
            <a:pPr lvl="1"/>
            <a:r>
              <a:rPr lang="zh-CN" altLang="en-US" sz="2000" dirty="0"/>
              <a:t>标注连通分量</a:t>
            </a:r>
            <a:r>
              <a:rPr lang="en-US" altLang="zh-CN" sz="2000" dirty="0"/>
              <a:t>,</a:t>
            </a:r>
            <a:r>
              <a:rPr lang="zh-CN" altLang="en-US" sz="2000" dirty="0"/>
              <a:t>函数</a:t>
            </a:r>
            <a:r>
              <a:rPr lang="en-US" altLang="zh-CN" sz="2000" dirty="0" err="1"/>
              <a:t>imlabel</a:t>
            </a:r>
            <a:r>
              <a:rPr lang="en-US" altLang="zh-CN" sz="2000" dirty="0"/>
              <a:t>()</a:t>
            </a:r>
            <a:endParaRPr lang="zh-CN" altLang="en-US" sz="2000" dirty="0"/>
          </a:p>
          <a:p>
            <a:pPr lvl="1"/>
            <a:r>
              <a:rPr lang="zh-CN" altLang="en-US" sz="2000" dirty="0"/>
              <a:t>形态学重构</a:t>
            </a:r>
            <a:r>
              <a:rPr lang="en-US" altLang="zh-CN" sz="2000" dirty="0"/>
              <a:t>(</a:t>
            </a:r>
            <a:r>
              <a:rPr lang="zh-CN" altLang="en-US" sz="2000" dirty="0"/>
              <a:t>由重构做开运算，填充孔洞，清除边界对象</a:t>
            </a:r>
            <a:r>
              <a:rPr lang="en-US" altLang="zh-CN" sz="2000" dirty="0"/>
              <a:t>)</a:t>
            </a:r>
          </a:p>
          <a:p>
            <a:r>
              <a:rPr lang="zh-CN" altLang="en-US" sz="2400" dirty="0">
                <a:solidFill>
                  <a:srgbClr val="FF0000"/>
                </a:solidFill>
              </a:rPr>
              <a:t>灰度图像形态学</a:t>
            </a:r>
          </a:p>
          <a:p>
            <a:pPr lvl="1"/>
            <a:r>
              <a:rPr lang="zh-CN" altLang="en-US" sz="2000" dirty="0"/>
              <a:t>膨胀与腐蚀</a:t>
            </a:r>
          </a:p>
          <a:p>
            <a:pPr lvl="1"/>
            <a:r>
              <a:rPr lang="zh-CN" altLang="en-US" sz="2000" dirty="0"/>
              <a:t>开运算与闭运算</a:t>
            </a:r>
          </a:p>
          <a:p>
            <a:pPr lvl="1"/>
            <a:r>
              <a:rPr lang="zh-CN" altLang="en-US" sz="2000" dirty="0"/>
              <a:t>重构</a:t>
            </a:r>
          </a:p>
          <a:p>
            <a:pPr>
              <a:buClr>
                <a:schemeClr val="accent2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胀和腐蚀的组合运算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4325" y="942975"/>
            <a:ext cx="8569325" cy="5037138"/>
          </a:xfrm>
        </p:spPr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开运算和闭运算</a:t>
            </a:r>
          </a:p>
          <a:p>
            <a:pPr lvl="1"/>
            <a:r>
              <a:rPr lang="zh-CN" altLang="en-US" sz="2000" dirty="0">
                <a:latin typeface="Courier New" pitchFamily="49" charset="0"/>
              </a:rPr>
              <a:t>例</a:t>
            </a:r>
            <a:r>
              <a:rPr lang="en-US" altLang="zh-CN" sz="2000" dirty="0">
                <a:latin typeface="Courier New" pitchFamily="49" charset="0"/>
              </a:rPr>
              <a:t>9.4</a:t>
            </a:r>
            <a:r>
              <a:rPr lang="zh-CN" altLang="en-US" sz="2000" dirty="0">
                <a:latin typeface="Courier New" pitchFamily="49" charset="0"/>
              </a:rPr>
              <a:t>，指</a:t>
            </a:r>
            <a:r>
              <a:rPr lang="zh-CN" altLang="en-US" sz="2000" dirty="0" smtClean="0">
                <a:latin typeface="Courier New" pitchFamily="49" charset="0"/>
              </a:rPr>
              <a:t>纹</a:t>
            </a:r>
            <a:endParaRPr lang="en-US" altLang="zh-CN" sz="2000" dirty="0" smtClean="0">
              <a:latin typeface="Courier New" pitchFamily="49" charset="0"/>
            </a:endParaRPr>
          </a:p>
          <a:p>
            <a:pPr lvl="1">
              <a:buNone/>
            </a:pPr>
            <a:r>
              <a:rPr lang="zh-CN" altLang="en-US" sz="2000" dirty="0" smtClean="0">
                <a:latin typeface="Courier New" pitchFamily="49" charset="0"/>
              </a:rPr>
              <a:t>图</a:t>
            </a:r>
            <a:r>
              <a:rPr lang="zh-CN" altLang="en-US" sz="2000" dirty="0">
                <a:latin typeface="Courier New" pitchFamily="49" charset="0"/>
              </a:rPr>
              <a:t>像噪声去除</a:t>
            </a:r>
          </a:p>
        </p:txBody>
      </p:sp>
      <p:pic>
        <p:nvPicPr>
          <p:cNvPr id="13209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3275" y="855490"/>
            <a:ext cx="5800725" cy="5913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膨</a:t>
            </a:r>
            <a:r>
              <a:rPr lang="zh-CN" altLang="en-US" sz="3200" dirty="0">
                <a:solidFill>
                  <a:srgbClr val="FF0000"/>
                </a:solidFill>
              </a:rPr>
              <a:t>胀和腐蚀的组合运算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496300" cy="5329237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击</a:t>
            </a:r>
            <a:r>
              <a:rPr lang="zh-CN" altLang="en-US" sz="2400" dirty="0">
                <a:solidFill>
                  <a:srgbClr val="0000FF"/>
                </a:solidFill>
              </a:rPr>
              <a:t>中和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zh-CN" altLang="en-US" sz="2400" dirty="0">
                <a:solidFill>
                  <a:srgbClr val="0000FF"/>
                </a:solidFill>
              </a:rPr>
              <a:t>或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  <a:r>
              <a:rPr lang="zh-CN" altLang="en-US" sz="2400" dirty="0">
                <a:solidFill>
                  <a:srgbClr val="0000FF"/>
                </a:solidFill>
              </a:rPr>
              <a:t>击不中变换</a:t>
            </a:r>
          </a:p>
          <a:p>
            <a:pPr lvl="1"/>
            <a:r>
              <a:rPr lang="zh-CN" altLang="en-US" sz="2000" dirty="0">
                <a:latin typeface="Courier New" pitchFamily="49" charset="0"/>
              </a:rPr>
              <a:t>图像</a:t>
            </a:r>
            <a:r>
              <a:rPr lang="en-US" altLang="zh-CN" sz="2000" dirty="0">
                <a:latin typeface="Courier New" pitchFamily="49" charset="0"/>
              </a:rPr>
              <a:t>A</a:t>
            </a:r>
            <a:r>
              <a:rPr lang="zh-CN" altLang="en-US" sz="2000" dirty="0">
                <a:latin typeface="Courier New" pitchFamily="49" charset="0"/>
              </a:rPr>
              <a:t>用结构元素组</a:t>
            </a:r>
            <a:r>
              <a:rPr lang="en-US" altLang="zh-CN" sz="2000" dirty="0">
                <a:latin typeface="Courier New" pitchFamily="49" charset="0"/>
              </a:rPr>
              <a:t>B=(B1,B2)</a:t>
            </a:r>
            <a:r>
              <a:rPr lang="zh-CN" altLang="en-US" sz="2000" dirty="0">
                <a:latin typeface="Courier New" pitchFamily="49" charset="0"/>
              </a:rPr>
              <a:t>的击中击不中变换记作</a:t>
            </a:r>
            <a:r>
              <a:rPr lang="en-US" altLang="zh-CN" sz="2000" dirty="0">
                <a:latin typeface="Courier New" pitchFamily="49" charset="0"/>
              </a:rPr>
              <a:t>A</a:t>
            </a:r>
            <a:r>
              <a:rPr lang="en-US" altLang="zh-CN" sz="2000" dirty="0">
                <a:latin typeface="Courier New" pitchFamily="49" charset="0"/>
                <a:sym typeface="Symbol" pitchFamily="18" charset="2"/>
              </a:rPr>
              <a:t>B</a:t>
            </a:r>
          </a:p>
          <a:p>
            <a:pPr lvl="1"/>
            <a:endParaRPr lang="en-US" altLang="zh-CN" sz="2000" dirty="0">
              <a:latin typeface="Courier New" pitchFamily="49" charset="0"/>
              <a:sym typeface="Symbol" pitchFamily="18" charset="2"/>
            </a:endParaRPr>
          </a:p>
          <a:p>
            <a:pPr lvl="1"/>
            <a:r>
              <a:rPr lang="zh-CN" altLang="en-US" sz="2000" dirty="0">
                <a:latin typeface="Courier New" pitchFamily="49" charset="0"/>
                <a:sym typeface="Symbol" pitchFamily="18" charset="2"/>
              </a:rPr>
              <a:t>该变换</a:t>
            </a:r>
            <a:r>
              <a:rPr lang="zh-CN" altLang="en-US" sz="2000" dirty="0">
                <a:latin typeface="Courier New" pitchFamily="49" charset="0"/>
              </a:rPr>
              <a:t>用于识别特定形状</a:t>
            </a:r>
          </a:p>
        </p:txBody>
      </p:sp>
      <p:graphicFrame>
        <p:nvGraphicFramePr>
          <p:cNvPr id="238597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197350" y="2171700"/>
          <a:ext cx="3575050" cy="582613"/>
        </p:xfrm>
        <a:graphic>
          <a:graphicData uri="http://schemas.openxmlformats.org/presentationml/2006/ole">
            <p:oleObj spid="_x0000_s106498" name="Equation" r:id="rId3" imgW="1714320" imgH="279360" progId="">
              <p:embed/>
            </p:oleObj>
          </a:graphicData>
        </a:graphic>
      </p:graphicFrame>
      <p:pic>
        <p:nvPicPr>
          <p:cNvPr id="23859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3284538"/>
            <a:ext cx="3311525" cy="2949575"/>
          </a:xfrm>
          <a:prstGeom prst="rect">
            <a:avLst/>
          </a:prstGeom>
          <a:noFill/>
        </p:spPr>
      </p:pic>
      <p:pic>
        <p:nvPicPr>
          <p:cNvPr id="238600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463" y="3284538"/>
            <a:ext cx="3733800" cy="30432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胀和腐蚀的组合运算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496300" cy="5329237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击</a:t>
            </a:r>
            <a:r>
              <a:rPr lang="zh-CN" altLang="en-US" sz="2400" dirty="0">
                <a:solidFill>
                  <a:srgbClr val="FF0000"/>
                </a:solidFill>
              </a:rPr>
              <a:t>中和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击不中变换</a:t>
            </a:r>
          </a:p>
          <a:p>
            <a:pPr lvl="1"/>
            <a:r>
              <a:rPr lang="zh-CN" altLang="en-US" sz="2000" dirty="0">
                <a:latin typeface="Courier New" pitchFamily="49" charset="0"/>
              </a:rPr>
              <a:t>图像</a:t>
            </a:r>
            <a:r>
              <a:rPr lang="en-US" altLang="zh-CN" sz="2000" dirty="0">
                <a:latin typeface="Courier New" pitchFamily="49" charset="0"/>
              </a:rPr>
              <a:t>A</a:t>
            </a:r>
            <a:r>
              <a:rPr lang="zh-CN" altLang="en-US" sz="2000" dirty="0">
                <a:latin typeface="Courier New" pitchFamily="49" charset="0"/>
              </a:rPr>
              <a:t>用结构元素组</a:t>
            </a:r>
            <a:r>
              <a:rPr lang="en-US" altLang="zh-CN" sz="2000" dirty="0">
                <a:latin typeface="Courier New" pitchFamily="49" charset="0"/>
              </a:rPr>
              <a:t>B=(B1,B2)</a:t>
            </a:r>
            <a:r>
              <a:rPr lang="zh-CN" altLang="en-US" sz="2000" dirty="0">
                <a:latin typeface="Courier New" pitchFamily="49" charset="0"/>
              </a:rPr>
              <a:t>的击中击不中变换记作</a:t>
            </a:r>
            <a:r>
              <a:rPr lang="en-US" altLang="zh-CN" sz="2000" dirty="0">
                <a:latin typeface="Courier New" pitchFamily="49" charset="0"/>
              </a:rPr>
              <a:t>A</a:t>
            </a:r>
            <a:r>
              <a:rPr lang="en-US" altLang="zh-CN" sz="2000" dirty="0">
                <a:latin typeface="Courier New" pitchFamily="49" charset="0"/>
                <a:sym typeface="Symbol" pitchFamily="18" charset="2"/>
              </a:rPr>
              <a:t>B</a:t>
            </a:r>
          </a:p>
          <a:p>
            <a:pPr lvl="1"/>
            <a:endParaRPr lang="en-US" altLang="zh-CN" sz="2000" dirty="0">
              <a:latin typeface="Courier New" pitchFamily="49" charset="0"/>
              <a:sym typeface="Symbol" pitchFamily="18" charset="2"/>
            </a:endParaRPr>
          </a:p>
          <a:p>
            <a:pPr lvl="1"/>
            <a:r>
              <a:rPr lang="zh-CN" altLang="en-US" sz="2000" dirty="0">
                <a:latin typeface="Courier New" pitchFamily="49" charset="0"/>
                <a:sym typeface="Symbol" pitchFamily="18" charset="2"/>
              </a:rPr>
              <a:t>该变换</a:t>
            </a:r>
            <a:r>
              <a:rPr lang="zh-CN" altLang="en-US" sz="2000" dirty="0">
                <a:latin typeface="Courier New" pitchFamily="49" charset="0"/>
              </a:rPr>
              <a:t>用于识别特定形状</a:t>
            </a:r>
          </a:p>
        </p:txBody>
      </p:sp>
      <p:graphicFrame>
        <p:nvGraphicFramePr>
          <p:cNvPr id="24064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4197350" y="2171700"/>
          <a:ext cx="3575050" cy="582613"/>
        </p:xfrm>
        <a:graphic>
          <a:graphicData uri="http://schemas.openxmlformats.org/presentationml/2006/ole">
            <p:oleObj spid="_x0000_s107522" name="Equation" r:id="rId3" imgW="1714320" imgH="279360" progId="">
              <p:embed/>
            </p:oleObj>
          </a:graphicData>
        </a:graphic>
      </p:graphicFrame>
      <p:pic>
        <p:nvPicPr>
          <p:cNvPr id="240647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238" y="3429000"/>
            <a:ext cx="4105275" cy="26971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胀和腐蚀的组合运算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496300" cy="5329237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击</a:t>
            </a:r>
            <a:r>
              <a:rPr lang="zh-CN" altLang="en-US" sz="2400" dirty="0">
                <a:solidFill>
                  <a:srgbClr val="FF0000"/>
                </a:solidFill>
              </a:rPr>
              <a:t>中和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击不中变换</a:t>
            </a:r>
          </a:p>
          <a:p>
            <a:pPr lvl="1"/>
            <a:r>
              <a:rPr lang="zh-CN" altLang="en-US" sz="2000" dirty="0">
                <a:latin typeface="Courier New" pitchFamily="49" charset="0"/>
              </a:rPr>
              <a:t>图像</a:t>
            </a:r>
            <a:r>
              <a:rPr lang="en-US" altLang="zh-CN" sz="2000" dirty="0">
                <a:latin typeface="Courier New" pitchFamily="49" charset="0"/>
              </a:rPr>
              <a:t>A</a:t>
            </a:r>
            <a:r>
              <a:rPr lang="zh-CN" altLang="en-US" sz="2000" dirty="0">
                <a:latin typeface="Courier New" pitchFamily="49" charset="0"/>
              </a:rPr>
              <a:t>用结构元素组</a:t>
            </a:r>
            <a:r>
              <a:rPr lang="en-US" altLang="zh-CN" sz="2000" dirty="0">
                <a:latin typeface="Courier New" pitchFamily="49" charset="0"/>
              </a:rPr>
              <a:t>B=(B1,B2)</a:t>
            </a:r>
            <a:r>
              <a:rPr lang="zh-CN" altLang="en-US" sz="2000" dirty="0">
                <a:latin typeface="Courier New" pitchFamily="49" charset="0"/>
              </a:rPr>
              <a:t>的击中击不中变换记作</a:t>
            </a:r>
            <a:r>
              <a:rPr lang="en-US" altLang="zh-CN" sz="2000" dirty="0">
                <a:latin typeface="Courier New" pitchFamily="49" charset="0"/>
              </a:rPr>
              <a:t>A</a:t>
            </a:r>
            <a:r>
              <a:rPr lang="en-US" altLang="zh-CN" sz="2000" dirty="0">
                <a:latin typeface="Courier New" pitchFamily="49" charset="0"/>
                <a:sym typeface="Symbol" pitchFamily="18" charset="2"/>
              </a:rPr>
              <a:t>B</a:t>
            </a:r>
          </a:p>
          <a:p>
            <a:pPr lvl="1"/>
            <a:endParaRPr lang="en-US" altLang="zh-CN" sz="2000" dirty="0">
              <a:latin typeface="Courier New" pitchFamily="49" charset="0"/>
              <a:sym typeface="Symbol" pitchFamily="18" charset="2"/>
            </a:endParaRPr>
          </a:p>
          <a:p>
            <a:pPr lvl="1"/>
            <a:r>
              <a:rPr lang="zh-CN" altLang="en-US" sz="2000" dirty="0">
                <a:latin typeface="Courier New" pitchFamily="49" charset="0"/>
                <a:sym typeface="Symbol" pitchFamily="18" charset="2"/>
              </a:rPr>
              <a:t>该变换</a:t>
            </a:r>
            <a:r>
              <a:rPr lang="zh-CN" altLang="en-US" sz="2000" dirty="0">
                <a:latin typeface="Courier New" pitchFamily="49" charset="0"/>
              </a:rPr>
              <a:t>用于识别特定形状</a:t>
            </a:r>
          </a:p>
        </p:txBody>
      </p:sp>
      <p:pic>
        <p:nvPicPr>
          <p:cNvPr id="1597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2100263"/>
            <a:ext cx="7048500" cy="4658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胀和腐蚀的组合运算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496300" cy="5329237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击</a:t>
            </a:r>
            <a:r>
              <a:rPr lang="zh-CN" altLang="en-US" sz="2400" dirty="0">
                <a:solidFill>
                  <a:srgbClr val="FF0000"/>
                </a:solidFill>
              </a:rPr>
              <a:t>中和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或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击不中变换</a:t>
            </a:r>
          </a:p>
          <a:p>
            <a:pPr lvl="1"/>
            <a:r>
              <a:rPr lang="zh-CN" altLang="en-US" sz="2000" dirty="0"/>
              <a:t>该变换的</a:t>
            </a:r>
            <a:r>
              <a:rPr lang="en-US" altLang="zh-CN" sz="2000" dirty="0" err="1"/>
              <a:t>Matlab</a:t>
            </a:r>
            <a:r>
              <a:rPr lang="zh-CN" altLang="en-US" sz="2000" dirty="0"/>
              <a:t>函数</a:t>
            </a:r>
          </a:p>
          <a:p>
            <a:pPr lvl="2"/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C=</a:t>
            </a:r>
            <a:r>
              <a:rPr lang="en-US" altLang="zh-CN" dirty="0" err="1">
                <a:solidFill>
                  <a:srgbClr val="0000FF"/>
                </a:solidFill>
                <a:latin typeface="Courier New" pitchFamily="49" charset="0"/>
              </a:rPr>
              <a:t>bwhitmiss</a:t>
            </a:r>
            <a:r>
              <a:rPr lang="en-US" altLang="zh-CN" dirty="0">
                <a:solidFill>
                  <a:srgbClr val="0000FF"/>
                </a:solidFill>
                <a:latin typeface="Courier New" pitchFamily="49" charset="0"/>
              </a:rPr>
              <a:t>(A, B1,B2)</a:t>
            </a:r>
          </a:p>
          <a:p>
            <a:pPr lvl="1"/>
            <a:r>
              <a:rPr lang="zh-CN" altLang="en-US" sz="2000" dirty="0">
                <a:latin typeface="Courier New" pitchFamily="49" charset="0"/>
              </a:rPr>
              <a:t>例</a:t>
            </a:r>
            <a:r>
              <a:rPr lang="en-US" altLang="zh-CN" sz="2000" dirty="0">
                <a:latin typeface="Courier New" pitchFamily="49" charset="0"/>
              </a:rPr>
              <a:t>9.5</a:t>
            </a:r>
            <a:r>
              <a:rPr lang="zh-CN" altLang="en-US" sz="2000" dirty="0">
                <a:latin typeface="Courier New" pitchFamily="49" charset="0"/>
              </a:rPr>
              <a:t>，定位图像中对象的左上角像素</a:t>
            </a:r>
          </a:p>
        </p:txBody>
      </p:sp>
      <p:pic>
        <p:nvPicPr>
          <p:cNvPr id="241671" name="Picture 7"/>
          <p:cNvPicPr>
            <a:picLocks noChangeAspect="1" noChangeArrowheads="1"/>
          </p:cNvPicPr>
          <p:nvPr/>
        </p:nvPicPr>
        <p:blipFill>
          <a:blip r:embed="rId2" cstate="print"/>
          <a:srcRect l="54114"/>
          <a:stretch>
            <a:fillRect/>
          </a:stretch>
        </p:blipFill>
        <p:spPr bwMode="auto">
          <a:xfrm>
            <a:off x="6011863" y="3716338"/>
            <a:ext cx="2700337" cy="2720975"/>
          </a:xfrm>
          <a:prstGeom prst="rect">
            <a:avLst/>
          </a:prstGeom>
          <a:noFill/>
        </p:spPr>
      </p:pic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323850" y="2852738"/>
            <a:ext cx="5040313" cy="33972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latin typeface="Courier New" pitchFamily="49" charset="0"/>
              </a:rPr>
              <a:t>%% </a:t>
            </a:r>
            <a:r>
              <a:rPr lang="zh-CN" altLang="en-US" dirty="0">
                <a:latin typeface="Courier New" pitchFamily="49" charset="0"/>
              </a:rPr>
              <a:t>例</a:t>
            </a:r>
            <a:r>
              <a:rPr lang="en-US" altLang="zh-CN" dirty="0">
                <a:latin typeface="Courier New" pitchFamily="49" charset="0"/>
              </a:rPr>
              <a:t>9.5 </a:t>
            </a:r>
            <a:r>
              <a:rPr lang="en-US" altLang="zh-CN" dirty="0" err="1">
                <a:latin typeface="Courier New" pitchFamily="49" charset="0"/>
              </a:rPr>
              <a:t>bwhitmiss</a:t>
            </a:r>
            <a:r>
              <a:rPr lang="en-US" altLang="zh-CN" dirty="0">
                <a:latin typeface="Courier New" pitchFamily="49" charset="0"/>
              </a:rPr>
              <a:t> </a:t>
            </a:r>
            <a:r>
              <a:rPr lang="zh-CN" altLang="en-US" dirty="0">
                <a:latin typeface="Courier New" pitchFamily="49" charset="0"/>
              </a:rPr>
              <a:t>击中或击不中变换</a:t>
            </a:r>
          </a:p>
          <a:p>
            <a:r>
              <a:rPr lang="en-US" altLang="zh-CN" dirty="0">
                <a:latin typeface="Courier New" pitchFamily="49" charset="0"/>
              </a:rPr>
              <a:t>B1 = </a:t>
            </a:r>
            <a:r>
              <a:rPr lang="en-US" altLang="zh-CN" dirty="0" err="1">
                <a:latin typeface="Courier New" pitchFamily="49" charset="0"/>
              </a:rPr>
              <a:t>strel</a:t>
            </a:r>
            <a:r>
              <a:rPr lang="en-US" altLang="zh-CN" dirty="0">
                <a:latin typeface="Courier New" pitchFamily="49" charset="0"/>
              </a:rPr>
              <a:t>([0 0 0;0 1 </a:t>
            </a:r>
            <a:r>
              <a:rPr lang="en-US" altLang="zh-CN" dirty="0" err="1">
                <a:latin typeface="Courier New" pitchFamily="49" charset="0"/>
              </a:rPr>
              <a:t>1</a:t>
            </a:r>
            <a:r>
              <a:rPr lang="en-US" altLang="zh-CN" dirty="0">
                <a:latin typeface="Courier New" pitchFamily="49" charset="0"/>
              </a:rPr>
              <a:t>; 0 1 0]); B2 = </a:t>
            </a:r>
            <a:r>
              <a:rPr lang="en-US" altLang="zh-CN" dirty="0" err="1">
                <a:latin typeface="Courier New" pitchFamily="49" charset="0"/>
              </a:rPr>
              <a:t>strel</a:t>
            </a:r>
            <a:r>
              <a:rPr lang="en-US" altLang="zh-CN" dirty="0">
                <a:latin typeface="Courier New" pitchFamily="49" charset="0"/>
              </a:rPr>
              <a:t>([1 1 </a:t>
            </a:r>
            <a:r>
              <a:rPr lang="en-US" altLang="zh-CN" dirty="0" err="1">
                <a:latin typeface="Courier New" pitchFamily="49" charset="0"/>
              </a:rPr>
              <a:t>1</a:t>
            </a:r>
            <a:r>
              <a:rPr lang="en-US" altLang="zh-CN" dirty="0">
                <a:latin typeface="Courier New" pitchFamily="49" charset="0"/>
              </a:rPr>
              <a:t>; 1 0 0;1 0 </a:t>
            </a:r>
            <a:r>
              <a:rPr lang="en-US" altLang="zh-CN" dirty="0" err="1">
                <a:latin typeface="Courier New" pitchFamily="49" charset="0"/>
              </a:rPr>
              <a:t>0</a:t>
            </a:r>
            <a:r>
              <a:rPr lang="en-US" altLang="zh-CN" dirty="0">
                <a:latin typeface="Courier New" pitchFamily="49" charset="0"/>
              </a:rPr>
              <a:t>]); </a:t>
            </a:r>
          </a:p>
          <a:p>
            <a:r>
              <a:rPr lang="en-US" altLang="zh-CN" dirty="0">
                <a:latin typeface="Courier New" pitchFamily="49" charset="0"/>
              </a:rPr>
              <a:t>f = </a:t>
            </a:r>
            <a:r>
              <a:rPr lang="en-US" altLang="zh-CN" dirty="0" err="1">
                <a:latin typeface="Courier New" pitchFamily="49" charset="0"/>
              </a:rPr>
              <a:t>imread</a:t>
            </a:r>
            <a:r>
              <a:rPr lang="en-US" altLang="zh-CN" dirty="0">
                <a:latin typeface="Courier New" pitchFamily="49" charset="0"/>
              </a:rPr>
              <a:t>('</a:t>
            </a:r>
            <a:r>
              <a:rPr lang="en-US" altLang="zh-CN" dirty="0" err="1">
                <a:latin typeface="Courier New" pitchFamily="49" charset="0"/>
              </a:rPr>
              <a:t>corner.tif</a:t>
            </a:r>
            <a:r>
              <a:rPr lang="en-US" altLang="zh-CN" dirty="0">
                <a:latin typeface="Courier New" pitchFamily="49" charset="0"/>
              </a:rPr>
              <a:t>');</a:t>
            </a:r>
          </a:p>
          <a:p>
            <a:r>
              <a:rPr lang="en-US" altLang="zh-CN" dirty="0">
                <a:latin typeface="Courier New" pitchFamily="49" charset="0"/>
              </a:rPr>
              <a:t>figure;</a:t>
            </a:r>
          </a:p>
          <a:p>
            <a:r>
              <a:rPr lang="en-US" altLang="zh-CN" dirty="0">
                <a:latin typeface="Courier New" pitchFamily="49" charset="0"/>
              </a:rPr>
              <a:t>subplot(1,2,1);</a:t>
            </a:r>
            <a:r>
              <a:rPr lang="en-US" altLang="zh-CN" dirty="0" err="1">
                <a:latin typeface="Courier New" pitchFamily="49" charset="0"/>
              </a:rPr>
              <a:t>imshow</a:t>
            </a:r>
            <a:r>
              <a:rPr lang="en-US" altLang="zh-CN" dirty="0">
                <a:latin typeface="Courier New" pitchFamily="49" charset="0"/>
              </a:rPr>
              <a:t>(f)</a:t>
            </a:r>
          </a:p>
          <a:p>
            <a:r>
              <a:rPr lang="en-US" altLang="zh-CN" dirty="0">
                <a:latin typeface="Courier New" pitchFamily="49" charset="0"/>
              </a:rPr>
              <a:t>title('</a:t>
            </a:r>
            <a:r>
              <a:rPr lang="zh-CN" altLang="en-US" dirty="0">
                <a:latin typeface="Courier New" pitchFamily="49" charset="0"/>
              </a:rPr>
              <a:t>原始图像</a:t>
            </a:r>
            <a:r>
              <a:rPr lang="en-US" altLang="zh-CN" dirty="0">
                <a:latin typeface="Courier New" pitchFamily="49" charset="0"/>
              </a:rPr>
              <a:t>')</a:t>
            </a:r>
          </a:p>
          <a:p>
            <a:endParaRPr lang="en-US" altLang="zh-CN" dirty="0">
              <a:latin typeface="Courier New" pitchFamily="49" charset="0"/>
            </a:endParaRPr>
          </a:p>
          <a:p>
            <a:r>
              <a:rPr lang="en-US" altLang="zh-CN" dirty="0">
                <a:latin typeface="Courier New" pitchFamily="49" charset="0"/>
              </a:rPr>
              <a:t>g = </a:t>
            </a:r>
            <a:r>
              <a:rPr lang="en-US" altLang="zh-CN" dirty="0" err="1">
                <a:latin typeface="Courier New" pitchFamily="49" charset="0"/>
              </a:rPr>
              <a:t>bwhitmiss</a:t>
            </a:r>
            <a:r>
              <a:rPr lang="en-US" altLang="zh-CN" dirty="0">
                <a:latin typeface="Courier New" pitchFamily="49" charset="0"/>
              </a:rPr>
              <a:t>(f, B1, B2);</a:t>
            </a:r>
          </a:p>
          <a:p>
            <a:r>
              <a:rPr lang="en-US" altLang="zh-CN" dirty="0">
                <a:latin typeface="Courier New" pitchFamily="49" charset="0"/>
              </a:rPr>
              <a:t>subplot(1,2,2);</a:t>
            </a:r>
            <a:r>
              <a:rPr lang="en-US" altLang="zh-CN" dirty="0" err="1">
                <a:latin typeface="Courier New" pitchFamily="49" charset="0"/>
              </a:rPr>
              <a:t>imshow</a:t>
            </a:r>
            <a:r>
              <a:rPr lang="en-US" altLang="zh-CN" dirty="0">
                <a:latin typeface="Courier New" pitchFamily="49" charset="0"/>
              </a:rPr>
              <a:t>(g)</a:t>
            </a:r>
          </a:p>
          <a:p>
            <a:r>
              <a:rPr lang="en-US" altLang="zh-CN" dirty="0">
                <a:latin typeface="Courier New" pitchFamily="49" charset="0"/>
              </a:rPr>
              <a:t>title('</a:t>
            </a:r>
            <a:r>
              <a:rPr lang="zh-CN" altLang="en-US" dirty="0">
                <a:latin typeface="Courier New" pitchFamily="49" charset="0"/>
              </a:rPr>
              <a:t>使用结构元素组</a:t>
            </a:r>
            <a:r>
              <a:rPr lang="en-US" altLang="zh-CN" dirty="0">
                <a:latin typeface="Courier New" pitchFamily="49" charset="0"/>
              </a:rPr>
              <a:t>[1]</a:t>
            </a:r>
            <a:r>
              <a:rPr lang="zh-CN" altLang="en-US" dirty="0">
                <a:latin typeface="Courier New" pitchFamily="49" charset="0"/>
              </a:rPr>
              <a:t>击中击不中变换后的图像</a:t>
            </a:r>
            <a:r>
              <a:rPr lang="en-US" altLang="zh-CN" dirty="0">
                <a:latin typeface="Courier New" pitchFamily="49" charset="0"/>
              </a:rPr>
              <a:t>')</a:t>
            </a:r>
            <a:endParaRPr lang="zh-CN" altLang="en-US" dirty="0">
              <a:latin typeface="Courier New" pitchFamily="49" charset="0"/>
            </a:endParaRPr>
          </a:p>
        </p:txBody>
      </p:sp>
      <p:pic>
        <p:nvPicPr>
          <p:cNvPr id="241673" name="Picture 9"/>
          <p:cNvPicPr>
            <a:picLocks noChangeAspect="1" noChangeArrowheads="1"/>
          </p:cNvPicPr>
          <p:nvPr/>
        </p:nvPicPr>
        <p:blipFill>
          <a:blip r:embed="rId2" cstate="print"/>
          <a:srcRect r="53493"/>
          <a:stretch>
            <a:fillRect/>
          </a:stretch>
        </p:blipFill>
        <p:spPr bwMode="auto">
          <a:xfrm>
            <a:off x="6084888" y="981075"/>
            <a:ext cx="2736850" cy="2720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灰</a:t>
            </a:r>
            <a:r>
              <a:rPr lang="zh-CN" altLang="en-US" sz="3200" dirty="0">
                <a:solidFill>
                  <a:srgbClr val="FF0000"/>
                </a:solidFill>
              </a:rPr>
              <a:t>度图像形态学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424863" cy="5329237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膨</a:t>
            </a:r>
            <a:r>
              <a:rPr lang="zh-CN" altLang="en-US" sz="2400" dirty="0">
                <a:solidFill>
                  <a:srgbClr val="0000FF"/>
                </a:solidFill>
              </a:rPr>
              <a:t>胀</a:t>
            </a:r>
          </a:p>
          <a:p>
            <a:pPr lvl="1"/>
            <a:r>
              <a:rPr lang="zh-CN" altLang="en-US" sz="2000" dirty="0"/>
              <a:t>使用结构元素</a:t>
            </a:r>
            <a:r>
              <a:rPr lang="en-US" altLang="zh-CN" sz="2000" dirty="0"/>
              <a:t>b</a:t>
            </a:r>
            <a:r>
              <a:rPr lang="zh-CN" altLang="en-US" sz="2000" dirty="0"/>
              <a:t>对灰度图像</a:t>
            </a:r>
            <a:r>
              <a:rPr lang="en-US" altLang="zh-CN" sz="2000" dirty="0"/>
              <a:t>f</a:t>
            </a:r>
            <a:r>
              <a:rPr lang="zh-CN" altLang="en-US" sz="2000" dirty="0"/>
              <a:t>的膨胀记作</a:t>
            </a:r>
            <a:r>
              <a:rPr lang="en-US" altLang="zh-CN" sz="2000" dirty="0" err="1"/>
              <a:t>f</a:t>
            </a:r>
            <a:r>
              <a:rPr lang="en-US" altLang="zh-CN" sz="2000" dirty="0" err="1">
                <a:sym typeface="Symbol" pitchFamily="18" charset="2"/>
              </a:rPr>
              <a:t>b</a:t>
            </a:r>
            <a:r>
              <a:rPr lang="zh-CN" altLang="en-US" sz="2000" dirty="0">
                <a:sym typeface="Symbol" pitchFamily="18" charset="2"/>
              </a:rPr>
              <a:t>，定义为：</a:t>
            </a:r>
          </a:p>
          <a:p>
            <a:pPr lvl="1"/>
            <a:endParaRPr lang="zh-CN" altLang="en-US" sz="2000" dirty="0">
              <a:sym typeface="Symbol" pitchFamily="18" charset="2"/>
            </a:endParaRPr>
          </a:p>
          <a:p>
            <a:pPr lvl="1"/>
            <a:endParaRPr lang="zh-CN" altLang="en-US" sz="2000" dirty="0">
              <a:sym typeface="Symbol" pitchFamily="18" charset="2"/>
            </a:endParaRPr>
          </a:p>
          <a:p>
            <a:pPr lvl="1"/>
            <a:r>
              <a:rPr lang="zh-CN" altLang="en-US" sz="2000" dirty="0">
                <a:sym typeface="Symbol" pitchFamily="18" charset="2"/>
              </a:rPr>
              <a:t>当结构元素</a:t>
            </a:r>
            <a:r>
              <a:rPr lang="en-US" altLang="zh-CN" sz="2000" dirty="0">
                <a:sym typeface="Symbol" pitchFamily="18" charset="2"/>
              </a:rPr>
              <a:t>b</a:t>
            </a:r>
            <a:r>
              <a:rPr lang="zh-CN" altLang="en-US" sz="2000" dirty="0">
                <a:sym typeface="Symbol" pitchFamily="18" charset="2"/>
              </a:rPr>
              <a:t>是平坦的，即</a:t>
            </a:r>
            <a:r>
              <a:rPr lang="en-US" altLang="zh-CN" sz="2000" dirty="0">
                <a:sym typeface="Symbol" pitchFamily="18" charset="2"/>
              </a:rPr>
              <a:t>b(</a:t>
            </a:r>
            <a:r>
              <a:rPr lang="en-US" altLang="zh-CN" sz="2000" dirty="0" err="1">
                <a:sym typeface="Symbol" pitchFamily="18" charset="2"/>
              </a:rPr>
              <a:t>x,y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zh-CN" altLang="en-US" sz="2000" dirty="0">
                <a:sym typeface="Symbol" pitchFamily="18" charset="2"/>
              </a:rPr>
              <a:t>在其定义域内都为</a:t>
            </a:r>
            <a:r>
              <a:rPr lang="en-US" altLang="zh-CN" sz="2000" dirty="0">
                <a:sym typeface="Symbol" pitchFamily="18" charset="2"/>
              </a:rPr>
              <a:t>0</a:t>
            </a:r>
            <a:r>
              <a:rPr lang="zh-CN" altLang="en-US" sz="2000" dirty="0">
                <a:sym typeface="Symbol" pitchFamily="18" charset="2"/>
              </a:rPr>
              <a:t>时，</a:t>
            </a:r>
          </a:p>
          <a:p>
            <a:pPr lvl="1"/>
            <a:endParaRPr lang="zh-CN" altLang="en-US" sz="2000" dirty="0">
              <a:sym typeface="Symbol" pitchFamily="18" charset="2"/>
            </a:endParaRPr>
          </a:p>
          <a:p>
            <a:pPr lvl="1"/>
            <a:endParaRPr lang="zh-CN" altLang="en-US" sz="2000" dirty="0">
              <a:sym typeface="Symbol" pitchFamily="18" charset="2"/>
            </a:endParaRPr>
          </a:p>
          <a:p>
            <a:r>
              <a:rPr lang="zh-CN" altLang="en-US" sz="2400" dirty="0" smtClean="0">
                <a:solidFill>
                  <a:srgbClr val="0000FF"/>
                </a:solidFill>
              </a:rPr>
              <a:t>腐</a:t>
            </a:r>
            <a:r>
              <a:rPr lang="zh-CN" altLang="en-US" sz="2400" dirty="0">
                <a:solidFill>
                  <a:srgbClr val="0000FF"/>
                </a:solidFill>
              </a:rPr>
              <a:t>蚀</a:t>
            </a:r>
          </a:p>
          <a:p>
            <a:pPr lvl="1"/>
            <a:r>
              <a:rPr lang="zh-CN" altLang="en-US" sz="2000" dirty="0"/>
              <a:t>使用结构元素</a:t>
            </a:r>
            <a:r>
              <a:rPr lang="en-US" altLang="zh-CN" sz="2000" dirty="0"/>
              <a:t>b</a:t>
            </a:r>
            <a:r>
              <a:rPr lang="zh-CN" altLang="en-US" sz="2000" dirty="0"/>
              <a:t>对灰度图像</a:t>
            </a:r>
            <a:r>
              <a:rPr lang="en-US" altLang="zh-CN" sz="2000" dirty="0"/>
              <a:t>f</a:t>
            </a:r>
            <a:r>
              <a:rPr lang="zh-CN" altLang="en-US" sz="2000" dirty="0"/>
              <a:t>的腐蚀记作</a:t>
            </a:r>
            <a:r>
              <a:rPr lang="en-US" altLang="zh-CN" sz="2000" dirty="0" err="1"/>
              <a:t>f</a:t>
            </a:r>
            <a:r>
              <a:rPr lang="en-US" altLang="zh-CN" sz="2000" dirty="0" err="1">
                <a:sym typeface="Symbol" pitchFamily="18" charset="2"/>
              </a:rPr>
              <a:t>b</a:t>
            </a:r>
            <a:r>
              <a:rPr lang="zh-CN" altLang="en-US" sz="2000" dirty="0">
                <a:sym typeface="Symbol" pitchFamily="18" charset="2"/>
              </a:rPr>
              <a:t>，定义为：</a:t>
            </a:r>
          </a:p>
          <a:p>
            <a:pPr lvl="1"/>
            <a:endParaRPr lang="zh-CN" altLang="en-US" sz="2000" dirty="0">
              <a:sym typeface="Symbol" pitchFamily="18" charset="2"/>
            </a:endParaRPr>
          </a:p>
          <a:p>
            <a:pPr lvl="1"/>
            <a:r>
              <a:rPr lang="zh-CN" altLang="en-US" sz="2000" dirty="0" smtClean="0">
                <a:sym typeface="Symbol" pitchFamily="18" charset="2"/>
              </a:rPr>
              <a:t>当</a:t>
            </a:r>
            <a:r>
              <a:rPr lang="zh-CN" altLang="en-US" sz="2000" dirty="0">
                <a:sym typeface="Symbol" pitchFamily="18" charset="2"/>
              </a:rPr>
              <a:t>结构元素</a:t>
            </a:r>
            <a:r>
              <a:rPr lang="en-US" altLang="zh-CN" sz="2000" dirty="0">
                <a:sym typeface="Symbol" pitchFamily="18" charset="2"/>
              </a:rPr>
              <a:t>b</a:t>
            </a:r>
            <a:r>
              <a:rPr lang="zh-CN" altLang="en-US" sz="2000" dirty="0">
                <a:sym typeface="Symbol" pitchFamily="18" charset="2"/>
              </a:rPr>
              <a:t>是平坦的，即</a:t>
            </a:r>
            <a:r>
              <a:rPr lang="en-US" altLang="zh-CN" sz="2000" dirty="0">
                <a:sym typeface="Symbol" pitchFamily="18" charset="2"/>
              </a:rPr>
              <a:t>b(</a:t>
            </a:r>
            <a:r>
              <a:rPr lang="en-US" altLang="zh-CN" sz="2000" dirty="0" err="1">
                <a:sym typeface="Symbol" pitchFamily="18" charset="2"/>
              </a:rPr>
              <a:t>x,y</a:t>
            </a:r>
            <a:r>
              <a:rPr lang="en-US" altLang="zh-CN" sz="2000" dirty="0">
                <a:sym typeface="Symbol" pitchFamily="18" charset="2"/>
              </a:rPr>
              <a:t>)</a:t>
            </a:r>
            <a:r>
              <a:rPr lang="zh-CN" altLang="en-US" sz="2000" dirty="0">
                <a:sym typeface="Symbol" pitchFamily="18" charset="2"/>
              </a:rPr>
              <a:t>在其定义域内都为</a:t>
            </a:r>
            <a:r>
              <a:rPr lang="en-US" altLang="zh-CN" sz="2000" dirty="0">
                <a:sym typeface="Symbol" pitchFamily="18" charset="2"/>
              </a:rPr>
              <a:t>0</a:t>
            </a:r>
            <a:r>
              <a:rPr lang="zh-CN" altLang="en-US" sz="2000" dirty="0">
                <a:sym typeface="Symbol" pitchFamily="18" charset="2"/>
              </a:rPr>
              <a:t>时，</a:t>
            </a:r>
          </a:p>
          <a:p>
            <a:pPr lvl="1"/>
            <a:endParaRPr lang="zh-CN" altLang="en-US" sz="2000" dirty="0">
              <a:sym typeface="Symbol" pitchFamily="18" charset="2"/>
            </a:endParaRPr>
          </a:p>
        </p:txBody>
      </p:sp>
      <p:graphicFrame>
        <p:nvGraphicFramePr>
          <p:cNvPr id="256006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1331913" y="1989138"/>
          <a:ext cx="7416800" cy="465137"/>
        </p:xfrm>
        <a:graphic>
          <a:graphicData uri="http://schemas.openxmlformats.org/presentationml/2006/ole">
            <p:oleObj spid="_x0000_s110594" name="Equation" r:id="rId3" imgW="3644640" imgH="228600" progId="">
              <p:embed/>
            </p:oleObj>
          </a:graphicData>
        </a:graphic>
      </p:graphicFrame>
      <p:graphicFrame>
        <p:nvGraphicFramePr>
          <p:cNvPr id="256008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1979613" y="3141663"/>
          <a:ext cx="6049962" cy="455612"/>
        </p:xfrm>
        <a:graphic>
          <a:graphicData uri="http://schemas.openxmlformats.org/presentationml/2006/ole">
            <p:oleObj spid="_x0000_s110595" name="Equation" r:id="rId4" imgW="3035160" imgH="228600" progId="">
              <p:embed/>
            </p:oleObj>
          </a:graphicData>
        </a:graphic>
      </p:graphicFrame>
      <p:graphicFrame>
        <p:nvGraphicFramePr>
          <p:cNvPr id="256010" name="Object 10"/>
          <p:cNvGraphicFramePr>
            <a:graphicFrameLocks noChangeAspect="1"/>
          </p:cNvGraphicFramePr>
          <p:nvPr/>
        </p:nvGraphicFramePr>
        <p:xfrm>
          <a:off x="1554163" y="4876800"/>
          <a:ext cx="7261225" cy="465138"/>
        </p:xfrm>
        <a:graphic>
          <a:graphicData uri="http://schemas.openxmlformats.org/presentationml/2006/ole">
            <p:oleObj spid="_x0000_s110596" name="Equation" r:id="rId5" imgW="3568680" imgH="228600" progId="">
              <p:embed/>
            </p:oleObj>
          </a:graphicData>
        </a:graphic>
      </p:graphicFrame>
      <p:graphicFrame>
        <p:nvGraphicFramePr>
          <p:cNvPr id="256011" name="Object 11"/>
          <p:cNvGraphicFramePr>
            <a:graphicFrameLocks noChangeAspect="1"/>
          </p:cNvGraphicFramePr>
          <p:nvPr/>
        </p:nvGraphicFramePr>
        <p:xfrm>
          <a:off x="2189163" y="5899150"/>
          <a:ext cx="5897562" cy="455613"/>
        </p:xfrm>
        <a:graphic>
          <a:graphicData uri="http://schemas.openxmlformats.org/presentationml/2006/ole">
            <p:oleObj spid="_x0000_s110597" name="Equation" r:id="rId6" imgW="295884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灰</a:t>
            </a:r>
            <a:r>
              <a:rPr lang="zh-CN" altLang="en-US" sz="3200" dirty="0">
                <a:solidFill>
                  <a:srgbClr val="FF0000"/>
                </a:solidFill>
              </a:rPr>
              <a:t>度图像形态学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6" y="836613"/>
            <a:ext cx="8026400" cy="5329237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膨</a:t>
            </a:r>
            <a:r>
              <a:rPr lang="zh-CN" altLang="en-US" sz="2400" dirty="0">
                <a:solidFill>
                  <a:srgbClr val="0000FF"/>
                </a:solidFill>
              </a:rPr>
              <a:t>胀与腐蚀</a:t>
            </a:r>
          </a:p>
          <a:p>
            <a:pPr lvl="1"/>
            <a:r>
              <a:rPr lang="zh-CN" altLang="en-US" sz="2000" dirty="0"/>
              <a:t>灰度图像的形态学梯度定义为</a:t>
            </a:r>
            <a:r>
              <a:rPr lang="zh-CN" altLang="en-US" sz="2000" dirty="0">
                <a:solidFill>
                  <a:srgbClr val="FF3300"/>
                </a:solidFill>
              </a:rPr>
              <a:t>膨胀运算</a:t>
            </a:r>
            <a:r>
              <a:rPr lang="zh-CN" altLang="en-US" sz="2000" dirty="0"/>
              <a:t>与</a:t>
            </a:r>
            <a:r>
              <a:rPr lang="zh-CN" altLang="en-US" sz="2000" dirty="0">
                <a:solidFill>
                  <a:srgbClr val="FF3300"/>
                </a:solidFill>
              </a:rPr>
              <a:t>腐蚀运算</a:t>
            </a:r>
            <a:r>
              <a:rPr lang="zh-CN" altLang="en-US" sz="2000" dirty="0"/>
              <a:t>的结果之间的差</a:t>
            </a:r>
            <a:r>
              <a:rPr lang="zh-CN" altLang="en-US" sz="2000" dirty="0" smtClean="0"/>
              <a:t>值</a:t>
            </a:r>
            <a:endParaRPr lang="zh-CN" altLang="en-US" sz="2000" dirty="0">
              <a:sym typeface="Symbol" pitchFamily="18" charset="2"/>
            </a:endParaRPr>
          </a:p>
        </p:txBody>
      </p:sp>
      <p:sp>
        <p:nvSpPr>
          <p:cNvPr id="258058" name="Rectangle 10"/>
          <p:cNvSpPr>
            <a:spLocks noChangeArrowheads="1"/>
          </p:cNvSpPr>
          <p:nvPr/>
        </p:nvSpPr>
        <p:spPr bwMode="auto">
          <a:xfrm>
            <a:off x="323850" y="2565400"/>
            <a:ext cx="5327650" cy="39465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>
                <a:latin typeface="Courier New" pitchFamily="49" charset="0"/>
              </a:rPr>
              <a:t>f=imread('city.tif');</a:t>
            </a:r>
          </a:p>
          <a:p>
            <a:r>
              <a:rPr lang="en-US" altLang="zh-CN">
                <a:latin typeface="Courier New" pitchFamily="49" charset="0"/>
              </a:rPr>
              <a:t>se=strel('square',3);</a:t>
            </a:r>
          </a:p>
          <a:p>
            <a:r>
              <a:rPr lang="en-US" altLang="zh-CN">
                <a:latin typeface="Courier New" pitchFamily="49" charset="0"/>
              </a:rPr>
              <a:t>gd=imdilate(f,se);</a:t>
            </a:r>
          </a:p>
          <a:p>
            <a:r>
              <a:rPr lang="en-US" altLang="zh-CN">
                <a:latin typeface="Courier New" pitchFamily="49" charset="0"/>
              </a:rPr>
              <a:t>ge=imerode(f,se);</a:t>
            </a:r>
          </a:p>
          <a:p>
            <a:r>
              <a:rPr lang="en-US" altLang="zh-CN">
                <a:latin typeface="Courier New" pitchFamily="49" charset="0"/>
              </a:rPr>
              <a:t>morph_grad=imsubtract(gd,ge);</a:t>
            </a:r>
          </a:p>
          <a:p>
            <a:r>
              <a:rPr lang="en-US" altLang="zh-CN">
                <a:latin typeface="Courier New" pitchFamily="49" charset="0"/>
              </a:rPr>
              <a:t>figure;</a:t>
            </a:r>
          </a:p>
          <a:p>
            <a:r>
              <a:rPr lang="en-US" altLang="zh-CN">
                <a:latin typeface="Courier New" pitchFamily="49" charset="0"/>
              </a:rPr>
              <a:t>subplot(2,2,1);imshow(f,[]);</a:t>
            </a:r>
          </a:p>
          <a:p>
            <a:r>
              <a:rPr lang="en-US" altLang="zh-CN">
                <a:latin typeface="Courier New" pitchFamily="49" charset="0"/>
              </a:rPr>
              <a:t>title('</a:t>
            </a:r>
            <a:r>
              <a:rPr lang="zh-CN" altLang="en-US">
                <a:latin typeface="Courier New" pitchFamily="49" charset="0"/>
              </a:rPr>
              <a:t>原图</a:t>
            </a:r>
            <a:r>
              <a:rPr lang="en-US" altLang="zh-CN">
                <a:latin typeface="Courier New" pitchFamily="49" charset="0"/>
              </a:rPr>
              <a:t>');</a:t>
            </a:r>
          </a:p>
          <a:p>
            <a:r>
              <a:rPr lang="en-US" altLang="zh-CN">
                <a:latin typeface="Courier New" pitchFamily="49" charset="0"/>
              </a:rPr>
              <a:t>subplot(2,2,2);imshow(gd,[]);</a:t>
            </a:r>
          </a:p>
          <a:p>
            <a:r>
              <a:rPr lang="en-US" altLang="zh-CN">
                <a:latin typeface="Courier New" pitchFamily="49" charset="0"/>
              </a:rPr>
              <a:t>title('</a:t>
            </a:r>
            <a:r>
              <a:rPr lang="zh-CN" altLang="en-US">
                <a:latin typeface="Courier New" pitchFamily="49" charset="0"/>
              </a:rPr>
              <a:t>原图的膨胀结果</a:t>
            </a:r>
            <a:r>
              <a:rPr lang="en-US" altLang="zh-CN">
                <a:latin typeface="Courier New" pitchFamily="49" charset="0"/>
              </a:rPr>
              <a:t>');</a:t>
            </a:r>
          </a:p>
          <a:p>
            <a:r>
              <a:rPr lang="en-US" altLang="zh-CN">
                <a:latin typeface="Courier New" pitchFamily="49" charset="0"/>
              </a:rPr>
              <a:t>subplot(2,2,3);imshow(ge,[]);</a:t>
            </a:r>
          </a:p>
          <a:p>
            <a:r>
              <a:rPr lang="en-US" altLang="zh-CN">
                <a:latin typeface="Courier New" pitchFamily="49" charset="0"/>
              </a:rPr>
              <a:t>title('</a:t>
            </a:r>
            <a:r>
              <a:rPr lang="zh-CN" altLang="en-US">
                <a:latin typeface="Courier New" pitchFamily="49" charset="0"/>
              </a:rPr>
              <a:t>原图的腐蚀结果</a:t>
            </a:r>
            <a:r>
              <a:rPr lang="en-US" altLang="zh-CN">
                <a:latin typeface="Courier New" pitchFamily="49" charset="0"/>
              </a:rPr>
              <a:t>');</a:t>
            </a:r>
          </a:p>
          <a:p>
            <a:r>
              <a:rPr lang="en-US" altLang="zh-CN">
                <a:latin typeface="Courier New" pitchFamily="49" charset="0"/>
              </a:rPr>
              <a:t>subplot(2,2,4);imshow(morph_grad,[]);title('</a:t>
            </a:r>
            <a:r>
              <a:rPr lang="zh-CN" altLang="en-US">
                <a:latin typeface="Courier New" pitchFamily="49" charset="0"/>
              </a:rPr>
              <a:t>原图的形态学梯度</a:t>
            </a:r>
            <a:r>
              <a:rPr lang="en-US" altLang="zh-CN">
                <a:latin typeface="Courier New" pitchFamily="49" charset="0"/>
              </a:rPr>
              <a:t>');</a:t>
            </a:r>
          </a:p>
        </p:txBody>
      </p:sp>
      <p:pic>
        <p:nvPicPr>
          <p:cNvPr id="258059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2060575"/>
            <a:ext cx="3829050" cy="3619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灰</a:t>
            </a:r>
            <a:r>
              <a:rPr lang="zh-CN" altLang="en-US" sz="3200" dirty="0">
                <a:solidFill>
                  <a:srgbClr val="FF0000"/>
                </a:solidFill>
              </a:rPr>
              <a:t>度图像形态学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6" y="1019174"/>
            <a:ext cx="4838700" cy="4562475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开</a:t>
            </a:r>
            <a:r>
              <a:rPr lang="zh-CN" altLang="en-US" sz="2400" dirty="0">
                <a:solidFill>
                  <a:srgbClr val="0000FF"/>
                </a:solidFill>
              </a:rPr>
              <a:t>运算与闭运算</a:t>
            </a:r>
          </a:p>
          <a:p>
            <a:pPr lvl="1"/>
            <a:r>
              <a:rPr lang="zh-CN" altLang="en-US" sz="2000" dirty="0">
                <a:solidFill>
                  <a:srgbClr val="00B050"/>
                </a:solidFill>
              </a:rPr>
              <a:t>开运算</a:t>
            </a:r>
          </a:p>
          <a:p>
            <a:pPr lvl="2"/>
            <a:r>
              <a:rPr lang="zh-CN" altLang="en-US" sz="2000" dirty="0"/>
              <a:t> </a:t>
            </a:r>
          </a:p>
          <a:p>
            <a:pPr lvl="2"/>
            <a:r>
              <a:rPr lang="zh-CN" altLang="en-US" sz="1800" dirty="0"/>
              <a:t>把一幅图像看做是一个三维表明，其亮度值代表</a:t>
            </a:r>
            <a:r>
              <a:rPr lang="en-US" altLang="zh-CN" sz="1800" dirty="0" err="1"/>
              <a:t>xy</a:t>
            </a:r>
            <a:r>
              <a:rPr lang="zh-CN" altLang="en-US" sz="1800" dirty="0"/>
              <a:t>平面上的高度值，则当结构元素</a:t>
            </a:r>
            <a:r>
              <a:rPr lang="en-US" altLang="zh-CN" sz="1800" dirty="0"/>
              <a:t>b</a:t>
            </a:r>
            <a:r>
              <a:rPr lang="zh-CN" altLang="en-US" sz="1800" dirty="0"/>
              <a:t>在</a:t>
            </a:r>
            <a:r>
              <a:rPr lang="en-US" altLang="zh-CN" sz="1800" dirty="0"/>
              <a:t>f</a:t>
            </a:r>
            <a:r>
              <a:rPr lang="zh-CN" altLang="en-US" sz="1800" dirty="0">
                <a:solidFill>
                  <a:srgbClr val="FF3300"/>
                </a:solidFill>
              </a:rPr>
              <a:t>下面活动</a:t>
            </a:r>
            <a:r>
              <a:rPr lang="zh-CN" altLang="en-US" sz="1800" dirty="0"/>
              <a:t>时，结构元素的任何部分的</a:t>
            </a:r>
            <a:r>
              <a:rPr lang="zh-CN" altLang="en-US" sz="1800" dirty="0">
                <a:solidFill>
                  <a:srgbClr val="FF3300"/>
                </a:solidFill>
              </a:rPr>
              <a:t>最高值</a:t>
            </a:r>
            <a:r>
              <a:rPr lang="zh-CN" altLang="en-US" sz="1800" dirty="0"/>
              <a:t>构成了开运算的结果。</a:t>
            </a:r>
          </a:p>
          <a:p>
            <a:pPr lvl="2"/>
            <a:r>
              <a:rPr lang="zh-CN" altLang="en-US" sz="1800" dirty="0"/>
              <a:t>可以除去比结构元素更小的明亮细节，同时保持图像整体的灰度级和较大的明亮区域不变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graphicFrame>
        <p:nvGraphicFramePr>
          <p:cNvPr id="259079" name="Object 7"/>
          <p:cNvGraphicFramePr>
            <a:graphicFrameLocks noChangeAspect="1"/>
          </p:cNvGraphicFramePr>
          <p:nvPr>
            <p:ph sz="quarter" idx="2"/>
          </p:nvPr>
        </p:nvGraphicFramePr>
        <p:xfrm>
          <a:off x="1852613" y="1919288"/>
          <a:ext cx="2179637" cy="323850"/>
        </p:xfrm>
        <a:graphic>
          <a:graphicData uri="http://schemas.openxmlformats.org/presentationml/2006/ole">
            <p:oleObj spid="_x0000_s111618" name="Equation" r:id="rId3" imgW="1117440" imgH="203040" progId="">
              <p:embed/>
            </p:oleObj>
          </a:graphicData>
        </a:graphic>
      </p:graphicFrame>
      <p:pic>
        <p:nvPicPr>
          <p:cNvPr id="259078" name="Picture 6"/>
          <p:cNvPicPr>
            <a:picLocks noChangeAspect="1" noChangeArrowheads="1"/>
          </p:cNvPicPr>
          <p:nvPr/>
        </p:nvPicPr>
        <p:blipFill>
          <a:blip r:embed="rId4" cstate="print"/>
          <a:srcRect l="23672" r="22961" b="6267"/>
          <a:stretch>
            <a:fillRect/>
          </a:stretch>
        </p:blipFill>
        <p:spPr bwMode="auto">
          <a:xfrm>
            <a:off x="5651500" y="1125538"/>
            <a:ext cx="3084513" cy="5256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灰</a:t>
            </a:r>
            <a:r>
              <a:rPr lang="zh-CN" altLang="en-US" sz="3200" dirty="0">
                <a:solidFill>
                  <a:srgbClr val="FF0000"/>
                </a:solidFill>
              </a:rPr>
              <a:t>度图像形态学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6" y="1019174"/>
            <a:ext cx="4800600" cy="4562475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开</a:t>
            </a:r>
            <a:r>
              <a:rPr lang="zh-CN" altLang="en-US" sz="2400" dirty="0">
                <a:solidFill>
                  <a:srgbClr val="0000FF"/>
                </a:solidFill>
              </a:rPr>
              <a:t>运算与闭运</a:t>
            </a:r>
            <a:r>
              <a:rPr lang="zh-CN" altLang="en-US" sz="2400" dirty="0" smtClean="0">
                <a:solidFill>
                  <a:srgbClr val="0000FF"/>
                </a:solidFill>
              </a:rPr>
              <a:t>算</a:t>
            </a:r>
            <a:endParaRPr lang="en-US" altLang="zh-CN" sz="2400" dirty="0" smtClean="0">
              <a:solidFill>
                <a:srgbClr val="0000FF"/>
              </a:solidFill>
            </a:endParaRPr>
          </a:p>
          <a:p>
            <a:endParaRPr lang="zh-CN" altLang="en-US" sz="2400" dirty="0">
              <a:solidFill>
                <a:srgbClr val="0000FF"/>
              </a:solidFill>
            </a:endParaRPr>
          </a:p>
          <a:p>
            <a:pPr lvl="1"/>
            <a:r>
              <a:rPr lang="zh-CN" altLang="en-US" sz="1800" dirty="0" smtClean="0">
                <a:solidFill>
                  <a:srgbClr val="00B050"/>
                </a:solidFill>
              </a:rPr>
              <a:t>闭</a:t>
            </a:r>
            <a:r>
              <a:rPr lang="zh-CN" altLang="en-US" sz="1800" dirty="0">
                <a:solidFill>
                  <a:srgbClr val="00B050"/>
                </a:solidFill>
              </a:rPr>
              <a:t>运算</a:t>
            </a:r>
          </a:p>
          <a:p>
            <a:pPr lvl="2"/>
            <a:r>
              <a:rPr lang="en-US" altLang="zh-CN" sz="1800" dirty="0"/>
              <a:t> </a:t>
            </a:r>
          </a:p>
          <a:p>
            <a:pPr lvl="2"/>
            <a:r>
              <a:rPr lang="zh-CN" altLang="en-US" sz="1800" dirty="0"/>
              <a:t>当结构元素</a:t>
            </a:r>
            <a:r>
              <a:rPr lang="en-US" altLang="zh-CN" sz="1800" dirty="0"/>
              <a:t>b</a:t>
            </a:r>
            <a:r>
              <a:rPr lang="zh-CN" altLang="en-US" sz="1800" dirty="0"/>
              <a:t>在</a:t>
            </a:r>
            <a:r>
              <a:rPr lang="en-US" altLang="zh-CN" sz="1800" dirty="0"/>
              <a:t>f</a:t>
            </a:r>
            <a:r>
              <a:rPr lang="zh-CN" altLang="en-US" sz="1800" dirty="0"/>
              <a:t>的</a:t>
            </a:r>
            <a:r>
              <a:rPr lang="zh-CN" altLang="en-US" sz="1800" dirty="0">
                <a:solidFill>
                  <a:srgbClr val="FF3300"/>
                </a:solidFill>
              </a:rPr>
              <a:t>上面活动</a:t>
            </a:r>
            <a:r>
              <a:rPr lang="zh-CN" altLang="en-US" sz="1800" dirty="0"/>
              <a:t>时，结构元素的任何部分的</a:t>
            </a:r>
            <a:r>
              <a:rPr lang="zh-CN" altLang="en-US" sz="1800" dirty="0">
                <a:solidFill>
                  <a:srgbClr val="FF3300"/>
                </a:solidFill>
              </a:rPr>
              <a:t>最低值</a:t>
            </a:r>
            <a:r>
              <a:rPr lang="zh-CN" altLang="en-US" sz="1800" dirty="0"/>
              <a:t>构成了闭运算的结</a:t>
            </a:r>
            <a:r>
              <a:rPr lang="zh-CN" altLang="en-US" sz="1800" dirty="0" smtClean="0"/>
              <a:t>果</a:t>
            </a:r>
            <a:endParaRPr lang="zh-CN" altLang="en-US" sz="1800" dirty="0"/>
          </a:p>
          <a:p>
            <a:pPr lvl="2"/>
            <a:r>
              <a:rPr lang="zh-CN" altLang="en-US" sz="1800" dirty="0"/>
              <a:t>除去比结构元素更小的暗部细节，同时保持图像整体的灰度级和较大的暗部区域不</a:t>
            </a:r>
            <a:r>
              <a:rPr lang="zh-CN" altLang="en-US" sz="1800" dirty="0" smtClean="0"/>
              <a:t>变</a:t>
            </a:r>
            <a:endParaRPr lang="zh-CN" altLang="en-US" sz="1800" dirty="0"/>
          </a:p>
        </p:txBody>
      </p:sp>
      <p:pic>
        <p:nvPicPr>
          <p:cNvPr id="259078" name="Picture 6"/>
          <p:cNvPicPr>
            <a:picLocks noChangeAspect="1" noChangeArrowheads="1"/>
          </p:cNvPicPr>
          <p:nvPr/>
        </p:nvPicPr>
        <p:blipFill>
          <a:blip r:embed="rId3" cstate="print"/>
          <a:srcRect l="23672" r="22961" b="6267"/>
          <a:stretch>
            <a:fillRect/>
          </a:stretch>
        </p:blipFill>
        <p:spPr bwMode="auto">
          <a:xfrm>
            <a:off x="5651500" y="1125538"/>
            <a:ext cx="3084513" cy="5256212"/>
          </a:xfrm>
          <a:prstGeom prst="rect">
            <a:avLst/>
          </a:prstGeom>
          <a:noFill/>
        </p:spPr>
      </p:pic>
      <p:graphicFrame>
        <p:nvGraphicFramePr>
          <p:cNvPr id="259080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1871663" y="2341563"/>
          <a:ext cx="2016125" cy="288925"/>
        </p:xfrm>
        <a:graphic>
          <a:graphicData uri="http://schemas.openxmlformats.org/presentationml/2006/ole">
            <p:oleObj spid="_x0000_s160771" name="Equation" r:id="rId4" imgW="1130040" imgH="203040" progId="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灰</a:t>
            </a:r>
            <a:r>
              <a:rPr lang="zh-CN" altLang="en-US" sz="3200" dirty="0">
                <a:solidFill>
                  <a:srgbClr val="FF0000"/>
                </a:solidFill>
              </a:rPr>
              <a:t>度图像形态学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497888" cy="5545137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开</a:t>
            </a:r>
            <a:r>
              <a:rPr lang="zh-CN" altLang="en-US" sz="2400" dirty="0">
                <a:solidFill>
                  <a:srgbClr val="0000FF"/>
                </a:solidFill>
              </a:rPr>
              <a:t>运算与闭运算</a:t>
            </a:r>
          </a:p>
          <a:p>
            <a:pPr lvl="1"/>
            <a:r>
              <a:rPr lang="zh-CN" altLang="en-US" sz="1800" dirty="0"/>
              <a:t>例</a:t>
            </a:r>
            <a:r>
              <a:rPr lang="en-US" altLang="zh-CN" sz="1800" dirty="0"/>
              <a:t>9.9</a:t>
            </a:r>
            <a:r>
              <a:rPr lang="zh-CN" altLang="en-US" sz="1800" dirty="0"/>
              <a:t>，使用开运算和闭运算做形态学平滑，</a:t>
            </a:r>
            <a:r>
              <a:rPr lang="en-US" altLang="zh-CN" sz="1800" dirty="0"/>
              <a:t>test09_09.m</a:t>
            </a:r>
            <a:endParaRPr lang="en-US" altLang="zh-CN" sz="1800" dirty="0">
              <a:sym typeface="Symbol" pitchFamily="18" charset="2"/>
            </a:endParaRPr>
          </a:p>
        </p:txBody>
      </p:sp>
      <p:pic>
        <p:nvPicPr>
          <p:cNvPr id="260105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2276475"/>
            <a:ext cx="3859213" cy="3657600"/>
          </a:xfrm>
          <a:prstGeom prst="rect">
            <a:avLst/>
          </a:prstGeom>
          <a:noFill/>
        </p:spPr>
      </p:pic>
      <p:sp>
        <p:nvSpPr>
          <p:cNvPr id="260106" name="Rectangle 10"/>
          <p:cNvSpPr>
            <a:spLocks noChangeArrowheads="1"/>
          </p:cNvSpPr>
          <p:nvPr/>
        </p:nvSpPr>
        <p:spPr bwMode="auto">
          <a:xfrm>
            <a:off x="323850" y="1681163"/>
            <a:ext cx="4572000" cy="478155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400">
                <a:latin typeface="Courier New" pitchFamily="49" charset="0"/>
              </a:rPr>
              <a:t>%% </a:t>
            </a:r>
            <a:r>
              <a:rPr lang="zh-CN" altLang="en-US" sz="1400">
                <a:latin typeface="Courier New" pitchFamily="49" charset="0"/>
              </a:rPr>
              <a:t>例</a:t>
            </a:r>
            <a:r>
              <a:rPr lang="en-US" altLang="zh-CN" sz="1400">
                <a:latin typeface="Courier New" pitchFamily="49" charset="0"/>
              </a:rPr>
              <a:t>9.9 </a:t>
            </a:r>
            <a:r>
              <a:rPr lang="zh-CN" altLang="en-US" sz="1400">
                <a:latin typeface="Courier New" pitchFamily="49" charset="0"/>
              </a:rPr>
              <a:t>使用开运算和闭运算进行形态学平滑</a:t>
            </a:r>
          </a:p>
          <a:p>
            <a:r>
              <a:rPr lang="en-US" altLang="zh-CN" sz="1400">
                <a:latin typeface="Courier New" pitchFamily="49" charset="0"/>
              </a:rPr>
              <a:t>f = imread('dowel.tif');</a:t>
            </a:r>
          </a:p>
          <a:p>
            <a:r>
              <a:rPr lang="en-US" altLang="zh-CN" sz="1400">
                <a:latin typeface="Courier New" pitchFamily="49" charset="0"/>
              </a:rPr>
              <a:t>figure;</a:t>
            </a:r>
          </a:p>
          <a:p>
            <a:r>
              <a:rPr lang="en-US" altLang="zh-CN" sz="1400">
                <a:latin typeface="Courier New" pitchFamily="49" charset="0"/>
              </a:rPr>
              <a:t>subplot(2,2,1);imshow(f)</a:t>
            </a:r>
          </a:p>
          <a:p>
            <a:r>
              <a:rPr lang="en-US" altLang="zh-CN" sz="1400">
                <a:latin typeface="Courier New" pitchFamily="49" charset="0"/>
              </a:rPr>
              <a:t>title('</a:t>
            </a:r>
            <a:r>
              <a:rPr lang="zh-CN" altLang="en-US" sz="1400">
                <a:latin typeface="Courier New" pitchFamily="49" charset="0"/>
              </a:rPr>
              <a:t>木按钉的原始图像</a:t>
            </a:r>
            <a:r>
              <a:rPr lang="en-US" altLang="zh-CN" sz="1400">
                <a:latin typeface="Courier New" pitchFamily="49" charset="0"/>
              </a:rPr>
              <a:t>')</a:t>
            </a:r>
          </a:p>
          <a:p>
            <a:endParaRPr lang="en-US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se = strel('disk',5);</a:t>
            </a:r>
          </a:p>
          <a:p>
            <a:r>
              <a:rPr lang="en-US" altLang="zh-CN" sz="1400">
                <a:latin typeface="Courier New" pitchFamily="49" charset="0"/>
              </a:rPr>
              <a:t>fo = imopen(f,se);</a:t>
            </a:r>
          </a:p>
          <a:p>
            <a:r>
              <a:rPr lang="en-US" altLang="zh-CN" sz="1400">
                <a:latin typeface="Courier New" pitchFamily="49" charset="0"/>
              </a:rPr>
              <a:t>subplot(2,2,2);imshow(fo)</a:t>
            </a:r>
          </a:p>
          <a:p>
            <a:r>
              <a:rPr lang="en-US" altLang="zh-CN" sz="1400">
                <a:latin typeface="Courier New" pitchFamily="49" charset="0"/>
              </a:rPr>
              <a:t>title('</a:t>
            </a:r>
            <a:r>
              <a:rPr lang="zh-CN" altLang="en-US" sz="1400">
                <a:latin typeface="Courier New" pitchFamily="49" charset="0"/>
              </a:rPr>
              <a:t>使用半径为</a:t>
            </a:r>
            <a:r>
              <a:rPr lang="en-US" altLang="zh-CN" sz="1400">
                <a:latin typeface="Courier New" pitchFamily="49" charset="0"/>
              </a:rPr>
              <a:t>5</a:t>
            </a:r>
            <a:r>
              <a:rPr lang="zh-CN" altLang="en-US" sz="1400">
                <a:latin typeface="Courier New" pitchFamily="49" charset="0"/>
              </a:rPr>
              <a:t>的圆盘执行开运算后的图像</a:t>
            </a:r>
            <a:r>
              <a:rPr lang="en-US" altLang="zh-CN" sz="1400">
                <a:latin typeface="Courier New" pitchFamily="49" charset="0"/>
              </a:rPr>
              <a:t>')</a:t>
            </a:r>
          </a:p>
          <a:p>
            <a:endParaRPr lang="en-US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foc = imclose(fo,se);</a:t>
            </a:r>
          </a:p>
          <a:p>
            <a:r>
              <a:rPr lang="en-US" altLang="zh-CN" sz="1400">
                <a:latin typeface="Courier New" pitchFamily="49" charset="0"/>
              </a:rPr>
              <a:t>subplot(2,2,3);imshow(foc)</a:t>
            </a:r>
          </a:p>
          <a:p>
            <a:r>
              <a:rPr lang="en-US" altLang="zh-CN" sz="1400">
                <a:latin typeface="Courier New" pitchFamily="49" charset="0"/>
              </a:rPr>
              <a:t>title('</a:t>
            </a:r>
            <a:r>
              <a:rPr lang="zh-CN" altLang="en-US" sz="1400">
                <a:latin typeface="Courier New" pitchFamily="49" charset="0"/>
              </a:rPr>
              <a:t>经过开运算后再经闭运算后的图像</a:t>
            </a:r>
            <a:r>
              <a:rPr lang="en-US" altLang="zh-CN" sz="1400">
                <a:latin typeface="Courier New" pitchFamily="49" charset="0"/>
              </a:rPr>
              <a:t>')</a:t>
            </a:r>
          </a:p>
          <a:p>
            <a:endParaRPr lang="en-US" altLang="zh-CN" sz="1400">
              <a:latin typeface="Courier New" pitchFamily="49" charset="0"/>
            </a:endParaRPr>
          </a:p>
          <a:p>
            <a:r>
              <a:rPr lang="en-US" altLang="zh-CN" sz="1400">
                <a:latin typeface="Courier New" pitchFamily="49" charset="0"/>
              </a:rPr>
              <a:t>fasf = f;</a:t>
            </a:r>
          </a:p>
          <a:p>
            <a:r>
              <a:rPr lang="en-US" altLang="zh-CN" sz="1400">
                <a:latin typeface="Courier New" pitchFamily="49" charset="0"/>
              </a:rPr>
              <a:t>for k = 2:5</a:t>
            </a:r>
          </a:p>
          <a:p>
            <a:r>
              <a:rPr lang="en-US" altLang="zh-CN" sz="1400">
                <a:latin typeface="Courier New" pitchFamily="49" charset="0"/>
              </a:rPr>
              <a:t>    se = strel('disk',k);</a:t>
            </a:r>
          </a:p>
          <a:p>
            <a:r>
              <a:rPr lang="en-US" altLang="zh-CN" sz="1400">
                <a:latin typeface="Courier New" pitchFamily="49" charset="0"/>
              </a:rPr>
              <a:t>    fasf = imclose(imopen(fasf,se),se);</a:t>
            </a:r>
          </a:p>
          <a:p>
            <a:r>
              <a:rPr lang="en-US" altLang="zh-CN" sz="1400">
                <a:latin typeface="Courier New" pitchFamily="49" charset="0"/>
              </a:rPr>
              <a:t>end</a:t>
            </a:r>
          </a:p>
          <a:p>
            <a:r>
              <a:rPr lang="en-US" altLang="zh-CN" sz="1400">
                <a:latin typeface="Courier New" pitchFamily="49" charset="0"/>
              </a:rPr>
              <a:t>subplot(2,2,4);imshow(fasf)</a:t>
            </a:r>
          </a:p>
          <a:p>
            <a:r>
              <a:rPr lang="en-US" altLang="zh-CN" sz="1400">
                <a:latin typeface="Courier New" pitchFamily="49" charset="0"/>
              </a:rPr>
              <a:t>title('</a:t>
            </a:r>
            <a:r>
              <a:rPr lang="zh-CN" altLang="en-US" sz="1400">
                <a:latin typeface="Courier New" pitchFamily="49" charset="0"/>
              </a:rPr>
              <a:t>交替顺序滤波后的图像</a:t>
            </a:r>
            <a:r>
              <a:rPr lang="en-US" altLang="zh-CN" sz="1400">
                <a:latin typeface="Courier New" pitchFamily="49" charset="0"/>
              </a:rPr>
              <a:t>')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引言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95374"/>
            <a:ext cx="7788275" cy="5311775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</a:rPr>
              <a:t>形态学</a:t>
            </a:r>
          </a:p>
          <a:p>
            <a:pPr lvl="1"/>
            <a:r>
              <a:rPr lang="zh-CN" altLang="en-US" sz="2000" dirty="0"/>
              <a:t>一词通常指生物学的一个分支，用于处理动物和植物的形状和结</a:t>
            </a:r>
            <a:r>
              <a:rPr lang="zh-CN" altLang="en-US" sz="2000" dirty="0" smtClean="0"/>
              <a:t>构</a:t>
            </a:r>
            <a:endParaRPr lang="zh-CN" altLang="en-US" sz="2000" dirty="0"/>
          </a:p>
          <a:p>
            <a:r>
              <a:rPr lang="zh-CN" altLang="en-US" sz="2400" dirty="0">
                <a:solidFill>
                  <a:srgbClr val="0000FF"/>
                </a:solidFill>
              </a:rPr>
              <a:t>数学形态学</a:t>
            </a:r>
            <a:r>
              <a:rPr lang="en-US" altLang="zh-CN" sz="2400" dirty="0"/>
              <a:t>(mathematical morphology, MM)</a:t>
            </a:r>
            <a:endParaRPr lang="zh-CN" altLang="en-US" sz="2400" dirty="0"/>
          </a:p>
          <a:p>
            <a:pPr lvl="1"/>
            <a:r>
              <a:rPr lang="zh-CN" altLang="en-US" sz="2000" dirty="0"/>
              <a:t>是根据形态学概念发展而来具有</a:t>
            </a:r>
            <a:r>
              <a:rPr lang="zh-CN" altLang="en-US" sz="2000" dirty="0">
                <a:solidFill>
                  <a:srgbClr val="FF0000"/>
                </a:solidFill>
              </a:rPr>
              <a:t>严格数学理论基础</a:t>
            </a:r>
            <a:r>
              <a:rPr lang="zh-CN" altLang="en-US" sz="2000" dirty="0"/>
              <a:t>的科学，并在图像处理和模式识别领域得到了成功应用。</a:t>
            </a:r>
          </a:p>
          <a:p>
            <a:pPr lvl="1"/>
            <a:r>
              <a:rPr lang="zh-CN" altLang="en-US" sz="2000" dirty="0"/>
              <a:t>除了通常作为一种抽取图像中区域形状特</a:t>
            </a:r>
            <a:r>
              <a:rPr lang="zh-CN" altLang="en-US" sz="2000" dirty="0" smtClean="0"/>
              <a:t>征</a:t>
            </a:r>
            <a:endParaRPr lang="en-US" altLang="zh-CN" sz="2000" dirty="0" smtClean="0"/>
          </a:p>
          <a:p>
            <a:pPr lvl="2"/>
            <a:r>
              <a:rPr lang="zh-CN" altLang="en-US" sz="1600" dirty="0" smtClean="0">
                <a:solidFill>
                  <a:srgbClr val="FF0000"/>
                </a:solidFill>
              </a:rPr>
              <a:t>如</a:t>
            </a:r>
            <a:r>
              <a:rPr lang="zh-CN" altLang="en-US" sz="1600" dirty="0">
                <a:solidFill>
                  <a:srgbClr val="FF0000"/>
                </a:solidFill>
              </a:rPr>
              <a:t>边界、骨骼和凸壳</a:t>
            </a:r>
            <a:r>
              <a:rPr lang="zh-CN" altLang="en-US" sz="1600" dirty="0" smtClean="0">
                <a:solidFill>
                  <a:srgbClr val="FF0000"/>
                </a:solidFill>
              </a:rPr>
              <a:t>等的</a:t>
            </a:r>
            <a:r>
              <a:rPr lang="zh-CN" altLang="en-US" sz="1600" dirty="0">
                <a:solidFill>
                  <a:srgbClr val="FF0000"/>
                </a:solidFill>
              </a:rPr>
              <a:t>工具</a:t>
            </a:r>
            <a:r>
              <a:rPr lang="zh-CN" altLang="en-US" sz="1600" dirty="0" smtClean="0">
                <a:solidFill>
                  <a:srgbClr val="FF0000"/>
                </a:solidFill>
              </a:rPr>
              <a:t>外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sz="2000" dirty="0" smtClean="0"/>
              <a:t>也</a:t>
            </a:r>
            <a:r>
              <a:rPr lang="zh-CN" altLang="en-US" sz="2000" dirty="0"/>
              <a:t>经常用于图像的预处理和后处</a:t>
            </a:r>
            <a:r>
              <a:rPr lang="zh-CN" altLang="en-US" sz="2000" dirty="0" smtClean="0"/>
              <a:t>理</a:t>
            </a:r>
            <a:endParaRPr lang="en-US" altLang="zh-CN" sz="2000" dirty="0" smtClean="0"/>
          </a:p>
          <a:p>
            <a:pPr lvl="2"/>
            <a:r>
              <a:rPr lang="zh-CN" altLang="en-US" sz="1600" dirty="0" smtClean="0">
                <a:solidFill>
                  <a:srgbClr val="FF0000"/>
                </a:solidFill>
              </a:rPr>
              <a:t>如</a:t>
            </a:r>
            <a:r>
              <a:rPr lang="zh-CN" altLang="en-US" sz="1600" dirty="0">
                <a:solidFill>
                  <a:srgbClr val="FF0000"/>
                </a:solidFill>
              </a:rPr>
              <a:t>形态学滤波、细化和修剪</a:t>
            </a:r>
            <a:r>
              <a:rPr lang="zh-CN" altLang="en-US" sz="1600" dirty="0" smtClean="0">
                <a:solidFill>
                  <a:srgbClr val="FF0000"/>
                </a:solidFill>
              </a:rPr>
              <a:t>等</a:t>
            </a:r>
            <a:endParaRPr lang="zh-CN" altLang="en-US" sz="1600" dirty="0"/>
          </a:p>
          <a:p>
            <a:pPr>
              <a:buClr>
                <a:schemeClr val="accent2"/>
              </a:buClr>
              <a:buFont typeface="Wingdings" pitchFamily="2" charset="2"/>
              <a:buChar char="p"/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灰</a:t>
            </a:r>
            <a:r>
              <a:rPr lang="zh-CN" altLang="en-US" sz="3200" dirty="0">
                <a:solidFill>
                  <a:srgbClr val="FF0000"/>
                </a:solidFill>
              </a:rPr>
              <a:t>度图像形态学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497888" cy="5545137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0000FF"/>
                </a:solidFill>
              </a:rPr>
              <a:t>开</a:t>
            </a:r>
            <a:r>
              <a:rPr lang="zh-CN" altLang="en-US" sz="2400" dirty="0">
                <a:solidFill>
                  <a:srgbClr val="0000FF"/>
                </a:solidFill>
              </a:rPr>
              <a:t>运算与闭运算</a:t>
            </a:r>
          </a:p>
          <a:p>
            <a:pPr lvl="1"/>
            <a:r>
              <a:rPr lang="zh-CN" altLang="en-US" sz="1800" dirty="0"/>
              <a:t>例</a:t>
            </a:r>
            <a:r>
              <a:rPr lang="en-US" altLang="zh-CN" sz="1800" dirty="0"/>
              <a:t>9.10</a:t>
            </a:r>
            <a:r>
              <a:rPr lang="zh-CN" altLang="en-US" sz="1800" dirty="0"/>
              <a:t>，使用顶帽运算消除背景差异，</a:t>
            </a:r>
            <a:r>
              <a:rPr lang="en-US" altLang="zh-CN" sz="1800" dirty="0"/>
              <a:t>test09_10.m</a:t>
            </a:r>
            <a:endParaRPr lang="en-US" altLang="zh-CN" sz="1800" dirty="0">
              <a:sym typeface="Symbol" pitchFamily="18" charset="2"/>
            </a:endParaRP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323850" y="1700213"/>
            <a:ext cx="3600450" cy="4746625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sz="1600">
                <a:latin typeface="Courier New" pitchFamily="49" charset="0"/>
              </a:rPr>
              <a:t>f=imread('rice.tif');</a:t>
            </a:r>
          </a:p>
          <a:p>
            <a:r>
              <a:rPr lang="en-US" altLang="en-US" sz="1600">
                <a:latin typeface="Courier New" pitchFamily="49" charset="0"/>
              </a:rPr>
              <a:t>g = f&gt;=</a:t>
            </a:r>
            <a:r>
              <a:rPr lang="en-US" altLang="zh-CN" sz="1600">
                <a:latin typeface="Courier New" pitchFamily="49" charset="0"/>
              </a:rPr>
              <a:t>(</a:t>
            </a:r>
            <a:r>
              <a:rPr lang="en-US" altLang="en-US" sz="1600"/>
              <a:t>255*graythresh(f)</a:t>
            </a:r>
            <a:r>
              <a:rPr lang="en-US" altLang="zh-CN" sz="1600">
                <a:latin typeface="Courier New" pitchFamily="49" charset="0"/>
              </a:rPr>
              <a:t>)</a:t>
            </a:r>
            <a:r>
              <a:rPr lang="en-US" altLang="en-US" sz="1600">
                <a:latin typeface="Courier New" pitchFamily="49" charset="0"/>
              </a:rPr>
              <a:t>;</a:t>
            </a:r>
          </a:p>
          <a:p>
            <a:endParaRPr lang="en-US" altLang="en-US" sz="1600">
              <a:latin typeface="Courier New" pitchFamily="49" charset="0"/>
            </a:endParaRPr>
          </a:p>
          <a:p>
            <a:r>
              <a:rPr lang="en-US" altLang="en-US" sz="1600">
                <a:latin typeface="Courier New" pitchFamily="49" charset="0"/>
              </a:rPr>
              <a:t>se=strel('disk',100);</a:t>
            </a:r>
          </a:p>
          <a:p>
            <a:r>
              <a:rPr lang="en-US" altLang="en-US" sz="1600">
                <a:latin typeface="Courier New" pitchFamily="49" charset="0"/>
              </a:rPr>
              <a:t>fo=imopen(f,se);</a:t>
            </a:r>
          </a:p>
          <a:p>
            <a:r>
              <a:rPr lang="en-US" altLang="en-US" sz="1600">
                <a:latin typeface="Courier New" pitchFamily="49" charset="0"/>
              </a:rPr>
              <a:t>f2=imsubtract(f,fo);</a:t>
            </a:r>
          </a:p>
          <a:p>
            <a:r>
              <a:rPr lang="en-US" altLang="en-US" sz="1600">
                <a:latin typeface="Courier New" pitchFamily="49" charset="0"/>
              </a:rPr>
              <a:t>g1 = f2&gt;=</a:t>
            </a:r>
            <a:r>
              <a:rPr lang="en-US" altLang="zh-CN" sz="1600">
                <a:latin typeface="Courier New" pitchFamily="49" charset="0"/>
              </a:rPr>
              <a:t>(</a:t>
            </a:r>
            <a:r>
              <a:rPr lang="en-US" altLang="en-US" sz="1600"/>
              <a:t>255*graythresh(f2)</a:t>
            </a:r>
            <a:r>
              <a:rPr lang="en-US" altLang="zh-CN" sz="1600"/>
              <a:t>)</a:t>
            </a:r>
            <a:r>
              <a:rPr lang="en-US" altLang="en-US" sz="1600">
                <a:latin typeface="Courier New" pitchFamily="49" charset="0"/>
              </a:rPr>
              <a:t>;</a:t>
            </a:r>
          </a:p>
          <a:p>
            <a:endParaRPr lang="en-US" altLang="en-US" sz="1600">
              <a:latin typeface="Courier New" pitchFamily="49" charset="0"/>
            </a:endParaRPr>
          </a:p>
          <a:p>
            <a:r>
              <a:rPr lang="en-US" altLang="en-US" sz="1600">
                <a:latin typeface="Courier New" pitchFamily="49" charset="0"/>
              </a:rPr>
              <a:t>figure;</a:t>
            </a:r>
          </a:p>
          <a:p>
            <a:r>
              <a:rPr lang="en-US" altLang="en-US" sz="1600">
                <a:latin typeface="Courier New" pitchFamily="49" charset="0"/>
              </a:rPr>
              <a:t>subplot(2,3,1);imshow(f);</a:t>
            </a:r>
          </a:p>
          <a:p>
            <a:r>
              <a:rPr lang="en-US" altLang="en-US" sz="1600">
                <a:latin typeface="Courier New" pitchFamily="49" charset="0"/>
              </a:rPr>
              <a:t>title('原图');</a:t>
            </a:r>
          </a:p>
          <a:p>
            <a:r>
              <a:rPr lang="en-US" altLang="en-US" sz="1600">
                <a:latin typeface="Courier New" pitchFamily="49" charset="0"/>
              </a:rPr>
              <a:t>subplot(2,3,2);imshow(g);</a:t>
            </a:r>
          </a:p>
          <a:p>
            <a:r>
              <a:rPr lang="en-US" altLang="en-US" sz="1600">
                <a:latin typeface="Courier New" pitchFamily="49" charset="0"/>
              </a:rPr>
              <a:t>title('经过阈值处理后的图像')</a:t>
            </a:r>
          </a:p>
          <a:p>
            <a:r>
              <a:rPr lang="en-US" altLang="en-US" sz="1600">
                <a:latin typeface="Courier New" pitchFamily="49" charset="0"/>
              </a:rPr>
              <a:t>subplot(2,3,3);imshow(fo);</a:t>
            </a:r>
          </a:p>
          <a:p>
            <a:r>
              <a:rPr lang="en-US" altLang="en-US" sz="1600">
                <a:latin typeface="Courier New" pitchFamily="49" charset="0"/>
              </a:rPr>
              <a:t>title('原图开运算后的图像');</a:t>
            </a:r>
          </a:p>
          <a:p>
            <a:r>
              <a:rPr lang="en-US" altLang="en-US" sz="1600">
                <a:latin typeface="Courier New" pitchFamily="49" charset="0"/>
              </a:rPr>
              <a:t>subplot(2,3,4);imshow(f2);</a:t>
            </a:r>
          </a:p>
          <a:p>
            <a:r>
              <a:rPr lang="en-US" altLang="en-US" sz="1600">
                <a:latin typeface="Courier New" pitchFamily="49" charset="0"/>
              </a:rPr>
              <a:t>title('原图减去开运算)');</a:t>
            </a:r>
          </a:p>
          <a:p>
            <a:r>
              <a:rPr lang="en-US" altLang="en-US" sz="1600">
                <a:latin typeface="Courier New" pitchFamily="49" charset="0"/>
              </a:rPr>
              <a:t>subplot(2,3,5);imshow(g1);</a:t>
            </a:r>
          </a:p>
          <a:p>
            <a:r>
              <a:rPr lang="en-US" altLang="en-US" sz="1600">
                <a:latin typeface="Courier New" pitchFamily="49" charset="0"/>
              </a:rPr>
              <a:t>title('最终结果');</a:t>
            </a:r>
          </a:p>
        </p:txBody>
      </p:sp>
      <p:pic>
        <p:nvPicPr>
          <p:cNvPr id="261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0200" y="2087563"/>
            <a:ext cx="4808538" cy="3862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灰</a:t>
            </a:r>
            <a:r>
              <a:rPr lang="zh-CN" altLang="en-US" sz="3200" dirty="0">
                <a:solidFill>
                  <a:srgbClr val="0000FF"/>
                </a:solidFill>
              </a:rPr>
              <a:t>度图像形态学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836613"/>
            <a:ext cx="8497888" cy="5545137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开</a:t>
            </a:r>
            <a:r>
              <a:rPr lang="zh-CN" altLang="en-US" sz="2400" dirty="0">
                <a:solidFill>
                  <a:srgbClr val="FF0000"/>
                </a:solidFill>
              </a:rPr>
              <a:t>运算与闭运算</a:t>
            </a:r>
          </a:p>
          <a:p>
            <a:pPr lvl="1"/>
            <a:r>
              <a:rPr lang="zh-CN" altLang="en-US" sz="1800" dirty="0"/>
              <a:t>例</a:t>
            </a:r>
            <a:r>
              <a:rPr lang="en-US" altLang="zh-CN" sz="1800" dirty="0"/>
              <a:t>9.11</a:t>
            </a:r>
            <a:r>
              <a:rPr lang="zh-CN" altLang="en-US" sz="1800" dirty="0"/>
              <a:t>，颗粒分析，</a:t>
            </a:r>
            <a:r>
              <a:rPr lang="en-US" altLang="zh-CN" sz="1800" dirty="0"/>
              <a:t>test09_11.m</a:t>
            </a:r>
            <a:endParaRPr lang="en-US" altLang="zh-CN" sz="1800" dirty="0">
              <a:sym typeface="Symbol" pitchFamily="18" charset="2"/>
            </a:endParaRP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323850" y="1700213"/>
            <a:ext cx="4968875" cy="4495800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en-US" dirty="0">
                <a:latin typeface="Courier New" pitchFamily="49" charset="0"/>
              </a:rPr>
              <a:t>f=</a:t>
            </a:r>
            <a:r>
              <a:rPr lang="en-US" altLang="en-US" dirty="0" err="1">
                <a:latin typeface="Courier New" pitchFamily="49" charset="0"/>
              </a:rPr>
              <a:t>imread</a:t>
            </a:r>
            <a:r>
              <a:rPr lang="en-US" altLang="en-US" dirty="0">
                <a:latin typeface="Courier New" pitchFamily="49" charset="0"/>
              </a:rPr>
              <a:t>('</a:t>
            </a:r>
            <a:r>
              <a:rPr lang="en-US" altLang="en-US" dirty="0" err="1">
                <a:latin typeface="Courier New" pitchFamily="49" charset="0"/>
              </a:rPr>
              <a:t>dowel.tif</a:t>
            </a:r>
            <a:r>
              <a:rPr lang="en-US" altLang="en-US" dirty="0">
                <a:latin typeface="Courier New" pitchFamily="49" charset="0"/>
              </a:rPr>
              <a:t>');</a:t>
            </a:r>
          </a:p>
          <a:p>
            <a:r>
              <a:rPr lang="en-US" altLang="en-US" dirty="0" err="1">
                <a:latin typeface="Courier New" pitchFamily="49" charset="0"/>
              </a:rPr>
              <a:t>sumpixels</a:t>
            </a:r>
            <a:r>
              <a:rPr lang="en-US" altLang="en-US" dirty="0">
                <a:latin typeface="Courier New" pitchFamily="49" charset="0"/>
              </a:rPr>
              <a:t>=zeros(1,36);</a:t>
            </a:r>
          </a:p>
          <a:p>
            <a:r>
              <a:rPr lang="en-US" altLang="en-US" dirty="0">
                <a:latin typeface="Courier New" pitchFamily="49" charset="0"/>
              </a:rPr>
              <a:t>for k=0:35,</a:t>
            </a:r>
          </a:p>
          <a:p>
            <a:r>
              <a:rPr lang="en-US" altLang="en-US" dirty="0">
                <a:latin typeface="Courier New" pitchFamily="49" charset="0"/>
              </a:rPr>
              <a:t>	se=</a:t>
            </a:r>
            <a:r>
              <a:rPr lang="en-US" altLang="en-US" dirty="0" err="1">
                <a:latin typeface="Courier New" pitchFamily="49" charset="0"/>
              </a:rPr>
              <a:t>strel</a:t>
            </a:r>
            <a:r>
              <a:rPr lang="en-US" altLang="en-US" dirty="0">
                <a:latin typeface="Courier New" pitchFamily="49" charset="0"/>
              </a:rPr>
              <a:t>('</a:t>
            </a:r>
            <a:r>
              <a:rPr lang="en-US" altLang="en-US" dirty="0" err="1">
                <a:latin typeface="Courier New" pitchFamily="49" charset="0"/>
              </a:rPr>
              <a:t>disk',k</a:t>
            </a:r>
            <a:r>
              <a:rPr lang="en-US" altLang="en-US" dirty="0"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fo</a:t>
            </a:r>
            <a:r>
              <a:rPr lang="en-US" altLang="en-US" dirty="0">
                <a:latin typeface="Courier New" pitchFamily="49" charset="0"/>
              </a:rPr>
              <a:t>=</a:t>
            </a:r>
            <a:r>
              <a:rPr lang="en-US" altLang="en-US" dirty="0" err="1">
                <a:latin typeface="Courier New" pitchFamily="49" charset="0"/>
              </a:rPr>
              <a:t>imopen</a:t>
            </a:r>
            <a:r>
              <a:rPr lang="en-US" altLang="en-US" dirty="0">
                <a:latin typeface="Courier New" pitchFamily="49" charset="0"/>
              </a:rPr>
              <a:t>(</a:t>
            </a:r>
            <a:r>
              <a:rPr lang="en-US" altLang="en-US" dirty="0" err="1">
                <a:latin typeface="Courier New" pitchFamily="49" charset="0"/>
              </a:rPr>
              <a:t>f,se</a:t>
            </a:r>
            <a:r>
              <a:rPr lang="en-US" altLang="en-US" dirty="0">
                <a:latin typeface="Courier New" pitchFamily="49" charset="0"/>
              </a:rPr>
              <a:t>);</a:t>
            </a:r>
          </a:p>
          <a:p>
            <a:r>
              <a:rPr lang="en-US" altLang="en-US" dirty="0">
                <a:latin typeface="Courier New" pitchFamily="49" charset="0"/>
              </a:rPr>
              <a:t>	</a:t>
            </a:r>
            <a:r>
              <a:rPr lang="en-US" altLang="en-US" dirty="0" err="1">
                <a:latin typeface="Courier New" pitchFamily="49" charset="0"/>
              </a:rPr>
              <a:t>sumpixels</a:t>
            </a:r>
            <a:r>
              <a:rPr lang="en-US" altLang="en-US" dirty="0">
                <a:latin typeface="Courier New" pitchFamily="49" charset="0"/>
              </a:rPr>
              <a:t>(k+1)=sum(</a:t>
            </a:r>
            <a:r>
              <a:rPr lang="en-US" altLang="en-US" dirty="0" err="1">
                <a:latin typeface="Courier New" pitchFamily="49" charset="0"/>
              </a:rPr>
              <a:t>fo</a:t>
            </a:r>
            <a:r>
              <a:rPr lang="en-US" altLang="en-US" dirty="0">
                <a:latin typeface="Courier New" pitchFamily="49" charset="0"/>
              </a:rPr>
              <a:t>(:));</a:t>
            </a:r>
          </a:p>
          <a:p>
            <a:r>
              <a:rPr lang="en-US" altLang="en-US" dirty="0">
                <a:latin typeface="Courier New" pitchFamily="49" charset="0"/>
              </a:rPr>
              <a:t>end</a:t>
            </a:r>
          </a:p>
          <a:p>
            <a:r>
              <a:rPr lang="en-US" altLang="en-US" dirty="0">
                <a:latin typeface="Courier New" pitchFamily="49" charset="0"/>
              </a:rPr>
              <a:t>figure;</a:t>
            </a:r>
          </a:p>
          <a:p>
            <a:r>
              <a:rPr lang="en-US" altLang="en-US" dirty="0">
                <a:latin typeface="Courier New" pitchFamily="49" charset="0"/>
              </a:rPr>
              <a:t>subplot(1,3,1);</a:t>
            </a:r>
          </a:p>
          <a:p>
            <a:r>
              <a:rPr lang="en-US" altLang="en-US" dirty="0">
                <a:latin typeface="Courier New" pitchFamily="49" charset="0"/>
              </a:rPr>
              <a:t>plot(0:35,subpixels);</a:t>
            </a:r>
          </a:p>
          <a:p>
            <a:r>
              <a:rPr lang="en-US" altLang="en-US" dirty="0" err="1">
                <a:latin typeface="Courier New" pitchFamily="49" charset="0"/>
              </a:rPr>
              <a:t>xlabel</a:t>
            </a:r>
            <a:r>
              <a:rPr lang="en-US" altLang="en-US" dirty="0">
                <a:latin typeface="Courier New" pitchFamily="49" charset="0"/>
              </a:rPr>
              <a:t>('k')</a:t>
            </a:r>
            <a:r>
              <a:rPr lang="en-US" altLang="zh-CN" dirty="0">
                <a:latin typeface="Courier New" pitchFamily="49" charset="0"/>
              </a:rPr>
              <a:t>;</a:t>
            </a:r>
          </a:p>
          <a:p>
            <a:r>
              <a:rPr lang="en-US" altLang="en-US" dirty="0" err="1">
                <a:latin typeface="Courier New" pitchFamily="49" charset="0"/>
              </a:rPr>
              <a:t>ylabel</a:t>
            </a:r>
            <a:r>
              <a:rPr lang="en-US" altLang="en-US" dirty="0">
                <a:latin typeface="Courier New" pitchFamily="49" charset="0"/>
              </a:rPr>
              <a:t>('surface area');</a:t>
            </a:r>
          </a:p>
          <a:p>
            <a:r>
              <a:rPr lang="en-US" altLang="en-US" dirty="0">
                <a:latin typeface="Courier New" pitchFamily="49" charset="0"/>
              </a:rPr>
              <a:t>subplot(1,3,2);</a:t>
            </a:r>
          </a:p>
          <a:p>
            <a:r>
              <a:rPr lang="en-US" altLang="en-US" dirty="0">
                <a:latin typeface="Courier New" pitchFamily="49" charset="0"/>
              </a:rPr>
              <a:t>plot(-diff(</a:t>
            </a:r>
            <a:r>
              <a:rPr lang="en-US" altLang="en-US" dirty="0" err="1">
                <a:latin typeface="Courier New" pitchFamily="49" charset="0"/>
              </a:rPr>
              <a:t>sumpixels</a:t>
            </a:r>
            <a:r>
              <a:rPr lang="en-US" altLang="en-US" dirty="0">
                <a:latin typeface="Courier New" pitchFamily="49" charset="0"/>
              </a:rPr>
              <a:t>));</a:t>
            </a:r>
          </a:p>
          <a:p>
            <a:r>
              <a:rPr lang="en-US" altLang="en-US" dirty="0" err="1">
                <a:latin typeface="Courier New" pitchFamily="49" charset="0"/>
              </a:rPr>
              <a:t>xlabel</a:t>
            </a:r>
            <a:r>
              <a:rPr lang="en-US" altLang="en-US" dirty="0">
                <a:latin typeface="Courier New" pitchFamily="49" charset="0"/>
              </a:rPr>
              <a:t>(‘k’)</a:t>
            </a:r>
            <a:r>
              <a:rPr lang="en-US" altLang="zh-CN" dirty="0">
                <a:latin typeface="Courier New" pitchFamily="49" charset="0"/>
              </a:rPr>
              <a:t>;</a:t>
            </a:r>
          </a:p>
          <a:p>
            <a:r>
              <a:rPr lang="en-US" altLang="en-US" dirty="0" err="1">
                <a:latin typeface="Courier New" pitchFamily="49" charset="0"/>
              </a:rPr>
              <a:t>ylabel</a:t>
            </a:r>
            <a:r>
              <a:rPr lang="en-US" altLang="en-US" dirty="0">
                <a:latin typeface="Courier New" pitchFamily="49" charset="0"/>
              </a:rPr>
              <a:t>('surface area reduction');</a:t>
            </a:r>
          </a:p>
        </p:txBody>
      </p:sp>
      <p:pic>
        <p:nvPicPr>
          <p:cNvPr id="26215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600" y="1989138"/>
            <a:ext cx="3529013" cy="38290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rgbClr val="FF0000"/>
                </a:solidFill>
              </a:rPr>
              <a:t>本章小结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028700"/>
            <a:ext cx="8496300" cy="5359400"/>
          </a:xfrm>
        </p:spPr>
        <p:txBody>
          <a:bodyPr/>
          <a:lstStyle/>
          <a:p>
            <a:pPr lvl="1"/>
            <a:r>
              <a:rPr lang="zh-CN" altLang="en-US" dirty="0">
                <a:solidFill>
                  <a:srgbClr val="0000FF"/>
                </a:solidFill>
              </a:rPr>
              <a:t>二值图像</a:t>
            </a:r>
          </a:p>
          <a:p>
            <a:pPr lvl="2"/>
            <a:r>
              <a:rPr lang="zh-CN" altLang="en-US" dirty="0"/>
              <a:t>膨胀与腐蚀，结构元素的分解</a:t>
            </a:r>
          </a:p>
          <a:p>
            <a:pPr lvl="2"/>
            <a:r>
              <a:rPr lang="zh-CN" altLang="en-US" dirty="0"/>
              <a:t>膨胀与腐蚀的组合</a:t>
            </a:r>
            <a:r>
              <a:rPr lang="en-US" altLang="zh-CN" dirty="0"/>
              <a:t>(</a:t>
            </a:r>
            <a:r>
              <a:rPr lang="zh-CN" altLang="en-US" dirty="0"/>
              <a:t>例如开运算、闭运算、击中或击不中，使用查找表</a:t>
            </a:r>
            <a:r>
              <a:rPr lang="en-US" altLang="zh-CN" dirty="0"/>
              <a:t>LUT</a:t>
            </a:r>
            <a:r>
              <a:rPr lang="zh-CN" altLang="en-US" dirty="0"/>
              <a:t>技术编程</a:t>
            </a:r>
            <a:r>
              <a:rPr lang="en-US" altLang="zh-CN" dirty="0"/>
              <a:t>)</a:t>
            </a:r>
          </a:p>
          <a:p>
            <a:pPr lvl="2"/>
            <a:r>
              <a:rPr lang="zh-CN" altLang="en-US" dirty="0"/>
              <a:t>标注连通分量</a:t>
            </a:r>
            <a:r>
              <a:rPr lang="en-US" altLang="zh-CN" dirty="0"/>
              <a:t>,</a:t>
            </a:r>
            <a:r>
              <a:rPr lang="zh-CN" altLang="en-US" dirty="0"/>
              <a:t>函数</a:t>
            </a:r>
            <a:r>
              <a:rPr lang="en-US" altLang="zh-CN" dirty="0" err="1"/>
              <a:t>imlabel</a:t>
            </a:r>
            <a:r>
              <a:rPr lang="en-US" altLang="zh-CN" dirty="0"/>
              <a:t>()</a:t>
            </a:r>
            <a:endParaRPr lang="zh-CN" altLang="en-US" dirty="0"/>
          </a:p>
          <a:p>
            <a:pPr lvl="2"/>
            <a:r>
              <a:rPr lang="zh-CN" altLang="en-US" dirty="0"/>
              <a:t>形态学重构</a:t>
            </a:r>
            <a:r>
              <a:rPr lang="en-US" altLang="zh-CN" dirty="0"/>
              <a:t>(</a:t>
            </a:r>
            <a:r>
              <a:rPr lang="zh-CN" altLang="en-US" dirty="0"/>
              <a:t>由重构做开运算，填充孔洞，清除边界对象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灰度图像形态学</a:t>
            </a:r>
          </a:p>
          <a:p>
            <a:pPr lvl="2"/>
            <a:r>
              <a:rPr lang="zh-CN" altLang="en-US" dirty="0"/>
              <a:t>膨胀与腐蚀</a:t>
            </a:r>
          </a:p>
          <a:p>
            <a:pPr lvl="2"/>
            <a:r>
              <a:rPr lang="zh-CN" altLang="en-US" dirty="0"/>
              <a:t>开运算与闭运算</a:t>
            </a:r>
          </a:p>
          <a:p>
            <a:pPr lvl="1"/>
            <a:endParaRPr lang="zh-CN" altLang="en-US" dirty="0"/>
          </a:p>
          <a:p>
            <a:pPr>
              <a:buClr>
                <a:schemeClr val="accent2"/>
              </a:buClr>
              <a:buFont typeface="Wingdings" pitchFamily="2" charset="2"/>
              <a:buChar char="p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预</a:t>
            </a:r>
            <a:r>
              <a:rPr lang="zh-CN" altLang="en-US" sz="3200" dirty="0">
                <a:solidFill>
                  <a:srgbClr val="FF0000"/>
                </a:solidFill>
              </a:rPr>
              <a:t>备知识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0000FF"/>
                </a:solidFill>
              </a:rPr>
              <a:t>集合的运算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2133600"/>
            <a:ext cx="8278813" cy="388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预</a:t>
            </a:r>
            <a:r>
              <a:rPr lang="zh-CN" altLang="en-US" sz="3200" dirty="0">
                <a:solidFill>
                  <a:srgbClr val="FF0000"/>
                </a:solidFill>
              </a:rPr>
              <a:t>备知识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323974"/>
            <a:ext cx="8569325" cy="4913313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FF"/>
                </a:solidFill>
              </a:rPr>
              <a:t>针对像素坐标集合的基本符号</a:t>
            </a:r>
          </a:p>
          <a:p>
            <a:pPr lvl="1"/>
            <a:r>
              <a:rPr lang="zh-CN" altLang="en-US" sz="2000" dirty="0"/>
              <a:t>集合</a:t>
            </a:r>
            <a:r>
              <a:rPr lang="en-US" altLang="zh-CN" sz="2000" dirty="0"/>
              <a:t>B</a:t>
            </a:r>
            <a:r>
              <a:rPr lang="zh-CN" altLang="en-US" sz="2000" dirty="0"/>
              <a:t>的映</a:t>
            </a:r>
            <a:r>
              <a:rPr lang="zh-CN" altLang="en-US" sz="2000" dirty="0" smtClean="0"/>
              <a:t>像（</a:t>
            </a:r>
            <a:r>
              <a:rPr lang="zh-CN" altLang="en-US" sz="2000" dirty="0" smtClean="0">
                <a:solidFill>
                  <a:srgbClr val="FF0000"/>
                </a:solidFill>
              </a:rPr>
              <a:t>反射</a:t>
            </a:r>
            <a:r>
              <a:rPr lang="zh-CN" altLang="en-US" sz="2000" dirty="0" smtClean="0"/>
              <a:t>）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dirty="0"/>
              <a:t>集合</a:t>
            </a:r>
            <a:r>
              <a:rPr lang="en-US" altLang="zh-CN" sz="2000" dirty="0"/>
              <a:t>A</a:t>
            </a:r>
            <a:r>
              <a:rPr lang="zh-CN" altLang="en-US" sz="2000" dirty="0"/>
              <a:t>的平移</a:t>
            </a:r>
            <a:endParaRPr lang="en-US" altLang="zh-CN" sz="2000" dirty="0"/>
          </a:p>
        </p:txBody>
      </p:sp>
      <p:graphicFrame>
        <p:nvGraphicFramePr>
          <p:cNvPr id="218118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2747963" y="2193925"/>
          <a:ext cx="2520950" cy="461963"/>
        </p:xfrm>
        <a:graphic>
          <a:graphicData uri="http://schemas.openxmlformats.org/presentationml/2006/ole">
            <p:oleObj spid="_x0000_s101378" name="Equation" r:id="rId3" imgW="1384200" imgH="253800" progId="">
              <p:embed/>
            </p:oleObj>
          </a:graphicData>
        </a:graphic>
      </p:graphicFrame>
      <p:pic>
        <p:nvPicPr>
          <p:cNvPr id="2181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3500438"/>
            <a:ext cx="7920038" cy="232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218120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2695575" y="3060700"/>
          <a:ext cx="3313113" cy="501650"/>
        </p:xfrm>
        <a:graphic>
          <a:graphicData uri="http://schemas.openxmlformats.org/presentationml/2006/ole">
            <p:oleObj spid="_x0000_s101379" name="Equation" r:id="rId5" imgW="1511280" imgH="228600" progId="">
              <p:embed/>
            </p:oleObj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膨</a:t>
            </a:r>
            <a:r>
              <a:rPr lang="zh-CN" altLang="en-US" sz="3200" dirty="0">
                <a:solidFill>
                  <a:srgbClr val="FF0000"/>
                </a:solidFill>
              </a:rPr>
              <a:t>胀和腐蚀</a:t>
            </a:r>
            <a:r>
              <a:rPr lang="en-US" altLang="zh-CN" sz="3200" dirty="0">
                <a:solidFill>
                  <a:srgbClr val="FF0000"/>
                </a:solidFill>
              </a:rPr>
              <a:t>(</a:t>
            </a:r>
            <a:r>
              <a:rPr lang="zh-CN" altLang="en-US" sz="3200" dirty="0">
                <a:solidFill>
                  <a:srgbClr val="0000FF"/>
                </a:solidFill>
              </a:rPr>
              <a:t>二值图像</a:t>
            </a:r>
            <a:r>
              <a:rPr lang="en-US" altLang="zh-CN" sz="3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5329238"/>
          </a:xfrm>
        </p:spPr>
        <p:txBody>
          <a:bodyPr/>
          <a:lstStyle/>
          <a:p>
            <a:r>
              <a:rPr lang="zh-CN" altLang="en-US" sz="2400" dirty="0" smtClean="0"/>
              <a:t>膨</a:t>
            </a:r>
            <a:r>
              <a:rPr lang="zh-CN" altLang="en-US" sz="2400" dirty="0"/>
              <a:t>胀</a:t>
            </a:r>
          </a:p>
          <a:p>
            <a:pPr lvl="1"/>
            <a:r>
              <a:rPr lang="zh-CN" altLang="en-US" sz="2000" dirty="0"/>
              <a:t>膨胀是二值图像中加长或变粗的操作，操作由一个称为结构元素的集合来控制。</a:t>
            </a:r>
            <a:r>
              <a:rPr lang="zh-CN" altLang="en-US" sz="2000" dirty="0">
                <a:solidFill>
                  <a:srgbClr val="FF3300"/>
                </a:solidFill>
              </a:rPr>
              <a:t>结构元素中必须明确指定原点</a:t>
            </a:r>
            <a:endParaRPr lang="en-US" altLang="zh-CN" sz="2000" dirty="0">
              <a:solidFill>
                <a:srgbClr val="FF3300"/>
              </a:solidFill>
            </a:endParaRPr>
          </a:p>
          <a:p>
            <a:pPr lvl="1"/>
            <a:endParaRPr lang="zh-CN" altLang="en-US" sz="2000" dirty="0"/>
          </a:p>
          <a:p>
            <a:pPr lvl="1"/>
            <a:r>
              <a:rPr lang="zh-CN" altLang="en-US" sz="2000" dirty="0"/>
              <a:t>图像</a:t>
            </a:r>
            <a:r>
              <a:rPr lang="en-US" altLang="zh-CN" sz="2000" dirty="0"/>
              <a:t>A</a:t>
            </a:r>
            <a:r>
              <a:rPr lang="zh-CN" altLang="en-US" sz="2000" dirty="0"/>
              <a:t>用结构元素</a:t>
            </a:r>
            <a:r>
              <a:rPr lang="en-US" altLang="zh-CN" sz="2000" dirty="0"/>
              <a:t>B</a:t>
            </a:r>
            <a:r>
              <a:rPr lang="zh-CN" altLang="en-US" sz="2000" dirty="0"/>
              <a:t>膨胀，记作</a:t>
            </a:r>
            <a:r>
              <a:rPr lang="en-US" altLang="zh-CN" sz="2000" dirty="0"/>
              <a:t>A</a:t>
            </a:r>
            <a:r>
              <a:rPr lang="en-US" altLang="zh-CN" sz="2000" dirty="0">
                <a:sym typeface="Symbol" pitchFamily="18" charset="2"/>
              </a:rPr>
              <a:t>B</a:t>
            </a:r>
            <a:r>
              <a:rPr lang="zh-CN" altLang="en-US" sz="2000" dirty="0">
                <a:sym typeface="Symbol" pitchFamily="18" charset="2"/>
              </a:rPr>
              <a:t>，其定义为：</a:t>
            </a:r>
          </a:p>
        </p:txBody>
      </p:sp>
      <p:graphicFrame>
        <p:nvGraphicFramePr>
          <p:cNvPr id="22118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916238" y="2924175"/>
          <a:ext cx="2992437" cy="598488"/>
        </p:xfrm>
        <a:graphic>
          <a:graphicData uri="http://schemas.openxmlformats.org/presentationml/2006/ole">
            <p:oleObj spid="_x0000_s102402" name="Equation" r:id="rId3" imgW="1650960" imgH="330120" progId="">
              <p:embed/>
            </p:oleObj>
          </a:graphicData>
        </a:graphic>
      </p:graphicFrame>
      <p:pic>
        <p:nvPicPr>
          <p:cNvPr id="221193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875" y="3860800"/>
            <a:ext cx="4171950" cy="2333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</a:t>
            </a:r>
            <a:r>
              <a:rPr lang="en-US" altLang="zh-CN" sz="3200" dirty="0">
                <a:solidFill>
                  <a:srgbClr val="0000FF"/>
                </a:solidFill>
              </a:rPr>
              <a:t>(</a:t>
            </a:r>
            <a:r>
              <a:rPr lang="zh-CN" altLang="en-US" sz="3200" dirty="0">
                <a:solidFill>
                  <a:srgbClr val="0000FF"/>
                </a:solidFill>
              </a:rPr>
              <a:t>二值图像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532923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膨胀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947988" y="2924175"/>
          <a:ext cx="2992437" cy="598488"/>
        </p:xfrm>
        <a:graphic>
          <a:graphicData uri="http://schemas.openxmlformats.org/presentationml/2006/ole">
            <p:oleObj spid="_x0000_s157698" name="Equation" r:id="rId3" imgW="1650960" imgH="330120" progId="">
              <p:embed/>
            </p:oleObj>
          </a:graphicData>
        </a:graphic>
      </p:graphicFrame>
      <p:pic>
        <p:nvPicPr>
          <p:cNvPr id="22221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38300" y="1257300"/>
            <a:ext cx="5842000" cy="47767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</a:t>
            </a:r>
            <a:r>
              <a:rPr lang="en-US" altLang="zh-CN" sz="3200" dirty="0">
                <a:solidFill>
                  <a:srgbClr val="0000FF"/>
                </a:solidFill>
              </a:rPr>
              <a:t>(</a:t>
            </a:r>
            <a:r>
              <a:rPr lang="zh-CN" altLang="en-US" sz="3200" dirty="0">
                <a:solidFill>
                  <a:srgbClr val="0000FF"/>
                </a:solidFill>
              </a:rPr>
              <a:t>二值图像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532923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膨胀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947988" y="2924175"/>
          <a:ext cx="2992437" cy="598488"/>
        </p:xfrm>
        <a:graphic>
          <a:graphicData uri="http://schemas.openxmlformats.org/presentationml/2006/ole">
            <p:oleObj spid="_x0000_s103426" name="Equation" r:id="rId3" imgW="1650960" imgH="330120" progId="">
              <p:embed/>
            </p:oleObj>
          </a:graphicData>
        </a:graphic>
      </p:graphicFrame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6738" y="2443163"/>
            <a:ext cx="801052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 smtClean="0">
                <a:solidFill>
                  <a:srgbClr val="0000FF"/>
                </a:solidFill>
              </a:rPr>
              <a:t>膨</a:t>
            </a:r>
            <a:r>
              <a:rPr lang="zh-CN" altLang="en-US" sz="3200" dirty="0">
                <a:solidFill>
                  <a:srgbClr val="0000FF"/>
                </a:solidFill>
              </a:rPr>
              <a:t>胀和腐蚀</a:t>
            </a:r>
            <a:r>
              <a:rPr lang="en-US" altLang="zh-CN" sz="3200" dirty="0">
                <a:solidFill>
                  <a:srgbClr val="0000FF"/>
                </a:solidFill>
              </a:rPr>
              <a:t>(</a:t>
            </a:r>
            <a:r>
              <a:rPr lang="zh-CN" altLang="en-US" sz="3200" dirty="0">
                <a:solidFill>
                  <a:srgbClr val="0000FF"/>
                </a:solidFill>
              </a:rPr>
              <a:t>二值图像</a:t>
            </a:r>
            <a:r>
              <a:rPr lang="en-US" altLang="zh-CN" sz="3200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908050"/>
            <a:ext cx="8569325" cy="5329238"/>
          </a:xfrm>
        </p:spPr>
        <p:txBody>
          <a:bodyPr/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膨胀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2947988" y="2924175"/>
          <a:ext cx="2992437" cy="598488"/>
        </p:xfrm>
        <a:graphic>
          <a:graphicData uri="http://schemas.openxmlformats.org/presentationml/2006/ole">
            <p:oleObj spid="_x0000_s158722" name="Equation" r:id="rId3" imgW="1650960" imgH="330120" progId="">
              <p:embed/>
            </p:oleObj>
          </a:graphicData>
        </a:graphic>
      </p:graphicFrame>
      <p:pic>
        <p:nvPicPr>
          <p:cNvPr id="158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8596" y="1409700"/>
            <a:ext cx="7472417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3">
      <a:dk1>
        <a:srgbClr val="000000"/>
      </a:dk1>
      <a:lt1>
        <a:srgbClr val="FFFFFF"/>
      </a:lt1>
      <a:dk2>
        <a:srgbClr val="4D4D4D"/>
      </a:dk2>
      <a:lt2>
        <a:srgbClr val="B2B2B2"/>
      </a:lt2>
      <a:accent1>
        <a:srgbClr val="969696"/>
      </a:accent1>
      <a:accent2>
        <a:srgbClr val="EAEAEA"/>
      </a:accent2>
      <a:accent3>
        <a:srgbClr val="FFFFFF"/>
      </a:accent3>
      <a:accent4>
        <a:srgbClr val="000000"/>
      </a:accent4>
      <a:accent5>
        <a:srgbClr val="C9C9C9"/>
      </a:accent5>
      <a:accent6>
        <a:srgbClr val="D4D4D4"/>
      </a:accent6>
      <a:hlink>
        <a:srgbClr val="777777"/>
      </a:hlink>
      <a:folHlink>
        <a:srgbClr val="C0C0C0"/>
      </a:folHlink>
    </a:clrScheme>
    <a:fontScheme name="Blueprint">
      <a:majorFont>
        <a:latin typeface="Tahoma"/>
        <a:ea typeface="华文中宋"/>
        <a:cs typeface=""/>
      </a:majorFont>
      <a:minorFont>
        <a:latin typeface="Tahoma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 xmlns="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xmlns="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华文中宋" pitchFamily="2" charset="-122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7001</TotalTime>
  <Words>2234</Words>
  <Application>Microsoft Office PowerPoint</Application>
  <PresentationFormat>全屏显示(4:3)</PresentationFormat>
  <Paragraphs>253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Blueprint</vt:lpstr>
      <vt:lpstr>Equation</vt:lpstr>
      <vt:lpstr>幻灯片 1</vt:lpstr>
      <vt:lpstr>主要内容</vt:lpstr>
      <vt:lpstr>引言</vt:lpstr>
      <vt:lpstr>预备知识</vt:lpstr>
      <vt:lpstr>预备知识</vt:lpstr>
      <vt:lpstr>膨胀和腐蚀(二值图像)</vt:lpstr>
      <vt:lpstr>膨胀和腐蚀(二值图像)</vt:lpstr>
      <vt:lpstr>膨胀和腐蚀(二值图像)</vt:lpstr>
      <vt:lpstr>膨胀和腐蚀(二值图像)</vt:lpstr>
      <vt:lpstr>膨胀和腐蚀(二值图像)</vt:lpstr>
      <vt:lpstr>膨胀和腐蚀(二值图像)</vt:lpstr>
      <vt:lpstr>膨胀和腐蚀(二值图像)</vt:lpstr>
      <vt:lpstr>膨胀和腐蚀(二值图像)</vt:lpstr>
      <vt:lpstr>膨胀和腐蚀(二值图像)</vt:lpstr>
      <vt:lpstr>膨胀和腐蚀(二值图像)</vt:lpstr>
      <vt:lpstr>膨胀和腐蚀的组合运算</vt:lpstr>
      <vt:lpstr>膨胀和腐蚀的组合运算</vt:lpstr>
      <vt:lpstr>膨胀和腐蚀的组合运算</vt:lpstr>
      <vt:lpstr>膨胀和腐蚀的组合运算</vt:lpstr>
      <vt:lpstr>膨胀和腐蚀的组合运算</vt:lpstr>
      <vt:lpstr>膨胀和腐蚀的组合运算</vt:lpstr>
      <vt:lpstr>膨胀和腐蚀的组合运算</vt:lpstr>
      <vt:lpstr>膨胀和腐蚀的组合运算</vt:lpstr>
      <vt:lpstr>膨胀和腐蚀的组合运算</vt:lpstr>
      <vt:lpstr>灰度图像形态学</vt:lpstr>
      <vt:lpstr>灰度图像形态学</vt:lpstr>
      <vt:lpstr>灰度图像形态学</vt:lpstr>
      <vt:lpstr>灰度图像形态学</vt:lpstr>
      <vt:lpstr>灰度图像形态学</vt:lpstr>
      <vt:lpstr>灰度图像形态学</vt:lpstr>
      <vt:lpstr>灰度图像形态学</vt:lpstr>
      <vt:lpstr>本章小结</vt:lpstr>
    </vt:vector>
  </TitlesOfParts>
  <Company>深圳大学信息工程学院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傅向华</dc:creator>
  <cp:lastModifiedBy>Administrator</cp:lastModifiedBy>
  <cp:revision>869</cp:revision>
  <dcterms:created xsi:type="dcterms:W3CDTF">2006-02-25T15:17:24Z</dcterms:created>
  <dcterms:modified xsi:type="dcterms:W3CDTF">2017-10-20T02:02:44Z</dcterms:modified>
</cp:coreProperties>
</file>