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0" r:id="rId2"/>
  </p:sldMasterIdLst>
  <p:notesMasterIdLst>
    <p:notesMasterId r:id="rId17"/>
  </p:notesMasterIdLst>
  <p:handoutMasterIdLst>
    <p:handoutMasterId r:id="rId18"/>
  </p:handoutMasterIdLst>
  <p:sldIdLst>
    <p:sldId id="785" r:id="rId3"/>
    <p:sldId id="665" r:id="rId4"/>
    <p:sldId id="786" r:id="rId5"/>
    <p:sldId id="787" r:id="rId6"/>
    <p:sldId id="789" r:id="rId7"/>
    <p:sldId id="790" r:id="rId8"/>
    <p:sldId id="791" r:id="rId9"/>
    <p:sldId id="788" r:id="rId10"/>
    <p:sldId id="792" r:id="rId11"/>
    <p:sldId id="793" r:id="rId12"/>
    <p:sldId id="794" r:id="rId13"/>
    <p:sldId id="795" r:id="rId14"/>
    <p:sldId id="796" r:id="rId15"/>
    <p:sldId id="797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66CC"/>
    <a:srgbClr val="000066"/>
    <a:srgbClr val="33CC33"/>
    <a:srgbClr val="FFFF00"/>
    <a:srgbClr val="FF00FF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8" autoAdjust="0"/>
    <p:restoredTop sz="83729" autoAdjust="0"/>
  </p:normalViewPr>
  <p:slideViewPr>
    <p:cSldViewPr>
      <p:cViewPr varScale="1">
        <p:scale>
          <a:sx n="90" d="100"/>
          <a:sy n="90" d="100"/>
        </p:scale>
        <p:origin x="-20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0"/>
    </p:cViewPr>
  </p:sorterViewPr>
  <p:notesViewPr>
    <p:cSldViewPr>
      <p:cViewPr varScale="1">
        <p:scale>
          <a:sx n="59" d="100"/>
          <a:sy n="59" d="100"/>
        </p:scale>
        <p:origin x="-174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41628CF-9C0D-4925-B953-C3874749B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4BD59B0-A966-492A-83FC-DBA075CEF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D59B0-A966-492A-83FC-DBA075CEF0B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D59B0-A966-492A-83FC-DBA075CEF0B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D59B0-A966-492A-83FC-DBA075CEF0B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D59B0-A966-492A-83FC-DBA075CEF0B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7800975" cy="5762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39750" y="260350"/>
            <a:ext cx="7800975" cy="5762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133350"/>
            <a:ext cx="2124075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33350"/>
            <a:ext cx="6219825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{8AE0634A-FE85-453A-B94B-A8C834788B72}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27763" y="0"/>
            <a:ext cx="291623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Rectangle 8"/>
          <p:cNvSpPr>
            <a:spLocks noChangeArrowheads="1"/>
          </p:cNvSpPr>
          <p:nvPr/>
        </p:nvSpPr>
        <p:spPr bwMode="gray">
          <a:xfrm>
            <a:off x="2800350" y="7938"/>
            <a:ext cx="3438525" cy="2682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  <p:grpSp>
        <p:nvGrpSpPr>
          <p:cNvPr id="8197" name="Group 13"/>
          <p:cNvGrpSpPr>
            <a:grpSpLocks/>
          </p:cNvGrpSpPr>
          <p:nvPr/>
        </p:nvGrpSpPr>
        <p:grpSpPr bwMode="auto">
          <a:xfrm>
            <a:off x="-3175" y="269875"/>
            <a:ext cx="9147175" cy="566738"/>
            <a:chOff x="0" y="432"/>
            <a:chExt cx="5760" cy="384"/>
          </a:xfrm>
        </p:grpSpPr>
        <p:sp>
          <p:nvSpPr>
            <p:cNvPr id="50190" name="Rectangle 14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rgbClr val="17347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rgbClr val="17347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</p:grpSp>
      <p:sp>
        <p:nvSpPr>
          <p:cNvPr id="8198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260350"/>
            <a:ext cx="78009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8199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6063" y="0"/>
            <a:ext cx="274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4963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4531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827088" y="133350"/>
            <a:ext cx="777716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250825" y="836613"/>
            <a:ext cx="8642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9222" name="Picture 33"/>
          <p:cNvPicPr>
            <a:picLocks noChangeAspect="1" noChangeArrowheads="1"/>
          </p:cNvPicPr>
          <p:nvPr/>
        </p:nvPicPr>
        <p:blipFill>
          <a:blip r:embed="rId13" cstate="print"/>
          <a:srcRect r="86101" b="2618"/>
          <a:stretch>
            <a:fillRect/>
          </a:stretch>
        </p:blipFill>
        <p:spPr bwMode="auto">
          <a:xfrm>
            <a:off x="38100" y="25400"/>
            <a:ext cx="750888" cy="765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6804025" y="64531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1416F310-429F-489B-8970-9640E457FE1B}" type="slidenum">
              <a:rPr lang="zh-CN" altLang="en-US" sz="1400" b="1">
                <a:latin typeface="Verdana" pitchFamily="34" charset="0"/>
              </a:rPr>
              <a:pPr algn="r">
                <a:defRPr/>
              </a:pPr>
              <a:t>‹#›</a:t>
            </a:fld>
            <a:endParaRPr lang="en-US" altLang="zh-CN" sz="1400" b="1">
              <a:latin typeface="Verdana" pitchFamily="34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64531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E049D9E8-681B-4E68-8DC5-6A935BC66DCB}" type="datetime1">
              <a:rPr lang="zh-CN" altLang="en-US" sz="1400" b="1">
                <a:latin typeface="Verdana" pitchFamily="34" charset="0"/>
              </a:rPr>
              <a:pPr>
                <a:defRPr/>
              </a:pPr>
              <a:t>2017/9/8</a:t>
            </a:fld>
            <a:endParaRPr lang="en-US" altLang="zh-CN" sz="1400" b="1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2988" y="1700213"/>
            <a:ext cx="7239000" cy="1447800"/>
          </a:xfrm>
        </p:spPr>
        <p:txBody>
          <a:bodyPr anchor="b"/>
          <a:lstStyle/>
          <a:p>
            <a:pPr algn="ctr" eaLnBrk="1" hangingPunct="1"/>
            <a:r>
              <a:rPr lang="zh-CN" altLang="en-US" sz="4000" dirty="0" smtClean="0">
                <a:solidFill>
                  <a:srgbClr val="000099"/>
                </a:solidFill>
                <a:ea typeface="隶书" pitchFamily="49" charset="-122"/>
              </a:rPr>
              <a:t>数字图像处理</a:t>
            </a:r>
            <a:r>
              <a:rPr lang="zh-CN" altLang="en-US" sz="2000" dirty="0" smtClean="0">
                <a:solidFill>
                  <a:srgbClr val="000099"/>
                </a:solidFill>
              </a:rPr>
              <a:t/>
            </a:r>
            <a:br>
              <a:rPr lang="zh-CN" altLang="en-US" sz="2000" dirty="0" smtClean="0">
                <a:solidFill>
                  <a:srgbClr val="000099"/>
                </a:solidFill>
              </a:rPr>
            </a:br>
            <a:r>
              <a:rPr lang="en-US" altLang="zh-CN" sz="2000" dirty="0" smtClean="0">
                <a:solidFill>
                  <a:srgbClr val="000099"/>
                </a:solidFill>
              </a:rPr>
              <a:t/>
            </a:r>
            <a:br>
              <a:rPr lang="en-US" altLang="zh-CN" sz="2000" dirty="0" smtClean="0">
                <a:solidFill>
                  <a:srgbClr val="000099"/>
                </a:solidFill>
              </a:rPr>
            </a:br>
            <a:r>
              <a:rPr lang="en-US" altLang="zh-CN" sz="2000" dirty="0" smtClean="0">
                <a:solidFill>
                  <a:srgbClr val="000099"/>
                </a:solidFill>
              </a:rPr>
              <a:t/>
            </a:r>
            <a:br>
              <a:rPr lang="en-US" altLang="zh-CN" sz="2000" dirty="0" smtClean="0">
                <a:solidFill>
                  <a:srgbClr val="000099"/>
                </a:solidFill>
              </a:rPr>
            </a:br>
            <a:r>
              <a:rPr lang="en-US" altLang="zh-CN" sz="2000" dirty="0" smtClean="0">
                <a:solidFill>
                  <a:srgbClr val="000099"/>
                </a:solidFill>
              </a:rPr>
              <a:t/>
            </a:r>
            <a:br>
              <a:rPr lang="en-US" altLang="zh-CN" sz="2000" dirty="0" smtClean="0">
                <a:solidFill>
                  <a:srgbClr val="000099"/>
                </a:solidFill>
              </a:rPr>
            </a:br>
            <a:r>
              <a:rPr lang="zh-CN" altLang="en-US" sz="3200" dirty="0" smtClean="0">
                <a:solidFill>
                  <a:srgbClr val="000099"/>
                </a:solidFill>
              </a:rPr>
              <a:t/>
            </a:r>
            <a:br>
              <a:rPr lang="zh-CN" altLang="en-US" sz="3200" dirty="0" smtClean="0">
                <a:solidFill>
                  <a:srgbClr val="000099"/>
                </a:solidFill>
              </a:rPr>
            </a:br>
            <a:r>
              <a:rPr lang="zh-CN" altLang="en-US" sz="6000" dirty="0" smtClean="0">
                <a:solidFill>
                  <a:srgbClr val="FF0000"/>
                </a:solidFill>
              </a:rPr>
              <a:t>图像格式</a:t>
            </a:r>
            <a:endParaRPr lang="zh-CN" altLang="en-US" sz="6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位图信息头</a:t>
            </a:r>
            <a:endParaRPr lang="zh-CN" altLang="en-US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6698" y="716932"/>
            <a:ext cx="7243694" cy="614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调色板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调色板其实是一张映射表，标识颜色索引号与其代表的颜色的对应关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系</a:t>
            </a:r>
            <a:endParaRPr lang="en-US" altLang="zh-CN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它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在文件中的布局就像一个二维数组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palette[N][4],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表示总的颜色索引数，每行的四个元素分别表示该索引对应的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的值，每个分量占一个字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节</a:t>
            </a:r>
            <a:endParaRPr lang="en-US" altLang="zh-CN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不设透明通道时，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。因为前面知道，本图有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个颜色索引，因此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= 256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。索引号就是所在行的行号，对应的颜色就是所在行的四个元素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调色板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索引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b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蓝，绿，红，</a:t>
            </a:r>
            <a:r>
              <a:rPr lang="en-US" altLang="zh-CN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Alpha)</a:t>
            </a:r>
            <a:endParaRPr lang="en-US" altLang="zh-CN" dirty="0" smtClean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号：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dirty="0" err="1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fe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err="1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fa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err="1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fd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00)</a:t>
            </a:r>
          </a:p>
          <a:p>
            <a:pPr lvl="2"/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号：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dirty="0" err="1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fd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f3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err="1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fc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00)</a:t>
            </a:r>
          </a:p>
          <a:p>
            <a:pPr lvl="2"/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号：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(f4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f3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err="1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fc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00)</a:t>
            </a:r>
          </a:p>
          <a:p>
            <a:pPr lvl="2"/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号：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dirty="0" err="1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fc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f2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f4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00)</a:t>
            </a:r>
          </a:p>
          <a:p>
            <a:pPr lvl="2"/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号：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(f6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f2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f2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00)</a:t>
            </a:r>
          </a:p>
          <a:p>
            <a:pPr lvl="2"/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号：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dirty="0" err="1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fb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f9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f6</a:t>
            </a:r>
            <a:r>
              <a:rPr lang="zh-CN" altLang="en-US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00) </a:t>
            </a:r>
            <a:endParaRPr lang="en-US" altLang="zh-CN" dirty="0" smtClean="0">
              <a:solidFill>
                <a:srgbClr val="FF3300"/>
              </a:solidFill>
              <a:cs typeface="+mn-cs"/>
            </a:endParaRPr>
          </a:p>
          <a:p>
            <a:pPr lvl="2"/>
            <a:r>
              <a:rPr lang="en-US" altLang="zh-CN" dirty="0" smtClean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……</a:t>
            </a:r>
            <a:endParaRPr lang="zh-CN" altLang="en-US" dirty="0" smtClean="0">
              <a:solidFill>
                <a:srgbClr val="FF3300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一共有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256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种颜色，每个颜色占用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个字节，就是一共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1024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个字节，再加上前面的文件信息头和位图信息头的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个字节加起来一共是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1078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个字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节</a:t>
            </a:r>
            <a:endParaRPr lang="en-US" altLang="zh-CN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位图数据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每个像素占一个字节，取得这个字节后，以该字节为索引查询相应的颜色，并显示到相应的显示设备上就可以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了</a:t>
            </a:r>
            <a:endParaRPr lang="en-US" altLang="zh-CN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+mn-cs"/>
              </a:rPr>
              <a:t>由</a:t>
            </a:r>
            <a:r>
              <a:rPr lang="zh-CN" altLang="en-US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+mn-cs"/>
              </a:rPr>
              <a:t>于位图信息头中的图像高度是正数，所以位图数据在文件中的排列顺序是从左下角到右上角，以行为主序排</a:t>
            </a:r>
            <a:r>
              <a:rPr lang="zh-CN" altLang="en-US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  <a:cs typeface="+mn-cs"/>
              </a:rPr>
              <a:t>列</a:t>
            </a:r>
            <a:endParaRPr lang="zh-CN" altLang="en-US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  <a:cs typeface="+mn-cs"/>
            </a:endParaRPr>
          </a:p>
          <a:p>
            <a:endParaRPr lang="zh-CN" altLang="en-US" dirty="0"/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7" y="4005064"/>
            <a:ext cx="9066213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对齐规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268760"/>
            <a:ext cx="8496300" cy="51129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默认的扫描的最小单位是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字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节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BMP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像要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求每行的数据的长度必须是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的倍数，如果不够需要进行比特填充（以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填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充）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图数据区的大小就未必是图片宽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每像素字节数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图片高能表示的了，因为每行可能还需要进行比特填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常见格式</a:t>
            </a:r>
            <a:endParaRPr lang="zh-CN" alt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776"/>
            <a:ext cx="8496300" cy="4968974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 BMP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PCX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MacPaint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Tiff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Gif</a:t>
            </a:r>
          </a:p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GEM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IFF/ILBM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Targa</a:t>
            </a:r>
            <a:endParaRPr lang="en-US" altLang="zh-CN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BMP/DIB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WPG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PostScript</a:t>
            </a:r>
          </a:p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Sun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PBM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XBM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JPEG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FITS</a:t>
            </a:r>
          </a:p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DXF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HP-GL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LotusPic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PCL</a:t>
            </a:r>
          </a:p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WMF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EPS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CGM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RIB</a:t>
            </a:r>
          </a:p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FLI/FLC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MPEG</a:t>
            </a:r>
            <a:r>
              <a:rPr lang="zh-CN" alt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PDF</a:t>
            </a:r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52513"/>
            <a:ext cx="8352606" cy="53292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最常见的格式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点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Microsoft Windows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下得到广泛使用，支持稀疏的位元映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射</a:t>
            </a:r>
            <a:endParaRPr lang="en-US" altLang="zh-CN" dirty="0" smtClean="0">
              <a:solidFill>
                <a:srgbClr val="0066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缺点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除了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Microsoft Windows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外，无法在其他环境下使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endParaRPr lang="en-US" altLang="zh-CN" dirty="0" smtClean="0">
              <a:solidFill>
                <a:srgbClr val="0066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变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体 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Windows 3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还可以从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／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 Presentation Manager l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中读取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BMP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文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件</a:t>
            </a:r>
            <a:endParaRPr lang="en-US" altLang="zh-CN" dirty="0" smtClean="0">
              <a:solidFill>
                <a:srgbClr val="0066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综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述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BMP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格式又称为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DIB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，也就是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Microsoft Windows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设备无关位元映射（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Microsoft Device Independent Bitmap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）文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件</a:t>
            </a:r>
            <a:endParaRPr lang="en-US" altLang="zh-CN" dirty="0" smtClean="0">
              <a:solidFill>
                <a:srgbClr val="0066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52513"/>
            <a:ext cx="8424614" cy="5329237"/>
          </a:xfrm>
        </p:spPr>
        <p:txBody>
          <a:bodyPr/>
          <a:lstStyle/>
          <a:p>
            <a:pPr lvl="1"/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Bmp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可以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作任何变换地保存图像像素域的数据，因此成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为取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得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数据的重要来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源</a:t>
            </a:r>
            <a:endParaRPr lang="en-US" altLang="zh-CN" dirty="0" smtClean="0">
              <a:solidFill>
                <a:srgbClr val="0066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的图形用户界面</a:t>
            </a:r>
            <a:r>
              <a:rPr lang="zh-CN" altLang="en-US" sz="2000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graphical user interfaces</a:t>
            </a:r>
            <a:r>
              <a:rPr lang="zh-CN" altLang="en-US" sz="2000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也在它的内建图像子系统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GDI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中对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BMP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格式提供了支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持</a:t>
            </a:r>
            <a:endParaRPr lang="en-US" altLang="zh-CN" dirty="0" smtClean="0">
              <a:solidFill>
                <a:srgbClr val="0066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 smtClean="0">
              <a:solidFill>
                <a:srgbClr val="0066C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Bmp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可以包含每个象点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位元、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位元、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位元、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位元或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位元的图形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位元图形有调色板，而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位元图形则是全彩（</a:t>
            </a:r>
            <a:r>
              <a:rPr lang="en-US" altLang="zh-CN" dirty="0" err="1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TrueColor</a:t>
            </a:r>
            <a:r>
              <a:rPr lang="zh-CN" altLang="en-US" dirty="0" smtClean="0">
                <a:solidFill>
                  <a:srgbClr val="0066CC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dirty="0" smtClean="0">
              <a:solidFill>
                <a:srgbClr val="0066CC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BMP</a:t>
            </a:r>
            <a:r>
              <a:rPr lang="zh-CN" altLang="en-US" sz="3200" dirty="0" smtClean="0"/>
              <a:t>的结构</a:t>
            </a:r>
            <a:endParaRPr lang="zh-CN" alt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776"/>
            <a:ext cx="8496300" cy="4968974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BMP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文件的数据按照从文件头开始的先后顺序分为四个部分：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BMP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文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件头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(bmp file header)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提供文件的格式、大小等信息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位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图信息头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(bitmap information)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提供图像数据的尺寸、位平面数、压缩方式、颜色索引等信息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调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色板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(color palette)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可选，如使用索引来表示图像，调色板就是索引与其对应的颜色的映射表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位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图数据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(bitmap data)</a:t>
            </a:r>
            <a:r>
              <a:rPr lang="zh-CN" altLang="en-US" b="1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就是图像数据</a:t>
            </a:r>
          </a:p>
          <a:p>
            <a:pPr eaLnBrk="1" hangingPunct="1"/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BMP</a:t>
            </a:r>
            <a:r>
              <a:rPr lang="zh-CN" altLang="en-US" sz="3200" dirty="0" smtClean="0"/>
              <a:t>的结构</a:t>
            </a:r>
            <a:endParaRPr lang="zh-CN" alt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496300" cy="496897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一般见到的图像以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位图像为主，即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三种颜色各用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来表示，这样的图像我们称为真彩色，这种情况下是不需要调色板的，也就是所位图信息头后面紧跟的就是位图数据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了</a:t>
            </a:r>
            <a:endParaRPr lang="en-US" altLang="zh-CN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我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们常常见到有这样一种说法：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位图文件从文件头开始偏移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个字节就是位图数据</a:t>
            </a:r>
            <a:endParaRPr lang="zh-CN" alt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zh-CN" alt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005064"/>
            <a:ext cx="833821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BMP</a:t>
            </a:r>
            <a:r>
              <a:rPr lang="zh-CN" altLang="en-US" dirty="0" smtClean="0"/>
              <a:t>的文件头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bmp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文件头定义了如下结构体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tagBITMAPFILEHEADER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{  </a:t>
            </a:r>
            <a:b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UINT16   	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bfType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    </a:t>
            </a:r>
            <a:b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DWORD  	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bfSize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 </a:t>
            </a:r>
            <a:b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UINT16 	bfReserved1; </a:t>
            </a:r>
            <a:b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UINT16 	bfReserved2; </a:t>
            </a:r>
            <a:b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DWORD 	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bfOffBits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} BITMAPFILEHEADER; 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BMP</a:t>
            </a:r>
            <a:r>
              <a:rPr lang="zh-CN" altLang="en-US" dirty="0" smtClean="0"/>
              <a:t>的文件头</a:t>
            </a:r>
            <a:endParaRPr lang="zh-CN" altLang="en-US" dirty="0"/>
          </a:p>
        </p:txBody>
      </p:sp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68339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位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图信息头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义了如下结构体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2200" dirty="0" err="1" smtClean="0">
                <a:solidFill>
                  <a:srgbClr val="0000FF"/>
                </a:solidFill>
                <a:latin typeface="+mn-lt"/>
                <a:ea typeface="+mn-ea"/>
              </a:rPr>
              <a:t>typedef</a:t>
            </a:r>
            <a:r>
              <a:rPr lang="en-US" altLang="zh-CN" sz="2200" dirty="0" smtClean="0">
                <a:solidFill>
                  <a:srgbClr val="0000FF"/>
                </a:solidFill>
                <a:latin typeface="+mn-lt"/>
                <a:ea typeface="+mn-ea"/>
              </a:rPr>
              <a:t> </a:t>
            </a:r>
            <a:r>
              <a:rPr lang="en-US" altLang="zh-CN" sz="2200" dirty="0" err="1" smtClean="0">
                <a:solidFill>
                  <a:srgbClr val="0000FF"/>
                </a:solidFill>
                <a:latin typeface="+mn-lt"/>
                <a:ea typeface="+mn-ea"/>
              </a:rPr>
              <a:t>struct</a:t>
            </a:r>
            <a:r>
              <a:rPr lang="en-US" altLang="zh-CN" sz="2200" dirty="0" smtClean="0">
                <a:solidFill>
                  <a:srgbClr val="0000FF"/>
                </a:solidFill>
                <a:latin typeface="+mn-lt"/>
                <a:ea typeface="+mn-ea"/>
              </a:rPr>
              <a:t> </a:t>
            </a:r>
            <a:r>
              <a:rPr lang="en-US" altLang="zh-CN" sz="2200" dirty="0" err="1" smtClean="0">
                <a:solidFill>
                  <a:srgbClr val="0000FF"/>
                </a:solidFill>
                <a:latin typeface="+mn-lt"/>
                <a:ea typeface="+mn-ea"/>
              </a:rPr>
              <a:t>tagBITMAPINFOHEADER</a:t>
            </a:r>
            <a:r>
              <a:rPr lang="en-US" altLang="zh-CN" sz="2200" dirty="0" smtClean="0">
                <a:solidFill>
                  <a:srgbClr val="0000FF"/>
                </a:solidFill>
                <a:latin typeface="+mn-lt"/>
                <a:ea typeface="+mn-ea"/>
              </a:rPr>
              <a:t/>
            </a:r>
            <a:br>
              <a:rPr lang="en-US" altLang="zh-CN" sz="2200" dirty="0" smtClean="0">
                <a:solidFill>
                  <a:srgbClr val="0000FF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0000FF"/>
                </a:solidFill>
                <a:latin typeface="+mn-lt"/>
                <a:ea typeface="+mn-ea"/>
              </a:rPr>
              <a:t> {</a:t>
            </a:r>
            <a:br>
              <a:rPr lang="en-US" altLang="zh-CN" sz="2200" dirty="0" smtClean="0">
                <a:solidFill>
                  <a:srgbClr val="0000FF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0000FF"/>
                </a:solidFill>
                <a:latin typeface="+mn-lt"/>
                <a:ea typeface="+mn-ea"/>
              </a:rPr>
              <a:t>		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DWORD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 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</a:t>
            </a:r>
            <a:r>
              <a:rPr lang="en-US" altLang="zh-CN" sz="2200" dirty="0" err="1" smtClean="0">
                <a:solidFill>
                  <a:srgbClr val="FF3300"/>
                </a:solidFill>
                <a:latin typeface="+mn-lt"/>
                <a:ea typeface="+mn-ea"/>
              </a:rPr>
              <a:t>biSize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; </a:t>
            </a:r>
            <a:b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	LONG		</a:t>
            </a:r>
            <a:r>
              <a:rPr lang="en-US" altLang="zh-CN" sz="2200" dirty="0" err="1" smtClean="0">
                <a:solidFill>
                  <a:srgbClr val="FF3300"/>
                </a:solidFill>
                <a:latin typeface="+mn-lt"/>
                <a:ea typeface="+mn-ea"/>
              </a:rPr>
              <a:t>biWidth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; </a:t>
            </a:r>
            <a:b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	LONG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 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</a:t>
            </a:r>
            <a:r>
              <a:rPr lang="en-US" altLang="zh-CN" sz="2200" dirty="0" err="1" smtClean="0">
                <a:solidFill>
                  <a:srgbClr val="FF3300"/>
                </a:solidFill>
                <a:latin typeface="+mn-lt"/>
                <a:ea typeface="+mn-ea"/>
              </a:rPr>
              <a:t>biHeight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; </a:t>
            </a:r>
            <a:b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	WORD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 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</a:t>
            </a:r>
            <a:r>
              <a:rPr lang="en-US" altLang="zh-CN" sz="2200" dirty="0" err="1" smtClean="0">
                <a:solidFill>
                  <a:srgbClr val="FF3300"/>
                </a:solidFill>
                <a:latin typeface="+mn-lt"/>
                <a:ea typeface="+mn-ea"/>
              </a:rPr>
              <a:t>biPlanes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; </a:t>
            </a:r>
            <a:b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	WORD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 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</a:t>
            </a:r>
            <a:r>
              <a:rPr lang="en-US" altLang="zh-CN" sz="2200" dirty="0" err="1" smtClean="0">
                <a:solidFill>
                  <a:srgbClr val="FF3300"/>
                </a:solidFill>
                <a:latin typeface="+mn-lt"/>
                <a:ea typeface="+mn-ea"/>
              </a:rPr>
              <a:t>biBitCount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; </a:t>
            </a:r>
            <a:b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	DWORD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 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</a:t>
            </a:r>
            <a:r>
              <a:rPr lang="en-US" altLang="zh-CN" sz="2200" dirty="0" err="1" smtClean="0">
                <a:solidFill>
                  <a:srgbClr val="FF3300"/>
                </a:solidFill>
                <a:latin typeface="+mn-lt"/>
                <a:ea typeface="+mn-ea"/>
              </a:rPr>
              <a:t>biCompression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; </a:t>
            </a:r>
            <a:b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	DWORD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 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</a:t>
            </a:r>
            <a:r>
              <a:rPr lang="en-US" altLang="zh-CN" sz="2200" dirty="0" err="1" smtClean="0">
                <a:solidFill>
                  <a:srgbClr val="FF3300"/>
                </a:solidFill>
                <a:latin typeface="+mn-lt"/>
                <a:ea typeface="+mn-ea"/>
              </a:rPr>
              <a:t>biSizeImage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; </a:t>
            </a:r>
            <a:b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	LONG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 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</a:t>
            </a:r>
            <a:r>
              <a:rPr lang="en-US" altLang="zh-CN" sz="2200" dirty="0" err="1" smtClean="0">
                <a:solidFill>
                  <a:srgbClr val="FF3300"/>
                </a:solidFill>
                <a:latin typeface="+mn-lt"/>
                <a:ea typeface="+mn-ea"/>
              </a:rPr>
              <a:t>biXPelsPerMeter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; </a:t>
            </a:r>
            <a:b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	LONG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 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</a:t>
            </a:r>
            <a:r>
              <a:rPr lang="en-US" altLang="zh-CN" sz="2200" dirty="0" err="1" smtClean="0">
                <a:solidFill>
                  <a:srgbClr val="FF3300"/>
                </a:solidFill>
                <a:latin typeface="+mn-lt"/>
                <a:ea typeface="+mn-ea"/>
              </a:rPr>
              <a:t>biYPelsPerMeter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; </a:t>
            </a:r>
            <a:b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	DWORD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 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</a:t>
            </a:r>
            <a:r>
              <a:rPr lang="en-US" altLang="zh-CN" sz="2200" dirty="0" err="1" smtClean="0">
                <a:solidFill>
                  <a:srgbClr val="FF3300"/>
                </a:solidFill>
                <a:latin typeface="+mn-lt"/>
                <a:ea typeface="+mn-ea"/>
              </a:rPr>
              <a:t>biClrUsed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; </a:t>
            </a:r>
            <a:b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	DWORD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 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	</a:t>
            </a:r>
            <a:r>
              <a:rPr lang="en-US" altLang="zh-CN" sz="2200" dirty="0" err="1" smtClean="0">
                <a:solidFill>
                  <a:srgbClr val="FF3300"/>
                </a:solidFill>
                <a:latin typeface="+mn-lt"/>
                <a:ea typeface="+mn-ea"/>
              </a:rPr>
              <a:t>biClrImportant</a:t>
            </a:r>
            <a: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  <a:t>;</a:t>
            </a:r>
            <a:br>
              <a:rPr lang="en-US" altLang="zh-CN" sz="2200" dirty="0" smtClean="0">
                <a:solidFill>
                  <a:srgbClr val="FF3300"/>
                </a:solidFill>
                <a:latin typeface="+mn-lt"/>
                <a:ea typeface="+mn-ea"/>
              </a:rPr>
            </a:br>
            <a:r>
              <a:rPr lang="en-US" altLang="zh-CN" sz="2200" dirty="0" smtClean="0">
                <a:solidFill>
                  <a:srgbClr val="0000FF"/>
                </a:solidFill>
                <a:latin typeface="+mn-lt"/>
                <a:ea typeface="+mn-ea"/>
              </a:rPr>
              <a:t>} BITMAPINFOHEADER;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004TGp_general_diagram_v2">
  <a:themeElements>
    <a:clrScheme name="c004TGp_general_diagram_v2 3">
      <a:dk1>
        <a:srgbClr val="000000"/>
      </a:dk1>
      <a:lt1>
        <a:srgbClr val="FFFFFF"/>
      </a:lt1>
      <a:dk2>
        <a:srgbClr val="000066"/>
      </a:dk2>
      <a:lt2>
        <a:srgbClr val="B2B2B2"/>
      </a:lt2>
      <a:accent1>
        <a:srgbClr val="3B8DDF"/>
      </a:accent1>
      <a:accent2>
        <a:srgbClr val="0099CC"/>
      </a:accent2>
      <a:accent3>
        <a:srgbClr val="FFFFFF"/>
      </a:accent3>
      <a:accent4>
        <a:srgbClr val="000000"/>
      </a:accent4>
      <a:accent5>
        <a:srgbClr val="AFC5EC"/>
      </a:accent5>
      <a:accent6>
        <a:srgbClr val="008AB9"/>
      </a:accent6>
      <a:hlink>
        <a:srgbClr val="5A94A8"/>
      </a:hlink>
      <a:folHlink>
        <a:srgbClr val="6666FF"/>
      </a:folHlink>
    </a:clrScheme>
    <a:fontScheme name="c004TGp_general_diagram_v2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004TGp_general_diagram_v2 1">
        <a:dk1>
          <a:srgbClr val="000000"/>
        </a:dk1>
        <a:lt1>
          <a:srgbClr val="FFFFFF"/>
        </a:lt1>
        <a:dk2>
          <a:srgbClr val="000066"/>
        </a:dk2>
        <a:lt2>
          <a:srgbClr val="B2B2B2"/>
        </a:lt2>
        <a:accent1>
          <a:srgbClr val="6AB897"/>
        </a:accent1>
        <a:accent2>
          <a:srgbClr val="FF7C80"/>
        </a:accent2>
        <a:accent3>
          <a:srgbClr val="FFFFFF"/>
        </a:accent3>
        <a:accent4>
          <a:srgbClr val="000000"/>
        </a:accent4>
        <a:accent5>
          <a:srgbClr val="B9D8C9"/>
        </a:accent5>
        <a:accent6>
          <a:srgbClr val="E77073"/>
        </a:accent6>
        <a:hlink>
          <a:srgbClr val="5A94A8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04TGp_general_diagram_v2 2">
        <a:dk1>
          <a:srgbClr val="000066"/>
        </a:dk1>
        <a:lt1>
          <a:srgbClr val="FFFFFF"/>
        </a:lt1>
        <a:dk2>
          <a:srgbClr val="4069EC"/>
        </a:dk2>
        <a:lt2>
          <a:srgbClr val="B2B2B2"/>
        </a:lt2>
        <a:accent1>
          <a:srgbClr val="8DA75F"/>
        </a:accent1>
        <a:accent2>
          <a:srgbClr val="CCCC00"/>
        </a:accent2>
        <a:accent3>
          <a:srgbClr val="FFFFFF"/>
        </a:accent3>
        <a:accent4>
          <a:srgbClr val="000056"/>
        </a:accent4>
        <a:accent5>
          <a:srgbClr val="C5D0B6"/>
        </a:accent5>
        <a:accent6>
          <a:srgbClr val="B9B900"/>
        </a:accent6>
        <a:hlink>
          <a:srgbClr val="3B5AB1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04TGp_general_diagram_v2 3">
        <a:dk1>
          <a:srgbClr val="000000"/>
        </a:dk1>
        <a:lt1>
          <a:srgbClr val="FFFFFF"/>
        </a:lt1>
        <a:dk2>
          <a:srgbClr val="000066"/>
        </a:dk2>
        <a:lt2>
          <a:srgbClr val="B2B2B2"/>
        </a:lt2>
        <a:accent1>
          <a:srgbClr val="3B8DDF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AFC5EC"/>
        </a:accent5>
        <a:accent6>
          <a:srgbClr val="008AB9"/>
        </a:accent6>
        <a:hlink>
          <a:srgbClr val="5A94A8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12369</TotalTime>
  <Words>1079</Words>
  <Application>Microsoft Office PowerPoint</Application>
  <PresentationFormat>全屏显示(4:3)</PresentationFormat>
  <Paragraphs>69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宋体</vt:lpstr>
      <vt:lpstr>华文中宋</vt:lpstr>
      <vt:lpstr>Wingdings</vt:lpstr>
      <vt:lpstr>Verdana</vt:lpstr>
      <vt:lpstr>隶书</vt:lpstr>
      <vt:lpstr>Basemic Times</vt:lpstr>
      <vt:lpstr>黑体</vt:lpstr>
      <vt:lpstr>Webdings</vt:lpstr>
      <vt:lpstr>Symbol</vt:lpstr>
      <vt:lpstr>仿宋_GB2312</vt:lpstr>
      <vt:lpstr>Times New Roman</vt:lpstr>
      <vt:lpstr>楷体_GB2312</vt:lpstr>
      <vt:lpstr>Arial Unicode MS</vt:lpstr>
      <vt:lpstr>Gulim</vt:lpstr>
      <vt:lpstr>Tahoma</vt:lpstr>
      <vt:lpstr>-윤고딕120</vt:lpstr>
      <vt:lpstr>Wingdings 3</vt:lpstr>
      <vt:lpstr>Nina</vt:lpstr>
      <vt:lpstr>新宋体</vt:lpstr>
      <vt:lpstr>自定义设计方案</vt:lpstr>
      <vt:lpstr>c004TGp_general_diagram_v2</vt:lpstr>
      <vt:lpstr>数字图像处理     图像格式</vt:lpstr>
      <vt:lpstr>常见格式</vt:lpstr>
      <vt:lpstr>BMP</vt:lpstr>
      <vt:lpstr>BMP</vt:lpstr>
      <vt:lpstr>BMP的结构</vt:lpstr>
      <vt:lpstr>BMP的结构</vt:lpstr>
      <vt:lpstr>BMP的文件头</vt:lpstr>
      <vt:lpstr>BMP的文件头</vt:lpstr>
      <vt:lpstr>位图信息头</vt:lpstr>
      <vt:lpstr>位图信息头</vt:lpstr>
      <vt:lpstr>调色板</vt:lpstr>
      <vt:lpstr>调色板</vt:lpstr>
      <vt:lpstr>位图数据</vt:lpstr>
      <vt:lpstr>对齐规则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分离型可转换公司债券定价模型的分析</dc:title>
  <dc:creator>qiaominyang</dc:creator>
  <cp:lastModifiedBy>Administrator</cp:lastModifiedBy>
  <cp:revision>1208</cp:revision>
  <dcterms:created xsi:type="dcterms:W3CDTF">2007-06-23T03:25:59Z</dcterms:created>
  <dcterms:modified xsi:type="dcterms:W3CDTF">2017-09-08T02:32:13Z</dcterms:modified>
</cp:coreProperties>
</file>