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785" r:id="rId3"/>
    <p:sldId id="789" r:id="rId4"/>
    <p:sldId id="790" r:id="rId5"/>
    <p:sldId id="787" r:id="rId6"/>
    <p:sldId id="786" r:id="rId7"/>
    <p:sldId id="788" r:id="rId8"/>
    <p:sldId id="795" r:id="rId9"/>
    <p:sldId id="792" r:id="rId10"/>
    <p:sldId id="793" r:id="rId11"/>
    <p:sldId id="794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3300"/>
    <a:srgbClr val="0066CC"/>
    <a:srgbClr val="000066"/>
    <a:srgbClr val="33CC33"/>
    <a:srgbClr val="FFFF00"/>
    <a:srgbClr val="00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8" autoAdjust="0"/>
    <p:restoredTop sz="83729" autoAdjust="0"/>
  </p:normalViewPr>
  <p:slideViewPr>
    <p:cSldViewPr>
      <p:cViewPr varScale="1">
        <p:scale>
          <a:sx n="90" d="100"/>
          <a:sy n="90" d="100"/>
        </p:scale>
        <p:origin x="-20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70"/>
    </p:cViewPr>
  </p:sorterViewPr>
  <p:notesViewPr>
    <p:cSldViewPr>
      <p:cViewPr varScale="1">
        <p:scale>
          <a:sx n="59" d="100"/>
          <a:sy n="59" d="100"/>
        </p:scale>
        <p:origin x="-1740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41628CF-9C0D-4925-B953-C3874749B7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4BD59B0-A966-492A-83FC-DBA075CEF0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750" y="260350"/>
            <a:ext cx="7800975" cy="5762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39750" y="260350"/>
            <a:ext cx="7800975" cy="5762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171950" cy="53292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96075" y="133350"/>
            <a:ext cx="2124075" cy="6248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133350"/>
            <a:ext cx="6219825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7" descr="{8AE0634A-FE85-453A-B94B-A8C834788B72}0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227763" y="0"/>
            <a:ext cx="2916237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184" name="Rectangle 8"/>
          <p:cNvSpPr>
            <a:spLocks noChangeArrowheads="1"/>
          </p:cNvSpPr>
          <p:nvPr/>
        </p:nvSpPr>
        <p:spPr bwMode="gray">
          <a:xfrm>
            <a:off x="2800350" y="7938"/>
            <a:ext cx="3438525" cy="2682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  <p:sp>
        <p:nvSpPr>
          <p:cNvPr id="50185" name="Rectangle 9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1800">
              <a:latin typeface="Arial" charset="0"/>
            </a:endParaRPr>
          </a:p>
        </p:txBody>
      </p:sp>
      <p:grpSp>
        <p:nvGrpSpPr>
          <p:cNvPr id="8197" name="Group 13"/>
          <p:cNvGrpSpPr>
            <a:grpSpLocks/>
          </p:cNvGrpSpPr>
          <p:nvPr/>
        </p:nvGrpSpPr>
        <p:grpSpPr bwMode="auto">
          <a:xfrm>
            <a:off x="-3175" y="269875"/>
            <a:ext cx="9147175" cy="566738"/>
            <a:chOff x="0" y="432"/>
            <a:chExt cx="5760" cy="384"/>
          </a:xfrm>
        </p:grpSpPr>
        <p:sp>
          <p:nvSpPr>
            <p:cNvPr id="50190" name="Rectangle 14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rgbClr val="17347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50191" name="Rectangle 15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rgbClr val="17347D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</p:grpSp>
      <p:sp>
        <p:nvSpPr>
          <p:cNvPr id="8198" name="Rectangle 16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260350"/>
            <a:ext cx="780097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8199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6063" y="0"/>
            <a:ext cx="274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496300" cy="532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4531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1" smtClean="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数字图像处理</a:t>
            </a:r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 bwMode="white">
          <a:xfrm>
            <a:off x="827088" y="133350"/>
            <a:ext cx="777716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6805" name="Line 5"/>
          <p:cNvSpPr>
            <a:spLocks noChangeShapeType="1"/>
          </p:cNvSpPr>
          <p:nvPr/>
        </p:nvSpPr>
        <p:spPr bwMode="auto">
          <a:xfrm>
            <a:off x="250825" y="836613"/>
            <a:ext cx="8642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pic>
        <p:nvPicPr>
          <p:cNvPr id="9222" name="Picture 33"/>
          <p:cNvPicPr>
            <a:picLocks noChangeAspect="1" noChangeArrowheads="1"/>
          </p:cNvPicPr>
          <p:nvPr/>
        </p:nvPicPr>
        <p:blipFill>
          <a:blip r:embed="rId13" cstate="print"/>
          <a:srcRect r="86101" b="2618"/>
          <a:stretch>
            <a:fillRect/>
          </a:stretch>
        </p:blipFill>
        <p:spPr bwMode="auto">
          <a:xfrm>
            <a:off x="38100" y="25400"/>
            <a:ext cx="750888" cy="765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6804025" y="64531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1416F310-429F-489B-8970-9640E457FE1B}" type="slidenum">
              <a:rPr lang="zh-CN" altLang="en-US" sz="1400" b="1">
                <a:latin typeface="Verdana" pitchFamily="34" charset="0"/>
              </a:rPr>
              <a:pPr algn="r">
                <a:defRPr/>
              </a:pPr>
              <a:t>‹#›</a:t>
            </a:fld>
            <a:endParaRPr lang="en-US" altLang="zh-CN" sz="1400" b="1">
              <a:latin typeface="Verdana" pitchFamily="34" charset="0"/>
            </a:endParaRPr>
          </a:p>
        </p:txBody>
      </p:sp>
      <p:sp>
        <p:nvSpPr>
          <p:cNvPr id="76808" name="Rectangle 8"/>
          <p:cNvSpPr>
            <a:spLocks noChangeArrowheads="1"/>
          </p:cNvSpPr>
          <p:nvPr/>
        </p:nvSpPr>
        <p:spPr bwMode="auto">
          <a:xfrm>
            <a:off x="0" y="64531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E049D9E8-681B-4E68-8DC5-6A935BC66DCB}" type="datetime1">
              <a:rPr lang="zh-CN" altLang="en-US" sz="1400" b="1">
                <a:latin typeface="Verdana" pitchFamily="34" charset="0"/>
              </a:rPr>
              <a:pPr>
                <a:defRPr/>
              </a:pPr>
              <a:t>2017/9/11</a:t>
            </a:fld>
            <a:endParaRPr lang="en-US" altLang="zh-CN" sz="1400" b="1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042988" y="1700213"/>
            <a:ext cx="7239000" cy="1447800"/>
          </a:xfrm>
        </p:spPr>
        <p:txBody>
          <a:bodyPr anchor="b"/>
          <a:lstStyle/>
          <a:p>
            <a:pPr algn="ctr" eaLnBrk="1" hangingPunct="1"/>
            <a:r>
              <a:rPr lang="zh-CN" altLang="en-US" sz="4000" dirty="0" smtClean="0">
                <a:solidFill>
                  <a:srgbClr val="000099"/>
                </a:solidFill>
                <a:ea typeface="隶书" pitchFamily="49" charset="-122"/>
              </a:rPr>
              <a:t>数字图像处理</a:t>
            </a:r>
            <a:r>
              <a:rPr lang="zh-CN" altLang="en-US" sz="2000" dirty="0" smtClean="0">
                <a:solidFill>
                  <a:srgbClr val="000099"/>
                </a:solidFill>
              </a:rPr>
              <a:t/>
            </a:r>
            <a:br>
              <a:rPr lang="zh-CN" altLang="en-US" sz="2000" dirty="0" smtClean="0">
                <a:solidFill>
                  <a:srgbClr val="000099"/>
                </a:solidFill>
              </a:rPr>
            </a:br>
            <a:r>
              <a:rPr lang="en-US" altLang="zh-CN" sz="2000" dirty="0" smtClean="0">
                <a:solidFill>
                  <a:srgbClr val="000099"/>
                </a:solidFill>
              </a:rPr>
              <a:t/>
            </a:r>
            <a:br>
              <a:rPr lang="en-US" altLang="zh-CN" sz="2000" dirty="0" smtClean="0">
                <a:solidFill>
                  <a:srgbClr val="000099"/>
                </a:solidFill>
              </a:rPr>
            </a:br>
            <a:r>
              <a:rPr lang="en-US" altLang="zh-CN" sz="2000" dirty="0" smtClean="0">
                <a:solidFill>
                  <a:srgbClr val="000099"/>
                </a:solidFill>
              </a:rPr>
              <a:t/>
            </a:r>
            <a:br>
              <a:rPr lang="en-US" altLang="zh-CN" sz="2000" dirty="0" smtClean="0">
                <a:solidFill>
                  <a:srgbClr val="000099"/>
                </a:solidFill>
              </a:rPr>
            </a:br>
            <a:r>
              <a:rPr lang="en-US" altLang="zh-CN" sz="2000" dirty="0" smtClean="0">
                <a:solidFill>
                  <a:srgbClr val="000099"/>
                </a:solidFill>
              </a:rPr>
              <a:t/>
            </a:r>
            <a:br>
              <a:rPr lang="en-US" altLang="zh-CN" sz="2000" dirty="0" smtClean="0">
                <a:solidFill>
                  <a:srgbClr val="000099"/>
                </a:solidFill>
              </a:rPr>
            </a:br>
            <a:r>
              <a:rPr lang="zh-CN" altLang="en-US" sz="3200" dirty="0" smtClean="0">
                <a:solidFill>
                  <a:srgbClr val="000099"/>
                </a:solidFill>
              </a:rPr>
              <a:t/>
            </a:r>
            <a:br>
              <a:rPr lang="zh-CN" altLang="en-US" sz="3200" dirty="0" smtClean="0">
                <a:solidFill>
                  <a:srgbClr val="000099"/>
                </a:solidFill>
              </a:rPr>
            </a:br>
            <a:r>
              <a:rPr lang="zh-CN" altLang="en-US" sz="6000" dirty="0" smtClean="0">
                <a:solidFill>
                  <a:srgbClr val="FF0000"/>
                </a:solidFill>
              </a:rPr>
              <a:t>卷积计</a:t>
            </a:r>
            <a:r>
              <a:rPr lang="zh-CN" altLang="en-US" sz="6000" dirty="0" smtClean="0">
                <a:solidFill>
                  <a:srgbClr val="FF0000"/>
                </a:solidFill>
              </a:rPr>
              <a:t>算</a:t>
            </a:r>
            <a:endParaRPr lang="zh-CN" altLang="en-US" sz="6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00FF"/>
                </a:solidFill>
              </a:rPr>
              <a:t>卷积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980728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二维卷</a:t>
            </a:r>
            <a:r>
              <a:rPr lang="zh-CN" altLang="en-US" sz="2400" dirty="0" smtClean="0">
                <a:solidFill>
                  <a:srgbClr val="FF0000"/>
                </a:solidFill>
              </a:rPr>
              <a:t>积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988840"/>
            <a:ext cx="6120680" cy="5038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836712"/>
            <a:ext cx="7198474" cy="1175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椭圆 6"/>
          <p:cNvSpPr/>
          <p:nvPr/>
        </p:nvSpPr>
        <p:spPr>
          <a:xfrm>
            <a:off x="8100392" y="1268760"/>
            <a:ext cx="792088" cy="36004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03848" y="3933056"/>
            <a:ext cx="576064" cy="504056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77111" y="2583712"/>
            <a:ext cx="576064" cy="504056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00FF"/>
                </a:solidFill>
              </a:rPr>
              <a:t>卷积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208912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卷积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</a:rPr>
              <a:t> Convolution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）是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分析数学中一种重要的运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算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R1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上的两个可积函数，作积分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可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以证明，关于几乎所有的实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数 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，上述积分是存在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这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样，随着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的不同取值，这个积分就定义了一个新函数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，称为函数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的卷积，记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sz="28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800" b="1" dirty="0" smtClean="0">
                <a:solidFill>
                  <a:srgbClr val="FF33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*</a:t>
            </a:r>
            <a:r>
              <a:rPr lang="en-US" altLang="zh-CN" sz="28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)(</a:t>
            </a:r>
            <a:r>
              <a:rPr lang="en-US" altLang="zh-CN" sz="2800" b="1" i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800" b="1" dirty="0" smtClean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060848"/>
            <a:ext cx="280508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00FF"/>
                </a:solidFill>
              </a:rPr>
              <a:t>卷积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2089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FF3300"/>
                </a:solidFill>
              </a:rPr>
              <a:t>卷</a:t>
            </a:r>
            <a:r>
              <a:rPr lang="zh-CN" altLang="en-US" sz="2400" dirty="0" smtClean="0">
                <a:solidFill>
                  <a:srgbClr val="FF3300"/>
                </a:solidFill>
              </a:rPr>
              <a:t>积是两个变量在某范围内相乘后求和的结</a:t>
            </a:r>
            <a:r>
              <a:rPr lang="zh-CN" altLang="en-US" sz="2400" dirty="0" smtClean="0">
                <a:solidFill>
                  <a:srgbClr val="FF3300"/>
                </a:solidFill>
              </a:rPr>
              <a:t>果</a:t>
            </a:r>
            <a:endParaRPr lang="en-US" altLang="zh-CN" sz="2400" dirty="0" smtClean="0">
              <a:solidFill>
                <a:srgbClr val="FF33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3300"/>
                </a:solidFill>
              </a:rPr>
              <a:t> </a:t>
            </a:r>
            <a:r>
              <a:rPr lang="zh-CN" altLang="en-US" sz="2400" dirty="0" smtClean="0">
                <a:solidFill>
                  <a:srgbClr val="FF3300"/>
                </a:solidFill>
              </a:rPr>
              <a:t> 离散情况</a:t>
            </a:r>
            <a:endParaRPr lang="en-US" altLang="zh-CN" sz="2400" dirty="0" smtClean="0">
              <a:solidFill>
                <a:srgbClr val="FF330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zh-CN" altLang="en-US" sz="2400" dirty="0" smtClean="0"/>
              <a:t> </a:t>
            </a:r>
            <a:r>
              <a:rPr lang="zh-CN" altLang="en-US" sz="2400" dirty="0" smtClean="0"/>
              <a:t>如</a:t>
            </a:r>
            <a:r>
              <a:rPr lang="zh-CN" altLang="en-US" sz="2400" dirty="0" smtClean="0"/>
              <a:t>果卷积的变量是序列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/>
              <a:t>，则卷积的结</a:t>
            </a:r>
            <a:r>
              <a:rPr lang="zh-CN" altLang="en-US" sz="2400" dirty="0" smtClean="0"/>
              <a:t>果：</a:t>
            </a:r>
            <a:endParaRPr lang="en-US" altLang="zh-CN" sz="2400" dirty="0" smtClean="0"/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时序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时，序列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(-</a:t>
            </a:r>
            <a:r>
              <a:rPr lang="en-US" altLang="zh-CN" sz="24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的时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序 </a:t>
            </a:r>
            <a:r>
              <a:rPr lang="en-US" altLang="zh-CN" sz="24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取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反的结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果</a:t>
            </a:r>
            <a:endParaRPr lang="en-US" altLang="zh-CN" sz="2400" dirty="0" smtClean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时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序取反使得</a:t>
            </a:r>
            <a:r>
              <a:rPr lang="en-US" altLang="zh-CN" sz="2400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以纵轴为中心翻转</a:t>
            </a:r>
            <a:r>
              <a:rPr lang="en-US" altLang="zh-CN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180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度，所以这种相乘后求和的计算法称为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卷积和</a:t>
            </a:r>
            <a:r>
              <a:rPr lang="zh-CN" altLang="en-US" sz="2400" dirty="0" smtClean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，简称</a:t>
            </a:r>
            <a:r>
              <a:rPr lang="zh-CN" alt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卷积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636912"/>
            <a:ext cx="532321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juanji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412776"/>
            <a:ext cx="7239333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istrator\Desktop\juanji-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268760"/>
            <a:ext cx="3924300" cy="3448050"/>
          </a:xfrm>
          <a:prstGeom prst="rect">
            <a:avLst/>
          </a:prstGeom>
          <a:noFill/>
        </p:spPr>
      </p:pic>
      <p:pic>
        <p:nvPicPr>
          <p:cNvPr id="2051" name="Picture 3" descr="C:\Users\Administrator\Desktop\juanji-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1268760"/>
            <a:ext cx="3667125" cy="350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istrator\Desktop\juanji-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412776"/>
            <a:ext cx="3733800" cy="3467100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1412776"/>
            <a:ext cx="361950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00FF"/>
                </a:solidFill>
              </a:rPr>
              <a:t>卷积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20891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二维卷</a:t>
            </a:r>
            <a:r>
              <a:rPr lang="zh-CN" altLang="en-US" sz="2400" dirty="0" smtClean="0">
                <a:solidFill>
                  <a:srgbClr val="FF0000"/>
                </a:solidFill>
              </a:rPr>
              <a:t>积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zh-CN" altLang="en-US" sz="2400" dirty="0" smtClean="0"/>
              <a:t> </a:t>
            </a:r>
            <a:r>
              <a:rPr lang="zh-CN" altLang="en-US" sz="2400" dirty="0" smtClean="0">
                <a:solidFill>
                  <a:srgbClr val="0000FF"/>
                </a:solidFill>
              </a:rPr>
              <a:t>离</a:t>
            </a:r>
            <a:r>
              <a:rPr lang="zh-CN" altLang="en-US" sz="2400" dirty="0" smtClean="0">
                <a:solidFill>
                  <a:srgbClr val="0000FF"/>
                </a:solidFill>
              </a:rPr>
              <a:t>散二维卷积公式：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844824"/>
            <a:ext cx="7448406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717031"/>
            <a:ext cx="6984776" cy="943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00FF"/>
                </a:solidFill>
              </a:rPr>
              <a:t>卷积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矩阵形式的计算</a:t>
            </a:r>
            <a:endParaRPr lang="en-US" altLang="zh-CN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060848"/>
            <a:ext cx="7630632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116632"/>
            <a:ext cx="6480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00FF"/>
                </a:solidFill>
              </a:rPr>
              <a:t>卷积</a:t>
            </a:r>
            <a:endParaRPr lang="zh-CN" altLang="en-US" sz="4000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196752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zh-CN" altLang="en-US" sz="2400" dirty="0" smtClean="0">
                <a:solidFill>
                  <a:srgbClr val="FF0000"/>
                </a:solidFill>
              </a:rPr>
              <a:t>二维卷</a:t>
            </a:r>
            <a:r>
              <a:rPr lang="zh-CN" altLang="en-US" sz="2400" dirty="0" smtClean="0">
                <a:solidFill>
                  <a:srgbClr val="FF0000"/>
                </a:solidFill>
              </a:rPr>
              <a:t>积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916832"/>
            <a:ext cx="817567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004TGp_general_diagram_v2">
  <a:themeElements>
    <a:clrScheme name="c004TGp_general_diagram_v2 3">
      <a:dk1>
        <a:srgbClr val="000000"/>
      </a:dk1>
      <a:lt1>
        <a:srgbClr val="FFFFFF"/>
      </a:lt1>
      <a:dk2>
        <a:srgbClr val="000066"/>
      </a:dk2>
      <a:lt2>
        <a:srgbClr val="B2B2B2"/>
      </a:lt2>
      <a:accent1>
        <a:srgbClr val="3B8DDF"/>
      </a:accent1>
      <a:accent2>
        <a:srgbClr val="0099CC"/>
      </a:accent2>
      <a:accent3>
        <a:srgbClr val="FFFFFF"/>
      </a:accent3>
      <a:accent4>
        <a:srgbClr val="000000"/>
      </a:accent4>
      <a:accent5>
        <a:srgbClr val="AFC5EC"/>
      </a:accent5>
      <a:accent6>
        <a:srgbClr val="008AB9"/>
      </a:accent6>
      <a:hlink>
        <a:srgbClr val="5A94A8"/>
      </a:hlink>
      <a:folHlink>
        <a:srgbClr val="6666FF"/>
      </a:folHlink>
    </a:clrScheme>
    <a:fontScheme name="c004TGp_general_diagram_v2">
      <a:majorFont>
        <a:latin typeface="Arial"/>
        <a:ea typeface="华文中宋"/>
        <a:cs typeface=""/>
      </a:majorFont>
      <a:minorFont>
        <a:latin typeface="Arial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004TGp_general_diagram_v2 1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6AB897"/>
        </a:accent1>
        <a:accent2>
          <a:srgbClr val="FF7C80"/>
        </a:accent2>
        <a:accent3>
          <a:srgbClr val="FFFFFF"/>
        </a:accent3>
        <a:accent4>
          <a:srgbClr val="000000"/>
        </a:accent4>
        <a:accent5>
          <a:srgbClr val="B9D8C9"/>
        </a:accent5>
        <a:accent6>
          <a:srgbClr val="E77073"/>
        </a:accent6>
        <a:hlink>
          <a:srgbClr val="5A94A8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04TGp_general_diagram_v2 2">
        <a:dk1>
          <a:srgbClr val="000066"/>
        </a:dk1>
        <a:lt1>
          <a:srgbClr val="FFFFFF"/>
        </a:lt1>
        <a:dk2>
          <a:srgbClr val="4069EC"/>
        </a:dk2>
        <a:lt2>
          <a:srgbClr val="B2B2B2"/>
        </a:lt2>
        <a:accent1>
          <a:srgbClr val="8DA75F"/>
        </a:accent1>
        <a:accent2>
          <a:srgbClr val="CCCC00"/>
        </a:accent2>
        <a:accent3>
          <a:srgbClr val="FFFFFF"/>
        </a:accent3>
        <a:accent4>
          <a:srgbClr val="000056"/>
        </a:accent4>
        <a:accent5>
          <a:srgbClr val="C5D0B6"/>
        </a:accent5>
        <a:accent6>
          <a:srgbClr val="B9B900"/>
        </a:accent6>
        <a:hlink>
          <a:srgbClr val="3B5AB1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004TGp_general_diagram_v2 3">
        <a:dk1>
          <a:srgbClr val="000000"/>
        </a:dk1>
        <a:lt1>
          <a:srgbClr val="FFFFFF"/>
        </a:lt1>
        <a:dk2>
          <a:srgbClr val="000066"/>
        </a:dk2>
        <a:lt2>
          <a:srgbClr val="B2B2B2"/>
        </a:lt2>
        <a:accent1>
          <a:srgbClr val="3B8DDF"/>
        </a:accent1>
        <a:accent2>
          <a:srgbClr val="0099CC"/>
        </a:accent2>
        <a:accent3>
          <a:srgbClr val="FFFFFF"/>
        </a:accent3>
        <a:accent4>
          <a:srgbClr val="000000"/>
        </a:accent4>
        <a:accent5>
          <a:srgbClr val="AFC5EC"/>
        </a:accent5>
        <a:accent6>
          <a:srgbClr val="008AB9"/>
        </a:accent6>
        <a:hlink>
          <a:srgbClr val="5A94A8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12416</TotalTime>
  <Words>283</Words>
  <Application>Microsoft Office PowerPoint</Application>
  <PresentationFormat>全屏显示(4:3)</PresentationFormat>
  <Paragraphs>74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自定义设计方案</vt:lpstr>
      <vt:lpstr>c004TGp_general_diagram_v2</vt:lpstr>
      <vt:lpstr>数字图像处理     卷积计算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分离型可转换公司债券定价模型的分析</dc:title>
  <dc:creator>qiaominyang</dc:creator>
  <cp:lastModifiedBy>Administrator</cp:lastModifiedBy>
  <cp:revision>1217</cp:revision>
  <dcterms:created xsi:type="dcterms:W3CDTF">2007-06-23T03:25:59Z</dcterms:created>
  <dcterms:modified xsi:type="dcterms:W3CDTF">2017-09-11T13:24:29Z</dcterms:modified>
</cp:coreProperties>
</file>