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6"/>
  </p:notesMasterIdLst>
  <p:handoutMasterIdLst>
    <p:handoutMasterId r:id="rId107"/>
  </p:handoutMasterIdLst>
  <p:sldIdLst>
    <p:sldId id="328" r:id="rId2"/>
    <p:sldId id="387" r:id="rId3"/>
    <p:sldId id="259" r:id="rId4"/>
    <p:sldId id="260" r:id="rId5"/>
    <p:sldId id="257" r:id="rId6"/>
    <p:sldId id="426" r:id="rId7"/>
    <p:sldId id="427" r:id="rId8"/>
    <p:sldId id="428" r:id="rId9"/>
    <p:sldId id="429" r:id="rId10"/>
    <p:sldId id="430" r:id="rId11"/>
    <p:sldId id="258" r:id="rId12"/>
    <p:sldId id="385" r:id="rId13"/>
    <p:sldId id="261" r:id="rId14"/>
    <p:sldId id="265" r:id="rId15"/>
    <p:sldId id="267" r:id="rId16"/>
    <p:sldId id="377" r:id="rId17"/>
    <p:sldId id="327" r:id="rId18"/>
    <p:sldId id="268" r:id="rId19"/>
    <p:sldId id="269" r:id="rId20"/>
    <p:sldId id="360" r:id="rId21"/>
    <p:sldId id="270" r:id="rId22"/>
    <p:sldId id="361" r:id="rId23"/>
    <p:sldId id="362" r:id="rId24"/>
    <p:sldId id="363" r:id="rId25"/>
    <p:sldId id="364" r:id="rId26"/>
    <p:sldId id="374" r:id="rId27"/>
    <p:sldId id="366" r:id="rId28"/>
    <p:sldId id="367" r:id="rId29"/>
    <p:sldId id="273" r:id="rId30"/>
    <p:sldId id="368" r:id="rId31"/>
    <p:sldId id="274" r:id="rId32"/>
    <p:sldId id="370" r:id="rId33"/>
    <p:sldId id="275" r:id="rId34"/>
    <p:sldId id="378" r:id="rId35"/>
    <p:sldId id="371" r:id="rId36"/>
    <p:sldId id="276" r:id="rId37"/>
    <p:sldId id="372" r:id="rId38"/>
    <p:sldId id="277" r:id="rId39"/>
    <p:sldId id="279" r:id="rId40"/>
    <p:sldId id="332" r:id="rId41"/>
    <p:sldId id="280" r:id="rId42"/>
    <p:sldId id="337" r:id="rId43"/>
    <p:sldId id="339" r:id="rId44"/>
    <p:sldId id="282" r:id="rId45"/>
    <p:sldId id="340" r:id="rId46"/>
    <p:sldId id="287" r:id="rId47"/>
    <p:sldId id="341" r:id="rId48"/>
    <p:sldId id="342" r:id="rId49"/>
    <p:sldId id="379" r:id="rId50"/>
    <p:sldId id="290" r:id="rId51"/>
    <p:sldId id="346" r:id="rId52"/>
    <p:sldId id="345" r:id="rId53"/>
    <p:sldId id="348" r:id="rId54"/>
    <p:sldId id="380" r:id="rId55"/>
    <p:sldId id="343" r:id="rId56"/>
    <p:sldId id="297" r:id="rId57"/>
    <p:sldId id="333" r:id="rId58"/>
    <p:sldId id="298" r:id="rId59"/>
    <p:sldId id="299" r:id="rId60"/>
    <p:sldId id="301" r:id="rId61"/>
    <p:sldId id="351" r:id="rId62"/>
    <p:sldId id="352" r:id="rId63"/>
    <p:sldId id="304" r:id="rId64"/>
    <p:sldId id="305" r:id="rId65"/>
    <p:sldId id="306"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 id="406" r:id="rId85"/>
    <p:sldId id="407" r:id="rId86"/>
    <p:sldId id="408" r:id="rId87"/>
    <p:sldId id="409" r:id="rId88"/>
    <p:sldId id="410" r:id="rId89"/>
    <p:sldId id="411" r:id="rId90"/>
    <p:sldId id="412" r:id="rId91"/>
    <p:sldId id="413" r:id="rId92"/>
    <p:sldId id="414" r:id="rId93"/>
    <p:sldId id="415" r:id="rId94"/>
    <p:sldId id="416" r:id="rId95"/>
    <p:sldId id="417" r:id="rId96"/>
    <p:sldId id="418" r:id="rId97"/>
    <p:sldId id="419" r:id="rId98"/>
    <p:sldId id="420" r:id="rId99"/>
    <p:sldId id="421" r:id="rId100"/>
    <p:sldId id="422" r:id="rId101"/>
    <p:sldId id="423" r:id="rId102"/>
    <p:sldId id="424" r:id="rId103"/>
    <p:sldId id="425" r:id="rId104"/>
    <p:sldId id="330" r:id="rId10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3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328"/>
  </p:normalViewPr>
  <p:slideViewPr>
    <p:cSldViewPr snapToGrid="0" showGuides="1">
      <p:cViewPr varScale="1">
        <p:scale>
          <a:sx n="75" d="100"/>
          <a:sy n="75" d="100"/>
        </p:scale>
        <p:origin x="874" y="67"/>
      </p:cViewPr>
      <p:guideLst>
        <p:guide orient="horz" pos="2205"/>
        <p:guide pos="382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66" d="100"/>
        <a:sy n="66" d="100"/>
      </p:scale>
      <p:origin x="0" y="145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540"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40</a:t>
            </a:fld>
            <a:endParaRPr lang="en-US" altLang="zh-CN" sz="1200" dirty="0"/>
          </a:p>
        </p:txBody>
      </p:sp>
      <p:sp>
        <p:nvSpPr>
          <p:cNvPr id="66563"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6564" name="Rectangle 3"/>
          <p:cNvSpPr>
            <a:spLocks noGrp="1"/>
          </p:cNvSpPr>
          <p:nvPr>
            <p:ph type="body" idx="1"/>
          </p:nvPr>
        </p:nvSpPr>
        <p:spPr>
          <a:xfrm>
            <a:off x="914400" y="4343400"/>
            <a:ext cx="5029200" cy="4114800"/>
          </a:xfrm>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57</a:t>
            </a:fld>
            <a:endParaRPr lang="en-US" altLang="zh-CN" sz="1200" dirty="0"/>
          </a:p>
        </p:txBody>
      </p:sp>
      <p:sp>
        <p:nvSpPr>
          <p:cNvPr id="67587"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7588" name="Rectangle 3"/>
          <p:cNvSpPr>
            <a:spLocks noGrp="1"/>
          </p:cNvSpPr>
          <p:nvPr>
            <p:ph type="body" idx="1"/>
          </p:nvPr>
        </p:nvSpPr>
        <p:spPr>
          <a:xfrm>
            <a:off x="914400" y="4343400"/>
            <a:ext cx="5029200" cy="4114800"/>
          </a:xfrm>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17410" name="Picture 2" descr="waseda_mark"/>
          <p:cNvPicPr>
            <a:picLocks noChangeAspect="1"/>
          </p:cNvPicPr>
          <p:nvPr/>
        </p:nvPicPr>
        <p:blipFill>
          <a:blip r:embed="rId2">
            <a:grayscl/>
            <a:lum bright="79999" contrast="-89999"/>
          </a:blip>
          <a:stretch>
            <a:fillRect/>
          </a:stretch>
        </p:blipFill>
        <p:spPr>
          <a:xfrm>
            <a:off x="1488018" y="930276"/>
            <a:ext cx="9120716" cy="5307013"/>
          </a:xfrm>
          <a:prstGeom prst="rect">
            <a:avLst/>
          </a:prstGeom>
          <a:noFill/>
          <a:ln w="9525">
            <a:noFill/>
          </a:ln>
        </p:spPr>
      </p:pic>
      <p:sp>
        <p:nvSpPr>
          <p:cNvPr id="7" name="AutoShape 7"/>
          <p:cNvSpPr>
            <a:spLocks noChangeArrowheads="1"/>
          </p:cNvSpPr>
          <p:nvPr/>
        </p:nvSpPr>
        <p:spPr bwMode="auto">
          <a:xfrm>
            <a:off x="914400" y="3408363"/>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9" name="Line 9"/>
          <p:cNvSpPr>
            <a:spLocks noChangeShapeType="1"/>
          </p:cNvSpPr>
          <p:nvPr/>
        </p:nvSpPr>
        <p:spPr bwMode="auto">
          <a:xfrm>
            <a:off x="300567" y="457200"/>
            <a:ext cx="11573933" cy="0"/>
          </a:xfrm>
          <a:prstGeom prst="line">
            <a:avLst/>
          </a:prstGeom>
          <a:noFill/>
          <a:ln w="57150" cmpd="thinThick">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4" name="Rectangle 4"/>
          <p:cNvSpPr>
            <a:spLocks noGrp="1" noChangeArrowheads="1"/>
          </p:cNvSpPr>
          <p:nvPr>
            <p:ph type="ctrTitle"/>
          </p:nvPr>
        </p:nvSpPr>
        <p:spPr>
          <a:xfrm>
            <a:off x="914400" y="836613"/>
            <a:ext cx="10363200" cy="2019300"/>
          </a:xfrm>
          <a:noFill/>
        </p:spPr>
        <p:txBody>
          <a:bodyPr/>
          <a:lstStyle>
            <a:lvl1pPr>
              <a:defRPr/>
            </a:lvl1pPr>
          </a:lstStyle>
          <a:p>
            <a:r>
              <a:rPr lang="ja-JP" altLang="en-US"/>
              <a:t>マスタ タイトルの書式設定</a:t>
            </a:r>
          </a:p>
        </p:txBody>
      </p:sp>
      <p:sp>
        <p:nvSpPr>
          <p:cNvPr id="10245" name="Rectangle 5"/>
          <p:cNvSpPr>
            <a:spLocks noGrp="1" noChangeArrowheads="1"/>
          </p:cNvSpPr>
          <p:nvPr>
            <p:ph type="subTitle" idx="1"/>
          </p:nvPr>
        </p:nvSpPr>
        <p:spPr>
          <a:xfrm>
            <a:off x="1930400" y="3213100"/>
            <a:ext cx="93472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
            <a:ext cx="3048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
            <a:ext cx="8940800"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p:cNvSpPr>
            <a:spLocks noGrp="1"/>
          </p:cNvSpPr>
          <p:nvPr>
            <p:ph type="title"/>
          </p:nvPr>
        </p:nvSpPr>
        <p:spPr>
          <a:xfrm>
            <a:off x="0" y="1"/>
            <a:ext cx="12192000" cy="765175"/>
          </a:xfrm>
          <a:prstGeom prst="rect">
            <a:avLst/>
          </a:prstGeom>
          <a:solidFill>
            <a:srgbClr val="A50021"/>
          </a:solidFill>
          <a:ln w="9525">
            <a:noFill/>
          </a:ln>
        </p:spPr>
        <p:txBody>
          <a:bodyPr anchor="b"/>
          <a:lstStyle/>
          <a:p>
            <a:pPr lvl="0"/>
            <a:r>
              <a:rPr lang="ja-JP" altLang="en-US" dirty="0"/>
              <a:t>マスタ タイトルの書式設定</a:t>
            </a:r>
          </a:p>
        </p:txBody>
      </p:sp>
      <p:sp>
        <p:nvSpPr>
          <p:cNvPr id="16387" name="Rectangle 3"/>
          <p:cNvSpPr>
            <a:spLocks noGrp="1"/>
          </p:cNvSpPr>
          <p:nvPr>
            <p:ph type="body" idx="1"/>
          </p:nvPr>
        </p:nvSpPr>
        <p:spPr>
          <a:xfrm>
            <a:off x="334434" y="908051"/>
            <a:ext cx="11523133"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9226" name="Rectangle 10"/>
          <p:cNvSpPr>
            <a:spLocks noGrp="1" noChangeArrowheads="1"/>
          </p:cNvSpPr>
          <p:nvPr>
            <p:ph type="sldNum" sz="quarter" idx="4"/>
          </p:nvPr>
        </p:nvSpPr>
        <p:spPr bwMode="auto">
          <a:xfrm>
            <a:off x="9023351" y="641667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ea typeface="MS PGothic" panose="020B0600070205080204" pitchFamily="34" charset="-128"/>
              </a:defRPr>
            </a:lvl1p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iming>
    <p:tnLst>
      <p:par>
        <p:cTn id="1" dur="indefinite" restart="never" nodeType="tmRoot"/>
      </p:par>
    </p:tnLst>
  </p:timing>
  <p:hf sldNum="0" hdr="0" ftr="0" dt="0"/>
  <p:txStyles>
    <p:titleStyle>
      <a:lvl1pPr indent="176530" algn="l" rtl="0" fontAlgn="base">
        <a:spcBef>
          <a:spcPct val="0"/>
        </a:spcBef>
        <a:spcAft>
          <a:spcPct val="0"/>
        </a:spcAft>
        <a:defRPr sz="3600">
          <a:solidFill>
            <a:schemeClr val="bg1"/>
          </a:solidFill>
          <a:latin typeface="+mj-lt"/>
          <a:ea typeface="+mj-ea"/>
          <a:cs typeface="+mj-cs"/>
        </a:defRPr>
      </a:lvl1pPr>
      <a:lvl2pPr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2pPr>
      <a:lvl3pPr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3pPr>
      <a:lvl4pPr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4pPr>
      <a:lvl5pPr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5pPr>
      <a:lvl6pPr marL="4572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6pPr>
      <a:lvl7pPr marL="9144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7pPr>
      <a:lvl8pPr marL="13716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8pPr>
      <a:lvl9pPr marL="1828800" indent="176530" algn="l" rtl="0" fontAlgn="base">
        <a:spcBef>
          <a:spcPct val="0"/>
        </a:spcBef>
        <a:spcAft>
          <a:spcPct val="0"/>
        </a:spcAft>
        <a:defRPr sz="3600">
          <a:solidFill>
            <a:schemeClr val="bg1"/>
          </a:solidFill>
          <a:latin typeface="黑体" panose="02010609060101010101" pitchFamily="2" charset="-122"/>
          <a:ea typeface="黑体" panose="02010609060101010101" pitchFamily="2" charset="-122"/>
        </a:defRPr>
      </a:lvl9pPr>
    </p:titleStyle>
    <p:bodyStyle>
      <a:lvl1pPr marL="469900" indent="-469900" algn="l" rtl="0" fontAlgn="base">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 Id="rId9"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4.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8.wmf"/><Relationship Id="rId9"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16.bin"/><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9.bin"/><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14.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6.w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27.bin"/><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3.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oleObject" Target="../embeddings/oleObject33.bin"/><Relationship Id="rId17"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oleObject" Target="../embeddings/oleObject35.bin"/><Relationship Id="rId1" Type="http://schemas.openxmlformats.org/officeDocument/2006/relationships/vmlDrawing" Target="../drawings/vmlDrawing11.vml"/><Relationship Id="rId6" Type="http://schemas.openxmlformats.org/officeDocument/2006/relationships/image" Target="../media/image20.wmf"/><Relationship Id="rId11" Type="http://schemas.openxmlformats.org/officeDocument/2006/relationships/image" Target="../media/image22.wmf"/><Relationship Id="rId5" Type="http://schemas.openxmlformats.org/officeDocument/2006/relationships/oleObject" Target="../embeddings/oleObject30.bin"/><Relationship Id="rId15" Type="http://schemas.openxmlformats.org/officeDocument/2006/relationships/image" Target="../media/image24.wmf"/><Relationship Id="rId10" Type="http://schemas.openxmlformats.org/officeDocument/2006/relationships/oleObject" Target="../embeddings/oleObject32.bin"/><Relationship Id="rId4" Type="http://schemas.openxmlformats.org/officeDocument/2006/relationships/image" Target="../media/image19.wmf"/><Relationship Id="rId9" Type="http://schemas.openxmlformats.org/officeDocument/2006/relationships/image" Target="../media/image1.png"/><Relationship Id="rId1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37.bin"/><Relationship Id="rId4" Type="http://schemas.openxmlformats.org/officeDocument/2006/relationships/image" Target="../media/image2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 Id="rId9"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36.wmf"/><Relationship Id="rId4" Type="http://schemas.openxmlformats.org/officeDocument/2006/relationships/oleObject" Target="../embeddings/oleObject39.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4.png"/><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ctrTitle"/>
          </p:nvPr>
        </p:nvSpPr>
        <p:spPr>
          <a:xfrm>
            <a:off x="2133600" y="1109663"/>
            <a:ext cx="7772400" cy="2019300"/>
          </a:xfrm>
          <a:ln/>
        </p:spPr>
        <p:txBody>
          <a:bodyPr vert="horz" wrap="square" lIns="91440" tIns="45720" rIns="91440" bIns="45720" anchor="b"/>
          <a:lstStyle/>
          <a:p>
            <a:pPr algn="ctr" eaLnBrk="1" hangingPunct="1"/>
            <a:r>
              <a:rPr lang="zh-CN" altLang="en-US" sz="4600" b="1" dirty="0">
                <a:solidFill>
                  <a:schemeClr val="tx1"/>
                </a:solidFill>
                <a:latin typeface="Times New Roman" panose="02020603050405020304" pitchFamily="18" charset="0"/>
              </a:rPr>
              <a:t>第 </a:t>
            </a:r>
            <a:r>
              <a:rPr lang="en-US" altLang="zh-CN" sz="4600" b="1" dirty="0">
                <a:solidFill>
                  <a:schemeClr val="tx1"/>
                </a:solidFill>
                <a:latin typeface="Times New Roman" panose="02020603050405020304" pitchFamily="18" charset="0"/>
              </a:rPr>
              <a:t>2 </a:t>
            </a:r>
            <a:r>
              <a:rPr lang="zh-CN" altLang="en-US" sz="4600" b="1" dirty="0">
                <a:solidFill>
                  <a:schemeClr val="tx1"/>
                </a:solidFill>
                <a:latin typeface="Times New Roman" panose="02020603050405020304" pitchFamily="18" charset="0"/>
              </a:rPr>
              <a:t>章   知识表示</a:t>
            </a:r>
            <a:r>
              <a:rPr lang="zh-CN" altLang="en-US" sz="4200" dirty="0">
                <a:solidFill>
                  <a:schemeClr val="tx1"/>
                </a:solidFill>
                <a:latin typeface="Times New Roman" panose="02020603050405020304" pitchFamily="18" charset="0"/>
              </a:rPr>
              <a:t>  </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9F26323-D480-464D-A739-ECEE76E0E86B}"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339"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A6528D-3222-4404-BDAD-D2B17ABA0FE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a:t>
            </a:fld>
            <a:endParaRPr kumimoji="0" lang="en-US" altLang="zh-CN" sz="1400">
              <a:latin typeface="Tahoma" panose="020B0604030504040204" pitchFamily="34" charset="0"/>
              <a:ea typeface="宋体" panose="02010600030101010101" pitchFamily="2" charset="-122"/>
            </a:endParaRPr>
          </a:p>
        </p:txBody>
      </p:sp>
      <p:sp>
        <p:nvSpPr>
          <p:cNvPr id="14340"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endParaRPr lang="zh-CN" altLang="en-US" dirty="0" smtClean="0"/>
          </a:p>
        </p:txBody>
      </p:sp>
      <p:sp>
        <p:nvSpPr>
          <p:cNvPr id="14341" name="Rectangle 3"/>
          <p:cNvSpPr>
            <a:spLocks noGrp="1" noChangeArrowheads="1"/>
          </p:cNvSpPr>
          <p:nvPr>
            <p:ph type="body" idx="1"/>
          </p:nvPr>
        </p:nvSpPr>
        <p:spPr>
          <a:xfrm>
            <a:off x="1081088" y="1387794"/>
            <a:ext cx="10135552" cy="4148137"/>
          </a:xfrm>
        </p:spPr>
        <p:txBody>
          <a:bodyPr/>
          <a:lstStyle/>
          <a:p>
            <a:pPr eaLnBrk="1" hangingPunct="1"/>
            <a:r>
              <a:rPr lang="zh-CN" altLang="en-US" sz="3200" dirty="0"/>
              <a:t>知识表示的定义</a:t>
            </a:r>
          </a:p>
          <a:p>
            <a:pPr lvl="1" eaLnBrk="1" hangingPunct="1">
              <a:spcAft>
                <a:spcPct val="40000"/>
              </a:spcAft>
            </a:pPr>
            <a:r>
              <a:rPr lang="zh-CN" altLang="en-US" dirty="0" smtClean="0">
                <a:latin typeface="华文新魏" panose="02010800040101010101" pitchFamily="2" charset="-122"/>
              </a:rPr>
              <a:t>知识表示研究用机器表示知识的可行性、有效性的一般方法 </a:t>
            </a:r>
          </a:p>
          <a:p>
            <a:pPr lvl="1" eaLnBrk="1" hangingPunct="1">
              <a:spcAft>
                <a:spcPct val="40000"/>
              </a:spcAft>
            </a:pPr>
            <a:r>
              <a:rPr lang="zh-CN" altLang="en-US" dirty="0" smtClean="0">
                <a:latin typeface="华文新魏" panose="02010800040101010101" pitchFamily="2" charset="-122"/>
              </a:rPr>
              <a:t>知识表示是理智推理的部分理论 </a:t>
            </a:r>
          </a:p>
          <a:p>
            <a:pPr lvl="1" algn="just" eaLnBrk="1" hangingPunct="1">
              <a:spcAft>
                <a:spcPct val="40000"/>
              </a:spcAft>
            </a:pPr>
            <a:r>
              <a:rPr lang="zh-CN" altLang="en-US" dirty="0" smtClean="0">
                <a:latin typeface="华文新魏" panose="02010800040101010101" pitchFamily="2" charset="-122"/>
              </a:rPr>
              <a:t>知识表示是有效计算的载体</a:t>
            </a:r>
          </a:p>
          <a:p>
            <a:pPr lvl="1" algn="just" eaLnBrk="1" hangingPunct="1">
              <a:spcAft>
                <a:spcPct val="40000"/>
              </a:spcAft>
            </a:pPr>
            <a:r>
              <a:rPr lang="zh-CN" altLang="en-US" dirty="0" smtClean="0">
                <a:latin typeface="华文新魏" panose="02010800040101010101" pitchFamily="2" charset="-122"/>
              </a:rPr>
              <a:t>知识表示是交流的媒介（如语义网络）</a:t>
            </a:r>
          </a:p>
        </p:txBody>
      </p:sp>
    </p:spTree>
    <p:extLst>
      <p:ext uri="{BB962C8B-B14F-4D97-AF65-F5344CB8AC3E}">
        <p14:creationId xmlns:p14="http://schemas.microsoft.com/office/powerpoint/2010/main" val="4004124461"/>
      </p:ext>
    </p:extLst>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pPr eaLnBrk="1" hangingPunct="1"/>
            <a:r>
              <a:rPr lang="zh-CN" altLang="en-US" b="1" smtClean="0">
                <a:latin typeface="黑体" panose="02010609060101010101" pitchFamily="49" charset="-122"/>
                <a:ea typeface="黑体" panose="02010609060101010101" pitchFamily="49" charset="-122"/>
              </a:rPr>
              <a:t>语义网络的</a:t>
            </a:r>
            <a:r>
              <a:rPr lang="en-US" altLang="zh-CN" b="1" smtClean="0">
                <a:latin typeface="黑体" panose="02010609060101010101" pitchFamily="49" charset="-122"/>
                <a:ea typeface="黑体" panose="02010609060101010101" pitchFamily="49" charset="-122"/>
              </a:rPr>
              <a:t>BNF</a:t>
            </a:r>
            <a:r>
              <a:rPr lang="zh-CN" altLang="en-US" b="1" smtClean="0">
                <a:latin typeface="黑体" panose="02010609060101010101" pitchFamily="49" charset="-122"/>
                <a:ea typeface="黑体" panose="02010609060101010101" pitchFamily="49" charset="-122"/>
              </a:rPr>
              <a:t>描述</a:t>
            </a:r>
            <a:endParaRPr lang="zh-CN" altLang="en-US" smtClean="0"/>
          </a:p>
        </p:txBody>
      </p:sp>
      <p:sp>
        <p:nvSpPr>
          <p:cNvPr id="148483" name="内容占位符 2"/>
          <p:cNvSpPr>
            <a:spLocks noGrp="1"/>
          </p:cNvSpPr>
          <p:nvPr>
            <p:ph idx="1"/>
          </p:nvPr>
        </p:nvSpPr>
        <p:spPr>
          <a:xfrm>
            <a:off x="969009" y="1204912"/>
            <a:ext cx="10899141" cy="4921567"/>
          </a:xfrm>
        </p:spPr>
        <p:txBody>
          <a:bodyPr/>
          <a:lstStyle/>
          <a:p>
            <a:pPr eaLnBrk="1" hangingPunct="1">
              <a:spcBef>
                <a:spcPct val="50000"/>
              </a:spcBef>
            </a:pPr>
            <a:r>
              <a:rPr lang="zh-CN" altLang="en-US" dirty="0" smtClean="0">
                <a:latin typeface="宋体" panose="02010600030101010101" pitchFamily="2" charset="-122"/>
              </a:rPr>
              <a:t>&lt;语义网络&gt; ::= &lt;基本网元&gt;|</a:t>
            </a:r>
            <a:r>
              <a:rPr lang="en-US" altLang="zh-CN" dirty="0" smtClean="0">
                <a:latin typeface="宋体" panose="02010600030101010101" pitchFamily="2" charset="-122"/>
              </a:rPr>
              <a:t>Merge(&lt;</a:t>
            </a:r>
            <a:r>
              <a:rPr lang="zh-CN" altLang="en-US" dirty="0" smtClean="0">
                <a:latin typeface="宋体" panose="02010600030101010101" pitchFamily="2" charset="-122"/>
              </a:rPr>
              <a:t>基本网元&gt;,...)</a:t>
            </a:r>
          </a:p>
          <a:p>
            <a:pPr eaLnBrk="1" hangingPunct="1">
              <a:spcBef>
                <a:spcPct val="50000"/>
              </a:spcBef>
            </a:pPr>
            <a:r>
              <a:rPr lang="zh-CN" altLang="en-US" dirty="0" smtClean="0">
                <a:latin typeface="宋体" panose="02010600030101010101" pitchFamily="2" charset="-122"/>
              </a:rPr>
              <a:t>&lt;基本网元&gt; ::= &lt;节点&gt;&lt;语义联系&gt;&lt;节点&gt;</a:t>
            </a:r>
          </a:p>
          <a:p>
            <a:pPr eaLnBrk="1" hangingPunct="1">
              <a:spcBef>
                <a:spcPct val="50000"/>
              </a:spcBef>
            </a:pPr>
            <a:r>
              <a:rPr lang="zh-CN" altLang="en-US" dirty="0" smtClean="0">
                <a:latin typeface="宋体" panose="02010600030101010101" pitchFamily="2" charset="-122"/>
              </a:rPr>
              <a:t>&lt;节点&gt; ::= （&lt;属性</a:t>
            </a:r>
            <a:r>
              <a:rPr lang="zh-CN" altLang="en-US" dirty="0" smtClean="0"/>
              <a:t>—</a:t>
            </a:r>
            <a:r>
              <a:rPr lang="zh-CN" altLang="en-US" dirty="0" smtClean="0">
                <a:latin typeface="宋体" panose="02010600030101010101" pitchFamily="2" charset="-122"/>
              </a:rPr>
              <a:t>值对</a:t>
            </a:r>
            <a:r>
              <a:rPr lang="en-US" altLang="zh-CN" dirty="0" smtClean="0">
                <a:latin typeface="宋体" panose="02010600030101010101" pitchFamily="2" charset="-122"/>
              </a:rPr>
              <a:t>&gt;,...)</a:t>
            </a:r>
          </a:p>
          <a:p>
            <a:pPr eaLnBrk="1" hangingPunct="1">
              <a:spcBef>
                <a:spcPct val="50000"/>
              </a:spcBef>
            </a:pPr>
            <a:r>
              <a:rPr lang="zh-CN" altLang="en-US" dirty="0" smtClean="0">
                <a:latin typeface="宋体" panose="02010600030101010101" pitchFamily="2" charset="-122"/>
              </a:rPr>
              <a:t>&lt;属性</a:t>
            </a:r>
            <a:r>
              <a:rPr lang="zh-CN" altLang="en-US" dirty="0" smtClean="0"/>
              <a:t>—</a:t>
            </a:r>
            <a:r>
              <a:rPr lang="zh-CN" altLang="en-US" dirty="0" smtClean="0">
                <a:latin typeface="宋体" panose="02010600030101010101" pitchFamily="2" charset="-122"/>
              </a:rPr>
              <a:t>值对&gt; ::= &lt;属性名&gt;:&lt;属性值&gt;</a:t>
            </a:r>
          </a:p>
          <a:p>
            <a:pPr eaLnBrk="1" hangingPunct="1">
              <a:spcBef>
                <a:spcPct val="50000"/>
              </a:spcBef>
            </a:pPr>
            <a:r>
              <a:rPr lang="zh-CN" altLang="en-US" dirty="0" smtClean="0">
                <a:latin typeface="宋体" panose="02010600030101010101" pitchFamily="2" charset="-122"/>
              </a:rPr>
              <a:t>&lt;语义联系&gt; ::= &lt;系统预定义的语义联系&gt; |</a:t>
            </a:r>
          </a:p>
          <a:p>
            <a:pPr eaLnBrk="1" hangingPunct="1">
              <a:spcBef>
                <a:spcPct val="50000"/>
              </a:spcBef>
            </a:pPr>
            <a:r>
              <a:rPr lang="zh-CN" altLang="en-US" dirty="0" smtClean="0">
                <a:latin typeface="宋体" panose="02010600030101010101" pitchFamily="2" charset="-122"/>
              </a:rPr>
              <a:t>		   &lt;用户自定义的语义联系</a:t>
            </a:r>
            <a:r>
              <a:rPr lang="en-US" altLang="zh-CN" dirty="0" smtClean="0">
                <a:latin typeface="宋体" panose="02010600030101010101" pitchFamily="2" charset="-122"/>
              </a:rPr>
              <a:t>&gt;</a:t>
            </a:r>
          </a:p>
          <a:p>
            <a:pPr eaLnBrk="1" hangingPunct="1"/>
            <a:endParaRPr lang="zh-CN" altLang="en-US" dirty="0" smtClean="0"/>
          </a:p>
        </p:txBody>
      </p:sp>
      <p:sp>
        <p:nvSpPr>
          <p:cNvPr id="14848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C09301-A055-4063-93E8-E4045DC8ACB6}"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8485" name="灯片编号占位符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732929-BEEB-4D87-BD8F-9BA93AFF9E3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100</a:t>
            </a:fld>
            <a:endParaRPr kumimoji="0" lang="en-US" altLang="zh-CN" sz="14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661482530"/>
      </p:ext>
    </p:extLst>
  </p:cSld>
  <p:clrMapOvr>
    <a:masterClrMapping/>
  </p:clrMapOvr>
  <p:transition>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99C1C5-2C54-4549-BF49-75AEEC25D4B5}"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9507"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41DAF9-D579-48F1-B05B-C10ACF24DE2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101</a:t>
            </a:fld>
            <a:endParaRPr kumimoji="0" lang="en-US" altLang="zh-CN" sz="1400">
              <a:latin typeface="Tahoma" panose="020B0604030504040204" pitchFamily="34" charset="0"/>
              <a:ea typeface="宋体" panose="02010600030101010101" pitchFamily="2" charset="-122"/>
            </a:endParaRPr>
          </a:p>
        </p:txBody>
      </p:sp>
      <p:sp>
        <p:nvSpPr>
          <p:cNvPr id="149508" name="Rectangle 2"/>
          <p:cNvSpPr>
            <a:spLocks noGrp="1" noChangeArrowheads="1"/>
          </p:cNvSpPr>
          <p:nvPr>
            <p:ph type="title"/>
          </p:nvPr>
        </p:nvSpPr>
        <p:spPr/>
        <p:txBody>
          <a:bodyPr/>
          <a:lstStyle/>
          <a:p>
            <a:pPr eaLnBrk="1" hangingPunct="1"/>
            <a:r>
              <a:rPr lang="zh-CN" altLang="en-US" smtClean="0"/>
              <a:t>语义网络的存储表示</a:t>
            </a:r>
          </a:p>
        </p:txBody>
      </p:sp>
      <p:sp>
        <p:nvSpPr>
          <p:cNvPr id="149509" name="Rectangle 3"/>
          <p:cNvSpPr>
            <a:spLocks noGrp="1" noChangeArrowheads="1"/>
          </p:cNvSpPr>
          <p:nvPr>
            <p:ph type="body" idx="1"/>
          </p:nvPr>
        </p:nvSpPr>
        <p:spPr>
          <a:xfrm>
            <a:off x="509429" y="1509554"/>
            <a:ext cx="11104880" cy="4943793"/>
          </a:xfrm>
        </p:spPr>
        <p:txBody>
          <a:bodyPr/>
          <a:lstStyle/>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buFont typeface="Wingdings" panose="05000000000000000000" pitchFamily="2" charset="2"/>
              <a:buNone/>
            </a:pPr>
            <a:r>
              <a:rPr lang="en-US" altLang="zh-CN" dirty="0" smtClean="0"/>
              <a:t>G1</a:t>
            </a:r>
            <a:r>
              <a:rPr lang="zh-CN" altLang="en-US" dirty="0" smtClean="0"/>
              <a:t>节点的表示</a:t>
            </a:r>
            <a:r>
              <a:rPr lang="en-US" altLang="zh-CN" dirty="0" smtClean="0"/>
              <a:t>:</a:t>
            </a:r>
            <a:endParaRPr lang="en-US" altLang="zh-CN" dirty="0" smtClean="0">
              <a:sym typeface="Wingdings" panose="05000000000000000000" pitchFamily="2" charset="2"/>
            </a:endParaRPr>
          </a:p>
          <a:p>
            <a:pPr eaLnBrk="1" hangingPunct="1">
              <a:lnSpc>
                <a:spcPct val="90000"/>
              </a:lnSpc>
              <a:buFont typeface="Wingdings" panose="05000000000000000000" pitchFamily="2" charset="2"/>
              <a:buNone/>
            </a:pPr>
            <a:r>
              <a:rPr lang="en-US" altLang="zh-CN" dirty="0" smtClean="0">
                <a:sym typeface="Wingdings" panose="05000000000000000000" pitchFamily="2" charset="2"/>
              </a:rPr>
              <a:t> </a:t>
            </a:r>
            <a:r>
              <a:rPr lang="en-US" altLang="zh-CN" sz="2400" dirty="0">
                <a:sym typeface="Wingdings" panose="05000000000000000000" pitchFamily="2" charset="2"/>
              </a:rPr>
              <a:t>(Node G1 </a:t>
            </a:r>
            <a:r>
              <a:rPr lang="en-US" altLang="zh-CN" sz="2400" dirty="0" err="1">
                <a:sym typeface="Wingdings" panose="05000000000000000000" pitchFamily="2" charset="2"/>
              </a:rPr>
              <a:t>Isa:</a:t>
            </a:r>
            <a:r>
              <a:rPr lang="en-US" altLang="zh-CN" sz="2400" dirty="0" err="1">
                <a:solidFill>
                  <a:schemeClr val="folHlink"/>
                </a:solidFill>
                <a:sym typeface="Wingdings" panose="05000000000000000000" pitchFamily="2" charset="2"/>
              </a:rPr>
              <a:t>Giving-Event</a:t>
            </a:r>
            <a:r>
              <a:rPr lang="en-US" altLang="zh-CN" sz="2400" dirty="0">
                <a:sym typeface="Wingdings" panose="05000000000000000000" pitchFamily="2" charset="2"/>
              </a:rPr>
              <a:t> </a:t>
            </a:r>
            <a:r>
              <a:rPr lang="en-US" altLang="zh-CN" sz="2400" dirty="0" err="1">
                <a:sym typeface="Wingdings" panose="05000000000000000000" pitchFamily="2" charset="2"/>
              </a:rPr>
              <a:t>Giver:</a:t>
            </a:r>
            <a:r>
              <a:rPr lang="en-US" altLang="zh-CN" sz="2400" dirty="0" err="1">
                <a:solidFill>
                  <a:schemeClr val="folHlink"/>
                </a:solidFill>
                <a:sym typeface="Wingdings" panose="05000000000000000000" pitchFamily="2" charset="2"/>
              </a:rPr>
              <a:t>John</a:t>
            </a:r>
            <a:r>
              <a:rPr lang="en-US" altLang="zh-CN" sz="2400" dirty="0">
                <a:sym typeface="Wingdings" panose="05000000000000000000" pitchFamily="2" charset="2"/>
              </a:rPr>
              <a:t> </a:t>
            </a:r>
            <a:r>
              <a:rPr lang="en-US" altLang="zh-CN" sz="2400" dirty="0" err="1">
                <a:sym typeface="Wingdings" panose="05000000000000000000" pitchFamily="2" charset="2"/>
              </a:rPr>
              <a:t>Receiver:</a:t>
            </a:r>
            <a:r>
              <a:rPr lang="en-US" altLang="zh-CN" sz="2400" dirty="0" err="1">
                <a:solidFill>
                  <a:schemeClr val="folHlink"/>
                </a:solidFill>
                <a:sym typeface="Wingdings" panose="05000000000000000000" pitchFamily="2" charset="2"/>
              </a:rPr>
              <a:t>Mary</a:t>
            </a:r>
            <a:r>
              <a:rPr lang="en-US" altLang="zh-CN" sz="2400" dirty="0">
                <a:sym typeface="Wingdings" panose="05000000000000000000" pitchFamily="2" charset="2"/>
              </a:rPr>
              <a:t> </a:t>
            </a:r>
            <a:r>
              <a:rPr lang="en-US" altLang="zh-CN" sz="2400" dirty="0" err="1">
                <a:sym typeface="Wingdings" panose="05000000000000000000" pitchFamily="2" charset="2"/>
              </a:rPr>
              <a:t>Thing:</a:t>
            </a:r>
            <a:r>
              <a:rPr lang="en-US" altLang="zh-CN" sz="2400" dirty="0" err="1">
                <a:solidFill>
                  <a:schemeClr val="folHlink"/>
                </a:solidFill>
                <a:sym typeface="Wingdings" panose="05000000000000000000" pitchFamily="2" charset="2"/>
              </a:rPr>
              <a:t>Gift</a:t>
            </a:r>
            <a:r>
              <a:rPr lang="en-US" altLang="zh-CN" sz="2400" dirty="0">
                <a:sym typeface="Wingdings" panose="05000000000000000000" pitchFamily="2" charset="2"/>
              </a:rPr>
              <a:t>)</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槽内容通常并非节点名，而是用指针指向相应的节点。但这些处理都是由语义网络的表示机制自动解决的。</a:t>
            </a:r>
          </a:p>
        </p:txBody>
      </p:sp>
      <p:grpSp>
        <p:nvGrpSpPr>
          <p:cNvPr id="149510" name="Group 20"/>
          <p:cNvGrpSpPr>
            <a:grpSpLocks/>
          </p:cNvGrpSpPr>
          <p:nvPr/>
        </p:nvGrpSpPr>
        <p:grpSpPr bwMode="auto">
          <a:xfrm>
            <a:off x="3391535" y="1308736"/>
            <a:ext cx="4495800" cy="2543175"/>
            <a:chOff x="1104" y="2352"/>
            <a:chExt cx="2832" cy="1602"/>
          </a:xfrm>
        </p:grpSpPr>
        <p:sp>
          <p:nvSpPr>
            <p:cNvPr id="149511" name="Rectangle 4"/>
            <p:cNvSpPr>
              <a:spLocks noChangeArrowheads="1"/>
            </p:cNvSpPr>
            <p:nvPr/>
          </p:nvSpPr>
          <p:spPr bwMode="auto">
            <a:xfrm>
              <a:off x="1104" y="297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John</a:t>
              </a:r>
            </a:p>
          </p:txBody>
        </p:sp>
        <p:sp>
          <p:nvSpPr>
            <p:cNvPr id="149512" name="Rectangle 5"/>
            <p:cNvSpPr>
              <a:spLocks noChangeArrowheads="1"/>
            </p:cNvSpPr>
            <p:nvPr/>
          </p:nvSpPr>
          <p:spPr bwMode="auto">
            <a:xfrm>
              <a:off x="3312" y="297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b23</a:t>
              </a:r>
            </a:p>
          </p:txBody>
        </p:sp>
        <p:sp>
          <p:nvSpPr>
            <p:cNvPr id="149513" name="Rectangle 6"/>
            <p:cNvSpPr>
              <a:spLocks noChangeArrowheads="1"/>
            </p:cNvSpPr>
            <p:nvPr/>
          </p:nvSpPr>
          <p:spPr bwMode="auto">
            <a:xfrm>
              <a:off x="2162" y="2352"/>
              <a:ext cx="41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give</a:t>
              </a:r>
            </a:p>
          </p:txBody>
        </p:sp>
        <p:sp>
          <p:nvSpPr>
            <p:cNvPr id="149514" name="Rectangle 7"/>
            <p:cNvSpPr>
              <a:spLocks noChangeArrowheads="1"/>
            </p:cNvSpPr>
            <p:nvPr/>
          </p:nvSpPr>
          <p:spPr bwMode="auto">
            <a:xfrm>
              <a:off x="2208" y="369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MARY</a:t>
              </a:r>
            </a:p>
          </p:txBody>
        </p:sp>
        <p:sp>
          <p:nvSpPr>
            <p:cNvPr id="149515" name="Rectangle 8"/>
            <p:cNvSpPr>
              <a:spLocks noChangeArrowheads="1"/>
            </p:cNvSpPr>
            <p:nvPr/>
          </p:nvSpPr>
          <p:spPr bwMode="auto">
            <a:xfrm>
              <a:off x="2160" y="297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dirty="0">
                  <a:latin typeface="Tahoma" panose="020B0604030504040204" pitchFamily="34" charset="0"/>
                  <a:ea typeface="宋体" panose="02010600030101010101" pitchFamily="2" charset="-122"/>
                </a:rPr>
                <a:t>G1</a:t>
              </a:r>
            </a:p>
          </p:txBody>
        </p:sp>
        <p:sp>
          <p:nvSpPr>
            <p:cNvPr id="149516" name="Text Box 9"/>
            <p:cNvSpPr txBox="1">
              <a:spLocks noChangeArrowheads="1"/>
            </p:cNvSpPr>
            <p:nvPr/>
          </p:nvSpPr>
          <p:spPr bwMode="auto">
            <a:xfrm>
              <a:off x="2688" y="283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object</a:t>
              </a:r>
            </a:p>
          </p:txBody>
        </p:sp>
        <p:sp>
          <p:nvSpPr>
            <p:cNvPr id="149517" name="Text Box 10"/>
            <p:cNvSpPr txBox="1">
              <a:spLocks noChangeArrowheads="1"/>
            </p:cNvSpPr>
            <p:nvPr/>
          </p:nvSpPr>
          <p:spPr bwMode="auto">
            <a:xfrm>
              <a:off x="2016" y="268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49518" name="Text Box 11"/>
            <p:cNvSpPr txBox="1">
              <a:spLocks noChangeArrowheads="1"/>
            </p:cNvSpPr>
            <p:nvPr/>
          </p:nvSpPr>
          <p:spPr bwMode="auto">
            <a:xfrm>
              <a:off x="1632" y="288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giver</a:t>
              </a:r>
              <a:endParaRPr lang="en-US" altLang="zh-CN" sz="3200">
                <a:latin typeface="Tahoma" panose="020B0604030504040204" pitchFamily="34" charset="0"/>
                <a:ea typeface="宋体" panose="02010600030101010101" pitchFamily="2" charset="-122"/>
              </a:endParaRPr>
            </a:p>
          </p:txBody>
        </p:sp>
        <p:sp>
          <p:nvSpPr>
            <p:cNvPr id="149519" name="Line 12"/>
            <p:cNvSpPr>
              <a:spLocks noChangeShapeType="1"/>
            </p:cNvSpPr>
            <p:nvPr/>
          </p:nvSpPr>
          <p:spPr bwMode="auto">
            <a:xfrm>
              <a:off x="2640" y="3120"/>
              <a:ext cx="672"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520" name="Rectangle 13"/>
            <p:cNvSpPr>
              <a:spLocks noChangeArrowheads="1"/>
            </p:cNvSpPr>
            <p:nvPr/>
          </p:nvSpPr>
          <p:spPr bwMode="auto">
            <a:xfrm>
              <a:off x="2400" y="3312"/>
              <a:ext cx="7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recipient</a:t>
              </a:r>
            </a:p>
          </p:txBody>
        </p:sp>
        <p:sp>
          <p:nvSpPr>
            <p:cNvPr id="149521" name="Line 14"/>
            <p:cNvSpPr>
              <a:spLocks noChangeShapeType="1"/>
            </p:cNvSpPr>
            <p:nvPr/>
          </p:nvSpPr>
          <p:spPr bwMode="auto">
            <a:xfrm>
              <a:off x="2352" y="2640"/>
              <a:ext cx="0" cy="336"/>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522" name="Line 15"/>
            <p:cNvSpPr>
              <a:spLocks noChangeShapeType="1"/>
            </p:cNvSpPr>
            <p:nvPr/>
          </p:nvSpPr>
          <p:spPr bwMode="auto">
            <a:xfrm flipV="1">
              <a:off x="2352" y="3216"/>
              <a:ext cx="0" cy="48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523" name="Line 16"/>
            <p:cNvSpPr>
              <a:spLocks noChangeShapeType="1"/>
            </p:cNvSpPr>
            <p:nvPr/>
          </p:nvSpPr>
          <p:spPr bwMode="auto">
            <a:xfrm flipH="1">
              <a:off x="1584" y="3120"/>
              <a:ext cx="576"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9524" name="Rectangle 17"/>
            <p:cNvSpPr>
              <a:spLocks noChangeArrowheads="1"/>
            </p:cNvSpPr>
            <p:nvPr/>
          </p:nvSpPr>
          <p:spPr bwMode="auto">
            <a:xfrm>
              <a:off x="3312" y="369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BOOK</a:t>
              </a:r>
            </a:p>
          </p:txBody>
        </p:sp>
        <p:sp>
          <p:nvSpPr>
            <p:cNvPr id="149525" name="Line 18"/>
            <p:cNvSpPr>
              <a:spLocks noChangeShapeType="1"/>
            </p:cNvSpPr>
            <p:nvPr/>
          </p:nvSpPr>
          <p:spPr bwMode="auto">
            <a:xfrm>
              <a:off x="3600" y="3216"/>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9526" name="Text Box 19"/>
            <p:cNvSpPr txBox="1">
              <a:spLocks noChangeArrowheads="1"/>
            </p:cNvSpPr>
            <p:nvPr/>
          </p:nvSpPr>
          <p:spPr bwMode="auto">
            <a:xfrm>
              <a:off x="3600" y="33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216296119"/>
      </p:ext>
    </p:extLst>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497F72-D17F-4C41-ADE9-9E280E84C4A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50531" name="灯片编号占位符 2"/>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DACEFB-8A69-41C6-ABB2-1466DD9F034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102</a:t>
            </a:fld>
            <a:endParaRPr kumimoji="0" lang="en-US" altLang="zh-CN" sz="1400">
              <a:latin typeface="Tahoma" panose="020B0604030504040204" pitchFamily="34" charset="0"/>
              <a:ea typeface="宋体" panose="02010600030101010101" pitchFamily="2" charset="-122"/>
            </a:endParaRPr>
          </a:p>
        </p:txBody>
      </p:sp>
      <p:pic>
        <p:nvPicPr>
          <p:cNvPr id="150532"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640" y="88901"/>
            <a:ext cx="992632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881978"/>
      </p:ext>
    </p:extLst>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31AED86-FCBD-4AED-B87C-98E10804EE50}"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51555" name="灯片编号占位符 2"/>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9E2312-E7A0-47E3-8371-D10139ECAC7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103</a:t>
            </a:fld>
            <a:endParaRPr kumimoji="0" lang="en-US" altLang="zh-CN" sz="1400">
              <a:latin typeface="Tahoma" panose="020B0604030504040204" pitchFamily="34" charset="0"/>
              <a:ea typeface="宋体" panose="02010600030101010101" pitchFamily="2" charset="-122"/>
            </a:endParaRPr>
          </a:p>
        </p:txBody>
      </p:sp>
      <p:pic>
        <p:nvPicPr>
          <p:cNvPr id="151556"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680" y="188914"/>
            <a:ext cx="101092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281950"/>
      </p:ext>
    </p:extLst>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p:cNvSpPr>
            <a:spLocks noGrp="1"/>
          </p:cNvSpPr>
          <p:nvPr>
            <p:ph idx="1"/>
          </p:nvPr>
        </p:nvSpPr>
        <p:spPr>
          <a:xfrm>
            <a:off x="1785938" y="809626"/>
            <a:ext cx="8642350" cy="5400675"/>
          </a:xfrm>
          <a:ln/>
        </p:spPr>
        <p:txBody>
          <a:bodyPr vert="horz" wrap="square" lIns="91440" tIns="45720" rIns="91440" bIns="45720" anchor="t"/>
          <a:lstStyle/>
          <a:p>
            <a:pPr eaLnBrk="1" hangingPunct="1"/>
            <a:endParaRPr lang="en-US" altLang="zh-CN" b="1" dirty="0">
              <a:latin typeface="Times New Roman" panose="02020603050405020304" pitchFamily="18" charset="0"/>
            </a:endParaRPr>
          </a:p>
          <a:p>
            <a:pPr eaLnBrk="1" hangingPunct="1">
              <a:buNone/>
            </a:pPr>
            <a:endParaRPr lang="en-US" altLang="zh-CN" b="1" dirty="0">
              <a:latin typeface="Times New Roman" panose="02020603050405020304" pitchFamily="18" charset="0"/>
            </a:endParaRPr>
          </a:p>
          <a:p>
            <a:pPr algn="ctr" eaLnBrk="1" hangingPunct="1">
              <a:buNone/>
            </a:pPr>
            <a:r>
              <a:rPr lang="en-US" altLang="zh-CN" sz="8000" b="1" dirty="0">
                <a:solidFill>
                  <a:schemeClr val="accent2"/>
                </a:solidFill>
                <a:latin typeface="Times New Roman" panose="02020603050405020304" pitchFamily="18" charset="0"/>
              </a:rPr>
              <a:t>THE END</a:t>
            </a:r>
          </a:p>
        </p:txBody>
      </p:sp>
      <p:sp>
        <p:nvSpPr>
          <p:cNvPr id="645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104</a:t>
            </a:fld>
            <a:endParaRPr lang="ja-JP" altLang="en-US" dirty="0">
              <a:solidFill>
                <a:srgbClr val="A50021"/>
              </a:solidFill>
              <a:ea typeface="MS PGothic" panose="020B0600070205080204" pitchFamily="34" charset="-128"/>
            </a:endParaRPr>
          </a:p>
        </p:txBody>
      </p:sp>
      <p:sp>
        <p:nvSpPr>
          <p:cNvPr id="64518" name="Line 5"/>
          <p:cNvSpPr/>
          <p:nvPr/>
        </p:nvSpPr>
        <p:spPr>
          <a:xfrm>
            <a:off x="1752600" y="457200"/>
            <a:ext cx="8610600" cy="0"/>
          </a:xfrm>
          <a:prstGeom prst="line">
            <a:avLst/>
          </a:prstGeom>
          <a:ln w="57150" cap="flat" cmpd="thinThick">
            <a:solidFill>
              <a:schemeClr val="accent2"/>
            </a:solidFill>
            <a:prstDash val="solid"/>
            <a:headEnd type="none" w="med" len="med"/>
            <a:tailEnd type="none" w="med" len="med"/>
          </a:ln>
        </p:spPr>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5"/>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2.1.2 </a:t>
            </a:r>
            <a:r>
              <a:rPr lang="zh-CN" altLang="en-US" dirty="0">
                <a:latin typeface="Times New Roman" panose="02020603050405020304" pitchFamily="18" charset="0"/>
              </a:rPr>
              <a:t>知识的特性</a:t>
            </a:r>
          </a:p>
        </p:txBody>
      </p:sp>
      <p:sp>
        <p:nvSpPr>
          <p:cNvPr id="23556" name="Rectangle 26"/>
          <p:cNvSpPr>
            <a:spLocks noGrp="1"/>
          </p:cNvSpPr>
          <p:nvPr>
            <p:ph idx="1"/>
          </p:nvPr>
        </p:nvSpPr>
        <p:spPr>
          <a:xfrm>
            <a:off x="711200" y="908050"/>
            <a:ext cx="10810240" cy="2139950"/>
          </a:xfrm>
          <a:ln/>
        </p:spPr>
        <p:txBody>
          <a:bodyPr vert="horz" wrap="square" lIns="91440" tIns="45720" rIns="91440" bIns="45720" anchor="t"/>
          <a:lstStyle/>
          <a:p>
            <a:pPr marL="0" indent="0">
              <a:buNone/>
            </a:pPr>
            <a:r>
              <a:rPr lang="en-US" altLang="zh-CN" b="1" dirty="0">
                <a:solidFill>
                  <a:srgbClr val="0000FF"/>
                </a:solidFill>
              </a:rPr>
              <a:t>  1.</a:t>
            </a:r>
            <a:r>
              <a:rPr lang="zh-CN" altLang="en-US" b="1" dirty="0">
                <a:solidFill>
                  <a:srgbClr val="0000FF"/>
                </a:solidFill>
              </a:rPr>
              <a:t>相对正确性</a:t>
            </a:r>
          </a:p>
          <a:p>
            <a:pPr marL="0" indent="0"/>
            <a:r>
              <a:rPr lang="zh-CN" altLang="en-US" b="1" dirty="0"/>
              <a:t>     任何知识都是在一定的条件及环境下产生的，在这种条件及环境下才是正确的。</a:t>
            </a:r>
          </a:p>
          <a:p>
            <a:pPr marL="0" indent="0">
              <a:spcBef>
                <a:spcPct val="40000"/>
              </a:spcBef>
              <a:buFont typeface="Wingdings" panose="05000000000000000000" pitchFamily="2" charset="2"/>
              <a:buAutoNum type="arabicPeriod" startAt="2"/>
            </a:pPr>
            <a:endParaRPr lang="en-US" altLang="zh-CN" sz="3700" b="1" dirty="0">
              <a:latin typeface="Times New Roman" panose="02020603050405020304" pitchFamily="18" charset="0"/>
            </a:endParaRPr>
          </a:p>
        </p:txBody>
      </p:sp>
      <p:sp>
        <p:nvSpPr>
          <p:cNvPr id="235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11</a:t>
            </a:fld>
            <a:endParaRPr lang="ja-JP" altLang="en-US" dirty="0">
              <a:solidFill>
                <a:srgbClr val="A50021"/>
              </a:solidFill>
              <a:ea typeface="MS PGothic" panose="020B0600070205080204" pitchFamily="34" charset="-128"/>
            </a:endParaRPr>
          </a:p>
        </p:txBody>
      </p:sp>
      <p:sp>
        <p:nvSpPr>
          <p:cNvPr id="8219" name="AutoShape 27"/>
          <p:cNvSpPr/>
          <p:nvPr/>
        </p:nvSpPr>
        <p:spPr>
          <a:xfrm>
            <a:off x="6408103" y="2617786"/>
            <a:ext cx="3238500" cy="1146175"/>
          </a:xfrm>
          <a:prstGeom prst="accentCallout2">
            <a:avLst>
              <a:gd name="adj1" fmla="val 9972"/>
              <a:gd name="adj2" fmla="val -2352"/>
              <a:gd name="adj3" fmla="val 9972"/>
              <a:gd name="adj4" fmla="val -21176"/>
              <a:gd name="adj5" fmla="val -51106"/>
              <a:gd name="adj6" fmla="val -40736"/>
            </a:avLst>
          </a:prstGeom>
          <a:solidFill>
            <a:schemeClr val="accent1"/>
          </a:solidFill>
          <a:ln w="9525" cap="flat" cmpd="sng">
            <a:solidFill>
              <a:schemeClr val="tx1"/>
            </a:solidFill>
            <a:prstDash val="solid"/>
            <a:miter/>
            <a:headEnd type="none" w="med" len="med"/>
            <a:tailEnd type="none" w="med" len="med"/>
          </a:ln>
        </p:spPr>
        <p:txBody>
          <a:bodyPr/>
          <a:lstStyle/>
          <a:p>
            <a:pPr algn="just"/>
            <a:r>
              <a:rPr lang="en-US" altLang="zh-CN" sz="2800" dirty="0">
                <a:latin typeface="Times New Roman" panose="02020603050405020304" pitchFamily="18" charset="0"/>
                <a:cs typeface="Times New Roman" panose="02020603050405020304" pitchFamily="18" charset="0"/>
              </a:rPr>
              <a:t>1+1=2</a:t>
            </a:r>
            <a:r>
              <a:rPr lang="en-US" altLang="zh-CN" dirty="0">
                <a:latin typeface="Arial" panose="020B0604020202020204" pitchFamily="34" charset="0"/>
              </a:rPr>
              <a:t>  </a:t>
            </a:r>
            <a:r>
              <a:rPr lang="zh-CN" altLang="en-US" sz="2800" dirty="0">
                <a:latin typeface="Times New Roman" panose="02020603050405020304" pitchFamily="18" charset="0"/>
              </a:rPr>
              <a:t>（十进制）</a:t>
            </a:r>
          </a:p>
          <a:p>
            <a:pPr algn="just"/>
            <a:r>
              <a:rPr lang="en-US" altLang="zh-CN" sz="2800" dirty="0">
                <a:latin typeface="Times New Roman" panose="02020603050405020304" pitchFamily="18" charset="0"/>
                <a:cs typeface="Times New Roman" panose="02020603050405020304" pitchFamily="18" charset="0"/>
              </a:rPr>
              <a:t>1+1=10  </a:t>
            </a:r>
            <a:r>
              <a:rPr lang="en-US" altLang="zh-CN" sz="2800" dirty="0">
                <a:latin typeface="Times New Roman" panose="02020603050405020304" pitchFamily="18" charset="0"/>
              </a:rPr>
              <a:t>(</a:t>
            </a:r>
            <a:r>
              <a:rPr lang="zh-CN" altLang="en-US" sz="2800" dirty="0">
                <a:latin typeface="Times New Roman" panose="02020603050405020304" pitchFamily="18" charset="0"/>
              </a:rPr>
              <a:t>二进制）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219"/>
                                        </p:tgtEl>
                                        <p:attrNameLst>
                                          <p:attrName>style.visibility</p:attrName>
                                        </p:attrNameLst>
                                      </p:cBhvr>
                                      <p:to>
                                        <p:strVal val="visible"/>
                                      </p:to>
                                    </p:set>
                                    <p:anim calcmode="lin" valueType="num">
                                      <p:cBhvr>
                                        <p:cTn id="7" dur="500" fill="hold"/>
                                        <p:tgtEl>
                                          <p:spTgt spid="8219"/>
                                        </p:tgtEl>
                                        <p:attrNameLst>
                                          <p:attrName>ppt_x</p:attrName>
                                        </p:attrNameLst>
                                      </p:cBhvr>
                                      <p:tavLst>
                                        <p:tav tm="0">
                                          <p:val>
                                            <p:strVal val="#ppt_x-#ppt_w/2"/>
                                          </p:val>
                                        </p:tav>
                                        <p:tav tm="100000">
                                          <p:val>
                                            <p:strVal val="#ppt_x"/>
                                          </p:val>
                                        </p:tav>
                                      </p:tavLst>
                                    </p:anim>
                                    <p:anim calcmode="lin" valueType="num">
                                      <p:cBhvr>
                                        <p:cTn id="8" dur="500" fill="hold"/>
                                        <p:tgtEl>
                                          <p:spTgt spid="8219"/>
                                        </p:tgtEl>
                                        <p:attrNameLst>
                                          <p:attrName>ppt_y</p:attrName>
                                        </p:attrNameLst>
                                      </p:cBhvr>
                                      <p:tavLst>
                                        <p:tav tm="0">
                                          <p:val>
                                            <p:strVal val="#ppt_y"/>
                                          </p:val>
                                        </p:tav>
                                        <p:tav tm="100000">
                                          <p:val>
                                            <p:strVal val="#ppt_y"/>
                                          </p:val>
                                        </p:tav>
                                      </p:tavLst>
                                    </p:anim>
                                    <p:anim calcmode="lin" valueType="num">
                                      <p:cBhvr>
                                        <p:cTn id="9" dur="500" fill="hold"/>
                                        <p:tgtEl>
                                          <p:spTgt spid="8219"/>
                                        </p:tgtEl>
                                        <p:attrNameLst>
                                          <p:attrName>ppt_w</p:attrName>
                                        </p:attrNameLst>
                                      </p:cBhvr>
                                      <p:tavLst>
                                        <p:tav tm="0">
                                          <p:val>
                                            <p:fltVal val="0"/>
                                          </p:val>
                                        </p:tav>
                                        <p:tav tm="100000">
                                          <p:val>
                                            <p:strVal val="#ppt_w"/>
                                          </p:val>
                                        </p:tav>
                                      </p:tavLst>
                                    </p:anim>
                                    <p:anim calcmode="lin" valueType="num">
                                      <p:cBhvr>
                                        <p:cTn id="10" dur="500" fill="hold"/>
                                        <p:tgtEl>
                                          <p:spTgt spid="821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2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12</a:t>
            </a:fld>
            <a:endParaRPr lang="ja-JP" altLang="en-US" dirty="0">
              <a:solidFill>
                <a:srgbClr val="A50021"/>
              </a:solidFill>
              <a:ea typeface="MS PGothic" panose="020B0600070205080204" pitchFamily="34" charset="-128"/>
            </a:endParaRPr>
          </a:p>
        </p:txBody>
      </p:sp>
      <p:sp>
        <p:nvSpPr>
          <p:cNvPr id="24579" name="Rectangle 4"/>
          <p:cNvSpPr/>
          <p:nvPr/>
        </p:nvSpPr>
        <p:spPr>
          <a:xfrm>
            <a:off x="0" y="0"/>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2.1.2 </a:t>
            </a:r>
            <a:r>
              <a:rPr lang="zh-CN" altLang="en-US" sz="3600" dirty="0">
                <a:solidFill>
                  <a:schemeClr val="bg1"/>
                </a:solidFill>
                <a:latin typeface="Times New Roman" panose="02020603050405020304" pitchFamily="18" charset="0"/>
                <a:ea typeface="黑体" panose="02010609060101010101" pitchFamily="2" charset="-122"/>
              </a:rPr>
              <a:t>知识的特性</a:t>
            </a:r>
          </a:p>
        </p:txBody>
      </p:sp>
      <p:sp>
        <p:nvSpPr>
          <p:cNvPr id="156677" name="Rectangle 5"/>
          <p:cNvSpPr/>
          <p:nvPr/>
        </p:nvSpPr>
        <p:spPr>
          <a:xfrm>
            <a:off x="690880" y="1385888"/>
            <a:ext cx="9672320" cy="641350"/>
          </a:xfrm>
          <a:prstGeom prst="rect">
            <a:avLst/>
          </a:prstGeom>
          <a:noFill/>
          <a:ln w="9525">
            <a:noFill/>
          </a:ln>
        </p:spPr>
        <p:txBody>
          <a:bodyPr wrap="square">
            <a:spAutoFit/>
          </a:bodyPr>
          <a:lstStyle/>
          <a:p>
            <a:pPr marL="342900" indent="-342900">
              <a:lnSpc>
                <a:spcPct val="120000"/>
              </a:lnSpc>
              <a:spcBef>
                <a:spcPct val="50000"/>
              </a:spcBef>
              <a:buClr>
                <a:schemeClr val="tx1"/>
              </a:buClr>
              <a:buFont typeface="Wingdings" panose="05000000000000000000" pitchFamily="2" charset="2"/>
              <a:buAutoNum type="arabicPeriod" startAt="2"/>
            </a:pPr>
            <a:r>
              <a:rPr lang="en-US" altLang="zh-CN" sz="3000" b="1" dirty="0"/>
              <a:t>  </a:t>
            </a:r>
            <a:r>
              <a:rPr lang="zh-CN" altLang="en-US" sz="3000" b="1" dirty="0"/>
              <a:t>不确定性</a:t>
            </a:r>
            <a:endParaRPr lang="zh-CN" altLang="en-US" sz="2600" b="1" dirty="0"/>
          </a:p>
        </p:txBody>
      </p:sp>
      <p:sp>
        <p:nvSpPr>
          <p:cNvPr id="156678" name="Rectangle 6"/>
          <p:cNvSpPr/>
          <p:nvPr/>
        </p:nvSpPr>
        <p:spPr>
          <a:xfrm>
            <a:off x="477520" y="2071689"/>
            <a:ext cx="6532880" cy="2592387"/>
          </a:xfrm>
          <a:prstGeom prst="rect">
            <a:avLst/>
          </a:prstGeom>
          <a:noFill/>
          <a:ln w="9525">
            <a:noFill/>
          </a:ln>
        </p:spPr>
        <p:txBody>
          <a:bodyPr wrap="square">
            <a:spAutoFit/>
          </a:bodyPr>
          <a:lstStyle/>
          <a:p>
            <a:pPr marL="1257300" lvl="2" indent="-342900">
              <a:lnSpc>
                <a:spcPct val="120000"/>
              </a:lnSpc>
              <a:spcBef>
                <a:spcPct val="50000"/>
              </a:spcBef>
              <a:buClr>
                <a:schemeClr val="accent2"/>
              </a:buClr>
              <a:buFont typeface="Wingdings" panose="05000000000000000000" pitchFamily="2" charset="2"/>
              <a:buAutoNum type="circleNumDbPlain"/>
            </a:pPr>
            <a:r>
              <a:rPr lang="en-US" altLang="zh-CN" sz="2600" b="1" dirty="0"/>
              <a:t> </a:t>
            </a:r>
            <a:r>
              <a:rPr lang="zh-CN" altLang="en-US" sz="2600" b="1" dirty="0"/>
              <a:t>随机性引起的不确定性 </a:t>
            </a:r>
          </a:p>
          <a:p>
            <a:pPr marL="1257300" lvl="2" indent="-342900">
              <a:lnSpc>
                <a:spcPct val="120000"/>
              </a:lnSpc>
              <a:spcBef>
                <a:spcPct val="50000"/>
              </a:spcBef>
              <a:buClr>
                <a:schemeClr val="accent2"/>
              </a:buClr>
              <a:buFont typeface="Wingdings" panose="05000000000000000000" pitchFamily="2" charset="2"/>
              <a:buAutoNum type="circleNumDbPlain"/>
            </a:pPr>
            <a:r>
              <a:rPr lang="zh-CN" altLang="en-US" sz="2600" b="1" dirty="0"/>
              <a:t> 模糊性引起的不确定性 </a:t>
            </a:r>
          </a:p>
          <a:p>
            <a:pPr marL="1257300" lvl="2" indent="-342900">
              <a:lnSpc>
                <a:spcPct val="120000"/>
              </a:lnSpc>
              <a:spcBef>
                <a:spcPct val="50000"/>
              </a:spcBef>
              <a:buClr>
                <a:schemeClr val="accent2"/>
              </a:buClr>
              <a:buFont typeface="Wingdings" panose="05000000000000000000" pitchFamily="2" charset="2"/>
              <a:buAutoNum type="circleNumDbPlain"/>
            </a:pPr>
            <a:r>
              <a:rPr lang="zh-CN" altLang="en-US" sz="2600" b="1" dirty="0"/>
              <a:t> 经验引起的不确定性</a:t>
            </a:r>
          </a:p>
          <a:p>
            <a:pPr marL="1257300" lvl="2" indent="-342900">
              <a:lnSpc>
                <a:spcPct val="120000"/>
              </a:lnSpc>
              <a:spcBef>
                <a:spcPct val="50000"/>
              </a:spcBef>
              <a:buClr>
                <a:schemeClr val="accent2"/>
              </a:buClr>
              <a:buFont typeface="Wingdings" panose="05000000000000000000" pitchFamily="2" charset="2"/>
              <a:buAutoNum type="circleNumDbPlain"/>
            </a:pPr>
            <a:r>
              <a:rPr lang="zh-CN" altLang="en-US" sz="2600" b="1" dirty="0"/>
              <a:t> 不完全性引起的不确定性</a:t>
            </a:r>
          </a:p>
        </p:txBody>
      </p:sp>
      <p:sp>
        <p:nvSpPr>
          <p:cNvPr id="156679" name="AutoShape 7"/>
          <p:cNvSpPr/>
          <p:nvPr/>
        </p:nvSpPr>
        <p:spPr>
          <a:xfrm>
            <a:off x="4648200" y="730249"/>
            <a:ext cx="7219951" cy="1384935"/>
          </a:xfrm>
          <a:prstGeom prst="accentCallout2">
            <a:avLst>
              <a:gd name="adj1" fmla="val 7500"/>
              <a:gd name="adj2" fmla="val -1264"/>
              <a:gd name="adj3" fmla="val 7500"/>
              <a:gd name="adj4" fmla="val -6963"/>
              <a:gd name="adj5" fmla="val 67542"/>
              <a:gd name="adj6" fmla="val -22174"/>
            </a:avLst>
          </a:prstGeom>
          <a:solidFill>
            <a:schemeClr val="accent1"/>
          </a:solidFill>
          <a:ln w="9525" cap="flat" cmpd="sng">
            <a:solidFill>
              <a:schemeClr val="tx1"/>
            </a:solidFill>
            <a:prstDash val="solid"/>
            <a:miter/>
            <a:headEnd type="none" w="med" len="med"/>
            <a:tailEnd type="none" w="med" len="med"/>
          </a:ln>
        </p:spPr>
        <p:txBody>
          <a:bodyPr/>
          <a:lstStyle/>
          <a:p>
            <a:pPr>
              <a:lnSpc>
                <a:spcPct val="90000"/>
              </a:lnSpc>
              <a:spcBef>
                <a:spcPct val="20000"/>
              </a:spcBef>
              <a:buClr>
                <a:schemeClr val="accent2"/>
              </a:buClr>
              <a:buFont typeface="Wingdings" panose="05000000000000000000" pitchFamily="2" charset="2"/>
              <a:buNone/>
            </a:pPr>
            <a:r>
              <a:rPr lang="zh-CN" altLang="en-US" sz="2600" b="1" dirty="0"/>
              <a:t>知识状态：“真”</a:t>
            </a:r>
          </a:p>
          <a:p>
            <a:pPr>
              <a:lnSpc>
                <a:spcPct val="90000"/>
              </a:lnSpc>
              <a:spcBef>
                <a:spcPct val="20000"/>
              </a:spcBef>
              <a:buClr>
                <a:schemeClr val="accent2"/>
              </a:buClr>
              <a:buFont typeface="Wingdings" panose="05000000000000000000" pitchFamily="2" charset="2"/>
              <a:buNone/>
            </a:pPr>
            <a:r>
              <a:rPr lang="zh-CN" altLang="en-US" sz="3000" b="1" dirty="0"/>
              <a:t>                </a:t>
            </a:r>
            <a:r>
              <a:rPr lang="zh-CN" altLang="en-US" sz="2600" b="1" dirty="0"/>
              <a:t>“假”</a:t>
            </a:r>
          </a:p>
          <a:p>
            <a:pPr>
              <a:lnSpc>
                <a:spcPct val="90000"/>
              </a:lnSpc>
              <a:spcBef>
                <a:spcPct val="20000"/>
              </a:spcBef>
              <a:buClr>
                <a:schemeClr val="accent2"/>
              </a:buClr>
              <a:buFont typeface="Wingdings" panose="05000000000000000000" pitchFamily="2" charset="2"/>
              <a:buNone/>
            </a:pPr>
            <a:r>
              <a:rPr lang="zh-CN" altLang="en-US" sz="2600" b="1" dirty="0"/>
              <a:t>                   </a:t>
            </a:r>
            <a:r>
              <a:rPr lang="zh-CN" altLang="en-US" sz="2600" b="1" dirty="0">
                <a:solidFill>
                  <a:schemeClr val="accent2"/>
                </a:solidFill>
              </a:rPr>
              <a:t>“真”与“假”之间的中间状态</a:t>
            </a:r>
            <a:r>
              <a:rPr lang="zh-CN" altLang="en-US" sz="3000" b="1" dirty="0"/>
              <a:t>  </a:t>
            </a:r>
          </a:p>
          <a:p>
            <a:pPr algn="ctr"/>
            <a:endParaRPr lang="en-US" altLang="zh-CN" dirty="0">
              <a:latin typeface="Arial" panose="020B0604020202020204" pitchFamily="34" charset="0"/>
            </a:endParaRPr>
          </a:p>
        </p:txBody>
      </p:sp>
      <p:sp>
        <p:nvSpPr>
          <p:cNvPr id="156680" name="AutoShape 8"/>
          <p:cNvSpPr/>
          <p:nvPr/>
        </p:nvSpPr>
        <p:spPr>
          <a:xfrm>
            <a:off x="5970587" y="1505584"/>
            <a:ext cx="5459413" cy="609600"/>
          </a:xfrm>
          <a:prstGeom prst="borderCallout2">
            <a:avLst>
              <a:gd name="adj1" fmla="val 18750"/>
              <a:gd name="adj2" fmla="val -1394"/>
              <a:gd name="adj3" fmla="val 18750"/>
              <a:gd name="adj4" fmla="val -6194"/>
              <a:gd name="adj5" fmla="val 149741"/>
              <a:gd name="adj6" fmla="val -11139"/>
            </a:avLst>
          </a:prstGeom>
          <a:solidFill>
            <a:schemeClr val="bg2"/>
          </a:solidFill>
          <a:ln w="9525" cap="flat" cmpd="sng">
            <a:solidFill>
              <a:schemeClr val="tx1"/>
            </a:solidFill>
            <a:prstDash val="solid"/>
            <a:miter/>
            <a:headEnd type="none" w="med" len="med"/>
            <a:tailEnd type="none" w="med" len="med"/>
          </a:ln>
        </p:spPr>
        <p:txBody>
          <a:bodyPr/>
          <a:lstStyle/>
          <a:p>
            <a:pPr algn="ctr"/>
            <a:r>
              <a:rPr lang="en-US" altLang="zh-CN" sz="2400" b="1" dirty="0">
                <a:latin typeface="Times New Roman" panose="02020603050405020304" pitchFamily="18" charset="0"/>
              </a:rPr>
              <a:t>“</a:t>
            </a:r>
            <a:r>
              <a:rPr lang="zh-CN" altLang="en-US" sz="2400" b="1" dirty="0">
                <a:latin typeface="宋体" panose="02010600030101010101" pitchFamily="2" charset="-122"/>
              </a:rPr>
              <a:t>如果头痛且流涕，则</a:t>
            </a:r>
            <a:r>
              <a:rPr lang="zh-CN" altLang="en-US" sz="2400" b="1" dirty="0">
                <a:solidFill>
                  <a:schemeClr val="accent2"/>
                </a:solidFill>
                <a:latin typeface="宋体" panose="02010600030101010101" pitchFamily="2" charset="-122"/>
              </a:rPr>
              <a:t>有可能</a:t>
            </a:r>
            <a:r>
              <a:rPr lang="zh-CN" altLang="en-US" sz="2400" b="1" dirty="0">
                <a:latin typeface="宋体" panose="02010600030101010101" pitchFamily="2" charset="-122"/>
              </a:rPr>
              <a:t>患了感冒</a:t>
            </a:r>
            <a:r>
              <a:rPr lang="zh-CN" altLang="en-US" sz="2400" b="1" dirty="0">
                <a:latin typeface="Times New Roman" panose="02020603050405020304" pitchFamily="18" charset="0"/>
              </a:rPr>
              <a:t>”</a:t>
            </a:r>
            <a:r>
              <a:rPr lang="zh-CN" altLang="en-US" b="1" dirty="0">
                <a:latin typeface="Arial" panose="020B0604020202020204" pitchFamily="34" charset="0"/>
              </a:rPr>
              <a:t> </a:t>
            </a:r>
          </a:p>
        </p:txBody>
      </p:sp>
      <p:sp>
        <p:nvSpPr>
          <p:cNvPr id="156681" name="AutoShape 9"/>
          <p:cNvSpPr/>
          <p:nvPr/>
        </p:nvSpPr>
        <p:spPr>
          <a:xfrm>
            <a:off x="7479030" y="2254249"/>
            <a:ext cx="1828800" cy="609600"/>
          </a:xfrm>
          <a:prstGeom prst="borderCallout2">
            <a:avLst>
              <a:gd name="adj1" fmla="val 18750"/>
              <a:gd name="adj2" fmla="val -4167"/>
              <a:gd name="adj3" fmla="val 18750"/>
              <a:gd name="adj4" fmla="val -57639"/>
              <a:gd name="adj5" fmla="val 130731"/>
              <a:gd name="adj6" fmla="val -112847"/>
            </a:avLst>
          </a:prstGeom>
          <a:solidFill>
            <a:schemeClr val="bg2"/>
          </a:solidFill>
          <a:ln w="9525" cap="flat" cmpd="sng">
            <a:solidFill>
              <a:schemeClr val="tx1"/>
            </a:solidFill>
            <a:prstDash val="solid"/>
            <a:miter/>
            <a:headEnd type="none" w="med" len="med"/>
            <a:tailEnd type="none" w="med" len="med"/>
          </a:ln>
        </p:spPr>
        <p:txBody>
          <a:bodyPr/>
          <a:lstStyle/>
          <a:p>
            <a:pPr algn="ctr"/>
            <a:r>
              <a:rPr lang="zh-CN" altLang="en-US" sz="2600" b="1" dirty="0"/>
              <a:t>小李</a:t>
            </a:r>
            <a:r>
              <a:rPr lang="zh-CN" altLang="en-US" sz="2600" b="1" dirty="0">
                <a:solidFill>
                  <a:schemeClr val="accent2"/>
                </a:solidFill>
              </a:rPr>
              <a:t>很高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56679"/>
                                        </p:tgtEl>
                                        <p:attrNameLst>
                                          <p:attrName>style.visibility</p:attrName>
                                        </p:attrNameLst>
                                      </p:cBhvr>
                                      <p:to>
                                        <p:strVal val="visible"/>
                                      </p:to>
                                    </p:set>
                                    <p:anim calcmode="lin" valueType="num">
                                      <p:cBhvr>
                                        <p:cTn id="13" dur="500" fill="hold"/>
                                        <p:tgtEl>
                                          <p:spTgt spid="156679"/>
                                        </p:tgtEl>
                                        <p:attrNameLst>
                                          <p:attrName>ppt_x</p:attrName>
                                        </p:attrNameLst>
                                      </p:cBhvr>
                                      <p:tavLst>
                                        <p:tav tm="0">
                                          <p:val>
                                            <p:strVal val="#ppt_x"/>
                                          </p:val>
                                        </p:tav>
                                        <p:tav tm="100000">
                                          <p:val>
                                            <p:strVal val="#ppt_x"/>
                                          </p:val>
                                        </p:tav>
                                      </p:tavLst>
                                    </p:anim>
                                    <p:anim calcmode="lin" valueType="num">
                                      <p:cBhvr>
                                        <p:cTn id="14" dur="500" fill="hold"/>
                                        <p:tgtEl>
                                          <p:spTgt spid="156679"/>
                                        </p:tgtEl>
                                        <p:attrNameLst>
                                          <p:attrName>ppt_y</p:attrName>
                                        </p:attrNameLst>
                                      </p:cBhvr>
                                      <p:tavLst>
                                        <p:tav tm="0">
                                          <p:val>
                                            <p:strVal val="#ppt_y-#ppt_h/2"/>
                                          </p:val>
                                        </p:tav>
                                        <p:tav tm="100000">
                                          <p:val>
                                            <p:strVal val="#ppt_y"/>
                                          </p:val>
                                        </p:tav>
                                      </p:tavLst>
                                    </p:anim>
                                    <p:anim calcmode="lin" valueType="num">
                                      <p:cBhvr>
                                        <p:cTn id="15" dur="500" fill="hold"/>
                                        <p:tgtEl>
                                          <p:spTgt spid="156679"/>
                                        </p:tgtEl>
                                        <p:attrNameLst>
                                          <p:attrName>ppt_w</p:attrName>
                                        </p:attrNameLst>
                                      </p:cBhvr>
                                      <p:tavLst>
                                        <p:tav tm="0">
                                          <p:val>
                                            <p:strVal val="#ppt_w"/>
                                          </p:val>
                                        </p:tav>
                                        <p:tav tm="100000">
                                          <p:val>
                                            <p:strVal val="#ppt_w"/>
                                          </p:val>
                                        </p:tav>
                                      </p:tavLst>
                                    </p:anim>
                                    <p:anim calcmode="lin" valueType="num">
                                      <p:cBhvr>
                                        <p:cTn id="16" dur="500" fill="hold"/>
                                        <p:tgtEl>
                                          <p:spTgt spid="15667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667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156678"/>
                                        </p:tgtEl>
                                        <p:attrNameLst>
                                          <p:attrName>style.visibility</p:attrName>
                                        </p:attrNameLst>
                                      </p:cBhvr>
                                      <p:to>
                                        <p:strVal val="visible"/>
                                      </p:to>
                                    </p:set>
                                    <p:anim calcmode="lin" valueType="num">
                                      <p:cBhvr>
                                        <p:cTn id="21" dur="500" fill="hold"/>
                                        <p:tgtEl>
                                          <p:spTgt spid="156678"/>
                                        </p:tgtEl>
                                        <p:attrNameLst>
                                          <p:attrName>ppt_x</p:attrName>
                                        </p:attrNameLst>
                                      </p:cBhvr>
                                      <p:tavLst>
                                        <p:tav tm="0">
                                          <p:val>
                                            <p:strVal val="#ppt_x"/>
                                          </p:val>
                                        </p:tav>
                                        <p:tav tm="100000">
                                          <p:val>
                                            <p:strVal val="#ppt_x"/>
                                          </p:val>
                                        </p:tav>
                                      </p:tavLst>
                                    </p:anim>
                                    <p:anim calcmode="lin" valueType="num">
                                      <p:cBhvr>
                                        <p:cTn id="22" dur="500" fill="hold"/>
                                        <p:tgtEl>
                                          <p:spTgt spid="156678"/>
                                        </p:tgtEl>
                                        <p:attrNameLst>
                                          <p:attrName>ppt_y</p:attrName>
                                        </p:attrNameLst>
                                      </p:cBhvr>
                                      <p:tavLst>
                                        <p:tav tm="0">
                                          <p:val>
                                            <p:strVal val="#ppt_y-#ppt_h/2"/>
                                          </p:val>
                                        </p:tav>
                                        <p:tav tm="100000">
                                          <p:val>
                                            <p:strVal val="#ppt_y"/>
                                          </p:val>
                                        </p:tav>
                                      </p:tavLst>
                                    </p:anim>
                                    <p:anim calcmode="lin" valueType="num">
                                      <p:cBhvr>
                                        <p:cTn id="23" dur="500" fill="hold"/>
                                        <p:tgtEl>
                                          <p:spTgt spid="156678"/>
                                        </p:tgtEl>
                                        <p:attrNameLst>
                                          <p:attrName>ppt_w</p:attrName>
                                        </p:attrNameLst>
                                      </p:cBhvr>
                                      <p:tavLst>
                                        <p:tav tm="0">
                                          <p:val>
                                            <p:strVal val="#ppt_w"/>
                                          </p:val>
                                        </p:tav>
                                        <p:tav tm="100000">
                                          <p:val>
                                            <p:strVal val="#ppt_w"/>
                                          </p:val>
                                        </p:tav>
                                      </p:tavLst>
                                    </p:anim>
                                    <p:anim calcmode="lin" valueType="num">
                                      <p:cBhvr>
                                        <p:cTn id="24" dur="500" fill="hold"/>
                                        <p:tgtEl>
                                          <p:spTgt spid="156678"/>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56680"/>
                                        </p:tgtEl>
                                        <p:attrNameLst>
                                          <p:attrName>style.visibility</p:attrName>
                                        </p:attrNameLst>
                                      </p:cBhvr>
                                      <p:to>
                                        <p:strVal val="visible"/>
                                      </p:to>
                                    </p:set>
                                    <p:anim calcmode="lin" valueType="num">
                                      <p:cBhvr>
                                        <p:cTn id="29" dur="500" fill="hold"/>
                                        <p:tgtEl>
                                          <p:spTgt spid="156680"/>
                                        </p:tgtEl>
                                        <p:attrNameLst>
                                          <p:attrName>ppt_x</p:attrName>
                                        </p:attrNameLst>
                                      </p:cBhvr>
                                      <p:tavLst>
                                        <p:tav tm="0">
                                          <p:val>
                                            <p:strVal val="#ppt_x-#ppt_w/2"/>
                                          </p:val>
                                        </p:tav>
                                        <p:tav tm="100000">
                                          <p:val>
                                            <p:strVal val="#ppt_x"/>
                                          </p:val>
                                        </p:tav>
                                      </p:tavLst>
                                    </p:anim>
                                    <p:anim calcmode="lin" valueType="num">
                                      <p:cBhvr>
                                        <p:cTn id="30" dur="500" fill="hold"/>
                                        <p:tgtEl>
                                          <p:spTgt spid="156680"/>
                                        </p:tgtEl>
                                        <p:attrNameLst>
                                          <p:attrName>ppt_y</p:attrName>
                                        </p:attrNameLst>
                                      </p:cBhvr>
                                      <p:tavLst>
                                        <p:tav tm="0">
                                          <p:val>
                                            <p:strVal val="#ppt_y"/>
                                          </p:val>
                                        </p:tav>
                                        <p:tav tm="100000">
                                          <p:val>
                                            <p:strVal val="#ppt_y"/>
                                          </p:val>
                                        </p:tav>
                                      </p:tavLst>
                                    </p:anim>
                                    <p:anim calcmode="lin" valueType="num">
                                      <p:cBhvr>
                                        <p:cTn id="31" dur="500" fill="hold"/>
                                        <p:tgtEl>
                                          <p:spTgt spid="156680"/>
                                        </p:tgtEl>
                                        <p:attrNameLst>
                                          <p:attrName>ppt_w</p:attrName>
                                        </p:attrNameLst>
                                      </p:cBhvr>
                                      <p:tavLst>
                                        <p:tav tm="0">
                                          <p:val>
                                            <p:fltVal val="0"/>
                                          </p:val>
                                        </p:tav>
                                        <p:tav tm="100000">
                                          <p:val>
                                            <p:strVal val="#ppt_w"/>
                                          </p:val>
                                        </p:tav>
                                      </p:tavLst>
                                    </p:anim>
                                    <p:anim calcmode="lin" valueType="num">
                                      <p:cBhvr>
                                        <p:cTn id="32" dur="500" fill="hold"/>
                                        <p:tgtEl>
                                          <p:spTgt spid="15668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5668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6681"/>
                                        </p:tgtEl>
                                        <p:attrNameLst>
                                          <p:attrName>style.visibility</p:attrName>
                                        </p:attrNameLst>
                                      </p:cBhvr>
                                      <p:to>
                                        <p:strVal val="visible"/>
                                      </p:to>
                                    </p:set>
                                    <p:animEffect transition="in" filter="box(in)">
                                      <p:cBhvr>
                                        <p:cTn id="37" dur="500"/>
                                        <p:tgtEl>
                                          <p:spTgt spid="156681"/>
                                        </p:tgtEl>
                                      </p:cBhvr>
                                    </p:animEffect>
                                  </p:childTnLst>
                                  <p:subTnLst>
                                    <p:set>
                                      <p:cBhvr override="childStyle">
                                        <p:cTn dur="1" fill="hold" display="0" masterRel="nextClick" afterEffect="1"/>
                                        <p:tgtEl>
                                          <p:spTgt spid="1566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P spid="156679" grpId="0" animBg="1"/>
      <p:bldP spid="156680" grpId="0" animBg="1"/>
      <p:bldP spid="1566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2.1.2  </a:t>
            </a:r>
            <a:r>
              <a:rPr lang="zh-CN" altLang="en-US" dirty="0">
                <a:latin typeface="Times New Roman" panose="02020603050405020304" pitchFamily="18" charset="0"/>
              </a:rPr>
              <a:t>知识的特性</a:t>
            </a:r>
          </a:p>
        </p:txBody>
      </p:sp>
      <p:sp>
        <p:nvSpPr>
          <p:cNvPr id="25604" name="Rectangle 3"/>
          <p:cNvSpPr>
            <a:spLocks noGrp="1"/>
          </p:cNvSpPr>
          <p:nvPr>
            <p:ph idx="1"/>
          </p:nvPr>
        </p:nvSpPr>
        <p:spPr>
          <a:xfrm>
            <a:off x="578168" y="1153796"/>
            <a:ext cx="11136312" cy="4340225"/>
          </a:xfrm>
          <a:ln/>
        </p:spPr>
        <p:txBody>
          <a:bodyPr vert="horz" wrap="square" lIns="91440" tIns="45720" rIns="91440" bIns="45720" anchor="t"/>
          <a:lstStyle/>
          <a:p>
            <a:pPr marL="193675" indent="-193675">
              <a:buClr>
                <a:schemeClr val="tx1"/>
              </a:buClr>
              <a:buFont typeface="Wingdings" panose="05000000000000000000" pitchFamily="2" charset="2"/>
              <a:buAutoNum type="arabicPeriod" startAt="3"/>
            </a:pPr>
            <a:r>
              <a:rPr lang="en-US" altLang="zh-CN" b="1" dirty="0">
                <a:latin typeface="Times New Roman" panose="02020603050405020304" pitchFamily="18" charset="0"/>
              </a:rPr>
              <a:t>  </a:t>
            </a:r>
            <a:r>
              <a:rPr lang="zh-CN" altLang="en-US" b="1" dirty="0">
                <a:latin typeface="Times New Roman" panose="02020603050405020304" pitchFamily="18" charset="0"/>
              </a:rPr>
              <a:t>可表示性与可利用性</a:t>
            </a:r>
          </a:p>
          <a:p>
            <a:pPr marL="193675" indent="-193675" algn="just">
              <a:spcBef>
                <a:spcPct val="50000"/>
              </a:spcBef>
              <a:buFont typeface="Wingdings" panose="05000000000000000000" pitchFamily="2" charset="2"/>
              <a:buChar char="§"/>
            </a:pPr>
            <a:r>
              <a:rPr lang="zh-CN" altLang="en-US" sz="2600" b="1" dirty="0">
                <a:solidFill>
                  <a:schemeClr val="accent2"/>
                </a:solidFill>
              </a:rPr>
              <a:t> 知识的可表示性</a:t>
            </a:r>
            <a:r>
              <a:rPr lang="en-US" altLang="zh-CN" sz="2600" b="1" dirty="0">
                <a:solidFill>
                  <a:schemeClr val="accent2"/>
                </a:solidFill>
              </a:rPr>
              <a:t>:</a:t>
            </a:r>
            <a:r>
              <a:rPr lang="en-US" altLang="zh-CN" sz="2600" b="1" dirty="0"/>
              <a:t> </a:t>
            </a:r>
            <a:r>
              <a:rPr lang="zh-CN" altLang="en-US" sz="2600" b="1" dirty="0"/>
              <a:t>知识可以用适当形式表示出来，如用语言、文字、图形、神经网络等。</a:t>
            </a:r>
          </a:p>
          <a:p>
            <a:pPr marL="193675" indent="-193675" algn="just">
              <a:spcBef>
                <a:spcPct val="50000"/>
              </a:spcBef>
              <a:buFont typeface="Wingdings" panose="05000000000000000000" pitchFamily="2" charset="2"/>
              <a:buChar char="§"/>
            </a:pPr>
            <a:r>
              <a:rPr lang="zh-CN" altLang="en-US" sz="2600" b="1" dirty="0">
                <a:solidFill>
                  <a:schemeClr val="accent2"/>
                </a:solidFill>
              </a:rPr>
              <a:t> 知识的可利用性</a:t>
            </a:r>
            <a:r>
              <a:rPr lang="en-US" altLang="zh-CN" sz="2600" b="1" dirty="0">
                <a:solidFill>
                  <a:schemeClr val="accent2"/>
                </a:solidFill>
              </a:rPr>
              <a:t>:</a:t>
            </a:r>
            <a:r>
              <a:rPr lang="en-US" altLang="zh-CN" sz="2600" b="1" dirty="0"/>
              <a:t> </a:t>
            </a:r>
            <a:r>
              <a:rPr lang="zh-CN" altLang="en-US" sz="2600" b="1" dirty="0"/>
              <a:t>知识可以被利用。</a:t>
            </a:r>
            <a:r>
              <a:rPr lang="zh-CN" altLang="en-US" b="1" dirty="0"/>
              <a:t> </a:t>
            </a:r>
          </a:p>
        </p:txBody>
      </p:sp>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13</a:t>
            </a:fld>
            <a:endParaRPr lang="ja-JP" altLang="en-US" dirty="0">
              <a:solidFill>
                <a:srgbClr val="A50021"/>
              </a:solidFill>
              <a:ea typeface="MS PGothic" panose="020B0600070205080204" pitchFamily="34" charset="-128"/>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2.1.3  </a:t>
            </a:r>
            <a:r>
              <a:rPr lang="zh-CN" altLang="en-US" dirty="0">
                <a:latin typeface="Times New Roman" panose="02020603050405020304" pitchFamily="18" charset="0"/>
              </a:rPr>
              <a:t>知识的表示</a:t>
            </a:r>
          </a:p>
        </p:txBody>
      </p:sp>
      <p:sp>
        <p:nvSpPr>
          <p:cNvPr id="26628" name="Rectangle 3"/>
          <p:cNvSpPr>
            <a:spLocks noGrp="1"/>
          </p:cNvSpPr>
          <p:nvPr>
            <p:ph idx="1"/>
          </p:nvPr>
        </p:nvSpPr>
        <p:spPr>
          <a:xfrm>
            <a:off x="314960" y="908050"/>
            <a:ext cx="11553191" cy="2520950"/>
          </a:xfrm>
          <a:ln/>
        </p:spPr>
        <p:txBody>
          <a:bodyPr vert="horz" wrap="square" lIns="91440" tIns="45720" rIns="91440" bIns="45720" anchor="t">
            <a:normAutofit/>
          </a:bodyPr>
          <a:lstStyle/>
          <a:p>
            <a:pPr marL="0" indent="0">
              <a:lnSpc>
                <a:spcPct val="110000"/>
              </a:lnSpc>
            </a:pPr>
            <a:r>
              <a:rPr lang="en-US" altLang="zh-CN" sz="2600" b="1" dirty="0"/>
              <a:t>  </a:t>
            </a:r>
            <a:r>
              <a:rPr lang="zh-CN" altLang="en-US" sz="2600" b="1" dirty="0">
                <a:solidFill>
                  <a:srgbClr val="0000FF"/>
                </a:solidFill>
              </a:rPr>
              <a:t>知识表示</a:t>
            </a:r>
            <a:r>
              <a:rPr lang="zh-CN" altLang="en-US" sz="2600" b="1" dirty="0">
                <a:solidFill>
                  <a:srgbClr val="0000FF"/>
                </a:solidFill>
                <a:latin typeface="Times New Roman" panose="02020603050405020304" pitchFamily="18" charset="0"/>
              </a:rPr>
              <a:t>（</a:t>
            </a:r>
            <a:r>
              <a:rPr lang="en-US" altLang="zh-CN" sz="2600" b="1" dirty="0">
                <a:solidFill>
                  <a:srgbClr val="0000FF"/>
                </a:solidFill>
                <a:latin typeface="Times New Roman" panose="02020603050405020304" pitchFamily="18" charset="0"/>
              </a:rPr>
              <a:t>knowledge representation</a:t>
            </a:r>
            <a:r>
              <a:rPr lang="zh-CN" altLang="en-US" sz="2600" b="1" dirty="0">
                <a:solidFill>
                  <a:srgbClr val="0000FF"/>
                </a:solidFill>
                <a:latin typeface="Times New Roman" panose="02020603050405020304" pitchFamily="18" charset="0"/>
              </a:rPr>
              <a:t>）：将人类知识形式化或者模型化。</a:t>
            </a:r>
          </a:p>
          <a:p>
            <a:pPr marL="0" indent="0" algn="just">
              <a:lnSpc>
                <a:spcPct val="110000"/>
              </a:lnSpc>
            </a:pPr>
            <a:r>
              <a:rPr lang="zh-CN" altLang="en-US" sz="2600" dirty="0"/>
              <a:t>  知识表示是</a:t>
            </a:r>
            <a:r>
              <a:rPr lang="zh-CN" altLang="en-US" sz="2600" dirty="0">
                <a:latin typeface="宋体" panose="02010600030101010101" pitchFamily="2" charset="-122"/>
              </a:rPr>
              <a:t>对知识的一种描述，或者说是一组约定，一种计算机可以接受的用于描述知识的数据结构。</a:t>
            </a:r>
            <a:endParaRPr lang="zh-CN" altLang="en-US" sz="2600" dirty="0">
              <a:latin typeface="Times New Roman" panose="02020603050405020304" pitchFamily="18" charset="0"/>
              <a:cs typeface="Times New Roman" panose="02020603050405020304" pitchFamily="18" charset="0"/>
            </a:endParaRPr>
          </a:p>
          <a:p>
            <a:pPr marL="0" indent="0">
              <a:lnSpc>
                <a:spcPct val="110000"/>
              </a:lnSpc>
            </a:pPr>
            <a:r>
              <a:rPr lang="zh-CN" altLang="en-US" sz="2600" dirty="0"/>
              <a:t>  选择知识表示方法的原则： </a:t>
            </a:r>
          </a:p>
        </p:txBody>
      </p:sp>
      <p:sp>
        <p:nvSpPr>
          <p:cNvPr id="266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14</a:t>
            </a:fld>
            <a:endParaRPr lang="ja-JP" altLang="en-US" dirty="0">
              <a:solidFill>
                <a:srgbClr val="A50021"/>
              </a:solidFill>
              <a:ea typeface="MS PGothic" panose="020B0600070205080204" pitchFamily="34" charset="-128"/>
            </a:endParaRPr>
          </a:p>
        </p:txBody>
      </p:sp>
      <p:sp>
        <p:nvSpPr>
          <p:cNvPr id="26629" name="Text Box 4"/>
          <p:cNvSpPr txBox="1"/>
          <p:nvPr/>
        </p:nvSpPr>
        <p:spPr>
          <a:xfrm>
            <a:off x="834074" y="3429000"/>
            <a:ext cx="9397046" cy="1927225"/>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marL="190500" lvl="1">
              <a:spcBef>
                <a:spcPct val="20000"/>
              </a:spcBef>
              <a:buClr>
                <a:schemeClr val="accent2"/>
              </a:buClr>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）充分表示领域知识。 </a:t>
            </a:r>
          </a:p>
          <a:p>
            <a:pPr marL="190500" lvl="1">
              <a:spcBef>
                <a:spcPct val="20000"/>
              </a:spcBef>
              <a:buClr>
                <a:schemeClr val="accent2"/>
              </a:buClr>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）有利于对知识的利用。</a:t>
            </a:r>
          </a:p>
          <a:p>
            <a:pPr marL="190500" lvl="1">
              <a:spcBef>
                <a:spcPct val="20000"/>
              </a:spcBef>
              <a:buClr>
                <a:schemeClr val="accent2"/>
              </a:buClr>
            </a:pPr>
            <a:r>
              <a:rPr lang="zh-CN" altLang="en-US" sz="2600" dirty="0">
                <a:latin typeface="Times New Roman" panose="02020603050405020304" pitchFamily="18" charset="0"/>
              </a:rPr>
              <a:t>（</a:t>
            </a:r>
            <a:r>
              <a:rPr lang="en-US" altLang="zh-CN" sz="2600" dirty="0">
                <a:latin typeface="Times New Roman" panose="02020603050405020304" pitchFamily="18" charset="0"/>
              </a:rPr>
              <a:t>3</a:t>
            </a:r>
            <a:r>
              <a:rPr lang="zh-CN" altLang="en-US" sz="2600" dirty="0">
                <a:latin typeface="Times New Roman" panose="02020603050405020304" pitchFamily="18" charset="0"/>
              </a:rPr>
              <a:t>）便于对知识的组织、维护与管理。 </a:t>
            </a:r>
          </a:p>
          <a:p>
            <a:pPr marL="190500" lvl="1">
              <a:spcBef>
                <a:spcPct val="20000"/>
              </a:spcBef>
              <a:buClr>
                <a:schemeClr val="accent2"/>
              </a:buClr>
            </a:pPr>
            <a:r>
              <a:rPr lang="zh-CN" altLang="en-US" sz="2600" dirty="0">
                <a:latin typeface="Times New Roman" panose="02020603050405020304" pitchFamily="18" charset="0"/>
              </a:rPr>
              <a:t>（</a:t>
            </a:r>
            <a:r>
              <a:rPr lang="en-US" altLang="zh-CN" sz="2600" dirty="0">
                <a:latin typeface="Times New Roman" panose="02020603050405020304" pitchFamily="18" charset="0"/>
              </a:rPr>
              <a:t>4</a:t>
            </a:r>
            <a:r>
              <a:rPr lang="zh-CN" altLang="en-US" sz="2600" dirty="0">
                <a:latin typeface="Times New Roman" panose="02020603050405020304" pitchFamily="18" charset="0"/>
              </a:rPr>
              <a:t>）便于理解与实现。</a:t>
            </a:r>
            <a:endParaRPr lang="zh-CN" altLang="en-US"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a:ln/>
        </p:spPr>
        <p:txBody>
          <a:bodyPr vert="horz" wrap="square" lIns="91440" tIns="45720" rIns="91440" bIns="45720" anchor="b"/>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27652" name="Rectangle 3"/>
          <p:cNvSpPr>
            <a:spLocks noGrp="1"/>
          </p:cNvSpPr>
          <p:nvPr>
            <p:ph idx="1"/>
          </p:nvPr>
        </p:nvSpPr>
        <p:spPr>
          <a:xfrm>
            <a:off x="690880" y="908051"/>
            <a:ext cx="10932160"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2.2  </a:t>
            </a:r>
            <a:r>
              <a:rPr lang="zh-CN" altLang="en-US" b="1" dirty="0">
                <a:solidFill>
                  <a:srgbClr val="0000FF"/>
                </a:solidFill>
                <a:latin typeface="Times New Roman" panose="02020603050405020304" pitchFamily="18" charset="0"/>
              </a:rPr>
              <a:t>一阶谓词逻辑表示法</a:t>
            </a:r>
            <a:r>
              <a:rPr lang="zh-CN" altLang="en-US" b="1" dirty="0">
                <a:latin typeface="Times New Roman" panose="02020603050405020304" pitchFamily="18" charset="0"/>
              </a:rPr>
              <a:t>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smtClean="0">
              <a:latin typeface="Times New Roman" panose="02020603050405020304" pitchFamily="18" charset="0"/>
            </a:endParaRPr>
          </a:p>
          <a:p>
            <a:pPr>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语义网络表示</a:t>
            </a:r>
            <a:r>
              <a:rPr lang="zh-CN" altLang="en-US" b="1" dirty="0" smtClean="0">
                <a:latin typeface="Times New Roman" panose="02020603050405020304" pitchFamily="18" charset="0"/>
              </a:rPr>
              <a:t>法</a:t>
            </a:r>
            <a:endParaRPr lang="zh-CN" altLang="en-US" b="1" dirty="0">
              <a:latin typeface="Times New Roman" panose="02020603050405020304" pitchFamily="18" charset="0"/>
            </a:endParaRPr>
          </a:p>
        </p:txBody>
      </p:sp>
      <p:sp>
        <p:nvSpPr>
          <p:cNvPr id="276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15</a:t>
            </a:fld>
            <a:endParaRPr lang="ja-JP" altLang="en-US" dirty="0">
              <a:solidFill>
                <a:srgbClr val="A50021"/>
              </a:solidFill>
              <a:ea typeface="MS PGothic" panose="020B0600070205080204" pitchFamily="34" charset="-128"/>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16</a:t>
            </a:fld>
            <a:endParaRPr lang="ja-JP" altLang="en-US" dirty="0">
              <a:solidFill>
                <a:srgbClr val="A50021"/>
              </a:solidFill>
              <a:ea typeface="MS PGothic" panose="020B0600070205080204" pitchFamily="34" charset="-128"/>
            </a:endParaRPr>
          </a:p>
        </p:txBody>
      </p:sp>
      <p:sp>
        <p:nvSpPr>
          <p:cNvPr id="1028"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 2.2  </a:t>
            </a:r>
            <a:r>
              <a:rPr lang="zh-CN" altLang="en-US" sz="3600" dirty="0">
                <a:solidFill>
                  <a:schemeClr val="bg1"/>
                </a:solidFill>
                <a:latin typeface="Times New Roman" panose="02020603050405020304" pitchFamily="18" charset="0"/>
                <a:ea typeface="黑体" panose="02010609060101010101" pitchFamily="2" charset="-122"/>
              </a:rPr>
              <a:t>一阶谓词逻辑表示法</a:t>
            </a:r>
          </a:p>
        </p:txBody>
      </p:sp>
      <p:graphicFrame>
        <p:nvGraphicFramePr>
          <p:cNvPr id="1026" name="Object 3"/>
          <p:cNvGraphicFramePr/>
          <p:nvPr>
            <p:extLst>
              <p:ext uri="{D42A27DB-BD31-4B8C-83A1-F6EECF244321}">
                <p14:modId xmlns:p14="http://schemas.microsoft.com/office/powerpoint/2010/main" val="4195820779"/>
              </p:ext>
            </p:extLst>
          </p:nvPr>
        </p:nvGraphicFramePr>
        <p:xfrm>
          <a:off x="345440" y="1128712"/>
          <a:ext cx="10657840" cy="5287963"/>
        </p:xfrm>
        <a:graphic>
          <a:graphicData uri="http://schemas.openxmlformats.org/presentationml/2006/ole">
            <mc:AlternateContent xmlns:mc="http://schemas.openxmlformats.org/markup-compatibility/2006">
              <mc:Choice xmlns:v="urn:schemas-microsoft-com:vml" Requires="v">
                <p:oleObj spid="_x0000_s3097" r:id="rId3" imgW="5295900" imgH="4619625" progId="Paint.Picture">
                  <p:embed/>
                </p:oleObj>
              </mc:Choice>
              <mc:Fallback>
                <p:oleObj r:id="rId3" imgW="5295900" imgH="4619625" progId="Paint.Picture">
                  <p:embed/>
                  <p:pic>
                    <p:nvPicPr>
                      <p:cNvPr id="0" name="图片 3081"/>
                      <p:cNvPicPr/>
                      <p:nvPr/>
                    </p:nvPicPr>
                    <p:blipFill>
                      <a:blip r:embed="rId4"/>
                      <a:stretch>
                        <a:fillRect/>
                      </a:stretch>
                    </p:blipFill>
                    <p:spPr>
                      <a:xfrm>
                        <a:off x="345440" y="1128712"/>
                        <a:ext cx="10657840" cy="5287963"/>
                      </a:xfrm>
                      <a:prstGeom prst="rect">
                        <a:avLst/>
                      </a:prstGeom>
                      <a:noFill/>
                      <a:ln w="38100">
                        <a:noFill/>
                        <a:miter/>
                      </a:ln>
                    </p:spPr>
                  </p:pic>
                </p:oleObj>
              </mc:Fallback>
            </mc:AlternateContent>
          </a:graphicData>
        </a:graphic>
      </p:graphicFrame>
      <p:sp>
        <p:nvSpPr>
          <p:cNvPr id="148484" name="Rectangle 4"/>
          <p:cNvSpPr/>
          <p:nvPr/>
        </p:nvSpPr>
        <p:spPr>
          <a:xfrm>
            <a:off x="7785100" y="2322513"/>
            <a:ext cx="2750820" cy="609600"/>
          </a:xfrm>
          <a:prstGeom prst="rect">
            <a:avLst/>
          </a:prstGeom>
          <a:noFill/>
          <a:ln w="38100" cap="flat" cmpd="sng">
            <a:solidFill>
              <a:schemeClr val="accent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2.2  </a:t>
            </a:r>
            <a:r>
              <a:rPr lang="zh-CN" altLang="en-US" dirty="0">
                <a:latin typeface="Times New Roman" panose="02020603050405020304" pitchFamily="18" charset="0"/>
              </a:rPr>
              <a:t>一阶谓词逻辑表示法</a:t>
            </a:r>
          </a:p>
        </p:txBody>
      </p:sp>
      <p:sp>
        <p:nvSpPr>
          <p:cNvPr id="28676" name="Rectangle 3"/>
          <p:cNvSpPr>
            <a:spLocks noGrp="1"/>
          </p:cNvSpPr>
          <p:nvPr>
            <p:ph idx="1"/>
          </p:nvPr>
        </p:nvSpPr>
        <p:spPr>
          <a:xfrm>
            <a:off x="508000" y="979489"/>
            <a:ext cx="11023599" cy="5400675"/>
          </a:xfrm>
          <a:ln/>
        </p:spPr>
        <p:txBody>
          <a:bodyPr vert="horz" wrap="square" lIns="91440" tIns="45720" rIns="91440" bIns="45720" anchor="t"/>
          <a:lstStyle/>
          <a:p>
            <a:pPr marL="0" indent="449580" defTabSz="0">
              <a:lnSpc>
                <a:spcPct val="140000"/>
              </a:lnSpc>
              <a:buBlip>
                <a:blip r:embed="rId2"/>
              </a:buBlip>
              <a:tabLst>
                <a:tab pos="1438275" algn="l"/>
                <a:tab pos="1529080" algn="l"/>
              </a:tabLst>
            </a:pPr>
            <a:r>
              <a:rPr lang="en-US" altLang="zh-CN" b="1" dirty="0">
                <a:latin typeface="Times New Roman" panose="02020603050405020304" pitchFamily="18" charset="0"/>
              </a:rPr>
              <a:t>2.2.1  </a:t>
            </a:r>
            <a:r>
              <a:rPr lang="zh-CN" altLang="en-US" b="1" dirty="0">
                <a:latin typeface="Times New Roman" panose="02020603050405020304" pitchFamily="18" charset="0"/>
              </a:rPr>
              <a:t>命题</a:t>
            </a:r>
          </a:p>
          <a:p>
            <a:pPr marL="0" indent="449580" defTabSz="0">
              <a:lnSpc>
                <a:spcPct val="140000"/>
              </a:lnSpc>
              <a:buBlip>
                <a:blip r:embed="rId2"/>
              </a:buBlip>
              <a:tabLst>
                <a:tab pos="1438275" algn="l"/>
                <a:tab pos="1529080" algn="l"/>
              </a:tabLst>
            </a:pPr>
            <a:r>
              <a:rPr lang="en-US" altLang="zh-CN" b="1" dirty="0">
                <a:latin typeface="Times New Roman" panose="02020603050405020304" pitchFamily="18" charset="0"/>
              </a:rPr>
              <a:t>2.2.2  </a:t>
            </a:r>
            <a:r>
              <a:rPr lang="zh-CN" altLang="en-US" b="1" dirty="0">
                <a:latin typeface="Times New Roman" panose="02020603050405020304" pitchFamily="18" charset="0"/>
              </a:rPr>
              <a:t>谓词</a:t>
            </a:r>
          </a:p>
          <a:p>
            <a:pPr marL="0" indent="449580" defTabSz="0">
              <a:lnSpc>
                <a:spcPct val="140000"/>
              </a:lnSpc>
              <a:buBlip>
                <a:blip r:embed="rId2"/>
              </a:buBlip>
              <a:tabLst>
                <a:tab pos="1438275" algn="l"/>
                <a:tab pos="1529080" algn="l"/>
              </a:tabLst>
            </a:pPr>
            <a:r>
              <a:rPr lang="en-US" altLang="zh-CN" b="1" dirty="0">
                <a:latin typeface="Times New Roman" panose="02020603050405020304" pitchFamily="18" charset="0"/>
              </a:rPr>
              <a:t>2.2.3  </a:t>
            </a:r>
            <a:r>
              <a:rPr lang="zh-CN" altLang="en-US" b="1" dirty="0">
                <a:latin typeface="Times New Roman" panose="02020603050405020304" pitchFamily="18" charset="0"/>
              </a:rPr>
              <a:t>谓词公式</a:t>
            </a:r>
          </a:p>
          <a:p>
            <a:pPr marL="0" indent="449580" defTabSz="0">
              <a:lnSpc>
                <a:spcPct val="140000"/>
              </a:lnSpc>
              <a:buBlip>
                <a:blip r:embed="rId2"/>
              </a:buBlip>
              <a:tabLst>
                <a:tab pos="1438275" algn="l"/>
                <a:tab pos="1529080" algn="l"/>
              </a:tabLst>
            </a:pPr>
            <a:r>
              <a:rPr lang="en-US" altLang="zh-CN" b="1" dirty="0">
                <a:latin typeface="Times New Roman" panose="02020603050405020304" pitchFamily="18" charset="0"/>
              </a:rPr>
              <a:t>2.2.4  </a:t>
            </a:r>
            <a:r>
              <a:rPr lang="zh-CN" altLang="en-US" b="1" dirty="0">
                <a:latin typeface="Times New Roman" panose="02020603050405020304" pitchFamily="18" charset="0"/>
              </a:rPr>
              <a:t>谓词公式的性质</a:t>
            </a:r>
          </a:p>
          <a:p>
            <a:pPr marL="0" indent="449580" defTabSz="0">
              <a:lnSpc>
                <a:spcPct val="140000"/>
              </a:lnSpc>
              <a:buBlip>
                <a:blip r:embed="rId2"/>
              </a:buBlip>
              <a:tabLst>
                <a:tab pos="1438275" algn="l"/>
                <a:tab pos="1529080" algn="l"/>
              </a:tabLst>
            </a:pPr>
            <a:r>
              <a:rPr lang="en-US" altLang="zh-CN" b="1" dirty="0">
                <a:latin typeface="Times New Roman" panose="02020603050405020304" pitchFamily="18" charset="0"/>
              </a:rPr>
              <a:t>2.2.5  </a:t>
            </a:r>
            <a:r>
              <a:rPr lang="zh-CN" altLang="en-US" b="1" dirty="0">
                <a:latin typeface="Times New Roman" panose="02020603050405020304" pitchFamily="18" charset="0"/>
              </a:rPr>
              <a:t>一阶谓词逻辑知识表示方法</a:t>
            </a:r>
          </a:p>
          <a:p>
            <a:pPr marL="0" indent="449580" defTabSz="0">
              <a:lnSpc>
                <a:spcPct val="140000"/>
              </a:lnSpc>
              <a:buBlip>
                <a:blip r:embed="rId2"/>
              </a:buBlip>
              <a:tabLst>
                <a:tab pos="1438275" algn="l"/>
                <a:tab pos="1529080" algn="l"/>
              </a:tabLst>
            </a:pPr>
            <a:r>
              <a:rPr lang="en-US" altLang="zh-CN" b="1" dirty="0">
                <a:latin typeface="Times New Roman" panose="02020603050405020304" pitchFamily="18" charset="0"/>
              </a:rPr>
              <a:t>2.2.6  </a:t>
            </a:r>
            <a:r>
              <a:rPr lang="zh-CN" altLang="en-US" b="1" dirty="0">
                <a:latin typeface="Times New Roman" panose="02020603050405020304" pitchFamily="18" charset="0"/>
              </a:rPr>
              <a:t>一阶谓词逻辑表示法的特点</a:t>
            </a:r>
          </a:p>
        </p:txBody>
      </p:sp>
      <p:sp>
        <p:nvSpPr>
          <p:cNvPr id="286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17</a:t>
            </a:fld>
            <a:endParaRPr lang="ja-JP" altLang="en-US" dirty="0">
              <a:solidFill>
                <a:srgbClr val="A50021"/>
              </a:solidFill>
              <a:ea typeface="MS PGothic" panose="020B0600070205080204" pitchFamily="34" charset="-128"/>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5"/>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2.2.1  </a:t>
            </a:r>
            <a:r>
              <a:rPr lang="zh-CN" altLang="en-US" dirty="0">
                <a:latin typeface="Times New Roman" panose="02020603050405020304" pitchFamily="18" charset="0"/>
              </a:rPr>
              <a:t>命题</a:t>
            </a:r>
          </a:p>
        </p:txBody>
      </p:sp>
      <p:sp>
        <p:nvSpPr>
          <p:cNvPr id="29701" name="Rectangle 16"/>
          <p:cNvSpPr>
            <a:spLocks noGrp="1"/>
          </p:cNvSpPr>
          <p:nvPr>
            <p:ph idx="1"/>
          </p:nvPr>
        </p:nvSpPr>
        <p:spPr>
          <a:xfrm>
            <a:off x="711200" y="908051"/>
            <a:ext cx="10830560" cy="2613025"/>
          </a:xfrm>
          <a:solidFill>
            <a:srgbClr val="FFFFFF">
              <a:alpha val="100000"/>
            </a:srgbClr>
          </a:solidFill>
          <a:ln>
            <a:solidFill>
              <a:srgbClr val="808080">
                <a:alpha val="100000"/>
              </a:srgbClr>
            </a:solidFill>
            <a:miter/>
          </a:ln>
        </p:spPr>
        <p:txBody>
          <a:bodyPr vert="horz" wrap="square" lIns="91440" tIns="45720" rIns="91440" bIns="45720" anchor="t">
            <a:normAutofit/>
          </a:bodyPr>
          <a:lstStyle/>
          <a:p>
            <a:pPr marL="97155" indent="-97155">
              <a:lnSpc>
                <a:spcPct val="110000"/>
              </a:lnSpc>
              <a:spcBef>
                <a:spcPct val="40000"/>
              </a:spcBef>
            </a:pPr>
            <a:r>
              <a:rPr lang="en-US" altLang="zh-CN" sz="3200" dirty="0">
                <a:latin typeface="Times New Roman" panose="02020603050405020304" pitchFamily="18" charset="0"/>
              </a:rPr>
              <a:t> </a:t>
            </a:r>
            <a:r>
              <a:rPr lang="zh-CN" altLang="en-US" sz="2600" b="1" dirty="0">
                <a:latin typeface="Times New Roman" panose="02020603050405020304" pitchFamily="18" charset="0"/>
              </a:rPr>
              <a:t>命题（</a:t>
            </a:r>
            <a:r>
              <a:rPr lang="en-US" altLang="zh-CN" sz="2600" b="1" dirty="0">
                <a:latin typeface="Times New Roman" panose="02020603050405020304" pitchFamily="18" charset="0"/>
              </a:rPr>
              <a:t>proposition</a:t>
            </a:r>
            <a:r>
              <a:rPr lang="zh-CN" altLang="en-US" sz="2600" b="1" dirty="0">
                <a:latin typeface="Times New Roman" panose="02020603050405020304" pitchFamily="18" charset="0"/>
              </a:rPr>
              <a:t>）</a:t>
            </a:r>
            <a:r>
              <a:rPr lang="zh-CN" altLang="en-US" sz="2600" dirty="0">
                <a:latin typeface="Times New Roman" panose="02020603050405020304" pitchFamily="18" charset="0"/>
              </a:rPr>
              <a:t>：一个非真即假的陈述句。</a:t>
            </a:r>
          </a:p>
          <a:p>
            <a:pPr marL="97155" indent="-97155">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若</a:t>
            </a:r>
            <a:r>
              <a:rPr lang="zh-CN" altLang="en-US" sz="2600" b="1" dirty="0">
                <a:latin typeface="Times New Roman" panose="02020603050405020304" pitchFamily="18" charset="0"/>
              </a:rPr>
              <a:t>命题的意义为真</a:t>
            </a:r>
            <a:r>
              <a:rPr lang="zh-CN" altLang="en-US" sz="2600" dirty="0">
                <a:latin typeface="Times New Roman" panose="02020603050405020304" pitchFamily="18" charset="0"/>
              </a:rPr>
              <a:t>，称它的真值为真，记为 </a:t>
            </a:r>
            <a:r>
              <a:rPr lang="en-US" altLang="zh-CN" sz="2600" i="1" dirty="0">
                <a:latin typeface="Times New Roman" panose="02020603050405020304" pitchFamily="18" charset="0"/>
              </a:rPr>
              <a:t>T</a:t>
            </a:r>
            <a:r>
              <a:rPr lang="zh-CN" altLang="en-US" sz="2600" dirty="0">
                <a:latin typeface="Times New Roman" panose="02020603050405020304" pitchFamily="18" charset="0"/>
              </a:rPr>
              <a:t>。</a:t>
            </a:r>
          </a:p>
          <a:p>
            <a:pPr marL="97155" indent="-97155">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若</a:t>
            </a:r>
            <a:r>
              <a:rPr lang="zh-CN" altLang="en-US" sz="2600" b="1" dirty="0">
                <a:latin typeface="Times New Roman" panose="02020603050405020304" pitchFamily="18" charset="0"/>
              </a:rPr>
              <a:t>命题的意义为假</a:t>
            </a:r>
            <a:r>
              <a:rPr lang="zh-CN" altLang="en-US" sz="2600" dirty="0">
                <a:latin typeface="Times New Roman" panose="02020603050405020304" pitchFamily="18" charset="0"/>
              </a:rPr>
              <a:t>，称它的真值为假，记为 </a:t>
            </a:r>
            <a:r>
              <a:rPr lang="en-US" altLang="zh-CN" sz="2600" i="1" dirty="0">
                <a:latin typeface="Times New Roman" panose="02020603050405020304" pitchFamily="18" charset="0"/>
              </a:rPr>
              <a:t>F</a:t>
            </a:r>
            <a:r>
              <a:rPr lang="zh-CN" altLang="en-US" sz="2600" dirty="0">
                <a:latin typeface="Times New Roman" panose="02020603050405020304" pitchFamily="18" charset="0"/>
              </a:rPr>
              <a:t>。</a:t>
            </a:r>
          </a:p>
          <a:p>
            <a:pPr marL="97155" indent="-97155">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一个</a:t>
            </a:r>
            <a:r>
              <a:rPr lang="zh-CN" altLang="en-US" sz="2600" b="1" dirty="0">
                <a:latin typeface="Times New Roman" panose="02020603050405020304" pitchFamily="18" charset="0"/>
              </a:rPr>
              <a:t>命题可在一种条件下为真，在另一种条件下为假</a:t>
            </a:r>
            <a:r>
              <a:rPr lang="zh-CN" altLang="en-US" sz="3000" dirty="0">
                <a:latin typeface="Times New Roman" panose="02020603050405020304" pitchFamily="18" charset="0"/>
              </a:rPr>
              <a:t>。</a:t>
            </a:r>
          </a:p>
        </p:txBody>
      </p:sp>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18</a:t>
            </a:fld>
            <a:endParaRPr lang="ja-JP" altLang="en-US" dirty="0">
              <a:solidFill>
                <a:srgbClr val="A50021"/>
              </a:solidFill>
              <a:ea typeface="MS PGothic" panose="020B0600070205080204" pitchFamily="34" charset="-128"/>
            </a:endParaRPr>
          </a:p>
        </p:txBody>
      </p:sp>
      <p:sp>
        <p:nvSpPr>
          <p:cNvPr id="20494" name="Rectangle 14"/>
          <p:cNvSpPr/>
          <p:nvPr/>
        </p:nvSpPr>
        <p:spPr>
          <a:xfrm>
            <a:off x="711200" y="3878264"/>
            <a:ext cx="10830559" cy="1728787"/>
          </a:xfrm>
          <a:prstGeom prst="rect">
            <a:avLst/>
          </a:prstGeom>
          <a:gradFill rotWithShape="0">
            <a:gsLst>
              <a:gs pos="0">
                <a:srgbClr val="CCFFFF"/>
              </a:gs>
              <a:gs pos="100000">
                <a:srgbClr val="FFFFFF"/>
              </a:gs>
            </a:gsLst>
            <a:path path="rect">
              <a:fillToRect l="100000" b="100000"/>
            </a:path>
            <a:tileRect/>
          </a:gradFill>
          <a:ln w="9525" cap="flat" cmpd="sng">
            <a:solidFill>
              <a:srgbClr val="008080"/>
            </a:solidFill>
            <a:prstDash val="solid"/>
            <a:miter/>
            <a:headEnd type="none" w="med" len="med"/>
            <a:tailEnd type="none" w="med" len="med"/>
          </a:ln>
        </p:spPr>
        <p:txBody>
          <a:bodyPr wrap="square">
            <a:spAutoFit/>
          </a:bodyPr>
          <a:lstStyle/>
          <a:p>
            <a:pPr>
              <a:lnSpc>
                <a:spcPct val="120000"/>
              </a:lnSpc>
              <a:spcBef>
                <a:spcPct val="50000"/>
              </a:spcBef>
              <a:buClr>
                <a:schemeClr val="accent2"/>
              </a:buClr>
              <a:buFont typeface="Wingdings" panose="05000000000000000000" pitchFamily="2" charset="2"/>
              <a:buBlip>
                <a:blip r:embed="rId2"/>
              </a:buBlip>
            </a:pPr>
            <a:r>
              <a:rPr lang="en-US" altLang="zh-CN" sz="2600" dirty="0">
                <a:latin typeface="Times New Roman" panose="02020603050405020304" pitchFamily="18" charset="0"/>
              </a:rPr>
              <a:t> </a:t>
            </a:r>
            <a:r>
              <a:rPr lang="zh-CN" altLang="en-US" sz="2600" b="1" dirty="0">
                <a:latin typeface="Times New Roman" panose="02020603050405020304" pitchFamily="18" charset="0"/>
              </a:rPr>
              <a:t>命题逻辑</a:t>
            </a:r>
            <a:r>
              <a:rPr lang="zh-CN" altLang="en-US" sz="2600" dirty="0">
                <a:latin typeface="Times New Roman" panose="02020603050405020304" pitchFamily="18" charset="0"/>
              </a:rPr>
              <a:t>：研究命题及命题之间关系的符号逻辑系统。</a:t>
            </a:r>
          </a:p>
          <a:p>
            <a:pPr>
              <a:lnSpc>
                <a:spcPct val="120000"/>
              </a:lnSpc>
              <a:spcBef>
                <a:spcPct val="50000"/>
              </a:spcBef>
              <a:buClr>
                <a:schemeClr val="accent2"/>
              </a:buClr>
              <a:buFont typeface="Wingdings" panose="05000000000000000000" pitchFamily="2" charset="2"/>
              <a:buBlip>
                <a:blip r:embed="rId2"/>
              </a:buBlip>
            </a:pPr>
            <a:r>
              <a:rPr lang="zh-CN" altLang="en-US" sz="2600" dirty="0">
                <a:latin typeface="Times New Roman" panose="02020603050405020304" pitchFamily="18" charset="0"/>
              </a:rPr>
              <a:t> </a:t>
            </a:r>
            <a:r>
              <a:rPr lang="zh-CN" altLang="en-US" sz="2600" b="1" dirty="0">
                <a:latin typeface="Times New Roman" panose="02020603050405020304" pitchFamily="18" charset="0"/>
              </a:rPr>
              <a:t>命题逻辑表示法</a:t>
            </a:r>
            <a:r>
              <a:rPr lang="zh-CN" altLang="en-US" sz="2600" dirty="0">
                <a:latin typeface="Times New Roman" panose="02020603050405020304" pitchFamily="18" charset="0"/>
              </a:rPr>
              <a:t>：无法把它所描述的事物的结构及逻辑特征反映出来，也不能把不同事物间的共同特征表述出来。</a:t>
            </a:r>
          </a:p>
        </p:txBody>
      </p:sp>
      <p:sp>
        <p:nvSpPr>
          <p:cNvPr id="20497" name="AutoShape 17"/>
          <p:cNvSpPr/>
          <p:nvPr/>
        </p:nvSpPr>
        <p:spPr>
          <a:xfrm>
            <a:off x="4418014" y="952500"/>
            <a:ext cx="1881187" cy="508000"/>
          </a:xfrm>
          <a:prstGeom prst="accentBorderCallout1">
            <a:avLst>
              <a:gd name="adj1" fmla="val 22500"/>
              <a:gd name="adj2" fmla="val -4051"/>
              <a:gd name="adj3" fmla="val 160625"/>
              <a:gd name="adj4" fmla="val -64218"/>
            </a:avLst>
          </a:prstGeom>
          <a:solidFill>
            <a:srgbClr val="FFFFFF"/>
          </a:solidFill>
          <a:ln w="25400" cap="flat" cmpd="sng">
            <a:solidFill>
              <a:srgbClr val="0000FF"/>
            </a:solidFill>
            <a:prstDash val="solid"/>
            <a:miter/>
            <a:headEnd type="none" w="med" len="med"/>
            <a:tailEnd type="none" w="med" len="med"/>
          </a:ln>
        </p:spPr>
        <p:txBody>
          <a:bodyPr/>
          <a:lstStyle/>
          <a:p>
            <a:r>
              <a:rPr lang="zh-CN" altLang="en-US" sz="2600" b="1" dirty="0"/>
              <a:t>例如：</a:t>
            </a:r>
            <a:r>
              <a:rPr lang="en-US" altLang="zh-CN" sz="2600" b="1" dirty="0">
                <a:latin typeface="Times New Roman" panose="02020603050405020304" pitchFamily="18" charset="0"/>
              </a:rPr>
              <a:t>3&lt;5</a:t>
            </a:r>
            <a:r>
              <a:rPr lang="en-US" altLang="zh-CN" sz="2600" b="1" dirty="0"/>
              <a:t>   </a:t>
            </a:r>
          </a:p>
        </p:txBody>
      </p:sp>
      <p:sp>
        <p:nvSpPr>
          <p:cNvPr id="20498" name="AutoShape 18"/>
          <p:cNvSpPr/>
          <p:nvPr/>
        </p:nvSpPr>
        <p:spPr>
          <a:xfrm>
            <a:off x="4438651" y="2790826"/>
            <a:ext cx="3692525" cy="581025"/>
          </a:xfrm>
          <a:prstGeom prst="accentBorderCallout1">
            <a:avLst>
              <a:gd name="adj1" fmla="val 19671"/>
              <a:gd name="adj2" fmla="val -2065"/>
              <a:gd name="adj3" fmla="val -21310"/>
              <a:gd name="adj4" fmla="val -34394"/>
            </a:avLst>
          </a:prstGeom>
          <a:solidFill>
            <a:srgbClr val="FFFFFF"/>
          </a:solidFill>
          <a:ln w="25400" cap="flat" cmpd="sng">
            <a:solidFill>
              <a:srgbClr val="0000FF"/>
            </a:solidFill>
            <a:prstDash val="solid"/>
            <a:miter/>
            <a:headEnd type="none" w="med" len="med"/>
            <a:tailEnd type="none" w="med" len="med"/>
          </a:ln>
        </p:spPr>
        <p:txBody>
          <a:bodyPr/>
          <a:lstStyle/>
          <a:p>
            <a:r>
              <a:rPr lang="zh-CN" altLang="en-US" sz="2600" b="1" dirty="0"/>
              <a:t>例如：太阳从西边升起</a:t>
            </a:r>
          </a:p>
          <a:p>
            <a:r>
              <a:rPr lang="zh-CN" altLang="en-US" sz="2600" b="1" dirty="0"/>
              <a:t>       </a:t>
            </a:r>
          </a:p>
        </p:txBody>
      </p:sp>
      <p:sp>
        <p:nvSpPr>
          <p:cNvPr id="20499" name="AutoShape 19"/>
          <p:cNvSpPr/>
          <p:nvPr/>
        </p:nvSpPr>
        <p:spPr>
          <a:xfrm>
            <a:off x="4433889" y="3382964"/>
            <a:ext cx="2268537" cy="555625"/>
          </a:xfrm>
          <a:prstGeom prst="accentBorderCallout1">
            <a:avLst>
              <a:gd name="adj1" fmla="val 20569"/>
              <a:gd name="adj2" fmla="val -3361"/>
              <a:gd name="adj3" fmla="val -12856"/>
              <a:gd name="adj4" fmla="val -53046"/>
            </a:avLst>
          </a:prstGeom>
          <a:solidFill>
            <a:srgbClr val="FFFFFF"/>
          </a:solidFill>
          <a:ln w="25400" cap="flat" cmpd="sng">
            <a:solidFill>
              <a:srgbClr val="0000FF"/>
            </a:solidFill>
            <a:prstDash val="solid"/>
            <a:miter/>
            <a:headEnd type="none" w="med" len="med"/>
            <a:tailEnd type="none" w="med" len="med"/>
          </a:ln>
        </p:spPr>
        <p:txBody>
          <a:bodyPr/>
          <a:lstStyle/>
          <a:p>
            <a:r>
              <a:rPr lang="zh-CN" altLang="en-US" sz="2600" b="1" dirty="0"/>
              <a:t>例</a:t>
            </a:r>
            <a:r>
              <a:rPr lang="en-US" altLang="zh-CN" sz="2600" b="1" dirty="0"/>
              <a:t>: 1</a:t>
            </a:r>
            <a:r>
              <a:rPr lang="zh-CN" altLang="en-US" sz="2600" b="1" dirty="0"/>
              <a:t>＋</a:t>
            </a:r>
            <a:r>
              <a:rPr lang="en-US" altLang="zh-CN" sz="2600" b="1" dirty="0"/>
              <a:t>1</a:t>
            </a:r>
            <a:r>
              <a:rPr lang="zh-CN" altLang="en-US" sz="2600" b="1" dirty="0"/>
              <a:t>＝</a:t>
            </a:r>
            <a:r>
              <a:rPr lang="en-US" altLang="zh-CN" sz="2600" b="1" dirty="0"/>
              <a:t>10</a:t>
            </a:r>
          </a:p>
        </p:txBody>
      </p:sp>
      <p:sp>
        <p:nvSpPr>
          <p:cNvPr id="20500" name="AutoShape 20"/>
          <p:cNvSpPr/>
          <p:nvPr/>
        </p:nvSpPr>
        <p:spPr>
          <a:xfrm>
            <a:off x="1808164" y="5715000"/>
            <a:ext cx="3597275" cy="539750"/>
          </a:xfrm>
          <a:prstGeom prst="accentBorderCallout1">
            <a:avLst>
              <a:gd name="adj1" fmla="val 21176"/>
              <a:gd name="adj2" fmla="val 102120"/>
              <a:gd name="adj3" fmla="val -130588"/>
              <a:gd name="adj4" fmla="val 184069"/>
            </a:avLst>
          </a:prstGeom>
          <a:solidFill>
            <a:srgbClr val="FFFFFF"/>
          </a:solidFill>
          <a:ln w="25400" cap="flat" cmpd="sng">
            <a:solidFill>
              <a:schemeClr val="accent2"/>
            </a:solidFill>
            <a:prstDash val="solid"/>
            <a:miter/>
            <a:headEnd type="none" w="med" len="med"/>
            <a:tailEnd type="none" w="med" len="med"/>
          </a:ln>
        </p:spPr>
        <p:txBody>
          <a:bodyPr/>
          <a:lstStyle/>
          <a:p>
            <a:r>
              <a:rPr lang="en-US" altLang="zh-CN" sz="2600" b="1" i="1" dirty="0">
                <a:latin typeface="Times New Roman" panose="02020603050405020304" pitchFamily="18" charset="0"/>
              </a:rPr>
              <a:t>P</a:t>
            </a:r>
            <a:r>
              <a:rPr lang="zh-CN" altLang="en-US" sz="2600" b="1" dirty="0"/>
              <a:t>：老李是小李的父亲</a:t>
            </a:r>
          </a:p>
        </p:txBody>
      </p:sp>
      <p:sp>
        <p:nvSpPr>
          <p:cNvPr id="20501" name="AutoShape 21"/>
          <p:cNvSpPr/>
          <p:nvPr/>
        </p:nvSpPr>
        <p:spPr>
          <a:xfrm>
            <a:off x="4286251" y="3394075"/>
            <a:ext cx="5135563" cy="560388"/>
          </a:xfrm>
          <a:prstGeom prst="accentBorderCallout1">
            <a:avLst>
              <a:gd name="adj1" fmla="val 20398"/>
              <a:gd name="adj2" fmla="val -1481"/>
              <a:gd name="adj3" fmla="val 118699"/>
              <a:gd name="adj4" fmla="val -27417"/>
            </a:avLst>
          </a:prstGeom>
          <a:solidFill>
            <a:srgbClr val="FFFFFF"/>
          </a:solidFill>
          <a:ln w="25400" cap="flat" cmpd="sng">
            <a:solidFill>
              <a:schemeClr val="accent2"/>
            </a:solidFill>
            <a:prstDash val="solid"/>
            <a:miter/>
            <a:headEnd type="none" w="med" len="med"/>
            <a:tailEnd type="none" w="med" len="med"/>
          </a:ln>
        </p:spPr>
        <p:txBody>
          <a:bodyPr/>
          <a:lstStyle/>
          <a:p>
            <a:r>
              <a:rPr lang="en-US" altLang="zh-CN" sz="2600" b="1" i="1" dirty="0">
                <a:latin typeface="Times New Roman" panose="02020603050405020304" pitchFamily="18" charset="0"/>
              </a:rPr>
              <a:t>P</a:t>
            </a:r>
            <a:r>
              <a:rPr lang="zh-CN" altLang="en-US" sz="2600" b="1" dirty="0"/>
              <a:t>：北京是中华人民共和国的首都</a:t>
            </a:r>
          </a:p>
        </p:txBody>
      </p:sp>
      <p:sp>
        <p:nvSpPr>
          <p:cNvPr id="20502" name="AutoShape 22"/>
          <p:cNvSpPr/>
          <p:nvPr/>
        </p:nvSpPr>
        <p:spPr>
          <a:xfrm>
            <a:off x="6786563" y="5651501"/>
            <a:ext cx="2857500" cy="881063"/>
          </a:xfrm>
          <a:prstGeom prst="accentBorderCallout1">
            <a:avLst>
              <a:gd name="adj1" fmla="val 12972"/>
              <a:gd name="adj2" fmla="val -2667"/>
              <a:gd name="adj3" fmla="val -15676"/>
              <a:gd name="adj4" fmla="val -42222"/>
            </a:avLst>
          </a:prstGeom>
          <a:solidFill>
            <a:srgbClr val="FFFFFF"/>
          </a:solidFill>
          <a:ln w="25400" cap="flat" cmpd="sng">
            <a:solidFill>
              <a:schemeClr val="accent2"/>
            </a:solidFill>
            <a:prstDash val="solid"/>
            <a:miter/>
            <a:headEnd type="none" w="med" len="med"/>
            <a:tailEnd type="none" w="med" len="med"/>
          </a:ln>
        </p:spPr>
        <p:txBody>
          <a:bodyPr/>
          <a:lstStyle/>
          <a:p>
            <a:r>
              <a:rPr lang="en-US" altLang="zh-CN" sz="2600" b="1" i="1" dirty="0">
                <a:latin typeface="Times New Roman" panose="02020603050405020304" pitchFamily="18" charset="0"/>
              </a:rPr>
              <a:t>P</a:t>
            </a:r>
            <a:r>
              <a:rPr lang="zh-CN" altLang="en-US" sz="2600" b="1" dirty="0"/>
              <a:t>：李白是诗人</a:t>
            </a:r>
          </a:p>
          <a:p>
            <a:r>
              <a:rPr lang="en-US" altLang="zh-CN" sz="2600" b="1" i="1" dirty="0">
                <a:latin typeface="Times New Roman" panose="02020603050405020304" pitchFamily="18" charset="0"/>
              </a:rPr>
              <a:t>Q</a:t>
            </a:r>
            <a:r>
              <a:rPr lang="zh-CN" altLang="en-US" sz="2600" b="1" dirty="0"/>
              <a:t>：杜甫也是诗人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97"/>
                                        </p:tgtEl>
                                        <p:attrNameLst>
                                          <p:attrName>style.visibility</p:attrName>
                                        </p:attrNameLst>
                                      </p:cBhvr>
                                      <p:to>
                                        <p:strVal val="visible"/>
                                      </p:to>
                                    </p:set>
                                  </p:childTnLst>
                                  <p:subTnLst>
                                    <p:set>
                                      <p:cBhvr override="childStyle">
                                        <p:cTn dur="1" fill="hold" display="0" masterRel="nextClick" afterEffect="1"/>
                                        <p:tgtEl>
                                          <p:spTgt spid="2049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0498"/>
                                        </p:tgtEl>
                                        <p:attrNameLst>
                                          <p:attrName>style.visibility</p:attrName>
                                        </p:attrNameLst>
                                      </p:cBhvr>
                                      <p:to>
                                        <p:strVal val="visible"/>
                                      </p:to>
                                    </p:set>
                                    <p:animEffect transition="in" filter="box(in)">
                                      <p:cBhvr>
                                        <p:cTn id="11" dur="500"/>
                                        <p:tgtEl>
                                          <p:spTgt spid="20498"/>
                                        </p:tgtEl>
                                      </p:cBhvr>
                                    </p:animEffect>
                                  </p:childTnLst>
                                  <p:subTnLst>
                                    <p:set>
                                      <p:cBhvr override="childStyle">
                                        <p:cTn dur="1" fill="hold" display="0" masterRel="nextClick" afterEffect="1"/>
                                        <p:tgtEl>
                                          <p:spTgt spid="2049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0499"/>
                                        </p:tgtEl>
                                        <p:attrNameLst>
                                          <p:attrName>style.visibility</p:attrName>
                                        </p:attrNameLst>
                                      </p:cBhvr>
                                      <p:to>
                                        <p:strVal val="visible"/>
                                      </p:to>
                                    </p:set>
                                    <p:animEffect transition="in" filter="box(in)">
                                      <p:cBhvr>
                                        <p:cTn id="16" dur="500"/>
                                        <p:tgtEl>
                                          <p:spTgt spid="20499"/>
                                        </p:tgtEl>
                                      </p:cBhvr>
                                    </p:animEffect>
                                  </p:childTnLst>
                                  <p:subTnLst>
                                    <p:set>
                                      <p:cBhvr override="childStyle">
                                        <p:cTn dur="1" fill="hold" display="0" masterRel="nextClick" afterEffect="1"/>
                                        <p:tgtEl>
                                          <p:spTgt spid="2049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494"/>
                                        </p:tgtEl>
                                        <p:attrNameLst>
                                          <p:attrName>style.visibility</p:attrName>
                                        </p:attrNameLst>
                                      </p:cBhvr>
                                      <p:to>
                                        <p:strVal val="visible"/>
                                      </p:to>
                                    </p:set>
                                    <p:anim calcmode="lin" valueType="num">
                                      <p:cBhvr additive="base">
                                        <p:cTn id="21" dur="500" fill="hold"/>
                                        <p:tgtEl>
                                          <p:spTgt spid="20494"/>
                                        </p:tgtEl>
                                        <p:attrNameLst>
                                          <p:attrName>ppt_x</p:attrName>
                                        </p:attrNameLst>
                                      </p:cBhvr>
                                      <p:tavLst>
                                        <p:tav tm="0">
                                          <p:val>
                                            <p:strVal val="0-#ppt_w/2"/>
                                          </p:val>
                                        </p:tav>
                                        <p:tav tm="100000">
                                          <p:val>
                                            <p:strVal val="#ppt_x"/>
                                          </p:val>
                                        </p:tav>
                                      </p:tavLst>
                                    </p:anim>
                                    <p:anim calcmode="lin" valueType="num">
                                      <p:cBhvr additive="base">
                                        <p:cTn id="22"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501"/>
                                        </p:tgtEl>
                                        <p:attrNameLst>
                                          <p:attrName>style.visibility</p:attrName>
                                        </p:attrNameLst>
                                      </p:cBhvr>
                                      <p:to>
                                        <p:strVal val="visible"/>
                                      </p:to>
                                    </p:set>
                                    <p:animEffect transition="in" filter="box(in)">
                                      <p:cBhvr>
                                        <p:cTn id="27" dur="500"/>
                                        <p:tgtEl>
                                          <p:spTgt spid="20501"/>
                                        </p:tgtEl>
                                      </p:cBhvr>
                                    </p:animEffect>
                                  </p:childTnLst>
                                  <p:subTnLst>
                                    <p:set>
                                      <p:cBhvr override="childStyle">
                                        <p:cTn dur="1" fill="hold" display="0" masterRel="nextClick" afterEffect="1"/>
                                        <p:tgtEl>
                                          <p:spTgt spid="2050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500"/>
                                        </p:tgtEl>
                                        <p:attrNameLst>
                                          <p:attrName>style.visibility</p:attrName>
                                        </p:attrNameLst>
                                      </p:cBhvr>
                                      <p:to>
                                        <p:strVal val="visible"/>
                                      </p:to>
                                    </p:set>
                                    <p:animEffect transition="in" filter="box(in)">
                                      <p:cBhvr>
                                        <p:cTn id="32" dur="500"/>
                                        <p:tgtEl>
                                          <p:spTgt spid="20500"/>
                                        </p:tgtEl>
                                      </p:cBhvr>
                                    </p:animEffect>
                                  </p:childTnLst>
                                  <p:subTnLst>
                                    <p:set>
                                      <p:cBhvr override="childStyle">
                                        <p:cTn dur="1" fill="hold" display="0" masterRel="nextClick" afterEffect="1"/>
                                        <p:tgtEl>
                                          <p:spTgt spid="2050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502"/>
                                        </p:tgtEl>
                                        <p:attrNameLst>
                                          <p:attrName>style.visibility</p:attrName>
                                        </p:attrNameLst>
                                      </p:cBhvr>
                                      <p:to>
                                        <p:strVal val="visible"/>
                                      </p:to>
                                    </p:set>
                                    <p:animEffect transition="in" filter="box(in)">
                                      <p:cBhvr>
                                        <p:cTn id="37" dur="500"/>
                                        <p:tgtEl>
                                          <p:spTgt spid="20502"/>
                                        </p:tgtEl>
                                      </p:cBhvr>
                                    </p:animEffect>
                                  </p:childTnLst>
                                  <p:subTnLst>
                                    <p:set>
                                      <p:cBhvr override="childStyle">
                                        <p:cTn dur="1" fill="hold" display="0" masterRel="nextClick" afterEffect="1"/>
                                        <p:tgtEl>
                                          <p:spTgt spid="20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animBg="1"/>
      <p:bldP spid="20497" grpId="0" animBg="1"/>
      <p:bldP spid="20498" grpId="0" animBg="1"/>
      <p:bldP spid="20499" grpId="0" animBg="1"/>
      <p:bldP spid="20500" grpId="0" animBg="1"/>
      <p:bldP spid="20501" grpId="0" animBg="1"/>
      <p:bldP spid="205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p>
        </p:txBody>
      </p:sp>
      <p:sp>
        <p:nvSpPr>
          <p:cNvPr id="30726" name="Rectangle 10"/>
          <p:cNvSpPr>
            <a:spLocks noGrp="1"/>
          </p:cNvSpPr>
          <p:nvPr>
            <p:ph idx="1"/>
          </p:nvPr>
        </p:nvSpPr>
        <p:spPr>
          <a:xfrm>
            <a:off x="660400" y="908050"/>
            <a:ext cx="11003280" cy="2586038"/>
          </a:xfrm>
          <a:ln/>
        </p:spPr>
        <p:txBody>
          <a:bodyPr vert="horz" wrap="square" lIns="91440" tIns="45720" rIns="91440" bIns="45720" anchor="t"/>
          <a:lstStyle/>
          <a:p>
            <a:pPr marL="533400" indent="-533400">
              <a:spcBef>
                <a:spcPct val="40000"/>
              </a:spcBef>
            </a:pPr>
            <a:r>
              <a:rPr lang="zh-CN" altLang="en-US" b="1" dirty="0">
                <a:latin typeface="Times New Roman" panose="02020603050405020304" pitchFamily="18" charset="0"/>
              </a:rPr>
              <a:t>谓词的一般形式：   </a:t>
            </a:r>
            <a:r>
              <a:rPr lang="en-US" altLang="zh-CN" b="1" i="1" dirty="0">
                <a:latin typeface="Times New Roman" panose="02020603050405020304" pitchFamily="18" charset="0"/>
              </a:rPr>
              <a:t>P </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sz="4400" b="1" baseline="9000" dirty="0">
                <a:latin typeface="Times New Roman" panose="02020603050405020304" pitchFamily="18" charset="0"/>
              </a:rPr>
              <a:t>…</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a:t>
            </a:r>
          </a:p>
          <a:p>
            <a:pPr marL="533400" indent="-533400">
              <a:spcBef>
                <a:spcPct val="40000"/>
              </a:spcBef>
              <a:buFont typeface="Wingdings" panose="05000000000000000000" pitchFamily="2" charset="2"/>
              <a:buChar char="§"/>
            </a:pPr>
            <a:r>
              <a:rPr lang="zh-CN" altLang="en-US" sz="2600" b="1" dirty="0">
                <a:latin typeface="Times New Roman" panose="02020603050405020304" pitchFamily="18" charset="0"/>
              </a:rPr>
              <a:t>个体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a:t>
            </a:r>
            <a:r>
              <a:rPr lang="en-US" altLang="zh-CN" sz="4000" b="1" baseline="10000" dirty="0">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n</a:t>
            </a:r>
            <a:r>
              <a:rPr lang="en-US" altLang="zh-CN" sz="2600" b="1" i="1" baseline="-25000" dirty="0">
                <a:latin typeface="Times New Roman" panose="02020603050405020304" pitchFamily="18" charset="0"/>
              </a:rPr>
              <a:t> </a:t>
            </a:r>
            <a:r>
              <a:rPr lang="zh-CN" altLang="en-US" sz="2600" dirty="0">
                <a:latin typeface="Times New Roman" panose="02020603050405020304" pitchFamily="18" charset="0"/>
              </a:rPr>
              <a:t>：某个独立存在的事物或者某个抽象的概念；</a:t>
            </a:r>
          </a:p>
          <a:p>
            <a:pPr marL="533400" indent="-533400">
              <a:spcBef>
                <a:spcPct val="40000"/>
              </a:spcBef>
              <a:buFont typeface="Wingdings" panose="05000000000000000000" pitchFamily="2" charset="2"/>
              <a:buChar char="§"/>
            </a:pPr>
            <a:r>
              <a:rPr lang="zh-CN" altLang="en-US" sz="2600" b="1" dirty="0">
                <a:latin typeface="Times New Roman" panose="02020603050405020304" pitchFamily="18" charset="0"/>
              </a:rPr>
              <a:t>谓词名 </a:t>
            </a:r>
            <a:r>
              <a:rPr lang="en-US" altLang="zh-CN" sz="2600" b="1" i="1" dirty="0">
                <a:latin typeface="Times New Roman" panose="02020603050405020304" pitchFamily="18" charset="0"/>
              </a:rPr>
              <a:t>P</a:t>
            </a:r>
            <a:r>
              <a:rPr lang="zh-CN" altLang="en-US" sz="2600" dirty="0">
                <a:latin typeface="Times New Roman" panose="02020603050405020304" pitchFamily="18" charset="0"/>
              </a:rPr>
              <a:t>：刻画个体的性质、状态或个体间的关系。</a:t>
            </a:r>
          </a:p>
          <a:p>
            <a:pPr marL="533400" indent="-533400">
              <a:spcBef>
                <a:spcPct val="40000"/>
              </a:spcBef>
              <a:buClr>
                <a:srgbClr val="0000FF"/>
              </a:buClr>
              <a:buFont typeface="Wingdings" panose="05000000000000000000" pitchFamily="2" charset="2"/>
              <a:buAutoNum type="arabicParenR"/>
            </a:pPr>
            <a:endParaRPr lang="en-US" altLang="zh-CN" b="1" dirty="0">
              <a:latin typeface="Times New Roman" panose="02020603050405020304" pitchFamily="18" charset="0"/>
            </a:endParaRPr>
          </a:p>
        </p:txBody>
      </p:sp>
      <p:sp>
        <p:nvSpPr>
          <p:cNvPr id="307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19</a:t>
            </a:fld>
            <a:endParaRPr lang="ja-JP" altLang="en-US" dirty="0">
              <a:solidFill>
                <a:srgbClr val="A50021"/>
              </a:solidFill>
              <a:ea typeface="MS PGothic" panose="020B0600070205080204" pitchFamily="34" charset="-128"/>
            </a:endParaRPr>
          </a:p>
        </p:txBody>
      </p:sp>
      <p:sp>
        <p:nvSpPr>
          <p:cNvPr id="30724"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0725"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1515" name="AutoShape 11"/>
          <p:cNvSpPr/>
          <p:nvPr/>
        </p:nvSpPr>
        <p:spPr>
          <a:xfrm>
            <a:off x="1708731" y="4329113"/>
            <a:ext cx="9619669" cy="2114550"/>
          </a:xfrm>
          <a:prstGeom prst="accentBorderCallout1">
            <a:avLst>
              <a:gd name="adj1" fmla="val 5407"/>
              <a:gd name="adj2" fmla="val -1046"/>
              <a:gd name="adj3" fmla="val -17686"/>
              <a:gd name="adj4" fmla="val 5915"/>
            </a:avLst>
          </a:prstGeom>
          <a:gradFill rotWithShape="0">
            <a:gsLst>
              <a:gs pos="0">
                <a:schemeClr val="accent1"/>
              </a:gs>
              <a:gs pos="100000">
                <a:schemeClr val="bg1"/>
              </a:gs>
            </a:gsLst>
            <a:path path="rect">
              <a:fillToRect l="100000" b="100000"/>
            </a:path>
            <a:tileRect/>
          </a:gradFill>
          <a:ln w="9525" cap="flat" cmpd="sng">
            <a:solidFill>
              <a:schemeClr val="tx1"/>
            </a:solidFill>
            <a:prstDash val="solid"/>
            <a:miter/>
            <a:headEnd type="none" w="med" len="med"/>
            <a:tailEnd type="none" w="med" len="med"/>
          </a:ln>
        </p:spPr>
        <p:txBody>
          <a:bodyPr/>
          <a:lstStyle/>
          <a:p>
            <a:pPr>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solidFill>
                  <a:schemeClr val="accent2"/>
                </a:solidFill>
                <a:latin typeface="Times New Roman" panose="02020603050405020304" pitchFamily="18" charset="0"/>
              </a:rPr>
              <a:t>老张是一个教师</a:t>
            </a:r>
            <a:r>
              <a:rPr lang="zh-CN" altLang="en-US" sz="2600" b="1" dirty="0">
                <a:latin typeface="Times New Roman" panose="02020603050405020304" pitchFamily="18" charset="0"/>
              </a:rPr>
              <a:t>”：一元谓词 </a:t>
            </a:r>
            <a:r>
              <a:rPr lang="en-US" altLang="zh-CN" sz="2600" b="1" i="1" dirty="0">
                <a:latin typeface="Times New Roman" panose="02020603050405020304" pitchFamily="18" charset="0"/>
              </a:rPr>
              <a:t>Teacher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Zhang</a:t>
            </a:r>
            <a:r>
              <a:rPr lang="en-US" altLang="zh-CN" sz="2600" b="1" dirty="0">
                <a:latin typeface="Times New Roman" panose="02020603050405020304" pitchFamily="18" charset="0"/>
              </a:rPr>
              <a:t>)</a:t>
            </a:r>
          </a:p>
          <a:p>
            <a:pPr>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en-US" altLang="zh-CN" sz="2600" b="1" dirty="0">
                <a:solidFill>
                  <a:schemeClr val="accent2"/>
                </a:solidFill>
                <a:latin typeface="Times New Roman" panose="02020603050405020304" pitchFamily="18" charset="0"/>
              </a:rPr>
              <a:t>5&gt;3</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a:t>
            </a:r>
            <a:r>
              <a:rPr lang="zh-CN" altLang="en-US" sz="2600" dirty="0">
                <a:latin typeface="Times New Roman" panose="02020603050405020304" pitchFamily="18" charset="0"/>
              </a:rPr>
              <a:t>二元谓词</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Greater </a:t>
            </a:r>
            <a:r>
              <a:rPr lang="en-US" altLang="zh-CN" sz="2600" b="1" dirty="0">
                <a:latin typeface="Times New Roman" panose="02020603050405020304" pitchFamily="18" charset="0"/>
              </a:rPr>
              <a:t>(5, 3)</a:t>
            </a:r>
          </a:p>
          <a:p>
            <a:pPr>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en-US" altLang="zh-CN" sz="2600" b="1" dirty="0">
                <a:solidFill>
                  <a:schemeClr val="accent2"/>
                </a:solidFill>
                <a:latin typeface="Times New Roman" panose="02020603050405020304" pitchFamily="18" charset="0"/>
              </a:rPr>
              <a:t>Smith</a:t>
            </a:r>
            <a:r>
              <a:rPr lang="zh-CN" altLang="en-US" sz="2600" b="1" dirty="0">
                <a:solidFill>
                  <a:schemeClr val="accent2"/>
                </a:solidFill>
                <a:latin typeface="Times New Roman" panose="02020603050405020304" pitchFamily="18" charset="0"/>
              </a:rPr>
              <a:t>作为一个工程师为</a:t>
            </a:r>
            <a:r>
              <a:rPr lang="en-US" altLang="zh-CN" sz="2600" b="1" dirty="0">
                <a:solidFill>
                  <a:schemeClr val="accent2"/>
                </a:solidFill>
                <a:latin typeface="Times New Roman" panose="02020603050405020304" pitchFamily="18" charset="0"/>
              </a:rPr>
              <a:t>IBM</a:t>
            </a:r>
            <a:r>
              <a:rPr lang="zh-CN" altLang="en-US" sz="2600" b="1" dirty="0">
                <a:solidFill>
                  <a:schemeClr val="accent2"/>
                </a:solidFill>
                <a:latin typeface="Times New Roman" panose="02020603050405020304" pitchFamily="18" charset="0"/>
              </a:rPr>
              <a:t>工作</a:t>
            </a:r>
            <a:r>
              <a:rPr lang="zh-CN" altLang="en-US" sz="2600" b="1" dirty="0">
                <a:latin typeface="Times New Roman" panose="02020603050405020304" pitchFamily="18" charset="0"/>
              </a:rPr>
              <a:t>”： </a:t>
            </a:r>
          </a:p>
          <a:p>
            <a:pPr algn="ctr">
              <a:spcBef>
                <a:spcPct val="40000"/>
              </a:spcBef>
              <a:buClr>
                <a:srgbClr val="0000FF"/>
              </a:buClr>
            </a:pPr>
            <a:r>
              <a:rPr lang="zh-CN" altLang="en-US" sz="2600" dirty="0">
                <a:latin typeface="Times New Roman" panose="02020603050405020304" pitchFamily="18" charset="0"/>
              </a:rPr>
              <a:t>三元谓词</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Works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Smith</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IBM</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engineer</a:t>
            </a:r>
            <a:r>
              <a:rPr lang="en-US" altLang="zh-CN" sz="2600" b="1" dirty="0">
                <a:latin typeface="Times New Roman" panose="02020603050405020304" pitchFamily="18" charset="0"/>
              </a:rPr>
              <a:t>)</a:t>
            </a:r>
          </a:p>
        </p:txBody>
      </p:sp>
      <p:sp>
        <p:nvSpPr>
          <p:cNvPr id="30728" name="Rectangle 12"/>
          <p:cNvSpPr/>
          <p:nvPr/>
        </p:nvSpPr>
        <p:spPr>
          <a:xfrm>
            <a:off x="1083311" y="3494088"/>
            <a:ext cx="9564369" cy="519112"/>
          </a:xfrm>
          <a:prstGeom prst="rect">
            <a:avLst/>
          </a:prstGeom>
          <a:noFill/>
          <a:ln w="9525">
            <a:noFill/>
          </a:ln>
        </p:spPr>
        <p:txBody>
          <a:bodyPr wrap="square">
            <a:spAutoFit/>
          </a:bodyPr>
          <a:lstStyle/>
          <a:p>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a:t>
            </a:r>
            <a:r>
              <a:rPr lang="zh-CN" altLang="en-US" sz="2800" b="1" dirty="0">
                <a:latin typeface="Times New Roman" panose="02020603050405020304" pitchFamily="18" charset="0"/>
              </a:rPr>
              <a:t>个体是常量：一个或者一组指定的个体。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slide(fromBottom)">
                                      <p:cBhvr>
                                        <p:cTn id="7" dur="500"/>
                                        <p:tgtEl>
                                          <p:spTgt spid="21515"/>
                                        </p:tgtEl>
                                      </p:cBhvr>
                                    </p:animEffect>
                                  </p:childTnLst>
                                  <p:subTnLst>
                                    <p:set>
                                      <p:cBhvr override="childStyle">
                                        <p:cTn dur="1" fill="hold" display="0" masterRel="nextClick" afterEffect="1"/>
                                        <p:tgtEl>
                                          <p:spTgt spid="215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a:t>
            </a:fld>
            <a:endParaRPr lang="ja-JP" altLang="en-US" dirty="0">
              <a:solidFill>
                <a:srgbClr val="A50021"/>
              </a:solidFill>
              <a:ea typeface="MS PGothic" panose="020B0600070205080204" pitchFamily="34" charset="-128"/>
            </a:endParaRPr>
          </a:p>
        </p:txBody>
      </p:sp>
      <p:sp>
        <p:nvSpPr>
          <p:cNvPr id="19459" name="Rectangle 4"/>
          <p:cNvSpPr/>
          <p:nvPr/>
        </p:nvSpPr>
        <p:spPr>
          <a:xfrm>
            <a:off x="0" y="1"/>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2</a:t>
            </a:r>
            <a:r>
              <a:rPr lang="zh-CN" altLang="en-US" sz="3600" dirty="0">
                <a:solidFill>
                  <a:schemeClr val="bg1"/>
                </a:solidFill>
                <a:latin typeface="Times New Roman" panose="02020603050405020304" pitchFamily="18" charset="0"/>
                <a:ea typeface="黑体" panose="02010609060101010101" pitchFamily="2" charset="-122"/>
              </a:rPr>
              <a:t>章  知识表示</a:t>
            </a:r>
          </a:p>
        </p:txBody>
      </p:sp>
      <p:sp>
        <p:nvSpPr>
          <p:cNvPr id="19460" name="Rectangle 5"/>
          <p:cNvSpPr/>
          <p:nvPr/>
        </p:nvSpPr>
        <p:spPr>
          <a:xfrm>
            <a:off x="426720" y="922339"/>
            <a:ext cx="11441431" cy="5400675"/>
          </a:xfrm>
          <a:prstGeom prst="rect">
            <a:avLst/>
          </a:prstGeom>
          <a:noFill/>
          <a:ln w="9525">
            <a:noFill/>
          </a:ln>
        </p:spPr>
        <p:txBody>
          <a:bodyPr/>
          <a:lstStyle/>
          <a:p>
            <a:pPr marL="469900" indent="-469900">
              <a:lnSpc>
                <a:spcPct val="120000"/>
              </a:lnSpc>
              <a:spcBef>
                <a:spcPct val="20000"/>
              </a:spcBef>
              <a:buClr>
                <a:schemeClr val="accent2"/>
              </a:buClr>
              <a:buBlip>
                <a:blip r:embed="rId2"/>
              </a:buBlip>
            </a:pPr>
            <a:r>
              <a:rPr lang="zh-CN" altLang="en-US" sz="2800" b="1" dirty="0">
                <a:latin typeface="Times New Roman" panose="02020603050405020304" pitchFamily="18" charset="0"/>
              </a:rPr>
              <a:t>人类的智能活动主要是获得并运用知识。知识是智能的基础。为了使计算机具有智能，能模拟人类的智能行为，就必须使它具有知识。但知识需要</a:t>
            </a:r>
            <a:r>
              <a:rPr lang="zh-CN" altLang="en-US" sz="2800" b="1" dirty="0">
                <a:solidFill>
                  <a:srgbClr val="0000FF"/>
                </a:solidFill>
                <a:latin typeface="Times New Roman" panose="02020603050405020304" pitchFamily="18" charset="0"/>
              </a:rPr>
              <a:t>用适当的模式表示出来才能存储到计算机中</a:t>
            </a:r>
            <a:r>
              <a:rPr lang="zh-CN" altLang="en-US" sz="2800" b="1" dirty="0">
                <a:latin typeface="Times New Roman" panose="02020603050405020304" pitchFamily="18" charset="0"/>
              </a:rPr>
              <a:t>去，因此，知识的表示成为人工智能中一个十分重要的研究课题。</a:t>
            </a:r>
          </a:p>
          <a:p>
            <a:pPr marL="469900" indent="-469900">
              <a:lnSpc>
                <a:spcPct val="120000"/>
              </a:lnSpc>
              <a:spcBef>
                <a:spcPct val="20000"/>
              </a:spcBef>
              <a:buClr>
                <a:schemeClr val="accent2"/>
              </a:buClr>
              <a:buBlip>
                <a:blip r:embed="rId2"/>
              </a:buBlip>
            </a:pPr>
            <a:r>
              <a:rPr lang="zh-CN" altLang="en-US" sz="2800" b="1" dirty="0">
                <a:latin typeface="Times New Roman" panose="02020603050405020304" pitchFamily="18" charset="0"/>
              </a:rPr>
              <a:t>本章将首先介绍知识与知识表示的概念，然后介绍一阶谓词逻辑、产生式、框架、语义网络等当前人工智能中应用比较广泛的知识表示方法，为后面介绍推理方法、专家系统等奠定基础。</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p>
        </p:txBody>
      </p:sp>
      <p:sp>
        <p:nvSpPr>
          <p:cNvPr id="31750" name="Rectangle 12"/>
          <p:cNvSpPr>
            <a:spLocks noGrp="1"/>
          </p:cNvSpPr>
          <p:nvPr>
            <p:ph idx="1"/>
          </p:nvPr>
        </p:nvSpPr>
        <p:spPr>
          <a:xfrm>
            <a:off x="599440" y="908051"/>
            <a:ext cx="9882823" cy="1597025"/>
          </a:xfrm>
          <a:ln/>
        </p:spPr>
        <p:txBody>
          <a:bodyPr vert="horz" wrap="square" lIns="91440" tIns="45720" rIns="91440" bIns="45720" anchor="t"/>
          <a:lstStyle/>
          <a:p>
            <a:pPr marL="533400" indent="-533400">
              <a:spcBef>
                <a:spcPct val="40000"/>
              </a:spcBef>
              <a:buClr>
                <a:srgbClr val="0000FF"/>
              </a:buClr>
              <a:buNone/>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2</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个体是变元（变量）：</a:t>
            </a:r>
            <a:r>
              <a:rPr lang="zh-CN" altLang="en-US" sz="2600" dirty="0">
                <a:latin typeface="Times New Roman" panose="02020603050405020304" pitchFamily="18" charset="0"/>
              </a:rPr>
              <a:t>没有指定的一个或者一组个体。</a:t>
            </a:r>
            <a:endParaRPr lang="zh-CN" altLang="en-US" b="1" dirty="0">
              <a:latin typeface="Times New Roman" panose="02020603050405020304" pitchFamily="18" charset="0"/>
            </a:endParaRPr>
          </a:p>
        </p:txBody>
      </p:sp>
      <p:sp>
        <p:nvSpPr>
          <p:cNvPr id="317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20</a:t>
            </a:fld>
            <a:endParaRPr lang="ja-JP" altLang="en-US" dirty="0">
              <a:solidFill>
                <a:srgbClr val="A50021"/>
              </a:solidFill>
              <a:ea typeface="MS PGothic" panose="020B0600070205080204" pitchFamily="34" charset="-128"/>
            </a:endParaRPr>
          </a:p>
        </p:txBody>
      </p:sp>
      <p:sp>
        <p:nvSpPr>
          <p:cNvPr id="31748" name="Rectangle 4"/>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1749"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1751" name="AutoShape 13"/>
          <p:cNvSpPr/>
          <p:nvPr/>
        </p:nvSpPr>
        <p:spPr>
          <a:xfrm>
            <a:off x="3270250" y="3217863"/>
            <a:ext cx="7385050" cy="677862"/>
          </a:xfrm>
          <a:prstGeom prst="accentBorderCallout1">
            <a:avLst>
              <a:gd name="adj1" fmla="val 16861"/>
              <a:gd name="adj2" fmla="val -1032"/>
              <a:gd name="adj3" fmla="val -34190"/>
              <a:gd name="adj4" fmla="val -3764"/>
            </a:avLst>
          </a:prstGeom>
          <a:solidFill>
            <a:srgbClr val="FFFFFF"/>
          </a:solidFill>
          <a:ln w="9525" cap="flat" cmpd="sng">
            <a:solidFill>
              <a:schemeClr val="tx1"/>
            </a:solidFill>
            <a:prstDash val="solid"/>
            <a:miter/>
            <a:headEnd type="none" w="med" len="med"/>
            <a:tailEnd type="none" w="med" len="med"/>
          </a:ln>
        </p:spPr>
        <p:txBody>
          <a:bodyPr/>
          <a:lstStyle/>
          <a:p>
            <a:pPr>
              <a:lnSpc>
                <a:spcPct val="120000"/>
              </a:lnSpc>
              <a:spcBef>
                <a:spcPct val="2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zh-CN" altLang="en-US" sz="2800" b="1" dirty="0">
                <a:solidFill>
                  <a:schemeClr val="accent2"/>
                </a:solidFill>
                <a:latin typeface="Times New Roman" panose="02020603050405020304" pitchFamily="18" charset="0"/>
              </a:rPr>
              <a:t>小李的父亲是教师</a:t>
            </a:r>
            <a:r>
              <a:rPr lang="zh-CN" altLang="en-US" sz="2800" b="1" dirty="0">
                <a:latin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Teacher</a:t>
            </a:r>
            <a:r>
              <a:rPr lang="en-US" altLang="zh-CN" sz="2800" b="1" dirty="0">
                <a:latin typeface="Times New Roman" panose="02020603050405020304" pitchFamily="18" charset="0"/>
              </a:rPr>
              <a:t> (</a:t>
            </a:r>
            <a:r>
              <a:rPr lang="en-US" altLang="zh-CN" sz="2800" b="1" i="1" dirty="0">
                <a:solidFill>
                  <a:srgbClr val="0000FF"/>
                </a:solidFill>
                <a:latin typeface="Times New Roman" panose="02020603050405020304" pitchFamily="18" charset="0"/>
                <a:cs typeface="Times New Roman" panose="02020603050405020304" pitchFamily="18" charset="0"/>
              </a:rPr>
              <a:t>father</a:t>
            </a: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i="1" dirty="0">
                <a:solidFill>
                  <a:srgbClr val="0000FF"/>
                </a:solidFill>
                <a:latin typeface="Times New Roman" panose="02020603050405020304" pitchFamily="18" charset="0"/>
                <a:cs typeface="Times New Roman" panose="02020603050405020304" pitchFamily="18" charset="0"/>
              </a:rPr>
              <a:t>Li</a:t>
            </a:r>
            <a:r>
              <a:rPr lang="en-US" altLang="zh-CN" sz="2800" b="1" dirty="0">
                <a:solidFill>
                  <a:srgbClr val="0000FF"/>
                </a:solidFill>
                <a:latin typeface="Times New Roman" panose="02020603050405020304" pitchFamily="18" charset="0"/>
                <a:cs typeface="Times New Roman" panose="02020603050405020304" pitchFamily="18" charset="0"/>
              </a:rPr>
              <a:t>) )</a:t>
            </a:r>
            <a:endParaRPr lang="en-US" altLang="zh-CN" sz="2800" b="1" dirty="0"/>
          </a:p>
        </p:txBody>
      </p:sp>
      <p:sp>
        <p:nvSpPr>
          <p:cNvPr id="31752" name="Rectangle 14"/>
          <p:cNvSpPr/>
          <p:nvPr/>
        </p:nvSpPr>
        <p:spPr>
          <a:xfrm>
            <a:off x="599440" y="2554288"/>
            <a:ext cx="9179560" cy="519112"/>
          </a:xfrm>
          <a:prstGeom prst="rect">
            <a:avLst/>
          </a:prstGeom>
          <a:noFill/>
          <a:ln w="9525">
            <a:noFill/>
          </a:ln>
        </p:spPr>
        <p:txBody>
          <a:bodyPr wrap="square">
            <a:spAutoFit/>
          </a:bodyPr>
          <a:lstStyle/>
          <a:p>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3</a:t>
            </a:r>
            <a:r>
              <a:rPr lang="zh-CN" altLang="en-US" sz="2800" b="1" dirty="0">
                <a:solidFill>
                  <a:srgbClr val="0000FF"/>
                </a:solidFill>
                <a:latin typeface="Times New Roman" panose="02020603050405020304" pitchFamily="18" charset="0"/>
              </a:rPr>
              <a:t>）</a:t>
            </a:r>
            <a:r>
              <a:rPr lang="zh-CN" altLang="en-US" sz="2800" b="1" dirty="0">
                <a:latin typeface="宋体" panose="02010600030101010101" pitchFamily="2" charset="-122"/>
              </a:rPr>
              <a:t>个体是</a:t>
            </a:r>
            <a:r>
              <a:rPr lang="zh-CN" altLang="en-US" sz="2800" b="1" dirty="0">
                <a:solidFill>
                  <a:srgbClr val="0000FF"/>
                </a:solidFill>
                <a:latin typeface="宋体" panose="02010600030101010101" pitchFamily="2" charset="-122"/>
              </a:rPr>
              <a:t>函数</a:t>
            </a:r>
            <a:r>
              <a:rPr lang="zh-CN" altLang="en-US" sz="2800" b="1" dirty="0">
                <a:latin typeface="宋体" panose="02010600030101010101" pitchFamily="2" charset="-122"/>
              </a:rPr>
              <a:t>：</a:t>
            </a:r>
            <a:r>
              <a:rPr lang="zh-CN" altLang="en-US" sz="2800" dirty="0">
                <a:latin typeface="宋体" panose="02010600030101010101" pitchFamily="2" charset="-122"/>
              </a:rPr>
              <a:t>一个个体到另一个个体的映射。</a:t>
            </a:r>
          </a:p>
        </p:txBody>
      </p:sp>
      <p:sp>
        <p:nvSpPr>
          <p:cNvPr id="31753" name="AutoShape 15"/>
          <p:cNvSpPr/>
          <p:nvPr/>
        </p:nvSpPr>
        <p:spPr>
          <a:xfrm>
            <a:off x="4608514" y="1709739"/>
            <a:ext cx="2974975" cy="549275"/>
          </a:xfrm>
          <a:prstGeom prst="accentBorderCallout1">
            <a:avLst>
              <a:gd name="adj1" fmla="val 20810"/>
              <a:gd name="adj2" fmla="val -2560"/>
              <a:gd name="adj3" fmla="val -45088"/>
              <a:gd name="adj4" fmla="val -23907"/>
            </a:avLst>
          </a:prstGeom>
          <a:solidFill>
            <a:srgbClr val="FFFFFF"/>
          </a:solidFill>
          <a:ln w="9525" cap="flat" cmpd="sng">
            <a:solidFill>
              <a:schemeClr val="tx1"/>
            </a:solidFill>
            <a:prstDash val="solid"/>
            <a:miter/>
            <a:headEnd type="none" w="med" len="med"/>
            <a:tailEnd type="none" w="med" len="med"/>
          </a:ln>
        </p:spPr>
        <p:txBody>
          <a:bodyPr/>
          <a:lstStyle/>
          <a:p>
            <a:r>
              <a:rPr lang="en-US" altLang="zh-CN" sz="2600" b="1" dirty="0">
                <a:latin typeface="Times New Roman" panose="02020603050405020304" pitchFamily="18" charset="0"/>
              </a:rPr>
              <a:t>“</a:t>
            </a:r>
            <a:r>
              <a:rPr lang="en-US" altLang="zh-CN" sz="2600" b="1" i="1" dirty="0">
                <a:solidFill>
                  <a:schemeClr val="accent2"/>
                </a:solidFill>
                <a:latin typeface="Times New Roman" panose="02020603050405020304" pitchFamily="18" charset="0"/>
                <a:cs typeface="Times New Roman" panose="02020603050405020304" pitchFamily="18" charset="0"/>
              </a:rPr>
              <a:t>x</a:t>
            </a:r>
            <a:r>
              <a:rPr lang="en-US" altLang="zh-CN" sz="2600" b="1" dirty="0">
                <a:solidFill>
                  <a:schemeClr val="accent2"/>
                </a:solidFill>
                <a:latin typeface="Times New Roman" panose="02020603050405020304" pitchFamily="18" charset="0"/>
                <a:cs typeface="Times New Roman" panose="02020603050405020304" pitchFamily="18" charset="0"/>
              </a:rPr>
              <a:t>&lt;5</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宋体" panose="02010600030101010101" pitchFamily="2" charset="-122"/>
              </a:rPr>
              <a:t>：</a:t>
            </a:r>
            <a:r>
              <a:rPr lang="en-US" altLang="zh-CN" sz="2600" b="1" i="1" dirty="0">
                <a:latin typeface="Times New Roman" panose="02020603050405020304" pitchFamily="18" charset="0"/>
                <a:cs typeface="Times New Roman" panose="02020603050405020304" pitchFamily="18" charset="0"/>
              </a:rPr>
              <a:t>Less</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 5)</a:t>
            </a:r>
            <a:r>
              <a:rPr lang="en-US" altLang="zh-CN" sz="2600" b="1" dirty="0"/>
              <a:t> </a:t>
            </a:r>
          </a:p>
        </p:txBody>
      </p:sp>
      <p:sp>
        <p:nvSpPr>
          <p:cNvPr id="31754" name="Rectangle 16"/>
          <p:cNvSpPr/>
          <p:nvPr/>
        </p:nvSpPr>
        <p:spPr>
          <a:xfrm>
            <a:off x="599440" y="4217988"/>
            <a:ext cx="4156710" cy="519112"/>
          </a:xfrm>
          <a:prstGeom prst="rect">
            <a:avLst/>
          </a:prstGeom>
          <a:noFill/>
          <a:ln w="9525">
            <a:noFill/>
          </a:ln>
        </p:spPr>
        <p:txBody>
          <a:bodyPr wrap="square">
            <a:spAutoFit/>
          </a:bodyPr>
          <a:lstStyle/>
          <a:p>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4</a:t>
            </a:r>
            <a:r>
              <a:rPr lang="zh-CN" altLang="en-US" sz="2800" b="1" dirty="0">
                <a:solidFill>
                  <a:srgbClr val="0000FF"/>
                </a:solidFill>
                <a:latin typeface="Times New Roman" panose="02020603050405020304" pitchFamily="18" charset="0"/>
              </a:rPr>
              <a:t>）</a:t>
            </a:r>
            <a:r>
              <a:rPr lang="zh-CN" altLang="en-US" sz="2800" b="1" dirty="0">
                <a:latin typeface="宋体" panose="02010600030101010101" pitchFamily="2" charset="-122"/>
              </a:rPr>
              <a:t>个体是</a:t>
            </a:r>
            <a:r>
              <a:rPr lang="zh-CN" altLang="en-US" sz="2800" b="1" dirty="0">
                <a:solidFill>
                  <a:srgbClr val="0000FF"/>
                </a:solidFill>
                <a:latin typeface="宋体" panose="02010600030101010101" pitchFamily="2" charset="-122"/>
              </a:rPr>
              <a:t>谓词</a:t>
            </a:r>
            <a:endParaRPr lang="zh-CN" altLang="en-US" sz="2800" dirty="0">
              <a:latin typeface="宋体" panose="02010600030101010101" pitchFamily="2" charset="-122"/>
            </a:endParaRPr>
          </a:p>
        </p:txBody>
      </p:sp>
      <p:sp>
        <p:nvSpPr>
          <p:cNvPr id="31755" name="AutoShape 17"/>
          <p:cNvSpPr/>
          <p:nvPr/>
        </p:nvSpPr>
        <p:spPr>
          <a:xfrm>
            <a:off x="3811589" y="4908550"/>
            <a:ext cx="6630987" cy="1316038"/>
          </a:xfrm>
          <a:prstGeom prst="accentBorderCallout1">
            <a:avLst>
              <a:gd name="adj1" fmla="val 8685"/>
              <a:gd name="adj2" fmla="val -1148"/>
              <a:gd name="adj3" fmla="val -17611"/>
              <a:gd name="adj4" fmla="val -8787"/>
            </a:avLst>
          </a:prstGeom>
          <a:solidFill>
            <a:srgbClr val="FFFFFF"/>
          </a:solidFill>
          <a:ln w="9525" cap="flat" cmpd="sng">
            <a:solidFill>
              <a:schemeClr val="tx1"/>
            </a:solidFill>
            <a:prstDash val="solid"/>
            <a:miter/>
            <a:headEnd type="none" w="med" len="med"/>
            <a:tailEnd type="none" w="med" len="med"/>
          </a:ln>
        </p:spPr>
        <p:txBody>
          <a:bodyPr/>
          <a:lstStyle/>
          <a:p>
            <a:pPr>
              <a:lnSpc>
                <a:spcPct val="120000"/>
              </a:lnSpc>
              <a:spcBef>
                <a:spcPct val="2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en-US" altLang="zh-CN" sz="2600" b="1" dirty="0"/>
              <a:t>“</a:t>
            </a:r>
            <a:r>
              <a:rPr lang="en-US" altLang="zh-CN" sz="2600" b="1" dirty="0">
                <a:solidFill>
                  <a:schemeClr val="accent2"/>
                </a:solidFill>
              </a:rPr>
              <a:t>Smith</a:t>
            </a:r>
            <a:r>
              <a:rPr lang="zh-CN" altLang="en-US" sz="2600" b="1" dirty="0">
                <a:solidFill>
                  <a:schemeClr val="accent2"/>
                </a:solidFill>
              </a:rPr>
              <a:t>作为一个工程师为</a:t>
            </a:r>
            <a:r>
              <a:rPr lang="en-US" altLang="zh-CN" sz="2600" b="1" dirty="0">
                <a:solidFill>
                  <a:schemeClr val="accent2"/>
                </a:solidFill>
              </a:rPr>
              <a:t>IBM</a:t>
            </a:r>
            <a:r>
              <a:rPr lang="zh-CN" altLang="en-US" sz="2600" b="1" dirty="0">
                <a:solidFill>
                  <a:schemeClr val="accent2"/>
                </a:solidFill>
              </a:rPr>
              <a:t>工作</a:t>
            </a:r>
            <a:r>
              <a:rPr lang="zh-CN" altLang="en-US" sz="2600" b="1" dirty="0"/>
              <a:t>”：</a:t>
            </a:r>
          </a:p>
          <a:p>
            <a:pPr algn="ctr">
              <a:spcBef>
                <a:spcPct val="40000"/>
              </a:spcBef>
              <a:buClr>
                <a:srgbClr val="0000FF"/>
              </a:buClr>
            </a:pPr>
            <a:r>
              <a:rPr lang="zh-CN" altLang="en-US" sz="2600" b="1" dirty="0"/>
              <a:t>二阶</a:t>
            </a:r>
            <a:r>
              <a:rPr lang="zh-CN" altLang="en-US" sz="2600" b="1" dirty="0">
                <a:latin typeface="Times New Roman" panose="02020603050405020304" pitchFamily="18" charset="0"/>
              </a:rPr>
              <a:t>谓词  </a:t>
            </a:r>
            <a:r>
              <a:rPr lang="en-US" altLang="zh-CN" sz="2600" b="1" i="1" dirty="0">
                <a:latin typeface="Times New Roman" panose="02020603050405020304" pitchFamily="18" charset="0"/>
              </a:rPr>
              <a:t>Works </a:t>
            </a:r>
            <a:r>
              <a:rPr lang="en-US" altLang="zh-CN" sz="2600" b="1" dirty="0">
                <a:latin typeface="Times New Roman" panose="02020603050405020304" pitchFamily="18" charset="0"/>
              </a:rPr>
              <a:t>(</a:t>
            </a:r>
            <a:r>
              <a:rPr lang="en-US" altLang="zh-CN" sz="2600" b="1" i="1" dirty="0">
                <a:solidFill>
                  <a:srgbClr val="0000FF"/>
                </a:solidFill>
                <a:latin typeface="Times New Roman" panose="02020603050405020304" pitchFamily="18" charset="0"/>
              </a:rPr>
              <a:t>engineer</a:t>
            </a:r>
            <a:r>
              <a:rPr lang="en-US" altLang="zh-CN" sz="2600" b="1" dirty="0">
                <a:solidFill>
                  <a:srgbClr val="0000FF"/>
                </a:solidFill>
                <a:latin typeface="Times New Roman" panose="02020603050405020304" pitchFamily="18" charset="0"/>
              </a:rPr>
              <a:t> (</a:t>
            </a:r>
            <a:r>
              <a:rPr lang="en-US" altLang="zh-CN" sz="2600" b="1" i="1" dirty="0">
                <a:solidFill>
                  <a:srgbClr val="0000FF"/>
                </a:solidFill>
                <a:latin typeface="Times New Roman" panose="02020603050405020304" pitchFamily="18" charset="0"/>
              </a:rPr>
              <a:t>Smith</a:t>
            </a:r>
            <a:r>
              <a:rPr lang="en-US" altLang="zh-CN" sz="2600" b="1" dirty="0">
                <a:solidFill>
                  <a:srgbClr val="0000FF"/>
                </a:solidFill>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IBM</a:t>
            </a:r>
            <a:r>
              <a:rPr lang="en-US" altLang="zh-CN" sz="2600" b="1" dirty="0">
                <a:latin typeface="Times New Roman" panose="02020603050405020304" pitchFamily="18" charset="0"/>
              </a:rPr>
              <a:t>)</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32773" name="Rectangle 10"/>
          <p:cNvSpPr>
            <a:spLocks noGrp="1"/>
          </p:cNvSpPr>
          <p:nvPr>
            <p:ph idx="1"/>
          </p:nvPr>
        </p:nvSpPr>
        <p:spPr>
          <a:ln/>
        </p:spPr>
        <p:txBody>
          <a:bodyPr vert="horz" wrap="square" lIns="91440" tIns="45720" rIns="91440" bIns="45720" anchor="t"/>
          <a:lstStyle/>
          <a:p>
            <a:pPr marL="374650" indent="-374650" defTabSz="0">
              <a:spcBef>
                <a:spcPct val="50000"/>
              </a:spcBef>
              <a:buNone/>
              <a:tabLst>
                <a:tab pos="476250" algn="l"/>
              </a:tabLst>
            </a:pPr>
            <a:r>
              <a:rPr lang="en-US" altLang="zh-CN" b="1" dirty="0">
                <a:latin typeface="Times New Roman" panose="02020603050405020304" pitchFamily="18" charset="0"/>
              </a:rPr>
              <a:t>1.  </a:t>
            </a:r>
            <a:r>
              <a:rPr lang="zh-CN" altLang="en-US" b="1" dirty="0">
                <a:latin typeface="Times New Roman" panose="02020603050405020304" pitchFamily="18" charset="0"/>
              </a:rPr>
              <a:t>连接词（连词）</a:t>
            </a:r>
          </a:p>
          <a:p>
            <a:pPr marL="374650" indent="-374650" defTabSz="0">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en-US" altLang="zh-CN" b="1" dirty="0">
                <a:solidFill>
                  <a:srgbClr val="0000FF"/>
                </a:solidFill>
                <a:latin typeface="Times New Roman" panose="02020603050405020304" pitchFamily="18" charset="0"/>
              </a:rPr>
              <a:t>﹁</a:t>
            </a:r>
            <a:r>
              <a:rPr lang="zh-CN" altLang="en-US" b="1" dirty="0">
                <a:latin typeface="Times New Roman" panose="02020603050405020304" pitchFamily="18" charset="0"/>
              </a:rPr>
              <a:t>： “否定” （ </a:t>
            </a:r>
            <a:r>
              <a:rPr lang="en-US" altLang="zh-CN" b="1" dirty="0">
                <a:latin typeface="Times New Roman" panose="02020603050405020304" pitchFamily="18" charset="0"/>
              </a:rPr>
              <a:t>negation </a:t>
            </a:r>
            <a:r>
              <a:rPr lang="zh-CN" altLang="en-US" b="1" dirty="0">
                <a:latin typeface="Times New Roman" panose="02020603050405020304" pitchFamily="18" charset="0"/>
              </a:rPr>
              <a:t>）或 “非”。</a:t>
            </a:r>
          </a:p>
          <a:p>
            <a:pPr marL="374650" indent="-374650" defTabSz="0">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 “析取”（</a:t>
            </a:r>
            <a:r>
              <a:rPr lang="en-US" altLang="zh-CN" b="1" dirty="0">
                <a:latin typeface="Times New Roman" panose="02020603050405020304" pitchFamily="18" charset="0"/>
              </a:rPr>
              <a:t>disjunction</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或。</a:t>
            </a:r>
          </a:p>
          <a:p>
            <a:pPr marL="374650" indent="-374650" defTabSz="0">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 “合取”（</a:t>
            </a:r>
            <a:r>
              <a:rPr lang="en-US" altLang="zh-CN" b="1" dirty="0">
                <a:latin typeface="Times New Roman" panose="02020603050405020304" pitchFamily="18" charset="0"/>
              </a:rPr>
              <a:t>conjunction</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与。</a:t>
            </a:r>
          </a:p>
        </p:txBody>
      </p:sp>
      <p:sp>
        <p:nvSpPr>
          <p:cNvPr id="327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21</a:t>
            </a:fld>
            <a:endParaRPr lang="ja-JP" altLang="en-US" dirty="0">
              <a:solidFill>
                <a:srgbClr val="A50021"/>
              </a:solidFill>
              <a:ea typeface="MS PGothic" panose="020B0600070205080204" pitchFamily="34" charset="-128"/>
            </a:endParaRPr>
          </a:p>
        </p:txBody>
      </p:sp>
      <p:sp>
        <p:nvSpPr>
          <p:cNvPr id="32772" name="Rectangle 5"/>
          <p:cNvSpPr/>
          <p:nvPr/>
        </p:nvSpPr>
        <p:spPr>
          <a:xfrm>
            <a:off x="1524000" y="31728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2539" name="AutoShape 11"/>
          <p:cNvSpPr/>
          <p:nvPr/>
        </p:nvSpPr>
        <p:spPr>
          <a:xfrm>
            <a:off x="3683000" y="1389063"/>
            <a:ext cx="6781800" cy="539750"/>
          </a:xfrm>
          <a:prstGeom prst="accentBorderCallout1">
            <a:avLst>
              <a:gd name="adj1" fmla="val 21176"/>
              <a:gd name="adj2" fmla="val -1125"/>
              <a:gd name="adj3" fmla="val 118236"/>
              <a:gd name="adj4" fmla="val -8917"/>
            </a:avLst>
          </a:prstGeom>
          <a:gradFill rotWithShape="0">
            <a:gsLst>
              <a:gs pos="0">
                <a:schemeClr val="accent1"/>
              </a:gs>
              <a:gs pos="100000">
                <a:schemeClr val="bg1"/>
              </a:gs>
            </a:gsLst>
            <a:path path="rect">
              <a:fillToRect l="100000" t="100000"/>
            </a:path>
            <a:tileRect/>
          </a:gradFill>
          <a:ln w="9525" cap="flat" cmpd="sng">
            <a:solidFill>
              <a:schemeClr val="hlink"/>
            </a:solidFill>
            <a:prstDash val="solid"/>
            <a:miter/>
            <a:headEnd type="none" w="med" len="med"/>
            <a:tailEnd type="none" w="med" len="med"/>
          </a:ln>
        </p:spPr>
        <p:txBody>
          <a:bodyPr/>
          <a:lstStyle/>
          <a:p>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机器人不在</a:t>
            </a:r>
            <a:r>
              <a:rPr lang="en-US" altLang="zh-CN" sz="2600" b="1" dirty="0">
                <a:solidFill>
                  <a:schemeClr val="accent2"/>
                </a:solidFill>
                <a:latin typeface="Times New Roman" panose="02020603050405020304" pitchFamily="18" charset="0"/>
              </a:rPr>
              <a:t>2</a:t>
            </a:r>
            <a:r>
              <a:rPr lang="zh-CN" altLang="en-US" sz="2600" b="1" dirty="0">
                <a:solidFill>
                  <a:schemeClr val="accent2"/>
                </a:solidFill>
                <a:latin typeface="Times New Roman" panose="02020603050405020304" pitchFamily="18" charset="0"/>
              </a:rPr>
              <a:t>号房间</a:t>
            </a:r>
            <a:r>
              <a:rPr lang="zh-CN" altLang="en-US" sz="2600" b="1" dirty="0">
                <a:latin typeface="Times New Roman" panose="02020603050405020304" pitchFamily="18" charset="0"/>
              </a:rPr>
              <a:t>”：</a:t>
            </a:r>
            <a:r>
              <a:rPr lang="en-US" altLang="zh-CN" sz="2600" b="1" dirty="0">
                <a:solidFill>
                  <a:srgbClr val="0000FF"/>
                </a:solidFill>
                <a:latin typeface="Times New Roman" panose="02020603050405020304" pitchFamily="18" charset="0"/>
              </a:rPr>
              <a:t>﹁ </a:t>
            </a:r>
            <a:r>
              <a:rPr lang="en-US" altLang="zh-CN" sz="2600" b="1" i="1" dirty="0">
                <a:latin typeface="Times New Roman" panose="02020603050405020304" pitchFamily="18" charset="0"/>
              </a:rPr>
              <a:t>Inroom</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robot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a:t>
            </a:r>
            <a:r>
              <a:rPr lang="en-US" altLang="zh-CN" sz="2600" b="1" dirty="0">
                <a:latin typeface="Times New Roman" panose="02020603050405020304" pitchFamily="18" charset="0"/>
              </a:rPr>
              <a:t>2)</a:t>
            </a:r>
          </a:p>
        </p:txBody>
      </p:sp>
      <p:sp>
        <p:nvSpPr>
          <p:cNvPr id="22540" name="AutoShape 12"/>
          <p:cNvSpPr/>
          <p:nvPr/>
        </p:nvSpPr>
        <p:spPr>
          <a:xfrm>
            <a:off x="3570289" y="1735139"/>
            <a:ext cx="6918325" cy="1050925"/>
          </a:xfrm>
          <a:prstGeom prst="accentBorderCallout1">
            <a:avLst>
              <a:gd name="adj1" fmla="val 10875"/>
              <a:gd name="adj2" fmla="val -1102"/>
              <a:gd name="adj3" fmla="val 105440"/>
              <a:gd name="adj4" fmla="val -8352"/>
            </a:avLst>
          </a:prstGeom>
          <a:gradFill rotWithShape="0">
            <a:gsLst>
              <a:gs pos="0">
                <a:schemeClr val="accent1"/>
              </a:gs>
              <a:gs pos="100000">
                <a:schemeClr val="bg1"/>
              </a:gs>
            </a:gsLst>
            <a:path path="rect">
              <a:fillToRect l="100000" b="100000"/>
            </a:path>
            <a:tileRect/>
          </a:gradFill>
          <a:ln w="9525" cap="flat" cmpd="sng">
            <a:solidFill>
              <a:schemeClr val="hlink"/>
            </a:solidFill>
            <a:prstDash val="solid"/>
            <a:miter/>
            <a:headEnd type="none" w="med" len="med"/>
            <a:tailEnd type="none" w="med" len="med"/>
          </a:ln>
        </p:spPr>
        <p:txBody>
          <a:bodyPr/>
          <a:lstStyle/>
          <a:p>
            <a:pPr>
              <a:lnSpc>
                <a:spcPct val="120000"/>
              </a:lnSpc>
            </a:pPr>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李明打篮球或踢足球</a:t>
            </a:r>
            <a:r>
              <a:rPr lang="zh-CN" altLang="en-US" sz="2600" b="1" dirty="0">
                <a:latin typeface="Times New Roman" panose="02020603050405020304" pitchFamily="18" charset="0"/>
              </a:rPr>
              <a:t>”：</a:t>
            </a:r>
          </a:p>
          <a:p>
            <a:pPr>
              <a:lnSpc>
                <a:spcPct val="120000"/>
              </a:lnSpc>
            </a:pP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basketball</a:t>
            </a:r>
            <a:r>
              <a:rPr lang="en-US" altLang="zh-CN" sz="2400" b="1" dirty="0">
                <a:latin typeface="Times New Roman" panose="02020603050405020304" pitchFamily="18" charset="0"/>
              </a:rPr>
              <a:t>) </a:t>
            </a:r>
            <a:r>
              <a:rPr lang="en-US" altLang="zh-CN"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cs typeface="Arial" panose="020B0604020202020204" pitchFamily="34" charset="0"/>
              </a:rPr>
              <a:t> </a:t>
            </a: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football</a:t>
            </a:r>
            <a:r>
              <a:rPr lang="en-US" altLang="zh-CN" sz="2400" b="1" dirty="0">
                <a:latin typeface="Times New Roman" panose="02020603050405020304" pitchFamily="18" charset="0"/>
              </a:rPr>
              <a:t>)</a:t>
            </a:r>
          </a:p>
        </p:txBody>
      </p:sp>
      <p:sp>
        <p:nvSpPr>
          <p:cNvPr id="22541" name="AutoShape 13"/>
          <p:cNvSpPr/>
          <p:nvPr/>
        </p:nvSpPr>
        <p:spPr bwMode="auto">
          <a:xfrm>
            <a:off x="3867150" y="4702175"/>
            <a:ext cx="5924550" cy="939800"/>
          </a:xfrm>
          <a:prstGeom prst="accentBorderCallout1">
            <a:avLst>
              <a:gd name="adj1" fmla="val 12162"/>
              <a:gd name="adj2" fmla="val -1287"/>
              <a:gd name="adj3" fmla="val -62333"/>
              <a:gd name="adj4" fmla="val -14227"/>
            </a:avLst>
          </a:prstGeom>
          <a:gradFill rotWithShape="0">
            <a:gsLst>
              <a:gs pos="0">
                <a:schemeClr val="accent1"/>
              </a:gs>
              <a:gs pos="50000">
                <a:schemeClr val="bg1"/>
              </a:gs>
              <a:gs pos="100000">
                <a:schemeClr val="accent1"/>
              </a:gs>
            </a:gsLst>
            <a:lin ang="18900000" scaled="1"/>
          </a:gradFill>
          <a:ln w="9525">
            <a:solidFill>
              <a:schemeClr val="hlink"/>
            </a:solidFill>
            <a:miter lim="800000"/>
          </a:ln>
          <a:effectLst/>
        </p:spPr>
        <p:txBody>
          <a:bodyPr/>
          <a:lstStyle/>
          <a:p>
            <a:pPr>
              <a:defRPr/>
            </a:pPr>
            <a:r>
              <a:rPr lang="en-US" altLang="zh-CN" sz="2600" b="1"/>
              <a:t>“</a:t>
            </a:r>
            <a:r>
              <a:rPr lang="zh-CN" altLang="en-US" sz="2600" b="1">
                <a:solidFill>
                  <a:schemeClr val="accent2"/>
                </a:solidFill>
              </a:rPr>
              <a:t>我喜欢音乐和绘画</a:t>
            </a:r>
            <a:r>
              <a:rPr lang="zh-CN" altLang="en-US" sz="2600" b="1"/>
              <a:t>”：</a:t>
            </a:r>
          </a:p>
          <a:p>
            <a:pPr>
              <a:defRPr/>
            </a:pPr>
            <a:r>
              <a:rPr lang="zh-CN" altLang="en-US" sz="2600" b="1">
                <a:latin typeface="Times New Roman" panose="02020603050405020304" pitchFamily="18" charset="0"/>
              </a:rPr>
              <a:t>            </a:t>
            </a:r>
            <a:r>
              <a:rPr lang="en-US" altLang="zh-CN" sz="2600" b="1" i="1">
                <a:latin typeface="Times New Roman" panose="02020603050405020304" pitchFamily="18" charset="0"/>
              </a:rPr>
              <a:t>Like </a:t>
            </a:r>
            <a:r>
              <a:rPr lang="en-US" altLang="zh-CN" sz="2600" b="1">
                <a:latin typeface="Times New Roman" panose="02020603050405020304" pitchFamily="18" charset="0"/>
              </a:rPr>
              <a:t>(</a:t>
            </a:r>
            <a:r>
              <a:rPr lang="en-US" altLang="zh-CN" sz="2600" b="1" i="1">
                <a:latin typeface="Times New Roman" panose="02020603050405020304" pitchFamily="18" charset="0"/>
              </a:rPr>
              <a:t>I</a:t>
            </a:r>
            <a:r>
              <a:rPr lang="en-US" altLang="zh-CN" sz="2600" b="1">
                <a:latin typeface="Times New Roman" panose="02020603050405020304" pitchFamily="18" charset="0"/>
              </a:rPr>
              <a:t>, </a:t>
            </a:r>
            <a:r>
              <a:rPr lang="en-US" altLang="zh-CN" sz="2600" b="1" i="1">
                <a:latin typeface="Times New Roman" panose="02020603050405020304" pitchFamily="18" charset="0"/>
              </a:rPr>
              <a:t>music</a:t>
            </a:r>
            <a:r>
              <a:rPr lang="en-US" altLang="zh-CN" sz="2600" b="1">
                <a:latin typeface="Times New Roman" panose="02020603050405020304" pitchFamily="18" charset="0"/>
              </a:rPr>
              <a:t>) </a:t>
            </a:r>
            <a:r>
              <a:rPr lang="el-GR" altLang="zh-CN" b="1">
                <a:solidFill>
                  <a:srgbClr val="0000FF"/>
                </a:solidFill>
                <a:latin typeface="Times New Roman" panose="02020603050405020304" pitchFamily="18" charset="0"/>
              </a:rPr>
              <a:t>∧</a:t>
            </a:r>
            <a:r>
              <a:rPr lang="en-US" altLang="zh-CN" sz="2600" b="1">
                <a:latin typeface="Times New Roman" panose="02020603050405020304" pitchFamily="18" charset="0"/>
              </a:rPr>
              <a:t> </a:t>
            </a:r>
            <a:r>
              <a:rPr lang="en-US" altLang="zh-CN" sz="2600" b="1" i="1">
                <a:latin typeface="Times New Roman" panose="02020603050405020304" pitchFamily="18" charset="0"/>
              </a:rPr>
              <a:t>Like </a:t>
            </a:r>
            <a:r>
              <a:rPr lang="en-US" altLang="zh-CN" sz="2600" b="1">
                <a:latin typeface="Times New Roman" panose="02020603050405020304" pitchFamily="18" charset="0"/>
              </a:rPr>
              <a:t>(</a:t>
            </a:r>
            <a:r>
              <a:rPr lang="en-US" altLang="zh-CN" sz="2600" b="1" i="1">
                <a:latin typeface="Times New Roman" panose="02020603050405020304" pitchFamily="18" charset="0"/>
              </a:rPr>
              <a:t>I</a:t>
            </a:r>
            <a:r>
              <a:rPr lang="en-US" altLang="zh-CN" sz="2600" b="1">
                <a:latin typeface="Times New Roman" panose="02020603050405020304" pitchFamily="18" charset="0"/>
              </a:rPr>
              <a:t>, </a:t>
            </a:r>
            <a:r>
              <a:rPr lang="en-US" altLang="zh-CN" sz="2600" b="1" i="1">
                <a:latin typeface="Times New Roman" panose="02020603050405020304" pitchFamily="18" charset="0"/>
              </a:rPr>
              <a:t>painting</a:t>
            </a:r>
            <a:r>
              <a:rPr lang="en-US" altLang="zh-CN" sz="2600" b="1">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blinds(horizontal)">
                                      <p:cBhvr>
                                        <p:cTn id="7" dur="500"/>
                                        <p:tgtEl>
                                          <p:spTgt spid="22539"/>
                                        </p:tgtEl>
                                      </p:cBhvr>
                                    </p:animEffect>
                                  </p:childTnLst>
                                  <p:subTnLst>
                                    <p:set>
                                      <p:cBhvr override="childStyle">
                                        <p:cTn dur="1" fill="hold" display="0" masterRel="nextClick" afterEffect="1"/>
                                        <p:tgtEl>
                                          <p:spTgt spid="2253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40"/>
                                        </p:tgtEl>
                                        <p:attrNameLst>
                                          <p:attrName>style.visibility</p:attrName>
                                        </p:attrNameLst>
                                      </p:cBhvr>
                                      <p:to>
                                        <p:strVal val="visible"/>
                                      </p:to>
                                    </p:set>
                                    <p:animEffect transition="in" filter="blinds(horizontal)">
                                      <p:cBhvr>
                                        <p:cTn id="12" dur="500"/>
                                        <p:tgtEl>
                                          <p:spTgt spid="22540"/>
                                        </p:tgtEl>
                                      </p:cBhvr>
                                    </p:animEffect>
                                  </p:childTnLst>
                                  <p:subTnLst>
                                    <p:set>
                                      <p:cBhvr override="childStyle">
                                        <p:cTn dur="1" fill="hold" display="0" masterRel="nextClick" afterEffect="1"/>
                                        <p:tgtEl>
                                          <p:spTgt spid="2254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1"/>
                                        </p:tgtEl>
                                        <p:attrNameLst>
                                          <p:attrName>style.visibility</p:attrName>
                                        </p:attrNameLst>
                                      </p:cBhvr>
                                      <p:to>
                                        <p:strVal val="visible"/>
                                      </p:to>
                                    </p:set>
                                    <p:animEffect transition="in" filter="blinds(horizontal)">
                                      <p:cBhvr>
                                        <p:cTn id="17"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animBg="1"/>
      <p:bldP spid="22540" grpId="0" animBg="1"/>
      <p:bldP spid="225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132099" name="Rectangle 3"/>
          <p:cNvSpPr>
            <a:spLocks noGrp="1"/>
          </p:cNvSpPr>
          <p:nvPr>
            <p:ph idx="1"/>
          </p:nvPr>
        </p:nvSpPr>
        <p:spPr>
          <a:xfrm>
            <a:off x="508000" y="922339"/>
            <a:ext cx="10881360" cy="5400675"/>
          </a:xfrm>
          <a:ln/>
        </p:spPr>
        <p:txBody>
          <a:bodyPr vert="horz" wrap="square" lIns="91440" tIns="45720" rIns="91440" bIns="45720" anchor="t"/>
          <a:lstStyle/>
          <a:p>
            <a:pPr marL="374650" indent="-374650" defTabSz="0">
              <a:spcBef>
                <a:spcPct val="50000"/>
              </a:spcBef>
              <a:buNone/>
              <a:tabLst>
                <a:tab pos="476250" algn="l"/>
              </a:tabLst>
            </a:pPr>
            <a:r>
              <a:rPr lang="en-US" altLang="zh-CN" b="1" dirty="0">
                <a:latin typeface="Times New Roman" panose="02020603050405020304" pitchFamily="18" charset="0"/>
              </a:rPr>
              <a:t>  1.  </a:t>
            </a:r>
            <a:r>
              <a:rPr lang="zh-CN" altLang="en-US" b="1" dirty="0">
                <a:latin typeface="Times New Roman" panose="02020603050405020304" pitchFamily="18" charset="0"/>
              </a:rPr>
              <a:t>连接词（连词）</a:t>
            </a:r>
          </a:p>
          <a:p>
            <a:pPr marL="374650" indent="-374650" defTabSz="0">
              <a:spcBef>
                <a:spcPct val="50000"/>
              </a:spcBef>
              <a:buNone/>
              <a:tabLst>
                <a:tab pos="476250" algn="l"/>
              </a:tabLst>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a:t>
            </a:r>
            <a:r>
              <a:rPr lang="en-US" altLang="en-US" b="1" dirty="0"/>
              <a:t>→</a:t>
            </a:r>
            <a:r>
              <a:rPr lang="zh-CN" altLang="en-US" b="1" dirty="0">
                <a:latin typeface="宋体" panose="02010600030101010101" pitchFamily="2" charset="-122"/>
              </a:rPr>
              <a:t>：</a:t>
            </a:r>
            <a:r>
              <a:rPr lang="zh-CN" altLang="en-US" b="1" dirty="0">
                <a:latin typeface="Times New Roman" panose="02020603050405020304" pitchFamily="18" charset="0"/>
              </a:rPr>
              <a:t>“</a:t>
            </a:r>
            <a:r>
              <a:rPr lang="zh-CN" altLang="en-US" b="1" dirty="0">
                <a:latin typeface="宋体" panose="02010600030101010101" pitchFamily="2" charset="-122"/>
              </a:rPr>
              <a:t>蕴含</a:t>
            </a:r>
            <a:r>
              <a:rPr lang="zh-CN" altLang="en-US"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implication</a:t>
            </a:r>
            <a:r>
              <a:rPr lang="en-US" altLang="zh-CN" b="1" dirty="0">
                <a:latin typeface="宋体" panose="02010600030101010101" pitchFamily="2" charset="-122"/>
              </a:rPr>
              <a:t>)</a:t>
            </a:r>
            <a:r>
              <a:rPr lang="zh-CN" altLang="en-US" b="1" dirty="0">
                <a:latin typeface="宋体" panose="02010600030101010101" pitchFamily="2" charset="-122"/>
              </a:rPr>
              <a:t>或 </a:t>
            </a:r>
            <a:r>
              <a:rPr lang="zh-CN" altLang="en-US" b="1" dirty="0">
                <a:latin typeface="Times New Roman" panose="02020603050405020304" pitchFamily="18" charset="0"/>
              </a:rPr>
              <a:t>“</a:t>
            </a:r>
            <a:r>
              <a:rPr lang="zh-CN" altLang="en-US" b="1" dirty="0">
                <a:latin typeface="宋体" panose="02010600030101010101" pitchFamily="2" charset="-122"/>
              </a:rPr>
              <a:t>条件</a:t>
            </a:r>
            <a:r>
              <a:rPr lang="zh-CN" altLang="en-US"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condition</a:t>
            </a:r>
            <a:r>
              <a:rPr lang="en-US" altLang="zh-CN" b="1" dirty="0">
                <a:latin typeface="宋体" panose="02010600030101010101" pitchFamily="2" charset="-122"/>
              </a:rPr>
              <a:t>)</a:t>
            </a:r>
            <a:r>
              <a:rPr lang="zh-CN" altLang="en-US" b="1" dirty="0">
                <a:latin typeface="宋体" panose="02010600030101010101" pitchFamily="2" charset="-122"/>
              </a:rPr>
              <a:t>。</a:t>
            </a:r>
            <a:endParaRPr lang="zh-CN" altLang="en-US" b="1" dirty="0"/>
          </a:p>
          <a:p>
            <a:pPr marL="374650" indent="-374650" defTabSz="0">
              <a:spcBef>
                <a:spcPct val="50000"/>
              </a:spcBef>
              <a:buNone/>
              <a:tabLst>
                <a:tab pos="476250" algn="l"/>
              </a:tabLst>
            </a:pPr>
            <a:endParaRPr lang="en-US" altLang="zh-CN" b="1" dirty="0"/>
          </a:p>
        </p:txBody>
      </p:sp>
      <p:sp>
        <p:nvSpPr>
          <p:cNvPr id="337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22</a:t>
            </a:fld>
            <a:endParaRPr lang="ja-JP" altLang="en-US" dirty="0">
              <a:solidFill>
                <a:srgbClr val="A50021"/>
              </a:solidFill>
              <a:ea typeface="MS PGothic" panose="020B0600070205080204" pitchFamily="34" charset="-128"/>
            </a:endParaRPr>
          </a:p>
        </p:txBody>
      </p:sp>
      <p:sp>
        <p:nvSpPr>
          <p:cNvPr id="33797" name="Rectangle 4"/>
          <p:cNvSpPr/>
          <p:nvPr/>
        </p:nvSpPr>
        <p:spPr>
          <a:xfrm>
            <a:off x="1524000" y="31728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32101" name="AutoShape 5"/>
          <p:cNvSpPr/>
          <p:nvPr/>
        </p:nvSpPr>
        <p:spPr>
          <a:xfrm>
            <a:off x="2606676" y="2338388"/>
            <a:ext cx="8498204" cy="1160462"/>
          </a:xfrm>
          <a:prstGeom prst="accentBorderCallout1">
            <a:avLst>
              <a:gd name="adj1" fmla="val 9847"/>
              <a:gd name="adj2" fmla="val -954"/>
              <a:gd name="adj3" fmla="val -27634"/>
              <a:gd name="adj4" fmla="val -954"/>
            </a:avLst>
          </a:prstGeom>
          <a:gradFill rotWithShape="0">
            <a:gsLst>
              <a:gs pos="0">
                <a:schemeClr val="accent1"/>
              </a:gs>
              <a:gs pos="100000">
                <a:schemeClr val="bg1"/>
              </a:gs>
            </a:gsLst>
            <a:path path="rect">
              <a:fillToRect l="100000" t="100000"/>
            </a:path>
            <a:tileRect/>
          </a:gradFill>
          <a:ln w="9525" cap="flat" cmpd="sng">
            <a:solidFill>
              <a:schemeClr val="tx1"/>
            </a:solidFill>
            <a:prstDash val="solid"/>
            <a:miter/>
            <a:headEnd type="none" w="med" len="med"/>
            <a:tailEnd type="none" w="med" len="med"/>
          </a:ln>
        </p:spPr>
        <p:txBody>
          <a:bodyPr/>
          <a:lstStyle/>
          <a:p>
            <a:pPr algn="just">
              <a:lnSpc>
                <a:spcPct val="120000"/>
              </a:lnSpc>
            </a:pPr>
            <a:r>
              <a:rPr lang="en-US" altLang="zh-CN" sz="2600" b="1" dirty="0">
                <a:latin typeface="Times New Roman" panose="02020603050405020304" pitchFamily="18" charset="0"/>
              </a:rPr>
              <a:t>“</a:t>
            </a:r>
            <a:r>
              <a:rPr lang="zh-CN" altLang="en-US" sz="2600" b="1" dirty="0">
                <a:latin typeface="Times New Roman" panose="02020603050405020304" pitchFamily="18" charset="0"/>
              </a:rPr>
              <a:t>如果刘华跑得最快，那么他取得冠军。” ：</a:t>
            </a:r>
          </a:p>
          <a:p>
            <a:pPr algn="just">
              <a:lnSpc>
                <a:spcPct val="120000"/>
              </a:lnSpc>
            </a:pP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RUNS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Liuhua</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faster</a:t>
            </a:r>
            <a:r>
              <a:rPr lang="en-US" altLang="zh-CN" sz="2600" b="1" dirty="0">
                <a:latin typeface="Times New Roman" panose="02020603050405020304" pitchFamily="18" charset="0"/>
              </a:rPr>
              <a:t>)</a:t>
            </a:r>
            <a:r>
              <a:rPr lang="en-US" altLang="zh-CN" b="1" dirty="0">
                <a:latin typeface="Arial" panose="020B0604020202020204" pitchFamily="34" charset="0"/>
              </a:rPr>
              <a:t>→</a:t>
            </a:r>
            <a:r>
              <a:rPr lang="en-US" altLang="zh-CN" sz="2600" b="1" i="1" dirty="0">
                <a:latin typeface="Times New Roman" panose="02020603050405020304" pitchFamily="18" charset="0"/>
              </a:rPr>
              <a:t>WINS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Liuhua </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champion)</a:t>
            </a:r>
          </a:p>
        </p:txBody>
      </p:sp>
      <p:sp>
        <p:nvSpPr>
          <p:cNvPr id="132104" name="Rectangle 8"/>
          <p:cNvSpPr/>
          <p:nvPr/>
        </p:nvSpPr>
        <p:spPr>
          <a:xfrm>
            <a:off x="629920" y="3800475"/>
            <a:ext cx="10474960" cy="2105192"/>
          </a:xfrm>
          <a:prstGeom prst="rect">
            <a:avLst/>
          </a:prstGeom>
          <a:noFill/>
          <a:ln w="9525">
            <a:noFill/>
          </a:ln>
        </p:spPr>
        <p:txBody>
          <a:bodyPr wrap="square">
            <a:spAutoFit/>
          </a:bodyPr>
          <a:lstStyle/>
          <a:p>
            <a:pPr>
              <a:lnSpc>
                <a:spcPct val="120000"/>
              </a:lnSpc>
              <a:spcBef>
                <a:spcPct val="50000"/>
              </a:spcBef>
              <a:buClr>
                <a:schemeClr val="accent2"/>
              </a:buClr>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5</a:t>
            </a:r>
            <a:r>
              <a:rPr lang="zh-CN" altLang="en-US" sz="28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sym typeface="Wingdings 3" pitchFamily="18" charset="2"/>
              </a:rPr>
              <a:t>  </a:t>
            </a:r>
            <a:r>
              <a:rPr lang="zh-CN" altLang="en-US" sz="2800" b="1" dirty="0">
                <a:latin typeface="宋体" panose="02010600030101010101" pitchFamily="2" charset="-122"/>
              </a:rPr>
              <a:t>：</a:t>
            </a:r>
            <a:r>
              <a:rPr lang="zh-CN" altLang="en-US" sz="2800" b="1" dirty="0">
                <a:latin typeface="Times New Roman" panose="02020603050405020304" pitchFamily="18" charset="0"/>
              </a:rPr>
              <a:t>“</a:t>
            </a:r>
            <a:r>
              <a:rPr lang="zh-CN" altLang="en-US" sz="2800" b="1" dirty="0">
                <a:latin typeface="宋体" panose="02010600030101010101" pitchFamily="2" charset="-122"/>
              </a:rPr>
              <a:t>等价</a:t>
            </a:r>
            <a:r>
              <a:rPr lang="zh-CN" altLang="en-US" sz="2800" b="1" dirty="0">
                <a:latin typeface="Times New Roman" panose="02020603050405020304" pitchFamily="18" charset="0"/>
              </a:rPr>
              <a:t>”</a:t>
            </a: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equivalence</a:t>
            </a:r>
            <a:r>
              <a:rPr lang="zh-CN" altLang="en-US" sz="2800" b="1" dirty="0">
                <a:latin typeface="宋体" panose="02010600030101010101" pitchFamily="2" charset="-122"/>
              </a:rPr>
              <a:t>）或</a:t>
            </a:r>
            <a:r>
              <a:rPr lang="zh-CN" altLang="en-US" sz="2800" b="1" dirty="0">
                <a:latin typeface="Times New Roman" panose="02020603050405020304" pitchFamily="18" charset="0"/>
              </a:rPr>
              <a:t>“</a:t>
            </a:r>
            <a:r>
              <a:rPr lang="zh-CN" altLang="en-US" sz="2800" b="1" dirty="0">
                <a:latin typeface="宋体" panose="02010600030101010101" pitchFamily="2" charset="-122"/>
              </a:rPr>
              <a:t>双条件</a:t>
            </a:r>
            <a:r>
              <a:rPr lang="zh-CN" altLang="en-US" sz="2800" b="1" dirty="0">
                <a:latin typeface="Times New Roman" panose="02020603050405020304" pitchFamily="18" charset="0"/>
              </a:rPr>
              <a:t>”</a:t>
            </a:r>
            <a:endParaRPr lang="zh-CN" altLang="en-US" sz="2800" b="1" dirty="0">
              <a:latin typeface="宋体" panose="02010600030101010101" pitchFamily="2" charset="-122"/>
            </a:endParaRPr>
          </a:p>
          <a:p>
            <a:pPr>
              <a:lnSpc>
                <a:spcPct val="120000"/>
              </a:lnSpc>
              <a:spcBef>
                <a:spcPct val="50000"/>
              </a:spcBef>
              <a:buClr>
                <a:schemeClr val="accent2"/>
              </a:buClr>
              <a:buFont typeface="Wingdings" panose="05000000000000000000" pitchFamily="2" charset="2"/>
              <a:buNone/>
            </a:pPr>
            <a:r>
              <a:rPr lang="zh-CN" altLang="en-US" sz="2800" b="1" dirty="0">
                <a:latin typeface="宋体" panose="02010600030101010101" pitchFamily="2" charset="-122"/>
              </a:rPr>
              <a:t>         （</a:t>
            </a:r>
            <a:r>
              <a:rPr lang="en-US" altLang="zh-CN" sz="2800" b="1" dirty="0">
                <a:latin typeface="Times New Roman" panose="02020603050405020304" pitchFamily="18" charset="0"/>
                <a:cs typeface="Times New Roman" panose="02020603050405020304" pitchFamily="18" charset="0"/>
              </a:rPr>
              <a:t>bicondition</a:t>
            </a:r>
            <a:r>
              <a:rPr lang="zh-CN" altLang="en-US" sz="2800" b="1" dirty="0">
                <a:latin typeface="宋体" panose="02010600030101010101" pitchFamily="2" charset="-122"/>
              </a:rPr>
              <a:t>）。</a:t>
            </a:r>
          </a:p>
          <a:p>
            <a:pPr>
              <a:lnSpc>
                <a:spcPct val="120000"/>
              </a:lnSpc>
              <a:spcBef>
                <a:spcPct val="20000"/>
              </a:spcBef>
              <a:buClr>
                <a:schemeClr val="accent2"/>
              </a:buClr>
              <a:buFont typeface="Wingdings" panose="05000000000000000000" pitchFamily="2" charset="2"/>
              <a:buNone/>
            </a:pPr>
            <a:r>
              <a:rPr lang="zh-CN" altLang="en-US" sz="2800" b="1" dirty="0">
                <a:latin typeface="宋体" panose="02010600030101010101" pitchFamily="2" charset="-122"/>
              </a:rPr>
              <a:t>             </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Wingdings 3" pitchFamily="18" charset="2"/>
              </a:rPr>
              <a:t> </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宋体" panose="02010600030101010101" pitchFamily="2" charset="-122"/>
              </a:rPr>
              <a:t>: </a:t>
            </a:r>
            <a:r>
              <a:rPr lang="en-US" altLang="zh-CN" sz="2800" b="1" dirty="0">
                <a:latin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宋体" panose="02010600030101010101" pitchFamily="2" charset="-122"/>
              </a:rPr>
              <a:t>当且仅当</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rPr>
              <a:t>”</a:t>
            </a:r>
            <a:r>
              <a:rPr lang="zh-CN" altLang="en-US" sz="2800" b="1" dirty="0">
                <a:latin typeface="宋体" panose="02010600030101010101" pitchFamily="2" charset="-122"/>
              </a:rPr>
              <a:t>。</a:t>
            </a:r>
            <a:r>
              <a:rPr lang="zh-CN" altLang="en-US" sz="2800" b="1"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linds(horizontal)">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childTnLst>
                                  <p:subTnLst>
                                    <p:set>
                                      <p:cBhvr override="childStyle">
                                        <p:cTn dur="1" fill="hold" display="0" masterRel="nextClick" afterEffect="1"/>
                                        <p:tgtEl>
                                          <p:spTgt spid="13210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2104"/>
                                        </p:tgtEl>
                                        <p:attrNameLst>
                                          <p:attrName>style.visibility</p:attrName>
                                        </p:attrNameLst>
                                      </p:cBhvr>
                                      <p:to>
                                        <p:strVal val="visible"/>
                                      </p:to>
                                    </p:set>
                                    <p:anim calcmode="lin" valueType="num">
                                      <p:cBhvr additive="base">
                                        <p:cTn id="16" dur="500" fill="hold"/>
                                        <p:tgtEl>
                                          <p:spTgt spid="132104"/>
                                        </p:tgtEl>
                                        <p:attrNameLst>
                                          <p:attrName>ppt_x</p:attrName>
                                        </p:attrNameLst>
                                      </p:cBhvr>
                                      <p:tavLst>
                                        <p:tav tm="0">
                                          <p:val>
                                            <p:strVal val="0-#ppt_w/2"/>
                                          </p:val>
                                        </p:tav>
                                        <p:tav tm="100000">
                                          <p:val>
                                            <p:strVal val="#ppt_x"/>
                                          </p:val>
                                        </p:tav>
                                      </p:tavLst>
                                    </p:anim>
                                    <p:anim calcmode="lin" valueType="num">
                                      <p:cBhvr additive="base">
                                        <p:cTn id="17"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P spid="132101" grpId="0" animBg="1"/>
      <p:bldP spid="1321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2053" name="Rectangle 3"/>
          <p:cNvSpPr>
            <a:spLocks noGrp="1"/>
          </p:cNvSpPr>
          <p:nvPr>
            <p:ph idx="1"/>
          </p:nvPr>
        </p:nvSpPr>
        <p:spPr>
          <a:xfrm>
            <a:off x="833120" y="908051"/>
            <a:ext cx="9584055" cy="930275"/>
          </a:xfrm>
          <a:ln/>
        </p:spPr>
        <p:txBody>
          <a:bodyPr vert="horz" wrap="square" lIns="91440" tIns="45720" rIns="91440" bIns="45720" anchor="t"/>
          <a:lstStyle/>
          <a:p>
            <a:pPr marL="374650" indent="-374650" defTabSz="0">
              <a:spcBef>
                <a:spcPct val="50000"/>
              </a:spcBef>
              <a:buNone/>
              <a:tabLst>
                <a:tab pos="476250" algn="l"/>
              </a:tabLst>
            </a:pPr>
            <a:r>
              <a:rPr lang="en-US" altLang="zh-CN" b="1" dirty="0">
                <a:latin typeface="Times New Roman" panose="02020603050405020304" pitchFamily="18" charset="0"/>
              </a:rPr>
              <a:t>1.</a:t>
            </a:r>
            <a:r>
              <a:rPr lang="en-US" altLang="zh-CN" b="1" dirty="0"/>
              <a:t> </a:t>
            </a:r>
            <a:r>
              <a:rPr lang="zh-CN" altLang="en-US" b="1" dirty="0"/>
              <a:t>连接词（连词）</a:t>
            </a:r>
          </a:p>
          <a:p>
            <a:pPr marL="374650" indent="-374650" defTabSz="0">
              <a:spcBef>
                <a:spcPct val="50000"/>
              </a:spcBef>
              <a:buNone/>
              <a:tabLst>
                <a:tab pos="476250" algn="l"/>
              </a:tabLst>
            </a:pPr>
            <a:endParaRPr lang="zh-CN" altLang="en-US" b="1" dirty="0"/>
          </a:p>
          <a:p>
            <a:pPr marL="374650" indent="-374650" defTabSz="0">
              <a:spcBef>
                <a:spcPct val="50000"/>
              </a:spcBef>
              <a:buNone/>
              <a:tabLst>
                <a:tab pos="476250" algn="l"/>
              </a:tabLst>
            </a:pPr>
            <a:endParaRPr lang="en-US" altLang="zh-CN" b="1" dirty="0"/>
          </a:p>
        </p:txBody>
      </p:sp>
      <p:sp>
        <p:nvSpPr>
          <p:cNvPr id="2051"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23</a:t>
            </a:fld>
            <a:endParaRPr lang="ja-JP" altLang="en-US" dirty="0">
              <a:solidFill>
                <a:srgbClr val="A50021"/>
              </a:solidFill>
              <a:ea typeface="MS PGothic" panose="020B0600070205080204" pitchFamily="34" charset="-128"/>
            </a:endParaRPr>
          </a:p>
        </p:txBody>
      </p:sp>
      <p:sp>
        <p:nvSpPr>
          <p:cNvPr id="2054" name="Rectangle 4"/>
          <p:cNvSpPr/>
          <p:nvPr/>
        </p:nvSpPr>
        <p:spPr>
          <a:xfrm>
            <a:off x="1524000" y="31728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2050" name="Object 8"/>
          <p:cNvGraphicFramePr/>
          <p:nvPr>
            <p:extLst>
              <p:ext uri="{D42A27DB-BD31-4B8C-83A1-F6EECF244321}">
                <p14:modId xmlns:p14="http://schemas.microsoft.com/office/powerpoint/2010/main" val="2662265483"/>
              </p:ext>
            </p:extLst>
          </p:nvPr>
        </p:nvGraphicFramePr>
        <p:xfrm>
          <a:off x="955040" y="2603500"/>
          <a:ext cx="9794240" cy="3314700"/>
        </p:xfrm>
        <a:graphic>
          <a:graphicData uri="http://schemas.openxmlformats.org/presentationml/2006/ole">
            <mc:AlternateContent xmlns:mc="http://schemas.openxmlformats.org/markup-compatibility/2006">
              <mc:Choice xmlns:v="urn:schemas-microsoft-com:vml" Requires="v">
                <p:oleObj spid="_x0000_s4111" r:id="rId3" imgW="4438650" imgH="1238250" progId="Paint.Picture">
                  <p:embed/>
                </p:oleObj>
              </mc:Choice>
              <mc:Fallback>
                <p:oleObj r:id="rId3" imgW="4438650" imgH="1238250" progId="Paint.Picture">
                  <p:embed/>
                  <p:pic>
                    <p:nvPicPr>
                      <p:cNvPr id="0" name="图片 3109"/>
                      <p:cNvPicPr/>
                      <p:nvPr/>
                    </p:nvPicPr>
                    <p:blipFill>
                      <a:blip r:embed="rId4"/>
                      <a:stretch>
                        <a:fillRect/>
                      </a:stretch>
                    </p:blipFill>
                    <p:spPr>
                      <a:xfrm>
                        <a:off x="955040" y="2603500"/>
                        <a:ext cx="9794240" cy="3314700"/>
                      </a:xfrm>
                      <a:prstGeom prst="rect">
                        <a:avLst/>
                      </a:prstGeom>
                      <a:noFill/>
                      <a:ln w="38100">
                        <a:noFill/>
                        <a:miter/>
                      </a:ln>
                    </p:spPr>
                  </p:pic>
                </p:oleObj>
              </mc:Fallback>
            </mc:AlternateContent>
          </a:graphicData>
        </a:graphic>
      </p:graphicFrame>
      <p:sp>
        <p:nvSpPr>
          <p:cNvPr id="2055" name="Text Box 10"/>
          <p:cNvSpPr txBox="1"/>
          <p:nvPr/>
        </p:nvSpPr>
        <p:spPr>
          <a:xfrm>
            <a:off x="2483486" y="1838326"/>
            <a:ext cx="6900863" cy="492443"/>
          </a:xfrm>
          <a:prstGeom prst="rect">
            <a:avLst/>
          </a:prstGeom>
          <a:noFill/>
          <a:ln w="9525">
            <a:noFill/>
          </a:ln>
        </p:spPr>
        <p:txBody>
          <a:bodyPr>
            <a:spAutoFit/>
          </a:bodyPr>
          <a:lstStyle/>
          <a:p>
            <a:pPr algn="ctr">
              <a:spcBef>
                <a:spcPct val="50000"/>
              </a:spcBef>
            </a:pPr>
            <a:r>
              <a:rPr lang="zh-CN" altLang="en-US" sz="2600" b="1" dirty="0">
                <a:latin typeface="宋体" panose="02010600030101010101" pitchFamily="2" charset="-122"/>
              </a:rPr>
              <a:t>谓词逻辑真值表</a:t>
            </a:r>
            <a:r>
              <a:rPr lang="zh-CN" altLang="en-US" sz="2600" b="1" dirty="0"/>
              <a:t> </a:t>
            </a: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3080" name="Rectangle 3"/>
          <p:cNvSpPr>
            <a:spLocks noGrp="1"/>
          </p:cNvSpPr>
          <p:nvPr>
            <p:ph idx="1"/>
          </p:nvPr>
        </p:nvSpPr>
        <p:spPr>
          <a:xfrm>
            <a:off x="487679" y="908051"/>
            <a:ext cx="11380471" cy="1960563"/>
          </a:xfrm>
          <a:ln/>
        </p:spPr>
        <p:txBody>
          <a:bodyPr vert="horz" wrap="square" lIns="91440" tIns="45720" rIns="91440" bIns="45720" anchor="t"/>
          <a:lstStyle/>
          <a:p>
            <a:pPr eaLnBrk="1" hangingPunct="1">
              <a:buNone/>
            </a:pPr>
            <a:r>
              <a:rPr lang="en-US" altLang="zh-CN" b="1" dirty="0">
                <a:latin typeface="Times New Roman" panose="02020603050405020304" pitchFamily="18" charset="0"/>
                <a:cs typeface="Times New Roman" panose="02020603050405020304" pitchFamily="18" charset="0"/>
              </a:rPr>
              <a:t>  2</a:t>
            </a:r>
            <a:r>
              <a:rPr lang="en-US" altLang="zh-CN" b="1" dirty="0">
                <a:latin typeface="Times New Roman" panose="02020603050405020304" pitchFamily="18" charset="0"/>
              </a:rPr>
              <a:t>. </a:t>
            </a:r>
            <a:r>
              <a:rPr lang="zh-CN" altLang="en-US" b="1" dirty="0">
                <a:latin typeface="Times New Roman" panose="02020603050405020304" pitchFamily="18" charset="0"/>
              </a:rPr>
              <a:t>量词（</a:t>
            </a:r>
            <a:r>
              <a:rPr lang="en-US" altLang="zh-CN" b="1" dirty="0">
                <a:latin typeface="Times New Roman" panose="02020603050405020304" pitchFamily="18" charset="0"/>
                <a:cs typeface="Times New Roman" panose="02020603050405020304" pitchFamily="18" charset="0"/>
              </a:rPr>
              <a:t>quantifier</a:t>
            </a:r>
            <a:r>
              <a:rPr lang="zh-CN" altLang="en-US" b="1" dirty="0">
                <a:latin typeface="Times New Roman" panose="02020603050405020304" pitchFamily="18" charset="0"/>
              </a:rPr>
              <a:t>）</a:t>
            </a:r>
          </a:p>
          <a:p>
            <a:pPr eaLnBrk="1" hangingPunct="1">
              <a:buNone/>
            </a:pP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宋体" panose="02010600030101010101" pitchFamily="2" charset="-122"/>
              </a:rPr>
              <a:t>）全称量词（</a:t>
            </a:r>
            <a:r>
              <a:rPr lang="en-US" altLang="zh-CN" sz="2600" b="1" dirty="0">
                <a:latin typeface="Times New Roman" panose="02020603050405020304" pitchFamily="18" charset="0"/>
                <a:cs typeface="Times New Roman" panose="02020603050405020304" pitchFamily="18" charset="0"/>
              </a:rPr>
              <a:t>universal quantifier</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zh-CN" altLang="en-US" sz="2600" b="1" dirty="0">
                <a:latin typeface="宋体" panose="02010600030101010101" pitchFamily="2" charset="-122"/>
              </a:rPr>
              <a:t>）：</a:t>
            </a:r>
            <a:r>
              <a:rPr lang="zh-CN" altLang="en-US" sz="2600" dirty="0">
                <a:latin typeface="Times New Roman" panose="02020603050405020304" pitchFamily="18" charset="0"/>
              </a:rPr>
              <a:t>“</a:t>
            </a:r>
            <a:r>
              <a:rPr lang="zh-CN" altLang="en-US" sz="2600" dirty="0">
                <a:latin typeface="宋体" panose="02010600030101010101" pitchFamily="2" charset="-122"/>
              </a:rPr>
              <a:t>对个体域中的所有（或任一个）个体 </a:t>
            </a:r>
            <a:r>
              <a:rPr lang="en-US" altLang="zh-CN" sz="2600" i="1" dirty="0">
                <a:latin typeface="Times New Roman" panose="02020603050405020304" pitchFamily="18" charset="0"/>
                <a:cs typeface="Times New Roman" panose="02020603050405020304" pitchFamily="18" charset="0"/>
              </a:rPr>
              <a:t>x </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zh-CN" altLang="en-US" sz="2600" dirty="0"/>
              <a:t>  </a:t>
            </a:r>
          </a:p>
        </p:txBody>
      </p:sp>
      <p:sp>
        <p:nvSpPr>
          <p:cNvPr id="30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24</a:t>
            </a:fld>
            <a:endParaRPr lang="ja-JP" altLang="en-US" dirty="0">
              <a:solidFill>
                <a:srgbClr val="A50021"/>
              </a:solidFill>
              <a:ea typeface="MS PGothic" panose="020B0600070205080204" pitchFamily="34" charset="-128"/>
            </a:endParaRPr>
          </a:p>
        </p:txBody>
      </p:sp>
      <p:graphicFrame>
        <p:nvGraphicFramePr>
          <p:cNvPr id="3074" name="Object 4"/>
          <p:cNvGraphicFramePr/>
          <p:nvPr>
            <p:extLst>
              <p:ext uri="{D42A27DB-BD31-4B8C-83A1-F6EECF244321}">
                <p14:modId xmlns:p14="http://schemas.microsoft.com/office/powerpoint/2010/main" val="2311527453"/>
              </p:ext>
            </p:extLst>
          </p:nvPr>
        </p:nvGraphicFramePr>
        <p:xfrm>
          <a:off x="6512243" y="1584326"/>
          <a:ext cx="500062" cy="381000"/>
        </p:xfrm>
        <a:graphic>
          <a:graphicData uri="http://schemas.openxmlformats.org/presentationml/2006/ole">
            <mc:AlternateContent xmlns:mc="http://schemas.openxmlformats.org/markup-compatibility/2006">
              <mc:Choice xmlns:v="urn:schemas-microsoft-com:vml" Requires="v">
                <p:oleObj spid="_x0000_s5177" r:id="rId3" imgW="152400" imgH="165100" progId="Equation.3">
                  <p:embed/>
                </p:oleObj>
              </mc:Choice>
              <mc:Fallback>
                <p:oleObj r:id="rId3" imgW="152400" imgH="165100" progId="Equation.3">
                  <p:embed/>
                  <p:pic>
                    <p:nvPicPr>
                      <p:cNvPr id="0" name="图片 3110"/>
                      <p:cNvPicPr/>
                      <p:nvPr/>
                    </p:nvPicPr>
                    <p:blipFill>
                      <a:blip r:embed="rId4"/>
                      <a:stretch>
                        <a:fillRect/>
                      </a:stretch>
                    </p:blipFill>
                    <p:spPr>
                      <a:xfrm>
                        <a:off x="6512243" y="1584326"/>
                        <a:ext cx="500062" cy="381000"/>
                      </a:xfrm>
                      <a:prstGeom prst="rect">
                        <a:avLst/>
                      </a:prstGeom>
                      <a:noFill/>
                      <a:ln w="38100">
                        <a:noFill/>
                        <a:miter/>
                      </a:ln>
                    </p:spPr>
                  </p:pic>
                </p:oleObj>
              </mc:Fallback>
            </mc:AlternateContent>
          </a:graphicData>
        </a:graphic>
      </p:graphicFrame>
      <p:sp>
        <p:nvSpPr>
          <p:cNvPr id="3081" name="Text Box 5"/>
          <p:cNvSpPr txBox="1"/>
          <p:nvPr/>
        </p:nvSpPr>
        <p:spPr>
          <a:xfrm>
            <a:off x="1046480" y="2800350"/>
            <a:ext cx="10088879" cy="1093788"/>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50000"/>
              </a:spcBef>
            </a:pPr>
            <a:r>
              <a:rPr lang="en-US" altLang="zh-CN" sz="2600" dirty="0">
                <a:latin typeface="Times New Roman" panose="02020603050405020304" pitchFamily="18" charset="0"/>
              </a:rPr>
              <a:t>“</a:t>
            </a:r>
            <a:r>
              <a:rPr lang="zh-CN" altLang="en-US" sz="2600" dirty="0">
                <a:latin typeface="宋体" panose="02010600030101010101" pitchFamily="2" charset="-122"/>
              </a:rPr>
              <a:t>所有的机器人都是灰色的</a:t>
            </a:r>
            <a:r>
              <a:rPr lang="zh-CN" altLang="en-US" sz="2600" dirty="0">
                <a:latin typeface="Times New Roman" panose="02020603050405020304" pitchFamily="18" charset="0"/>
              </a:rPr>
              <a:t>”</a:t>
            </a:r>
            <a:r>
              <a:rPr lang="zh-CN" altLang="en-US" sz="2600" dirty="0">
                <a:latin typeface="宋体" panose="02010600030101010101" pitchFamily="2" charset="-122"/>
              </a:rPr>
              <a:t>：  </a:t>
            </a:r>
          </a:p>
          <a:p>
            <a:pPr algn="just">
              <a:spcBef>
                <a:spcPct val="50000"/>
              </a:spcBef>
            </a:pPr>
            <a:r>
              <a:rPr lang="zh-CN" altLang="en-US" sz="2600" dirty="0">
                <a:latin typeface="宋体" panose="02010600030101010101" pitchFamily="2" charset="-122"/>
              </a:rPr>
              <a:t>           </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ROBOT </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r>
              <a:rPr lang="en-US" altLang="zh-CN" b="1" dirty="0">
                <a:latin typeface="Arial" panose="020B0604020202020204" pitchFamily="34" charset="0"/>
              </a:rPr>
              <a:t>→</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COLOR </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zh-CN" altLang="en-US" sz="2600" dirty="0">
                <a:latin typeface="宋体" panose="02010600030101010101" pitchFamily="2" charset="-122"/>
              </a:rPr>
              <a:t>，</a:t>
            </a:r>
            <a:r>
              <a:rPr lang="en-US" altLang="zh-CN" sz="2600" i="1" dirty="0">
                <a:latin typeface="Times New Roman" panose="02020603050405020304" pitchFamily="18" charset="0"/>
                <a:cs typeface="Times New Roman" panose="02020603050405020304" pitchFamily="18" charset="0"/>
              </a:rPr>
              <a:t>GRAY</a:t>
            </a:r>
            <a:r>
              <a:rPr lang="en-US" altLang="zh-CN"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ea typeface="Times New Roman" panose="02020603050405020304" pitchFamily="18" charset="0"/>
            </a:endParaRPr>
          </a:p>
        </p:txBody>
      </p:sp>
      <p:graphicFrame>
        <p:nvGraphicFramePr>
          <p:cNvPr id="3075" name="Object 6"/>
          <p:cNvGraphicFramePr/>
          <p:nvPr>
            <p:extLst>
              <p:ext uri="{D42A27DB-BD31-4B8C-83A1-F6EECF244321}">
                <p14:modId xmlns:p14="http://schemas.microsoft.com/office/powerpoint/2010/main" val="3783088005"/>
              </p:ext>
            </p:extLst>
          </p:nvPr>
        </p:nvGraphicFramePr>
        <p:xfrm>
          <a:off x="3040221" y="3513138"/>
          <a:ext cx="500063" cy="381000"/>
        </p:xfrm>
        <a:graphic>
          <a:graphicData uri="http://schemas.openxmlformats.org/presentationml/2006/ole">
            <mc:AlternateContent xmlns:mc="http://schemas.openxmlformats.org/markup-compatibility/2006">
              <mc:Choice xmlns:v="urn:schemas-microsoft-com:vml" Requires="v">
                <p:oleObj spid="_x0000_s5178" r:id="rId5" imgW="152400" imgH="165100" progId="Equation.3">
                  <p:embed/>
                </p:oleObj>
              </mc:Choice>
              <mc:Fallback>
                <p:oleObj r:id="rId5" imgW="152400" imgH="165100" progId="Equation.3">
                  <p:embed/>
                  <p:pic>
                    <p:nvPicPr>
                      <p:cNvPr id="0" name="图片 3111"/>
                      <p:cNvPicPr/>
                      <p:nvPr/>
                    </p:nvPicPr>
                    <p:blipFill>
                      <a:blip r:embed="rId6"/>
                      <a:stretch>
                        <a:fillRect/>
                      </a:stretch>
                    </p:blipFill>
                    <p:spPr>
                      <a:xfrm>
                        <a:off x="3040221" y="3513138"/>
                        <a:ext cx="500063" cy="381000"/>
                      </a:xfrm>
                      <a:prstGeom prst="rect">
                        <a:avLst/>
                      </a:prstGeom>
                      <a:noFill/>
                      <a:ln w="38100">
                        <a:noFill/>
                        <a:miter/>
                      </a:ln>
                    </p:spPr>
                  </p:pic>
                </p:oleObj>
              </mc:Fallback>
            </mc:AlternateContent>
          </a:graphicData>
        </a:graphic>
      </p:graphicFrame>
      <p:sp>
        <p:nvSpPr>
          <p:cNvPr id="3082" name="Rectangle 9"/>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3083" name="Text Box 7"/>
          <p:cNvSpPr txBox="1"/>
          <p:nvPr/>
        </p:nvSpPr>
        <p:spPr>
          <a:xfrm>
            <a:off x="568960" y="4110039"/>
            <a:ext cx="11450320" cy="492443"/>
          </a:xfrm>
          <a:prstGeom prst="rect">
            <a:avLst/>
          </a:prstGeom>
          <a:noFill/>
          <a:ln w="9525">
            <a:noFill/>
          </a:ln>
        </p:spPr>
        <p:txBody>
          <a:bodyPr wrap="square">
            <a:spAutoFit/>
          </a:bodyPr>
          <a:lstStyle/>
          <a:p>
            <a:pPr>
              <a:spcBef>
                <a:spcPct val="50000"/>
              </a:spcBef>
            </a:pP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宋体" panose="02010600030101010101" pitchFamily="2" charset="-122"/>
              </a:rPr>
              <a:t>）存在量词（</a:t>
            </a:r>
            <a:r>
              <a:rPr lang="en-US" altLang="zh-CN" sz="2600" b="1" dirty="0">
                <a:latin typeface="Times New Roman" panose="02020603050405020304" pitchFamily="18" charset="0"/>
                <a:cs typeface="Times New Roman" panose="02020603050405020304" pitchFamily="18" charset="0"/>
              </a:rPr>
              <a:t>existential quantifier</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zh-CN" altLang="en-US" sz="2600" b="1" dirty="0">
                <a:latin typeface="宋体" panose="02010600030101010101" pitchFamily="2" charset="-122"/>
              </a:rPr>
              <a:t>）：</a:t>
            </a:r>
            <a:r>
              <a:rPr lang="zh-CN" altLang="en-US" sz="2600" dirty="0">
                <a:latin typeface="Times New Roman" panose="02020603050405020304" pitchFamily="18" charset="0"/>
              </a:rPr>
              <a:t>“</a:t>
            </a:r>
            <a:r>
              <a:rPr lang="zh-CN" altLang="en-US" sz="2600" dirty="0">
                <a:latin typeface="宋体" panose="02010600030101010101" pitchFamily="2" charset="-122"/>
              </a:rPr>
              <a:t>在个体域中存在个体</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rPr>
              <a:t>”</a:t>
            </a:r>
            <a:r>
              <a:rPr lang="zh-CN" altLang="en-US" sz="2600" b="1" dirty="0">
                <a:latin typeface="宋体" panose="02010600030101010101" pitchFamily="2" charset="-122"/>
              </a:rPr>
              <a:t>。</a:t>
            </a:r>
            <a:r>
              <a:rPr lang="zh-CN" altLang="en-US" sz="2600" b="1" dirty="0"/>
              <a:t> </a:t>
            </a:r>
          </a:p>
        </p:txBody>
      </p:sp>
      <p:graphicFrame>
        <p:nvGraphicFramePr>
          <p:cNvPr id="3076" name="Object 8"/>
          <p:cNvGraphicFramePr/>
          <p:nvPr>
            <p:extLst>
              <p:ext uri="{D42A27DB-BD31-4B8C-83A1-F6EECF244321}">
                <p14:modId xmlns:p14="http://schemas.microsoft.com/office/powerpoint/2010/main" val="79409931"/>
              </p:ext>
            </p:extLst>
          </p:nvPr>
        </p:nvGraphicFramePr>
        <p:xfrm>
          <a:off x="6874192" y="4223102"/>
          <a:ext cx="276225" cy="270751"/>
        </p:xfrm>
        <a:graphic>
          <a:graphicData uri="http://schemas.openxmlformats.org/presentationml/2006/ole">
            <mc:AlternateContent xmlns:mc="http://schemas.openxmlformats.org/markup-compatibility/2006">
              <mc:Choice xmlns:v="urn:schemas-microsoft-com:vml" Requires="v">
                <p:oleObj spid="_x0000_s5179" r:id="rId7" imgW="127000" imgH="152400" progId="Equation.DSMT4">
                  <p:embed/>
                </p:oleObj>
              </mc:Choice>
              <mc:Fallback>
                <p:oleObj r:id="rId7" imgW="127000" imgH="152400" progId="Equation.DSMT4">
                  <p:embed/>
                  <p:pic>
                    <p:nvPicPr>
                      <p:cNvPr id="0" name="图片 3086"/>
                      <p:cNvPicPr/>
                      <p:nvPr/>
                    </p:nvPicPr>
                    <p:blipFill>
                      <a:blip r:embed="rId8"/>
                      <a:stretch>
                        <a:fillRect/>
                      </a:stretch>
                    </p:blipFill>
                    <p:spPr>
                      <a:xfrm>
                        <a:off x="6874192" y="4223102"/>
                        <a:ext cx="276225" cy="270751"/>
                      </a:xfrm>
                      <a:prstGeom prst="rect">
                        <a:avLst/>
                      </a:prstGeom>
                      <a:noFill/>
                      <a:ln w="38100">
                        <a:noFill/>
                        <a:miter/>
                      </a:ln>
                    </p:spPr>
                  </p:pic>
                </p:oleObj>
              </mc:Fallback>
            </mc:AlternateContent>
          </a:graphicData>
        </a:graphic>
      </p:graphicFrame>
      <p:sp>
        <p:nvSpPr>
          <p:cNvPr id="3084" name="Text Box 10"/>
          <p:cNvSpPr txBox="1"/>
          <p:nvPr/>
        </p:nvSpPr>
        <p:spPr>
          <a:xfrm>
            <a:off x="1046481" y="5175250"/>
            <a:ext cx="10088878" cy="1093788"/>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50000"/>
              </a:spcBef>
            </a:pPr>
            <a:r>
              <a:rPr lang="en-US" altLang="zh-CN" sz="2600" dirty="0">
                <a:latin typeface="Times New Roman" panose="02020603050405020304" pitchFamily="18" charset="0"/>
              </a:rPr>
              <a:t>“1</a:t>
            </a:r>
            <a:r>
              <a:rPr lang="zh-CN" altLang="en-US" sz="2600" dirty="0">
                <a:latin typeface="Times New Roman" panose="02020603050405020304" pitchFamily="18" charset="0"/>
              </a:rPr>
              <a:t>号房间有个物体</a:t>
            </a:r>
            <a:r>
              <a:rPr lang="zh-CN" altLang="en-US" sz="2600" dirty="0" smtClean="0">
                <a:latin typeface="Times New Roman" panose="02020603050405020304" pitchFamily="18" charset="0"/>
              </a:rPr>
              <a:t>”：</a:t>
            </a:r>
          </a:p>
          <a:p>
            <a:pPr algn="ctr">
              <a:spcBef>
                <a:spcPct val="50000"/>
              </a:spcBef>
            </a:pPr>
            <a:r>
              <a:rPr lang="zh-CN" altLang="en-US" sz="2600" dirty="0" smtClean="0">
                <a:latin typeface="Times New Roman" panose="02020603050405020304" pitchFamily="18" charset="0"/>
              </a:rPr>
              <a:t>   （   </a:t>
            </a:r>
            <a:r>
              <a:rPr lang="en-US" altLang="zh-CN" sz="2600" i="1" dirty="0" smtClean="0">
                <a:latin typeface="Times New Roman" panose="02020603050405020304" pitchFamily="18" charset="0"/>
              </a:rPr>
              <a:t>x</a:t>
            </a:r>
            <a:r>
              <a:rPr lang="zh-CN" altLang="en-US" sz="2600" dirty="0" smtClean="0">
                <a:latin typeface="Times New Roman" panose="02020603050405020304" pitchFamily="18" charset="0"/>
              </a:rPr>
              <a:t>）</a:t>
            </a:r>
            <a:r>
              <a:rPr lang="en-US" altLang="zh-CN" sz="2600" i="1" dirty="0" smtClean="0">
                <a:latin typeface="Times New Roman" panose="02020603050405020304" pitchFamily="18" charset="0"/>
              </a:rPr>
              <a:t>INROOM</a:t>
            </a:r>
            <a:r>
              <a:rPr lang="zh-CN" altLang="en-US" sz="2600" dirty="0" smtClean="0">
                <a:latin typeface="Times New Roman" panose="02020603050405020304" pitchFamily="18" charset="0"/>
              </a:rPr>
              <a:t>（</a:t>
            </a:r>
            <a:r>
              <a:rPr lang="en-US" altLang="zh-CN" sz="2600" i="1" dirty="0" smtClean="0">
                <a:latin typeface="Times New Roman" panose="02020603050405020304" pitchFamily="18" charset="0"/>
              </a:rPr>
              <a:t>x</a:t>
            </a:r>
            <a:r>
              <a:rPr lang="zh-CN" altLang="en-US" sz="2600" dirty="0" smtClean="0">
                <a:latin typeface="Times New Roman" panose="02020603050405020304" pitchFamily="18" charset="0"/>
              </a:rPr>
              <a:t>，</a:t>
            </a:r>
            <a:r>
              <a:rPr lang="en-US" altLang="zh-CN" sz="2600" i="1" dirty="0" smtClean="0">
                <a:latin typeface="Times New Roman" panose="02020603050405020304" pitchFamily="18" charset="0"/>
              </a:rPr>
              <a:t>r</a:t>
            </a:r>
            <a:r>
              <a:rPr lang="en-US" altLang="zh-CN" sz="2600" dirty="0" smtClean="0">
                <a:latin typeface="Times New Roman" panose="02020603050405020304" pitchFamily="18" charset="0"/>
              </a:rPr>
              <a:t>1</a:t>
            </a:r>
            <a:r>
              <a:rPr lang="zh-CN" altLang="en-US" sz="2600" dirty="0" smtClean="0">
                <a:latin typeface="Times New Roman" panose="02020603050405020304" pitchFamily="18" charset="0"/>
              </a:rPr>
              <a:t>）</a:t>
            </a:r>
            <a:endParaRPr lang="zh-CN" altLang="en-US" sz="2600" dirty="0">
              <a:latin typeface="Times New Roman" panose="02020603050405020304" pitchFamily="18" charset="0"/>
            </a:endParaRPr>
          </a:p>
        </p:txBody>
      </p:sp>
      <p:graphicFrame>
        <p:nvGraphicFramePr>
          <p:cNvPr id="3077" name="Object 11"/>
          <p:cNvGraphicFramePr/>
          <p:nvPr/>
        </p:nvGraphicFramePr>
        <p:xfrm>
          <a:off x="4679951" y="5884864"/>
          <a:ext cx="276225" cy="339725"/>
        </p:xfrm>
        <a:graphic>
          <a:graphicData uri="http://schemas.openxmlformats.org/presentationml/2006/ole">
            <mc:AlternateContent xmlns:mc="http://schemas.openxmlformats.org/markup-compatibility/2006">
              <mc:Choice xmlns:v="urn:schemas-microsoft-com:vml" Requires="v">
                <p:oleObj spid="_x0000_s5180" r:id="rId9" imgW="127000" imgH="152400" progId="Equation.DSMT4">
                  <p:embed/>
                </p:oleObj>
              </mc:Choice>
              <mc:Fallback>
                <p:oleObj r:id="rId9" imgW="127000" imgH="152400" progId="Equation.DSMT4">
                  <p:embed/>
                  <p:pic>
                    <p:nvPicPr>
                      <p:cNvPr id="0" name="图片 3087"/>
                      <p:cNvPicPr/>
                      <p:nvPr/>
                    </p:nvPicPr>
                    <p:blipFill>
                      <a:blip r:embed="rId8"/>
                      <a:stretch>
                        <a:fillRect/>
                      </a:stretch>
                    </p:blipFill>
                    <p:spPr>
                      <a:xfrm>
                        <a:off x="4679951" y="5884864"/>
                        <a:ext cx="276225" cy="3397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4108" name="Rectangle 3"/>
          <p:cNvSpPr>
            <a:spLocks noGrp="1"/>
          </p:cNvSpPr>
          <p:nvPr>
            <p:ph idx="1"/>
          </p:nvPr>
        </p:nvSpPr>
        <p:spPr>
          <a:xfrm>
            <a:off x="660400" y="836613"/>
            <a:ext cx="9756775" cy="1960562"/>
          </a:xfrm>
          <a:ln/>
        </p:spPr>
        <p:txBody>
          <a:bodyPr vert="horz" wrap="square" lIns="91440" tIns="45720" rIns="91440" bIns="45720" anchor="t"/>
          <a:lstStyle/>
          <a:p>
            <a:pPr eaLnBrk="1" hangingPunct="1">
              <a:buNone/>
            </a:pPr>
            <a:r>
              <a:rPr lang="zh-CN" altLang="en-US" b="1" dirty="0">
                <a:latin typeface="宋体" panose="02010600030101010101" pitchFamily="2" charset="-122"/>
              </a:rPr>
              <a:t>全称量词和存在量词举例：</a:t>
            </a:r>
          </a:p>
        </p:txBody>
      </p:sp>
      <p:sp>
        <p:nvSpPr>
          <p:cNvPr id="41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25</a:t>
            </a:fld>
            <a:endParaRPr lang="ja-JP" altLang="en-US" dirty="0">
              <a:solidFill>
                <a:srgbClr val="A50021"/>
              </a:solidFill>
              <a:ea typeface="MS PGothic" panose="020B0600070205080204" pitchFamily="34" charset="-128"/>
            </a:endParaRPr>
          </a:p>
        </p:txBody>
      </p:sp>
      <p:sp>
        <p:nvSpPr>
          <p:cNvPr id="4109" name="Rectangle 8"/>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110" name="Text Box 6"/>
          <p:cNvSpPr txBox="1"/>
          <p:nvPr/>
        </p:nvSpPr>
        <p:spPr>
          <a:xfrm>
            <a:off x="702311" y="1586390"/>
            <a:ext cx="11165840" cy="3447098"/>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50000"/>
              </a:spcBef>
            </a:pPr>
            <a:endParaRPr lang="en-US" altLang="zh-CN" sz="1000" dirty="0">
              <a:latin typeface="Times New Roman" panose="02020603050405020304" pitchFamily="18" charset="0"/>
            </a:endParaRPr>
          </a:p>
          <a:p>
            <a:pPr algn="just">
              <a:buClr>
                <a:schemeClr val="accent2"/>
              </a:buClr>
              <a:buFont typeface="Wingdings" panose="05000000000000000000" pitchFamily="2" charset="2"/>
              <a:buChar char="§"/>
            </a:pP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表示对于个体域中的任何个体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都存在个体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是朋友。</a:t>
            </a:r>
          </a:p>
          <a:p>
            <a:pPr algn="just">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表示在个体域中存在个体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，与个体域中的任何个体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都是朋友。</a:t>
            </a:r>
          </a:p>
          <a:p>
            <a:pPr algn="just">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表示在个体域中存在个体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是朋友。</a:t>
            </a:r>
          </a:p>
          <a:p>
            <a:pPr algn="just">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表示对于个体域中的任何两个个体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和</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都是朋友。</a:t>
            </a:r>
            <a:r>
              <a:rPr lang="zh-CN" altLang="en-US" sz="2600" dirty="0">
                <a:latin typeface="Times New Roman" panose="02020603050405020304" pitchFamily="18" charset="0"/>
              </a:rPr>
              <a:t>      </a:t>
            </a:r>
          </a:p>
        </p:txBody>
      </p:sp>
      <p:graphicFrame>
        <p:nvGraphicFramePr>
          <p:cNvPr id="4098" name="Object 4"/>
          <p:cNvGraphicFramePr/>
          <p:nvPr>
            <p:extLst>
              <p:ext uri="{D42A27DB-BD31-4B8C-83A1-F6EECF244321}">
                <p14:modId xmlns:p14="http://schemas.microsoft.com/office/powerpoint/2010/main" val="1426757286"/>
              </p:ext>
            </p:extLst>
          </p:nvPr>
        </p:nvGraphicFramePr>
        <p:xfrm>
          <a:off x="2040733" y="2621677"/>
          <a:ext cx="520700" cy="381000"/>
        </p:xfrm>
        <a:graphic>
          <a:graphicData uri="http://schemas.openxmlformats.org/presentationml/2006/ole">
            <mc:AlternateContent xmlns:mc="http://schemas.openxmlformats.org/markup-compatibility/2006">
              <mc:Choice xmlns:v="urn:schemas-microsoft-com:vml" Requires="v">
                <p:oleObj spid="_x0000_s6257" r:id="rId3" imgW="152400" imgH="165100" progId="Equation.3">
                  <p:embed/>
                </p:oleObj>
              </mc:Choice>
              <mc:Fallback>
                <p:oleObj r:id="rId3" imgW="152400" imgH="165100" progId="Equation.3">
                  <p:embed/>
                  <p:pic>
                    <p:nvPicPr>
                      <p:cNvPr id="0" name="图片 3088"/>
                      <p:cNvPicPr/>
                      <p:nvPr/>
                    </p:nvPicPr>
                    <p:blipFill>
                      <a:blip r:embed="rId4"/>
                      <a:stretch>
                        <a:fillRect/>
                      </a:stretch>
                    </p:blipFill>
                    <p:spPr>
                      <a:xfrm>
                        <a:off x="2040733" y="2621677"/>
                        <a:ext cx="520700" cy="381000"/>
                      </a:xfrm>
                      <a:prstGeom prst="rect">
                        <a:avLst/>
                      </a:prstGeom>
                      <a:noFill/>
                      <a:ln w="38100">
                        <a:noFill/>
                        <a:miter/>
                      </a:ln>
                    </p:spPr>
                  </p:pic>
                </p:oleObj>
              </mc:Fallback>
            </mc:AlternateContent>
          </a:graphicData>
        </a:graphic>
      </p:graphicFrame>
      <p:graphicFrame>
        <p:nvGraphicFramePr>
          <p:cNvPr id="4099" name="Object 7"/>
          <p:cNvGraphicFramePr/>
          <p:nvPr>
            <p:extLst>
              <p:ext uri="{D42A27DB-BD31-4B8C-83A1-F6EECF244321}">
                <p14:modId xmlns:p14="http://schemas.microsoft.com/office/powerpoint/2010/main" val="827100209"/>
              </p:ext>
            </p:extLst>
          </p:nvPr>
        </p:nvGraphicFramePr>
        <p:xfrm>
          <a:off x="1103313" y="1837691"/>
          <a:ext cx="504825" cy="398462"/>
        </p:xfrm>
        <a:graphic>
          <a:graphicData uri="http://schemas.openxmlformats.org/presentationml/2006/ole">
            <mc:AlternateContent xmlns:mc="http://schemas.openxmlformats.org/markup-compatibility/2006">
              <mc:Choice xmlns:v="urn:schemas-microsoft-com:vml" Requires="v">
                <p:oleObj spid="_x0000_s6258" r:id="rId5" imgW="152400" imgH="165100" progId="Equation.3">
                  <p:embed/>
                </p:oleObj>
              </mc:Choice>
              <mc:Fallback>
                <p:oleObj r:id="rId5" imgW="152400" imgH="165100" progId="Equation.3">
                  <p:embed/>
                  <p:pic>
                    <p:nvPicPr>
                      <p:cNvPr id="0" name="图片 3089"/>
                      <p:cNvPicPr/>
                      <p:nvPr/>
                    </p:nvPicPr>
                    <p:blipFill>
                      <a:blip r:embed="rId6"/>
                      <a:stretch>
                        <a:fillRect/>
                      </a:stretch>
                    </p:blipFill>
                    <p:spPr>
                      <a:xfrm>
                        <a:off x="1103313" y="1837691"/>
                        <a:ext cx="504825" cy="398462"/>
                      </a:xfrm>
                      <a:prstGeom prst="rect">
                        <a:avLst/>
                      </a:prstGeom>
                      <a:noFill/>
                      <a:ln w="38100">
                        <a:noFill/>
                        <a:miter/>
                      </a:ln>
                    </p:spPr>
                  </p:pic>
                </p:oleObj>
              </mc:Fallback>
            </mc:AlternateContent>
          </a:graphicData>
        </a:graphic>
      </p:graphicFrame>
      <p:graphicFrame>
        <p:nvGraphicFramePr>
          <p:cNvPr id="4100" name="Object 15"/>
          <p:cNvGraphicFramePr/>
          <p:nvPr>
            <p:extLst>
              <p:ext uri="{D42A27DB-BD31-4B8C-83A1-F6EECF244321}">
                <p14:modId xmlns:p14="http://schemas.microsoft.com/office/powerpoint/2010/main" val="1857973109"/>
              </p:ext>
            </p:extLst>
          </p:nvPr>
        </p:nvGraphicFramePr>
        <p:xfrm>
          <a:off x="1852138" y="1844993"/>
          <a:ext cx="287337" cy="339725"/>
        </p:xfrm>
        <a:graphic>
          <a:graphicData uri="http://schemas.openxmlformats.org/presentationml/2006/ole">
            <mc:AlternateContent xmlns:mc="http://schemas.openxmlformats.org/markup-compatibility/2006">
              <mc:Choice xmlns:v="urn:schemas-microsoft-com:vml" Requires="v">
                <p:oleObj spid="_x0000_s6259" r:id="rId7" imgW="127000" imgH="152400" progId="Equation.DSMT4">
                  <p:embed/>
                </p:oleObj>
              </mc:Choice>
              <mc:Fallback>
                <p:oleObj r:id="rId7" imgW="127000" imgH="152400" progId="Equation.DSMT4">
                  <p:embed/>
                  <p:pic>
                    <p:nvPicPr>
                      <p:cNvPr id="0" name="图片 3090"/>
                      <p:cNvPicPr/>
                      <p:nvPr/>
                    </p:nvPicPr>
                    <p:blipFill>
                      <a:blip r:embed="rId8"/>
                      <a:stretch>
                        <a:fillRect/>
                      </a:stretch>
                    </p:blipFill>
                    <p:spPr>
                      <a:xfrm>
                        <a:off x="1852138" y="1844993"/>
                        <a:ext cx="287337" cy="339725"/>
                      </a:xfrm>
                      <a:prstGeom prst="rect">
                        <a:avLst/>
                      </a:prstGeom>
                      <a:noFill/>
                      <a:ln w="38100">
                        <a:noFill/>
                        <a:miter/>
                      </a:ln>
                    </p:spPr>
                  </p:pic>
                </p:oleObj>
              </mc:Fallback>
            </mc:AlternateContent>
          </a:graphicData>
        </a:graphic>
      </p:graphicFrame>
      <p:graphicFrame>
        <p:nvGraphicFramePr>
          <p:cNvPr id="4101" name="Object 17"/>
          <p:cNvGraphicFramePr/>
          <p:nvPr>
            <p:extLst>
              <p:ext uri="{D42A27DB-BD31-4B8C-83A1-F6EECF244321}">
                <p14:modId xmlns:p14="http://schemas.microsoft.com/office/powerpoint/2010/main" val="1954692190"/>
              </p:ext>
            </p:extLst>
          </p:nvPr>
        </p:nvGraphicFramePr>
        <p:xfrm>
          <a:off x="1212056" y="2663902"/>
          <a:ext cx="291624" cy="322028"/>
        </p:xfrm>
        <a:graphic>
          <a:graphicData uri="http://schemas.openxmlformats.org/presentationml/2006/ole">
            <mc:AlternateContent xmlns:mc="http://schemas.openxmlformats.org/markup-compatibility/2006">
              <mc:Choice xmlns:v="urn:schemas-microsoft-com:vml" Requires="v">
                <p:oleObj spid="_x0000_s6260" r:id="rId9" imgW="127000" imgH="152400" progId="Equation.DSMT4">
                  <p:embed/>
                </p:oleObj>
              </mc:Choice>
              <mc:Fallback>
                <p:oleObj r:id="rId9" imgW="127000" imgH="152400" progId="Equation.DSMT4">
                  <p:embed/>
                  <p:pic>
                    <p:nvPicPr>
                      <p:cNvPr id="0" name="图片 3091"/>
                      <p:cNvPicPr/>
                      <p:nvPr/>
                    </p:nvPicPr>
                    <p:blipFill>
                      <a:blip r:embed="rId8"/>
                      <a:stretch>
                        <a:fillRect/>
                      </a:stretch>
                    </p:blipFill>
                    <p:spPr>
                      <a:xfrm>
                        <a:off x="1212056" y="2663902"/>
                        <a:ext cx="291624" cy="322028"/>
                      </a:xfrm>
                      <a:prstGeom prst="rect">
                        <a:avLst/>
                      </a:prstGeom>
                      <a:noFill/>
                      <a:ln w="38100">
                        <a:noFill/>
                        <a:miter/>
                      </a:ln>
                    </p:spPr>
                  </p:pic>
                </p:oleObj>
              </mc:Fallback>
            </mc:AlternateContent>
          </a:graphicData>
        </a:graphic>
      </p:graphicFrame>
      <p:graphicFrame>
        <p:nvGraphicFramePr>
          <p:cNvPr id="4102" name="Object 18"/>
          <p:cNvGraphicFramePr/>
          <p:nvPr>
            <p:extLst>
              <p:ext uri="{D42A27DB-BD31-4B8C-83A1-F6EECF244321}">
                <p14:modId xmlns:p14="http://schemas.microsoft.com/office/powerpoint/2010/main" val="2490514482"/>
              </p:ext>
            </p:extLst>
          </p:nvPr>
        </p:nvGraphicFramePr>
        <p:xfrm>
          <a:off x="1246981" y="3848220"/>
          <a:ext cx="287338" cy="339725"/>
        </p:xfrm>
        <a:graphic>
          <a:graphicData uri="http://schemas.openxmlformats.org/presentationml/2006/ole">
            <mc:AlternateContent xmlns:mc="http://schemas.openxmlformats.org/markup-compatibility/2006">
              <mc:Choice xmlns:v="urn:schemas-microsoft-com:vml" Requires="v">
                <p:oleObj spid="_x0000_s6261" r:id="rId10" imgW="127000" imgH="152400" progId="Equation.DSMT4">
                  <p:embed/>
                </p:oleObj>
              </mc:Choice>
              <mc:Fallback>
                <p:oleObj r:id="rId10" imgW="127000" imgH="152400" progId="Equation.DSMT4">
                  <p:embed/>
                  <p:pic>
                    <p:nvPicPr>
                      <p:cNvPr id="0" name="图片 3092"/>
                      <p:cNvPicPr/>
                      <p:nvPr/>
                    </p:nvPicPr>
                    <p:blipFill>
                      <a:blip r:embed="rId8"/>
                      <a:stretch>
                        <a:fillRect/>
                      </a:stretch>
                    </p:blipFill>
                    <p:spPr>
                      <a:xfrm>
                        <a:off x="1246981" y="3848220"/>
                        <a:ext cx="287338" cy="339725"/>
                      </a:xfrm>
                      <a:prstGeom prst="rect">
                        <a:avLst/>
                      </a:prstGeom>
                      <a:noFill/>
                      <a:ln w="38100">
                        <a:noFill/>
                        <a:miter/>
                      </a:ln>
                    </p:spPr>
                  </p:pic>
                </p:oleObj>
              </mc:Fallback>
            </mc:AlternateContent>
          </a:graphicData>
        </a:graphic>
      </p:graphicFrame>
      <p:graphicFrame>
        <p:nvGraphicFramePr>
          <p:cNvPr id="4103" name="Object 19"/>
          <p:cNvGraphicFramePr/>
          <p:nvPr>
            <p:extLst>
              <p:ext uri="{D42A27DB-BD31-4B8C-83A1-F6EECF244321}">
                <p14:modId xmlns:p14="http://schemas.microsoft.com/office/powerpoint/2010/main" val="1616193846"/>
              </p:ext>
            </p:extLst>
          </p:nvPr>
        </p:nvGraphicFramePr>
        <p:xfrm>
          <a:off x="1995806" y="3848220"/>
          <a:ext cx="287337" cy="339725"/>
        </p:xfrm>
        <a:graphic>
          <a:graphicData uri="http://schemas.openxmlformats.org/presentationml/2006/ole">
            <mc:AlternateContent xmlns:mc="http://schemas.openxmlformats.org/markup-compatibility/2006">
              <mc:Choice xmlns:v="urn:schemas-microsoft-com:vml" Requires="v">
                <p:oleObj spid="_x0000_s6262" r:id="rId11" imgW="127000" imgH="152400" progId="Equation.DSMT4">
                  <p:embed/>
                </p:oleObj>
              </mc:Choice>
              <mc:Fallback>
                <p:oleObj r:id="rId11" imgW="127000" imgH="152400" progId="Equation.DSMT4">
                  <p:embed/>
                  <p:pic>
                    <p:nvPicPr>
                      <p:cNvPr id="0" name="图片 3093"/>
                      <p:cNvPicPr/>
                      <p:nvPr/>
                    </p:nvPicPr>
                    <p:blipFill>
                      <a:blip r:embed="rId8"/>
                      <a:stretch>
                        <a:fillRect/>
                      </a:stretch>
                    </p:blipFill>
                    <p:spPr>
                      <a:xfrm>
                        <a:off x="1995806" y="3848220"/>
                        <a:ext cx="287337" cy="339725"/>
                      </a:xfrm>
                      <a:prstGeom prst="rect">
                        <a:avLst/>
                      </a:prstGeom>
                      <a:noFill/>
                      <a:ln w="38100">
                        <a:noFill/>
                        <a:miter/>
                      </a:ln>
                    </p:spPr>
                  </p:pic>
                </p:oleObj>
              </mc:Fallback>
            </mc:AlternateContent>
          </a:graphicData>
        </a:graphic>
      </p:graphicFrame>
      <p:graphicFrame>
        <p:nvGraphicFramePr>
          <p:cNvPr id="4104" name="Object 20"/>
          <p:cNvGraphicFramePr/>
          <p:nvPr>
            <p:extLst>
              <p:ext uri="{D42A27DB-BD31-4B8C-83A1-F6EECF244321}">
                <p14:modId xmlns:p14="http://schemas.microsoft.com/office/powerpoint/2010/main" val="2077957742"/>
              </p:ext>
            </p:extLst>
          </p:nvPr>
        </p:nvGraphicFramePr>
        <p:xfrm>
          <a:off x="1246981" y="4609149"/>
          <a:ext cx="504825" cy="398463"/>
        </p:xfrm>
        <a:graphic>
          <a:graphicData uri="http://schemas.openxmlformats.org/presentationml/2006/ole">
            <mc:AlternateContent xmlns:mc="http://schemas.openxmlformats.org/markup-compatibility/2006">
              <mc:Choice xmlns:v="urn:schemas-microsoft-com:vml" Requires="v">
                <p:oleObj spid="_x0000_s6263" r:id="rId12" imgW="152400" imgH="165100" progId="Equation.3">
                  <p:embed/>
                </p:oleObj>
              </mc:Choice>
              <mc:Fallback>
                <p:oleObj r:id="rId12" imgW="152400" imgH="165100" progId="Equation.3">
                  <p:embed/>
                  <p:pic>
                    <p:nvPicPr>
                      <p:cNvPr id="0" name="图片 3094"/>
                      <p:cNvPicPr/>
                      <p:nvPr/>
                    </p:nvPicPr>
                    <p:blipFill>
                      <a:blip r:embed="rId6"/>
                      <a:stretch>
                        <a:fillRect/>
                      </a:stretch>
                    </p:blipFill>
                    <p:spPr>
                      <a:xfrm>
                        <a:off x="1246981" y="4609149"/>
                        <a:ext cx="504825" cy="398463"/>
                      </a:xfrm>
                      <a:prstGeom prst="rect">
                        <a:avLst/>
                      </a:prstGeom>
                      <a:noFill/>
                      <a:ln w="38100">
                        <a:noFill/>
                        <a:miter/>
                      </a:ln>
                    </p:spPr>
                  </p:pic>
                </p:oleObj>
              </mc:Fallback>
            </mc:AlternateContent>
          </a:graphicData>
        </a:graphic>
      </p:graphicFrame>
      <p:graphicFrame>
        <p:nvGraphicFramePr>
          <p:cNvPr id="4105" name="Object 21"/>
          <p:cNvGraphicFramePr/>
          <p:nvPr>
            <p:extLst>
              <p:ext uri="{D42A27DB-BD31-4B8C-83A1-F6EECF244321}">
                <p14:modId xmlns:p14="http://schemas.microsoft.com/office/powerpoint/2010/main" val="562384377"/>
              </p:ext>
            </p:extLst>
          </p:nvPr>
        </p:nvGraphicFramePr>
        <p:xfrm>
          <a:off x="2119470" y="4622010"/>
          <a:ext cx="504825" cy="398462"/>
        </p:xfrm>
        <a:graphic>
          <a:graphicData uri="http://schemas.openxmlformats.org/presentationml/2006/ole">
            <mc:AlternateContent xmlns:mc="http://schemas.openxmlformats.org/markup-compatibility/2006">
              <mc:Choice xmlns:v="urn:schemas-microsoft-com:vml" Requires="v">
                <p:oleObj spid="_x0000_s6264" r:id="rId13" imgW="152400" imgH="165100" progId="Equation.3">
                  <p:embed/>
                </p:oleObj>
              </mc:Choice>
              <mc:Fallback>
                <p:oleObj r:id="rId13" imgW="152400" imgH="165100" progId="Equation.3">
                  <p:embed/>
                  <p:pic>
                    <p:nvPicPr>
                      <p:cNvPr id="0" name="图片 3095"/>
                      <p:cNvPicPr/>
                      <p:nvPr/>
                    </p:nvPicPr>
                    <p:blipFill>
                      <a:blip r:embed="rId6"/>
                      <a:stretch>
                        <a:fillRect/>
                      </a:stretch>
                    </p:blipFill>
                    <p:spPr>
                      <a:xfrm>
                        <a:off x="2119470" y="4622010"/>
                        <a:ext cx="504825" cy="39846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26</a:t>
            </a:fld>
            <a:endParaRPr lang="ja-JP" altLang="en-US" dirty="0">
              <a:solidFill>
                <a:srgbClr val="A50021"/>
              </a:solidFill>
              <a:ea typeface="MS PGothic" panose="020B0600070205080204" pitchFamily="34" charset="-128"/>
            </a:endParaRPr>
          </a:p>
        </p:txBody>
      </p:sp>
      <p:sp>
        <p:nvSpPr>
          <p:cNvPr id="5126"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2.2.3  </a:t>
            </a:r>
            <a:r>
              <a:rPr lang="zh-CN" altLang="en-US" sz="3600" dirty="0">
                <a:solidFill>
                  <a:schemeClr val="bg1"/>
                </a:solidFill>
                <a:latin typeface="Times New Roman" panose="02020603050405020304" pitchFamily="18" charset="0"/>
                <a:ea typeface="黑体" panose="02010609060101010101" pitchFamily="2" charset="-122"/>
              </a:rPr>
              <a:t>谓词公式</a:t>
            </a:r>
          </a:p>
        </p:txBody>
      </p:sp>
      <p:sp>
        <p:nvSpPr>
          <p:cNvPr id="5127" name="Rectangle 3"/>
          <p:cNvSpPr/>
          <p:nvPr/>
        </p:nvSpPr>
        <p:spPr>
          <a:xfrm>
            <a:off x="650240" y="908051"/>
            <a:ext cx="11115040" cy="1960563"/>
          </a:xfrm>
          <a:prstGeom prst="rect">
            <a:avLst/>
          </a:prstGeom>
          <a:noFill/>
          <a:ln w="9525">
            <a:noFill/>
          </a:ln>
        </p:spPr>
        <p:txBody>
          <a:bodyPr/>
          <a:lstStyle/>
          <a:p>
            <a:pPr marL="469900" indent="-469900">
              <a:lnSpc>
                <a:spcPct val="120000"/>
              </a:lnSpc>
              <a:spcBef>
                <a:spcPct val="20000"/>
              </a:spcBef>
              <a:buClr>
                <a:schemeClr val="accent2"/>
              </a:buClr>
            </a:pPr>
            <a:r>
              <a:rPr lang="zh-CN" altLang="en-US" sz="2800" b="1" dirty="0">
                <a:latin typeface="宋体" panose="02010600030101010101" pitchFamily="2" charset="-122"/>
              </a:rPr>
              <a:t>全称量词和存在量词出现的次序将影响命题的意思。</a:t>
            </a:r>
          </a:p>
          <a:p>
            <a:pPr marL="469900" indent="-469900">
              <a:lnSpc>
                <a:spcPct val="120000"/>
              </a:lnSpc>
              <a:spcBef>
                <a:spcPct val="20000"/>
              </a:spcBef>
              <a:buClr>
                <a:schemeClr val="accent2"/>
              </a:buClr>
            </a:pPr>
            <a:r>
              <a:rPr lang="zh-CN" altLang="en-US" sz="2800" b="1" dirty="0">
                <a:latin typeface="宋体" panose="02010600030101010101" pitchFamily="2" charset="-122"/>
              </a:rPr>
              <a:t>例如：</a:t>
            </a:r>
          </a:p>
        </p:txBody>
      </p:sp>
      <p:sp>
        <p:nvSpPr>
          <p:cNvPr id="5128" name="Text Box 5"/>
          <p:cNvSpPr txBox="1"/>
          <p:nvPr/>
        </p:nvSpPr>
        <p:spPr>
          <a:xfrm>
            <a:off x="792480" y="2293938"/>
            <a:ext cx="10647679" cy="2284412"/>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Employee</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b="1" dirty="0">
                <a:latin typeface="Arial" panose="020B0604020202020204" pitchFamily="34"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Manage</a:t>
            </a:r>
            <a:r>
              <a:rPr lang="en-US" altLang="zh-CN" sz="2600" b="1" dirty="0">
                <a:latin typeface="Times New Roman" panose="02020603050405020304" pitchFamily="18" charset="0"/>
              </a:rPr>
              <a:t>r(</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p>
          <a:p>
            <a:pPr algn="just">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每个雇员都有一个经理。” </a:t>
            </a:r>
          </a:p>
          <a:p>
            <a:pPr algn="just">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Employee</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b="1" dirty="0">
                <a:latin typeface="Arial" panose="020B0604020202020204" pitchFamily="34"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Manager</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p>
          <a:p>
            <a:pPr algn="just">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有一个人是所有雇员的经理。”</a:t>
            </a:r>
          </a:p>
        </p:txBody>
      </p:sp>
      <p:graphicFrame>
        <p:nvGraphicFramePr>
          <p:cNvPr id="5122" name="Object 6"/>
          <p:cNvGraphicFramePr/>
          <p:nvPr>
            <p:extLst>
              <p:ext uri="{D42A27DB-BD31-4B8C-83A1-F6EECF244321}">
                <p14:modId xmlns:p14="http://schemas.microsoft.com/office/powerpoint/2010/main" val="2471139149"/>
              </p:ext>
            </p:extLst>
          </p:nvPr>
        </p:nvGraphicFramePr>
        <p:xfrm>
          <a:off x="2245518" y="3563622"/>
          <a:ext cx="500063" cy="381000"/>
        </p:xfrm>
        <a:graphic>
          <a:graphicData uri="http://schemas.openxmlformats.org/presentationml/2006/ole">
            <mc:AlternateContent xmlns:mc="http://schemas.openxmlformats.org/markup-compatibility/2006">
              <mc:Choice xmlns:v="urn:schemas-microsoft-com:vml" Requires="v">
                <p:oleObj spid="_x0000_s7211" r:id="rId3" imgW="152400" imgH="165100" progId="Equation.3">
                  <p:embed/>
                </p:oleObj>
              </mc:Choice>
              <mc:Fallback>
                <p:oleObj r:id="rId3" imgW="152400" imgH="165100" progId="Equation.3">
                  <p:embed/>
                  <p:pic>
                    <p:nvPicPr>
                      <p:cNvPr id="0" name="图片 3096"/>
                      <p:cNvPicPr/>
                      <p:nvPr/>
                    </p:nvPicPr>
                    <p:blipFill>
                      <a:blip r:embed="rId4"/>
                      <a:stretch>
                        <a:fillRect/>
                      </a:stretch>
                    </p:blipFill>
                    <p:spPr>
                      <a:xfrm>
                        <a:off x="2245518" y="3563622"/>
                        <a:ext cx="500063" cy="381000"/>
                      </a:xfrm>
                      <a:prstGeom prst="rect">
                        <a:avLst/>
                      </a:prstGeom>
                      <a:noFill/>
                      <a:ln w="38100">
                        <a:noFill/>
                        <a:miter/>
                      </a:ln>
                    </p:spPr>
                  </p:pic>
                </p:oleObj>
              </mc:Fallback>
            </mc:AlternateContent>
          </a:graphicData>
        </a:graphic>
      </p:graphicFrame>
      <p:graphicFrame>
        <p:nvGraphicFramePr>
          <p:cNvPr id="5123" name="Object 8"/>
          <p:cNvGraphicFramePr/>
          <p:nvPr>
            <p:extLst>
              <p:ext uri="{D42A27DB-BD31-4B8C-83A1-F6EECF244321}">
                <p14:modId xmlns:p14="http://schemas.microsoft.com/office/powerpoint/2010/main" val="2370984096"/>
              </p:ext>
            </p:extLst>
          </p:nvPr>
        </p:nvGraphicFramePr>
        <p:xfrm>
          <a:off x="1379536" y="3604897"/>
          <a:ext cx="276225" cy="339725"/>
        </p:xfrm>
        <a:graphic>
          <a:graphicData uri="http://schemas.openxmlformats.org/presentationml/2006/ole">
            <mc:AlternateContent xmlns:mc="http://schemas.openxmlformats.org/markup-compatibility/2006">
              <mc:Choice xmlns:v="urn:schemas-microsoft-com:vml" Requires="v">
                <p:oleObj spid="_x0000_s7212" r:id="rId5" imgW="127000" imgH="152400" progId="Equation.DSMT4">
                  <p:embed/>
                </p:oleObj>
              </mc:Choice>
              <mc:Fallback>
                <p:oleObj r:id="rId5" imgW="127000" imgH="152400" progId="Equation.DSMT4">
                  <p:embed/>
                  <p:pic>
                    <p:nvPicPr>
                      <p:cNvPr id="0" name="图片 3097"/>
                      <p:cNvPicPr/>
                      <p:nvPr/>
                    </p:nvPicPr>
                    <p:blipFill>
                      <a:blip r:embed="rId6"/>
                      <a:stretch>
                        <a:fillRect/>
                      </a:stretch>
                    </p:blipFill>
                    <p:spPr>
                      <a:xfrm>
                        <a:off x="1379536" y="3604897"/>
                        <a:ext cx="276225" cy="339725"/>
                      </a:xfrm>
                      <a:prstGeom prst="rect">
                        <a:avLst/>
                      </a:prstGeom>
                      <a:noFill/>
                      <a:ln w="38100">
                        <a:noFill/>
                        <a:miter/>
                      </a:ln>
                    </p:spPr>
                  </p:pic>
                </p:oleObj>
              </mc:Fallback>
            </mc:AlternateContent>
          </a:graphicData>
        </a:graphic>
      </p:graphicFrame>
      <p:graphicFrame>
        <p:nvGraphicFramePr>
          <p:cNvPr id="5124" name="Object 9"/>
          <p:cNvGraphicFramePr/>
          <p:nvPr>
            <p:extLst>
              <p:ext uri="{D42A27DB-BD31-4B8C-83A1-F6EECF244321}">
                <p14:modId xmlns:p14="http://schemas.microsoft.com/office/powerpoint/2010/main" val="4259783444"/>
              </p:ext>
            </p:extLst>
          </p:nvPr>
        </p:nvGraphicFramePr>
        <p:xfrm>
          <a:off x="2286318" y="2385543"/>
          <a:ext cx="276225" cy="339725"/>
        </p:xfrm>
        <a:graphic>
          <a:graphicData uri="http://schemas.openxmlformats.org/presentationml/2006/ole">
            <mc:AlternateContent xmlns:mc="http://schemas.openxmlformats.org/markup-compatibility/2006">
              <mc:Choice xmlns:v="urn:schemas-microsoft-com:vml" Requires="v">
                <p:oleObj spid="_x0000_s7213" r:id="rId7" imgW="127000" imgH="152400" progId="Equation.DSMT4">
                  <p:embed/>
                </p:oleObj>
              </mc:Choice>
              <mc:Fallback>
                <p:oleObj r:id="rId7" imgW="127000" imgH="152400" progId="Equation.DSMT4">
                  <p:embed/>
                  <p:pic>
                    <p:nvPicPr>
                      <p:cNvPr id="0" name="图片 3098"/>
                      <p:cNvPicPr/>
                      <p:nvPr/>
                    </p:nvPicPr>
                    <p:blipFill>
                      <a:blip r:embed="rId6"/>
                      <a:stretch>
                        <a:fillRect/>
                      </a:stretch>
                    </p:blipFill>
                    <p:spPr>
                      <a:xfrm>
                        <a:off x="2286318" y="2385543"/>
                        <a:ext cx="276225" cy="339725"/>
                      </a:xfrm>
                      <a:prstGeom prst="rect">
                        <a:avLst/>
                      </a:prstGeom>
                      <a:noFill/>
                      <a:ln w="38100">
                        <a:noFill/>
                        <a:miter/>
                      </a:ln>
                    </p:spPr>
                  </p:pic>
                </p:oleObj>
              </mc:Fallback>
            </mc:AlternateContent>
          </a:graphicData>
        </a:graphic>
      </p:graphicFrame>
      <p:grpSp>
        <p:nvGrpSpPr>
          <p:cNvPr id="5129" name="Group 11"/>
          <p:cNvGrpSpPr>
            <a:grpSpLocks noChangeAspect="1"/>
          </p:cNvGrpSpPr>
          <p:nvPr/>
        </p:nvGrpSpPr>
        <p:grpSpPr>
          <a:xfrm>
            <a:off x="1379536" y="2374903"/>
            <a:ext cx="1600202" cy="446088"/>
            <a:chOff x="-91" y="1505"/>
            <a:chExt cx="1008" cy="281"/>
          </a:xfrm>
        </p:grpSpPr>
        <p:sp>
          <p:nvSpPr>
            <p:cNvPr id="5130" name="AutoShape 10"/>
            <p:cNvSpPr>
              <a:spLocks noChangeAspect="1" noTextEdit="1"/>
            </p:cNvSpPr>
            <p:nvPr/>
          </p:nvSpPr>
          <p:spPr>
            <a:xfrm>
              <a:off x="612" y="1520"/>
              <a:ext cx="305" cy="251"/>
            </a:xfrm>
            <a:prstGeom prst="rect">
              <a:avLst/>
            </a:prstGeom>
            <a:noFill/>
            <a:ln w="9525">
              <a:noFill/>
            </a:ln>
          </p:spPr>
          <p:txBody>
            <a:bodyPr/>
            <a:lstStyle/>
            <a:p>
              <a:endParaRPr lang="zh-CN" altLang="en-US"/>
            </a:p>
          </p:txBody>
        </p:sp>
        <p:sp>
          <p:nvSpPr>
            <p:cNvPr id="5131" name="Rectangle 12"/>
            <p:cNvSpPr/>
            <p:nvPr/>
          </p:nvSpPr>
          <p:spPr>
            <a:xfrm>
              <a:off x="-91" y="1505"/>
              <a:ext cx="167" cy="281"/>
            </a:xfrm>
            <a:prstGeom prst="rect">
              <a:avLst/>
            </a:prstGeom>
            <a:noFill/>
            <a:ln w="9525">
              <a:noFill/>
            </a:ln>
          </p:spPr>
          <p:txBody>
            <a:bodyPr wrap="none" lIns="0" tIns="0" rIns="0" bIns="0">
              <a:spAutoFit/>
            </a:bodyPr>
            <a:lstStyle/>
            <a:p>
              <a:r>
                <a:rPr lang="en-US" altLang="zh-CN" sz="2900" dirty="0">
                  <a:solidFill>
                    <a:srgbClr val="000000"/>
                  </a:solidFill>
                  <a:latin typeface="Symbol" panose="05050102010706020507" pitchFamily="18" charset="2"/>
                </a:rPr>
                <a:t>"</a:t>
              </a:r>
              <a:endParaRPr lang="en-US" altLang="zh-CN" dirty="0">
                <a:latin typeface="Arial" panose="020B0604020202020204" pitchFamily="34" charset="0"/>
              </a:endParaRPr>
            </a:p>
          </p:txBody>
        </p:sp>
      </p:gr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6151" name="Rectangle 3"/>
          <p:cNvSpPr>
            <a:spLocks noGrp="1"/>
          </p:cNvSpPr>
          <p:nvPr>
            <p:ph idx="1"/>
          </p:nvPr>
        </p:nvSpPr>
        <p:spPr>
          <a:xfrm>
            <a:off x="640080" y="908050"/>
            <a:ext cx="10800080" cy="1263650"/>
          </a:xfrm>
          <a:ln/>
        </p:spPr>
        <p:txBody>
          <a:bodyPr vert="horz" wrap="square" lIns="91440" tIns="45720" rIns="91440" bIns="45720" anchor="t"/>
          <a:lstStyle/>
          <a:p>
            <a:pPr eaLnBrk="1" hangingPunct="1">
              <a:buNone/>
            </a:pPr>
            <a:r>
              <a:rPr lang="en-US" altLang="zh-CN" b="1" dirty="0">
                <a:latin typeface="Times New Roman" panose="02020603050405020304" pitchFamily="18" charset="0"/>
              </a:rPr>
              <a:t>3. </a:t>
            </a:r>
            <a:r>
              <a:rPr lang="zh-CN" altLang="en-US" b="1" dirty="0">
                <a:latin typeface="Times New Roman" panose="02020603050405020304" pitchFamily="18" charset="0"/>
              </a:rPr>
              <a:t>谓词公式</a:t>
            </a:r>
          </a:p>
          <a:p>
            <a:pPr eaLnBrk="1" hangingPunct="1"/>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2.2</a:t>
            </a:r>
            <a:r>
              <a:rPr lang="en-US" altLang="zh-CN" sz="2600" dirty="0">
                <a:latin typeface="Times New Roman" panose="02020603050405020304" pitchFamily="18" charset="0"/>
              </a:rPr>
              <a:t>  </a:t>
            </a:r>
            <a:r>
              <a:rPr lang="zh-CN" altLang="en-US" sz="2600" dirty="0">
                <a:latin typeface="Times New Roman" panose="02020603050405020304" pitchFamily="18" charset="0"/>
              </a:rPr>
              <a:t>可按下述规则得到谓词演算的谓词公式：</a:t>
            </a:r>
          </a:p>
        </p:txBody>
      </p:sp>
      <p:sp>
        <p:nvSpPr>
          <p:cNvPr id="6149"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27</a:t>
            </a:fld>
            <a:endParaRPr lang="ja-JP" altLang="en-US" dirty="0">
              <a:solidFill>
                <a:srgbClr val="A50021"/>
              </a:solidFill>
              <a:ea typeface="MS PGothic" panose="020B0600070205080204" pitchFamily="34" charset="-128"/>
            </a:endParaRPr>
          </a:p>
        </p:txBody>
      </p:sp>
      <p:sp>
        <p:nvSpPr>
          <p:cNvPr id="6152" name="Rectangle 4"/>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6153" name="Text Box 5"/>
          <p:cNvSpPr txBox="1"/>
          <p:nvPr/>
        </p:nvSpPr>
        <p:spPr>
          <a:xfrm>
            <a:off x="934720" y="2200276"/>
            <a:ext cx="10505440" cy="298767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marL="342900" indent="-342900" algn="just">
              <a:spcBef>
                <a:spcPct val="20000"/>
              </a:spcBef>
            </a:pPr>
            <a:r>
              <a:rPr lang="en-US" altLang="zh-CN" sz="2600" dirty="0">
                <a:latin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单个谓词是谓词公式，称为原子谓词公式。</a:t>
            </a:r>
          </a:p>
          <a:p>
            <a:pPr marL="342900" indent="-342900" algn="just">
              <a:spcBef>
                <a:spcPct val="20000"/>
              </a:spcBef>
            </a:pPr>
            <a:r>
              <a:rPr lang="en-US" altLang="zh-CN" sz="2600" dirty="0">
                <a:latin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若</a:t>
            </a:r>
            <a:r>
              <a:rPr lang="en-US" altLang="zh-CN" sz="2600" dirty="0">
                <a:latin typeface="Times New Roman" panose="02020603050405020304" pitchFamily="18" charset="0"/>
              </a:rPr>
              <a:t>A</a:t>
            </a:r>
            <a:r>
              <a:rPr lang="zh-CN" altLang="en-US" sz="2600" dirty="0">
                <a:latin typeface="Times New Roman" panose="02020603050405020304" pitchFamily="18" charset="0"/>
              </a:rPr>
              <a:t>是谓词公式，则</a:t>
            </a:r>
            <a:r>
              <a:rPr lang="en-US" altLang="zh-CN" sz="2600" dirty="0">
                <a:latin typeface="Times New Roman" panose="02020603050405020304" pitchFamily="18" charset="0"/>
              </a:rPr>
              <a:t>﹁A</a:t>
            </a:r>
            <a:r>
              <a:rPr lang="zh-CN" altLang="en-US" sz="2600" dirty="0">
                <a:latin typeface="Times New Roman" panose="02020603050405020304" pitchFamily="18" charset="0"/>
              </a:rPr>
              <a:t>也是谓词公式。 </a:t>
            </a:r>
          </a:p>
          <a:p>
            <a:pPr marL="342900" indent="-342900" algn="just">
              <a:spcBef>
                <a:spcPct val="20000"/>
              </a:spcBef>
            </a:pPr>
            <a:r>
              <a:rPr lang="en-US" altLang="zh-CN" sz="2600" dirty="0">
                <a:latin typeface="Times New Roman" panose="02020603050405020304" pitchFamily="18" charset="0"/>
              </a:rPr>
              <a:t>(3)</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若</a:t>
            </a:r>
            <a:r>
              <a:rPr lang="en-US" altLang="zh-CN" sz="2600" dirty="0">
                <a:latin typeface="Times New Roman" panose="02020603050405020304" pitchFamily="18" charset="0"/>
              </a:rPr>
              <a:t>A</a:t>
            </a:r>
            <a:r>
              <a:rPr lang="zh-CN" altLang="en-US" sz="2600" dirty="0">
                <a:latin typeface="Times New Roman" panose="02020603050405020304" pitchFamily="18" charset="0"/>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都是谓词公式，则</a:t>
            </a:r>
            <a:r>
              <a:rPr lang="en-US" altLang="zh-CN" sz="2600" dirty="0">
                <a:latin typeface="Times New Roman" panose="02020603050405020304" pitchFamily="18" charset="0"/>
              </a:rPr>
              <a:t>A∧B</a:t>
            </a:r>
            <a:r>
              <a:rPr lang="zh-CN" altLang="en-US" sz="2600" dirty="0">
                <a:latin typeface="Times New Roman" panose="02020603050405020304" pitchFamily="18" charset="0"/>
              </a:rPr>
              <a:t>，</a:t>
            </a:r>
            <a:r>
              <a:rPr lang="en-US" altLang="zh-CN" sz="2600" dirty="0">
                <a:latin typeface="Times New Roman" panose="02020603050405020304" pitchFamily="18" charset="0"/>
              </a:rPr>
              <a:t>A</a:t>
            </a:r>
            <a:r>
              <a:rPr lang="en-US" altLang="zh-CN" sz="2400" dirty="0">
                <a:latin typeface="宋体" panose="02010600030101010101" pitchFamily="2" charset="-122"/>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a:t>
            </a:r>
            <a:r>
              <a:rPr lang="en-US" altLang="zh-CN" sz="2600" dirty="0">
                <a:latin typeface="Times New Roman" panose="02020603050405020304" pitchFamily="18" charset="0"/>
              </a:rPr>
              <a:t>A→B</a:t>
            </a:r>
            <a:r>
              <a:rPr lang="zh-CN" altLang="en-US" sz="2600" dirty="0">
                <a:latin typeface="Times New Roman" panose="02020603050405020304" pitchFamily="18" charset="0"/>
              </a:rPr>
              <a:t>，   </a:t>
            </a:r>
          </a:p>
          <a:p>
            <a:pPr marL="342900" indent="-342900" algn="just">
              <a:spcBef>
                <a:spcPct val="20000"/>
              </a:spcBef>
            </a:pPr>
            <a:r>
              <a:rPr lang="zh-CN" altLang="en-US" sz="2600" dirty="0">
                <a:latin typeface="Times New Roman" panose="02020603050405020304" pitchFamily="18" charset="0"/>
              </a:rPr>
              <a:t>      </a:t>
            </a:r>
            <a:r>
              <a:rPr lang="en-US" altLang="zh-CN" sz="2600" dirty="0">
                <a:latin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Wingdings 3" pitchFamily="18" charset="2"/>
              </a:rPr>
              <a:t></a:t>
            </a:r>
            <a:r>
              <a:rPr lang="en-US" altLang="zh-CN" sz="2600" dirty="0">
                <a:latin typeface="Times New Roman" panose="02020603050405020304" pitchFamily="18" charset="0"/>
              </a:rPr>
              <a:t> B</a:t>
            </a:r>
            <a:r>
              <a:rPr lang="zh-CN" altLang="en-US" sz="2600" dirty="0">
                <a:latin typeface="Times New Roman" panose="02020603050405020304" pitchFamily="18" charset="0"/>
              </a:rPr>
              <a:t>也都是谓词公式。</a:t>
            </a:r>
          </a:p>
          <a:p>
            <a:pPr marL="342900" indent="-342900" algn="just">
              <a:spcBef>
                <a:spcPct val="20000"/>
              </a:spcBef>
              <a:buAutoNum type="arabicParenBoth" startAt="4"/>
            </a:pPr>
            <a:r>
              <a:rPr lang="zh-CN" altLang="en-US" sz="2600" dirty="0">
                <a:latin typeface="Times New Roman" panose="02020603050405020304" pitchFamily="18" charset="0"/>
              </a:rPr>
              <a:t> 若</a:t>
            </a:r>
            <a:r>
              <a:rPr lang="en-US" altLang="zh-CN" sz="2600" dirty="0">
                <a:latin typeface="Times New Roman" panose="02020603050405020304" pitchFamily="18" charset="0"/>
              </a:rPr>
              <a:t>A</a:t>
            </a:r>
            <a:r>
              <a:rPr lang="zh-CN" altLang="en-US" sz="2600" dirty="0">
                <a:latin typeface="Times New Roman" panose="02020603050405020304" pitchFamily="18" charset="0"/>
              </a:rPr>
              <a:t>是谓词公式，则   </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a:t>
            </a:r>
            <a:r>
              <a:rPr lang="zh-CN" altLang="en-US" sz="2600" dirty="0">
                <a:latin typeface="Times New Roman" panose="02020603050405020304" pitchFamily="18" charset="0"/>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a:t>
            </a:r>
            <a:r>
              <a:rPr lang="zh-CN" altLang="en-US" sz="2600" dirty="0">
                <a:latin typeface="Times New Roman" panose="02020603050405020304" pitchFamily="18" charset="0"/>
              </a:rPr>
              <a:t>也是谓词公式。</a:t>
            </a:r>
          </a:p>
          <a:p>
            <a:pPr marL="342900" indent="-342900" algn="just">
              <a:spcBef>
                <a:spcPct val="20000"/>
              </a:spcBef>
              <a:buAutoNum type="arabicParenBoth" startAt="4"/>
            </a:pPr>
            <a:r>
              <a:rPr lang="zh-CN" altLang="en-US" sz="2600" dirty="0">
                <a:latin typeface="Times New Roman" panose="02020603050405020304" pitchFamily="18" charset="0"/>
              </a:rPr>
              <a:t> 有限步应用（</a:t>
            </a:r>
            <a:r>
              <a:rPr lang="en-US" altLang="zh-CN" sz="2600" dirty="0">
                <a:latin typeface="Times New Roman" panose="02020603050405020304" pitchFamily="18" charset="0"/>
              </a:rPr>
              <a:t>1</a:t>
            </a:r>
            <a:r>
              <a:rPr lang="zh-CN" altLang="en-US" sz="2600" dirty="0">
                <a:latin typeface="Times New Roman" panose="02020603050405020304" pitchFamily="18" charset="0"/>
              </a:rPr>
              <a:t>）－（</a:t>
            </a:r>
            <a:r>
              <a:rPr lang="en-US" altLang="zh-CN" sz="2600" dirty="0">
                <a:latin typeface="Times New Roman" panose="02020603050405020304" pitchFamily="18" charset="0"/>
              </a:rPr>
              <a:t>4</a:t>
            </a:r>
            <a:r>
              <a:rPr lang="zh-CN" altLang="en-US" sz="2600" dirty="0">
                <a:latin typeface="Times New Roman" panose="02020603050405020304" pitchFamily="18" charset="0"/>
              </a:rPr>
              <a:t>）生成的公式也是谓词公式。</a:t>
            </a:r>
          </a:p>
        </p:txBody>
      </p:sp>
      <p:graphicFrame>
        <p:nvGraphicFramePr>
          <p:cNvPr id="6146" name="Object 7"/>
          <p:cNvGraphicFramePr/>
          <p:nvPr>
            <p:extLst>
              <p:ext uri="{D42A27DB-BD31-4B8C-83A1-F6EECF244321}">
                <p14:modId xmlns:p14="http://schemas.microsoft.com/office/powerpoint/2010/main" val="3834166815"/>
              </p:ext>
            </p:extLst>
          </p:nvPr>
        </p:nvGraphicFramePr>
        <p:xfrm>
          <a:off x="4732021" y="4333875"/>
          <a:ext cx="288925" cy="314325"/>
        </p:xfrm>
        <a:graphic>
          <a:graphicData uri="http://schemas.openxmlformats.org/presentationml/2006/ole">
            <mc:AlternateContent xmlns:mc="http://schemas.openxmlformats.org/markup-compatibility/2006">
              <mc:Choice xmlns:v="urn:schemas-microsoft-com:vml" Requires="v">
                <p:oleObj spid="_x0000_s8238" r:id="rId3" imgW="152400" imgH="165100" progId="Equation.3">
                  <p:embed/>
                </p:oleObj>
              </mc:Choice>
              <mc:Fallback>
                <p:oleObj r:id="rId3" imgW="152400" imgH="165100" progId="Equation.3">
                  <p:embed/>
                  <p:pic>
                    <p:nvPicPr>
                      <p:cNvPr id="0" name="图片 3075"/>
                      <p:cNvPicPr/>
                      <p:nvPr/>
                    </p:nvPicPr>
                    <p:blipFill>
                      <a:blip r:embed="rId4"/>
                      <a:stretch>
                        <a:fillRect/>
                      </a:stretch>
                    </p:blipFill>
                    <p:spPr>
                      <a:xfrm>
                        <a:off x="4732021" y="4333875"/>
                        <a:ext cx="288925" cy="314325"/>
                      </a:xfrm>
                      <a:prstGeom prst="rect">
                        <a:avLst/>
                      </a:prstGeom>
                      <a:noFill/>
                      <a:ln w="38100">
                        <a:noFill/>
                        <a:miter/>
                      </a:ln>
                    </p:spPr>
                  </p:pic>
                </p:oleObj>
              </mc:Fallback>
            </mc:AlternateContent>
          </a:graphicData>
        </a:graphic>
      </p:graphicFrame>
      <p:graphicFrame>
        <p:nvGraphicFramePr>
          <p:cNvPr id="6147" name="Object 8"/>
          <p:cNvGraphicFramePr/>
          <p:nvPr>
            <p:extLst>
              <p:ext uri="{D42A27DB-BD31-4B8C-83A1-F6EECF244321}">
                <p14:modId xmlns:p14="http://schemas.microsoft.com/office/powerpoint/2010/main" val="656589098"/>
              </p:ext>
            </p:extLst>
          </p:nvPr>
        </p:nvGraphicFramePr>
        <p:xfrm>
          <a:off x="5966619" y="4337050"/>
          <a:ext cx="258762" cy="311150"/>
        </p:xfrm>
        <a:graphic>
          <a:graphicData uri="http://schemas.openxmlformats.org/presentationml/2006/ole">
            <mc:AlternateContent xmlns:mc="http://schemas.openxmlformats.org/markup-compatibility/2006">
              <mc:Choice xmlns:v="urn:schemas-microsoft-com:vml" Requires="v">
                <p:oleObj spid="_x0000_s8239" r:id="rId5" imgW="127000" imgH="151765" progId="Equation.3">
                  <p:embed/>
                </p:oleObj>
              </mc:Choice>
              <mc:Fallback>
                <p:oleObj r:id="rId5" imgW="127000" imgH="151765" progId="Equation.3">
                  <p:embed/>
                  <p:pic>
                    <p:nvPicPr>
                      <p:cNvPr id="0" name="图片 3076"/>
                      <p:cNvPicPr/>
                      <p:nvPr/>
                    </p:nvPicPr>
                    <p:blipFill>
                      <a:blip r:embed="rId6"/>
                      <a:stretch>
                        <a:fillRect/>
                      </a:stretch>
                    </p:blipFill>
                    <p:spPr>
                      <a:xfrm>
                        <a:off x="5966619" y="4337050"/>
                        <a:ext cx="258762" cy="311150"/>
                      </a:xfrm>
                      <a:prstGeom prst="rect">
                        <a:avLst/>
                      </a:prstGeom>
                      <a:noFill/>
                      <a:ln w="38100">
                        <a:noFill/>
                        <a:miter/>
                      </a:ln>
                    </p:spPr>
                  </p:pic>
                </p:oleObj>
              </mc:Fallback>
            </mc:AlternateContent>
          </a:graphicData>
        </a:graphic>
      </p:graphicFrame>
      <p:grpSp>
        <p:nvGrpSpPr>
          <p:cNvPr id="6154" name="Group 11"/>
          <p:cNvGrpSpPr/>
          <p:nvPr/>
        </p:nvGrpSpPr>
        <p:grpSpPr>
          <a:xfrm>
            <a:off x="1036638" y="5438776"/>
            <a:ext cx="10402888" cy="1014413"/>
            <a:chOff x="-307" y="3345"/>
            <a:chExt cx="6553" cy="639"/>
          </a:xfrm>
        </p:grpSpPr>
        <p:sp>
          <p:nvSpPr>
            <p:cNvPr id="6155" name="Text Box 6"/>
            <p:cNvSpPr txBox="1"/>
            <p:nvPr/>
          </p:nvSpPr>
          <p:spPr>
            <a:xfrm>
              <a:off x="-307" y="3345"/>
              <a:ext cx="6553" cy="639"/>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a:spcBef>
                  <a:spcPct val="50000"/>
                </a:spcBef>
              </a:pPr>
              <a:r>
                <a:rPr lang="zh-CN" altLang="en-US" sz="2400" dirty="0">
                  <a:latin typeface="宋体" panose="02010600030101010101" pitchFamily="2" charset="-122"/>
                </a:rPr>
                <a:t>连接词的优先级别</a:t>
              </a:r>
              <a:r>
                <a:rPr lang="zh-CN" altLang="en-US" sz="2400" dirty="0"/>
                <a:t>从高到低排列：</a:t>
              </a:r>
            </a:p>
            <a:p>
              <a:pPr>
                <a:spcBef>
                  <a:spcPct val="50000"/>
                </a:spcBef>
              </a:pP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endParaRPr lang="zh-CN" altLang="en-US" sz="2400" dirty="0">
                <a:latin typeface="Times New Roman" panose="02020603050405020304" pitchFamily="18" charset="0"/>
                <a:ea typeface="Times New Roman" panose="02020603050405020304" pitchFamily="18" charset="0"/>
              </a:endParaRPr>
            </a:p>
          </p:txBody>
        </p:sp>
        <p:graphicFrame>
          <p:nvGraphicFramePr>
            <p:cNvPr id="6148" name="Object 10"/>
            <p:cNvGraphicFramePr/>
            <p:nvPr/>
          </p:nvGraphicFramePr>
          <p:xfrm>
            <a:off x="3154" y="3762"/>
            <a:ext cx="576" cy="174"/>
          </p:xfrm>
          <a:graphic>
            <a:graphicData uri="http://schemas.openxmlformats.org/presentationml/2006/ole">
              <mc:AlternateContent xmlns:mc="http://schemas.openxmlformats.org/markup-compatibility/2006">
                <mc:Choice xmlns:v="urn:schemas-microsoft-com:vml" Requires="v">
                  <p:oleObj spid="_x0000_s8240" r:id="rId7" imgW="203200" imgH="139700" progId="Equation.3">
                    <p:embed/>
                  </p:oleObj>
                </mc:Choice>
                <mc:Fallback>
                  <p:oleObj r:id="rId7" imgW="203200" imgH="139700" progId="Equation.3">
                    <p:embed/>
                    <p:pic>
                      <p:nvPicPr>
                        <p:cNvPr id="0" name="图片 3077"/>
                        <p:cNvPicPr/>
                        <p:nvPr/>
                      </p:nvPicPr>
                      <p:blipFill>
                        <a:blip r:embed="rId8"/>
                        <a:stretch>
                          <a:fillRect/>
                        </a:stretch>
                      </p:blipFill>
                      <p:spPr>
                        <a:xfrm>
                          <a:off x="3154" y="3762"/>
                          <a:ext cx="576" cy="17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p>
        </p:txBody>
      </p:sp>
      <p:sp>
        <p:nvSpPr>
          <p:cNvPr id="7175" name="Rectangle 3"/>
          <p:cNvSpPr>
            <a:spLocks noGrp="1"/>
          </p:cNvSpPr>
          <p:nvPr>
            <p:ph idx="1"/>
          </p:nvPr>
        </p:nvSpPr>
        <p:spPr>
          <a:xfrm>
            <a:off x="548640" y="908051"/>
            <a:ext cx="10942320" cy="2468563"/>
          </a:xfrm>
          <a:ln/>
        </p:spPr>
        <p:txBody>
          <a:bodyPr vert="horz" wrap="square" lIns="91440" tIns="45720" rIns="91440" bIns="45720" anchor="t">
            <a:normAutofit/>
          </a:bodyPr>
          <a:lstStyle/>
          <a:p>
            <a:pPr eaLnBrk="1" hangingPunct="1">
              <a:lnSpc>
                <a:spcPct val="110000"/>
              </a:lnSpc>
              <a:buNone/>
            </a:pPr>
            <a:r>
              <a:rPr lang="en-US" altLang="zh-CN" b="1" dirty="0">
                <a:latin typeface="Times New Roman" panose="02020603050405020304" pitchFamily="18" charset="0"/>
              </a:rPr>
              <a:t>4</a:t>
            </a:r>
            <a:r>
              <a:rPr lang="zh-CN" altLang="en-US" b="1" dirty="0">
                <a:latin typeface="Times New Roman" panose="02020603050405020304" pitchFamily="18" charset="0"/>
              </a:rPr>
              <a:t>．量词的辖域</a:t>
            </a:r>
            <a:r>
              <a:rPr lang="zh-CN" altLang="en-US" sz="2400" b="1" dirty="0">
                <a:latin typeface="宋体" panose="02010600030101010101" pitchFamily="2" charset="-122"/>
              </a:rPr>
              <a:t> </a:t>
            </a:r>
          </a:p>
          <a:p>
            <a:pPr eaLnBrk="1" hangingPunct="1">
              <a:lnSpc>
                <a:spcPct val="110000"/>
              </a:lnSpc>
            </a:pPr>
            <a:r>
              <a:rPr lang="zh-CN" altLang="en-US" sz="2600" dirty="0">
                <a:latin typeface="宋体" panose="02010600030101010101" pitchFamily="2" charset="-122"/>
              </a:rPr>
              <a:t>量词的辖域：位于量词后面的单个谓词或者用括弧括起来的谓词公式。</a:t>
            </a:r>
          </a:p>
          <a:p>
            <a:pPr eaLnBrk="1" hangingPunct="1">
              <a:lnSpc>
                <a:spcPct val="110000"/>
              </a:lnSpc>
            </a:pPr>
            <a:r>
              <a:rPr lang="zh-CN" altLang="en-US" sz="2600" dirty="0">
                <a:latin typeface="宋体" panose="02010600030101010101" pitchFamily="2" charset="-122"/>
              </a:rPr>
              <a:t>约束变元与自由变元：辖域内与量词中同名的变元称为约束变元，不同名的变元称为自由变元。</a:t>
            </a:r>
            <a:r>
              <a:rPr lang="zh-CN" altLang="en-US" sz="2200" dirty="0">
                <a:latin typeface="Times New Roman" panose="02020603050405020304" pitchFamily="18" charset="0"/>
              </a:rPr>
              <a:t> </a:t>
            </a:r>
          </a:p>
        </p:txBody>
      </p:sp>
      <p:sp>
        <p:nvSpPr>
          <p:cNvPr id="7173"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28</a:t>
            </a:fld>
            <a:endParaRPr lang="ja-JP" altLang="en-US" dirty="0">
              <a:solidFill>
                <a:srgbClr val="A50021"/>
              </a:solidFill>
              <a:ea typeface="MS PGothic" panose="020B0600070205080204" pitchFamily="34" charset="-128"/>
            </a:endParaRPr>
          </a:p>
        </p:txBody>
      </p:sp>
      <p:sp>
        <p:nvSpPr>
          <p:cNvPr id="7176" name="Rectangle 4"/>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177" name="Rectangle 16"/>
          <p:cNvSpPr/>
          <p:nvPr/>
        </p:nvSpPr>
        <p:spPr>
          <a:xfrm>
            <a:off x="6034088"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7178" name="Text Box 6"/>
          <p:cNvSpPr txBox="1"/>
          <p:nvPr/>
        </p:nvSpPr>
        <p:spPr>
          <a:xfrm>
            <a:off x="629920" y="3532189"/>
            <a:ext cx="10698480" cy="2720975"/>
          </a:xfrm>
          <a:prstGeom prst="rect">
            <a:avLst/>
          </a:prstGeom>
          <a:gradFill rotWithShape="0">
            <a:gsLst>
              <a:gs pos="0">
                <a:srgbClr val="99CC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wrap="square">
            <a:spAutoFit/>
          </a:bodyPr>
          <a:lstStyle/>
          <a:p>
            <a:pPr algn="just">
              <a:lnSpc>
                <a:spcPct val="120000"/>
              </a:lnSpc>
              <a:spcBef>
                <a:spcPct val="20000"/>
              </a:spcBef>
              <a:buBlip>
                <a:blip r:embed="rId3"/>
              </a:buBlip>
            </a:pPr>
            <a:r>
              <a:rPr lang="en-US" altLang="zh-CN" sz="2600" dirty="0">
                <a:latin typeface="Times New Roman" panose="02020603050405020304" pitchFamily="18" charset="0"/>
              </a:rPr>
              <a:t> </a:t>
            </a:r>
            <a:r>
              <a:rPr lang="zh-CN" altLang="en-US" sz="2600" dirty="0">
                <a:latin typeface="Times New Roman" panose="02020603050405020304" pitchFamily="18" charset="0"/>
              </a:rPr>
              <a:t>例如：</a:t>
            </a:r>
          </a:p>
          <a:p>
            <a:pPr algn="ctr">
              <a:lnSpc>
                <a:spcPct val="120000"/>
              </a:lnSpc>
              <a:spcBef>
                <a:spcPct val="20000"/>
              </a:spcBef>
            </a:pPr>
            <a:r>
              <a:rPr lang="zh-CN" altLang="en-US" sz="2600" dirty="0">
                <a:latin typeface="Times New Roman" panose="02020603050405020304" pitchFamily="18" charset="0"/>
              </a:rPr>
              <a:t>   </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t>
            </a:r>
            <a:r>
              <a:rPr lang="en-US" altLang="zh-CN" sz="2600" i="1" dirty="0">
                <a:latin typeface="Times New Roman" panose="02020603050405020304" pitchFamily="18" charset="0"/>
              </a:rPr>
              <a:t>P</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 → </a:t>
            </a:r>
            <a:r>
              <a:rPr lang="en-US" altLang="zh-CN" sz="2600" i="1" dirty="0">
                <a:latin typeface="Times New Roman" panose="02020603050405020304" pitchFamily="18" charset="0"/>
              </a:rPr>
              <a:t>Q</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r>
              <a:rPr lang="en-US" altLang="zh-CN" sz="2600" i="1" dirty="0">
                <a:latin typeface="Times New Roman" panose="02020603050405020304" pitchFamily="18" charset="0"/>
              </a:rPr>
              <a:t>R</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p>
          <a:p>
            <a:pPr algn="just">
              <a:lnSpc>
                <a:spcPct val="120000"/>
              </a:lnSpc>
              <a:spcBef>
                <a:spcPct val="20000"/>
              </a:spcBef>
              <a:buClr>
                <a:schemeClr val="accent2"/>
              </a:buClr>
              <a:buFont typeface="Wingdings" panose="05000000000000000000" pitchFamily="2" charset="2"/>
              <a:buChar char="§"/>
            </a:pPr>
            <a:r>
              <a:rPr lang="en-US" altLang="zh-CN" sz="2600" dirty="0">
                <a:latin typeface="Times New Roman" panose="02020603050405020304" pitchFamily="18" charset="0"/>
              </a:rPr>
              <a:t> (</a:t>
            </a:r>
            <a:r>
              <a:rPr lang="en-US" altLang="zh-CN" sz="2600" i="1" dirty="0">
                <a:latin typeface="Times New Roman" panose="02020603050405020304" pitchFamily="18" charset="0"/>
              </a:rPr>
              <a:t>P</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 </a:t>
            </a:r>
            <a:r>
              <a:rPr lang="en-US" altLang="zh-CN" sz="2600" dirty="0">
                <a:latin typeface="宋体" panose="02010600030101010101" pitchFamily="2" charset="-122"/>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Q</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y)) </a:t>
            </a:r>
            <a:r>
              <a:rPr lang="zh-CN" altLang="en-US" sz="2600" dirty="0">
                <a:latin typeface="宋体" panose="02010600030101010101" pitchFamily="2" charset="-122"/>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t>
            </a:r>
            <a:r>
              <a:rPr lang="zh-CN" altLang="en-US" sz="2600" dirty="0">
                <a:latin typeface="宋体" panose="02010600030101010101" pitchFamily="2" charset="-122"/>
              </a:rPr>
              <a:t>的辖域，辖域内的变元</a:t>
            </a:r>
            <a:r>
              <a:rPr lang="en-US" altLang="zh-CN" sz="2600" i="1" dirty="0">
                <a:latin typeface="Times New Roman" panose="02020603050405020304" pitchFamily="18" charset="0"/>
              </a:rPr>
              <a:t>x</a:t>
            </a:r>
            <a:r>
              <a:rPr lang="zh-CN" altLang="en-US" sz="2600" dirty="0">
                <a:latin typeface="宋体" panose="02010600030101010101" pitchFamily="2" charset="-122"/>
              </a:rPr>
              <a:t>是受（   </a:t>
            </a:r>
            <a:r>
              <a:rPr lang="en-US" altLang="zh-CN" sz="2600" i="1" dirty="0">
                <a:latin typeface="Times New Roman" panose="02020603050405020304" pitchFamily="18" charset="0"/>
              </a:rPr>
              <a:t>x</a:t>
            </a:r>
            <a:r>
              <a:rPr lang="zh-CN" altLang="en-US" sz="2600" dirty="0">
                <a:latin typeface="宋体" panose="02010600030101010101" pitchFamily="2" charset="-122"/>
              </a:rPr>
              <a:t>）约束的变元，</a:t>
            </a:r>
            <a:r>
              <a:rPr lang="en-US" altLang="zh-CN" sz="2600" i="1" dirty="0">
                <a:latin typeface="Times New Roman" panose="02020603050405020304" pitchFamily="18" charset="0"/>
              </a:rPr>
              <a:t>R</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r>
              <a:rPr lang="zh-CN" altLang="en-US" sz="2600" dirty="0">
                <a:latin typeface="宋体" panose="02010600030101010101" pitchFamily="2" charset="-122"/>
              </a:rPr>
              <a:t>中的</a:t>
            </a:r>
            <a:r>
              <a:rPr lang="en-US" altLang="zh-CN" sz="2600" i="1" dirty="0">
                <a:latin typeface="Times New Roman" panose="02020603050405020304" pitchFamily="18" charset="0"/>
              </a:rPr>
              <a:t>x</a:t>
            </a:r>
            <a:r>
              <a:rPr lang="zh-CN" altLang="en-US" sz="2600" dirty="0">
                <a:latin typeface="宋体" panose="02010600030101010101" pitchFamily="2" charset="-122"/>
              </a:rPr>
              <a:t>是自由变元。</a:t>
            </a:r>
          </a:p>
          <a:p>
            <a:pPr algn="just">
              <a:lnSpc>
                <a:spcPct val="12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rPr>
              <a:t> 公式中的所有</a:t>
            </a:r>
            <a:r>
              <a:rPr lang="en-US" altLang="zh-CN" sz="2600" i="1" dirty="0">
                <a:latin typeface="Times New Roman" panose="02020603050405020304" pitchFamily="18" charset="0"/>
              </a:rPr>
              <a:t>y</a:t>
            </a:r>
            <a:r>
              <a:rPr lang="zh-CN" altLang="en-US" sz="2600" dirty="0">
                <a:latin typeface="宋体" panose="02010600030101010101" pitchFamily="2" charset="-122"/>
              </a:rPr>
              <a:t>都是自由变元。</a:t>
            </a:r>
            <a:r>
              <a:rPr lang="zh-CN" altLang="en-US" sz="2600" dirty="0">
                <a:latin typeface="Times New Roman" panose="02020603050405020304" pitchFamily="18" charset="0"/>
              </a:rPr>
              <a:t> </a:t>
            </a:r>
          </a:p>
        </p:txBody>
      </p:sp>
      <p:graphicFrame>
        <p:nvGraphicFramePr>
          <p:cNvPr id="7170" name="Object 15"/>
          <p:cNvGraphicFramePr/>
          <p:nvPr>
            <p:extLst>
              <p:ext uri="{D42A27DB-BD31-4B8C-83A1-F6EECF244321}">
                <p14:modId xmlns:p14="http://schemas.microsoft.com/office/powerpoint/2010/main" val="1616401730"/>
              </p:ext>
            </p:extLst>
          </p:nvPr>
        </p:nvGraphicFramePr>
        <p:xfrm>
          <a:off x="4019868" y="4238308"/>
          <a:ext cx="298450" cy="366712"/>
        </p:xfrm>
        <a:graphic>
          <a:graphicData uri="http://schemas.openxmlformats.org/presentationml/2006/ole">
            <mc:AlternateContent xmlns:mc="http://schemas.openxmlformats.org/markup-compatibility/2006">
              <mc:Choice xmlns:v="urn:schemas-microsoft-com:vml" Requires="v">
                <p:oleObj spid="_x0000_s9259" r:id="rId4" imgW="127000" imgH="152400" progId="Equation.DSMT4">
                  <p:embed/>
                </p:oleObj>
              </mc:Choice>
              <mc:Fallback>
                <p:oleObj r:id="rId4" imgW="127000" imgH="152400" progId="Equation.DSMT4">
                  <p:embed/>
                  <p:pic>
                    <p:nvPicPr>
                      <p:cNvPr id="0" name="图片 3078"/>
                      <p:cNvPicPr/>
                      <p:nvPr/>
                    </p:nvPicPr>
                    <p:blipFill>
                      <a:blip r:embed="rId5"/>
                      <a:stretch>
                        <a:fillRect/>
                      </a:stretch>
                    </p:blipFill>
                    <p:spPr>
                      <a:xfrm>
                        <a:off x="4019868" y="4238308"/>
                        <a:ext cx="298450" cy="366712"/>
                      </a:xfrm>
                      <a:prstGeom prst="rect">
                        <a:avLst/>
                      </a:prstGeom>
                      <a:noFill/>
                      <a:ln w="38100">
                        <a:noFill/>
                        <a:miter/>
                      </a:ln>
                    </p:spPr>
                  </p:pic>
                </p:oleObj>
              </mc:Fallback>
            </mc:AlternateContent>
          </a:graphicData>
        </a:graphic>
      </p:graphicFrame>
      <p:graphicFrame>
        <p:nvGraphicFramePr>
          <p:cNvPr id="7171" name="Object 17"/>
          <p:cNvGraphicFramePr/>
          <p:nvPr>
            <p:extLst>
              <p:ext uri="{D42A27DB-BD31-4B8C-83A1-F6EECF244321}">
                <p14:modId xmlns:p14="http://schemas.microsoft.com/office/powerpoint/2010/main" val="572355205"/>
              </p:ext>
            </p:extLst>
          </p:nvPr>
        </p:nvGraphicFramePr>
        <p:xfrm>
          <a:off x="4318318" y="4799965"/>
          <a:ext cx="298450" cy="366713"/>
        </p:xfrm>
        <a:graphic>
          <a:graphicData uri="http://schemas.openxmlformats.org/presentationml/2006/ole">
            <mc:AlternateContent xmlns:mc="http://schemas.openxmlformats.org/markup-compatibility/2006">
              <mc:Choice xmlns:v="urn:schemas-microsoft-com:vml" Requires="v">
                <p:oleObj spid="_x0000_s9260" r:id="rId6" imgW="127000" imgH="152400" progId="Equation.DSMT4">
                  <p:embed/>
                </p:oleObj>
              </mc:Choice>
              <mc:Fallback>
                <p:oleObj r:id="rId6" imgW="127000" imgH="152400" progId="Equation.DSMT4">
                  <p:embed/>
                  <p:pic>
                    <p:nvPicPr>
                      <p:cNvPr id="0" name="图片 3079"/>
                      <p:cNvPicPr/>
                      <p:nvPr/>
                    </p:nvPicPr>
                    <p:blipFill>
                      <a:blip r:embed="rId5"/>
                      <a:stretch>
                        <a:fillRect/>
                      </a:stretch>
                    </p:blipFill>
                    <p:spPr>
                      <a:xfrm>
                        <a:off x="4318318" y="4799965"/>
                        <a:ext cx="298450" cy="366713"/>
                      </a:xfrm>
                      <a:prstGeom prst="rect">
                        <a:avLst/>
                      </a:prstGeom>
                      <a:noFill/>
                      <a:ln w="38100">
                        <a:noFill/>
                        <a:miter/>
                      </a:ln>
                    </p:spPr>
                  </p:pic>
                </p:oleObj>
              </mc:Fallback>
            </mc:AlternateContent>
          </a:graphicData>
        </a:graphic>
      </p:graphicFrame>
      <p:graphicFrame>
        <p:nvGraphicFramePr>
          <p:cNvPr id="7172" name="Object 18"/>
          <p:cNvGraphicFramePr/>
          <p:nvPr>
            <p:extLst>
              <p:ext uri="{D42A27DB-BD31-4B8C-83A1-F6EECF244321}">
                <p14:modId xmlns:p14="http://schemas.microsoft.com/office/powerpoint/2010/main" val="1389662206"/>
              </p:ext>
            </p:extLst>
          </p:nvPr>
        </p:nvGraphicFramePr>
        <p:xfrm>
          <a:off x="9385935" y="4799965"/>
          <a:ext cx="298450" cy="366713"/>
        </p:xfrm>
        <a:graphic>
          <a:graphicData uri="http://schemas.openxmlformats.org/presentationml/2006/ole">
            <mc:AlternateContent xmlns:mc="http://schemas.openxmlformats.org/markup-compatibility/2006">
              <mc:Choice xmlns:v="urn:schemas-microsoft-com:vml" Requires="v">
                <p:oleObj spid="_x0000_s9261" r:id="rId7" imgW="127000" imgH="152400" progId="Equation.DSMT4">
                  <p:embed/>
                </p:oleObj>
              </mc:Choice>
              <mc:Fallback>
                <p:oleObj r:id="rId7" imgW="127000" imgH="152400" progId="Equation.DSMT4">
                  <p:embed/>
                  <p:pic>
                    <p:nvPicPr>
                      <p:cNvPr id="0" name="图片 3080"/>
                      <p:cNvPicPr/>
                      <p:nvPr/>
                    </p:nvPicPr>
                    <p:blipFill>
                      <a:blip r:embed="rId5"/>
                      <a:stretch>
                        <a:fillRect/>
                      </a:stretch>
                    </p:blipFill>
                    <p:spPr>
                      <a:xfrm>
                        <a:off x="9385935" y="4799965"/>
                        <a:ext cx="298450" cy="36671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34820" name="Rectangle 5"/>
          <p:cNvSpPr>
            <a:spLocks noGrp="1"/>
          </p:cNvSpPr>
          <p:nvPr>
            <p:ph idx="1"/>
          </p:nvPr>
        </p:nvSpPr>
        <p:spPr>
          <a:xfrm>
            <a:off x="721360" y="965201"/>
            <a:ext cx="10993120" cy="5400675"/>
          </a:xfrm>
          <a:ln/>
        </p:spPr>
        <p:txBody>
          <a:bodyPr vert="horz" wrap="square" lIns="91440" tIns="45720" rIns="91440" bIns="45720" anchor="t"/>
          <a:lstStyle/>
          <a:p>
            <a:pPr marL="0" indent="0">
              <a:spcBef>
                <a:spcPct val="40000"/>
              </a:spcBef>
              <a:buNone/>
            </a:pPr>
            <a:r>
              <a:rPr lang="en-US" altLang="zh-CN" b="1" dirty="0">
                <a:latin typeface="Times New Roman" panose="02020603050405020304" pitchFamily="18" charset="0"/>
              </a:rPr>
              <a:t>1. </a:t>
            </a:r>
            <a:r>
              <a:rPr lang="zh-CN" altLang="en-US" b="1" dirty="0">
                <a:latin typeface="Times New Roman" panose="02020603050405020304" pitchFamily="18" charset="0"/>
              </a:rPr>
              <a:t>谓词公式的解释</a:t>
            </a:r>
          </a:p>
          <a:p>
            <a:pPr marL="0" indent="0">
              <a:spcBef>
                <a:spcPct val="40000"/>
              </a:spcBef>
            </a:pPr>
            <a:r>
              <a:rPr lang="zh-CN" altLang="en-US" b="1" dirty="0">
                <a:latin typeface="Times New Roman" panose="02020603050405020304" pitchFamily="18" charset="0"/>
              </a:rPr>
              <a:t>  谓词公式在个体域上的解释：</a:t>
            </a:r>
            <a:r>
              <a:rPr lang="zh-CN" altLang="en-US" dirty="0">
                <a:latin typeface="Times New Roman" panose="02020603050405020304" pitchFamily="18" charset="0"/>
              </a:rPr>
              <a:t>个体域中的实体对谓词演算表达式的每个常量、变量、谓词和函数符号的指派。</a:t>
            </a:r>
          </a:p>
          <a:p>
            <a:pPr marL="0" indent="0" algn="just"/>
            <a:endParaRPr lang="en-US" altLang="zh-CN" b="1" dirty="0">
              <a:latin typeface="Times New Roman" panose="02020603050405020304" pitchFamily="18" charset="0"/>
            </a:endParaRPr>
          </a:p>
        </p:txBody>
      </p:sp>
      <p:sp>
        <p:nvSpPr>
          <p:cNvPr id="348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29</a:t>
            </a:fld>
            <a:endParaRPr lang="ja-JP" altLang="en-US" dirty="0">
              <a:solidFill>
                <a:srgbClr val="A50021"/>
              </a:solidFill>
              <a:ea typeface="MS PGothic" panose="020B0600070205080204" pitchFamily="34" charset="-128"/>
            </a:endParaRPr>
          </a:p>
        </p:txBody>
      </p:sp>
      <p:sp>
        <p:nvSpPr>
          <p:cNvPr id="25606" name="AutoShape 6"/>
          <p:cNvSpPr/>
          <p:nvPr/>
        </p:nvSpPr>
        <p:spPr>
          <a:xfrm>
            <a:off x="3700464" y="3163889"/>
            <a:ext cx="4021137" cy="1597025"/>
          </a:xfrm>
          <a:prstGeom prst="wedgeRoundRectCallout">
            <a:avLst>
              <a:gd name="adj1" fmla="val -44435"/>
              <a:gd name="adj2" fmla="val -115111"/>
              <a:gd name="adj3" fmla="val 16667"/>
            </a:avLst>
          </a:prstGeom>
          <a:gradFill rotWithShape="0">
            <a:gsLst>
              <a:gs pos="0">
                <a:srgbClr val="CCFFFF"/>
              </a:gs>
              <a:gs pos="100000">
                <a:schemeClr val="bg1"/>
              </a:gs>
            </a:gsLst>
            <a:path path="rect">
              <a:fillToRect l="100000" t="100000"/>
            </a:path>
            <a:tileRect/>
          </a:gradFill>
          <a:ln w="9525" cap="flat" cmpd="sng">
            <a:solidFill>
              <a:srgbClr val="008080"/>
            </a:solidFill>
            <a:prstDash val="solid"/>
            <a:miter/>
            <a:headEnd type="none" w="med" len="med"/>
            <a:tailEnd type="none" w="med" len="med"/>
          </a:ln>
        </p:spPr>
        <p:txBody>
          <a:bodyPr/>
          <a:lstStyle/>
          <a:p>
            <a:pPr algn="just">
              <a:lnSpc>
                <a:spcPct val="140000"/>
              </a:lnSpc>
            </a:pPr>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p>
          <a:p>
            <a:pPr algn="just"/>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susie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T</a:t>
            </a:r>
          </a:p>
          <a:p>
            <a:pPr algn="just"/>
            <a:r>
              <a:rPr lang="en-US" altLang="zh-CN" sz="2400" b="1" i="1" dirty="0">
                <a:latin typeface="Times New Roman" panose="02020603050405020304" pitchFamily="18" charset="0"/>
              </a:rPr>
              <a:t>Friends</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george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kate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a:t>
            </a:r>
            <a:endParaRPr lang="en-US" altLang="zh-CN" sz="2400" b="1" dirty="0">
              <a:latin typeface="Times New Roman" panose="02020603050405020304" pitchFamily="18" charset="0"/>
            </a:endParaRPr>
          </a:p>
          <a:p>
            <a:pPr algn="just"/>
            <a:endParaRPr lang="en-US" altLang="zh-CN" dirty="0">
              <a:latin typeface="Arial" panose="020B0604020202020204" pitchFamily="34" charset="0"/>
            </a:endParaRPr>
          </a:p>
        </p:txBody>
      </p:sp>
      <p:sp>
        <p:nvSpPr>
          <p:cNvPr id="25607" name="Rectangle 7"/>
          <p:cNvSpPr/>
          <p:nvPr/>
        </p:nvSpPr>
        <p:spPr>
          <a:xfrm>
            <a:off x="721361" y="4829175"/>
            <a:ext cx="9729154" cy="609398"/>
          </a:xfrm>
          <a:prstGeom prst="rect">
            <a:avLst/>
          </a:prstGeom>
          <a:noFill/>
          <a:ln w="9525">
            <a:noFill/>
          </a:ln>
        </p:spPr>
        <p:txBody>
          <a:bodyPr wrap="square">
            <a:spAutoFit/>
          </a:bodyPr>
          <a:lstStyle/>
          <a:p>
            <a:pPr>
              <a:lnSpc>
                <a:spcPct val="120000"/>
              </a:lnSpc>
              <a:spcBef>
                <a:spcPct val="40000"/>
              </a:spcBef>
              <a:buClr>
                <a:schemeClr val="accent2"/>
              </a:buClr>
              <a:buFont typeface="Wingdings" panose="05000000000000000000" pitchFamily="2" charset="2"/>
              <a:buBlip>
                <a:blip r:embed="rId2"/>
              </a:buBlip>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对于每一个解释，谓词公式都可求出一个真值（</a:t>
            </a:r>
            <a:r>
              <a:rPr lang="en-US" altLang="zh-CN" sz="2800" b="1" i="1" dirty="0">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rPr>
              <a:t>或</a:t>
            </a:r>
            <a:r>
              <a:rPr lang="en-US" altLang="zh-CN" sz="2800" b="1" i="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p:cTn id="7" dur="500" fill="hold"/>
                                        <p:tgtEl>
                                          <p:spTgt spid="25606"/>
                                        </p:tgtEl>
                                        <p:attrNameLst>
                                          <p:attrName>ppt_x</p:attrName>
                                        </p:attrNameLst>
                                      </p:cBhvr>
                                      <p:tavLst>
                                        <p:tav tm="0">
                                          <p:val>
                                            <p:strVal val="#ppt_x"/>
                                          </p:val>
                                        </p:tav>
                                        <p:tav tm="100000">
                                          <p:val>
                                            <p:strVal val="#ppt_x"/>
                                          </p:val>
                                        </p:tav>
                                      </p:tavLst>
                                    </p:anim>
                                    <p:anim calcmode="lin" valueType="num">
                                      <p:cBhvr>
                                        <p:cTn id="8" dur="500" fill="hold"/>
                                        <p:tgtEl>
                                          <p:spTgt spid="25606"/>
                                        </p:tgtEl>
                                        <p:attrNameLst>
                                          <p:attrName>ppt_y</p:attrName>
                                        </p:attrNameLst>
                                      </p:cBhvr>
                                      <p:tavLst>
                                        <p:tav tm="0">
                                          <p:val>
                                            <p:strVal val="#ppt_y-#ppt_h/2"/>
                                          </p:val>
                                        </p:tav>
                                        <p:tav tm="100000">
                                          <p:val>
                                            <p:strVal val="#ppt_y"/>
                                          </p:val>
                                        </p:tav>
                                      </p:tavLst>
                                    </p:anim>
                                    <p:anim calcmode="lin" valueType="num">
                                      <p:cBhvr>
                                        <p:cTn id="9" dur="500" fill="hold"/>
                                        <p:tgtEl>
                                          <p:spTgt spid="25606"/>
                                        </p:tgtEl>
                                        <p:attrNameLst>
                                          <p:attrName>ppt_w</p:attrName>
                                        </p:attrNameLst>
                                      </p:cBhvr>
                                      <p:tavLst>
                                        <p:tav tm="0">
                                          <p:val>
                                            <p:strVal val="#ppt_w"/>
                                          </p:val>
                                        </p:tav>
                                        <p:tav tm="100000">
                                          <p:val>
                                            <p:strVal val="#ppt_w"/>
                                          </p:val>
                                        </p:tav>
                                      </p:tavLst>
                                    </p:anim>
                                    <p:anim calcmode="lin" valueType="num">
                                      <p:cBhvr>
                                        <p:cTn id="10"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607"/>
                                        </p:tgtEl>
                                        <p:attrNameLst>
                                          <p:attrName>style.visibility</p:attrName>
                                        </p:attrNameLst>
                                      </p:cBhvr>
                                      <p:to>
                                        <p:strVal val="visible"/>
                                      </p:to>
                                    </p:set>
                                    <p:anim calcmode="lin" valueType="num">
                                      <p:cBhvr additive="base">
                                        <p:cTn id="15" dur="500" fill="hold"/>
                                        <p:tgtEl>
                                          <p:spTgt spid="25607"/>
                                        </p:tgtEl>
                                        <p:attrNameLst>
                                          <p:attrName>ppt_x</p:attrName>
                                        </p:attrNameLst>
                                      </p:cBhvr>
                                      <p:tavLst>
                                        <p:tav tm="0">
                                          <p:val>
                                            <p:strVal val="#ppt_x"/>
                                          </p:val>
                                        </p:tav>
                                        <p:tav tm="100000">
                                          <p:val>
                                            <p:strVal val="#ppt_x"/>
                                          </p:val>
                                        </p:tav>
                                      </p:tavLst>
                                    </p:anim>
                                    <p:anim calcmode="lin" valueType="num">
                                      <p:cBhvr additive="base">
                                        <p:cTn id="16" dur="500" fill="hold"/>
                                        <p:tgtEl>
                                          <p:spTgt spid="25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a:ln/>
        </p:spPr>
        <p:txBody>
          <a:bodyPr vert="horz" wrap="square" lIns="91440" tIns="45720" rIns="91440" bIns="45720" anchor="b"/>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20484" name="Rectangle 3"/>
          <p:cNvSpPr>
            <a:spLocks noGrp="1"/>
          </p:cNvSpPr>
          <p:nvPr>
            <p:ph idx="1"/>
          </p:nvPr>
        </p:nvSpPr>
        <p:spPr>
          <a:xfrm>
            <a:off x="660400" y="908051"/>
            <a:ext cx="11094720"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smtClean="0">
              <a:latin typeface="Times New Roman" panose="02020603050405020304" pitchFamily="18" charset="0"/>
            </a:endParaRPr>
          </a:p>
          <a:p>
            <a:pPr eaLnBrk="1" hangingPunct="1">
              <a:lnSpc>
                <a:spcPct val="160000"/>
              </a:lnSpc>
            </a:pPr>
            <a:r>
              <a:rPr lang="en-US" altLang="zh-CN" b="1" dirty="0" smtClean="0">
                <a:latin typeface="Times New Roman" panose="02020603050405020304" pitchFamily="18" charset="0"/>
              </a:rPr>
              <a:t>2.5  </a:t>
            </a:r>
            <a:r>
              <a:rPr lang="zh-CN" altLang="en-US" b="1" dirty="0" smtClean="0">
                <a:latin typeface="Times New Roman" panose="02020603050405020304" pitchFamily="18" charset="0"/>
              </a:rPr>
              <a:t>语义网络表示</a:t>
            </a:r>
            <a:r>
              <a:rPr lang="zh-CN" altLang="en-US" b="1" dirty="0">
                <a:latin typeface="Times New Roman" panose="02020603050405020304" pitchFamily="18" charset="0"/>
              </a:rPr>
              <a:t>法</a:t>
            </a:r>
            <a:endParaRPr lang="en-US" altLang="zh-CN" b="1" dirty="0" smtClean="0">
              <a:latin typeface="Times New Roman" panose="02020603050405020304" pitchFamily="18" charset="0"/>
            </a:endParaRPr>
          </a:p>
        </p:txBody>
      </p:sp>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35844" name="Rectangle 3"/>
          <p:cNvSpPr>
            <a:spLocks noGrp="1"/>
          </p:cNvSpPr>
          <p:nvPr>
            <p:ph idx="1"/>
          </p:nvPr>
        </p:nvSpPr>
        <p:spPr>
          <a:xfrm>
            <a:off x="518160" y="908050"/>
            <a:ext cx="9899015" cy="742950"/>
          </a:xfrm>
          <a:ln/>
        </p:spPr>
        <p:txBody>
          <a:bodyPr vert="horz" wrap="square" lIns="91440" tIns="45720" rIns="91440" bIns="45720" anchor="t"/>
          <a:lstStyle/>
          <a:p>
            <a:pPr marL="571500" indent="-571500">
              <a:buNone/>
            </a:pPr>
            <a:r>
              <a:rPr lang="en-US" altLang="zh-CN" b="1" dirty="0">
                <a:latin typeface="Times New Roman" panose="02020603050405020304" pitchFamily="18" charset="0"/>
              </a:rPr>
              <a:t> 2.</a:t>
            </a:r>
            <a:r>
              <a:rPr lang="en-US" altLang="zh-CN" b="1" dirty="0"/>
              <a:t> </a:t>
            </a:r>
            <a:r>
              <a:rPr lang="zh-CN" altLang="en-US" b="1" dirty="0"/>
              <a:t>谓词公式的永真性、可满足性、不可满足性   </a:t>
            </a:r>
          </a:p>
          <a:p>
            <a:pPr marL="571500" indent="-571500">
              <a:buNone/>
            </a:pPr>
            <a:endParaRPr lang="en-US" altLang="zh-CN" b="1" dirty="0"/>
          </a:p>
        </p:txBody>
      </p:sp>
      <p:sp>
        <p:nvSpPr>
          <p:cNvPr id="358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30</a:t>
            </a:fld>
            <a:endParaRPr lang="ja-JP" altLang="en-US" dirty="0">
              <a:solidFill>
                <a:srgbClr val="A50021"/>
              </a:solidFill>
              <a:ea typeface="MS PGothic" panose="020B0600070205080204" pitchFamily="34" charset="-128"/>
            </a:endParaRPr>
          </a:p>
        </p:txBody>
      </p:sp>
      <p:sp>
        <p:nvSpPr>
          <p:cNvPr id="35845" name="Text Box 4"/>
          <p:cNvSpPr txBox="1"/>
          <p:nvPr/>
        </p:nvSpPr>
        <p:spPr>
          <a:xfrm>
            <a:off x="2032001" y="5108576"/>
            <a:ext cx="8374063" cy="366713"/>
          </a:xfrm>
          <a:prstGeom prst="rect">
            <a:avLst/>
          </a:prstGeom>
          <a:noFill/>
          <a:ln w="9525">
            <a:noFill/>
          </a:ln>
        </p:spPr>
        <p:txBody>
          <a:bodyPr>
            <a:spAutoFit/>
          </a:bodyPr>
          <a:lstStyle/>
          <a:p>
            <a:pPr>
              <a:spcBef>
                <a:spcPct val="50000"/>
              </a:spcBef>
            </a:pPr>
            <a:endParaRPr lang="zh-CN" altLang="zh-CN" dirty="0">
              <a:latin typeface="Arial" panose="020B0604020202020204" pitchFamily="34" charset="0"/>
            </a:endParaRPr>
          </a:p>
        </p:txBody>
      </p:sp>
      <p:sp>
        <p:nvSpPr>
          <p:cNvPr id="35846" name="Text Box 5"/>
          <p:cNvSpPr txBox="1"/>
          <p:nvPr/>
        </p:nvSpPr>
        <p:spPr>
          <a:xfrm>
            <a:off x="670561" y="5116513"/>
            <a:ext cx="11084560" cy="1052596"/>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20000"/>
              </a:lnSpc>
              <a:spcBef>
                <a:spcPct val="20000"/>
              </a:spcBef>
              <a:buClr>
                <a:schemeClr val="accent2"/>
              </a:buClr>
              <a:buFont typeface="Wingdings" panose="05000000000000000000" pitchFamily="2" charset="2"/>
              <a:buChar char="§"/>
            </a:pPr>
            <a:r>
              <a:rPr lang="en-US" altLang="zh-CN" sz="2600" b="1" dirty="0"/>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2.5  </a:t>
            </a:r>
            <a:r>
              <a:rPr lang="zh-CN" altLang="en-US" sz="2600" b="1" dirty="0">
                <a:latin typeface="Times New Roman" panose="02020603050405020304" pitchFamily="18" charset="0"/>
              </a:rPr>
              <a:t>对于谓词公式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，如果至少存在一个解释使得</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在此解释下的真值为</a:t>
            </a:r>
            <a:r>
              <a:rPr lang="en-US" altLang="zh-CN" sz="2600" b="1" i="1" dirty="0">
                <a:latin typeface="Times New Roman" panose="02020603050405020304" pitchFamily="18" charset="0"/>
              </a:rPr>
              <a:t>T</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是可满足的，否则，则称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是不可满足的。</a:t>
            </a:r>
            <a:endParaRPr lang="zh-CN" altLang="en-US" sz="2600" dirty="0">
              <a:latin typeface="Times New Roman" panose="02020603050405020304" pitchFamily="18" charset="0"/>
            </a:endParaRPr>
          </a:p>
        </p:txBody>
      </p:sp>
      <p:sp>
        <p:nvSpPr>
          <p:cNvPr id="35847" name="Text Box 6"/>
          <p:cNvSpPr txBox="1"/>
          <p:nvPr/>
        </p:nvSpPr>
        <p:spPr>
          <a:xfrm>
            <a:off x="670560" y="3357563"/>
            <a:ext cx="11084560" cy="1089529"/>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20000"/>
              </a:lnSpc>
              <a:spcBef>
                <a:spcPct val="50000"/>
              </a:spcBef>
              <a:buClr>
                <a:schemeClr val="accent2"/>
              </a:buClr>
              <a:buFont typeface="Wingdings" panose="05000000000000000000" pitchFamily="2" charset="2"/>
              <a:buChar char="§"/>
            </a:pPr>
            <a:r>
              <a:rPr lang="en-US" altLang="zh-CN" sz="2600" b="1" dirty="0"/>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2.4  </a:t>
            </a:r>
            <a:r>
              <a:rPr lang="zh-CN" altLang="en-US" sz="2600" b="1" dirty="0">
                <a:latin typeface="Times New Roman" panose="02020603050405020304" pitchFamily="18" charset="0"/>
              </a:rPr>
              <a:t>如果谓词公式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对个体域</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上的任何一个解释都取得真值</a:t>
            </a:r>
            <a:r>
              <a:rPr lang="en-US" altLang="zh-CN" sz="2600" b="1" i="1" dirty="0">
                <a:latin typeface="Times New Roman" panose="02020603050405020304" pitchFamily="18" charset="0"/>
              </a:rPr>
              <a:t>F</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上是永假的；如果</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在每个非空个体域上均永假，则称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永假</a:t>
            </a:r>
            <a:r>
              <a:rPr lang="zh-CN" altLang="en-US" sz="2800" b="1" dirty="0">
                <a:latin typeface="Times New Roman" panose="02020603050405020304" pitchFamily="18" charset="0"/>
              </a:rPr>
              <a:t>。</a:t>
            </a:r>
          </a:p>
        </p:txBody>
      </p:sp>
      <p:sp>
        <p:nvSpPr>
          <p:cNvPr id="35848" name="Text Box 7"/>
          <p:cNvSpPr txBox="1"/>
          <p:nvPr/>
        </p:nvSpPr>
        <p:spPr>
          <a:xfrm>
            <a:off x="670560" y="1598613"/>
            <a:ext cx="11084560" cy="1089529"/>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20000"/>
              </a:lnSpc>
              <a:spcBef>
                <a:spcPct val="50000"/>
              </a:spcBef>
              <a:buClr>
                <a:schemeClr val="accent2"/>
              </a:buClr>
              <a:buFont typeface="Wingdings" panose="05000000000000000000" pitchFamily="2" charset="2"/>
              <a:buChar char="§"/>
            </a:pPr>
            <a:r>
              <a:rPr lang="en-US" altLang="zh-CN" sz="2600" b="1" dirty="0"/>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2.3  </a:t>
            </a:r>
            <a:r>
              <a:rPr lang="zh-CN" altLang="en-US" sz="2600" b="1" dirty="0">
                <a:latin typeface="Times New Roman" panose="02020603050405020304" pitchFamily="18" charset="0"/>
              </a:rPr>
              <a:t>如果谓词公式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对个体域</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上的任何一个解释都取得真值</a:t>
            </a:r>
            <a:r>
              <a:rPr lang="en-US" altLang="zh-CN" sz="2600" b="1" i="1" dirty="0">
                <a:latin typeface="Times New Roman" panose="02020603050405020304" pitchFamily="18" charset="0"/>
              </a:rPr>
              <a:t>T</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上是永真的；如果</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在每个非空个体域上均永真，则称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永真</a:t>
            </a:r>
            <a:r>
              <a:rPr lang="zh-CN" altLang="en-US" sz="2800" b="1" dirty="0">
                <a:latin typeface="Times New Roman" panose="02020603050405020304" pitchFamily="18" charset="0"/>
              </a:rPr>
              <a:t>。</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8197" name="Rectangle 3"/>
          <p:cNvSpPr>
            <a:spLocks noGrp="1"/>
          </p:cNvSpPr>
          <p:nvPr>
            <p:ph idx="1"/>
          </p:nvPr>
        </p:nvSpPr>
        <p:spPr>
          <a:ln/>
        </p:spPr>
        <p:txBody>
          <a:bodyPr vert="horz" wrap="square" lIns="91440" tIns="45720" rIns="91440" bIns="45720" anchor="t"/>
          <a:lstStyle/>
          <a:p>
            <a:pPr marL="571500" indent="-571500">
              <a:buNone/>
            </a:pPr>
            <a:r>
              <a:rPr lang="en-US" altLang="zh-CN" b="1" dirty="0">
                <a:latin typeface="Times New Roman" panose="02020603050405020304" pitchFamily="18" charset="0"/>
              </a:rPr>
              <a:t>3. </a:t>
            </a:r>
            <a:r>
              <a:rPr lang="zh-CN" altLang="en-US" b="1" dirty="0">
                <a:latin typeface="Times New Roman" panose="02020603050405020304" pitchFamily="18" charset="0"/>
              </a:rPr>
              <a:t>谓词公式的等价性</a:t>
            </a:r>
            <a:endParaRPr lang="zh-CN" altLang="en-US" b="1" dirty="0"/>
          </a:p>
        </p:txBody>
      </p:sp>
      <p:sp>
        <p:nvSpPr>
          <p:cNvPr id="8195"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31</a:t>
            </a:fld>
            <a:endParaRPr lang="ja-JP" altLang="en-US" dirty="0">
              <a:solidFill>
                <a:srgbClr val="A50021"/>
              </a:solidFill>
              <a:ea typeface="MS PGothic" panose="020B0600070205080204" pitchFamily="34" charset="-128"/>
            </a:endParaRPr>
          </a:p>
        </p:txBody>
      </p:sp>
      <p:sp>
        <p:nvSpPr>
          <p:cNvPr id="8198" name="Rectangle 5"/>
          <p:cNvSpPr/>
          <p:nvPr/>
        </p:nvSpPr>
        <p:spPr>
          <a:xfrm>
            <a:off x="1524000" y="31681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8199" name="Text Box 8"/>
          <p:cNvSpPr txBox="1"/>
          <p:nvPr/>
        </p:nvSpPr>
        <p:spPr>
          <a:xfrm>
            <a:off x="741680" y="1641476"/>
            <a:ext cx="10993120" cy="4099584"/>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3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800" b="1" dirty="0">
                <a:latin typeface="Times New Roman" panose="02020603050405020304" pitchFamily="18" charset="0"/>
              </a:rPr>
              <a:t>定义</a:t>
            </a:r>
            <a:r>
              <a:rPr lang="en-US" altLang="zh-CN" sz="2800" b="1" dirty="0">
                <a:latin typeface="Times New Roman" panose="02020603050405020304" pitchFamily="18" charset="0"/>
              </a:rPr>
              <a:t>2.6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是两个谓词公式，</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是它们共同的个体域，若对</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上的任何一个解释，</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都有相同的真值，则称公式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和</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在</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上是等价的。如果</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是任意个体域，则称</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和</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是等价的，记为</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dirty="0">
                <a:latin typeface="Arial" panose="020B0604020202020204" pitchFamily="34" charset="0"/>
              </a:rPr>
              <a:t> </a:t>
            </a:r>
            <a:r>
              <a:rPr lang="zh-CN" altLang="en-US" sz="2800" b="1" dirty="0">
                <a:latin typeface="Times New Roman" panose="02020603050405020304" pitchFamily="18" charset="0"/>
              </a:rPr>
              <a:t>。</a:t>
            </a:r>
          </a:p>
          <a:p>
            <a:pPr algn="just">
              <a:lnSpc>
                <a:spcPct val="130000"/>
              </a:lnSpc>
              <a:spcBef>
                <a:spcPct val="50000"/>
              </a:spcBef>
              <a:buClr>
                <a:schemeClr val="accent2"/>
              </a:buClr>
              <a:buFont typeface="Wingdings" panose="05000000000000000000" pitchFamily="2" charset="2"/>
              <a:buChar char="§"/>
            </a:pP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宋体" panose="02010600030101010101" pitchFamily="2" charset="-122"/>
              </a:rPr>
              <a:t>）德</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宋体" panose="02010600030101010101" pitchFamily="2" charset="-122"/>
              </a:rPr>
              <a:t>摩根律</a:t>
            </a:r>
            <a:r>
              <a:rPr lang="en-US" altLang="zh-CN" sz="2800" b="1" dirty="0">
                <a:latin typeface="Times New Roman" panose="02020603050405020304" pitchFamily="18" charset="0"/>
                <a:cs typeface="Times New Roman" panose="02020603050405020304" pitchFamily="18" charset="0"/>
              </a:rPr>
              <a:t>(De. Morgen) </a:t>
            </a:r>
          </a:p>
          <a:p>
            <a:pPr algn="just">
              <a:lnSpc>
                <a:spcPct val="130000"/>
              </a:lnSpc>
              <a:spcBef>
                <a:spcPct val="50000"/>
              </a:spcBef>
              <a:buClr>
                <a:schemeClr val="accent2"/>
              </a:buClr>
              <a:buFont typeface="Wingdings" panose="05000000000000000000" pitchFamily="2" charset="2"/>
              <a:buChar char="§"/>
            </a:pPr>
            <a:r>
              <a:rPr lang="zh-CN" altLang="en-US" sz="2800" b="1" dirty="0">
                <a:latin typeface="宋体" panose="02010600030101010101" pitchFamily="2" charset="-122"/>
              </a:rPr>
              <a:t>（</a:t>
            </a:r>
            <a:r>
              <a:rPr lang="en-US" altLang="zh-CN" sz="2800" b="1" dirty="0">
                <a:latin typeface="Times New Roman" panose="02020603050405020304" pitchFamily="18" charset="0"/>
              </a:rPr>
              <a:t>8</a:t>
            </a:r>
            <a:r>
              <a:rPr lang="zh-CN" altLang="en-US" sz="2800" b="1" dirty="0">
                <a:latin typeface="宋体" panose="02010600030101010101" pitchFamily="2" charset="-122"/>
              </a:rPr>
              <a:t>）连接词化规律（蕴含、等价等值式）</a:t>
            </a:r>
            <a:r>
              <a:rPr lang="zh-CN" altLang="en-US" sz="2800" b="1" dirty="0">
                <a:latin typeface="Times New Roman" panose="02020603050405020304" pitchFamily="18" charset="0"/>
                <a:cs typeface="Times New Roman" panose="02020603050405020304" pitchFamily="18" charset="0"/>
              </a:rPr>
              <a:t> </a:t>
            </a:r>
          </a:p>
          <a:p>
            <a:pPr algn="just">
              <a:lnSpc>
                <a:spcPct val="130000"/>
              </a:lnSpc>
              <a:spcBef>
                <a:spcPct val="50000"/>
              </a:spcBef>
              <a:buClr>
                <a:schemeClr val="accent2"/>
              </a:buClr>
              <a:buFont typeface="Wingdings" panose="05000000000000000000" pitchFamily="2" charset="2"/>
              <a:buChar char="§"/>
            </a:pPr>
            <a:r>
              <a:rPr lang="zh-CN" altLang="en-US" sz="2800" b="1" dirty="0">
                <a:latin typeface="宋体" panose="02010600030101010101" pitchFamily="2" charset="-122"/>
              </a:rPr>
              <a:t>（</a:t>
            </a:r>
            <a:r>
              <a:rPr lang="en-US" altLang="zh-CN" sz="2800" b="1" dirty="0">
                <a:latin typeface="Times New Roman" panose="02020603050405020304" pitchFamily="18" charset="0"/>
              </a:rPr>
              <a:t>10</a:t>
            </a:r>
            <a:r>
              <a:rPr lang="zh-CN" altLang="en-US" sz="2800" b="1" dirty="0">
                <a:latin typeface="宋体" panose="02010600030101010101" pitchFamily="2" charset="-122"/>
              </a:rPr>
              <a:t>）量词转换律</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ea typeface="Times New Roman" panose="02020603050405020304" pitchFamily="18" charset="0"/>
            </a:endParaRPr>
          </a:p>
        </p:txBody>
      </p:sp>
      <p:graphicFrame>
        <p:nvGraphicFramePr>
          <p:cNvPr id="8194" name="Object 4"/>
          <p:cNvGraphicFramePr/>
          <p:nvPr>
            <p:extLst>
              <p:ext uri="{D42A27DB-BD31-4B8C-83A1-F6EECF244321}">
                <p14:modId xmlns:p14="http://schemas.microsoft.com/office/powerpoint/2010/main" val="430796636"/>
              </p:ext>
            </p:extLst>
          </p:nvPr>
        </p:nvGraphicFramePr>
        <p:xfrm>
          <a:off x="9695486" y="2981325"/>
          <a:ext cx="533400" cy="371475"/>
        </p:xfrm>
        <a:graphic>
          <a:graphicData uri="http://schemas.openxmlformats.org/presentationml/2006/ole">
            <mc:AlternateContent xmlns:mc="http://schemas.openxmlformats.org/markup-compatibility/2006">
              <mc:Choice xmlns:v="urn:schemas-microsoft-com:vml" Requires="v">
                <p:oleObj spid="_x0000_s10256" r:id="rId3" imgW="215900" imgH="152400" progId="Equation.3">
                  <p:embed/>
                </p:oleObj>
              </mc:Choice>
              <mc:Fallback>
                <p:oleObj r:id="rId3" imgW="215900" imgH="152400" progId="Equation.3">
                  <p:embed/>
                  <p:pic>
                    <p:nvPicPr>
                      <p:cNvPr id="0" name="图片 3082"/>
                      <p:cNvPicPr/>
                      <p:nvPr/>
                    </p:nvPicPr>
                    <p:blipFill>
                      <a:blip r:embed="rId4"/>
                      <a:stretch>
                        <a:fillRect/>
                      </a:stretch>
                    </p:blipFill>
                    <p:spPr>
                      <a:xfrm>
                        <a:off x="9695486" y="2981325"/>
                        <a:ext cx="533400" cy="371475"/>
                      </a:xfrm>
                      <a:prstGeom prst="rect">
                        <a:avLst/>
                      </a:prstGeom>
                      <a:noFill/>
                      <a:ln w="38100">
                        <a:noFill/>
                        <a:miter/>
                      </a:ln>
                    </p:spPr>
                  </p:pic>
                </p:oleObj>
              </mc:Fallback>
            </mc:AlternateContent>
          </a:graphicData>
        </a:graphic>
      </p:graphicFrame>
      <p:sp>
        <p:nvSpPr>
          <p:cNvPr id="8200" name="Rectangle 7"/>
          <p:cNvSpPr/>
          <p:nvPr/>
        </p:nvSpPr>
        <p:spPr>
          <a:xfrm>
            <a:off x="1524000" y="31681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9221" name="Rectangle 4"/>
          <p:cNvSpPr>
            <a:spLocks noGrp="1"/>
          </p:cNvSpPr>
          <p:nvPr>
            <p:ph idx="1"/>
          </p:nvPr>
        </p:nvSpPr>
        <p:spPr>
          <a:xfrm>
            <a:off x="528320" y="1008064"/>
            <a:ext cx="9903143" cy="5400675"/>
          </a:xfrm>
          <a:ln/>
        </p:spPr>
        <p:txBody>
          <a:bodyPr vert="horz" wrap="square" lIns="91440" tIns="45720" rIns="91440" bIns="45720" anchor="t"/>
          <a:lstStyle/>
          <a:p>
            <a:pPr marL="571500" indent="-571500">
              <a:buNone/>
            </a:pPr>
            <a:r>
              <a:rPr lang="en-US" altLang="zh-CN" b="1" dirty="0">
                <a:latin typeface="Times New Roman" panose="02020603050405020304" pitchFamily="18" charset="0"/>
              </a:rPr>
              <a:t>4. </a:t>
            </a:r>
            <a:r>
              <a:rPr lang="zh-CN" altLang="en-US" b="1" dirty="0">
                <a:latin typeface="Times New Roman" panose="02020603050405020304" pitchFamily="18" charset="0"/>
              </a:rPr>
              <a:t>谓词公式</a:t>
            </a:r>
            <a:r>
              <a:rPr lang="zh-CN" altLang="en-US" b="1" dirty="0"/>
              <a:t>的永真蕴含</a:t>
            </a:r>
          </a:p>
        </p:txBody>
      </p:sp>
      <p:sp>
        <p:nvSpPr>
          <p:cNvPr id="9219"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32</a:t>
            </a:fld>
            <a:endParaRPr lang="ja-JP" altLang="en-US" dirty="0">
              <a:solidFill>
                <a:srgbClr val="A50021"/>
              </a:solidFill>
              <a:ea typeface="MS PGothic" panose="020B0600070205080204" pitchFamily="34" charset="-128"/>
            </a:endParaRPr>
          </a:p>
        </p:txBody>
      </p:sp>
      <p:sp>
        <p:nvSpPr>
          <p:cNvPr id="9222" name="Rectangle 5"/>
          <p:cNvSpPr/>
          <p:nvPr/>
        </p:nvSpPr>
        <p:spPr>
          <a:xfrm>
            <a:off x="1524000" y="31681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9223" name="Rectangle 7"/>
          <p:cNvSpPr/>
          <p:nvPr/>
        </p:nvSpPr>
        <p:spPr>
          <a:xfrm>
            <a:off x="1524000" y="31681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9224" name="Rectangle 9"/>
          <p:cNvSpPr/>
          <p:nvPr/>
        </p:nvSpPr>
        <p:spPr>
          <a:xfrm>
            <a:off x="6000750" y="33528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9225" name="Text Box 2"/>
          <p:cNvSpPr txBox="1"/>
          <p:nvPr/>
        </p:nvSpPr>
        <p:spPr>
          <a:xfrm>
            <a:off x="609600" y="1841501"/>
            <a:ext cx="11125200" cy="3151632"/>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30000"/>
              </a:lnSpc>
              <a:spcBef>
                <a:spcPct val="20000"/>
              </a:spcBef>
              <a:buClr>
                <a:schemeClr val="accent2"/>
              </a:buClr>
              <a:buFont typeface="Wingdings" panose="05000000000000000000" pitchFamily="2" charset="2"/>
              <a:buBlip>
                <a:blip r:embed="rId3"/>
              </a:buBlip>
            </a:pPr>
            <a:r>
              <a:rPr lang="en-US" altLang="zh-CN" sz="2800" b="1" dirty="0"/>
              <a:t> </a:t>
            </a:r>
            <a:r>
              <a:rPr lang="zh-CN" altLang="en-US" sz="2800" b="1" dirty="0">
                <a:latin typeface="Times New Roman" panose="02020603050405020304" pitchFamily="18" charset="0"/>
              </a:rPr>
              <a:t>定义</a:t>
            </a:r>
            <a:r>
              <a:rPr lang="en-US" altLang="zh-CN" sz="2800" b="1" dirty="0">
                <a:latin typeface="Times New Roman" panose="02020603050405020304" pitchFamily="18" charset="0"/>
              </a:rPr>
              <a:t>2.7  </a:t>
            </a:r>
            <a:r>
              <a:rPr lang="zh-CN" altLang="en-US" sz="2800" b="1" dirty="0">
                <a:latin typeface="Times New Roman" panose="02020603050405020304" pitchFamily="18" charset="0"/>
              </a:rPr>
              <a:t>对于谓词公式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，如果</a:t>
            </a:r>
            <a:r>
              <a:rPr lang="en-US" altLang="zh-CN" sz="2800" b="1" i="1" dirty="0">
                <a:latin typeface="Times New Roman" panose="02020603050405020304" pitchFamily="18" charset="0"/>
              </a:rPr>
              <a:t>P</a:t>
            </a:r>
            <a:r>
              <a:rPr lang="en-US" altLang="en-US" sz="2400" b="1" dirty="0">
                <a:sym typeface="Wingdings" panose="05000000000000000000" pitchFamily="2" charset="2"/>
              </a:rPr>
              <a:t>→</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永真，则称公式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永真蕴含</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，且称</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的逻辑结论，称</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的前提，记为</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a:t>
            </a:r>
          </a:p>
          <a:p>
            <a:pPr algn="just">
              <a:lnSpc>
                <a:spcPct val="130000"/>
              </a:lnSpc>
              <a:spcBef>
                <a:spcPct val="20000"/>
              </a:spcBef>
              <a:buClr>
                <a:schemeClr val="accent2"/>
              </a:buClr>
              <a:buFont typeface="Wingdings" panose="05000000000000000000" pitchFamily="2" charset="2"/>
              <a:buBlip>
                <a:blip r:embed="rId3"/>
              </a:buBlip>
            </a:pP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宋体" panose="02010600030101010101" pitchFamily="2" charset="-122"/>
              </a:rPr>
              <a:t>）假言推理</a:t>
            </a:r>
            <a:r>
              <a:rPr lang="zh-CN" altLang="en-US" sz="2800" b="1" dirty="0"/>
              <a:t> </a:t>
            </a:r>
          </a:p>
          <a:p>
            <a:pPr algn="just">
              <a:lnSpc>
                <a:spcPct val="130000"/>
              </a:lnSpc>
              <a:spcBef>
                <a:spcPct val="20000"/>
              </a:spcBef>
              <a:buClr>
                <a:schemeClr val="accent2"/>
              </a:buClr>
              <a:buFont typeface="Wingdings" panose="05000000000000000000" pitchFamily="2" charset="2"/>
              <a:buBlip>
                <a:blip r:embed="rId3"/>
              </a:buBlip>
            </a:pP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宋体" panose="02010600030101010101" pitchFamily="2" charset="-122"/>
              </a:rPr>
              <a:t>）拒取式推理</a:t>
            </a:r>
            <a:r>
              <a:rPr lang="zh-CN" altLang="en-US" sz="2800" b="1" dirty="0"/>
              <a:t> </a:t>
            </a:r>
          </a:p>
          <a:p>
            <a:pPr algn="just">
              <a:lnSpc>
                <a:spcPct val="130000"/>
              </a:lnSpc>
              <a:spcBef>
                <a:spcPct val="20000"/>
              </a:spcBef>
              <a:buClr>
                <a:schemeClr val="accent2"/>
              </a:buClr>
              <a:buFont typeface="Wingdings" panose="05000000000000000000" pitchFamily="2" charset="2"/>
              <a:buBlip>
                <a:blip r:embed="rId3"/>
              </a:buBlip>
            </a:pP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5</a:t>
            </a:r>
            <a:r>
              <a:rPr lang="zh-CN" altLang="en-US" sz="2800" b="1" dirty="0">
                <a:latin typeface="宋体" panose="02010600030101010101" pitchFamily="2" charset="-122"/>
              </a:rPr>
              <a:t>）假言三段论</a:t>
            </a:r>
            <a:r>
              <a:rPr lang="zh-CN" altLang="en-US" sz="2800" b="1" dirty="0"/>
              <a:t> </a:t>
            </a:r>
          </a:p>
        </p:txBody>
      </p:sp>
      <p:graphicFrame>
        <p:nvGraphicFramePr>
          <p:cNvPr id="9218" name="Object 8"/>
          <p:cNvGraphicFramePr/>
          <p:nvPr>
            <p:extLst>
              <p:ext uri="{D42A27DB-BD31-4B8C-83A1-F6EECF244321}">
                <p14:modId xmlns:p14="http://schemas.microsoft.com/office/powerpoint/2010/main" val="2601325965"/>
              </p:ext>
            </p:extLst>
          </p:nvPr>
        </p:nvGraphicFramePr>
        <p:xfrm>
          <a:off x="8062491" y="2569370"/>
          <a:ext cx="566738" cy="366712"/>
        </p:xfrm>
        <a:graphic>
          <a:graphicData uri="http://schemas.openxmlformats.org/presentationml/2006/ole">
            <mc:AlternateContent xmlns:mc="http://schemas.openxmlformats.org/markup-compatibility/2006">
              <mc:Choice xmlns:v="urn:schemas-microsoft-com:vml" Requires="v">
                <p:oleObj spid="_x0000_s11280" r:id="rId4" imgW="190500" imgH="152400" progId="Equation.DSMT4">
                  <p:embed/>
                </p:oleObj>
              </mc:Choice>
              <mc:Fallback>
                <p:oleObj r:id="rId4" imgW="190500" imgH="152400" progId="Equation.DSMT4">
                  <p:embed/>
                  <p:pic>
                    <p:nvPicPr>
                      <p:cNvPr id="0" name="图片 3083"/>
                      <p:cNvPicPr/>
                      <p:nvPr/>
                    </p:nvPicPr>
                    <p:blipFill>
                      <a:blip r:embed="rId5"/>
                      <a:stretch>
                        <a:fillRect/>
                      </a:stretch>
                    </p:blipFill>
                    <p:spPr>
                      <a:xfrm>
                        <a:off x="8062491" y="2569370"/>
                        <a:ext cx="566738" cy="36671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36868" name="Rectangle 3"/>
          <p:cNvSpPr>
            <a:spLocks noGrp="1"/>
          </p:cNvSpPr>
          <p:nvPr>
            <p:ph idx="1"/>
          </p:nvPr>
        </p:nvSpPr>
        <p:spPr>
          <a:xfrm>
            <a:off x="508000" y="1141413"/>
            <a:ext cx="11216639" cy="4762500"/>
          </a:xfrm>
          <a:ln/>
        </p:spPr>
        <p:txBody>
          <a:bodyPr vert="horz" wrap="square" lIns="91440" tIns="45720" rIns="91440" bIns="45720" anchor="t"/>
          <a:lstStyle/>
          <a:p>
            <a:pPr marL="571500" indent="-571500">
              <a:spcBef>
                <a:spcPct val="40000"/>
              </a:spcBef>
            </a:pPr>
            <a:r>
              <a:rPr lang="zh-CN" altLang="en-US" b="1" dirty="0"/>
              <a:t>谓词逻辑的其他推理规则</a:t>
            </a:r>
          </a:p>
          <a:p>
            <a:pPr marL="571500" indent="-571500" algn="just">
              <a:spcBef>
                <a:spcPct val="40000"/>
              </a:spcBef>
              <a:buFont typeface="Wingdings" panose="05000000000000000000" pitchFamily="2" charset="2"/>
              <a:buAutoNum type="circleNumDbPlain"/>
            </a:pPr>
            <a:r>
              <a:rPr lang="zh-CN" altLang="en-US" b="1" dirty="0">
                <a:latin typeface="Times New Roman" panose="02020603050405020304" pitchFamily="18" charset="0"/>
              </a:rPr>
              <a:t> </a:t>
            </a:r>
            <a:r>
              <a:rPr lang="en-US" altLang="zh-CN" b="1" i="1" dirty="0">
                <a:latin typeface="Times New Roman" panose="02020603050405020304" pitchFamily="18" charset="0"/>
              </a:rPr>
              <a:t>P</a:t>
            </a:r>
            <a:r>
              <a:rPr lang="zh-CN" altLang="en-US" b="1" dirty="0">
                <a:latin typeface="Times New Roman" panose="02020603050405020304" pitchFamily="18" charset="0"/>
              </a:rPr>
              <a:t>规则：</a:t>
            </a:r>
            <a:r>
              <a:rPr lang="zh-CN" altLang="en-US" dirty="0">
                <a:latin typeface="Times New Roman" panose="02020603050405020304" pitchFamily="18" charset="0"/>
              </a:rPr>
              <a:t>在推理的任何步骤上都可引入前提。</a:t>
            </a:r>
          </a:p>
          <a:p>
            <a:pPr marL="571500" indent="-571500" algn="just">
              <a:spcBef>
                <a:spcPct val="40000"/>
              </a:spcBef>
              <a:buFont typeface="Wingdings" panose="05000000000000000000" pitchFamily="2" charset="2"/>
              <a:buAutoNum type="circleNumDbPlain"/>
            </a:pPr>
            <a:r>
              <a:rPr lang="zh-CN" altLang="en-US" b="1" dirty="0">
                <a:latin typeface="Times New Roman" panose="02020603050405020304" pitchFamily="18" charset="0"/>
              </a:rPr>
              <a:t> </a:t>
            </a:r>
            <a:r>
              <a:rPr lang="en-US" altLang="zh-CN" b="1" i="1" dirty="0">
                <a:latin typeface="Times New Roman" panose="02020603050405020304" pitchFamily="18" charset="0"/>
              </a:rPr>
              <a:t>T</a:t>
            </a:r>
            <a:r>
              <a:rPr lang="zh-CN" altLang="en-US" b="1" dirty="0">
                <a:latin typeface="Times New Roman" panose="02020603050405020304" pitchFamily="18" charset="0"/>
              </a:rPr>
              <a:t>规则：</a:t>
            </a:r>
            <a:r>
              <a:rPr lang="zh-CN" altLang="en-US" dirty="0">
                <a:latin typeface="Times New Roman" panose="02020603050405020304" pitchFamily="18" charset="0"/>
              </a:rPr>
              <a:t>在推理过程中，如果前面步骤中有一个或多个公式永真蕴含公式</a:t>
            </a:r>
            <a:r>
              <a:rPr lang="en-US" altLang="zh-CN" b="1" i="1" dirty="0">
                <a:latin typeface="Times New Roman" panose="02020603050405020304" pitchFamily="18" charset="0"/>
              </a:rPr>
              <a:t>S</a:t>
            </a:r>
            <a:r>
              <a:rPr lang="zh-CN" altLang="en-US" dirty="0">
                <a:latin typeface="Times New Roman" panose="02020603050405020304" pitchFamily="18" charset="0"/>
              </a:rPr>
              <a:t>，则可把</a:t>
            </a:r>
            <a:r>
              <a:rPr lang="en-US" altLang="zh-CN" b="1" i="1" dirty="0">
                <a:latin typeface="Times New Roman" panose="02020603050405020304" pitchFamily="18" charset="0"/>
              </a:rPr>
              <a:t>S</a:t>
            </a:r>
            <a:r>
              <a:rPr lang="zh-CN" altLang="en-US" dirty="0">
                <a:latin typeface="Times New Roman" panose="02020603050405020304" pitchFamily="18" charset="0"/>
              </a:rPr>
              <a:t>引入推理过程中。</a:t>
            </a:r>
          </a:p>
          <a:p>
            <a:pPr marL="571500" indent="-571500" algn="just">
              <a:spcBef>
                <a:spcPct val="40000"/>
              </a:spcBef>
              <a:buFont typeface="Wingdings" panose="05000000000000000000" pitchFamily="2" charset="2"/>
              <a:buAutoNum type="circleNumDbPlain"/>
            </a:pPr>
            <a:r>
              <a:rPr lang="zh-CN" altLang="en-US" b="1" dirty="0">
                <a:latin typeface="Times New Roman" panose="02020603050405020304" pitchFamily="18" charset="0"/>
              </a:rPr>
              <a:t> </a:t>
            </a:r>
            <a:r>
              <a:rPr lang="en-US" altLang="zh-CN" b="1" i="1" dirty="0">
                <a:latin typeface="Times New Roman" panose="02020603050405020304" pitchFamily="18" charset="0"/>
              </a:rPr>
              <a:t>CP</a:t>
            </a:r>
            <a:r>
              <a:rPr lang="zh-CN" altLang="en-US" b="1" dirty="0">
                <a:latin typeface="Times New Roman" panose="02020603050405020304" pitchFamily="18" charset="0"/>
              </a:rPr>
              <a:t>规则：</a:t>
            </a:r>
            <a:r>
              <a:rPr lang="zh-CN" altLang="en-US" dirty="0">
                <a:latin typeface="Times New Roman" panose="02020603050405020304" pitchFamily="18" charset="0"/>
              </a:rPr>
              <a:t>如果能从任意引入的命题</a:t>
            </a:r>
            <a:r>
              <a:rPr lang="en-US" altLang="zh-CN" b="1" i="1" dirty="0">
                <a:latin typeface="Times New Roman" panose="02020603050405020304" pitchFamily="18" charset="0"/>
              </a:rPr>
              <a:t>R</a:t>
            </a:r>
            <a:r>
              <a:rPr lang="zh-CN" altLang="en-US" dirty="0">
                <a:latin typeface="Times New Roman" panose="02020603050405020304" pitchFamily="18" charset="0"/>
              </a:rPr>
              <a:t>和前提集合中推出</a:t>
            </a:r>
            <a:r>
              <a:rPr lang="en-US" altLang="zh-CN" b="1" i="1" dirty="0">
                <a:latin typeface="Times New Roman" panose="02020603050405020304" pitchFamily="18" charset="0"/>
              </a:rPr>
              <a:t>S</a:t>
            </a:r>
            <a:r>
              <a:rPr lang="zh-CN" altLang="en-US" dirty="0">
                <a:latin typeface="Times New Roman" panose="02020603050405020304" pitchFamily="18" charset="0"/>
              </a:rPr>
              <a:t>来，则可从前提集合推出</a:t>
            </a:r>
            <a:r>
              <a:rPr lang="en-US" altLang="zh-CN" b="1" i="1" dirty="0">
                <a:latin typeface="Times New Roman" panose="02020603050405020304" pitchFamily="18" charset="0"/>
              </a:rPr>
              <a:t>R</a:t>
            </a:r>
            <a:r>
              <a:rPr lang="en-US" altLang="zh-CN" dirty="0">
                <a:latin typeface="Times New Roman" panose="02020603050405020304" pitchFamily="18" charset="0"/>
              </a:rPr>
              <a:t> </a:t>
            </a:r>
            <a:r>
              <a:rPr lang="en-US" altLang="zh-CN" sz="2400" dirty="0">
                <a:latin typeface="Times New Roman" panose="02020603050405020304" pitchFamily="18" charset="0"/>
              </a:rPr>
              <a:t>→</a:t>
            </a:r>
            <a:r>
              <a:rPr lang="en-US" altLang="zh-CN" dirty="0">
                <a:latin typeface="Times New Roman" panose="02020603050405020304" pitchFamily="18" charset="0"/>
              </a:rPr>
              <a:t> </a:t>
            </a:r>
            <a:r>
              <a:rPr lang="en-US" altLang="zh-CN" b="1" i="1" dirty="0">
                <a:latin typeface="Times New Roman" panose="02020603050405020304" pitchFamily="18" charset="0"/>
              </a:rPr>
              <a:t>S</a:t>
            </a:r>
            <a:r>
              <a:rPr lang="zh-CN" altLang="en-US" dirty="0">
                <a:latin typeface="Times New Roman" panose="02020603050405020304" pitchFamily="18" charset="0"/>
              </a:rPr>
              <a:t>来。</a:t>
            </a:r>
          </a:p>
        </p:txBody>
      </p:sp>
      <p:sp>
        <p:nvSpPr>
          <p:cNvPr id="368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33</a:t>
            </a:fld>
            <a:endParaRPr lang="ja-JP" altLang="en-US" dirty="0">
              <a:solidFill>
                <a:srgbClr val="A50021"/>
              </a:solidFill>
              <a:ea typeface="MS PGothic" panose="020B0600070205080204" pitchFamily="34" charset="-128"/>
            </a:endParaRPr>
          </a:p>
        </p:txBody>
      </p:sp>
      <p:sp>
        <p:nvSpPr>
          <p:cNvPr id="36869"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6870" name="Rectangle 7"/>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6871" name="Rectangle 9"/>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6872" name="Rectangle 11"/>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6873" name="Rectangle 13"/>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6874" name="Rectangle 15"/>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6875" name="Rectangle 1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34</a:t>
            </a:fld>
            <a:endParaRPr lang="ja-JP" altLang="en-US" dirty="0">
              <a:solidFill>
                <a:srgbClr val="A50021"/>
              </a:solidFill>
              <a:ea typeface="MS PGothic" panose="020B0600070205080204" pitchFamily="34" charset="-128"/>
            </a:endParaRPr>
          </a:p>
        </p:txBody>
      </p:sp>
      <p:sp>
        <p:nvSpPr>
          <p:cNvPr id="10246" name="Rectangle 2"/>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2.2.4  </a:t>
            </a:r>
            <a:r>
              <a:rPr lang="zh-CN" altLang="en-US" sz="3600" dirty="0">
                <a:solidFill>
                  <a:schemeClr val="bg1"/>
                </a:solidFill>
                <a:latin typeface="Times New Roman" panose="02020603050405020304" pitchFamily="18" charset="0"/>
                <a:ea typeface="黑体" panose="02010609060101010101" pitchFamily="2" charset="-122"/>
              </a:rPr>
              <a:t>谓词公式的性质</a:t>
            </a:r>
          </a:p>
        </p:txBody>
      </p:sp>
      <p:sp>
        <p:nvSpPr>
          <p:cNvPr id="10247" name="Rectangle 3"/>
          <p:cNvSpPr/>
          <p:nvPr/>
        </p:nvSpPr>
        <p:spPr>
          <a:xfrm>
            <a:off x="416560" y="1120776"/>
            <a:ext cx="11451591" cy="2163763"/>
          </a:xfrm>
          <a:prstGeom prst="rect">
            <a:avLst/>
          </a:prstGeom>
          <a:gradFill rotWithShape="0">
            <a:gsLst>
              <a:gs pos="0">
                <a:srgbClr val="CC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algn="just">
              <a:lnSpc>
                <a:spcPct val="120000"/>
              </a:lnSpc>
              <a:spcBef>
                <a:spcPct val="20000"/>
              </a:spcBef>
              <a:buClr>
                <a:srgbClr val="0000FF"/>
              </a:buClr>
              <a:buFont typeface="Wingdings" panose="05000000000000000000" pitchFamily="2" charset="2"/>
              <a:buChar char="§"/>
            </a:pPr>
            <a:r>
              <a:rPr lang="en-US" altLang="zh-CN" sz="2800" b="1" dirty="0">
                <a:latin typeface="宋体" panose="02010600030101010101" pitchFamily="2" charset="-122"/>
              </a:rPr>
              <a:t> </a:t>
            </a:r>
            <a:r>
              <a:rPr lang="zh-CN" altLang="en-US" sz="2800" b="1" dirty="0">
                <a:latin typeface="宋体" panose="02010600030101010101" pitchFamily="2" charset="-122"/>
              </a:rPr>
              <a:t>所有的人都是会死的，</a:t>
            </a:r>
            <a:endParaRPr lang="zh-CN" altLang="en-US" sz="2800" b="1" dirty="0">
              <a:latin typeface="Times New Roman" panose="02020603050405020304" pitchFamily="18" charset="0"/>
              <a:cs typeface="Times New Roman" panose="02020603050405020304" pitchFamily="18" charset="0"/>
            </a:endParaRPr>
          </a:p>
          <a:p>
            <a:pPr algn="just">
              <a:lnSpc>
                <a:spcPct val="120000"/>
              </a:lnSpc>
              <a:spcBef>
                <a:spcPct val="20000"/>
              </a:spcBef>
              <a:buClr>
                <a:srgbClr val="0000FF"/>
              </a:buClr>
              <a:buFont typeface="Wingdings" panose="05000000000000000000" pitchFamily="2" charset="2"/>
              <a:buChar char="§"/>
            </a:pPr>
            <a:r>
              <a:rPr lang="zh-CN" altLang="en-US" sz="2800" b="1" dirty="0">
                <a:latin typeface="宋体" panose="02010600030101010101" pitchFamily="2" charset="-122"/>
              </a:rPr>
              <a:t> 因为诸葛亮是人，</a:t>
            </a:r>
            <a:r>
              <a:rPr lang="zh-CN" altLang="en-US" sz="2800" dirty="0">
                <a:latin typeface="宋体" panose="02010600030101010101" pitchFamily="2" charset="-122"/>
              </a:rPr>
              <a:t>      </a:t>
            </a:r>
            <a:r>
              <a:rPr lang="en-US" altLang="zh-CN" sz="2800" i="1" dirty="0">
                <a:latin typeface="Times New Roman" panose="02020603050405020304" pitchFamily="18" charset="0"/>
                <a:cs typeface="Times New Roman" panose="02020603050405020304" pitchFamily="18" charset="0"/>
              </a:rPr>
              <a:t>Human</a:t>
            </a:r>
            <a:r>
              <a:rPr lang="zh-CN" altLang="en-US" sz="2800" dirty="0">
                <a:latin typeface="宋体" panose="02010600030101010101" pitchFamily="2" charset="-122"/>
              </a:rPr>
              <a:t>（</a:t>
            </a:r>
            <a:r>
              <a:rPr lang="en-US" altLang="zh-CN" sz="2800" i="1" dirty="0">
                <a:latin typeface="Times New Roman" panose="02020603050405020304" pitchFamily="18" charset="0"/>
                <a:cs typeface="Times New Roman" panose="02020603050405020304" pitchFamily="18" charset="0"/>
              </a:rPr>
              <a:t>Zhugeliang</a:t>
            </a:r>
            <a:r>
              <a:rPr lang="zh-CN" altLang="en-US" sz="2800" dirty="0">
                <a:latin typeface="宋体" panose="02010600030101010101" pitchFamily="2" charset="-122"/>
              </a:rPr>
              <a:t>）</a:t>
            </a:r>
            <a:endParaRPr lang="zh-CN" altLang="en-US" sz="2800" dirty="0">
              <a:latin typeface="Times New Roman" panose="02020603050405020304" pitchFamily="18" charset="0"/>
              <a:cs typeface="Times New Roman" panose="02020603050405020304" pitchFamily="18" charset="0"/>
            </a:endParaRPr>
          </a:p>
          <a:p>
            <a:pPr>
              <a:lnSpc>
                <a:spcPct val="120000"/>
              </a:lnSpc>
              <a:spcBef>
                <a:spcPct val="20000"/>
              </a:spcBef>
              <a:buClr>
                <a:srgbClr val="0000FF"/>
              </a:buClr>
              <a:buFont typeface="Wingdings" panose="05000000000000000000" pitchFamily="2" charset="2"/>
              <a:buChar char="§"/>
            </a:pPr>
            <a:r>
              <a:rPr lang="zh-CN" altLang="en-US" sz="2800" dirty="0">
                <a:latin typeface="宋体" panose="02010600030101010101" pitchFamily="2" charset="-122"/>
              </a:rPr>
              <a:t> </a:t>
            </a:r>
            <a:r>
              <a:rPr lang="zh-CN" altLang="en-US" sz="2800" b="1" dirty="0">
                <a:latin typeface="宋体" panose="02010600030101010101" pitchFamily="2" charset="-122"/>
              </a:rPr>
              <a:t>所以诸葛亮是会死的。</a:t>
            </a:r>
            <a:r>
              <a:rPr lang="zh-CN" altLang="en-US" sz="2800" dirty="0">
                <a:latin typeface="宋体" panose="02010600030101010101" pitchFamily="2" charset="-122"/>
              </a:rPr>
              <a:t>  </a:t>
            </a:r>
            <a:r>
              <a:rPr lang="en-US" altLang="zh-CN" sz="2800" i="1" dirty="0">
                <a:latin typeface="Times New Roman" panose="02020603050405020304" pitchFamily="18" charset="0"/>
                <a:cs typeface="Times New Roman" panose="02020603050405020304" pitchFamily="18" charset="0"/>
              </a:rPr>
              <a:t>Die</a:t>
            </a:r>
            <a:r>
              <a:rPr lang="zh-CN" altLang="en-US" sz="2800" dirty="0">
                <a:latin typeface="宋体" panose="02010600030101010101" pitchFamily="2" charset="-122"/>
              </a:rPr>
              <a:t>（</a:t>
            </a:r>
            <a:r>
              <a:rPr lang="en-US" altLang="zh-CN" sz="2800" i="1" dirty="0">
                <a:latin typeface="Times New Roman" panose="02020603050405020304" pitchFamily="18" charset="0"/>
                <a:cs typeface="Times New Roman" panose="02020603050405020304" pitchFamily="18" charset="0"/>
              </a:rPr>
              <a:t>Zhugeliang</a:t>
            </a:r>
            <a:r>
              <a:rPr lang="zh-CN" altLang="en-US" sz="2800" dirty="0">
                <a:latin typeface="宋体" panose="02010600030101010101" pitchFamily="2" charset="-122"/>
              </a:rPr>
              <a:t>）</a:t>
            </a:r>
            <a:r>
              <a:rPr lang="zh-CN" altLang="en-US" sz="2800" dirty="0"/>
              <a:t> </a:t>
            </a:r>
          </a:p>
        </p:txBody>
      </p:sp>
      <p:sp>
        <p:nvSpPr>
          <p:cNvPr id="10248" name="Text Box 6"/>
          <p:cNvSpPr txBox="1"/>
          <p:nvPr/>
        </p:nvSpPr>
        <p:spPr>
          <a:xfrm>
            <a:off x="416560" y="3730625"/>
            <a:ext cx="11451591" cy="2046288"/>
          </a:xfrm>
          <a:prstGeom prst="rect">
            <a:avLst/>
          </a:prstGeom>
          <a:gradFill rotWithShape="0">
            <a:gsLst>
              <a:gs pos="0">
                <a:srgbClr val="CCFFCC"/>
              </a:gs>
              <a:gs pos="100000">
                <a:schemeClr val="bg1"/>
              </a:gs>
            </a:gsLst>
            <a:path path="rect">
              <a:fillToRect l="100000" t="100000"/>
            </a:path>
            <a:tileRect/>
          </a:gradFill>
          <a:ln w="9525" cap="flat" cmpd="sng">
            <a:solidFill>
              <a:srgbClr val="008000"/>
            </a:solidFill>
            <a:prstDash val="solid"/>
            <a:miter/>
            <a:headEnd type="none" w="med" len="med"/>
            <a:tailEnd type="none" w="med" len="med"/>
          </a:ln>
        </p:spPr>
        <p:txBody>
          <a:bodyPr wrap="square">
            <a:spAutoFit/>
          </a:bodyPr>
          <a:lstStyle/>
          <a:p>
            <a:pPr algn="just">
              <a:lnSpc>
                <a:spcPct val="13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cs typeface="Times New Roman" panose="02020603050405020304" pitchFamily="18" charset="0"/>
              </a:rPr>
              <a:t>  { 1 } </a:t>
            </a:r>
            <a:r>
              <a:rPr lang="en-US" altLang="zh-CN" sz="2600" b="1" dirty="0" smtClean="0">
                <a:latin typeface="Times New Roman" panose="02020603050405020304" pitchFamily="18" charset="0"/>
                <a:cs typeface="Times New Roman" panose="02020603050405020304" pitchFamily="18" charset="0"/>
              </a:rPr>
              <a:t>                                                                  </a:t>
            </a:r>
            <a:r>
              <a:rPr lang="en-US" altLang="zh-CN" sz="2600" b="1" i="1" dirty="0" smtClean="0">
                <a:solidFill>
                  <a:schemeClr val="accent2"/>
                </a:solidFill>
                <a:latin typeface="Times New Roman" panose="02020603050405020304" pitchFamily="18" charset="0"/>
                <a:cs typeface="Times New Roman" panose="02020603050405020304" pitchFamily="18" charset="0"/>
              </a:rPr>
              <a:t>P</a:t>
            </a:r>
            <a:r>
              <a:rPr lang="zh-CN" altLang="en-US" sz="2600" b="1" dirty="0">
                <a:solidFill>
                  <a:schemeClr val="accent2"/>
                </a:solidFill>
                <a:latin typeface="宋体" panose="02010600030101010101" pitchFamily="2" charset="-122"/>
              </a:rPr>
              <a:t>规则</a:t>
            </a:r>
            <a:endParaRPr lang="zh-CN" altLang="en-US" sz="2600" b="1" dirty="0">
              <a:solidFill>
                <a:schemeClr val="accent2"/>
              </a:solidFill>
              <a:latin typeface="Times New Roman" panose="02020603050405020304" pitchFamily="18" charset="0"/>
              <a:cs typeface="Times New Roman" panose="02020603050405020304" pitchFamily="18" charset="0"/>
            </a:endParaRPr>
          </a:p>
          <a:p>
            <a:pPr algn="just">
              <a:lnSpc>
                <a:spcPct val="130000"/>
              </a:lnSpc>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 2 }          </a:t>
            </a:r>
            <a:r>
              <a:rPr lang="en-US" altLang="zh-CN" sz="2600" b="1" i="1" dirty="0">
                <a:latin typeface="Times New Roman" panose="02020603050405020304" pitchFamily="18" charset="0"/>
                <a:cs typeface="Times New Roman" panose="02020603050405020304" pitchFamily="18" charset="0"/>
              </a:rPr>
              <a:t>Human</a:t>
            </a:r>
            <a:r>
              <a:rPr lang="zh-CN" altLang="en-US" sz="2600" b="1" dirty="0">
                <a:latin typeface="宋体" panose="02010600030101010101" pitchFamily="2" charset="-122"/>
              </a:rPr>
              <a:t>（</a:t>
            </a:r>
            <a:r>
              <a:rPr lang="en-US" altLang="zh-CN" sz="2600" b="1" i="1" dirty="0">
                <a:latin typeface="Times New Roman" panose="02020603050405020304" pitchFamily="18" charset="0"/>
                <a:cs typeface="Times New Roman" panose="02020603050405020304" pitchFamily="18" charset="0"/>
              </a:rPr>
              <a:t>Zhugeliang</a:t>
            </a:r>
            <a:r>
              <a:rPr lang="zh-CN" altLang="en-US" sz="2600" b="1" dirty="0">
                <a:latin typeface="宋体" panose="02010600030101010101" pitchFamily="2" charset="-122"/>
              </a:rPr>
              <a:t>）</a:t>
            </a:r>
            <a:r>
              <a:rPr lang="zh-CN" altLang="en-US" sz="2600" b="1" dirty="0">
                <a:latin typeface="Times New Roman" panose="02020603050405020304" pitchFamily="18" charset="0"/>
                <a:cs typeface="Times New Roman" panose="02020603050405020304" pitchFamily="18" charset="0"/>
              </a:rPr>
              <a:t>                 </a:t>
            </a:r>
            <a:r>
              <a:rPr lang="en-US" altLang="zh-CN" sz="2600" b="1" i="1" dirty="0">
                <a:solidFill>
                  <a:schemeClr val="accent2"/>
                </a:solidFill>
                <a:latin typeface="Times New Roman" panose="02020603050405020304" pitchFamily="18" charset="0"/>
                <a:cs typeface="Times New Roman" panose="02020603050405020304" pitchFamily="18" charset="0"/>
              </a:rPr>
              <a:t>P</a:t>
            </a:r>
            <a:r>
              <a:rPr lang="zh-CN" altLang="en-US" sz="2600" b="1" dirty="0">
                <a:solidFill>
                  <a:schemeClr val="accent2"/>
                </a:solidFill>
                <a:latin typeface="宋体" panose="02010600030101010101" pitchFamily="2" charset="-122"/>
              </a:rPr>
              <a:t>规则</a:t>
            </a:r>
            <a:endParaRPr lang="zh-CN" altLang="en-US" sz="2600" b="1" dirty="0">
              <a:solidFill>
                <a:schemeClr val="accent2"/>
              </a:solidFill>
              <a:latin typeface="Times New Roman" panose="02020603050405020304" pitchFamily="18" charset="0"/>
              <a:cs typeface="Times New Roman" panose="02020603050405020304" pitchFamily="18" charset="0"/>
            </a:endParaRPr>
          </a:p>
          <a:p>
            <a:pPr>
              <a:lnSpc>
                <a:spcPct val="130000"/>
              </a:lnSpc>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 1, 2 }        </a:t>
            </a:r>
            <a:r>
              <a:rPr lang="en-US" altLang="zh-CN" sz="2600" b="1" i="1" dirty="0">
                <a:latin typeface="Times New Roman" panose="02020603050405020304" pitchFamily="18" charset="0"/>
                <a:cs typeface="Times New Roman" panose="02020603050405020304" pitchFamily="18" charset="0"/>
              </a:rPr>
              <a:t>Die</a:t>
            </a: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Zhugeliang</a:t>
            </a:r>
            <a:r>
              <a:rPr lang="zh-CN" altLang="en-US" sz="2600" b="1" dirty="0">
                <a:latin typeface="宋体" panose="02010600030101010101" pitchFamily="2" charset="-122"/>
              </a:rPr>
              <a:t>）</a:t>
            </a:r>
            <a:r>
              <a:rPr lang="zh-CN" altLang="en-US" sz="2600" b="1" dirty="0">
                <a:latin typeface="Times New Roman" panose="02020603050405020304" pitchFamily="18" charset="0"/>
                <a:cs typeface="Times New Roman" panose="02020603050405020304" pitchFamily="18" charset="0"/>
              </a:rPr>
              <a:t>                      </a:t>
            </a:r>
            <a:r>
              <a:rPr lang="en-US" altLang="zh-CN" sz="2600" b="1" i="1" dirty="0">
                <a:solidFill>
                  <a:schemeClr val="accent2"/>
                </a:solidFill>
                <a:latin typeface="Times New Roman" panose="02020603050405020304" pitchFamily="18" charset="0"/>
                <a:cs typeface="Times New Roman" panose="02020603050405020304" pitchFamily="18" charset="0"/>
              </a:rPr>
              <a:t>T</a:t>
            </a:r>
            <a:r>
              <a:rPr lang="zh-CN" altLang="en-US" sz="2600" b="1" dirty="0">
                <a:solidFill>
                  <a:schemeClr val="accent2"/>
                </a:solidFill>
                <a:latin typeface="宋体" panose="02010600030101010101" pitchFamily="2" charset="-122"/>
              </a:rPr>
              <a:t>规则</a:t>
            </a:r>
            <a:r>
              <a:rPr lang="zh-CN" altLang="en-US" sz="2600" b="1" dirty="0"/>
              <a:t> </a:t>
            </a:r>
          </a:p>
        </p:txBody>
      </p:sp>
      <p:grpSp>
        <p:nvGrpSpPr>
          <p:cNvPr id="2" name="Group 18"/>
          <p:cNvGrpSpPr/>
          <p:nvPr/>
        </p:nvGrpSpPr>
        <p:grpSpPr>
          <a:xfrm>
            <a:off x="5205413" y="2297114"/>
            <a:ext cx="4514850" cy="1476375"/>
            <a:chOff x="2319" y="1447"/>
            <a:chExt cx="2844" cy="930"/>
          </a:xfrm>
        </p:grpSpPr>
        <p:sp>
          <p:nvSpPr>
            <p:cNvPr id="10250" name="AutoShape 9"/>
            <p:cNvSpPr/>
            <p:nvPr/>
          </p:nvSpPr>
          <p:spPr>
            <a:xfrm>
              <a:off x="2319" y="1447"/>
              <a:ext cx="2844" cy="930"/>
            </a:xfrm>
            <a:prstGeom prst="cloudCallout">
              <a:avLst>
                <a:gd name="adj1" fmla="val 34847"/>
                <a:gd name="adj2" fmla="val 153977"/>
              </a:avLst>
            </a:prstGeom>
            <a:gradFill rotWithShape="0">
              <a:gsLst>
                <a:gs pos="0">
                  <a:srgbClr val="99CCFF"/>
                </a:gs>
                <a:gs pos="50000">
                  <a:srgbClr val="FFFFFF"/>
                </a:gs>
                <a:gs pos="100000">
                  <a:srgbClr val="99CCFF"/>
                </a:gs>
              </a:gsLst>
              <a:lin ang="5400000" scaled="1"/>
              <a:tileRect/>
            </a:gradFill>
            <a:ln w="9525" cap="flat" cmpd="sng">
              <a:solidFill>
                <a:schemeClr val="tx1"/>
              </a:solidFill>
              <a:prstDash val="solid"/>
              <a:headEnd type="none" w="med" len="med"/>
              <a:tailEnd type="none" w="med" len="med"/>
            </a:ln>
          </p:spPr>
          <p:txBody>
            <a:bodyPr/>
            <a:lstStyle/>
            <a:p>
              <a:pPr algn="ctr"/>
              <a:endParaRPr lang="zh-CN" altLang="zh-CN" dirty="0">
                <a:latin typeface="Arial" panose="020B0604020202020204" pitchFamily="34" charset="0"/>
              </a:endParaRPr>
            </a:p>
          </p:txBody>
        </p:sp>
        <p:graphicFrame>
          <p:nvGraphicFramePr>
            <p:cNvPr id="10244" name="Object 10"/>
            <p:cNvGraphicFramePr/>
            <p:nvPr/>
          </p:nvGraphicFramePr>
          <p:xfrm>
            <a:off x="2684" y="1761"/>
            <a:ext cx="1868" cy="304"/>
          </p:xfrm>
          <a:graphic>
            <a:graphicData uri="http://schemas.openxmlformats.org/presentationml/2006/ole">
              <mc:AlternateContent xmlns:mc="http://schemas.openxmlformats.org/markup-compatibility/2006">
                <mc:Choice xmlns:v="urn:schemas-microsoft-com:vml" Requires="v">
                  <p:oleObj spid="_x0000_s12331" r:id="rId3" imgW="1243330" imgH="203200" progId="Equation.3">
                    <p:embed/>
                  </p:oleObj>
                </mc:Choice>
                <mc:Fallback>
                  <p:oleObj r:id="rId3" imgW="1243330" imgH="203200" progId="Equation.3">
                    <p:embed/>
                    <p:pic>
                      <p:nvPicPr>
                        <p:cNvPr id="0" name="图片 3084"/>
                        <p:cNvPicPr/>
                        <p:nvPr/>
                      </p:nvPicPr>
                      <p:blipFill>
                        <a:blip r:embed="rId4"/>
                        <a:stretch>
                          <a:fillRect/>
                        </a:stretch>
                      </p:blipFill>
                      <p:spPr>
                        <a:xfrm>
                          <a:off x="2684" y="1761"/>
                          <a:ext cx="1868" cy="304"/>
                        </a:xfrm>
                        <a:prstGeom prst="rect">
                          <a:avLst/>
                        </a:prstGeom>
                        <a:noFill/>
                        <a:ln w="38100">
                          <a:noFill/>
                          <a:miter/>
                        </a:ln>
                      </p:spPr>
                    </p:pic>
                  </p:oleObj>
                </mc:Fallback>
              </mc:AlternateContent>
            </a:graphicData>
          </a:graphic>
        </p:graphicFrame>
      </p:grpSp>
      <p:graphicFrame>
        <p:nvGraphicFramePr>
          <p:cNvPr id="10242" name="Object 16"/>
          <p:cNvGraphicFramePr/>
          <p:nvPr/>
        </p:nvGraphicFramePr>
        <p:xfrm>
          <a:off x="6045200" y="1293813"/>
          <a:ext cx="3505200" cy="449262"/>
        </p:xfrm>
        <a:graphic>
          <a:graphicData uri="http://schemas.openxmlformats.org/presentationml/2006/ole">
            <mc:AlternateContent xmlns:mc="http://schemas.openxmlformats.org/markup-compatibility/2006">
              <mc:Choice xmlns:v="urn:schemas-microsoft-com:vml" Requires="v">
                <p:oleObj spid="_x0000_s12332" r:id="rId5" imgW="1586230" imgH="203200" progId="Equation.3">
                  <p:embed/>
                </p:oleObj>
              </mc:Choice>
              <mc:Fallback>
                <p:oleObj r:id="rId5" imgW="1586230" imgH="203200" progId="Equation.3">
                  <p:embed/>
                  <p:pic>
                    <p:nvPicPr>
                      <p:cNvPr id="0" name="图片 3085"/>
                      <p:cNvPicPr/>
                      <p:nvPr/>
                    </p:nvPicPr>
                    <p:blipFill>
                      <a:blip r:embed="rId6"/>
                      <a:stretch>
                        <a:fillRect/>
                      </a:stretch>
                    </p:blipFill>
                    <p:spPr>
                      <a:xfrm>
                        <a:off x="6045200" y="1293813"/>
                        <a:ext cx="3505200" cy="449262"/>
                      </a:xfrm>
                      <a:prstGeom prst="rect">
                        <a:avLst/>
                      </a:prstGeom>
                      <a:noFill/>
                      <a:ln w="38100">
                        <a:noFill/>
                        <a:miter/>
                      </a:ln>
                    </p:spPr>
                  </p:pic>
                </p:oleObj>
              </mc:Fallback>
            </mc:AlternateContent>
          </a:graphicData>
        </a:graphic>
      </p:graphicFrame>
      <p:graphicFrame>
        <p:nvGraphicFramePr>
          <p:cNvPr id="10243" name="Object 17"/>
          <p:cNvGraphicFramePr/>
          <p:nvPr>
            <p:extLst>
              <p:ext uri="{D42A27DB-BD31-4B8C-83A1-F6EECF244321}">
                <p14:modId xmlns:p14="http://schemas.microsoft.com/office/powerpoint/2010/main" val="3777485860"/>
              </p:ext>
            </p:extLst>
          </p:nvPr>
        </p:nvGraphicFramePr>
        <p:xfrm>
          <a:off x="2192339" y="3989387"/>
          <a:ext cx="3592512" cy="460375"/>
        </p:xfrm>
        <a:graphic>
          <a:graphicData uri="http://schemas.openxmlformats.org/presentationml/2006/ole">
            <mc:AlternateContent xmlns:mc="http://schemas.openxmlformats.org/markup-compatibility/2006">
              <mc:Choice xmlns:v="urn:schemas-microsoft-com:vml" Requires="v">
                <p:oleObj spid="_x0000_s12333" r:id="rId7" imgW="1586230" imgH="203200" progId="Equation.3">
                  <p:embed/>
                </p:oleObj>
              </mc:Choice>
              <mc:Fallback>
                <p:oleObj r:id="rId7" imgW="1586230" imgH="203200" progId="Equation.3">
                  <p:embed/>
                  <p:pic>
                    <p:nvPicPr>
                      <p:cNvPr id="0" name="图片 3101"/>
                      <p:cNvPicPr/>
                      <p:nvPr/>
                    </p:nvPicPr>
                    <p:blipFill>
                      <a:blip r:embed="rId6"/>
                      <a:stretch>
                        <a:fillRect/>
                      </a:stretch>
                    </p:blipFill>
                    <p:spPr>
                      <a:xfrm>
                        <a:off x="2192339" y="3989387"/>
                        <a:ext cx="3592512" cy="4603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p>
        </p:txBody>
      </p:sp>
      <p:sp>
        <p:nvSpPr>
          <p:cNvPr id="11275" name="Rectangle 3"/>
          <p:cNvSpPr>
            <a:spLocks noGrp="1"/>
          </p:cNvSpPr>
          <p:nvPr>
            <p:ph idx="1"/>
          </p:nvPr>
        </p:nvSpPr>
        <p:spPr>
          <a:ln/>
        </p:spPr>
        <p:txBody>
          <a:bodyPr vert="horz" wrap="square" lIns="91440" tIns="45720" rIns="91440" bIns="45720" anchor="t"/>
          <a:lstStyle/>
          <a:p>
            <a:pPr marL="571500" indent="-571500">
              <a:spcBef>
                <a:spcPct val="40000"/>
              </a:spcBef>
            </a:pPr>
            <a:r>
              <a:rPr lang="zh-CN" altLang="en-US" b="1" dirty="0"/>
              <a:t>谓词逻辑的其他推理规则：</a:t>
            </a:r>
          </a:p>
          <a:p>
            <a:pPr marL="571500" indent="-571500">
              <a:spcBef>
                <a:spcPct val="40000"/>
              </a:spcBef>
              <a:buNone/>
            </a:pPr>
            <a:r>
              <a:rPr lang="zh-CN" altLang="en-US" b="1" dirty="0">
                <a:solidFill>
                  <a:schemeClr val="accent2"/>
                </a:solidFill>
                <a:latin typeface="宋体" panose="02010600030101010101" pitchFamily="2" charset="-122"/>
              </a:rPr>
              <a:t>④</a:t>
            </a:r>
            <a:r>
              <a:rPr lang="zh-CN" altLang="en-US" b="1" dirty="0">
                <a:latin typeface="宋体" panose="02010600030101010101" pitchFamily="2" charset="-122"/>
              </a:rPr>
              <a:t> </a:t>
            </a:r>
            <a:r>
              <a:rPr lang="zh-CN" altLang="en-US" b="1" dirty="0">
                <a:latin typeface="Times New Roman" panose="02020603050405020304" pitchFamily="18" charset="0"/>
              </a:rPr>
              <a:t>反证法：          </a:t>
            </a:r>
            <a:r>
              <a:rPr lang="zh-CN" altLang="en-US" dirty="0">
                <a:latin typeface="Times New Roman" panose="02020603050405020304" pitchFamily="18" charset="0"/>
              </a:rPr>
              <a:t>，当且仅当                      ，即</a:t>
            </a:r>
            <a:r>
              <a:rPr lang="en-US" altLang="zh-CN" i="1" dirty="0">
                <a:latin typeface="Times New Roman" panose="02020603050405020304" pitchFamily="18" charset="0"/>
              </a:rPr>
              <a:t>Q</a:t>
            </a:r>
            <a:r>
              <a:rPr lang="zh-CN" altLang="en-US" dirty="0">
                <a:latin typeface="Times New Roman" panose="02020603050405020304" pitchFamily="18" charset="0"/>
              </a:rPr>
              <a:t>为</a:t>
            </a:r>
            <a:r>
              <a:rPr lang="en-US" altLang="zh-CN" i="1" dirty="0">
                <a:latin typeface="Times New Roman" panose="02020603050405020304" pitchFamily="18" charset="0"/>
              </a:rPr>
              <a:t>P</a:t>
            </a:r>
            <a:r>
              <a:rPr lang="zh-CN" altLang="en-US" dirty="0">
                <a:latin typeface="Times New Roman" panose="02020603050405020304" pitchFamily="18" charset="0"/>
              </a:rPr>
              <a:t>的逻辑结论，当且仅当                是不可满足的。</a:t>
            </a:r>
            <a:r>
              <a:rPr lang="zh-CN" altLang="en-US" sz="3200" b="1" dirty="0">
                <a:latin typeface="Times New Roman" panose="02020603050405020304" pitchFamily="18" charset="0"/>
              </a:rPr>
              <a:t> </a:t>
            </a:r>
          </a:p>
        </p:txBody>
      </p:sp>
      <p:sp>
        <p:nvSpPr>
          <p:cNvPr id="11273"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35</a:t>
            </a:fld>
            <a:endParaRPr lang="ja-JP" altLang="en-US" dirty="0">
              <a:solidFill>
                <a:srgbClr val="A50021"/>
              </a:solidFill>
              <a:ea typeface="MS PGothic" panose="020B0600070205080204" pitchFamily="34" charset="-128"/>
            </a:endParaRPr>
          </a:p>
        </p:txBody>
      </p:sp>
      <p:sp>
        <p:nvSpPr>
          <p:cNvPr id="11276" name="Rectangle 4"/>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1266" name="Object 5"/>
          <p:cNvGraphicFramePr/>
          <p:nvPr>
            <p:extLst>
              <p:ext uri="{D42A27DB-BD31-4B8C-83A1-F6EECF244321}">
                <p14:modId xmlns:p14="http://schemas.microsoft.com/office/powerpoint/2010/main" val="3591471080"/>
              </p:ext>
            </p:extLst>
          </p:nvPr>
        </p:nvGraphicFramePr>
        <p:xfrm>
          <a:off x="2215833" y="1659099"/>
          <a:ext cx="990600" cy="407987"/>
        </p:xfrm>
        <a:graphic>
          <a:graphicData uri="http://schemas.openxmlformats.org/presentationml/2006/ole">
            <mc:AlternateContent xmlns:mc="http://schemas.openxmlformats.org/markup-compatibility/2006">
              <mc:Choice xmlns:v="urn:schemas-microsoft-com:vml" Requires="v">
                <p:oleObj spid="_x0000_s13418" r:id="rId3" imgW="482600" imgH="203200" progId="Equation.3">
                  <p:embed/>
                </p:oleObj>
              </mc:Choice>
              <mc:Fallback>
                <p:oleObj r:id="rId3" imgW="482600" imgH="203200" progId="Equation.3">
                  <p:embed/>
                  <p:pic>
                    <p:nvPicPr>
                      <p:cNvPr id="0" name="图片 3102"/>
                      <p:cNvPicPr/>
                      <p:nvPr/>
                    </p:nvPicPr>
                    <p:blipFill>
                      <a:blip r:embed="rId4"/>
                      <a:stretch>
                        <a:fillRect/>
                      </a:stretch>
                    </p:blipFill>
                    <p:spPr>
                      <a:xfrm>
                        <a:off x="2215833" y="1659099"/>
                        <a:ext cx="990600" cy="407987"/>
                      </a:xfrm>
                      <a:prstGeom prst="rect">
                        <a:avLst/>
                      </a:prstGeom>
                      <a:noFill/>
                      <a:ln w="38100">
                        <a:noFill/>
                        <a:miter/>
                      </a:ln>
                    </p:spPr>
                  </p:pic>
                </p:oleObj>
              </mc:Fallback>
            </mc:AlternateContent>
          </a:graphicData>
        </a:graphic>
      </p:graphicFrame>
      <p:sp>
        <p:nvSpPr>
          <p:cNvPr id="11277" name="Rectangle 6"/>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1267" name="Object 7"/>
          <p:cNvGraphicFramePr/>
          <p:nvPr>
            <p:extLst>
              <p:ext uri="{D42A27DB-BD31-4B8C-83A1-F6EECF244321}">
                <p14:modId xmlns:p14="http://schemas.microsoft.com/office/powerpoint/2010/main" val="1241719905"/>
              </p:ext>
            </p:extLst>
          </p:nvPr>
        </p:nvGraphicFramePr>
        <p:xfrm>
          <a:off x="5448300" y="1645606"/>
          <a:ext cx="1878013" cy="434975"/>
        </p:xfrm>
        <a:graphic>
          <a:graphicData uri="http://schemas.openxmlformats.org/presentationml/2006/ole">
            <mc:AlternateContent xmlns:mc="http://schemas.openxmlformats.org/markup-compatibility/2006">
              <mc:Choice xmlns:v="urn:schemas-microsoft-com:vml" Requires="v">
                <p:oleObj spid="_x0000_s13419" r:id="rId5" imgW="862965" imgH="203200" progId="Equation.3">
                  <p:embed/>
                </p:oleObj>
              </mc:Choice>
              <mc:Fallback>
                <p:oleObj r:id="rId5" imgW="862965" imgH="203200" progId="Equation.3">
                  <p:embed/>
                  <p:pic>
                    <p:nvPicPr>
                      <p:cNvPr id="0" name="图片 3103"/>
                      <p:cNvPicPr/>
                      <p:nvPr/>
                    </p:nvPicPr>
                    <p:blipFill>
                      <a:blip r:embed="rId6"/>
                      <a:stretch>
                        <a:fillRect/>
                      </a:stretch>
                    </p:blipFill>
                    <p:spPr>
                      <a:xfrm>
                        <a:off x="5448300" y="1645606"/>
                        <a:ext cx="1878013" cy="434975"/>
                      </a:xfrm>
                      <a:prstGeom prst="rect">
                        <a:avLst/>
                      </a:prstGeom>
                      <a:noFill/>
                      <a:ln w="38100">
                        <a:noFill/>
                        <a:miter/>
                      </a:ln>
                    </p:spPr>
                  </p:pic>
                </p:oleObj>
              </mc:Fallback>
            </mc:AlternateContent>
          </a:graphicData>
        </a:graphic>
      </p:graphicFrame>
      <p:sp>
        <p:nvSpPr>
          <p:cNvPr id="11278" name="Rectangle 8"/>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1268" name="Object 9"/>
          <p:cNvGraphicFramePr/>
          <p:nvPr>
            <p:extLst>
              <p:ext uri="{D42A27DB-BD31-4B8C-83A1-F6EECF244321}">
                <p14:modId xmlns:p14="http://schemas.microsoft.com/office/powerpoint/2010/main" val="2100437614"/>
              </p:ext>
            </p:extLst>
          </p:nvPr>
        </p:nvGraphicFramePr>
        <p:xfrm>
          <a:off x="1524000" y="2173684"/>
          <a:ext cx="1143000" cy="436563"/>
        </p:xfrm>
        <a:graphic>
          <a:graphicData uri="http://schemas.openxmlformats.org/presentationml/2006/ole">
            <mc:AlternateContent xmlns:mc="http://schemas.openxmlformats.org/markup-compatibility/2006">
              <mc:Choice xmlns:v="urn:schemas-microsoft-com:vml" Requires="v">
                <p:oleObj spid="_x0000_s13420" r:id="rId7" imgW="520700" imgH="203200" progId="Equation.3">
                  <p:embed/>
                </p:oleObj>
              </mc:Choice>
              <mc:Fallback>
                <p:oleObj r:id="rId7" imgW="520700" imgH="203200" progId="Equation.3">
                  <p:embed/>
                  <p:pic>
                    <p:nvPicPr>
                      <p:cNvPr id="0" name="图片 3104"/>
                      <p:cNvPicPr/>
                      <p:nvPr/>
                    </p:nvPicPr>
                    <p:blipFill>
                      <a:blip r:embed="rId8"/>
                      <a:stretch>
                        <a:fillRect/>
                      </a:stretch>
                    </p:blipFill>
                    <p:spPr>
                      <a:xfrm>
                        <a:off x="1524000" y="2173684"/>
                        <a:ext cx="1143000" cy="436563"/>
                      </a:xfrm>
                      <a:prstGeom prst="rect">
                        <a:avLst/>
                      </a:prstGeom>
                      <a:noFill/>
                      <a:ln w="38100">
                        <a:noFill/>
                        <a:miter/>
                      </a:ln>
                    </p:spPr>
                  </p:pic>
                </p:oleObj>
              </mc:Fallback>
            </mc:AlternateContent>
          </a:graphicData>
        </a:graphic>
      </p:graphicFrame>
      <p:sp>
        <p:nvSpPr>
          <p:cNvPr id="11279" name="Rectangle 10"/>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80" name="Rectangle 12"/>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81" name="Rectangle 16"/>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82" name="Rectangle 18"/>
          <p:cNvSpPr/>
          <p:nvPr/>
        </p:nvSpPr>
        <p:spPr>
          <a:xfrm>
            <a:off x="334434" y="2941638"/>
            <a:ext cx="11268286" cy="1289050"/>
          </a:xfrm>
          <a:prstGeom prst="rect">
            <a:avLst/>
          </a:prstGeom>
          <a:noFill/>
          <a:ln w="9525">
            <a:noFill/>
          </a:ln>
        </p:spPr>
        <p:txBody>
          <a:bodyPr wrap="square">
            <a:spAutoFit/>
          </a:bodyPr>
          <a:lstStyle/>
          <a:p>
            <a:pPr>
              <a:lnSpc>
                <a:spcPct val="120000"/>
              </a:lnSpc>
              <a:spcBef>
                <a:spcPct val="40000"/>
              </a:spcBef>
              <a:buClr>
                <a:schemeClr val="accent2"/>
              </a:buClr>
              <a:buFont typeface="Wingdings" panose="05000000000000000000" pitchFamily="2" charset="2"/>
              <a:buBlip>
                <a:blip r:embed="rId9"/>
              </a:buBlip>
            </a:pPr>
            <a:r>
              <a:rPr lang="en-US" altLang="zh-CN" sz="2800" b="1" dirty="0"/>
              <a:t>  </a:t>
            </a:r>
            <a:r>
              <a:rPr lang="zh-CN" altLang="en-US" sz="2800" b="1" dirty="0"/>
              <a:t>定理：</a:t>
            </a:r>
            <a:r>
              <a:rPr lang="en-US" altLang="zh-CN" sz="2800" i="1" dirty="0">
                <a:latin typeface="Times New Roman" panose="02020603050405020304" pitchFamily="18" charset="0"/>
              </a:rPr>
              <a:t>Q</a:t>
            </a:r>
            <a:r>
              <a:rPr lang="zh-CN" altLang="en-US" sz="2800" dirty="0">
                <a:latin typeface="Times New Roman" panose="02020603050405020304" pitchFamily="18" charset="0"/>
              </a:rPr>
              <a:t>为     ，    ，</a:t>
            </a:r>
            <a:r>
              <a:rPr lang="en-US" altLang="zh-CN" sz="3600" b="1" baseline="20000" dirty="0">
                <a:latin typeface="Times New Roman" panose="02020603050405020304" pitchFamily="18" charset="0"/>
              </a:rPr>
              <a:t>…  </a:t>
            </a:r>
            <a:r>
              <a:rPr lang="zh-CN" altLang="en-US" sz="2800" dirty="0">
                <a:latin typeface="Times New Roman" panose="02020603050405020304" pitchFamily="18" charset="0"/>
              </a:rPr>
              <a:t>，    的逻辑结论，当且仅当</a:t>
            </a:r>
          </a:p>
          <a:p>
            <a:pPr>
              <a:lnSpc>
                <a:spcPct val="120000"/>
              </a:lnSpc>
              <a:spcBef>
                <a:spcPct val="40000"/>
              </a:spcBef>
              <a:buClr>
                <a:schemeClr val="accent2"/>
              </a:buClr>
              <a:buFont typeface="Wingdings" panose="05000000000000000000" pitchFamily="2" charset="2"/>
              <a:buNone/>
            </a:pPr>
            <a:r>
              <a:rPr lang="zh-CN" altLang="en-US" sz="2800" dirty="0">
                <a:latin typeface="Times New Roman" panose="02020603050405020304" pitchFamily="18" charset="0"/>
              </a:rPr>
              <a:t>                                                      是不可满足的</a:t>
            </a:r>
            <a:r>
              <a:rPr lang="zh-CN" altLang="en-US" sz="2800" dirty="0"/>
              <a:t>。</a:t>
            </a:r>
          </a:p>
        </p:txBody>
      </p:sp>
      <p:graphicFrame>
        <p:nvGraphicFramePr>
          <p:cNvPr id="11269" name="Object 11"/>
          <p:cNvGraphicFramePr/>
          <p:nvPr>
            <p:extLst>
              <p:ext uri="{D42A27DB-BD31-4B8C-83A1-F6EECF244321}">
                <p14:modId xmlns:p14="http://schemas.microsoft.com/office/powerpoint/2010/main" val="1255641632"/>
              </p:ext>
            </p:extLst>
          </p:nvPr>
        </p:nvGraphicFramePr>
        <p:xfrm>
          <a:off x="2711133" y="3008631"/>
          <a:ext cx="393700" cy="533400"/>
        </p:xfrm>
        <a:graphic>
          <a:graphicData uri="http://schemas.openxmlformats.org/presentationml/2006/ole">
            <mc:AlternateContent xmlns:mc="http://schemas.openxmlformats.org/markup-compatibility/2006">
              <mc:Choice xmlns:v="urn:schemas-microsoft-com:vml" Requires="v">
                <p:oleObj spid="_x0000_s13421" r:id="rId10" imgW="165100" imgH="215900" progId="Equation.3">
                  <p:embed/>
                </p:oleObj>
              </mc:Choice>
              <mc:Fallback>
                <p:oleObj r:id="rId10" imgW="165100" imgH="215900" progId="Equation.3">
                  <p:embed/>
                  <p:pic>
                    <p:nvPicPr>
                      <p:cNvPr id="0" name="图片 3105"/>
                      <p:cNvPicPr/>
                      <p:nvPr/>
                    </p:nvPicPr>
                    <p:blipFill>
                      <a:blip r:embed="rId11"/>
                      <a:stretch>
                        <a:fillRect/>
                      </a:stretch>
                    </p:blipFill>
                    <p:spPr>
                      <a:xfrm>
                        <a:off x="2711133" y="3008631"/>
                        <a:ext cx="393700" cy="533400"/>
                      </a:xfrm>
                      <a:prstGeom prst="rect">
                        <a:avLst/>
                      </a:prstGeom>
                      <a:noFill/>
                      <a:ln w="38100">
                        <a:noFill/>
                        <a:miter/>
                      </a:ln>
                    </p:spPr>
                  </p:pic>
                </p:oleObj>
              </mc:Fallback>
            </mc:AlternateContent>
          </a:graphicData>
        </a:graphic>
      </p:graphicFrame>
      <p:graphicFrame>
        <p:nvGraphicFramePr>
          <p:cNvPr id="11270" name="Object 13"/>
          <p:cNvGraphicFramePr/>
          <p:nvPr>
            <p:extLst>
              <p:ext uri="{D42A27DB-BD31-4B8C-83A1-F6EECF244321}">
                <p14:modId xmlns:p14="http://schemas.microsoft.com/office/powerpoint/2010/main" val="1028999260"/>
              </p:ext>
            </p:extLst>
          </p:nvPr>
        </p:nvGraphicFramePr>
        <p:xfrm>
          <a:off x="3248924" y="3063935"/>
          <a:ext cx="441325" cy="422791"/>
        </p:xfrm>
        <a:graphic>
          <a:graphicData uri="http://schemas.openxmlformats.org/presentationml/2006/ole">
            <mc:AlternateContent xmlns:mc="http://schemas.openxmlformats.org/markup-compatibility/2006">
              <mc:Choice xmlns:v="urn:schemas-microsoft-com:vml" Requires="v">
                <p:oleObj spid="_x0000_s13422" r:id="rId12" imgW="177800" imgH="215900" progId="Equation.3">
                  <p:embed/>
                </p:oleObj>
              </mc:Choice>
              <mc:Fallback>
                <p:oleObj r:id="rId12" imgW="177800" imgH="215900" progId="Equation.3">
                  <p:embed/>
                  <p:pic>
                    <p:nvPicPr>
                      <p:cNvPr id="0" name="图片 3106"/>
                      <p:cNvPicPr/>
                      <p:nvPr/>
                    </p:nvPicPr>
                    <p:blipFill>
                      <a:blip r:embed="rId13"/>
                      <a:stretch>
                        <a:fillRect/>
                      </a:stretch>
                    </p:blipFill>
                    <p:spPr>
                      <a:xfrm>
                        <a:off x="3248924" y="3063935"/>
                        <a:ext cx="441325" cy="422791"/>
                      </a:xfrm>
                      <a:prstGeom prst="rect">
                        <a:avLst/>
                      </a:prstGeom>
                      <a:noFill/>
                      <a:ln w="38100">
                        <a:noFill/>
                        <a:miter/>
                      </a:ln>
                    </p:spPr>
                  </p:pic>
                </p:oleObj>
              </mc:Fallback>
            </mc:AlternateContent>
          </a:graphicData>
        </a:graphic>
      </p:graphicFrame>
      <p:graphicFrame>
        <p:nvGraphicFramePr>
          <p:cNvPr id="11271" name="Object 15"/>
          <p:cNvGraphicFramePr/>
          <p:nvPr>
            <p:extLst>
              <p:ext uri="{D42A27DB-BD31-4B8C-83A1-F6EECF244321}">
                <p14:modId xmlns:p14="http://schemas.microsoft.com/office/powerpoint/2010/main" val="2102996113"/>
              </p:ext>
            </p:extLst>
          </p:nvPr>
        </p:nvGraphicFramePr>
        <p:xfrm>
          <a:off x="4719108" y="3063935"/>
          <a:ext cx="423863" cy="504825"/>
        </p:xfrm>
        <a:graphic>
          <a:graphicData uri="http://schemas.openxmlformats.org/presentationml/2006/ole">
            <mc:AlternateContent xmlns:mc="http://schemas.openxmlformats.org/markup-compatibility/2006">
              <mc:Choice xmlns:v="urn:schemas-microsoft-com:vml" Requires="v">
                <p:oleObj spid="_x0000_s13423" r:id="rId14" imgW="177800" imgH="215265" progId="Equation.3">
                  <p:embed/>
                </p:oleObj>
              </mc:Choice>
              <mc:Fallback>
                <p:oleObj r:id="rId14" imgW="177800" imgH="215265" progId="Equation.3">
                  <p:embed/>
                  <p:pic>
                    <p:nvPicPr>
                      <p:cNvPr id="0" name="图片 3107"/>
                      <p:cNvPicPr/>
                      <p:nvPr/>
                    </p:nvPicPr>
                    <p:blipFill>
                      <a:blip r:embed="rId15"/>
                      <a:stretch>
                        <a:fillRect/>
                      </a:stretch>
                    </p:blipFill>
                    <p:spPr>
                      <a:xfrm>
                        <a:off x="4719108" y="3063935"/>
                        <a:ext cx="423863" cy="504825"/>
                      </a:xfrm>
                      <a:prstGeom prst="rect">
                        <a:avLst/>
                      </a:prstGeom>
                      <a:noFill/>
                      <a:ln w="38100">
                        <a:noFill/>
                        <a:miter/>
                      </a:ln>
                    </p:spPr>
                  </p:pic>
                </p:oleObj>
              </mc:Fallback>
            </mc:AlternateContent>
          </a:graphicData>
        </a:graphic>
      </p:graphicFrame>
      <p:graphicFrame>
        <p:nvGraphicFramePr>
          <p:cNvPr id="11272" name="Object 17"/>
          <p:cNvGraphicFramePr/>
          <p:nvPr>
            <p:extLst>
              <p:ext uri="{D42A27DB-BD31-4B8C-83A1-F6EECF244321}">
                <p14:modId xmlns:p14="http://schemas.microsoft.com/office/powerpoint/2010/main" val="3453733594"/>
              </p:ext>
            </p:extLst>
          </p:nvPr>
        </p:nvGraphicFramePr>
        <p:xfrm>
          <a:off x="1693175" y="3604419"/>
          <a:ext cx="3552825" cy="550862"/>
        </p:xfrm>
        <a:graphic>
          <a:graphicData uri="http://schemas.openxmlformats.org/presentationml/2006/ole">
            <mc:AlternateContent xmlns:mc="http://schemas.openxmlformats.org/markup-compatibility/2006">
              <mc:Choice xmlns:v="urn:schemas-microsoft-com:vml" Requires="v">
                <p:oleObj spid="_x0000_s13424" r:id="rId16" imgW="1473200" imgH="228600" progId="Equation.3">
                  <p:embed/>
                </p:oleObj>
              </mc:Choice>
              <mc:Fallback>
                <p:oleObj r:id="rId16" imgW="1473200" imgH="228600" progId="Equation.3">
                  <p:embed/>
                  <p:pic>
                    <p:nvPicPr>
                      <p:cNvPr id="0" name="图片 3108"/>
                      <p:cNvPicPr/>
                      <p:nvPr/>
                    </p:nvPicPr>
                    <p:blipFill>
                      <a:blip r:embed="rId17"/>
                      <a:stretch>
                        <a:fillRect/>
                      </a:stretch>
                    </p:blipFill>
                    <p:spPr>
                      <a:xfrm>
                        <a:off x="1693175" y="3604419"/>
                        <a:ext cx="3552825" cy="55086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6"/>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2.2.5  </a:t>
            </a:r>
            <a:r>
              <a:rPr lang="zh-CN" altLang="en-US" dirty="0">
                <a:latin typeface="Times New Roman" panose="02020603050405020304" pitchFamily="18" charset="0"/>
              </a:rPr>
              <a:t>一阶谓词逻辑知识表示方法</a:t>
            </a:r>
          </a:p>
        </p:txBody>
      </p:sp>
      <p:sp>
        <p:nvSpPr>
          <p:cNvPr id="37892" name="Rectangle 7"/>
          <p:cNvSpPr>
            <a:spLocks noGrp="1"/>
          </p:cNvSpPr>
          <p:nvPr>
            <p:ph idx="1"/>
          </p:nvPr>
        </p:nvSpPr>
        <p:spPr>
          <a:xfrm>
            <a:off x="619760" y="908050"/>
            <a:ext cx="10942320" cy="2527300"/>
          </a:xfrm>
          <a:gradFill rotWithShape="0">
            <a:gsLst>
              <a:gs pos="0">
                <a:srgbClr val="CCFFFF">
                  <a:alpha val="100000"/>
                </a:srgbClr>
              </a:gs>
              <a:gs pos="100000">
                <a:schemeClr val="bg1">
                  <a:alpha val="100000"/>
                </a:schemeClr>
              </a:gs>
            </a:gsLst>
            <a:path path="rect">
              <a:fillToRect l="100000" t="100000"/>
            </a:path>
            <a:tileRect/>
          </a:gradFill>
          <a:ln>
            <a:solidFill>
              <a:srgbClr val="808080">
                <a:alpha val="100000"/>
              </a:srgbClr>
            </a:solidFill>
            <a:miter/>
          </a:ln>
        </p:spPr>
        <p:txBody>
          <a:bodyPr vert="horz" wrap="square" lIns="91440" tIns="45720" rIns="91440" bIns="45720" anchor="t"/>
          <a:lstStyle/>
          <a:p>
            <a:pPr marL="571500" indent="-571500">
              <a:spcBef>
                <a:spcPct val="30000"/>
              </a:spcBef>
            </a:pPr>
            <a:r>
              <a:rPr lang="zh-CN" altLang="en-US" sz="2600" b="1" dirty="0">
                <a:latin typeface="Times New Roman" panose="02020603050405020304" pitchFamily="18" charset="0"/>
              </a:rPr>
              <a:t>谓词公式表示知识的步骤：</a:t>
            </a:r>
          </a:p>
          <a:p>
            <a:pPr marL="967105" lvl="1" indent="-495935">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）定义谓词及个体。</a:t>
            </a:r>
          </a:p>
          <a:p>
            <a:pPr marL="967105" lvl="1" indent="-495935">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）变元赋值。</a:t>
            </a:r>
          </a:p>
          <a:p>
            <a:pPr marL="967105" lvl="1" indent="-495935">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）用连接词连接各个谓词，形成谓词公式</a:t>
            </a:r>
            <a:r>
              <a:rPr lang="zh-CN" altLang="en-US" sz="2800" b="1" dirty="0">
                <a:solidFill>
                  <a:schemeClr val="tx1"/>
                </a:solidFill>
                <a:latin typeface="Times New Roman" panose="02020603050405020304" pitchFamily="18" charset="0"/>
              </a:rPr>
              <a:t>。</a:t>
            </a:r>
          </a:p>
        </p:txBody>
      </p:sp>
      <p:sp>
        <p:nvSpPr>
          <p:cNvPr id="378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36</a:t>
            </a:fld>
            <a:endParaRPr lang="ja-JP" altLang="en-US" dirty="0">
              <a:solidFill>
                <a:srgbClr val="A50021"/>
              </a:solidFill>
              <a:ea typeface="MS PGothic" panose="020B0600070205080204" pitchFamily="34" charset="-128"/>
            </a:endParaRPr>
          </a:p>
        </p:txBody>
      </p:sp>
      <p:sp>
        <p:nvSpPr>
          <p:cNvPr id="37893" name="Rectangle 8"/>
          <p:cNvSpPr/>
          <p:nvPr/>
        </p:nvSpPr>
        <p:spPr>
          <a:xfrm>
            <a:off x="619760" y="3667126"/>
            <a:ext cx="10942320" cy="280352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nSpc>
                <a:spcPct val="120000"/>
              </a:lnSpc>
              <a:buClr>
                <a:schemeClr val="accent2"/>
              </a:buClr>
              <a:buFont typeface="Wingdings" panose="05000000000000000000" pitchFamily="2" charset="2"/>
              <a:buChar cha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例</a:t>
            </a:r>
            <a:r>
              <a:rPr lang="zh-CN" altLang="en-US" sz="2400" b="1" dirty="0">
                <a:latin typeface="Times New Roman" panose="02020603050405020304" pitchFamily="18" charset="0"/>
                <a:cs typeface="Times New Roman" panose="02020603050405020304" pitchFamily="18" charset="0"/>
              </a:rPr>
              <a:t>如： </a:t>
            </a:r>
            <a:r>
              <a:rPr lang="zh-CN" altLang="en-US" sz="2400" b="1" dirty="0">
                <a:latin typeface="Times New Roman" panose="02020603050405020304" pitchFamily="18" charset="0"/>
              </a:rPr>
              <a:t>用一阶谓词逻辑表示下列关系数据库。</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120000"/>
              </a:lnSpc>
              <a:spcBef>
                <a:spcPct val="20000"/>
              </a:spcBef>
              <a:buClr>
                <a:schemeClr val="accent2"/>
              </a:buClr>
              <a:buFont typeface="Wingdings" panose="05000000000000000000" pitchFamily="2" charset="2"/>
              <a:buNone/>
            </a:pPr>
            <a:r>
              <a:rPr lang="zh-CN" altLang="en-US" sz="2400" b="1" dirty="0">
                <a:latin typeface="Times New Roman" panose="02020603050405020304" pitchFamily="18" charset="0"/>
              </a:rPr>
              <a:t>住户</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房间</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电话号码</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房间</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120000"/>
              </a:lnSpc>
              <a:buClr>
                <a:schemeClr val="accent2"/>
              </a:buClr>
              <a:buFont typeface="Wingdings" panose="05000000000000000000" pitchFamily="2" charset="2"/>
              <a:buNone/>
            </a:pPr>
            <a:r>
              <a:rPr lang="en-US" altLang="zh-CN" sz="2400" b="1" dirty="0">
                <a:solidFill>
                  <a:srgbClr val="0000FF"/>
                </a:solidFill>
                <a:latin typeface="Times New Roman" panose="02020603050405020304" pitchFamily="18" charset="0"/>
                <a:cs typeface="Times New Roman" panose="02020603050405020304" pitchFamily="18" charset="0"/>
              </a:rPr>
              <a:t>Zhang            201                    491                 201</a:t>
            </a:r>
          </a:p>
          <a:p>
            <a:pPr lvl="2" eaLnBrk="1" hangingPunct="1">
              <a:lnSpc>
                <a:spcPct val="120000"/>
              </a:lnSpc>
              <a:buClr>
                <a:schemeClr val="accent2"/>
              </a:buClr>
              <a:buFont typeface="Wingdings" panose="05000000000000000000" pitchFamily="2" charset="2"/>
              <a:buNone/>
            </a:pPr>
            <a:r>
              <a:rPr lang="en-US" altLang="zh-CN" sz="2400" b="1" dirty="0">
                <a:solidFill>
                  <a:srgbClr val="0000FF"/>
                </a:solidFill>
                <a:latin typeface="Times New Roman" panose="02020603050405020304" pitchFamily="18" charset="0"/>
                <a:cs typeface="Times New Roman" panose="02020603050405020304" pitchFamily="18" charset="0"/>
              </a:rPr>
              <a:t>Li                   201                    492                 201</a:t>
            </a:r>
          </a:p>
          <a:p>
            <a:pPr lvl="2" eaLnBrk="1" hangingPunct="1">
              <a:lnSpc>
                <a:spcPct val="120000"/>
              </a:lnSpc>
              <a:buClr>
                <a:schemeClr val="accent2"/>
              </a:buClr>
              <a:buFont typeface="Wingdings" panose="05000000000000000000" pitchFamily="2" charset="2"/>
              <a:buNone/>
            </a:pPr>
            <a:r>
              <a:rPr lang="en-US" altLang="zh-CN" sz="2400" b="1" dirty="0">
                <a:solidFill>
                  <a:srgbClr val="0000FF"/>
                </a:solidFill>
                <a:latin typeface="Times New Roman" panose="02020603050405020304" pitchFamily="18" charset="0"/>
                <a:cs typeface="Times New Roman" panose="02020603050405020304" pitchFamily="18" charset="0"/>
              </a:rPr>
              <a:t>Wang             202                    451                 202</a:t>
            </a:r>
          </a:p>
          <a:p>
            <a:pPr lvl="2" eaLnBrk="1" hangingPunct="1">
              <a:lnSpc>
                <a:spcPct val="120000"/>
              </a:lnSpc>
              <a:buClr>
                <a:schemeClr val="accent2"/>
              </a:buClr>
              <a:buFont typeface="Wingdings" panose="05000000000000000000" pitchFamily="2" charset="2"/>
              <a:buNone/>
            </a:pPr>
            <a:r>
              <a:rPr lang="en-US" altLang="zh-CN" sz="2400" b="1" dirty="0">
                <a:solidFill>
                  <a:srgbClr val="0000FF"/>
                </a:solidFill>
                <a:latin typeface="Times New Roman" panose="02020603050405020304" pitchFamily="18" charset="0"/>
                <a:cs typeface="Times New Roman" panose="02020603050405020304" pitchFamily="18" charset="0"/>
              </a:rPr>
              <a:t>Zhao              203                    451                 203</a:t>
            </a:r>
            <a:endParaRPr lang="en-US" altLang="zh-CN" sz="2400" b="1" dirty="0">
              <a:solidFill>
                <a:srgbClr val="0000FF"/>
              </a:solidFill>
              <a:latin typeface="Times New Roman" panose="02020603050405020304" pitchFamily="18" charset="0"/>
              <a:ea typeface="Times New Roman" panose="02020603050405020304" pitchFamily="18" charset="0"/>
            </a:endParaRPr>
          </a:p>
        </p:txBody>
      </p:sp>
      <p:sp>
        <p:nvSpPr>
          <p:cNvPr id="37894" name="Line 9"/>
          <p:cNvSpPr/>
          <p:nvPr/>
        </p:nvSpPr>
        <p:spPr>
          <a:xfrm>
            <a:off x="4622800" y="4378960"/>
            <a:ext cx="0" cy="1944688"/>
          </a:xfrm>
          <a:prstGeom prst="line">
            <a:avLst/>
          </a:prstGeom>
          <a:ln w="25400" cap="flat" cmpd="sng">
            <a:solidFill>
              <a:schemeClr val="accent2"/>
            </a:solidFill>
            <a:prstDash val="dash"/>
            <a:headEnd type="none" w="med" len="med"/>
            <a:tailEnd type="none" w="med" len="med"/>
          </a:ln>
        </p:spPr>
      </p:sp>
      <p:sp>
        <p:nvSpPr>
          <p:cNvPr id="28682" name="AutoShape 10"/>
          <p:cNvSpPr/>
          <p:nvPr/>
        </p:nvSpPr>
        <p:spPr>
          <a:xfrm>
            <a:off x="1785304" y="4868864"/>
            <a:ext cx="2744787" cy="885825"/>
          </a:xfrm>
          <a:prstGeom prst="cloudCallout">
            <a:avLst>
              <a:gd name="adj1" fmla="val -9514"/>
              <a:gd name="adj2" fmla="val -96597"/>
            </a:avLst>
          </a:prstGeom>
          <a:solidFill>
            <a:srgbClr val="CCFFFF"/>
          </a:solidFill>
          <a:ln w="9525" cap="flat" cmpd="sng">
            <a:solidFill>
              <a:schemeClr val="tx1"/>
            </a:solidFill>
            <a:prstDash val="solid"/>
            <a:headEnd type="none" w="med" len="med"/>
            <a:tailEnd type="none" w="med" len="med"/>
          </a:ln>
        </p:spPr>
        <p:txBody>
          <a:bodyPr/>
          <a:lstStyle/>
          <a:p>
            <a:pPr algn="ctr"/>
            <a:r>
              <a:rPr lang="en-US" altLang="zh-CN" sz="2400" b="1" i="1" dirty="0">
                <a:latin typeface="Times New Roman" panose="02020603050405020304" pitchFamily="18" charset="0"/>
              </a:rPr>
              <a:t>Occupant</a:t>
            </a:r>
          </a:p>
        </p:txBody>
      </p:sp>
      <p:sp>
        <p:nvSpPr>
          <p:cNvPr id="28683" name="AutoShape 11"/>
          <p:cNvSpPr/>
          <p:nvPr/>
        </p:nvSpPr>
        <p:spPr>
          <a:xfrm>
            <a:off x="5692141" y="4799968"/>
            <a:ext cx="2933700" cy="885825"/>
          </a:xfrm>
          <a:prstGeom prst="cloudCallout">
            <a:avLst>
              <a:gd name="adj1" fmla="val -20509"/>
              <a:gd name="adj2" fmla="val -84944"/>
            </a:avLst>
          </a:prstGeom>
          <a:solidFill>
            <a:srgbClr val="CCFFFF"/>
          </a:solidFill>
          <a:ln w="9525" cap="flat" cmpd="sng">
            <a:solidFill>
              <a:schemeClr val="tx1"/>
            </a:solidFill>
            <a:prstDash val="solid"/>
            <a:headEnd type="none" w="med" len="med"/>
            <a:tailEnd type="none" w="med" len="med"/>
          </a:ln>
        </p:spPr>
        <p:txBody>
          <a:bodyPr/>
          <a:lstStyle/>
          <a:p>
            <a:pPr algn="ctr"/>
            <a:r>
              <a:rPr lang="en-US" altLang="zh-CN" sz="2400" b="1" i="1" dirty="0">
                <a:latin typeface="Times New Roman" panose="02020603050405020304" pitchFamily="18" charset="0"/>
              </a:rPr>
              <a:t>Telephone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 calcmode="lin" valueType="num">
                                      <p:cBhvr>
                                        <p:cTn id="7" dur="500" fill="hold"/>
                                        <p:tgtEl>
                                          <p:spTgt spid="28682"/>
                                        </p:tgtEl>
                                        <p:attrNameLst>
                                          <p:attrName>ppt_x</p:attrName>
                                        </p:attrNameLst>
                                      </p:cBhvr>
                                      <p:tavLst>
                                        <p:tav tm="0">
                                          <p:val>
                                            <p:strVal val="#ppt_x"/>
                                          </p:val>
                                        </p:tav>
                                        <p:tav tm="100000">
                                          <p:val>
                                            <p:strVal val="#ppt_x"/>
                                          </p:val>
                                        </p:tav>
                                      </p:tavLst>
                                    </p:anim>
                                    <p:anim calcmode="lin" valueType="num">
                                      <p:cBhvr>
                                        <p:cTn id="8" dur="500" fill="hold"/>
                                        <p:tgtEl>
                                          <p:spTgt spid="28682"/>
                                        </p:tgtEl>
                                        <p:attrNameLst>
                                          <p:attrName>ppt_y</p:attrName>
                                        </p:attrNameLst>
                                      </p:cBhvr>
                                      <p:tavLst>
                                        <p:tav tm="0">
                                          <p:val>
                                            <p:strVal val="#ppt_y-#ppt_h/2"/>
                                          </p:val>
                                        </p:tav>
                                        <p:tav tm="100000">
                                          <p:val>
                                            <p:strVal val="#ppt_y"/>
                                          </p:val>
                                        </p:tav>
                                      </p:tavLst>
                                    </p:anim>
                                    <p:anim calcmode="lin" valueType="num">
                                      <p:cBhvr>
                                        <p:cTn id="9" dur="500" fill="hold"/>
                                        <p:tgtEl>
                                          <p:spTgt spid="28682"/>
                                        </p:tgtEl>
                                        <p:attrNameLst>
                                          <p:attrName>ppt_w</p:attrName>
                                        </p:attrNameLst>
                                      </p:cBhvr>
                                      <p:tavLst>
                                        <p:tav tm="0">
                                          <p:val>
                                            <p:strVal val="#ppt_w"/>
                                          </p:val>
                                        </p:tav>
                                        <p:tav tm="100000">
                                          <p:val>
                                            <p:strVal val="#ppt_w"/>
                                          </p:val>
                                        </p:tav>
                                      </p:tavLst>
                                    </p:anim>
                                    <p:anim calcmode="lin" valueType="num">
                                      <p:cBhvr>
                                        <p:cTn id="10" dur="500" fill="hold"/>
                                        <p:tgtEl>
                                          <p:spTgt spid="2868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8683"/>
                                        </p:tgtEl>
                                        <p:attrNameLst>
                                          <p:attrName>style.visibility</p:attrName>
                                        </p:attrNameLst>
                                      </p:cBhvr>
                                      <p:to>
                                        <p:strVal val="visible"/>
                                      </p:to>
                                    </p:set>
                                    <p:anim calcmode="lin" valueType="num">
                                      <p:cBhvr>
                                        <p:cTn id="15" dur="500" fill="hold"/>
                                        <p:tgtEl>
                                          <p:spTgt spid="28683"/>
                                        </p:tgtEl>
                                        <p:attrNameLst>
                                          <p:attrName>ppt_x</p:attrName>
                                        </p:attrNameLst>
                                      </p:cBhvr>
                                      <p:tavLst>
                                        <p:tav tm="0">
                                          <p:val>
                                            <p:strVal val="#ppt_x"/>
                                          </p:val>
                                        </p:tav>
                                        <p:tav tm="100000">
                                          <p:val>
                                            <p:strVal val="#ppt_x"/>
                                          </p:val>
                                        </p:tav>
                                      </p:tavLst>
                                    </p:anim>
                                    <p:anim calcmode="lin" valueType="num">
                                      <p:cBhvr>
                                        <p:cTn id="16" dur="500" fill="hold"/>
                                        <p:tgtEl>
                                          <p:spTgt spid="28683"/>
                                        </p:tgtEl>
                                        <p:attrNameLst>
                                          <p:attrName>ppt_y</p:attrName>
                                        </p:attrNameLst>
                                      </p:cBhvr>
                                      <p:tavLst>
                                        <p:tav tm="0">
                                          <p:val>
                                            <p:strVal val="#ppt_y-#ppt_h/2"/>
                                          </p:val>
                                        </p:tav>
                                        <p:tav tm="100000">
                                          <p:val>
                                            <p:strVal val="#ppt_y"/>
                                          </p:val>
                                        </p:tav>
                                      </p:tavLst>
                                    </p:anim>
                                    <p:anim calcmode="lin" valueType="num">
                                      <p:cBhvr>
                                        <p:cTn id="17" dur="500" fill="hold"/>
                                        <p:tgtEl>
                                          <p:spTgt spid="28683"/>
                                        </p:tgtEl>
                                        <p:attrNameLst>
                                          <p:attrName>ppt_w</p:attrName>
                                        </p:attrNameLst>
                                      </p:cBhvr>
                                      <p:tavLst>
                                        <p:tav tm="0">
                                          <p:val>
                                            <p:strVal val="#ppt_w"/>
                                          </p:val>
                                        </p:tav>
                                        <p:tav tm="100000">
                                          <p:val>
                                            <p:strVal val="#ppt_w"/>
                                          </p:val>
                                        </p:tav>
                                      </p:tavLst>
                                    </p:anim>
                                    <p:anim calcmode="lin" valueType="num">
                                      <p:cBhvr>
                                        <p:cTn id="18" dur="500" fill="hold"/>
                                        <p:tgtEl>
                                          <p:spTgt spid="2868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animBg="1"/>
      <p:bldP spid="2868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Grp="1"/>
          </p:cNvSpPr>
          <p:nvPr>
            <p:ph type="title"/>
          </p:nvPr>
        </p:nvSpPr>
        <p:spPr>
          <a:ln/>
        </p:spPr>
        <p:txBody>
          <a:bodyPr vert="horz" wrap="square" lIns="91440" tIns="45720" rIns="91440" bIns="45720" anchor="b"/>
          <a:lstStyle/>
          <a:p>
            <a:pPr eaLnBrk="1" hangingPunct="1"/>
            <a:endParaRPr lang="zh-CN" altLang="zh-CN" dirty="0">
              <a:latin typeface="Times New Roman" panose="02020603050405020304" pitchFamily="18" charset="0"/>
            </a:endParaRPr>
          </a:p>
        </p:txBody>
      </p:sp>
      <p:sp>
        <p:nvSpPr>
          <p:cNvPr id="143367" name="Rectangle 7"/>
          <p:cNvSpPr>
            <a:spLocks noGrp="1"/>
          </p:cNvSpPr>
          <p:nvPr>
            <p:ph idx="1"/>
          </p:nvPr>
        </p:nvSpPr>
        <p:spPr>
          <a:xfrm>
            <a:off x="579120" y="1022351"/>
            <a:ext cx="10942320" cy="5400675"/>
          </a:xfrm>
          <a:ln/>
        </p:spPr>
        <p:txBody>
          <a:bodyPr vert="horz" wrap="square" lIns="91440" tIns="45720" rIns="91440" bIns="45720" anchor="t"/>
          <a:lstStyle/>
          <a:p>
            <a:pPr algn="just" eaLnBrk="1" hangingPunct="1">
              <a:lnSpc>
                <a:spcPct val="110000"/>
              </a:lnSpc>
              <a:spcBef>
                <a:spcPct val="30000"/>
              </a:spcBef>
              <a:buFont typeface="Wingdings" panose="05000000000000000000" pitchFamily="2" charset="2"/>
              <a:buChar char="§"/>
            </a:pPr>
            <a:r>
              <a:rPr lang="zh-CN" altLang="en-US" sz="2900" b="1" dirty="0">
                <a:solidFill>
                  <a:srgbClr val="0000FF"/>
                </a:solidFill>
                <a:latin typeface="Times New Roman" panose="02020603050405020304" pitchFamily="18" charset="0"/>
              </a:rPr>
              <a:t>用一阶谓词表示：</a:t>
            </a:r>
            <a:endParaRPr lang="zh-CN" altLang="en-US" sz="2900" b="1" dirty="0">
              <a:solidFill>
                <a:srgbClr val="0000FF"/>
              </a:solidFill>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Zhang </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Li</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202</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Zhao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203</a:t>
            </a:r>
            <a:r>
              <a:rPr lang="zh-CN" altLang="en-US" dirty="0">
                <a:latin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492</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451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202</a:t>
            </a:r>
            <a:r>
              <a:rPr lang="zh-CN" altLang="en-US" dirty="0">
                <a:latin typeface="Times New Roman" panose="02020603050405020304" pitchFamily="18" charset="0"/>
              </a:rPr>
              <a:t>）</a:t>
            </a: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451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203</a:t>
            </a:r>
            <a:r>
              <a:rPr lang="zh-CN" altLang="en-US" dirty="0">
                <a:latin typeface="Times New Roman" panose="02020603050405020304" pitchFamily="18" charset="0"/>
              </a:rPr>
              <a:t>）</a:t>
            </a:r>
          </a:p>
        </p:txBody>
      </p:sp>
      <p:sp>
        <p:nvSpPr>
          <p:cNvPr id="389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37</a:t>
            </a:fld>
            <a:endParaRPr lang="ja-JP" altLang="en-US" dirty="0">
              <a:solidFill>
                <a:srgbClr val="A50021"/>
              </a:solidFill>
              <a:ea typeface="MS PGothic" panose="020B0600070205080204" pitchFamily="34" charset="-128"/>
            </a:endParaRPr>
          </a:p>
        </p:txBody>
      </p:sp>
      <p:sp>
        <p:nvSpPr>
          <p:cNvPr id="38917" name="Rectangle 8"/>
          <p:cNvSpPr/>
          <p:nvPr/>
        </p:nvSpPr>
        <p:spPr>
          <a:xfrm>
            <a:off x="0" y="0"/>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2.2.5  </a:t>
            </a:r>
            <a:r>
              <a:rPr lang="zh-CN" altLang="en-US" sz="3600" dirty="0">
                <a:solidFill>
                  <a:schemeClr val="bg1"/>
                </a:solidFill>
                <a:latin typeface="Times New Roman" panose="02020603050405020304" pitchFamily="18" charset="0"/>
                <a:ea typeface="黑体" panose="02010609060101010101" pitchFamily="2" charset="-122"/>
              </a:rPr>
              <a:t>一阶谓词逻辑知识表示方法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336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336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4336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43367">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43367">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43367">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43367">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433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build="p" advAuto="100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7"/>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2.2.6  </a:t>
            </a:r>
            <a:r>
              <a:rPr lang="zh-CN" altLang="en-US" dirty="0">
                <a:latin typeface="Times New Roman" panose="02020603050405020304" pitchFamily="18" charset="0"/>
              </a:rPr>
              <a:t>一阶谓词逻辑表示法的特点</a:t>
            </a:r>
          </a:p>
        </p:txBody>
      </p:sp>
      <p:sp>
        <p:nvSpPr>
          <p:cNvPr id="39940" name="Rectangle 8"/>
          <p:cNvSpPr>
            <a:spLocks noGrp="1"/>
          </p:cNvSpPr>
          <p:nvPr>
            <p:ph idx="1"/>
          </p:nvPr>
        </p:nvSpPr>
        <p:spPr>
          <a:xfrm>
            <a:off x="690880" y="908050"/>
            <a:ext cx="5154295" cy="2686050"/>
          </a:xfrm>
          <a:gradFill rotWithShape="0">
            <a:gsLst>
              <a:gs pos="0">
                <a:srgbClr val="CCFFCC">
                  <a:alpha val="100000"/>
                </a:srgbClr>
              </a:gs>
              <a:gs pos="100000">
                <a:schemeClr val="bg1">
                  <a:alpha val="100000"/>
                </a:schemeClr>
              </a:gs>
            </a:gsLst>
            <a:path path="rect">
              <a:fillToRect l="100000" t="100000"/>
            </a:path>
            <a:tileRect/>
          </a:gradFill>
          <a:ln>
            <a:solidFill>
              <a:srgbClr val="969696">
                <a:alpha val="100000"/>
              </a:srgbClr>
            </a:solidFill>
            <a:miter/>
          </a:ln>
        </p:spPr>
        <p:txBody>
          <a:bodyPr vert="horz" wrap="square" lIns="91440" tIns="45720" rIns="91440" bIns="45720" anchor="t">
            <a:normAutofit/>
          </a:bodyPr>
          <a:lstStyle/>
          <a:p>
            <a:pPr marL="495300" indent="-495300">
              <a:lnSpc>
                <a:spcPct val="110000"/>
              </a:lnSpc>
              <a:spcBef>
                <a:spcPct val="50000"/>
              </a:spcBef>
            </a:pPr>
            <a:r>
              <a:rPr lang="zh-CN" altLang="en-US" sz="2600" b="1" dirty="0">
                <a:solidFill>
                  <a:srgbClr val="0000FF"/>
                </a:solidFill>
                <a:latin typeface="Times New Roman" panose="02020603050405020304" pitchFamily="18" charset="0"/>
              </a:rPr>
              <a:t>优点：</a:t>
            </a:r>
          </a:p>
          <a:p>
            <a:pPr lvl="1" eaLnBrk="1" hangingPunct="1">
              <a:lnSpc>
                <a:spcPct val="120000"/>
              </a:lnSpc>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自然性</a:t>
            </a:r>
          </a:p>
          <a:p>
            <a:pPr lvl="1" eaLnBrk="1" hangingPunct="1">
              <a:lnSpc>
                <a:spcPct val="120000"/>
              </a:lnSpc>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精确性</a:t>
            </a:r>
          </a:p>
          <a:p>
            <a:pPr lvl="1" eaLnBrk="1" hangingPunct="1">
              <a:lnSpc>
                <a:spcPct val="120000"/>
              </a:lnSpc>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严密性</a:t>
            </a:r>
          </a:p>
          <a:p>
            <a:pPr lvl="1" eaLnBrk="1" hangingPunct="1">
              <a:lnSpc>
                <a:spcPct val="120000"/>
              </a:lnSpc>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容易实现</a:t>
            </a:r>
          </a:p>
        </p:txBody>
      </p:sp>
      <p:sp>
        <p:nvSpPr>
          <p:cNvPr id="399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38</a:t>
            </a:fld>
            <a:endParaRPr lang="ja-JP" altLang="en-US" dirty="0">
              <a:solidFill>
                <a:srgbClr val="A50021"/>
              </a:solidFill>
              <a:ea typeface="MS PGothic" panose="020B0600070205080204" pitchFamily="34" charset="-128"/>
            </a:endParaRPr>
          </a:p>
        </p:txBody>
      </p:sp>
      <p:sp>
        <p:nvSpPr>
          <p:cNvPr id="39941" name="Text Box 9"/>
          <p:cNvSpPr txBox="1"/>
          <p:nvPr/>
        </p:nvSpPr>
        <p:spPr>
          <a:xfrm>
            <a:off x="690880" y="3792539"/>
            <a:ext cx="10932160" cy="2720975"/>
          </a:xfrm>
          <a:prstGeom prst="rect">
            <a:avLst/>
          </a:prstGeom>
          <a:gradFill rotWithShape="0">
            <a:gsLst>
              <a:gs pos="0">
                <a:srgbClr val="FFFF99"/>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marL="342900" indent="-342900">
              <a:spcBef>
                <a:spcPct val="50000"/>
              </a:spcBef>
              <a:buClr>
                <a:schemeClr val="accent2"/>
              </a:buClr>
              <a:buFont typeface="Wingdings" panose="05000000000000000000" pitchFamily="2" charset="2"/>
              <a:buChar char="q"/>
            </a:pPr>
            <a:r>
              <a:rPr lang="en-US" altLang="zh-CN" sz="2600" b="1" dirty="0">
                <a:latin typeface="宋体" panose="02010600030101010101" pitchFamily="2" charset="-122"/>
              </a:rPr>
              <a:t> </a:t>
            </a:r>
            <a:r>
              <a:rPr lang="zh-CN" altLang="en-US" sz="2600" b="1" dirty="0">
                <a:latin typeface="宋体" panose="02010600030101010101" pitchFamily="2" charset="-122"/>
              </a:rPr>
              <a:t>应用：</a:t>
            </a:r>
          </a:p>
          <a:p>
            <a:pPr marL="342900" indent="-342900">
              <a:spcBef>
                <a:spcPct val="40000"/>
              </a:spcBef>
              <a:buClr>
                <a:schemeClr val="tx1"/>
              </a:buClr>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）自动问答系统（</a:t>
            </a:r>
            <a:r>
              <a:rPr lang="en-US" altLang="zh-CN" sz="2600" b="1" dirty="0">
                <a:latin typeface="Times New Roman" panose="02020603050405020304" pitchFamily="18" charset="0"/>
              </a:rPr>
              <a:t>Green</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QA3</a:t>
            </a:r>
            <a:r>
              <a:rPr lang="zh-CN" altLang="en-US" sz="2600" b="1" dirty="0">
                <a:latin typeface="Times New Roman" panose="02020603050405020304" pitchFamily="18" charset="0"/>
              </a:rPr>
              <a:t>系统）</a:t>
            </a:r>
          </a:p>
          <a:p>
            <a:pPr marL="342900" indent="-342900">
              <a:spcBef>
                <a:spcPct val="40000"/>
              </a:spcBef>
              <a:buClr>
                <a:schemeClr val="tx1"/>
              </a:buClr>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）机器人行动规划系统（</a:t>
            </a:r>
            <a:r>
              <a:rPr lang="en-US" altLang="zh-CN" sz="2600" b="1" dirty="0">
                <a:latin typeface="Times New Roman" panose="02020603050405020304" pitchFamily="18" charset="0"/>
              </a:rPr>
              <a:t>Fikes</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STRIPS</a:t>
            </a:r>
            <a:r>
              <a:rPr lang="zh-CN" altLang="en-US" sz="2600" b="1" dirty="0">
                <a:latin typeface="Times New Roman" panose="02020603050405020304" pitchFamily="18" charset="0"/>
              </a:rPr>
              <a:t>系统）</a:t>
            </a:r>
          </a:p>
          <a:p>
            <a:pPr marL="342900" indent="-342900">
              <a:spcBef>
                <a:spcPct val="40000"/>
              </a:spcBef>
              <a:buClr>
                <a:schemeClr val="tx1"/>
              </a:buClr>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）机器博弈系统（</a:t>
            </a:r>
            <a:r>
              <a:rPr lang="en-US" altLang="zh-CN" sz="2600" b="1" dirty="0">
                <a:latin typeface="Times New Roman" panose="02020603050405020304" pitchFamily="18" charset="0"/>
              </a:rPr>
              <a:t>Filman</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FOL</a:t>
            </a:r>
            <a:r>
              <a:rPr lang="zh-CN" altLang="en-US" sz="2600" b="1" dirty="0">
                <a:latin typeface="Times New Roman" panose="02020603050405020304" pitchFamily="18" charset="0"/>
              </a:rPr>
              <a:t>系统）</a:t>
            </a:r>
          </a:p>
          <a:p>
            <a:pPr marL="342900" indent="-342900">
              <a:spcBef>
                <a:spcPct val="40000"/>
              </a:spcBef>
              <a:buClr>
                <a:schemeClr val="tx1"/>
              </a:buClr>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）问题求解系统（</a:t>
            </a:r>
            <a:r>
              <a:rPr lang="en-US" altLang="zh-CN" sz="2600" b="1" dirty="0">
                <a:latin typeface="Times New Roman" panose="02020603050405020304" pitchFamily="18" charset="0"/>
              </a:rPr>
              <a:t>Kowalski</a:t>
            </a:r>
            <a:r>
              <a:rPr lang="zh-CN" altLang="en-US" sz="2600" b="1" dirty="0">
                <a:latin typeface="Times New Roman" panose="02020603050405020304" pitchFamily="18" charset="0"/>
              </a:rPr>
              <a:t>等设计的</a:t>
            </a:r>
            <a:r>
              <a:rPr lang="en-US" altLang="zh-CN" sz="2600" b="1" dirty="0">
                <a:latin typeface="Times New Roman" panose="02020603050405020304" pitchFamily="18" charset="0"/>
              </a:rPr>
              <a:t>PS</a:t>
            </a:r>
            <a:r>
              <a:rPr lang="zh-CN" altLang="en-US" sz="2600" b="1" dirty="0">
                <a:latin typeface="Times New Roman" panose="02020603050405020304" pitchFamily="18" charset="0"/>
              </a:rPr>
              <a:t>系统）</a:t>
            </a:r>
          </a:p>
        </p:txBody>
      </p:sp>
      <p:sp>
        <p:nvSpPr>
          <p:cNvPr id="39942" name="Rectangle 10"/>
          <p:cNvSpPr/>
          <p:nvPr/>
        </p:nvSpPr>
        <p:spPr>
          <a:xfrm>
            <a:off x="6042026" y="908051"/>
            <a:ext cx="5581014" cy="2701925"/>
          </a:xfrm>
          <a:prstGeom prst="rect">
            <a:avLst/>
          </a:prstGeom>
          <a:gradFill rotWithShape="0">
            <a:gsLst>
              <a:gs pos="0">
                <a:srgbClr val="CC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57200" indent="-457200">
              <a:lnSpc>
                <a:spcPct val="120000"/>
              </a:lnSpc>
              <a:spcBef>
                <a:spcPct val="20000"/>
              </a:spcBef>
              <a:buClr>
                <a:schemeClr val="accent2"/>
              </a:buClr>
              <a:buBlip>
                <a:blip r:embed="rId2"/>
              </a:buBlip>
            </a:pPr>
            <a:r>
              <a:rPr lang="en-US" altLang="zh-CN" sz="2600" dirty="0"/>
              <a:t> </a:t>
            </a:r>
            <a:r>
              <a:rPr lang="zh-CN" altLang="en-US" sz="2600" b="1" dirty="0">
                <a:solidFill>
                  <a:srgbClr val="0000FF"/>
                </a:solidFill>
              </a:rPr>
              <a:t>局限性：</a:t>
            </a:r>
          </a:p>
          <a:p>
            <a:pPr marL="860425" lvl="1" indent="-419100">
              <a:lnSpc>
                <a:spcPct val="120000"/>
              </a:lnSpc>
              <a:spcBef>
                <a:spcPct val="40000"/>
              </a:spcBef>
              <a:buClr>
                <a:schemeClr val="accent2"/>
              </a:buClr>
              <a:buFont typeface="Wingdings" panose="05000000000000000000" pitchFamily="2" charset="2"/>
              <a:buAutoNum type="circleNumDbPlain"/>
            </a:pPr>
            <a:r>
              <a:rPr lang="zh-CN" altLang="en-US" sz="2400" b="1" dirty="0"/>
              <a:t> 不能表示不确定的知识</a:t>
            </a:r>
          </a:p>
          <a:p>
            <a:pPr marL="860425" lvl="1" indent="-419100">
              <a:lnSpc>
                <a:spcPct val="120000"/>
              </a:lnSpc>
              <a:spcBef>
                <a:spcPct val="40000"/>
              </a:spcBef>
              <a:buClr>
                <a:schemeClr val="accent2"/>
              </a:buClr>
              <a:buFont typeface="Wingdings" panose="05000000000000000000" pitchFamily="2" charset="2"/>
              <a:buAutoNum type="circleNumDbPlain"/>
            </a:pPr>
            <a:r>
              <a:rPr lang="zh-CN" altLang="en-US" sz="2400" b="1" dirty="0"/>
              <a:t> 组合爆炸</a:t>
            </a:r>
            <a:endParaRPr lang="zh-CN" altLang="en-US" sz="2400" dirty="0"/>
          </a:p>
          <a:p>
            <a:pPr marL="860425" lvl="1" indent="-419100">
              <a:lnSpc>
                <a:spcPct val="120000"/>
              </a:lnSpc>
              <a:spcBef>
                <a:spcPct val="40000"/>
              </a:spcBef>
              <a:buClr>
                <a:schemeClr val="accent2"/>
              </a:buClr>
              <a:buFont typeface="Wingdings" panose="05000000000000000000" pitchFamily="2" charset="2"/>
              <a:buAutoNum type="circleNumDbPlain"/>
            </a:pPr>
            <a:r>
              <a:rPr lang="zh-CN" altLang="en-US" sz="2400" b="1" dirty="0"/>
              <a:t> 效率低</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p:cNvSpPr>
          <p:nvPr>
            <p:ph type="title"/>
          </p:nvPr>
        </p:nvSpPr>
        <p:spPr>
          <a:ln/>
        </p:spPr>
        <p:txBody>
          <a:bodyPr vert="horz" wrap="square" lIns="91440" tIns="45720" rIns="91440" bIns="45720" anchor="b"/>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40964" name="Rectangle 3"/>
          <p:cNvSpPr>
            <a:spLocks noGrp="1"/>
          </p:cNvSpPr>
          <p:nvPr>
            <p:ph idx="1"/>
          </p:nvPr>
        </p:nvSpPr>
        <p:spPr>
          <a:xfrm>
            <a:off x="477520" y="922339"/>
            <a:ext cx="11115040"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2.3  </a:t>
            </a:r>
            <a:r>
              <a:rPr lang="zh-CN" altLang="en-US" b="1" dirty="0">
                <a:solidFill>
                  <a:srgbClr val="0000FF"/>
                </a:solidFill>
                <a:latin typeface="Times New Roman" panose="02020603050405020304" pitchFamily="18" charset="0"/>
              </a:rPr>
              <a:t>产生式表示法</a:t>
            </a:r>
            <a:r>
              <a:rPr lang="zh-CN" altLang="en-US" b="1" dirty="0">
                <a:latin typeface="Times New Roman" panose="02020603050405020304" pitchFamily="18" charset="0"/>
              </a:rPr>
              <a:t> </a:t>
            </a: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smtClean="0">
              <a:latin typeface="Times New Roman" panose="02020603050405020304" pitchFamily="18" charset="0"/>
            </a:endParaRPr>
          </a:p>
          <a:p>
            <a:pPr>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语义网络表示</a:t>
            </a:r>
            <a:r>
              <a:rPr lang="zh-CN" altLang="en-US" b="1" dirty="0" smtClean="0">
                <a:latin typeface="Times New Roman" panose="02020603050405020304" pitchFamily="18" charset="0"/>
              </a:rPr>
              <a:t>法</a:t>
            </a:r>
            <a:endParaRPr lang="zh-CN" altLang="en-US" b="1" dirty="0">
              <a:latin typeface="Times New Roman" panose="02020603050405020304" pitchFamily="18" charset="0"/>
            </a:endParaRPr>
          </a:p>
          <a:p>
            <a:pPr eaLnBrk="1" hangingPunct="1"/>
            <a:endParaRPr lang="en-US" altLang="zh-CN" b="1" dirty="0">
              <a:latin typeface="Times New Roman" panose="02020603050405020304" pitchFamily="18" charset="0"/>
            </a:endParaRPr>
          </a:p>
        </p:txBody>
      </p:sp>
      <p:sp>
        <p:nvSpPr>
          <p:cNvPr id="409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39</a:t>
            </a:fld>
            <a:endParaRPr lang="ja-JP" altLang="en-US" dirty="0">
              <a:solidFill>
                <a:srgbClr val="A50021"/>
              </a:solidFill>
              <a:ea typeface="MS PGothic" panose="020B0600070205080204" pitchFamily="34" charset="-128"/>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a:ln/>
        </p:spPr>
        <p:txBody>
          <a:bodyPr vert="horz" wrap="square" lIns="91440" tIns="45720" rIns="91440" bIns="45720" anchor="b"/>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21508" name="Rectangle 3"/>
          <p:cNvSpPr>
            <a:spLocks noGrp="1"/>
          </p:cNvSpPr>
          <p:nvPr>
            <p:ph idx="1"/>
          </p:nvPr>
        </p:nvSpPr>
        <p:spPr>
          <a:xfrm>
            <a:off x="782320" y="922339"/>
            <a:ext cx="10901680" cy="5400675"/>
          </a:xfrm>
          <a:ln/>
        </p:spPr>
        <p:txBody>
          <a:bodyPr vert="horz" wrap="square" lIns="91440" tIns="45720" rIns="91440" bIns="45720" anchor="t"/>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2.1  </a:t>
            </a:r>
            <a:r>
              <a:rPr lang="zh-CN" altLang="en-US" b="1" dirty="0">
                <a:solidFill>
                  <a:srgbClr val="0000FF"/>
                </a:solidFill>
                <a:latin typeface="Times New Roman" panose="02020603050405020304" pitchFamily="18" charset="0"/>
              </a:rPr>
              <a:t>知识与知识表示的概念</a:t>
            </a:r>
            <a:r>
              <a:rPr lang="zh-CN" altLang="en-US" b="1" dirty="0">
                <a:latin typeface="Times New Roman" panose="02020603050405020304" pitchFamily="18" charset="0"/>
              </a:rPr>
              <a:t>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smtClean="0">
              <a:latin typeface="Times New Roman" panose="02020603050405020304" pitchFamily="18" charset="0"/>
            </a:endParaRPr>
          </a:p>
          <a:p>
            <a:pPr>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语义网络表示</a:t>
            </a:r>
            <a:r>
              <a:rPr lang="zh-CN" altLang="en-US" b="1" dirty="0" smtClean="0">
                <a:latin typeface="Times New Roman" panose="02020603050405020304" pitchFamily="18" charset="0"/>
              </a:rPr>
              <a:t>法</a:t>
            </a:r>
            <a:endParaRPr lang="en-US" altLang="zh-CN" b="1" dirty="0" smtClean="0">
              <a:latin typeface="Times New Roman" panose="02020603050405020304" pitchFamily="18" charset="0"/>
            </a:endParaRPr>
          </a:p>
          <a:p>
            <a:pPr eaLnBrk="1" hangingPunct="1">
              <a:lnSpc>
                <a:spcPct val="160000"/>
              </a:lnSpc>
            </a:pPr>
            <a:endParaRPr lang="zh-CN" altLang="en-US" b="1" dirty="0">
              <a:latin typeface="Times New Roman" panose="02020603050405020304" pitchFamily="18" charset="0"/>
            </a:endParaRPr>
          </a:p>
        </p:txBody>
      </p:sp>
      <p:sp>
        <p:nvSpPr>
          <p:cNvPr id="215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a:t>
            </a:fld>
            <a:endParaRPr lang="ja-JP" altLang="en-US" dirty="0">
              <a:solidFill>
                <a:srgbClr val="A50021"/>
              </a:solidFill>
              <a:ea typeface="MS PGothic" panose="020B0600070205080204" pitchFamily="34" charset="-128"/>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2.3  </a:t>
            </a:r>
            <a:r>
              <a:rPr lang="zh-CN" altLang="en-US" dirty="0">
                <a:latin typeface="Times New Roman" panose="02020603050405020304" pitchFamily="18" charset="0"/>
              </a:rPr>
              <a:t>产生式表示法</a:t>
            </a:r>
          </a:p>
        </p:txBody>
      </p:sp>
      <p:sp>
        <p:nvSpPr>
          <p:cNvPr id="41988" name="Rectangle 3"/>
          <p:cNvSpPr>
            <a:spLocks noGrp="1"/>
          </p:cNvSpPr>
          <p:nvPr>
            <p:ph idx="1"/>
          </p:nvPr>
        </p:nvSpPr>
        <p:spPr>
          <a:xfrm>
            <a:off x="538480" y="993776"/>
            <a:ext cx="11104880" cy="5400675"/>
          </a:xfrm>
          <a:ln/>
        </p:spPr>
        <p:txBody>
          <a:bodyPr vert="horz" wrap="square" lIns="91440" tIns="45720" rIns="91440" bIns="45720" anchor="t"/>
          <a:lstStyle/>
          <a:p>
            <a:pPr eaLnBrk="1" hangingPunct="1">
              <a:lnSpc>
                <a:spcPct val="140000"/>
              </a:lnSpc>
              <a:buBlip>
                <a:blip r:embed="rId3"/>
              </a:buBlip>
            </a:pPr>
            <a:r>
              <a:rPr lang="en-US" altLang="zh-CN" b="1" dirty="0">
                <a:latin typeface="Times New Roman" panose="02020603050405020304" pitchFamily="18" charset="0"/>
              </a:rPr>
              <a:t>2.3.1  </a:t>
            </a:r>
            <a:r>
              <a:rPr lang="zh-CN" altLang="en-US" b="1" dirty="0">
                <a:latin typeface="Times New Roman" panose="02020603050405020304" pitchFamily="18" charset="0"/>
              </a:rPr>
              <a:t>产生式</a:t>
            </a:r>
          </a:p>
          <a:p>
            <a:pPr eaLnBrk="1" hangingPunct="1">
              <a:lnSpc>
                <a:spcPct val="140000"/>
              </a:lnSpc>
              <a:buBlip>
                <a:blip r:embed="rId3"/>
              </a:buBlip>
            </a:pPr>
            <a:r>
              <a:rPr lang="en-US" altLang="zh-CN" b="1" dirty="0">
                <a:latin typeface="Times New Roman" panose="02020603050405020304" pitchFamily="18" charset="0"/>
              </a:rPr>
              <a:t>2.3.2  </a:t>
            </a:r>
            <a:r>
              <a:rPr lang="zh-CN" altLang="en-US" b="1" dirty="0">
                <a:latin typeface="Times New Roman" panose="02020603050405020304" pitchFamily="18" charset="0"/>
              </a:rPr>
              <a:t>产生式系统</a:t>
            </a:r>
          </a:p>
          <a:p>
            <a:pPr eaLnBrk="1" hangingPunct="1">
              <a:lnSpc>
                <a:spcPct val="140000"/>
              </a:lnSpc>
              <a:buBlip>
                <a:blip r:embed="rId3"/>
              </a:buBlip>
            </a:pPr>
            <a:r>
              <a:rPr lang="en-US" altLang="zh-CN" b="1" dirty="0">
                <a:latin typeface="Times New Roman" panose="02020603050405020304" pitchFamily="18" charset="0"/>
              </a:rPr>
              <a:t>2.3.3  </a:t>
            </a:r>
            <a:r>
              <a:rPr lang="zh-CN" altLang="en-US" b="1" dirty="0">
                <a:latin typeface="Times New Roman" panose="02020603050405020304" pitchFamily="18" charset="0"/>
              </a:rPr>
              <a:t>产生式系统</a:t>
            </a:r>
            <a:r>
              <a:rPr lang="en-US" altLang="zh-CN" b="1" dirty="0">
                <a:latin typeface="Times New Roman" panose="02020603050405020304" pitchFamily="18" charset="0"/>
              </a:rPr>
              <a:t>——</a:t>
            </a:r>
            <a:r>
              <a:rPr lang="zh-CN" altLang="en-US" b="1" dirty="0">
                <a:latin typeface="Times New Roman" panose="02020603050405020304" pitchFamily="18" charset="0"/>
              </a:rPr>
              <a:t>动物识别系统</a:t>
            </a:r>
          </a:p>
          <a:p>
            <a:pPr eaLnBrk="1" hangingPunct="1">
              <a:lnSpc>
                <a:spcPct val="140000"/>
              </a:lnSpc>
              <a:buBlip>
                <a:blip r:embed="rId3"/>
              </a:buBlip>
            </a:pPr>
            <a:r>
              <a:rPr lang="en-US" altLang="zh-CN" b="1" dirty="0">
                <a:latin typeface="Times New Roman" panose="02020603050405020304" pitchFamily="18" charset="0"/>
              </a:rPr>
              <a:t>2.3.4  </a:t>
            </a:r>
            <a:r>
              <a:rPr lang="zh-CN" altLang="en-US" b="1" dirty="0">
                <a:latin typeface="Times New Roman" panose="02020603050405020304" pitchFamily="18" charset="0"/>
              </a:rPr>
              <a:t>产生式表示法的特点</a:t>
            </a:r>
          </a:p>
        </p:txBody>
      </p:sp>
      <p:sp>
        <p:nvSpPr>
          <p:cNvPr id="419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40</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2.3.1  </a:t>
            </a:r>
            <a:r>
              <a:rPr lang="zh-CN" altLang="en-US" dirty="0">
                <a:latin typeface="Times New Roman" panose="02020603050405020304" pitchFamily="18" charset="0"/>
              </a:rPr>
              <a:t>产生式</a:t>
            </a:r>
          </a:p>
        </p:txBody>
      </p:sp>
      <p:sp>
        <p:nvSpPr>
          <p:cNvPr id="43012" name="Rectangle 3"/>
          <p:cNvSpPr>
            <a:spLocks noGrp="1"/>
          </p:cNvSpPr>
          <p:nvPr>
            <p:ph idx="1"/>
          </p:nvPr>
        </p:nvSpPr>
        <p:spPr>
          <a:xfrm>
            <a:off x="477520" y="1308100"/>
            <a:ext cx="11216640" cy="4268788"/>
          </a:xfrm>
          <a:ln/>
        </p:spPr>
        <p:txBody>
          <a:bodyPr vert="horz" wrap="square" lIns="91440" tIns="45720" rIns="91440" bIns="45720" anchor="t"/>
          <a:lstStyle/>
          <a:p>
            <a:pPr marL="571500" indent="-571500" algn="just"/>
            <a:r>
              <a:rPr lang="en-US" altLang="zh-CN" b="1" dirty="0">
                <a:latin typeface="Times New Roman" panose="02020603050405020304" pitchFamily="18" charset="0"/>
              </a:rPr>
              <a:t>“</a:t>
            </a:r>
            <a:r>
              <a:rPr lang="zh-CN" altLang="en-US" b="1" dirty="0">
                <a:latin typeface="宋体" panose="02010600030101010101" pitchFamily="2" charset="-122"/>
              </a:rPr>
              <a:t>产生式</a:t>
            </a:r>
            <a:r>
              <a:rPr lang="zh-CN" altLang="en-US" b="1" dirty="0">
                <a:latin typeface="Times New Roman" panose="02020603050405020304" pitchFamily="18" charset="0"/>
              </a:rPr>
              <a:t>”</a:t>
            </a:r>
            <a:r>
              <a:rPr lang="zh-CN" altLang="en-US"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1943</a:t>
            </a:r>
            <a:r>
              <a:rPr lang="zh-CN" altLang="en-US" b="1" dirty="0">
                <a:latin typeface="宋体" panose="02010600030101010101" pitchFamily="2" charset="-122"/>
              </a:rPr>
              <a:t>年，美国数学家波斯特（</a:t>
            </a:r>
            <a:r>
              <a:rPr lang="en-US" altLang="zh-CN" b="1" dirty="0">
                <a:latin typeface="Times New Roman" panose="02020603050405020304" pitchFamily="18" charset="0"/>
                <a:cs typeface="Times New Roman" panose="02020603050405020304" pitchFamily="18" charset="0"/>
              </a:rPr>
              <a:t>E. Post</a:t>
            </a:r>
            <a:r>
              <a:rPr lang="zh-CN" altLang="en-US" b="1" dirty="0">
                <a:latin typeface="宋体" panose="02010600030101010101" pitchFamily="2" charset="-122"/>
              </a:rPr>
              <a:t>）首先提出。</a:t>
            </a:r>
            <a:r>
              <a:rPr lang="zh-CN" altLang="en-US" b="1" dirty="0"/>
              <a:t> </a:t>
            </a:r>
          </a:p>
          <a:p>
            <a:pPr marL="571500" indent="-571500" algn="just">
              <a:spcBef>
                <a:spcPct val="50000"/>
              </a:spcBef>
              <a:spcAft>
                <a:spcPct val="50000"/>
              </a:spcAft>
            </a:pPr>
            <a:r>
              <a:rPr lang="en-US" altLang="zh-CN" b="1" dirty="0">
                <a:latin typeface="Times New Roman" panose="02020603050405020304" pitchFamily="18" charset="0"/>
                <a:cs typeface="Times New Roman" panose="02020603050405020304" pitchFamily="18" charset="0"/>
              </a:rPr>
              <a:t>1972</a:t>
            </a:r>
            <a:r>
              <a:rPr lang="zh-CN" altLang="en-US" b="1" dirty="0">
                <a:latin typeface="宋体" panose="02010600030101010101" pitchFamily="2" charset="-122"/>
              </a:rPr>
              <a:t>年，纽厄尔和西蒙在研究人类的认知模型中开发了基于规则的产生式系统。</a:t>
            </a:r>
          </a:p>
          <a:p>
            <a:pPr marL="571500" indent="-571500" algn="just"/>
            <a:r>
              <a:rPr lang="zh-CN" altLang="en-US" b="1" dirty="0"/>
              <a:t>产生式通常用于表示事实、规则以及它们的不确定性度量，适合于表示事实性知识和规则性知识。</a:t>
            </a:r>
          </a:p>
        </p:txBody>
      </p:sp>
      <p:sp>
        <p:nvSpPr>
          <p:cNvPr id="430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41</a:t>
            </a:fld>
            <a:endParaRPr lang="ja-JP" altLang="en-US" dirty="0">
              <a:solidFill>
                <a:srgbClr val="A50021"/>
              </a:solidFill>
              <a:ea typeface="MS PGothic" panose="020B0600070205080204" pitchFamily="34" charset="-128"/>
            </a:endParaRPr>
          </a:p>
        </p:txBody>
      </p:sp>
      <p:sp>
        <p:nvSpPr>
          <p:cNvPr id="43013" name="Rectangle 5"/>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43014" name="Rectangle 7"/>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12297" name="Rectangle 13"/>
          <p:cNvSpPr>
            <a:spLocks noGrp="1"/>
          </p:cNvSpPr>
          <p:nvPr>
            <p:ph idx="1"/>
          </p:nvPr>
        </p:nvSpPr>
        <p:spPr>
          <a:xfrm>
            <a:off x="629920" y="4579938"/>
            <a:ext cx="10850880" cy="1979612"/>
          </a:xfrm>
          <a:gradFill rotWithShape="0">
            <a:gsLst>
              <a:gs pos="0">
                <a:srgbClr val="CCFFCC">
                  <a:alpha val="100000"/>
                </a:srgbClr>
              </a:gs>
              <a:gs pos="100000">
                <a:schemeClr val="bg1">
                  <a:alpha val="100000"/>
                </a:schemeClr>
              </a:gs>
            </a:gsLst>
            <a:path path="rect">
              <a:fillToRect l="100000" t="100000"/>
            </a:path>
            <a:tileRect/>
          </a:gradFill>
          <a:ln>
            <a:solidFill>
              <a:srgbClr val="808080">
                <a:alpha val="100000"/>
              </a:srgbClr>
            </a:solidFill>
            <a:miter/>
          </a:ln>
        </p:spPr>
        <p:txBody>
          <a:bodyPr vert="horz" wrap="square" lIns="91440" tIns="45720" rIns="91440" bIns="45720" anchor="t"/>
          <a:lstStyle/>
          <a:p>
            <a:pPr marL="193675" indent="-193675">
              <a:buFont typeface="Wingdings" panose="05000000000000000000" pitchFamily="2" charset="2"/>
              <a:buChar char="§"/>
            </a:pPr>
            <a:r>
              <a:rPr lang="en-US" altLang="zh-CN" sz="2600" dirty="0"/>
              <a:t> </a:t>
            </a:r>
            <a:r>
              <a:rPr lang="zh-CN" altLang="en-US" sz="2600" dirty="0"/>
              <a:t>基本形式：  </a:t>
            </a:r>
            <a:r>
              <a:rPr lang="en-US" altLang="zh-CN" sz="2600" dirty="0">
                <a:latin typeface="Times New Roman" panose="02020603050405020304" pitchFamily="18" charset="0"/>
              </a:rPr>
              <a:t>IF    </a:t>
            </a:r>
            <a:r>
              <a:rPr lang="en-US" altLang="zh-CN" sz="2600" i="1" dirty="0">
                <a:latin typeface="Times New Roman" panose="02020603050405020304" pitchFamily="18" charset="0"/>
              </a:rPr>
              <a:t>P</a:t>
            </a:r>
            <a:r>
              <a:rPr lang="en-US" altLang="zh-CN" sz="2600" dirty="0">
                <a:latin typeface="Times New Roman" panose="02020603050405020304" pitchFamily="18" charset="0"/>
              </a:rPr>
              <a:t>    THEN    </a:t>
            </a:r>
            <a:r>
              <a:rPr lang="en-US" altLang="zh-CN" sz="2600" i="1" dirty="0">
                <a:latin typeface="Times New Roman" panose="02020603050405020304" pitchFamily="18" charset="0"/>
              </a:rPr>
              <a:t>Q</a:t>
            </a:r>
            <a:r>
              <a:rPr lang="en-US" altLang="zh-CN" sz="2600" dirty="0"/>
              <a:t> </a:t>
            </a:r>
            <a:r>
              <a:rPr lang="zh-CN" altLang="en-US" sz="2600" dirty="0"/>
              <a:t>（置信度） </a:t>
            </a:r>
          </a:p>
          <a:p>
            <a:pPr marL="193675" indent="-193675">
              <a:buNone/>
            </a:pPr>
            <a:r>
              <a:rPr lang="zh-CN" altLang="en-US" sz="2600" dirty="0"/>
              <a:t>          或者：                     （置信度</a:t>
            </a:r>
            <a:r>
              <a:rPr lang="zh-CN" altLang="en-US" b="1" dirty="0"/>
              <a:t>）</a:t>
            </a:r>
          </a:p>
          <a:p>
            <a:pPr marL="193675" indent="-193675">
              <a:buNone/>
            </a:pPr>
            <a:r>
              <a:rPr lang="zh-CN" altLang="en-US" b="1" dirty="0"/>
              <a:t>   </a:t>
            </a:r>
            <a:r>
              <a:rPr lang="zh-CN" altLang="en-US" b="1" dirty="0">
                <a:latin typeface="Times New Roman" panose="02020603050405020304" pitchFamily="18" charset="0"/>
              </a:rPr>
              <a:t>例如： </a:t>
            </a:r>
            <a:r>
              <a:rPr lang="en-US" altLang="zh-CN" b="1" dirty="0">
                <a:latin typeface="Times New Roman" panose="02020603050405020304" pitchFamily="18" charset="0"/>
              </a:rPr>
              <a:t>IF   </a:t>
            </a:r>
            <a:r>
              <a:rPr lang="zh-CN" altLang="en-US" b="1" dirty="0">
                <a:latin typeface="Times New Roman" panose="02020603050405020304" pitchFamily="18" charset="0"/>
              </a:rPr>
              <a:t>发烧    </a:t>
            </a:r>
            <a:r>
              <a:rPr lang="en-US" altLang="zh-CN" b="1" dirty="0">
                <a:latin typeface="Times New Roman" panose="02020603050405020304" pitchFamily="18" charset="0"/>
              </a:rPr>
              <a:t>THEN    </a:t>
            </a:r>
            <a:r>
              <a:rPr lang="zh-CN" altLang="en-US" b="1" dirty="0">
                <a:latin typeface="Times New Roman" panose="02020603050405020304" pitchFamily="18" charset="0"/>
              </a:rPr>
              <a:t>感冒   （</a:t>
            </a:r>
            <a:r>
              <a:rPr lang="en-US" altLang="zh-CN" b="1" dirty="0">
                <a:latin typeface="Times New Roman" panose="02020603050405020304" pitchFamily="18" charset="0"/>
              </a:rPr>
              <a:t>0.6</a:t>
            </a:r>
            <a:r>
              <a:rPr lang="zh-CN" altLang="en-US" b="1" dirty="0">
                <a:latin typeface="Times New Roman" panose="02020603050405020304" pitchFamily="18" charset="0"/>
              </a:rPr>
              <a:t>）</a:t>
            </a:r>
          </a:p>
        </p:txBody>
      </p:sp>
      <p:sp>
        <p:nvSpPr>
          <p:cNvPr id="1229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42</a:t>
            </a:fld>
            <a:endParaRPr lang="ja-JP" altLang="en-US" dirty="0">
              <a:solidFill>
                <a:srgbClr val="A50021"/>
              </a:solidFill>
              <a:ea typeface="MS PGothic" panose="020B0600070205080204" pitchFamily="34" charset="-128"/>
            </a:endParaRPr>
          </a:p>
        </p:txBody>
      </p:sp>
      <p:sp>
        <p:nvSpPr>
          <p:cNvPr id="12294" name="Rectangle 5"/>
          <p:cNvSpPr/>
          <p:nvPr/>
        </p:nvSpPr>
        <p:spPr>
          <a:xfrm>
            <a:off x="629920" y="942976"/>
            <a:ext cx="6448743" cy="519113"/>
          </a:xfrm>
          <a:prstGeom prst="rect">
            <a:avLst/>
          </a:prstGeom>
          <a:noFill/>
          <a:ln w="9525">
            <a:noFill/>
          </a:ln>
        </p:spPr>
        <p:txBody>
          <a:bodyPr wrap="square">
            <a:spAutoFit/>
          </a:bodyPr>
          <a:lstStyle/>
          <a:p>
            <a:pPr marL="342900" indent="-342900">
              <a:spcBef>
                <a:spcPct val="20000"/>
              </a:spcBef>
              <a:buClr>
                <a:schemeClr val="tx1"/>
              </a:buClr>
              <a:buFont typeface="Wingdings" panose="05000000000000000000" pitchFamily="2" charset="2"/>
              <a:buAutoNum type="arabicPeriod"/>
            </a:pPr>
            <a:r>
              <a:rPr lang="en-US" altLang="zh-CN" sz="2800" b="1" dirty="0">
                <a:latin typeface="Times New Roman" panose="02020603050405020304" pitchFamily="18" charset="0"/>
              </a:rPr>
              <a:t> </a:t>
            </a:r>
            <a:r>
              <a:rPr lang="zh-CN" altLang="en-US" sz="2800" b="1" dirty="0"/>
              <a:t>确定性规则知识的产生式表示</a:t>
            </a:r>
          </a:p>
        </p:txBody>
      </p:sp>
      <p:sp>
        <p:nvSpPr>
          <p:cNvPr id="12295" name="Rectangle 6"/>
          <p:cNvSpPr/>
          <p:nvPr/>
        </p:nvSpPr>
        <p:spPr>
          <a:xfrm>
            <a:off x="629920" y="3871914"/>
            <a:ext cx="6858319" cy="561975"/>
          </a:xfrm>
          <a:prstGeom prst="rect">
            <a:avLst/>
          </a:prstGeom>
          <a:noFill/>
          <a:ln w="9525">
            <a:noFill/>
          </a:ln>
        </p:spPr>
        <p:txBody>
          <a:bodyPr wrap="square">
            <a:spAutoFit/>
          </a:bodyPr>
          <a:lstStyle/>
          <a:p>
            <a:pPr marL="342900" indent="-342900">
              <a:lnSpc>
                <a:spcPct val="110000"/>
              </a:lnSpc>
              <a:spcBef>
                <a:spcPct val="20000"/>
              </a:spcBef>
              <a:buClr>
                <a:schemeClr val="tx1"/>
              </a:buClr>
            </a:pPr>
            <a:r>
              <a:rPr lang="en-US" altLang="zh-CN" sz="2800" b="1" dirty="0">
                <a:latin typeface="Times New Roman" panose="02020603050405020304" pitchFamily="18" charset="0"/>
              </a:rPr>
              <a:t>2.</a:t>
            </a:r>
            <a:r>
              <a:rPr lang="en-US" altLang="zh-CN" sz="2800" b="1" dirty="0"/>
              <a:t>  </a:t>
            </a:r>
            <a:r>
              <a:rPr lang="zh-CN" altLang="en-US" sz="2800" b="1" dirty="0"/>
              <a:t>不确定性规则知识的产生式表示</a:t>
            </a:r>
          </a:p>
        </p:txBody>
      </p:sp>
      <p:grpSp>
        <p:nvGrpSpPr>
          <p:cNvPr id="12296" name="Group 11"/>
          <p:cNvGrpSpPr/>
          <p:nvPr/>
        </p:nvGrpSpPr>
        <p:grpSpPr>
          <a:xfrm>
            <a:off x="731839" y="1585914"/>
            <a:ext cx="10748961" cy="2085975"/>
            <a:chOff x="-499" y="999"/>
            <a:chExt cx="6069" cy="1314"/>
          </a:xfrm>
        </p:grpSpPr>
        <p:sp>
          <p:nvSpPr>
            <p:cNvPr id="12298" name="Rectangle 7"/>
            <p:cNvSpPr/>
            <p:nvPr/>
          </p:nvSpPr>
          <p:spPr>
            <a:xfrm>
              <a:off x="-499" y="999"/>
              <a:ext cx="6069" cy="1314"/>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wrap="square">
              <a:spAutoFit/>
            </a:bodyPr>
            <a:lstStyle/>
            <a:p>
              <a:pPr>
                <a:lnSpc>
                  <a:spcPct val="110000"/>
                </a:lnSpc>
                <a:spcBef>
                  <a:spcPct val="20000"/>
                </a:spcBef>
                <a:buClr>
                  <a:schemeClr val="accent2"/>
                </a:buClr>
                <a:buFont typeface="Wingdings" panose="05000000000000000000" pitchFamily="2" charset="2"/>
                <a:buChar char="§"/>
              </a:pPr>
              <a:r>
                <a:rPr lang="en-US" altLang="zh-CN" sz="2600" dirty="0"/>
                <a:t> </a:t>
              </a:r>
              <a:r>
                <a:rPr lang="zh-CN" altLang="en-US" sz="2600" dirty="0"/>
                <a:t>基本形式：  </a:t>
              </a:r>
              <a:r>
                <a:rPr lang="en-US" altLang="zh-CN" sz="2600" dirty="0">
                  <a:latin typeface="Times New Roman" panose="02020603050405020304" pitchFamily="18" charset="0"/>
                </a:rPr>
                <a:t>IF    </a:t>
              </a:r>
              <a:r>
                <a:rPr lang="en-US" altLang="zh-CN" sz="2600" i="1" dirty="0">
                  <a:latin typeface="Times New Roman" panose="02020603050405020304" pitchFamily="18" charset="0"/>
                </a:rPr>
                <a:t>P</a:t>
              </a:r>
              <a:r>
                <a:rPr lang="en-US" altLang="zh-CN" sz="2600" dirty="0">
                  <a:latin typeface="Times New Roman" panose="02020603050405020304" pitchFamily="18" charset="0"/>
                </a:rPr>
                <a:t>    THEN   </a:t>
              </a:r>
              <a:r>
                <a:rPr lang="en-US" altLang="zh-CN" sz="2600" i="1" dirty="0">
                  <a:latin typeface="Times New Roman" panose="02020603050405020304" pitchFamily="18" charset="0"/>
                </a:rPr>
                <a:t> Q</a:t>
              </a:r>
            </a:p>
            <a:p>
              <a:pPr algn="just">
                <a:lnSpc>
                  <a:spcPct val="110000"/>
                </a:lnSpc>
                <a:spcBef>
                  <a:spcPct val="20000"/>
                </a:spcBef>
                <a:buClr>
                  <a:schemeClr val="accent2"/>
                </a:buClr>
                <a:buFont typeface="Wingdings" panose="05000000000000000000" pitchFamily="2" charset="2"/>
                <a:buNone/>
              </a:pPr>
              <a:r>
                <a:rPr lang="en-US" altLang="zh-CN" sz="2600" dirty="0"/>
                <a:t>         </a:t>
              </a:r>
              <a:r>
                <a:rPr lang="zh-CN" altLang="en-US" sz="2600" dirty="0"/>
                <a:t>或者：</a:t>
              </a:r>
            </a:p>
            <a:p>
              <a:pPr algn="just">
                <a:lnSpc>
                  <a:spcPct val="11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rPr>
                <a:t> 例如：</a:t>
              </a:r>
              <a:endParaRPr lang="zh-CN" altLang="en-US" sz="2600" dirty="0">
                <a:latin typeface="Times New Roman" panose="02020603050405020304" pitchFamily="18" charset="0"/>
                <a:cs typeface="Times New Roman" panose="02020603050405020304" pitchFamily="18" charset="0"/>
              </a:endParaRPr>
            </a:p>
            <a:p>
              <a:pPr algn="just">
                <a:lnSpc>
                  <a:spcPct val="110000"/>
                </a:lnSpc>
                <a:spcBef>
                  <a:spcPct val="20000"/>
                </a:spcBef>
                <a:buClr>
                  <a:schemeClr val="accent2"/>
                </a:buClr>
                <a:buFont typeface="Wingdings" panose="05000000000000000000" pitchFamily="2" charset="2"/>
                <a:buNone/>
              </a:pPr>
              <a:r>
                <a:rPr lang="zh-CN" altLang="en-US"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r</a:t>
              </a:r>
              <a:r>
                <a:rPr lang="en-US" altLang="zh-CN" sz="2600" baseline="-30000" dirty="0">
                  <a:latin typeface="Times New Roman" panose="02020603050405020304" pitchFamily="18" charset="0"/>
                  <a:cs typeface="Times New Roman" panose="02020603050405020304" pitchFamily="18" charset="0"/>
                </a:rPr>
                <a:t>4</a:t>
              </a:r>
              <a:r>
                <a:rPr lang="zh-CN" altLang="en-US" sz="2600" dirty="0">
                  <a:latin typeface="宋体" panose="02010600030101010101" pitchFamily="2" charset="-122"/>
                </a:rPr>
                <a:t>：</a:t>
              </a:r>
              <a:r>
                <a:rPr lang="en-US" altLang="zh-CN" sz="2600" dirty="0">
                  <a:latin typeface="Times New Roman" panose="02020603050405020304" pitchFamily="18" charset="0"/>
                  <a:cs typeface="Times New Roman" panose="02020603050405020304" pitchFamily="18" charset="0"/>
                </a:rPr>
                <a:t>IF   </a:t>
              </a:r>
              <a:r>
                <a:rPr lang="zh-CN" altLang="en-US" sz="2600" dirty="0">
                  <a:latin typeface="宋体" panose="02010600030101010101" pitchFamily="2" charset="-122"/>
                </a:rPr>
                <a:t>动物会飞</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AND    </a:t>
              </a:r>
              <a:r>
                <a:rPr lang="zh-CN" altLang="en-US" sz="2600" dirty="0">
                  <a:latin typeface="宋体" panose="02010600030101010101" pitchFamily="2" charset="-122"/>
                </a:rPr>
                <a:t>会下蛋</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THEN   </a:t>
              </a:r>
              <a:r>
                <a:rPr lang="zh-CN" altLang="en-US" sz="2600" dirty="0">
                  <a:latin typeface="宋体" panose="02010600030101010101" pitchFamily="2" charset="-122"/>
                </a:rPr>
                <a:t>该动物是鸟</a:t>
              </a:r>
            </a:p>
          </p:txBody>
        </p:sp>
        <p:graphicFrame>
          <p:nvGraphicFramePr>
            <p:cNvPr id="12291" name="Object 9"/>
            <p:cNvGraphicFramePr/>
            <p:nvPr/>
          </p:nvGraphicFramePr>
          <p:xfrm>
            <a:off x="1478" y="1379"/>
            <a:ext cx="850" cy="316"/>
          </p:xfrm>
          <a:graphic>
            <a:graphicData uri="http://schemas.openxmlformats.org/presentationml/2006/ole">
              <mc:AlternateContent xmlns:mc="http://schemas.openxmlformats.org/markup-compatibility/2006">
                <mc:Choice xmlns:v="urn:schemas-microsoft-com:vml" Requires="v">
                  <p:oleObj spid="_x0000_s14367" r:id="rId3" imgW="482600" imgH="203200" progId="Equation.3">
                    <p:embed/>
                  </p:oleObj>
                </mc:Choice>
                <mc:Fallback>
                  <p:oleObj r:id="rId3" imgW="482600" imgH="203200" progId="Equation.3">
                    <p:embed/>
                    <p:pic>
                      <p:nvPicPr>
                        <p:cNvPr id="0" name="图片 3112"/>
                        <p:cNvPicPr/>
                        <p:nvPr/>
                      </p:nvPicPr>
                      <p:blipFill>
                        <a:blip r:embed="rId4"/>
                        <a:stretch>
                          <a:fillRect/>
                        </a:stretch>
                      </p:blipFill>
                      <p:spPr>
                        <a:xfrm>
                          <a:off x="1478" y="1379"/>
                          <a:ext cx="850" cy="316"/>
                        </a:xfrm>
                        <a:prstGeom prst="rect">
                          <a:avLst/>
                        </a:prstGeom>
                        <a:noFill/>
                        <a:ln w="38100">
                          <a:noFill/>
                          <a:miter/>
                        </a:ln>
                      </p:spPr>
                    </p:pic>
                  </p:oleObj>
                </mc:Fallback>
              </mc:AlternateContent>
            </a:graphicData>
          </a:graphic>
        </p:graphicFrame>
      </p:grpSp>
      <p:graphicFrame>
        <p:nvGraphicFramePr>
          <p:cNvPr id="12290" name="Object 10"/>
          <p:cNvGraphicFramePr/>
          <p:nvPr>
            <p:extLst>
              <p:ext uri="{D42A27DB-BD31-4B8C-83A1-F6EECF244321}">
                <p14:modId xmlns:p14="http://schemas.microsoft.com/office/powerpoint/2010/main" val="218765964"/>
              </p:ext>
            </p:extLst>
          </p:nvPr>
        </p:nvGraphicFramePr>
        <p:xfrm>
          <a:off x="3508216" y="5205815"/>
          <a:ext cx="1101725" cy="450850"/>
        </p:xfrm>
        <a:graphic>
          <a:graphicData uri="http://schemas.openxmlformats.org/presentationml/2006/ole">
            <mc:AlternateContent xmlns:mc="http://schemas.openxmlformats.org/markup-compatibility/2006">
              <mc:Choice xmlns:v="urn:schemas-microsoft-com:vml" Requires="v">
                <p:oleObj spid="_x0000_s14368" r:id="rId5" imgW="482600" imgH="203200" progId="Equation.3">
                  <p:embed/>
                </p:oleObj>
              </mc:Choice>
              <mc:Fallback>
                <p:oleObj r:id="rId5" imgW="482600" imgH="203200" progId="Equation.3">
                  <p:embed/>
                  <p:pic>
                    <p:nvPicPr>
                      <p:cNvPr id="0" name="图片 3113"/>
                      <p:cNvPicPr/>
                      <p:nvPr/>
                    </p:nvPicPr>
                    <p:blipFill>
                      <a:blip r:embed="rId6"/>
                      <a:stretch>
                        <a:fillRect/>
                      </a:stretch>
                    </p:blipFill>
                    <p:spPr>
                      <a:xfrm>
                        <a:off x="3508216" y="5205815"/>
                        <a:ext cx="1101725" cy="4508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p:cNvSpPr>
          <p:nvPr>
            <p:ph type="title"/>
          </p:nvPr>
        </p:nvSpPr>
        <p:spPr>
          <a:xfrm>
            <a:off x="0" y="0"/>
            <a:ext cx="12192000" cy="793750"/>
          </a:xfrm>
          <a:ln/>
        </p:spPr>
        <p:txBody>
          <a:bodyPr vert="horz" wrap="square" lIns="91440" tIns="45720" rIns="91440" bIns="45720" anchor="b"/>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44039" name="Rectangle 8"/>
          <p:cNvSpPr>
            <a:spLocks noGrp="1"/>
          </p:cNvSpPr>
          <p:nvPr>
            <p:ph idx="1"/>
          </p:nvPr>
        </p:nvSpPr>
        <p:spPr>
          <a:xfrm>
            <a:off x="721360" y="4365626"/>
            <a:ext cx="10688319" cy="2193925"/>
          </a:xfrm>
          <a:gradFill rotWithShape="0">
            <a:gsLst>
              <a:gs pos="0">
                <a:srgbClr val="CCFFCC">
                  <a:alpha val="100000"/>
                </a:srgbClr>
              </a:gs>
              <a:gs pos="100000">
                <a:schemeClr val="bg1">
                  <a:alpha val="100000"/>
                </a:schemeClr>
              </a:gs>
            </a:gsLst>
            <a:path path="rect">
              <a:fillToRect l="100000" t="100000"/>
            </a:path>
            <a:tileRect/>
          </a:gradFill>
          <a:ln>
            <a:solidFill>
              <a:srgbClr val="808080">
                <a:alpha val="100000"/>
              </a:srgbClr>
            </a:solidFill>
            <a:miter/>
          </a:ln>
        </p:spPr>
        <p:txBody>
          <a:bodyPr vert="horz" wrap="square" lIns="91440" tIns="45720" rIns="91440" bIns="45720" anchor="t">
            <a:normAutofit/>
          </a:bodyPr>
          <a:lstStyle/>
          <a:p>
            <a:pPr marL="0" indent="0">
              <a:lnSpc>
                <a:spcPct val="110000"/>
              </a:lnSpc>
              <a:buFont typeface="Wingdings" panose="05000000000000000000" pitchFamily="2" charset="2"/>
              <a:buChar char="§"/>
            </a:pPr>
            <a:r>
              <a:rPr lang="en-US" altLang="zh-CN" sz="2600" dirty="0">
                <a:latin typeface="宋体" panose="02010600030101010101" pitchFamily="2" charset="-122"/>
              </a:rPr>
              <a:t> </a:t>
            </a:r>
            <a:r>
              <a:rPr lang="zh-CN" altLang="en-US" sz="2600" dirty="0">
                <a:latin typeface="Times New Roman" panose="02020603050405020304" pitchFamily="18" charset="0"/>
              </a:rPr>
              <a:t>四元组表示：</a:t>
            </a:r>
            <a:r>
              <a:rPr lang="zh-CN" altLang="en-US" sz="2600" b="1" dirty="0">
                <a:latin typeface="Times New Roman" panose="02020603050405020304" pitchFamily="18" charset="0"/>
              </a:rPr>
              <a:t>（对象，属性，值，置信度）</a:t>
            </a:r>
            <a:r>
              <a:rPr lang="zh-CN" altLang="en-US" sz="2600" dirty="0">
                <a:latin typeface="Times New Roman" panose="02020603050405020304" pitchFamily="18" charset="0"/>
              </a:rPr>
              <a:t> </a:t>
            </a:r>
          </a:p>
          <a:p>
            <a:pPr marL="0" indent="0">
              <a:lnSpc>
                <a:spcPct val="110000"/>
              </a:lnSpc>
              <a:buNone/>
            </a:pPr>
            <a:r>
              <a:rPr lang="zh-CN" altLang="en-US" sz="2600" dirty="0">
                <a:latin typeface="Times New Roman" panose="02020603050405020304" pitchFamily="18" charset="0"/>
              </a:rPr>
              <a:t>               或者： </a:t>
            </a:r>
            <a:r>
              <a:rPr lang="zh-CN" altLang="en-US" sz="2600" b="1" dirty="0">
                <a:latin typeface="Times New Roman" panose="02020603050405020304" pitchFamily="18" charset="0"/>
              </a:rPr>
              <a:t>（关系，对象</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rPr>
              <a:t>，对象</a:t>
            </a: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Times New Roman" panose="02020603050405020304" pitchFamily="18" charset="0"/>
              </a:rPr>
              <a:t>，置信度）</a:t>
            </a:r>
          </a:p>
          <a:p>
            <a:pPr marL="0" indent="0" algn="just">
              <a:lnSpc>
                <a:spcPct val="110000"/>
              </a:lnSpc>
              <a:buFont typeface="Wingdings" panose="05000000000000000000" pitchFamily="2" charset="2"/>
              <a:buChar char="§"/>
            </a:pPr>
            <a:r>
              <a:rPr lang="zh-CN" altLang="en-US" sz="2600" dirty="0">
                <a:latin typeface="Times New Roman" panose="02020603050405020304" pitchFamily="18" charset="0"/>
              </a:rPr>
              <a:t>例：老李年龄很可能是</a:t>
            </a:r>
            <a:r>
              <a:rPr lang="en-US" altLang="zh-CN" sz="2600" dirty="0">
                <a:latin typeface="Times New Roman" panose="02020603050405020304" pitchFamily="18" charset="0"/>
                <a:cs typeface="Times New Roman" panose="02020603050405020304" pitchFamily="18" charset="0"/>
              </a:rPr>
              <a:t>40</a:t>
            </a:r>
            <a:r>
              <a:rPr lang="zh-CN" altLang="en-US" sz="2600" dirty="0">
                <a:latin typeface="Times New Roman" panose="02020603050405020304" pitchFamily="18" charset="0"/>
              </a:rPr>
              <a:t>岁：</a:t>
            </a:r>
            <a:r>
              <a:rPr lang="zh-CN" altLang="en-US" sz="2600" dirty="0">
                <a:latin typeface="Times New Roman" panose="02020603050405020304" pitchFamily="18" charset="0"/>
                <a:sym typeface="Wingdings" panose="05000000000000000000" pitchFamily="2" charset="2"/>
              </a:rPr>
              <a:t>（</a:t>
            </a:r>
            <a:r>
              <a:rPr lang="en-US" altLang="zh-CN" sz="2600" i="1" dirty="0">
                <a:latin typeface="Times New Roman" panose="02020603050405020304" pitchFamily="18" charset="0"/>
                <a:cs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age</a:t>
            </a:r>
            <a:r>
              <a:rPr lang="zh-CN" altLang="en-US" sz="2600" dirty="0">
                <a:latin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40</a:t>
            </a:r>
            <a:r>
              <a:rPr lang="zh-CN" altLang="en-US" sz="2600" dirty="0">
                <a:latin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0.8</a:t>
            </a:r>
            <a:r>
              <a:rPr lang="zh-CN" altLang="en-US" sz="2600" dirty="0">
                <a:latin typeface="Times New Roman" panose="02020603050405020304" pitchFamily="18" charset="0"/>
              </a:rPr>
              <a:t>）</a:t>
            </a:r>
          </a:p>
          <a:p>
            <a:pPr marL="0" indent="0" algn="just">
              <a:lnSpc>
                <a:spcPct val="110000"/>
              </a:lnSpc>
              <a:buNone/>
            </a:pPr>
            <a:r>
              <a:rPr lang="zh-CN" altLang="en-US" sz="2600" dirty="0">
                <a:latin typeface="Times New Roman" panose="02020603050405020304" pitchFamily="18" charset="0"/>
              </a:rPr>
              <a:t>  老李和老王不大可能是朋友：（</a:t>
            </a:r>
            <a:r>
              <a:rPr lang="en-US" altLang="zh-CN" sz="2600" i="1" dirty="0">
                <a:latin typeface="Times New Roman" panose="02020603050405020304" pitchFamily="18" charset="0"/>
              </a:rPr>
              <a:t>friend</a:t>
            </a:r>
            <a:r>
              <a:rPr lang="zh-CN" altLang="en-US" sz="2600" dirty="0">
                <a:latin typeface="Times New Roman" panose="02020603050405020304" pitchFamily="18" charset="0"/>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Wang</a:t>
            </a:r>
            <a:r>
              <a:rPr lang="zh-CN" altLang="en-US" sz="2600" dirty="0">
                <a:latin typeface="Times New Roman" panose="02020603050405020304" pitchFamily="18" charset="0"/>
              </a:rPr>
              <a:t>，</a:t>
            </a:r>
            <a:r>
              <a:rPr lang="en-US" altLang="zh-CN" sz="2600" dirty="0">
                <a:latin typeface="Times New Roman" panose="02020603050405020304" pitchFamily="18" charset="0"/>
              </a:rPr>
              <a:t>0.1</a:t>
            </a:r>
            <a:r>
              <a:rPr lang="zh-CN" altLang="en-US" sz="2600" dirty="0">
                <a:latin typeface="Times New Roman" panose="02020603050405020304" pitchFamily="18" charset="0"/>
              </a:rPr>
              <a:t>）</a:t>
            </a:r>
            <a:endParaRPr lang="zh-CN" altLang="en-US" sz="2600" b="1" dirty="0">
              <a:latin typeface="Times New Roman" panose="02020603050405020304" pitchFamily="18" charset="0"/>
            </a:endParaRPr>
          </a:p>
        </p:txBody>
      </p:sp>
      <p:sp>
        <p:nvSpPr>
          <p:cNvPr id="440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43</a:t>
            </a:fld>
            <a:endParaRPr lang="ja-JP" altLang="en-US" dirty="0">
              <a:solidFill>
                <a:srgbClr val="A50021"/>
              </a:solidFill>
              <a:ea typeface="MS PGothic" panose="020B0600070205080204" pitchFamily="34" charset="-128"/>
            </a:endParaRPr>
          </a:p>
        </p:txBody>
      </p:sp>
      <p:sp>
        <p:nvSpPr>
          <p:cNvPr id="44036" name="Rectangle 3"/>
          <p:cNvSpPr/>
          <p:nvPr/>
        </p:nvSpPr>
        <p:spPr>
          <a:xfrm>
            <a:off x="609601" y="955676"/>
            <a:ext cx="7707314" cy="519113"/>
          </a:xfrm>
          <a:prstGeom prst="rect">
            <a:avLst/>
          </a:prstGeom>
          <a:noFill/>
          <a:ln w="9525">
            <a:noFill/>
          </a:ln>
        </p:spPr>
        <p:txBody>
          <a:bodyPr wrap="square">
            <a:spAutoFit/>
          </a:bodyPr>
          <a:lstStyle/>
          <a:p>
            <a:pPr marL="342900" indent="-342900">
              <a:spcBef>
                <a:spcPct val="20000"/>
              </a:spcBef>
              <a:buClr>
                <a:schemeClr val="tx1"/>
              </a:buClr>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确定性事实性知识的产生式表示</a:t>
            </a:r>
          </a:p>
        </p:txBody>
      </p:sp>
      <p:sp>
        <p:nvSpPr>
          <p:cNvPr id="44037" name="Rectangle 4"/>
          <p:cNvSpPr/>
          <p:nvPr/>
        </p:nvSpPr>
        <p:spPr>
          <a:xfrm>
            <a:off x="721360" y="3730626"/>
            <a:ext cx="7681278" cy="561975"/>
          </a:xfrm>
          <a:prstGeom prst="rect">
            <a:avLst/>
          </a:prstGeom>
          <a:noFill/>
          <a:ln w="9525">
            <a:noFill/>
          </a:ln>
        </p:spPr>
        <p:txBody>
          <a:bodyPr wrap="square">
            <a:spAutoFit/>
          </a:bodyPr>
          <a:lstStyle/>
          <a:p>
            <a:pPr marL="342900" indent="-342900">
              <a:lnSpc>
                <a:spcPct val="110000"/>
              </a:lnSpc>
              <a:spcBef>
                <a:spcPct val="20000"/>
              </a:spcBef>
              <a:buClr>
                <a:schemeClr val="tx1"/>
              </a:buClr>
            </a:pPr>
            <a:r>
              <a:rPr lang="en-US" altLang="zh-CN" sz="2800" b="1" dirty="0">
                <a:latin typeface="Times New Roman" panose="02020603050405020304" pitchFamily="18" charset="0"/>
              </a:rPr>
              <a:t>4.  </a:t>
            </a:r>
            <a:r>
              <a:rPr lang="zh-CN" altLang="en-US" sz="2800" b="1" dirty="0">
                <a:latin typeface="Times New Roman" panose="02020603050405020304" pitchFamily="18" charset="0"/>
              </a:rPr>
              <a:t>不确定性事实性知识的产生式表示</a:t>
            </a:r>
          </a:p>
        </p:txBody>
      </p:sp>
      <p:sp>
        <p:nvSpPr>
          <p:cNvPr id="44038" name="Rectangle 6"/>
          <p:cNvSpPr/>
          <p:nvPr/>
        </p:nvSpPr>
        <p:spPr>
          <a:xfrm>
            <a:off x="721360" y="1557338"/>
            <a:ext cx="10688320" cy="21653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20000"/>
              </a:spcBef>
              <a:buClr>
                <a:schemeClr val="accent2"/>
              </a:buClr>
              <a:buFont typeface="Wingdings" panose="05000000000000000000" pitchFamily="2" charset="2"/>
              <a:buChar char="§"/>
            </a:pPr>
            <a:r>
              <a:rPr lang="en-US" altLang="zh-CN" sz="2400" b="1" dirty="0"/>
              <a:t>  </a:t>
            </a:r>
            <a:r>
              <a:rPr lang="zh-CN" altLang="en-US" sz="2600" dirty="0">
                <a:latin typeface="Times New Roman" panose="02020603050405020304" pitchFamily="18" charset="0"/>
              </a:rPr>
              <a:t>三元组表示：</a:t>
            </a:r>
            <a:r>
              <a:rPr lang="zh-CN" altLang="en-US" sz="2600" b="1" dirty="0">
                <a:latin typeface="Times New Roman" panose="02020603050405020304" pitchFamily="18" charset="0"/>
              </a:rPr>
              <a:t>（对象，属性，值）</a:t>
            </a:r>
          </a:p>
          <a:p>
            <a:pPr>
              <a:lnSpc>
                <a:spcPct val="120000"/>
              </a:lnSpc>
              <a:spcBef>
                <a:spcPct val="20000"/>
              </a:spcBef>
              <a:buClr>
                <a:schemeClr val="accent2"/>
              </a:buClr>
              <a:buFont typeface="Wingdings" panose="05000000000000000000" pitchFamily="2" charset="2"/>
              <a:buNone/>
            </a:pPr>
            <a:r>
              <a:rPr lang="zh-CN" altLang="en-US" sz="2600" b="1" dirty="0">
                <a:latin typeface="Times New Roman" panose="02020603050405020304" pitchFamily="18" charset="0"/>
              </a:rPr>
              <a:t>                </a:t>
            </a:r>
            <a:r>
              <a:rPr lang="zh-CN" altLang="en-US" sz="2600" dirty="0">
                <a:latin typeface="Times New Roman" panose="02020603050405020304" pitchFamily="18" charset="0"/>
              </a:rPr>
              <a:t>或者：</a:t>
            </a:r>
            <a:r>
              <a:rPr lang="zh-CN" altLang="en-US" sz="2600" b="1" dirty="0">
                <a:latin typeface="Times New Roman" panose="02020603050405020304" pitchFamily="18" charset="0"/>
              </a:rPr>
              <a:t>（关系，对象</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，对象</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 </a:t>
            </a:r>
          </a:p>
          <a:p>
            <a:pPr algn="just">
              <a:lnSpc>
                <a:spcPct val="110000"/>
              </a:lnSpc>
              <a:spcBef>
                <a:spcPct val="20000"/>
              </a:spcBef>
              <a:buClr>
                <a:schemeClr val="accent2"/>
              </a:buClr>
              <a:buFont typeface="Wingdings" panose="05000000000000000000" pitchFamily="2" charset="2"/>
              <a:buChar char="§"/>
            </a:pPr>
            <a:r>
              <a:rPr lang="zh-CN" altLang="en-US" sz="2600" dirty="0">
                <a:latin typeface="Times New Roman" panose="02020603050405020304" pitchFamily="18" charset="0"/>
              </a:rPr>
              <a:t> 例：  老李年龄是</a:t>
            </a:r>
            <a:r>
              <a:rPr lang="en-US" altLang="zh-CN" sz="2600" dirty="0">
                <a:latin typeface="Times New Roman" panose="02020603050405020304" pitchFamily="18" charset="0"/>
              </a:rPr>
              <a:t>40</a:t>
            </a:r>
            <a:r>
              <a:rPr lang="zh-CN" altLang="en-US" sz="2600" dirty="0">
                <a:latin typeface="Times New Roman" panose="02020603050405020304" pitchFamily="18" charset="0"/>
              </a:rPr>
              <a:t>岁：    （</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age</a:t>
            </a:r>
            <a:r>
              <a:rPr lang="zh-CN" altLang="en-US" sz="2600" dirty="0">
                <a:latin typeface="Times New Roman" panose="02020603050405020304" pitchFamily="18" charset="0"/>
              </a:rPr>
              <a:t>，</a:t>
            </a:r>
            <a:r>
              <a:rPr lang="en-US" altLang="zh-CN" sz="2600" dirty="0">
                <a:latin typeface="Times New Roman" panose="02020603050405020304" pitchFamily="18" charset="0"/>
              </a:rPr>
              <a:t>40</a:t>
            </a:r>
            <a:r>
              <a:rPr lang="zh-CN" altLang="en-US" sz="2600" dirty="0">
                <a:latin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     </a:t>
            </a:r>
          </a:p>
          <a:p>
            <a:pPr algn="just">
              <a:lnSpc>
                <a:spcPct val="110000"/>
              </a:lnSpc>
              <a:spcBef>
                <a:spcPct val="20000"/>
              </a:spcBef>
              <a:buClr>
                <a:schemeClr val="accent2"/>
              </a:buClr>
              <a:buFont typeface="Wingdings" panose="05000000000000000000" pitchFamily="2" charset="2"/>
              <a:buNone/>
            </a:pPr>
            <a:r>
              <a:rPr lang="zh-CN" altLang="en-US" sz="2600" dirty="0">
                <a:latin typeface="Times New Roman" panose="02020603050405020304" pitchFamily="18" charset="0"/>
              </a:rPr>
              <a:t>             老李和老王是朋友：（</a:t>
            </a:r>
            <a:r>
              <a:rPr lang="en-US" altLang="zh-CN" sz="2600" i="1" dirty="0">
                <a:latin typeface="Times New Roman" panose="02020603050405020304" pitchFamily="18" charset="0"/>
              </a:rPr>
              <a:t>friend</a:t>
            </a:r>
            <a:r>
              <a:rPr lang="zh-CN" altLang="en-US" sz="2600" dirty="0">
                <a:latin typeface="Times New Roman" panose="02020603050405020304" pitchFamily="18" charset="0"/>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Wang</a:t>
            </a:r>
            <a:r>
              <a:rPr lang="zh-CN" altLang="en-US" sz="2600" dirty="0">
                <a:latin typeface="Times New Roman" panose="02020603050405020304" pitchFamily="18" charset="0"/>
              </a:rPr>
              <a:t>）</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45060" name="Rectangle 3"/>
          <p:cNvSpPr>
            <a:spLocks noGrp="1"/>
          </p:cNvSpPr>
          <p:nvPr>
            <p:ph idx="1"/>
          </p:nvPr>
        </p:nvSpPr>
        <p:spPr>
          <a:xfrm>
            <a:off x="335280" y="881064"/>
            <a:ext cx="11297919" cy="5545137"/>
          </a:xfrm>
          <a:ln/>
        </p:spPr>
        <p:txBody>
          <a:bodyPr vert="horz" wrap="square" lIns="91440" tIns="45720" rIns="91440" bIns="45720" anchor="t"/>
          <a:lstStyle/>
          <a:p>
            <a:pPr marL="495300" indent="-495300" algn="just"/>
            <a:r>
              <a:rPr lang="zh-CN" altLang="en-US" b="1" dirty="0"/>
              <a:t>产生式与谓词逻辑中的蕴含式的区别：</a:t>
            </a:r>
          </a:p>
          <a:p>
            <a:pPr marL="495300" indent="-495300" algn="just">
              <a:spcBef>
                <a:spcPct val="50000"/>
              </a:spcBef>
              <a:buNone/>
            </a:pPr>
            <a:r>
              <a:rPr lang="zh-CN" altLang="en-US"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1</a:t>
            </a:r>
            <a:r>
              <a:rPr lang="zh-CN" altLang="en-US" b="1" dirty="0">
                <a:latin typeface="宋体" panose="02010600030101010101" pitchFamily="2" charset="-122"/>
              </a:rPr>
              <a:t>）除逻辑蕴含外，产生式还包括各种操作、规则、变换、算子、函数等。例如，</a:t>
            </a:r>
            <a:r>
              <a:rPr lang="zh-CN" altLang="en-US" b="1" dirty="0">
                <a:latin typeface="Times New Roman" panose="02020603050405020304" pitchFamily="18" charset="0"/>
              </a:rPr>
              <a:t>“</a:t>
            </a:r>
            <a:r>
              <a:rPr lang="zh-CN" altLang="en-US" b="1" dirty="0">
                <a:latin typeface="宋体" panose="02010600030101010101" pitchFamily="2" charset="-122"/>
              </a:rPr>
              <a:t>如果炉温超过上限，则立即关闭风门</a:t>
            </a:r>
            <a:r>
              <a:rPr lang="zh-CN" altLang="en-US" b="1" dirty="0">
                <a:latin typeface="Times New Roman" panose="02020603050405020304" pitchFamily="18" charset="0"/>
              </a:rPr>
              <a:t>”</a:t>
            </a:r>
            <a:r>
              <a:rPr lang="zh-CN" altLang="en-US" b="1" dirty="0">
                <a:latin typeface="宋体" panose="02010600030101010101" pitchFamily="2" charset="-122"/>
              </a:rPr>
              <a:t>是一个产生式，但不是蕴含式。</a:t>
            </a:r>
          </a:p>
          <a:p>
            <a:pPr marL="495300" indent="-495300" algn="just">
              <a:spcBef>
                <a:spcPct val="50000"/>
              </a:spcBef>
              <a:buNone/>
            </a:pPr>
            <a:r>
              <a:rPr lang="zh-CN" altLang="en-US"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宋体" panose="02010600030101010101" pitchFamily="2" charset="-122"/>
              </a:rPr>
              <a:t>）蕴含式只能表示精确知识，而产生式不仅可以表示精确的知识，还可以表示不精确知识。蕴含式的匹配总要求是精确的。产生式匹配可以是精确的，也可以是不精确的，只要按某种算法求出的相似度落在预先指定的范围内就认为是可匹配的。</a:t>
            </a:r>
          </a:p>
        </p:txBody>
      </p:sp>
      <p:sp>
        <p:nvSpPr>
          <p:cNvPr id="450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44</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13317" name="Rectangle 3"/>
          <p:cNvSpPr>
            <a:spLocks noGrp="1"/>
          </p:cNvSpPr>
          <p:nvPr>
            <p:ph idx="1"/>
          </p:nvPr>
        </p:nvSpPr>
        <p:spPr>
          <a:ln/>
        </p:spPr>
        <p:txBody>
          <a:bodyPr vert="horz" wrap="square" lIns="91440" tIns="45720" rIns="91440" bIns="45720" anchor="t"/>
          <a:lstStyle/>
          <a:p>
            <a:pPr algn="just" eaLnBrk="1" hangingPunct="1"/>
            <a:r>
              <a:rPr lang="zh-CN" altLang="en-US" b="1" dirty="0">
                <a:latin typeface="宋体" panose="02010600030101010101" pitchFamily="2" charset="-122"/>
              </a:rPr>
              <a:t>产生式的形式描述及语义</a:t>
            </a:r>
            <a:r>
              <a:rPr lang="en-US" altLang="zh-CN" dirty="0">
                <a:latin typeface="Times New Roman" panose="02020603050405020304" pitchFamily="18" charset="0"/>
              </a:rPr>
              <a:t>——</a:t>
            </a:r>
            <a:r>
              <a:rPr lang="zh-CN" altLang="en-US" b="1" dirty="0">
                <a:latin typeface="宋体" panose="02010600030101010101" pitchFamily="2" charset="-122"/>
              </a:rPr>
              <a:t>巴科斯范式</a:t>
            </a:r>
            <a:r>
              <a:rPr lang="en-US" altLang="zh-CN" dirty="0">
                <a:latin typeface="Times New Roman" panose="02020603050405020304" pitchFamily="18" charset="0"/>
                <a:cs typeface="Times New Roman" panose="02020603050405020304" pitchFamily="18" charset="0"/>
              </a:rPr>
              <a:t>BNF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backus normal form</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13315"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45</a:t>
            </a:fld>
            <a:endParaRPr lang="ja-JP" altLang="en-US" dirty="0">
              <a:solidFill>
                <a:srgbClr val="A50021"/>
              </a:solidFill>
              <a:ea typeface="MS PGothic" panose="020B0600070205080204" pitchFamily="34" charset="-128"/>
            </a:endParaRPr>
          </a:p>
        </p:txBody>
      </p:sp>
      <p:sp>
        <p:nvSpPr>
          <p:cNvPr id="13318" name="Text Box 4"/>
          <p:cNvSpPr txBox="1"/>
          <p:nvPr/>
        </p:nvSpPr>
        <p:spPr>
          <a:xfrm>
            <a:off x="965200" y="2170113"/>
            <a:ext cx="10200639" cy="2768600"/>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20000"/>
              </a:spcBef>
            </a:pPr>
            <a:r>
              <a:rPr lang="en-US" altLang="zh-CN" sz="2500" b="1" dirty="0">
                <a:latin typeface="宋体" panose="02010600030101010101" pitchFamily="2" charset="-122"/>
              </a:rPr>
              <a:t>&lt;</a:t>
            </a:r>
            <a:r>
              <a:rPr lang="zh-CN" altLang="en-US" sz="2500" b="1" dirty="0">
                <a:latin typeface="宋体" panose="02010600030101010101" pitchFamily="2" charset="-122"/>
              </a:rPr>
              <a:t>产生式</a:t>
            </a:r>
            <a:r>
              <a:rPr lang="en-US" altLang="zh-CN" sz="2500" b="1" dirty="0">
                <a:latin typeface="Times New Roman" panose="02020603050405020304" pitchFamily="18" charset="0"/>
              </a:rPr>
              <a:t>&gt;::</a:t>
            </a:r>
            <a:r>
              <a:rPr lang="en-US" altLang="zh-CN"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rPr>
              <a:t>&lt;</a:t>
            </a:r>
            <a:r>
              <a:rPr lang="zh-CN" altLang="en-US" sz="2500" b="1" dirty="0">
                <a:latin typeface="Times New Roman" panose="02020603050405020304" pitchFamily="18" charset="0"/>
              </a:rPr>
              <a:t>前提</a:t>
            </a:r>
            <a:r>
              <a:rPr lang="en-US" altLang="zh-CN" sz="2500" b="1" dirty="0">
                <a:latin typeface="Times New Roman" panose="02020603050405020304" pitchFamily="18" charset="0"/>
              </a:rPr>
              <a:t>&gt;    &lt;</a:t>
            </a:r>
            <a:r>
              <a:rPr lang="zh-CN" altLang="en-US" sz="2500" b="1" dirty="0">
                <a:latin typeface="Times New Roman" panose="02020603050405020304" pitchFamily="18" charset="0"/>
              </a:rPr>
              <a:t>结论</a:t>
            </a:r>
            <a:r>
              <a:rPr lang="en-US" altLang="zh-CN" sz="2500" b="1" dirty="0">
                <a:latin typeface="Times New Roman" panose="02020603050405020304" pitchFamily="18" charset="0"/>
              </a:rPr>
              <a:t>&gt;</a:t>
            </a:r>
            <a:endParaRPr lang="en-US" altLang="zh-CN" sz="2500" b="1" dirty="0">
              <a:latin typeface="Times New Roman" panose="02020603050405020304" pitchFamily="18" charset="0"/>
              <a:cs typeface="Times New Roman" panose="02020603050405020304" pitchFamily="18" charset="0"/>
            </a:endParaRPr>
          </a:p>
          <a:p>
            <a:pPr algn="just">
              <a:spcBef>
                <a:spcPct val="20000"/>
              </a:spcBef>
            </a:pPr>
            <a:r>
              <a:rPr lang="en-US" altLang="zh-CN" sz="2500" b="1" dirty="0">
                <a:latin typeface="Times New Roman" panose="02020603050405020304" pitchFamily="18" charset="0"/>
              </a:rPr>
              <a:t>&lt;</a:t>
            </a:r>
            <a:r>
              <a:rPr lang="zh-CN" altLang="en-US" sz="2500" b="1" dirty="0">
                <a:latin typeface="Times New Roman" panose="02020603050405020304" pitchFamily="18" charset="0"/>
              </a:rPr>
              <a:t>前 提</a:t>
            </a:r>
            <a:r>
              <a:rPr lang="en-US" altLang="zh-CN" sz="2500" b="1" dirty="0">
                <a:latin typeface="Times New Roman" panose="02020603050405020304" pitchFamily="18" charset="0"/>
              </a:rPr>
              <a:t>&gt;::</a:t>
            </a:r>
            <a:r>
              <a:rPr lang="en-US" altLang="zh-CN"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rPr>
              <a:t>&lt;</a:t>
            </a:r>
            <a:r>
              <a:rPr lang="zh-CN" altLang="en-US" sz="2500" b="1" dirty="0">
                <a:latin typeface="Times New Roman" panose="02020603050405020304" pitchFamily="18" charset="0"/>
              </a:rPr>
              <a:t>简单条件</a:t>
            </a:r>
            <a:r>
              <a:rPr lang="en-US" altLang="zh-CN" sz="2500" b="1" dirty="0">
                <a:latin typeface="Times New Roman" panose="02020603050405020304" pitchFamily="18" charset="0"/>
              </a:rPr>
              <a:t>&gt;|&lt;</a:t>
            </a:r>
            <a:r>
              <a:rPr lang="zh-CN" altLang="en-US" sz="2500" b="1" dirty="0">
                <a:latin typeface="Times New Roman" panose="02020603050405020304" pitchFamily="18" charset="0"/>
              </a:rPr>
              <a:t>复合条件</a:t>
            </a:r>
            <a:r>
              <a:rPr lang="en-US" altLang="zh-CN" sz="2500" b="1" dirty="0">
                <a:latin typeface="Times New Roman" panose="02020603050405020304" pitchFamily="18" charset="0"/>
              </a:rPr>
              <a:t>&gt;</a:t>
            </a:r>
            <a:endParaRPr lang="en-US" altLang="zh-CN" sz="2500" b="1" dirty="0">
              <a:latin typeface="Times New Roman" panose="02020603050405020304" pitchFamily="18" charset="0"/>
              <a:cs typeface="Times New Roman" panose="02020603050405020304" pitchFamily="18" charset="0"/>
            </a:endParaRPr>
          </a:p>
          <a:p>
            <a:pPr algn="just">
              <a:spcBef>
                <a:spcPct val="20000"/>
              </a:spcBef>
            </a:pPr>
            <a:r>
              <a:rPr lang="en-US" altLang="zh-CN" sz="2500" b="1" dirty="0">
                <a:latin typeface="Times New Roman" panose="02020603050405020304" pitchFamily="18" charset="0"/>
              </a:rPr>
              <a:t>&lt;</a:t>
            </a:r>
            <a:r>
              <a:rPr lang="zh-CN" altLang="en-US" sz="2500" b="1" dirty="0">
                <a:latin typeface="Times New Roman" panose="02020603050405020304" pitchFamily="18" charset="0"/>
              </a:rPr>
              <a:t>结 论</a:t>
            </a:r>
            <a:r>
              <a:rPr lang="en-US" altLang="zh-CN" sz="2500" b="1" dirty="0">
                <a:latin typeface="Times New Roman" panose="02020603050405020304" pitchFamily="18" charset="0"/>
              </a:rPr>
              <a:t>&gt;::</a:t>
            </a:r>
            <a:r>
              <a:rPr lang="en-US" altLang="zh-CN"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rPr>
              <a:t>&lt;</a:t>
            </a:r>
            <a:r>
              <a:rPr lang="zh-CN" altLang="en-US" sz="2500" b="1" dirty="0">
                <a:latin typeface="Times New Roman" panose="02020603050405020304" pitchFamily="18" charset="0"/>
              </a:rPr>
              <a:t>事实</a:t>
            </a:r>
            <a:r>
              <a:rPr lang="en-US" altLang="zh-CN" sz="2500" b="1" dirty="0">
                <a:latin typeface="Times New Roman" panose="02020603050405020304" pitchFamily="18" charset="0"/>
              </a:rPr>
              <a:t>&gt;|&lt;</a:t>
            </a:r>
            <a:r>
              <a:rPr lang="zh-CN" altLang="en-US" sz="2500" b="1" dirty="0">
                <a:latin typeface="Times New Roman" panose="02020603050405020304" pitchFamily="18" charset="0"/>
              </a:rPr>
              <a:t>操作</a:t>
            </a:r>
            <a:r>
              <a:rPr lang="en-US" altLang="zh-CN" sz="2500" b="1" dirty="0">
                <a:latin typeface="Times New Roman" panose="02020603050405020304" pitchFamily="18" charset="0"/>
              </a:rPr>
              <a:t>&gt;</a:t>
            </a:r>
            <a:endParaRPr lang="en-US" altLang="zh-CN" sz="2500" b="1" dirty="0">
              <a:latin typeface="Times New Roman" panose="02020603050405020304" pitchFamily="18" charset="0"/>
              <a:cs typeface="Times New Roman" panose="02020603050405020304" pitchFamily="18" charset="0"/>
            </a:endParaRPr>
          </a:p>
          <a:p>
            <a:pPr algn="just">
              <a:spcBef>
                <a:spcPct val="20000"/>
              </a:spcBef>
            </a:pPr>
            <a:r>
              <a:rPr lang="en-US" altLang="zh-CN" sz="2500" b="1" dirty="0">
                <a:latin typeface="Times New Roman" panose="02020603050405020304" pitchFamily="18" charset="0"/>
              </a:rPr>
              <a:t>&lt;</a:t>
            </a:r>
            <a:r>
              <a:rPr lang="zh-CN" altLang="en-US" sz="2500" b="1" dirty="0">
                <a:latin typeface="Times New Roman" panose="02020603050405020304" pitchFamily="18" charset="0"/>
              </a:rPr>
              <a:t>复合条件</a:t>
            </a:r>
            <a:r>
              <a:rPr lang="en-US" altLang="zh-CN" sz="2500" b="1" dirty="0">
                <a:latin typeface="Times New Roman" panose="02020603050405020304" pitchFamily="18" charset="0"/>
              </a:rPr>
              <a:t>&gt;::</a:t>
            </a:r>
            <a:r>
              <a:rPr lang="en-US" altLang="zh-CN"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rPr>
              <a:t>&lt;</a:t>
            </a:r>
            <a:r>
              <a:rPr lang="zh-CN" altLang="en-US" sz="2500" b="1" dirty="0">
                <a:latin typeface="Times New Roman" panose="02020603050405020304" pitchFamily="18" charset="0"/>
              </a:rPr>
              <a:t>简单条件</a:t>
            </a:r>
            <a:r>
              <a:rPr lang="en-US" altLang="zh-CN" sz="2500" b="1" dirty="0">
                <a:latin typeface="Times New Roman" panose="02020603050405020304" pitchFamily="18" charset="0"/>
              </a:rPr>
              <a:t>&gt;AND&lt;</a:t>
            </a:r>
            <a:r>
              <a:rPr lang="zh-CN" altLang="en-US" sz="2500" b="1" dirty="0">
                <a:latin typeface="Times New Roman" panose="02020603050405020304" pitchFamily="18" charset="0"/>
              </a:rPr>
              <a:t>简单条件</a:t>
            </a:r>
            <a:r>
              <a:rPr lang="en-US" altLang="zh-CN" sz="2500" b="1" dirty="0">
                <a:latin typeface="Times New Roman" panose="02020603050405020304" pitchFamily="18" charset="0"/>
              </a:rPr>
              <a:t>&gt;[AND&lt;</a:t>
            </a:r>
            <a:r>
              <a:rPr lang="zh-CN" altLang="en-US" sz="2500" b="1" dirty="0">
                <a:latin typeface="Times New Roman" panose="02020603050405020304" pitchFamily="18" charset="0"/>
              </a:rPr>
              <a:t>简单条件</a:t>
            </a:r>
            <a:r>
              <a:rPr lang="en-US" altLang="zh-CN" sz="2500" b="1" dirty="0">
                <a:latin typeface="Times New Roman" panose="02020603050405020304" pitchFamily="18" charset="0"/>
              </a:rPr>
              <a:t>&gt;</a:t>
            </a:r>
            <a:r>
              <a:rPr lang="en-US" altLang="zh-CN" sz="3200" b="1" baseline="22000" dirty="0">
                <a:latin typeface="Times New Roman" panose="02020603050405020304" pitchFamily="18" charset="0"/>
              </a:rPr>
              <a:t>…</a:t>
            </a:r>
            <a:endParaRPr lang="en-US" altLang="zh-CN" sz="3200" b="1" baseline="22000" dirty="0">
              <a:latin typeface="Times New Roman" panose="02020603050405020304" pitchFamily="18" charset="0"/>
              <a:cs typeface="Times New Roman" panose="02020603050405020304" pitchFamily="18" charset="0"/>
            </a:endParaRPr>
          </a:p>
          <a:p>
            <a:pPr algn="just">
              <a:spcBef>
                <a:spcPct val="20000"/>
              </a:spcBef>
            </a:pPr>
            <a:r>
              <a:rPr lang="en-US" altLang="zh-CN" sz="2500" b="1" dirty="0">
                <a:latin typeface="Times New Roman" panose="02020603050405020304" pitchFamily="18" charset="0"/>
              </a:rPr>
              <a:t>                          |&lt;</a:t>
            </a:r>
            <a:r>
              <a:rPr lang="zh-CN" altLang="en-US" sz="2500" b="1" dirty="0">
                <a:latin typeface="Times New Roman" panose="02020603050405020304" pitchFamily="18" charset="0"/>
              </a:rPr>
              <a:t>简单条件</a:t>
            </a:r>
            <a:r>
              <a:rPr lang="en-US" altLang="zh-CN" sz="2500" b="1" dirty="0">
                <a:latin typeface="Times New Roman" panose="02020603050405020304" pitchFamily="18" charset="0"/>
              </a:rPr>
              <a:t>&gt;OR&lt;</a:t>
            </a:r>
            <a:r>
              <a:rPr lang="zh-CN" altLang="en-US" sz="2500" b="1" dirty="0">
                <a:latin typeface="Times New Roman" panose="02020603050405020304" pitchFamily="18" charset="0"/>
              </a:rPr>
              <a:t>简单条件</a:t>
            </a:r>
            <a:r>
              <a:rPr lang="en-US" altLang="zh-CN" sz="2500" b="1" dirty="0">
                <a:latin typeface="Times New Roman" panose="02020603050405020304" pitchFamily="18" charset="0"/>
              </a:rPr>
              <a:t>&gt;[OR&lt;</a:t>
            </a:r>
            <a:r>
              <a:rPr lang="zh-CN" altLang="en-US" sz="2500" b="1" dirty="0">
                <a:latin typeface="Times New Roman" panose="02020603050405020304" pitchFamily="18" charset="0"/>
              </a:rPr>
              <a:t>简单条件</a:t>
            </a:r>
            <a:r>
              <a:rPr lang="en-US" altLang="zh-CN" sz="2500" b="1" dirty="0">
                <a:latin typeface="Times New Roman" panose="02020603050405020304" pitchFamily="18" charset="0"/>
              </a:rPr>
              <a:t>&gt;</a:t>
            </a:r>
            <a:r>
              <a:rPr lang="en-US" altLang="zh-CN" sz="3200" b="1" baseline="22000" dirty="0">
                <a:latin typeface="Times New Roman" panose="02020603050405020304" pitchFamily="18" charset="0"/>
              </a:rPr>
              <a:t>…</a:t>
            </a:r>
          </a:p>
          <a:p>
            <a:pPr algn="just">
              <a:spcBef>
                <a:spcPct val="20000"/>
              </a:spcBef>
            </a:pPr>
            <a:r>
              <a:rPr lang="en-US" altLang="zh-CN" sz="2500" b="1" dirty="0">
                <a:latin typeface="Times New Roman" panose="02020603050405020304" pitchFamily="18" charset="0"/>
              </a:rPr>
              <a:t>&lt;</a:t>
            </a:r>
            <a:r>
              <a:rPr lang="zh-CN" altLang="en-US" sz="2500" b="1" dirty="0">
                <a:latin typeface="Times New Roman" panose="02020603050405020304" pitchFamily="18" charset="0"/>
              </a:rPr>
              <a:t>操  作</a:t>
            </a:r>
            <a:r>
              <a:rPr lang="en-US" altLang="zh-CN" sz="2500" b="1" dirty="0">
                <a:latin typeface="Times New Roman" panose="02020603050405020304" pitchFamily="18" charset="0"/>
              </a:rPr>
              <a:t>&gt;::</a:t>
            </a:r>
            <a:r>
              <a:rPr lang="en-US" altLang="zh-CN"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rPr>
              <a:t>&lt;</a:t>
            </a:r>
            <a:r>
              <a:rPr lang="zh-CN" altLang="en-US" sz="2500" b="1" dirty="0">
                <a:latin typeface="Times New Roman" panose="02020603050405020304" pitchFamily="18" charset="0"/>
              </a:rPr>
              <a:t>操作名</a:t>
            </a:r>
            <a:r>
              <a:rPr lang="en-US" altLang="zh-CN" sz="2500" b="1" dirty="0">
                <a:latin typeface="Times New Roman" panose="02020603050405020304" pitchFamily="18" charset="0"/>
              </a:rPr>
              <a:t>&gt;[(&lt;</a:t>
            </a:r>
            <a:r>
              <a:rPr lang="zh-CN" altLang="en-US" sz="2500" b="1" dirty="0">
                <a:latin typeface="Times New Roman" panose="02020603050405020304" pitchFamily="18" charset="0"/>
              </a:rPr>
              <a:t>变元</a:t>
            </a:r>
            <a:r>
              <a:rPr lang="en-US" altLang="zh-CN" sz="2500" b="1" dirty="0">
                <a:latin typeface="Times New Roman" panose="02020603050405020304" pitchFamily="18" charset="0"/>
              </a:rPr>
              <a:t>&gt;</a:t>
            </a:r>
            <a:r>
              <a:rPr lang="zh-CN" altLang="en-US" sz="2500" b="1" dirty="0">
                <a:latin typeface="Times New Roman" panose="02020603050405020304" pitchFamily="18" charset="0"/>
              </a:rPr>
              <a:t>，</a:t>
            </a:r>
            <a:r>
              <a:rPr lang="en-US" altLang="zh-CN" sz="3200" b="1" baseline="22000" dirty="0">
                <a:latin typeface="Times New Roman" panose="02020603050405020304" pitchFamily="18" charset="0"/>
              </a:rPr>
              <a:t>…</a:t>
            </a:r>
            <a:r>
              <a:rPr lang="en-US" altLang="zh-CN" sz="2500" b="1" dirty="0">
                <a:latin typeface="Times New Roman" panose="02020603050405020304" pitchFamily="18" charset="0"/>
              </a:rPr>
              <a:t>)]</a:t>
            </a:r>
          </a:p>
        </p:txBody>
      </p:sp>
      <p:sp>
        <p:nvSpPr>
          <p:cNvPr id="13319" name="Text Box 5"/>
          <p:cNvSpPr txBox="1"/>
          <p:nvPr/>
        </p:nvSpPr>
        <p:spPr>
          <a:xfrm>
            <a:off x="965200" y="5210175"/>
            <a:ext cx="10200639" cy="1117600"/>
          </a:xfrm>
          <a:prstGeom prst="rect">
            <a:avLst/>
          </a:prstGeom>
          <a:noFill/>
          <a:ln w="9525">
            <a:noFill/>
          </a:ln>
        </p:spPr>
        <p:txBody>
          <a:bodyPr wrap="square">
            <a:spAutoFit/>
          </a:bodyPr>
          <a:lstStyle/>
          <a:p>
            <a:pPr>
              <a:lnSpc>
                <a:spcPct val="120000"/>
              </a:lnSpc>
            </a:pPr>
            <a:r>
              <a:rPr lang="zh-CN" altLang="en-US" sz="2800" b="1" dirty="0">
                <a:solidFill>
                  <a:srgbClr val="0000FF"/>
                </a:solidFill>
                <a:latin typeface="宋体" panose="02010600030101010101" pitchFamily="2" charset="-122"/>
              </a:rPr>
              <a:t>符号</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宋体" panose="02010600030101010101" pitchFamily="2" charset="-122"/>
              </a:rPr>
              <a:t>::</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表示</a:t>
            </a:r>
            <a:r>
              <a:rPr lang="zh-CN" altLang="en-US"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定义为</a:t>
            </a:r>
            <a:r>
              <a:rPr lang="zh-CN" altLang="en-US"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；符号</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宋体" panose="02010600030101010101" pitchFamily="2" charset="-122"/>
              </a:rPr>
              <a:t>|</a:t>
            </a:r>
            <a:r>
              <a:rPr lang="en-US" altLang="zh-CN"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表示</a:t>
            </a:r>
            <a:r>
              <a:rPr lang="zh-CN" altLang="en-US"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或者是</a:t>
            </a:r>
            <a:r>
              <a:rPr lang="zh-CN" altLang="en-US"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；符号</a:t>
            </a:r>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宋体" panose="02010600030101010101" pitchFamily="2" charset="-122"/>
              </a:rPr>
              <a:t>[ ]</a:t>
            </a:r>
            <a:r>
              <a:rPr lang="en-US" altLang="zh-CN"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表示</a:t>
            </a:r>
            <a:r>
              <a:rPr lang="zh-CN" altLang="en-US"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可缺省</a:t>
            </a:r>
            <a:r>
              <a:rPr lang="zh-CN" altLang="en-US" sz="2800" b="1" dirty="0">
                <a:solidFill>
                  <a:srgbClr val="0000FF"/>
                </a:solidFill>
                <a:latin typeface="Times New Roman" panose="02020603050405020304" pitchFamily="18" charset="0"/>
              </a:rPr>
              <a:t>”</a:t>
            </a:r>
            <a:r>
              <a:rPr lang="zh-CN" altLang="en-US" sz="2800" b="1" dirty="0">
                <a:solidFill>
                  <a:srgbClr val="0000FF"/>
                </a:solidFill>
                <a:latin typeface="宋体" panose="02010600030101010101" pitchFamily="2" charset="-122"/>
              </a:rPr>
              <a:t>。</a:t>
            </a:r>
            <a:r>
              <a:rPr lang="zh-CN" altLang="en-US" sz="2800" dirty="0">
                <a:solidFill>
                  <a:srgbClr val="0000FF"/>
                </a:solidFill>
              </a:rPr>
              <a:t> </a:t>
            </a:r>
          </a:p>
        </p:txBody>
      </p:sp>
      <p:graphicFrame>
        <p:nvGraphicFramePr>
          <p:cNvPr id="13314" name="Object 6"/>
          <p:cNvGraphicFramePr/>
          <p:nvPr/>
        </p:nvGraphicFramePr>
        <p:xfrm>
          <a:off x="4876801" y="2239963"/>
          <a:ext cx="434975" cy="311150"/>
        </p:xfrm>
        <a:graphic>
          <a:graphicData uri="http://schemas.openxmlformats.org/presentationml/2006/ole">
            <mc:AlternateContent xmlns:mc="http://schemas.openxmlformats.org/markup-compatibility/2006">
              <mc:Choice xmlns:v="urn:schemas-microsoft-com:vml" Requires="v">
                <p:oleObj spid="_x0000_s15375" r:id="rId3" imgW="190500" imgH="139700" progId="Equation.3">
                  <p:embed/>
                </p:oleObj>
              </mc:Choice>
              <mc:Fallback>
                <p:oleObj r:id="rId3" imgW="190500" imgH="139700" progId="Equation.3">
                  <p:embed/>
                  <p:pic>
                    <p:nvPicPr>
                      <p:cNvPr id="0" name="图片 3114"/>
                      <p:cNvPicPr/>
                      <p:nvPr/>
                    </p:nvPicPr>
                    <p:blipFill>
                      <a:blip r:embed="rId4"/>
                      <a:stretch>
                        <a:fillRect/>
                      </a:stretch>
                    </p:blipFill>
                    <p:spPr>
                      <a:xfrm>
                        <a:off x="4876801" y="2239963"/>
                        <a:ext cx="434975" cy="3111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460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46</a:t>
            </a:fld>
            <a:endParaRPr lang="ja-JP" altLang="en-US" dirty="0">
              <a:solidFill>
                <a:srgbClr val="A50021"/>
              </a:solidFill>
              <a:ea typeface="MS PGothic" panose="020B0600070205080204" pitchFamily="34" charset="-128"/>
            </a:endParaRPr>
          </a:p>
        </p:txBody>
      </p:sp>
      <p:sp>
        <p:nvSpPr>
          <p:cNvPr id="46084" name="AutoShape 6"/>
          <p:cNvSpPr>
            <a:spLocks noChangeAspect="1" noTextEdit="1"/>
          </p:cNvSpPr>
          <p:nvPr/>
        </p:nvSpPr>
        <p:spPr>
          <a:xfrm>
            <a:off x="2152650" y="1662113"/>
            <a:ext cx="8115300" cy="4564062"/>
          </a:xfrm>
          <a:prstGeom prst="rect">
            <a:avLst/>
          </a:prstGeom>
          <a:noFill/>
          <a:ln w="9525">
            <a:noFill/>
          </a:ln>
        </p:spPr>
        <p:txBody>
          <a:bodyPr/>
          <a:lstStyle/>
          <a:p>
            <a:endParaRPr lang="zh-CN" altLang="en-US"/>
          </a:p>
        </p:txBody>
      </p:sp>
      <p:sp>
        <p:nvSpPr>
          <p:cNvPr id="46085" name="Rectangle 8"/>
          <p:cNvSpPr/>
          <p:nvPr/>
        </p:nvSpPr>
        <p:spPr>
          <a:xfrm>
            <a:off x="4724400" y="1673226"/>
            <a:ext cx="1841500" cy="569913"/>
          </a:xfrm>
          <a:prstGeom prst="rect">
            <a:avLst/>
          </a:prstGeom>
          <a:noFill/>
          <a:ln w="2222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46086" name="Rectangle 9"/>
          <p:cNvSpPr/>
          <p:nvPr/>
        </p:nvSpPr>
        <p:spPr>
          <a:xfrm>
            <a:off x="4908550" y="1673226"/>
            <a:ext cx="1474788" cy="684213"/>
          </a:xfrm>
          <a:prstGeom prst="rect">
            <a:avLst/>
          </a:prstGeom>
          <a:noFill/>
          <a:ln w="9525">
            <a:noFill/>
          </a:ln>
        </p:spPr>
        <p:txBody>
          <a:bodyPr/>
          <a:lstStyle/>
          <a:p>
            <a:endParaRPr lang="zh-CN" altLang="en-US" dirty="0">
              <a:latin typeface="Arial" panose="020B0604020202020204" pitchFamily="34" charset="0"/>
            </a:endParaRPr>
          </a:p>
        </p:txBody>
      </p:sp>
      <p:sp>
        <p:nvSpPr>
          <p:cNvPr id="46087" name="Rectangle 10"/>
          <p:cNvSpPr/>
          <p:nvPr/>
        </p:nvSpPr>
        <p:spPr>
          <a:xfrm>
            <a:off x="5130800" y="1724025"/>
            <a:ext cx="381000" cy="457200"/>
          </a:xfrm>
          <a:prstGeom prst="rect">
            <a:avLst/>
          </a:prstGeom>
          <a:noFill/>
          <a:ln w="9525">
            <a:noFill/>
          </a:ln>
        </p:spPr>
        <p:txBody>
          <a:bodyPr wrap="none" lIns="0" tIns="0" rIns="0" bIns="0">
            <a:spAutoFit/>
          </a:bodyPr>
          <a:lstStyle/>
          <a:p>
            <a:r>
              <a:rPr lang="zh-CN" altLang="en-US" sz="3000" dirty="0">
                <a:solidFill>
                  <a:srgbClr val="000000"/>
                </a:solidFill>
                <a:latin typeface="宋体" panose="02010600030101010101" pitchFamily="2" charset="-122"/>
              </a:rPr>
              <a:t>控</a:t>
            </a:r>
            <a:endParaRPr lang="zh-CN" altLang="en-US" dirty="0">
              <a:latin typeface="Arial" panose="020B0604020202020204" pitchFamily="34" charset="0"/>
            </a:endParaRPr>
          </a:p>
        </p:txBody>
      </p:sp>
      <p:sp>
        <p:nvSpPr>
          <p:cNvPr id="46088" name="Rectangle 11"/>
          <p:cNvSpPr/>
          <p:nvPr/>
        </p:nvSpPr>
        <p:spPr>
          <a:xfrm>
            <a:off x="5773738" y="1709738"/>
            <a:ext cx="381000" cy="457200"/>
          </a:xfrm>
          <a:prstGeom prst="rect">
            <a:avLst/>
          </a:prstGeom>
          <a:noFill/>
          <a:ln w="9525">
            <a:noFill/>
          </a:ln>
        </p:spPr>
        <p:txBody>
          <a:bodyPr wrap="none" lIns="0" tIns="0" rIns="0" bIns="0">
            <a:spAutoFit/>
          </a:bodyPr>
          <a:lstStyle/>
          <a:p>
            <a:r>
              <a:rPr lang="zh-CN" altLang="en-US" sz="3000" dirty="0">
                <a:solidFill>
                  <a:srgbClr val="000000"/>
                </a:solidFill>
                <a:latin typeface="宋体" panose="02010600030101010101" pitchFamily="2" charset="-122"/>
              </a:rPr>
              <a:t>制</a:t>
            </a:r>
            <a:endParaRPr lang="zh-CN" altLang="en-US" dirty="0">
              <a:latin typeface="Arial" panose="020B0604020202020204" pitchFamily="34" charset="0"/>
            </a:endParaRPr>
          </a:p>
        </p:txBody>
      </p:sp>
      <p:grpSp>
        <p:nvGrpSpPr>
          <p:cNvPr id="46089" name="Group 14"/>
          <p:cNvGrpSpPr/>
          <p:nvPr/>
        </p:nvGrpSpPr>
        <p:grpSpPr>
          <a:xfrm>
            <a:off x="5524500" y="2238376"/>
            <a:ext cx="241300" cy="942975"/>
            <a:chOff x="2520" y="1419"/>
            <a:chExt cx="152" cy="594"/>
          </a:xfrm>
        </p:grpSpPr>
        <p:sp>
          <p:nvSpPr>
            <p:cNvPr id="46123" name="Line 12"/>
            <p:cNvSpPr/>
            <p:nvPr/>
          </p:nvSpPr>
          <p:spPr>
            <a:xfrm>
              <a:off x="2595" y="1419"/>
              <a:ext cx="1" cy="445"/>
            </a:xfrm>
            <a:prstGeom prst="line">
              <a:avLst/>
            </a:prstGeom>
            <a:ln w="22225" cap="flat" cmpd="sng">
              <a:solidFill>
                <a:srgbClr val="000000"/>
              </a:solidFill>
              <a:prstDash val="solid"/>
              <a:headEnd type="none" w="med" len="med"/>
              <a:tailEnd type="none" w="med" len="med"/>
            </a:ln>
          </p:spPr>
        </p:sp>
        <p:sp>
          <p:nvSpPr>
            <p:cNvPr id="46124" name="Freeform 13"/>
            <p:cNvSpPr/>
            <p:nvPr/>
          </p:nvSpPr>
          <p:spPr>
            <a:xfrm>
              <a:off x="2520" y="1859"/>
              <a:ext cx="152" cy="154"/>
            </a:xfrm>
            <a:custGeom>
              <a:avLst/>
              <a:gdLst>
                <a:gd name="txL" fmla="*/ 0 w 152"/>
                <a:gd name="txT" fmla="*/ 0 h 154"/>
                <a:gd name="txR" fmla="*/ 152 w 152"/>
                <a:gd name="txB" fmla="*/ 154 h 154"/>
              </a:gdLst>
              <a:ahLst/>
              <a:cxnLst>
                <a:cxn ang="0">
                  <a:pos x="0" y="0"/>
                </a:cxn>
                <a:cxn ang="0">
                  <a:pos x="75" y="154"/>
                </a:cxn>
                <a:cxn ang="0">
                  <a:pos x="152" y="0"/>
                </a:cxn>
                <a:cxn ang="0">
                  <a:pos x="0" y="0"/>
                </a:cxn>
              </a:cxnLst>
              <a:rect l="txL" t="txT" r="txR" b="txB"/>
              <a:pathLst>
                <a:path w="152" h="154">
                  <a:moveTo>
                    <a:pt x="0" y="0"/>
                  </a:moveTo>
                  <a:lnTo>
                    <a:pt x="75" y="154"/>
                  </a:lnTo>
                  <a:lnTo>
                    <a:pt x="152"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6090" name="Group 17"/>
          <p:cNvGrpSpPr/>
          <p:nvPr/>
        </p:nvGrpSpPr>
        <p:grpSpPr>
          <a:xfrm>
            <a:off x="3071814" y="2051050"/>
            <a:ext cx="1652587" cy="1130300"/>
            <a:chOff x="975" y="1301"/>
            <a:chExt cx="1041" cy="712"/>
          </a:xfrm>
        </p:grpSpPr>
        <p:sp>
          <p:nvSpPr>
            <p:cNvPr id="46121" name="Line 15"/>
            <p:cNvSpPr/>
            <p:nvPr/>
          </p:nvSpPr>
          <p:spPr>
            <a:xfrm flipH="1">
              <a:off x="1095" y="1301"/>
              <a:ext cx="921" cy="633"/>
            </a:xfrm>
            <a:prstGeom prst="line">
              <a:avLst/>
            </a:prstGeom>
            <a:ln w="22225" cap="flat" cmpd="sng">
              <a:solidFill>
                <a:srgbClr val="000000"/>
              </a:solidFill>
              <a:prstDash val="solid"/>
              <a:headEnd type="none" w="med" len="med"/>
              <a:tailEnd type="none" w="med" len="med"/>
            </a:ln>
          </p:spPr>
        </p:sp>
        <p:sp>
          <p:nvSpPr>
            <p:cNvPr id="46122" name="Freeform 16"/>
            <p:cNvSpPr/>
            <p:nvPr/>
          </p:nvSpPr>
          <p:spPr>
            <a:xfrm>
              <a:off x="975" y="1864"/>
              <a:ext cx="169" cy="149"/>
            </a:xfrm>
            <a:custGeom>
              <a:avLst/>
              <a:gdLst>
                <a:gd name="txL" fmla="*/ 0 w 169"/>
                <a:gd name="txT" fmla="*/ 0 h 149"/>
                <a:gd name="txR" fmla="*/ 169 w 169"/>
                <a:gd name="txB" fmla="*/ 149 h 149"/>
              </a:gdLst>
              <a:ahLst/>
              <a:cxnLst>
                <a:cxn ang="0">
                  <a:pos x="87" y="0"/>
                </a:cxn>
                <a:cxn ang="0">
                  <a:pos x="0" y="149"/>
                </a:cxn>
                <a:cxn ang="0">
                  <a:pos x="169" y="129"/>
                </a:cxn>
                <a:cxn ang="0">
                  <a:pos x="87" y="0"/>
                </a:cxn>
              </a:cxnLst>
              <a:rect l="txL" t="txT" r="txR" b="txB"/>
              <a:pathLst>
                <a:path w="169" h="149">
                  <a:moveTo>
                    <a:pt x="87" y="0"/>
                  </a:moveTo>
                  <a:lnTo>
                    <a:pt x="0" y="149"/>
                  </a:lnTo>
                  <a:lnTo>
                    <a:pt x="169" y="129"/>
                  </a:lnTo>
                  <a:lnTo>
                    <a:pt x="87"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6091" name="Group 20"/>
          <p:cNvGrpSpPr/>
          <p:nvPr/>
        </p:nvGrpSpPr>
        <p:grpSpPr>
          <a:xfrm>
            <a:off x="6562725" y="2051050"/>
            <a:ext cx="2020888" cy="1130300"/>
            <a:chOff x="3174" y="1301"/>
            <a:chExt cx="1273" cy="712"/>
          </a:xfrm>
        </p:grpSpPr>
        <p:sp>
          <p:nvSpPr>
            <p:cNvPr id="46119" name="Line 18"/>
            <p:cNvSpPr/>
            <p:nvPr/>
          </p:nvSpPr>
          <p:spPr>
            <a:xfrm>
              <a:off x="3174" y="1301"/>
              <a:ext cx="1148" cy="642"/>
            </a:xfrm>
            <a:prstGeom prst="line">
              <a:avLst/>
            </a:prstGeom>
            <a:ln w="22225" cap="flat" cmpd="sng">
              <a:solidFill>
                <a:srgbClr val="000000"/>
              </a:solidFill>
              <a:prstDash val="solid"/>
              <a:headEnd type="none" w="med" len="med"/>
              <a:tailEnd type="none" w="med" len="med"/>
            </a:ln>
          </p:spPr>
        </p:sp>
        <p:sp>
          <p:nvSpPr>
            <p:cNvPr id="46120" name="Freeform 19"/>
            <p:cNvSpPr/>
            <p:nvPr/>
          </p:nvSpPr>
          <p:spPr>
            <a:xfrm>
              <a:off x="4278" y="1869"/>
              <a:ext cx="169" cy="144"/>
            </a:xfrm>
            <a:custGeom>
              <a:avLst/>
              <a:gdLst>
                <a:gd name="txL" fmla="*/ 0 w 169"/>
                <a:gd name="txT" fmla="*/ 0 h 144"/>
                <a:gd name="txR" fmla="*/ 169 w 169"/>
                <a:gd name="txB" fmla="*/ 144 h 144"/>
              </a:gdLst>
              <a:ahLst/>
              <a:cxnLst>
                <a:cxn ang="0">
                  <a:pos x="0" y="136"/>
                </a:cxn>
                <a:cxn ang="0">
                  <a:pos x="169" y="144"/>
                </a:cxn>
                <a:cxn ang="0">
                  <a:pos x="75" y="0"/>
                </a:cxn>
                <a:cxn ang="0">
                  <a:pos x="0" y="136"/>
                </a:cxn>
              </a:cxnLst>
              <a:rect l="txL" t="txT" r="txR" b="txB"/>
              <a:pathLst>
                <a:path w="169" h="144">
                  <a:moveTo>
                    <a:pt x="0" y="136"/>
                  </a:moveTo>
                  <a:lnTo>
                    <a:pt x="169" y="144"/>
                  </a:lnTo>
                  <a:lnTo>
                    <a:pt x="75" y="0"/>
                  </a:lnTo>
                  <a:lnTo>
                    <a:pt x="0" y="136"/>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46092" name="Rectangle 21"/>
          <p:cNvSpPr/>
          <p:nvPr/>
        </p:nvSpPr>
        <p:spPr>
          <a:xfrm>
            <a:off x="2190750" y="3186114"/>
            <a:ext cx="1657350" cy="757237"/>
          </a:xfrm>
          <a:prstGeom prst="rect">
            <a:avLst/>
          </a:prstGeom>
          <a:noFill/>
          <a:ln w="2222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46093" name="Rectangle 22"/>
          <p:cNvSpPr/>
          <p:nvPr/>
        </p:nvSpPr>
        <p:spPr>
          <a:xfrm>
            <a:off x="2152650" y="3224214"/>
            <a:ext cx="1695450" cy="682625"/>
          </a:xfrm>
          <a:prstGeom prst="rect">
            <a:avLst/>
          </a:prstGeom>
          <a:noFill/>
          <a:ln w="9525">
            <a:noFill/>
          </a:ln>
        </p:spPr>
        <p:txBody>
          <a:bodyPr/>
          <a:lstStyle/>
          <a:p>
            <a:endParaRPr lang="zh-CN" altLang="en-US" dirty="0">
              <a:latin typeface="Arial" panose="020B0604020202020204" pitchFamily="34" charset="0"/>
            </a:endParaRPr>
          </a:p>
        </p:txBody>
      </p:sp>
      <p:sp>
        <p:nvSpPr>
          <p:cNvPr id="46094" name="Rectangle 23"/>
          <p:cNvSpPr/>
          <p:nvPr/>
        </p:nvSpPr>
        <p:spPr>
          <a:xfrm>
            <a:off x="2374900" y="3297238"/>
            <a:ext cx="1143000" cy="457200"/>
          </a:xfrm>
          <a:prstGeom prst="rect">
            <a:avLst/>
          </a:prstGeom>
          <a:noFill/>
          <a:ln w="9525">
            <a:noFill/>
          </a:ln>
        </p:spPr>
        <p:txBody>
          <a:bodyPr wrap="none" lIns="0" tIns="0" rIns="0" bIns="0">
            <a:spAutoFit/>
          </a:bodyPr>
          <a:lstStyle/>
          <a:p>
            <a:r>
              <a:rPr lang="zh-CN" altLang="en-US" sz="3000" dirty="0">
                <a:solidFill>
                  <a:srgbClr val="000000"/>
                </a:solidFill>
                <a:latin typeface="宋体" panose="02010600030101010101" pitchFamily="2" charset="-122"/>
              </a:rPr>
              <a:t>规则库</a:t>
            </a:r>
            <a:endParaRPr lang="zh-CN" altLang="en-US" dirty="0">
              <a:latin typeface="Arial" panose="020B0604020202020204" pitchFamily="34" charset="0"/>
            </a:endParaRPr>
          </a:p>
        </p:txBody>
      </p:sp>
      <p:sp>
        <p:nvSpPr>
          <p:cNvPr id="46095" name="Rectangle 24"/>
          <p:cNvSpPr/>
          <p:nvPr/>
        </p:nvSpPr>
        <p:spPr>
          <a:xfrm>
            <a:off x="4764088" y="3171825"/>
            <a:ext cx="1657350" cy="757238"/>
          </a:xfrm>
          <a:prstGeom prst="rect">
            <a:avLst/>
          </a:prstGeom>
          <a:noFill/>
          <a:ln w="2222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46096" name="Rectangle 25"/>
          <p:cNvSpPr/>
          <p:nvPr/>
        </p:nvSpPr>
        <p:spPr>
          <a:xfrm>
            <a:off x="4724400" y="3238501"/>
            <a:ext cx="1697038" cy="682625"/>
          </a:xfrm>
          <a:prstGeom prst="rect">
            <a:avLst/>
          </a:prstGeom>
          <a:noFill/>
          <a:ln w="9525">
            <a:noFill/>
          </a:ln>
        </p:spPr>
        <p:txBody>
          <a:bodyPr/>
          <a:lstStyle/>
          <a:p>
            <a:endParaRPr lang="zh-CN" altLang="en-US" dirty="0">
              <a:latin typeface="Arial" panose="020B0604020202020204" pitchFamily="34" charset="0"/>
            </a:endParaRPr>
          </a:p>
        </p:txBody>
      </p:sp>
      <p:sp>
        <p:nvSpPr>
          <p:cNvPr id="46097" name="Rectangle 26"/>
          <p:cNvSpPr/>
          <p:nvPr/>
        </p:nvSpPr>
        <p:spPr>
          <a:xfrm>
            <a:off x="5032375" y="3311525"/>
            <a:ext cx="1143000" cy="457200"/>
          </a:xfrm>
          <a:prstGeom prst="rect">
            <a:avLst/>
          </a:prstGeom>
          <a:noFill/>
          <a:ln w="9525">
            <a:noFill/>
          </a:ln>
        </p:spPr>
        <p:txBody>
          <a:bodyPr wrap="none" lIns="0" tIns="0" rIns="0" bIns="0">
            <a:spAutoFit/>
          </a:bodyPr>
          <a:lstStyle/>
          <a:p>
            <a:r>
              <a:rPr lang="zh-CN" altLang="en-US" sz="3000" dirty="0">
                <a:solidFill>
                  <a:srgbClr val="000000"/>
                </a:solidFill>
                <a:latin typeface="宋体" panose="02010600030101010101" pitchFamily="2" charset="-122"/>
              </a:rPr>
              <a:t>推理机</a:t>
            </a:r>
            <a:endParaRPr lang="zh-CN" altLang="en-US" dirty="0">
              <a:latin typeface="Arial" panose="020B0604020202020204" pitchFamily="34" charset="0"/>
            </a:endParaRPr>
          </a:p>
        </p:txBody>
      </p:sp>
      <p:sp>
        <p:nvSpPr>
          <p:cNvPr id="46098" name="Rectangle 27"/>
          <p:cNvSpPr/>
          <p:nvPr/>
        </p:nvSpPr>
        <p:spPr>
          <a:xfrm>
            <a:off x="7297738" y="3181350"/>
            <a:ext cx="2024062" cy="757238"/>
          </a:xfrm>
          <a:prstGeom prst="rect">
            <a:avLst/>
          </a:prstGeom>
          <a:noFill/>
          <a:ln w="2222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46099" name="Rectangle 28"/>
          <p:cNvSpPr/>
          <p:nvPr/>
        </p:nvSpPr>
        <p:spPr>
          <a:xfrm>
            <a:off x="7113589" y="3181351"/>
            <a:ext cx="3127375" cy="682625"/>
          </a:xfrm>
          <a:prstGeom prst="rect">
            <a:avLst/>
          </a:prstGeom>
          <a:noFill/>
          <a:ln w="9525">
            <a:noFill/>
          </a:ln>
        </p:spPr>
        <p:txBody>
          <a:bodyPr/>
          <a:lstStyle/>
          <a:p>
            <a:endParaRPr lang="zh-CN" altLang="en-US" dirty="0">
              <a:latin typeface="Arial" panose="020B0604020202020204" pitchFamily="34" charset="0"/>
            </a:endParaRPr>
          </a:p>
        </p:txBody>
      </p:sp>
      <p:sp>
        <p:nvSpPr>
          <p:cNvPr id="46100" name="Rectangle 29"/>
          <p:cNvSpPr/>
          <p:nvPr/>
        </p:nvSpPr>
        <p:spPr>
          <a:xfrm>
            <a:off x="7392988" y="3311525"/>
            <a:ext cx="1905000" cy="457200"/>
          </a:xfrm>
          <a:prstGeom prst="rect">
            <a:avLst/>
          </a:prstGeom>
          <a:noFill/>
          <a:ln w="9525">
            <a:noFill/>
          </a:ln>
        </p:spPr>
        <p:txBody>
          <a:bodyPr wrap="none" lIns="0" tIns="0" rIns="0" bIns="0">
            <a:spAutoFit/>
          </a:bodyPr>
          <a:lstStyle/>
          <a:p>
            <a:r>
              <a:rPr lang="zh-CN" altLang="en-US" sz="3000" dirty="0">
                <a:solidFill>
                  <a:srgbClr val="000000"/>
                </a:solidFill>
                <a:latin typeface="宋体" panose="02010600030101010101" pitchFamily="2" charset="-122"/>
              </a:rPr>
              <a:t>综合数据库</a:t>
            </a:r>
            <a:endParaRPr lang="zh-CN" altLang="en-US" dirty="0">
              <a:latin typeface="Arial" panose="020B0604020202020204" pitchFamily="34" charset="0"/>
            </a:endParaRPr>
          </a:p>
        </p:txBody>
      </p:sp>
      <p:grpSp>
        <p:nvGrpSpPr>
          <p:cNvPr id="46101" name="Group 32"/>
          <p:cNvGrpSpPr/>
          <p:nvPr/>
        </p:nvGrpSpPr>
        <p:grpSpPr>
          <a:xfrm>
            <a:off x="3849689" y="3435350"/>
            <a:ext cx="917575" cy="247650"/>
            <a:chOff x="1438" y="2173"/>
            <a:chExt cx="578" cy="156"/>
          </a:xfrm>
        </p:grpSpPr>
        <p:sp>
          <p:nvSpPr>
            <p:cNvPr id="46117" name="Line 30"/>
            <p:cNvSpPr/>
            <p:nvPr/>
          </p:nvSpPr>
          <p:spPr>
            <a:xfrm>
              <a:off x="1438" y="2250"/>
              <a:ext cx="434" cy="1"/>
            </a:xfrm>
            <a:prstGeom prst="line">
              <a:avLst/>
            </a:prstGeom>
            <a:ln w="22225" cap="flat" cmpd="sng">
              <a:solidFill>
                <a:srgbClr val="000000"/>
              </a:solidFill>
              <a:prstDash val="solid"/>
              <a:headEnd type="none" w="med" len="med"/>
              <a:tailEnd type="none" w="med" len="med"/>
            </a:ln>
          </p:spPr>
        </p:sp>
        <p:sp>
          <p:nvSpPr>
            <p:cNvPr id="46118" name="Freeform 31"/>
            <p:cNvSpPr/>
            <p:nvPr/>
          </p:nvSpPr>
          <p:spPr>
            <a:xfrm>
              <a:off x="1867" y="2173"/>
              <a:ext cx="149" cy="156"/>
            </a:xfrm>
            <a:custGeom>
              <a:avLst/>
              <a:gdLst>
                <a:gd name="txL" fmla="*/ 0 w 149"/>
                <a:gd name="txT" fmla="*/ 0 h 156"/>
                <a:gd name="txR" fmla="*/ 149 w 149"/>
                <a:gd name="txB" fmla="*/ 156 h 156"/>
              </a:gdLst>
              <a:ahLst/>
              <a:cxnLst>
                <a:cxn ang="0">
                  <a:pos x="0" y="156"/>
                </a:cxn>
                <a:cxn ang="0">
                  <a:pos x="149" y="77"/>
                </a:cxn>
                <a:cxn ang="0">
                  <a:pos x="0" y="0"/>
                </a:cxn>
                <a:cxn ang="0">
                  <a:pos x="0" y="156"/>
                </a:cxn>
              </a:cxnLst>
              <a:rect l="txL" t="txT" r="txR" b="txB"/>
              <a:pathLst>
                <a:path w="149" h="156">
                  <a:moveTo>
                    <a:pt x="0" y="156"/>
                  </a:moveTo>
                  <a:lnTo>
                    <a:pt x="149" y="77"/>
                  </a:lnTo>
                  <a:lnTo>
                    <a:pt x="0" y="0"/>
                  </a:lnTo>
                  <a:lnTo>
                    <a:pt x="0" y="156"/>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46102" name="Line 33"/>
          <p:cNvSpPr/>
          <p:nvPr/>
        </p:nvSpPr>
        <p:spPr>
          <a:xfrm>
            <a:off x="5643564" y="3933825"/>
            <a:ext cx="1587" cy="565150"/>
          </a:xfrm>
          <a:prstGeom prst="line">
            <a:avLst/>
          </a:prstGeom>
          <a:ln w="22225" cap="flat" cmpd="sng">
            <a:solidFill>
              <a:srgbClr val="000000"/>
            </a:solidFill>
            <a:prstDash val="solid"/>
            <a:headEnd type="none" w="med" len="med"/>
            <a:tailEnd type="none" w="med" len="med"/>
          </a:ln>
        </p:spPr>
      </p:sp>
      <p:sp>
        <p:nvSpPr>
          <p:cNvPr id="46103" name="Line 34"/>
          <p:cNvSpPr/>
          <p:nvPr/>
        </p:nvSpPr>
        <p:spPr>
          <a:xfrm>
            <a:off x="5643564" y="4498975"/>
            <a:ext cx="2573337" cy="1588"/>
          </a:xfrm>
          <a:prstGeom prst="line">
            <a:avLst/>
          </a:prstGeom>
          <a:ln w="22225" cap="flat" cmpd="sng">
            <a:solidFill>
              <a:srgbClr val="000000"/>
            </a:solidFill>
            <a:prstDash val="solid"/>
            <a:headEnd type="none" w="med" len="med"/>
            <a:tailEnd type="none" w="med" len="med"/>
          </a:ln>
        </p:spPr>
      </p:sp>
      <p:grpSp>
        <p:nvGrpSpPr>
          <p:cNvPr id="46104" name="Group 37"/>
          <p:cNvGrpSpPr/>
          <p:nvPr/>
        </p:nvGrpSpPr>
        <p:grpSpPr>
          <a:xfrm>
            <a:off x="8097838" y="3933825"/>
            <a:ext cx="241300" cy="565150"/>
            <a:chOff x="4141" y="2487"/>
            <a:chExt cx="152" cy="356"/>
          </a:xfrm>
        </p:grpSpPr>
        <p:sp>
          <p:nvSpPr>
            <p:cNvPr id="46115" name="Line 35"/>
            <p:cNvSpPr/>
            <p:nvPr/>
          </p:nvSpPr>
          <p:spPr>
            <a:xfrm flipV="1">
              <a:off x="4216" y="2636"/>
              <a:ext cx="1" cy="207"/>
            </a:xfrm>
            <a:prstGeom prst="line">
              <a:avLst/>
            </a:prstGeom>
            <a:ln w="22225" cap="flat" cmpd="sng">
              <a:solidFill>
                <a:srgbClr val="000000"/>
              </a:solidFill>
              <a:prstDash val="solid"/>
              <a:headEnd type="none" w="med" len="med"/>
              <a:tailEnd type="none" w="med" len="med"/>
            </a:ln>
          </p:spPr>
        </p:sp>
        <p:sp>
          <p:nvSpPr>
            <p:cNvPr id="46116" name="Freeform 36"/>
            <p:cNvSpPr/>
            <p:nvPr/>
          </p:nvSpPr>
          <p:spPr>
            <a:xfrm>
              <a:off x="4141" y="2487"/>
              <a:ext cx="152" cy="156"/>
            </a:xfrm>
            <a:custGeom>
              <a:avLst/>
              <a:gdLst>
                <a:gd name="txL" fmla="*/ 0 w 152"/>
                <a:gd name="txT" fmla="*/ 0 h 156"/>
                <a:gd name="txR" fmla="*/ 152 w 152"/>
                <a:gd name="txB" fmla="*/ 156 h 156"/>
              </a:gdLst>
              <a:ahLst/>
              <a:cxnLst>
                <a:cxn ang="0">
                  <a:pos x="152" y="156"/>
                </a:cxn>
                <a:cxn ang="0">
                  <a:pos x="75" y="0"/>
                </a:cxn>
                <a:cxn ang="0">
                  <a:pos x="0" y="156"/>
                </a:cxn>
                <a:cxn ang="0">
                  <a:pos x="152" y="156"/>
                </a:cxn>
              </a:cxnLst>
              <a:rect l="txL" t="txT" r="txR" b="txB"/>
              <a:pathLst>
                <a:path w="152" h="156">
                  <a:moveTo>
                    <a:pt x="152" y="156"/>
                  </a:moveTo>
                  <a:lnTo>
                    <a:pt x="75" y="0"/>
                  </a:lnTo>
                  <a:lnTo>
                    <a:pt x="0" y="156"/>
                  </a:lnTo>
                  <a:lnTo>
                    <a:pt x="152" y="156"/>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6105" name="Group 40"/>
          <p:cNvGrpSpPr/>
          <p:nvPr/>
        </p:nvGrpSpPr>
        <p:grpSpPr>
          <a:xfrm>
            <a:off x="6392863" y="3435350"/>
            <a:ext cx="919162" cy="247650"/>
            <a:chOff x="3058" y="2173"/>
            <a:chExt cx="579" cy="156"/>
          </a:xfrm>
        </p:grpSpPr>
        <p:sp>
          <p:nvSpPr>
            <p:cNvPr id="46113" name="Line 38"/>
            <p:cNvSpPr/>
            <p:nvPr/>
          </p:nvSpPr>
          <p:spPr>
            <a:xfrm flipH="1">
              <a:off x="3203" y="2250"/>
              <a:ext cx="434" cy="1"/>
            </a:xfrm>
            <a:prstGeom prst="line">
              <a:avLst/>
            </a:prstGeom>
            <a:ln w="22225" cap="flat" cmpd="sng">
              <a:solidFill>
                <a:srgbClr val="000000"/>
              </a:solidFill>
              <a:prstDash val="solid"/>
              <a:headEnd type="none" w="med" len="med"/>
              <a:tailEnd type="none" w="med" len="med"/>
            </a:ln>
          </p:spPr>
        </p:sp>
        <p:sp>
          <p:nvSpPr>
            <p:cNvPr id="46114" name="Freeform 39"/>
            <p:cNvSpPr/>
            <p:nvPr/>
          </p:nvSpPr>
          <p:spPr>
            <a:xfrm>
              <a:off x="3058" y="2173"/>
              <a:ext cx="152" cy="156"/>
            </a:xfrm>
            <a:custGeom>
              <a:avLst/>
              <a:gdLst>
                <a:gd name="txL" fmla="*/ 0 w 152"/>
                <a:gd name="txT" fmla="*/ 0 h 156"/>
                <a:gd name="txR" fmla="*/ 152 w 152"/>
                <a:gd name="txB" fmla="*/ 156 h 156"/>
              </a:gdLst>
              <a:ahLst/>
              <a:cxnLst>
                <a:cxn ang="0">
                  <a:pos x="152" y="0"/>
                </a:cxn>
                <a:cxn ang="0">
                  <a:pos x="0" y="77"/>
                </a:cxn>
                <a:cxn ang="0">
                  <a:pos x="152" y="156"/>
                </a:cxn>
                <a:cxn ang="0">
                  <a:pos x="152" y="0"/>
                </a:cxn>
              </a:cxnLst>
              <a:rect l="txL" t="txT" r="txR" b="txB"/>
              <a:pathLst>
                <a:path w="152" h="156">
                  <a:moveTo>
                    <a:pt x="152" y="0"/>
                  </a:moveTo>
                  <a:lnTo>
                    <a:pt x="0" y="77"/>
                  </a:lnTo>
                  <a:lnTo>
                    <a:pt x="152" y="156"/>
                  </a:lnTo>
                  <a:lnTo>
                    <a:pt x="152"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46106" name="Rectangle 41"/>
          <p:cNvSpPr/>
          <p:nvPr/>
        </p:nvSpPr>
        <p:spPr>
          <a:xfrm>
            <a:off x="2152651" y="5064126"/>
            <a:ext cx="447675" cy="1135063"/>
          </a:xfrm>
          <a:prstGeom prst="rect">
            <a:avLst/>
          </a:prstGeom>
          <a:noFill/>
          <a:ln w="9525">
            <a:noFill/>
          </a:ln>
        </p:spPr>
        <p:txBody>
          <a:bodyPr/>
          <a:lstStyle/>
          <a:p>
            <a:endParaRPr lang="zh-CN" altLang="en-US" dirty="0">
              <a:latin typeface="Arial" panose="020B0604020202020204" pitchFamily="34" charset="0"/>
            </a:endParaRPr>
          </a:p>
        </p:txBody>
      </p:sp>
      <p:sp>
        <p:nvSpPr>
          <p:cNvPr id="46107" name="Rectangle 42"/>
          <p:cNvSpPr/>
          <p:nvPr/>
        </p:nvSpPr>
        <p:spPr>
          <a:xfrm>
            <a:off x="3254376" y="5441951"/>
            <a:ext cx="4981575" cy="682625"/>
          </a:xfrm>
          <a:prstGeom prst="rect">
            <a:avLst/>
          </a:prstGeom>
          <a:noFill/>
          <a:ln w="9525">
            <a:noFill/>
          </a:ln>
        </p:spPr>
        <p:txBody>
          <a:bodyPr/>
          <a:lstStyle/>
          <a:p>
            <a:endParaRPr lang="zh-CN" altLang="en-US" dirty="0">
              <a:latin typeface="Arial" panose="020B0604020202020204" pitchFamily="34" charset="0"/>
            </a:endParaRPr>
          </a:p>
        </p:txBody>
      </p:sp>
      <p:sp>
        <p:nvSpPr>
          <p:cNvPr id="46108" name="Rectangle 43"/>
          <p:cNvSpPr/>
          <p:nvPr/>
        </p:nvSpPr>
        <p:spPr>
          <a:xfrm>
            <a:off x="3476625" y="5591175"/>
            <a:ext cx="65" cy="276999"/>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46109" name="Rectangle 44"/>
          <p:cNvSpPr/>
          <p:nvPr/>
        </p:nvSpPr>
        <p:spPr>
          <a:xfrm>
            <a:off x="3844925" y="5578475"/>
            <a:ext cx="65" cy="276999"/>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46110" name="Rectangle 45"/>
          <p:cNvSpPr/>
          <p:nvPr/>
        </p:nvSpPr>
        <p:spPr>
          <a:xfrm>
            <a:off x="4029075" y="5578475"/>
            <a:ext cx="65" cy="276999"/>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46111" name="Rectangle 46"/>
          <p:cNvSpPr/>
          <p:nvPr/>
        </p:nvSpPr>
        <p:spPr>
          <a:xfrm>
            <a:off x="4151314" y="5578475"/>
            <a:ext cx="65" cy="276999"/>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46112" name="Rectangle 47"/>
          <p:cNvSpPr/>
          <p:nvPr/>
        </p:nvSpPr>
        <p:spPr>
          <a:xfrm>
            <a:off x="4105275" y="5033963"/>
            <a:ext cx="3810000" cy="457200"/>
          </a:xfrm>
          <a:prstGeom prst="rect">
            <a:avLst/>
          </a:prstGeom>
          <a:noFill/>
          <a:ln w="9525">
            <a:noFill/>
          </a:ln>
        </p:spPr>
        <p:txBody>
          <a:bodyPr wrap="none" lIns="0" tIns="0" rIns="0" bIns="0">
            <a:spAutoFit/>
          </a:bodyPr>
          <a:lstStyle/>
          <a:p>
            <a:r>
              <a:rPr lang="zh-CN" altLang="en-US" sz="3000" dirty="0">
                <a:solidFill>
                  <a:srgbClr val="000000"/>
                </a:solidFill>
                <a:latin typeface="宋体" panose="02010600030101010101" pitchFamily="2" charset="-122"/>
              </a:rPr>
              <a:t>产生式系统的基本结构</a:t>
            </a:r>
            <a:endParaRPr lang="zh-CN" altLang="en-US" dirty="0">
              <a:latin typeface="Arial" panose="020B0604020202020204" pitchFamily="34" charset="0"/>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47111" name="Rectangle 6"/>
          <p:cNvSpPr>
            <a:spLocks noGrp="1"/>
          </p:cNvSpPr>
          <p:nvPr>
            <p:ph idx="1"/>
          </p:nvPr>
        </p:nvSpPr>
        <p:spPr>
          <a:xfrm>
            <a:off x="975360" y="3151188"/>
            <a:ext cx="10444480" cy="1060450"/>
          </a:xfrm>
          <a:gradFill rotWithShape="0">
            <a:gsLst>
              <a:gs pos="0">
                <a:srgbClr val="CCFFCC">
                  <a:alpha val="100000"/>
                </a:srgbClr>
              </a:gs>
              <a:gs pos="100000">
                <a:schemeClr val="bg1">
                  <a:alpha val="100000"/>
                </a:schemeClr>
              </a:gs>
            </a:gsLst>
            <a:path path="rect">
              <a:fillToRect l="100000" t="100000"/>
            </a:path>
            <a:tileRect/>
          </a:gradFill>
          <a:ln>
            <a:solidFill>
              <a:srgbClr val="808080">
                <a:alpha val="100000"/>
              </a:srgbClr>
            </a:solidFill>
            <a:miter/>
          </a:ln>
        </p:spPr>
        <p:txBody>
          <a:bodyPr vert="horz" wrap="square" lIns="91440" tIns="45720" rIns="91440" bIns="45720" anchor="t"/>
          <a:lstStyle/>
          <a:p>
            <a:pPr marL="0" indent="0">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宋体" panose="02010600030101010101" pitchFamily="2" charset="-122"/>
              </a:rPr>
              <a:t>综合数据库</a:t>
            </a:r>
            <a:r>
              <a:rPr lang="en-US" altLang="zh-CN" sz="2600" dirty="0">
                <a:latin typeface="宋体" panose="02010600030101010101" pitchFamily="2" charset="-122"/>
              </a:rPr>
              <a:t>(</a:t>
            </a:r>
            <a:r>
              <a:rPr lang="zh-CN" altLang="en-US" sz="2600" dirty="0">
                <a:latin typeface="宋体" panose="02010600030101010101" pitchFamily="2" charset="-122"/>
              </a:rPr>
              <a:t>事实库、上下文、黑板等</a:t>
            </a:r>
            <a:r>
              <a:rPr lang="en-US" altLang="zh-CN" sz="2600" dirty="0">
                <a:latin typeface="宋体" panose="02010600030101010101" pitchFamily="2" charset="-122"/>
              </a:rPr>
              <a:t>)</a:t>
            </a:r>
            <a:r>
              <a:rPr lang="zh-CN" altLang="en-US" sz="2600" dirty="0">
                <a:latin typeface="宋体" panose="02010600030101010101" pitchFamily="2" charset="-122"/>
              </a:rPr>
              <a:t>：一个用于存放问题求解过程中各种当前信息的数据结构。</a:t>
            </a:r>
            <a:r>
              <a:rPr lang="zh-CN" altLang="en-US" sz="2600" dirty="0"/>
              <a:t> </a:t>
            </a:r>
          </a:p>
        </p:txBody>
      </p:sp>
      <p:sp>
        <p:nvSpPr>
          <p:cNvPr id="471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47</a:t>
            </a:fld>
            <a:endParaRPr lang="ja-JP" altLang="en-US" dirty="0">
              <a:solidFill>
                <a:srgbClr val="A50021"/>
              </a:solidFill>
              <a:ea typeface="MS PGothic" panose="020B0600070205080204" pitchFamily="34" charset="-128"/>
            </a:endParaRPr>
          </a:p>
        </p:txBody>
      </p:sp>
      <p:sp>
        <p:nvSpPr>
          <p:cNvPr id="47108" name="Rectangle 3"/>
          <p:cNvSpPr/>
          <p:nvPr/>
        </p:nvSpPr>
        <p:spPr>
          <a:xfrm>
            <a:off x="863600" y="971551"/>
            <a:ext cx="2713039" cy="519113"/>
          </a:xfrm>
          <a:prstGeom prst="rect">
            <a:avLst/>
          </a:prstGeom>
          <a:noFill/>
          <a:ln w="9525">
            <a:noFill/>
          </a:ln>
        </p:spPr>
        <p:txBody>
          <a:bodyPr wrap="square">
            <a:spAutoFit/>
          </a:bodyPr>
          <a:lstStyle/>
          <a:p>
            <a:pPr marL="342900" indent="-342900">
              <a:spcBef>
                <a:spcPct val="20000"/>
              </a:spcBef>
              <a:buClr>
                <a:schemeClr val="tx1"/>
              </a:buClr>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规则库</a:t>
            </a:r>
          </a:p>
        </p:txBody>
      </p:sp>
      <p:sp>
        <p:nvSpPr>
          <p:cNvPr id="47109" name="Rectangle 4"/>
          <p:cNvSpPr/>
          <p:nvPr/>
        </p:nvSpPr>
        <p:spPr>
          <a:xfrm>
            <a:off x="975360" y="2457451"/>
            <a:ext cx="3420429" cy="561975"/>
          </a:xfrm>
          <a:prstGeom prst="rect">
            <a:avLst/>
          </a:prstGeom>
          <a:noFill/>
          <a:ln w="9525">
            <a:noFill/>
          </a:ln>
        </p:spPr>
        <p:txBody>
          <a:bodyPr wrap="square">
            <a:spAutoFit/>
          </a:bodyPr>
          <a:lstStyle/>
          <a:p>
            <a:pPr marL="342900" indent="-342900">
              <a:lnSpc>
                <a:spcPct val="110000"/>
              </a:lnSpc>
              <a:spcBef>
                <a:spcPct val="20000"/>
              </a:spcBef>
              <a:buClr>
                <a:schemeClr val="tx1"/>
              </a:buClr>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综合数据库</a:t>
            </a:r>
            <a:r>
              <a:rPr lang="zh-CN" altLang="en-US" sz="2800" b="1" dirty="0"/>
              <a:t> </a:t>
            </a:r>
          </a:p>
        </p:txBody>
      </p:sp>
      <p:sp>
        <p:nvSpPr>
          <p:cNvPr id="47110" name="Rectangle 5"/>
          <p:cNvSpPr/>
          <p:nvPr/>
        </p:nvSpPr>
        <p:spPr>
          <a:xfrm>
            <a:off x="975360" y="1585913"/>
            <a:ext cx="10444480" cy="5778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wrap="square">
            <a:spAutoFit/>
          </a:bodyPr>
          <a:lstStyle/>
          <a:p>
            <a:pPr>
              <a:lnSpc>
                <a:spcPct val="120000"/>
              </a:lnSpc>
              <a:spcBef>
                <a:spcPct val="20000"/>
              </a:spcBef>
              <a:buClr>
                <a:schemeClr val="accent2"/>
              </a:buClr>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规则库</a:t>
            </a:r>
            <a:r>
              <a:rPr lang="en-US" altLang="zh-CN" sz="2600" b="1" dirty="0">
                <a:latin typeface="宋体" panose="02010600030101010101" pitchFamily="2" charset="-122"/>
              </a:rPr>
              <a:t>: </a:t>
            </a:r>
            <a:r>
              <a:rPr lang="zh-CN" altLang="en-US" sz="2600" dirty="0">
                <a:latin typeface="宋体" panose="02010600030101010101" pitchFamily="2" charset="-122"/>
              </a:rPr>
              <a:t>用于描述相应领域内知识的产生式集合。</a:t>
            </a:r>
            <a:r>
              <a:rPr lang="zh-CN" altLang="en-US" sz="2600" b="1" dirty="0"/>
              <a:t> </a:t>
            </a:r>
          </a:p>
        </p:txBody>
      </p:sp>
      <p:sp>
        <p:nvSpPr>
          <p:cNvPr id="47112" name="Rectangle 7"/>
          <p:cNvSpPr/>
          <p:nvPr/>
        </p:nvSpPr>
        <p:spPr>
          <a:xfrm>
            <a:off x="975360" y="4438651"/>
            <a:ext cx="3134679" cy="561975"/>
          </a:xfrm>
          <a:prstGeom prst="rect">
            <a:avLst/>
          </a:prstGeom>
          <a:noFill/>
          <a:ln w="9525">
            <a:noFill/>
          </a:ln>
        </p:spPr>
        <p:txBody>
          <a:bodyPr wrap="square">
            <a:spAutoFit/>
          </a:bodyPr>
          <a:lstStyle/>
          <a:p>
            <a:pPr marL="342900" indent="-342900">
              <a:lnSpc>
                <a:spcPct val="110000"/>
              </a:lnSpc>
              <a:spcBef>
                <a:spcPct val="20000"/>
              </a:spcBef>
              <a:buClr>
                <a:schemeClr val="tx1"/>
              </a:buClr>
            </a:pP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rPr>
              <a:t>．控制系统</a:t>
            </a:r>
            <a:r>
              <a:rPr lang="zh-CN" altLang="en-US" sz="2800" b="1" dirty="0"/>
              <a:t> </a:t>
            </a:r>
          </a:p>
        </p:txBody>
      </p:sp>
      <p:sp>
        <p:nvSpPr>
          <p:cNvPr id="47113" name="Rectangle 8"/>
          <p:cNvSpPr/>
          <p:nvPr/>
        </p:nvSpPr>
        <p:spPr>
          <a:xfrm>
            <a:off x="975360" y="5132388"/>
            <a:ext cx="10444480" cy="106045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a:lnSpc>
                <a:spcPct val="120000"/>
              </a:lnSpc>
              <a:spcBef>
                <a:spcPct val="20000"/>
              </a:spcBef>
              <a:buClr>
                <a:schemeClr val="accent2"/>
              </a:buClr>
              <a:buFont typeface="Wingdings" panose="05000000000000000000" pitchFamily="2" charset="2"/>
              <a:buChar char="§"/>
            </a:pPr>
            <a:r>
              <a:rPr lang="en-US" altLang="zh-CN" sz="2600" dirty="0">
                <a:latin typeface="宋体" panose="02010600030101010101" pitchFamily="2" charset="-122"/>
              </a:rPr>
              <a:t> </a:t>
            </a:r>
            <a:r>
              <a:rPr lang="zh-CN" altLang="en-US" sz="2600" b="1" dirty="0">
                <a:latin typeface="宋体" panose="02010600030101010101" pitchFamily="2" charset="-122"/>
              </a:rPr>
              <a:t>控制系统</a:t>
            </a:r>
            <a:r>
              <a:rPr lang="zh-CN" altLang="en-US" sz="2600" dirty="0">
                <a:latin typeface="宋体" panose="02010600030101010101" pitchFamily="2" charset="-122"/>
              </a:rPr>
              <a:t>（推理机构）：由一组程序组成，负责整个产生式系统的运行，实现对问题的求解。 </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481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48</a:t>
            </a:fld>
            <a:endParaRPr lang="ja-JP" altLang="en-US" dirty="0">
              <a:solidFill>
                <a:srgbClr val="A50021"/>
              </a:solidFill>
              <a:ea typeface="MS PGothic" panose="020B0600070205080204" pitchFamily="34" charset="-128"/>
            </a:endParaRPr>
          </a:p>
        </p:txBody>
      </p:sp>
      <p:sp>
        <p:nvSpPr>
          <p:cNvPr id="48132" name="Rectangle 7"/>
          <p:cNvSpPr/>
          <p:nvPr/>
        </p:nvSpPr>
        <p:spPr>
          <a:xfrm>
            <a:off x="792481" y="838201"/>
            <a:ext cx="4246246" cy="561975"/>
          </a:xfrm>
          <a:prstGeom prst="rect">
            <a:avLst/>
          </a:prstGeom>
          <a:noFill/>
          <a:ln w="9525">
            <a:noFill/>
          </a:ln>
        </p:spPr>
        <p:txBody>
          <a:bodyPr wrap="square">
            <a:spAutoFit/>
          </a:bodyPr>
          <a:lstStyle/>
          <a:p>
            <a:pPr marL="342900" indent="-342900">
              <a:lnSpc>
                <a:spcPct val="110000"/>
              </a:lnSpc>
              <a:spcBef>
                <a:spcPct val="20000"/>
              </a:spcBef>
              <a:buClr>
                <a:schemeClr val="tx1"/>
              </a:buClr>
            </a:pP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rPr>
              <a:t>．控制系统（续）</a:t>
            </a:r>
            <a:r>
              <a:rPr lang="zh-CN" altLang="en-US" sz="2800" b="1" dirty="0"/>
              <a:t> </a:t>
            </a:r>
          </a:p>
        </p:txBody>
      </p:sp>
      <p:sp>
        <p:nvSpPr>
          <p:cNvPr id="48133" name="Rectangle 8"/>
          <p:cNvSpPr/>
          <p:nvPr/>
        </p:nvSpPr>
        <p:spPr>
          <a:xfrm>
            <a:off x="792482" y="1400175"/>
            <a:ext cx="10871198" cy="501650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a:lnSpc>
                <a:spcPct val="120000"/>
              </a:lnSpc>
              <a:spcBef>
                <a:spcPct val="20000"/>
              </a:spcBef>
              <a:buClr>
                <a:schemeClr val="accent2"/>
              </a:buClr>
              <a:buFont typeface="Wingdings" panose="05000000000000000000" pitchFamily="2" charset="2"/>
              <a:buNone/>
            </a:pPr>
            <a:r>
              <a:rPr lang="zh-CN" altLang="en-US" sz="2500" dirty="0">
                <a:latin typeface="Times New Roman" panose="02020603050405020304" pitchFamily="18" charset="0"/>
              </a:rPr>
              <a:t>控制系统要做以下几项工作： </a:t>
            </a:r>
          </a:p>
          <a:p>
            <a:pPr>
              <a:lnSpc>
                <a:spcPct val="120000"/>
              </a:lnSpc>
              <a:spcBef>
                <a:spcPct val="20000"/>
              </a:spcBef>
              <a:buClr>
                <a:schemeClr val="accent2"/>
              </a:buClr>
              <a:buFont typeface="Wingdings" panose="05000000000000000000" pitchFamily="2" charset="2"/>
              <a:buNone/>
            </a:pPr>
            <a:r>
              <a:rPr lang="zh-CN" altLang="en-US" sz="2500" dirty="0">
                <a:latin typeface="Times New Roman" panose="02020603050405020304" pitchFamily="18" charset="0"/>
              </a:rPr>
              <a:t>（</a:t>
            </a:r>
            <a:r>
              <a:rPr lang="en-US" altLang="zh-CN" sz="2500" dirty="0">
                <a:latin typeface="Times New Roman" panose="02020603050405020304" pitchFamily="18" charset="0"/>
              </a:rPr>
              <a:t>1</a:t>
            </a:r>
            <a:r>
              <a:rPr lang="zh-CN" altLang="en-US" sz="2500" dirty="0">
                <a:latin typeface="Times New Roman" panose="02020603050405020304" pitchFamily="18" charset="0"/>
              </a:rPr>
              <a:t>）从规则库中选择与综合数据库中的已知事实进行匹配。 </a:t>
            </a:r>
          </a:p>
          <a:p>
            <a:pPr>
              <a:lnSpc>
                <a:spcPct val="120000"/>
              </a:lnSpc>
              <a:spcBef>
                <a:spcPct val="20000"/>
              </a:spcBef>
              <a:buClr>
                <a:schemeClr val="accent2"/>
              </a:buClr>
              <a:buFont typeface="Wingdings" panose="05000000000000000000" pitchFamily="2" charset="2"/>
              <a:buNone/>
            </a:pPr>
            <a:r>
              <a:rPr lang="zh-CN" altLang="en-US" sz="2500" dirty="0">
                <a:latin typeface="Times New Roman" panose="02020603050405020304" pitchFamily="18" charset="0"/>
              </a:rPr>
              <a:t>（</a:t>
            </a:r>
            <a:r>
              <a:rPr lang="en-US" altLang="zh-CN" sz="2500" dirty="0">
                <a:latin typeface="Times New Roman" panose="02020603050405020304" pitchFamily="18" charset="0"/>
              </a:rPr>
              <a:t>2</a:t>
            </a:r>
            <a:r>
              <a:rPr lang="zh-CN" altLang="en-US" sz="2500" dirty="0">
                <a:latin typeface="Times New Roman" panose="02020603050405020304" pitchFamily="18" charset="0"/>
              </a:rPr>
              <a:t>）匹配成功的规则可能不止一条，进行冲突消解。</a:t>
            </a:r>
          </a:p>
          <a:p>
            <a:pPr>
              <a:lnSpc>
                <a:spcPct val="120000"/>
              </a:lnSpc>
              <a:spcBef>
                <a:spcPct val="20000"/>
              </a:spcBef>
              <a:buClr>
                <a:schemeClr val="accent2"/>
              </a:buClr>
              <a:buFont typeface="Wingdings" panose="05000000000000000000" pitchFamily="2" charset="2"/>
              <a:buNone/>
            </a:pPr>
            <a:r>
              <a:rPr lang="zh-CN" altLang="en-US" dirty="0">
                <a:latin typeface="Arial" panose="020B0604020202020204" pitchFamily="34" charset="0"/>
              </a:rPr>
              <a:t>（ </a:t>
            </a:r>
            <a:r>
              <a:rPr lang="en-US" altLang="zh-CN" sz="2500" dirty="0">
                <a:latin typeface="Times New Roman" panose="02020603050405020304" pitchFamily="18" charset="0"/>
              </a:rPr>
              <a:t>3</a:t>
            </a:r>
            <a:r>
              <a:rPr lang="zh-CN" altLang="en-US" sz="2500" dirty="0">
                <a:latin typeface="Times New Roman" panose="02020603050405020304" pitchFamily="18" charset="0"/>
              </a:rPr>
              <a:t>）执行某一规则时，如果其右部是一个或多个结论，则把这些结论加入到综合数据库中：如果其右部是一个或多个操作，则执行这些操作。 </a:t>
            </a:r>
          </a:p>
          <a:p>
            <a:pPr algn="just">
              <a:lnSpc>
                <a:spcPct val="120000"/>
              </a:lnSpc>
              <a:spcBef>
                <a:spcPct val="20000"/>
              </a:spcBef>
              <a:buClr>
                <a:schemeClr val="accent2"/>
              </a:buClr>
              <a:buFont typeface="Wingdings" panose="05000000000000000000" pitchFamily="2" charset="2"/>
              <a:buNone/>
            </a:pPr>
            <a:r>
              <a:rPr lang="zh-CN" altLang="en-US" dirty="0">
                <a:latin typeface="Arial" panose="020B0604020202020204" pitchFamily="34" charset="0"/>
              </a:rPr>
              <a:t>（ </a:t>
            </a:r>
            <a:r>
              <a:rPr lang="en-US" altLang="zh-CN" sz="2500" dirty="0">
                <a:latin typeface="Times New Roman" panose="02020603050405020304" pitchFamily="18" charset="0"/>
              </a:rPr>
              <a:t>4</a:t>
            </a:r>
            <a:r>
              <a:rPr lang="zh-CN" altLang="en-US" sz="2500" dirty="0">
                <a:latin typeface="Times New Roman" panose="02020603050405020304" pitchFamily="18" charset="0"/>
              </a:rPr>
              <a:t>）对于不确定性知识，在执行每一条规则时还要按一定的算法计算结论的不确定性。</a:t>
            </a:r>
          </a:p>
          <a:p>
            <a:pPr algn="just">
              <a:lnSpc>
                <a:spcPct val="120000"/>
              </a:lnSpc>
              <a:spcBef>
                <a:spcPct val="20000"/>
              </a:spcBef>
              <a:buClr>
                <a:schemeClr val="accent2"/>
              </a:buClr>
              <a:buFont typeface="Wingdings" panose="05000000000000000000" pitchFamily="2" charset="2"/>
              <a:buNone/>
            </a:pPr>
            <a:r>
              <a:rPr lang="zh-CN" altLang="en-US" dirty="0">
                <a:latin typeface="Arial" panose="020B0604020202020204" pitchFamily="34" charset="0"/>
              </a:rPr>
              <a:t>（ </a:t>
            </a:r>
            <a:r>
              <a:rPr lang="en-US" altLang="zh-CN" sz="2500" dirty="0">
                <a:latin typeface="Times New Roman" panose="02020603050405020304" pitchFamily="18" charset="0"/>
              </a:rPr>
              <a:t>5</a:t>
            </a:r>
            <a:r>
              <a:rPr lang="zh-CN" altLang="en-US" sz="2500" dirty="0">
                <a:latin typeface="Times New Roman" panose="02020603050405020304" pitchFamily="18" charset="0"/>
              </a:rPr>
              <a:t>）检查综合数据库中是否包含了最终结论，决定是否停止系统的运行。</a:t>
            </a:r>
            <a:r>
              <a:rPr lang="zh-CN" altLang="en-US" sz="2600" dirty="0">
                <a:latin typeface="宋体" panose="02010600030101010101" pitchFamily="2" charset="-122"/>
              </a:rPr>
              <a:t> </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49</a:t>
            </a:fld>
            <a:endParaRPr lang="ja-JP" altLang="en-US" dirty="0">
              <a:solidFill>
                <a:srgbClr val="A50021"/>
              </a:solidFill>
              <a:ea typeface="MS PGothic" panose="020B0600070205080204" pitchFamily="34" charset="-128"/>
            </a:endParaRPr>
          </a:p>
        </p:txBody>
      </p:sp>
      <p:sp>
        <p:nvSpPr>
          <p:cNvPr id="49155" name="Rectangle 2"/>
          <p:cNvSpPr/>
          <p:nvPr/>
        </p:nvSpPr>
        <p:spPr>
          <a:xfrm>
            <a:off x="0" y="1"/>
            <a:ext cx="12192000" cy="779463"/>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2.3.3  </a:t>
            </a:r>
            <a:r>
              <a:rPr lang="zh-CN" altLang="en-US" sz="3600" dirty="0">
                <a:solidFill>
                  <a:schemeClr val="bg1"/>
                </a:solidFill>
                <a:latin typeface="Times New Roman" panose="02020603050405020304" pitchFamily="18" charset="0"/>
                <a:ea typeface="黑体" panose="02010609060101010101" pitchFamily="2" charset="-122"/>
              </a:rPr>
              <a:t>产生式系统的例子</a:t>
            </a:r>
            <a:r>
              <a:rPr lang="en-US" altLang="zh-CN" sz="3600" dirty="0">
                <a:solidFill>
                  <a:schemeClr val="bg1"/>
                </a:solidFill>
                <a:latin typeface="Times New Roman" panose="02020603050405020304" pitchFamily="18" charset="0"/>
                <a:ea typeface="黑体" panose="02010609060101010101" pitchFamily="2" charset="-122"/>
              </a:rPr>
              <a:t>——</a:t>
            </a:r>
            <a:r>
              <a:rPr lang="zh-CN" altLang="en-US" sz="3600" dirty="0">
                <a:solidFill>
                  <a:schemeClr val="bg1"/>
                </a:solidFill>
                <a:latin typeface="Times New Roman" panose="02020603050405020304" pitchFamily="18" charset="0"/>
                <a:ea typeface="黑体" panose="02010609060101010101" pitchFamily="2" charset="-122"/>
              </a:rPr>
              <a:t>动物识别系统</a:t>
            </a:r>
          </a:p>
        </p:txBody>
      </p:sp>
      <p:sp>
        <p:nvSpPr>
          <p:cNvPr id="150531" name="Rectangle 3"/>
          <p:cNvSpPr/>
          <p:nvPr/>
        </p:nvSpPr>
        <p:spPr>
          <a:xfrm>
            <a:off x="599440" y="800101"/>
            <a:ext cx="11023600" cy="5400675"/>
          </a:xfrm>
          <a:prstGeom prst="rect">
            <a:avLst/>
          </a:prstGeom>
          <a:noFill/>
          <a:ln w="9525">
            <a:noFill/>
          </a:ln>
        </p:spPr>
        <p:txBody>
          <a:bodyPr/>
          <a:lstStyle/>
          <a:p>
            <a:pPr marL="469900" indent="-469900">
              <a:lnSpc>
                <a:spcPct val="120000"/>
              </a:lnSpc>
              <a:spcBef>
                <a:spcPct val="20000"/>
              </a:spcBef>
              <a:buClr>
                <a:schemeClr val="accent2"/>
              </a:buClr>
              <a:buBlip>
                <a:blip r:embed="rId2"/>
              </a:buBlip>
            </a:pPr>
            <a:r>
              <a:rPr lang="zh-CN" altLang="en-US" sz="2600" b="1" dirty="0">
                <a:latin typeface="Times New Roman" panose="02020603050405020304" pitchFamily="18" charset="0"/>
              </a:rPr>
              <a:t>例如：动物识别系统</a:t>
            </a:r>
            <a:r>
              <a:rPr lang="en-US" altLang="zh-CN" sz="2600" b="1" dirty="0">
                <a:latin typeface="Times New Roman" panose="02020603050405020304" pitchFamily="18" charset="0"/>
                <a:ea typeface="黑体" panose="02010609060101010101" pitchFamily="2" charset="-122"/>
              </a:rPr>
              <a:t>——</a:t>
            </a:r>
            <a:r>
              <a:rPr lang="zh-CN" altLang="en-US" sz="2600" b="1" dirty="0">
                <a:latin typeface="Times New Roman" panose="02020603050405020304" pitchFamily="18" charset="0"/>
              </a:rPr>
              <a:t>识别</a:t>
            </a:r>
            <a:r>
              <a:rPr lang="zh-CN" altLang="en-US" sz="2600" b="1" dirty="0">
                <a:solidFill>
                  <a:schemeClr val="accent2"/>
                </a:solidFill>
                <a:latin typeface="Times New Roman" panose="02020603050405020304" pitchFamily="18" charset="0"/>
              </a:rPr>
              <a:t>虎、金钱豹、斑马、长颈鹿、鸵鸟、企鹅、信天翁</a:t>
            </a:r>
            <a:r>
              <a:rPr lang="zh-CN" altLang="en-US" sz="2600" b="1" dirty="0">
                <a:latin typeface="Times New Roman" panose="02020603050405020304" pitchFamily="18" charset="0"/>
              </a:rPr>
              <a:t>等七种动物的产生式系统。</a:t>
            </a:r>
          </a:p>
          <a:p>
            <a:pPr marL="469900" indent="-469900">
              <a:lnSpc>
                <a:spcPct val="120000"/>
              </a:lnSpc>
              <a:spcBef>
                <a:spcPct val="20000"/>
              </a:spcBef>
              <a:buClr>
                <a:schemeClr val="accent2"/>
              </a:buClr>
              <a:buBlip>
                <a:blip r:embed="rId2"/>
              </a:buBlip>
            </a:pPr>
            <a:endParaRPr lang="en-US" altLang="zh-CN" sz="2600" dirty="0">
              <a:latin typeface="Times New Roman" panose="02020603050405020304" pitchFamily="18" charset="0"/>
            </a:endParaRPr>
          </a:p>
        </p:txBody>
      </p:sp>
      <p:grpSp>
        <p:nvGrpSpPr>
          <p:cNvPr id="2" name="Group 4"/>
          <p:cNvGrpSpPr/>
          <p:nvPr/>
        </p:nvGrpSpPr>
        <p:grpSpPr>
          <a:xfrm>
            <a:off x="1746250" y="1935164"/>
            <a:ext cx="8612188" cy="4619625"/>
            <a:chOff x="189" y="1273"/>
            <a:chExt cx="5425" cy="2910"/>
          </a:xfrm>
        </p:grpSpPr>
        <p:pic>
          <p:nvPicPr>
            <p:cNvPr id="49158" name="Picture 5" descr="animal-4"/>
            <p:cNvPicPr>
              <a:picLocks noChangeAspect="1"/>
            </p:cNvPicPr>
            <p:nvPr/>
          </p:nvPicPr>
          <p:blipFill>
            <a:blip r:embed="rId3"/>
            <a:srcRect t="19098" b="11111"/>
            <a:stretch>
              <a:fillRect/>
            </a:stretch>
          </p:blipFill>
          <p:spPr>
            <a:xfrm>
              <a:off x="4051" y="1294"/>
              <a:ext cx="1563" cy="996"/>
            </a:xfrm>
            <a:prstGeom prst="rect">
              <a:avLst/>
            </a:prstGeom>
            <a:noFill/>
            <a:ln w="9525">
              <a:noFill/>
            </a:ln>
          </p:spPr>
        </p:pic>
        <p:pic>
          <p:nvPicPr>
            <p:cNvPr id="49159" name="Picture 6" descr="u=3462107839,4191927326&amp;gp=1"/>
            <p:cNvPicPr>
              <a:picLocks noChangeAspect="1"/>
            </p:cNvPicPr>
            <p:nvPr/>
          </p:nvPicPr>
          <p:blipFill>
            <a:blip r:embed="rId4"/>
            <a:stretch>
              <a:fillRect/>
            </a:stretch>
          </p:blipFill>
          <p:spPr>
            <a:xfrm>
              <a:off x="3074" y="2867"/>
              <a:ext cx="1268" cy="891"/>
            </a:xfrm>
            <a:prstGeom prst="rect">
              <a:avLst/>
            </a:prstGeom>
            <a:noFill/>
            <a:ln w="9525">
              <a:noFill/>
            </a:ln>
          </p:spPr>
        </p:pic>
        <p:pic>
          <p:nvPicPr>
            <p:cNvPr id="49160" name="Picture 7" descr="u=4288045908,359805928&amp;gp=1"/>
            <p:cNvPicPr>
              <a:picLocks noChangeAspect="1"/>
            </p:cNvPicPr>
            <p:nvPr/>
          </p:nvPicPr>
          <p:blipFill>
            <a:blip r:embed="rId5"/>
            <a:srcRect r="4817"/>
            <a:stretch>
              <a:fillRect/>
            </a:stretch>
          </p:blipFill>
          <p:spPr>
            <a:xfrm>
              <a:off x="1837" y="2586"/>
              <a:ext cx="917" cy="1404"/>
            </a:xfrm>
            <a:prstGeom prst="rect">
              <a:avLst/>
            </a:prstGeom>
            <a:noFill/>
            <a:ln w="9525">
              <a:noFill/>
            </a:ln>
          </p:spPr>
        </p:pic>
        <p:pic>
          <p:nvPicPr>
            <p:cNvPr id="49161" name="Picture 8" descr="wjqb"/>
            <p:cNvPicPr>
              <a:picLocks noChangeAspect="1"/>
            </p:cNvPicPr>
            <p:nvPr/>
          </p:nvPicPr>
          <p:blipFill>
            <a:blip r:embed="rId6"/>
            <a:srcRect l="21556" t="7434" b="14951"/>
            <a:stretch>
              <a:fillRect/>
            </a:stretch>
          </p:blipFill>
          <p:spPr>
            <a:xfrm>
              <a:off x="2148" y="1309"/>
              <a:ext cx="1765" cy="950"/>
            </a:xfrm>
            <a:prstGeom prst="rect">
              <a:avLst/>
            </a:prstGeom>
            <a:noFill/>
            <a:ln w="9525">
              <a:noFill/>
            </a:ln>
          </p:spPr>
        </p:pic>
        <p:pic>
          <p:nvPicPr>
            <p:cNvPr id="49162" name="Picture 9" descr="15_26_5967"/>
            <p:cNvPicPr>
              <a:picLocks noChangeAspect="1"/>
            </p:cNvPicPr>
            <p:nvPr/>
          </p:nvPicPr>
          <p:blipFill>
            <a:blip r:embed="rId7"/>
            <a:srcRect l="28880" t="11406" b="20319"/>
            <a:stretch>
              <a:fillRect/>
            </a:stretch>
          </p:blipFill>
          <p:spPr>
            <a:xfrm>
              <a:off x="212" y="1273"/>
              <a:ext cx="1801" cy="997"/>
            </a:xfrm>
            <a:prstGeom prst="rect">
              <a:avLst/>
            </a:prstGeom>
            <a:noFill/>
            <a:ln w="9525">
              <a:noFill/>
            </a:ln>
          </p:spPr>
        </p:pic>
        <p:pic>
          <p:nvPicPr>
            <p:cNvPr id="49163" name="Picture 10" descr="u=4070326354,3913713856&amp;gp=0"/>
            <p:cNvPicPr>
              <a:picLocks noChangeAspect="1"/>
            </p:cNvPicPr>
            <p:nvPr/>
          </p:nvPicPr>
          <p:blipFill>
            <a:blip r:embed="rId8"/>
            <a:stretch>
              <a:fillRect/>
            </a:stretch>
          </p:blipFill>
          <p:spPr>
            <a:xfrm>
              <a:off x="4541" y="2593"/>
              <a:ext cx="1001" cy="663"/>
            </a:xfrm>
            <a:prstGeom prst="rect">
              <a:avLst/>
            </a:prstGeom>
            <a:noFill/>
            <a:ln w="9525">
              <a:noFill/>
            </a:ln>
          </p:spPr>
        </p:pic>
        <p:pic>
          <p:nvPicPr>
            <p:cNvPr id="49164" name="Picture 11" descr="changjinglu2"/>
            <p:cNvPicPr>
              <a:picLocks noChangeAspect="1"/>
            </p:cNvPicPr>
            <p:nvPr/>
          </p:nvPicPr>
          <p:blipFill>
            <a:blip r:embed="rId9"/>
            <a:srcRect t="2428" b="5933"/>
            <a:stretch>
              <a:fillRect/>
            </a:stretch>
          </p:blipFill>
          <p:spPr>
            <a:xfrm>
              <a:off x="189" y="2374"/>
              <a:ext cx="1297" cy="1809"/>
            </a:xfrm>
            <a:prstGeom prst="rect">
              <a:avLst/>
            </a:prstGeom>
            <a:noFill/>
            <a:ln w="9525">
              <a:noFill/>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p>
        </p:txBody>
      </p:sp>
      <p:sp>
        <p:nvSpPr>
          <p:cNvPr id="7171" name="Rectangle 3"/>
          <p:cNvSpPr>
            <a:spLocks noGrp="1"/>
          </p:cNvSpPr>
          <p:nvPr>
            <p:ph idx="1"/>
          </p:nvPr>
        </p:nvSpPr>
        <p:spPr>
          <a:ln/>
        </p:spPr>
        <p:txBody>
          <a:bodyPr vert="horz" wrap="square" lIns="91440" tIns="45720" rIns="91440" bIns="45720" anchor="t"/>
          <a:lstStyle/>
          <a:p>
            <a:pPr eaLnBrk="1" hangingPunct="1">
              <a:spcBef>
                <a:spcPct val="40000"/>
              </a:spcBef>
            </a:pPr>
            <a:r>
              <a:rPr lang="zh-CN" altLang="en-US" sz="2600" b="1" dirty="0" smtClean="0"/>
              <a:t>数据： </a:t>
            </a:r>
            <a:r>
              <a:rPr lang="zh-CN" altLang="en-US" sz="2600" b="1" dirty="0"/>
              <a:t>指人们为了描述客观世界中的具体事务而引入的一些数字、字符、文字符号或这些符号的组合</a:t>
            </a:r>
            <a:r>
              <a:rPr lang="zh-CN" altLang="en-US" sz="2600" b="1" dirty="0" smtClean="0"/>
              <a:t>。</a:t>
            </a:r>
            <a:endParaRPr lang="en-US" altLang="zh-CN" sz="2600" b="1" dirty="0" smtClean="0"/>
          </a:p>
          <a:p>
            <a:pPr eaLnBrk="1" hangingPunct="1">
              <a:spcBef>
                <a:spcPct val="40000"/>
              </a:spcBef>
            </a:pPr>
            <a:r>
              <a:rPr lang="zh-CN" altLang="en-US" sz="2600" b="1" dirty="0" smtClean="0"/>
              <a:t>信息： </a:t>
            </a:r>
            <a:r>
              <a:rPr lang="zh-CN" altLang="en-US" sz="2600" b="1" dirty="0"/>
              <a:t>指由不同数据所组成的一种有意义的结构</a:t>
            </a:r>
            <a:r>
              <a:rPr lang="en-US" altLang="zh-CN" sz="2600" b="1" dirty="0"/>
              <a:t>,</a:t>
            </a:r>
            <a:r>
              <a:rPr lang="zh-CN" altLang="en-US" sz="2600" b="1" dirty="0"/>
              <a:t>数据是信息的载体</a:t>
            </a:r>
            <a:r>
              <a:rPr lang="zh-CN" altLang="en-US" sz="2600" b="1" dirty="0" smtClean="0"/>
              <a:t>。</a:t>
            </a:r>
            <a:endParaRPr lang="zh-CN" altLang="en-US" sz="2600" b="1" dirty="0"/>
          </a:p>
          <a:p>
            <a:pPr eaLnBrk="1" hangingPunct="1">
              <a:spcBef>
                <a:spcPct val="40000"/>
              </a:spcBef>
            </a:pPr>
            <a:r>
              <a:rPr lang="zh-CN" altLang="en-US" sz="2600" b="1" dirty="0" smtClean="0"/>
              <a:t>知识： </a:t>
            </a:r>
            <a:r>
              <a:rPr lang="zh-CN" altLang="en-US" sz="2600" b="1" dirty="0"/>
              <a:t>经过对信息加工、整理、解释、挑选和改造，并形成对客观世界的规律性认识才为知识。相关信息关联在一起形成的信息结构。</a:t>
            </a:r>
          </a:p>
          <a:p>
            <a:pPr eaLnBrk="1" hangingPunct="1">
              <a:spcBef>
                <a:spcPct val="40000"/>
              </a:spcBef>
              <a:buNone/>
            </a:pPr>
            <a:r>
              <a:rPr lang="zh-CN" altLang="en-US" sz="2600" b="1" dirty="0" smtClean="0"/>
              <a:t>     </a:t>
            </a:r>
            <a:endParaRPr lang="zh-CN" altLang="en-US" b="1" dirty="0"/>
          </a:p>
        </p:txBody>
      </p:sp>
      <p:sp>
        <p:nvSpPr>
          <p:cNvPr id="225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a:t>
            </a:fld>
            <a:endParaRPr lang="ja-JP" altLang="en-US" dirty="0">
              <a:solidFill>
                <a:srgbClr val="A50021"/>
              </a:solidFill>
              <a:ea typeface="MS PGothic" panose="020B0600070205080204" pitchFamily="34" charset="-128"/>
            </a:endParaRPr>
          </a:p>
        </p:txBody>
      </p:sp>
      <p:sp>
        <p:nvSpPr>
          <p:cNvPr id="7174" name="Text Box 6"/>
          <p:cNvSpPr txBox="1"/>
          <p:nvPr/>
        </p:nvSpPr>
        <p:spPr>
          <a:xfrm>
            <a:off x="8763000" y="5524501"/>
            <a:ext cx="1905000" cy="51911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rPr>
              <a:t>——</a:t>
            </a:r>
            <a:r>
              <a:rPr lang="en-US" altLang="zh-CN" sz="2800" b="1" dirty="0">
                <a:latin typeface="宋体" panose="02010600030101010101" pitchFamily="2" charset="-122"/>
              </a:rPr>
              <a:t> </a:t>
            </a:r>
            <a:r>
              <a:rPr lang="zh-CN" altLang="en-US" sz="2800" b="1" dirty="0">
                <a:solidFill>
                  <a:schemeClr val="accent2"/>
                </a:solidFill>
                <a:latin typeface="宋体" panose="02010600030101010101" pitchFamily="2" charset="-122"/>
              </a:rPr>
              <a:t>规则</a:t>
            </a:r>
          </a:p>
        </p:txBody>
      </p:sp>
      <p:sp>
        <p:nvSpPr>
          <p:cNvPr id="7176" name="Rectangle 8"/>
          <p:cNvSpPr/>
          <p:nvPr/>
        </p:nvSpPr>
        <p:spPr>
          <a:xfrm>
            <a:off x="4800601" y="4648200"/>
            <a:ext cx="2252663" cy="604838"/>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buNone/>
            </a:pPr>
            <a:r>
              <a:rPr lang="en-US" altLang="zh-CN" sz="2800" b="1" dirty="0"/>
              <a:t>——   </a:t>
            </a:r>
            <a:r>
              <a:rPr lang="zh-CN" altLang="en-US" sz="2800" b="1" dirty="0">
                <a:solidFill>
                  <a:schemeClr val="accent2"/>
                </a:solidFill>
              </a:rPr>
              <a:t>事实</a:t>
            </a:r>
          </a:p>
        </p:txBody>
      </p:sp>
      <p:sp>
        <p:nvSpPr>
          <p:cNvPr id="7177" name="Rectangle 9"/>
          <p:cNvSpPr/>
          <p:nvPr/>
        </p:nvSpPr>
        <p:spPr>
          <a:xfrm>
            <a:off x="1615440" y="3946525"/>
            <a:ext cx="9052560" cy="2109788"/>
          </a:xfrm>
          <a:prstGeom prst="rect">
            <a:avLst/>
          </a:prstGeom>
          <a:noFill/>
          <a:ln w="9525">
            <a:noFill/>
          </a:ln>
        </p:spPr>
        <p:txBody>
          <a:bodyPr wrap="square">
            <a:spAutoFit/>
          </a:bodyPr>
          <a:lstStyle/>
          <a:p>
            <a:pPr>
              <a:lnSpc>
                <a:spcPct val="120000"/>
              </a:lnSpc>
              <a:spcBef>
                <a:spcPct val="50000"/>
              </a:spcBef>
              <a:buClr>
                <a:schemeClr val="accent2"/>
              </a:buClr>
              <a:buFont typeface="Wingdings" panose="05000000000000000000" pitchFamily="2" charset="2"/>
              <a:buNone/>
            </a:pPr>
            <a:r>
              <a:rPr lang="zh-CN" altLang="en-US" sz="2800" b="1" dirty="0"/>
              <a:t>例如：</a:t>
            </a:r>
          </a:p>
          <a:p>
            <a:pPr>
              <a:lnSpc>
                <a:spcPct val="120000"/>
              </a:lnSpc>
              <a:spcBef>
                <a:spcPct val="50000"/>
              </a:spcBef>
              <a:buClr>
                <a:schemeClr val="accent2"/>
              </a:buClr>
              <a:buFont typeface="Wingdings" panose="05000000000000000000" pitchFamily="2" charset="2"/>
              <a:buNone/>
            </a:pPr>
            <a:r>
              <a:rPr lang="zh-CN" altLang="en-US" sz="2800" b="1" dirty="0"/>
              <a:t> </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雪是白色的</a:t>
            </a:r>
            <a:r>
              <a:rPr lang="zh-CN" altLang="en-US" sz="2800" b="1" dirty="0">
                <a:latin typeface="Times New Roman" panose="02020603050405020304" pitchFamily="18" charset="0"/>
              </a:rPr>
              <a:t>”</a:t>
            </a:r>
            <a:r>
              <a:rPr lang="zh-CN" altLang="en-US" sz="2800" b="1" dirty="0"/>
              <a:t> 。</a:t>
            </a:r>
          </a:p>
          <a:p>
            <a:pPr>
              <a:lnSpc>
                <a:spcPct val="120000"/>
              </a:lnSpc>
              <a:spcBef>
                <a:spcPct val="50000"/>
              </a:spcBef>
              <a:buClr>
                <a:schemeClr val="accent2"/>
              </a:buClr>
              <a:buFont typeface="Wingdings" panose="05000000000000000000" pitchFamily="2" charset="2"/>
              <a:buNone/>
            </a:pPr>
            <a:r>
              <a:rPr lang="zh-CN" altLang="en-US" sz="2800" b="1" dirty="0"/>
              <a:t> </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如果头痛且流涕，则有可能患了感冒</a:t>
            </a:r>
            <a:r>
              <a:rPr lang="zh-CN" altLang="en-US" sz="2800" b="1" dirty="0">
                <a:latin typeface="Times New Roman" panose="02020603050405020304" pitchFamily="18" charset="0"/>
              </a:rPr>
              <a:t>”</a:t>
            </a:r>
            <a:r>
              <a:rPr lang="zh-CN" altLang="en-US" sz="3000" b="1"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 calcmode="lin" valueType="num">
                                      <p:cBhvr additive="base">
                                        <p:cTn id="12"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 calcmode="lin" valueType="num">
                                      <p:cBhvr additive="base">
                                        <p:cTn id="17"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 calcmode="lin" valueType="num">
                                      <p:cBhvr additive="base">
                                        <p:cTn id="22"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177"/>
                                        </p:tgtEl>
                                        <p:attrNameLst>
                                          <p:attrName>style.visibility</p:attrName>
                                        </p:attrNameLst>
                                      </p:cBhvr>
                                      <p:to>
                                        <p:strVal val="visible"/>
                                      </p:to>
                                    </p:set>
                                    <p:anim calcmode="lin" valueType="num">
                                      <p:cBhvr additive="base">
                                        <p:cTn id="28" dur="500" fill="hold"/>
                                        <p:tgtEl>
                                          <p:spTgt spid="7177"/>
                                        </p:tgtEl>
                                        <p:attrNameLst>
                                          <p:attrName>ppt_x</p:attrName>
                                        </p:attrNameLst>
                                      </p:cBhvr>
                                      <p:tavLst>
                                        <p:tav tm="0">
                                          <p:val>
                                            <p:strVal val="0-#ppt_w/2"/>
                                          </p:val>
                                        </p:tav>
                                        <p:tav tm="100000">
                                          <p:val>
                                            <p:strVal val="#ppt_x"/>
                                          </p:val>
                                        </p:tav>
                                      </p:tavLst>
                                    </p:anim>
                                    <p:anim calcmode="lin" valueType="num">
                                      <p:cBhvr additive="base">
                                        <p:cTn id="29" dur="500" fill="hold"/>
                                        <p:tgtEl>
                                          <p:spTgt spid="7177"/>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7176"/>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dvAuto="1000"/>
      <p:bldP spid="7174" grpId="0"/>
      <p:bldP spid="7176" grpId="0"/>
      <p:bldP spid="717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7"/>
          <p:cNvSpPr>
            <a:spLocks noGrp="1"/>
          </p:cNvSpPr>
          <p:nvPr>
            <p:ph type="title"/>
          </p:nvPr>
        </p:nvSpPr>
        <p:spPr>
          <a:ln/>
        </p:spPr>
        <p:txBody>
          <a:bodyPr vert="horz" wrap="square" lIns="91440" tIns="45720" rIns="91440" bIns="45720" anchor="b">
            <a:normAutofit/>
          </a:bodyPr>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产生式系统的例子</a:t>
            </a:r>
            <a:r>
              <a:rPr lang="en-US" altLang="zh-CN" dirty="0">
                <a:latin typeface="Times New Roman" panose="02020603050405020304" pitchFamily="18" charset="0"/>
              </a:rPr>
              <a:t>——</a:t>
            </a:r>
            <a:r>
              <a:rPr lang="zh-CN" altLang="en-US" dirty="0">
                <a:latin typeface="Times New Roman" panose="02020603050405020304" pitchFamily="18" charset="0"/>
              </a:rPr>
              <a:t>动物识别系统</a:t>
            </a:r>
          </a:p>
        </p:txBody>
      </p:sp>
      <p:sp>
        <p:nvSpPr>
          <p:cNvPr id="50180" name="Rectangle 8"/>
          <p:cNvSpPr>
            <a:spLocks noGrp="1"/>
          </p:cNvSpPr>
          <p:nvPr>
            <p:ph idx="1"/>
          </p:nvPr>
        </p:nvSpPr>
        <p:spPr>
          <a:ln/>
        </p:spPr>
        <p:txBody>
          <a:bodyPr vert="horz" wrap="square" lIns="91440" tIns="45720" rIns="91440" bIns="45720" anchor="t"/>
          <a:lstStyle/>
          <a:p>
            <a:pPr eaLnBrk="1" hangingPunct="1"/>
            <a:r>
              <a:rPr lang="zh-CN" altLang="en-US" sz="2600" b="1" dirty="0">
                <a:latin typeface="Times New Roman" panose="02020603050405020304" pitchFamily="18" charset="0"/>
              </a:rPr>
              <a:t>规则库：</a:t>
            </a:r>
          </a:p>
        </p:txBody>
      </p:sp>
      <p:sp>
        <p:nvSpPr>
          <p:cNvPr id="501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50</a:t>
            </a:fld>
            <a:endParaRPr lang="ja-JP" altLang="en-US" dirty="0">
              <a:solidFill>
                <a:srgbClr val="A50021"/>
              </a:solidFill>
              <a:ea typeface="MS PGothic" panose="020B0600070205080204" pitchFamily="34" charset="-128"/>
            </a:endParaRPr>
          </a:p>
        </p:txBody>
      </p:sp>
      <p:sp>
        <p:nvSpPr>
          <p:cNvPr id="43017" name="Text Box 9"/>
          <p:cNvSpPr txBox="1">
            <a:spLocks noChangeArrowheads="1"/>
          </p:cNvSpPr>
          <p:nvPr/>
        </p:nvSpPr>
        <p:spPr bwMode="auto">
          <a:xfrm>
            <a:off x="965200" y="1589088"/>
            <a:ext cx="10515600" cy="4819650"/>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ln>
          <a:effectLst/>
        </p:spPr>
        <p:txBody>
          <a:bodyPr wrap="square">
            <a:spAutoFit/>
          </a:bodyPr>
          <a:lstStyle/>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latin typeface="Times New Roman" panose="02020603050405020304" pitchFamily="18" charset="0"/>
                <a:cs typeface="Times New Roman" panose="02020603050405020304" pitchFamily="18" charset="0"/>
              </a:rPr>
              <a:t>1</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IF   </a:t>
            </a:r>
            <a:r>
              <a:rPr lang="zh-CN" altLang="en-US" sz="2200" b="1" dirty="0">
                <a:latin typeface="宋体" panose="02010600030101010101" pitchFamily="2" charset="-122"/>
              </a:rPr>
              <a:t>该动物有毛发</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THEN  </a:t>
            </a:r>
            <a:r>
              <a:rPr lang="zh-CN" altLang="en-US" sz="2200" b="1" dirty="0">
                <a:latin typeface="宋体" panose="02010600030101010101" pitchFamily="2" charset="-122"/>
              </a:rPr>
              <a:t>该动物是哺乳动物</a:t>
            </a:r>
            <a:endParaRPr lang="zh-CN" altLang="en-US" sz="2200" b="1" dirty="0">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latin typeface="Times New Roman" panose="02020603050405020304" pitchFamily="18" charset="0"/>
                <a:cs typeface="Times New Roman" panose="02020603050405020304" pitchFamily="18" charset="0"/>
              </a:rPr>
              <a:t>2</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IF   </a:t>
            </a:r>
            <a:r>
              <a:rPr lang="zh-CN" altLang="en-US" sz="2200" b="1" dirty="0">
                <a:latin typeface="宋体" panose="02010600030101010101" pitchFamily="2" charset="-122"/>
              </a:rPr>
              <a:t>该动物有奶</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THEN  </a:t>
            </a:r>
            <a:r>
              <a:rPr lang="zh-CN" altLang="en-US" sz="2200" b="1" dirty="0">
                <a:latin typeface="宋体" panose="02010600030101010101" pitchFamily="2" charset="-122"/>
              </a:rPr>
              <a:t>该动物是哺乳动物</a:t>
            </a:r>
            <a:endParaRPr lang="zh-CN" altLang="en-US" sz="2200" b="1" dirty="0">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00FF"/>
                </a:solidFill>
                <a:latin typeface="Times New Roman" panose="02020603050405020304" pitchFamily="18" charset="0"/>
                <a:cs typeface="Times New Roman" panose="02020603050405020304" pitchFamily="18" charset="0"/>
              </a:rPr>
              <a:t>3</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IF   </a:t>
            </a:r>
            <a:r>
              <a:rPr lang="zh-CN" altLang="en-US" sz="2200" b="1" dirty="0">
                <a:latin typeface="宋体" panose="02010600030101010101" pitchFamily="2" charset="-122"/>
              </a:rPr>
              <a:t>该动物有羽毛</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rgbClr val="0000FF"/>
                </a:solidFill>
                <a:latin typeface="宋体" panose="02010600030101010101" pitchFamily="2" charset="-122"/>
              </a:rPr>
              <a:t>鸟</a:t>
            </a:r>
            <a:endParaRPr lang="zh-CN" altLang="en-US" sz="2200" b="1" dirty="0">
              <a:solidFill>
                <a:srgbClr val="0000FF"/>
              </a:solidFill>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00FF"/>
                </a:solidFill>
                <a:latin typeface="Times New Roman" panose="02020603050405020304" pitchFamily="18" charset="0"/>
                <a:cs typeface="Times New Roman" panose="02020603050405020304" pitchFamily="18" charset="0"/>
              </a:rPr>
              <a:t>4</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IF   </a:t>
            </a:r>
            <a:r>
              <a:rPr lang="zh-CN" altLang="en-US" sz="2200" b="1" dirty="0">
                <a:latin typeface="宋体" panose="02010600030101010101" pitchFamily="2" charset="-122"/>
              </a:rPr>
              <a:t>该动物会飞</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AND  </a:t>
            </a:r>
            <a:r>
              <a:rPr lang="zh-CN" altLang="en-US" sz="2200" b="1" dirty="0">
                <a:latin typeface="宋体" panose="02010600030101010101" pitchFamily="2" charset="-122"/>
              </a:rPr>
              <a:t>会下蛋</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rgbClr val="0000FF"/>
                </a:solidFill>
                <a:latin typeface="宋体" panose="02010600030101010101" pitchFamily="2" charset="-122"/>
              </a:rPr>
              <a:t>鸟</a:t>
            </a:r>
            <a:endParaRPr lang="zh-CN" altLang="en-US" sz="2200" b="1" dirty="0">
              <a:solidFill>
                <a:srgbClr val="0000FF"/>
              </a:solidFill>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chemeClr val="accent2"/>
                </a:solidFill>
                <a:latin typeface="Times New Roman" panose="02020603050405020304" pitchFamily="18" charset="0"/>
                <a:cs typeface="Times New Roman" panose="02020603050405020304" pitchFamily="18" charset="0"/>
              </a:rPr>
              <a:t>5</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IF   </a:t>
            </a:r>
            <a:r>
              <a:rPr lang="zh-CN" altLang="en-US" sz="2200" b="1" dirty="0">
                <a:latin typeface="宋体" panose="02010600030101010101" pitchFamily="2" charset="-122"/>
              </a:rPr>
              <a:t>该动物吃肉</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chemeClr val="accent2"/>
                </a:solidFill>
                <a:latin typeface="宋体" panose="02010600030101010101" pitchFamily="2" charset="-122"/>
              </a:rPr>
              <a:t>食肉动物</a:t>
            </a:r>
            <a:endParaRPr lang="zh-CN" altLang="en-US" sz="2200" b="1" dirty="0">
              <a:solidFill>
                <a:schemeClr val="accent2"/>
              </a:solidFill>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chemeClr val="accent2"/>
                </a:solidFill>
                <a:latin typeface="Times New Roman" panose="02020603050405020304" pitchFamily="18" charset="0"/>
                <a:cs typeface="Times New Roman" panose="02020603050405020304" pitchFamily="18" charset="0"/>
              </a:rPr>
              <a:t>6</a:t>
            </a:r>
            <a:r>
              <a:rPr lang="zh-CN" altLang="en-US" sz="2200" b="1" dirty="0">
                <a:latin typeface="宋体" panose="02010600030101010101" pitchFamily="2" charset="-122"/>
              </a:rPr>
              <a:t>：</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IF   </a:t>
            </a:r>
            <a:r>
              <a:rPr lang="zh-CN" altLang="en-US" sz="2200" b="1" dirty="0">
                <a:latin typeface="宋体" panose="02010600030101010101" pitchFamily="2" charset="-122"/>
              </a:rPr>
              <a:t>该动物有犬齿</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AND  </a:t>
            </a:r>
            <a:r>
              <a:rPr lang="zh-CN" altLang="en-US" sz="2200" b="1" dirty="0">
                <a:latin typeface="宋体" panose="02010600030101010101" pitchFamily="2" charset="-122"/>
              </a:rPr>
              <a:t>有爪</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AND  </a:t>
            </a:r>
            <a:r>
              <a:rPr lang="zh-CN" altLang="en-US" sz="2200" b="1" dirty="0">
                <a:latin typeface="宋体" panose="02010600030101010101" pitchFamily="2" charset="-122"/>
              </a:rPr>
              <a:t>眼盯前方</a:t>
            </a:r>
            <a:endParaRPr lang="zh-CN" altLang="en-US" sz="2200" b="1" dirty="0">
              <a:latin typeface="Times New Roman" panose="02020603050405020304" pitchFamily="18" charset="0"/>
              <a:cs typeface="Times New Roman" panose="02020603050405020304" pitchFamily="18" charset="0"/>
            </a:endParaRPr>
          </a:p>
          <a:p>
            <a:pPr algn="just">
              <a:lnSpc>
                <a:spcPct val="110000"/>
              </a:lnSpc>
              <a:spcBef>
                <a:spcPct val="20000"/>
              </a:spcBef>
              <a:defRPr/>
            </a:pP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chemeClr val="accent2"/>
                </a:solidFill>
                <a:latin typeface="宋体" panose="02010600030101010101" pitchFamily="2" charset="-122"/>
              </a:rPr>
              <a:t>食肉动物</a:t>
            </a: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6666"/>
                </a:solidFill>
                <a:latin typeface="Times New Roman" panose="02020603050405020304" pitchFamily="18" charset="0"/>
              </a:rPr>
              <a:t>7</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该动物是哺乳动物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有蹄  </a:t>
            </a:r>
          </a:p>
          <a:p>
            <a:pPr algn="just">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6666"/>
                </a:solidFill>
                <a:latin typeface="Times New Roman" panose="02020603050405020304" pitchFamily="18" charset="0"/>
              </a:rPr>
              <a:t>有蹄类动物</a:t>
            </a: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6666"/>
                </a:solidFill>
                <a:latin typeface="Times New Roman" panose="02020603050405020304" pitchFamily="18" charset="0"/>
              </a:rPr>
              <a:t> 8</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该动物是哺乳动物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是反刍动物  </a:t>
            </a:r>
          </a:p>
          <a:p>
            <a:pPr algn="just">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6666"/>
                </a:solidFill>
                <a:latin typeface="Times New Roman" panose="02020603050405020304" pitchFamily="18" charset="0"/>
              </a:rPr>
              <a:t>有蹄类动物</a:t>
            </a:r>
            <a:endParaRPr lang="zh-CN" altLang="en-US" sz="2200" b="1" dirty="0">
              <a:solidFill>
                <a:srgbClr val="006666"/>
              </a:solidFill>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7"/>
          <p:cNvSpPr>
            <a:spLocks noGrp="1"/>
          </p:cNvSpPr>
          <p:nvPr>
            <p:ph type="title"/>
          </p:nvPr>
        </p:nvSpPr>
        <p:spPr>
          <a:ln/>
        </p:spPr>
        <p:txBody>
          <a:bodyPr vert="horz" wrap="square" lIns="91440" tIns="45720" rIns="91440" bIns="45720" anchor="b">
            <a:normAutofit/>
          </a:bodyPr>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产生式系统的例子</a:t>
            </a:r>
            <a:r>
              <a:rPr lang="en-US" altLang="zh-CN" dirty="0">
                <a:latin typeface="Times New Roman" panose="02020603050405020304" pitchFamily="18" charset="0"/>
              </a:rPr>
              <a:t>——</a:t>
            </a:r>
            <a:r>
              <a:rPr lang="zh-CN" altLang="en-US" dirty="0">
                <a:latin typeface="Times New Roman" panose="02020603050405020304" pitchFamily="18" charset="0"/>
              </a:rPr>
              <a:t>动物识别系统</a:t>
            </a:r>
          </a:p>
        </p:txBody>
      </p:sp>
      <p:sp>
        <p:nvSpPr>
          <p:cNvPr id="512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51</a:t>
            </a:fld>
            <a:endParaRPr lang="ja-JP" altLang="en-US" dirty="0">
              <a:solidFill>
                <a:srgbClr val="A50021"/>
              </a:solidFill>
              <a:ea typeface="MS PGothic" panose="020B0600070205080204" pitchFamily="34" charset="-128"/>
            </a:endParaRPr>
          </a:p>
        </p:txBody>
      </p:sp>
      <p:sp>
        <p:nvSpPr>
          <p:cNvPr id="114696" name="Text Box 8"/>
          <p:cNvSpPr txBox="1">
            <a:spLocks noChangeArrowheads="1"/>
          </p:cNvSpPr>
          <p:nvPr/>
        </p:nvSpPr>
        <p:spPr bwMode="auto">
          <a:xfrm>
            <a:off x="690880" y="923925"/>
            <a:ext cx="11003280" cy="5746188"/>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ln>
          <a:effectLst/>
        </p:spPr>
        <p:txBody>
          <a:bodyPr wrap="square">
            <a:spAutoFit/>
          </a:bodyPr>
          <a:lstStyle/>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chemeClr val="accent2"/>
                </a:solidFill>
                <a:latin typeface="Times New Roman" panose="02020603050405020304" pitchFamily="18" charset="0"/>
              </a:rPr>
              <a:t>9</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该动物是哺乳动物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是食肉动物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是黄褐色 </a:t>
            </a:r>
          </a:p>
          <a:p>
            <a:pPr algn="just">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身上有暗斑点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chemeClr val="accent2"/>
                </a:solidFill>
                <a:latin typeface="Times New Roman" panose="02020603050405020304" pitchFamily="18" charset="0"/>
              </a:rPr>
              <a:t>金钱豹</a:t>
            </a:r>
            <a:r>
              <a:rPr lang="zh-CN" altLang="en-US" sz="2200" b="1" dirty="0">
                <a:latin typeface="Times New Roman" panose="02020603050405020304" pitchFamily="18" charset="0"/>
              </a:rPr>
              <a:t>                                     </a:t>
            </a:r>
            <a:endParaRPr lang="zh-CN" altLang="en-US" sz="2200" b="1" dirty="0">
              <a:solidFill>
                <a:schemeClr val="accent2"/>
              </a:solidFill>
              <a:latin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chemeClr val="accent2"/>
                </a:solidFill>
                <a:latin typeface="Times New Roman" panose="02020603050405020304" pitchFamily="18" charset="0"/>
              </a:rPr>
              <a:t>10</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该动物是哺乳动物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是食肉动物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是黄褐色 </a:t>
            </a:r>
          </a:p>
          <a:p>
            <a:pPr algn="just">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身上有黑色条纹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chemeClr val="accent2"/>
                </a:solidFill>
                <a:latin typeface="Times New Roman" panose="02020603050405020304" pitchFamily="18" charset="0"/>
              </a:rPr>
              <a:t>虎</a:t>
            </a:r>
            <a:r>
              <a:rPr lang="zh-CN" altLang="en-US" sz="2200" b="1" dirty="0">
                <a:latin typeface="Times New Roman" panose="02020603050405020304" pitchFamily="18" charset="0"/>
              </a:rPr>
              <a:t>                                     </a:t>
            </a:r>
            <a:endParaRPr lang="zh-CN" altLang="en-US" sz="2200" b="1" dirty="0">
              <a:solidFill>
                <a:schemeClr val="accent2"/>
              </a:solidFill>
              <a:latin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6666"/>
                </a:solidFill>
                <a:latin typeface="Times New Roman" panose="02020603050405020304" pitchFamily="18" charset="0"/>
              </a:rPr>
              <a:t>11</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该动物是有蹄类动物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有长脖子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有长腿 </a:t>
            </a:r>
          </a:p>
          <a:p>
            <a:pPr algn="just">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身上有暗斑点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6666"/>
                </a:solidFill>
                <a:latin typeface="Times New Roman" panose="02020603050405020304" pitchFamily="18" charset="0"/>
              </a:rPr>
              <a:t>长颈鹿</a:t>
            </a:r>
            <a:r>
              <a:rPr lang="zh-CN" altLang="en-US" sz="2200" b="1" dirty="0">
                <a:latin typeface="Times New Roman" panose="02020603050405020304" pitchFamily="18" charset="0"/>
              </a:rPr>
              <a:t>                                     </a:t>
            </a:r>
            <a:endParaRPr lang="zh-CN" altLang="en-US" sz="2200" b="1" dirty="0">
              <a:solidFill>
                <a:srgbClr val="006666"/>
              </a:solidFill>
              <a:latin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6666"/>
                </a:solidFill>
                <a:latin typeface="Times New Roman" panose="02020603050405020304" pitchFamily="18" charset="0"/>
              </a:rPr>
              <a:t> 12</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该动物有蹄类动物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身上有黑色条纹  </a:t>
            </a:r>
          </a:p>
          <a:p>
            <a:pPr algn="just">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6666"/>
                </a:solidFill>
                <a:latin typeface="Times New Roman" panose="02020603050405020304" pitchFamily="18" charset="0"/>
              </a:rPr>
              <a:t>斑马</a:t>
            </a: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00FF"/>
                </a:solidFill>
                <a:latin typeface="Times New Roman" panose="02020603050405020304" pitchFamily="18" charset="0"/>
              </a:rPr>
              <a:t>13</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该动物是鸟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有长脖子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有长腿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不会飞 </a:t>
            </a:r>
          </a:p>
          <a:p>
            <a:pPr algn="just">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有黑白二色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00FF"/>
                </a:solidFill>
                <a:latin typeface="Times New Roman" panose="02020603050405020304" pitchFamily="18" charset="0"/>
              </a:rPr>
              <a:t>鸵鸟</a:t>
            </a:r>
            <a:endParaRPr lang="zh-CN" altLang="en-US" sz="2200" b="1" dirty="0">
              <a:latin typeface="Times New Roman" panose="02020603050405020304" pitchFamily="18" charset="0"/>
            </a:endParaRP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00FF"/>
                </a:solidFill>
                <a:latin typeface="Times New Roman" panose="02020603050405020304" pitchFamily="18" charset="0"/>
              </a:rPr>
              <a:t>14</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该动物是鸟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会游泳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不会飞 </a:t>
            </a:r>
          </a:p>
          <a:p>
            <a:pPr algn="just">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有黑白二色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00FF"/>
                </a:solidFill>
                <a:latin typeface="Times New Roman" panose="02020603050405020304" pitchFamily="18" charset="0"/>
              </a:rPr>
              <a:t>企鹅</a:t>
            </a:r>
            <a:r>
              <a:rPr lang="zh-CN" altLang="en-US" sz="2200" b="1" dirty="0">
                <a:latin typeface="Times New Roman" panose="02020603050405020304" pitchFamily="18" charset="0"/>
              </a:rPr>
              <a:t>                         </a:t>
            </a:r>
          </a:p>
          <a:p>
            <a:pPr algn="just">
              <a:lnSpc>
                <a:spcPct val="110000"/>
              </a:lnSpc>
              <a:spcBef>
                <a:spcPct val="20000"/>
              </a:spcBef>
              <a:defRPr/>
            </a:pPr>
            <a:r>
              <a:rPr lang="en-US" altLang="zh-CN" sz="2200" b="1" i="1" dirty="0">
                <a:latin typeface="Times New Roman" panose="02020603050405020304" pitchFamily="18" charset="0"/>
                <a:cs typeface="Times New Roman" panose="02020603050405020304" pitchFamily="18" charset="0"/>
              </a:rPr>
              <a:t>r</a:t>
            </a:r>
            <a:r>
              <a:rPr lang="en-US" altLang="zh-CN" sz="2200" b="1" baseline="-30000" dirty="0">
                <a:solidFill>
                  <a:srgbClr val="0000FF"/>
                </a:solidFill>
                <a:latin typeface="Times New Roman" panose="02020603050405020304" pitchFamily="18" charset="0"/>
              </a:rPr>
              <a:t>15</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该动物是鸟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善飞     </a:t>
            </a:r>
            <a:r>
              <a:rPr lang="en-US" altLang="zh-CN" sz="2200" b="1" dirty="0">
                <a:latin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rgbClr val="0000FF"/>
                </a:solidFill>
                <a:latin typeface="宋体" panose="02010600030101010101" pitchFamily="2" charset="-122"/>
              </a:rPr>
              <a:t>信天翁</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p:cNvSpPr>
          <p:nvPr>
            <p:ph type="title"/>
          </p:nvPr>
        </p:nvSpPr>
        <p:spPr>
          <a:ln/>
        </p:spPr>
        <p:txBody>
          <a:bodyPr vert="horz" wrap="square" lIns="91440" tIns="45720" rIns="91440" bIns="45720" anchor="b">
            <a:normAutofit/>
          </a:bodyPr>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产生式系统的例子</a:t>
            </a:r>
            <a:r>
              <a:rPr lang="en-US" altLang="zh-CN" dirty="0">
                <a:latin typeface="Times New Roman" panose="02020603050405020304" pitchFamily="18" charset="0"/>
              </a:rPr>
              <a:t>——</a:t>
            </a:r>
            <a:r>
              <a:rPr lang="zh-CN" altLang="en-US" dirty="0">
                <a:latin typeface="Times New Roman" panose="02020603050405020304" pitchFamily="18" charset="0"/>
              </a:rPr>
              <a:t>动物识别系统</a:t>
            </a:r>
          </a:p>
        </p:txBody>
      </p:sp>
      <p:sp>
        <p:nvSpPr>
          <p:cNvPr id="52228" name="Rectangle 3"/>
          <p:cNvSpPr>
            <a:spLocks noGrp="1"/>
          </p:cNvSpPr>
          <p:nvPr>
            <p:ph idx="1"/>
          </p:nvPr>
        </p:nvSpPr>
        <p:spPr>
          <a:xfrm>
            <a:off x="558800" y="1022350"/>
            <a:ext cx="11186160" cy="5394325"/>
          </a:xfrm>
          <a:ln/>
        </p:spPr>
        <p:txBody>
          <a:bodyPr vert="horz" wrap="square" lIns="91440" tIns="45720" rIns="91440" bIns="45720" anchor="t"/>
          <a:lstStyle/>
          <a:p>
            <a:pPr marL="190500" indent="-190500"/>
            <a:r>
              <a:rPr lang="en-US" altLang="zh-CN" dirty="0"/>
              <a:t> </a:t>
            </a:r>
            <a:r>
              <a:rPr lang="zh-CN" altLang="en-US" dirty="0"/>
              <a:t>设已知初始事实存放在</a:t>
            </a:r>
            <a:r>
              <a:rPr lang="zh-CN" altLang="en-US" b="1" dirty="0">
                <a:solidFill>
                  <a:schemeClr val="folHlink"/>
                </a:solidFill>
              </a:rPr>
              <a:t>综合数据库</a:t>
            </a:r>
            <a:r>
              <a:rPr lang="zh-CN" altLang="en-US" dirty="0"/>
              <a:t>中：</a:t>
            </a:r>
          </a:p>
          <a:p>
            <a:pPr marL="190500" indent="-190500">
              <a:buNone/>
            </a:pPr>
            <a:r>
              <a:rPr lang="zh-CN" altLang="en-US" b="1" dirty="0"/>
              <a:t>     </a:t>
            </a:r>
            <a:r>
              <a:rPr lang="zh-CN" altLang="en-US" b="1" dirty="0">
                <a:solidFill>
                  <a:schemeClr val="accent2"/>
                </a:solidFill>
              </a:rPr>
              <a:t>该动物身上有：暗斑点，长脖子，长腿，奶，蹄</a:t>
            </a:r>
          </a:p>
          <a:p>
            <a:pPr marL="190500" indent="-190500">
              <a:spcBef>
                <a:spcPct val="40000"/>
              </a:spcBef>
            </a:pPr>
            <a:r>
              <a:rPr lang="zh-CN" altLang="en-US" b="1" dirty="0">
                <a:latin typeface="宋体" panose="02010600030101010101" pitchFamily="2" charset="-122"/>
              </a:rPr>
              <a:t> 推理机构的工作过程</a:t>
            </a:r>
            <a:r>
              <a:rPr lang="zh-CN" altLang="en-US" b="1" dirty="0"/>
              <a:t> ：</a:t>
            </a:r>
          </a:p>
          <a:p>
            <a:pPr marL="190500" indent="-190500">
              <a:buNone/>
            </a:pP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rPr>
              <a:t>）从规则库中取出</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rPr>
              <a:t>，检查其前提是否可与综合数据库中的已知事实匹配。匹配失败则</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1</a:t>
            </a:r>
            <a:r>
              <a:rPr lang="zh-CN" altLang="en-US" dirty="0">
                <a:latin typeface="宋体" panose="02010600030101010101" pitchFamily="2" charset="-122"/>
              </a:rPr>
              <a:t>不能被用于推理。然后取</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2</a:t>
            </a:r>
            <a:r>
              <a:rPr lang="zh-CN" altLang="en-US" dirty="0">
                <a:latin typeface="宋体" panose="02010600030101010101" pitchFamily="2" charset="-122"/>
              </a:rPr>
              <a:t>进行同样的工作。匹配成功则</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2</a:t>
            </a:r>
            <a:r>
              <a:rPr lang="zh-CN" altLang="en-US" dirty="0">
                <a:latin typeface="宋体" panose="02010600030101010101" pitchFamily="2" charset="-122"/>
              </a:rPr>
              <a:t>被执行。</a:t>
            </a:r>
          </a:p>
          <a:p>
            <a:pPr marL="190500" indent="-190500">
              <a:buClr>
                <a:srgbClr val="0000FF"/>
              </a:buClr>
              <a:buFont typeface="Wingdings" panose="05000000000000000000" pitchFamily="2" charset="2"/>
              <a:buChar char="§"/>
            </a:pPr>
            <a:r>
              <a:rPr lang="zh-CN" altLang="en-US" b="1" dirty="0">
                <a:solidFill>
                  <a:schemeClr val="folHlink"/>
                </a:solidFill>
                <a:latin typeface="宋体" panose="02010600030101010101" pitchFamily="2" charset="-122"/>
              </a:rPr>
              <a:t> 综合数据库</a:t>
            </a:r>
            <a:r>
              <a:rPr lang="zh-CN" altLang="en-US" b="1" dirty="0">
                <a:latin typeface="宋体" panose="02010600030101010101" pitchFamily="2" charset="-122"/>
              </a:rPr>
              <a:t> ：</a:t>
            </a:r>
          </a:p>
          <a:p>
            <a:pPr marL="190500" indent="-190500">
              <a:buNone/>
            </a:pPr>
            <a:r>
              <a:rPr lang="zh-CN" altLang="en-US" b="1" dirty="0">
                <a:latin typeface="宋体" panose="02010600030101010101" pitchFamily="2" charset="-122"/>
              </a:rPr>
              <a:t> </a:t>
            </a:r>
            <a:r>
              <a:rPr lang="zh-CN" altLang="en-US" b="1" dirty="0">
                <a:solidFill>
                  <a:schemeClr val="accent2"/>
                </a:solidFill>
                <a:latin typeface="宋体" panose="02010600030101010101" pitchFamily="2" charset="-122"/>
              </a:rPr>
              <a:t>该动物身上有：暗斑点，长脖子，长腿，奶，蹄，哺乳动物</a:t>
            </a:r>
            <a:r>
              <a:rPr lang="zh-CN" altLang="en-US" b="1" dirty="0">
                <a:latin typeface="宋体" panose="02010600030101010101" pitchFamily="2" charset="-122"/>
              </a:rPr>
              <a:t>  </a:t>
            </a:r>
            <a:r>
              <a:rPr lang="zh-CN" altLang="en-US" b="1" dirty="0"/>
              <a:t> </a:t>
            </a:r>
          </a:p>
        </p:txBody>
      </p:sp>
      <p:sp>
        <p:nvSpPr>
          <p:cNvPr id="522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52</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p:cNvSpPr>
          <p:nvPr>
            <p:ph type="title"/>
          </p:nvPr>
        </p:nvSpPr>
        <p:spPr>
          <a:ln/>
        </p:spPr>
        <p:txBody>
          <a:bodyPr vert="horz" wrap="square" lIns="91440" tIns="45720" rIns="91440" bIns="45720" anchor="b">
            <a:normAutofit/>
          </a:bodyPr>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产生式系统的例子</a:t>
            </a:r>
            <a:r>
              <a:rPr lang="en-US" altLang="zh-CN" dirty="0">
                <a:latin typeface="Times New Roman" panose="02020603050405020304" pitchFamily="18" charset="0"/>
              </a:rPr>
              <a:t>——</a:t>
            </a:r>
            <a:r>
              <a:rPr lang="zh-CN" altLang="en-US" dirty="0">
                <a:latin typeface="Times New Roman" panose="02020603050405020304" pitchFamily="18" charset="0"/>
              </a:rPr>
              <a:t>动物识别系统</a:t>
            </a:r>
          </a:p>
        </p:txBody>
      </p:sp>
      <p:sp>
        <p:nvSpPr>
          <p:cNvPr id="53252" name="Rectangle 3"/>
          <p:cNvSpPr>
            <a:spLocks noGrp="1"/>
          </p:cNvSpPr>
          <p:nvPr>
            <p:ph idx="1"/>
          </p:nvPr>
        </p:nvSpPr>
        <p:spPr>
          <a:xfrm>
            <a:off x="609600" y="1733550"/>
            <a:ext cx="11013440" cy="4210050"/>
          </a:xfrm>
          <a:ln/>
        </p:spPr>
        <p:txBody>
          <a:bodyPr vert="horz" wrap="square" lIns="91440" tIns="45720" rIns="91440" bIns="45720" anchor="t"/>
          <a:lstStyle/>
          <a:p>
            <a:pPr marL="190500" indent="-190500">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）分别用</a:t>
            </a:r>
            <a:r>
              <a:rPr lang="en-US" altLang="zh-CN" i="1" dirty="0">
                <a:latin typeface="Times New Roman" panose="02020603050405020304" pitchFamily="18" charset="0"/>
              </a:rPr>
              <a:t>r</a:t>
            </a:r>
            <a:r>
              <a:rPr lang="en-US" altLang="zh-CN" baseline="-30000" dirty="0">
                <a:latin typeface="Times New Roman" panose="02020603050405020304" pitchFamily="18" charset="0"/>
              </a:rPr>
              <a:t>3</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4</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5</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6</a:t>
            </a:r>
            <a:r>
              <a:rPr lang="zh-CN" altLang="en-US" dirty="0">
                <a:latin typeface="Times New Roman" panose="02020603050405020304" pitchFamily="18" charset="0"/>
              </a:rPr>
              <a:t>综合数据库中的已知事实进行匹配，均不成功。 </a:t>
            </a:r>
            <a:r>
              <a:rPr lang="en-US" altLang="zh-CN" i="1" dirty="0">
                <a:latin typeface="Times New Roman" panose="02020603050405020304" pitchFamily="18" charset="0"/>
              </a:rPr>
              <a:t>r</a:t>
            </a:r>
            <a:r>
              <a:rPr lang="en-US" altLang="zh-CN" baseline="-30000" dirty="0">
                <a:latin typeface="Times New Roman" panose="02020603050405020304" pitchFamily="18" charset="0"/>
              </a:rPr>
              <a:t>7</a:t>
            </a:r>
            <a:r>
              <a:rPr lang="zh-CN" altLang="en-US" dirty="0">
                <a:latin typeface="Times New Roman" panose="02020603050405020304" pitchFamily="18" charset="0"/>
              </a:rPr>
              <a:t>匹配成功，执行</a:t>
            </a:r>
            <a:r>
              <a:rPr lang="en-US" altLang="zh-CN" i="1" dirty="0">
                <a:latin typeface="Times New Roman" panose="02020603050405020304" pitchFamily="18" charset="0"/>
              </a:rPr>
              <a:t>r</a:t>
            </a:r>
            <a:r>
              <a:rPr lang="en-US" altLang="zh-CN" baseline="-30000" dirty="0">
                <a:latin typeface="Times New Roman" panose="02020603050405020304" pitchFamily="18" charset="0"/>
              </a:rPr>
              <a:t>7</a:t>
            </a:r>
            <a:r>
              <a:rPr lang="en-US" altLang="zh-CN" dirty="0">
                <a:latin typeface="Times New Roman" panose="02020603050405020304" pitchFamily="18" charset="0"/>
              </a:rPr>
              <a:t> </a:t>
            </a:r>
            <a:r>
              <a:rPr lang="zh-CN" altLang="en-US" dirty="0">
                <a:latin typeface="Times New Roman" panose="02020603050405020304" pitchFamily="18" charset="0"/>
              </a:rPr>
              <a:t>。</a:t>
            </a:r>
          </a:p>
          <a:p>
            <a:pPr marL="190500" indent="-190500">
              <a:buClr>
                <a:srgbClr val="0000FF"/>
              </a:buClr>
              <a:buFont typeface="Wingdings" panose="05000000000000000000" pitchFamily="2" charset="2"/>
              <a:buChar char="§"/>
            </a:pPr>
            <a:r>
              <a:rPr lang="zh-CN" altLang="en-US" b="1" dirty="0">
                <a:latin typeface="Times New Roman" panose="02020603050405020304" pitchFamily="18" charset="0"/>
              </a:rPr>
              <a:t> </a:t>
            </a:r>
            <a:r>
              <a:rPr lang="zh-CN" altLang="en-US" b="1" dirty="0">
                <a:solidFill>
                  <a:schemeClr val="folHlink"/>
                </a:solidFill>
                <a:latin typeface="Times New Roman" panose="02020603050405020304" pitchFamily="18" charset="0"/>
              </a:rPr>
              <a:t>综合数据库：</a:t>
            </a:r>
          </a:p>
          <a:p>
            <a:pPr marL="190500" indent="-190500">
              <a:buNone/>
            </a:pPr>
            <a:r>
              <a:rPr lang="zh-CN" altLang="en-US" b="1" dirty="0">
                <a:solidFill>
                  <a:schemeClr val="folHlink"/>
                </a:solidFill>
                <a:latin typeface="Times New Roman" panose="02020603050405020304" pitchFamily="18" charset="0"/>
              </a:rPr>
              <a:t> </a:t>
            </a:r>
            <a:r>
              <a:rPr lang="zh-CN" altLang="en-US" b="1" dirty="0">
                <a:solidFill>
                  <a:schemeClr val="accent2"/>
                </a:solidFill>
                <a:latin typeface="Times New Roman" panose="02020603050405020304" pitchFamily="18" charset="0"/>
              </a:rPr>
              <a:t>该动物身上有：暗斑点，长脖子，长腿，奶，蹄，哺乳动物，有蹄类动物</a:t>
            </a:r>
            <a:endParaRPr lang="zh-CN" altLang="en-US" b="1" dirty="0">
              <a:solidFill>
                <a:schemeClr val="folHlink"/>
              </a:solidFill>
              <a:latin typeface="Times New Roman" panose="02020603050405020304" pitchFamily="18" charset="0"/>
            </a:endParaRPr>
          </a:p>
          <a:p>
            <a:pPr marL="190500" indent="-190500">
              <a:spcBef>
                <a:spcPct val="40000"/>
              </a:spcBef>
              <a:buNone/>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11</a:t>
            </a:r>
            <a:r>
              <a:rPr lang="zh-CN" altLang="en-US" dirty="0">
                <a:latin typeface="Times New Roman" panose="02020603050405020304" pitchFamily="18" charset="0"/>
              </a:rPr>
              <a:t>匹配成功，并推出 “该动物是长颈鹿” 。</a:t>
            </a: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  </a:t>
            </a:r>
          </a:p>
        </p:txBody>
      </p:sp>
      <p:sp>
        <p:nvSpPr>
          <p:cNvPr id="532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53</a:t>
            </a:fld>
            <a:endParaRPr lang="ja-JP" altLang="en-US" dirty="0">
              <a:solidFill>
                <a:srgbClr val="A50021"/>
              </a:solidFill>
              <a:ea typeface="MS PGothic" panose="020B0600070205080204" pitchFamily="34" charset="-128"/>
            </a:endParaRPr>
          </a:p>
        </p:txBody>
      </p:sp>
      <p:sp>
        <p:nvSpPr>
          <p:cNvPr id="53253" name="Rectangle 4"/>
          <p:cNvSpPr/>
          <p:nvPr/>
        </p:nvSpPr>
        <p:spPr>
          <a:xfrm>
            <a:off x="609600" y="1087438"/>
            <a:ext cx="5600701" cy="519112"/>
          </a:xfrm>
          <a:prstGeom prst="rect">
            <a:avLst/>
          </a:prstGeom>
          <a:noFill/>
          <a:ln w="9525">
            <a:noFill/>
          </a:ln>
        </p:spPr>
        <p:txBody>
          <a:bodyPr wrap="square">
            <a:spAutoFit/>
          </a:bodyPr>
          <a:lstStyle/>
          <a:p>
            <a:pPr>
              <a:buBlip>
                <a:blip r:embed="rId2"/>
              </a:buBlip>
            </a:pPr>
            <a:r>
              <a:rPr lang="en-US" altLang="zh-CN" sz="2800" b="1" dirty="0">
                <a:latin typeface="宋体" panose="02010600030101010101" pitchFamily="2" charset="-122"/>
              </a:rPr>
              <a:t> </a:t>
            </a:r>
            <a:r>
              <a:rPr lang="zh-CN" altLang="en-US" sz="2800" b="1" dirty="0">
                <a:latin typeface="宋体" panose="02010600030101010101" pitchFamily="2" charset="-122"/>
              </a:rPr>
              <a:t>推理机构的工作过程</a:t>
            </a:r>
            <a:r>
              <a:rPr lang="zh-CN" altLang="en-US" sz="2800" b="1" dirty="0"/>
              <a:t>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54</a:t>
            </a:fld>
            <a:endParaRPr lang="ja-JP" altLang="en-US" dirty="0">
              <a:solidFill>
                <a:srgbClr val="A50021"/>
              </a:solidFill>
              <a:ea typeface="MS PGothic" panose="020B0600070205080204" pitchFamily="34" charset="-128"/>
            </a:endParaRPr>
          </a:p>
        </p:txBody>
      </p:sp>
      <p:pic>
        <p:nvPicPr>
          <p:cNvPr id="14340" name="Picture 2" descr="changjinglu2"/>
          <p:cNvPicPr>
            <a:picLocks noChangeAspect="1"/>
          </p:cNvPicPr>
          <p:nvPr/>
        </p:nvPicPr>
        <p:blipFill>
          <a:blip r:embed="rId3"/>
          <a:stretch>
            <a:fillRect/>
          </a:stretch>
        </p:blipFill>
        <p:spPr>
          <a:xfrm>
            <a:off x="1808164" y="915989"/>
            <a:ext cx="2713037" cy="4238625"/>
          </a:xfrm>
          <a:prstGeom prst="rect">
            <a:avLst/>
          </a:prstGeom>
          <a:noFill/>
          <a:ln w="9525">
            <a:noFill/>
          </a:ln>
        </p:spPr>
      </p:pic>
      <p:graphicFrame>
        <p:nvGraphicFramePr>
          <p:cNvPr id="14338" name="Object 3"/>
          <p:cNvGraphicFramePr/>
          <p:nvPr>
            <p:extLst>
              <p:ext uri="{D42A27DB-BD31-4B8C-83A1-F6EECF244321}">
                <p14:modId xmlns:p14="http://schemas.microsoft.com/office/powerpoint/2010/main" val="3136490575"/>
              </p:ext>
            </p:extLst>
          </p:nvPr>
        </p:nvGraphicFramePr>
        <p:xfrm>
          <a:off x="508000" y="1072516"/>
          <a:ext cx="10607040" cy="4894263"/>
        </p:xfrm>
        <a:graphic>
          <a:graphicData uri="http://schemas.openxmlformats.org/presentationml/2006/ole">
            <mc:AlternateContent xmlns:mc="http://schemas.openxmlformats.org/markup-compatibility/2006">
              <mc:Choice xmlns:v="urn:schemas-microsoft-com:vml" Requires="v">
                <p:oleObj spid="_x0000_s16399" r:id="rId4" imgW="5492750" imgH="2953385" progId="SmartDraw.2">
                  <p:embed/>
                </p:oleObj>
              </mc:Choice>
              <mc:Fallback>
                <p:oleObj r:id="rId4" imgW="5492750" imgH="2953385" progId="SmartDraw.2">
                  <p:embed/>
                  <p:pic>
                    <p:nvPicPr>
                      <p:cNvPr id="0" name="图片 3100"/>
                      <p:cNvPicPr/>
                      <p:nvPr/>
                    </p:nvPicPr>
                    <p:blipFill>
                      <a:blip r:embed="rId5"/>
                      <a:stretch>
                        <a:fillRect/>
                      </a:stretch>
                    </p:blipFill>
                    <p:spPr>
                      <a:xfrm>
                        <a:off x="508000" y="1072516"/>
                        <a:ext cx="10607040" cy="4894263"/>
                      </a:xfrm>
                      <a:prstGeom prst="rect">
                        <a:avLst/>
                      </a:prstGeom>
                      <a:noFill/>
                      <a:ln w="38100">
                        <a:noFill/>
                        <a:miter/>
                      </a:ln>
                    </p:spPr>
                  </p:pic>
                </p:oleObj>
              </mc:Fallback>
            </mc:AlternateContent>
          </a:graphicData>
        </a:graphic>
      </p:graphicFrame>
      <p:sp>
        <p:nvSpPr>
          <p:cNvPr id="14341"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2.3.3  </a:t>
            </a:r>
            <a:r>
              <a:rPr lang="zh-CN" altLang="en-US" sz="3600" dirty="0">
                <a:solidFill>
                  <a:schemeClr val="bg1"/>
                </a:solidFill>
                <a:latin typeface="Times New Roman" panose="02020603050405020304" pitchFamily="18" charset="0"/>
                <a:ea typeface="黑体" panose="02010609060101010101" pitchFamily="2" charset="-122"/>
              </a:rPr>
              <a:t>产生式系统的例子</a:t>
            </a:r>
            <a:r>
              <a:rPr lang="en-US" altLang="zh-CN" sz="3600" dirty="0">
                <a:solidFill>
                  <a:schemeClr val="bg1"/>
                </a:solidFill>
                <a:latin typeface="Times New Roman" panose="02020603050405020304" pitchFamily="18" charset="0"/>
                <a:ea typeface="黑体" panose="02010609060101010101" pitchFamily="2" charset="-122"/>
              </a:rPr>
              <a:t>——</a:t>
            </a:r>
            <a:r>
              <a:rPr lang="zh-CN" altLang="en-US" sz="3600" dirty="0">
                <a:solidFill>
                  <a:schemeClr val="bg1"/>
                </a:solidFill>
                <a:latin typeface="Times New Roman" panose="02020603050405020304" pitchFamily="18" charset="0"/>
                <a:ea typeface="黑体" panose="02010609060101010101" pitchFamily="2" charset="-122"/>
              </a:rPr>
              <a:t>动物识别系统</a:t>
            </a:r>
          </a:p>
        </p:txBody>
      </p:sp>
      <p:sp>
        <p:nvSpPr>
          <p:cNvPr id="151557" name="Rectangle 5"/>
          <p:cNvSpPr/>
          <p:nvPr/>
        </p:nvSpPr>
        <p:spPr>
          <a:xfrm>
            <a:off x="6848475" y="4075112"/>
            <a:ext cx="2174876" cy="557847"/>
          </a:xfrm>
          <a:prstGeom prst="rect">
            <a:avLst/>
          </a:prstGeom>
          <a:noFill/>
          <a:ln w="38100" cap="flat" cmpd="sng">
            <a:solidFill>
              <a:srgbClr val="0000FF"/>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151558" name="Rectangle 6"/>
          <p:cNvSpPr/>
          <p:nvPr/>
        </p:nvSpPr>
        <p:spPr>
          <a:xfrm>
            <a:off x="7421880" y="2735897"/>
            <a:ext cx="2199640" cy="552450"/>
          </a:xfrm>
          <a:prstGeom prst="rect">
            <a:avLst/>
          </a:prstGeom>
          <a:noFill/>
          <a:ln w="38100" cap="flat" cmpd="sng">
            <a:solidFill>
              <a:srgbClr val="0000FF"/>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151559" name="Rectangle 7"/>
          <p:cNvSpPr/>
          <p:nvPr/>
        </p:nvSpPr>
        <p:spPr>
          <a:xfrm>
            <a:off x="4821238" y="1191578"/>
            <a:ext cx="2168842" cy="552450"/>
          </a:xfrm>
          <a:prstGeom prst="rect">
            <a:avLst/>
          </a:prstGeom>
          <a:noFill/>
          <a:ln w="38100" cap="flat" cmpd="sng">
            <a:solidFill>
              <a:srgbClr val="0000FF"/>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subTnLst>
                                    <p:set>
                                      <p:cBhvr override="childStyle">
                                        <p:cTn dur="1" fill="hold" display="0" masterRel="nextClick" afterEffect="1"/>
                                        <p:tgtEl>
                                          <p:spTgt spid="15155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8"/>
                                        </p:tgtEl>
                                        <p:attrNameLst>
                                          <p:attrName>style.visibility</p:attrName>
                                        </p:attrNameLst>
                                      </p:cBhvr>
                                      <p:to>
                                        <p:strVal val="visible"/>
                                      </p:to>
                                    </p:set>
                                  </p:childTnLst>
                                  <p:subTnLst>
                                    <p:set>
                                      <p:cBhvr override="childStyle">
                                        <p:cTn dur="1" fill="hold" display="0" masterRel="nextClick" afterEffect="1"/>
                                        <p:tgtEl>
                                          <p:spTgt spid="15155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animBg="1"/>
      <p:bldP spid="15155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1"/>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2.3.4  </a:t>
            </a:r>
            <a:r>
              <a:rPr lang="zh-CN" altLang="en-US" dirty="0">
                <a:latin typeface="Times New Roman" panose="02020603050405020304" pitchFamily="18" charset="0"/>
              </a:rPr>
              <a:t>产生式表示法的特点</a:t>
            </a:r>
          </a:p>
        </p:txBody>
      </p:sp>
      <p:sp>
        <p:nvSpPr>
          <p:cNvPr id="542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55</a:t>
            </a:fld>
            <a:endParaRPr lang="ja-JP" altLang="en-US" dirty="0">
              <a:solidFill>
                <a:srgbClr val="A50021"/>
              </a:solidFill>
              <a:ea typeface="MS PGothic" panose="020B0600070205080204" pitchFamily="34" charset="-128"/>
            </a:endParaRPr>
          </a:p>
        </p:txBody>
      </p:sp>
      <p:sp>
        <p:nvSpPr>
          <p:cNvPr id="54276" name="Rectangle 12"/>
          <p:cNvSpPr/>
          <p:nvPr/>
        </p:nvSpPr>
        <p:spPr>
          <a:xfrm>
            <a:off x="869633" y="920751"/>
            <a:ext cx="3848100" cy="528637"/>
          </a:xfrm>
          <a:prstGeom prst="rect">
            <a:avLst/>
          </a:prstGeom>
          <a:noFill/>
          <a:ln w="9525">
            <a:noFill/>
          </a:ln>
        </p:spPr>
        <p:txBody>
          <a:bodyPr>
            <a:spAutoFit/>
          </a:bodyPr>
          <a:lstStyle/>
          <a:p>
            <a:pPr marL="342900" indent="-342900">
              <a:lnSpc>
                <a:spcPct val="110000"/>
              </a:lnSpc>
              <a:spcBef>
                <a:spcPct val="20000"/>
              </a:spcBef>
              <a:buClr>
                <a:schemeClr val="tx1"/>
              </a:buClr>
            </a:pPr>
            <a:r>
              <a:rPr lang="en-US" altLang="zh-CN" sz="2600" b="1" dirty="0">
                <a:latin typeface="Times New Roman" panose="02020603050405020304" pitchFamily="18" charset="0"/>
              </a:rPr>
              <a:t>1. </a:t>
            </a:r>
            <a:r>
              <a:rPr lang="zh-CN" altLang="en-US" sz="2600" b="1" dirty="0">
                <a:latin typeface="Times New Roman" panose="02020603050405020304" pitchFamily="18" charset="0"/>
              </a:rPr>
              <a:t>产生式表示法的优点</a:t>
            </a:r>
          </a:p>
        </p:txBody>
      </p:sp>
      <p:sp>
        <p:nvSpPr>
          <p:cNvPr id="54277" name="Rectangle 13"/>
          <p:cNvSpPr/>
          <p:nvPr/>
        </p:nvSpPr>
        <p:spPr>
          <a:xfrm>
            <a:off x="869634" y="1673225"/>
            <a:ext cx="4839018" cy="2281238"/>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101600">
              <a:lnSpc>
                <a:spcPct val="120000"/>
              </a:lnSpc>
              <a:spcBef>
                <a:spcPct val="20000"/>
              </a:spcBef>
              <a:buClr>
                <a:schemeClr val="accent2"/>
              </a:buClr>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）自然性 </a:t>
            </a:r>
          </a:p>
          <a:p>
            <a:pPr marL="101600">
              <a:lnSpc>
                <a:spcPct val="120000"/>
              </a:lnSpc>
              <a:spcBef>
                <a:spcPct val="20000"/>
              </a:spcBef>
              <a:buClr>
                <a:schemeClr val="accent2"/>
              </a:buClr>
            </a:pPr>
            <a:r>
              <a:rPr lang="zh-CN" altLang="en-US"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cs typeface="Times New Roman" panose="02020603050405020304" pitchFamily="18" charset="0"/>
              </a:rPr>
              <a:t>2</a:t>
            </a:r>
            <a:r>
              <a:rPr lang="zh-CN" altLang="en-US" sz="2500" b="1" dirty="0">
                <a:latin typeface="Times New Roman" panose="02020603050405020304" pitchFamily="18" charset="0"/>
                <a:cs typeface="Times New Roman" panose="02020603050405020304" pitchFamily="18" charset="0"/>
              </a:rPr>
              <a:t>）模块性</a:t>
            </a:r>
            <a:r>
              <a:rPr lang="zh-CN" altLang="en-US" sz="2500" b="1" dirty="0">
                <a:latin typeface="Times New Roman" panose="02020603050405020304" pitchFamily="18" charset="0"/>
              </a:rPr>
              <a:t> </a:t>
            </a:r>
          </a:p>
          <a:p>
            <a:pPr marL="101600">
              <a:lnSpc>
                <a:spcPct val="120000"/>
              </a:lnSpc>
              <a:spcBef>
                <a:spcPct val="20000"/>
              </a:spcBef>
              <a:buClr>
                <a:schemeClr val="accent2"/>
              </a:buClr>
            </a:pPr>
            <a:r>
              <a:rPr lang="zh-CN" altLang="en-US" sz="2500" b="1" dirty="0">
                <a:latin typeface="Times New Roman" panose="02020603050405020304" pitchFamily="18" charset="0"/>
                <a:cs typeface="Times New Roman" panose="02020603050405020304" pitchFamily="18" charset="0"/>
              </a:rPr>
              <a:t>（</a:t>
            </a:r>
            <a:r>
              <a:rPr lang="en-US" altLang="zh-CN" sz="2500" b="1" dirty="0">
                <a:latin typeface="Times New Roman" panose="02020603050405020304" pitchFamily="18" charset="0"/>
                <a:cs typeface="Times New Roman" panose="02020603050405020304" pitchFamily="18" charset="0"/>
              </a:rPr>
              <a:t>3</a:t>
            </a:r>
            <a:r>
              <a:rPr lang="zh-CN" altLang="en-US" sz="2500" b="1" dirty="0">
                <a:latin typeface="Times New Roman" panose="02020603050405020304" pitchFamily="18" charset="0"/>
                <a:cs typeface="Times New Roman" panose="02020603050405020304" pitchFamily="18" charset="0"/>
              </a:rPr>
              <a:t>）有效性</a:t>
            </a:r>
            <a:r>
              <a:rPr lang="zh-CN" altLang="en-US" sz="2500" b="1" dirty="0">
                <a:latin typeface="Times New Roman" panose="02020603050405020304" pitchFamily="18" charset="0"/>
              </a:rPr>
              <a:t> </a:t>
            </a:r>
          </a:p>
          <a:p>
            <a:pPr marL="101600">
              <a:lnSpc>
                <a:spcPct val="120000"/>
              </a:lnSpc>
              <a:spcBef>
                <a:spcPct val="20000"/>
              </a:spcBef>
              <a:buClr>
                <a:schemeClr val="accent2"/>
              </a:buClr>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4</a:t>
            </a:r>
            <a:r>
              <a:rPr lang="zh-CN" altLang="en-US" sz="2500" b="1" dirty="0">
                <a:latin typeface="Times New Roman" panose="02020603050405020304" pitchFamily="18" charset="0"/>
              </a:rPr>
              <a:t>）清晰性</a:t>
            </a:r>
            <a:r>
              <a:rPr lang="zh-CN" altLang="en-US" sz="2600" dirty="0">
                <a:latin typeface="Times New Roman" panose="02020603050405020304" pitchFamily="18" charset="0"/>
              </a:rPr>
              <a:t> </a:t>
            </a:r>
          </a:p>
        </p:txBody>
      </p:sp>
      <p:sp>
        <p:nvSpPr>
          <p:cNvPr id="54278" name="Rectangle 14"/>
          <p:cNvSpPr/>
          <p:nvPr/>
        </p:nvSpPr>
        <p:spPr>
          <a:xfrm>
            <a:off x="869633" y="4178300"/>
            <a:ext cx="3776662" cy="528637"/>
          </a:xfrm>
          <a:prstGeom prst="rect">
            <a:avLst/>
          </a:prstGeom>
          <a:noFill/>
          <a:ln w="9525">
            <a:noFill/>
          </a:ln>
        </p:spPr>
        <p:txBody>
          <a:bodyPr>
            <a:spAutoFit/>
          </a:bodyPr>
          <a:lstStyle/>
          <a:p>
            <a:pPr marL="342900" indent="-342900">
              <a:lnSpc>
                <a:spcPct val="110000"/>
              </a:lnSpc>
              <a:spcBef>
                <a:spcPct val="20000"/>
              </a:spcBef>
              <a:buClr>
                <a:schemeClr val="tx1"/>
              </a:buClr>
            </a:pPr>
            <a:r>
              <a:rPr lang="en-US" altLang="zh-CN" sz="2600" b="1" dirty="0">
                <a:latin typeface="Times New Roman" panose="02020603050405020304" pitchFamily="18" charset="0"/>
              </a:rPr>
              <a:t>2. </a:t>
            </a:r>
            <a:r>
              <a:rPr lang="zh-CN" altLang="en-US" sz="2600" b="1" dirty="0">
                <a:latin typeface="Times New Roman" panose="02020603050405020304" pitchFamily="18" charset="0"/>
              </a:rPr>
              <a:t>产生式表示法的缺点</a:t>
            </a:r>
          </a:p>
        </p:txBody>
      </p:sp>
      <p:sp>
        <p:nvSpPr>
          <p:cNvPr id="54279" name="Rectangle 15"/>
          <p:cNvSpPr/>
          <p:nvPr/>
        </p:nvSpPr>
        <p:spPr>
          <a:xfrm>
            <a:off x="869633" y="4902201"/>
            <a:ext cx="4880293" cy="1268413"/>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952500" indent="-952500">
              <a:lnSpc>
                <a:spcPct val="120000"/>
              </a:lnSpc>
              <a:spcBef>
                <a:spcPct val="20000"/>
              </a:spcBef>
              <a:buClr>
                <a:schemeClr val="accent2"/>
              </a:buClr>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）效率不高 </a:t>
            </a:r>
          </a:p>
          <a:p>
            <a:pPr marL="952500" indent="-952500">
              <a:lnSpc>
                <a:spcPct val="120000"/>
              </a:lnSpc>
              <a:spcBef>
                <a:spcPct val="20000"/>
              </a:spcBef>
              <a:buClr>
                <a:schemeClr val="accent2"/>
              </a:buClr>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）不能表达结构性知识</a:t>
            </a:r>
            <a:r>
              <a:rPr lang="zh-CN" altLang="en-US" sz="2500" dirty="0">
                <a:latin typeface="宋体" panose="02010600030101010101" pitchFamily="2" charset="-122"/>
              </a:rPr>
              <a:t> </a:t>
            </a:r>
          </a:p>
        </p:txBody>
      </p:sp>
      <p:sp>
        <p:nvSpPr>
          <p:cNvPr id="54280" name="Line 16"/>
          <p:cNvSpPr/>
          <p:nvPr/>
        </p:nvSpPr>
        <p:spPr>
          <a:xfrm flipH="1">
            <a:off x="5849938" y="1120775"/>
            <a:ext cx="0" cy="5354638"/>
          </a:xfrm>
          <a:prstGeom prst="line">
            <a:avLst/>
          </a:prstGeom>
          <a:ln w="38100" cap="flat" cmpd="dbl">
            <a:solidFill>
              <a:schemeClr val="accent2"/>
            </a:solidFill>
            <a:prstDash val="solid"/>
            <a:headEnd type="none" w="med" len="med"/>
            <a:tailEnd type="none" w="med" len="med"/>
          </a:ln>
        </p:spPr>
      </p:sp>
      <p:sp>
        <p:nvSpPr>
          <p:cNvPr id="111633" name="Rectangle 17"/>
          <p:cNvSpPr/>
          <p:nvPr/>
        </p:nvSpPr>
        <p:spPr>
          <a:xfrm>
            <a:off x="6015038" y="969964"/>
            <a:ext cx="4178300" cy="528637"/>
          </a:xfrm>
          <a:prstGeom prst="rect">
            <a:avLst/>
          </a:prstGeom>
          <a:noFill/>
          <a:ln w="9525">
            <a:noFill/>
          </a:ln>
        </p:spPr>
        <p:txBody>
          <a:bodyPr>
            <a:spAutoFit/>
          </a:bodyPr>
          <a:lstStyle/>
          <a:p>
            <a:pPr marL="342900" indent="-342900">
              <a:lnSpc>
                <a:spcPct val="110000"/>
              </a:lnSpc>
              <a:spcBef>
                <a:spcPct val="20000"/>
              </a:spcBef>
              <a:buClr>
                <a:schemeClr val="tx1"/>
              </a:buClr>
            </a:pPr>
            <a:r>
              <a:rPr lang="en-US" altLang="zh-CN" sz="2600" b="1" dirty="0">
                <a:latin typeface="Times New Roman" panose="02020603050405020304" pitchFamily="18" charset="0"/>
              </a:rPr>
              <a:t>3. </a:t>
            </a:r>
            <a:r>
              <a:rPr lang="zh-CN" altLang="en-US" sz="2600" b="1" dirty="0">
                <a:latin typeface="Times New Roman" panose="02020603050405020304" pitchFamily="18" charset="0"/>
              </a:rPr>
              <a:t>适合产生式</a:t>
            </a:r>
            <a:r>
              <a:rPr lang="zh-CN" altLang="en-US" sz="2600" b="1" dirty="0"/>
              <a:t>表示的知识</a:t>
            </a:r>
          </a:p>
        </p:txBody>
      </p:sp>
      <p:sp>
        <p:nvSpPr>
          <p:cNvPr id="111634" name="Rectangle 18"/>
          <p:cNvSpPr/>
          <p:nvPr/>
        </p:nvSpPr>
        <p:spPr>
          <a:xfrm>
            <a:off x="5989638" y="1616075"/>
            <a:ext cx="4489450" cy="455930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algn="just">
              <a:lnSpc>
                <a:spcPct val="120000"/>
              </a:lnSpc>
              <a:spcBef>
                <a:spcPct val="3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1</a:t>
            </a:r>
            <a:r>
              <a:rPr lang="zh-CN" altLang="en-US" sz="2500" b="1" dirty="0">
                <a:latin typeface="Times New Roman" panose="02020603050405020304" pitchFamily="18" charset="0"/>
              </a:rPr>
              <a:t>）领域知识间关系不密切，不存在结构关系。</a:t>
            </a:r>
          </a:p>
          <a:p>
            <a:pPr algn="just">
              <a:lnSpc>
                <a:spcPct val="120000"/>
              </a:lnSpc>
              <a:spcBef>
                <a:spcPct val="30000"/>
              </a:spcBef>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2</a:t>
            </a:r>
            <a:r>
              <a:rPr lang="zh-CN" altLang="en-US" sz="2500" b="1" dirty="0">
                <a:latin typeface="Times New Roman" panose="02020603050405020304" pitchFamily="18" charset="0"/>
              </a:rPr>
              <a:t>）经验性及不确定性的知识，且相关领域中对这些知识没有严格、统一的理论。</a:t>
            </a:r>
          </a:p>
          <a:p>
            <a:pPr algn="just">
              <a:lnSpc>
                <a:spcPct val="120000"/>
              </a:lnSpc>
              <a:spcBef>
                <a:spcPct val="30000"/>
              </a:spcBef>
              <a:spcAft>
                <a:spcPct val="50000"/>
              </a:spcAft>
              <a:buClr>
                <a:schemeClr val="accent2"/>
              </a:buClr>
              <a:buFont typeface="Wingdings" panose="05000000000000000000" pitchFamily="2" charset="2"/>
              <a:buNone/>
            </a:pPr>
            <a:r>
              <a:rPr lang="zh-CN" altLang="en-US" sz="2500" b="1" dirty="0">
                <a:latin typeface="Times New Roman" panose="02020603050405020304" pitchFamily="18" charset="0"/>
              </a:rPr>
              <a:t>（</a:t>
            </a:r>
            <a:r>
              <a:rPr lang="en-US" altLang="zh-CN" sz="2500" b="1" dirty="0">
                <a:latin typeface="Times New Roman" panose="02020603050405020304" pitchFamily="18" charset="0"/>
              </a:rPr>
              <a:t>3</a:t>
            </a:r>
            <a:r>
              <a:rPr lang="zh-CN" altLang="en-US" sz="2500" b="1" dirty="0">
                <a:latin typeface="Times New Roman" panose="02020603050405020304" pitchFamily="18" charset="0"/>
              </a:rPr>
              <a:t>）领域问题的求解过程可被表示为一系列相对独立的操作，且每个操作</a:t>
            </a:r>
            <a:r>
              <a:rPr lang="zh-CN" altLang="en-US" sz="2500" b="1" dirty="0">
                <a:latin typeface="宋体" panose="02010600030101010101" pitchFamily="2" charset="-122"/>
              </a:rPr>
              <a:t>可被表示为一条或多条产生式规则。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33"/>
                                        </p:tgtEl>
                                        <p:attrNameLst>
                                          <p:attrName>style.visibility</p:attrName>
                                        </p:attrNameLst>
                                      </p:cBhvr>
                                      <p:to>
                                        <p:strVal val="visible"/>
                                      </p:to>
                                    </p:set>
                                    <p:anim calcmode="lin" valueType="num">
                                      <p:cBhvr additive="base">
                                        <p:cTn id="7" dur="500" fill="hold"/>
                                        <p:tgtEl>
                                          <p:spTgt spid="111633"/>
                                        </p:tgtEl>
                                        <p:attrNameLst>
                                          <p:attrName>ppt_x</p:attrName>
                                        </p:attrNameLst>
                                      </p:cBhvr>
                                      <p:tavLst>
                                        <p:tav tm="0">
                                          <p:val>
                                            <p:strVal val="1+#ppt_w/2"/>
                                          </p:val>
                                        </p:tav>
                                        <p:tav tm="100000">
                                          <p:val>
                                            <p:strVal val="#ppt_x"/>
                                          </p:val>
                                        </p:tav>
                                      </p:tavLst>
                                    </p:anim>
                                    <p:anim calcmode="lin" valueType="num">
                                      <p:cBhvr additive="base">
                                        <p:cTn id="8" dur="500" fill="hold"/>
                                        <p:tgtEl>
                                          <p:spTgt spid="1116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11634">
                                            <p:bg/>
                                          </p:spTgt>
                                        </p:tgtEl>
                                        <p:attrNameLst>
                                          <p:attrName>style.visibility</p:attrName>
                                        </p:attrNameLst>
                                      </p:cBhvr>
                                      <p:to>
                                        <p:strVal val="visible"/>
                                      </p:to>
                                    </p:set>
                                    <p:animEffect transition="in" filter="blinds(horizontal)">
                                      <p:cBhvr>
                                        <p:cTn id="12" dur="500"/>
                                        <p:tgtEl>
                                          <p:spTgt spid="111634">
                                            <p:bg/>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11634">
                                            <p:txEl>
                                              <p:pRg st="0" end="0"/>
                                            </p:txEl>
                                          </p:spTgt>
                                        </p:tgtEl>
                                        <p:attrNameLst>
                                          <p:attrName>style.visibility</p:attrName>
                                        </p:attrNameLst>
                                      </p:cBhvr>
                                      <p:to>
                                        <p:strVal val="visible"/>
                                      </p:to>
                                    </p:set>
                                    <p:animEffect transition="in" filter="blinds(horizontal)">
                                      <p:cBhvr>
                                        <p:cTn id="16" dur="500"/>
                                        <p:tgtEl>
                                          <p:spTgt spid="111634">
                                            <p:txEl>
                                              <p:pRg st="0" end="0"/>
                                            </p:txEl>
                                          </p:spTgt>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11634">
                                            <p:txEl>
                                              <p:pRg st="1" end="1"/>
                                            </p:txEl>
                                          </p:spTgt>
                                        </p:tgtEl>
                                        <p:attrNameLst>
                                          <p:attrName>style.visibility</p:attrName>
                                        </p:attrNameLst>
                                      </p:cBhvr>
                                      <p:to>
                                        <p:strVal val="visible"/>
                                      </p:to>
                                    </p:set>
                                    <p:animEffect transition="in" filter="blinds(horizontal)">
                                      <p:cBhvr>
                                        <p:cTn id="20" dur="500"/>
                                        <p:tgtEl>
                                          <p:spTgt spid="111634">
                                            <p:txEl>
                                              <p:pRg st="1" end="1"/>
                                            </p:txEl>
                                          </p:spTgt>
                                        </p:tgtEl>
                                      </p:cBhvr>
                                    </p:animEffect>
                                  </p:childTnLst>
                                </p:cTn>
                              </p:par>
                            </p:childTnLst>
                          </p:cTn>
                        </p:par>
                        <p:par>
                          <p:cTn id="21" fill="hold">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111634">
                                            <p:txEl>
                                              <p:pRg st="2" end="2"/>
                                            </p:txEl>
                                          </p:spTgt>
                                        </p:tgtEl>
                                        <p:attrNameLst>
                                          <p:attrName>style.visibility</p:attrName>
                                        </p:attrNameLst>
                                      </p:cBhvr>
                                      <p:to>
                                        <p:strVal val="visible"/>
                                      </p:to>
                                    </p:set>
                                    <p:animEffect transition="in" filter="blinds(horizontal)">
                                      <p:cBhvr>
                                        <p:cTn id="24" dur="500"/>
                                        <p:tgtEl>
                                          <p:spTgt spid="111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3" grpId="0"/>
      <p:bldP spid="111634" grpId="0" build="p" animBg="1" advAuto="100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p:cNvSpPr>
          <p:nvPr>
            <p:ph type="title"/>
          </p:nvPr>
        </p:nvSpPr>
        <p:spPr>
          <a:ln/>
        </p:spPr>
        <p:txBody>
          <a:bodyPr vert="horz" wrap="square" lIns="91440" tIns="45720" rIns="91440" bIns="45720" anchor="b"/>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55300" name="Rectangle 3"/>
          <p:cNvSpPr>
            <a:spLocks noGrp="1"/>
          </p:cNvSpPr>
          <p:nvPr>
            <p:ph idx="1"/>
          </p:nvPr>
        </p:nvSpPr>
        <p:spPr>
          <a:xfrm>
            <a:off x="619760" y="908051"/>
            <a:ext cx="11064240"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2.4  </a:t>
            </a:r>
            <a:r>
              <a:rPr lang="zh-CN" altLang="en-US" b="1" dirty="0">
                <a:solidFill>
                  <a:srgbClr val="0000FF"/>
                </a:solidFill>
                <a:latin typeface="Times New Roman" panose="02020603050405020304" pitchFamily="18" charset="0"/>
              </a:rPr>
              <a:t>框架表示法 </a:t>
            </a:r>
            <a:endParaRPr lang="en-US" altLang="zh-CN" b="1" dirty="0" smtClean="0">
              <a:solidFill>
                <a:srgbClr val="0000FF"/>
              </a:solidFill>
              <a:latin typeface="Times New Roman" panose="02020603050405020304" pitchFamily="18" charset="0"/>
            </a:endParaRPr>
          </a:p>
          <a:p>
            <a:pPr>
              <a:lnSpc>
                <a:spcPct val="160000"/>
              </a:lnSpc>
              <a:buSzPct val="100000"/>
            </a:pPr>
            <a:r>
              <a:rPr lang="en-US" altLang="zh-CN" b="1" dirty="0">
                <a:latin typeface="Times New Roman" panose="02020603050405020304" pitchFamily="18" charset="0"/>
              </a:rPr>
              <a:t>2.5  </a:t>
            </a:r>
            <a:r>
              <a:rPr lang="zh-CN" altLang="en-US" b="1" dirty="0">
                <a:latin typeface="Times New Roman" panose="02020603050405020304" pitchFamily="18" charset="0"/>
              </a:rPr>
              <a:t>语义网络表示法</a:t>
            </a:r>
          </a:p>
        </p:txBody>
      </p:sp>
      <p:sp>
        <p:nvSpPr>
          <p:cNvPr id="552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56</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 2.4  </a:t>
            </a:r>
            <a:r>
              <a:rPr lang="zh-CN" altLang="en-US" dirty="0">
                <a:latin typeface="Times New Roman" panose="02020603050405020304" pitchFamily="18" charset="0"/>
              </a:rPr>
              <a:t>框架表示法</a:t>
            </a:r>
          </a:p>
        </p:txBody>
      </p:sp>
      <p:sp>
        <p:nvSpPr>
          <p:cNvPr id="56324" name="Rectangle 3"/>
          <p:cNvSpPr>
            <a:spLocks noGrp="1"/>
          </p:cNvSpPr>
          <p:nvPr>
            <p:ph idx="1"/>
          </p:nvPr>
        </p:nvSpPr>
        <p:spPr>
          <a:ln/>
        </p:spPr>
        <p:txBody>
          <a:bodyPr vert="horz" wrap="square" lIns="91440" tIns="45720" rIns="91440" bIns="45720" anchor="t"/>
          <a:lstStyle/>
          <a:p>
            <a:pPr eaLnBrk="1" hangingPunct="1">
              <a:lnSpc>
                <a:spcPct val="140000"/>
              </a:lnSpc>
              <a:buBlip>
                <a:blip r:embed="rId3"/>
              </a:buBlip>
            </a:pPr>
            <a:r>
              <a:rPr lang="en-US" altLang="zh-CN" b="1" dirty="0">
                <a:latin typeface="Times New Roman" panose="02020603050405020304" pitchFamily="18" charset="0"/>
                <a:cs typeface="Times New Roman" panose="02020603050405020304" pitchFamily="18" charset="0"/>
              </a:rPr>
              <a:t>1975</a:t>
            </a:r>
            <a:r>
              <a:rPr lang="zh-CN" altLang="en-US" b="1" dirty="0">
                <a:latin typeface="宋体" panose="02010600030101010101" pitchFamily="2" charset="-122"/>
              </a:rPr>
              <a:t>年，美国明斯基提出了框架理论：人们对现实世界中各种事物的认识都是以一种类似于框架的结构存储在记忆中的。</a:t>
            </a:r>
          </a:p>
          <a:p>
            <a:pPr eaLnBrk="1" hangingPunct="1">
              <a:lnSpc>
                <a:spcPct val="140000"/>
              </a:lnSpc>
              <a:buBlip>
                <a:blip r:embed="rId3"/>
              </a:buBlip>
            </a:pPr>
            <a:r>
              <a:rPr lang="zh-CN" altLang="en-US" b="1" dirty="0">
                <a:latin typeface="宋体" panose="02010600030101010101" pitchFamily="2" charset="-122"/>
              </a:rPr>
              <a:t>框架表示法：一种结构化的知识表示方法，已在多种系统中得到应用。  </a:t>
            </a:r>
            <a:r>
              <a:rPr lang="zh-CN" altLang="en-US" b="1" dirty="0"/>
              <a:t> </a:t>
            </a:r>
          </a:p>
        </p:txBody>
      </p:sp>
      <p:sp>
        <p:nvSpPr>
          <p:cNvPr id="563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57</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2.4.1  </a:t>
            </a:r>
            <a:r>
              <a:rPr lang="zh-CN" altLang="en-US" dirty="0">
                <a:latin typeface="Times New Roman" panose="02020603050405020304" pitchFamily="18" charset="0"/>
              </a:rPr>
              <a:t>框架的一般结构</a:t>
            </a:r>
          </a:p>
        </p:txBody>
      </p:sp>
      <p:sp>
        <p:nvSpPr>
          <p:cNvPr id="57348" name="Rectangle 3"/>
          <p:cNvSpPr>
            <a:spLocks noGrp="1"/>
          </p:cNvSpPr>
          <p:nvPr>
            <p:ph idx="1"/>
          </p:nvPr>
        </p:nvSpPr>
        <p:spPr>
          <a:xfrm>
            <a:off x="711200" y="1093789"/>
            <a:ext cx="10942320" cy="5093651"/>
          </a:xfrm>
          <a:ln/>
        </p:spPr>
        <p:txBody>
          <a:bodyPr vert="horz" wrap="square" lIns="91440" tIns="45720" rIns="91440" bIns="45720" anchor="t"/>
          <a:lstStyle/>
          <a:p>
            <a:pPr eaLnBrk="1" hangingPunct="1"/>
            <a:r>
              <a:rPr lang="zh-CN" altLang="en-US" b="1" dirty="0">
                <a:latin typeface="Times New Roman" panose="02020603050405020304" pitchFamily="18" charset="0"/>
              </a:rPr>
              <a:t>框架</a:t>
            </a:r>
            <a:r>
              <a:rPr lang="zh-CN" altLang="en-US" dirty="0">
                <a:latin typeface="Times New Roman" panose="02020603050405020304" pitchFamily="18" charset="0"/>
              </a:rPr>
              <a:t>（</a:t>
            </a:r>
            <a:r>
              <a:rPr lang="en-US" altLang="zh-CN" dirty="0">
                <a:latin typeface="Times New Roman" panose="02020603050405020304" pitchFamily="18" charset="0"/>
              </a:rPr>
              <a:t>frame</a:t>
            </a:r>
            <a:r>
              <a:rPr lang="zh-CN" altLang="en-US" dirty="0">
                <a:latin typeface="Times New Roman" panose="02020603050405020304" pitchFamily="18" charset="0"/>
              </a:rPr>
              <a:t>）：一种描述所论对象（一个事物、事件或概念）属性的数据结构。</a:t>
            </a:r>
          </a:p>
          <a:p>
            <a:pPr eaLnBrk="1" hangingPunct="1"/>
            <a:r>
              <a:rPr lang="zh-CN" altLang="en-US" dirty="0">
                <a:latin typeface="Times New Roman" panose="02020603050405020304" pitchFamily="18" charset="0"/>
              </a:rPr>
              <a:t>一个框架由若干个被称为“槽”（</a:t>
            </a:r>
            <a:r>
              <a:rPr lang="en-US" altLang="zh-CN" dirty="0">
                <a:latin typeface="Times New Roman" panose="02020603050405020304" pitchFamily="18" charset="0"/>
              </a:rPr>
              <a:t>slot</a:t>
            </a:r>
            <a:r>
              <a:rPr lang="zh-CN" altLang="en-US" dirty="0">
                <a:latin typeface="Times New Roman" panose="02020603050405020304" pitchFamily="18" charset="0"/>
              </a:rPr>
              <a:t>）的结构组成，每一个槽又可根据实际情况划分为若干个“侧面”（</a:t>
            </a:r>
            <a:r>
              <a:rPr lang="en-US" altLang="zh-CN" dirty="0">
                <a:latin typeface="Times New Roman" panose="02020603050405020304" pitchFamily="18" charset="0"/>
              </a:rPr>
              <a:t>faced</a:t>
            </a:r>
            <a:r>
              <a:rPr lang="zh-CN" altLang="en-US" dirty="0">
                <a:latin typeface="Times New Roman" panose="02020603050405020304" pitchFamily="18" charset="0"/>
              </a:rPr>
              <a:t>）。</a:t>
            </a:r>
          </a:p>
          <a:p>
            <a:pPr eaLnBrk="1" hangingPunct="1"/>
            <a:r>
              <a:rPr lang="zh-CN" altLang="en-US" dirty="0"/>
              <a:t>一个槽用于描述所论对象某一方面的属性。</a:t>
            </a:r>
          </a:p>
          <a:p>
            <a:pPr eaLnBrk="1" hangingPunct="1"/>
            <a:r>
              <a:rPr lang="zh-CN" altLang="en-US" dirty="0"/>
              <a:t>一个侧面用于描述相应属性的一个方面。</a:t>
            </a:r>
          </a:p>
          <a:p>
            <a:pPr eaLnBrk="1" hangingPunct="1"/>
            <a:r>
              <a:rPr lang="zh-CN" altLang="en-US" dirty="0"/>
              <a:t>槽和侧面所具有的属性值分别被称为槽值和侧面值。</a:t>
            </a:r>
          </a:p>
        </p:txBody>
      </p:sp>
      <p:sp>
        <p:nvSpPr>
          <p:cNvPr id="573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58</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7"/>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2.4.1  </a:t>
            </a:r>
            <a:r>
              <a:rPr lang="zh-CN" altLang="en-US" dirty="0">
                <a:latin typeface="Times New Roman" panose="02020603050405020304" pitchFamily="18" charset="0"/>
              </a:rPr>
              <a:t>框架的一般结构</a:t>
            </a:r>
          </a:p>
        </p:txBody>
      </p:sp>
      <p:sp>
        <p:nvSpPr>
          <p:cNvPr id="58372" name="Rectangle 8"/>
          <p:cNvSpPr>
            <a:spLocks noGrp="1"/>
          </p:cNvSpPr>
          <p:nvPr>
            <p:ph idx="1"/>
          </p:nvPr>
        </p:nvSpPr>
        <p:spPr>
          <a:xfrm>
            <a:off x="690880" y="1016001"/>
            <a:ext cx="11023600" cy="5503863"/>
          </a:xfrm>
          <a:solidFill>
            <a:srgbClr val="FFFFFF">
              <a:alpha val="100000"/>
            </a:srgbClr>
          </a:solidFill>
          <a:ln>
            <a:solidFill>
              <a:srgbClr val="808080">
                <a:alpha val="100000"/>
              </a:srgbClr>
            </a:solidFill>
            <a:miter/>
          </a:ln>
        </p:spPr>
        <p:txBody>
          <a:bodyPr vert="horz" wrap="square" lIns="91440" tIns="45720" rIns="91440" bIns="45720" anchor="t">
            <a:normAutofit/>
          </a:bodyPr>
          <a:lstStyle/>
          <a:p>
            <a:pPr eaLnBrk="1" hangingPunct="1">
              <a:lnSpc>
                <a:spcPct val="110000"/>
              </a:lnSpc>
              <a:buNone/>
            </a:pPr>
            <a:r>
              <a:rPr lang="en-US" altLang="zh-CN" sz="2400" b="1" dirty="0">
                <a:latin typeface="Times New Roman" panose="02020603050405020304" pitchFamily="18" charset="0"/>
              </a:rPr>
              <a:t> &lt;</a:t>
            </a:r>
            <a:r>
              <a:rPr lang="zh-CN" altLang="en-US" sz="2400" b="1" dirty="0">
                <a:solidFill>
                  <a:schemeClr val="accent2"/>
                </a:solidFill>
                <a:latin typeface="Times New Roman" panose="02020603050405020304" pitchFamily="18" charset="0"/>
              </a:rPr>
              <a:t>框架名</a:t>
            </a:r>
            <a:r>
              <a:rPr lang="en-US" altLang="zh-CN" sz="2400" b="1" dirty="0">
                <a:latin typeface="Times New Roman" panose="02020603050405020304" pitchFamily="18" charset="0"/>
              </a:rPr>
              <a:t>&gt;</a:t>
            </a:r>
          </a:p>
          <a:p>
            <a:pPr eaLnBrk="1" hangingPunct="1">
              <a:lnSpc>
                <a:spcPct val="110000"/>
              </a:lnSpc>
              <a:buNone/>
            </a:pPr>
            <a:r>
              <a:rPr lang="zh-CN" altLang="en-US" sz="2400" b="1" dirty="0">
                <a:latin typeface="Times New Roman" panose="02020603050405020304" pitchFamily="18" charset="0"/>
              </a:rPr>
              <a:t>槽名</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baseline="-25000" dirty="0">
                <a:solidFill>
                  <a:srgbClr val="0000FF"/>
                </a:solidFill>
                <a:latin typeface="Times New Roman" panose="02020603050405020304" pitchFamily="18" charset="0"/>
              </a:rPr>
              <a:t>11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111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11</a:t>
            </a:r>
            <a:r>
              <a:rPr lang="en-US" altLang="zh-CN" sz="2400" b="1" i="1" baseline="-25000" dirty="0">
                <a:solidFill>
                  <a:srgbClr val="0000FF"/>
                </a:solidFill>
                <a:latin typeface="Times New Roman" panose="02020603050405020304" pitchFamily="18" charset="0"/>
              </a:rPr>
              <a:t>P</a:t>
            </a:r>
            <a:r>
              <a:rPr lang="en-US" altLang="zh-CN" sz="2400" b="1" baseline="-25000" dirty="0">
                <a:solidFill>
                  <a:srgbClr val="0000FF"/>
                </a:solidFill>
                <a:latin typeface="Times New Roman" panose="02020603050405020304" pitchFamily="18" charset="0"/>
              </a:rPr>
              <a:t>1</a:t>
            </a:r>
            <a:r>
              <a:rPr lang="en-US" altLang="zh-CN" sz="2400" b="1" baseline="-25000" dirty="0">
                <a:latin typeface="Times New Roman" panose="02020603050405020304" pitchFamily="18" charset="0"/>
              </a:rPr>
              <a:t> </a:t>
            </a:r>
          </a:p>
          <a:p>
            <a:pPr eaLnBrk="1" hangingPunct="1">
              <a:lnSpc>
                <a:spcPct val="110000"/>
              </a:lnSpc>
              <a:buNone/>
            </a:pPr>
            <a:r>
              <a:rPr lang="en-US" altLang="zh-CN" sz="2400" b="1" dirty="0">
                <a:latin typeface="Times New Roman" panose="02020603050405020304" pitchFamily="18" charset="0"/>
              </a:rPr>
              <a:t>   ┊              </a:t>
            </a:r>
            <a:r>
              <a:rPr lang="en-US" altLang="zh-CN" sz="2400" b="1" dirty="0">
                <a:solidFill>
                  <a:srgbClr val="0000FF"/>
                </a:solidFill>
                <a:latin typeface="Times New Roman" panose="02020603050405020304" pitchFamily="18" charset="0"/>
              </a:rPr>
              <a:t>┊</a:t>
            </a:r>
          </a:p>
          <a:p>
            <a:pPr eaLnBrk="1" hangingPunct="1">
              <a:lnSpc>
                <a:spcPct val="110000"/>
              </a:lnSpc>
              <a:buNone/>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a:t>
            </a:r>
            <a:r>
              <a:rPr lang="en-US" altLang="zh-CN" sz="2400" b="1" baseline="-25000" dirty="0">
                <a:solidFill>
                  <a:srgbClr val="00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mPm</a:t>
            </a:r>
            <a:r>
              <a:rPr lang="en-US" altLang="zh-CN" sz="2400" b="1" dirty="0">
                <a:latin typeface="Times New Roman" panose="02020603050405020304" pitchFamily="18" charset="0"/>
              </a:rPr>
              <a:t> </a:t>
            </a:r>
          </a:p>
          <a:p>
            <a:pPr eaLnBrk="1" hangingPunct="1">
              <a:lnSpc>
                <a:spcPct val="110000"/>
              </a:lnSpc>
              <a:spcBef>
                <a:spcPct val="40000"/>
              </a:spcBef>
              <a:buNone/>
            </a:pPr>
            <a:r>
              <a:rPr lang="zh-CN" altLang="en-US" sz="2400" b="1" dirty="0">
                <a:latin typeface="Times New Roman" panose="02020603050405020304" pitchFamily="18" charset="0"/>
              </a:rPr>
              <a:t>槽名</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P</a:t>
            </a:r>
            <a:r>
              <a:rPr lang="en-US" altLang="zh-CN" sz="2400" b="1" baseline="-25000" dirty="0">
                <a:solidFill>
                  <a:srgbClr val="0000FF"/>
                </a:solidFill>
                <a:latin typeface="Times New Roman" panose="02020603050405020304" pitchFamily="18" charset="0"/>
              </a:rPr>
              <a:t>1</a:t>
            </a:r>
          </a:p>
          <a:p>
            <a:pPr eaLnBrk="1" hangingPunct="1">
              <a:lnSpc>
                <a:spcPct val="110000"/>
              </a:lnSpc>
              <a:buNone/>
            </a:pPr>
            <a:r>
              <a:rPr lang="en-US" altLang="zh-CN" sz="2400" b="1" dirty="0">
                <a:solidFill>
                  <a:srgbClr val="0000FF"/>
                </a:solidFill>
                <a:latin typeface="Times New Roman" panose="02020603050405020304" pitchFamily="18" charset="0"/>
              </a:rPr>
              <a:t>                     ┊</a:t>
            </a:r>
          </a:p>
          <a:p>
            <a:pPr>
              <a:lnSpc>
                <a:spcPct val="110000"/>
              </a:lnSpc>
              <a:buClrTx/>
              <a:buNone/>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i="1" baseline="-25000" dirty="0">
                <a:solidFill>
                  <a:srgbClr val="0000FF"/>
                </a:solidFill>
                <a:latin typeface="Times New Roman" panose="02020603050405020304" pitchFamily="18" charset="0"/>
              </a:rPr>
              <a:t>nm</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nm</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nmPm</a:t>
            </a:r>
          </a:p>
          <a:p>
            <a:pPr eaLnBrk="1" hangingPunct="1">
              <a:lnSpc>
                <a:spcPct val="110000"/>
              </a:lnSpc>
              <a:spcBef>
                <a:spcPct val="40000"/>
              </a:spcBef>
              <a:buNone/>
            </a:pPr>
            <a:r>
              <a:rPr lang="zh-CN" altLang="en-US" sz="2400" b="1" dirty="0">
                <a:solidFill>
                  <a:schemeClr val="tx2"/>
                </a:solidFill>
                <a:latin typeface="Times New Roman" panose="02020603050405020304" pitchFamily="18" charset="0"/>
              </a:rPr>
              <a:t>约束：   约束条件</a:t>
            </a:r>
            <a:r>
              <a:rPr lang="en-US" altLang="zh-CN" sz="2400" b="1" baseline="-25000" dirty="0">
                <a:solidFill>
                  <a:schemeClr val="tx2"/>
                </a:solidFill>
                <a:latin typeface="Times New Roman" panose="02020603050405020304" pitchFamily="18" charset="0"/>
              </a:rPr>
              <a:t>1</a:t>
            </a:r>
          </a:p>
          <a:p>
            <a:pPr eaLnBrk="1" hangingPunct="1">
              <a:lnSpc>
                <a:spcPct val="110000"/>
              </a:lnSpc>
              <a:buNone/>
            </a:pPr>
            <a:r>
              <a:rPr lang="en-US" altLang="zh-CN" sz="2400" b="1" dirty="0">
                <a:solidFill>
                  <a:schemeClr val="tx2"/>
                </a:solidFill>
                <a:latin typeface="Times New Roman" panose="02020603050405020304" pitchFamily="18" charset="0"/>
              </a:rPr>
              <a:t>                   ┊</a:t>
            </a:r>
          </a:p>
          <a:p>
            <a:pPr eaLnBrk="1" hangingPunct="1">
              <a:lnSpc>
                <a:spcPct val="110000"/>
              </a:lnSpc>
              <a:buNone/>
            </a:pP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约束条件</a:t>
            </a:r>
            <a:r>
              <a:rPr lang="en-US" altLang="zh-CN" sz="2400" b="1" i="1" baseline="-25000" dirty="0">
                <a:latin typeface="Times New Roman" panose="02020603050405020304" pitchFamily="18" charset="0"/>
              </a:rPr>
              <a:t>n</a:t>
            </a:r>
          </a:p>
          <a:p>
            <a:pPr>
              <a:lnSpc>
                <a:spcPct val="100000"/>
              </a:lnSpc>
              <a:spcBef>
                <a:spcPct val="0"/>
              </a:spcBef>
              <a:buClrTx/>
              <a:buNone/>
            </a:pPr>
            <a:endParaRPr lang="en-US" altLang="zh-CN" sz="2400" b="1" dirty="0">
              <a:solidFill>
                <a:schemeClr val="tx2"/>
              </a:solidFill>
              <a:latin typeface="Times New Roman" panose="02020603050405020304" pitchFamily="18" charset="0"/>
            </a:endParaRPr>
          </a:p>
        </p:txBody>
      </p:sp>
      <p:sp>
        <p:nvSpPr>
          <p:cNvPr id="583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59</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46E60C4-53B2-4DD9-8DAB-379C9C8B5675}"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291"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34E352-8400-4475-906F-C4BBCDE69EA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a:t>
            </a:fld>
            <a:endParaRPr kumimoji="0" lang="en-US" altLang="zh-CN" sz="1400">
              <a:latin typeface="Tahoma" panose="020B0604030504040204" pitchFamily="34" charset="0"/>
              <a:ea typeface="宋体" panose="02010600030101010101" pitchFamily="2" charset="-122"/>
            </a:endParaRPr>
          </a:p>
        </p:txBody>
      </p:sp>
      <p:sp>
        <p:nvSpPr>
          <p:cNvPr id="1229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r>
              <a:rPr lang="en-US" altLang="zh-CN" dirty="0" smtClean="0"/>
              <a:t>——</a:t>
            </a:r>
            <a:r>
              <a:rPr lang="zh-CN" altLang="en-US" dirty="0" smtClean="0"/>
              <a:t>知识的种类</a:t>
            </a:r>
          </a:p>
        </p:txBody>
      </p:sp>
      <p:sp>
        <p:nvSpPr>
          <p:cNvPr id="12293" name="Rectangle 3"/>
          <p:cNvSpPr>
            <a:spLocks noGrp="1" noChangeArrowheads="1"/>
          </p:cNvSpPr>
          <p:nvPr>
            <p:ph type="body" idx="1"/>
          </p:nvPr>
        </p:nvSpPr>
        <p:spPr>
          <a:xfrm>
            <a:off x="751840" y="1290321"/>
            <a:ext cx="10668000" cy="4419600"/>
          </a:xfrm>
        </p:spPr>
        <p:txBody>
          <a:bodyPr/>
          <a:lstStyle/>
          <a:p>
            <a:pPr>
              <a:lnSpc>
                <a:spcPct val="150000"/>
              </a:lnSpc>
            </a:pPr>
            <a:r>
              <a:rPr lang="zh-CN" altLang="en-US" sz="2400" dirty="0">
                <a:solidFill>
                  <a:srgbClr val="A50021"/>
                </a:solidFill>
                <a:latin typeface="华文新魏" panose="02010800040101010101" pitchFamily="2" charset="-122"/>
              </a:rPr>
              <a:t>按知识的层次</a:t>
            </a:r>
          </a:p>
          <a:p>
            <a:pPr lvl="1">
              <a:lnSpc>
                <a:spcPct val="150000"/>
              </a:lnSpc>
            </a:pPr>
            <a:r>
              <a:rPr lang="zh-CN" altLang="en-US" dirty="0">
                <a:solidFill>
                  <a:srgbClr val="006600"/>
                </a:solidFill>
                <a:latin typeface="华文新魏" panose="02010800040101010101" pitchFamily="2" charset="-122"/>
              </a:rPr>
              <a:t>表层知识：</a:t>
            </a:r>
            <a:r>
              <a:rPr lang="zh-CN" altLang="en-US" dirty="0" smtClean="0">
                <a:solidFill>
                  <a:srgbClr val="0000CC"/>
                </a:solidFill>
                <a:latin typeface="华文新魏" panose="02010800040101010101" pitchFamily="2" charset="-122"/>
              </a:rPr>
              <a:t>描述客观事物的现象的知识。例如：感性、事实性知识</a:t>
            </a:r>
          </a:p>
          <a:p>
            <a:pPr lvl="1">
              <a:lnSpc>
                <a:spcPct val="150000"/>
              </a:lnSpc>
            </a:pPr>
            <a:r>
              <a:rPr lang="zh-CN" altLang="en-US" dirty="0" smtClean="0">
                <a:solidFill>
                  <a:srgbClr val="006600"/>
                </a:solidFill>
                <a:latin typeface="华文新魏" panose="02010800040101010101" pitchFamily="2" charset="-122"/>
              </a:rPr>
              <a:t>深层知识：</a:t>
            </a:r>
            <a:r>
              <a:rPr lang="zh-CN" altLang="en-US" dirty="0" smtClean="0">
                <a:solidFill>
                  <a:srgbClr val="0000CC"/>
                </a:solidFill>
                <a:latin typeface="华文新魏" panose="02010800040101010101" pitchFamily="2" charset="-122"/>
              </a:rPr>
              <a:t>描述客观事物本质、内涵等的知识。例如：理论知识</a:t>
            </a:r>
          </a:p>
        </p:txBody>
      </p:sp>
    </p:spTree>
    <p:extLst>
      <p:ext uri="{BB962C8B-B14F-4D97-AF65-F5344CB8AC3E}">
        <p14:creationId xmlns:p14="http://schemas.microsoft.com/office/powerpoint/2010/main" val="2150481454"/>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sp>
        <p:nvSpPr>
          <p:cNvPr id="59396" name="Rectangle 3"/>
          <p:cNvSpPr>
            <a:spLocks noGrp="1"/>
          </p:cNvSpPr>
          <p:nvPr>
            <p:ph idx="1"/>
          </p:nvPr>
        </p:nvSpPr>
        <p:spPr>
          <a:xfrm>
            <a:off x="792481" y="1535115"/>
            <a:ext cx="11075670" cy="4957126"/>
          </a:xfrm>
          <a:gradFill rotWithShape="0">
            <a:gsLst>
              <a:gs pos="0">
                <a:schemeClr val="bg1">
                  <a:alpha val="100000"/>
                </a:schemeClr>
              </a:gs>
              <a:gs pos="100000">
                <a:srgbClr val="CCFFFF">
                  <a:alpha val="100000"/>
                </a:srgbClr>
              </a:gs>
            </a:gsLst>
            <a:path path="shape">
              <a:fillToRect l="50000" t="50000" r="50000" b="50000"/>
            </a:path>
            <a:tileRect/>
          </a:gradFill>
          <a:ln>
            <a:solidFill>
              <a:schemeClr val="tx1">
                <a:alpha val="100000"/>
              </a:schemeClr>
            </a:solidFill>
            <a:miter/>
          </a:ln>
        </p:spPr>
        <p:txBody>
          <a:bodyPr vert="horz" wrap="square" lIns="91440" tIns="45720" rIns="91440" bIns="45720" anchor="t">
            <a:normAutofit/>
          </a:bodyPr>
          <a:lstStyle/>
          <a:p>
            <a:pPr eaLnBrk="1" hangingPunct="1">
              <a:lnSpc>
                <a:spcPct val="110000"/>
              </a:lnSpc>
              <a:spcBef>
                <a:spcPct val="0"/>
              </a:spcBef>
              <a:buNone/>
            </a:pPr>
            <a:r>
              <a:rPr lang="en-US" altLang="zh-CN" sz="2200" b="1" dirty="0"/>
              <a:t>  </a:t>
            </a:r>
            <a:r>
              <a:rPr lang="zh-CN" altLang="en-US" sz="2200" b="1" dirty="0"/>
              <a:t>框架名：</a:t>
            </a:r>
            <a:r>
              <a:rPr lang="en-US" altLang="zh-CN" sz="2200" b="1" dirty="0"/>
              <a:t>〈</a:t>
            </a:r>
            <a:r>
              <a:rPr lang="zh-CN" altLang="en-US" sz="2200" b="1" dirty="0"/>
              <a:t>教师</a:t>
            </a:r>
            <a:r>
              <a:rPr lang="en-US" altLang="zh-CN" sz="2200" b="1" dirty="0"/>
              <a:t>〉</a:t>
            </a:r>
          </a:p>
          <a:p>
            <a:pPr eaLnBrk="1" hangingPunct="1">
              <a:lnSpc>
                <a:spcPct val="110000"/>
              </a:lnSpc>
              <a:spcBef>
                <a:spcPct val="0"/>
              </a:spcBef>
              <a:buNone/>
            </a:pPr>
            <a:r>
              <a:rPr lang="en-US" altLang="zh-CN" sz="2200" b="1" dirty="0"/>
              <a:t>      </a:t>
            </a:r>
            <a:r>
              <a:rPr lang="zh-CN" altLang="en-US" sz="2200" b="1" dirty="0"/>
              <a:t>姓名：单位（姓、名）</a:t>
            </a:r>
          </a:p>
          <a:p>
            <a:pPr eaLnBrk="1" hangingPunct="1">
              <a:lnSpc>
                <a:spcPct val="110000"/>
              </a:lnSpc>
              <a:spcBef>
                <a:spcPct val="0"/>
              </a:spcBef>
              <a:buNone/>
            </a:pPr>
            <a:r>
              <a:rPr lang="zh-CN" altLang="en-US" sz="2200" b="1" dirty="0"/>
              <a:t>      年龄：单位（岁）</a:t>
            </a:r>
          </a:p>
          <a:p>
            <a:pPr eaLnBrk="1" hangingPunct="1">
              <a:lnSpc>
                <a:spcPct val="110000"/>
              </a:lnSpc>
              <a:spcBef>
                <a:spcPct val="0"/>
              </a:spcBef>
              <a:buNone/>
            </a:pPr>
            <a:r>
              <a:rPr lang="zh-CN" altLang="en-US" sz="2200" b="1" dirty="0"/>
              <a:t>      性别：范围（男、女）</a:t>
            </a:r>
          </a:p>
          <a:p>
            <a:pPr eaLnBrk="1" hangingPunct="1">
              <a:lnSpc>
                <a:spcPct val="110000"/>
              </a:lnSpc>
              <a:spcBef>
                <a:spcPct val="0"/>
              </a:spcBef>
              <a:buNone/>
            </a:pPr>
            <a:r>
              <a:rPr lang="zh-CN" altLang="en-US" sz="2200" b="1" dirty="0"/>
              <a:t>      缺省：男</a:t>
            </a:r>
          </a:p>
          <a:p>
            <a:pPr eaLnBrk="1" hangingPunct="1">
              <a:lnSpc>
                <a:spcPct val="110000"/>
              </a:lnSpc>
              <a:spcBef>
                <a:spcPct val="0"/>
              </a:spcBef>
              <a:buNone/>
            </a:pPr>
            <a:r>
              <a:rPr lang="zh-CN" altLang="en-US" sz="2200" b="1" dirty="0"/>
              <a:t>      职称：范围（教授，副教授，讲师，助教）</a:t>
            </a:r>
          </a:p>
          <a:p>
            <a:pPr eaLnBrk="1" hangingPunct="1">
              <a:lnSpc>
                <a:spcPct val="110000"/>
              </a:lnSpc>
              <a:spcBef>
                <a:spcPct val="0"/>
              </a:spcBef>
              <a:buNone/>
            </a:pPr>
            <a:r>
              <a:rPr lang="zh-CN" altLang="en-US" sz="2200" b="1" dirty="0"/>
              <a:t>                     缺省：讲师</a:t>
            </a:r>
          </a:p>
          <a:p>
            <a:pPr eaLnBrk="1" hangingPunct="1">
              <a:lnSpc>
                <a:spcPct val="110000"/>
              </a:lnSpc>
              <a:spcBef>
                <a:spcPct val="0"/>
              </a:spcBef>
              <a:buNone/>
            </a:pPr>
            <a:r>
              <a:rPr lang="zh-CN" altLang="en-US" sz="2200" b="1" dirty="0"/>
              <a:t>      部门：单位（系，教研室）</a:t>
            </a:r>
          </a:p>
          <a:p>
            <a:pPr eaLnBrk="1" hangingPunct="1">
              <a:lnSpc>
                <a:spcPct val="110000"/>
              </a:lnSpc>
              <a:spcBef>
                <a:spcPct val="0"/>
              </a:spcBef>
              <a:buNone/>
            </a:pPr>
            <a:r>
              <a:rPr lang="zh-CN" altLang="en-US" sz="2200" b="1" dirty="0"/>
              <a:t>      住址：</a:t>
            </a:r>
            <a:r>
              <a:rPr lang="en-US" altLang="zh-CN" sz="2200" b="1" dirty="0"/>
              <a:t>〈</a:t>
            </a:r>
            <a:r>
              <a:rPr lang="zh-CN" altLang="en-US" sz="2200" b="1" dirty="0"/>
              <a:t>住址框架</a:t>
            </a:r>
            <a:r>
              <a:rPr lang="en-US" altLang="zh-CN" sz="2200" b="1" dirty="0"/>
              <a:t>〉</a:t>
            </a:r>
          </a:p>
          <a:p>
            <a:pPr eaLnBrk="1" hangingPunct="1">
              <a:lnSpc>
                <a:spcPct val="110000"/>
              </a:lnSpc>
              <a:spcBef>
                <a:spcPct val="0"/>
              </a:spcBef>
              <a:buNone/>
            </a:pPr>
            <a:r>
              <a:rPr lang="en-US" altLang="zh-CN" sz="2200" b="1" dirty="0"/>
              <a:t>      </a:t>
            </a:r>
            <a:r>
              <a:rPr lang="zh-CN" altLang="en-US" sz="2200" b="1" dirty="0"/>
              <a:t>工资：</a:t>
            </a:r>
            <a:r>
              <a:rPr lang="en-US" altLang="zh-CN" sz="2200" b="1" dirty="0"/>
              <a:t>〈</a:t>
            </a:r>
            <a:r>
              <a:rPr lang="zh-CN" altLang="en-US" sz="2200" b="1" dirty="0"/>
              <a:t>工资框架</a:t>
            </a:r>
            <a:r>
              <a:rPr lang="en-US" altLang="zh-CN" sz="2200" b="1" dirty="0"/>
              <a:t>〉</a:t>
            </a:r>
          </a:p>
          <a:p>
            <a:pPr eaLnBrk="1" hangingPunct="1">
              <a:lnSpc>
                <a:spcPct val="110000"/>
              </a:lnSpc>
              <a:spcBef>
                <a:spcPct val="0"/>
              </a:spcBef>
              <a:buNone/>
            </a:pPr>
            <a:r>
              <a:rPr lang="en-US" altLang="zh-CN" sz="2200" b="1" dirty="0"/>
              <a:t>      </a:t>
            </a:r>
            <a:r>
              <a:rPr lang="zh-CN" altLang="en-US" sz="2200" b="1" dirty="0"/>
              <a:t>开始工作时间：单位（年、月）</a:t>
            </a:r>
          </a:p>
          <a:p>
            <a:pPr eaLnBrk="1" hangingPunct="1">
              <a:lnSpc>
                <a:spcPct val="110000"/>
              </a:lnSpc>
              <a:spcBef>
                <a:spcPct val="0"/>
              </a:spcBef>
              <a:buNone/>
            </a:pPr>
            <a:r>
              <a:rPr lang="zh-CN" altLang="en-US" sz="2200" b="1" dirty="0"/>
              <a:t>      截止时间：单位（年、月）</a:t>
            </a:r>
          </a:p>
          <a:p>
            <a:pPr eaLnBrk="1" hangingPunct="1">
              <a:lnSpc>
                <a:spcPct val="110000"/>
              </a:lnSpc>
              <a:spcBef>
                <a:spcPct val="0"/>
              </a:spcBef>
              <a:buNone/>
            </a:pPr>
            <a:r>
              <a:rPr lang="zh-CN" altLang="en-US" sz="2200" b="1" dirty="0"/>
              <a:t>                        缺省：现在 </a:t>
            </a:r>
          </a:p>
        </p:txBody>
      </p:sp>
      <p:sp>
        <p:nvSpPr>
          <p:cNvPr id="593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60</a:t>
            </a:fld>
            <a:endParaRPr lang="ja-JP" altLang="en-US" dirty="0">
              <a:solidFill>
                <a:srgbClr val="A50021"/>
              </a:solidFill>
              <a:ea typeface="MS PGothic" panose="020B0600070205080204" pitchFamily="34" charset="-128"/>
            </a:endParaRPr>
          </a:p>
        </p:txBody>
      </p:sp>
      <p:sp>
        <p:nvSpPr>
          <p:cNvPr id="59397" name="Rectangle 4"/>
          <p:cNvSpPr/>
          <p:nvPr/>
        </p:nvSpPr>
        <p:spPr>
          <a:xfrm>
            <a:off x="690880" y="922339"/>
            <a:ext cx="4441508" cy="561975"/>
          </a:xfrm>
          <a:prstGeom prst="rect">
            <a:avLst/>
          </a:prstGeom>
          <a:noFill/>
          <a:ln w="9525">
            <a:noFill/>
          </a:ln>
        </p:spPr>
        <p:txBody>
          <a:bodyPr wrap="square">
            <a:spAutoFit/>
          </a:bodyPr>
          <a:lstStyle/>
          <a:p>
            <a:pPr>
              <a:lnSpc>
                <a:spcPct val="110000"/>
              </a:lnSpc>
              <a:spcBef>
                <a:spcPct val="20000"/>
              </a:spcBef>
              <a:buClr>
                <a:schemeClr val="accent2"/>
              </a:buClr>
              <a:buFont typeface="Wingdings" panose="05000000000000000000" pitchFamily="2" charset="2"/>
              <a:buBlip>
                <a:blip r:embed="rId2"/>
              </a:buBlip>
            </a:pPr>
            <a:r>
              <a:rPr lang="en-US" altLang="zh-CN" sz="2800" b="1" dirty="0"/>
              <a:t>  </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en-US" altLang="zh-CN" sz="2800" b="1" dirty="0"/>
              <a:t>  </a:t>
            </a:r>
            <a:r>
              <a:rPr lang="zh-CN" altLang="en-US" sz="2800" b="1" dirty="0"/>
              <a:t>教师框架</a:t>
            </a: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sp>
        <p:nvSpPr>
          <p:cNvPr id="60420" name="Rectangle 3"/>
          <p:cNvSpPr>
            <a:spLocks noGrp="1"/>
          </p:cNvSpPr>
          <p:nvPr>
            <p:ph idx="1"/>
          </p:nvPr>
        </p:nvSpPr>
        <p:spPr>
          <a:xfrm>
            <a:off x="1295400" y="2371725"/>
            <a:ext cx="10099040" cy="4044950"/>
          </a:xfrm>
          <a:gradFill rotWithShape="0">
            <a:gsLst>
              <a:gs pos="0">
                <a:schemeClr val="bg1">
                  <a:alpha val="100000"/>
                </a:schemeClr>
              </a:gs>
              <a:gs pos="100000">
                <a:srgbClr val="CCFFFF">
                  <a:alpha val="100000"/>
                </a:srgbClr>
              </a:gs>
            </a:gsLst>
            <a:path path="shape">
              <a:fillToRect l="50000" t="50000" r="50000" b="50000"/>
            </a:path>
            <a:tileRect/>
          </a:gradFill>
          <a:ln>
            <a:solidFill>
              <a:schemeClr val="tx1">
                <a:alpha val="100000"/>
              </a:schemeClr>
            </a:solidFill>
            <a:miter/>
          </a:ln>
        </p:spPr>
        <p:txBody>
          <a:bodyPr vert="horz" wrap="square" lIns="91440" tIns="45720" rIns="91440" bIns="45720" anchor="t">
            <a:normAutofit/>
          </a:bodyPr>
          <a:lstStyle/>
          <a:p>
            <a:pPr eaLnBrk="1" hangingPunct="1">
              <a:lnSpc>
                <a:spcPct val="90000"/>
              </a:lnSpc>
              <a:spcBef>
                <a:spcPct val="40000"/>
              </a:spcBef>
              <a:buNone/>
            </a:pPr>
            <a:r>
              <a:rPr lang="en-US" altLang="zh-CN" sz="2400" b="1" dirty="0"/>
              <a:t>    </a:t>
            </a:r>
            <a:r>
              <a:rPr lang="zh-CN" altLang="en-US" sz="2400" b="1" dirty="0">
                <a:latin typeface="Times New Roman" panose="02020603050405020304" pitchFamily="18" charset="0"/>
              </a:rPr>
              <a:t>框架名：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教师</a:t>
            </a:r>
            <a:r>
              <a:rPr lang="en-US" altLang="zh-CN" sz="2400" b="1" dirty="0">
                <a:latin typeface="Times New Roman" panose="02020603050405020304" pitchFamily="18" charset="0"/>
              </a:rPr>
              <a:t>-1〉</a:t>
            </a:r>
          </a:p>
          <a:p>
            <a:pPr eaLnBrk="1" hangingPunct="1">
              <a:lnSpc>
                <a:spcPct val="90000"/>
              </a:lnSpc>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姓名：夏冰</a:t>
            </a:r>
          </a:p>
          <a:p>
            <a:pPr eaLnBrk="1" hangingPunct="1">
              <a:lnSpc>
                <a:spcPct val="90000"/>
              </a:lnSpc>
              <a:buNone/>
            </a:pPr>
            <a:r>
              <a:rPr lang="zh-CN" altLang="en-US" sz="2400" b="1" dirty="0">
                <a:latin typeface="Times New Roman" panose="02020603050405020304" pitchFamily="18" charset="0"/>
              </a:rPr>
              <a:t>               年龄：</a:t>
            </a:r>
            <a:r>
              <a:rPr lang="en-US" altLang="zh-CN" sz="2400" b="1" dirty="0">
                <a:latin typeface="Times New Roman" panose="02020603050405020304" pitchFamily="18" charset="0"/>
              </a:rPr>
              <a:t>36</a:t>
            </a:r>
          </a:p>
          <a:p>
            <a:pPr eaLnBrk="1" hangingPunct="1">
              <a:lnSpc>
                <a:spcPct val="90000"/>
              </a:lnSpc>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性别：女</a:t>
            </a:r>
          </a:p>
          <a:p>
            <a:pPr eaLnBrk="1" hangingPunct="1">
              <a:lnSpc>
                <a:spcPct val="90000"/>
              </a:lnSpc>
              <a:buNone/>
            </a:pPr>
            <a:r>
              <a:rPr lang="zh-CN" altLang="en-US" sz="2400" b="1" dirty="0">
                <a:latin typeface="Times New Roman" panose="02020603050405020304" pitchFamily="18" charset="0"/>
              </a:rPr>
              <a:t>               职称：副教授</a:t>
            </a:r>
          </a:p>
          <a:p>
            <a:pPr eaLnBrk="1" hangingPunct="1">
              <a:lnSpc>
                <a:spcPct val="90000"/>
              </a:lnSpc>
              <a:buNone/>
            </a:pPr>
            <a:r>
              <a:rPr lang="zh-CN" altLang="en-US" sz="2400" b="1" dirty="0">
                <a:latin typeface="Times New Roman" panose="02020603050405020304" pitchFamily="18" charset="0"/>
              </a:rPr>
              <a:t>               部门：计算机系软件教研室</a:t>
            </a:r>
          </a:p>
          <a:p>
            <a:pPr eaLnBrk="1" hangingPunct="1">
              <a:lnSpc>
                <a:spcPct val="90000"/>
              </a:lnSpc>
              <a:buNone/>
            </a:pPr>
            <a:r>
              <a:rPr lang="zh-CN" altLang="en-US" sz="2400" b="1" dirty="0">
                <a:latin typeface="Times New Roman" panose="02020603050405020304" pitchFamily="18" charset="0"/>
              </a:rPr>
              <a:t>               住址：</a:t>
            </a:r>
            <a:r>
              <a:rPr lang="en-US" altLang="zh-CN" sz="2400" b="1" dirty="0">
                <a:latin typeface="Times New Roman" panose="02020603050405020304" pitchFamily="18" charset="0"/>
              </a:rPr>
              <a:t>〈adr-1〉</a:t>
            </a:r>
          </a:p>
          <a:p>
            <a:pPr eaLnBrk="1" hangingPunct="1">
              <a:lnSpc>
                <a:spcPct val="90000"/>
              </a:lnSpc>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工资：</a:t>
            </a:r>
            <a:r>
              <a:rPr lang="en-US" altLang="zh-CN" sz="2400" b="1" dirty="0">
                <a:latin typeface="Times New Roman" panose="02020603050405020304" pitchFamily="18" charset="0"/>
              </a:rPr>
              <a:t>〈sal-1〉</a:t>
            </a:r>
          </a:p>
          <a:p>
            <a:pPr eaLnBrk="1" hangingPunct="1">
              <a:lnSpc>
                <a:spcPct val="90000"/>
              </a:lnSpc>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开始工作时间：</a:t>
            </a:r>
            <a:r>
              <a:rPr lang="en-US" altLang="zh-CN" sz="2400" b="1" dirty="0">
                <a:latin typeface="Times New Roman" panose="02020603050405020304" pitchFamily="18" charset="0"/>
              </a:rPr>
              <a:t>1988</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9</a:t>
            </a:r>
          </a:p>
          <a:p>
            <a:pPr eaLnBrk="1" hangingPunct="1">
              <a:lnSpc>
                <a:spcPct val="90000"/>
              </a:lnSpc>
              <a:spcAft>
                <a:spcPct val="40000"/>
              </a:spcAft>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截止时间：</a:t>
            </a:r>
            <a:r>
              <a:rPr lang="en-US" altLang="zh-CN" sz="2400" b="1" dirty="0">
                <a:latin typeface="Times New Roman" panose="02020603050405020304" pitchFamily="18" charset="0"/>
              </a:rPr>
              <a:t>1996</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a:t>
            </a:r>
          </a:p>
        </p:txBody>
      </p:sp>
      <p:sp>
        <p:nvSpPr>
          <p:cNvPr id="604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61</a:t>
            </a:fld>
            <a:endParaRPr lang="ja-JP" altLang="en-US" dirty="0">
              <a:solidFill>
                <a:srgbClr val="A50021"/>
              </a:solidFill>
              <a:ea typeface="MS PGothic" panose="020B0600070205080204" pitchFamily="34" charset="-128"/>
            </a:endParaRPr>
          </a:p>
        </p:txBody>
      </p:sp>
      <p:sp>
        <p:nvSpPr>
          <p:cNvPr id="60421" name="Rectangle 4"/>
          <p:cNvSpPr/>
          <p:nvPr/>
        </p:nvSpPr>
        <p:spPr>
          <a:xfrm>
            <a:off x="741680" y="922339"/>
            <a:ext cx="4390708" cy="561975"/>
          </a:xfrm>
          <a:prstGeom prst="rect">
            <a:avLst/>
          </a:prstGeom>
          <a:noFill/>
          <a:ln w="9525">
            <a:noFill/>
          </a:ln>
        </p:spPr>
        <p:txBody>
          <a:bodyPr wrap="square">
            <a:spAutoFit/>
          </a:bodyPr>
          <a:lstStyle/>
          <a:p>
            <a:pPr>
              <a:lnSpc>
                <a:spcPct val="110000"/>
              </a:lnSpc>
              <a:spcBef>
                <a:spcPct val="20000"/>
              </a:spcBef>
              <a:buClr>
                <a:schemeClr val="accent2"/>
              </a:buClr>
              <a:buFont typeface="Wingdings" panose="05000000000000000000" pitchFamily="2" charset="2"/>
              <a:buBlip>
                <a:blip r:embed="rId2"/>
              </a:buBlip>
            </a:pPr>
            <a:r>
              <a:rPr lang="en-US" altLang="zh-CN" sz="2800" b="1" dirty="0"/>
              <a:t>  </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2</a:t>
            </a:r>
            <a:r>
              <a:rPr lang="en-US" altLang="zh-CN" sz="2800" b="1" dirty="0"/>
              <a:t>  </a:t>
            </a:r>
            <a:r>
              <a:rPr lang="zh-CN" altLang="en-US" sz="2800" b="1" dirty="0"/>
              <a:t>教师框架</a:t>
            </a:r>
          </a:p>
        </p:txBody>
      </p:sp>
      <p:sp>
        <p:nvSpPr>
          <p:cNvPr id="60422" name="Text Box 5"/>
          <p:cNvSpPr txBox="1"/>
          <p:nvPr/>
        </p:nvSpPr>
        <p:spPr>
          <a:xfrm>
            <a:off x="924560" y="1549400"/>
            <a:ext cx="10840720" cy="492443"/>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spcBef>
                <a:spcPct val="50000"/>
              </a:spcBef>
            </a:pPr>
            <a:r>
              <a:rPr lang="zh-CN" altLang="en-US" sz="2600" dirty="0"/>
              <a:t>当把具体的信息填入槽或侧面后，就得到了相应框架的一个</a:t>
            </a:r>
            <a:r>
              <a:rPr lang="zh-CN" altLang="en-US" sz="2600" b="1" dirty="0"/>
              <a:t>事例框架。</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sp>
        <p:nvSpPr>
          <p:cNvPr id="61444" name="Rectangle 3"/>
          <p:cNvSpPr>
            <a:spLocks noGrp="1"/>
          </p:cNvSpPr>
          <p:nvPr>
            <p:ph idx="1"/>
          </p:nvPr>
        </p:nvSpPr>
        <p:spPr>
          <a:xfrm>
            <a:off x="1463040" y="1420814"/>
            <a:ext cx="9702800" cy="5222875"/>
          </a:xfrm>
          <a:gradFill rotWithShape="0">
            <a:gsLst>
              <a:gs pos="0">
                <a:schemeClr val="bg1">
                  <a:alpha val="100000"/>
                </a:schemeClr>
              </a:gs>
              <a:gs pos="100000">
                <a:srgbClr val="CCFFCC">
                  <a:alpha val="100000"/>
                </a:srgbClr>
              </a:gs>
            </a:gsLst>
            <a:lin ang="0" scaled="1"/>
            <a:tileRect/>
          </a:gradFill>
          <a:ln>
            <a:solidFill>
              <a:schemeClr val="tx1">
                <a:alpha val="100000"/>
              </a:schemeClr>
            </a:solidFill>
            <a:miter/>
          </a:ln>
        </p:spPr>
        <p:txBody>
          <a:bodyPr vert="horz" wrap="square" lIns="91440" tIns="45720" rIns="91440" bIns="45720" anchor="t">
            <a:normAutofit/>
          </a:bodyPr>
          <a:lstStyle/>
          <a:p>
            <a:pPr eaLnBrk="1" hangingPunct="1">
              <a:lnSpc>
                <a:spcPct val="90000"/>
              </a:lnSpc>
              <a:buNone/>
            </a:pPr>
            <a:r>
              <a:rPr lang="zh-CN" altLang="en-US" sz="2200" b="1" dirty="0"/>
              <a:t>框架名：</a:t>
            </a:r>
            <a:r>
              <a:rPr lang="en-US" altLang="zh-CN" sz="2200" b="1" dirty="0"/>
              <a:t>〈</a:t>
            </a:r>
            <a:r>
              <a:rPr lang="zh-CN" altLang="en-US" sz="2200" b="1" dirty="0"/>
              <a:t>教室</a:t>
            </a:r>
            <a:r>
              <a:rPr lang="en-US" altLang="zh-CN" sz="2200" b="1" dirty="0"/>
              <a:t>〉</a:t>
            </a:r>
          </a:p>
          <a:p>
            <a:pPr eaLnBrk="1" hangingPunct="1">
              <a:lnSpc>
                <a:spcPct val="90000"/>
              </a:lnSpc>
              <a:buNone/>
            </a:pPr>
            <a:r>
              <a:rPr lang="en-US" altLang="zh-CN" sz="2200" b="1" dirty="0"/>
              <a:t>           </a:t>
            </a:r>
            <a:r>
              <a:rPr lang="zh-CN" altLang="en-US" sz="2200" b="1" dirty="0"/>
              <a:t>墙数：</a:t>
            </a:r>
          </a:p>
          <a:p>
            <a:pPr eaLnBrk="1" hangingPunct="1">
              <a:lnSpc>
                <a:spcPct val="90000"/>
              </a:lnSpc>
              <a:buNone/>
            </a:pPr>
            <a:r>
              <a:rPr lang="zh-CN" altLang="en-US" sz="2200" b="1" dirty="0"/>
              <a:t>           窗数：</a:t>
            </a:r>
          </a:p>
          <a:p>
            <a:pPr eaLnBrk="1" hangingPunct="1">
              <a:lnSpc>
                <a:spcPct val="90000"/>
              </a:lnSpc>
              <a:buNone/>
            </a:pPr>
            <a:r>
              <a:rPr lang="zh-CN" altLang="en-US" sz="2200" b="1" dirty="0"/>
              <a:t>           门数：</a:t>
            </a:r>
          </a:p>
          <a:p>
            <a:pPr eaLnBrk="1" hangingPunct="1">
              <a:lnSpc>
                <a:spcPct val="90000"/>
              </a:lnSpc>
              <a:buNone/>
            </a:pPr>
            <a:r>
              <a:rPr lang="zh-CN" altLang="en-US" sz="2200" b="1" dirty="0"/>
              <a:t>           座位数：</a:t>
            </a:r>
          </a:p>
          <a:p>
            <a:pPr eaLnBrk="1" hangingPunct="1">
              <a:lnSpc>
                <a:spcPct val="90000"/>
              </a:lnSpc>
              <a:buNone/>
            </a:pPr>
            <a:r>
              <a:rPr lang="zh-CN" altLang="en-US" sz="2200" b="1" dirty="0"/>
              <a:t>           前墙：</a:t>
            </a:r>
            <a:r>
              <a:rPr lang="en-US" altLang="zh-CN" sz="2200" b="1" dirty="0"/>
              <a:t>〈</a:t>
            </a:r>
            <a:r>
              <a:rPr lang="zh-CN" altLang="en-US" sz="2200" b="1" dirty="0"/>
              <a:t>墙框架</a:t>
            </a:r>
            <a:r>
              <a:rPr lang="en-US" altLang="zh-CN" sz="2200" b="1" dirty="0"/>
              <a:t>〉</a:t>
            </a:r>
          </a:p>
          <a:p>
            <a:pPr eaLnBrk="1" hangingPunct="1">
              <a:lnSpc>
                <a:spcPct val="90000"/>
              </a:lnSpc>
              <a:buNone/>
            </a:pPr>
            <a:r>
              <a:rPr lang="en-US" altLang="zh-CN" sz="2200" b="1" dirty="0"/>
              <a:t>           </a:t>
            </a:r>
            <a:r>
              <a:rPr lang="zh-CN" altLang="en-US" sz="2200" b="1" dirty="0"/>
              <a:t>后墙：</a:t>
            </a:r>
            <a:r>
              <a:rPr lang="en-US" altLang="zh-CN" sz="2200" b="1" dirty="0"/>
              <a:t>〈</a:t>
            </a:r>
            <a:r>
              <a:rPr lang="zh-CN" altLang="en-US" sz="2200" b="1" dirty="0"/>
              <a:t>墙框架</a:t>
            </a:r>
            <a:r>
              <a:rPr lang="en-US" altLang="zh-CN" sz="2200" b="1" dirty="0"/>
              <a:t>〉</a:t>
            </a:r>
          </a:p>
          <a:p>
            <a:pPr eaLnBrk="1" hangingPunct="1">
              <a:lnSpc>
                <a:spcPct val="90000"/>
              </a:lnSpc>
              <a:buNone/>
            </a:pPr>
            <a:r>
              <a:rPr lang="en-US" altLang="zh-CN" sz="2200" b="1" dirty="0"/>
              <a:t>           </a:t>
            </a:r>
            <a:r>
              <a:rPr lang="zh-CN" altLang="en-US" sz="2200" b="1" dirty="0"/>
              <a:t>左墙：</a:t>
            </a:r>
            <a:r>
              <a:rPr lang="en-US" altLang="zh-CN" sz="2200" b="1" dirty="0"/>
              <a:t>〈</a:t>
            </a:r>
            <a:r>
              <a:rPr lang="zh-CN" altLang="en-US" sz="2200" b="1" dirty="0"/>
              <a:t>墙框架</a:t>
            </a:r>
            <a:r>
              <a:rPr lang="en-US" altLang="zh-CN" sz="2200" b="1" dirty="0"/>
              <a:t>〉</a:t>
            </a:r>
          </a:p>
          <a:p>
            <a:pPr eaLnBrk="1" hangingPunct="1">
              <a:lnSpc>
                <a:spcPct val="90000"/>
              </a:lnSpc>
              <a:buNone/>
            </a:pPr>
            <a:r>
              <a:rPr lang="en-US" altLang="zh-CN" sz="2200" b="1" dirty="0"/>
              <a:t>           </a:t>
            </a:r>
            <a:r>
              <a:rPr lang="zh-CN" altLang="en-US" sz="2200" b="1" dirty="0"/>
              <a:t>右墙：</a:t>
            </a:r>
            <a:r>
              <a:rPr lang="en-US" altLang="zh-CN" sz="2200" b="1" dirty="0"/>
              <a:t>〈</a:t>
            </a:r>
            <a:r>
              <a:rPr lang="zh-CN" altLang="en-US" sz="2200" b="1" dirty="0"/>
              <a:t>墙框架</a:t>
            </a:r>
            <a:r>
              <a:rPr lang="en-US" altLang="zh-CN" sz="2200" b="1" dirty="0"/>
              <a:t>〉</a:t>
            </a:r>
          </a:p>
          <a:p>
            <a:pPr eaLnBrk="1" hangingPunct="1">
              <a:lnSpc>
                <a:spcPct val="90000"/>
              </a:lnSpc>
              <a:buNone/>
            </a:pPr>
            <a:r>
              <a:rPr lang="en-US" altLang="zh-CN" sz="2200" b="1" dirty="0"/>
              <a:t>           </a:t>
            </a:r>
            <a:r>
              <a:rPr lang="zh-CN" altLang="en-US" sz="2200" b="1" dirty="0"/>
              <a:t>门：</a:t>
            </a:r>
            <a:r>
              <a:rPr lang="en-US" altLang="zh-CN" sz="2200" b="1" dirty="0"/>
              <a:t>〈</a:t>
            </a:r>
            <a:r>
              <a:rPr lang="zh-CN" altLang="en-US" sz="2200" b="1" dirty="0"/>
              <a:t>门框架</a:t>
            </a:r>
            <a:r>
              <a:rPr lang="en-US" altLang="zh-CN" sz="2200" b="1" dirty="0"/>
              <a:t>〉</a:t>
            </a:r>
          </a:p>
          <a:p>
            <a:pPr eaLnBrk="1" hangingPunct="1">
              <a:lnSpc>
                <a:spcPct val="90000"/>
              </a:lnSpc>
              <a:buNone/>
            </a:pPr>
            <a:r>
              <a:rPr lang="en-US" altLang="zh-CN" sz="2200" b="1" dirty="0"/>
              <a:t>           </a:t>
            </a:r>
            <a:r>
              <a:rPr lang="zh-CN" altLang="en-US" sz="2200" b="1" dirty="0"/>
              <a:t>窗：</a:t>
            </a:r>
            <a:r>
              <a:rPr lang="en-US" altLang="zh-CN" sz="2200" b="1" dirty="0"/>
              <a:t>〈</a:t>
            </a:r>
            <a:r>
              <a:rPr lang="zh-CN" altLang="en-US" sz="2200" b="1" dirty="0"/>
              <a:t>窗框架</a:t>
            </a:r>
            <a:r>
              <a:rPr lang="en-US" altLang="zh-CN" sz="2200" b="1" dirty="0"/>
              <a:t>〉</a:t>
            </a:r>
          </a:p>
          <a:p>
            <a:pPr eaLnBrk="1" hangingPunct="1">
              <a:lnSpc>
                <a:spcPct val="90000"/>
              </a:lnSpc>
              <a:buNone/>
            </a:pPr>
            <a:r>
              <a:rPr lang="en-US" altLang="zh-CN" sz="2200" b="1" dirty="0"/>
              <a:t>           </a:t>
            </a:r>
            <a:r>
              <a:rPr lang="zh-CN" altLang="en-US" sz="2200" b="1" dirty="0"/>
              <a:t>黑板：</a:t>
            </a:r>
            <a:r>
              <a:rPr lang="en-US" altLang="zh-CN" sz="2200" b="1" dirty="0"/>
              <a:t>〈</a:t>
            </a:r>
            <a:r>
              <a:rPr lang="zh-CN" altLang="en-US" sz="2200" b="1" dirty="0"/>
              <a:t>黑板框架</a:t>
            </a:r>
            <a:r>
              <a:rPr lang="en-US" altLang="zh-CN" sz="2200" b="1" dirty="0"/>
              <a:t>〉</a:t>
            </a:r>
          </a:p>
          <a:p>
            <a:pPr eaLnBrk="1" hangingPunct="1">
              <a:lnSpc>
                <a:spcPct val="90000"/>
              </a:lnSpc>
              <a:buNone/>
            </a:pPr>
            <a:r>
              <a:rPr lang="en-US" altLang="zh-CN" sz="2200" b="1" dirty="0"/>
              <a:t>           </a:t>
            </a:r>
            <a:r>
              <a:rPr lang="zh-CN" altLang="en-US" sz="2200" b="1" dirty="0"/>
              <a:t>天花板：</a:t>
            </a:r>
            <a:r>
              <a:rPr lang="en-US" altLang="zh-CN" sz="2200" b="1" dirty="0"/>
              <a:t>〈</a:t>
            </a:r>
            <a:r>
              <a:rPr lang="zh-CN" altLang="en-US" sz="2200" b="1" dirty="0"/>
              <a:t>天花板框架</a:t>
            </a:r>
            <a:r>
              <a:rPr lang="en-US" altLang="zh-CN" sz="2200" b="1" dirty="0"/>
              <a:t>〉</a:t>
            </a:r>
          </a:p>
          <a:p>
            <a:pPr eaLnBrk="1" hangingPunct="1">
              <a:lnSpc>
                <a:spcPct val="90000"/>
              </a:lnSpc>
              <a:buNone/>
            </a:pPr>
            <a:r>
              <a:rPr lang="en-US" altLang="zh-CN" sz="2200" b="1" dirty="0"/>
              <a:t>           </a:t>
            </a:r>
            <a:r>
              <a:rPr lang="zh-CN" altLang="en-US" sz="2200" b="1" dirty="0"/>
              <a:t>讲台：</a:t>
            </a:r>
            <a:r>
              <a:rPr lang="en-US" altLang="zh-CN" sz="2200" b="1" dirty="0"/>
              <a:t>〈</a:t>
            </a:r>
            <a:r>
              <a:rPr lang="zh-CN" altLang="en-US" sz="2200" b="1" dirty="0"/>
              <a:t>讲台框架</a:t>
            </a:r>
            <a:r>
              <a:rPr lang="en-US" altLang="zh-CN" sz="2200" b="1" dirty="0"/>
              <a:t>〉</a:t>
            </a:r>
          </a:p>
        </p:txBody>
      </p:sp>
      <p:sp>
        <p:nvSpPr>
          <p:cNvPr id="614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62</a:t>
            </a:fld>
            <a:endParaRPr lang="ja-JP" altLang="en-US" dirty="0">
              <a:solidFill>
                <a:srgbClr val="A50021"/>
              </a:solidFill>
              <a:ea typeface="MS PGothic" panose="020B0600070205080204" pitchFamily="34" charset="-128"/>
            </a:endParaRPr>
          </a:p>
        </p:txBody>
      </p:sp>
      <p:sp>
        <p:nvSpPr>
          <p:cNvPr id="61445" name="Rectangle 4"/>
          <p:cNvSpPr/>
          <p:nvPr/>
        </p:nvSpPr>
        <p:spPr>
          <a:xfrm>
            <a:off x="858520" y="828676"/>
            <a:ext cx="3316288" cy="528637"/>
          </a:xfrm>
          <a:prstGeom prst="rect">
            <a:avLst/>
          </a:prstGeom>
          <a:noFill/>
          <a:ln w="9525">
            <a:noFill/>
          </a:ln>
        </p:spPr>
        <p:txBody>
          <a:bodyPr>
            <a:spAutoFit/>
          </a:bodyPr>
          <a:lstStyle/>
          <a:p>
            <a:pPr>
              <a:lnSpc>
                <a:spcPct val="110000"/>
              </a:lnSpc>
              <a:spcBef>
                <a:spcPct val="20000"/>
              </a:spcBef>
              <a:buClr>
                <a:schemeClr val="accent2"/>
              </a:buClr>
              <a:buFont typeface="Wingdings" panose="05000000000000000000" pitchFamily="2" charset="2"/>
              <a:buBlip>
                <a:blip r:embed="rId2"/>
              </a:buBlip>
            </a:pPr>
            <a:r>
              <a:rPr lang="en-US" altLang="zh-CN" sz="2600" b="1" dirty="0"/>
              <a:t>   </a:t>
            </a:r>
            <a:r>
              <a:rPr lang="zh-CN" altLang="en-US" sz="2600" b="1" dirty="0">
                <a:latin typeface="Times New Roman" panose="02020603050405020304" pitchFamily="18" charset="0"/>
              </a:rPr>
              <a:t>例</a:t>
            </a:r>
            <a:r>
              <a:rPr lang="en-US" altLang="zh-CN" sz="2600" b="1" dirty="0">
                <a:latin typeface="Times New Roman" panose="02020603050405020304" pitchFamily="18" charset="0"/>
              </a:rPr>
              <a:t>3</a:t>
            </a:r>
            <a:r>
              <a:rPr lang="en-US" altLang="zh-CN" sz="2600" b="1" dirty="0"/>
              <a:t>  </a:t>
            </a:r>
            <a:r>
              <a:rPr lang="zh-CN" altLang="en-US" sz="2600" b="1" dirty="0"/>
              <a:t>教室框架</a:t>
            </a: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sp>
        <p:nvSpPr>
          <p:cNvPr id="59395" name="Rectangle 3"/>
          <p:cNvSpPr>
            <a:spLocks noGrp="1"/>
          </p:cNvSpPr>
          <p:nvPr>
            <p:ph idx="1"/>
          </p:nvPr>
        </p:nvSpPr>
        <p:spPr>
          <a:xfrm>
            <a:off x="497840" y="971551"/>
            <a:ext cx="11370311" cy="5400675"/>
          </a:xfrm>
          <a:ln/>
        </p:spPr>
        <p:txBody>
          <a:bodyPr vert="horz" wrap="square" lIns="91440" tIns="45720" rIns="91440" bIns="45720" anchor="t"/>
          <a:lstStyle/>
          <a:p>
            <a:pPr algn="just" eaLnBrk="1" hangingPunct="1"/>
            <a:r>
              <a:rPr lang="zh-CN" altLang="en-US" sz="2600" b="1" dirty="0">
                <a:latin typeface="Times New Roman" panose="02020603050405020304" pitchFamily="18" charset="0"/>
              </a:rPr>
              <a:t>例</a:t>
            </a:r>
            <a:r>
              <a:rPr lang="en-US" altLang="zh-CN" sz="2600" b="1" dirty="0">
                <a:latin typeface="Times New Roman" panose="02020603050405020304" pitchFamily="18" charset="0"/>
              </a:rPr>
              <a:t>4 </a:t>
            </a:r>
            <a:r>
              <a:rPr lang="zh-CN" altLang="en-US" sz="2600" b="1" dirty="0">
                <a:latin typeface="Times New Roman" panose="02020603050405020304" pitchFamily="18" charset="0"/>
              </a:rPr>
              <a:t>将下列一则地震消息用框架表示：“某年某月某日，某地发生</a:t>
            </a:r>
            <a:r>
              <a:rPr lang="en-US" altLang="zh-CN" sz="2600" b="1" dirty="0">
                <a:latin typeface="Times New Roman" panose="02020603050405020304" pitchFamily="18" charset="0"/>
              </a:rPr>
              <a:t>6.0</a:t>
            </a:r>
            <a:r>
              <a:rPr lang="zh-CN" altLang="en-US" sz="2600" b="1" dirty="0">
                <a:latin typeface="Times New Roman" panose="02020603050405020304" pitchFamily="18" charset="0"/>
              </a:rPr>
              <a:t>级地震，若以膨胀注水孕震模式为标准，则三项地震前兆中的波速比为</a:t>
            </a:r>
            <a:r>
              <a:rPr lang="en-US" altLang="zh-CN" sz="2600" b="1" dirty="0">
                <a:latin typeface="Times New Roman" panose="02020603050405020304" pitchFamily="18" charset="0"/>
              </a:rPr>
              <a:t>0.45</a:t>
            </a:r>
            <a:r>
              <a:rPr lang="zh-CN" altLang="en-US" sz="2600" b="1" dirty="0">
                <a:latin typeface="Times New Roman" panose="02020603050405020304" pitchFamily="18" charset="0"/>
              </a:rPr>
              <a:t>，水氡含量为</a:t>
            </a:r>
            <a:r>
              <a:rPr lang="en-US" altLang="zh-CN" sz="2600" b="1" dirty="0">
                <a:latin typeface="Times New Roman" panose="02020603050405020304" pitchFamily="18" charset="0"/>
              </a:rPr>
              <a:t>0.43</a:t>
            </a:r>
            <a:r>
              <a:rPr lang="zh-CN" altLang="en-US" sz="2600" b="1" dirty="0">
                <a:latin typeface="Times New Roman" panose="02020603050405020304" pitchFamily="18" charset="0"/>
              </a:rPr>
              <a:t>，地形改变为</a:t>
            </a:r>
            <a:r>
              <a:rPr lang="en-US" altLang="zh-CN" sz="2600" b="1" dirty="0">
                <a:latin typeface="Times New Roman" panose="02020603050405020304" pitchFamily="18" charset="0"/>
              </a:rPr>
              <a:t>0.60</a:t>
            </a:r>
            <a:r>
              <a:rPr lang="zh-CN" altLang="en-US" sz="2600" b="1" dirty="0">
                <a:latin typeface="Times New Roman" panose="02020603050405020304" pitchFamily="18" charset="0"/>
              </a:rPr>
              <a:t>。”</a:t>
            </a:r>
          </a:p>
          <a:p>
            <a:pPr algn="just" eaLnBrk="1" hangingPunct="1">
              <a:spcBef>
                <a:spcPct val="0"/>
              </a:spcBef>
            </a:pPr>
            <a:r>
              <a:rPr lang="zh-CN" altLang="en-US" sz="2600" b="1" dirty="0"/>
              <a:t>解：地震消息用框架如下图所示。</a:t>
            </a:r>
          </a:p>
        </p:txBody>
      </p:sp>
      <p:sp>
        <p:nvSpPr>
          <p:cNvPr id="624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63</a:t>
            </a:fld>
            <a:endParaRPr lang="ja-JP" altLang="en-US" dirty="0">
              <a:solidFill>
                <a:srgbClr val="A50021"/>
              </a:solidFill>
              <a:ea typeface="MS PGothic" panose="020B0600070205080204" pitchFamily="34" charset="-128"/>
            </a:endParaRPr>
          </a:p>
        </p:txBody>
      </p:sp>
      <p:sp>
        <p:nvSpPr>
          <p:cNvPr id="59396" name="Rectangle 4"/>
          <p:cNvSpPr/>
          <p:nvPr/>
        </p:nvSpPr>
        <p:spPr>
          <a:xfrm>
            <a:off x="1762761" y="3000059"/>
            <a:ext cx="5180013" cy="3152775"/>
          </a:xfrm>
          <a:prstGeom prst="rect">
            <a:avLst/>
          </a:prstGeom>
          <a:gradFill rotWithShape="0">
            <a:gsLst>
              <a:gs pos="0">
                <a:schemeClr val="bg1"/>
              </a:gs>
              <a:gs pos="100000">
                <a:srgbClr val="CCFFFF"/>
              </a:gs>
            </a:gsLst>
            <a:path path="shape">
              <a:fillToRect l="50000" t="50000" r="50000" b="50000"/>
            </a:path>
            <a:tileRect/>
          </a:gradFill>
          <a:ln w="9525" cap="flat" cmpd="sng">
            <a:solidFill>
              <a:schemeClr val="tx1"/>
            </a:solidFill>
            <a:prstDash val="solid"/>
            <a:miter/>
            <a:headEnd type="none" w="med" len="med"/>
            <a:tailEnd type="none" w="med" len="med"/>
          </a:ln>
        </p:spPr>
        <p:txBody>
          <a:bodyPr/>
          <a:lstStyle/>
          <a:p>
            <a:pPr marL="469900" indent="-469900">
              <a:lnSpc>
                <a:spcPct val="110000"/>
              </a:lnSpc>
              <a:buClr>
                <a:schemeClr val="accent2"/>
              </a:buClr>
            </a:pPr>
            <a:r>
              <a:rPr lang="en-US" altLang="zh-CN" sz="2600" b="1" dirty="0"/>
              <a:t>  </a:t>
            </a:r>
            <a:r>
              <a:rPr lang="zh-CN" altLang="en-US" sz="2600" b="1" dirty="0">
                <a:latin typeface="Times New Roman" panose="02020603050405020304" pitchFamily="18" charset="0"/>
              </a:rPr>
              <a:t>框架名：</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地震</a:t>
            </a:r>
            <a:r>
              <a:rPr lang="en-US" altLang="zh-CN" sz="2600" b="1" dirty="0">
                <a:latin typeface="Times New Roman" panose="02020603050405020304" pitchFamily="18" charset="0"/>
              </a:rPr>
              <a:t>〉</a:t>
            </a:r>
          </a:p>
          <a:p>
            <a:pPr marL="469900" indent="-469900">
              <a:lnSpc>
                <a:spcPct val="110000"/>
              </a:lnSpc>
              <a:buClr>
                <a:schemeClr val="accent2"/>
              </a:buCl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地       点：某地</a:t>
            </a:r>
          </a:p>
          <a:p>
            <a:pPr marL="469900" indent="-469900">
              <a:lnSpc>
                <a:spcPct val="110000"/>
              </a:lnSpc>
              <a:buClr>
                <a:schemeClr val="accent2"/>
              </a:buClr>
            </a:pPr>
            <a:r>
              <a:rPr lang="zh-CN" altLang="en-US" sz="2600" b="1" dirty="0">
                <a:latin typeface="Times New Roman" panose="02020603050405020304" pitchFamily="18" charset="0"/>
              </a:rPr>
              <a:t>      日       期：某年某月某日</a:t>
            </a:r>
          </a:p>
          <a:p>
            <a:pPr marL="469900" indent="-469900">
              <a:lnSpc>
                <a:spcPct val="110000"/>
              </a:lnSpc>
              <a:buClr>
                <a:schemeClr val="accent2"/>
              </a:buClr>
            </a:pPr>
            <a:r>
              <a:rPr lang="zh-CN" altLang="en-US" sz="2600" b="1" dirty="0">
                <a:latin typeface="Times New Roman" panose="02020603050405020304" pitchFamily="18" charset="0"/>
              </a:rPr>
              <a:t>      震       级：</a:t>
            </a:r>
            <a:r>
              <a:rPr lang="en-US" altLang="zh-CN" sz="2600" b="1" dirty="0">
                <a:latin typeface="Times New Roman" panose="02020603050405020304" pitchFamily="18" charset="0"/>
              </a:rPr>
              <a:t>6.0</a:t>
            </a:r>
          </a:p>
          <a:p>
            <a:pPr marL="469900" indent="-469900">
              <a:lnSpc>
                <a:spcPct val="110000"/>
              </a:lnSpc>
              <a:buClr>
                <a:schemeClr val="accent2"/>
              </a:buCl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波  速  比：</a:t>
            </a:r>
            <a:r>
              <a:rPr lang="en-US" altLang="zh-CN" sz="2600" b="1" dirty="0">
                <a:latin typeface="Times New Roman" panose="02020603050405020304" pitchFamily="18" charset="0"/>
              </a:rPr>
              <a:t>0.45</a:t>
            </a:r>
          </a:p>
          <a:p>
            <a:pPr marL="469900" indent="-469900">
              <a:lnSpc>
                <a:spcPct val="110000"/>
              </a:lnSpc>
              <a:buClr>
                <a:schemeClr val="accent2"/>
              </a:buCl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水氡含量：</a:t>
            </a:r>
            <a:r>
              <a:rPr lang="en-US" altLang="zh-CN" sz="2600" b="1" dirty="0">
                <a:latin typeface="Times New Roman" panose="02020603050405020304" pitchFamily="18" charset="0"/>
              </a:rPr>
              <a:t>0.43</a:t>
            </a:r>
          </a:p>
          <a:p>
            <a:pPr marL="469900" indent="-469900">
              <a:lnSpc>
                <a:spcPct val="110000"/>
              </a:lnSpc>
              <a:buClr>
                <a:schemeClr val="accent2"/>
              </a:buCl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地形改变：</a:t>
            </a:r>
            <a:r>
              <a:rPr lang="en-US" altLang="zh-CN" sz="2600" b="1" dirty="0">
                <a:latin typeface="Times New Roman" panose="02020603050405020304" pitchFamily="18" charset="0"/>
              </a:rPr>
              <a:t>0.60</a:t>
            </a:r>
            <a:r>
              <a:rPr lang="en-US" altLang="zh-CN" sz="2600" b="1"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9396">
                                            <p:bg/>
                                          </p:spTgt>
                                        </p:tgtEl>
                                        <p:attrNameLst>
                                          <p:attrName>style.visibility</p:attrName>
                                        </p:attrNameLst>
                                      </p:cBhvr>
                                      <p:to>
                                        <p:strVal val="visible"/>
                                      </p:to>
                                    </p:set>
                                    <p:anim calcmode="lin" valueType="num">
                                      <p:cBhvr additive="base">
                                        <p:cTn id="12" dur="500" fill="hold"/>
                                        <p:tgtEl>
                                          <p:spTgt spid="59396">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6">
                                            <p:bg/>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396">
                                            <p:txEl>
                                              <p:pRg st="0" end="0"/>
                                            </p:txEl>
                                          </p:spTgt>
                                        </p:tgtEl>
                                        <p:attrNameLst>
                                          <p:attrName>style.visibility</p:attrName>
                                        </p:attrNameLst>
                                      </p:cBhvr>
                                      <p:to>
                                        <p:strVal val="visible"/>
                                      </p:to>
                                    </p:set>
                                    <p:anim calcmode="lin" valueType="num">
                                      <p:cBhvr additive="base">
                                        <p:cTn id="1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9396">
                                            <p:txEl>
                                              <p:pRg st="1" end="1"/>
                                            </p:txEl>
                                          </p:spTgt>
                                        </p:tgtEl>
                                        <p:attrNameLst>
                                          <p:attrName>style.visibility</p:attrName>
                                        </p:attrNameLst>
                                      </p:cBhvr>
                                      <p:to>
                                        <p:strVal val="visible"/>
                                      </p:to>
                                    </p:set>
                                    <p:anim calcmode="lin" valueType="num">
                                      <p:cBhvr additive="base">
                                        <p:cTn id="22" dur="500" fill="hold"/>
                                        <p:tgtEl>
                                          <p:spTgt spid="5939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6">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9396">
                                            <p:txEl>
                                              <p:pRg st="2" end="2"/>
                                            </p:txEl>
                                          </p:spTgt>
                                        </p:tgtEl>
                                        <p:attrNameLst>
                                          <p:attrName>style.visibility</p:attrName>
                                        </p:attrNameLst>
                                      </p:cBhvr>
                                      <p:to>
                                        <p:strVal val="visible"/>
                                      </p:to>
                                    </p:set>
                                    <p:anim calcmode="lin" valueType="num">
                                      <p:cBhvr additive="base">
                                        <p:cTn id="27"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9396">
                                            <p:txEl>
                                              <p:pRg st="3" end="3"/>
                                            </p:txEl>
                                          </p:spTgt>
                                        </p:tgtEl>
                                        <p:attrNameLst>
                                          <p:attrName>style.visibility</p:attrName>
                                        </p:attrNameLst>
                                      </p:cBhvr>
                                      <p:to>
                                        <p:strVal val="visible"/>
                                      </p:to>
                                    </p:set>
                                    <p:anim calcmode="lin" valueType="num">
                                      <p:cBhvr additive="base">
                                        <p:cTn id="32" dur="500" fill="hold"/>
                                        <p:tgtEl>
                                          <p:spTgt spid="5939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396">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9396">
                                            <p:txEl>
                                              <p:pRg st="4" end="4"/>
                                            </p:txEl>
                                          </p:spTgt>
                                        </p:tgtEl>
                                        <p:attrNameLst>
                                          <p:attrName>style.visibility</p:attrName>
                                        </p:attrNameLst>
                                      </p:cBhvr>
                                      <p:to>
                                        <p:strVal val="visible"/>
                                      </p:to>
                                    </p:set>
                                    <p:anim calcmode="lin" valueType="num">
                                      <p:cBhvr additive="base">
                                        <p:cTn id="37" dur="500" fill="hold"/>
                                        <p:tgtEl>
                                          <p:spTgt spid="5939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6">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9396">
                                            <p:txEl>
                                              <p:pRg st="5" end="5"/>
                                            </p:txEl>
                                          </p:spTgt>
                                        </p:tgtEl>
                                        <p:attrNameLst>
                                          <p:attrName>style.visibility</p:attrName>
                                        </p:attrNameLst>
                                      </p:cBhvr>
                                      <p:to>
                                        <p:strVal val="visible"/>
                                      </p:to>
                                    </p:set>
                                    <p:anim calcmode="lin" valueType="num">
                                      <p:cBhvr additive="base">
                                        <p:cTn id="42" dur="500" fill="hold"/>
                                        <p:tgtEl>
                                          <p:spTgt spid="5939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9396">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9396">
                                            <p:txEl>
                                              <p:pRg st="6" end="6"/>
                                            </p:txEl>
                                          </p:spTgt>
                                        </p:tgtEl>
                                        <p:attrNameLst>
                                          <p:attrName>style.visibility</p:attrName>
                                        </p:attrNameLst>
                                      </p:cBhvr>
                                      <p:to>
                                        <p:strVal val="visible"/>
                                      </p:to>
                                    </p:set>
                                    <p:anim calcmode="lin" valueType="num">
                                      <p:cBhvr additive="base">
                                        <p:cTn id="47" dur="500" fill="hold"/>
                                        <p:tgtEl>
                                          <p:spTgt spid="5939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93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396" grpId="0" build="allAtOnce"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7"/>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p>
        </p:txBody>
      </p:sp>
      <p:graphicFrame>
        <p:nvGraphicFramePr>
          <p:cNvPr id="15362" name="Object 8"/>
          <p:cNvGraphicFramePr>
            <a:graphicFrameLocks noGrp="1"/>
          </p:cNvGraphicFramePr>
          <p:nvPr>
            <p:ph idx="1"/>
            <p:extLst>
              <p:ext uri="{D42A27DB-BD31-4B8C-83A1-F6EECF244321}">
                <p14:modId xmlns:p14="http://schemas.microsoft.com/office/powerpoint/2010/main" val="1073222165"/>
              </p:ext>
            </p:extLst>
          </p:nvPr>
        </p:nvGraphicFramePr>
        <p:xfrm>
          <a:off x="1005840" y="973137"/>
          <a:ext cx="10688319" cy="5019675"/>
        </p:xfrm>
        <a:graphic>
          <a:graphicData uri="http://schemas.openxmlformats.org/presentationml/2006/ole">
            <mc:AlternateContent xmlns:mc="http://schemas.openxmlformats.org/markup-compatibility/2006">
              <mc:Choice xmlns:v="urn:schemas-microsoft-com:vml" Requires="v">
                <p:oleObj spid="_x0000_s17422" r:id="rId3" imgW="6924675" imgH="5019675" progId="Paint.Picture">
                  <p:embed/>
                </p:oleObj>
              </mc:Choice>
              <mc:Fallback>
                <p:oleObj r:id="rId3" imgW="6924675" imgH="5019675" progId="Paint.Picture">
                  <p:embed/>
                  <p:pic>
                    <p:nvPicPr>
                      <p:cNvPr id="0" name="图片 3099"/>
                      <p:cNvPicPr/>
                      <p:nvPr/>
                    </p:nvPicPr>
                    <p:blipFill>
                      <a:blip r:embed="rId4"/>
                      <a:stretch>
                        <a:fillRect/>
                      </a:stretch>
                    </p:blipFill>
                    <p:spPr>
                      <a:xfrm>
                        <a:off x="1005840" y="973137"/>
                        <a:ext cx="10688319" cy="5019675"/>
                      </a:xfrm>
                      <a:prstGeom prst="rect">
                        <a:avLst/>
                      </a:prstGeom>
                      <a:noFill/>
                      <a:ln w="38100">
                        <a:miter/>
                      </a:ln>
                    </p:spPr>
                  </p:pic>
                </p:oleObj>
              </mc:Fallback>
            </mc:AlternateContent>
          </a:graphicData>
        </a:graphic>
      </p:graphicFrame>
      <p:sp>
        <p:nvSpPr>
          <p:cNvPr id="15363"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64</a:t>
            </a:fld>
            <a:endParaRPr lang="ja-JP" altLang="en-US" dirty="0">
              <a:solidFill>
                <a:srgbClr val="A50021"/>
              </a:solidFill>
              <a:ea typeface="MS PGothic" panose="020B0600070205080204" pitchFamily="34" charset="-128"/>
            </a:endParaRPr>
          </a:p>
        </p:txBody>
      </p:sp>
      <p:grpSp>
        <p:nvGrpSpPr>
          <p:cNvPr id="15365" name="Group 9"/>
          <p:cNvGrpSpPr/>
          <p:nvPr/>
        </p:nvGrpSpPr>
        <p:grpSpPr>
          <a:xfrm>
            <a:off x="4248469" y="973137"/>
            <a:ext cx="3533774" cy="2263457"/>
            <a:chOff x="1847" y="603"/>
            <a:chExt cx="2226" cy="1591"/>
          </a:xfrm>
        </p:grpSpPr>
        <p:sp>
          <p:nvSpPr>
            <p:cNvPr id="15366" name="Rectangle 10"/>
            <p:cNvSpPr/>
            <p:nvPr/>
          </p:nvSpPr>
          <p:spPr>
            <a:xfrm>
              <a:off x="1847" y="859"/>
              <a:ext cx="2226" cy="1335"/>
            </a:xfrm>
            <a:prstGeom prst="rect">
              <a:avLst/>
            </a:prstGeom>
            <a:noFill/>
            <a:ln w="25400" cap="flat" cmpd="sng">
              <a:solidFill>
                <a:schemeClr val="accent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15367" name="Rectangle 11"/>
            <p:cNvSpPr/>
            <p:nvPr/>
          </p:nvSpPr>
          <p:spPr>
            <a:xfrm>
              <a:off x="1847" y="603"/>
              <a:ext cx="914" cy="247"/>
            </a:xfrm>
            <a:prstGeom prst="rect">
              <a:avLst/>
            </a:prstGeom>
            <a:noFill/>
            <a:ln w="25400" cap="flat" cmpd="sng">
              <a:solidFill>
                <a:schemeClr val="accent2"/>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gr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p:cNvSpPr>
          <p:nvPr>
            <p:ph type="title"/>
          </p:nvPr>
        </p:nvSpPr>
        <p:spPr>
          <a:ln/>
        </p:spPr>
        <p:txBody>
          <a:bodyPr vert="horz" wrap="square" lIns="91440" tIns="45720" rIns="91440" bIns="45720" anchor="b"/>
          <a:lstStyle/>
          <a:p>
            <a:pPr eaLnBrk="1" hangingPunct="1"/>
            <a:r>
              <a:rPr lang="en-US" altLang="zh-CN" dirty="0">
                <a:latin typeface="Times New Roman" panose="02020603050405020304" pitchFamily="18" charset="0"/>
              </a:rPr>
              <a:t>2.4.3  </a:t>
            </a:r>
            <a:r>
              <a:rPr lang="zh-CN" altLang="en-US" dirty="0">
                <a:latin typeface="Times New Roman" panose="02020603050405020304" pitchFamily="18" charset="0"/>
              </a:rPr>
              <a:t>框架表示法的特点</a:t>
            </a:r>
          </a:p>
        </p:txBody>
      </p:sp>
      <p:sp>
        <p:nvSpPr>
          <p:cNvPr id="63492" name="Rectangle 3"/>
          <p:cNvSpPr>
            <a:spLocks noGrp="1"/>
          </p:cNvSpPr>
          <p:nvPr>
            <p:ph idx="1"/>
          </p:nvPr>
        </p:nvSpPr>
        <p:spPr>
          <a:xfrm>
            <a:off x="426720" y="996951"/>
            <a:ext cx="11441431" cy="5400675"/>
          </a:xfrm>
          <a:ln/>
        </p:spPr>
        <p:txBody>
          <a:bodyPr vert="horz" wrap="square" lIns="91440" tIns="45720" rIns="91440" bIns="45720" anchor="t"/>
          <a:lstStyle/>
          <a:p>
            <a:pPr marL="381000" indent="-381000" algn="just">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 结构性 </a:t>
            </a:r>
          </a:p>
          <a:p>
            <a:pPr marL="381000" indent="-381000" algn="just">
              <a:buNone/>
            </a:pPr>
            <a:r>
              <a:rPr lang="zh-CN" altLang="en-US" sz="2600" b="1" dirty="0">
                <a:latin typeface="Times New Roman" panose="02020603050405020304" pitchFamily="18" charset="0"/>
              </a:rPr>
              <a:t>          便于表达结构性知识，能够将知识的内部结构关系及知识间的联系表示出来。</a:t>
            </a:r>
            <a:r>
              <a:rPr lang="zh-CN" altLang="en-US" sz="3000" b="1" dirty="0">
                <a:latin typeface="Times New Roman" panose="02020603050405020304" pitchFamily="18" charset="0"/>
              </a:rPr>
              <a:t> </a:t>
            </a:r>
          </a:p>
          <a:p>
            <a:pPr marL="381000" indent="-381000" algn="just">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）继承性 </a:t>
            </a:r>
          </a:p>
          <a:p>
            <a:pPr marL="381000" indent="-381000" algn="just">
              <a:buNone/>
            </a:pPr>
            <a:r>
              <a:rPr lang="zh-CN" altLang="en-US" sz="2600" b="1" dirty="0">
                <a:latin typeface="Times New Roman" panose="02020603050405020304" pitchFamily="18" charset="0"/>
              </a:rPr>
              <a:t>          框架网络中，下层框架可以继承上层框架的槽值，也可以进行补充和修改。</a:t>
            </a:r>
            <a:r>
              <a:rPr lang="zh-CN" altLang="en-US" sz="3000" b="1" dirty="0">
                <a:latin typeface="Times New Roman" panose="02020603050405020304" pitchFamily="18" charset="0"/>
              </a:rPr>
              <a:t>  </a:t>
            </a:r>
          </a:p>
          <a:p>
            <a:pPr marL="381000" indent="-381000" algn="just">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）自然性 </a:t>
            </a:r>
          </a:p>
          <a:p>
            <a:pPr marL="381000" indent="-381000" algn="just">
              <a:buNone/>
            </a:pPr>
            <a:r>
              <a:rPr lang="zh-CN" altLang="en-US" sz="3200" b="1" dirty="0">
                <a:latin typeface="Times New Roman" panose="02020603050405020304" pitchFamily="18" charset="0"/>
              </a:rPr>
              <a:t>        </a:t>
            </a:r>
            <a:r>
              <a:rPr lang="zh-CN" altLang="en-US" sz="2600" b="1" dirty="0">
                <a:latin typeface="Times New Roman" panose="02020603050405020304" pitchFamily="18" charset="0"/>
              </a:rPr>
              <a:t>框架表示法与人在观察事物</a:t>
            </a:r>
            <a:r>
              <a:rPr lang="zh-CN" altLang="en-US" sz="2600" b="1" dirty="0"/>
              <a:t>时的思维活动是一致的。</a:t>
            </a:r>
          </a:p>
        </p:txBody>
      </p:sp>
      <p:sp>
        <p:nvSpPr>
          <p:cNvPr id="634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65</a:t>
            </a:fld>
            <a:endParaRPr lang="ja-JP" altLang="en-US" dirty="0">
              <a:solidFill>
                <a:srgbClr val="A50021"/>
              </a:solidFill>
              <a:ea typeface="MS PGothic" panose="020B0600070205080204" pitchFamily="34" charset="-128"/>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p:cNvSpPr>
          <p:nvPr>
            <p:ph type="title"/>
          </p:nvPr>
        </p:nvSpPr>
        <p:spPr>
          <a:ln/>
        </p:spPr>
        <p:txBody>
          <a:bodyPr vert="horz" wrap="square" lIns="91440" tIns="45720" rIns="91440" bIns="45720" anchor="b"/>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a:t>
            </a:r>
          </a:p>
        </p:txBody>
      </p:sp>
      <p:sp>
        <p:nvSpPr>
          <p:cNvPr id="55300" name="Rectangle 3"/>
          <p:cNvSpPr>
            <a:spLocks noGrp="1"/>
          </p:cNvSpPr>
          <p:nvPr>
            <p:ph idx="1"/>
          </p:nvPr>
        </p:nvSpPr>
        <p:spPr>
          <a:xfrm>
            <a:off x="619760" y="908051"/>
            <a:ext cx="11064240"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p>
          <a:p>
            <a:pPr>
              <a:lnSpc>
                <a:spcPct val="160000"/>
              </a:lnSpc>
              <a:buSzPct val="100000"/>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p>
          <a:p>
            <a:pPr>
              <a:lnSpc>
                <a:spcPct val="160000"/>
              </a:lnSpc>
              <a:buClr>
                <a:srgbClr val="0000FF"/>
              </a:buClr>
              <a:buSzPct val="150000"/>
              <a:buFont typeface="Wingdings" panose="05000000000000000000" pitchFamily="2" charset="2"/>
              <a:buChar char="ü"/>
            </a:pPr>
            <a:r>
              <a:rPr lang="en-US" altLang="zh-CN" b="1" dirty="0" smtClean="0">
                <a:solidFill>
                  <a:srgbClr val="0000FF"/>
                </a:solidFill>
                <a:latin typeface="Times New Roman" panose="02020603050405020304" pitchFamily="18" charset="0"/>
              </a:rPr>
              <a:t>2.5  </a:t>
            </a:r>
            <a:r>
              <a:rPr lang="zh-CN" altLang="en-US" b="1" dirty="0" smtClean="0">
                <a:solidFill>
                  <a:srgbClr val="0000FF"/>
                </a:solidFill>
                <a:latin typeface="Times New Roman" panose="02020603050405020304" pitchFamily="18" charset="0"/>
              </a:rPr>
              <a:t>语义网络表示法</a:t>
            </a:r>
            <a:endParaRPr lang="zh-CN" altLang="en-US" b="1" dirty="0">
              <a:solidFill>
                <a:srgbClr val="0000FF"/>
              </a:solidFill>
              <a:latin typeface="Times New Roman" panose="02020603050405020304" pitchFamily="18" charset="0"/>
            </a:endParaRPr>
          </a:p>
        </p:txBody>
      </p:sp>
      <p:sp>
        <p:nvSpPr>
          <p:cNvPr id="552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66</a:t>
            </a:fld>
            <a:endParaRPr lang="ja-JP" altLang="en-US" dirty="0">
              <a:solidFill>
                <a:srgbClr val="A50021"/>
              </a:solidFill>
              <a:ea typeface="MS PGothic" panose="020B0600070205080204" pitchFamily="34" charset="-128"/>
            </a:endParaRPr>
          </a:p>
        </p:txBody>
      </p:sp>
    </p:spTree>
    <p:extLst>
      <p:ext uri="{BB962C8B-B14F-4D97-AF65-F5344CB8AC3E}">
        <p14:creationId xmlns:p14="http://schemas.microsoft.com/office/powerpoint/2010/main" val="205645805"/>
      </p:ext>
    </p:extLst>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764923D-A0EA-49D0-8BC4-66D3CBC82DB6}"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14691"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57FC9E4-D072-4309-B2D9-A7CE1617E1B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67</a:t>
            </a:fld>
            <a:endParaRPr kumimoji="0" lang="en-US" altLang="zh-CN" sz="1400">
              <a:latin typeface="Tahoma" panose="020B0604030504040204" pitchFamily="34" charset="0"/>
              <a:ea typeface="宋体" panose="02010600030101010101" pitchFamily="2" charset="-122"/>
            </a:endParaRPr>
          </a:p>
        </p:txBody>
      </p:sp>
      <p:sp>
        <p:nvSpPr>
          <p:cNvPr id="114692" name="Rectangle 2"/>
          <p:cNvSpPr>
            <a:spLocks noGrp="1" noChangeArrowheads="1"/>
          </p:cNvSpPr>
          <p:nvPr>
            <p:ph type="title"/>
          </p:nvPr>
        </p:nvSpPr>
        <p:spPr>
          <a:xfrm>
            <a:off x="0" y="0"/>
            <a:ext cx="12192000" cy="765175"/>
          </a:xfrm>
        </p:spPr>
        <p:txBody>
          <a:bodyPr/>
          <a:lstStyle/>
          <a:p>
            <a:r>
              <a:rPr lang="en-US" altLang="zh-CN" dirty="0" smtClean="0">
                <a:latin typeface="Times New Roman" panose="02020603050405020304" pitchFamily="18" charset="0"/>
              </a:rPr>
              <a:t>2.5 </a:t>
            </a:r>
            <a:r>
              <a:rPr lang="zh-CN" altLang="en-US" dirty="0" smtClean="0">
                <a:latin typeface="Times New Roman" panose="02020603050405020304" pitchFamily="18" charset="0"/>
              </a:rPr>
              <a:t>语义网络</a:t>
            </a:r>
            <a:r>
              <a:rPr lang="zh-CN" altLang="en-US" dirty="0">
                <a:latin typeface="Times New Roman" panose="02020603050405020304" pitchFamily="18" charset="0"/>
              </a:rPr>
              <a:t>表示</a:t>
            </a:r>
            <a:r>
              <a:rPr lang="zh-CN" altLang="en-US" dirty="0" smtClean="0">
                <a:latin typeface="Times New Roman" panose="02020603050405020304" pitchFamily="18" charset="0"/>
              </a:rPr>
              <a:t>法</a:t>
            </a:r>
            <a:endParaRPr lang="zh-CN" altLang="en-US" dirty="0">
              <a:latin typeface="Times New Roman" panose="02020603050405020304" pitchFamily="18" charset="0"/>
            </a:endParaRPr>
          </a:p>
        </p:txBody>
      </p:sp>
      <p:sp>
        <p:nvSpPr>
          <p:cNvPr id="114693" name="Rectangle 3"/>
          <p:cNvSpPr>
            <a:spLocks noGrp="1" noChangeArrowheads="1"/>
          </p:cNvSpPr>
          <p:nvPr>
            <p:ph type="body" idx="1"/>
          </p:nvPr>
        </p:nvSpPr>
        <p:spPr>
          <a:xfrm>
            <a:off x="547689" y="1282540"/>
            <a:ext cx="11126151" cy="5006499"/>
          </a:xfrm>
        </p:spPr>
        <p:txBody>
          <a:bodyPr/>
          <a:lstStyle/>
          <a:p>
            <a:pPr eaLnBrk="1" hangingPunct="1">
              <a:lnSpc>
                <a:spcPct val="90000"/>
              </a:lnSpc>
            </a:pPr>
            <a:r>
              <a:rPr lang="zh-CN" altLang="en-US" dirty="0" smtClean="0">
                <a:latin typeface="+mn-ea"/>
              </a:rPr>
              <a:t>概述</a:t>
            </a:r>
          </a:p>
          <a:p>
            <a:pPr lvl="1" eaLnBrk="1" hangingPunct="1">
              <a:lnSpc>
                <a:spcPct val="90000"/>
              </a:lnSpc>
            </a:pPr>
            <a:r>
              <a:rPr lang="en-US" altLang="zh-CN" sz="2800" dirty="0" smtClean="0">
                <a:solidFill>
                  <a:schemeClr val="tx1"/>
                </a:solidFill>
                <a:latin typeface="+mn-ea"/>
              </a:rPr>
              <a:t>1968</a:t>
            </a:r>
            <a:r>
              <a:rPr lang="zh-CN" altLang="en-US" sz="2800" dirty="0" smtClean="0">
                <a:solidFill>
                  <a:schemeClr val="tx1"/>
                </a:solidFill>
                <a:latin typeface="+mn-ea"/>
              </a:rPr>
              <a:t>年</a:t>
            </a:r>
            <a:r>
              <a:rPr lang="en-US" altLang="zh-CN" sz="2800" dirty="0" err="1" smtClean="0">
                <a:solidFill>
                  <a:schemeClr val="tx1"/>
                </a:solidFill>
                <a:latin typeface="+mn-ea"/>
              </a:rPr>
              <a:t>Quillian</a:t>
            </a:r>
            <a:r>
              <a:rPr lang="en-US" altLang="zh-CN" sz="2800" dirty="0" smtClean="0">
                <a:solidFill>
                  <a:schemeClr val="tx1"/>
                </a:solidFill>
                <a:latin typeface="+mn-ea"/>
              </a:rPr>
              <a:t>(</a:t>
            </a:r>
            <a:r>
              <a:rPr lang="zh-CN" altLang="en-US" sz="2800" dirty="0" smtClean="0">
                <a:solidFill>
                  <a:schemeClr val="tx1"/>
                </a:solidFill>
                <a:latin typeface="+mn-ea"/>
              </a:rPr>
              <a:t>奎廉</a:t>
            </a:r>
            <a:r>
              <a:rPr lang="en-US" altLang="zh-CN" sz="2800" dirty="0" smtClean="0">
                <a:solidFill>
                  <a:schemeClr val="tx1"/>
                </a:solidFill>
                <a:latin typeface="+mn-ea"/>
              </a:rPr>
              <a:t>)</a:t>
            </a:r>
            <a:r>
              <a:rPr lang="zh-CN" altLang="en-US" sz="2800" dirty="0" smtClean="0">
                <a:solidFill>
                  <a:schemeClr val="tx1"/>
                </a:solidFill>
                <a:latin typeface="+mn-ea"/>
              </a:rPr>
              <a:t>的博士论文建议用一种语义网络来描述人对事物的认知，实际上是对人脑功能的模拟。 </a:t>
            </a:r>
          </a:p>
          <a:p>
            <a:pPr lvl="1" eaLnBrk="1" hangingPunct="1">
              <a:lnSpc>
                <a:spcPct val="90000"/>
              </a:lnSpc>
            </a:pPr>
            <a:r>
              <a:rPr lang="zh-CN" altLang="en-US" sz="2800" dirty="0" smtClean="0">
                <a:solidFill>
                  <a:schemeClr val="tx1"/>
                </a:solidFill>
                <a:latin typeface="+mn-ea"/>
              </a:rPr>
              <a:t>逻辑和产生式表示方法常用于表示有关领域中各个不同状态间的关系。然而用于表示一个事物同其各个部分间的分类知识就不方便了。 </a:t>
            </a:r>
          </a:p>
          <a:p>
            <a:pPr lvl="1" eaLnBrk="1" hangingPunct="1">
              <a:lnSpc>
                <a:spcPct val="90000"/>
              </a:lnSpc>
            </a:pPr>
            <a:r>
              <a:rPr lang="zh-CN" altLang="en-US" sz="2800" dirty="0" smtClean="0">
                <a:solidFill>
                  <a:schemeClr val="tx1"/>
                </a:solidFill>
                <a:latin typeface="+mn-ea"/>
              </a:rPr>
              <a:t>槽和填槽表示方法便于表示这种分类知识。这种表示方法包括语义网络、框架、概念从属和脚本。语义网络方法的特点就在于提出了槽和填槽的结构。 </a:t>
            </a:r>
          </a:p>
          <a:p>
            <a:pPr lvl="1" eaLnBrk="1" hangingPunct="1">
              <a:lnSpc>
                <a:spcPct val="90000"/>
              </a:lnSpc>
            </a:pPr>
            <a:r>
              <a:rPr lang="zh-CN" altLang="en-US" sz="2800" dirty="0" smtClean="0">
                <a:solidFill>
                  <a:schemeClr val="tx1"/>
                </a:solidFill>
                <a:latin typeface="+mn-ea"/>
              </a:rPr>
              <a:t>语义网络同一阶逻辑有相同的能力。多用于自然语言处理。 </a:t>
            </a:r>
          </a:p>
        </p:txBody>
      </p:sp>
    </p:spTree>
    <p:extLst>
      <p:ext uri="{BB962C8B-B14F-4D97-AF65-F5344CB8AC3E}">
        <p14:creationId xmlns:p14="http://schemas.microsoft.com/office/powerpoint/2010/main" val="2539000061"/>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16DDF5-E719-452E-97E1-EDEC39F3B85A}"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15715"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608609-3A2F-442D-971E-F58EFF13ABB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68</a:t>
            </a:fld>
            <a:endParaRPr kumimoji="0" lang="en-US" altLang="zh-CN" sz="1400">
              <a:latin typeface="Tahoma" panose="020B0604030504040204" pitchFamily="34" charset="0"/>
              <a:ea typeface="宋体" panose="02010600030101010101" pitchFamily="2" charset="-122"/>
            </a:endParaRPr>
          </a:p>
        </p:txBody>
      </p:sp>
      <p:sp>
        <p:nvSpPr>
          <p:cNvPr id="115716"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endParaRPr lang="zh-CN" altLang="en-US" sz="3200" dirty="0">
              <a:ea typeface="华文新魏" panose="02010800040101010101" pitchFamily="2" charset="-122"/>
            </a:endParaRPr>
          </a:p>
        </p:txBody>
      </p:sp>
      <p:sp>
        <p:nvSpPr>
          <p:cNvPr id="115717" name="Rectangle 3"/>
          <p:cNvSpPr>
            <a:spLocks noGrp="1" noChangeArrowheads="1"/>
          </p:cNvSpPr>
          <p:nvPr>
            <p:ph type="body" idx="1"/>
          </p:nvPr>
        </p:nvSpPr>
        <p:spPr>
          <a:xfrm>
            <a:off x="497840" y="1209040"/>
            <a:ext cx="11247120" cy="4114800"/>
          </a:xfrm>
        </p:spPr>
        <p:txBody>
          <a:bodyPr/>
          <a:lstStyle/>
          <a:p>
            <a:pPr eaLnBrk="1" hangingPunct="1"/>
            <a:r>
              <a:rPr lang="zh-CN" altLang="en-US" dirty="0" smtClean="0">
                <a:latin typeface="+mn-ea"/>
              </a:rPr>
              <a:t>表示形式</a:t>
            </a:r>
          </a:p>
          <a:p>
            <a:pPr lvl="1" algn="just" eaLnBrk="1" hangingPunct="1"/>
            <a:r>
              <a:rPr lang="zh-CN" altLang="en-US" dirty="0" smtClean="0">
                <a:solidFill>
                  <a:schemeClr val="tx1"/>
                </a:solidFill>
                <a:latin typeface="+mn-ea"/>
              </a:rPr>
              <a:t>每一个要表达的事实用一个“结点”表示，而事实之间的关系用“弧线”表示。即，有向图表示的三元组，（结点</a:t>
            </a:r>
            <a:r>
              <a:rPr lang="en-US" altLang="zh-CN" dirty="0" smtClean="0">
                <a:solidFill>
                  <a:schemeClr val="tx1"/>
                </a:solidFill>
                <a:latin typeface="+mn-ea"/>
              </a:rPr>
              <a:t>1</a:t>
            </a:r>
            <a:r>
              <a:rPr lang="zh-CN" altLang="en-US" dirty="0" smtClean="0">
                <a:solidFill>
                  <a:schemeClr val="tx1"/>
                </a:solidFill>
                <a:latin typeface="+mn-ea"/>
              </a:rPr>
              <a:t>， 弧，结点</a:t>
            </a:r>
            <a:r>
              <a:rPr lang="en-US" altLang="zh-CN" dirty="0" smtClean="0">
                <a:solidFill>
                  <a:schemeClr val="tx1"/>
                </a:solidFill>
                <a:latin typeface="+mn-ea"/>
              </a:rPr>
              <a:t>2</a:t>
            </a:r>
            <a:r>
              <a:rPr lang="zh-CN" altLang="en-US" dirty="0" smtClean="0">
                <a:solidFill>
                  <a:schemeClr val="tx1"/>
                </a:solidFill>
                <a:latin typeface="+mn-ea"/>
              </a:rPr>
              <a:t>）连接而成。</a:t>
            </a:r>
          </a:p>
          <a:p>
            <a:pPr algn="just" eaLnBrk="1" hangingPunct="1"/>
            <a:r>
              <a:rPr lang="zh-CN" altLang="en-US" dirty="0" smtClean="0">
                <a:latin typeface="+mn-ea"/>
              </a:rPr>
              <a:t>推理特点</a:t>
            </a:r>
          </a:p>
          <a:p>
            <a:pPr lvl="1" algn="just" eaLnBrk="1" hangingPunct="1"/>
            <a:r>
              <a:rPr lang="zh-CN" altLang="en-US" dirty="0" smtClean="0">
                <a:solidFill>
                  <a:schemeClr val="tx1"/>
                </a:solidFill>
                <a:latin typeface="+mn-ea"/>
              </a:rPr>
              <a:t>不十分明了，有继承规则。可以用关系如：成员联系、特征联系、相互作用联系、集合联系、合成联系、因果联系、活动方式联式、活动目标联系、蕴含联系等。还可以将语义网络引入逻辑含义。表示∧，∨，～关系，使用归结推理法。 </a:t>
            </a:r>
          </a:p>
        </p:txBody>
      </p:sp>
    </p:spTree>
    <p:extLst>
      <p:ext uri="{BB962C8B-B14F-4D97-AF65-F5344CB8AC3E}">
        <p14:creationId xmlns:p14="http://schemas.microsoft.com/office/powerpoint/2010/main" val="2837125240"/>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66FD9A-40E2-4D2E-BCC5-6E251A4AC94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16739"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798396F-3F23-4F46-8E5E-BA8F245C75A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69</a:t>
            </a:fld>
            <a:endParaRPr kumimoji="0" lang="en-US" altLang="zh-CN" sz="1400">
              <a:latin typeface="Tahoma" panose="020B0604030504040204" pitchFamily="34" charset="0"/>
              <a:ea typeface="宋体" panose="02010600030101010101" pitchFamily="2" charset="-122"/>
            </a:endParaRPr>
          </a:p>
        </p:txBody>
      </p:sp>
      <p:sp>
        <p:nvSpPr>
          <p:cNvPr id="116740"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endParaRPr lang="zh-CN" altLang="en-US" sz="3200" dirty="0">
              <a:ea typeface="华文新魏" panose="02010800040101010101" pitchFamily="2" charset="-122"/>
            </a:endParaRPr>
          </a:p>
        </p:txBody>
      </p:sp>
      <p:sp>
        <p:nvSpPr>
          <p:cNvPr id="116741" name="Rectangle 3"/>
          <p:cNvSpPr>
            <a:spLocks noGrp="1" noChangeArrowheads="1"/>
          </p:cNvSpPr>
          <p:nvPr>
            <p:ph type="body" idx="1"/>
          </p:nvPr>
        </p:nvSpPr>
        <p:spPr>
          <a:xfrm>
            <a:off x="725488" y="1239997"/>
            <a:ext cx="10572432" cy="4947443"/>
          </a:xfrm>
        </p:spPr>
        <p:txBody>
          <a:bodyPr/>
          <a:lstStyle/>
          <a:p>
            <a:pPr eaLnBrk="1" hangingPunct="1"/>
            <a:r>
              <a:rPr lang="zh-CN" altLang="en-US" dirty="0" smtClean="0">
                <a:latin typeface="华文新魏" panose="02010800040101010101" pitchFamily="2" charset="-122"/>
              </a:rPr>
              <a:t>结论</a:t>
            </a:r>
          </a:p>
          <a:p>
            <a:pPr lvl="1" eaLnBrk="1" hangingPunct="1">
              <a:spcBef>
                <a:spcPct val="50000"/>
              </a:spcBef>
            </a:pPr>
            <a:r>
              <a:rPr lang="zh-CN" altLang="en-US" dirty="0" smtClean="0">
                <a:solidFill>
                  <a:srgbClr val="000000"/>
                </a:solidFill>
                <a:latin typeface="华文新魏" panose="02010800040101010101" pitchFamily="2" charset="-122"/>
              </a:rPr>
              <a:t>语义网络的优点</a:t>
            </a:r>
            <a:r>
              <a:rPr lang="en-US" altLang="zh-CN" dirty="0" smtClean="0">
                <a:solidFill>
                  <a:srgbClr val="000000"/>
                </a:solidFill>
                <a:latin typeface="华文新魏" panose="02010800040101010101" pitchFamily="2" charset="-122"/>
              </a:rPr>
              <a:t>:</a:t>
            </a:r>
            <a:endParaRPr lang="en-US" altLang="zh-CN" dirty="0" smtClean="0">
              <a:latin typeface="华文新魏" panose="02010800040101010101" pitchFamily="2" charset="-122"/>
            </a:endParaRPr>
          </a:p>
          <a:p>
            <a:pPr lvl="2" eaLnBrk="1" hangingPunct="1">
              <a:spcBef>
                <a:spcPct val="50000"/>
              </a:spcBef>
            </a:pPr>
            <a:r>
              <a:rPr lang="zh-CN" altLang="en-US" dirty="0" smtClean="0">
                <a:solidFill>
                  <a:srgbClr val="000000"/>
                </a:solidFill>
                <a:latin typeface="华文新魏" panose="02010800040101010101" pitchFamily="2" charset="-122"/>
              </a:rPr>
              <a:t>结构性</a:t>
            </a:r>
            <a:endParaRPr lang="zh-CN" altLang="en-US" dirty="0" smtClean="0">
              <a:latin typeface="华文新魏" panose="02010800040101010101" pitchFamily="2" charset="-122"/>
            </a:endParaRPr>
          </a:p>
          <a:p>
            <a:pPr lvl="2" eaLnBrk="1" hangingPunct="1">
              <a:spcBef>
                <a:spcPct val="50000"/>
              </a:spcBef>
            </a:pPr>
            <a:r>
              <a:rPr lang="zh-CN" altLang="en-US" dirty="0" smtClean="0">
                <a:solidFill>
                  <a:srgbClr val="000000"/>
                </a:solidFill>
                <a:latin typeface="华文新魏" panose="02010800040101010101" pitchFamily="2" charset="-122"/>
              </a:rPr>
              <a:t>联想性</a:t>
            </a:r>
            <a:endParaRPr lang="zh-CN" altLang="en-US" dirty="0" smtClean="0">
              <a:latin typeface="华文新魏" panose="02010800040101010101" pitchFamily="2" charset="-122"/>
            </a:endParaRPr>
          </a:p>
          <a:p>
            <a:pPr lvl="2" eaLnBrk="1" hangingPunct="1">
              <a:spcBef>
                <a:spcPct val="50000"/>
              </a:spcBef>
            </a:pPr>
            <a:r>
              <a:rPr lang="zh-CN" altLang="en-US" dirty="0" smtClean="0">
                <a:solidFill>
                  <a:srgbClr val="000000"/>
                </a:solidFill>
                <a:latin typeface="华文新魏" panose="02010800040101010101" pitchFamily="2" charset="-122"/>
              </a:rPr>
              <a:t>自索引性</a:t>
            </a:r>
            <a:endParaRPr lang="zh-CN" altLang="en-US" dirty="0" smtClean="0">
              <a:latin typeface="华文新魏" panose="02010800040101010101" pitchFamily="2" charset="-122"/>
            </a:endParaRPr>
          </a:p>
          <a:p>
            <a:pPr lvl="2" eaLnBrk="1" hangingPunct="1">
              <a:spcBef>
                <a:spcPct val="50000"/>
              </a:spcBef>
            </a:pPr>
            <a:r>
              <a:rPr lang="zh-CN" altLang="en-US" dirty="0" smtClean="0">
                <a:solidFill>
                  <a:srgbClr val="000000"/>
                </a:solidFill>
                <a:latin typeface="华文新魏" panose="02010800040101010101" pitchFamily="2" charset="-122"/>
              </a:rPr>
              <a:t>自然性</a:t>
            </a:r>
            <a:endParaRPr lang="zh-CN" altLang="en-US" dirty="0" smtClean="0">
              <a:latin typeface="华文新魏" panose="02010800040101010101" pitchFamily="2" charset="-122"/>
            </a:endParaRPr>
          </a:p>
          <a:p>
            <a:pPr lvl="1" eaLnBrk="1" hangingPunct="1">
              <a:spcBef>
                <a:spcPct val="50000"/>
              </a:spcBef>
            </a:pPr>
            <a:r>
              <a:rPr lang="zh-CN" altLang="en-US" dirty="0" smtClean="0">
                <a:solidFill>
                  <a:srgbClr val="000000"/>
                </a:solidFill>
                <a:latin typeface="华文新魏" panose="02010800040101010101" pitchFamily="2" charset="-122"/>
              </a:rPr>
              <a:t>语义网络的缺点</a:t>
            </a:r>
            <a:r>
              <a:rPr lang="en-US" altLang="zh-CN" dirty="0" smtClean="0">
                <a:solidFill>
                  <a:srgbClr val="000000"/>
                </a:solidFill>
                <a:latin typeface="华文新魏" panose="02010800040101010101" pitchFamily="2" charset="-122"/>
              </a:rPr>
              <a:t>:</a:t>
            </a:r>
            <a:endParaRPr lang="en-US" altLang="zh-CN" dirty="0" smtClean="0">
              <a:latin typeface="华文新魏" panose="02010800040101010101" pitchFamily="2" charset="-122"/>
            </a:endParaRPr>
          </a:p>
          <a:p>
            <a:pPr lvl="2" eaLnBrk="1" hangingPunct="1">
              <a:spcBef>
                <a:spcPct val="50000"/>
              </a:spcBef>
            </a:pPr>
            <a:r>
              <a:rPr lang="zh-CN" altLang="en-US" dirty="0" smtClean="0">
                <a:solidFill>
                  <a:srgbClr val="000000"/>
                </a:solidFill>
                <a:latin typeface="华文新魏" panose="02010800040101010101" pitchFamily="2" charset="-122"/>
              </a:rPr>
              <a:t>非严格性</a:t>
            </a:r>
            <a:endParaRPr lang="zh-CN" altLang="en-US" dirty="0" smtClean="0">
              <a:latin typeface="华文新魏" panose="02010800040101010101" pitchFamily="2" charset="-122"/>
            </a:endParaRPr>
          </a:p>
          <a:p>
            <a:pPr lvl="2" eaLnBrk="1" hangingPunct="1">
              <a:spcBef>
                <a:spcPct val="50000"/>
              </a:spcBef>
            </a:pPr>
            <a:r>
              <a:rPr lang="zh-CN" altLang="en-US" dirty="0" smtClean="0">
                <a:solidFill>
                  <a:srgbClr val="000000"/>
                </a:solidFill>
                <a:latin typeface="华文新魏" panose="02010800040101010101" pitchFamily="2" charset="-122"/>
              </a:rPr>
              <a:t>复杂性</a:t>
            </a:r>
            <a:endParaRPr lang="zh-CN" altLang="en-US" dirty="0" smtClean="0">
              <a:latin typeface="华文新魏" panose="02010800040101010101" pitchFamily="2" charset="-122"/>
            </a:endParaRPr>
          </a:p>
        </p:txBody>
      </p:sp>
    </p:spTree>
    <p:extLst>
      <p:ext uri="{BB962C8B-B14F-4D97-AF65-F5344CB8AC3E}">
        <p14:creationId xmlns:p14="http://schemas.microsoft.com/office/powerpoint/2010/main" val="1671018944"/>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r>
              <a:rPr lang="en-US" altLang="zh-CN" dirty="0" smtClean="0"/>
              <a:t>——</a:t>
            </a:r>
            <a:r>
              <a:rPr lang="zh-CN" altLang="en-US" dirty="0"/>
              <a:t>知识的种类</a:t>
            </a:r>
          </a:p>
        </p:txBody>
      </p:sp>
      <p:sp>
        <p:nvSpPr>
          <p:cNvPr id="3" name="内容占位符 2"/>
          <p:cNvSpPr>
            <a:spLocks noGrp="1"/>
          </p:cNvSpPr>
          <p:nvPr>
            <p:ph idx="1"/>
          </p:nvPr>
        </p:nvSpPr>
        <p:spPr>
          <a:xfrm>
            <a:off x="568961" y="1259464"/>
            <a:ext cx="11299190" cy="4462352"/>
          </a:xfrm>
        </p:spPr>
        <p:txBody>
          <a:bodyPr/>
          <a:lstStyle/>
          <a:p>
            <a:r>
              <a:rPr lang="zh-CN" altLang="en-US" sz="2400" dirty="0">
                <a:solidFill>
                  <a:srgbClr val="A50021"/>
                </a:solidFill>
                <a:latin typeface="华文新魏" panose="02010800040101010101" pitchFamily="2" charset="-122"/>
              </a:rPr>
              <a:t>按知识的确定性</a:t>
            </a:r>
          </a:p>
          <a:p>
            <a:pPr lvl="1"/>
            <a:r>
              <a:rPr lang="zh-CN" altLang="en-US" sz="2200" dirty="0">
                <a:solidFill>
                  <a:srgbClr val="006600"/>
                </a:solidFill>
                <a:latin typeface="华文新魏" panose="02010800040101010101" pitchFamily="2" charset="-122"/>
              </a:rPr>
              <a:t> 确定性知识：</a:t>
            </a:r>
            <a:r>
              <a:rPr lang="zh-CN" altLang="en-US" sz="2200" dirty="0">
                <a:solidFill>
                  <a:srgbClr val="0000CC"/>
                </a:solidFill>
                <a:latin typeface="华文新魏" panose="02010800040101010101" pitchFamily="2" charset="-122"/>
              </a:rPr>
              <a:t>可以说明其真值为真或为假的知识</a:t>
            </a:r>
          </a:p>
          <a:p>
            <a:pPr lvl="1"/>
            <a:r>
              <a:rPr lang="zh-CN" altLang="en-US" sz="2200" dirty="0">
                <a:solidFill>
                  <a:srgbClr val="006600"/>
                </a:solidFill>
                <a:latin typeface="华文新魏" panose="02010800040101010101" pitchFamily="2" charset="-122"/>
              </a:rPr>
              <a:t> 不确定性知识：</a:t>
            </a:r>
            <a:r>
              <a:rPr lang="zh-CN" altLang="en-US" sz="2200" dirty="0">
                <a:solidFill>
                  <a:srgbClr val="0000CC"/>
                </a:solidFill>
                <a:latin typeface="华文新魏" panose="02010800040101010101" pitchFamily="2" charset="-122"/>
              </a:rPr>
              <a:t>包括不精确、模糊、不完备知识</a:t>
            </a:r>
          </a:p>
          <a:p>
            <a:pPr lvl="2"/>
            <a:r>
              <a:rPr lang="zh-CN" altLang="en-US" dirty="0">
                <a:solidFill>
                  <a:srgbClr val="00CC00"/>
                </a:solidFill>
                <a:latin typeface="华文新魏" panose="02010800040101010101" pitchFamily="2" charset="-122"/>
              </a:rPr>
              <a:t>    不精确：</a:t>
            </a:r>
            <a:r>
              <a:rPr lang="zh-CN" altLang="en-US" dirty="0">
                <a:solidFill>
                  <a:srgbClr val="0000CC"/>
                </a:solidFill>
                <a:latin typeface="华文新魏" panose="02010800040101010101" pitchFamily="2" charset="-122"/>
              </a:rPr>
              <a:t>知识本身有真假，但由于认识水平限制却不能肯定其真假</a:t>
            </a:r>
          </a:p>
          <a:p>
            <a:pPr marL="471170" lvl="1" indent="0">
              <a:buNone/>
            </a:pPr>
            <a:r>
              <a:rPr lang="zh-CN" altLang="en-US" sz="2200" dirty="0" smtClean="0">
                <a:solidFill>
                  <a:srgbClr val="0000CC"/>
                </a:solidFill>
                <a:latin typeface="华文新魏" panose="02010800040101010101" pitchFamily="2" charset="-122"/>
              </a:rPr>
              <a:t>            </a:t>
            </a:r>
            <a:r>
              <a:rPr lang="zh-CN" altLang="en-US" sz="2200" dirty="0">
                <a:solidFill>
                  <a:srgbClr val="0000CC"/>
                </a:solidFill>
                <a:latin typeface="华文新魏" panose="02010800040101010101" pitchFamily="2" charset="-122"/>
              </a:rPr>
              <a:t>表示：用可信度、概率等描述</a:t>
            </a:r>
          </a:p>
          <a:p>
            <a:pPr lvl="2"/>
            <a:r>
              <a:rPr lang="zh-CN" altLang="en-US" dirty="0">
                <a:solidFill>
                  <a:srgbClr val="00CC00"/>
                </a:solidFill>
                <a:latin typeface="华文新魏" panose="02010800040101010101" pitchFamily="2" charset="-122"/>
              </a:rPr>
              <a:t>    模糊：</a:t>
            </a:r>
            <a:r>
              <a:rPr lang="zh-CN" altLang="en-US" dirty="0">
                <a:solidFill>
                  <a:srgbClr val="0000CC"/>
                </a:solidFill>
                <a:latin typeface="华文新魏" panose="02010800040101010101" pitchFamily="2" charset="-122"/>
              </a:rPr>
              <a:t>知识本身的边界就是不清楚的。例如：大，小等</a:t>
            </a:r>
          </a:p>
          <a:p>
            <a:pPr marL="471170" lvl="1" indent="0">
              <a:buNone/>
            </a:pPr>
            <a:r>
              <a:rPr lang="zh-CN" altLang="en-US" sz="2200" dirty="0" smtClean="0">
                <a:solidFill>
                  <a:srgbClr val="0000CC"/>
                </a:solidFill>
                <a:latin typeface="华文新魏" panose="02010800040101010101" pitchFamily="2" charset="-122"/>
              </a:rPr>
              <a:t>          </a:t>
            </a:r>
            <a:r>
              <a:rPr lang="zh-CN" altLang="en-US" sz="2200" dirty="0">
                <a:solidFill>
                  <a:srgbClr val="0000CC"/>
                </a:solidFill>
                <a:latin typeface="华文新魏" panose="02010800040101010101" pitchFamily="2" charset="-122"/>
              </a:rPr>
              <a:t>表示：用可能性、隶属度来描述</a:t>
            </a:r>
          </a:p>
          <a:p>
            <a:pPr lvl="2"/>
            <a:r>
              <a:rPr lang="zh-CN" altLang="en-US" dirty="0">
                <a:solidFill>
                  <a:srgbClr val="00CC00"/>
                </a:solidFill>
                <a:latin typeface="华文新魏" panose="02010800040101010101" pitchFamily="2" charset="-122"/>
              </a:rPr>
              <a:t>    不完备</a:t>
            </a:r>
            <a:r>
              <a:rPr lang="en-US" altLang="zh-CN" dirty="0" smtClean="0">
                <a:solidFill>
                  <a:srgbClr val="00CC00"/>
                </a:solidFill>
                <a:latin typeface="华文新魏" panose="02010800040101010101" pitchFamily="2" charset="-122"/>
              </a:rPr>
              <a:t>: </a:t>
            </a:r>
            <a:r>
              <a:rPr lang="zh-CN" altLang="en-US" dirty="0" smtClean="0">
                <a:solidFill>
                  <a:srgbClr val="0000CC"/>
                </a:solidFill>
                <a:latin typeface="华文新魏" panose="02010800040101010101" pitchFamily="2" charset="-122"/>
              </a:rPr>
              <a:t>解决问题</a:t>
            </a:r>
            <a:r>
              <a:rPr lang="zh-CN" altLang="en-US" dirty="0">
                <a:solidFill>
                  <a:srgbClr val="0000CC"/>
                </a:solidFill>
                <a:latin typeface="华文新魏" panose="02010800040101010101" pitchFamily="2" charset="-122"/>
              </a:rPr>
              <a:t>时不具备解决该问题的全部知识。如</a:t>
            </a:r>
            <a:r>
              <a:rPr lang="en-US" altLang="zh-CN" dirty="0">
                <a:solidFill>
                  <a:srgbClr val="0000CC"/>
                </a:solidFill>
                <a:latin typeface="华文新魏" panose="02010800040101010101" pitchFamily="2" charset="-122"/>
              </a:rPr>
              <a:t>:</a:t>
            </a:r>
            <a:r>
              <a:rPr lang="zh-CN" altLang="en-US" dirty="0">
                <a:solidFill>
                  <a:srgbClr val="0000CC"/>
                </a:solidFill>
                <a:latin typeface="华文新魏" panose="02010800040101010101" pitchFamily="2" charset="-122"/>
              </a:rPr>
              <a:t>医生看病</a:t>
            </a:r>
            <a:endParaRPr lang="en-US" altLang="zh-CN" dirty="0">
              <a:solidFill>
                <a:srgbClr val="0000CC"/>
              </a:solidFill>
              <a:latin typeface="华文新魏" panose="02010800040101010101" pitchFamily="2" charset="-122"/>
            </a:endParaRPr>
          </a:p>
          <a:p>
            <a:endParaRPr lang="zh-CN" altLang="en-US" dirty="0"/>
          </a:p>
        </p:txBody>
      </p:sp>
      <p:sp>
        <p:nvSpPr>
          <p:cNvPr id="4" name="日期占位符 3"/>
          <p:cNvSpPr>
            <a:spLocks noGrp="1"/>
          </p:cNvSpPr>
          <p:nvPr>
            <p:ph type="dt" sz="half" idx="10"/>
          </p:nvPr>
        </p:nvSpPr>
        <p:spPr/>
        <p:txBody>
          <a:bodyPr/>
          <a:lstStyle/>
          <a:p>
            <a:pPr>
              <a:defRPr/>
            </a:pPr>
            <a:fld id="{0200488E-C756-490C-8C69-E614EA243FF0}" type="datetime1">
              <a:rPr lang="zh-CN" altLang="en-US" smtClean="0"/>
              <a:pPr>
                <a:defRPr/>
              </a:pPr>
              <a:t>2018/9/8</a:t>
            </a:fld>
            <a:endParaRPr lang="en-US" altLang="zh-CN"/>
          </a:p>
        </p:txBody>
      </p:sp>
      <p:sp>
        <p:nvSpPr>
          <p:cNvPr id="5" name="灯片编号占位符 4"/>
          <p:cNvSpPr>
            <a:spLocks noGrp="1"/>
          </p:cNvSpPr>
          <p:nvPr>
            <p:ph type="sldNum" sz="quarter" idx="4294967295"/>
          </p:nvPr>
        </p:nvSpPr>
        <p:spPr/>
        <p:txBody>
          <a:bodyPr/>
          <a:lstStyle/>
          <a:p>
            <a:pPr>
              <a:defRPr/>
            </a:pPr>
            <a:fld id="{19E96CFE-8B2D-4E5A-BE27-A4D3DECAAD54}" type="slidenum">
              <a:rPr lang="en-US" altLang="zh-CN" smtClean="0"/>
              <a:pPr>
                <a:defRPr/>
              </a:pPr>
              <a:t>7</a:t>
            </a:fld>
            <a:endParaRPr lang="en-US" altLang="zh-CN"/>
          </a:p>
        </p:txBody>
      </p:sp>
    </p:spTree>
    <p:extLst>
      <p:ext uri="{BB962C8B-B14F-4D97-AF65-F5344CB8AC3E}">
        <p14:creationId xmlns:p14="http://schemas.microsoft.com/office/powerpoint/2010/main" val="854148457"/>
      </p:ext>
    </p:extLst>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692349-0FDE-4786-81E2-D7F919813A3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17763"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481249B-940C-4FED-BDC5-99DFFCDEA84A}"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70</a:t>
            </a:fld>
            <a:endParaRPr kumimoji="0" lang="en-US" altLang="zh-CN" sz="1400">
              <a:latin typeface="Tahoma" panose="020B0604030504040204" pitchFamily="34" charset="0"/>
              <a:ea typeface="宋体" panose="02010600030101010101" pitchFamily="2" charset="-122"/>
            </a:endParaRPr>
          </a:p>
        </p:txBody>
      </p:sp>
      <p:sp>
        <p:nvSpPr>
          <p:cNvPr id="11776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a:t>
            </a:r>
            <a:r>
              <a:rPr lang="zh-CN" altLang="en-US" dirty="0" smtClean="0">
                <a:latin typeface="Times New Roman" panose="02020603050405020304" pitchFamily="18" charset="0"/>
              </a:rPr>
              <a:t>法</a:t>
            </a:r>
            <a:r>
              <a:rPr lang="en-US" altLang="zh-CN" dirty="0" smtClean="0">
                <a:latin typeface="Times New Roman" panose="02020603050405020304" pitchFamily="18" charset="0"/>
              </a:rPr>
              <a:t>——</a:t>
            </a:r>
            <a:r>
              <a:rPr lang="zh-CN" altLang="en-US" sz="2400" dirty="0" smtClean="0">
                <a:ea typeface="华文新魏" panose="02010800040101010101" pitchFamily="2" charset="-122"/>
              </a:rPr>
              <a:t>二</a:t>
            </a:r>
            <a:r>
              <a:rPr lang="zh-CN" altLang="en-US" sz="2400" dirty="0">
                <a:ea typeface="华文新魏" panose="02010800040101010101" pitchFamily="2" charset="-122"/>
              </a:rPr>
              <a:t>元语义网络表示</a:t>
            </a:r>
            <a:r>
              <a:rPr lang="zh-CN" altLang="en-US" dirty="0" smtClean="0"/>
              <a:t> </a:t>
            </a:r>
          </a:p>
        </p:txBody>
      </p:sp>
      <p:sp>
        <p:nvSpPr>
          <p:cNvPr id="117765" name="Rectangle 3"/>
          <p:cNvSpPr>
            <a:spLocks noGrp="1" noChangeArrowheads="1"/>
          </p:cNvSpPr>
          <p:nvPr>
            <p:ph type="body" idx="1"/>
          </p:nvPr>
        </p:nvSpPr>
        <p:spPr>
          <a:xfrm>
            <a:off x="1139031" y="1285083"/>
            <a:ext cx="7812088" cy="573087"/>
          </a:xfrm>
        </p:spPr>
        <p:txBody>
          <a:bodyPr/>
          <a:lstStyle/>
          <a:p>
            <a:pPr eaLnBrk="1" hangingPunct="1"/>
            <a:r>
              <a:rPr lang="zh-CN" altLang="en-US" dirty="0" smtClean="0">
                <a:solidFill>
                  <a:srgbClr val="000000"/>
                </a:solidFill>
              </a:rPr>
              <a:t>例</a:t>
            </a:r>
            <a:r>
              <a:rPr lang="en-US" altLang="zh-CN" dirty="0" smtClean="0">
                <a:solidFill>
                  <a:srgbClr val="000000"/>
                </a:solidFill>
              </a:rPr>
              <a:t>1   </a:t>
            </a:r>
            <a:endParaRPr lang="en-US" altLang="zh-CN" dirty="0" smtClean="0"/>
          </a:p>
          <a:p>
            <a:pPr eaLnBrk="1" hangingPunct="1">
              <a:buFont typeface="Wingdings" panose="05000000000000000000" pitchFamily="2" charset="2"/>
              <a:buNone/>
            </a:pPr>
            <a:endParaRPr lang="en-US" altLang="zh-CN" dirty="0" smtClean="0"/>
          </a:p>
        </p:txBody>
      </p:sp>
      <p:sp>
        <p:nvSpPr>
          <p:cNvPr id="155652" name="Rectangle 4"/>
          <p:cNvSpPr>
            <a:spLocks noChangeArrowheads="1"/>
          </p:cNvSpPr>
          <p:nvPr/>
        </p:nvSpPr>
        <p:spPr bwMode="auto">
          <a:xfrm>
            <a:off x="3316606" y="2378077"/>
            <a:ext cx="10763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55653" name="Rectangle 5"/>
          <p:cNvSpPr>
            <a:spLocks noChangeArrowheads="1"/>
          </p:cNvSpPr>
          <p:nvPr/>
        </p:nvSpPr>
        <p:spPr bwMode="auto">
          <a:xfrm>
            <a:off x="5339081" y="2430464"/>
            <a:ext cx="6270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55656" name="Rectangle 8"/>
          <p:cNvSpPr>
            <a:spLocks noChangeArrowheads="1"/>
          </p:cNvSpPr>
          <p:nvPr/>
        </p:nvSpPr>
        <p:spPr bwMode="auto">
          <a:xfrm>
            <a:off x="3446780" y="3573464"/>
            <a:ext cx="10541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xiaoyan</a:t>
            </a:r>
          </a:p>
        </p:txBody>
      </p:sp>
      <p:sp>
        <p:nvSpPr>
          <p:cNvPr id="155660" name="Rectangle 12"/>
          <p:cNvSpPr>
            <a:spLocks noChangeArrowheads="1"/>
          </p:cNvSpPr>
          <p:nvPr/>
        </p:nvSpPr>
        <p:spPr bwMode="auto">
          <a:xfrm>
            <a:off x="6969443" y="5624514"/>
            <a:ext cx="8382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wings</a:t>
            </a:r>
          </a:p>
        </p:txBody>
      </p:sp>
      <p:sp>
        <p:nvSpPr>
          <p:cNvPr id="155661" name="Line 13"/>
          <p:cNvSpPr>
            <a:spLocks noChangeShapeType="1"/>
          </p:cNvSpPr>
          <p:nvPr/>
        </p:nvSpPr>
        <p:spPr bwMode="auto">
          <a:xfrm>
            <a:off x="4424680" y="2582863"/>
            <a:ext cx="914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5662" name="Line 14"/>
          <p:cNvSpPr>
            <a:spLocks noChangeShapeType="1"/>
          </p:cNvSpPr>
          <p:nvPr/>
        </p:nvSpPr>
        <p:spPr bwMode="auto">
          <a:xfrm>
            <a:off x="4500880" y="3802063"/>
            <a:ext cx="685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5666" name="Line 18"/>
          <p:cNvSpPr>
            <a:spLocks noChangeShapeType="1"/>
          </p:cNvSpPr>
          <p:nvPr/>
        </p:nvSpPr>
        <p:spPr bwMode="auto">
          <a:xfrm>
            <a:off x="7401243" y="5048251"/>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5667" name="Text Box 19"/>
          <p:cNvSpPr txBox="1">
            <a:spLocks noChangeArrowheads="1"/>
          </p:cNvSpPr>
          <p:nvPr/>
        </p:nvSpPr>
        <p:spPr bwMode="auto">
          <a:xfrm>
            <a:off x="4440238" y="2636839"/>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55670" name="Text Box 22"/>
          <p:cNvSpPr txBox="1">
            <a:spLocks noChangeArrowheads="1"/>
          </p:cNvSpPr>
          <p:nvPr/>
        </p:nvSpPr>
        <p:spPr bwMode="auto">
          <a:xfrm>
            <a:off x="4592955" y="3319464"/>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nvGrpSpPr>
          <p:cNvPr id="2" name="Group 36"/>
          <p:cNvGrpSpPr>
            <a:grpSpLocks/>
          </p:cNvGrpSpPr>
          <p:nvPr/>
        </p:nvGrpSpPr>
        <p:grpSpPr bwMode="auto">
          <a:xfrm>
            <a:off x="3445194" y="4411664"/>
            <a:ext cx="4295775" cy="638175"/>
            <a:chOff x="1159" y="3120"/>
            <a:chExt cx="2706" cy="402"/>
          </a:xfrm>
        </p:grpSpPr>
        <p:sp>
          <p:nvSpPr>
            <p:cNvPr id="117782" name="Rectangle 6"/>
            <p:cNvSpPr>
              <a:spLocks noChangeArrowheads="1"/>
            </p:cNvSpPr>
            <p:nvPr/>
          </p:nvSpPr>
          <p:spPr bwMode="auto">
            <a:xfrm>
              <a:off x="2304" y="3216"/>
              <a:ext cx="67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17783" name="Rectangle 10"/>
            <p:cNvSpPr>
              <a:spLocks noChangeArrowheads="1"/>
            </p:cNvSpPr>
            <p:nvPr/>
          </p:nvSpPr>
          <p:spPr bwMode="auto">
            <a:xfrm>
              <a:off x="1159" y="3264"/>
              <a:ext cx="66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xiaoyan</a:t>
              </a:r>
            </a:p>
          </p:txBody>
        </p:sp>
        <p:sp>
          <p:nvSpPr>
            <p:cNvPr id="117784" name="Rectangle 11"/>
            <p:cNvSpPr>
              <a:spLocks noChangeArrowheads="1"/>
            </p:cNvSpPr>
            <p:nvPr/>
          </p:nvSpPr>
          <p:spPr bwMode="auto">
            <a:xfrm>
              <a:off x="3470" y="3249"/>
              <a:ext cx="39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17785" name="Line 16"/>
            <p:cNvSpPr>
              <a:spLocks noChangeShapeType="1"/>
            </p:cNvSpPr>
            <p:nvPr/>
          </p:nvSpPr>
          <p:spPr bwMode="auto">
            <a:xfrm>
              <a:off x="1824" y="3408"/>
              <a:ext cx="4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6" name="Line 17"/>
            <p:cNvSpPr>
              <a:spLocks noChangeShapeType="1"/>
            </p:cNvSpPr>
            <p:nvPr/>
          </p:nvSpPr>
          <p:spPr bwMode="auto">
            <a:xfrm>
              <a:off x="2976" y="3360"/>
              <a:ext cx="4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87" name="Text Box 24"/>
            <p:cNvSpPr txBox="1">
              <a:spLocks noChangeArrowheads="1"/>
            </p:cNvSpPr>
            <p:nvPr/>
          </p:nvSpPr>
          <p:spPr bwMode="auto">
            <a:xfrm>
              <a:off x="1872" y="316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7788" name="Text Box 25"/>
            <p:cNvSpPr txBox="1">
              <a:spLocks noChangeArrowheads="1"/>
            </p:cNvSpPr>
            <p:nvPr/>
          </p:nvSpPr>
          <p:spPr bwMode="auto">
            <a:xfrm>
              <a:off x="3072" y="312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
        <p:nvSpPr>
          <p:cNvPr id="155674" name="Text Box 26"/>
          <p:cNvSpPr txBox="1">
            <a:spLocks noChangeArrowheads="1"/>
          </p:cNvSpPr>
          <p:nvPr/>
        </p:nvSpPr>
        <p:spPr bwMode="auto">
          <a:xfrm>
            <a:off x="6032818" y="5192714"/>
            <a:ext cx="1223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has-part</a:t>
            </a:r>
            <a:endParaRPr lang="en-US" altLang="zh-CN" sz="3200">
              <a:latin typeface="Tahoma" panose="020B0604030504040204" pitchFamily="34" charset="0"/>
              <a:ea typeface="宋体" panose="02010600030101010101" pitchFamily="2" charset="-122"/>
            </a:endParaRPr>
          </a:p>
        </p:txBody>
      </p:sp>
      <p:grpSp>
        <p:nvGrpSpPr>
          <p:cNvPr id="3" name="Group 35"/>
          <p:cNvGrpSpPr>
            <a:grpSpLocks/>
          </p:cNvGrpSpPr>
          <p:nvPr/>
        </p:nvGrpSpPr>
        <p:grpSpPr bwMode="auto">
          <a:xfrm>
            <a:off x="5169218" y="3392489"/>
            <a:ext cx="2773362" cy="600075"/>
            <a:chOff x="2245" y="2478"/>
            <a:chExt cx="1747" cy="378"/>
          </a:xfrm>
        </p:grpSpPr>
        <p:sp>
          <p:nvSpPr>
            <p:cNvPr id="117778" name="Line 15"/>
            <p:cNvSpPr>
              <a:spLocks noChangeShapeType="1"/>
            </p:cNvSpPr>
            <p:nvPr/>
          </p:nvSpPr>
          <p:spPr bwMode="auto">
            <a:xfrm>
              <a:off x="2928" y="2736"/>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7779" name="Rectangle 9"/>
            <p:cNvSpPr>
              <a:spLocks noChangeArrowheads="1"/>
            </p:cNvSpPr>
            <p:nvPr/>
          </p:nvSpPr>
          <p:spPr bwMode="auto">
            <a:xfrm>
              <a:off x="3597" y="2598"/>
              <a:ext cx="39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17780" name="Rectangle 31"/>
            <p:cNvSpPr>
              <a:spLocks noChangeArrowheads="1"/>
            </p:cNvSpPr>
            <p:nvPr/>
          </p:nvSpPr>
          <p:spPr bwMode="auto">
            <a:xfrm>
              <a:off x="2245" y="2574"/>
              <a:ext cx="67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17781" name="Text Box 33"/>
            <p:cNvSpPr txBox="1">
              <a:spLocks noChangeArrowheads="1"/>
            </p:cNvSpPr>
            <p:nvPr/>
          </p:nvSpPr>
          <p:spPr bwMode="auto">
            <a:xfrm>
              <a:off x="3109" y="247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1439087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0-#ppt_w/2"/>
                                          </p:val>
                                        </p:tav>
                                        <p:tav tm="100000">
                                          <p:val>
                                            <p:strVal val="#ppt_x"/>
                                          </p:val>
                                        </p:tav>
                                      </p:tavLst>
                                    </p:anim>
                                    <p:anim calcmode="lin" valueType="num">
                                      <p:cBhvr additive="base">
                                        <p:cTn id="8"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3"/>
                                        </p:tgtEl>
                                        <p:attrNameLst>
                                          <p:attrName>style.visibility</p:attrName>
                                        </p:attrNameLst>
                                      </p:cBhvr>
                                      <p:to>
                                        <p:strVal val="visible"/>
                                      </p:to>
                                    </p:set>
                                    <p:anim calcmode="lin" valueType="num">
                                      <p:cBhvr additive="base">
                                        <p:cTn id="13" dur="500" fill="hold"/>
                                        <p:tgtEl>
                                          <p:spTgt spid="155653"/>
                                        </p:tgtEl>
                                        <p:attrNameLst>
                                          <p:attrName>ppt_x</p:attrName>
                                        </p:attrNameLst>
                                      </p:cBhvr>
                                      <p:tavLst>
                                        <p:tav tm="0">
                                          <p:val>
                                            <p:strVal val="0-#ppt_w/2"/>
                                          </p:val>
                                        </p:tav>
                                        <p:tav tm="100000">
                                          <p:val>
                                            <p:strVal val="#ppt_x"/>
                                          </p:val>
                                        </p:tav>
                                      </p:tavLst>
                                    </p:anim>
                                    <p:anim calcmode="lin" valueType="num">
                                      <p:cBhvr additive="base">
                                        <p:cTn id="14" dur="500" fill="hold"/>
                                        <p:tgtEl>
                                          <p:spTgt spid="1556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61"/>
                                        </p:tgtEl>
                                        <p:attrNameLst>
                                          <p:attrName>style.visibility</p:attrName>
                                        </p:attrNameLst>
                                      </p:cBhvr>
                                      <p:to>
                                        <p:strVal val="visible"/>
                                      </p:to>
                                    </p:set>
                                    <p:anim calcmode="lin" valueType="num">
                                      <p:cBhvr additive="base">
                                        <p:cTn id="19" dur="500" fill="hold"/>
                                        <p:tgtEl>
                                          <p:spTgt spid="155661"/>
                                        </p:tgtEl>
                                        <p:attrNameLst>
                                          <p:attrName>ppt_x</p:attrName>
                                        </p:attrNameLst>
                                      </p:cBhvr>
                                      <p:tavLst>
                                        <p:tav tm="0">
                                          <p:val>
                                            <p:strVal val="0-#ppt_w/2"/>
                                          </p:val>
                                        </p:tav>
                                        <p:tav tm="100000">
                                          <p:val>
                                            <p:strVal val="#ppt_x"/>
                                          </p:val>
                                        </p:tav>
                                      </p:tavLst>
                                    </p:anim>
                                    <p:anim calcmode="lin" valueType="num">
                                      <p:cBhvr additive="base">
                                        <p:cTn id="20" dur="500" fill="hold"/>
                                        <p:tgtEl>
                                          <p:spTgt spid="1556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5667"/>
                                        </p:tgtEl>
                                        <p:attrNameLst>
                                          <p:attrName>style.visibility</p:attrName>
                                        </p:attrNameLst>
                                      </p:cBhvr>
                                      <p:to>
                                        <p:strVal val="visible"/>
                                      </p:to>
                                    </p:set>
                                    <p:anim calcmode="lin" valueType="num">
                                      <p:cBhvr additive="base">
                                        <p:cTn id="25" dur="500" fill="hold"/>
                                        <p:tgtEl>
                                          <p:spTgt spid="155667"/>
                                        </p:tgtEl>
                                        <p:attrNameLst>
                                          <p:attrName>ppt_x</p:attrName>
                                        </p:attrNameLst>
                                      </p:cBhvr>
                                      <p:tavLst>
                                        <p:tav tm="0">
                                          <p:val>
                                            <p:strVal val="0-#ppt_w/2"/>
                                          </p:val>
                                        </p:tav>
                                        <p:tav tm="100000">
                                          <p:val>
                                            <p:strVal val="#ppt_x"/>
                                          </p:val>
                                        </p:tav>
                                      </p:tavLst>
                                    </p:anim>
                                    <p:anim calcmode="lin" valueType="num">
                                      <p:cBhvr additive="base">
                                        <p:cTn id="26" dur="500" fill="hold"/>
                                        <p:tgtEl>
                                          <p:spTgt spid="15566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5656"/>
                                        </p:tgtEl>
                                        <p:attrNameLst>
                                          <p:attrName>style.visibility</p:attrName>
                                        </p:attrNameLst>
                                      </p:cBhvr>
                                      <p:to>
                                        <p:strVal val="visible"/>
                                      </p:to>
                                    </p:set>
                                    <p:anim calcmode="lin" valueType="num">
                                      <p:cBhvr additive="base">
                                        <p:cTn id="37" dur="500" fill="hold"/>
                                        <p:tgtEl>
                                          <p:spTgt spid="155656"/>
                                        </p:tgtEl>
                                        <p:attrNameLst>
                                          <p:attrName>ppt_x</p:attrName>
                                        </p:attrNameLst>
                                      </p:cBhvr>
                                      <p:tavLst>
                                        <p:tav tm="0">
                                          <p:val>
                                            <p:strVal val="0-#ppt_w/2"/>
                                          </p:val>
                                        </p:tav>
                                        <p:tav tm="100000">
                                          <p:val>
                                            <p:strVal val="#ppt_x"/>
                                          </p:val>
                                        </p:tav>
                                      </p:tavLst>
                                    </p:anim>
                                    <p:anim calcmode="lin" valueType="num">
                                      <p:cBhvr additive="base">
                                        <p:cTn id="38" dur="500" fill="hold"/>
                                        <p:tgtEl>
                                          <p:spTgt spid="15565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5662"/>
                                        </p:tgtEl>
                                        <p:attrNameLst>
                                          <p:attrName>style.visibility</p:attrName>
                                        </p:attrNameLst>
                                      </p:cBhvr>
                                      <p:to>
                                        <p:strVal val="visible"/>
                                      </p:to>
                                    </p:set>
                                    <p:anim calcmode="lin" valueType="num">
                                      <p:cBhvr additive="base">
                                        <p:cTn id="43" dur="500" fill="hold"/>
                                        <p:tgtEl>
                                          <p:spTgt spid="155662"/>
                                        </p:tgtEl>
                                        <p:attrNameLst>
                                          <p:attrName>ppt_x</p:attrName>
                                        </p:attrNameLst>
                                      </p:cBhvr>
                                      <p:tavLst>
                                        <p:tav tm="0">
                                          <p:val>
                                            <p:strVal val="0-#ppt_w/2"/>
                                          </p:val>
                                        </p:tav>
                                        <p:tav tm="100000">
                                          <p:val>
                                            <p:strVal val="#ppt_x"/>
                                          </p:val>
                                        </p:tav>
                                      </p:tavLst>
                                    </p:anim>
                                    <p:anim calcmode="lin" valueType="num">
                                      <p:cBhvr additive="base">
                                        <p:cTn id="44" dur="500" fill="hold"/>
                                        <p:tgtEl>
                                          <p:spTgt spid="15566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5670"/>
                                        </p:tgtEl>
                                        <p:attrNameLst>
                                          <p:attrName>style.visibility</p:attrName>
                                        </p:attrNameLst>
                                      </p:cBhvr>
                                      <p:to>
                                        <p:strVal val="visible"/>
                                      </p:to>
                                    </p:set>
                                    <p:anim calcmode="lin" valueType="num">
                                      <p:cBhvr additive="base">
                                        <p:cTn id="49" dur="500" fill="hold"/>
                                        <p:tgtEl>
                                          <p:spTgt spid="155670"/>
                                        </p:tgtEl>
                                        <p:attrNameLst>
                                          <p:attrName>ppt_x</p:attrName>
                                        </p:attrNameLst>
                                      </p:cBhvr>
                                      <p:tavLst>
                                        <p:tav tm="0">
                                          <p:val>
                                            <p:strVal val="0-#ppt_w/2"/>
                                          </p:val>
                                        </p:tav>
                                        <p:tav tm="100000">
                                          <p:val>
                                            <p:strVal val="#ppt_x"/>
                                          </p:val>
                                        </p:tav>
                                      </p:tavLst>
                                    </p:anim>
                                    <p:anim calcmode="lin" valueType="num">
                                      <p:cBhvr additive="base">
                                        <p:cTn id="50" dur="500" fill="hold"/>
                                        <p:tgtEl>
                                          <p:spTgt spid="15567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0-#ppt_w/2"/>
                                          </p:val>
                                        </p:tav>
                                        <p:tav tm="100000">
                                          <p:val>
                                            <p:strVal val="#ppt_x"/>
                                          </p:val>
                                        </p:tav>
                                      </p:tavLst>
                                    </p:anim>
                                    <p:anim calcmode="lin" valueType="num">
                                      <p:cBhvr additive="base">
                                        <p:cTn id="5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5660"/>
                                        </p:tgtEl>
                                        <p:attrNameLst>
                                          <p:attrName>style.visibility</p:attrName>
                                        </p:attrNameLst>
                                      </p:cBhvr>
                                      <p:to>
                                        <p:strVal val="visible"/>
                                      </p:to>
                                    </p:set>
                                    <p:anim calcmode="lin" valueType="num">
                                      <p:cBhvr additive="base">
                                        <p:cTn id="61" dur="500" fill="hold"/>
                                        <p:tgtEl>
                                          <p:spTgt spid="155660"/>
                                        </p:tgtEl>
                                        <p:attrNameLst>
                                          <p:attrName>ppt_x</p:attrName>
                                        </p:attrNameLst>
                                      </p:cBhvr>
                                      <p:tavLst>
                                        <p:tav tm="0">
                                          <p:val>
                                            <p:strVal val="#ppt_x"/>
                                          </p:val>
                                        </p:tav>
                                        <p:tav tm="100000">
                                          <p:val>
                                            <p:strVal val="#ppt_x"/>
                                          </p:val>
                                        </p:tav>
                                      </p:tavLst>
                                    </p:anim>
                                    <p:anim calcmode="lin" valueType="num">
                                      <p:cBhvr additive="base">
                                        <p:cTn id="62" dur="500" fill="hold"/>
                                        <p:tgtEl>
                                          <p:spTgt spid="15566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55666"/>
                                        </p:tgtEl>
                                        <p:attrNameLst>
                                          <p:attrName>style.visibility</p:attrName>
                                        </p:attrNameLst>
                                      </p:cBhvr>
                                      <p:to>
                                        <p:strVal val="visible"/>
                                      </p:to>
                                    </p:set>
                                    <p:anim calcmode="lin" valueType="num">
                                      <p:cBhvr additive="base">
                                        <p:cTn id="67" dur="500" fill="hold"/>
                                        <p:tgtEl>
                                          <p:spTgt spid="155666"/>
                                        </p:tgtEl>
                                        <p:attrNameLst>
                                          <p:attrName>ppt_x</p:attrName>
                                        </p:attrNameLst>
                                      </p:cBhvr>
                                      <p:tavLst>
                                        <p:tav tm="0">
                                          <p:val>
                                            <p:strVal val="1+#ppt_w/2"/>
                                          </p:val>
                                        </p:tav>
                                        <p:tav tm="100000">
                                          <p:val>
                                            <p:strVal val="#ppt_x"/>
                                          </p:val>
                                        </p:tav>
                                      </p:tavLst>
                                    </p:anim>
                                    <p:anim calcmode="lin" valueType="num">
                                      <p:cBhvr additive="base">
                                        <p:cTn id="68" dur="500" fill="hold"/>
                                        <p:tgtEl>
                                          <p:spTgt spid="15566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55674"/>
                                        </p:tgtEl>
                                        <p:attrNameLst>
                                          <p:attrName>style.visibility</p:attrName>
                                        </p:attrNameLst>
                                      </p:cBhvr>
                                      <p:to>
                                        <p:strVal val="visible"/>
                                      </p:to>
                                    </p:set>
                                    <p:anim calcmode="lin" valueType="num">
                                      <p:cBhvr additive="base">
                                        <p:cTn id="73" dur="500" fill="hold"/>
                                        <p:tgtEl>
                                          <p:spTgt spid="155674"/>
                                        </p:tgtEl>
                                        <p:attrNameLst>
                                          <p:attrName>ppt_x</p:attrName>
                                        </p:attrNameLst>
                                      </p:cBhvr>
                                      <p:tavLst>
                                        <p:tav tm="0">
                                          <p:val>
                                            <p:strVal val="0-#ppt_w/2"/>
                                          </p:val>
                                        </p:tav>
                                        <p:tav tm="100000">
                                          <p:val>
                                            <p:strVal val="#ppt_x"/>
                                          </p:val>
                                        </p:tav>
                                      </p:tavLst>
                                    </p:anim>
                                    <p:anim calcmode="lin" valueType="num">
                                      <p:cBhvr additive="base">
                                        <p:cTn id="74" dur="500" fill="hold"/>
                                        <p:tgtEl>
                                          <p:spTgt spid="155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nimBg="1"/>
      <p:bldP spid="155653" grpId="0" animBg="1"/>
      <p:bldP spid="155656" grpId="0" animBg="1"/>
      <p:bldP spid="155660" grpId="0" animBg="1"/>
      <p:bldP spid="155661" grpId="0" animBg="1"/>
      <p:bldP spid="155662" grpId="0" animBg="1"/>
      <p:bldP spid="155666" grpId="0" animBg="1"/>
      <p:bldP spid="155667" grpId="0"/>
      <p:bldP spid="155670" grpId="0"/>
      <p:bldP spid="15567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FDB661-0182-4674-ADD1-3869223EFA6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18787"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F20E95-BB17-489B-BE46-9CEA3FC770BA}"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71</a:t>
            </a:fld>
            <a:endParaRPr kumimoji="0" lang="en-US" altLang="zh-CN" sz="1400">
              <a:latin typeface="Tahoma" panose="020B0604030504040204" pitchFamily="34" charset="0"/>
              <a:ea typeface="宋体" panose="02010600030101010101" pitchFamily="2" charset="-122"/>
            </a:endParaRPr>
          </a:p>
        </p:txBody>
      </p:sp>
      <p:sp>
        <p:nvSpPr>
          <p:cNvPr id="11878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二元语义网络表示</a:t>
            </a:r>
            <a:r>
              <a:rPr lang="zh-CN" altLang="en-US" dirty="0"/>
              <a:t> </a:t>
            </a:r>
            <a:endParaRPr lang="zh-CN" altLang="en-US" sz="2400" dirty="0">
              <a:solidFill>
                <a:srgbClr val="000000"/>
              </a:solidFill>
              <a:ea typeface="华文新魏" panose="02010800040101010101" pitchFamily="2" charset="-122"/>
            </a:endParaRPr>
          </a:p>
        </p:txBody>
      </p:sp>
      <p:sp>
        <p:nvSpPr>
          <p:cNvPr id="118789" name="Rectangle 3"/>
          <p:cNvSpPr>
            <a:spLocks noGrp="1" noChangeArrowheads="1"/>
          </p:cNvSpPr>
          <p:nvPr>
            <p:ph type="body" idx="1"/>
          </p:nvPr>
        </p:nvSpPr>
        <p:spPr>
          <a:xfrm>
            <a:off x="1153160" y="1254125"/>
            <a:ext cx="1371600" cy="420688"/>
          </a:xfrm>
        </p:spPr>
        <p:txBody>
          <a:bodyPr/>
          <a:lstStyle/>
          <a:p>
            <a:pPr eaLnBrk="1" hangingPunct="1">
              <a:lnSpc>
                <a:spcPct val="90000"/>
              </a:lnSpc>
            </a:pPr>
            <a:r>
              <a:rPr lang="zh-CN" altLang="en-US" sz="2400" dirty="0">
                <a:solidFill>
                  <a:srgbClr val="000000"/>
                </a:solidFill>
              </a:rPr>
              <a:t>例</a:t>
            </a:r>
            <a:r>
              <a:rPr lang="en-US" altLang="zh-CN" sz="2400" dirty="0">
                <a:solidFill>
                  <a:srgbClr val="000000"/>
                </a:solidFill>
              </a:rPr>
              <a:t>2</a:t>
            </a:r>
          </a:p>
        </p:txBody>
      </p:sp>
      <p:grpSp>
        <p:nvGrpSpPr>
          <p:cNvPr id="118790" name="Group 11"/>
          <p:cNvGrpSpPr>
            <a:grpSpLocks/>
          </p:cNvGrpSpPr>
          <p:nvPr/>
        </p:nvGrpSpPr>
        <p:grpSpPr bwMode="auto">
          <a:xfrm>
            <a:off x="3432175" y="2852739"/>
            <a:ext cx="4495800" cy="561975"/>
            <a:chOff x="1112" y="1536"/>
            <a:chExt cx="2832" cy="354"/>
          </a:xfrm>
        </p:grpSpPr>
        <p:sp>
          <p:nvSpPr>
            <p:cNvPr id="118800" name="Rectangle 4"/>
            <p:cNvSpPr>
              <a:spLocks noChangeArrowheads="1"/>
            </p:cNvSpPr>
            <p:nvPr/>
          </p:nvSpPr>
          <p:spPr bwMode="auto">
            <a:xfrm>
              <a:off x="2208" y="1632"/>
              <a:ext cx="67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18801" name="Rectangle 5"/>
            <p:cNvSpPr>
              <a:spLocks noChangeArrowheads="1"/>
            </p:cNvSpPr>
            <p:nvPr/>
          </p:nvSpPr>
          <p:spPr bwMode="auto">
            <a:xfrm>
              <a:off x="1112" y="1632"/>
              <a:ext cx="66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xiaoyan</a:t>
              </a:r>
            </a:p>
          </p:txBody>
        </p:sp>
        <p:sp>
          <p:nvSpPr>
            <p:cNvPr id="118802" name="Rectangle 6"/>
            <p:cNvSpPr>
              <a:spLocks noChangeArrowheads="1"/>
            </p:cNvSpPr>
            <p:nvPr/>
          </p:nvSpPr>
          <p:spPr bwMode="auto">
            <a:xfrm>
              <a:off x="3549" y="1632"/>
              <a:ext cx="39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18803" name="Line 7"/>
            <p:cNvSpPr>
              <a:spLocks noChangeShapeType="1"/>
            </p:cNvSpPr>
            <p:nvPr/>
          </p:nvSpPr>
          <p:spPr bwMode="auto">
            <a:xfrm>
              <a:off x="1776" y="1776"/>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4" name="Line 8"/>
            <p:cNvSpPr>
              <a:spLocks noChangeShapeType="1"/>
            </p:cNvSpPr>
            <p:nvPr/>
          </p:nvSpPr>
          <p:spPr bwMode="auto">
            <a:xfrm>
              <a:off x="2880" y="1776"/>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805" name="Text Box 9"/>
            <p:cNvSpPr txBox="1">
              <a:spLocks noChangeArrowheads="1"/>
            </p:cNvSpPr>
            <p:nvPr/>
          </p:nvSpPr>
          <p:spPr bwMode="auto">
            <a:xfrm>
              <a:off x="1824" y="15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8806" name="Text Box 10"/>
            <p:cNvSpPr txBox="1">
              <a:spLocks noChangeArrowheads="1"/>
            </p:cNvSpPr>
            <p:nvPr/>
          </p:nvSpPr>
          <p:spPr bwMode="auto">
            <a:xfrm>
              <a:off x="3072" y="153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grpSp>
        <p:nvGrpSpPr>
          <p:cNvPr id="3" name="Group 44"/>
          <p:cNvGrpSpPr>
            <a:grpSpLocks/>
          </p:cNvGrpSpPr>
          <p:nvPr/>
        </p:nvGrpSpPr>
        <p:grpSpPr bwMode="auto">
          <a:xfrm>
            <a:off x="3733801" y="3429001"/>
            <a:ext cx="2284413" cy="638175"/>
            <a:chOff x="1392" y="2160"/>
            <a:chExt cx="1439" cy="402"/>
          </a:xfrm>
        </p:grpSpPr>
        <p:sp>
          <p:nvSpPr>
            <p:cNvPr id="118796" name="Rectangle 12"/>
            <p:cNvSpPr>
              <a:spLocks noChangeArrowheads="1"/>
            </p:cNvSpPr>
            <p:nvPr/>
          </p:nvSpPr>
          <p:spPr bwMode="auto">
            <a:xfrm>
              <a:off x="2264" y="2304"/>
              <a:ext cx="5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nest-1</a:t>
              </a:r>
            </a:p>
          </p:txBody>
        </p:sp>
        <p:sp>
          <p:nvSpPr>
            <p:cNvPr id="118797" name="Line 17"/>
            <p:cNvSpPr>
              <a:spLocks noChangeShapeType="1"/>
            </p:cNvSpPr>
            <p:nvPr/>
          </p:nvSpPr>
          <p:spPr bwMode="auto">
            <a:xfrm>
              <a:off x="1392" y="216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8" name="Line 18"/>
            <p:cNvSpPr>
              <a:spLocks noChangeShapeType="1"/>
            </p:cNvSpPr>
            <p:nvPr/>
          </p:nvSpPr>
          <p:spPr bwMode="auto">
            <a:xfrm>
              <a:off x="1392" y="2448"/>
              <a:ext cx="8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9" name="Text Box 22"/>
            <p:cNvSpPr txBox="1">
              <a:spLocks noChangeArrowheads="1"/>
            </p:cNvSpPr>
            <p:nvPr/>
          </p:nvSpPr>
          <p:spPr bwMode="auto">
            <a:xfrm>
              <a:off x="1632" y="220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owns</a:t>
              </a:r>
              <a:endParaRPr lang="en-US" altLang="zh-CN" sz="3200">
                <a:latin typeface="Tahoma" panose="020B0604030504040204" pitchFamily="34" charset="0"/>
                <a:ea typeface="宋体" panose="02010600030101010101" pitchFamily="2" charset="-122"/>
              </a:endParaRPr>
            </a:p>
          </p:txBody>
        </p:sp>
      </p:grpSp>
      <p:grpSp>
        <p:nvGrpSpPr>
          <p:cNvPr id="4" name="Group 53"/>
          <p:cNvGrpSpPr>
            <a:grpSpLocks/>
          </p:cNvGrpSpPr>
          <p:nvPr/>
        </p:nvGrpSpPr>
        <p:grpSpPr bwMode="auto">
          <a:xfrm>
            <a:off x="6024563" y="3573464"/>
            <a:ext cx="1744662" cy="561975"/>
            <a:chOff x="2835" y="2208"/>
            <a:chExt cx="1099" cy="354"/>
          </a:xfrm>
        </p:grpSpPr>
        <p:sp>
          <p:nvSpPr>
            <p:cNvPr id="118793" name="Rectangle 13"/>
            <p:cNvSpPr>
              <a:spLocks noChangeArrowheads="1"/>
            </p:cNvSpPr>
            <p:nvPr/>
          </p:nvSpPr>
          <p:spPr bwMode="auto">
            <a:xfrm>
              <a:off x="3512" y="2304"/>
              <a:ext cx="42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nest</a:t>
              </a:r>
            </a:p>
          </p:txBody>
        </p:sp>
        <p:sp>
          <p:nvSpPr>
            <p:cNvPr id="118794" name="Line 50"/>
            <p:cNvSpPr>
              <a:spLocks noChangeShapeType="1"/>
            </p:cNvSpPr>
            <p:nvPr/>
          </p:nvSpPr>
          <p:spPr bwMode="auto">
            <a:xfrm>
              <a:off x="2835" y="2432"/>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8795" name="Text Box 51"/>
            <p:cNvSpPr txBox="1">
              <a:spLocks noChangeArrowheads="1"/>
            </p:cNvSpPr>
            <p:nvPr/>
          </p:nvSpPr>
          <p:spPr bwMode="auto">
            <a:xfrm>
              <a:off x="3024" y="220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4436838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5BEB0E-159E-4150-BF5A-D3736B79A2C3}"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19811"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A7872F-7211-45E3-A543-D611476166F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72</a:t>
            </a:fld>
            <a:endParaRPr kumimoji="0" lang="en-US" altLang="zh-CN" sz="1400">
              <a:latin typeface="Tahoma" panose="020B0604030504040204" pitchFamily="34" charset="0"/>
              <a:ea typeface="宋体" panose="02010600030101010101" pitchFamily="2" charset="-122"/>
            </a:endParaRPr>
          </a:p>
        </p:txBody>
      </p:sp>
      <p:sp>
        <p:nvSpPr>
          <p:cNvPr id="11981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二元语义网络表示</a:t>
            </a:r>
            <a:r>
              <a:rPr lang="zh-CN" altLang="en-US" dirty="0"/>
              <a:t> </a:t>
            </a:r>
            <a:endParaRPr lang="zh-CN" altLang="en-US" sz="2400" dirty="0">
              <a:solidFill>
                <a:srgbClr val="000000"/>
              </a:solidFill>
              <a:ea typeface="华文新魏" panose="02010800040101010101" pitchFamily="2" charset="-122"/>
            </a:endParaRPr>
          </a:p>
        </p:txBody>
      </p:sp>
      <p:sp>
        <p:nvSpPr>
          <p:cNvPr id="119813" name="Rectangle 3"/>
          <p:cNvSpPr>
            <a:spLocks noGrp="1" noChangeArrowheads="1"/>
          </p:cNvSpPr>
          <p:nvPr>
            <p:ph type="body" idx="1"/>
          </p:nvPr>
        </p:nvSpPr>
        <p:spPr>
          <a:xfrm>
            <a:off x="1143000" y="1290638"/>
            <a:ext cx="1752600" cy="457200"/>
          </a:xfrm>
        </p:spPr>
        <p:txBody>
          <a:bodyPr/>
          <a:lstStyle/>
          <a:p>
            <a:pPr eaLnBrk="1" hangingPunct="1"/>
            <a:r>
              <a:rPr lang="zh-CN" altLang="en-US" sz="2400" dirty="0">
                <a:solidFill>
                  <a:srgbClr val="000000"/>
                </a:solidFill>
              </a:rPr>
              <a:t>例</a:t>
            </a:r>
            <a:r>
              <a:rPr lang="en-US" altLang="zh-CN" sz="2400" dirty="0">
                <a:solidFill>
                  <a:srgbClr val="000000"/>
                </a:solidFill>
              </a:rPr>
              <a:t>2</a:t>
            </a:r>
          </a:p>
        </p:txBody>
      </p:sp>
      <p:grpSp>
        <p:nvGrpSpPr>
          <p:cNvPr id="2" name="Group 4"/>
          <p:cNvGrpSpPr>
            <a:grpSpLocks/>
          </p:cNvGrpSpPr>
          <p:nvPr/>
        </p:nvGrpSpPr>
        <p:grpSpPr bwMode="auto">
          <a:xfrm>
            <a:off x="3429000" y="2362201"/>
            <a:ext cx="4495800" cy="561975"/>
            <a:chOff x="1112" y="1536"/>
            <a:chExt cx="2832" cy="354"/>
          </a:xfrm>
        </p:grpSpPr>
        <p:sp>
          <p:nvSpPr>
            <p:cNvPr id="119851" name="Rectangle 5"/>
            <p:cNvSpPr>
              <a:spLocks noChangeArrowheads="1"/>
            </p:cNvSpPr>
            <p:nvPr/>
          </p:nvSpPr>
          <p:spPr bwMode="auto">
            <a:xfrm>
              <a:off x="2208" y="1632"/>
              <a:ext cx="67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swallow</a:t>
              </a:r>
            </a:p>
          </p:txBody>
        </p:sp>
        <p:sp>
          <p:nvSpPr>
            <p:cNvPr id="119852" name="Rectangle 6"/>
            <p:cNvSpPr>
              <a:spLocks noChangeArrowheads="1"/>
            </p:cNvSpPr>
            <p:nvPr/>
          </p:nvSpPr>
          <p:spPr bwMode="auto">
            <a:xfrm>
              <a:off x="1112" y="1632"/>
              <a:ext cx="66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xiaoyan</a:t>
              </a:r>
            </a:p>
          </p:txBody>
        </p:sp>
        <p:sp>
          <p:nvSpPr>
            <p:cNvPr id="119853" name="Rectangle 7"/>
            <p:cNvSpPr>
              <a:spLocks noChangeArrowheads="1"/>
            </p:cNvSpPr>
            <p:nvPr/>
          </p:nvSpPr>
          <p:spPr bwMode="auto">
            <a:xfrm>
              <a:off x="3549" y="1632"/>
              <a:ext cx="39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19854" name="Line 8"/>
            <p:cNvSpPr>
              <a:spLocks noChangeShapeType="1"/>
            </p:cNvSpPr>
            <p:nvPr/>
          </p:nvSpPr>
          <p:spPr bwMode="auto">
            <a:xfrm>
              <a:off x="1776" y="1776"/>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55" name="Line 9"/>
            <p:cNvSpPr>
              <a:spLocks noChangeShapeType="1"/>
            </p:cNvSpPr>
            <p:nvPr/>
          </p:nvSpPr>
          <p:spPr bwMode="auto">
            <a:xfrm>
              <a:off x="2880" y="1776"/>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56" name="Text Box 10"/>
            <p:cNvSpPr txBox="1">
              <a:spLocks noChangeArrowheads="1"/>
            </p:cNvSpPr>
            <p:nvPr/>
          </p:nvSpPr>
          <p:spPr bwMode="auto">
            <a:xfrm>
              <a:off x="1824" y="15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9857" name="Text Box 11"/>
            <p:cNvSpPr txBox="1">
              <a:spLocks noChangeArrowheads="1"/>
            </p:cNvSpPr>
            <p:nvPr/>
          </p:nvSpPr>
          <p:spPr bwMode="auto">
            <a:xfrm>
              <a:off x="3072" y="153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
        <p:nvSpPr>
          <p:cNvPr id="158735" name="Rectangle 15"/>
          <p:cNvSpPr>
            <a:spLocks noChangeArrowheads="1"/>
          </p:cNvSpPr>
          <p:nvPr/>
        </p:nvSpPr>
        <p:spPr bwMode="auto">
          <a:xfrm>
            <a:off x="3517900" y="3429001"/>
            <a:ext cx="8953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own-1</a:t>
            </a:r>
          </a:p>
        </p:txBody>
      </p:sp>
      <p:sp>
        <p:nvSpPr>
          <p:cNvPr id="158742" name="Rectangle 22"/>
          <p:cNvSpPr>
            <a:spLocks noChangeArrowheads="1"/>
          </p:cNvSpPr>
          <p:nvPr/>
        </p:nvSpPr>
        <p:spPr bwMode="auto">
          <a:xfrm>
            <a:off x="3276601" y="5867401"/>
            <a:ext cx="13430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ownership</a:t>
            </a:r>
          </a:p>
        </p:txBody>
      </p:sp>
      <p:sp>
        <p:nvSpPr>
          <p:cNvPr id="158743" name="Rectangle 23"/>
          <p:cNvSpPr>
            <a:spLocks noChangeArrowheads="1"/>
          </p:cNvSpPr>
          <p:nvPr/>
        </p:nvSpPr>
        <p:spPr bwMode="auto">
          <a:xfrm>
            <a:off x="5410201" y="5867401"/>
            <a:ext cx="11525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situation</a:t>
            </a:r>
          </a:p>
        </p:txBody>
      </p:sp>
      <p:sp>
        <p:nvSpPr>
          <p:cNvPr id="158745" name="Line 25"/>
          <p:cNvSpPr>
            <a:spLocks noChangeShapeType="1"/>
          </p:cNvSpPr>
          <p:nvPr/>
        </p:nvSpPr>
        <p:spPr bwMode="auto">
          <a:xfrm flipV="1">
            <a:off x="3962400" y="2895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19" name="Text Box 34"/>
          <p:cNvSpPr txBox="1">
            <a:spLocks noChangeArrowheads="1"/>
          </p:cNvSpPr>
          <p:nvPr/>
        </p:nvSpPr>
        <p:spPr bwMode="auto">
          <a:xfrm>
            <a:off x="6629400" y="3200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zh-CN" sz="3200">
              <a:latin typeface="Tahoma" panose="020B0604030504040204" pitchFamily="34" charset="0"/>
              <a:ea typeface="宋体" panose="02010600030101010101" pitchFamily="2" charset="-122"/>
            </a:endParaRPr>
          </a:p>
        </p:txBody>
      </p:sp>
      <p:grpSp>
        <p:nvGrpSpPr>
          <p:cNvPr id="3" name="Group 65"/>
          <p:cNvGrpSpPr>
            <a:grpSpLocks/>
          </p:cNvGrpSpPr>
          <p:nvPr/>
        </p:nvGrpSpPr>
        <p:grpSpPr bwMode="auto">
          <a:xfrm>
            <a:off x="4440239" y="3284539"/>
            <a:ext cx="3621087" cy="561975"/>
            <a:chOff x="2608" y="1933"/>
            <a:chExt cx="2281" cy="354"/>
          </a:xfrm>
        </p:grpSpPr>
        <p:sp>
          <p:nvSpPr>
            <p:cNvPr id="119844" name="Line 27"/>
            <p:cNvSpPr>
              <a:spLocks noChangeShapeType="1"/>
            </p:cNvSpPr>
            <p:nvPr/>
          </p:nvSpPr>
          <p:spPr bwMode="auto">
            <a:xfrm>
              <a:off x="2608" y="2160"/>
              <a:ext cx="57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9845" name="Group 63"/>
            <p:cNvGrpSpPr>
              <a:grpSpLocks/>
            </p:cNvGrpSpPr>
            <p:nvPr/>
          </p:nvGrpSpPr>
          <p:grpSpPr bwMode="auto">
            <a:xfrm>
              <a:off x="2608" y="1933"/>
              <a:ext cx="2281" cy="354"/>
              <a:chOff x="1824" y="2064"/>
              <a:chExt cx="2281" cy="354"/>
            </a:xfrm>
          </p:grpSpPr>
          <p:sp>
            <p:nvSpPr>
              <p:cNvPr id="119846" name="Rectangle 12"/>
              <p:cNvSpPr>
                <a:spLocks noChangeArrowheads="1"/>
              </p:cNvSpPr>
              <p:nvPr/>
            </p:nvSpPr>
            <p:spPr bwMode="auto">
              <a:xfrm>
                <a:off x="2408" y="2160"/>
                <a:ext cx="5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nest-1</a:t>
                </a:r>
              </a:p>
            </p:txBody>
          </p:sp>
          <p:sp>
            <p:nvSpPr>
              <p:cNvPr id="119847" name="Rectangle 13"/>
              <p:cNvSpPr>
                <a:spLocks noChangeArrowheads="1"/>
              </p:cNvSpPr>
              <p:nvPr/>
            </p:nvSpPr>
            <p:spPr bwMode="auto">
              <a:xfrm>
                <a:off x="3683" y="2160"/>
                <a:ext cx="42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nest</a:t>
                </a:r>
              </a:p>
            </p:txBody>
          </p:sp>
          <p:sp>
            <p:nvSpPr>
              <p:cNvPr id="119848" name="Line 28"/>
              <p:cNvSpPr>
                <a:spLocks noChangeShapeType="1"/>
              </p:cNvSpPr>
              <p:nvPr/>
            </p:nvSpPr>
            <p:spPr bwMode="auto">
              <a:xfrm>
                <a:off x="2976" y="2304"/>
                <a:ext cx="72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49" name="Text Box 36"/>
              <p:cNvSpPr txBox="1">
                <a:spLocks noChangeArrowheads="1"/>
              </p:cNvSpPr>
              <p:nvPr/>
            </p:nvSpPr>
            <p:spPr bwMode="auto">
              <a:xfrm>
                <a:off x="3120" y="2064"/>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9850" name="Text Box 37"/>
              <p:cNvSpPr txBox="1">
                <a:spLocks noChangeArrowheads="1"/>
              </p:cNvSpPr>
              <p:nvPr/>
            </p:nvSpPr>
            <p:spPr bwMode="auto">
              <a:xfrm>
                <a:off x="1824" y="206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ownee</a:t>
                </a:r>
              </a:p>
            </p:txBody>
          </p:sp>
        </p:grpSp>
      </p:grpSp>
      <p:sp>
        <p:nvSpPr>
          <p:cNvPr id="158759" name="Text Box 39"/>
          <p:cNvSpPr txBox="1">
            <a:spLocks noChangeArrowheads="1"/>
          </p:cNvSpPr>
          <p:nvPr/>
        </p:nvSpPr>
        <p:spPr bwMode="auto">
          <a:xfrm>
            <a:off x="2895600" y="2971801"/>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owner</a:t>
            </a:r>
            <a:endParaRPr lang="en-US" altLang="zh-CN" sz="3200">
              <a:latin typeface="Tahoma" panose="020B0604030504040204" pitchFamily="34" charset="0"/>
              <a:ea typeface="宋体" panose="02010600030101010101" pitchFamily="2" charset="-122"/>
            </a:endParaRPr>
          </a:p>
        </p:txBody>
      </p:sp>
      <p:sp>
        <p:nvSpPr>
          <p:cNvPr id="158761" name="Line 41"/>
          <p:cNvSpPr>
            <a:spLocks noChangeShapeType="1"/>
          </p:cNvSpPr>
          <p:nvPr/>
        </p:nvSpPr>
        <p:spPr bwMode="auto">
          <a:xfrm>
            <a:off x="3810000" y="3810000"/>
            <a:ext cx="0" cy="2057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8762" name="Line 42"/>
          <p:cNvSpPr>
            <a:spLocks noChangeShapeType="1"/>
          </p:cNvSpPr>
          <p:nvPr/>
        </p:nvSpPr>
        <p:spPr bwMode="auto">
          <a:xfrm>
            <a:off x="4648200" y="6096000"/>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8773" name="Text Box 53"/>
          <p:cNvSpPr txBox="1">
            <a:spLocks noChangeArrowheads="1"/>
          </p:cNvSpPr>
          <p:nvPr/>
        </p:nvSpPr>
        <p:spPr bwMode="auto">
          <a:xfrm>
            <a:off x="4724400" y="5638801"/>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58774" name="Text Box 54"/>
          <p:cNvSpPr txBox="1">
            <a:spLocks noChangeArrowheads="1"/>
          </p:cNvSpPr>
          <p:nvPr/>
        </p:nvSpPr>
        <p:spPr bwMode="auto">
          <a:xfrm>
            <a:off x="3124200" y="4876801"/>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nvGrpSpPr>
          <p:cNvPr id="5" name="Group 67"/>
          <p:cNvGrpSpPr>
            <a:grpSpLocks/>
          </p:cNvGrpSpPr>
          <p:nvPr/>
        </p:nvGrpSpPr>
        <p:grpSpPr bwMode="auto">
          <a:xfrm>
            <a:off x="4295776" y="3860801"/>
            <a:ext cx="3933825" cy="866775"/>
            <a:chOff x="2426" y="2296"/>
            <a:chExt cx="2478" cy="546"/>
          </a:xfrm>
        </p:grpSpPr>
        <p:sp>
          <p:nvSpPr>
            <p:cNvPr id="119836" name="Line 46"/>
            <p:cNvSpPr>
              <a:spLocks noChangeShapeType="1"/>
            </p:cNvSpPr>
            <p:nvPr/>
          </p:nvSpPr>
          <p:spPr bwMode="auto">
            <a:xfrm>
              <a:off x="2426" y="2704"/>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9837" name="Group 66"/>
            <p:cNvGrpSpPr>
              <a:grpSpLocks/>
            </p:cNvGrpSpPr>
            <p:nvPr/>
          </p:nvGrpSpPr>
          <p:grpSpPr bwMode="auto">
            <a:xfrm>
              <a:off x="2426" y="2296"/>
              <a:ext cx="2478" cy="546"/>
              <a:chOff x="1728" y="2400"/>
              <a:chExt cx="2478" cy="546"/>
            </a:xfrm>
          </p:grpSpPr>
          <p:sp>
            <p:nvSpPr>
              <p:cNvPr id="119838" name="Rectangle 16"/>
              <p:cNvSpPr>
                <a:spLocks noChangeArrowheads="1"/>
              </p:cNvSpPr>
              <p:nvPr/>
            </p:nvSpPr>
            <p:spPr bwMode="auto">
              <a:xfrm>
                <a:off x="2400" y="2688"/>
                <a:ext cx="555"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spring</a:t>
                </a:r>
              </a:p>
            </p:txBody>
          </p:sp>
          <p:sp>
            <p:nvSpPr>
              <p:cNvPr id="119839" name="Rectangle 17"/>
              <p:cNvSpPr>
                <a:spLocks noChangeArrowheads="1"/>
              </p:cNvSpPr>
              <p:nvPr/>
            </p:nvSpPr>
            <p:spPr bwMode="auto">
              <a:xfrm>
                <a:off x="3773" y="2688"/>
                <a:ext cx="4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time</a:t>
                </a:r>
              </a:p>
            </p:txBody>
          </p:sp>
          <p:sp>
            <p:nvSpPr>
              <p:cNvPr id="119840" name="Line 45"/>
              <p:cNvSpPr>
                <a:spLocks noChangeShapeType="1"/>
              </p:cNvSpPr>
              <p:nvPr/>
            </p:nvSpPr>
            <p:spPr bwMode="auto">
              <a:xfrm>
                <a:off x="1728" y="2400"/>
                <a:ext cx="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41" name="Line 48"/>
              <p:cNvSpPr>
                <a:spLocks noChangeShapeType="1"/>
              </p:cNvSpPr>
              <p:nvPr/>
            </p:nvSpPr>
            <p:spPr bwMode="auto">
              <a:xfrm>
                <a:off x="2976" y="2784"/>
                <a:ext cx="81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42" name="Text Box 51"/>
              <p:cNvSpPr txBox="1">
                <a:spLocks noChangeArrowheads="1"/>
              </p:cNvSpPr>
              <p:nvPr/>
            </p:nvSpPr>
            <p:spPr bwMode="auto">
              <a:xfrm>
                <a:off x="3168" y="249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9843" name="Text Box 55"/>
              <p:cNvSpPr txBox="1">
                <a:spLocks noChangeArrowheads="1"/>
              </p:cNvSpPr>
              <p:nvPr/>
            </p:nvSpPr>
            <p:spPr bwMode="auto">
              <a:xfrm>
                <a:off x="1776" y="2544"/>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starttime</a:t>
                </a:r>
                <a:endParaRPr lang="en-US" altLang="zh-CN" sz="3200">
                  <a:latin typeface="Tahoma" panose="020B0604030504040204" pitchFamily="34" charset="0"/>
                  <a:ea typeface="宋体" panose="02010600030101010101" pitchFamily="2" charset="-122"/>
                </a:endParaRPr>
              </a:p>
            </p:txBody>
          </p:sp>
        </p:grpSp>
      </p:grpSp>
      <p:grpSp>
        <p:nvGrpSpPr>
          <p:cNvPr id="7" name="Group 76"/>
          <p:cNvGrpSpPr>
            <a:grpSpLocks/>
          </p:cNvGrpSpPr>
          <p:nvPr/>
        </p:nvGrpSpPr>
        <p:grpSpPr bwMode="auto">
          <a:xfrm>
            <a:off x="4114800" y="3810001"/>
            <a:ext cx="3657600" cy="1552575"/>
            <a:chOff x="1632" y="2400"/>
            <a:chExt cx="2304" cy="978"/>
          </a:xfrm>
        </p:grpSpPr>
        <p:sp>
          <p:nvSpPr>
            <p:cNvPr id="119828" name="Line 49"/>
            <p:cNvSpPr>
              <a:spLocks noChangeShapeType="1"/>
            </p:cNvSpPr>
            <p:nvPr/>
          </p:nvSpPr>
          <p:spPr bwMode="auto">
            <a:xfrm>
              <a:off x="2976" y="3264"/>
              <a:ext cx="9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19829" name="Group 75"/>
            <p:cNvGrpSpPr>
              <a:grpSpLocks/>
            </p:cNvGrpSpPr>
            <p:nvPr/>
          </p:nvGrpSpPr>
          <p:grpSpPr bwMode="auto">
            <a:xfrm>
              <a:off x="1632" y="2400"/>
              <a:ext cx="2304" cy="978"/>
              <a:chOff x="1632" y="2400"/>
              <a:chExt cx="2304" cy="978"/>
            </a:xfrm>
          </p:grpSpPr>
          <p:sp>
            <p:nvSpPr>
              <p:cNvPr id="119830" name="Rectangle 19"/>
              <p:cNvSpPr>
                <a:spLocks noChangeArrowheads="1"/>
              </p:cNvSpPr>
              <p:nvPr/>
            </p:nvSpPr>
            <p:spPr bwMode="auto">
              <a:xfrm>
                <a:off x="2448" y="3120"/>
                <a:ext cx="50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fall</a:t>
                </a:r>
              </a:p>
            </p:txBody>
          </p:sp>
          <p:sp>
            <p:nvSpPr>
              <p:cNvPr id="119831" name="Line 43"/>
              <p:cNvSpPr>
                <a:spLocks noChangeShapeType="1"/>
              </p:cNvSpPr>
              <p:nvPr/>
            </p:nvSpPr>
            <p:spPr bwMode="auto">
              <a:xfrm>
                <a:off x="1632" y="2400"/>
                <a:ext cx="0"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32" name="Line 44"/>
              <p:cNvSpPr>
                <a:spLocks noChangeShapeType="1"/>
              </p:cNvSpPr>
              <p:nvPr/>
            </p:nvSpPr>
            <p:spPr bwMode="auto">
              <a:xfrm>
                <a:off x="1632" y="3216"/>
                <a:ext cx="81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33" name="Line 50"/>
              <p:cNvSpPr>
                <a:spLocks noChangeShapeType="1"/>
              </p:cNvSpPr>
              <p:nvPr/>
            </p:nvSpPr>
            <p:spPr bwMode="auto">
              <a:xfrm flipV="1">
                <a:off x="3936" y="2928"/>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9834" name="Text Box 52"/>
              <p:cNvSpPr txBox="1">
                <a:spLocks noChangeArrowheads="1"/>
              </p:cNvSpPr>
              <p:nvPr/>
            </p:nvSpPr>
            <p:spPr bwMode="auto">
              <a:xfrm>
                <a:off x="3168" y="297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19835" name="Text Box 56"/>
              <p:cNvSpPr txBox="1">
                <a:spLocks noChangeArrowheads="1"/>
              </p:cNvSpPr>
              <p:nvPr/>
            </p:nvSpPr>
            <p:spPr bwMode="auto">
              <a:xfrm>
                <a:off x="1680" y="2928"/>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endtime</a:t>
                </a:r>
                <a:endParaRPr lang="en-US" altLang="zh-CN" sz="3200">
                  <a:latin typeface="Tahoma" panose="020B0604030504040204" pitchFamily="34" charset="0"/>
                  <a:ea typeface="宋体" panose="02010600030101010101" pitchFamily="2" charset="-122"/>
                </a:endParaRPr>
              </a:p>
            </p:txBody>
          </p:sp>
        </p:grpSp>
      </p:grpSp>
    </p:spTree>
    <p:extLst>
      <p:ext uri="{BB962C8B-B14F-4D97-AF65-F5344CB8AC3E}">
        <p14:creationId xmlns:p14="http://schemas.microsoft.com/office/powerpoint/2010/main" val="130385556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874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876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87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874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876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8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42" grpId="0" animBg="1"/>
      <p:bldP spid="158743" grpId="0" animBg="1"/>
      <p:bldP spid="158745" grpId="0" animBg="1"/>
      <p:bldP spid="158759" grpId="0"/>
      <p:bldP spid="158761" grpId="0" animBg="1"/>
      <p:bldP spid="158762" grpId="0" animBg="1"/>
      <p:bldP spid="158773" grpId="0"/>
      <p:bldP spid="15877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689EB0D-9401-41F2-87A9-AD449CEF73D3}"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0835"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35A56A-EB57-40E1-BDF4-2A1778DC725A}"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73</a:t>
            </a:fld>
            <a:endParaRPr kumimoji="0" lang="en-US" altLang="zh-CN" sz="1400">
              <a:latin typeface="Tahoma" panose="020B0604030504040204" pitchFamily="34" charset="0"/>
              <a:ea typeface="宋体" panose="02010600030101010101" pitchFamily="2" charset="-122"/>
            </a:endParaRPr>
          </a:p>
        </p:txBody>
      </p:sp>
      <p:sp>
        <p:nvSpPr>
          <p:cNvPr id="120836"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二元语义网络表示</a:t>
            </a:r>
            <a:r>
              <a:rPr lang="zh-CN" altLang="en-US" dirty="0"/>
              <a:t> </a:t>
            </a:r>
            <a:endParaRPr lang="zh-CN" altLang="en-US" sz="2400" dirty="0">
              <a:solidFill>
                <a:srgbClr val="000000"/>
              </a:solidFill>
              <a:ea typeface="华文新魏" panose="02010800040101010101" pitchFamily="2" charset="-122"/>
            </a:endParaRPr>
          </a:p>
        </p:txBody>
      </p:sp>
      <p:sp>
        <p:nvSpPr>
          <p:cNvPr id="120837" name="Rectangle 3"/>
          <p:cNvSpPr>
            <a:spLocks noGrp="1" noChangeArrowheads="1"/>
          </p:cNvSpPr>
          <p:nvPr>
            <p:ph type="body" idx="1"/>
          </p:nvPr>
        </p:nvSpPr>
        <p:spPr>
          <a:xfrm>
            <a:off x="952500" y="1300957"/>
            <a:ext cx="7772400" cy="877887"/>
          </a:xfrm>
        </p:spPr>
        <p:txBody>
          <a:bodyPr/>
          <a:lstStyle/>
          <a:p>
            <a:pPr eaLnBrk="1" hangingPunct="1"/>
            <a:r>
              <a:rPr lang="zh-CN" altLang="en-US" dirty="0" smtClean="0">
                <a:solidFill>
                  <a:srgbClr val="000000"/>
                </a:solidFill>
              </a:rPr>
              <a:t>例</a:t>
            </a:r>
            <a:r>
              <a:rPr lang="en-US" altLang="zh-CN" dirty="0" smtClean="0">
                <a:solidFill>
                  <a:srgbClr val="000000"/>
                </a:solidFill>
              </a:rPr>
              <a:t>3 </a:t>
            </a:r>
            <a:endParaRPr lang="en-US" altLang="zh-CN" dirty="0" smtClean="0"/>
          </a:p>
          <a:p>
            <a:pPr eaLnBrk="1" hangingPunct="1">
              <a:buFont typeface="Wingdings" panose="05000000000000000000" pitchFamily="2" charset="2"/>
              <a:buNone/>
            </a:pPr>
            <a:endParaRPr lang="en-US" altLang="zh-CN" dirty="0" smtClean="0"/>
          </a:p>
        </p:txBody>
      </p:sp>
      <p:sp>
        <p:nvSpPr>
          <p:cNvPr id="156683" name="Rectangle 11"/>
          <p:cNvSpPr>
            <a:spLocks noChangeArrowheads="1"/>
          </p:cNvSpPr>
          <p:nvPr/>
        </p:nvSpPr>
        <p:spPr bwMode="auto">
          <a:xfrm>
            <a:off x="3083560" y="3781425"/>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car</a:t>
            </a:r>
          </a:p>
        </p:txBody>
      </p:sp>
      <p:sp>
        <p:nvSpPr>
          <p:cNvPr id="156689" name="Text Box 17"/>
          <p:cNvSpPr txBox="1">
            <a:spLocks noChangeArrowheads="1"/>
          </p:cNvSpPr>
          <p:nvPr/>
        </p:nvSpPr>
        <p:spPr bwMode="auto">
          <a:xfrm>
            <a:off x="3616960" y="340042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56690" name="Text Box 18"/>
          <p:cNvSpPr txBox="1">
            <a:spLocks noChangeArrowheads="1"/>
          </p:cNvSpPr>
          <p:nvPr/>
        </p:nvSpPr>
        <p:spPr bwMode="auto">
          <a:xfrm>
            <a:off x="3540760" y="42386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nvGrpSpPr>
          <p:cNvPr id="2" name="Group 27"/>
          <p:cNvGrpSpPr>
            <a:grpSpLocks/>
          </p:cNvGrpSpPr>
          <p:nvPr/>
        </p:nvGrpSpPr>
        <p:grpSpPr bwMode="auto">
          <a:xfrm>
            <a:off x="3054985" y="2714625"/>
            <a:ext cx="2643188" cy="561975"/>
            <a:chOff x="1182" y="2448"/>
            <a:chExt cx="1665" cy="354"/>
          </a:xfrm>
        </p:grpSpPr>
        <p:sp>
          <p:nvSpPr>
            <p:cNvPr id="120849" name="Rectangle 7"/>
            <p:cNvSpPr>
              <a:spLocks noChangeArrowheads="1"/>
            </p:cNvSpPr>
            <p:nvPr/>
          </p:nvSpPr>
          <p:spPr bwMode="auto">
            <a:xfrm>
              <a:off x="2400" y="2544"/>
              <a:ext cx="44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tan</a:t>
              </a:r>
            </a:p>
          </p:txBody>
        </p:sp>
        <p:sp>
          <p:nvSpPr>
            <p:cNvPr id="120850" name="Rectangle 8"/>
            <p:cNvSpPr>
              <a:spLocks noChangeArrowheads="1"/>
            </p:cNvSpPr>
            <p:nvPr/>
          </p:nvSpPr>
          <p:spPr bwMode="auto">
            <a:xfrm>
              <a:off x="1182" y="2544"/>
              <a:ext cx="60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my car</a:t>
              </a:r>
            </a:p>
          </p:txBody>
        </p:sp>
        <p:sp>
          <p:nvSpPr>
            <p:cNvPr id="120851" name="Text Box 15"/>
            <p:cNvSpPr txBox="1">
              <a:spLocks noChangeArrowheads="1"/>
            </p:cNvSpPr>
            <p:nvPr/>
          </p:nvSpPr>
          <p:spPr bwMode="auto">
            <a:xfrm>
              <a:off x="1872" y="244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color</a:t>
              </a:r>
            </a:p>
          </p:txBody>
        </p:sp>
        <p:sp>
          <p:nvSpPr>
            <p:cNvPr id="120852" name="Line 19"/>
            <p:cNvSpPr>
              <a:spLocks noChangeShapeType="1"/>
            </p:cNvSpPr>
            <p:nvPr/>
          </p:nvSpPr>
          <p:spPr bwMode="auto">
            <a:xfrm>
              <a:off x="1776" y="2688"/>
              <a:ext cx="6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28"/>
          <p:cNvGrpSpPr>
            <a:grpSpLocks/>
          </p:cNvGrpSpPr>
          <p:nvPr/>
        </p:nvGrpSpPr>
        <p:grpSpPr bwMode="auto">
          <a:xfrm>
            <a:off x="2702561" y="4391025"/>
            <a:ext cx="3046413" cy="790575"/>
            <a:chOff x="960" y="3504"/>
            <a:chExt cx="1919" cy="498"/>
          </a:xfrm>
        </p:grpSpPr>
        <p:sp>
          <p:nvSpPr>
            <p:cNvPr id="120845" name="Rectangle 6"/>
            <p:cNvSpPr>
              <a:spLocks noChangeArrowheads="1"/>
            </p:cNvSpPr>
            <p:nvPr/>
          </p:nvSpPr>
          <p:spPr bwMode="auto">
            <a:xfrm>
              <a:off x="2352" y="3744"/>
              <a:ext cx="52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green</a:t>
              </a:r>
            </a:p>
          </p:txBody>
        </p:sp>
        <p:sp>
          <p:nvSpPr>
            <p:cNvPr id="120846" name="Rectangle 10"/>
            <p:cNvSpPr>
              <a:spLocks noChangeArrowheads="1"/>
            </p:cNvSpPr>
            <p:nvPr/>
          </p:nvSpPr>
          <p:spPr bwMode="auto">
            <a:xfrm>
              <a:off x="960" y="3744"/>
              <a:ext cx="96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Lihua’s car</a:t>
              </a:r>
            </a:p>
          </p:txBody>
        </p:sp>
        <p:sp>
          <p:nvSpPr>
            <p:cNvPr id="120847" name="Rectangle 20"/>
            <p:cNvSpPr>
              <a:spLocks noChangeArrowheads="1"/>
            </p:cNvSpPr>
            <p:nvPr/>
          </p:nvSpPr>
          <p:spPr bwMode="auto">
            <a:xfrm>
              <a:off x="1920" y="3504"/>
              <a:ext cx="4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color</a:t>
              </a:r>
            </a:p>
          </p:txBody>
        </p:sp>
        <p:sp>
          <p:nvSpPr>
            <p:cNvPr id="120848" name="Line 21"/>
            <p:cNvSpPr>
              <a:spLocks noChangeShapeType="1"/>
            </p:cNvSpPr>
            <p:nvPr/>
          </p:nvSpPr>
          <p:spPr bwMode="auto">
            <a:xfrm>
              <a:off x="1920" y="3888"/>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56695" name="Line 23"/>
          <p:cNvSpPr>
            <a:spLocks noChangeShapeType="1"/>
          </p:cNvSpPr>
          <p:nvPr/>
        </p:nvSpPr>
        <p:spPr bwMode="auto">
          <a:xfrm>
            <a:off x="3464560" y="3248024"/>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6696" name="Line 24"/>
          <p:cNvSpPr>
            <a:spLocks noChangeShapeType="1"/>
          </p:cNvSpPr>
          <p:nvPr/>
        </p:nvSpPr>
        <p:spPr bwMode="auto">
          <a:xfrm flipV="1">
            <a:off x="3464560" y="4162424"/>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33186587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66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3" grpId="0" animBg="1"/>
      <p:bldP spid="156689" grpId="0"/>
      <p:bldP spid="156690" grpId="0"/>
      <p:bldP spid="156695" grpId="0" animBg="1"/>
      <p:bldP spid="15669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83819D-D5DD-427F-978C-6D1640D5C702}"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1859"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8E30B9-C3A9-4CDC-AC97-093F62BF90E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74</a:t>
            </a:fld>
            <a:endParaRPr kumimoji="0" lang="en-US" altLang="zh-CN" sz="1400">
              <a:latin typeface="Tahoma" panose="020B0604030504040204" pitchFamily="34" charset="0"/>
              <a:ea typeface="宋体" panose="02010600030101010101" pitchFamily="2" charset="-122"/>
            </a:endParaRPr>
          </a:p>
        </p:txBody>
      </p:sp>
      <p:sp>
        <p:nvSpPr>
          <p:cNvPr id="121860"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二元语义网络表示</a:t>
            </a:r>
            <a:r>
              <a:rPr lang="zh-CN" altLang="en-US" dirty="0"/>
              <a:t> </a:t>
            </a:r>
            <a:endParaRPr lang="zh-CN" altLang="en-US" sz="2400" dirty="0">
              <a:solidFill>
                <a:srgbClr val="000000"/>
              </a:solidFill>
              <a:ea typeface="华文新魏" panose="02010800040101010101" pitchFamily="2" charset="-122"/>
            </a:endParaRPr>
          </a:p>
        </p:txBody>
      </p:sp>
      <p:sp>
        <p:nvSpPr>
          <p:cNvPr id="121861" name="Rectangle 3"/>
          <p:cNvSpPr>
            <a:spLocks noGrp="1" noChangeArrowheads="1"/>
          </p:cNvSpPr>
          <p:nvPr>
            <p:ph type="body" idx="1"/>
          </p:nvPr>
        </p:nvSpPr>
        <p:spPr>
          <a:xfrm>
            <a:off x="1351280" y="1295400"/>
            <a:ext cx="1676400" cy="573088"/>
          </a:xfrm>
        </p:spPr>
        <p:txBody>
          <a:bodyPr/>
          <a:lstStyle/>
          <a:p>
            <a:pPr eaLnBrk="1" hangingPunct="1"/>
            <a:r>
              <a:rPr lang="zh-CN" altLang="en-US" dirty="0" smtClean="0">
                <a:solidFill>
                  <a:srgbClr val="000000"/>
                </a:solidFill>
              </a:rPr>
              <a:t>例</a:t>
            </a:r>
            <a:r>
              <a:rPr lang="en-US" altLang="zh-CN" dirty="0" smtClean="0">
                <a:solidFill>
                  <a:srgbClr val="000000"/>
                </a:solidFill>
              </a:rPr>
              <a:t>4</a:t>
            </a:r>
            <a:endParaRPr lang="en-US" altLang="zh-CN" dirty="0" smtClean="0"/>
          </a:p>
          <a:p>
            <a:pPr eaLnBrk="1" hangingPunct="1">
              <a:buFont typeface="Wingdings" panose="05000000000000000000" pitchFamily="2" charset="2"/>
              <a:buNone/>
            </a:pPr>
            <a:endParaRPr lang="en-US" altLang="zh-CN" dirty="0" smtClean="0"/>
          </a:p>
        </p:txBody>
      </p:sp>
      <p:sp>
        <p:nvSpPr>
          <p:cNvPr id="159749" name="Rectangle 5"/>
          <p:cNvSpPr>
            <a:spLocks noChangeArrowheads="1"/>
          </p:cNvSpPr>
          <p:nvPr/>
        </p:nvSpPr>
        <p:spPr bwMode="auto">
          <a:xfrm>
            <a:off x="4525329" y="2398712"/>
            <a:ext cx="116363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furniture</a:t>
            </a:r>
          </a:p>
        </p:txBody>
      </p:sp>
      <p:sp>
        <p:nvSpPr>
          <p:cNvPr id="159750" name="Rectangle 6"/>
          <p:cNvSpPr>
            <a:spLocks noChangeArrowheads="1"/>
          </p:cNvSpPr>
          <p:nvPr/>
        </p:nvSpPr>
        <p:spPr bwMode="auto">
          <a:xfrm>
            <a:off x="4672966" y="4532312"/>
            <a:ext cx="11588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my chair</a:t>
            </a:r>
          </a:p>
        </p:txBody>
      </p:sp>
      <p:sp>
        <p:nvSpPr>
          <p:cNvPr id="159751" name="Rectangle 7"/>
          <p:cNvSpPr>
            <a:spLocks noChangeArrowheads="1"/>
          </p:cNvSpPr>
          <p:nvPr/>
        </p:nvSpPr>
        <p:spPr bwMode="auto">
          <a:xfrm>
            <a:off x="4807904" y="3541712"/>
            <a:ext cx="7397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chair</a:t>
            </a:r>
          </a:p>
        </p:txBody>
      </p:sp>
      <p:sp>
        <p:nvSpPr>
          <p:cNvPr id="159752" name="Rectangle 8"/>
          <p:cNvSpPr>
            <a:spLocks noChangeArrowheads="1"/>
          </p:cNvSpPr>
          <p:nvPr/>
        </p:nvSpPr>
        <p:spPr bwMode="auto">
          <a:xfrm>
            <a:off x="2950529" y="3541712"/>
            <a:ext cx="95408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person</a:t>
            </a:r>
          </a:p>
        </p:txBody>
      </p:sp>
      <p:sp>
        <p:nvSpPr>
          <p:cNvPr id="159753" name="Rectangle 9"/>
          <p:cNvSpPr>
            <a:spLocks noChangeArrowheads="1"/>
          </p:cNvSpPr>
          <p:nvPr/>
        </p:nvSpPr>
        <p:spPr bwMode="auto">
          <a:xfrm>
            <a:off x="6749415" y="3541712"/>
            <a:ext cx="6619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seat</a:t>
            </a:r>
          </a:p>
        </p:txBody>
      </p:sp>
      <p:sp>
        <p:nvSpPr>
          <p:cNvPr id="159754" name="Rectangle 10"/>
          <p:cNvSpPr>
            <a:spLocks noChangeArrowheads="1"/>
          </p:cNvSpPr>
          <p:nvPr/>
        </p:nvSpPr>
        <p:spPr bwMode="auto">
          <a:xfrm>
            <a:off x="3261678" y="4608512"/>
            <a:ext cx="32226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a:t>
            </a:r>
          </a:p>
        </p:txBody>
      </p:sp>
      <p:sp>
        <p:nvSpPr>
          <p:cNvPr id="159755" name="Rectangle 11"/>
          <p:cNvSpPr>
            <a:spLocks noChangeArrowheads="1"/>
          </p:cNvSpPr>
          <p:nvPr/>
        </p:nvSpPr>
        <p:spPr bwMode="auto">
          <a:xfrm>
            <a:off x="6635115" y="4608512"/>
            <a:ext cx="8969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brown</a:t>
            </a:r>
          </a:p>
        </p:txBody>
      </p:sp>
      <p:sp>
        <p:nvSpPr>
          <p:cNvPr id="159756" name="Rectangle 12"/>
          <p:cNvSpPr>
            <a:spLocks noChangeArrowheads="1"/>
          </p:cNvSpPr>
          <p:nvPr/>
        </p:nvSpPr>
        <p:spPr bwMode="auto">
          <a:xfrm>
            <a:off x="4798379" y="5675312"/>
            <a:ext cx="9747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leather</a:t>
            </a:r>
          </a:p>
        </p:txBody>
      </p:sp>
      <p:sp>
        <p:nvSpPr>
          <p:cNvPr id="159759" name="Line 15"/>
          <p:cNvSpPr>
            <a:spLocks noChangeShapeType="1"/>
          </p:cNvSpPr>
          <p:nvPr/>
        </p:nvSpPr>
        <p:spPr bwMode="auto">
          <a:xfrm>
            <a:off x="5552440" y="3770311"/>
            <a:ext cx="12192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60" name="Line 16"/>
          <p:cNvSpPr>
            <a:spLocks noChangeShapeType="1"/>
          </p:cNvSpPr>
          <p:nvPr/>
        </p:nvSpPr>
        <p:spPr bwMode="auto">
          <a:xfrm>
            <a:off x="3571240" y="4837111"/>
            <a:ext cx="10668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61" name="Line 17"/>
          <p:cNvSpPr>
            <a:spLocks noChangeShapeType="1"/>
          </p:cNvSpPr>
          <p:nvPr/>
        </p:nvSpPr>
        <p:spPr bwMode="auto">
          <a:xfrm>
            <a:off x="5857240" y="4760911"/>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62" name="Line 18"/>
          <p:cNvSpPr>
            <a:spLocks noChangeShapeType="1"/>
          </p:cNvSpPr>
          <p:nvPr/>
        </p:nvSpPr>
        <p:spPr bwMode="auto">
          <a:xfrm>
            <a:off x="5171440" y="4989511"/>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63" name="Text Box 19"/>
          <p:cNvSpPr txBox="1">
            <a:spLocks noChangeArrowheads="1"/>
          </p:cNvSpPr>
          <p:nvPr/>
        </p:nvSpPr>
        <p:spPr bwMode="auto">
          <a:xfrm>
            <a:off x="5171440" y="2932112"/>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59766" name="Text Box 22"/>
          <p:cNvSpPr txBox="1">
            <a:spLocks noChangeArrowheads="1"/>
          </p:cNvSpPr>
          <p:nvPr/>
        </p:nvSpPr>
        <p:spPr bwMode="auto">
          <a:xfrm>
            <a:off x="5628640" y="3432175"/>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isa-part</a:t>
            </a:r>
            <a:endParaRPr lang="en-US" altLang="zh-CN" sz="3200">
              <a:latin typeface="Tahoma" panose="020B0604030504040204" pitchFamily="34" charset="0"/>
              <a:ea typeface="宋体" panose="02010600030101010101" pitchFamily="2" charset="-122"/>
            </a:endParaRPr>
          </a:p>
        </p:txBody>
      </p:sp>
      <p:sp>
        <p:nvSpPr>
          <p:cNvPr id="159767" name="Text Box 23"/>
          <p:cNvSpPr txBox="1">
            <a:spLocks noChangeArrowheads="1"/>
          </p:cNvSpPr>
          <p:nvPr/>
        </p:nvSpPr>
        <p:spPr bwMode="auto">
          <a:xfrm>
            <a:off x="3495040" y="4151312"/>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59768" name="Text Box 24"/>
          <p:cNvSpPr txBox="1">
            <a:spLocks noChangeArrowheads="1"/>
          </p:cNvSpPr>
          <p:nvPr/>
        </p:nvSpPr>
        <p:spPr bwMode="auto">
          <a:xfrm>
            <a:off x="5989003" y="4368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color</a:t>
            </a:r>
            <a:endParaRPr lang="en-US" altLang="zh-CN" sz="3200">
              <a:latin typeface="Tahoma" panose="020B0604030504040204" pitchFamily="34" charset="0"/>
              <a:ea typeface="宋体" panose="02010600030101010101" pitchFamily="2" charset="-122"/>
            </a:endParaRPr>
          </a:p>
        </p:txBody>
      </p:sp>
      <p:sp>
        <p:nvSpPr>
          <p:cNvPr id="159769" name="Text Box 25"/>
          <p:cNvSpPr txBox="1">
            <a:spLocks noChangeArrowheads="1"/>
          </p:cNvSpPr>
          <p:nvPr/>
        </p:nvSpPr>
        <p:spPr bwMode="auto">
          <a:xfrm>
            <a:off x="5247640" y="514191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covering</a:t>
            </a:r>
            <a:endParaRPr lang="en-US" altLang="zh-CN" sz="3200">
              <a:latin typeface="Tahoma" panose="020B0604030504040204" pitchFamily="34" charset="0"/>
              <a:ea typeface="宋体" panose="02010600030101010101" pitchFamily="2" charset="-122"/>
            </a:endParaRPr>
          </a:p>
        </p:txBody>
      </p:sp>
      <p:sp>
        <p:nvSpPr>
          <p:cNvPr id="159772" name="Line 28"/>
          <p:cNvSpPr>
            <a:spLocks noChangeShapeType="1"/>
          </p:cNvSpPr>
          <p:nvPr/>
        </p:nvSpPr>
        <p:spPr bwMode="auto">
          <a:xfrm flipV="1">
            <a:off x="3418840" y="3922711"/>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73" name="Text Box 29"/>
          <p:cNvSpPr txBox="1">
            <a:spLocks noChangeArrowheads="1"/>
          </p:cNvSpPr>
          <p:nvPr/>
        </p:nvSpPr>
        <p:spPr bwMode="auto">
          <a:xfrm>
            <a:off x="3799840" y="4456112"/>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owner</a:t>
            </a:r>
          </a:p>
        </p:txBody>
      </p:sp>
      <p:sp>
        <p:nvSpPr>
          <p:cNvPr id="159774" name="Line 30"/>
          <p:cNvSpPr>
            <a:spLocks noChangeShapeType="1"/>
          </p:cNvSpPr>
          <p:nvPr/>
        </p:nvSpPr>
        <p:spPr bwMode="auto">
          <a:xfrm flipV="1">
            <a:off x="5171440" y="3922711"/>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75" name="Line 31"/>
          <p:cNvSpPr>
            <a:spLocks noChangeShapeType="1"/>
          </p:cNvSpPr>
          <p:nvPr/>
        </p:nvSpPr>
        <p:spPr bwMode="auto">
          <a:xfrm flipV="1">
            <a:off x="5171440" y="2779711"/>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9776" name="Text Box 32"/>
          <p:cNvSpPr txBox="1">
            <a:spLocks noChangeArrowheads="1"/>
          </p:cNvSpPr>
          <p:nvPr/>
        </p:nvSpPr>
        <p:spPr bwMode="auto">
          <a:xfrm>
            <a:off x="5247640" y="4075112"/>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Tree>
    <p:extLst>
      <p:ext uri="{BB962C8B-B14F-4D97-AF65-F5344CB8AC3E}">
        <p14:creationId xmlns:p14="http://schemas.microsoft.com/office/powerpoint/2010/main" val="25725734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97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7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7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974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975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75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976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97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7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97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97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976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976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77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976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975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977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5976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nimBg="1"/>
      <p:bldP spid="159750" grpId="0" animBg="1"/>
      <p:bldP spid="159751" grpId="0" animBg="1"/>
      <p:bldP spid="159752" grpId="0" animBg="1"/>
      <p:bldP spid="159753" grpId="0" animBg="1"/>
      <p:bldP spid="159754" grpId="0" animBg="1"/>
      <p:bldP spid="159755" grpId="0" animBg="1"/>
      <p:bldP spid="159756" grpId="0" animBg="1"/>
      <p:bldP spid="159759" grpId="0" animBg="1"/>
      <p:bldP spid="159760" grpId="0" animBg="1"/>
      <p:bldP spid="159761" grpId="0" animBg="1"/>
      <p:bldP spid="159762" grpId="0" animBg="1"/>
      <p:bldP spid="159763" grpId="0"/>
      <p:bldP spid="159766" grpId="0"/>
      <p:bldP spid="159767" grpId="0"/>
      <p:bldP spid="159768" grpId="0"/>
      <p:bldP spid="159769" grpId="0"/>
      <p:bldP spid="159772" grpId="0" animBg="1"/>
      <p:bldP spid="159773" grpId="0"/>
      <p:bldP spid="159774" grpId="0" animBg="1"/>
      <p:bldP spid="159775" grpId="0" animBg="1"/>
      <p:bldP spid="15977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AEE0E7-1B91-47F3-BDB0-5A5F82839586}"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2883"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0F0813A-B739-47D9-86E4-9394BA71EDA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75</a:t>
            </a:fld>
            <a:endParaRPr kumimoji="0" lang="en-US" altLang="zh-CN" sz="1400">
              <a:latin typeface="Tahoma" panose="020B0604030504040204" pitchFamily="34" charset="0"/>
              <a:ea typeface="宋体" panose="02010600030101010101" pitchFamily="2" charset="-122"/>
            </a:endParaRPr>
          </a:p>
        </p:txBody>
      </p:sp>
      <p:sp>
        <p:nvSpPr>
          <p:cNvPr id="12288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smtClean="0">
                <a:latin typeface="Times New Roman" panose="02020603050405020304" pitchFamily="18" charset="0"/>
              </a:rPr>
              <a:t>——</a:t>
            </a:r>
            <a:r>
              <a:rPr lang="zh-CN" altLang="en-US" sz="2400" dirty="0" smtClean="0">
                <a:ea typeface="华文新魏" panose="02010800040101010101" pitchFamily="2" charset="-122"/>
              </a:rPr>
              <a:t>多元</a:t>
            </a:r>
            <a:r>
              <a:rPr lang="zh-CN" altLang="en-US" sz="2400" dirty="0">
                <a:ea typeface="华文新魏" panose="02010800040101010101" pitchFamily="2" charset="-122"/>
              </a:rPr>
              <a:t>语义网络表示</a:t>
            </a:r>
            <a:r>
              <a:rPr lang="zh-CN" altLang="en-US" dirty="0"/>
              <a:t> </a:t>
            </a:r>
            <a:endParaRPr lang="zh-CN" altLang="en-US" sz="2400" dirty="0">
              <a:solidFill>
                <a:srgbClr val="000000"/>
              </a:solidFill>
              <a:ea typeface="华文新魏" panose="02010800040101010101" pitchFamily="2" charset="-122"/>
            </a:endParaRPr>
          </a:p>
        </p:txBody>
      </p:sp>
      <p:sp>
        <p:nvSpPr>
          <p:cNvPr id="122885" name="Rectangle 3"/>
          <p:cNvSpPr>
            <a:spLocks noGrp="1" noChangeArrowheads="1"/>
          </p:cNvSpPr>
          <p:nvPr>
            <p:ph type="body" idx="1"/>
          </p:nvPr>
        </p:nvSpPr>
        <p:spPr>
          <a:xfrm>
            <a:off x="792479" y="1402081"/>
            <a:ext cx="10760711" cy="3891280"/>
          </a:xfrm>
        </p:spPr>
        <p:txBody>
          <a:bodyPr/>
          <a:lstStyle/>
          <a:p>
            <a:pPr eaLnBrk="1" hangingPunct="1"/>
            <a:r>
              <a:rPr lang="zh-CN" altLang="en-US" dirty="0" smtClean="0">
                <a:solidFill>
                  <a:srgbClr val="000000"/>
                </a:solidFill>
              </a:rPr>
              <a:t>语义网络从本质上来说，节点之间的连接是二元关系。一元关系很容易表示。</a:t>
            </a:r>
            <a:r>
              <a:rPr lang="en-US" altLang="zh-CN" dirty="0" smtClean="0">
                <a:solidFill>
                  <a:srgbClr val="000000"/>
                </a:solidFill>
              </a:rPr>
              <a:t>MAN(LIMING)</a:t>
            </a:r>
            <a:r>
              <a:rPr lang="zh-CN" altLang="en-US" dirty="0" smtClean="0">
                <a:solidFill>
                  <a:srgbClr val="000000"/>
                </a:solidFill>
              </a:rPr>
              <a:t>或</a:t>
            </a:r>
            <a:r>
              <a:rPr lang="en-US" altLang="zh-CN" dirty="0" smtClean="0">
                <a:solidFill>
                  <a:srgbClr val="000000"/>
                </a:solidFill>
              </a:rPr>
              <a:t>ISA(LIMING,MAN)</a:t>
            </a:r>
            <a:r>
              <a:rPr lang="zh-CN" altLang="en-US" dirty="0" smtClean="0">
                <a:solidFill>
                  <a:srgbClr val="000000"/>
                </a:solidFill>
              </a:rPr>
              <a:t>。</a:t>
            </a:r>
          </a:p>
          <a:p>
            <a:pPr eaLnBrk="1" hangingPunct="1"/>
            <a:r>
              <a:rPr lang="zh-CN" altLang="en-US" dirty="0" smtClean="0">
                <a:solidFill>
                  <a:srgbClr val="000000"/>
                </a:solidFill>
              </a:rPr>
              <a:t>为了表示多元语义，可将多元关系转化为二元关系的组合 。</a:t>
            </a:r>
          </a:p>
          <a:p>
            <a:pPr eaLnBrk="1" hangingPunct="1">
              <a:buFont typeface="Wingdings" panose="05000000000000000000" pitchFamily="2" charset="2"/>
              <a:buNone/>
            </a:pPr>
            <a:r>
              <a:rPr lang="zh-CN" altLang="en-US" dirty="0" smtClean="0">
                <a:solidFill>
                  <a:srgbClr val="000000"/>
                </a:solidFill>
              </a:rPr>
              <a:t>例：北大</a:t>
            </a:r>
            <a:r>
              <a:rPr lang="en-US" altLang="zh-CN" dirty="0" smtClean="0">
                <a:solidFill>
                  <a:srgbClr val="000000"/>
                </a:solidFill>
              </a:rPr>
              <a:t>(BU)</a:t>
            </a:r>
            <a:r>
              <a:rPr lang="zh-CN" altLang="en-US" dirty="0" smtClean="0">
                <a:solidFill>
                  <a:srgbClr val="000000"/>
                </a:solidFill>
              </a:rPr>
              <a:t>和清华</a:t>
            </a:r>
            <a:r>
              <a:rPr lang="en-US" altLang="zh-CN" dirty="0" smtClean="0">
                <a:solidFill>
                  <a:srgbClr val="000000"/>
                </a:solidFill>
              </a:rPr>
              <a:t>(TU)</a:t>
            </a:r>
            <a:r>
              <a:rPr lang="zh-CN" altLang="en-US" dirty="0" smtClean="0">
                <a:solidFill>
                  <a:srgbClr val="000000"/>
                </a:solidFill>
              </a:rPr>
              <a:t>两校篮球队在北大进行的一场比赛的比分是</a:t>
            </a:r>
            <a:r>
              <a:rPr lang="en-US" altLang="zh-CN" dirty="0" smtClean="0">
                <a:solidFill>
                  <a:srgbClr val="000000"/>
                </a:solidFill>
              </a:rPr>
              <a:t>85</a:t>
            </a:r>
            <a:r>
              <a:rPr lang="zh-CN" altLang="en-US" dirty="0" smtClean="0">
                <a:solidFill>
                  <a:srgbClr val="000000"/>
                </a:solidFill>
              </a:rPr>
              <a:t>比</a:t>
            </a:r>
            <a:r>
              <a:rPr lang="en-US" altLang="zh-CN" dirty="0" smtClean="0">
                <a:solidFill>
                  <a:srgbClr val="000000"/>
                </a:solidFill>
              </a:rPr>
              <a:t>89</a:t>
            </a:r>
            <a:r>
              <a:rPr lang="zh-CN" altLang="en-US" dirty="0" smtClean="0">
                <a:solidFill>
                  <a:srgbClr val="000000"/>
                </a:solidFill>
              </a:rPr>
              <a:t>。</a:t>
            </a:r>
            <a:endParaRPr lang="zh-CN" altLang="en-US" dirty="0" smtClean="0"/>
          </a:p>
        </p:txBody>
      </p:sp>
    </p:spTree>
    <p:extLst>
      <p:ext uri="{BB962C8B-B14F-4D97-AF65-F5344CB8AC3E}">
        <p14:creationId xmlns:p14="http://schemas.microsoft.com/office/powerpoint/2010/main" val="1608224438"/>
      </p:ext>
    </p:extLst>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D8FD3F-BFE9-424B-9FA3-245CB984377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3907"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BFCC50-3111-4FF0-A270-5FFEC6E1D96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76</a:t>
            </a:fld>
            <a:endParaRPr kumimoji="0" lang="en-US" altLang="zh-CN" sz="1400">
              <a:latin typeface="Tahoma" panose="020B0604030504040204" pitchFamily="34" charset="0"/>
              <a:ea typeface="宋体" panose="02010600030101010101" pitchFamily="2" charset="-122"/>
            </a:endParaRPr>
          </a:p>
        </p:txBody>
      </p:sp>
      <p:sp>
        <p:nvSpPr>
          <p:cNvPr id="12390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多元语义网络表示</a:t>
            </a:r>
            <a:r>
              <a:rPr lang="zh-CN" altLang="en-US" dirty="0"/>
              <a:t> </a:t>
            </a:r>
            <a:endParaRPr lang="zh-CN" altLang="en-US" sz="2400" b="1" dirty="0">
              <a:solidFill>
                <a:srgbClr val="000000"/>
              </a:solidFill>
              <a:ea typeface="华文新魏" panose="02010800040101010101" pitchFamily="2" charset="-122"/>
            </a:endParaRPr>
          </a:p>
        </p:txBody>
      </p:sp>
      <p:sp>
        <p:nvSpPr>
          <p:cNvPr id="123909" name="Rectangle 3"/>
          <p:cNvSpPr>
            <a:spLocks noGrp="1" noChangeArrowheads="1"/>
          </p:cNvSpPr>
          <p:nvPr>
            <p:ph type="body" idx="1"/>
          </p:nvPr>
        </p:nvSpPr>
        <p:spPr>
          <a:xfrm>
            <a:off x="2590800" y="5334000"/>
            <a:ext cx="7543800" cy="1182688"/>
          </a:xfrm>
        </p:spPr>
        <p:txBody>
          <a:bodyPr/>
          <a:lstStyle/>
          <a:p>
            <a:pPr eaLnBrk="1" hangingPunct="1">
              <a:buFont typeface="Wingdings" panose="05000000000000000000" pitchFamily="2" charset="2"/>
              <a:buNone/>
            </a:pPr>
            <a:r>
              <a:rPr lang="en-US" altLang="zh-CN" smtClean="0">
                <a:solidFill>
                  <a:srgbClr val="000000"/>
                </a:solidFill>
              </a:rPr>
              <a:t>           </a:t>
            </a:r>
            <a:endParaRPr lang="en-US" altLang="zh-CN" smtClean="0"/>
          </a:p>
        </p:txBody>
      </p:sp>
      <p:sp>
        <p:nvSpPr>
          <p:cNvPr id="161796" name="Rectangle 4"/>
          <p:cNvSpPr>
            <a:spLocks noChangeArrowheads="1"/>
          </p:cNvSpPr>
          <p:nvPr/>
        </p:nvSpPr>
        <p:spPr bwMode="auto">
          <a:xfrm>
            <a:off x="3200400" y="3429001"/>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TU</a:t>
            </a:r>
          </a:p>
        </p:txBody>
      </p:sp>
      <p:sp>
        <p:nvSpPr>
          <p:cNvPr id="161797" name="Rectangle 5"/>
          <p:cNvSpPr>
            <a:spLocks noChangeArrowheads="1"/>
          </p:cNvSpPr>
          <p:nvPr/>
        </p:nvSpPr>
        <p:spPr bwMode="auto">
          <a:xfrm>
            <a:off x="6705600" y="3429001"/>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85:89</a:t>
            </a:r>
          </a:p>
        </p:txBody>
      </p:sp>
      <p:sp>
        <p:nvSpPr>
          <p:cNvPr id="161798" name="Rectangle 6"/>
          <p:cNvSpPr>
            <a:spLocks noChangeArrowheads="1"/>
          </p:cNvSpPr>
          <p:nvPr/>
        </p:nvSpPr>
        <p:spPr bwMode="auto">
          <a:xfrm>
            <a:off x="4800601" y="2438401"/>
            <a:ext cx="8159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game</a:t>
            </a:r>
          </a:p>
        </p:txBody>
      </p:sp>
      <p:sp>
        <p:nvSpPr>
          <p:cNvPr id="161799" name="Rectangle 7"/>
          <p:cNvSpPr>
            <a:spLocks noChangeArrowheads="1"/>
          </p:cNvSpPr>
          <p:nvPr/>
        </p:nvSpPr>
        <p:spPr bwMode="auto">
          <a:xfrm>
            <a:off x="4953000" y="4572001"/>
            <a:ext cx="6858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BU</a:t>
            </a:r>
          </a:p>
        </p:txBody>
      </p:sp>
      <p:sp>
        <p:nvSpPr>
          <p:cNvPr id="161800" name="Rectangle 8"/>
          <p:cNvSpPr>
            <a:spLocks noChangeArrowheads="1"/>
          </p:cNvSpPr>
          <p:nvPr/>
        </p:nvSpPr>
        <p:spPr bwMode="auto">
          <a:xfrm>
            <a:off x="4876800" y="3429001"/>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G25</a:t>
            </a:r>
          </a:p>
        </p:txBody>
      </p:sp>
      <p:sp>
        <p:nvSpPr>
          <p:cNvPr id="161801" name="Text Box 9"/>
          <p:cNvSpPr txBox="1">
            <a:spLocks noChangeArrowheads="1"/>
          </p:cNvSpPr>
          <p:nvPr/>
        </p:nvSpPr>
        <p:spPr bwMode="auto">
          <a:xfrm>
            <a:off x="5715000" y="32004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score</a:t>
            </a:r>
          </a:p>
        </p:txBody>
      </p:sp>
      <p:sp>
        <p:nvSpPr>
          <p:cNvPr id="161802" name="Text Box 10"/>
          <p:cNvSpPr txBox="1">
            <a:spLocks noChangeArrowheads="1"/>
          </p:cNvSpPr>
          <p:nvPr/>
        </p:nvSpPr>
        <p:spPr bwMode="auto">
          <a:xfrm>
            <a:off x="4648200" y="29718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61803" name="Text Box 11"/>
          <p:cNvSpPr txBox="1">
            <a:spLocks noChangeArrowheads="1"/>
          </p:cNvSpPr>
          <p:nvPr/>
        </p:nvSpPr>
        <p:spPr bwMode="auto">
          <a:xfrm>
            <a:off x="3886200" y="37338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visitteam</a:t>
            </a:r>
            <a:endParaRPr lang="en-US" altLang="zh-CN" sz="3200">
              <a:latin typeface="Tahoma" panose="020B0604030504040204" pitchFamily="34" charset="0"/>
              <a:ea typeface="宋体" panose="02010600030101010101" pitchFamily="2" charset="-122"/>
            </a:endParaRPr>
          </a:p>
        </p:txBody>
      </p:sp>
      <p:sp>
        <p:nvSpPr>
          <p:cNvPr id="161804" name="Line 12"/>
          <p:cNvSpPr>
            <a:spLocks noChangeShapeType="1"/>
          </p:cNvSpPr>
          <p:nvPr/>
        </p:nvSpPr>
        <p:spPr bwMode="auto">
          <a:xfrm>
            <a:off x="5638800" y="36576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5" name="Rectangle 13"/>
          <p:cNvSpPr>
            <a:spLocks noChangeArrowheads="1"/>
          </p:cNvSpPr>
          <p:nvPr/>
        </p:nvSpPr>
        <p:spPr bwMode="auto">
          <a:xfrm>
            <a:off x="5257801" y="3962401"/>
            <a:ext cx="1374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hometeam</a:t>
            </a:r>
          </a:p>
        </p:txBody>
      </p:sp>
      <p:sp>
        <p:nvSpPr>
          <p:cNvPr id="161807" name="Line 15"/>
          <p:cNvSpPr>
            <a:spLocks noChangeShapeType="1"/>
          </p:cNvSpPr>
          <p:nvPr/>
        </p:nvSpPr>
        <p:spPr bwMode="auto">
          <a:xfrm>
            <a:off x="5181600" y="2895600"/>
            <a:ext cx="0" cy="5334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8" name="Line 16"/>
          <p:cNvSpPr>
            <a:spLocks noChangeShapeType="1"/>
          </p:cNvSpPr>
          <p:nvPr/>
        </p:nvSpPr>
        <p:spPr bwMode="auto">
          <a:xfrm flipV="1">
            <a:off x="5181600" y="3810000"/>
            <a:ext cx="0" cy="7620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1809" name="Line 17"/>
          <p:cNvSpPr>
            <a:spLocks noChangeShapeType="1"/>
          </p:cNvSpPr>
          <p:nvPr/>
        </p:nvSpPr>
        <p:spPr bwMode="auto">
          <a:xfrm flipH="1">
            <a:off x="3962400" y="3657600"/>
            <a:ext cx="914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923" name="Rectangle 18"/>
          <p:cNvSpPr>
            <a:spLocks noChangeArrowheads="1"/>
          </p:cNvSpPr>
          <p:nvPr/>
        </p:nvSpPr>
        <p:spPr bwMode="auto">
          <a:xfrm>
            <a:off x="660400" y="5567690"/>
            <a:ext cx="9474200" cy="523220"/>
          </a:xfrm>
          <a:prstGeom prst="rect">
            <a:avLst/>
          </a:prstGeom>
          <a:solidFill>
            <a:schemeClr val="bg2"/>
          </a:solidFill>
          <a:ln w="12700">
            <a:solidFill>
              <a:schemeClr val="tx1"/>
            </a:solidFill>
            <a:miter lim="800000"/>
            <a:headEnd/>
            <a:tailEnd/>
          </a:ln>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dirty="0">
                <a:solidFill>
                  <a:srgbClr val="000000"/>
                </a:solidFill>
              </a:rPr>
              <a:t>       </a:t>
            </a:r>
            <a:r>
              <a:rPr lang="zh-CN" altLang="en-US" dirty="0">
                <a:solidFill>
                  <a:srgbClr val="000000"/>
                </a:solidFill>
              </a:rPr>
              <a:t>建立一个</a:t>
            </a:r>
            <a:r>
              <a:rPr lang="en-US" altLang="zh-CN" dirty="0">
                <a:solidFill>
                  <a:srgbClr val="000000"/>
                </a:solidFill>
              </a:rPr>
              <a:t>G25</a:t>
            </a:r>
            <a:r>
              <a:rPr lang="zh-CN" altLang="en-US" dirty="0">
                <a:solidFill>
                  <a:srgbClr val="000000"/>
                </a:solidFill>
              </a:rPr>
              <a:t>表示这场特定的球赛，是一个附加节点。</a:t>
            </a:r>
          </a:p>
        </p:txBody>
      </p:sp>
    </p:spTree>
    <p:extLst>
      <p:ext uri="{BB962C8B-B14F-4D97-AF65-F5344CB8AC3E}">
        <p14:creationId xmlns:p14="http://schemas.microsoft.com/office/powerpoint/2010/main" val="28399023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8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8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7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8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8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17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80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8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179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180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18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1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animBg="1"/>
      <p:bldP spid="161798" grpId="0" animBg="1"/>
      <p:bldP spid="161799" grpId="0" animBg="1"/>
      <p:bldP spid="161800" grpId="0" animBg="1"/>
      <p:bldP spid="161801" grpId="0"/>
      <p:bldP spid="161802" grpId="0"/>
      <p:bldP spid="161803" grpId="0"/>
      <p:bldP spid="161804" grpId="0" animBg="1"/>
      <p:bldP spid="161805" grpId="0"/>
      <p:bldP spid="161807" grpId="0" animBg="1"/>
      <p:bldP spid="161808" grpId="0" animBg="1"/>
      <p:bldP spid="16180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9F9215-4016-43A4-9734-A78400521E6B}"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4931"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A3D1BE-B34B-4556-8BF9-074CE63C023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77</a:t>
            </a:fld>
            <a:endParaRPr kumimoji="0" lang="en-US" altLang="zh-CN" sz="1400">
              <a:latin typeface="Tahoma" panose="020B0604030504040204" pitchFamily="34" charset="0"/>
              <a:ea typeface="宋体" panose="02010600030101010101" pitchFamily="2" charset="-122"/>
            </a:endParaRPr>
          </a:p>
        </p:txBody>
      </p:sp>
      <p:sp>
        <p:nvSpPr>
          <p:cNvPr id="12493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smtClean="0">
                <a:latin typeface="Times New Roman" panose="02020603050405020304" pitchFamily="18" charset="0"/>
              </a:rPr>
              <a:t>——</a:t>
            </a:r>
            <a:r>
              <a:rPr lang="zh-CN" altLang="en-US" sz="2400" dirty="0" smtClean="0">
                <a:ea typeface="华文新魏" panose="02010800040101010101" pitchFamily="2" charset="-122"/>
              </a:rPr>
              <a:t>连接</a:t>
            </a:r>
            <a:r>
              <a:rPr lang="zh-CN" altLang="en-US" sz="2400" dirty="0">
                <a:ea typeface="华文新魏" panose="02010800040101010101" pitchFamily="2" charset="-122"/>
              </a:rPr>
              <a:t>词和量化的表示</a:t>
            </a:r>
          </a:p>
        </p:txBody>
      </p:sp>
      <p:sp>
        <p:nvSpPr>
          <p:cNvPr id="124933" name="Rectangle 3"/>
          <p:cNvSpPr>
            <a:spLocks noGrp="1" noChangeArrowheads="1"/>
          </p:cNvSpPr>
          <p:nvPr>
            <p:ph type="body" idx="1"/>
          </p:nvPr>
        </p:nvSpPr>
        <p:spPr>
          <a:xfrm>
            <a:off x="1009174" y="1222706"/>
            <a:ext cx="7656512" cy="1487487"/>
          </a:xfrm>
        </p:spPr>
        <p:txBody>
          <a:bodyPr/>
          <a:lstStyle/>
          <a:p>
            <a:pPr eaLnBrk="1" hangingPunct="1">
              <a:lnSpc>
                <a:spcPct val="90000"/>
              </a:lnSpc>
            </a:pPr>
            <a:r>
              <a:rPr lang="zh-CN" altLang="en-US" dirty="0" smtClean="0">
                <a:solidFill>
                  <a:srgbClr val="000000"/>
                </a:solidFill>
              </a:rPr>
              <a:t>合取</a:t>
            </a:r>
            <a:r>
              <a:rPr lang="en-US" altLang="zh-CN" dirty="0" smtClean="0">
                <a:solidFill>
                  <a:srgbClr val="000000"/>
                </a:solidFill>
              </a:rPr>
              <a:t>(conjunction)</a:t>
            </a:r>
          </a:p>
          <a:p>
            <a:pPr eaLnBrk="1" hangingPunct="1">
              <a:lnSpc>
                <a:spcPct val="90000"/>
              </a:lnSpc>
              <a:buFont typeface="Wingdings" panose="05000000000000000000" pitchFamily="2" charset="2"/>
              <a:buNone/>
            </a:pPr>
            <a:r>
              <a:rPr lang="en-US" altLang="zh-CN" dirty="0" smtClean="0">
                <a:solidFill>
                  <a:srgbClr val="000000"/>
                </a:solidFill>
              </a:rPr>
              <a:t>   John gave Mary the book. </a:t>
            </a:r>
          </a:p>
          <a:p>
            <a:pPr eaLnBrk="1" hangingPunct="1">
              <a:lnSpc>
                <a:spcPct val="90000"/>
              </a:lnSpc>
              <a:buFont typeface="Wingdings" panose="05000000000000000000" pitchFamily="2" charset="2"/>
              <a:buNone/>
            </a:pPr>
            <a:r>
              <a:rPr lang="en-US" altLang="zh-CN" dirty="0" smtClean="0">
                <a:solidFill>
                  <a:srgbClr val="000000"/>
                </a:solidFill>
              </a:rPr>
              <a:t>   </a:t>
            </a:r>
            <a:r>
              <a:rPr lang="zh-CN" altLang="en-US" dirty="0" smtClean="0">
                <a:solidFill>
                  <a:srgbClr val="000000"/>
                </a:solidFill>
              </a:rPr>
              <a:t>谓词表示可以为</a:t>
            </a:r>
            <a:r>
              <a:rPr lang="en-US" altLang="zh-CN" dirty="0" smtClean="0">
                <a:solidFill>
                  <a:srgbClr val="000000"/>
                </a:solidFill>
              </a:rPr>
              <a:t>: GIVE(JOIN,MARY,BOOK)</a:t>
            </a:r>
            <a:endParaRPr lang="en-US" altLang="zh-CN" dirty="0" smtClean="0"/>
          </a:p>
          <a:p>
            <a:pPr eaLnBrk="1" hangingPunct="1">
              <a:lnSpc>
                <a:spcPct val="90000"/>
              </a:lnSpc>
            </a:pPr>
            <a:endParaRPr lang="en-US" altLang="zh-CN" dirty="0" smtClean="0"/>
          </a:p>
        </p:txBody>
      </p:sp>
      <p:grpSp>
        <p:nvGrpSpPr>
          <p:cNvPr id="2" name="Group 33"/>
          <p:cNvGrpSpPr>
            <a:grpSpLocks/>
          </p:cNvGrpSpPr>
          <p:nvPr/>
        </p:nvGrpSpPr>
        <p:grpSpPr bwMode="auto">
          <a:xfrm>
            <a:off x="2349500" y="3201353"/>
            <a:ext cx="4975860" cy="2732087"/>
            <a:chOff x="1104" y="2352"/>
            <a:chExt cx="2832" cy="1602"/>
          </a:xfrm>
        </p:grpSpPr>
        <p:sp>
          <p:nvSpPr>
            <p:cNvPr id="124935" name="Rectangle 17"/>
            <p:cNvSpPr>
              <a:spLocks noChangeArrowheads="1"/>
            </p:cNvSpPr>
            <p:nvPr/>
          </p:nvSpPr>
          <p:spPr bwMode="auto">
            <a:xfrm>
              <a:off x="1104" y="297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John</a:t>
              </a:r>
            </a:p>
          </p:txBody>
        </p:sp>
        <p:sp>
          <p:nvSpPr>
            <p:cNvPr id="124936" name="Rectangle 18"/>
            <p:cNvSpPr>
              <a:spLocks noChangeArrowheads="1"/>
            </p:cNvSpPr>
            <p:nvPr/>
          </p:nvSpPr>
          <p:spPr bwMode="auto">
            <a:xfrm>
              <a:off x="3312" y="297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b23</a:t>
              </a:r>
            </a:p>
          </p:txBody>
        </p:sp>
        <p:sp>
          <p:nvSpPr>
            <p:cNvPr id="124937" name="Rectangle 19"/>
            <p:cNvSpPr>
              <a:spLocks noChangeArrowheads="1"/>
            </p:cNvSpPr>
            <p:nvPr/>
          </p:nvSpPr>
          <p:spPr bwMode="auto">
            <a:xfrm>
              <a:off x="2162" y="2352"/>
              <a:ext cx="41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give</a:t>
              </a:r>
            </a:p>
          </p:txBody>
        </p:sp>
        <p:sp>
          <p:nvSpPr>
            <p:cNvPr id="124938" name="Rectangle 20"/>
            <p:cNvSpPr>
              <a:spLocks noChangeArrowheads="1"/>
            </p:cNvSpPr>
            <p:nvPr/>
          </p:nvSpPr>
          <p:spPr bwMode="auto">
            <a:xfrm>
              <a:off x="2208" y="369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MARY</a:t>
              </a:r>
            </a:p>
          </p:txBody>
        </p:sp>
        <p:sp>
          <p:nvSpPr>
            <p:cNvPr id="124939" name="Rectangle 21"/>
            <p:cNvSpPr>
              <a:spLocks noChangeArrowheads="1"/>
            </p:cNvSpPr>
            <p:nvPr/>
          </p:nvSpPr>
          <p:spPr bwMode="auto">
            <a:xfrm>
              <a:off x="2160" y="297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G1</a:t>
              </a:r>
            </a:p>
          </p:txBody>
        </p:sp>
        <p:sp>
          <p:nvSpPr>
            <p:cNvPr id="124940" name="Text Box 22"/>
            <p:cNvSpPr txBox="1">
              <a:spLocks noChangeArrowheads="1"/>
            </p:cNvSpPr>
            <p:nvPr/>
          </p:nvSpPr>
          <p:spPr bwMode="auto">
            <a:xfrm>
              <a:off x="2688" y="283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object</a:t>
              </a:r>
            </a:p>
          </p:txBody>
        </p:sp>
        <p:sp>
          <p:nvSpPr>
            <p:cNvPr id="124941" name="Text Box 23"/>
            <p:cNvSpPr txBox="1">
              <a:spLocks noChangeArrowheads="1"/>
            </p:cNvSpPr>
            <p:nvPr/>
          </p:nvSpPr>
          <p:spPr bwMode="auto">
            <a:xfrm>
              <a:off x="2016" y="268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sp>
          <p:nvSpPr>
            <p:cNvPr id="124942" name="Text Box 24"/>
            <p:cNvSpPr txBox="1">
              <a:spLocks noChangeArrowheads="1"/>
            </p:cNvSpPr>
            <p:nvPr/>
          </p:nvSpPr>
          <p:spPr bwMode="auto">
            <a:xfrm>
              <a:off x="1632" y="288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giver</a:t>
              </a:r>
              <a:endParaRPr lang="en-US" altLang="zh-CN" sz="3200">
                <a:latin typeface="Tahoma" panose="020B0604030504040204" pitchFamily="34" charset="0"/>
                <a:ea typeface="宋体" panose="02010600030101010101" pitchFamily="2" charset="-122"/>
              </a:endParaRPr>
            </a:p>
          </p:txBody>
        </p:sp>
        <p:sp>
          <p:nvSpPr>
            <p:cNvPr id="124943" name="Line 25"/>
            <p:cNvSpPr>
              <a:spLocks noChangeShapeType="1"/>
            </p:cNvSpPr>
            <p:nvPr/>
          </p:nvSpPr>
          <p:spPr bwMode="auto">
            <a:xfrm>
              <a:off x="2640" y="3120"/>
              <a:ext cx="672"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944" name="Rectangle 26"/>
            <p:cNvSpPr>
              <a:spLocks noChangeArrowheads="1"/>
            </p:cNvSpPr>
            <p:nvPr/>
          </p:nvSpPr>
          <p:spPr bwMode="auto">
            <a:xfrm>
              <a:off x="2400" y="3312"/>
              <a:ext cx="7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dirty="0">
                  <a:latin typeface="Tahoma" panose="020B0604030504040204" pitchFamily="34" charset="0"/>
                  <a:ea typeface="宋体" panose="02010600030101010101" pitchFamily="2" charset="-122"/>
                </a:rPr>
                <a:t>recipient</a:t>
              </a:r>
            </a:p>
          </p:txBody>
        </p:sp>
        <p:sp>
          <p:nvSpPr>
            <p:cNvPr id="124945" name="Line 27"/>
            <p:cNvSpPr>
              <a:spLocks noChangeShapeType="1"/>
            </p:cNvSpPr>
            <p:nvPr/>
          </p:nvSpPr>
          <p:spPr bwMode="auto">
            <a:xfrm>
              <a:off x="2352" y="2640"/>
              <a:ext cx="0" cy="336"/>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946" name="Line 28"/>
            <p:cNvSpPr>
              <a:spLocks noChangeShapeType="1"/>
            </p:cNvSpPr>
            <p:nvPr/>
          </p:nvSpPr>
          <p:spPr bwMode="auto">
            <a:xfrm flipV="1">
              <a:off x="2352" y="3216"/>
              <a:ext cx="0" cy="48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947" name="Line 29"/>
            <p:cNvSpPr>
              <a:spLocks noChangeShapeType="1"/>
            </p:cNvSpPr>
            <p:nvPr/>
          </p:nvSpPr>
          <p:spPr bwMode="auto">
            <a:xfrm flipH="1">
              <a:off x="1584" y="3120"/>
              <a:ext cx="576"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4948" name="Rectangle 30"/>
            <p:cNvSpPr>
              <a:spLocks noChangeArrowheads="1"/>
            </p:cNvSpPr>
            <p:nvPr/>
          </p:nvSpPr>
          <p:spPr bwMode="auto">
            <a:xfrm>
              <a:off x="3312" y="3696"/>
              <a:ext cx="624"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BOOK</a:t>
              </a:r>
            </a:p>
          </p:txBody>
        </p:sp>
        <p:sp>
          <p:nvSpPr>
            <p:cNvPr id="124949" name="Line 31"/>
            <p:cNvSpPr>
              <a:spLocks noChangeShapeType="1"/>
            </p:cNvSpPr>
            <p:nvPr/>
          </p:nvSpPr>
          <p:spPr bwMode="auto">
            <a:xfrm>
              <a:off x="3600" y="3216"/>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4950" name="Text Box 32"/>
            <p:cNvSpPr txBox="1">
              <a:spLocks noChangeArrowheads="1"/>
            </p:cNvSpPr>
            <p:nvPr/>
          </p:nvSpPr>
          <p:spPr bwMode="auto">
            <a:xfrm>
              <a:off x="3600" y="33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endParaRPr lang="en-US" altLang="zh-CN" sz="3200">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8142555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A66DB2-3C9C-4DFF-BA39-0B7E8236997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5955"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E0ABE8-BC2E-4F98-A216-9A2C0130359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78</a:t>
            </a:fld>
            <a:endParaRPr kumimoji="0" lang="en-US" altLang="zh-CN" sz="1400">
              <a:latin typeface="Tahoma" panose="020B0604030504040204" pitchFamily="34" charset="0"/>
              <a:ea typeface="宋体" panose="02010600030101010101" pitchFamily="2" charset="-122"/>
            </a:endParaRPr>
          </a:p>
        </p:txBody>
      </p:sp>
      <p:sp>
        <p:nvSpPr>
          <p:cNvPr id="125956"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连接词和量化的表示</a:t>
            </a:r>
            <a:endParaRPr lang="zh-CN" altLang="en-US" sz="2800" dirty="0">
              <a:solidFill>
                <a:srgbClr val="000000"/>
              </a:solidFill>
              <a:ea typeface="华文新魏" panose="02010800040101010101" pitchFamily="2" charset="-122"/>
            </a:endParaRPr>
          </a:p>
        </p:txBody>
      </p:sp>
      <p:sp>
        <p:nvSpPr>
          <p:cNvPr id="125957" name="Rectangle 3"/>
          <p:cNvSpPr>
            <a:spLocks noGrp="1" noChangeArrowheads="1"/>
          </p:cNvSpPr>
          <p:nvPr>
            <p:ph type="body" idx="1"/>
          </p:nvPr>
        </p:nvSpPr>
        <p:spPr>
          <a:xfrm>
            <a:off x="1245871" y="1295401"/>
            <a:ext cx="7772400" cy="1030287"/>
          </a:xfrm>
        </p:spPr>
        <p:txBody>
          <a:bodyPr/>
          <a:lstStyle/>
          <a:p>
            <a:pPr eaLnBrk="1" hangingPunct="1">
              <a:lnSpc>
                <a:spcPct val="90000"/>
              </a:lnSpc>
            </a:pPr>
            <a:r>
              <a:rPr lang="zh-CN" altLang="en-US" dirty="0" smtClean="0"/>
              <a:t>析取</a:t>
            </a:r>
          </a:p>
          <a:p>
            <a:pPr eaLnBrk="1" hangingPunct="1">
              <a:lnSpc>
                <a:spcPct val="90000"/>
              </a:lnSpc>
              <a:buFont typeface="Wingdings" panose="05000000000000000000" pitchFamily="2" charset="2"/>
              <a:buNone/>
            </a:pPr>
            <a:r>
              <a:rPr lang="zh-CN" altLang="en-US" dirty="0" smtClean="0"/>
              <a:t>     </a:t>
            </a:r>
            <a:r>
              <a:rPr lang="en-US" altLang="zh-CN" dirty="0" smtClean="0"/>
              <a:t>ISA</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PARTOF</a:t>
            </a:r>
            <a:r>
              <a:rPr lang="zh-CN" altLang="en-US" dirty="0" smtClean="0"/>
              <a:t>（</a:t>
            </a:r>
            <a:r>
              <a:rPr lang="en-US" altLang="zh-CN" dirty="0" smtClean="0"/>
              <a:t>B</a:t>
            </a:r>
            <a:r>
              <a:rPr lang="zh-CN" altLang="en-US" dirty="0" smtClean="0"/>
              <a:t>，</a:t>
            </a:r>
            <a:r>
              <a:rPr lang="en-US" altLang="zh-CN" dirty="0" smtClean="0"/>
              <a:t>C</a:t>
            </a:r>
            <a:r>
              <a:rPr lang="zh-CN" altLang="en-US" dirty="0" smtClean="0"/>
              <a:t>）</a:t>
            </a:r>
          </a:p>
        </p:txBody>
      </p:sp>
      <p:grpSp>
        <p:nvGrpSpPr>
          <p:cNvPr id="2" name="Group 14"/>
          <p:cNvGrpSpPr>
            <a:grpSpLocks/>
          </p:cNvGrpSpPr>
          <p:nvPr/>
        </p:nvGrpSpPr>
        <p:grpSpPr bwMode="auto">
          <a:xfrm>
            <a:off x="2677160" y="3098801"/>
            <a:ext cx="3962400" cy="2238375"/>
            <a:chOff x="1008" y="2208"/>
            <a:chExt cx="2496" cy="1410"/>
          </a:xfrm>
        </p:grpSpPr>
        <p:sp>
          <p:nvSpPr>
            <p:cNvPr id="125959" name="Rectangle 4"/>
            <p:cNvSpPr>
              <a:spLocks noChangeArrowheads="1"/>
            </p:cNvSpPr>
            <p:nvPr/>
          </p:nvSpPr>
          <p:spPr bwMode="auto">
            <a:xfrm>
              <a:off x="1008" y="2775"/>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5960" name="Rectangle 5"/>
            <p:cNvSpPr>
              <a:spLocks noChangeArrowheads="1"/>
            </p:cNvSpPr>
            <p:nvPr/>
          </p:nvSpPr>
          <p:spPr bwMode="auto">
            <a:xfrm>
              <a:off x="3024" y="3360"/>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25961" name="Rectangle 6"/>
            <p:cNvSpPr>
              <a:spLocks noChangeArrowheads="1"/>
            </p:cNvSpPr>
            <p:nvPr/>
          </p:nvSpPr>
          <p:spPr bwMode="auto">
            <a:xfrm>
              <a:off x="2928" y="2304"/>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25962" name="Rectangle 7"/>
            <p:cNvSpPr>
              <a:spLocks noChangeArrowheads="1"/>
            </p:cNvSpPr>
            <p:nvPr/>
          </p:nvSpPr>
          <p:spPr bwMode="auto">
            <a:xfrm>
              <a:off x="2112" y="2562"/>
              <a:ext cx="282" cy="881"/>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25963" name="Line 8"/>
            <p:cNvSpPr>
              <a:spLocks noChangeShapeType="1"/>
            </p:cNvSpPr>
            <p:nvPr/>
          </p:nvSpPr>
          <p:spPr bwMode="auto">
            <a:xfrm flipV="1">
              <a:off x="1488" y="2448"/>
              <a:ext cx="144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5964" name="Line 9"/>
            <p:cNvSpPr>
              <a:spLocks noChangeShapeType="1"/>
            </p:cNvSpPr>
            <p:nvPr/>
          </p:nvSpPr>
          <p:spPr bwMode="auto">
            <a:xfrm flipH="1" flipV="1">
              <a:off x="1488" y="2976"/>
              <a:ext cx="1536"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5965" name="Text Box 10"/>
            <p:cNvSpPr txBox="1">
              <a:spLocks noChangeArrowheads="1"/>
            </p:cNvSpPr>
            <p:nvPr/>
          </p:nvSpPr>
          <p:spPr bwMode="auto">
            <a:xfrm>
              <a:off x="1632" y="249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partof</a:t>
              </a:r>
            </a:p>
          </p:txBody>
        </p:sp>
        <p:sp>
          <p:nvSpPr>
            <p:cNvPr id="125966" name="Text Box 12"/>
            <p:cNvSpPr txBox="1">
              <a:spLocks noChangeArrowheads="1"/>
            </p:cNvSpPr>
            <p:nvPr/>
          </p:nvSpPr>
          <p:spPr bwMode="auto">
            <a:xfrm>
              <a:off x="1728" y="312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5967" name="Text Box 13"/>
            <p:cNvSpPr txBox="1">
              <a:spLocks noChangeArrowheads="1"/>
            </p:cNvSpPr>
            <p:nvPr/>
          </p:nvSpPr>
          <p:spPr bwMode="auto">
            <a:xfrm>
              <a:off x="2064" y="220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DIS</a:t>
              </a:r>
            </a:p>
          </p:txBody>
        </p:sp>
      </p:grpSp>
    </p:spTree>
    <p:extLst>
      <p:ext uri="{BB962C8B-B14F-4D97-AF65-F5344CB8AC3E}">
        <p14:creationId xmlns:p14="http://schemas.microsoft.com/office/powerpoint/2010/main" val="26877803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7728CA-FA46-4746-827B-4A6CFC135A6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6979"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B7FC466-41E3-47FC-8D30-5ECCA885697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79</a:t>
            </a:fld>
            <a:endParaRPr kumimoji="0" lang="en-US" altLang="zh-CN" sz="1400">
              <a:latin typeface="Tahoma" panose="020B0604030504040204" pitchFamily="34" charset="0"/>
              <a:ea typeface="宋体" panose="02010600030101010101" pitchFamily="2" charset="-122"/>
            </a:endParaRPr>
          </a:p>
        </p:txBody>
      </p:sp>
      <p:sp>
        <p:nvSpPr>
          <p:cNvPr id="126980"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连接词和量化的表示</a:t>
            </a:r>
            <a:endParaRPr lang="zh-CN" altLang="en-US" sz="2800" dirty="0">
              <a:solidFill>
                <a:srgbClr val="000000"/>
              </a:solidFill>
              <a:ea typeface="华文新魏" panose="02010800040101010101" pitchFamily="2" charset="-122"/>
            </a:endParaRPr>
          </a:p>
        </p:txBody>
      </p:sp>
      <p:sp>
        <p:nvSpPr>
          <p:cNvPr id="126981" name="Rectangle 3"/>
          <p:cNvSpPr>
            <a:spLocks noGrp="1" noChangeArrowheads="1"/>
          </p:cNvSpPr>
          <p:nvPr>
            <p:ph type="body" idx="1"/>
          </p:nvPr>
        </p:nvSpPr>
        <p:spPr>
          <a:xfrm>
            <a:off x="1181100" y="1335089"/>
            <a:ext cx="9090660" cy="1447800"/>
          </a:xfrm>
        </p:spPr>
        <p:txBody>
          <a:bodyPr/>
          <a:lstStyle/>
          <a:p>
            <a:pPr eaLnBrk="1" hangingPunct="1"/>
            <a:r>
              <a:rPr lang="zh-CN" altLang="en-US" dirty="0" smtClean="0"/>
              <a:t>否定</a:t>
            </a:r>
          </a:p>
          <a:p>
            <a:pPr eaLnBrk="1" hangingPunct="1">
              <a:buFont typeface="Wingdings" panose="05000000000000000000" pitchFamily="2" charset="2"/>
              <a:buNone/>
            </a:pPr>
            <a:r>
              <a:rPr lang="zh-CN" altLang="en-US" sz="2400" dirty="0"/>
              <a:t>（</a:t>
            </a:r>
            <a:r>
              <a:rPr lang="en-US" altLang="zh-CN" sz="2400" dirty="0"/>
              <a:t>a</a:t>
            </a:r>
            <a:r>
              <a:rPr lang="zh-CN" altLang="en-US" sz="2400" dirty="0"/>
              <a:t>）和（</a:t>
            </a:r>
            <a:r>
              <a:rPr lang="en-US" altLang="zh-CN" sz="2400" dirty="0"/>
              <a:t>b</a:t>
            </a:r>
            <a:r>
              <a:rPr lang="zh-CN" altLang="en-US" sz="2400" dirty="0"/>
              <a:t>）表示</a:t>
            </a:r>
            <a:r>
              <a:rPr lang="en-US" altLang="zh-CN" sz="2400" dirty="0"/>
              <a:t>~</a:t>
            </a:r>
            <a:r>
              <a:rPr lang="zh-CN" altLang="en-US" sz="2400" dirty="0"/>
              <a:t>（</a:t>
            </a:r>
            <a:r>
              <a:rPr lang="en-US" altLang="zh-CN" sz="2400" dirty="0"/>
              <a:t>A </a:t>
            </a:r>
            <a:r>
              <a:rPr lang="en-US" altLang="zh-CN" sz="2400" dirty="0" err="1"/>
              <a:t>isa</a:t>
            </a:r>
            <a:r>
              <a:rPr lang="en-US" altLang="zh-CN" sz="2400" dirty="0"/>
              <a:t> B</a:t>
            </a:r>
            <a:r>
              <a:rPr lang="zh-CN" altLang="en-US" sz="2400" dirty="0"/>
              <a:t>）和</a:t>
            </a:r>
            <a:r>
              <a:rPr lang="en-US" altLang="zh-CN" sz="2400" dirty="0"/>
              <a:t>~</a:t>
            </a:r>
            <a:r>
              <a:rPr lang="zh-CN" altLang="en-US" sz="2400" dirty="0"/>
              <a:t>（</a:t>
            </a:r>
            <a:r>
              <a:rPr lang="en-US" altLang="zh-CN" sz="2400" dirty="0"/>
              <a:t>B part of C</a:t>
            </a:r>
            <a:r>
              <a:rPr lang="zh-CN" altLang="en-US" sz="2400" dirty="0"/>
              <a:t>）</a:t>
            </a:r>
          </a:p>
          <a:p>
            <a:pPr eaLnBrk="1" hangingPunct="1">
              <a:buFont typeface="Wingdings" panose="05000000000000000000" pitchFamily="2" charset="2"/>
              <a:buNone/>
            </a:pPr>
            <a:r>
              <a:rPr lang="zh-CN" altLang="en-US" sz="2400" dirty="0"/>
              <a:t>（</a:t>
            </a:r>
            <a:r>
              <a:rPr lang="en-US" altLang="zh-CN" sz="2400" dirty="0"/>
              <a:t>c</a:t>
            </a:r>
            <a:r>
              <a:rPr lang="zh-CN" altLang="en-US" sz="2400" dirty="0"/>
              <a:t>）表示</a:t>
            </a:r>
            <a:r>
              <a:rPr lang="en-US" altLang="zh-CN" sz="2400" dirty="0"/>
              <a:t>~[ISA</a:t>
            </a:r>
            <a:r>
              <a:rPr lang="zh-CN" altLang="en-US" sz="2400" dirty="0"/>
              <a:t>（</a:t>
            </a:r>
            <a:r>
              <a:rPr lang="en-US" altLang="zh-CN" sz="2400" dirty="0"/>
              <a:t>A</a:t>
            </a:r>
            <a:r>
              <a:rPr lang="zh-CN" altLang="en-US" sz="2400" dirty="0"/>
              <a:t>，</a:t>
            </a:r>
            <a:r>
              <a:rPr lang="en-US" altLang="zh-CN" sz="2400" dirty="0"/>
              <a:t>B</a:t>
            </a:r>
            <a:r>
              <a:rPr lang="zh-CN" altLang="en-US" sz="2400" dirty="0"/>
              <a:t>）∧</a:t>
            </a:r>
            <a:r>
              <a:rPr lang="en-US" altLang="zh-CN" sz="2400" dirty="0"/>
              <a:t>PART-OF</a:t>
            </a:r>
            <a:r>
              <a:rPr lang="zh-CN" altLang="en-US" sz="2400" dirty="0"/>
              <a:t>（</a:t>
            </a:r>
            <a:r>
              <a:rPr lang="en-US" altLang="zh-CN" sz="2400" dirty="0"/>
              <a:t>B</a:t>
            </a:r>
            <a:r>
              <a:rPr lang="zh-CN" altLang="en-US" sz="2400" dirty="0"/>
              <a:t>，</a:t>
            </a:r>
            <a:r>
              <a:rPr lang="en-US" altLang="zh-CN" sz="2400" dirty="0"/>
              <a:t>C</a:t>
            </a:r>
            <a:r>
              <a:rPr lang="zh-CN" altLang="en-US" sz="2400" dirty="0"/>
              <a:t>）</a:t>
            </a:r>
            <a:r>
              <a:rPr lang="en-US" altLang="zh-CN" sz="2400" dirty="0"/>
              <a:t>]</a:t>
            </a:r>
          </a:p>
        </p:txBody>
      </p:sp>
      <p:grpSp>
        <p:nvGrpSpPr>
          <p:cNvPr id="2" name="Group 30"/>
          <p:cNvGrpSpPr>
            <a:grpSpLocks/>
          </p:cNvGrpSpPr>
          <p:nvPr/>
        </p:nvGrpSpPr>
        <p:grpSpPr bwMode="auto">
          <a:xfrm>
            <a:off x="6172200" y="3429002"/>
            <a:ext cx="2819400" cy="2667000"/>
            <a:chOff x="2928" y="2160"/>
            <a:chExt cx="1776" cy="1786"/>
          </a:xfrm>
        </p:grpSpPr>
        <p:sp>
          <p:nvSpPr>
            <p:cNvPr id="126996" name="Text Box 13"/>
            <p:cNvSpPr txBox="1">
              <a:spLocks noChangeArrowheads="1"/>
            </p:cNvSpPr>
            <p:nvPr/>
          </p:nvSpPr>
          <p:spPr bwMode="auto">
            <a:xfrm>
              <a:off x="3600" y="216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NEG</a:t>
              </a:r>
            </a:p>
          </p:txBody>
        </p:sp>
        <p:grpSp>
          <p:nvGrpSpPr>
            <p:cNvPr id="126997" name="Group 29"/>
            <p:cNvGrpSpPr>
              <a:grpSpLocks/>
            </p:cNvGrpSpPr>
            <p:nvPr/>
          </p:nvGrpSpPr>
          <p:grpSpPr bwMode="auto">
            <a:xfrm>
              <a:off x="2928" y="2304"/>
              <a:ext cx="1776" cy="1642"/>
              <a:chOff x="2928" y="2304"/>
              <a:chExt cx="1776" cy="1642"/>
            </a:xfrm>
          </p:grpSpPr>
          <p:sp>
            <p:nvSpPr>
              <p:cNvPr id="126998" name="Rectangle 4"/>
              <p:cNvSpPr>
                <a:spLocks noChangeArrowheads="1"/>
              </p:cNvSpPr>
              <p:nvPr/>
            </p:nvSpPr>
            <p:spPr bwMode="auto">
              <a:xfrm>
                <a:off x="2928" y="2784"/>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6999" name="Rectangle 5"/>
              <p:cNvSpPr>
                <a:spLocks noChangeArrowheads="1"/>
              </p:cNvSpPr>
              <p:nvPr/>
            </p:nvSpPr>
            <p:spPr bwMode="auto">
              <a:xfrm>
                <a:off x="4224" y="3216"/>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27000" name="Rectangle 6"/>
              <p:cNvSpPr>
                <a:spLocks noChangeArrowheads="1"/>
              </p:cNvSpPr>
              <p:nvPr/>
            </p:nvSpPr>
            <p:spPr bwMode="auto">
              <a:xfrm>
                <a:off x="4176" y="2304"/>
                <a:ext cx="48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27001" name="Rectangle 7"/>
              <p:cNvSpPr>
                <a:spLocks noChangeArrowheads="1"/>
              </p:cNvSpPr>
              <p:nvPr/>
            </p:nvSpPr>
            <p:spPr bwMode="auto">
              <a:xfrm>
                <a:off x="3696" y="2554"/>
                <a:ext cx="336" cy="62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27002" name="Line 8"/>
              <p:cNvSpPr>
                <a:spLocks noChangeShapeType="1"/>
              </p:cNvSpPr>
              <p:nvPr/>
            </p:nvSpPr>
            <p:spPr bwMode="auto">
              <a:xfrm flipV="1">
                <a:off x="3408" y="2448"/>
                <a:ext cx="768"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7003" name="Line 9"/>
              <p:cNvSpPr>
                <a:spLocks noChangeShapeType="1"/>
              </p:cNvSpPr>
              <p:nvPr/>
            </p:nvSpPr>
            <p:spPr bwMode="auto">
              <a:xfrm flipH="1" flipV="1">
                <a:off x="3408" y="2976"/>
                <a:ext cx="816"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7004" name="Text Box 10"/>
              <p:cNvSpPr txBox="1">
                <a:spLocks noChangeArrowheads="1"/>
              </p:cNvSpPr>
              <p:nvPr/>
            </p:nvSpPr>
            <p:spPr bwMode="auto">
              <a:xfrm>
                <a:off x="3264" y="254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partof</a:t>
                </a:r>
              </a:p>
            </p:txBody>
          </p:sp>
          <p:sp>
            <p:nvSpPr>
              <p:cNvPr id="127005" name="Text Box 11"/>
              <p:cNvSpPr txBox="1">
                <a:spLocks noChangeArrowheads="1"/>
              </p:cNvSpPr>
              <p:nvPr/>
            </p:nvSpPr>
            <p:spPr bwMode="auto">
              <a:xfrm>
                <a:off x="3408" y="312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7006" name="Text Box 14"/>
              <p:cNvSpPr txBox="1">
                <a:spLocks noChangeArrowheads="1"/>
              </p:cNvSpPr>
              <p:nvPr/>
            </p:nvSpPr>
            <p:spPr bwMode="auto">
              <a:xfrm>
                <a:off x="3696" y="36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grpSp>
      </p:grpSp>
      <p:grpSp>
        <p:nvGrpSpPr>
          <p:cNvPr id="4" name="Group 27"/>
          <p:cNvGrpSpPr>
            <a:grpSpLocks/>
          </p:cNvGrpSpPr>
          <p:nvPr/>
        </p:nvGrpSpPr>
        <p:grpSpPr bwMode="auto">
          <a:xfrm>
            <a:off x="2895600" y="3733801"/>
            <a:ext cx="2438400" cy="1311275"/>
            <a:chOff x="864" y="2352"/>
            <a:chExt cx="1536" cy="826"/>
          </a:xfrm>
        </p:grpSpPr>
        <p:sp>
          <p:nvSpPr>
            <p:cNvPr id="126991" name="Rectangle 15"/>
            <p:cNvSpPr>
              <a:spLocks noChangeArrowheads="1"/>
            </p:cNvSpPr>
            <p:nvPr/>
          </p:nvSpPr>
          <p:spPr bwMode="auto">
            <a:xfrm>
              <a:off x="864" y="2463"/>
              <a:ext cx="43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26992" name="Rectangle 16"/>
            <p:cNvSpPr>
              <a:spLocks noChangeArrowheads="1"/>
            </p:cNvSpPr>
            <p:nvPr/>
          </p:nvSpPr>
          <p:spPr bwMode="auto">
            <a:xfrm>
              <a:off x="1968" y="2448"/>
              <a:ext cx="43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6993" name="Line 17"/>
            <p:cNvSpPr>
              <a:spLocks noChangeShapeType="1"/>
            </p:cNvSpPr>
            <p:nvPr/>
          </p:nvSpPr>
          <p:spPr bwMode="auto">
            <a:xfrm>
              <a:off x="1296" y="2592"/>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6994" name="Text Box 22"/>
            <p:cNvSpPr txBox="1">
              <a:spLocks noChangeArrowheads="1"/>
            </p:cNvSpPr>
            <p:nvPr/>
          </p:nvSpPr>
          <p:spPr bwMode="auto">
            <a:xfrm>
              <a:off x="1440" y="292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sp>
          <p:nvSpPr>
            <p:cNvPr id="126995" name="Text Box 25"/>
            <p:cNvSpPr txBox="1">
              <a:spLocks noChangeArrowheads="1"/>
            </p:cNvSpPr>
            <p:nvPr/>
          </p:nvSpPr>
          <p:spPr bwMode="auto">
            <a:xfrm>
              <a:off x="1440" y="235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grpSp>
      <p:grpSp>
        <p:nvGrpSpPr>
          <p:cNvPr id="5" name="Group 28"/>
          <p:cNvGrpSpPr>
            <a:grpSpLocks/>
          </p:cNvGrpSpPr>
          <p:nvPr/>
        </p:nvGrpSpPr>
        <p:grpSpPr bwMode="auto">
          <a:xfrm>
            <a:off x="2971800" y="5105401"/>
            <a:ext cx="2438400" cy="1387475"/>
            <a:chOff x="912" y="3216"/>
            <a:chExt cx="1536" cy="874"/>
          </a:xfrm>
        </p:grpSpPr>
        <p:grpSp>
          <p:nvGrpSpPr>
            <p:cNvPr id="126985" name="Group 21"/>
            <p:cNvGrpSpPr>
              <a:grpSpLocks/>
            </p:cNvGrpSpPr>
            <p:nvPr/>
          </p:nvGrpSpPr>
          <p:grpSpPr bwMode="auto">
            <a:xfrm>
              <a:off x="912" y="3360"/>
              <a:ext cx="1536" cy="273"/>
              <a:chOff x="960" y="2544"/>
              <a:chExt cx="1536" cy="273"/>
            </a:xfrm>
          </p:grpSpPr>
          <p:sp>
            <p:nvSpPr>
              <p:cNvPr id="126988" name="Rectangle 18"/>
              <p:cNvSpPr>
                <a:spLocks noChangeArrowheads="1"/>
              </p:cNvSpPr>
              <p:nvPr/>
            </p:nvSpPr>
            <p:spPr bwMode="auto">
              <a:xfrm>
                <a:off x="960" y="2559"/>
                <a:ext cx="43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6989" name="Rectangle 19"/>
              <p:cNvSpPr>
                <a:spLocks noChangeArrowheads="1"/>
              </p:cNvSpPr>
              <p:nvPr/>
            </p:nvSpPr>
            <p:spPr bwMode="auto">
              <a:xfrm>
                <a:off x="2064" y="2544"/>
                <a:ext cx="43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26990" name="Line 20"/>
              <p:cNvSpPr>
                <a:spLocks noChangeShapeType="1"/>
              </p:cNvSpPr>
              <p:nvPr/>
            </p:nvSpPr>
            <p:spPr bwMode="auto">
              <a:xfrm>
                <a:off x="1392" y="2688"/>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26986" name="Text Box 23"/>
            <p:cNvSpPr txBox="1">
              <a:spLocks noChangeArrowheads="1"/>
            </p:cNvSpPr>
            <p:nvPr/>
          </p:nvSpPr>
          <p:spPr bwMode="auto">
            <a:xfrm>
              <a:off x="1536" y="384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6987" name="Text Box 26"/>
            <p:cNvSpPr txBox="1">
              <a:spLocks noChangeArrowheads="1"/>
            </p:cNvSpPr>
            <p:nvPr/>
          </p:nvSpPr>
          <p:spPr bwMode="auto">
            <a:xfrm>
              <a:off x="1344" y="3216"/>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~part-of</a:t>
              </a:r>
            </a:p>
          </p:txBody>
        </p:sp>
      </p:grpSp>
    </p:spTree>
    <p:extLst>
      <p:ext uri="{BB962C8B-B14F-4D97-AF65-F5344CB8AC3E}">
        <p14:creationId xmlns:p14="http://schemas.microsoft.com/office/powerpoint/2010/main" val="24533236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r>
              <a:rPr lang="en-US" altLang="zh-CN" dirty="0" smtClean="0"/>
              <a:t>——</a:t>
            </a:r>
            <a:r>
              <a:rPr lang="zh-CN" altLang="en-US" dirty="0"/>
              <a:t>知识的种类</a:t>
            </a:r>
          </a:p>
        </p:txBody>
      </p:sp>
      <p:sp>
        <p:nvSpPr>
          <p:cNvPr id="3" name="内容占位符 2"/>
          <p:cNvSpPr>
            <a:spLocks noGrp="1"/>
          </p:cNvSpPr>
          <p:nvPr>
            <p:ph idx="1"/>
          </p:nvPr>
        </p:nvSpPr>
        <p:spPr>
          <a:xfrm>
            <a:off x="674296" y="1306513"/>
            <a:ext cx="9993704" cy="4114800"/>
          </a:xfrm>
        </p:spPr>
        <p:txBody>
          <a:bodyPr/>
          <a:lstStyle/>
          <a:p>
            <a:pPr>
              <a:lnSpc>
                <a:spcPct val="150000"/>
              </a:lnSpc>
              <a:buFont typeface="Wingdings" panose="05000000000000000000" pitchFamily="2" charset="2"/>
              <a:buChar char="n"/>
            </a:pPr>
            <a:r>
              <a:rPr lang="zh-CN" altLang="en-US" dirty="0">
                <a:solidFill>
                  <a:srgbClr val="A50021"/>
                </a:solidFill>
                <a:latin typeface="华文新魏" panose="02010800040101010101" pitchFamily="2" charset="-122"/>
              </a:rPr>
              <a:t>按知识的等级</a:t>
            </a:r>
          </a:p>
          <a:p>
            <a:pPr lvl="1">
              <a:lnSpc>
                <a:spcPct val="150000"/>
              </a:lnSpc>
            </a:pPr>
            <a:r>
              <a:rPr lang="zh-CN" altLang="en-US" dirty="0">
                <a:solidFill>
                  <a:srgbClr val="006600"/>
                </a:solidFill>
                <a:latin typeface="华文新魏" panose="02010800040101010101" pitchFamily="2" charset="-122"/>
              </a:rPr>
              <a:t> 零级知识：</a:t>
            </a:r>
            <a:r>
              <a:rPr lang="zh-CN" altLang="en-US" dirty="0">
                <a:solidFill>
                  <a:srgbClr val="0000CC"/>
                </a:solidFill>
                <a:latin typeface="华文新魏" panose="02010800040101010101" pitchFamily="2" charset="-122"/>
              </a:rPr>
              <a:t>叙述性知识</a:t>
            </a:r>
          </a:p>
          <a:p>
            <a:pPr lvl="1">
              <a:lnSpc>
                <a:spcPct val="150000"/>
              </a:lnSpc>
            </a:pPr>
            <a:r>
              <a:rPr lang="zh-CN" altLang="en-US" dirty="0">
                <a:solidFill>
                  <a:srgbClr val="006600"/>
                </a:solidFill>
                <a:latin typeface="华文新魏" panose="02010800040101010101" pitchFamily="2" charset="-122"/>
              </a:rPr>
              <a:t> 一级知识：</a:t>
            </a:r>
            <a:r>
              <a:rPr lang="zh-CN" altLang="en-US" dirty="0">
                <a:solidFill>
                  <a:srgbClr val="0000CC"/>
                </a:solidFill>
                <a:latin typeface="华文新魏" panose="02010800040101010101" pitchFamily="2" charset="-122"/>
              </a:rPr>
              <a:t>过程性知识</a:t>
            </a:r>
          </a:p>
          <a:p>
            <a:pPr lvl="1">
              <a:lnSpc>
                <a:spcPct val="150000"/>
              </a:lnSpc>
            </a:pPr>
            <a:r>
              <a:rPr lang="zh-CN" altLang="en-US" dirty="0">
                <a:solidFill>
                  <a:srgbClr val="006600"/>
                </a:solidFill>
                <a:latin typeface="华文新魏" panose="02010800040101010101" pitchFamily="2" charset="-122"/>
              </a:rPr>
              <a:t> 二级知识：</a:t>
            </a:r>
            <a:r>
              <a:rPr lang="zh-CN" altLang="en-US" dirty="0">
                <a:solidFill>
                  <a:srgbClr val="0000CC"/>
                </a:solidFill>
                <a:latin typeface="华文新魏" panose="02010800040101010101" pitchFamily="2" charset="-122"/>
              </a:rPr>
              <a:t>控制性知识（元知识或超知识）</a:t>
            </a:r>
          </a:p>
          <a:p>
            <a:pPr lvl="1"/>
            <a:endParaRPr lang="zh-CN" altLang="en-US" dirty="0"/>
          </a:p>
        </p:txBody>
      </p:sp>
      <p:sp>
        <p:nvSpPr>
          <p:cNvPr id="4" name="日期占位符 3"/>
          <p:cNvSpPr>
            <a:spLocks noGrp="1"/>
          </p:cNvSpPr>
          <p:nvPr>
            <p:ph type="dt" sz="half" idx="10"/>
          </p:nvPr>
        </p:nvSpPr>
        <p:spPr/>
        <p:txBody>
          <a:bodyPr/>
          <a:lstStyle/>
          <a:p>
            <a:pPr>
              <a:defRPr/>
            </a:pPr>
            <a:fld id="{0200488E-C756-490C-8C69-E614EA243FF0}" type="datetime1">
              <a:rPr lang="zh-CN" altLang="en-US" smtClean="0"/>
              <a:pPr>
                <a:defRPr/>
              </a:pPr>
              <a:t>2018/9/8</a:t>
            </a:fld>
            <a:endParaRPr lang="en-US" altLang="zh-CN"/>
          </a:p>
        </p:txBody>
      </p:sp>
      <p:sp>
        <p:nvSpPr>
          <p:cNvPr id="5" name="灯片编号占位符 4"/>
          <p:cNvSpPr>
            <a:spLocks noGrp="1"/>
          </p:cNvSpPr>
          <p:nvPr>
            <p:ph type="sldNum" sz="quarter" idx="4294967295"/>
          </p:nvPr>
        </p:nvSpPr>
        <p:spPr/>
        <p:txBody>
          <a:bodyPr/>
          <a:lstStyle/>
          <a:p>
            <a:pPr>
              <a:defRPr/>
            </a:pPr>
            <a:fld id="{19E96CFE-8B2D-4E5A-BE27-A4D3DECAAD54}" type="slidenum">
              <a:rPr lang="en-US" altLang="zh-CN" smtClean="0"/>
              <a:pPr>
                <a:defRPr/>
              </a:pPr>
              <a:t>8</a:t>
            </a:fld>
            <a:endParaRPr lang="en-US" altLang="zh-CN"/>
          </a:p>
        </p:txBody>
      </p:sp>
    </p:spTree>
    <p:extLst>
      <p:ext uri="{BB962C8B-B14F-4D97-AF65-F5344CB8AC3E}">
        <p14:creationId xmlns:p14="http://schemas.microsoft.com/office/powerpoint/2010/main" val="4164202680"/>
      </p:ext>
    </p:extLst>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AED3A50-1790-4F71-97F2-DE04F23D9FE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8003"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E77275-6F7C-4A35-A151-1B50E13061B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80</a:t>
            </a:fld>
            <a:endParaRPr kumimoji="0" lang="en-US" altLang="zh-CN" sz="1400">
              <a:latin typeface="Tahoma" panose="020B0604030504040204" pitchFamily="34" charset="0"/>
              <a:ea typeface="宋体" panose="02010600030101010101" pitchFamily="2" charset="-122"/>
            </a:endParaRPr>
          </a:p>
        </p:txBody>
      </p:sp>
      <p:sp>
        <p:nvSpPr>
          <p:cNvPr id="12800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连接词和量化的表示</a:t>
            </a:r>
            <a:endParaRPr lang="zh-CN" altLang="en-US" sz="2800" dirty="0">
              <a:solidFill>
                <a:srgbClr val="000000"/>
              </a:solidFill>
              <a:ea typeface="华文新魏" panose="02010800040101010101" pitchFamily="2" charset="-122"/>
            </a:endParaRPr>
          </a:p>
        </p:txBody>
      </p:sp>
      <p:sp>
        <p:nvSpPr>
          <p:cNvPr id="128005" name="Rectangle 3"/>
          <p:cNvSpPr>
            <a:spLocks noGrp="1" noChangeArrowheads="1"/>
          </p:cNvSpPr>
          <p:nvPr>
            <p:ph type="body" idx="1"/>
          </p:nvPr>
        </p:nvSpPr>
        <p:spPr>
          <a:xfrm>
            <a:off x="690880" y="1066800"/>
            <a:ext cx="10800080" cy="1905000"/>
          </a:xfrm>
        </p:spPr>
        <p:txBody>
          <a:bodyPr/>
          <a:lstStyle/>
          <a:p>
            <a:pPr eaLnBrk="1" hangingPunct="1"/>
            <a:r>
              <a:rPr lang="zh-CN" altLang="en-US" sz="2400" dirty="0"/>
              <a:t>蕴含</a:t>
            </a:r>
          </a:p>
          <a:p>
            <a:pPr eaLnBrk="1" hangingPunct="1">
              <a:buFont typeface="Wingdings" panose="05000000000000000000" pitchFamily="2" charset="2"/>
              <a:buNone/>
            </a:pPr>
            <a:r>
              <a:rPr lang="zh-CN" altLang="en-US" sz="2400" dirty="0"/>
              <a:t>     在语义网络中可用标注</a:t>
            </a:r>
            <a:r>
              <a:rPr lang="en-US" altLang="zh-CN" sz="2400" dirty="0"/>
              <a:t>ANTE</a:t>
            </a:r>
            <a:r>
              <a:rPr lang="zh-CN" altLang="en-US" sz="2400" dirty="0"/>
              <a:t>和</a:t>
            </a:r>
            <a:r>
              <a:rPr lang="en-US" altLang="zh-CN" sz="2400" dirty="0"/>
              <a:t>CONSE</a:t>
            </a:r>
            <a:r>
              <a:rPr lang="zh-CN" altLang="en-US" sz="2400" dirty="0"/>
              <a:t>界限来表示蕴含关系。</a:t>
            </a:r>
            <a:r>
              <a:rPr lang="en-US" altLang="zh-CN" sz="2400" dirty="0"/>
              <a:t>ANTE</a:t>
            </a:r>
            <a:r>
              <a:rPr lang="zh-CN" altLang="en-US" sz="2400" dirty="0"/>
              <a:t>表示先决条件</a:t>
            </a:r>
            <a:r>
              <a:rPr lang="en-US" altLang="zh-CN" sz="2400" dirty="0"/>
              <a:t>antecedent</a:t>
            </a:r>
            <a:r>
              <a:rPr lang="zh-CN" altLang="en-US" sz="2400" dirty="0"/>
              <a:t>及</a:t>
            </a:r>
            <a:r>
              <a:rPr lang="en-US" altLang="zh-CN" sz="2400" dirty="0"/>
              <a:t>CONSE</a:t>
            </a:r>
            <a:r>
              <a:rPr lang="zh-CN" altLang="en-US" sz="2400" dirty="0"/>
              <a:t>表示结果</a:t>
            </a:r>
            <a:r>
              <a:rPr lang="en-US" altLang="zh-CN" sz="2400" dirty="0"/>
              <a:t>consequence</a:t>
            </a:r>
            <a:r>
              <a:rPr lang="zh-CN" altLang="en-US" sz="2400" dirty="0"/>
              <a:t>。用以一条虚线把两个界限连接起来，以表示一对蕴含关系的先决条件和结果。</a:t>
            </a:r>
          </a:p>
          <a:p>
            <a:pPr eaLnBrk="1" hangingPunct="1">
              <a:buFont typeface="Wingdings" panose="05000000000000000000" pitchFamily="2" charset="2"/>
              <a:buNone/>
            </a:pPr>
            <a:endParaRPr lang="en-US" altLang="zh-CN" sz="2400" dirty="0"/>
          </a:p>
        </p:txBody>
      </p:sp>
      <p:sp>
        <p:nvSpPr>
          <p:cNvPr id="128006" name="Rectangle 4"/>
          <p:cNvSpPr>
            <a:spLocks noChangeArrowheads="1"/>
          </p:cNvSpPr>
          <p:nvPr/>
        </p:nvSpPr>
        <p:spPr bwMode="auto">
          <a:xfrm>
            <a:off x="3090863" y="3719514"/>
            <a:ext cx="10604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address</a:t>
            </a:r>
          </a:p>
        </p:txBody>
      </p:sp>
      <p:sp>
        <p:nvSpPr>
          <p:cNvPr id="128007" name="Rectangle 5"/>
          <p:cNvSpPr>
            <a:spLocks noChangeArrowheads="1"/>
          </p:cNvSpPr>
          <p:nvPr/>
        </p:nvSpPr>
        <p:spPr bwMode="auto">
          <a:xfrm>
            <a:off x="3109913" y="5943601"/>
            <a:ext cx="124301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37-maple</a:t>
            </a:r>
          </a:p>
        </p:txBody>
      </p:sp>
      <p:sp>
        <p:nvSpPr>
          <p:cNvPr id="128008" name="Rectangle 6"/>
          <p:cNvSpPr>
            <a:spLocks noChangeArrowheads="1"/>
          </p:cNvSpPr>
          <p:nvPr/>
        </p:nvSpPr>
        <p:spPr bwMode="auto">
          <a:xfrm>
            <a:off x="6838951" y="3657601"/>
            <a:ext cx="140811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occupation</a:t>
            </a:r>
          </a:p>
        </p:txBody>
      </p:sp>
      <p:sp>
        <p:nvSpPr>
          <p:cNvPr id="128009" name="Rectangle 7"/>
          <p:cNvSpPr>
            <a:spLocks noChangeArrowheads="1"/>
          </p:cNvSpPr>
          <p:nvPr/>
        </p:nvSpPr>
        <p:spPr bwMode="auto">
          <a:xfrm>
            <a:off x="6750050" y="5867401"/>
            <a:ext cx="15827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programmer</a:t>
            </a:r>
          </a:p>
        </p:txBody>
      </p:sp>
      <p:sp>
        <p:nvSpPr>
          <p:cNvPr id="128010" name="Rectangle 8"/>
          <p:cNvSpPr>
            <a:spLocks noChangeArrowheads="1"/>
          </p:cNvSpPr>
          <p:nvPr/>
        </p:nvSpPr>
        <p:spPr bwMode="auto">
          <a:xfrm>
            <a:off x="7086601" y="4724401"/>
            <a:ext cx="8985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O(x,y)</a:t>
            </a:r>
          </a:p>
        </p:txBody>
      </p:sp>
      <p:sp>
        <p:nvSpPr>
          <p:cNvPr id="128011" name="Rectangle 9"/>
          <p:cNvSpPr>
            <a:spLocks noChangeArrowheads="1"/>
          </p:cNvSpPr>
          <p:nvPr/>
        </p:nvSpPr>
        <p:spPr bwMode="auto">
          <a:xfrm>
            <a:off x="3429000" y="4724401"/>
            <a:ext cx="3429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Y</a:t>
            </a:r>
          </a:p>
        </p:txBody>
      </p:sp>
      <p:sp>
        <p:nvSpPr>
          <p:cNvPr id="128012" name="Rectangle 10"/>
          <p:cNvSpPr>
            <a:spLocks noChangeArrowheads="1"/>
          </p:cNvSpPr>
          <p:nvPr/>
        </p:nvSpPr>
        <p:spPr bwMode="auto">
          <a:xfrm>
            <a:off x="5311775" y="4762501"/>
            <a:ext cx="3444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X</a:t>
            </a:r>
          </a:p>
        </p:txBody>
      </p:sp>
      <p:sp>
        <p:nvSpPr>
          <p:cNvPr id="128013" name="Line 11"/>
          <p:cNvSpPr>
            <a:spLocks noChangeShapeType="1"/>
          </p:cNvSpPr>
          <p:nvPr/>
        </p:nvSpPr>
        <p:spPr bwMode="auto">
          <a:xfrm flipV="1">
            <a:off x="3581400" y="41148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4" name="Line 13"/>
          <p:cNvSpPr>
            <a:spLocks noChangeShapeType="1"/>
          </p:cNvSpPr>
          <p:nvPr/>
        </p:nvSpPr>
        <p:spPr bwMode="auto">
          <a:xfrm>
            <a:off x="3581400" y="5105400"/>
            <a:ext cx="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5" name="Line 14"/>
          <p:cNvSpPr>
            <a:spLocks noChangeShapeType="1"/>
          </p:cNvSpPr>
          <p:nvPr/>
        </p:nvSpPr>
        <p:spPr bwMode="auto">
          <a:xfrm>
            <a:off x="7543800" y="5181600"/>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6" name="Line 15"/>
          <p:cNvSpPr>
            <a:spLocks noChangeShapeType="1"/>
          </p:cNvSpPr>
          <p:nvPr/>
        </p:nvSpPr>
        <p:spPr bwMode="auto">
          <a:xfrm flipV="1">
            <a:off x="7467600" y="41148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7" name="Line 16"/>
          <p:cNvSpPr>
            <a:spLocks noChangeShapeType="1"/>
          </p:cNvSpPr>
          <p:nvPr/>
        </p:nvSpPr>
        <p:spPr bwMode="auto">
          <a:xfrm>
            <a:off x="3810000" y="4953000"/>
            <a:ext cx="152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8" name="Line 17"/>
          <p:cNvSpPr>
            <a:spLocks noChangeShapeType="1"/>
          </p:cNvSpPr>
          <p:nvPr/>
        </p:nvSpPr>
        <p:spPr bwMode="auto">
          <a:xfrm flipH="1">
            <a:off x="5638800" y="4953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9" name="Text Box 18"/>
          <p:cNvSpPr txBox="1">
            <a:spLocks noChangeArrowheads="1"/>
          </p:cNvSpPr>
          <p:nvPr/>
        </p:nvSpPr>
        <p:spPr bwMode="auto">
          <a:xfrm>
            <a:off x="36576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8020" name="Text Box 19"/>
          <p:cNvSpPr txBox="1">
            <a:spLocks noChangeArrowheads="1"/>
          </p:cNvSpPr>
          <p:nvPr/>
        </p:nvSpPr>
        <p:spPr bwMode="auto">
          <a:xfrm>
            <a:off x="6858000" y="4267201"/>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8021" name="Text Box 20"/>
          <p:cNvSpPr txBox="1">
            <a:spLocks noChangeArrowheads="1"/>
          </p:cNvSpPr>
          <p:nvPr/>
        </p:nvSpPr>
        <p:spPr bwMode="auto">
          <a:xfrm>
            <a:off x="6248400" y="5334001"/>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profession</a:t>
            </a:r>
          </a:p>
        </p:txBody>
      </p:sp>
      <p:sp>
        <p:nvSpPr>
          <p:cNvPr id="128022" name="Text Box 22"/>
          <p:cNvSpPr txBox="1">
            <a:spLocks noChangeArrowheads="1"/>
          </p:cNvSpPr>
          <p:nvPr/>
        </p:nvSpPr>
        <p:spPr bwMode="auto">
          <a:xfrm>
            <a:off x="4191000" y="44958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person</a:t>
            </a:r>
          </a:p>
        </p:txBody>
      </p:sp>
      <p:sp>
        <p:nvSpPr>
          <p:cNvPr id="128023" name="Text Box 23"/>
          <p:cNvSpPr txBox="1">
            <a:spLocks noChangeArrowheads="1"/>
          </p:cNvSpPr>
          <p:nvPr/>
        </p:nvSpPr>
        <p:spPr bwMode="auto">
          <a:xfrm>
            <a:off x="5791200" y="45720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worker</a:t>
            </a:r>
          </a:p>
        </p:txBody>
      </p:sp>
      <p:sp>
        <p:nvSpPr>
          <p:cNvPr id="128024" name="Text Box 24"/>
          <p:cNvSpPr txBox="1">
            <a:spLocks noChangeArrowheads="1"/>
          </p:cNvSpPr>
          <p:nvPr/>
        </p:nvSpPr>
        <p:spPr bwMode="auto">
          <a:xfrm>
            <a:off x="3733800" y="53340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loc</a:t>
            </a:r>
          </a:p>
        </p:txBody>
      </p:sp>
      <p:sp>
        <p:nvSpPr>
          <p:cNvPr id="128025" name="Line 27"/>
          <p:cNvSpPr>
            <a:spLocks noChangeShapeType="1"/>
          </p:cNvSpPr>
          <p:nvPr/>
        </p:nvSpPr>
        <p:spPr bwMode="auto">
          <a:xfrm>
            <a:off x="5105400" y="4267200"/>
            <a:ext cx="0" cy="144780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28026" name="Group 35"/>
          <p:cNvGrpSpPr>
            <a:grpSpLocks/>
          </p:cNvGrpSpPr>
          <p:nvPr/>
        </p:nvGrpSpPr>
        <p:grpSpPr bwMode="auto">
          <a:xfrm>
            <a:off x="3429000" y="4267200"/>
            <a:ext cx="1676400" cy="1524000"/>
            <a:chOff x="1200" y="2688"/>
            <a:chExt cx="1056" cy="960"/>
          </a:xfrm>
        </p:grpSpPr>
        <p:sp>
          <p:nvSpPr>
            <p:cNvPr id="128040" name="Line 26"/>
            <p:cNvSpPr>
              <a:spLocks noChangeShapeType="1"/>
            </p:cNvSpPr>
            <p:nvPr/>
          </p:nvSpPr>
          <p:spPr bwMode="auto">
            <a:xfrm>
              <a:off x="1200" y="2688"/>
              <a:ext cx="1056"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1" name="Line 28"/>
            <p:cNvSpPr>
              <a:spLocks noChangeShapeType="1"/>
            </p:cNvSpPr>
            <p:nvPr/>
          </p:nvSpPr>
          <p:spPr bwMode="auto">
            <a:xfrm>
              <a:off x="1200" y="2688"/>
              <a:ext cx="0" cy="24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2" name="Line 29"/>
            <p:cNvSpPr>
              <a:spLocks noChangeShapeType="1"/>
            </p:cNvSpPr>
            <p:nvPr/>
          </p:nvSpPr>
          <p:spPr bwMode="auto">
            <a:xfrm>
              <a:off x="1200" y="2928"/>
              <a:ext cx="384"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3" name="Line 30"/>
            <p:cNvSpPr>
              <a:spLocks noChangeShapeType="1"/>
            </p:cNvSpPr>
            <p:nvPr/>
          </p:nvSpPr>
          <p:spPr bwMode="auto">
            <a:xfrm>
              <a:off x="1584" y="2928"/>
              <a:ext cx="0" cy="336"/>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4" name="Line 31"/>
            <p:cNvSpPr>
              <a:spLocks noChangeShapeType="1"/>
            </p:cNvSpPr>
            <p:nvPr/>
          </p:nvSpPr>
          <p:spPr bwMode="auto">
            <a:xfrm flipH="1">
              <a:off x="1200" y="3312"/>
              <a:ext cx="384"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5" name="Line 32"/>
            <p:cNvSpPr>
              <a:spLocks noChangeShapeType="1"/>
            </p:cNvSpPr>
            <p:nvPr/>
          </p:nvSpPr>
          <p:spPr bwMode="auto">
            <a:xfrm>
              <a:off x="1200" y="3312"/>
              <a:ext cx="0" cy="336"/>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46" name="Line 34"/>
            <p:cNvSpPr>
              <a:spLocks noChangeShapeType="1"/>
            </p:cNvSpPr>
            <p:nvPr/>
          </p:nvSpPr>
          <p:spPr bwMode="auto">
            <a:xfrm>
              <a:off x="1200" y="3648"/>
              <a:ext cx="1056"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28027" name="Line 37"/>
          <p:cNvSpPr>
            <a:spLocks noChangeShapeType="1"/>
          </p:cNvSpPr>
          <p:nvPr/>
        </p:nvSpPr>
        <p:spPr bwMode="auto">
          <a:xfrm flipH="1">
            <a:off x="6553200" y="4191000"/>
            <a:ext cx="12954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28" name="Line 38"/>
          <p:cNvSpPr>
            <a:spLocks noChangeShapeType="1"/>
          </p:cNvSpPr>
          <p:nvPr/>
        </p:nvSpPr>
        <p:spPr bwMode="auto">
          <a:xfrm flipH="1">
            <a:off x="7848600" y="4191000"/>
            <a:ext cx="0" cy="40005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29" name="Line 39"/>
          <p:cNvSpPr>
            <a:spLocks noChangeShapeType="1"/>
          </p:cNvSpPr>
          <p:nvPr/>
        </p:nvSpPr>
        <p:spPr bwMode="auto">
          <a:xfrm flipH="1" flipV="1">
            <a:off x="6858000" y="4572000"/>
            <a:ext cx="9906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0" name="Line 40"/>
          <p:cNvSpPr>
            <a:spLocks noChangeShapeType="1"/>
          </p:cNvSpPr>
          <p:nvPr/>
        </p:nvSpPr>
        <p:spPr bwMode="auto">
          <a:xfrm flipH="1">
            <a:off x="6858000" y="4648200"/>
            <a:ext cx="0" cy="560388"/>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1" name="Line 42"/>
          <p:cNvSpPr>
            <a:spLocks noChangeShapeType="1"/>
          </p:cNvSpPr>
          <p:nvPr/>
        </p:nvSpPr>
        <p:spPr bwMode="auto">
          <a:xfrm flipH="1">
            <a:off x="7848600" y="5230814"/>
            <a:ext cx="0" cy="560387"/>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2" name="Line 43"/>
          <p:cNvSpPr>
            <a:spLocks noChangeShapeType="1"/>
          </p:cNvSpPr>
          <p:nvPr/>
        </p:nvSpPr>
        <p:spPr bwMode="auto">
          <a:xfrm flipH="1">
            <a:off x="6553200" y="5791200"/>
            <a:ext cx="12954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3" name="Line 44"/>
          <p:cNvSpPr>
            <a:spLocks noChangeShapeType="1"/>
          </p:cNvSpPr>
          <p:nvPr/>
        </p:nvSpPr>
        <p:spPr bwMode="auto">
          <a:xfrm>
            <a:off x="6858000" y="5257800"/>
            <a:ext cx="9906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4" name="Line 45"/>
          <p:cNvSpPr>
            <a:spLocks noChangeShapeType="1"/>
          </p:cNvSpPr>
          <p:nvPr/>
        </p:nvSpPr>
        <p:spPr bwMode="auto">
          <a:xfrm>
            <a:off x="6553200" y="4191000"/>
            <a:ext cx="0" cy="160020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5" name="Line 46"/>
          <p:cNvSpPr>
            <a:spLocks noChangeShapeType="1"/>
          </p:cNvSpPr>
          <p:nvPr/>
        </p:nvSpPr>
        <p:spPr bwMode="auto">
          <a:xfrm>
            <a:off x="5105400" y="4419600"/>
            <a:ext cx="1447800" cy="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6" name="Text Box 47"/>
          <p:cNvSpPr txBox="1">
            <a:spLocks noChangeArrowheads="1"/>
          </p:cNvSpPr>
          <p:nvPr/>
        </p:nvSpPr>
        <p:spPr bwMode="auto">
          <a:xfrm>
            <a:off x="4495800" y="36576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ANTE</a:t>
            </a:r>
          </a:p>
        </p:txBody>
      </p:sp>
      <p:sp>
        <p:nvSpPr>
          <p:cNvPr id="128037" name="Text Box 48"/>
          <p:cNvSpPr txBox="1">
            <a:spLocks noChangeArrowheads="1"/>
          </p:cNvSpPr>
          <p:nvPr/>
        </p:nvSpPr>
        <p:spPr bwMode="auto">
          <a:xfrm>
            <a:off x="5638800" y="36576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CONSE</a:t>
            </a:r>
          </a:p>
        </p:txBody>
      </p:sp>
      <p:sp>
        <p:nvSpPr>
          <p:cNvPr id="128038" name="Line 49"/>
          <p:cNvSpPr>
            <a:spLocks noChangeShapeType="1"/>
          </p:cNvSpPr>
          <p:nvPr/>
        </p:nvSpPr>
        <p:spPr bwMode="auto">
          <a:xfrm flipV="1">
            <a:off x="4648200" y="4038600"/>
            <a:ext cx="2286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39" name="Line 50"/>
          <p:cNvSpPr>
            <a:spLocks noChangeShapeType="1"/>
          </p:cNvSpPr>
          <p:nvPr/>
        </p:nvSpPr>
        <p:spPr bwMode="auto">
          <a:xfrm flipH="1" flipV="1">
            <a:off x="6400800" y="3962400"/>
            <a:ext cx="4572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4247631863"/>
      </p:ext>
    </p:extLst>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A8A537-B9B8-483E-8E00-4C0FECA018B7}"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29027"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7ABFD81-D4D0-408F-8205-5A63A56DD43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81</a:t>
            </a:fld>
            <a:endParaRPr kumimoji="0" lang="en-US" altLang="zh-CN" sz="1400">
              <a:latin typeface="Tahoma" panose="020B0604030504040204" pitchFamily="34" charset="0"/>
              <a:ea typeface="宋体" panose="02010600030101010101" pitchFamily="2" charset="-122"/>
            </a:endParaRPr>
          </a:p>
        </p:txBody>
      </p:sp>
      <p:sp>
        <p:nvSpPr>
          <p:cNvPr id="12902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连接词和量化的表示</a:t>
            </a:r>
            <a:endParaRPr lang="zh-CN" altLang="en-US" sz="2800" dirty="0">
              <a:solidFill>
                <a:srgbClr val="000000"/>
              </a:solidFill>
              <a:ea typeface="华文新魏" panose="02010800040101010101" pitchFamily="2" charset="-122"/>
            </a:endParaRPr>
          </a:p>
        </p:txBody>
      </p:sp>
      <p:sp>
        <p:nvSpPr>
          <p:cNvPr id="129029" name="Rectangle 3"/>
          <p:cNvSpPr>
            <a:spLocks noGrp="1" noChangeArrowheads="1"/>
          </p:cNvSpPr>
          <p:nvPr>
            <p:ph type="body" idx="1"/>
          </p:nvPr>
        </p:nvSpPr>
        <p:spPr>
          <a:xfrm>
            <a:off x="905934" y="1162050"/>
            <a:ext cx="11523133" cy="5400675"/>
          </a:xfrm>
        </p:spPr>
        <p:txBody>
          <a:bodyPr/>
          <a:lstStyle/>
          <a:p>
            <a:pPr eaLnBrk="1" hangingPunct="1"/>
            <a:r>
              <a:rPr lang="zh-CN" altLang="en-US" sz="2400" dirty="0">
                <a:solidFill>
                  <a:srgbClr val="000000"/>
                </a:solidFill>
              </a:rPr>
              <a:t>量化</a:t>
            </a:r>
          </a:p>
          <a:p>
            <a:pPr eaLnBrk="1" hangingPunct="1">
              <a:buFont typeface="Wingdings" panose="05000000000000000000" pitchFamily="2" charset="2"/>
              <a:buNone/>
            </a:pPr>
            <a:r>
              <a:rPr lang="zh-CN" altLang="en-US" sz="2400" dirty="0">
                <a:solidFill>
                  <a:srgbClr val="000000"/>
                </a:solidFill>
              </a:rPr>
              <a:t>     </a:t>
            </a:r>
            <a:r>
              <a:rPr lang="en-US" altLang="zh-CN" sz="2400" dirty="0">
                <a:solidFill>
                  <a:srgbClr val="000000"/>
                </a:solidFill>
              </a:rPr>
              <a:t>The dog bit the postman.</a:t>
            </a:r>
          </a:p>
        </p:txBody>
      </p:sp>
      <p:grpSp>
        <p:nvGrpSpPr>
          <p:cNvPr id="2" name="Group 22"/>
          <p:cNvGrpSpPr>
            <a:grpSpLocks/>
          </p:cNvGrpSpPr>
          <p:nvPr/>
        </p:nvGrpSpPr>
        <p:grpSpPr bwMode="auto">
          <a:xfrm>
            <a:off x="3314701" y="3657601"/>
            <a:ext cx="4810125" cy="2225675"/>
            <a:chOff x="1128" y="2304"/>
            <a:chExt cx="3030" cy="1402"/>
          </a:xfrm>
        </p:grpSpPr>
        <p:sp>
          <p:nvSpPr>
            <p:cNvPr id="129031" name="Rectangle 4"/>
            <p:cNvSpPr>
              <a:spLocks noChangeArrowheads="1"/>
            </p:cNvSpPr>
            <p:nvPr/>
          </p:nvSpPr>
          <p:spPr bwMode="auto">
            <a:xfrm>
              <a:off x="1128" y="2343"/>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dog</a:t>
              </a:r>
            </a:p>
          </p:txBody>
        </p:sp>
        <p:sp>
          <p:nvSpPr>
            <p:cNvPr id="129032" name="Rectangle 5"/>
            <p:cNvSpPr>
              <a:spLocks noChangeArrowheads="1"/>
            </p:cNvSpPr>
            <p:nvPr/>
          </p:nvSpPr>
          <p:spPr bwMode="auto">
            <a:xfrm>
              <a:off x="3427" y="2304"/>
              <a:ext cx="731"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postman</a:t>
              </a:r>
            </a:p>
          </p:txBody>
        </p:sp>
        <p:sp>
          <p:nvSpPr>
            <p:cNvPr id="129033" name="Rectangle 6"/>
            <p:cNvSpPr>
              <a:spLocks noChangeArrowheads="1"/>
            </p:cNvSpPr>
            <p:nvPr/>
          </p:nvSpPr>
          <p:spPr bwMode="auto">
            <a:xfrm>
              <a:off x="3681" y="2976"/>
              <a:ext cx="21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t>
              </a:r>
            </a:p>
          </p:txBody>
        </p:sp>
        <p:sp>
          <p:nvSpPr>
            <p:cNvPr id="129034" name="Rectangle 7"/>
            <p:cNvSpPr>
              <a:spLocks noChangeArrowheads="1"/>
            </p:cNvSpPr>
            <p:nvPr/>
          </p:nvSpPr>
          <p:spPr bwMode="auto">
            <a:xfrm>
              <a:off x="1192" y="2976"/>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a:t>
              </a:r>
            </a:p>
          </p:txBody>
        </p:sp>
        <p:sp>
          <p:nvSpPr>
            <p:cNvPr id="129035" name="Line 9"/>
            <p:cNvSpPr>
              <a:spLocks noChangeShapeType="1"/>
            </p:cNvSpPr>
            <p:nvPr/>
          </p:nvSpPr>
          <p:spPr bwMode="auto">
            <a:xfrm flipV="1">
              <a:off x="3744" y="2592"/>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36" name="Line 10"/>
            <p:cNvSpPr>
              <a:spLocks noChangeShapeType="1"/>
            </p:cNvSpPr>
            <p:nvPr/>
          </p:nvSpPr>
          <p:spPr bwMode="auto">
            <a:xfrm flipV="1">
              <a:off x="1296" y="2592"/>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37" name="Rectangle 11"/>
            <p:cNvSpPr>
              <a:spLocks noChangeArrowheads="1"/>
            </p:cNvSpPr>
            <p:nvPr/>
          </p:nvSpPr>
          <p:spPr bwMode="auto">
            <a:xfrm>
              <a:off x="2476" y="2352"/>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bite</a:t>
              </a:r>
            </a:p>
          </p:txBody>
        </p:sp>
        <p:sp>
          <p:nvSpPr>
            <p:cNvPr id="129038" name="Rectangle 12"/>
            <p:cNvSpPr>
              <a:spLocks noChangeArrowheads="1"/>
            </p:cNvSpPr>
            <p:nvPr/>
          </p:nvSpPr>
          <p:spPr bwMode="auto">
            <a:xfrm>
              <a:off x="2555" y="3024"/>
              <a:ext cx="21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29039" name="Line 13"/>
            <p:cNvSpPr>
              <a:spLocks noChangeShapeType="1"/>
            </p:cNvSpPr>
            <p:nvPr/>
          </p:nvSpPr>
          <p:spPr bwMode="auto">
            <a:xfrm flipV="1">
              <a:off x="2621" y="2640"/>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40" name="Line 14"/>
            <p:cNvSpPr>
              <a:spLocks noChangeShapeType="1"/>
            </p:cNvSpPr>
            <p:nvPr/>
          </p:nvSpPr>
          <p:spPr bwMode="auto">
            <a:xfrm>
              <a:off x="2784" y="3120"/>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41" name="Line 15"/>
            <p:cNvSpPr>
              <a:spLocks noChangeShapeType="1"/>
            </p:cNvSpPr>
            <p:nvPr/>
          </p:nvSpPr>
          <p:spPr bwMode="auto">
            <a:xfrm flipH="1">
              <a:off x="1440" y="3120"/>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9042" name="Text Box 16"/>
            <p:cNvSpPr txBox="1">
              <a:spLocks noChangeArrowheads="1"/>
            </p:cNvSpPr>
            <p:nvPr/>
          </p:nvSpPr>
          <p:spPr bwMode="auto">
            <a:xfrm>
              <a:off x="1344" y="27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9043" name="Text Box 17"/>
            <p:cNvSpPr txBox="1">
              <a:spLocks noChangeArrowheads="1"/>
            </p:cNvSpPr>
            <p:nvPr/>
          </p:nvSpPr>
          <p:spPr bwMode="auto">
            <a:xfrm>
              <a:off x="2688" y="27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9044" name="Text Box 18"/>
            <p:cNvSpPr txBox="1">
              <a:spLocks noChangeArrowheads="1"/>
            </p:cNvSpPr>
            <p:nvPr/>
          </p:nvSpPr>
          <p:spPr bwMode="auto">
            <a:xfrm>
              <a:off x="3792" y="268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29045" name="Text Box 19"/>
            <p:cNvSpPr txBox="1">
              <a:spLocks noChangeArrowheads="1"/>
            </p:cNvSpPr>
            <p:nvPr/>
          </p:nvSpPr>
          <p:spPr bwMode="auto">
            <a:xfrm>
              <a:off x="1680" y="283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assailiant</a:t>
              </a:r>
            </a:p>
          </p:txBody>
        </p:sp>
        <p:sp>
          <p:nvSpPr>
            <p:cNvPr id="129046" name="Text Box 20"/>
            <p:cNvSpPr txBox="1">
              <a:spLocks noChangeArrowheads="1"/>
            </p:cNvSpPr>
            <p:nvPr/>
          </p:nvSpPr>
          <p:spPr bwMode="auto">
            <a:xfrm>
              <a:off x="3024" y="288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victin</a:t>
              </a:r>
            </a:p>
          </p:txBody>
        </p:sp>
        <p:sp>
          <p:nvSpPr>
            <p:cNvPr id="129047" name="Text Box 21"/>
            <p:cNvSpPr txBox="1">
              <a:spLocks noChangeArrowheads="1"/>
            </p:cNvSpPr>
            <p:nvPr/>
          </p:nvSpPr>
          <p:spPr bwMode="auto">
            <a:xfrm>
              <a:off x="2352" y="345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a:t>
              </a:r>
            </a:p>
          </p:txBody>
        </p:sp>
      </p:grpSp>
    </p:spTree>
    <p:extLst>
      <p:ext uri="{BB962C8B-B14F-4D97-AF65-F5344CB8AC3E}">
        <p14:creationId xmlns:p14="http://schemas.microsoft.com/office/powerpoint/2010/main" val="27658665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DCF2E1-A45E-49E3-9CFB-0AD38D8278C3}"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0051"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B8CE47-9001-4799-A88A-082EB229188C}"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82</a:t>
            </a:fld>
            <a:endParaRPr kumimoji="0" lang="en-US" altLang="zh-CN" sz="1400">
              <a:latin typeface="Tahoma" panose="020B0604030504040204" pitchFamily="34" charset="0"/>
              <a:ea typeface="宋体" panose="02010600030101010101" pitchFamily="2" charset="-122"/>
            </a:endParaRPr>
          </a:p>
        </p:txBody>
      </p:sp>
      <p:sp>
        <p:nvSpPr>
          <p:cNvPr id="13005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连接词和量化的表示</a:t>
            </a:r>
            <a:endParaRPr lang="zh-CN" altLang="en-US" sz="2800" dirty="0">
              <a:solidFill>
                <a:srgbClr val="000000"/>
              </a:solidFill>
              <a:ea typeface="华文新魏" panose="02010800040101010101" pitchFamily="2" charset="-122"/>
            </a:endParaRPr>
          </a:p>
        </p:txBody>
      </p:sp>
      <p:sp>
        <p:nvSpPr>
          <p:cNvPr id="130053" name="Rectangle 35"/>
          <p:cNvSpPr>
            <a:spLocks noGrp="1" noChangeArrowheads="1"/>
          </p:cNvSpPr>
          <p:nvPr>
            <p:ph type="body" idx="1"/>
          </p:nvPr>
        </p:nvSpPr>
        <p:spPr>
          <a:xfrm>
            <a:off x="1150939" y="1349376"/>
            <a:ext cx="7772400" cy="4114800"/>
          </a:xfrm>
        </p:spPr>
        <p:txBody>
          <a:bodyPr/>
          <a:lstStyle/>
          <a:p>
            <a:pPr eaLnBrk="1" hangingPunct="1"/>
            <a:r>
              <a:rPr lang="zh-CN" altLang="en-US" sz="2400" dirty="0">
                <a:solidFill>
                  <a:srgbClr val="000000"/>
                </a:solidFill>
              </a:rPr>
              <a:t>量化</a:t>
            </a:r>
          </a:p>
          <a:p>
            <a:pPr eaLnBrk="1" hangingPunct="1">
              <a:spcBef>
                <a:spcPct val="50000"/>
              </a:spcBef>
              <a:buClrTx/>
              <a:buSzTx/>
              <a:buFont typeface="Wingdings" panose="05000000000000000000" pitchFamily="2" charset="2"/>
              <a:buNone/>
            </a:pPr>
            <a:r>
              <a:rPr lang="en-US" altLang="zh-CN" sz="2000" dirty="0">
                <a:latin typeface="Tahoma" panose="020B0604030504040204" pitchFamily="34" charset="0"/>
                <a:ea typeface="宋体" panose="02010600030101010101" pitchFamily="2" charset="-122"/>
              </a:rPr>
              <a:t>Every dog has bitten a postman.</a:t>
            </a:r>
          </a:p>
        </p:txBody>
      </p:sp>
      <p:grpSp>
        <p:nvGrpSpPr>
          <p:cNvPr id="2" name="Group 38"/>
          <p:cNvGrpSpPr>
            <a:grpSpLocks/>
          </p:cNvGrpSpPr>
          <p:nvPr/>
        </p:nvGrpSpPr>
        <p:grpSpPr bwMode="auto">
          <a:xfrm>
            <a:off x="3025776" y="3505201"/>
            <a:ext cx="6318250" cy="2225675"/>
            <a:chOff x="946" y="2208"/>
            <a:chExt cx="3980" cy="1402"/>
          </a:xfrm>
        </p:grpSpPr>
        <p:sp>
          <p:nvSpPr>
            <p:cNvPr id="130055" name="Rectangle 4"/>
            <p:cNvSpPr>
              <a:spLocks noChangeArrowheads="1"/>
            </p:cNvSpPr>
            <p:nvPr/>
          </p:nvSpPr>
          <p:spPr bwMode="auto">
            <a:xfrm>
              <a:off x="1896" y="2247"/>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dog</a:t>
              </a:r>
            </a:p>
          </p:txBody>
        </p:sp>
        <p:sp>
          <p:nvSpPr>
            <p:cNvPr id="130056" name="Rectangle 5"/>
            <p:cNvSpPr>
              <a:spLocks noChangeArrowheads="1"/>
            </p:cNvSpPr>
            <p:nvPr/>
          </p:nvSpPr>
          <p:spPr bwMode="auto">
            <a:xfrm>
              <a:off x="4195" y="2208"/>
              <a:ext cx="731"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postman</a:t>
              </a:r>
            </a:p>
          </p:txBody>
        </p:sp>
        <p:sp>
          <p:nvSpPr>
            <p:cNvPr id="130057" name="Rectangle 6"/>
            <p:cNvSpPr>
              <a:spLocks noChangeArrowheads="1"/>
            </p:cNvSpPr>
            <p:nvPr/>
          </p:nvSpPr>
          <p:spPr bwMode="auto">
            <a:xfrm>
              <a:off x="4449" y="2880"/>
              <a:ext cx="21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t>
              </a:r>
            </a:p>
          </p:txBody>
        </p:sp>
        <p:sp>
          <p:nvSpPr>
            <p:cNvPr id="130058" name="Rectangle 7"/>
            <p:cNvSpPr>
              <a:spLocks noChangeArrowheads="1"/>
            </p:cNvSpPr>
            <p:nvPr/>
          </p:nvSpPr>
          <p:spPr bwMode="auto">
            <a:xfrm>
              <a:off x="1960" y="2880"/>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a:t>
              </a:r>
            </a:p>
          </p:txBody>
        </p:sp>
        <p:sp>
          <p:nvSpPr>
            <p:cNvPr id="130059" name="Line 8"/>
            <p:cNvSpPr>
              <a:spLocks noChangeShapeType="1"/>
            </p:cNvSpPr>
            <p:nvPr/>
          </p:nvSpPr>
          <p:spPr bwMode="auto">
            <a:xfrm flipV="1">
              <a:off x="4512" y="2496"/>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0" name="Line 9"/>
            <p:cNvSpPr>
              <a:spLocks noChangeShapeType="1"/>
            </p:cNvSpPr>
            <p:nvPr/>
          </p:nvSpPr>
          <p:spPr bwMode="auto">
            <a:xfrm flipV="1">
              <a:off x="2064" y="2496"/>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1" name="Rectangle 10"/>
            <p:cNvSpPr>
              <a:spLocks noChangeArrowheads="1"/>
            </p:cNvSpPr>
            <p:nvPr/>
          </p:nvSpPr>
          <p:spPr bwMode="auto">
            <a:xfrm>
              <a:off x="3244" y="2256"/>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bite</a:t>
              </a:r>
            </a:p>
          </p:txBody>
        </p:sp>
        <p:sp>
          <p:nvSpPr>
            <p:cNvPr id="130062" name="Rectangle 11"/>
            <p:cNvSpPr>
              <a:spLocks noChangeArrowheads="1"/>
            </p:cNvSpPr>
            <p:nvPr/>
          </p:nvSpPr>
          <p:spPr bwMode="auto">
            <a:xfrm>
              <a:off x="3323" y="2928"/>
              <a:ext cx="21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30063" name="Line 12"/>
            <p:cNvSpPr>
              <a:spLocks noChangeShapeType="1"/>
            </p:cNvSpPr>
            <p:nvPr/>
          </p:nvSpPr>
          <p:spPr bwMode="auto">
            <a:xfrm flipV="1">
              <a:off x="3389" y="2544"/>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4" name="Line 13"/>
            <p:cNvSpPr>
              <a:spLocks noChangeShapeType="1"/>
            </p:cNvSpPr>
            <p:nvPr/>
          </p:nvSpPr>
          <p:spPr bwMode="auto">
            <a:xfrm>
              <a:off x="3552" y="3024"/>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5" name="Line 14"/>
            <p:cNvSpPr>
              <a:spLocks noChangeShapeType="1"/>
            </p:cNvSpPr>
            <p:nvPr/>
          </p:nvSpPr>
          <p:spPr bwMode="auto">
            <a:xfrm flipH="1">
              <a:off x="2208" y="3024"/>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66" name="Text Box 15"/>
            <p:cNvSpPr txBox="1">
              <a:spLocks noChangeArrowheads="1"/>
            </p:cNvSpPr>
            <p:nvPr/>
          </p:nvSpPr>
          <p:spPr bwMode="auto">
            <a:xfrm>
              <a:off x="2112" y="264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0067" name="Text Box 16"/>
            <p:cNvSpPr txBox="1">
              <a:spLocks noChangeArrowheads="1"/>
            </p:cNvSpPr>
            <p:nvPr/>
          </p:nvSpPr>
          <p:spPr bwMode="auto">
            <a:xfrm>
              <a:off x="3456" y="264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0068" name="Text Box 17"/>
            <p:cNvSpPr txBox="1">
              <a:spLocks noChangeArrowheads="1"/>
            </p:cNvSpPr>
            <p:nvPr/>
          </p:nvSpPr>
          <p:spPr bwMode="auto">
            <a:xfrm>
              <a:off x="4560" y="259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0069" name="Text Box 18"/>
            <p:cNvSpPr txBox="1">
              <a:spLocks noChangeArrowheads="1"/>
            </p:cNvSpPr>
            <p:nvPr/>
          </p:nvSpPr>
          <p:spPr bwMode="auto">
            <a:xfrm>
              <a:off x="2448" y="2736"/>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assailiant</a:t>
              </a:r>
            </a:p>
          </p:txBody>
        </p:sp>
        <p:sp>
          <p:nvSpPr>
            <p:cNvPr id="130070" name="Text Box 19"/>
            <p:cNvSpPr txBox="1">
              <a:spLocks noChangeArrowheads="1"/>
            </p:cNvSpPr>
            <p:nvPr/>
          </p:nvSpPr>
          <p:spPr bwMode="auto">
            <a:xfrm>
              <a:off x="3792" y="2784"/>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victin</a:t>
              </a:r>
            </a:p>
          </p:txBody>
        </p:sp>
        <p:sp>
          <p:nvSpPr>
            <p:cNvPr id="130071" name="Text Box 20"/>
            <p:cNvSpPr txBox="1">
              <a:spLocks noChangeArrowheads="1"/>
            </p:cNvSpPr>
            <p:nvPr/>
          </p:nvSpPr>
          <p:spPr bwMode="auto">
            <a:xfrm>
              <a:off x="3120" y="336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30072" name="Rectangle 21"/>
            <p:cNvSpPr>
              <a:spLocks noChangeArrowheads="1"/>
            </p:cNvSpPr>
            <p:nvPr/>
          </p:nvSpPr>
          <p:spPr bwMode="auto">
            <a:xfrm>
              <a:off x="1739" y="2679"/>
              <a:ext cx="2538" cy="585"/>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0073" name="Text Box 22"/>
            <p:cNvSpPr txBox="1">
              <a:spLocks noChangeArrowheads="1"/>
            </p:cNvSpPr>
            <p:nvPr/>
          </p:nvSpPr>
          <p:spPr bwMode="auto">
            <a:xfrm>
              <a:off x="3893" y="3271"/>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dirty="0">
                  <a:latin typeface="Tahoma" panose="020B0604030504040204" pitchFamily="34" charset="0"/>
                  <a:ea typeface="宋体" panose="02010600030101010101" pitchFamily="2" charset="-122"/>
                </a:rPr>
                <a:t>s1</a:t>
              </a:r>
            </a:p>
          </p:txBody>
        </p:sp>
        <p:sp>
          <p:nvSpPr>
            <p:cNvPr id="130074" name="Rectangle 23"/>
            <p:cNvSpPr>
              <a:spLocks noChangeArrowheads="1"/>
            </p:cNvSpPr>
            <p:nvPr/>
          </p:nvSpPr>
          <p:spPr bwMode="auto">
            <a:xfrm>
              <a:off x="946" y="2304"/>
              <a:ext cx="32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GS</a:t>
              </a:r>
            </a:p>
          </p:txBody>
        </p:sp>
        <p:sp>
          <p:nvSpPr>
            <p:cNvPr id="130075" name="Rectangle 24"/>
            <p:cNvSpPr>
              <a:spLocks noChangeArrowheads="1"/>
            </p:cNvSpPr>
            <p:nvPr/>
          </p:nvSpPr>
          <p:spPr bwMode="auto">
            <a:xfrm>
              <a:off x="976" y="2937"/>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a:t>
              </a:r>
            </a:p>
          </p:txBody>
        </p:sp>
        <p:sp>
          <p:nvSpPr>
            <p:cNvPr id="130076" name="Text Box 25"/>
            <p:cNvSpPr txBox="1">
              <a:spLocks noChangeArrowheads="1"/>
            </p:cNvSpPr>
            <p:nvPr/>
          </p:nvSpPr>
          <p:spPr bwMode="auto">
            <a:xfrm>
              <a:off x="1128" y="269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0077" name="Line 26"/>
            <p:cNvSpPr>
              <a:spLocks noChangeShapeType="1"/>
            </p:cNvSpPr>
            <p:nvPr/>
          </p:nvSpPr>
          <p:spPr bwMode="auto">
            <a:xfrm flipV="1">
              <a:off x="1104" y="2544"/>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78" name="Line 27"/>
            <p:cNvSpPr>
              <a:spLocks noChangeShapeType="1"/>
            </p:cNvSpPr>
            <p:nvPr/>
          </p:nvSpPr>
          <p:spPr bwMode="auto">
            <a:xfrm>
              <a:off x="1200" y="3024"/>
              <a:ext cx="7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79" name="Line 28"/>
            <p:cNvSpPr>
              <a:spLocks noChangeShapeType="1"/>
            </p:cNvSpPr>
            <p:nvPr/>
          </p:nvSpPr>
          <p:spPr bwMode="auto">
            <a:xfrm flipV="1">
              <a:off x="1248" y="2784"/>
              <a:ext cx="480"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0080" name="Rectangle 36"/>
            <p:cNvSpPr>
              <a:spLocks noChangeArrowheads="1"/>
            </p:cNvSpPr>
            <p:nvPr/>
          </p:nvSpPr>
          <p:spPr bwMode="auto">
            <a:xfrm>
              <a:off x="1392" y="2736"/>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form</a:t>
              </a:r>
            </a:p>
          </p:txBody>
        </p:sp>
        <p:sp>
          <p:nvSpPr>
            <p:cNvPr id="130081" name="Text Box 37"/>
            <p:cNvSpPr txBox="1">
              <a:spLocks noChangeArrowheads="1"/>
            </p:cNvSpPr>
            <p:nvPr/>
          </p:nvSpPr>
          <p:spPr bwMode="auto">
            <a:xfrm>
              <a:off x="1296" y="30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ea typeface="宋体" panose="02010600030101010101" pitchFamily="2" charset="-122"/>
                  <a:sym typeface="Symbol" panose="05050102010706020507" pitchFamily="18" charset="2"/>
                </a:rPr>
                <a:t></a:t>
              </a:r>
              <a:r>
                <a:rPr lang="en-US" altLang="zh-CN" sz="2000">
                  <a:latin typeface="Tahoma" panose="020B0604030504040204" pitchFamily="34" charset="0"/>
                  <a:ea typeface="宋体" panose="02010600030101010101" pitchFamily="2" charset="-122"/>
                </a:rPr>
                <a:t> </a:t>
              </a:r>
            </a:p>
          </p:txBody>
        </p:sp>
      </p:grpSp>
    </p:spTree>
    <p:extLst>
      <p:ext uri="{BB962C8B-B14F-4D97-AF65-F5344CB8AC3E}">
        <p14:creationId xmlns:p14="http://schemas.microsoft.com/office/powerpoint/2010/main" val="29741126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8A187D-0ACC-479C-BF82-7C7E26D74B5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1075"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A8ED98-A774-4DC9-9073-FB310B3A6C0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83</a:t>
            </a:fld>
            <a:endParaRPr kumimoji="0" lang="en-US" altLang="zh-CN" sz="1400">
              <a:latin typeface="Tahoma" panose="020B0604030504040204" pitchFamily="34" charset="0"/>
              <a:ea typeface="宋体" panose="02010600030101010101" pitchFamily="2" charset="-122"/>
            </a:endParaRPr>
          </a:p>
        </p:txBody>
      </p:sp>
      <p:sp>
        <p:nvSpPr>
          <p:cNvPr id="131076"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连接词和量化的表示</a:t>
            </a:r>
            <a:endParaRPr lang="zh-CN" altLang="en-US" sz="2800" dirty="0">
              <a:solidFill>
                <a:srgbClr val="000000"/>
              </a:solidFill>
              <a:ea typeface="华文新魏" panose="02010800040101010101" pitchFamily="2" charset="-122"/>
            </a:endParaRPr>
          </a:p>
        </p:txBody>
      </p:sp>
      <p:sp>
        <p:nvSpPr>
          <p:cNvPr id="131077" name="Rectangle 3"/>
          <p:cNvSpPr>
            <a:spLocks noGrp="1" noChangeArrowheads="1"/>
          </p:cNvSpPr>
          <p:nvPr>
            <p:ph type="body" idx="1"/>
          </p:nvPr>
        </p:nvSpPr>
        <p:spPr>
          <a:xfrm>
            <a:off x="1054101" y="1371601"/>
            <a:ext cx="7772400" cy="954087"/>
          </a:xfrm>
        </p:spPr>
        <p:txBody>
          <a:bodyPr/>
          <a:lstStyle/>
          <a:p>
            <a:pPr eaLnBrk="1" hangingPunct="1">
              <a:lnSpc>
                <a:spcPct val="90000"/>
              </a:lnSpc>
            </a:pPr>
            <a:r>
              <a:rPr lang="zh-CN" altLang="en-US" sz="2400" dirty="0">
                <a:solidFill>
                  <a:srgbClr val="000000"/>
                </a:solidFill>
              </a:rPr>
              <a:t>量化</a:t>
            </a:r>
          </a:p>
          <a:p>
            <a:pPr eaLnBrk="1" hangingPunct="1">
              <a:lnSpc>
                <a:spcPct val="90000"/>
              </a:lnSpc>
              <a:buFont typeface="Wingdings" panose="05000000000000000000" pitchFamily="2" charset="2"/>
              <a:buNone/>
            </a:pPr>
            <a:r>
              <a:rPr lang="en-US" altLang="zh-CN" dirty="0" smtClean="0"/>
              <a:t>Every dog has bitten every postman.</a:t>
            </a:r>
          </a:p>
        </p:txBody>
      </p:sp>
      <p:grpSp>
        <p:nvGrpSpPr>
          <p:cNvPr id="2" name="Group 31"/>
          <p:cNvGrpSpPr>
            <a:grpSpLocks/>
          </p:cNvGrpSpPr>
          <p:nvPr/>
        </p:nvGrpSpPr>
        <p:grpSpPr bwMode="auto">
          <a:xfrm>
            <a:off x="3498851" y="3352801"/>
            <a:ext cx="4810125" cy="3292475"/>
            <a:chOff x="1244" y="2112"/>
            <a:chExt cx="3030" cy="2074"/>
          </a:xfrm>
        </p:grpSpPr>
        <p:sp>
          <p:nvSpPr>
            <p:cNvPr id="131079" name="Rectangle 4"/>
            <p:cNvSpPr>
              <a:spLocks noChangeArrowheads="1"/>
            </p:cNvSpPr>
            <p:nvPr/>
          </p:nvSpPr>
          <p:spPr bwMode="auto">
            <a:xfrm>
              <a:off x="1244" y="2151"/>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dog</a:t>
              </a:r>
            </a:p>
          </p:txBody>
        </p:sp>
        <p:sp>
          <p:nvSpPr>
            <p:cNvPr id="131080" name="Rectangle 5"/>
            <p:cNvSpPr>
              <a:spLocks noChangeArrowheads="1"/>
            </p:cNvSpPr>
            <p:nvPr/>
          </p:nvSpPr>
          <p:spPr bwMode="auto">
            <a:xfrm>
              <a:off x="3543" y="2112"/>
              <a:ext cx="731"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postman</a:t>
              </a:r>
            </a:p>
          </p:txBody>
        </p:sp>
        <p:sp>
          <p:nvSpPr>
            <p:cNvPr id="131081" name="Rectangle 6"/>
            <p:cNvSpPr>
              <a:spLocks noChangeArrowheads="1"/>
            </p:cNvSpPr>
            <p:nvPr/>
          </p:nvSpPr>
          <p:spPr bwMode="auto">
            <a:xfrm>
              <a:off x="3797" y="2784"/>
              <a:ext cx="212"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t>
              </a:r>
            </a:p>
          </p:txBody>
        </p:sp>
        <p:sp>
          <p:nvSpPr>
            <p:cNvPr id="131082" name="Rectangle 7"/>
            <p:cNvSpPr>
              <a:spLocks noChangeArrowheads="1"/>
            </p:cNvSpPr>
            <p:nvPr/>
          </p:nvSpPr>
          <p:spPr bwMode="auto">
            <a:xfrm>
              <a:off x="1308" y="2784"/>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a:t>
              </a:r>
            </a:p>
          </p:txBody>
        </p:sp>
        <p:sp>
          <p:nvSpPr>
            <p:cNvPr id="131083" name="Line 8"/>
            <p:cNvSpPr>
              <a:spLocks noChangeShapeType="1"/>
            </p:cNvSpPr>
            <p:nvPr/>
          </p:nvSpPr>
          <p:spPr bwMode="auto">
            <a:xfrm flipV="1">
              <a:off x="3860" y="2400"/>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84" name="Line 9"/>
            <p:cNvSpPr>
              <a:spLocks noChangeShapeType="1"/>
            </p:cNvSpPr>
            <p:nvPr/>
          </p:nvSpPr>
          <p:spPr bwMode="auto">
            <a:xfrm flipV="1">
              <a:off x="1412" y="2400"/>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85" name="Rectangle 10"/>
            <p:cNvSpPr>
              <a:spLocks noChangeArrowheads="1"/>
            </p:cNvSpPr>
            <p:nvPr/>
          </p:nvSpPr>
          <p:spPr bwMode="auto">
            <a:xfrm>
              <a:off x="2592" y="2160"/>
              <a:ext cx="38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bite</a:t>
              </a:r>
            </a:p>
          </p:txBody>
        </p:sp>
        <p:sp>
          <p:nvSpPr>
            <p:cNvPr id="131086" name="Rectangle 11"/>
            <p:cNvSpPr>
              <a:spLocks noChangeArrowheads="1"/>
            </p:cNvSpPr>
            <p:nvPr/>
          </p:nvSpPr>
          <p:spPr bwMode="auto">
            <a:xfrm>
              <a:off x="2671" y="2832"/>
              <a:ext cx="21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a:t>
              </a:r>
            </a:p>
          </p:txBody>
        </p:sp>
        <p:sp>
          <p:nvSpPr>
            <p:cNvPr id="131087" name="Line 12"/>
            <p:cNvSpPr>
              <a:spLocks noChangeShapeType="1"/>
            </p:cNvSpPr>
            <p:nvPr/>
          </p:nvSpPr>
          <p:spPr bwMode="auto">
            <a:xfrm flipV="1">
              <a:off x="2737" y="2448"/>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88" name="Line 13"/>
            <p:cNvSpPr>
              <a:spLocks noChangeShapeType="1"/>
            </p:cNvSpPr>
            <p:nvPr/>
          </p:nvSpPr>
          <p:spPr bwMode="auto">
            <a:xfrm>
              <a:off x="2900" y="2928"/>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89" name="Line 14"/>
            <p:cNvSpPr>
              <a:spLocks noChangeShapeType="1"/>
            </p:cNvSpPr>
            <p:nvPr/>
          </p:nvSpPr>
          <p:spPr bwMode="auto">
            <a:xfrm flipH="1">
              <a:off x="1556" y="2928"/>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90" name="Text Box 15"/>
            <p:cNvSpPr txBox="1">
              <a:spLocks noChangeArrowheads="1"/>
            </p:cNvSpPr>
            <p:nvPr/>
          </p:nvSpPr>
          <p:spPr bwMode="auto">
            <a:xfrm>
              <a:off x="1460" y="254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1091" name="Text Box 16"/>
            <p:cNvSpPr txBox="1">
              <a:spLocks noChangeArrowheads="1"/>
            </p:cNvSpPr>
            <p:nvPr/>
          </p:nvSpPr>
          <p:spPr bwMode="auto">
            <a:xfrm>
              <a:off x="2804" y="254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1092" name="Text Box 17"/>
            <p:cNvSpPr txBox="1">
              <a:spLocks noChangeArrowheads="1"/>
            </p:cNvSpPr>
            <p:nvPr/>
          </p:nvSpPr>
          <p:spPr bwMode="auto">
            <a:xfrm>
              <a:off x="3908" y="249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1093" name="Text Box 18"/>
            <p:cNvSpPr txBox="1">
              <a:spLocks noChangeArrowheads="1"/>
            </p:cNvSpPr>
            <p:nvPr/>
          </p:nvSpPr>
          <p:spPr bwMode="auto">
            <a:xfrm>
              <a:off x="1796" y="2640"/>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assailiant</a:t>
              </a:r>
            </a:p>
          </p:txBody>
        </p:sp>
        <p:sp>
          <p:nvSpPr>
            <p:cNvPr id="131094" name="Text Box 19"/>
            <p:cNvSpPr txBox="1">
              <a:spLocks noChangeArrowheads="1"/>
            </p:cNvSpPr>
            <p:nvPr/>
          </p:nvSpPr>
          <p:spPr bwMode="auto">
            <a:xfrm>
              <a:off x="3140" y="268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victin</a:t>
              </a:r>
            </a:p>
          </p:txBody>
        </p:sp>
        <p:sp>
          <p:nvSpPr>
            <p:cNvPr id="131095" name="Text Box 20"/>
            <p:cNvSpPr txBox="1">
              <a:spLocks noChangeArrowheads="1"/>
            </p:cNvSpPr>
            <p:nvPr/>
          </p:nvSpPr>
          <p:spPr bwMode="auto">
            <a:xfrm>
              <a:off x="3744" y="393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
              </a:r>
            </a:p>
          </p:txBody>
        </p:sp>
        <p:sp>
          <p:nvSpPr>
            <p:cNvPr id="131096" name="Rectangle 21"/>
            <p:cNvSpPr>
              <a:spLocks noChangeArrowheads="1"/>
            </p:cNvSpPr>
            <p:nvPr/>
          </p:nvSpPr>
          <p:spPr bwMode="auto">
            <a:xfrm>
              <a:off x="2640" y="3600"/>
              <a:ext cx="23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a:t>
              </a:r>
            </a:p>
          </p:txBody>
        </p:sp>
        <p:sp>
          <p:nvSpPr>
            <p:cNvPr id="131097" name="Rectangle 22"/>
            <p:cNvSpPr>
              <a:spLocks noChangeArrowheads="1"/>
            </p:cNvSpPr>
            <p:nvPr/>
          </p:nvSpPr>
          <p:spPr bwMode="auto">
            <a:xfrm>
              <a:off x="1685" y="3600"/>
              <a:ext cx="320"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GS</a:t>
              </a:r>
            </a:p>
          </p:txBody>
        </p:sp>
        <p:sp>
          <p:nvSpPr>
            <p:cNvPr id="131098" name="Line 23"/>
            <p:cNvSpPr>
              <a:spLocks noChangeShapeType="1"/>
            </p:cNvSpPr>
            <p:nvPr/>
          </p:nvSpPr>
          <p:spPr bwMode="auto">
            <a:xfrm flipH="1">
              <a:off x="2016" y="3744"/>
              <a:ext cx="6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1099" name="Rectangle 24"/>
            <p:cNvSpPr>
              <a:spLocks noChangeArrowheads="1"/>
            </p:cNvSpPr>
            <p:nvPr/>
          </p:nvSpPr>
          <p:spPr bwMode="auto">
            <a:xfrm>
              <a:off x="2123" y="3460"/>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1100" name="Rectangle 25"/>
            <p:cNvSpPr>
              <a:spLocks noChangeArrowheads="1"/>
            </p:cNvSpPr>
            <p:nvPr/>
          </p:nvSpPr>
          <p:spPr bwMode="auto">
            <a:xfrm>
              <a:off x="1244" y="2639"/>
              <a:ext cx="2929" cy="673"/>
            </a:xfrm>
            <a:prstGeom prst="rect">
              <a:avLst/>
            </a:prstGeom>
            <a:noFill/>
            <a:ln w="127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1101" name="Line 26"/>
            <p:cNvSpPr>
              <a:spLocks noChangeShapeType="1"/>
            </p:cNvSpPr>
            <p:nvPr/>
          </p:nvSpPr>
          <p:spPr bwMode="auto">
            <a:xfrm flipV="1">
              <a:off x="2736" y="3360"/>
              <a:ext cx="0"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1102" name="Line 27"/>
            <p:cNvSpPr>
              <a:spLocks noChangeShapeType="1"/>
            </p:cNvSpPr>
            <p:nvPr/>
          </p:nvSpPr>
          <p:spPr bwMode="auto">
            <a:xfrm flipV="1">
              <a:off x="2736" y="3024"/>
              <a:ext cx="1152" cy="5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1103" name="Line 28"/>
            <p:cNvSpPr>
              <a:spLocks noChangeShapeType="1"/>
            </p:cNvSpPr>
            <p:nvPr/>
          </p:nvSpPr>
          <p:spPr bwMode="auto">
            <a:xfrm flipH="1" flipV="1">
              <a:off x="1440" y="3072"/>
              <a:ext cx="1296" cy="5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1104" name="Text Box 29"/>
            <p:cNvSpPr txBox="1">
              <a:spLocks noChangeArrowheads="1"/>
            </p:cNvSpPr>
            <p:nvPr/>
          </p:nvSpPr>
          <p:spPr bwMode="auto">
            <a:xfrm>
              <a:off x="2352" y="312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form</a:t>
              </a:r>
            </a:p>
          </p:txBody>
        </p:sp>
        <p:sp>
          <p:nvSpPr>
            <p:cNvPr id="131105" name="Text Box 30"/>
            <p:cNvSpPr txBox="1">
              <a:spLocks noChangeArrowheads="1"/>
            </p:cNvSpPr>
            <p:nvPr/>
          </p:nvSpPr>
          <p:spPr bwMode="auto">
            <a:xfrm>
              <a:off x="1960" y="332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dirty="0">
                  <a:ea typeface="宋体" panose="02010600030101010101" pitchFamily="2" charset="-122"/>
                  <a:sym typeface="Symbol" panose="05050102010706020507" pitchFamily="18" charset="2"/>
                </a:rPr>
                <a:t></a:t>
              </a:r>
              <a:r>
                <a:rPr lang="en-US" altLang="zh-CN" sz="2000" dirty="0">
                  <a:latin typeface="Tahoma" panose="020B0604030504040204" pitchFamily="34" charset="0"/>
                  <a:ea typeface="宋体" panose="02010600030101010101" pitchFamily="2" charset="-122"/>
                </a:rPr>
                <a:t> </a:t>
              </a:r>
            </a:p>
          </p:txBody>
        </p:sp>
      </p:grpSp>
      <p:sp>
        <p:nvSpPr>
          <p:cNvPr id="34" name="Text Box 30"/>
          <p:cNvSpPr txBox="1">
            <a:spLocks noChangeArrowheads="1"/>
          </p:cNvSpPr>
          <p:nvPr/>
        </p:nvSpPr>
        <p:spPr bwMode="auto">
          <a:xfrm>
            <a:off x="6553201" y="531812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dirty="0">
                <a:ea typeface="宋体" panose="02010600030101010101" pitchFamily="2" charset="-122"/>
                <a:sym typeface="Symbol" panose="05050102010706020507" pitchFamily="18" charset="2"/>
              </a:rPr>
              <a:t></a:t>
            </a:r>
            <a:r>
              <a:rPr lang="en-US" altLang="zh-CN" sz="2000" dirty="0">
                <a:latin typeface="Tahoma" panose="020B0604030504040204" pitchFamily="34" charset="0"/>
                <a:ea typeface="宋体" panose="02010600030101010101" pitchFamily="2" charset="-122"/>
              </a:rPr>
              <a:t> </a:t>
            </a:r>
          </a:p>
        </p:txBody>
      </p:sp>
    </p:spTree>
    <p:extLst>
      <p:ext uri="{BB962C8B-B14F-4D97-AF65-F5344CB8AC3E}">
        <p14:creationId xmlns:p14="http://schemas.microsoft.com/office/powerpoint/2010/main" val="4695786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81D957-437E-443C-A261-884FB9053A48}"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2099"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5757D52-D338-4E8C-AB4F-D6754E31466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84</a:t>
            </a:fld>
            <a:endParaRPr kumimoji="0" lang="en-US" altLang="zh-CN" sz="1400">
              <a:latin typeface="Tahoma" panose="020B0604030504040204" pitchFamily="34" charset="0"/>
              <a:ea typeface="宋体" panose="02010600030101010101" pitchFamily="2" charset="-122"/>
            </a:endParaRPr>
          </a:p>
        </p:txBody>
      </p:sp>
      <p:sp>
        <p:nvSpPr>
          <p:cNvPr id="132100"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连接词和量化的表示</a:t>
            </a:r>
            <a:endParaRPr lang="zh-CN" altLang="en-US" sz="2800" dirty="0">
              <a:solidFill>
                <a:srgbClr val="000000"/>
              </a:solidFill>
              <a:ea typeface="华文新魏" panose="02010800040101010101" pitchFamily="2" charset="-122"/>
            </a:endParaRPr>
          </a:p>
        </p:txBody>
      </p:sp>
      <p:sp>
        <p:nvSpPr>
          <p:cNvPr id="132101" name="Rectangle 3"/>
          <p:cNvSpPr>
            <a:spLocks noGrp="1" noChangeArrowheads="1"/>
          </p:cNvSpPr>
          <p:nvPr>
            <p:ph type="body" idx="1"/>
          </p:nvPr>
        </p:nvSpPr>
        <p:spPr>
          <a:xfrm>
            <a:off x="762000" y="1381125"/>
            <a:ext cx="10668000" cy="4114800"/>
          </a:xfrm>
        </p:spPr>
        <p:txBody>
          <a:bodyPr/>
          <a:lstStyle/>
          <a:p>
            <a:pPr eaLnBrk="1" hangingPunct="1"/>
            <a:r>
              <a:rPr lang="zh-CN" altLang="en-US" dirty="0" smtClean="0"/>
              <a:t>存在量化在语义网络中可直接用</a:t>
            </a:r>
            <a:r>
              <a:rPr lang="en-US" altLang="zh-CN" dirty="0" smtClean="0"/>
              <a:t>ISA</a:t>
            </a:r>
            <a:r>
              <a:rPr lang="zh-CN" altLang="en-US" dirty="0" smtClean="0"/>
              <a:t>链来表示，而全称量化就是用分割方法来表示。</a:t>
            </a:r>
          </a:p>
          <a:p>
            <a:pPr eaLnBrk="1" hangingPunct="1"/>
            <a:r>
              <a:rPr lang="zh-CN" altLang="en-US" dirty="0" smtClean="0"/>
              <a:t>包含全称量词时解决方法之一是把语义网络分割成空间分层集合。</a:t>
            </a:r>
          </a:p>
          <a:p>
            <a:pPr eaLnBrk="1" hangingPunct="1">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555860643"/>
      </p:ext>
    </p:extLst>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E45B19-AC09-48A5-8AF6-C5101A756AF8}"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3123"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26071D-84E4-404F-B0E2-3DBCCE5E502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85</a:t>
            </a:fld>
            <a:endParaRPr kumimoji="0" lang="en-US" altLang="zh-CN" sz="1400">
              <a:latin typeface="Tahoma" panose="020B0604030504040204" pitchFamily="34" charset="0"/>
              <a:ea typeface="宋体" panose="02010600030101010101" pitchFamily="2" charset="-122"/>
            </a:endParaRPr>
          </a:p>
        </p:txBody>
      </p:sp>
      <p:sp>
        <p:nvSpPr>
          <p:cNvPr id="133124"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smtClean="0">
                <a:latin typeface="Times New Roman" panose="02020603050405020304" pitchFamily="18" charset="0"/>
              </a:rPr>
              <a:t>——</a:t>
            </a:r>
            <a:r>
              <a:rPr lang="zh-CN" altLang="en-US" sz="2400" dirty="0" smtClean="0">
                <a:ea typeface="华文新魏" panose="02010800040101010101" pitchFamily="2" charset="-122"/>
              </a:rPr>
              <a:t>语义网络</a:t>
            </a:r>
            <a:r>
              <a:rPr lang="zh-CN" altLang="en-US" sz="2400" dirty="0">
                <a:ea typeface="华文新魏" panose="02010800040101010101" pitchFamily="2" charset="-122"/>
              </a:rPr>
              <a:t>的推理过程</a:t>
            </a:r>
            <a:endParaRPr lang="zh-CN" altLang="en-US" sz="2800" dirty="0">
              <a:solidFill>
                <a:srgbClr val="000000"/>
              </a:solidFill>
              <a:ea typeface="华文新魏" panose="02010800040101010101" pitchFamily="2" charset="-122"/>
            </a:endParaRPr>
          </a:p>
        </p:txBody>
      </p:sp>
      <p:sp>
        <p:nvSpPr>
          <p:cNvPr id="133125" name="Rectangle 3"/>
          <p:cNvSpPr>
            <a:spLocks noGrp="1" noChangeArrowheads="1"/>
          </p:cNvSpPr>
          <p:nvPr>
            <p:ph type="body" idx="1"/>
          </p:nvPr>
        </p:nvSpPr>
        <p:spPr>
          <a:xfrm>
            <a:off x="949484" y="1312069"/>
            <a:ext cx="9824720" cy="1487488"/>
          </a:xfrm>
        </p:spPr>
        <p:txBody>
          <a:bodyPr/>
          <a:lstStyle/>
          <a:p>
            <a:pPr eaLnBrk="1" hangingPunct="1"/>
            <a:r>
              <a:rPr lang="zh-CN" altLang="en-US" dirty="0" smtClean="0">
                <a:solidFill>
                  <a:srgbClr val="000000"/>
                </a:solidFill>
              </a:rPr>
              <a:t>继承</a:t>
            </a:r>
          </a:p>
          <a:p>
            <a:pPr eaLnBrk="1" hangingPunct="1">
              <a:buFont typeface="Wingdings" panose="05000000000000000000" pitchFamily="2" charset="2"/>
              <a:buNone/>
            </a:pPr>
            <a:r>
              <a:rPr lang="zh-CN" altLang="en-US" dirty="0" smtClean="0">
                <a:solidFill>
                  <a:srgbClr val="000000"/>
                </a:solidFill>
              </a:rPr>
              <a:t>   是把对事物的描述从概念节点或类节点传递到实例节点。 </a:t>
            </a:r>
            <a:endParaRPr lang="zh-CN" altLang="en-US" sz="2400" dirty="0"/>
          </a:p>
          <a:p>
            <a:pPr eaLnBrk="1" hangingPunct="1"/>
            <a:endParaRPr lang="en-US" altLang="zh-CN" dirty="0" smtClean="0"/>
          </a:p>
        </p:txBody>
      </p:sp>
      <p:sp>
        <p:nvSpPr>
          <p:cNvPr id="133126" name="Rectangle 5"/>
          <p:cNvSpPr>
            <a:spLocks noChangeArrowheads="1"/>
          </p:cNvSpPr>
          <p:nvPr/>
        </p:nvSpPr>
        <p:spPr bwMode="auto">
          <a:xfrm>
            <a:off x="4351338" y="3529014"/>
            <a:ext cx="90011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3127" name="Rectangle 6"/>
          <p:cNvSpPr>
            <a:spLocks noChangeArrowheads="1"/>
          </p:cNvSpPr>
          <p:nvPr/>
        </p:nvSpPr>
        <p:spPr bwMode="auto">
          <a:xfrm>
            <a:off x="6745289" y="3581401"/>
            <a:ext cx="6699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TOY</a:t>
            </a:r>
          </a:p>
        </p:txBody>
      </p:sp>
      <p:sp>
        <p:nvSpPr>
          <p:cNvPr id="133128" name="Rectangle 7"/>
          <p:cNvSpPr>
            <a:spLocks noChangeArrowheads="1"/>
          </p:cNvSpPr>
          <p:nvPr/>
        </p:nvSpPr>
        <p:spPr bwMode="auto">
          <a:xfrm>
            <a:off x="5273675" y="4953001"/>
            <a:ext cx="11763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3129" name="Rectangle 8"/>
          <p:cNvSpPr>
            <a:spLocks noChangeArrowheads="1"/>
          </p:cNvSpPr>
          <p:nvPr/>
        </p:nvSpPr>
        <p:spPr bwMode="auto">
          <a:xfrm>
            <a:off x="7940676" y="4953001"/>
            <a:ext cx="66992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RED</a:t>
            </a:r>
          </a:p>
        </p:txBody>
      </p:sp>
      <p:sp>
        <p:nvSpPr>
          <p:cNvPr id="133130" name="Line 9"/>
          <p:cNvSpPr>
            <a:spLocks noChangeShapeType="1"/>
          </p:cNvSpPr>
          <p:nvPr/>
        </p:nvSpPr>
        <p:spPr bwMode="auto">
          <a:xfrm>
            <a:off x="6477000" y="51816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131" name="Rectangle 10"/>
          <p:cNvSpPr>
            <a:spLocks noChangeArrowheads="1"/>
          </p:cNvSpPr>
          <p:nvPr/>
        </p:nvSpPr>
        <p:spPr bwMode="auto">
          <a:xfrm>
            <a:off x="6667500" y="4730751"/>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COLOR</a:t>
            </a:r>
          </a:p>
        </p:txBody>
      </p:sp>
      <p:sp>
        <p:nvSpPr>
          <p:cNvPr id="133132" name="Line 11"/>
          <p:cNvSpPr>
            <a:spLocks noChangeShapeType="1"/>
          </p:cNvSpPr>
          <p:nvPr/>
        </p:nvSpPr>
        <p:spPr bwMode="auto">
          <a:xfrm flipV="1">
            <a:off x="5867400" y="4038600"/>
            <a:ext cx="12192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133" name="Line 12"/>
          <p:cNvSpPr>
            <a:spLocks noChangeShapeType="1"/>
          </p:cNvSpPr>
          <p:nvPr/>
        </p:nvSpPr>
        <p:spPr bwMode="auto">
          <a:xfrm flipH="1" flipV="1">
            <a:off x="4800600" y="3962400"/>
            <a:ext cx="10668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3134" name="Text Box 13"/>
          <p:cNvSpPr txBox="1">
            <a:spLocks noChangeArrowheads="1"/>
          </p:cNvSpPr>
          <p:nvPr/>
        </p:nvSpPr>
        <p:spPr bwMode="auto">
          <a:xfrm>
            <a:off x="5562600" y="4267201"/>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3135" name="Line 14"/>
          <p:cNvSpPr>
            <a:spLocks noChangeShapeType="1"/>
          </p:cNvSpPr>
          <p:nvPr/>
        </p:nvSpPr>
        <p:spPr bwMode="auto">
          <a:xfrm flipH="1">
            <a:off x="5562600" y="4419600"/>
            <a:ext cx="1524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136" name="Line 15"/>
          <p:cNvSpPr>
            <a:spLocks noChangeShapeType="1"/>
          </p:cNvSpPr>
          <p:nvPr/>
        </p:nvSpPr>
        <p:spPr bwMode="auto">
          <a:xfrm>
            <a:off x="6172200" y="4419600"/>
            <a:ext cx="2286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3137" name="Rectangle 16"/>
          <p:cNvSpPr>
            <a:spLocks noChangeArrowheads="1"/>
          </p:cNvSpPr>
          <p:nvPr/>
        </p:nvSpPr>
        <p:spPr bwMode="auto">
          <a:xfrm>
            <a:off x="1905001" y="5715001"/>
            <a:ext cx="8583613" cy="409575"/>
          </a:xfrm>
          <a:prstGeom prst="rect">
            <a:avLst/>
          </a:prstGeom>
          <a:solidFill>
            <a:schemeClr val="bg2"/>
          </a:solidFill>
          <a:ln w="127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dirty="0">
                <a:latin typeface="华文新魏" panose="02010800040101010101" pitchFamily="2" charset="-122"/>
              </a:rPr>
              <a:t>BRICK12</a:t>
            </a:r>
            <a:r>
              <a:rPr lang="zh-CN" altLang="en-US" sz="2000" dirty="0">
                <a:latin typeface="华文新魏" panose="02010800040101010101" pitchFamily="2" charset="-122"/>
              </a:rPr>
              <a:t>有三个链，构成两个槽，一个槽由一个值，另一个槽有两个值。</a:t>
            </a:r>
            <a:endParaRPr lang="zh-CN" altLang="en-US" sz="20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079759708"/>
      </p:ext>
    </p:extLst>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77A6B4-A171-4597-9CF4-D7B1B7F4F669}"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4147"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6F0538-779E-492F-B3E1-732F58DFE51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86</a:t>
            </a:fld>
            <a:endParaRPr kumimoji="0" lang="en-US" altLang="zh-CN" sz="1400">
              <a:latin typeface="Tahoma" panose="020B0604030504040204" pitchFamily="34" charset="0"/>
              <a:ea typeface="宋体" panose="02010600030101010101" pitchFamily="2" charset="-122"/>
            </a:endParaRPr>
          </a:p>
        </p:txBody>
      </p:sp>
      <p:sp>
        <p:nvSpPr>
          <p:cNvPr id="134148"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语义网络的推理过程</a:t>
            </a:r>
            <a:endParaRPr lang="zh-CN" altLang="en-US" sz="2800" dirty="0">
              <a:solidFill>
                <a:srgbClr val="000000"/>
              </a:solidFill>
              <a:ea typeface="华文新魏" panose="02010800040101010101" pitchFamily="2" charset="-122"/>
            </a:endParaRPr>
          </a:p>
        </p:txBody>
      </p:sp>
      <p:sp>
        <p:nvSpPr>
          <p:cNvPr id="134149" name="Rectangle 3"/>
          <p:cNvSpPr>
            <a:spLocks noGrp="1" noChangeArrowheads="1"/>
          </p:cNvSpPr>
          <p:nvPr>
            <p:ph type="body" idx="1"/>
          </p:nvPr>
        </p:nvSpPr>
        <p:spPr>
          <a:xfrm>
            <a:off x="1066800" y="1235871"/>
            <a:ext cx="10149840" cy="1106487"/>
          </a:xfrm>
        </p:spPr>
        <p:txBody>
          <a:bodyPr/>
          <a:lstStyle/>
          <a:p>
            <a:pPr eaLnBrk="1" hangingPunct="1"/>
            <a:r>
              <a:rPr lang="zh-CN" altLang="en-US" sz="2400" dirty="0"/>
              <a:t>语义网络的值继承</a:t>
            </a:r>
          </a:p>
          <a:p>
            <a:pPr eaLnBrk="1" hangingPunct="1">
              <a:buFont typeface="Wingdings" panose="05000000000000000000" pitchFamily="2" charset="2"/>
              <a:buNone/>
            </a:pPr>
            <a:r>
              <a:rPr lang="zh-CN" altLang="en-US" sz="2400" dirty="0"/>
              <a:t>     通过</a:t>
            </a:r>
            <a:r>
              <a:rPr lang="en-US" altLang="zh-CN" sz="2400" dirty="0"/>
              <a:t>ISA</a:t>
            </a:r>
            <a:r>
              <a:rPr lang="zh-CN" altLang="en-US" sz="2400" dirty="0"/>
              <a:t>链或</a:t>
            </a:r>
            <a:r>
              <a:rPr lang="en-US" altLang="zh-CN" sz="2400" dirty="0"/>
              <a:t>AKO</a:t>
            </a:r>
            <a:r>
              <a:rPr lang="zh-CN" altLang="en-US" sz="2400" dirty="0"/>
              <a:t>链将概念节点的值传递到实例节点。</a:t>
            </a:r>
          </a:p>
        </p:txBody>
      </p:sp>
      <p:sp>
        <p:nvSpPr>
          <p:cNvPr id="134150" name="Rectangle 4"/>
          <p:cNvSpPr>
            <a:spLocks noChangeArrowheads="1"/>
          </p:cNvSpPr>
          <p:nvPr/>
        </p:nvSpPr>
        <p:spPr bwMode="auto">
          <a:xfrm>
            <a:off x="2438400" y="4038601"/>
            <a:ext cx="1143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a:t>
            </a:r>
          </a:p>
        </p:txBody>
      </p:sp>
      <p:sp>
        <p:nvSpPr>
          <p:cNvPr id="134151" name="Rectangle 5"/>
          <p:cNvSpPr>
            <a:spLocks noChangeArrowheads="1"/>
          </p:cNvSpPr>
          <p:nvPr/>
        </p:nvSpPr>
        <p:spPr bwMode="auto">
          <a:xfrm>
            <a:off x="4343400" y="4038601"/>
            <a:ext cx="1752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TRIANGULER</a:t>
            </a:r>
          </a:p>
        </p:txBody>
      </p:sp>
      <p:sp>
        <p:nvSpPr>
          <p:cNvPr id="134152" name="Rectangle 6"/>
          <p:cNvSpPr>
            <a:spLocks noChangeArrowheads="1"/>
          </p:cNvSpPr>
          <p:nvPr/>
        </p:nvSpPr>
        <p:spPr bwMode="auto">
          <a:xfrm>
            <a:off x="6477000" y="4038601"/>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4153" name="Rectangle 7"/>
          <p:cNvSpPr>
            <a:spLocks noChangeArrowheads="1"/>
          </p:cNvSpPr>
          <p:nvPr/>
        </p:nvSpPr>
        <p:spPr bwMode="auto">
          <a:xfrm>
            <a:off x="8382000" y="4038601"/>
            <a:ext cx="19812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solidFill>
                  <a:schemeClr val="folHlink"/>
                </a:solidFill>
                <a:latin typeface="Tahoma" panose="020B0604030504040204" pitchFamily="34" charset="0"/>
                <a:ea typeface="宋体" panose="02010600030101010101" pitchFamily="2" charset="-122"/>
              </a:rPr>
              <a:t>RECTANGULER</a:t>
            </a:r>
          </a:p>
        </p:txBody>
      </p:sp>
      <p:sp>
        <p:nvSpPr>
          <p:cNvPr id="134154" name="Rectangle 8"/>
          <p:cNvSpPr>
            <a:spLocks noChangeArrowheads="1"/>
          </p:cNvSpPr>
          <p:nvPr/>
        </p:nvSpPr>
        <p:spPr bwMode="auto">
          <a:xfrm>
            <a:off x="6400800" y="3048001"/>
            <a:ext cx="1143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solidFill>
                  <a:schemeClr val="folHlink"/>
                </a:solidFill>
                <a:latin typeface="Tahoma" panose="020B0604030504040204" pitchFamily="34" charset="0"/>
                <a:ea typeface="宋体" panose="02010600030101010101" pitchFamily="2" charset="-122"/>
              </a:rPr>
              <a:t>BLOCK</a:t>
            </a:r>
          </a:p>
        </p:txBody>
      </p:sp>
      <p:sp>
        <p:nvSpPr>
          <p:cNvPr id="134155" name="Rectangle 9"/>
          <p:cNvSpPr>
            <a:spLocks noChangeArrowheads="1"/>
          </p:cNvSpPr>
          <p:nvPr/>
        </p:nvSpPr>
        <p:spPr bwMode="auto">
          <a:xfrm>
            <a:off x="6477000" y="5257801"/>
            <a:ext cx="1295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4156" name="Rectangle 10"/>
          <p:cNvSpPr>
            <a:spLocks noChangeArrowheads="1"/>
          </p:cNvSpPr>
          <p:nvPr/>
        </p:nvSpPr>
        <p:spPr bwMode="auto">
          <a:xfrm>
            <a:off x="2590800" y="5410201"/>
            <a:ext cx="1371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WEDGE18</a:t>
            </a:r>
          </a:p>
        </p:txBody>
      </p:sp>
      <p:sp>
        <p:nvSpPr>
          <p:cNvPr id="134157" name="Text Box 11"/>
          <p:cNvSpPr txBox="1">
            <a:spLocks noChangeArrowheads="1"/>
          </p:cNvSpPr>
          <p:nvPr/>
        </p:nvSpPr>
        <p:spPr bwMode="auto">
          <a:xfrm>
            <a:off x="3581400" y="37338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SHAPE</a:t>
            </a:r>
          </a:p>
        </p:txBody>
      </p:sp>
      <p:sp>
        <p:nvSpPr>
          <p:cNvPr id="134158" name="Text Box 12"/>
          <p:cNvSpPr txBox="1">
            <a:spLocks noChangeArrowheads="1"/>
          </p:cNvSpPr>
          <p:nvPr/>
        </p:nvSpPr>
        <p:spPr bwMode="auto">
          <a:xfrm>
            <a:off x="7391400" y="37338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SHAPE</a:t>
            </a:r>
          </a:p>
        </p:txBody>
      </p:sp>
      <p:sp>
        <p:nvSpPr>
          <p:cNvPr id="134159" name="Text Box 13"/>
          <p:cNvSpPr txBox="1">
            <a:spLocks noChangeArrowheads="1"/>
          </p:cNvSpPr>
          <p:nvPr/>
        </p:nvSpPr>
        <p:spPr bwMode="auto">
          <a:xfrm>
            <a:off x="3048000" y="48006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4160" name="Text Box 14"/>
          <p:cNvSpPr txBox="1">
            <a:spLocks noChangeArrowheads="1"/>
          </p:cNvSpPr>
          <p:nvPr/>
        </p:nvSpPr>
        <p:spPr bwMode="auto">
          <a:xfrm>
            <a:off x="6324600" y="3581401"/>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AKO</a:t>
            </a:r>
          </a:p>
        </p:txBody>
      </p:sp>
      <p:sp>
        <p:nvSpPr>
          <p:cNvPr id="134161" name="Text Box 15"/>
          <p:cNvSpPr txBox="1">
            <a:spLocks noChangeArrowheads="1"/>
          </p:cNvSpPr>
          <p:nvPr/>
        </p:nvSpPr>
        <p:spPr bwMode="auto">
          <a:xfrm>
            <a:off x="6324600" y="46482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4162" name="Line 16"/>
          <p:cNvSpPr>
            <a:spLocks noChangeShapeType="1"/>
          </p:cNvSpPr>
          <p:nvPr/>
        </p:nvSpPr>
        <p:spPr bwMode="auto">
          <a:xfrm flipV="1">
            <a:off x="3048000" y="4419600"/>
            <a:ext cx="0" cy="990600"/>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3" name="Line 17"/>
          <p:cNvSpPr>
            <a:spLocks noChangeShapeType="1"/>
          </p:cNvSpPr>
          <p:nvPr/>
        </p:nvSpPr>
        <p:spPr bwMode="auto">
          <a:xfrm>
            <a:off x="3581400" y="4267200"/>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4" name="Line 18"/>
          <p:cNvSpPr>
            <a:spLocks noChangeShapeType="1"/>
          </p:cNvSpPr>
          <p:nvPr/>
        </p:nvSpPr>
        <p:spPr bwMode="auto">
          <a:xfrm flipV="1">
            <a:off x="3048000" y="3505200"/>
            <a:ext cx="38100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5" name="Text Box 19"/>
          <p:cNvSpPr txBox="1">
            <a:spLocks noChangeArrowheads="1"/>
          </p:cNvSpPr>
          <p:nvPr/>
        </p:nvSpPr>
        <p:spPr bwMode="auto">
          <a:xfrm>
            <a:off x="4419600" y="3276601"/>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AKO</a:t>
            </a:r>
          </a:p>
        </p:txBody>
      </p:sp>
      <p:sp>
        <p:nvSpPr>
          <p:cNvPr id="134166" name="Line 20"/>
          <p:cNvSpPr>
            <a:spLocks noChangeShapeType="1"/>
          </p:cNvSpPr>
          <p:nvPr/>
        </p:nvSpPr>
        <p:spPr bwMode="auto">
          <a:xfrm flipV="1">
            <a:off x="7086600" y="34290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7" name="Line 21"/>
          <p:cNvSpPr>
            <a:spLocks noChangeShapeType="1"/>
          </p:cNvSpPr>
          <p:nvPr/>
        </p:nvSpPr>
        <p:spPr bwMode="auto">
          <a:xfrm flipV="1">
            <a:off x="7010400" y="4419600"/>
            <a:ext cx="0" cy="838200"/>
          </a:xfrm>
          <a:prstGeom prst="line">
            <a:avLst/>
          </a:prstGeom>
          <a:noFill/>
          <a:ln w="127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4168" name="Line 22"/>
          <p:cNvSpPr>
            <a:spLocks noChangeShapeType="1"/>
          </p:cNvSpPr>
          <p:nvPr/>
        </p:nvSpPr>
        <p:spPr bwMode="auto">
          <a:xfrm>
            <a:off x="7467600" y="4267200"/>
            <a:ext cx="914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3128271960"/>
      </p:ext>
    </p:extLst>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2985C1-2E59-4A53-B16E-563CDF1C122B}"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5171"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56BD72-D878-46AA-9F95-FA9B3812204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87</a:t>
            </a:fld>
            <a:endParaRPr kumimoji="0" lang="en-US" altLang="zh-CN" sz="1400">
              <a:latin typeface="Tahoma" panose="020B0604030504040204" pitchFamily="34" charset="0"/>
              <a:ea typeface="宋体" panose="02010600030101010101" pitchFamily="2" charset="-122"/>
            </a:endParaRPr>
          </a:p>
        </p:txBody>
      </p:sp>
      <p:sp>
        <p:nvSpPr>
          <p:cNvPr id="13517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语义网络的推理过程</a:t>
            </a:r>
            <a:endParaRPr lang="zh-CN" altLang="en-US" sz="2800" dirty="0">
              <a:solidFill>
                <a:srgbClr val="000000"/>
              </a:solidFill>
              <a:ea typeface="华文新魏" panose="02010800040101010101" pitchFamily="2" charset="-122"/>
            </a:endParaRPr>
          </a:p>
        </p:txBody>
      </p:sp>
      <p:sp>
        <p:nvSpPr>
          <p:cNvPr id="135173" name="Rectangle 3"/>
          <p:cNvSpPr>
            <a:spLocks noGrp="1" noChangeArrowheads="1"/>
          </p:cNvSpPr>
          <p:nvPr>
            <p:ph type="body" idx="1"/>
          </p:nvPr>
        </p:nvSpPr>
        <p:spPr>
          <a:xfrm>
            <a:off x="909320" y="1181100"/>
            <a:ext cx="10368280" cy="1498601"/>
          </a:xfrm>
        </p:spPr>
        <p:txBody>
          <a:bodyPr/>
          <a:lstStyle/>
          <a:p>
            <a:pPr eaLnBrk="1" hangingPunct="1">
              <a:lnSpc>
                <a:spcPct val="90000"/>
              </a:lnSpc>
            </a:pPr>
            <a:r>
              <a:rPr lang="en-US" altLang="zh-CN" sz="2400" dirty="0"/>
              <a:t>“</a:t>
            </a:r>
            <a:r>
              <a:rPr lang="zh-CN" altLang="en-US" sz="2400" dirty="0"/>
              <a:t>如果需要”继承</a:t>
            </a:r>
          </a:p>
          <a:p>
            <a:pPr eaLnBrk="1" hangingPunct="1">
              <a:lnSpc>
                <a:spcPct val="90000"/>
              </a:lnSpc>
              <a:buFont typeface="Wingdings" panose="05000000000000000000" pitchFamily="2" charset="2"/>
              <a:buNone/>
            </a:pPr>
            <a:r>
              <a:rPr lang="zh-CN" altLang="en-US" sz="2400" dirty="0"/>
              <a:t>     当不知道槽值时，可以利用已知信息来计算。每个槽可以有若干个侧面，以储存不同类型的值。</a:t>
            </a:r>
            <a:r>
              <a:rPr lang="en-US" altLang="zh-CN" sz="2400" dirty="0"/>
              <a:t>If-needed</a:t>
            </a:r>
            <a:r>
              <a:rPr lang="zh-CN" altLang="en-US" sz="2400" dirty="0"/>
              <a:t>程序，存放在</a:t>
            </a:r>
            <a:r>
              <a:rPr lang="en-US" altLang="zh-CN" sz="2400" dirty="0"/>
              <a:t>IF-NEEDED</a:t>
            </a:r>
            <a:r>
              <a:rPr lang="zh-CN" altLang="en-US" sz="2400" dirty="0"/>
              <a:t>侧面中。</a:t>
            </a:r>
          </a:p>
        </p:txBody>
      </p:sp>
      <p:sp>
        <p:nvSpPr>
          <p:cNvPr id="135174" name="Rectangle 4"/>
          <p:cNvSpPr>
            <a:spLocks noChangeArrowheads="1"/>
          </p:cNvSpPr>
          <p:nvPr/>
        </p:nvSpPr>
        <p:spPr bwMode="auto">
          <a:xfrm>
            <a:off x="2133600" y="3505201"/>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BLOCK</a:t>
            </a:r>
          </a:p>
        </p:txBody>
      </p:sp>
      <p:sp>
        <p:nvSpPr>
          <p:cNvPr id="135175" name="Rectangle 5"/>
          <p:cNvSpPr>
            <a:spLocks noChangeArrowheads="1"/>
          </p:cNvSpPr>
          <p:nvPr/>
        </p:nvSpPr>
        <p:spPr bwMode="auto">
          <a:xfrm>
            <a:off x="2209800" y="4495801"/>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5176" name="Rectangle 6"/>
          <p:cNvSpPr>
            <a:spLocks noChangeArrowheads="1"/>
          </p:cNvSpPr>
          <p:nvPr/>
        </p:nvSpPr>
        <p:spPr bwMode="auto">
          <a:xfrm>
            <a:off x="1981200" y="5486401"/>
            <a:ext cx="1371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5177" name="Rectangle 7"/>
          <p:cNvSpPr>
            <a:spLocks noChangeArrowheads="1"/>
          </p:cNvSpPr>
          <p:nvPr/>
        </p:nvSpPr>
        <p:spPr bwMode="auto">
          <a:xfrm>
            <a:off x="4648200" y="3417888"/>
            <a:ext cx="1905000" cy="5699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BLOCK-WEIGHT</a:t>
            </a:r>
          </a:p>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PROCEDURE</a:t>
            </a:r>
          </a:p>
        </p:txBody>
      </p:sp>
      <p:sp>
        <p:nvSpPr>
          <p:cNvPr id="135178" name="Rectangle 8"/>
          <p:cNvSpPr>
            <a:spLocks noChangeArrowheads="1"/>
          </p:cNvSpPr>
          <p:nvPr/>
        </p:nvSpPr>
        <p:spPr bwMode="auto">
          <a:xfrm>
            <a:off x="4724400" y="5257801"/>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400</a:t>
            </a:r>
          </a:p>
        </p:txBody>
      </p:sp>
      <p:sp>
        <p:nvSpPr>
          <p:cNvPr id="135179" name="Rectangle 9"/>
          <p:cNvSpPr>
            <a:spLocks noChangeArrowheads="1"/>
          </p:cNvSpPr>
          <p:nvPr/>
        </p:nvSpPr>
        <p:spPr bwMode="auto">
          <a:xfrm>
            <a:off x="4876800" y="6096001"/>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11</a:t>
            </a:r>
          </a:p>
        </p:txBody>
      </p:sp>
      <p:sp>
        <p:nvSpPr>
          <p:cNvPr id="135180" name="Rectangle 10"/>
          <p:cNvSpPr>
            <a:spLocks noChangeArrowheads="1"/>
          </p:cNvSpPr>
          <p:nvPr/>
        </p:nvSpPr>
        <p:spPr bwMode="auto">
          <a:xfrm>
            <a:off x="6324600" y="4724401"/>
            <a:ext cx="12192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5181" name="Rectangle 11"/>
          <p:cNvSpPr>
            <a:spLocks noChangeArrowheads="1"/>
          </p:cNvSpPr>
          <p:nvPr/>
        </p:nvSpPr>
        <p:spPr bwMode="auto">
          <a:xfrm>
            <a:off x="8839200" y="3886201"/>
            <a:ext cx="914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4400</a:t>
            </a:r>
          </a:p>
        </p:txBody>
      </p:sp>
      <p:sp>
        <p:nvSpPr>
          <p:cNvPr id="135182" name="Rectangle 12"/>
          <p:cNvSpPr>
            <a:spLocks noChangeArrowheads="1"/>
          </p:cNvSpPr>
          <p:nvPr/>
        </p:nvSpPr>
        <p:spPr bwMode="auto">
          <a:xfrm>
            <a:off x="8839200" y="4800601"/>
            <a:ext cx="914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400</a:t>
            </a:r>
          </a:p>
        </p:txBody>
      </p:sp>
      <p:sp>
        <p:nvSpPr>
          <p:cNvPr id="135183" name="Rectangle 13"/>
          <p:cNvSpPr>
            <a:spLocks noChangeArrowheads="1"/>
          </p:cNvSpPr>
          <p:nvPr/>
        </p:nvSpPr>
        <p:spPr bwMode="auto">
          <a:xfrm>
            <a:off x="9067800" y="5791201"/>
            <a:ext cx="609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11</a:t>
            </a:r>
          </a:p>
        </p:txBody>
      </p:sp>
      <p:sp>
        <p:nvSpPr>
          <p:cNvPr id="135184" name="Text Box 14"/>
          <p:cNvSpPr txBox="1">
            <a:spLocks noChangeArrowheads="1"/>
          </p:cNvSpPr>
          <p:nvPr/>
        </p:nvSpPr>
        <p:spPr bwMode="auto">
          <a:xfrm>
            <a:off x="3048000" y="3276601"/>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WEIGHT</a:t>
            </a:r>
          </a:p>
          <a:p>
            <a:pPr algn="ctr" eaLnBrk="1" hangingPunct="1">
              <a:lnSpc>
                <a:spcPct val="6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a:t>
            </a:r>
            <a:r>
              <a:rPr lang="en-US" altLang="zh-CN" sz="1600" b="1"/>
              <a:t>IF-NEEDED</a:t>
            </a:r>
            <a:r>
              <a:rPr lang="en-US" altLang="zh-CN" sz="1600" b="1">
                <a:latin typeface="Tahoma" panose="020B0604030504040204" pitchFamily="34" charset="0"/>
                <a:ea typeface="宋体" panose="02010600030101010101" pitchFamily="2" charset="-122"/>
              </a:rPr>
              <a:t>)</a:t>
            </a:r>
          </a:p>
        </p:txBody>
      </p:sp>
      <p:sp>
        <p:nvSpPr>
          <p:cNvPr id="135185" name="Line 15"/>
          <p:cNvSpPr>
            <a:spLocks noChangeShapeType="1"/>
          </p:cNvSpPr>
          <p:nvPr/>
        </p:nvSpPr>
        <p:spPr bwMode="auto">
          <a:xfrm>
            <a:off x="3200400" y="37338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86" name="Line 16"/>
          <p:cNvSpPr>
            <a:spLocks noChangeShapeType="1"/>
          </p:cNvSpPr>
          <p:nvPr/>
        </p:nvSpPr>
        <p:spPr bwMode="auto">
          <a:xfrm flipV="1">
            <a:off x="2590800" y="39624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87" name="Text Box 17"/>
          <p:cNvSpPr txBox="1">
            <a:spLocks noChangeArrowheads="1"/>
          </p:cNvSpPr>
          <p:nvPr/>
        </p:nvSpPr>
        <p:spPr bwMode="auto">
          <a:xfrm>
            <a:off x="2743200" y="40386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AKO</a:t>
            </a:r>
          </a:p>
        </p:txBody>
      </p:sp>
      <p:sp>
        <p:nvSpPr>
          <p:cNvPr id="135188" name="Line 18"/>
          <p:cNvSpPr>
            <a:spLocks noChangeShapeType="1"/>
          </p:cNvSpPr>
          <p:nvPr/>
        </p:nvSpPr>
        <p:spPr bwMode="auto">
          <a:xfrm flipV="1">
            <a:off x="2590800" y="48768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89" name="Text Box 19"/>
          <p:cNvSpPr txBox="1">
            <a:spLocks noChangeArrowheads="1"/>
          </p:cNvSpPr>
          <p:nvPr/>
        </p:nvSpPr>
        <p:spPr bwMode="auto">
          <a:xfrm>
            <a:off x="2667000" y="50292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5190" name="Text Box 20"/>
          <p:cNvSpPr txBox="1">
            <a:spLocks noChangeArrowheads="1"/>
          </p:cNvSpPr>
          <p:nvPr/>
        </p:nvSpPr>
        <p:spPr bwMode="auto">
          <a:xfrm>
            <a:off x="3505200" y="51054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VOLUME</a:t>
            </a:r>
          </a:p>
        </p:txBody>
      </p:sp>
      <p:sp>
        <p:nvSpPr>
          <p:cNvPr id="135191" name="Text Box 21"/>
          <p:cNvSpPr txBox="1">
            <a:spLocks noChangeArrowheads="1"/>
          </p:cNvSpPr>
          <p:nvPr/>
        </p:nvSpPr>
        <p:spPr bwMode="auto">
          <a:xfrm>
            <a:off x="3276600" y="6096001"/>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DENSITY</a:t>
            </a:r>
          </a:p>
        </p:txBody>
      </p:sp>
      <p:sp>
        <p:nvSpPr>
          <p:cNvPr id="135192" name="Line 22"/>
          <p:cNvSpPr>
            <a:spLocks noChangeShapeType="1"/>
          </p:cNvSpPr>
          <p:nvPr/>
        </p:nvSpPr>
        <p:spPr bwMode="auto">
          <a:xfrm flipV="1">
            <a:off x="3352800" y="5410200"/>
            <a:ext cx="13716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93" name="Line 23"/>
          <p:cNvSpPr>
            <a:spLocks noChangeShapeType="1"/>
          </p:cNvSpPr>
          <p:nvPr/>
        </p:nvSpPr>
        <p:spPr bwMode="auto">
          <a:xfrm>
            <a:off x="3352800" y="5715000"/>
            <a:ext cx="15240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94" name="Text Box 24"/>
          <p:cNvSpPr txBox="1">
            <a:spLocks noChangeArrowheads="1"/>
          </p:cNvSpPr>
          <p:nvPr/>
        </p:nvSpPr>
        <p:spPr bwMode="auto">
          <a:xfrm>
            <a:off x="7772400" y="3962400"/>
            <a:ext cx="9906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WEIGH</a:t>
            </a:r>
          </a:p>
        </p:txBody>
      </p:sp>
      <p:sp>
        <p:nvSpPr>
          <p:cNvPr id="135195" name="Text Box 25"/>
          <p:cNvSpPr txBox="1">
            <a:spLocks noChangeArrowheads="1"/>
          </p:cNvSpPr>
          <p:nvPr/>
        </p:nvSpPr>
        <p:spPr bwMode="auto">
          <a:xfrm>
            <a:off x="7848600" y="46482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VOLUME</a:t>
            </a:r>
          </a:p>
        </p:txBody>
      </p:sp>
      <p:sp>
        <p:nvSpPr>
          <p:cNvPr id="135196" name="Text Box 26"/>
          <p:cNvSpPr txBox="1">
            <a:spLocks noChangeArrowheads="1"/>
          </p:cNvSpPr>
          <p:nvPr/>
        </p:nvSpPr>
        <p:spPr bwMode="auto">
          <a:xfrm>
            <a:off x="7543800" y="55626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DENSITY</a:t>
            </a:r>
          </a:p>
        </p:txBody>
      </p:sp>
      <p:sp>
        <p:nvSpPr>
          <p:cNvPr id="135197" name="Line 27"/>
          <p:cNvSpPr>
            <a:spLocks noChangeShapeType="1"/>
          </p:cNvSpPr>
          <p:nvPr/>
        </p:nvSpPr>
        <p:spPr bwMode="auto">
          <a:xfrm>
            <a:off x="7543800" y="4953000"/>
            <a:ext cx="1295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98" name="Line 28"/>
          <p:cNvSpPr>
            <a:spLocks noChangeShapeType="1"/>
          </p:cNvSpPr>
          <p:nvPr/>
        </p:nvSpPr>
        <p:spPr bwMode="auto">
          <a:xfrm flipV="1">
            <a:off x="7543800" y="4114800"/>
            <a:ext cx="12954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199" name="Line 29"/>
          <p:cNvSpPr>
            <a:spLocks noChangeShapeType="1"/>
          </p:cNvSpPr>
          <p:nvPr/>
        </p:nvSpPr>
        <p:spPr bwMode="auto">
          <a:xfrm>
            <a:off x="7543800" y="5029200"/>
            <a:ext cx="1524000" cy="914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5200" name="Line 30"/>
          <p:cNvSpPr>
            <a:spLocks noChangeShapeType="1"/>
          </p:cNvSpPr>
          <p:nvPr/>
        </p:nvSpPr>
        <p:spPr bwMode="auto">
          <a:xfrm>
            <a:off x="6934200" y="3962400"/>
            <a:ext cx="0" cy="762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250616643"/>
      </p:ext>
    </p:extLst>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2F78BE-05CF-4B78-A8F1-379441497B4C}"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6195"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D56F8F-F2B8-4EC9-AAAD-6B18160BD99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88</a:t>
            </a:fld>
            <a:endParaRPr kumimoji="0" lang="en-US" altLang="zh-CN" sz="1400">
              <a:latin typeface="Tahoma" panose="020B0604030504040204" pitchFamily="34" charset="0"/>
              <a:ea typeface="宋体" panose="02010600030101010101" pitchFamily="2" charset="-122"/>
            </a:endParaRPr>
          </a:p>
        </p:txBody>
      </p:sp>
      <p:sp>
        <p:nvSpPr>
          <p:cNvPr id="136196"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语义网络的推理过程</a:t>
            </a:r>
            <a:endParaRPr lang="zh-CN" altLang="en-US" sz="2800" dirty="0">
              <a:solidFill>
                <a:srgbClr val="000000"/>
              </a:solidFill>
              <a:ea typeface="华文新魏" panose="02010800040101010101" pitchFamily="2" charset="-122"/>
            </a:endParaRPr>
          </a:p>
        </p:txBody>
      </p:sp>
      <p:sp>
        <p:nvSpPr>
          <p:cNvPr id="136197" name="Rectangle 3"/>
          <p:cNvSpPr>
            <a:spLocks noGrp="1" noChangeArrowheads="1"/>
          </p:cNvSpPr>
          <p:nvPr>
            <p:ph type="body" idx="1"/>
          </p:nvPr>
        </p:nvSpPr>
        <p:spPr>
          <a:xfrm>
            <a:off x="624204" y="1284288"/>
            <a:ext cx="11243947" cy="1411287"/>
          </a:xfrm>
        </p:spPr>
        <p:txBody>
          <a:bodyPr/>
          <a:lstStyle/>
          <a:p>
            <a:pPr eaLnBrk="1" hangingPunct="1">
              <a:lnSpc>
                <a:spcPct val="90000"/>
              </a:lnSpc>
            </a:pPr>
            <a:r>
              <a:rPr lang="en-US" altLang="zh-CN" dirty="0" smtClean="0"/>
              <a:t>“</a:t>
            </a:r>
            <a:r>
              <a:rPr lang="zh-CN" altLang="en-US" dirty="0" smtClean="0"/>
              <a:t>默认”继承</a:t>
            </a:r>
          </a:p>
          <a:p>
            <a:pPr eaLnBrk="1" hangingPunct="1">
              <a:lnSpc>
                <a:spcPct val="90000"/>
              </a:lnSpc>
              <a:buFont typeface="Wingdings" panose="05000000000000000000" pitchFamily="2" charset="2"/>
              <a:buNone/>
            </a:pPr>
            <a:r>
              <a:rPr lang="zh-CN" altLang="en-US" dirty="0" smtClean="0"/>
              <a:t>      </a:t>
            </a:r>
            <a:r>
              <a:rPr lang="zh-CN" altLang="en-US" sz="2400" dirty="0"/>
              <a:t>具有相当的真实性，但又不能十分肯定的值 称为“默认”值，存放于槽的</a:t>
            </a:r>
            <a:r>
              <a:rPr lang="en-US" altLang="zh-CN" sz="2400" dirty="0"/>
              <a:t>DEFAULT</a:t>
            </a:r>
            <a:r>
              <a:rPr lang="zh-CN" altLang="en-US" sz="2400" dirty="0"/>
              <a:t>侧面中。</a:t>
            </a:r>
            <a:r>
              <a:rPr lang="zh-CN" altLang="en-US" sz="2400" dirty="0" smtClean="0"/>
              <a:t> </a:t>
            </a:r>
          </a:p>
        </p:txBody>
      </p:sp>
      <p:sp>
        <p:nvSpPr>
          <p:cNvPr id="136198" name="Rectangle 4"/>
          <p:cNvSpPr>
            <a:spLocks noChangeArrowheads="1"/>
          </p:cNvSpPr>
          <p:nvPr/>
        </p:nvSpPr>
        <p:spPr bwMode="auto">
          <a:xfrm>
            <a:off x="4953000" y="4419601"/>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6199" name="Rectangle 5"/>
          <p:cNvSpPr>
            <a:spLocks noChangeArrowheads="1"/>
          </p:cNvSpPr>
          <p:nvPr/>
        </p:nvSpPr>
        <p:spPr bwMode="auto">
          <a:xfrm>
            <a:off x="4953000" y="3505201"/>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BLOCK</a:t>
            </a:r>
          </a:p>
        </p:txBody>
      </p:sp>
      <p:sp>
        <p:nvSpPr>
          <p:cNvPr id="136200" name="Rectangle 6"/>
          <p:cNvSpPr>
            <a:spLocks noChangeArrowheads="1"/>
          </p:cNvSpPr>
          <p:nvPr/>
        </p:nvSpPr>
        <p:spPr bwMode="auto">
          <a:xfrm>
            <a:off x="5029200" y="5562601"/>
            <a:ext cx="1371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BRICK12</a:t>
            </a:r>
          </a:p>
        </p:txBody>
      </p:sp>
      <p:sp>
        <p:nvSpPr>
          <p:cNvPr id="136201" name="Rectangle 7"/>
          <p:cNvSpPr>
            <a:spLocks noChangeArrowheads="1"/>
          </p:cNvSpPr>
          <p:nvPr/>
        </p:nvSpPr>
        <p:spPr bwMode="auto">
          <a:xfrm>
            <a:off x="2286000" y="4343401"/>
            <a:ext cx="1295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a:t>
            </a:r>
          </a:p>
        </p:txBody>
      </p:sp>
      <p:sp>
        <p:nvSpPr>
          <p:cNvPr id="136202" name="Rectangle 8"/>
          <p:cNvSpPr>
            <a:spLocks noChangeArrowheads="1"/>
          </p:cNvSpPr>
          <p:nvPr/>
        </p:nvSpPr>
        <p:spPr bwMode="auto">
          <a:xfrm>
            <a:off x="2209800" y="5486401"/>
            <a:ext cx="14478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WEDGE18</a:t>
            </a:r>
          </a:p>
        </p:txBody>
      </p:sp>
      <p:sp>
        <p:nvSpPr>
          <p:cNvPr id="136203" name="Rectangle 9"/>
          <p:cNvSpPr>
            <a:spLocks noChangeArrowheads="1"/>
          </p:cNvSpPr>
          <p:nvPr/>
        </p:nvSpPr>
        <p:spPr bwMode="auto">
          <a:xfrm>
            <a:off x="7696200" y="3581401"/>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BLUE</a:t>
            </a:r>
          </a:p>
        </p:txBody>
      </p:sp>
      <p:sp>
        <p:nvSpPr>
          <p:cNvPr id="136204" name="Rectangle 10"/>
          <p:cNvSpPr>
            <a:spLocks noChangeArrowheads="1"/>
          </p:cNvSpPr>
          <p:nvPr/>
        </p:nvSpPr>
        <p:spPr bwMode="auto">
          <a:xfrm>
            <a:off x="7620000" y="4572001"/>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RED</a:t>
            </a:r>
          </a:p>
        </p:txBody>
      </p:sp>
      <p:sp>
        <p:nvSpPr>
          <p:cNvPr id="136205" name="Text Box 12"/>
          <p:cNvSpPr txBox="1">
            <a:spLocks noChangeArrowheads="1"/>
          </p:cNvSpPr>
          <p:nvPr/>
        </p:nvSpPr>
        <p:spPr bwMode="auto">
          <a:xfrm>
            <a:off x="6324600" y="3200401"/>
            <a:ext cx="14478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COLOR</a:t>
            </a:r>
          </a:p>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(DEFAULT)</a:t>
            </a:r>
          </a:p>
        </p:txBody>
      </p:sp>
      <p:sp>
        <p:nvSpPr>
          <p:cNvPr id="136206" name="Line 13"/>
          <p:cNvSpPr>
            <a:spLocks noChangeShapeType="1"/>
          </p:cNvSpPr>
          <p:nvPr/>
        </p:nvSpPr>
        <p:spPr bwMode="auto">
          <a:xfrm>
            <a:off x="5943600" y="3810000"/>
            <a:ext cx="1752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07" name="Text Box 14"/>
          <p:cNvSpPr txBox="1">
            <a:spLocks noChangeArrowheads="1"/>
          </p:cNvSpPr>
          <p:nvPr/>
        </p:nvSpPr>
        <p:spPr bwMode="auto">
          <a:xfrm>
            <a:off x="6096000" y="4114801"/>
            <a:ext cx="14478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COLOR</a:t>
            </a:r>
          </a:p>
          <a:p>
            <a:pPr algn="ctr" eaLnBrk="1" hangingPunct="1">
              <a:lnSpc>
                <a:spcPct val="70000"/>
              </a:lnSpc>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(DEFAULT)</a:t>
            </a:r>
          </a:p>
        </p:txBody>
      </p:sp>
      <p:sp>
        <p:nvSpPr>
          <p:cNvPr id="136208" name="Line 15"/>
          <p:cNvSpPr>
            <a:spLocks noChangeShapeType="1"/>
          </p:cNvSpPr>
          <p:nvPr/>
        </p:nvSpPr>
        <p:spPr bwMode="auto">
          <a:xfrm>
            <a:off x="5943600" y="4724400"/>
            <a:ext cx="1676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09" name="Line 16"/>
          <p:cNvSpPr>
            <a:spLocks noChangeShapeType="1"/>
          </p:cNvSpPr>
          <p:nvPr/>
        </p:nvSpPr>
        <p:spPr bwMode="auto">
          <a:xfrm>
            <a:off x="5486400" y="3200400"/>
            <a:ext cx="0" cy="304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0" name="Line 17"/>
          <p:cNvSpPr>
            <a:spLocks noChangeShapeType="1"/>
          </p:cNvSpPr>
          <p:nvPr/>
        </p:nvSpPr>
        <p:spPr bwMode="auto">
          <a:xfrm flipV="1">
            <a:off x="5410200" y="38862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1" name="Line 18"/>
          <p:cNvSpPr>
            <a:spLocks noChangeShapeType="1"/>
          </p:cNvSpPr>
          <p:nvPr/>
        </p:nvSpPr>
        <p:spPr bwMode="auto">
          <a:xfrm flipV="1">
            <a:off x="5410200" y="4800600"/>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2" name="Text Box 19"/>
          <p:cNvSpPr txBox="1">
            <a:spLocks noChangeArrowheads="1"/>
          </p:cNvSpPr>
          <p:nvPr/>
        </p:nvSpPr>
        <p:spPr bwMode="auto">
          <a:xfrm>
            <a:off x="5486400" y="39624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AKO</a:t>
            </a:r>
          </a:p>
        </p:txBody>
      </p:sp>
      <p:sp>
        <p:nvSpPr>
          <p:cNvPr id="136213" name="Line 20"/>
          <p:cNvSpPr>
            <a:spLocks noChangeShapeType="1"/>
          </p:cNvSpPr>
          <p:nvPr/>
        </p:nvSpPr>
        <p:spPr bwMode="auto">
          <a:xfrm flipV="1">
            <a:off x="3581400" y="3962400"/>
            <a:ext cx="16002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4" name="Text Box 21"/>
          <p:cNvSpPr txBox="1">
            <a:spLocks noChangeArrowheads="1"/>
          </p:cNvSpPr>
          <p:nvPr/>
        </p:nvSpPr>
        <p:spPr bwMode="auto">
          <a:xfrm>
            <a:off x="3810000" y="39624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AKO</a:t>
            </a:r>
          </a:p>
        </p:txBody>
      </p:sp>
      <p:sp>
        <p:nvSpPr>
          <p:cNvPr id="136215" name="Line 22"/>
          <p:cNvSpPr>
            <a:spLocks noChangeShapeType="1"/>
          </p:cNvSpPr>
          <p:nvPr/>
        </p:nvSpPr>
        <p:spPr bwMode="auto">
          <a:xfrm flipV="1">
            <a:off x="2895600" y="4724400"/>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6216" name="Text Box 23"/>
          <p:cNvSpPr txBox="1">
            <a:spLocks noChangeArrowheads="1"/>
          </p:cNvSpPr>
          <p:nvPr/>
        </p:nvSpPr>
        <p:spPr bwMode="auto">
          <a:xfrm>
            <a:off x="2895600" y="49530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ISA</a:t>
            </a:r>
          </a:p>
        </p:txBody>
      </p:sp>
      <p:sp>
        <p:nvSpPr>
          <p:cNvPr id="136217" name="Text Box 24"/>
          <p:cNvSpPr txBox="1">
            <a:spLocks noChangeArrowheads="1"/>
          </p:cNvSpPr>
          <p:nvPr/>
        </p:nvSpPr>
        <p:spPr bwMode="auto">
          <a:xfrm>
            <a:off x="5486400"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600" b="1">
                <a:latin typeface="Tahoma" panose="020B0604030504040204" pitchFamily="34" charset="0"/>
                <a:ea typeface="宋体" panose="02010600030101010101" pitchFamily="2" charset="-122"/>
              </a:rPr>
              <a:t>ISA</a:t>
            </a:r>
          </a:p>
        </p:txBody>
      </p:sp>
    </p:spTree>
    <p:extLst>
      <p:ext uri="{BB962C8B-B14F-4D97-AF65-F5344CB8AC3E}">
        <p14:creationId xmlns:p14="http://schemas.microsoft.com/office/powerpoint/2010/main" val="2853526205"/>
      </p:ext>
    </p:extLst>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5B324C-4A05-4AFB-8FB3-75406ED00742}"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7219"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D2DE73-5D31-4FAE-9B16-F58BCC12393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89</a:t>
            </a:fld>
            <a:endParaRPr kumimoji="0" lang="en-US" altLang="zh-CN" sz="1400">
              <a:latin typeface="Tahoma" panose="020B0604030504040204" pitchFamily="34" charset="0"/>
              <a:ea typeface="宋体" panose="02010600030101010101" pitchFamily="2" charset="-122"/>
            </a:endParaRPr>
          </a:p>
        </p:txBody>
      </p:sp>
      <p:sp>
        <p:nvSpPr>
          <p:cNvPr id="137220"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2.5 </a:t>
            </a:r>
            <a:r>
              <a:rPr lang="zh-CN" altLang="en-US" dirty="0">
                <a:latin typeface="Times New Roman" panose="02020603050405020304" pitchFamily="18" charset="0"/>
              </a:rPr>
              <a:t>语义网络表示法</a:t>
            </a:r>
            <a:r>
              <a:rPr lang="en-US" altLang="zh-CN" dirty="0">
                <a:latin typeface="Times New Roman" panose="02020603050405020304" pitchFamily="18" charset="0"/>
              </a:rPr>
              <a:t>——</a:t>
            </a:r>
            <a:r>
              <a:rPr lang="zh-CN" altLang="en-US" sz="2400" dirty="0">
                <a:ea typeface="华文新魏" panose="02010800040101010101" pitchFamily="2" charset="-122"/>
              </a:rPr>
              <a:t>语义网络的推理过程</a:t>
            </a:r>
            <a:endParaRPr lang="zh-CN" altLang="en-US" sz="2800" dirty="0">
              <a:solidFill>
                <a:srgbClr val="000000"/>
              </a:solidFill>
              <a:ea typeface="华文新魏" panose="02010800040101010101" pitchFamily="2" charset="-122"/>
            </a:endParaRPr>
          </a:p>
        </p:txBody>
      </p:sp>
      <p:sp>
        <p:nvSpPr>
          <p:cNvPr id="137221" name="Rectangle 3"/>
          <p:cNvSpPr>
            <a:spLocks noGrp="1" noChangeArrowheads="1"/>
          </p:cNvSpPr>
          <p:nvPr>
            <p:ph type="body" idx="1"/>
          </p:nvPr>
        </p:nvSpPr>
        <p:spPr>
          <a:xfrm>
            <a:off x="655320" y="1235871"/>
            <a:ext cx="10886440" cy="1507329"/>
          </a:xfrm>
        </p:spPr>
        <p:txBody>
          <a:bodyPr/>
          <a:lstStyle/>
          <a:p>
            <a:pPr eaLnBrk="1" hangingPunct="1">
              <a:lnSpc>
                <a:spcPct val="90000"/>
              </a:lnSpc>
            </a:pPr>
            <a:r>
              <a:rPr lang="zh-CN" altLang="en-US" dirty="0" smtClean="0"/>
              <a:t>匹配</a:t>
            </a:r>
          </a:p>
          <a:p>
            <a:pPr eaLnBrk="1" hangingPunct="1">
              <a:lnSpc>
                <a:spcPct val="90000"/>
              </a:lnSpc>
              <a:buFont typeface="Wingdings" panose="05000000000000000000" pitchFamily="2" charset="2"/>
              <a:buNone/>
            </a:pPr>
            <a:r>
              <a:rPr lang="zh-CN" altLang="en-US" dirty="0" smtClean="0"/>
              <a:t>     </a:t>
            </a:r>
            <a:r>
              <a:rPr lang="zh-CN" altLang="en-US" sz="2400" dirty="0"/>
              <a:t>由于</a:t>
            </a:r>
            <a:r>
              <a:rPr lang="en-US" altLang="zh-CN" sz="2400" dirty="0"/>
              <a:t>TOY-HOUSE77</a:t>
            </a:r>
            <a:r>
              <a:rPr lang="zh-CN" altLang="en-US" sz="2400" dirty="0"/>
              <a:t>是</a:t>
            </a:r>
            <a:r>
              <a:rPr lang="en-US" altLang="zh-CN" sz="2400" dirty="0"/>
              <a:t>TOY-HOUSE</a:t>
            </a:r>
            <a:r>
              <a:rPr lang="zh-CN" altLang="en-US" sz="2400" dirty="0"/>
              <a:t>的一个实例，所以它必须有两个部件，一个是砖块，另一个是楔块，且砖块必须支撑楔块。</a:t>
            </a:r>
          </a:p>
        </p:txBody>
      </p:sp>
      <p:sp>
        <p:nvSpPr>
          <p:cNvPr id="137222" name="AutoShape 4"/>
          <p:cNvSpPr>
            <a:spLocks noChangeArrowheads="1"/>
          </p:cNvSpPr>
          <p:nvPr/>
        </p:nvSpPr>
        <p:spPr bwMode="auto">
          <a:xfrm>
            <a:off x="3469640" y="2942314"/>
            <a:ext cx="2067257" cy="1674416"/>
          </a:xfrm>
          <a:prstGeom prst="flowChartAlternateProcess">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3" name="AutoShape 5"/>
          <p:cNvSpPr>
            <a:spLocks noChangeArrowheads="1"/>
          </p:cNvSpPr>
          <p:nvPr/>
        </p:nvSpPr>
        <p:spPr bwMode="auto">
          <a:xfrm>
            <a:off x="3698240" y="4736308"/>
            <a:ext cx="1981199" cy="1680367"/>
          </a:xfrm>
          <a:prstGeom prst="flowChartAlternateProcess">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4" name="AutoShape 6"/>
          <p:cNvSpPr>
            <a:spLocks noChangeArrowheads="1"/>
          </p:cNvSpPr>
          <p:nvPr/>
        </p:nvSpPr>
        <p:spPr bwMode="auto">
          <a:xfrm>
            <a:off x="3641423" y="3061893"/>
            <a:ext cx="1266161" cy="340519"/>
          </a:xfrm>
          <a:prstGeom prst="flowChartAlternateProcess">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t>TOY-HOUSE</a:t>
            </a:r>
          </a:p>
        </p:txBody>
      </p:sp>
      <p:sp>
        <p:nvSpPr>
          <p:cNvPr id="137225" name="AutoShape 7"/>
          <p:cNvSpPr>
            <a:spLocks noChangeArrowheads="1"/>
          </p:cNvSpPr>
          <p:nvPr/>
        </p:nvSpPr>
        <p:spPr bwMode="auto">
          <a:xfrm>
            <a:off x="3692793" y="4890693"/>
            <a:ext cx="1449170" cy="340519"/>
          </a:xfrm>
          <a:prstGeom prst="flowChartAlternateProcess">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t>TOY-HOUSE77</a:t>
            </a:r>
          </a:p>
        </p:txBody>
      </p:sp>
      <p:sp>
        <p:nvSpPr>
          <p:cNvPr id="137226" name="Rectangle 8"/>
          <p:cNvSpPr>
            <a:spLocks noChangeArrowheads="1"/>
          </p:cNvSpPr>
          <p:nvPr/>
        </p:nvSpPr>
        <p:spPr bwMode="auto">
          <a:xfrm>
            <a:off x="4917439" y="3473421"/>
            <a:ext cx="381000" cy="3187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7" name="Rectangle 10"/>
          <p:cNvSpPr>
            <a:spLocks noChangeArrowheads="1"/>
          </p:cNvSpPr>
          <p:nvPr/>
        </p:nvSpPr>
        <p:spPr bwMode="auto">
          <a:xfrm>
            <a:off x="4841240" y="3930621"/>
            <a:ext cx="533400" cy="4001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8" name="Rectangle 11"/>
          <p:cNvSpPr>
            <a:spLocks noChangeArrowheads="1"/>
          </p:cNvSpPr>
          <p:nvPr/>
        </p:nvSpPr>
        <p:spPr bwMode="auto">
          <a:xfrm>
            <a:off x="4946015" y="5302221"/>
            <a:ext cx="330492" cy="395833"/>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sp>
        <p:nvSpPr>
          <p:cNvPr id="137229" name="Rectangle 12"/>
          <p:cNvSpPr>
            <a:spLocks noChangeArrowheads="1"/>
          </p:cNvSpPr>
          <p:nvPr/>
        </p:nvSpPr>
        <p:spPr bwMode="auto">
          <a:xfrm>
            <a:off x="4907584" y="5759422"/>
            <a:ext cx="368923" cy="384968"/>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000">
              <a:latin typeface="Tahoma" panose="020B0604030504040204" pitchFamily="34" charset="0"/>
              <a:ea typeface="宋体" panose="02010600030101010101" pitchFamily="2" charset="-122"/>
            </a:endParaRPr>
          </a:p>
        </p:txBody>
      </p:sp>
      <p:grpSp>
        <p:nvGrpSpPr>
          <p:cNvPr id="137230" name="Group 19"/>
          <p:cNvGrpSpPr>
            <a:grpSpLocks/>
          </p:cNvGrpSpPr>
          <p:nvPr/>
        </p:nvGrpSpPr>
        <p:grpSpPr bwMode="auto">
          <a:xfrm>
            <a:off x="3774440" y="3368676"/>
            <a:ext cx="1143000" cy="838200"/>
            <a:chOff x="1392" y="2400"/>
            <a:chExt cx="720" cy="528"/>
          </a:xfrm>
        </p:grpSpPr>
        <p:sp>
          <p:nvSpPr>
            <p:cNvPr id="137256" name="Line 13"/>
            <p:cNvSpPr>
              <a:spLocks noChangeShapeType="1"/>
            </p:cNvSpPr>
            <p:nvPr/>
          </p:nvSpPr>
          <p:spPr bwMode="auto">
            <a:xfrm>
              <a:off x="1536" y="240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7" name="Line 14"/>
            <p:cNvSpPr>
              <a:spLocks noChangeShapeType="1"/>
            </p:cNvSpPr>
            <p:nvPr/>
          </p:nvSpPr>
          <p:spPr bwMode="auto">
            <a:xfrm>
              <a:off x="1536" y="2592"/>
              <a:ext cx="5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8" name="Text Box 15"/>
            <p:cNvSpPr txBox="1">
              <a:spLocks noChangeArrowheads="1"/>
            </p:cNvSpPr>
            <p:nvPr/>
          </p:nvSpPr>
          <p:spPr bwMode="auto">
            <a:xfrm>
              <a:off x="1584" y="2448"/>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PART</a:t>
              </a:r>
            </a:p>
          </p:txBody>
        </p:sp>
        <p:sp>
          <p:nvSpPr>
            <p:cNvPr id="137259" name="Line 16"/>
            <p:cNvSpPr>
              <a:spLocks noChangeShapeType="1"/>
            </p:cNvSpPr>
            <p:nvPr/>
          </p:nvSpPr>
          <p:spPr bwMode="auto">
            <a:xfrm>
              <a:off x="1392" y="2448"/>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60" name="Line 17"/>
            <p:cNvSpPr>
              <a:spLocks noChangeShapeType="1"/>
            </p:cNvSpPr>
            <p:nvPr/>
          </p:nvSpPr>
          <p:spPr bwMode="auto">
            <a:xfrm>
              <a:off x="1392" y="2928"/>
              <a:ext cx="6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61" name="Text Box 18"/>
            <p:cNvSpPr txBox="1">
              <a:spLocks noChangeArrowheads="1"/>
            </p:cNvSpPr>
            <p:nvPr/>
          </p:nvSpPr>
          <p:spPr bwMode="auto">
            <a:xfrm>
              <a:off x="1584" y="2736"/>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PART</a:t>
              </a:r>
            </a:p>
          </p:txBody>
        </p:sp>
      </p:grpSp>
      <p:sp>
        <p:nvSpPr>
          <p:cNvPr id="137231" name="Line 21"/>
          <p:cNvSpPr>
            <a:spLocks noChangeShapeType="1"/>
          </p:cNvSpPr>
          <p:nvPr/>
        </p:nvSpPr>
        <p:spPr bwMode="auto">
          <a:xfrm>
            <a:off x="4079240" y="5273676"/>
            <a:ext cx="0" cy="228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32" name="Line 22"/>
          <p:cNvSpPr>
            <a:spLocks noChangeShapeType="1"/>
          </p:cNvSpPr>
          <p:nvPr/>
        </p:nvSpPr>
        <p:spPr bwMode="auto">
          <a:xfrm>
            <a:off x="4079240" y="5502276"/>
            <a:ext cx="8382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33" name="Text Box 23"/>
          <p:cNvSpPr txBox="1">
            <a:spLocks noChangeArrowheads="1"/>
          </p:cNvSpPr>
          <p:nvPr/>
        </p:nvSpPr>
        <p:spPr bwMode="auto">
          <a:xfrm>
            <a:off x="4155440" y="5273676"/>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PART</a:t>
            </a:r>
          </a:p>
        </p:txBody>
      </p:sp>
      <p:sp>
        <p:nvSpPr>
          <p:cNvPr id="137234" name="Line 24"/>
          <p:cNvSpPr>
            <a:spLocks noChangeShapeType="1"/>
          </p:cNvSpPr>
          <p:nvPr/>
        </p:nvSpPr>
        <p:spPr bwMode="auto">
          <a:xfrm>
            <a:off x="3850640" y="5273676"/>
            <a:ext cx="0" cy="762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35" name="Line 25"/>
          <p:cNvSpPr>
            <a:spLocks noChangeShapeType="1"/>
          </p:cNvSpPr>
          <p:nvPr/>
        </p:nvSpPr>
        <p:spPr bwMode="auto">
          <a:xfrm>
            <a:off x="3850640" y="6035676"/>
            <a:ext cx="1066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36" name="Text Box 26"/>
          <p:cNvSpPr txBox="1">
            <a:spLocks noChangeArrowheads="1"/>
          </p:cNvSpPr>
          <p:nvPr/>
        </p:nvSpPr>
        <p:spPr bwMode="auto">
          <a:xfrm>
            <a:off x="4155440" y="5730876"/>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PART</a:t>
            </a:r>
          </a:p>
        </p:txBody>
      </p:sp>
      <p:sp>
        <p:nvSpPr>
          <p:cNvPr id="137237" name="Rectangle 27"/>
          <p:cNvSpPr>
            <a:spLocks noChangeArrowheads="1"/>
          </p:cNvSpPr>
          <p:nvPr/>
        </p:nvSpPr>
        <p:spPr bwMode="auto">
          <a:xfrm>
            <a:off x="7279640" y="3292477"/>
            <a:ext cx="1143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WEDGE</a:t>
            </a:r>
          </a:p>
        </p:txBody>
      </p:sp>
      <p:sp>
        <p:nvSpPr>
          <p:cNvPr id="137238" name="Rectangle 28"/>
          <p:cNvSpPr>
            <a:spLocks noChangeArrowheads="1"/>
          </p:cNvSpPr>
          <p:nvPr/>
        </p:nvSpPr>
        <p:spPr bwMode="auto">
          <a:xfrm>
            <a:off x="7279640" y="4054477"/>
            <a:ext cx="990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BRICK</a:t>
            </a:r>
          </a:p>
        </p:txBody>
      </p:sp>
      <p:sp>
        <p:nvSpPr>
          <p:cNvPr id="137239" name="Line 29"/>
          <p:cNvSpPr>
            <a:spLocks noChangeShapeType="1"/>
          </p:cNvSpPr>
          <p:nvPr/>
        </p:nvSpPr>
        <p:spPr bwMode="auto">
          <a:xfrm flipV="1">
            <a:off x="5069840" y="3825876"/>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0" name="Text Box 30"/>
          <p:cNvSpPr txBox="1">
            <a:spLocks noChangeArrowheads="1"/>
          </p:cNvSpPr>
          <p:nvPr/>
        </p:nvSpPr>
        <p:spPr bwMode="auto">
          <a:xfrm>
            <a:off x="5450840" y="3749676"/>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SUPPORT</a:t>
            </a:r>
          </a:p>
        </p:txBody>
      </p:sp>
      <p:sp>
        <p:nvSpPr>
          <p:cNvPr id="137241" name="Text Box 31"/>
          <p:cNvSpPr txBox="1">
            <a:spLocks noChangeArrowheads="1"/>
          </p:cNvSpPr>
          <p:nvPr/>
        </p:nvSpPr>
        <p:spPr bwMode="auto">
          <a:xfrm>
            <a:off x="5679440" y="5502276"/>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SUPPORT</a:t>
            </a:r>
          </a:p>
        </p:txBody>
      </p:sp>
      <p:sp>
        <p:nvSpPr>
          <p:cNvPr id="137242" name="Line 32"/>
          <p:cNvSpPr>
            <a:spLocks noChangeShapeType="1"/>
          </p:cNvSpPr>
          <p:nvPr/>
        </p:nvSpPr>
        <p:spPr bwMode="auto">
          <a:xfrm flipV="1">
            <a:off x="5374640" y="3521076"/>
            <a:ext cx="19050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3" name="Line 33"/>
          <p:cNvSpPr>
            <a:spLocks noChangeShapeType="1"/>
          </p:cNvSpPr>
          <p:nvPr/>
        </p:nvSpPr>
        <p:spPr bwMode="auto">
          <a:xfrm flipV="1">
            <a:off x="5374640" y="4130676"/>
            <a:ext cx="190500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4" name="Line 34"/>
          <p:cNvSpPr>
            <a:spLocks noChangeShapeType="1"/>
          </p:cNvSpPr>
          <p:nvPr/>
        </p:nvSpPr>
        <p:spPr bwMode="auto">
          <a:xfrm>
            <a:off x="5450840" y="5502276"/>
            <a:ext cx="3505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5" name="Line 35"/>
          <p:cNvSpPr>
            <a:spLocks noChangeShapeType="1"/>
          </p:cNvSpPr>
          <p:nvPr/>
        </p:nvSpPr>
        <p:spPr bwMode="auto">
          <a:xfrm>
            <a:off x="5450840" y="6035676"/>
            <a:ext cx="3886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46" name="Line 36"/>
          <p:cNvSpPr>
            <a:spLocks noChangeShapeType="1"/>
          </p:cNvSpPr>
          <p:nvPr/>
        </p:nvSpPr>
        <p:spPr bwMode="auto">
          <a:xfrm flipV="1">
            <a:off x="8956041" y="3492502"/>
            <a:ext cx="60325" cy="20097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47" name="Line 37"/>
          <p:cNvSpPr>
            <a:spLocks noChangeShapeType="1"/>
          </p:cNvSpPr>
          <p:nvPr/>
        </p:nvSpPr>
        <p:spPr bwMode="auto">
          <a:xfrm flipH="1" flipV="1">
            <a:off x="8368665" y="3492501"/>
            <a:ext cx="6477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48" name="Line 38"/>
          <p:cNvSpPr>
            <a:spLocks noChangeShapeType="1"/>
          </p:cNvSpPr>
          <p:nvPr/>
        </p:nvSpPr>
        <p:spPr bwMode="auto">
          <a:xfrm flipV="1">
            <a:off x="9260840" y="4283076"/>
            <a:ext cx="44450" cy="1752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49" name="Line 39"/>
          <p:cNvSpPr>
            <a:spLocks noChangeShapeType="1"/>
          </p:cNvSpPr>
          <p:nvPr/>
        </p:nvSpPr>
        <p:spPr bwMode="auto">
          <a:xfrm flipH="1">
            <a:off x="8297229" y="4283076"/>
            <a:ext cx="935037"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7250" name="Line 42"/>
          <p:cNvSpPr>
            <a:spLocks noChangeShapeType="1"/>
          </p:cNvSpPr>
          <p:nvPr/>
        </p:nvSpPr>
        <p:spPr bwMode="auto">
          <a:xfrm flipV="1">
            <a:off x="5305082" y="5807074"/>
            <a:ext cx="215900" cy="22463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37251" name="Line 43"/>
          <p:cNvSpPr>
            <a:spLocks noChangeShapeType="1"/>
          </p:cNvSpPr>
          <p:nvPr/>
        </p:nvSpPr>
        <p:spPr bwMode="auto">
          <a:xfrm flipH="1" flipV="1">
            <a:off x="5328920" y="5502276"/>
            <a:ext cx="152400" cy="3048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2" name="Line 44"/>
          <p:cNvSpPr>
            <a:spLocks noChangeShapeType="1"/>
          </p:cNvSpPr>
          <p:nvPr/>
        </p:nvSpPr>
        <p:spPr bwMode="auto">
          <a:xfrm flipH="1">
            <a:off x="3164840" y="5121276"/>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3" name="Line 45"/>
          <p:cNvSpPr>
            <a:spLocks noChangeShapeType="1"/>
          </p:cNvSpPr>
          <p:nvPr/>
        </p:nvSpPr>
        <p:spPr bwMode="auto">
          <a:xfrm flipV="1">
            <a:off x="3164840" y="3216276"/>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4" name="Line 46"/>
          <p:cNvSpPr>
            <a:spLocks noChangeShapeType="1"/>
          </p:cNvSpPr>
          <p:nvPr/>
        </p:nvSpPr>
        <p:spPr bwMode="auto">
          <a:xfrm>
            <a:off x="3164840" y="3216276"/>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7255" name="Text Box 47"/>
          <p:cNvSpPr txBox="1">
            <a:spLocks noChangeArrowheads="1"/>
          </p:cNvSpPr>
          <p:nvPr/>
        </p:nvSpPr>
        <p:spPr bwMode="auto">
          <a:xfrm>
            <a:off x="2479040" y="3902076"/>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1400" b="1">
                <a:latin typeface="Tahoma" panose="020B0604030504040204" pitchFamily="34" charset="0"/>
                <a:ea typeface="宋体" panose="02010600030101010101" pitchFamily="2" charset="-122"/>
              </a:rPr>
              <a:t>ISA</a:t>
            </a:r>
          </a:p>
        </p:txBody>
      </p:sp>
    </p:spTree>
    <p:extLst>
      <p:ext uri="{BB962C8B-B14F-4D97-AF65-F5344CB8AC3E}">
        <p14:creationId xmlns:p14="http://schemas.microsoft.com/office/powerpoint/2010/main" val="4122097801"/>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705F7A-D38D-411D-A6BA-FF5B9C1FE3E8}"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315"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6147A8-890F-4F48-A143-6986E41391B3}"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a:t>
            </a:fld>
            <a:endParaRPr kumimoji="0" lang="en-US" altLang="zh-CN" sz="1400">
              <a:latin typeface="Tahoma" panose="020B0604030504040204" pitchFamily="34" charset="0"/>
              <a:ea typeface="宋体" panose="02010600030101010101" pitchFamily="2" charset="-122"/>
            </a:endParaRPr>
          </a:p>
        </p:txBody>
      </p:sp>
      <p:sp>
        <p:nvSpPr>
          <p:cNvPr id="13316"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endParaRPr lang="zh-CN" altLang="en-US" dirty="0" smtClean="0"/>
          </a:p>
        </p:txBody>
      </p:sp>
      <p:sp>
        <p:nvSpPr>
          <p:cNvPr id="13317" name="Rectangle 3"/>
          <p:cNvSpPr>
            <a:spLocks noGrp="1" noChangeArrowheads="1"/>
          </p:cNvSpPr>
          <p:nvPr>
            <p:ph type="body" idx="1"/>
          </p:nvPr>
        </p:nvSpPr>
        <p:spPr>
          <a:xfrm>
            <a:off x="557530" y="1408907"/>
            <a:ext cx="10974070" cy="4364037"/>
          </a:xfrm>
        </p:spPr>
        <p:txBody>
          <a:bodyPr/>
          <a:lstStyle/>
          <a:p>
            <a:pPr eaLnBrk="1" hangingPunct="1"/>
            <a:r>
              <a:rPr lang="zh-CN" altLang="en-US" sz="2600" dirty="0" smtClean="0"/>
              <a:t>知识的要素</a:t>
            </a:r>
          </a:p>
          <a:p>
            <a:pPr lvl="1" eaLnBrk="1" hangingPunct="1"/>
            <a:r>
              <a:rPr lang="zh-CN" altLang="en-US" dirty="0" smtClean="0">
                <a:latin typeface="华文新魏" panose="02010800040101010101" pitchFamily="2" charset="-122"/>
              </a:rPr>
              <a:t>事实：</a:t>
            </a:r>
            <a:r>
              <a:rPr lang="zh-CN" altLang="en-US" dirty="0">
                <a:latin typeface="华文新魏" panose="02010800040101010101" pitchFamily="2" charset="-122"/>
              </a:rPr>
              <a:t>事物的分类、属性、事物间关系、科学事实、客观事实等。（最低层的知识）</a:t>
            </a:r>
            <a:r>
              <a:rPr lang="zh-CN" altLang="en-US" dirty="0" smtClean="0">
                <a:latin typeface="华文新魏" panose="02010800040101010101" pitchFamily="2" charset="-122"/>
              </a:rPr>
              <a:t> </a:t>
            </a:r>
          </a:p>
          <a:p>
            <a:pPr lvl="1" eaLnBrk="1" hangingPunct="1"/>
            <a:r>
              <a:rPr lang="zh-CN" altLang="en-US" dirty="0" smtClean="0">
                <a:latin typeface="华文新魏" panose="02010800040101010101" pitchFamily="2" charset="-122"/>
              </a:rPr>
              <a:t>规则：</a:t>
            </a:r>
            <a:r>
              <a:rPr lang="zh-CN" altLang="en-US" dirty="0">
                <a:latin typeface="华文新魏" panose="02010800040101010101" pitchFamily="2" charset="-122"/>
              </a:rPr>
              <a:t>事物的行动、动作和联系的因果关系知识。（启发式规则）。</a:t>
            </a:r>
          </a:p>
          <a:p>
            <a:pPr lvl="1" eaLnBrk="1" hangingPunct="1"/>
            <a:r>
              <a:rPr lang="zh-CN" altLang="en-US" dirty="0" smtClean="0">
                <a:latin typeface="华文新魏" panose="02010800040101010101" pitchFamily="2" charset="-122"/>
              </a:rPr>
              <a:t>控制：</a:t>
            </a:r>
            <a:r>
              <a:rPr lang="zh-CN" altLang="en-US" dirty="0">
                <a:latin typeface="华文新魏" panose="02010800040101010101" pitchFamily="2" charset="-122"/>
              </a:rPr>
              <a:t>当有多个动作同时被激活时，选择哪一个动作来执行的知识。（技巧性）</a:t>
            </a:r>
            <a:r>
              <a:rPr lang="zh-CN" altLang="en-US" dirty="0" smtClean="0">
                <a:latin typeface="华文新魏" panose="02010800040101010101" pitchFamily="2" charset="-122"/>
              </a:rPr>
              <a:t> </a:t>
            </a:r>
          </a:p>
          <a:p>
            <a:pPr lvl="1" eaLnBrk="1" hangingPunct="1"/>
            <a:r>
              <a:rPr lang="zh-CN" altLang="en-US" dirty="0" smtClean="0">
                <a:latin typeface="华文新魏" panose="02010800040101010101" pitchFamily="2" charset="-122"/>
              </a:rPr>
              <a:t>元知识：</a:t>
            </a:r>
            <a:r>
              <a:rPr lang="zh-CN" altLang="en-US" dirty="0">
                <a:latin typeface="华文新魏" panose="02010800040101010101" pitchFamily="2" charset="-122"/>
              </a:rPr>
              <a:t>高层知识。怎样使用规则、解释规则、校验规则、解释程序结构等知识。</a:t>
            </a:r>
            <a:r>
              <a:rPr lang="zh-CN" altLang="en-US" dirty="0"/>
              <a:t> </a:t>
            </a:r>
          </a:p>
          <a:p>
            <a:pPr lvl="1" eaLnBrk="1" hangingPunct="1"/>
            <a:endParaRPr lang="en-US" altLang="zh-CN" sz="2000" dirty="0"/>
          </a:p>
        </p:txBody>
      </p:sp>
    </p:spTree>
    <p:extLst>
      <p:ext uri="{BB962C8B-B14F-4D97-AF65-F5344CB8AC3E}">
        <p14:creationId xmlns:p14="http://schemas.microsoft.com/office/powerpoint/2010/main" val="2388796381"/>
      </p:ext>
    </p:extLst>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C4B39D-5CC3-48E5-8ABC-4F89CB9BD9B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8243"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28FA625-0A5B-4472-B7CA-701D0CB58B67}"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90</a:t>
            </a:fld>
            <a:endParaRPr kumimoji="0" lang="en-US" altLang="zh-CN" sz="1400">
              <a:latin typeface="Tahoma" panose="020B0604030504040204" pitchFamily="34" charset="0"/>
              <a:ea typeface="宋体" panose="02010600030101010101" pitchFamily="2" charset="-122"/>
            </a:endParaRPr>
          </a:p>
        </p:txBody>
      </p:sp>
      <p:sp>
        <p:nvSpPr>
          <p:cNvPr id="138244" name="Rectangle 2"/>
          <p:cNvSpPr>
            <a:spLocks noGrp="1" noChangeArrowheads="1"/>
          </p:cNvSpPr>
          <p:nvPr>
            <p:ph type="title"/>
          </p:nvPr>
        </p:nvSpPr>
        <p:spPr>
          <a:xfrm>
            <a:off x="-1905" y="37784"/>
            <a:ext cx="12192000" cy="765175"/>
          </a:xfrm>
        </p:spPr>
        <p:txBody>
          <a:bodyPr/>
          <a:lstStyle/>
          <a:p>
            <a:pPr eaLnBrk="1" hangingPunct="1"/>
            <a:r>
              <a:rPr lang="en-US" altLang="zh-CN" dirty="0"/>
              <a:t>2.5 </a:t>
            </a:r>
            <a:r>
              <a:rPr lang="zh-CN" altLang="en-US" dirty="0"/>
              <a:t>语义网络表示法</a:t>
            </a:r>
            <a:r>
              <a:rPr lang="en-US" altLang="zh-CN" dirty="0" smtClean="0"/>
              <a:t>——</a:t>
            </a:r>
            <a:r>
              <a:rPr lang="zh-CN" altLang="en-US" sz="3200" dirty="0">
                <a:ea typeface="华文新魏" panose="02010800040101010101" pitchFamily="2" charset="-122"/>
              </a:rPr>
              <a:t>语义网</a:t>
            </a:r>
            <a:r>
              <a:rPr lang="zh-CN" altLang="en-US" sz="3200" dirty="0" smtClean="0">
                <a:ea typeface="华文新魏" panose="02010800040101010101" pitchFamily="2" charset="-122"/>
              </a:rPr>
              <a:t>络</a:t>
            </a:r>
            <a:r>
              <a:rPr lang="zh-CN" altLang="en-US" sz="3200" dirty="0">
                <a:ea typeface="华文新魏" panose="02010800040101010101" pitchFamily="2" charset="-122"/>
              </a:rPr>
              <a:t>的基本语义关系</a:t>
            </a:r>
          </a:p>
        </p:txBody>
      </p:sp>
      <p:sp>
        <p:nvSpPr>
          <p:cNvPr id="138245" name="Rectangle 3"/>
          <p:cNvSpPr>
            <a:spLocks noGrp="1" noChangeArrowheads="1"/>
          </p:cNvSpPr>
          <p:nvPr>
            <p:ph type="body" idx="1"/>
          </p:nvPr>
        </p:nvSpPr>
        <p:spPr/>
        <p:txBody>
          <a:bodyPr/>
          <a:lstStyle/>
          <a:p>
            <a:pPr eaLnBrk="1" hangingPunct="1"/>
            <a:r>
              <a:rPr lang="zh-CN" altLang="en-US" dirty="0" smtClean="0"/>
              <a:t>类属关系：具有共同属性的不同事物间的分类关系、成员关系或实例关系。体现了“具体与抽象”、“个体与集体”的概念。具有继承性。</a:t>
            </a:r>
          </a:p>
          <a:p>
            <a:pPr lvl="1" eaLnBrk="1" hangingPunct="1"/>
            <a:r>
              <a:rPr lang="en-US" altLang="zh-CN" dirty="0" smtClean="0"/>
              <a:t>A-Kind-of(</a:t>
            </a:r>
            <a:r>
              <a:rPr lang="zh-CN" altLang="en-US" dirty="0" smtClean="0"/>
              <a:t>分类关系</a:t>
            </a:r>
            <a:r>
              <a:rPr lang="en-US" altLang="zh-CN" dirty="0" smtClean="0"/>
              <a:t>)</a:t>
            </a:r>
          </a:p>
          <a:p>
            <a:pPr eaLnBrk="1" hangingPunct="1"/>
            <a:endParaRPr lang="en-US" altLang="zh-CN" dirty="0" smtClean="0"/>
          </a:p>
          <a:p>
            <a:pPr lvl="1" eaLnBrk="1" hangingPunct="1"/>
            <a:r>
              <a:rPr lang="en-US" altLang="zh-CN" dirty="0" smtClean="0"/>
              <a:t>A-Member-of(</a:t>
            </a:r>
            <a:r>
              <a:rPr lang="zh-CN" altLang="en-US" dirty="0" smtClean="0"/>
              <a:t>成员关系</a:t>
            </a:r>
            <a:r>
              <a:rPr lang="en-US" altLang="zh-CN" dirty="0" smtClean="0"/>
              <a:t>)</a:t>
            </a:r>
          </a:p>
          <a:p>
            <a:pPr eaLnBrk="1" hangingPunct="1"/>
            <a:endParaRPr lang="en-US" altLang="zh-CN" dirty="0" smtClean="0"/>
          </a:p>
          <a:p>
            <a:pPr lvl="1" eaLnBrk="1" hangingPunct="1"/>
            <a:r>
              <a:rPr lang="en-US" altLang="zh-CN" dirty="0" smtClean="0"/>
              <a:t>Is-a(</a:t>
            </a:r>
            <a:r>
              <a:rPr lang="zh-CN" altLang="en-US" dirty="0" smtClean="0"/>
              <a:t>实例关系</a:t>
            </a:r>
            <a:r>
              <a:rPr lang="en-US" altLang="zh-CN" dirty="0" smtClean="0"/>
              <a:t>)</a:t>
            </a:r>
          </a:p>
        </p:txBody>
      </p:sp>
      <p:sp>
        <p:nvSpPr>
          <p:cNvPr id="138246" name="Rectangle 4"/>
          <p:cNvSpPr>
            <a:spLocks noChangeArrowheads="1"/>
          </p:cNvSpPr>
          <p:nvPr/>
        </p:nvSpPr>
        <p:spPr bwMode="auto">
          <a:xfrm>
            <a:off x="5857558" y="2266950"/>
            <a:ext cx="62706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38247" name="Rectangle 5"/>
          <p:cNvSpPr>
            <a:spLocks noChangeArrowheads="1"/>
          </p:cNvSpPr>
          <p:nvPr/>
        </p:nvSpPr>
        <p:spPr bwMode="auto">
          <a:xfrm>
            <a:off x="7503795" y="2319338"/>
            <a:ext cx="9350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animal</a:t>
            </a:r>
          </a:p>
        </p:txBody>
      </p:sp>
      <p:sp>
        <p:nvSpPr>
          <p:cNvPr id="138248" name="Text Box 6"/>
          <p:cNvSpPr txBox="1">
            <a:spLocks noChangeArrowheads="1"/>
          </p:cNvSpPr>
          <p:nvPr/>
        </p:nvSpPr>
        <p:spPr bwMode="auto">
          <a:xfrm>
            <a:off x="6471921" y="2090737"/>
            <a:ext cx="141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800"/>
              <a:t>A-Kind-of</a:t>
            </a:r>
          </a:p>
        </p:txBody>
      </p:sp>
      <p:sp>
        <p:nvSpPr>
          <p:cNvPr id="138249" name="Line 7"/>
          <p:cNvSpPr>
            <a:spLocks noChangeShapeType="1"/>
          </p:cNvSpPr>
          <p:nvPr/>
        </p:nvSpPr>
        <p:spPr bwMode="auto">
          <a:xfrm>
            <a:off x="6548120" y="2495549"/>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8250" name="Rectangle 8"/>
          <p:cNvSpPr>
            <a:spLocks noChangeArrowheads="1"/>
          </p:cNvSpPr>
          <p:nvPr/>
        </p:nvSpPr>
        <p:spPr bwMode="auto">
          <a:xfrm>
            <a:off x="5760721" y="3281363"/>
            <a:ext cx="8937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Zhang</a:t>
            </a:r>
          </a:p>
        </p:txBody>
      </p:sp>
      <p:sp>
        <p:nvSpPr>
          <p:cNvPr id="138251" name="Rectangle 9"/>
          <p:cNvSpPr>
            <a:spLocks noChangeArrowheads="1"/>
          </p:cNvSpPr>
          <p:nvPr/>
        </p:nvSpPr>
        <p:spPr bwMode="auto">
          <a:xfrm>
            <a:off x="7124384" y="3333750"/>
            <a:ext cx="176053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Party Member</a:t>
            </a:r>
          </a:p>
        </p:txBody>
      </p:sp>
      <p:sp>
        <p:nvSpPr>
          <p:cNvPr id="138252" name="Text Box 10"/>
          <p:cNvSpPr txBox="1">
            <a:spLocks noChangeArrowheads="1"/>
          </p:cNvSpPr>
          <p:nvPr/>
        </p:nvSpPr>
        <p:spPr bwMode="auto">
          <a:xfrm>
            <a:off x="6500495" y="3033712"/>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1800"/>
              <a:t>A-Member-of</a:t>
            </a:r>
          </a:p>
        </p:txBody>
      </p:sp>
      <p:sp>
        <p:nvSpPr>
          <p:cNvPr id="138253" name="Line 11"/>
          <p:cNvSpPr>
            <a:spLocks noChangeShapeType="1"/>
          </p:cNvSpPr>
          <p:nvPr/>
        </p:nvSpPr>
        <p:spPr bwMode="auto">
          <a:xfrm>
            <a:off x="6700520" y="3562349"/>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8254" name="Rectangle 12"/>
          <p:cNvSpPr>
            <a:spLocks noChangeArrowheads="1"/>
          </p:cNvSpPr>
          <p:nvPr/>
        </p:nvSpPr>
        <p:spPr bwMode="auto">
          <a:xfrm>
            <a:off x="6209984" y="4476750"/>
            <a:ext cx="38258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Li</a:t>
            </a:r>
          </a:p>
        </p:txBody>
      </p:sp>
      <p:sp>
        <p:nvSpPr>
          <p:cNvPr id="138255" name="Rectangle 13"/>
          <p:cNvSpPr>
            <a:spLocks noChangeArrowheads="1"/>
          </p:cNvSpPr>
          <p:nvPr/>
        </p:nvSpPr>
        <p:spPr bwMode="auto">
          <a:xfrm>
            <a:off x="7856221" y="4529138"/>
            <a:ext cx="68421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man</a:t>
            </a:r>
          </a:p>
        </p:txBody>
      </p:sp>
      <p:sp>
        <p:nvSpPr>
          <p:cNvPr id="138256" name="Text Box 14"/>
          <p:cNvSpPr txBox="1">
            <a:spLocks noChangeArrowheads="1"/>
          </p:cNvSpPr>
          <p:nvPr/>
        </p:nvSpPr>
        <p:spPr bwMode="auto">
          <a:xfrm>
            <a:off x="7122795" y="4300538"/>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38257" name="Line 15"/>
          <p:cNvSpPr>
            <a:spLocks noChangeShapeType="1"/>
          </p:cNvSpPr>
          <p:nvPr/>
        </p:nvSpPr>
        <p:spPr bwMode="auto">
          <a:xfrm>
            <a:off x="6624320" y="4705349"/>
            <a:ext cx="121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2144985632"/>
      </p:ext>
    </p:extLst>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342B52-D79C-458F-A876-BFE46B778CFC}"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39267"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E1728A-ABEB-40C5-A953-058143ABC8C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91</a:t>
            </a:fld>
            <a:endParaRPr kumimoji="0" lang="en-US" altLang="zh-CN" sz="1400">
              <a:latin typeface="Tahoma" panose="020B0604030504040204" pitchFamily="34" charset="0"/>
              <a:ea typeface="宋体" panose="02010600030101010101" pitchFamily="2" charset="-122"/>
            </a:endParaRPr>
          </a:p>
        </p:txBody>
      </p:sp>
      <p:sp>
        <p:nvSpPr>
          <p:cNvPr id="139268" name="Rectangle 2"/>
          <p:cNvSpPr>
            <a:spLocks noGrp="1" noChangeArrowheads="1"/>
          </p:cNvSpPr>
          <p:nvPr>
            <p:ph type="title"/>
          </p:nvPr>
        </p:nvSpPr>
        <p:spPr/>
        <p:txBody>
          <a:bodyPr/>
          <a:lstStyle/>
          <a:p>
            <a:pPr eaLnBrk="1" hangingPunct="1"/>
            <a:r>
              <a:rPr lang="en-US" altLang="zh-CN" dirty="0"/>
              <a:t>2.5 </a:t>
            </a:r>
            <a:r>
              <a:rPr lang="zh-CN" altLang="en-US" dirty="0"/>
              <a:t>语义网络表示法</a:t>
            </a:r>
            <a:r>
              <a:rPr lang="en-US" altLang="zh-CN" dirty="0"/>
              <a:t>——</a:t>
            </a:r>
            <a:r>
              <a:rPr lang="zh-CN" altLang="en-US" sz="3200" dirty="0">
                <a:ea typeface="华文新魏" panose="02010800040101010101" pitchFamily="2" charset="-122"/>
              </a:rPr>
              <a:t>语义网络的基本语义关系</a:t>
            </a:r>
          </a:p>
        </p:txBody>
      </p:sp>
      <p:sp>
        <p:nvSpPr>
          <p:cNvPr id="139269" name="Rectangle 3"/>
          <p:cNvSpPr>
            <a:spLocks noGrp="1" noChangeArrowheads="1"/>
          </p:cNvSpPr>
          <p:nvPr>
            <p:ph type="body" idx="1"/>
          </p:nvPr>
        </p:nvSpPr>
        <p:spPr>
          <a:xfrm>
            <a:off x="903288" y="1124745"/>
            <a:ext cx="10515600" cy="1944687"/>
          </a:xfrm>
        </p:spPr>
        <p:txBody>
          <a:bodyPr/>
          <a:lstStyle/>
          <a:p>
            <a:pPr eaLnBrk="1" hangingPunct="1"/>
            <a:r>
              <a:rPr lang="zh-CN" altLang="en-US" dirty="0" smtClean="0"/>
              <a:t>包含关系</a:t>
            </a:r>
            <a:r>
              <a:rPr lang="en-US" altLang="zh-CN" dirty="0" smtClean="0"/>
              <a:t>(</a:t>
            </a:r>
            <a:r>
              <a:rPr lang="zh-CN" altLang="en-US" dirty="0" smtClean="0"/>
              <a:t>聚类关系</a:t>
            </a:r>
            <a:r>
              <a:rPr lang="en-US" altLang="zh-CN" dirty="0" smtClean="0"/>
              <a:t>)</a:t>
            </a:r>
            <a:r>
              <a:rPr lang="zh-CN" altLang="en-US" dirty="0" smtClean="0"/>
              <a:t>：指具有组织或结构特征的“部分与整体”之间的关系。不具备属性的继承性。</a:t>
            </a:r>
          </a:p>
          <a:p>
            <a:pPr lvl="1" eaLnBrk="1" hangingPunct="1"/>
            <a:r>
              <a:rPr lang="en-US" altLang="zh-CN" dirty="0" smtClean="0"/>
              <a:t>Part-of</a:t>
            </a:r>
          </a:p>
        </p:txBody>
      </p:sp>
      <p:sp>
        <p:nvSpPr>
          <p:cNvPr id="139270" name="Rectangle 4"/>
          <p:cNvSpPr>
            <a:spLocks noChangeArrowheads="1"/>
          </p:cNvSpPr>
          <p:nvPr/>
        </p:nvSpPr>
        <p:spPr bwMode="auto">
          <a:xfrm>
            <a:off x="3572510" y="3561081"/>
            <a:ext cx="7620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brain</a:t>
            </a:r>
          </a:p>
        </p:txBody>
      </p:sp>
      <p:sp>
        <p:nvSpPr>
          <p:cNvPr id="139271" name="Rectangle 5"/>
          <p:cNvSpPr>
            <a:spLocks noChangeArrowheads="1"/>
          </p:cNvSpPr>
          <p:nvPr/>
        </p:nvSpPr>
        <p:spPr bwMode="auto">
          <a:xfrm>
            <a:off x="5379086" y="3613469"/>
            <a:ext cx="741363"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body</a:t>
            </a:r>
          </a:p>
        </p:txBody>
      </p:sp>
      <p:sp>
        <p:nvSpPr>
          <p:cNvPr id="139272" name="Text Box 6"/>
          <p:cNvSpPr txBox="1">
            <a:spLocks noChangeArrowheads="1"/>
          </p:cNvSpPr>
          <p:nvPr/>
        </p:nvSpPr>
        <p:spPr bwMode="auto">
          <a:xfrm>
            <a:off x="4480560" y="333248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Part-of</a:t>
            </a:r>
            <a:endParaRPr lang="en-US" altLang="zh-CN" sz="2000">
              <a:latin typeface="Tahoma" panose="020B0604030504040204" pitchFamily="34" charset="0"/>
              <a:ea typeface="宋体" panose="02010600030101010101" pitchFamily="2" charset="-122"/>
            </a:endParaRPr>
          </a:p>
        </p:txBody>
      </p:sp>
      <p:sp>
        <p:nvSpPr>
          <p:cNvPr id="139273" name="Line 7"/>
          <p:cNvSpPr>
            <a:spLocks noChangeShapeType="1"/>
          </p:cNvSpPr>
          <p:nvPr/>
        </p:nvSpPr>
        <p:spPr bwMode="auto">
          <a:xfrm>
            <a:off x="4328160" y="378968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9274" name="Rectangle 8"/>
          <p:cNvSpPr>
            <a:spLocks noChangeArrowheads="1"/>
          </p:cNvSpPr>
          <p:nvPr/>
        </p:nvSpPr>
        <p:spPr bwMode="auto">
          <a:xfrm>
            <a:off x="3399473" y="4704081"/>
            <a:ext cx="14160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blackborad</a:t>
            </a:r>
          </a:p>
        </p:txBody>
      </p:sp>
      <p:sp>
        <p:nvSpPr>
          <p:cNvPr id="139275" name="Rectangle 9"/>
          <p:cNvSpPr>
            <a:spLocks noChangeArrowheads="1"/>
          </p:cNvSpPr>
          <p:nvPr/>
        </p:nvSpPr>
        <p:spPr bwMode="auto">
          <a:xfrm>
            <a:off x="5585460" y="4756469"/>
            <a:ext cx="6365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wall</a:t>
            </a:r>
          </a:p>
        </p:txBody>
      </p:sp>
      <p:sp>
        <p:nvSpPr>
          <p:cNvPr id="139276" name="Text Box 10"/>
          <p:cNvSpPr txBox="1">
            <a:spLocks noChangeArrowheads="1"/>
          </p:cNvSpPr>
          <p:nvPr/>
        </p:nvSpPr>
        <p:spPr bwMode="auto">
          <a:xfrm>
            <a:off x="4785360" y="447548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Part-of</a:t>
            </a:r>
            <a:endParaRPr lang="en-US" altLang="zh-CN" sz="2000">
              <a:latin typeface="Tahoma" panose="020B0604030504040204" pitchFamily="34" charset="0"/>
              <a:ea typeface="宋体" panose="02010600030101010101" pitchFamily="2" charset="-122"/>
            </a:endParaRPr>
          </a:p>
        </p:txBody>
      </p:sp>
      <p:sp>
        <p:nvSpPr>
          <p:cNvPr id="139277" name="Line 11"/>
          <p:cNvSpPr>
            <a:spLocks noChangeShapeType="1"/>
          </p:cNvSpPr>
          <p:nvPr/>
        </p:nvSpPr>
        <p:spPr bwMode="auto">
          <a:xfrm flipV="1">
            <a:off x="4815522" y="4932680"/>
            <a:ext cx="731837" cy="476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Tree>
    <p:extLst>
      <p:ext uri="{BB962C8B-B14F-4D97-AF65-F5344CB8AC3E}">
        <p14:creationId xmlns:p14="http://schemas.microsoft.com/office/powerpoint/2010/main" val="3210990608"/>
      </p:ext>
    </p:extLst>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177C17-40DC-499D-BDD7-01EEEC983F9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0291"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8D0A70-470D-493C-8C80-D66C9ED0F27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92</a:t>
            </a:fld>
            <a:endParaRPr kumimoji="0" lang="en-US" altLang="zh-CN" sz="1400">
              <a:latin typeface="Tahoma" panose="020B0604030504040204" pitchFamily="34" charset="0"/>
              <a:ea typeface="宋体" panose="02010600030101010101" pitchFamily="2" charset="-122"/>
            </a:endParaRPr>
          </a:p>
        </p:txBody>
      </p:sp>
      <p:sp>
        <p:nvSpPr>
          <p:cNvPr id="140292" name="Rectangle 2"/>
          <p:cNvSpPr>
            <a:spLocks noGrp="1" noChangeArrowheads="1"/>
          </p:cNvSpPr>
          <p:nvPr>
            <p:ph type="title"/>
          </p:nvPr>
        </p:nvSpPr>
        <p:spPr/>
        <p:txBody>
          <a:bodyPr/>
          <a:lstStyle/>
          <a:p>
            <a:pPr eaLnBrk="1" hangingPunct="1"/>
            <a:r>
              <a:rPr lang="en-US" altLang="zh-CN" dirty="0"/>
              <a:t>2.5 </a:t>
            </a:r>
            <a:r>
              <a:rPr lang="zh-CN" altLang="en-US" dirty="0"/>
              <a:t>语义网络表示法</a:t>
            </a:r>
            <a:r>
              <a:rPr lang="en-US" altLang="zh-CN" dirty="0"/>
              <a:t>——</a:t>
            </a:r>
            <a:r>
              <a:rPr lang="zh-CN" altLang="en-US" sz="3200" dirty="0">
                <a:ea typeface="华文新魏" panose="02010800040101010101" pitchFamily="2" charset="-122"/>
              </a:rPr>
              <a:t>语义网络的基本语义关系</a:t>
            </a:r>
          </a:p>
        </p:txBody>
      </p:sp>
      <p:sp>
        <p:nvSpPr>
          <p:cNvPr id="140293" name="Rectangle 3"/>
          <p:cNvSpPr>
            <a:spLocks noGrp="1" noChangeArrowheads="1"/>
          </p:cNvSpPr>
          <p:nvPr>
            <p:ph type="body" idx="1"/>
          </p:nvPr>
        </p:nvSpPr>
        <p:spPr>
          <a:xfrm>
            <a:off x="1027351" y="1239045"/>
            <a:ext cx="10051574" cy="1716087"/>
          </a:xfrm>
        </p:spPr>
        <p:txBody>
          <a:bodyPr/>
          <a:lstStyle/>
          <a:p>
            <a:pPr eaLnBrk="1" hangingPunct="1"/>
            <a:r>
              <a:rPr lang="zh-CN" altLang="en-US" dirty="0" smtClean="0"/>
              <a:t>属性关系：事物和其属性之间的关系</a:t>
            </a:r>
          </a:p>
          <a:p>
            <a:pPr lvl="1" eaLnBrk="1" hangingPunct="1"/>
            <a:r>
              <a:rPr lang="en-US" altLang="zh-CN" dirty="0" smtClean="0"/>
              <a:t>Have:</a:t>
            </a:r>
            <a:r>
              <a:rPr lang="zh-CN" altLang="en-US" dirty="0" smtClean="0"/>
              <a:t>表示一个结点具有另一个节点所描述的属性</a:t>
            </a:r>
          </a:p>
          <a:p>
            <a:pPr eaLnBrk="1" hangingPunct="1">
              <a:buFont typeface="Wingdings" panose="05000000000000000000" pitchFamily="2" charset="2"/>
              <a:buNone/>
            </a:pPr>
            <a:r>
              <a:rPr lang="zh-CN" altLang="en-US" dirty="0" smtClean="0"/>
              <a:t>        </a:t>
            </a:r>
            <a:r>
              <a:rPr lang="en-US" altLang="zh-CN" dirty="0" smtClean="0"/>
              <a:t>Can:</a:t>
            </a:r>
            <a:r>
              <a:rPr lang="zh-CN" altLang="en-US" dirty="0" smtClean="0"/>
              <a:t>表示一个结点能做另一个结点的事情</a:t>
            </a:r>
          </a:p>
        </p:txBody>
      </p:sp>
      <p:sp>
        <p:nvSpPr>
          <p:cNvPr id="140294" name="Rectangle 4"/>
          <p:cNvSpPr>
            <a:spLocks noChangeArrowheads="1"/>
          </p:cNvSpPr>
          <p:nvPr/>
        </p:nvSpPr>
        <p:spPr bwMode="auto">
          <a:xfrm>
            <a:off x="3579813" y="3886201"/>
            <a:ext cx="62706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40295" name="Rectangle 5"/>
          <p:cNvSpPr>
            <a:spLocks noChangeArrowheads="1"/>
          </p:cNvSpPr>
          <p:nvPr/>
        </p:nvSpPr>
        <p:spPr bwMode="auto">
          <a:xfrm>
            <a:off x="5327650" y="3938589"/>
            <a:ext cx="7254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wing</a:t>
            </a:r>
          </a:p>
        </p:txBody>
      </p:sp>
      <p:sp>
        <p:nvSpPr>
          <p:cNvPr id="140296" name="Text Box 6"/>
          <p:cNvSpPr txBox="1">
            <a:spLocks noChangeArrowheads="1"/>
          </p:cNvSpPr>
          <p:nvPr/>
        </p:nvSpPr>
        <p:spPr bwMode="auto">
          <a:xfrm>
            <a:off x="4419600" y="36576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Have</a:t>
            </a:r>
            <a:endParaRPr lang="en-US" altLang="zh-CN" sz="2000">
              <a:latin typeface="Tahoma" panose="020B0604030504040204" pitchFamily="34" charset="0"/>
              <a:ea typeface="宋体" panose="02010600030101010101" pitchFamily="2" charset="-122"/>
            </a:endParaRPr>
          </a:p>
        </p:txBody>
      </p:sp>
      <p:sp>
        <p:nvSpPr>
          <p:cNvPr id="140297" name="Line 7"/>
          <p:cNvSpPr>
            <a:spLocks noChangeShapeType="1"/>
          </p:cNvSpPr>
          <p:nvPr/>
        </p:nvSpPr>
        <p:spPr bwMode="auto">
          <a:xfrm>
            <a:off x="4267200" y="4114800"/>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0298" name="Rectangle 8"/>
          <p:cNvSpPr>
            <a:spLocks noChangeArrowheads="1"/>
          </p:cNvSpPr>
          <p:nvPr/>
        </p:nvSpPr>
        <p:spPr bwMode="auto">
          <a:xfrm>
            <a:off x="3619183" y="5105401"/>
            <a:ext cx="62706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bird</a:t>
            </a:r>
          </a:p>
        </p:txBody>
      </p:sp>
      <p:sp>
        <p:nvSpPr>
          <p:cNvPr id="140299" name="Rectangle 9"/>
          <p:cNvSpPr>
            <a:spLocks noChangeArrowheads="1"/>
          </p:cNvSpPr>
          <p:nvPr/>
        </p:nvSpPr>
        <p:spPr bwMode="auto">
          <a:xfrm>
            <a:off x="5375275" y="5157789"/>
            <a:ext cx="4635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fly</a:t>
            </a:r>
          </a:p>
        </p:txBody>
      </p:sp>
      <p:sp>
        <p:nvSpPr>
          <p:cNvPr id="140300" name="Text Box 10"/>
          <p:cNvSpPr txBox="1">
            <a:spLocks noChangeArrowheads="1"/>
          </p:cNvSpPr>
          <p:nvPr/>
        </p:nvSpPr>
        <p:spPr bwMode="auto">
          <a:xfrm>
            <a:off x="4337050" y="487680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Can</a:t>
            </a:r>
            <a:endParaRPr lang="en-US" altLang="zh-CN" sz="2000">
              <a:latin typeface="Tahoma" panose="020B0604030504040204" pitchFamily="34" charset="0"/>
              <a:ea typeface="宋体" panose="02010600030101010101" pitchFamily="2" charset="-122"/>
            </a:endParaRPr>
          </a:p>
        </p:txBody>
      </p:sp>
      <p:sp>
        <p:nvSpPr>
          <p:cNvPr id="140301" name="Line 11"/>
          <p:cNvSpPr>
            <a:spLocks noChangeShapeType="1"/>
          </p:cNvSpPr>
          <p:nvPr/>
        </p:nvSpPr>
        <p:spPr bwMode="auto">
          <a:xfrm>
            <a:off x="4308475" y="5344796"/>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1142173257"/>
      </p:ext>
    </p:extLst>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0A57B9-07A3-467E-972C-9DF7ED40F839}"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1315"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55CDE50-B87B-4750-9419-474CE14EC16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93</a:t>
            </a:fld>
            <a:endParaRPr kumimoji="0" lang="en-US" altLang="zh-CN" sz="1400">
              <a:latin typeface="Tahoma" panose="020B0604030504040204" pitchFamily="34" charset="0"/>
              <a:ea typeface="宋体" panose="02010600030101010101" pitchFamily="2" charset="-122"/>
            </a:endParaRPr>
          </a:p>
        </p:txBody>
      </p:sp>
      <p:sp>
        <p:nvSpPr>
          <p:cNvPr id="141316" name="Rectangle 2"/>
          <p:cNvSpPr>
            <a:spLocks noGrp="1" noChangeArrowheads="1"/>
          </p:cNvSpPr>
          <p:nvPr>
            <p:ph type="title"/>
          </p:nvPr>
        </p:nvSpPr>
        <p:spPr/>
        <p:txBody>
          <a:bodyPr/>
          <a:lstStyle/>
          <a:p>
            <a:pPr eaLnBrk="1" hangingPunct="1"/>
            <a:r>
              <a:rPr lang="en-US" altLang="zh-CN" dirty="0"/>
              <a:t>2.5 </a:t>
            </a:r>
            <a:r>
              <a:rPr lang="zh-CN" altLang="en-US" dirty="0"/>
              <a:t>语义网络表示法</a:t>
            </a:r>
            <a:r>
              <a:rPr lang="en-US" altLang="zh-CN" dirty="0"/>
              <a:t>——</a:t>
            </a:r>
            <a:r>
              <a:rPr lang="zh-CN" altLang="en-US" sz="3200" dirty="0">
                <a:ea typeface="华文新魏" panose="02010800040101010101" pitchFamily="2" charset="-122"/>
              </a:rPr>
              <a:t>语义网络的基本语义关系</a:t>
            </a:r>
          </a:p>
        </p:txBody>
      </p:sp>
      <p:sp>
        <p:nvSpPr>
          <p:cNvPr id="141317" name="Rectangle 3"/>
          <p:cNvSpPr>
            <a:spLocks noGrp="1" noChangeArrowheads="1"/>
          </p:cNvSpPr>
          <p:nvPr>
            <p:ph type="body" idx="1"/>
          </p:nvPr>
        </p:nvSpPr>
        <p:spPr>
          <a:xfrm>
            <a:off x="1152208" y="1312071"/>
            <a:ext cx="10287952" cy="2097087"/>
          </a:xfrm>
        </p:spPr>
        <p:txBody>
          <a:bodyPr/>
          <a:lstStyle/>
          <a:p>
            <a:pPr eaLnBrk="1" hangingPunct="1"/>
            <a:r>
              <a:rPr lang="zh-CN" altLang="en-US" dirty="0" smtClean="0"/>
              <a:t>时间关系：指不同事件在其发生时间方面的先后次序关系。</a:t>
            </a:r>
          </a:p>
          <a:p>
            <a:pPr lvl="1" eaLnBrk="1" hangingPunct="1"/>
            <a:r>
              <a:rPr lang="en-US" altLang="zh-CN" dirty="0" smtClean="0"/>
              <a:t>Before</a:t>
            </a:r>
          </a:p>
          <a:p>
            <a:pPr eaLnBrk="1" hangingPunct="1">
              <a:buFont typeface="Wingdings" panose="05000000000000000000" pitchFamily="2" charset="2"/>
              <a:buNone/>
            </a:pPr>
            <a:r>
              <a:rPr lang="en-US" altLang="zh-CN" dirty="0" smtClean="0"/>
              <a:t>        After</a:t>
            </a:r>
          </a:p>
        </p:txBody>
      </p:sp>
      <p:sp>
        <p:nvSpPr>
          <p:cNvPr id="141318" name="Rectangle 4"/>
          <p:cNvSpPr>
            <a:spLocks noChangeArrowheads="1"/>
          </p:cNvSpPr>
          <p:nvPr/>
        </p:nvSpPr>
        <p:spPr bwMode="auto">
          <a:xfrm>
            <a:off x="2489200" y="4069954"/>
            <a:ext cx="19764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Macao’s regress</a:t>
            </a:r>
          </a:p>
        </p:txBody>
      </p:sp>
      <p:sp>
        <p:nvSpPr>
          <p:cNvPr id="141319" name="Rectangle 5"/>
          <p:cNvSpPr>
            <a:spLocks noChangeArrowheads="1"/>
          </p:cNvSpPr>
          <p:nvPr/>
        </p:nvSpPr>
        <p:spPr bwMode="auto">
          <a:xfrm>
            <a:off x="5481639" y="4146154"/>
            <a:ext cx="239553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Hongkong’ sregress</a:t>
            </a:r>
          </a:p>
        </p:txBody>
      </p:sp>
      <p:sp>
        <p:nvSpPr>
          <p:cNvPr id="141320" name="Text Box 6"/>
          <p:cNvSpPr txBox="1">
            <a:spLocks noChangeArrowheads="1"/>
          </p:cNvSpPr>
          <p:nvPr/>
        </p:nvSpPr>
        <p:spPr bwMode="auto">
          <a:xfrm>
            <a:off x="4622800" y="3841354"/>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t>After</a:t>
            </a:r>
            <a:endParaRPr lang="en-US" altLang="zh-CN" sz="2000">
              <a:latin typeface="Tahoma" panose="020B0604030504040204" pitchFamily="34" charset="0"/>
              <a:ea typeface="宋体" panose="02010600030101010101" pitchFamily="2" charset="-122"/>
            </a:endParaRPr>
          </a:p>
        </p:txBody>
      </p:sp>
      <p:sp>
        <p:nvSpPr>
          <p:cNvPr id="141321" name="Line 7"/>
          <p:cNvSpPr>
            <a:spLocks noChangeShapeType="1"/>
          </p:cNvSpPr>
          <p:nvPr/>
        </p:nvSpPr>
        <p:spPr bwMode="auto">
          <a:xfrm>
            <a:off x="4470400" y="429855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1057300313"/>
      </p:ext>
    </p:extLst>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049E74-0390-49DA-A694-57ECCF9C212F}"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2339"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25EF5D3-3602-4F79-98C8-886C9B462865}"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94</a:t>
            </a:fld>
            <a:endParaRPr kumimoji="0" lang="en-US" altLang="zh-CN" sz="1400">
              <a:latin typeface="Tahoma" panose="020B0604030504040204" pitchFamily="34" charset="0"/>
              <a:ea typeface="宋体" panose="02010600030101010101" pitchFamily="2" charset="-122"/>
            </a:endParaRPr>
          </a:p>
        </p:txBody>
      </p:sp>
      <p:sp>
        <p:nvSpPr>
          <p:cNvPr id="142340" name="Rectangle 2"/>
          <p:cNvSpPr>
            <a:spLocks noGrp="1" noChangeArrowheads="1"/>
          </p:cNvSpPr>
          <p:nvPr>
            <p:ph type="title"/>
          </p:nvPr>
        </p:nvSpPr>
        <p:spPr/>
        <p:txBody>
          <a:bodyPr/>
          <a:lstStyle/>
          <a:p>
            <a:pPr eaLnBrk="1" hangingPunct="1"/>
            <a:r>
              <a:rPr lang="en-US" altLang="zh-CN" dirty="0"/>
              <a:t>2.5 </a:t>
            </a:r>
            <a:r>
              <a:rPr lang="zh-CN" altLang="en-US" dirty="0"/>
              <a:t>语义网络表示法</a:t>
            </a:r>
            <a:r>
              <a:rPr lang="en-US" altLang="zh-CN" dirty="0"/>
              <a:t>——</a:t>
            </a:r>
            <a:r>
              <a:rPr lang="zh-CN" altLang="en-US" sz="3200" dirty="0">
                <a:ea typeface="华文新魏" panose="02010800040101010101" pitchFamily="2" charset="-122"/>
              </a:rPr>
              <a:t>语义网络的基本语义关系</a:t>
            </a:r>
          </a:p>
        </p:txBody>
      </p:sp>
      <p:sp>
        <p:nvSpPr>
          <p:cNvPr id="142341" name="Rectangle 3"/>
          <p:cNvSpPr>
            <a:spLocks noGrp="1" noChangeArrowheads="1"/>
          </p:cNvSpPr>
          <p:nvPr>
            <p:ph type="body" idx="1"/>
          </p:nvPr>
        </p:nvSpPr>
        <p:spPr>
          <a:xfrm>
            <a:off x="1149350" y="1316833"/>
            <a:ext cx="10280650" cy="3499007"/>
          </a:xfrm>
        </p:spPr>
        <p:txBody>
          <a:bodyPr/>
          <a:lstStyle/>
          <a:p>
            <a:pPr eaLnBrk="1" hangingPunct="1"/>
            <a:r>
              <a:rPr lang="zh-CN" altLang="en-US" dirty="0" smtClean="0"/>
              <a:t>位置关系：不同事物在位置方面的关系</a:t>
            </a:r>
          </a:p>
          <a:p>
            <a:pPr lvl="1" eaLnBrk="1" hangingPunct="1"/>
            <a:r>
              <a:rPr lang="en-US" altLang="zh-CN" dirty="0" smtClean="0"/>
              <a:t>Located-on</a:t>
            </a:r>
          </a:p>
          <a:p>
            <a:pPr eaLnBrk="1" hangingPunct="1">
              <a:buFont typeface="Wingdings" panose="05000000000000000000" pitchFamily="2" charset="2"/>
              <a:buNone/>
            </a:pPr>
            <a:r>
              <a:rPr lang="en-US" altLang="zh-CN" dirty="0" smtClean="0"/>
              <a:t>       Located-at</a:t>
            </a:r>
          </a:p>
          <a:p>
            <a:pPr eaLnBrk="1" hangingPunct="1">
              <a:buFont typeface="Wingdings" panose="05000000000000000000" pitchFamily="2" charset="2"/>
              <a:buNone/>
            </a:pPr>
            <a:r>
              <a:rPr lang="en-US" altLang="zh-CN" dirty="0" smtClean="0"/>
              <a:t>       Located-under</a:t>
            </a:r>
          </a:p>
          <a:p>
            <a:pPr eaLnBrk="1" hangingPunct="1">
              <a:buFont typeface="Wingdings" panose="05000000000000000000" pitchFamily="2" charset="2"/>
              <a:buNone/>
            </a:pPr>
            <a:r>
              <a:rPr lang="en-US" altLang="zh-CN" dirty="0" smtClean="0"/>
              <a:t>      Located-inside</a:t>
            </a:r>
          </a:p>
          <a:p>
            <a:pPr eaLnBrk="1" hangingPunct="1">
              <a:buFont typeface="Wingdings" panose="05000000000000000000" pitchFamily="2" charset="2"/>
              <a:buNone/>
            </a:pPr>
            <a:r>
              <a:rPr lang="en-US" altLang="zh-CN" dirty="0" smtClean="0"/>
              <a:t>      Located-outside</a:t>
            </a:r>
          </a:p>
          <a:p>
            <a:pPr eaLnBrk="1" hangingPunct="1">
              <a:buFont typeface="Wingdings" panose="05000000000000000000" pitchFamily="2" charset="2"/>
              <a:buNone/>
            </a:pPr>
            <a:endParaRPr lang="en-US" altLang="zh-CN" dirty="0" smtClean="0"/>
          </a:p>
          <a:p>
            <a:pPr eaLnBrk="1" hangingPunct="1">
              <a:buFont typeface="Wingdings" panose="05000000000000000000" pitchFamily="2" charset="2"/>
              <a:buNone/>
            </a:pPr>
            <a:endParaRPr lang="en-US" altLang="zh-CN" dirty="0" smtClean="0"/>
          </a:p>
        </p:txBody>
      </p:sp>
      <p:sp>
        <p:nvSpPr>
          <p:cNvPr id="142342" name="Rectangle 4"/>
          <p:cNvSpPr>
            <a:spLocks noChangeArrowheads="1"/>
          </p:cNvSpPr>
          <p:nvPr/>
        </p:nvSpPr>
        <p:spPr bwMode="auto">
          <a:xfrm>
            <a:off x="3759201" y="5510214"/>
            <a:ext cx="739775"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book</a:t>
            </a:r>
          </a:p>
        </p:txBody>
      </p:sp>
      <p:sp>
        <p:nvSpPr>
          <p:cNvPr id="142343" name="Rectangle 5"/>
          <p:cNvSpPr>
            <a:spLocks noChangeArrowheads="1"/>
          </p:cNvSpPr>
          <p:nvPr/>
        </p:nvSpPr>
        <p:spPr bwMode="auto">
          <a:xfrm>
            <a:off x="5551488" y="5562601"/>
            <a:ext cx="747712"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table</a:t>
            </a:r>
          </a:p>
        </p:txBody>
      </p:sp>
      <p:sp>
        <p:nvSpPr>
          <p:cNvPr id="142344" name="Text Box 6"/>
          <p:cNvSpPr txBox="1">
            <a:spLocks noChangeArrowheads="1"/>
          </p:cNvSpPr>
          <p:nvPr/>
        </p:nvSpPr>
        <p:spPr bwMode="auto">
          <a:xfrm>
            <a:off x="4495800" y="528161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800"/>
              <a:t>Located-on</a:t>
            </a:r>
          </a:p>
        </p:txBody>
      </p:sp>
      <p:sp>
        <p:nvSpPr>
          <p:cNvPr id="142345" name="Line 7"/>
          <p:cNvSpPr>
            <a:spLocks noChangeShapeType="1"/>
          </p:cNvSpPr>
          <p:nvPr/>
        </p:nvSpPr>
        <p:spPr bwMode="auto">
          <a:xfrm>
            <a:off x="4502150" y="5738813"/>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4277109259"/>
      </p:ext>
    </p:extLst>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2AEE720-F8C0-476A-ADAC-1E9ABECDF3D7}"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3363"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633A0A-BFE5-4560-9A67-7EEA3E37F69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95</a:t>
            </a:fld>
            <a:endParaRPr kumimoji="0" lang="en-US" altLang="zh-CN" sz="1400">
              <a:latin typeface="Tahoma" panose="020B0604030504040204" pitchFamily="34" charset="0"/>
              <a:ea typeface="宋体" panose="02010600030101010101" pitchFamily="2" charset="-122"/>
            </a:endParaRPr>
          </a:p>
        </p:txBody>
      </p:sp>
      <p:sp>
        <p:nvSpPr>
          <p:cNvPr id="143364" name="Rectangle 2"/>
          <p:cNvSpPr>
            <a:spLocks noGrp="1" noChangeArrowheads="1"/>
          </p:cNvSpPr>
          <p:nvPr>
            <p:ph type="title"/>
          </p:nvPr>
        </p:nvSpPr>
        <p:spPr/>
        <p:txBody>
          <a:bodyPr/>
          <a:lstStyle/>
          <a:p>
            <a:pPr eaLnBrk="1" hangingPunct="1"/>
            <a:r>
              <a:rPr lang="en-US" altLang="zh-CN" dirty="0"/>
              <a:t>2.5 </a:t>
            </a:r>
            <a:r>
              <a:rPr lang="zh-CN" altLang="en-US" dirty="0"/>
              <a:t>语义网络表示法</a:t>
            </a:r>
            <a:r>
              <a:rPr lang="en-US" altLang="zh-CN" dirty="0"/>
              <a:t>——</a:t>
            </a:r>
            <a:r>
              <a:rPr lang="zh-CN" altLang="en-US" sz="3200" dirty="0">
                <a:ea typeface="华文新魏" panose="02010800040101010101" pitchFamily="2" charset="-122"/>
              </a:rPr>
              <a:t>语义网络的基本语义关系</a:t>
            </a:r>
          </a:p>
        </p:txBody>
      </p:sp>
      <p:sp>
        <p:nvSpPr>
          <p:cNvPr id="143365" name="Rectangle 3"/>
          <p:cNvSpPr>
            <a:spLocks noGrp="1" noChangeArrowheads="1"/>
          </p:cNvSpPr>
          <p:nvPr>
            <p:ph type="body" idx="1"/>
          </p:nvPr>
        </p:nvSpPr>
        <p:spPr>
          <a:xfrm>
            <a:off x="1060768" y="1276034"/>
            <a:ext cx="10287952" cy="2020887"/>
          </a:xfrm>
        </p:spPr>
        <p:txBody>
          <a:bodyPr/>
          <a:lstStyle/>
          <a:p>
            <a:pPr eaLnBrk="1" hangingPunct="1"/>
            <a:r>
              <a:rPr lang="zh-CN" altLang="en-US" dirty="0" smtClean="0"/>
              <a:t>相近关系：不同事物在形状、内容等方面相似或接近。</a:t>
            </a:r>
          </a:p>
          <a:p>
            <a:pPr lvl="1" eaLnBrk="1" hangingPunct="1"/>
            <a:r>
              <a:rPr lang="en-US" altLang="zh-CN" dirty="0" smtClean="0"/>
              <a:t>Similar-to</a:t>
            </a:r>
          </a:p>
          <a:p>
            <a:pPr eaLnBrk="1" hangingPunct="1">
              <a:buFont typeface="Wingdings" panose="05000000000000000000" pitchFamily="2" charset="2"/>
              <a:buNone/>
            </a:pPr>
            <a:r>
              <a:rPr lang="en-US" altLang="zh-CN" dirty="0" smtClean="0"/>
              <a:t>         Near-to</a:t>
            </a:r>
          </a:p>
        </p:txBody>
      </p:sp>
      <p:sp>
        <p:nvSpPr>
          <p:cNvPr id="143366" name="Rectangle 4"/>
          <p:cNvSpPr>
            <a:spLocks noChangeArrowheads="1"/>
          </p:cNvSpPr>
          <p:nvPr/>
        </p:nvSpPr>
        <p:spPr bwMode="auto">
          <a:xfrm>
            <a:off x="3816668" y="4036379"/>
            <a:ext cx="5334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cat</a:t>
            </a:r>
          </a:p>
        </p:txBody>
      </p:sp>
      <p:sp>
        <p:nvSpPr>
          <p:cNvPr id="143367" name="Rectangle 5"/>
          <p:cNvSpPr>
            <a:spLocks noChangeArrowheads="1"/>
          </p:cNvSpPr>
          <p:nvPr/>
        </p:nvSpPr>
        <p:spPr bwMode="auto">
          <a:xfrm>
            <a:off x="5526405" y="4088767"/>
            <a:ext cx="70643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tiger</a:t>
            </a:r>
          </a:p>
        </p:txBody>
      </p:sp>
      <p:sp>
        <p:nvSpPr>
          <p:cNvPr id="143368" name="Text Box 6"/>
          <p:cNvSpPr txBox="1">
            <a:spLocks noChangeArrowheads="1"/>
          </p:cNvSpPr>
          <p:nvPr/>
        </p:nvSpPr>
        <p:spPr bwMode="auto">
          <a:xfrm>
            <a:off x="4450080" y="3807779"/>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800"/>
              <a:t>Similar-to</a:t>
            </a:r>
          </a:p>
        </p:txBody>
      </p:sp>
      <p:sp>
        <p:nvSpPr>
          <p:cNvPr id="143369" name="Line 7"/>
          <p:cNvSpPr>
            <a:spLocks noChangeShapeType="1"/>
          </p:cNvSpPr>
          <p:nvPr/>
        </p:nvSpPr>
        <p:spPr bwMode="auto">
          <a:xfrm>
            <a:off x="4456430" y="4264978"/>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2754585080"/>
      </p:ext>
    </p:extLst>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FC7A64-1DFD-4649-94EE-64A9CE8A4719}"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4387"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355030-5AAA-45D8-BD36-26C6CBEA569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96</a:t>
            </a:fld>
            <a:endParaRPr kumimoji="0" lang="en-US" altLang="zh-CN" sz="1400">
              <a:latin typeface="Tahoma" panose="020B0604030504040204" pitchFamily="34" charset="0"/>
              <a:ea typeface="宋体" panose="02010600030101010101" pitchFamily="2" charset="-122"/>
            </a:endParaRPr>
          </a:p>
        </p:txBody>
      </p:sp>
      <p:sp>
        <p:nvSpPr>
          <p:cNvPr id="144388" name="Rectangle 2"/>
          <p:cNvSpPr>
            <a:spLocks noGrp="1" noChangeArrowheads="1"/>
          </p:cNvSpPr>
          <p:nvPr>
            <p:ph type="title"/>
          </p:nvPr>
        </p:nvSpPr>
        <p:spPr/>
        <p:txBody>
          <a:bodyPr/>
          <a:lstStyle/>
          <a:p>
            <a:pPr eaLnBrk="1" hangingPunct="1"/>
            <a:r>
              <a:rPr lang="en-US" altLang="zh-CN" dirty="0"/>
              <a:t>2.5 </a:t>
            </a:r>
            <a:r>
              <a:rPr lang="zh-CN" altLang="en-US" dirty="0"/>
              <a:t>语义网络表示法</a:t>
            </a:r>
            <a:r>
              <a:rPr lang="en-US" altLang="zh-CN" dirty="0"/>
              <a:t>——</a:t>
            </a:r>
            <a:r>
              <a:rPr lang="zh-CN" altLang="en-US" sz="3200" dirty="0">
                <a:ea typeface="华文新魏" panose="02010800040101010101" pitchFamily="2" charset="-122"/>
              </a:rPr>
              <a:t>语义网络的基本语义关系</a:t>
            </a:r>
          </a:p>
        </p:txBody>
      </p:sp>
      <p:sp>
        <p:nvSpPr>
          <p:cNvPr id="144389" name="Rectangle 3"/>
          <p:cNvSpPr>
            <a:spLocks noGrp="1" noChangeArrowheads="1"/>
          </p:cNvSpPr>
          <p:nvPr>
            <p:ph type="body" idx="1"/>
          </p:nvPr>
        </p:nvSpPr>
        <p:spPr/>
        <p:txBody>
          <a:bodyPr/>
          <a:lstStyle/>
          <a:p>
            <a:pPr eaLnBrk="1" hangingPunct="1"/>
            <a:r>
              <a:rPr lang="zh-CN" altLang="en-US" smtClean="0"/>
              <a:t>推论关系：指从一个概念推出另一个概念的语义关系。</a:t>
            </a:r>
          </a:p>
        </p:txBody>
      </p:sp>
      <p:grpSp>
        <p:nvGrpSpPr>
          <p:cNvPr id="144390" name="Group 8"/>
          <p:cNvGrpSpPr>
            <a:grpSpLocks/>
          </p:cNvGrpSpPr>
          <p:nvPr/>
        </p:nvGrpSpPr>
        <p:grpSpPr bwMode="auto">
          <a:xfrm>
            <a:off x="3150554" y="2633663"/>
            <a:ext cx="3779837" cy="638175"/>
            <a:chOff x="1200" y="3024"/>
            <a:chExt cx="2381" cy="402"/>
          </a:xfrm>
        </p:grpSpPr>
        <p:sp>
          <p:nvSpPr>
            <p:cNvPr id="144392" name="Rectangle 4"/>
            <p:cNvSpPr>
              <a:spLocks noChangeArrowheads="1"/>
            </p:cNvSpPr>
            <p:nvPr/>
          </p:nvSpPr>
          <p:spPr bwMode="auto">
            <a:xfrm>
              <a:off x="1200" y="3168"/>
              <a:ext cx="82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Do well in</a:t>
              </a:r>
            </a:p>
          </p:txBody>
        </p:sp>
        <p:sp>
          <p:nvSpPr>
            <p:cNvPr id="144393" name="Rectangle 5"/>
            <p:cNvSpPr>
              <a:spLocks noChangeArrowheads="1"/>
            </p:cNvSpPr>
            <p:nvPr/>
          </p:nvSpPr>
          <p:spPr bwMode="auto">
            <a:xfrm>
              <a:off x="2688" y="3168"/>
              <a:ext cx="893"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Study hard</a:t>
              </a:r>
            </a:p>
          </p:txBody>
        </p:sp>
        <p:sp>
          <p:nvSpPr>
            <p:cNvPr id="144394" name="Text Box 6"/>
            <p:cNvSpPr txBox="1">
              <a:spLocks noChangeArrowheads="1"/>
            </p:cNvSpPr>
            <p:nvPr/>
          </p:nvSpPr>
          <p:spPr bwMode="auto">
            <a:xfrm>
              <a:off x="2048" y="3024"/>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800"/>
                <a:t>infer</a:t>
              </a:r>
            </a:p>
          </p:txBody>
        </p:sp>
      </p:grpSp>
      <p:sp>
        <p:nvSpPr>
          <p:cNvPr id="144391" name="Line 7"/>
          <p:cNvSpPr>
            <a:spLocks noChangeShapeType="1"/>
          </p:cNvSpPr>
          <p:nvPr/>
        </p:nvSpPr>
        <p:spPr bwMode="auto">
          <a:xfrm>
            <a:off x="4447540" y="3067049"/>
            <a:ext cx="106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Tree>
    <p:extLst>
      <p:ext uri="{BB962C8B-B14F-4D97-AF65-F5344CB8AC3E}">
        <p14:creationId xmlns:p14="http://schemas.microsoft.com/office/powerpoint/2010/main" val="1660192774"/>
      </p:ext>
    </p:extLst>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563C51-63BE-4ED9-B88E-D758C18D87B4}"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5411"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37CAC5-E676-4758-9C39-D2A133ED9D89}"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97</a:t>
            </a:fld>
            <a:endParaRPr kumimoji="0" lang="en-US" altLang="zh-CN" sz="1400">
              <a:latin typeface="Tahoma" panose="020B0604030504040204" pitchFamily="34" charset="0"/>
              <a:ea typeface="宋体" panose="02010600030101010101" pitchFamily="2" charset="-122"/>
            </a:endParaRPr>
          </a:p>
        </p:txBody>
      </p:sp>
      <p:sp>
        <p:nvSpPr>
          <p:cNvPr id="145412" name="Rectangle 2"/>
          <p:cNvSpPr>
            <a:spLocks noGrp="1" noChangeArrowheads="1"/>
          </p:cNvSpPr>
          <p:nvPr>
            <p:ph type="title"/>
          </p:nvPr>
        </p:nvSpPr>
        <p:spPr/>
        <p:txBody>
          <a:bodyPr/>
          <a:lstStyle/>
          <a:p>
            <a:pPr eaLnBrk="1" hangingPunct="1"/>
            <a:r>
              <a:rPr lang="zh-CN" altLang="en-US" smtClean="0"/>
              <a:t>学生注册的语义网络</a:t>
            </a:r>
          </a:p>
        </p:txBody>
      </p:sp>
      <p:sp>
        <p:nvSpPr>
          <p:cNvPr id="145413" name="Rectangle 4"/>
          <p:cNvSpPr>
            <a:spLocks noChangeArrowheads="1"/>
          </p:cNvSpPr>
          <p:nvPr/>
        </p:nvSpPr>
        <p:spPr bwMode="auto">
          <a:xfrm>
            <a:off x="3927475" y="2684464"/>
            <a:ext cx="6667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Man</a:t>
            </a:r>
          </a:p>
        </p:txBody>
      </p:sp>
      <p:sp>
        <p:nvSpPr>
          <p:cNvPr id="145414" name="Rectangle 5"/>
          <p:cNvSpPr>
            <a:spLocks noChangeArrowheads="1"/>
          </p:cNvSpPr>
          <p:nvPr/>
        </p:nvSpPr>
        <p:spPr bwMode="auto">
          <a:xfrm>
            <a:off x="6791325" y="2708276"/>
            <a:ext cx="7175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Male</a:t>
            </a:r>
          </a:p>
        </p:txBody>
      </p:sp>
      <p:sp>
        <p:nvSpPr>
          <p:cNvPr id="145415" name="Rectangle 6"/>
          <p:cNvSpPr>
            <a:spLocks noChangeArrowheads="1"/>
          </p:cNvSpPr>
          <p:nvPr/>
        </p:nvSpPr>
        <p:spPr bwMode="auto">
          <a:xfrm>
            <a:off x="3438525" y="3860801"/>
            <a:ext cx="1665288"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Male Student</a:t>
            </a:r>
          </a:p>
        </p:txBody>
      </p:sp>
      <p:sp>
        <p:nvSpPr>
          <p:cNvPr id="145416" name="Rectangle 7"/>
          <p:cNvSpPr>
            <a:spLocks noChangeArrowheads="1"/>
          </p:cNvSpPr>
          <p:nvPr/>
        </p:nvSpPr>
        <p:spPr bwMode="auto">
          <a:xfrm>
            <a:off x="6669089" y="3860801"/>
            <a:ext cx="966787"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Course</a:t>
            </a:r>
          </a:p>
        </p:txBody>
      </p:sp>
      <p:sp>
        <p:nvSpPr>
          <p:cNvPr id="145417" name="Rectangle 8"/>
          <p:cNvSpPr>
            <a:spLocks noChangeArrowheads="1"/>
          </p:cNvSpPr>
          <p:nvPr/>
        </p:nvSpPr>
        <p:spPr bwMode="auto">
          <a:xfrm>
            <a:off x="3913188" y="5013326"/>
            <a:ext cx="86360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Lining</a:t>
            </a:r>
          </a:p>
        </p:txBody>
      </p:sp>
      <p:sp>
        <p:nvSpPr>
          <p:cNvPr id="145418" name="Rectangle 9"/>
          <p:cNvSpPr>
            <a:spLocks noChangeArrowheads="1"/>
          </p:cNvSpPr>
          <p:nvPr/>
        </p:nvSpPr>
        <p:spPr bwMode="auto">
          <a:xfrm>
            <a:off x="6654800" y="5084764"/>
            <a:ext cx="996950" cy="409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CS-100</a:t>
            </a:r>
          </a:p>
        </p:txBody>
      </p:sp>
      <p:sp>
        <p:nvSpPr>
          <p:cNvPr id="145419" name="Line 10"/>
          <p:cNvSpPr>
            <a:spLocks noChangeShapeType="1"/>
          </p:cNvSpPr>
          <p:nvPr/>
        </p:nvSpPr>
        <p:spPr bwMode="auto">
          <a:xfrm>
            <a:off x="4800601" y="5229225"/>
            <a:ext cx="18716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0" name="Line 11"/>
          <p:cNvSpPr>
            <a:spLocks noChangeShapeType="1"/>
          </p:cNvSpPr>
          <p:nvPr/>
        </p:nvSpPr>
        <p:spPr bwMode="auto">
          <a:xfrm flipV="1">
            <a:off x="4295775" y="4292601"/>
            <a:ext cx="0" cy="7207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1" name="Line 12"/>
          <p:cNvSpPr>
            <a:spLocks noChangeShapeType="1"/>
          </p:cNvSpPr>
          <p:nvPr/>
        </p:nvSpPr>
        <p:spPr bwMode="auto">
          <a:xfrm flipV="1">
            <a:off x="4224338" y="3068638"/>
            <a:ext cx="0" cy="7921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2" name="Line 13"/>
          <p:cNvSpPr>
            <a:spLocks noChangeShapeType="1"/>
          </p:cNvSpPr>
          <p:nvPr/>
        </p:nvSpPr>
        <p:spPr bwMode="auto">
          <a:xfrm>
            <a:off x="4583114" y="2852738"/>
            <a:ext cx="21605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3" name="Line 14"/>
          <p:cNvSpPr>
            <a:spLocks noChangeShapeType="1"/>
          </p:cNvSpPr>
          <p:nvPr/>
        </p:nvSpPr>
        <p:spPr bwMode="auto">
          <a:xfrm flipV="1">
            <a:off x="7175500" y="4292601"/>
            <a:ext cx="0" cy="7921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5424" name="Text Box 15"/>
          <p:cNvSpPr txBox="1">
            <a:spLocks noChangeArrowheads="1"/>
          </p:cNvSpPr>
          <p:nvPr/>
        </p:nvSpPr>
        <p:spPr bwMode="auto">
          <a:xfrm>
            <a:off x="5087938" y="2492376"/>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Sex</a:t>
            </a:r>
          </a:p>
        </p:txBody>
      </p:sp>
      <p:sp>
        <p:nvSpPr>
          <p:cNvPr id="145425" name="Text Box 16"/>
          <p:cNvSpPr txBox="1">
            <a:spLocks noChangeArrowheads="1"/>
          </p:cNvSpPr>
          <p:nvPr/>
        </p:nvSpPr>
        <p:spPr bwMode="auto">
          <a:xfrm>
            <a:off x="4295776" y="3357564"/>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Ako</a:t>
            </a:r>
          </a:p>
        </p:txBody>
      </p:sp>
      <p:sp>
        <p:nvSpPr>
          <p:cNvPr id="145426" name="Text Box 17"/>
          <p:cNvSpPr txBox="1">
            <a:spLocks noChangeArrowheads="1"/>
          </p:cNvSpPr>
          <p:nvPr/>
        </p:nvSpPr>
        <p:spPr bwMode="auto">
          <a:xfrm>
            <a:off x="4367213" y="4437064"/>
            <a:ext cx="792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45427" name="Text Box 19"/>
          <p:cNvSpPr txBox="1">
            <a:spLocks noChangeArrowheads="1"/>
          </p:cNvSpPr>
          <p:nvPr/>
        </p:nvSpPr>
        <p:spPr bwMode="auto">
          <a:xfrm>
            <a:off x="7175501" y="4508501"/>
            <a:ext cx="792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Isa</a:t>
            </a:r>
          </a:p>
        </p:txBody>
      </p:sp>
      <p:sp>
        <p:nvSpPr>
          <p:cNvPr id="145428" name="Text Box 20"/>
          <p:cNvSpPr txBox="1">
            <a:spLocks noChangeArrowheads="1"/>
          </p:cNvSpPr>
          <p:nvPr/>
        </p:nvSpPr>
        <p:spPr bwMode="auto">
          <a:xfrm>
            <a:off x="5087938" y="479742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2000">
                <a:latin typeface="Tahoma" panose="020B0604030504040204" pitchFamily="34" charset="0"/>
                <a:ea typeface="宋体" panose="02010600030101010101" pitchFamily="2" charset="-122"/>
              </a:rPr>
              <a:t>Register</a:t>
            </a:r>
          </a:p>
        </p:txBody>
      </p:sp>
    </p:spTree>
    <p:extLst>
      <p:ext uri="{BB962C8B-B14F-4D97-AF65-F5344CB8AC3E}">
        <p14:creationId xmlns:p14="http://schemas.microsoft.com/office/powerpoint/2010/main" val="993321156"/>
      </p:ext>
    </p:extLst>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D5AFDFA-E6A0-4FDB-B1C1-33844BC62101}"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6435" name="灯片编号占位符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12D781-DBE0-40ED-A76E-00A1844A7FB1}"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98</a:t>
            </a:fld>
            <a:endParaRPr kumimoji="0" lang="en-US" altLang="zh-CN" sz="1400">
              <a:latin typeface="Tahoma" panose="020B0604030504040204" pitchFamily="34" charset="0"/>
              <a:ea typeface="宋体" panose="02010600030101010101" pitchFamily="2" charset="-122"/>
            </a:endParaRPr>
          </a:p>
        </p:txBody>
      </p:sp>
      <p:graphicFrame>
        <p:nvGraphicFramePr>
          <p:cNvPr id="146436" name="Object 2"/>
          <p:cNvGraphicFramePr>
            <a:graphicFrameLocks noChangeAspect="1"/>
          </p:cNvGraphicFramePr>
          <p:nvPr/>
        </p:nvGraphicFramePr>
        <p:xfrm>
          <a:off x="1524000" y="2514600"/>
          <a:ext cx="8382000" cy="3200400"/>
        </p:xfrm>
        <a:graphic>
          <a:graphicData uri="http://schemas.openxmlformats.org/presentationml/2006/ole">
            <mc:AlternateContent xmlns:mc="http://schemas.openxmlformats.org/markup-compatibility/2006">
              <mc:Choice xmlns:v="urn:schemas-microsoft-com:vml" Requires="v">
                <p:oleObj spid="_x0000_s18440" name="VISIO" r:id="rId6" imgW="3307080" imgH="1036320" progId="">
                  <p:embed/>
                </p:oleObj>
              </mc:Choice>
              <mc:Fallback>
                <p:oleObj name="VISIO" r:id="rId6" imgW="3307080" imgH="1036320" progId="">
                  <p:embed/>
                  <p:pic>
                    <p:nvPicPr>
                      <p:cNvPr id="14643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514600"/>
                        <a:ext cx="8382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5447809"/>
      </p:ext>
    </p:extLst>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17BC0CC-4E5F-4B0D-BB4A-79D3C5E46A38}" type="datetime1">
              <a:rPr kumimoji="0" lang="zh-CN" altLang="en-US" sz="1400">
                <a:latin typeface="Tahoma" panose="020B0604030504040204" pitchFamily="34" charset="0"/>
                <a:ea typeface="宋体" panose="02010600030101010101" pitchFamily="2" charset="-122"/>
              </a:rPr>
              <a:pPr>
                <a:spcBef>
                  <a:spcPct val="0"/>
                </a:spcBef>
                <a:buClrTx/>
                <a:buSzTx/>
                <a:buFontTx/>
                <a:buNone/>
              </a:pPr>
              <a:t>2018/9/8</a:t>
            </a:fld>
            <a:endParaRPr kumimoji="0" lang="en-US" altLang="zh-CN" sz="1400">
              <a:latin typeface="Tahoma" panose="020B0604030504040204" pitchFamily="34" charset="0"/>
              <a:ea typeface="宋体" panose="02010600030101010101" pitchFamily="2" charset="-122"/>
            </a:endParaRPr>
          </a:p>
        </p:txBody>
      </p:sp>
      <p:sp>
        <p:nvSpPr>
          <p:cNvPr id="147459"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A961AE4-789A-4B26-BCAB-B78EA1148ACB}"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99</a:t>
            </a:fld>
            <a:endParaRPr kumimoji="0" lang="en-US" altLang="zh-CN" sz="1400">
              <a:latin typeface="Tahoma" panose="020B0604030504040204" pitchFamily="34" charset="0"/>
              <a:ea typeface="宋体" panose="02010600030101010101" pitchFamily="2" charset="-122"/>
            </a:endParaRPr>
          </a:p>
        </p:txBody>
      </p:sp>
      <p:sp>
        <p:nvSpPr>
          <p:cNvPr id="147460" name="Rectangle 2"/>
          <p:cNvSpPr>
            <a:spLocks noGrp="1" noChangeArrowheads="1"/>
          </p:cNvSpPr>
          <p:nvPr>
            <p:ph type="title"/>
          </p:nvPr>
        </p:nvSpPr>
        <p:spPr/>
        <p:txBody>
          <a:bodyPr/>
          <a:lstStyle/>
          <a:p>
            <a:pPr eaLnBrk="1" hangingPunct="1"/>
            <a:r>
              <a:rPr lang="zh-CN" altLang="en-US" smtClean="0"/>
              <a:t>语义网络的存储表示</a:t>
            </a:r>
          </a:p>
        </p:txBody>
      </p:sp>
      <p:sp>
        <p:nvSpPr>
          <p:cNvPr id="147461" name="Rectangle 3"/>
          <p:cNvSpPr>
            <a:spLocks noGrp="1" noChangeArrowheads="1"/>
          </p:cNvSpPr>
          <p:nvPr>
            <p:ph type="body" idx="1"/>
          </p:nvPr>
        </p:nvSpPr>
        <p:spPr>
          <a:xfrm>
            <a:off x="518160" y="1402080"/>
            <a:ext cx="11460480" cy="4571365"/>
          </a:xfrm>
        </p:spPr>
        <p:txBody>
          <a:bodyPr/>
          <a:lstStyle/>
          <a:p>
            <a:pPr eaLnBrk="1" hangingPunct="1"/>
            <a:r>
              <a:rPr lang="zh-CN" altLang="en-US" dirty="0" smtClean="0"/>
              <a:t>语义网络表示的知识必须存储于知识库，才能加以使用。存储表示方式可分为二类：节点集和节点集加关系弧集。前者简单、适用面广。</a:t>
            </a:r>
          </a:p>
          <a:p>
            <a:pPr eaLnBrk="1" hangingPunct="1"/>
            <a:r>
              <a:rPr lang="zh-CN" altLang="en-US" dirty="0" smtClean="0"/>
              <a:t>语义网络中的节点可表示为具有若干槽的数据结构，以巴科斯范式</a:t>
            </a:r>
            <a:r>
              <a:rPr lang="en-US" altLang="zh-CN" dirty="0" smtClean="0"/>
              <a:t>BNF</a:t>
            </a:r>
            <a:r>
              <a:rPr lang="zh-CN" altLang="en-US" dirty="0" smtClean="0"/>
              <a:t>定义：</a:t>
            </a:r>
          </a:p>
          <a:p>
            <a:pPr eaLnBrk="1" hangingPunct="1">
              <a:buFont typeface="Wingdings" panose="05000000000000000000" pitchFamily="2" charset="2"/>
              <a:buNone/>
            </a:pPr>
            <a:r>
              <a:rPr lang="zh-CN" altLang="en-US" dirty="0" smtClean="0"/>
              <a:t>     </a:t>
            </a:r>
            <a:r>
              <a:rPr lang="en-US" altLang="zh-CN" dirty="0" smtClean="0"/>
              <a:t>&lt;</a:t>
            </a:r>
            <a:r>
              <a:rPr lang="zh-CN" altLang="en-US" dirty="0" smtClean="0"/>
              <a:t>节点</a:t>
            </a:r>
            <a:r>
              <a:rPr lang="en-US" altLang="zh-CN" dirty="0" smtClean="0"/>
              <a:t>&gt;:=(Node&lt;</a:t>
            </a:r>
            <a:r>
              <a:rPr lang="zh-CN" altLang="en-US" dirty="0" smtClean="0"/>
              <a:t>节点名</a:t>
            </a:r>
            <a:r>
              <a:rPr lang="en-US" altLang="zh-CN" dirty="0" smtClean="0"/>
              <a:t>&gt;{&lt;</a:t>
            </a:r>
            <a:r>
              <a:rPr lang="zh-CN" altLang="en-US" dirty="0" smtClean="0"/>
              <a:t>槽名</a:t>
            </a:r>
            <a:r>
              <a:rPr lang="en-US" altLang="zh-CN" dirty="0" smtClean="0"/>
              <a:t>&gt;:&lt;</a:t>
            </a:r>
            <a:r>
              <a:rPr lang="zh-CN" altLang="en-US" dirty="0" smtClean="0"/>
              <a:t>槽内容</a:t>
            </a:r>
            <a:r>
              <a:rPr lang="en-US" altLang="zh-CN" dirty="0" smtClean="0"/>
              <a:t>&gt;}</a:t>
            </a:r>
            <a:r>
              <a:rPr lang="en-US" altLang="zh-CN" baseline="30000" dirty="0" smtClean="0"/>
              <a:t>+</a:t>
            </a:r>
            <a:r>
              <a:rPr lang="en-US" altLang="zh-CN" dirty="0" smtClean="0"/>
              <a:t>)</a:t>
            </a:r>
          </a:p>
          <a:p>
            <a:pPr eaLnBrk="1" hangingPunct="1">
              <a:buFont typeface="Wingdings" panose="05000000000000000000" pitchFamily="2" charset="2"/>
              <a:buNone/>
            </a:pPr>
            <a:r>
              <a:rPr lang="en-US" altLang="zh-CN" dirty="0" smtClean="0"/>
              <a:t>     </a:t>
            </a:r>
            <a:r>
              <a:rPr lang="zh-CN" altLang="en-US" dirty="0" smtClean="0">
                <a:solidFill>
                  <a:schemeClr val="hlink"/>
                </a:solidFill>
              </a:rPr>
              <a:t>如：</a:t>
            </a:r>
            <a:r>
              <a:rPr lang="en-US" altLang="zh-CN" dirty="0" smtClean="0">
                <a:solidFill>
                  <a:schemeClr val="hlink"/>
                </a:solidFill>
              </a:rPr>
              <a:t>……</a:t>
            </a:r>
          </a:p>
        </p:txBody>
      </p:sp>
    </p:spTree>
    <p:extLst>
      <p:ext uri="{BB962C8B-B14F-4D97-AF65-F5344CB8AC3E}">
        <p14:creationId xmlns:p14="http://schemas.microsoft.com/office/powerpoint/2010/main" val="3877422700"/>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1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TotalTime>
  <Words>6963</Words>
  <Application>Microsoft Office PowerPoint</Application>
  <PresentationFormat>宽屏</PresentationFormat>
  <Paragraphs>1070</Paragraphs>
  <Slides>104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104</vt:i4>
      </vt:variant>
    </vt:vector>
  </HeadingPairs>
  <TitlesOfParts>
    <vt:vector size="120" baseType="lpstr">
      <vt:lpstr>MS PGothic</vt:lpstr>
      <vt:lpstr>黑体</vt:lpstr>
      <vt:lpstr>华文新魏</vt:lpstr>
      <vt:lpstr>宋体</vt:lpstr>
      <vt:lpstr>Arial</vt:lpstr>
      <vt:lpstr>Symbol</vt:lpstr>
      <vt:lpstr>Tahoma</vt:lpstr>
      <vt:lpstr>Times New Roman</vt:lpstr>
      <vt:lpstr>Wingdings</vt:lpstr>
      <vt:lpstr>Wingdings 3</vt:lpstr>
      <vt:lpstr>1_wasedaSample5</vt:lpstr>
      <vt:lpstr>Bitmap Image</vt:lpstr>
      <vt:lpstr>Microsoft 公式 3.0</vt:lpstr>
      <vt:lpstr>Equation.DSMT4</vt:lpstr>
      <vt:lpstr>SmartDraw.2</vt:lpstr>
      <vt:lpstr>VISIO</vt:lpstr>
      <vt:lpstr>第 2 章   知识表示  </vt:lpstr>
      <vt:lpstr>PowerPoint 演示文稿</vt:lpstr>
      <vt:lpstr>第2章  知识表示</vt:lpstr>
      <vt:lpstr>第2章  知识表示</vt:lpstr>
      <vt:lpstr>2.1.1  知识的概念</vt:lpstr>
      <vt:lpstr>2.1.1  知识的概念——知识的种类</vt:lpstr>
      <vt:lpstr>2.1.1  知识的概念——知识的种类</vt:lpstr>
      <vt:lpstr>2.1.1  知识的概念——知识的种类</vt:lpstr>
      <vt:lpstr>2.1.1  知识的概念</vt:lpstr>
      <vt:lpstr>2.1.1  知识的概念</vt:lpstr>
      <vt:lpstr>2.1.2 知识的特性</vt:lpstr>
      <vt:lpstr>PowerPoint 演示文稿</vt:lpstr>
      <vt:lpstr>2.1.2  知识的特性</vt:lpstr>
      <vt:lpstr>2.1.3  知识的表示</vt:lpstr>
      <vt:lpstr>第2章  知识表示</vt:lpstr>
      <vt:lpstr>PowerPoint 演示文稿</vt:lpstr>
      <vt:lpstr> 2.2  一阶谓词逻辑表示法</vt:lpstr>
      <vt:lpstr>2.2.1  命题</vt:lpstr>
      <vt:lpstr> 2.2.2  谓词</vt:lpstr>
      <vt:lpstr> 2.2.2  谓词</vt:lpstr>
      <vt:lpstr>2.2.3  谓词公式</vt:lpstr>
      <vt:lpstr>2.2.3  谓词公式</vt:lpstr>
      <vt:lpstr>2.2.3  谓词公式</vt:lpstr>
      <vt:lpstr>2.2.3  谓词公式</vt:lpstr>
      <vt:lpstr>2.2.3  谓词公式</vt:lpstr>
      <vt:lpstr>PowerPoint 演示文稿</vt:lpstr>
      <vt:lpstr>2.2.3  谓词公式</vt:lpstr>
      <vt:lpstr>2.2.3  谓词公式</vt:lpstr>
      <vt:lpstr>2.2.4  谓词公式的性质</vt:lpstr>
      <vt:lpstr>2.2.4  谓词公式的性质</vt:lpstr>
      <vt:lpstr>2.2.4  谓词公式的性质</vt:lpstr>
      <vt:lpstr>2.2.4  谓词公式的性质</vt:lpstr>
      <vt:lpstr>2.2.4  谓词公式的性质</vt:lpstr>
      <vt:lpstr>PowerPoint 演示文稿</vt:lpstr>
      <vt:lpstr>2.2.4  谓词公式的性质</vt:lpstr>
      <vt:lpstr>2.2.5  一阶谓词逻辑知识表示方法</vt:lpstr>
      <vt:lpstr>PowerPoint 演示文稿</vt:lpstr>
      <vt:lpstr>2.2.6  一阶谓词逻辑表示法的特点</vt:lpstr>
      <vt:lpstr>第2章  知识表示</vt:lpstr>
      <vt:lpstr> 2.3  产生式表示法</vt:lpstr>
      <vt:lpstr> 2.3.1  产生式</vt:lpstr>
      <vt:lpstr>2.3.1  产生式</vt:lpstr>
      <vt:lpstr>2.3.1  产生式</vt:lpstr>
      <vt:lpstr>2.3.1  产生式</vt:lpstr>
      <vt:lpstr>2.3.1  产生式</vt:lpstr>
      <vt:lpstr>2.3.2  产生式系统</vt:lpstr>
      <vt:lpstr>2.3.2  产生式系统</vt:lpstr>
      <vt:lpstr>2.3.2  产生式系统</vt:lpstr>
      <vt:lpstr>PowerPoint 演示文稿</vt:lpstr>
      <vt:lpstr>2.3.3  产生式系统的例子——动物识别系统</vt:lpstr>
      <vt:lpstr>2.3.3  产生式系统的例子——动物识别系统</vt:lpstr>
      <vt:lpstr>2.3.3  产生式系统的例子——动物识别系统</vt:lpstr>
      <vt:lpstr>2.3.3  产生式系统的例子——动物识别系统</vt:lpstr>
      <vt:lpstr>PowerPoint 演示文稿</vt:lpstr>
      <vt:lpstr>2.3.4  产生式表示法的特点</vt:lpstr>
      <vt:lpstr>第2章  知识表示</vt:lpstr>
      <vt:lpstr> 2.4  框架表示法</vt:lpstr>
      <vt:lpstr>2.4.1  框架的一般结构</vt:lpstr>
      <vt:lpstr>2.4.1  框架的一般结构</vt:lpstr>
      <vt:lpstr>2.4.2  用框架表示知识的例子</vt:lpstr>
      <vt:lpstr>2.4.2  用框架表示知识的例子</vt:lpstr>
      <vt:lpstr>2.4.2  用框架表示知识的例子</vt:lpstr>
      <vt:lpstr>2.4.2  用框架表示知识的例子</vt:lpstr>
      <vt:lpstr>2.4.2  用框架表示知识的例子</vt:lpstr>
      <vt:lpstr>2.4.3  框架表示法的特点</vt:lpstr>
      <vt:lpstr>第2章  知识表示</vt:lpstr>
      <vt:lpstr>2.5 语义网络表示法</vt:lpstr>
      <vt:lpstr>2.5 语义网络表示法</vt:lpstr>
      <vt:lpstr>2.5 语义网络表示法</vt:lpstr>
      <vt:lpstr>2.5 语义网络表示法——二元语义网络表示 </vt:lpstr>
      <vt:lpstr>2.5 语义网络表示法——二元语义网络表示 </vt:lpstr>
      <vt:lpstr>2.5 语义网络表示法——二元语义网络表示 </vt:lpstr>
      <vt:lpstr>2.5 语义网络表示法——二元语义网络表示 </vt:lpstr>
      <vt:lpstr>2.5 语义网络表示法——二元语义网络表示 </vt:lpstr>
      <vt:lpstr>2.5 语义网络表示法——多元语义网络表示 </vt:lpstr>
      <vt:lpstr>2.5 语义网络表示法——多元语义网络表示 </vt:lpstr>
      <vt:lpstr>2.5 语义网络表示法——连接词和量化的表示</vt:lpstr>
      <vt:lpstr>2.5 语义网络表示法——连接词和量化的表示</vt:lpstr>
      <vt:lpstr>2.5 语义网络表示法——连接词和量化的表示</vt:lpstr>
      <vt:lpstr>2.5 语义网络表示法——连接词和量化的表示</vt:lpstr>
      <vt:lpstr>2.5 语义网络表示法——连接词和量化的表示</vt:lpstr>
      <vt:lpstr>2.5 语义网络表示法——连接词和量化的表示</vt:lpstr>
      <vt:lpstr>2.5 语义网络表示法——连接词和量化的表示</vt:lpstr>
      <vt:lpstr>2.5 语义网络表示法——连接词和量化的表示</vt:lpstr>
      <vt:lpstr>2.5 语义网络表示法——语义网络的推理过程</vt:lpstr>
      <vt:lpstr>2.5 语义网络表示法——语义网络的推理过程</vt:lpstr>
      <vt:lpstr>2.5 语义网络表示法——语义网络的推理过程</vt:lpstr>
      <vt:lpstr>2.5 语义网络表示法——语义网络的推理过程</vt:lpstr>
      <vt:lpstr>2.5 语义网络表示法——语义网络的推理过程</vt:lpstr>
      <vt:lpstr>2.5 语义网络表示法——语义网络的基本语义关系</vt:lpstr>
      <vt:lpstr>2.5 语义网络表示法——语义网络的基本语义关系</vt:lpstr>
      <vt:lpstr>2.5 语义网络表示法——语义网络的基本语义关系</vt:lpstr>
      <vt:lpstr>2.5 语义网络表示法——语义网络的基本语义关系</vt:lpstr>
      <vt:lpstr>2.5 语义网络表示法——语义网络的基本语义关系</vt:lpstr>
      <vt:lpstr>2.5 语义网络表示法——语义网络的基本语义关系</vt:lpstr>
      <vt:lpstr>2.5 语义网络表示法——语义网络的基本语义关系</vt:lpstr>
      <vt:lpstr>学生注册的语义网络</vt:lpstr>
      <vt:lpstr>PowerPoint 演示文稿</vt:lpstr>
      <vt:lpstr>语义网络的存储表示</vt:lpstr>
      <vt:lpstr>语义网络的BNF描述</vt:lpstr>
      <vt:lpstr>语义网络的存储表示</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dc:creator>
  <cp:lastModifiedBy>MJ</cp:lastModifiedBy>
  <cp:revision>684</cp:revision>
  <dcterms:created xsi:type="dcterms:W3CDTF">2018-05-22T05:12:36Z</dcterms:created>
  <dcterms:modified xsi:type="dcterms:W3CDTF">2018-09-08T06:35:48Z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2052-10.1.0.7346</vt:lpwstr>
  </property>
</Properties>
</file>