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0"/>
  </p:notesMasterIdLst>
  <p:handoutMasterIdLst>
    <p:handoutMasterId r:id="rId91"/>
  </p:handoutMasterIdLst>
  <p:sldIdLst>
    <p:sldId id="350" r:id="rId3"/>
    <p:sldId id="440" r:id="rId4"/>
    <p:sldId id="338" r:id="rId5"/>
    <p:sldId id="341" r:id="rId6"/>
    <p:sldId id="257" r:id="rId7"/>
    <p:sldId id="331" r:id="rId8"/>
    <p:sldId id="326" r:id="rId9"/>
    <p:sldId id="258" r:id="rId10"/>
    <p:sldId id="324" r:id="rId11"/>
    <p:sldId id="344" r:id="rId12"/>
    <p:sldId id="443" r:id="rId13"/>
    <p:sldId id="444" r:id="rId14"/>
    <p:sldId id="445" r:id="rId15"/>
    <p:sldId id="446" r:id="rId16"/>
    <p:sldId id="447" r:id="rId17"/>
    <p:sldId id="448" r:id="rId18"/>
    <p:sldId id="449" r:id="rId19"/>
    <p:sldId id="450" r:id="rId20"/>
    <p:sldId id="451" r:id="rId21"/>
    <p:sldId id="452" r:id="rId22"/>
    <p:sldId id="453" r:id="rId23"/>
    <p:sldId id="329" r:id="rId24"/>
    <p:sldId id="281" r:id="rId25"/>
    <p:sldId id="355" r:id="rId26"/>
    <p:sldId id="282" r:id="rId27"/>
    <p:sldId id="284" r:id="rId28"/>
    <p:sldId id="285" r:id="rId29"/>
    <p:sldId id="283" r:id="rId30"/>
    <p:sldId id="286" r:id="rId31"/>
    <p:sldId id="288" r:id="rId32"/>
    <p:sldId id="356" r:id="rId33"/>
    <p:sldId id="408" r:id="rId34"/>
    <p:sldId id="409" r:id="rId35"/>
    <p:sldId id="410" r:id="rId36"/>
    <p:sldId id="411" r:id="rId37"/>
    <p:sldId id="345" r:id="rId38"/>
    <p:sldId id="380" r:id="rId39"/>
    <p:sldId id="357" r:id="rId40"/>
    <p:sldId id="412" r:id="rId41"/>
    <p:sldId id="287" r:id="rId42"/>
    <p:sldId id="289" r:id="rId43"/>
    <p:sldId id="290" r:id="rId44"/>
    <p:sldId id="321" r:id="rId45"/>
    <p:sldId id="293" r:id="rId46"/>
    <p:sldId id="413" r:id="rId47"/>
    <p:sldId id="414" r:id="rId48"/>
    <p:sldId id="428" r:id="rId49"/>
    <p:sldId id="429" r:id="rId50"/>
    <p:sldId id="430" r:id="rId51"/>
    <p:sldId id="432" r:id="rId52"/>
    <p:sldId id="431" r:id="rId53"/>
    <p:sldId id="346" r:id="rId54"/>
    <p:sldId id="358" r:id="rId55"/>
    <p:sldId id="295" r:id="rId56"/>
    <p:sldId id="442" r:id="rId57"/>
    <p:sldId id="427" r:id="rId58"/>
    <p:sldId id="359" r:id="rId59"/>
    <p:sldId id="296" r:id="rId60"/>
    <p:sldId id="360" r:id="rId61"/>
    <p:sldId id="298" r:id="rId62"/>
    <p:sldId id="362" r:id="rId63"/>
    <p:sldId id="363" r:id="rId64"/>
    <p:sldId id="300" r:id="rId65"/>
    <p:sldId id="364" r:id="rId66"/>
    <p:sldId id="301" r:id="rId67"/>
    <p:sldId id="302" r:id="rId68"/>
    <p:sldId id="365" r:id="rId69"/>
    <p:sldId id="303" r:id="rId70"/>
    <p:sldId id="366" r:id="rId71"/>
    <p:sldId id="367" r:id="rId72"/>
    <p:sldId id="368" r:id="rId73"/>
    <p:sldId id="433" r:id="rId74"/>
    <p:sldId id="434" r:id="rId75"/>
    <p:sldId id="370" r:id="rId76"/>
    <p:sldId id="371" r:id="rId77"/>
    <p:sldId id="372" r:id="rId78"/>
    <p:sldId id="373" r:id="rId79"/>
    <p:sldId id="416" r:id="rId80"/>
    <p:sldId id="418" r:id="rId81"/>
    <p:sldId id="377" r:id="rId82"/>
    <p:sldId id="316" r:id="rId83"/>
    <p:sldId id="317" r:id="rId84"/>
    <p:sldId id="379" r:id="rId85"/>
    <p:sldId id="435" r:id="rId86"/>
    <p:sldId id="436" r:id="rId87"/>
    <p:sldId id="437" r:id="rId88"/>
    <p:sldId id="352" r:id="rId8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userDrawn="1">
          <p15:clr>
            <a:srgbClr val="A4A3A4"/>
          </p15:clr>
        </p15:guide>
        <p15:guide id="2" pos="3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9"/>
    <a:srgbClr val="FFFFB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8"/>
    <p:restoredTop sz="93481"/>
  </p:normalViewPr>
  <p:slideViewPr>
    <p:cSldViewPr showGuides="1">
      <p:cViewPr varScale="1">
        <p:scale>
          <a:sx n="84" d="100"/>
          <a:sy n="84" d="100"/>
        </p:scale>
        <p:origin x="566" y="77"/>
      </p:cViewPr>
      <p:guideLst>
        <p:guide orient="horz" pos="2112"/>
        <p:guide pos="37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208"/>
    </p:cViewPr>
  </p:sorterViewPr>
  <p:notesViewPr>
    <p:cSldViewPr>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12" Type="http://schemas.openxmlformats.org/officeDocument/2006/relationships/image" Target="../media/image46.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5.wmf"/><Relationship Id="rId1" Type="http://schemas.openxmlformats.org/officeDocument/2006/relationships/image" Target="../media/image87.wmf"/><Relationship Id="rId5" Type="http://schemas.openxmlformats.org/officeDocument/2006/relationships/image" Target="../media/image90.wmf"/><Relationship Id="rId4"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4.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11" Type="http://schemas.openxmlformats.org/officeDocument/2006/relationships/image" Target="../media/image121.wmf"/><Relationship Id="rId5" Type="http://schemas.openxmlformats.org/officeDocument/2006/relationships/image" Target="../media/image115.wmf"/><Relationship Id="rId10" Type="http://schemas.openxmlformats.org/officeDocument/2006/relationships/image" Target="../media/image120.wmf"/><Relationship Id="rId4" Type="http://schemas.openxmlformats.org/officeDocument/2006/relationships/image" Target="../media/image114.wmf"/><Relationship Id="rId9" Type="http://schemas.openxmlformats.org/officeDocument/2006/relationships/image" Target="../media/image11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10" Type="http://schemas.openxmlformats.org/officeDocument/2006/relationships/image" Target="../media/image134.wmf"/><Relationship Id="rId4" Type="http://schemas.openxmlformats.org/officeDocument/2006/relationships/image" Target="../media/image128.wmf"/><Relationship Id="rId9" Type="http://schemas.openxmlformats.org/officeDocument/2006/relationships/image" Target="../media/image13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35019-D810-4CE9-AD63-9178CDAAAF2F}" type="datetimeFigureOut">
              <a:rPr lang="zh-CN" altLang="en-US" smtClean="0"/>
              <a:t>2018/9/19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FF5759-6E1E-4971-8125-8E797C4D8F19}" type="slidenum">
              <a:rPr lang="zh-CN" altLang="en-US" smtClean="0"/>
              <a:t>‹#›</a:t>
            </a:fld>
            <a:endParaRPr lang="zh-CN" altLang="en-US"/>
          </a:p>
        </p:txBody>
      </p:sp>
    </p:spTree>
    <p:extLst>
      <p:ext uri="{BB962C8B-B14F-4D97-AF65-F5344CB8AC3E}">
        <p14:creationId xmlns:p14="http://schemas.microsoft.com/office/powerpoint/2010/main" val="2090938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24"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31642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164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38</a:t>
            </a:fld>
            <a:endParaRPr lang="en-US" altLang="zh-CN" sz="1200" dirty="0"/>
          </a:p>
        </p:txBody>
      </p:sp>
      <p:sp>
        <p:nvSpPr>
          <p:cNvPr id="82947"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82948"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53</a:t>
            </a:fld>
            <a:endParaRPr lang="en-US" altLang="zh-CN" sz="1200" dirty="0"/>
          </a:p>
        </p:txBody>
      </p:sp>
      <p:sp>
        <p:nvSpPr>
          <p:cNvPr id="83971"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83972"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47106" name="Picture 2"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sp>
        <p:nvSpPr>
          <p:cNvPr id="7" name="AutoShape 7"/>
          <p:cNvSpPr>
            <a:spLocks noChangeArrowheads="1"/>
          </p:cNvSpPr>
          <p:nvPr/>
        </p:nvSpPr>
        <p:spPr bwMode="auto">
          <a:xfrm>
            <a:off x="914400" y="3395663"/>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9" name="Line 11"/>
          <p:cNvSpPr>
            <a:spLocks noChangeShapeType="1"/>
          </p:cNvSpPr>
          <p:nvPr/>
        </p:nvSpPr>
        <p:spPr bwMode="auto">
          <a:xfrm>
            <a:off x="304800" y="457200"/>
            <a:ext cx="11582400"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6548" name="Rectangle 4"/>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236549" name="Rectangle 5"/>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514761651"/>
      </p:ext>
    </p:extLst>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293672361"/>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136609234"/>
      </p:ext>
    </p:extLst>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862284096"/>
      </p:ext>
    </p:extLst>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392476110"/>
      </p:ext>
    </p:extLst>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802876628"/>
      </p:ext>
    </p:extLst>
  </p:cSld>
  <p:clrMapOvr>
    <a:masterClrMapping/>
  </p:clrMapOvr>
  <p:transition>
    <p:rand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851977826"/>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380042101"/>
      </p:ext>
    </p:extLst>
  </p:cSld>
  <p:clrMapOvr>
    <a:masterClrMapping/>
  </p:clrMapOvr>
  <p:transition>
    <p:rand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4204390826"/>
      </p:ext>
    </p:extLst>
  </p:cSld>
  <p:clrMapOvr>
    <a:masterClrMapping/>
  </p:clrMapOvr>
  <p:transition>
    <p:rand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890916108"/>
      </p:ext>
    </p:extLst>
  </p:cSld>
  <p:clrMapOvr>
    <a:masterClrMapping/>
  </p:clrMapOvr>
  <p:transition>
    <p:random/>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6949211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95445975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082"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46083"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35529" name="Rectangle 9"/>
          <p:cNvSpPr>
            <a:spLocks noGrp="1" noChangeArrowheads="1"/>
          </p:cNvSpPr>
          <p:nvPr>
            <p:ph type="sldNum" sz="quarter" idx="4"/>
          </p:nvPr>
        </p:nvSpPr>
        <p:spPr bwMode="auto">
          <a:xfrm>
            <a:off x="9023351" y="641667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iming>
    <p:tnLst>
      <p:par>
        <p:cTn id="1" dur="indefinite" restart="never" nodeType="tmRoot"/>
      </p:par>
    </p:tnLst>
  </p:timing>
  <p:hf sldNum="0" hdr="0" ftr="0" dt="0"/>
  <p:txStyles>
    <p:titleStyle>
      <a:lvl1pPr indent="176530" algn="l" rtl="0" fontAlgn="base">
        <a:spcBef>
          <a:spcPct val="0"/>
        </a:spcBef>
        <a:spcAft>
          <a:spcPct val="0"/>
        </a:spcAft>
        <a:defRPr sz="3600" b="1">
          <a:solidFill>
            <a:schemeClr val="bg1"/>
          </a:solidFill>
          <a:latin typeface="+mj-lt"/>
          <a:ea typeface="+mj-ea"/>
          <a:cs typeface="+mj-cs"/>
        </a:defRPr>
      </a:lvl1pPr>
      <a:lvl2pPr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2pPr>
      <a:lvl3pPr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3pPr>
      <a:lvl4pPr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4pPr>
      <a:lvl5pPr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b="1">
          <a:solidFill>
            <a:schemeClr val="bg1"/>
          </a:solidFill>
          <a:latin typeface="黑体" panose="02010609060101010101" pitchFamily="2" charset="-122"/>
          <a:ea typeface="黑体" panose="02010609060101010101" pitchFamily="2" charset="-122"/>
        </a:defRPr>
      </a:lvl9pPr>
    </p:titleStyle>
    <p:body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6925727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3.png"/><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5.png"/><Relationship Id="rId10" Type="http://schemas.openxmlformats.org/officeDocument/2006/relationships/oleObject" Target="../embeddings/oleObject6.bin"/><Relationship Id="rId4" Type="http://schemas.openxmlformats.org/officeDocument/2006/relationships/image" Target="../media/image4.png"/><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5.png"/><Relationship Id="rId10" Type="http://schemas.openxmlformats.org/officeDocument/2006/relationships/image" Target="../media/image13.wmf"/><Relationship Id="rId4" Type="http://schemas.openxmlformats.org/officeDocument/2006/relationships/image" Target="../media/image4.png"/><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png"/><Relationship Id="rId7" Type="http://schemas.openxmlformats.org/officeDocument/2006/relationships/image" Target="../media/image15.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18" Type="http://schemas.openxmlformats.org/officeDocument/2006/relationships/image" Target="../media/image42.wmf"/><Relationship Id="rId26" Type="http://schemas.openxmlformats.org/officeDocument/2006/relationships/image" Target="../media/image46.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39.wmf"/><Relationship Id="rId17" Type="http://schemas.openxmlformats.org/officeDocument/2006/relationships/oleObject" Target="../embeddings/oleObject36.bin"/><Relationship Id="rId25" Type="http://schemas.openxmlformats.org/officeDocument/2006/relationships/oleObject" Target="../embeddings/oleObject40.bin"/><Relationship Id="rId2" Type="http://schemas.openxmlformats.org/officeDocument/2006/relationships/slideLayout" Target="../slideLayouts/slideLayout14.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14.vml"/><Relationship Id="rId6" Type="http://schemas.openxmlformats.org/officeDocument/2006/relationships/image" Target="../media/image36.wmf"/><Relationship Id="rId11" Type="http://schemas.openxmlformats.org/officeDocument/2006/relationships/oleObject" Target="../embeddings/oleObject33.bin"/><Relationship Id="rId24" Type="http://schemas.openxmlformats.org/officeDocument/2006/relationships/image" Target="../media/image45.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10" Type="http://schemas.openxmlformats.org/officeDocument/2006/relationships/image" Target="../media/image38.wmf"/><Relationship Id="rId19" Type="http://schemas.openxmlformats.org/officeDocument/2006/relationships/oleObject" Target="../embeddings/oleObject37.bin"/><Relationship Id="rId4" Type="http://schemas.openxmlformats.org/officeDocument/2006/relationships/image" Target="../media/image35.wmf"/><Relationship Id="rId9" Type="http://schemas.openxmlformats.org/officeDocument/2006/relationships/oleObject" Target="../embeddings/oleObject32.bin"/><Relationship Id="rId14" Type="http://schemas.openxmlformats.org/officeDocument/2006/relationships/image" Target="../media/image40.wmf"/><Relationship Id="rId22"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6.bin"/><Relationship Id="rId18" Type="http://schemas.openxmlformats.org/officeDocument/2006/relationships/image" Target="../media/image54.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1.wmf"/><Relationship Id="rId17" Type="http://schemas.openxmlformats.org/officeDocument/2006/relationships/oleObject" Target="../embeddings/oleObject48.bin"/><Relationship Id="rId2" Type="http://schemas.openxmlformats.org/officeDocument/2006/relationships/slideLayout" Target="../slideLayouts/slideLayout14.xml"/><Relationship Id="rId16" Type="http://schemas.openxmlformats.org/officeDocument/2006/relationships/image" Target="../media/image53.wmf"/><Relationship Id="rId1" Type="http://schemas.openxmlformats.org/officeDocument/2006/relationships/vmlDrawing" Target="../drawings/vmlDrawing15.vml"/><Relationship Id="rId6" Type="http://schemas.openxmlformats.org/officeDocument/2006/relationships/image" Target="../media/image48.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4.bin"/><Relationship Id="rId14" Type="http://schemas.openxmlformats.org/officeDocument/2006/relationships/image" Target="../media/image52.wmf"/></Relationships>
</file>

<file path=ppt/slides/_rels/slide33.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4.bin"/><Relationship Id="rId18" Type="http://schemas.openxmlformats.org/officeDocument/2006/relationships/image" Target="../media/image62.w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9.wmf"/><Relationship Id="rId17" Type="http://schemas.openxmlformats.org/officeDocument/2006/relationships/oleObject" Target="../embeddings/oleObject56.bin"/><Relationship Id="rId2" Type="http://schemas.openxmlformats.org/officeDocument/2006/relationships/slideLayout" Target="../slideLayouts/slideLayout14.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16.vml"/><Relationship Id="rId6" Type="http://schemas.openxmlformats.org/officeDocument/2006/relationships/image" Target="../media/image56.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8.wmf"/><Relationship Id="rId19" Type="http://schemas.openxmlformats.org/officeDocument/2006/relationships/oleObject" Target="../embeddings/oleObject57.bin"/><Relationship Id="rId4" Type="http://schemas.openxmlformats.org/officeDocument/2006/relationships/image" Target="../media/image55.wmf"/><Relationship Id="rId9" Type="http://schemas.openxmlformats.org/officeDocument/2006/relationships/oleObject" Target="../embeddings/oleObject52.bin"/><Relationship Id="rId14" Type="http://schemas.openxmlformats.org/officeDocument/2006/relationships/image" Target="../media/image60.wmf"/><Relationship Id="rId22" Type="http://schemas.openxmlformats.org/officeDocument/2006/relationships/image" Target="../media/image64.wmf"/></Relationships>
</file>

<file path=ppt/slides/_rels/slide34.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4.bin"/><Relationship Id="rId18" Type="http://schemas.openxmlformats.org/officeDocument/2006/relationships/image" Target="../media/image72.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9.wmf"/><Relationship Id="rId17" Type="http://schemas.openxmlformats.org/officeDocument/2006/relationships/oleObject" Target="../embeddings/oleObject66.bin"/><Relationship Id="rId2" Type="http://schemas.openxmlformats.org/officeDocument/2006/relationships/slideLayout" Target="../slideLayouts/slideLayout14.xml"/><Relationship Id="rId16" Type="http://schemas.openxmlformats.org/officeDocument/2006/relationships/image" Target="../media/image71.wmf"/><Relationship Id="rId1" Type="http://schemas.openxmlformats.org/officeDocument/2006/relationships/vmlDrawing" Target="../drawings/vmlDrawing17.vml"/><Relationship Id="rId6" Type="http://schemas.openxmlformats.org/officeDocument/2006/relationships/image" Target="../media/image66.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2.bin"/><Relationship Id="rId14" Type="http://schemas.openxmlformats.org/officeDocument/2006/relationships/image" Target="../media/image70.wmf"/></Relationships>
</file>

<file path=ppt/slides/_rels/slide35.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2.bin"/><Relationship Id="rId18" Type="http://schemas.openxmlformats.org/officeDocument/2006/relationships/image" Target="../media/image80.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7.wmf"/><Relationship Id="rId17" Type="http://schemas.openxmlformats.org/officeDocument/2006/relationships/oleObject" Target="../embeddings/oleObject74.bin"/><Relationship Id="rId2" Type="http://schemas.openxmlformats.org/officeDocument/2006/relationships/slideLayout" Target="../slideLayouts/slideLayout14.xml"/><Relationship Id="rId16" Type="http://schemas.openxmlformats.org/officeDocument/2006/relationships/image" Target="../media/image79.wmf"/><Relationship Id="rId1" Type="http://schemas.openxmlformats.org/officeDocument/2006/relationships/vmlDrawing" Target="../drawings/vmlDrawing18.vml"/><Relationship Id="rId6" Type="http://schemas.openxmlformats.org/officeDocument/2006/relationships/image" Target="../media/image74.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0.bin"/><Relationship Id="rId14" Type="http://schemas.openxmlformats.org/officeDocument/2006/relationships/image" Target="../media/image7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6.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83.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8.bin"/></Relationships>
</file>

<file path=ppt/slides/_rels/slide41.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0.wmf"/><Relationship Id="rId2" Type="http://schemas.openxmlformats.org/officeDocument/2006/relationships/slideLayout" Target="../slideLayouts/slideLayout19.xml"/><Relationship Id="rId1" Type="http://schemas.openxmlformats.org/officeDocument/2006/relationships/vmlDrawing" Target="../drawings/vmlDrawing20.vml"/><Relationship Id="rId6" Type="http://schemas.openxmlformats.org/officeDocument/2006/relationships/image" Target="../media/image85.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9.wmf"/><Relationship Id="rId4" Type="http://schemas.openxmlformats.org/officeDocument/2006/relationships/image" Target="../media/image87.wmf"/><Relationship Id="rId9" Type="http://schemas.openxmlformats.org/officeDocument/2006/relationships/oleObject" Target="../embeddings/oleObject83.bin"/></Relationships>
</file>

<file path=ppt/slides/_rels/slide4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0.bin"/><Relationship Id="rId18" Type="http://schemas.openxmlformats.org/officeDocument/2006/relationships/image" Target="../media/image98.w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95.wmf"/><Relationship Id="rId17" Type="http://schemas.openxmlformats.org/officeDocument/2006/relationships/oleObject" Target="../embeddings/oleObject92.bin"/><Relationship Id="rId2" Type="http://schemas.openxmlformats.org/officeDocument/2006/relationships/slideLayout" Target="../slideLayouts/slideLayout14.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21.vml"/><Relationship Id="rId6" Type="http://schemas.openxmlformats.org/officeDocument/2006/relationships/image" Target="../media/image92.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4.wmf"/><Relationship Id="rId19" Type="http://schemas.openxmlformats.org/officeDocument/2006/relationships/oleObject" Target="../embeddings/oleObject93.bin"/><Relationship Id="rId4" Type="http://schemas.openxmlformats.org/officeDocument/2006/relationships/image" Target="../media/image91.wmf"/><Relationship Id="rId9" Type="http://schemas.openxmlformats.org/officeDocument/2006/relationships/oleObject" Target="../embeddings/oleObject88.bin"/><Relationship Id="rId14" Type="http://schemas.openxmlformats.org/officeDocument/2006/relationships/image" Target="../media/image96.wmf"/><Relationship Id="rId22" Type="http://schemas.openxmlformats.org/officeDocument/2006/relationships/image" Target="../media/image100.wmf"/></Relationships>
</file>

<file path=ppt/slides/_rels/slide43.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9.wmf"/><Relationship Id="rId2" Type="http://schemas.openxmlformats.org/officeDocument/2006/relationships/slideLayout" Target="../slideLayouts/slideLayout14.xml"/><Relationship Id="rId16" Type="http://schemas.openxmlformats.org/officeDocument/2006/relationships/image" Target="../media/image104.wmf"/><Relationship Id="rId1" Type="http://schemas.openxmlformats.org/officeDocument/2006/relationships/vmlDrawing" Target="../drawings/vmlDrawing22.vml"/><Relationship Id="rId6" Type="http://schemas.openxmlformats.org/officeDocument/2006/relationships/image" Target="../media/image102.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98.wmf"/><Relationship Id="rId4" Type="http://schemas.openxmlformats.org/officeDocument/2006/relationships/image" Target="../media/image101.wmf"/><Relationship Id="rId9" Type="http://schemas.openxmlformats.org/officeDocument/2006/relationships/oleObject" Target="../embeddings/oleObject98.bin"/><Relationship Id="rId14" Type="http://schemas.openxmlformats.org/officeDocument/2006/relationships/image" Target="../media/image100.wmf"/></Relationships>
</file>

<file path=ppt/slides/_rels/slide44.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9.wmf"/><Relationship Id="rId2" Type="http://schemas.openxmlformats.org/officeDocument/2006/relationships/slideLayout" Target="../slideLayouts/slideLayout14.xml"/><Relationship Id="rId16" Type="http://schemas.openxmlformats.org/officeDocument/2006/relationships/oleObject" Target="../embeddings/oleObject109.bin"/><Relationship Id="rId1" Type="http://schemas.openxmlformats.org/officeDocument/2006/relationships/vmlDrawing" Target="../drawings/vmlDrawing23.vml"/><Relationship Id="rId6" Type="http://schemas.openxmlformats.org/officeDocument/2006/relationships/image" Target="../media/image106.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5.bin"/><Relationship Id="rId14" Type="http://schemas.openxmlformats.org/officeDocument/2006/relationships/image" Target="../media/image110.wmf"/></Relationships>
</file>

<file path=ppt/slides/_rels/slide45.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5.bin"/><Relationship Id="rId18" Type="http://schemas.openxmlformats.org/officeDocument/2006/relationships/image" Target="../media/image118.wmf"/><Relationship Id="rId3" Type="http://schemas.openxmlformats.org/officeDocument/2006/relationships/oleObject" Target="../embeddings/oleObject110.bin"/><Relationship Id="rId21" Type="http://schemas.openxmlformats.org/officeDocument/2006/relationships/oleObject" Target="../embeddings/oleObject119.bin"/><Relationship Id="rId7" Type="http://schemas.openxmlformats.org/officeDocument/2006/relationships/oleObject" Target="../embeddings/oleObject112.bin"/><Relationship Id="rId12" Type="http://schemas.openxmlformats.org/officeDocument/2006/relationships/image" Target="../media/image115.wmf"/><Relationship Id="rId17" Type="http://schemas.openxmlformats.org/officeDocument/2006/relationships/oleObject" Target="../embeddings/oleObject117.bin"/><Relationship Id="rId2" Type="http://schemas.openxmlformats.org/officeDocument/2006/relationships/slideLayout" Target="../slideLayouts/slideLayout14.xml"/><Relationship Id="rId16" Type="http://schemas.openxmlformats.org/officeDocument/2006/relationships/image" Target="../media/image117.wmf"/><Relationship Id="rId20" Type="http://schemas.openxmlformats.org/officeDocument/2006/relationships/image" Target="../media/image119.wmf"/><Relationship Id="rId1" Type="http://schemas.openxmlformats.org/officeDocument/2006/relationships/vmlDrawing" Target="../drawings/vmlDrawing24.vml"/><Relationship Id="rId6" Type="http://schemas.openxmlformats.org/officeDocument/2006/relationships/image" Target="../media/image112.wmf"/><Relationship Id="rId11" Type="http://schemas.openxmlformats.org/officeDocument/2006/relationships/oleObject" Target="../embeddings/oleObject114.bin"/><Relationship Id="rId24" Type="http://schemas.openxmlformats.org/officeDocument/2006/relationships/image" Target="../media/image121.wmf"/><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oleObject" Target="../embeddings/oleObject120.bin"/><Relationship Id="rId10" Type="http://schemas.openxmlformats.org/officeDocument/2006/relationships/image" Target="../media/image114.wmf"/><Relationship Id="rId19" Type="http://schemas.openxmlformats.org/officeDocument/2006/relationships/oleObject" Target="../embeddings/oleObject118.bin"/><Relationship Id="rId4" Type="http://schemas.openxmlformats.org/officeDocument/2006/relationships/image" Target="../media/image111.wmf"/><Relationship Id="rId9" Type="http://schemas.openxmlformats.org/officeDocument/2006/relationships/oleObject" Target="../embeddings/oleObject113.bin"/><Relationship Id="rId14" Type="http://schemas.openxmlformats.org/officeDocument/2006/relationships/image" Target="../media/image116.wmf"/><Relationship Id="rId22" Type="http://schemas.openxmlformats.org/officeDocument/2006/relationships/image" Target="../media/image120.wmf"/></Relationships>
</file>

<file path=ppt/slides/_rels/slide46.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123.wmf"/><Relationship Id="rId5" Type="http://schemas.openxmlformats.org/officeDocument/2006/relationships/oleObject" Target="../embeddings/oleObject122.bin"/><Relationship Id="rId4" Type="http://schemas.openxmlformats.org/officeDocument/2006/relationships/image" Target="../media/image12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29.bin"/><Relationship Id="rId18" Type="http://schemas.openxmlformats.org/officeDocument/2006/relationships/image" Target="../media/image132.w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129.wmf"/><Relationship Id="rId17" Type="http://schemas.openxmlformats.org/officeDocument/2006/relationships/oleObject" Target="../embeddings/oleObject131.bin"/><Relationship Id="rId2" Type="http://schemas.openxmlformats.org/officeDocument/2006/relationships/slideLayout" Target="../slideLayouts/slideLayout19.xml"/><Relationship Id="rId16" Type="http://schemas.openxmlformats.org/officeDocument/2006/relationships/image" Target="../media/image131.wmf"/><Relationship Id="rId20" Type="http://schemas.openxmlformats.org/officeDocument/2006/relationships/image" Target="../media/image133.wmf"/><Relationship Id="rId1" Type="http://schemas.openxmlformats.org/officeDocument/2006/relationships/vmlDrawing" Target="../drawings/vmlDrawing26.vml"/><Relationship Id="rId6" Type="http://schemas.openxmlformats.org/officeDocument/2006/relationships/image" Target="../media/image126.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8.wmf"/><Relationship Id="rId19" Type="http://schemas.openxmlformats.org/officeDocument/2006/relationships/oleObject" Target="../embeddings/oleObject132.bin"/><Relationship Id="rId4" Type="http://schemas.openxmlformats.org/officeDocument/2006/relationships/image" Target="../media/image125.wmf"/><Relationship Id="rId9" Type="http://schemas.openxmlformats.org/officeDocument/2006/relationships/oleObject" Target="../embeddings/oleObject127.bin"/><Relationship Id="rId14" Type="http://schemas.openxmlformats.org/officeDocument/2006/relationships/image" Target="../media/image130.wmf"/><Relationship Id="rId22" Type="http://schemas.openxmlformats.org/officeDocument/2006/relationships/image" Target="../media/image13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19.xml"/><Relationship Id="rId1" Type="http://schemas.openxmlformats.org/officeDocument/2006/relationships/vmlDrawing" Target="../drawings/vmlDrawing27.vml"/><Relationship Id="rId6" Type="http://schemas.openxmlformats.org/officeDocument/2006/relationships/image" Target="../media/image136.wmf"/><Relationship Id="rId5" Type="http://schemas.openxmlformats.org/officeDocument/2006/relationships/oleObject" Target="../embeddings/oleObject13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7.bin"/></Relationships>
</file>

<file path=ppt/slides/_rels/slide51.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19.xml"/><Relationship Id="rId1" Type="http://schemas.openxmlformats.org/officeDocument/2006/relationships/vmlDrawing" Target="../drawings/vmlDrawing28.vml"/><Relationship Id="rId6" Type="http://schemas.openxmlformats.org/officeDocument/2006/relationships/image" Target="../media/image140.wmf"/><Relationship Id="rId5" Type="http://schemas.openxmlformats.org/officeDocument/2006/relationships/oleObject" Target="../embeddings/oleObject139.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44.jpeg"/><Relationship Id="rId2" Type="http://schemas.openxmlformats.org/officeDocument/2006/relationships/image" Target="../media/image143.jpe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53.wmf"/><Relationship Id="rId2" Type="http://schemas.openxmlformats.org/officeDocument/2006/relationships/slideLayout" Target="../slideLayouts/slideLayout14.xml"/><Relationship Id="rId16" Type="http://schemas.openxmlformats.org/officeDocument/2006/relationships/image" Target="../media/image155.wmf"/><Relationship Id="rId1" Type="http://schemas.openxmlformats.org/officeDocument/2006/relationships/vmlDrawing" Target="../drawings/vmlDrawing30.vml"/><Relationship Id="rId6" Type="http://schemas.openxmlformats.org/officeDocument/2006/relationships/image" Target="../media/image150.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46.bin"/><Relationship Id="rId14" Type="http://schemas.openxmlformats.org/officeDocument/2006/relationships/image" Target="../media/image154.wmf"/></Relationships>
</file>

<file path=ppt/slides/_rels/slide61.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157.wmf"/><Relationship Id="rId5" Type="http://schemas.openxmlformats.org/officeDocument/2006/relationships/oleObject" Target="../embeddings/oleObject151.bin"/><Relationship Id="rId4" Type="http://schemas.openxmlformats.org/officeDocument/2006/relationships/image" Target="../media/image156.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160.wmf"/><Relationship Id="rId5" Type="http://schemas.openxmlformats.org/officeDocument/2006/relationships/oleObject" Target="../embeddings/oleObject154.bin"/><Relationship Id="rId4" Type="http://schemas.openxmlformats.org/officeDocument/2006/relationships/image" Target="../media/image15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65.wmf"/><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162.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58.bin"/></Relationships>
</file>

<file path=ppt/slides/_rels/slide65.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70.wmf"/><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167.wmf"/><Relationship Id="rId11" Type="http://schemas.openxmlformats.org/officeDocument/2006/relationships/oleObject" Target="../embeddings/oleObject164.bin"/><Relationship Id="rId5" Type="http://schemas.openxmlformats.org/officeDocument/2006/relationships/oleObject" Target="../embeddings/oleObject161.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63.bin"/><Relationship Id="rId14" Type="http://schemas.openxmlformats.org/officeDocument/2006/relationships/image" Target="../media/image171.wmf"/></Relationships>
</file>

<file path=ppt/slides/_rels/slide66.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71.bin"/><Relationship Id="rId18" Type="http://schemas.openxmlformats.org/officeDocument/2006/relationships/image" Target="../media/image179.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76.wmf"/><Relationship Id="rId17" Type="http://schemas.openxmlformats.org/officeDocument/2006/relationships/oleObject" Target="../embeddings/oleObject173.bin"/><Relationship Id="rId2" Type="http://schemas.openxmlformats.org/officeDocument/2006/relationships/slideLayout" Target="../slideLayouts/slideLayout14.xml"/><Relationship Id="rId16" Type="http://schemas.openxmlformats.org/officeDocument/2006/relationships/image" Target="../media/image178.wmf"/><Relationship Id="rId1" Type="http://schemas.openxmlformats.org/officeDocument/2006/relationships/vmlDrawing" Target="../drawings/vmlDrawing35.vml"/><Relationship Id="rId6" Type="http://schemas.openxmlformats.org/officeDocument/2006/relationships/image" Target="../media/image173.w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2.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69.bin"/><Relationship Id="rId14" Type="http://schemas.openxmlformats.org/officeDocument/2006/relationships/image" Target="../media/image17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14.xml"/><Relationship Id="rId1" Type="http://schemas.openxmlformats.org/officeDocument/2006/relationships/vmlDrawing" Target="../drawings/vmlDrawing36.vml"/><Relationship Id="rId4" Type="http://schemas.openxmlformats.org/officeDocument/2006/relationships/image" Target="../media/image180.wmf"/></Relationships>
</file>

<file path=ppt/slides/_rels/slide68.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82.wmf"/><Relationship Id="rId5" Type="http://schemas.openxmlformats.org/officeDocument/2006/relationships/oleObject" Target="../embeddings/oleObject176.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78.bin"/></Relationships>
</file>

<file path=ppt/slides/_rels/slide69.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89.wmf"/><Relationship Id="rId2" Type="http://schemas.openxmlformats.org/officeDocument/2006/relationships/slideLayout" Target="../slideLayouts/slideLayout14.xml"/><Relationship Id="rId16" Type="http://schemas.openxmlformats.org/officeDocument/2006/relationships/image" Target="../media/image191.wmf"/><Relationship Id="rId1" Type="http://schemas.openxmlformats.org/officeDocument/2006/relationships/vmlDrawing" Target="../drawings/vmlDrawing38.vml"/><Relationship Id="rId6" Type="http://schemas.openxmlformats.org/officeDocument/2006/relationships/image" Target="../media/image186.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182.bin"/><Relationship Id="rId14" Type="http://schemas.openxmlformats.org/officeDocument/2006/relationships/image" Target="../media/image19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6.bin"/><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93.wmf"/><Relationship Id="rId5" Type="http://schemas.openxmlformats.org/officeDocument/2006/relationships/oleObject" Target="../embeddings/oleObject187.bin"/><Relationship Id="rId4" Type="http://schemas.openxmlformats.org/officeDocument/2006/relationships/image" Target="../media/image192.png"/></Relationships>
</file>

<file path=ppt/slides/_rels/slide71.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98.wmf"/><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95.wmf"/><Relationship Id="rId11" Type="http://schemas.openxmlformats.org/officeDocument/2006/relationships/oleObject" Target="../embeddings/oleObject192.bin"/><Relationship Id="rId5" Type="http://schemas.openxmlformats.org/officeDocument/2006/relationships/oleObject" Target="../embeddings/oleObject189.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91.bin"/></Relationships>
</file>

<file path=ppt/slides/_rels/slide72.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19.xml"/><Relationship Id="rId1" Type="http://schemas.openxmlformats.org/officeDocument/2006/relationships/vmlDrawing" Target="../drawings/vmlDrawing41.vml"/><Relationship Id="rId6" Type="http://schemas.openxmlformats.org/officeDocument/2006/relationships/image" Target="../media/image200.wmf"/><Relationship Id="rId5" Type="http://schemas.openxmlformats.org/officeDocument/2006/relationships/oleObject" Target="../embeddings/oleObject194.bin"/><Relationship Id="rId4" Type="http://schemas.openxmlformats.org/officeDocument/2006/relationships/image" Target="../media/image19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19.xml"/><Relationship Id="rId1" Type="http://schemas.openxmlformats.org/officeDocument/2006/relationships/vmlDrawing" Target="../drawings/vmlDrawing42.vml"/><Relationship Id="rId6" Type="http://schemas.openxmlformats.org/officeDocument/2006/relationships/image" Target="../media/image203.wmf"/><Relationship Id="rId5" Type="http://schemas.openxmlformats.org/officeDocument/2006/relationships/oleObject" Target="../embeddings/oleObject197.bin"/><Relationship Id="rId4" Type="http://schemas.openxmlformats.org/officeDocument/2006/relationships/image" Target="../media/image202.wmf"/></Relationships>
</file>

<file path=ppt/slides/_rels/slide74.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image" Target="../media/image205.wmf"/><Relationship Id="rId5" Type="http://schemas.openxmlformats.org/officeDocument/2006/relationships/oleObject" Target="../embeddings/oleObject199.bin"/><Relationship Id="rId10" Type="http://schemas.openxmlformats.org/officeDocument/2006/relationships/image" Target="../media/image207.wmf"/><Relationship Id="rId4" Type="http://schemas.openxmlformats.org/officeDocument/2006/relationships/image" Target="../media/image204.wmf"/><Relationship Id="rId9" Type="http://schemas.openxmlformats.org/officeDocument/2006/relationships/oleObject" Target="../embeddings/oleObject201.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14.xml"/><Relationship Id="rId1" Type="http://schemas.openxmlformats.org/officeDocument/2006/relationships/vmlDrawing" Target="../drawings/vmlDrawing44.vml"/><Relationship Id="rId4" Type="http://schemas.openxmlformats.org/officeDocument/2006/relationships/image" Target="../media/image20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13.wmf"/><Relationship Id="rId2" Type="http://schemas.openxmlformats.org/officeDocument/2006/relationships/slideLayout" Target="../slideLayouts/slideLayout14.xml"/><Relationship Id="rId1" Type="http://schemas.openxmlformats.org/officeDocument/2006/relationships/vmlDrawing" Target="../drawings/vmlDrawing45.vml"/><Relationship Id="rId6" Type="http://schemas.openxmlformats.org/officeDocument/2006/relationships/image" Target="../media/image210.w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06.bin"/><Relationship Id="rId14" Type="http://schemas.openxmlformats.org/officeDocument/2006/relationships/image" Target="../media/image214.wmf"/></Relationships>
</file>

<file path=ppt/slides/_rels/slide78.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200.wmf"/><Relationship Id="rId5" Type="http://schemas.openxmlformats.org/officeDocument/2006/relationships/oleObject" Target="../embeddings/oleObject210.bin"/><Relationship Id="rId4" Type="http://schemas.openxmlformats.org/officeDocument/2006/relationships/image" Target="../media/image199.wmf"/></Relationships>
</file>

<file path=ppt/slides/_rels/slide79.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14.xml"/><Relationship Id="rId1" Type="http://schemas.openxmlformats.org/officeDocument/2006/relationships/vmlDrawing" Target="../drawings/vmlDrawing47.vml"/><Relationship Id="rId6" Type="http://schemas.openxmlformats.org/officeDocument/2006/relationships/image" Target="../media/image217.wmf"/><Relationship Id="rId5" Type="http://schemas.openxmlformats.org/officeDocument/2006/relationships/oleObject" Target="../embeddings/oleObject213.bin"/><Relationship Id="rId4" Type="http://schemas.openxmlformats.org/officeDocument/2006/relationships/image" Target="../media/image21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14.xml"/><Relationship Id="rId1" Type="http://schemas.openxmlformats.org/officeDocument/2006/relationships/vmlDrawing" Target="../drawings/vmlDrawing48.vml"/><Relationship Id="rId6" Type="http://schemas.openxmlformats.org/officeDocument/2006/relationships/image" Target="../media/image220.wmf"/><Relationship Id="rId5" Type="http://schemas.openxmlformats.org/officeDocument/2006/relationships/oleObject" Target="../embeddings/oleObject216.bin"/><Relationship Id="rId4" Type="http://schemas.openxmlformats.org/officeDocument/2006/relationships/image" Target="../media/image219.wmf"/></Relationships>
</file>

<file path=ppt/slides/_rels/slide81.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14.xml"/><Relationship Id="rId1" Type="http://schemas.openxmlformats.org/officeDocument/2006/relationships/vmlDrawing" Target="../drawings/vmlDrawing49.vml"/><Relationship Id="rId6" Type="http://schemas.openxmlformats.org/officeDocument/2006/relationships/image" Target="../media/image223.wmf"/><Relationship Id="rId5" Type="http://schemas.openxmlformats.org/officeDocument/2006/relationships/oleObject" Target="../embeddings/oleObject219.bin"/><Relationship Id="rId4" Type="http://schemas.openxmlformats.org/officeDocument/2006/relationships/image" Target="../media/image222.wmf"/></Relationships>
</file>

<file path=ppt/slides/_rels/slide82.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14.xml"/><Relationship Id="rId1" Type="http://schemas.openxmlformats.org/officeDocument/2006/relationships/vmlDrawing" Target="../drawings/vmlDrawing50.vml"/><Relationship Id="rId6" Type="http://schemas.openxmlformats.org/officeDocument/2006/relationships/image" Target="../media/image226.wmf"/><Relationship Id="rId5" Type="http://schemas.openxmlformats.org/officeDocument/2006/relationships/oleObject" Target="../embeddings/oleObject222.bin"/><Relationship Id="rId4" Type="http://schemas.openxmlformats.org/officeDocument/2006/relationships/image" Target="../media/image225.wmf"/></Relationships>
</file>

<file path=ppt/slides/_rels/slide83.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229.wmf"/><Relationship Id="rId5" Type="http://schemas.openxmlformats.org/officeDocument/2006/relationships/oleObject" Target="../embeddings/oleObject225.bin"/><Relationship Id="rId4" Type="http://schemas.openxmlformats.org/officeDocument/2006/relationships/image" Target="../media/image228.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19.xml"/><Relationship Id="rId1" Type="http://schemas.openxmlformats.org/officeDocument/2006/relationships/vmlDrawing" Target="../drawings/vmlDrawing52.vml"/><Relationship Id="rId6" Type="http://schemas.openxmlformats.org/officeDocument/2006/relationships/image" Target="../media/image232.wmf"/><Relationship Id="rId5" Type="http://schemas.openxmlformats.org/officeDocument/2006/relationships/oleObject" Target="../embeddings/oleObject228.bin"/><Relationship Id="rId4" Type="http://schemas.openxmlformats.org/officeDocument/2006/relationships/image" Target="../media/image231.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ctrTitle"/>
          </p:nvPr>
        </p:nvSpPr>
        <p:spPr>
          <a:xfrm>
            <a:off x="1127448" y="1193800"/>
            <a:ext cx="10009112" cy="2019300"/>
          </a:xfrm>
          <a:ln/>
        </p:spPr>
        <p:txBody>
          <a:bodyPr vert="horz" wrap="square" lIns="91440" tIns="45720" rIns="91440" bIns="45720" anchor="b">
            <a:normAutofit/>
          </a:bodyPr>
          <a:lstStyle/>
          <a:p>
            <a:pPr algn="ctr" eaLnBrk="1" hangingPunct="1"/>
            <a:r>
              <a:rPr lang="zh-CN" altLang="en-US" dirty="0">
                <a:solidFill>
                  <a:schemeClr val="tx1"/>
                </a:solidFill>
                <a:latin typeface="黑体" panose="02010609060101010101" pitchFamily="49" charset="-122"/>
                <a:ea typeface="黑体" panose="02010609060101010101" pitchFamily="49" charset="-122"/>
              </a:rPr>
              <a:t>第 </a:t>
            </a:r>
            <a:r>
              <a:rPr lang="en-US" altLang="zh-CN" dirty="0">
                <a:solidFill>
                  <a:schemeClr val="tx1"/>
                </a:solidFill>
                <a:latin typeface="黑体" panose="02010609060101010101" pitchFamily="49" charset="-122"/>
                <a:ea typeface="黑体" panose="02010609060101010101" pitchFamily="49" charset="-122"/>
              </a:rPr>
              <a:t>4 </a:t>
            </a:r>
            <a:r>
              <a:rPr lang="zh-CN" altLang="en-US" dirty="0">
                <a:solidFill>
                  <a:schemeClr val="tx1"/>
                </a:solidFill>
                <a:latin typeface="黑体" panose="02010609060101010101" pitchFamily="49" charset="-122"/>
                <a:ea typeface="黑体" panose="02010609060101010101" pitchFamily="49" charset="-122"/>
              </a:rPr>
              <a:t>章  </a:t>
            </a:r>
            <a:r>
              <a:rPr lang="zh-CN" altLang="en-US" dirty="0" smtClean="0">
                <a:solidFill>
                  <a:schemeClr val="tx1"/>
                </a:solidFill>
                <a:latin typeface="黑体" panose="02010609060101010101" pitchFamily="49" charset="-122"/>
                <a:ea typeface="黑体" panose="02010609060101010101" pitchFamily="49" charset="-122"/>
              </a:rPr>
              <a:t>不确定性</a:t>
            </a:r>
            <a:r>
              <a:rPr lang="zh-CN" altLang="en-US" dirty="0">
                <a:solidFill>
                  <a:schemeClr val="tx1"/>
                </a:solidFill>
                <a:latin typeface="黑体" panose="02010609060101010101" pitchFamily="49" charset="-122"/>
                <a:ea typeface="黑体" panose="02010609060101010101" pitchFamily="49" charset="-122"/>
              </a:rPr>
              <a:t>推理方法</a:t>
            </a:r>
          </a:p>
        </p:txBody>
      </p:sp>
      <p:sp>
        <p:nvSpPr>
          <p:cNvPr id="5" name="Rectangle 4"/>
          <p:cNvSpPr/>
          <p:nvPr/>
        </p:nvSpPr>
        <p:spPr>
          <a:xfrm>
            <a:off x="26154" y="1"/>
            <a:ext cx="12192000" cy="620688"/>
          </a:xfrm>
          <a:prstGeom prst="rect">
            <a:avLst/>
          </a:prstGeom>
          <a:solidFill>
            <a:srgbClr val="A50021"/>
          </a:solidFill>
          <a:ln w="9525">
            <a:noFill/>
          </a:ln>
        </p:spPr>
        <p:txBody>
          <a:bodyPr anchor="b"/>
          <a:lstStyle/>
          <a:p>
            <a:pPr indent="176530"/>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6" name="Rectangle 4"/>
          <p:cNvSpPr/>
          <p:nvPr/>
        </p:nvSpPr>
        <p:spPr>
          <a:xfrm>
            <a:off x="0" y="6237312"/>
            <a:ext cx="12192000" cy="620688"/>
          </a:xfrm>
          <a:prstGeom prst="rect">
            <a:avLst/>
          </a:prstGeom>
          <a:solidFill>
            <a:srgbClr val="A50021"/>
          </a:solidFill>
          <a:ln w="9525">
            <a:noFill/>
          </a:ln>
        </p:spPr>
        <p:txBody>
          <a:bodyPr anchor="b"/>
          <a:lstStyle/>
          <a:p>
            <a:pPr indent="176530"/>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p:cNvSpPr>
          <p:nvPr>
            <p:ph idx="1"/>
          </p:nvPr>
        </p:nvSpPr>
        <p:spPr>
          <a:xfrm>
            <a:off x="479376" y="908051"/>
            <a:ext cx="11161239" cy="5400675"/>
          </a:xfrm>
          <a:ln/>
        </p:spPr>
        <p:txBody>
          <a:bodyPr vert="horz" wrap="square" lIns="91440" tIns="45720" rIns="91440" bIns="45720" anchor="t"/>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p>
          <a:p>
            <a:pPr>
              <a:lnSpc>
                <a:spcPct val="14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4.2  </a:t>
            </a:r>
            <a:r>
              <a:rPr lang="zh-CN" altLang="en-US" b="1" dirty="0">
                <a:solidFill>
                  <a:srgbClr val="0000FF"/>
                </a:solidFill>
                <a:latin typeface="Times New Roman" panose="02020603050405020304" pitchFamily="18" charset="0"/>
              </a:rPr>
              <a:t>概率方法</a:t>
            </a:r>
          </a:p>
          <a:p>
            <a:pPr>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主观</a:t>
            </a:r>
            <a:r>
              <a:rPr lang="en-US" altLang="zh-CN" b="1" dirty="0">
                <a:latin typeface="Times New Roman" panose="02020603050405020304" pitchFamily="18" charset="0"/>
              </a:rPr>
              <a:t>Bayes</a:t>
            </a:r>
            <a:r>
              <a:rPr lang="zh-CN" altLang="en-US" b="1" dirty="0">
                <a:latin typeface="Times New Roman" panose="02020603050405020304" pitchFamily="18" charset="0"/>
              </a:rPr>
              <a:t>方法</a:t>
            </a:r>
            <a:endParaRPr lang="en-US" altLang="zh-CN" b="1" dirty="0">
              <a:latin typeface="Times New Roman" panose="02020603050405020304" pitchFamily="18" charset="0"/>
            </a:endParaRPr>
          </a:p>
          <a:p>
            <a:pPr>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可信度方法</a:t>
            </a:r>
          </a:p>
          <a:p>
            <a:pPr>
              <a:lnSpc>
                <a:spcPct val="14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证据理论</a:t>
            </a:r>
          </a:p>
          <a:p>
            <a:pPr>
              <a:lnSpc>
                <a:spcPct val="140000"/>
              </a:lnSpc>
            </a:pPr>
            <a:r>
              <a:rPr lang="en-US" altLang="zh-CN" b="1" dirty="0">
                <a:latin typeface="Times New Roman" panose="02020603050405020304" pitchFamily="18" charset="0"/>
              </a:rPr>
              <a:t>4.6  </a:t>
            </a:r>
            <a:r>
              <a:rPr lang="zh-CN" altLang="en-US" b="1" dirty="0">
                <a:latin typeface="Times New Roman" panose="02020603050405020304" pitchFamily="18" charset="0"/>
              </a:rPr>
              <a:t>模糊推理方法 </a:t>
            </a:r>
          </a:p>
        </p:txBody>
      </p:sp>
      <p:sp>
        <p:nvSpPr>
          <p:cNvPr id="573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10</a:t>
            </a:fld>
            <a:endParaRPr lang="ja-JP" altLang="en-US" dirty="0">
              <a:solidFill>
                <a:srgbClr val="A50021"/>
              </a:solidFill>
              <a:ea typeface="MS PGothic" panose="020B0600070205080204" pitchFamily="34" charset="-128"/>
            </a:endParaRPr>
          </a:p>
        </p:txBody>
      </p:sp>
      <p:sp>
        <p:nvSpPr>
          <p:cNvPr id="6" name="Rectangle 4"/>
          <p:cNvSpPr/>
          <p:nvPr/>
        </p:nvSpPr>
        <p:spPr>
          <a:xfrm>
            <a:off x="26154" y="1"/>
            <a:ext cx="12192000" cy="620688"/>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10DFA0-C494-4856-B8D2-FAEE74F692B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F51795-E018-4F0C-A01C-B8901078DF8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a:latin typeface="Tahoma" panose="020B0604030504040204" pitchFamily="34" charset="0"/>
              <a:ea typeface="宋体" panose="02010600030101010101" pitchFamily="2" charset="-122"/>
            </a:endParaRPr>
          </a:p>
        </p:txBody>
      </p:sp>
      <p:sp>
        <p:nvSpPr>
          <p:cNvPr id="120837" name="Rectangle 3"/>
          <p:cNvSpPr>
            <a:spLocks noGrp="1" noChangeArrowheads="1"/>
          </p:cNvSpPr>
          <p:nvPr>
            <p:ph type="body" idx="1"/>
          </p:nvPr>
        </p:nvSpPr>
        <p:spPr>
          <a:xfrm>
            <a:off x="750032" y="980728"/>
            <a:ext cx="10603768" cy="5229596"/>
          </a:xfrm>
        </p:spPr>
        <p:txBody>
          <a:bodyPr>
            <a:normAutofit/>
          </a:bodyPr>
          <a:lstStyle/>
          <a:p>
            <a:pPr eaLnBrk="1" hangingPunct="1">
              <a:lnSpc>
                <a:spcPct val="125000"/>
              </a:lnSpc>
            </a:pPr>
            <a:r>
              <a:rPr lang="zh-CN" altLang="en-US" sz="2400" dirty="0"/>
              <a:t>概率的基本性质</a:t>
            </a:r>
          </a:p>
          <a:p>
            <a:pPr eaLnBrk="1" hangingPunct="1">
              <a:lnSpc>
                <a:spcPct val="125000"/>
              </a:lnSpc>
            </a:pPr>
            <a:r>
              <a:rPr lang="en-US" altLang="zh-CN" sz="2400" dirty="0"/>
              <a:t>(1)</a:t>
            </a:r>
            <a:r>
              <a:rPr lang="zh-CN" altLang="en-US" sz="2400" dirty="0"/>
              <a:t>对于任一事件</a:t>
            </a:r>
            <a:r>
              <a:rPr lang="en-US" altLang="zh-CN" sz="2400" dirty="0"/>
              <a:t>A</a:t>
            </a:r>
            <a:r>
              <a:rPr lang="zh-CN" altLang="en-US" sz="2400" dirty="0"/>
              <a:t>，有</a:t>
            </a:r>
            <a:r>
              <a:rPr lang="en-US" altLang="zh-CN" sz="2400" dirty="0"/>
              <a:t>0</a:t>
            </a:r>
            <a:r>
              <a:rPr lang="en-US" altLang="zh-CN" sz="2400" dirty="0">
                <a:sym typeface="Symbol" panose="05050102010706020507" pitchFamily="18" charset="2"/>
              </a:rPr>
              <a:t></a:t>
            </a:r>
            <a:r>
              <a:rPr lang="en-US" altLang="zh-CN" sz="2400" dirty="0"/>
              <a:t> P(A) </a:t>
            </a:r>
            <a:r>
              <a:rPr lang="en-US" altLang="zh-CN" sz="2400" dirty="0">
                <a:sym typeface="Symbol" panose="05050102010706020507" pitchFamily="18" charset="2"/>
              </a:rPr>
              <a:t></a:t>
            </a:r>
            <a:r>
              <a:rPr lang="en-US" altLang="zh-CN" sz="2400" dirty="0"/>
              <a:t> 1</a:t>
            </a:r>
          </a:p>
          <a:p>
            <a:pPr eaLnBrk="1" hangingPunct="1">
              <a:lnSpc>
                <a:spcPct val="125000"/>
              </a:lnSpc>
            </a:pPr>
            <a:r>
              <a:rPr lang="en-US" altLang="zh-CN" sz="2400" dirty="0"/>
              <a:t>(2)</a:t>
            </a:r>
            <a:r>
              <a:rPr lang="zh-CN" altLang="en-US" sz="2400" dirty="0"/>
              <a:t>必然事件</a:t>
            </a:r>
            <a:r>
              <a:rPr lang="en-US" altLang="zh-CN" sz="2400" dirty="0"/>
              <a:t>D</a:t>
            </a:r>
            <a:r>
              <a:rPr lang="zh-CN" altLang="en-US" sz="2400" dirty="0"/>
              <a:t>的概率</a:t>
            </a:r>
            <a:r>
              <a:rPr lang="en-US" altLang="zh-CN" sz="2400" dirty="0"/>
              <a:t>P(D)=1,</a:t>
            </a:r>
            <a:r>
              <a:rPr lang="zh-CN" altLang="en-US" sz="2400" dirty="0"/>
              <a:t>不可能事件</a:t>
            </a:r>
            <a:r>
              <a:rPr lang="zh-CN" altLang="en-US" sz="2400" dirty="0">
                <a:sym typeface="Symbol" panose="05050102010706020507" pitchFamily="18" charset="2"/>
              </a:rPr>
              <a:t></a:t>
            </a:r>
            <a:r>
              <a:rPr lang="zh-CN" altLang="en-US" sz="2400" dirty="0"/>
              <a:t> 的概率</a:t>
            </a:r>
            <a:r>
              <a:rPr lang="en-US" altLang="zh-CN" sz="2400" dirty="0"/>
              <a:t>P(</a:t>
            </a:r>
            <a:r>
              <a:rPr lang="en-US" altLang="zh-CN" sz="2400" dirty="0">
                <a:sym typeface="Symbol" panose="05050102010706020507" pitchFamily="18" charset="2"/>
              </a:rPr>
              <a:t></a:t>
            </a:r>
            <a:r>
              <a:rPr lang="en-US" altLang="zh-CN" sz="2400" dirty="0"/>
              <a:t>)=0.</a:t>
            </a:r>
          </a:p>
          <a:p>
            <a:pPr eaLnBrk="1" hangingPunct="1">
              <a:lnSpc>
                <a:spcPct val="125000"/>
              </a:lnSpc>
            </a:pPr>
            <a:r>
              <a:rPr lang="en-US" altLang="zh-CN" sz="2400" dirty="0"/>
              <a:t>(3)</a:t>
            </a:r>
            <a:r>
              <a:rPr lang="zh-CN" altLang="en-US" sz="2400" dirty="0"/>
              <a:t>若</a:t>
            </a:r>
            <a:r>
              <a:rPr lang="en-US" altLang="zh-CN" sz="2400" dirty="0"/>
              <a:t>A,B</a:t>
            </a:r>
            <a:r>
              <a:rPr lang="zh-CN" altLang="en-US" sz="2400" dirty="0"/>
              <a:t>是两个事件，则</a:t>
            </a:r>
          </a:p>
          <a:p>
            <a:pPr eaLnBrk="1" hangingPunct="1">
              <a:lnSpc>
                <a:spcPct val="125000"/>
              </a:lnSpc>
              <a:buFont typeface="Wingdings" panose="05000000000000000000" pitchFamily="2" charset="2"/>
              <a:buNone/>
            </a:pPr>
            <a:r>
              <a:rPr lang="zh-CN" altLang="en-US" sz="2400" dirty="0"/>
              <a:t>     </a:t>
            </a:r>
            <a:r>
              <a:rPr lang="en-US" altLang="zh-CN" sz="2400" dirty="0"/>
              <a:t>P(A∪B)= P(A)+ P(B)- P(A∩B)</a:t>
            </a:r>
          </a:p>
          <a:p>
            <a:pPr eaLnBrk="1" hangingPunct="1">
              <a:lnSpc>
                <a:spcPct val="125000"/>
              </a:lnSpc>
            </a:pPr>
            <a:r>
              <a:rPr lang="en-US" altLang="zh-CN" sz="2400" dirty="0"/>
              <a:t>(4)</a:t>
            </a:r>
            <a:r>
              <a:rPr lang="zh-CN" altLang="en-US" sz="2400" dirty="0"/>
              <a:t>若事件</a:t>
            </a:r>
            <a:r>
              <a:rPr lang="en-US" altLang="zh-CN" sz="2400" dirty="0"/>
              <a:t>A,B</a:t>
            </a:r>
            <a:r>
              <a:rPr lang="zh-CN" altLang="en-US" sz="2400" dirty="0"/>
              <a:t>互斥，则</a:t>
            </a:r>
          </a:p>
          <a:p>
            <a:pPr eaLnBrk="1" hangingPunct="1">
              <a:lnSpc>
                <a:spcPct val="125000"/>
              </a:lnSpc>
              <a:buFont typeface="Wingdings" panose="05000000000000000000" pitchFamily="2" charset="2"/>
              <a:buNone/>
            </a:pPr>
            <a:r>
              <a:rPr lang="zh-CN" altLang="en-US" sz="2400" dirty="0"/>
              <a:t>     </a:t>
            </a:r>
            <a:r>
              <a:rPr lang="en-US" altLang="zh-CN" sz="2400" dirty="0"/>
              <a:t>P(A∪B)= P(A)+ P(B)</a:t>
            </a:r>
          </a:p>
          <a:p>
            <a:pPr eaLnBrk="1" hangingPunct="1">
              <a:lnSpc>
                <a:spcPct val="125000"/>
              </a:lnSpc>
            </a:pPr>
            <a:r>
              <a:rPr lang="en-US" altLang="zh-CN" sz="2400" dirty="0"/>
              <a:t>(5)</a:t>
            </a:r>
            <a:r>
              <a:rPr lang="zh-CN" altLang="en-US" sz="2400" dirty="0"/>
              <a:t>对任一事件</a:t>
            </a:r>
            <a:r>
              <a:rPr lang="en-US" altLang="zh-CN" sz="2400" dirty="0"/>
              <a:t>A</a:t>
            </a:r>
            <a:r>
              <a:rPr lang="zh-CN" altLang="en-US" sz="2400" dirty="0"/>
              <a:t>，有</a:t>
            </a:r>
          </a:p>
          <a:p>
            <a:pPr eaLnBrk="1" hangingPunct="1">
              <a:buFont typeface="Wingdings" panose="05000000000000000000" pitchFamily="2" charset="2"/>
              <a:buNone/>
            </a:pPr>
            <a:r>
              <a:rPr lang="zh-CN" altLang="en-US" sz="2400" dirty="0"/>
              <a:t>     </a:t>
            </a:r>
          </a:p>
        </p:txBody>
      </p:sp>
      <p:sp>
        <p:nvSpPr>
          <p:cNvPr id="120838" name="Rectangle 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39" name="Rectangle 6"/>
          <p:cNvSpPr>
            <a:spLocks noChangeArrowheads="1"/>
          </p:cNvSpPr>
          <p:nvPr/>
        </p:nvSpPr>
        <p:spPr bwMode="auto">
          <a:xfrm>
            <a:off x="1524001"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1" name="Rectangle 9"/>
          <p:cNvSpPr>
            <a:spLocks noChangeArrowheads="1"/>
          </p:cNvSpPr>
          <p:nvPr/>
        </p:nvSpPr>
        <p:spPr bwMode="auto">
          <a:xfrm>
            <a:off x="1524001"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2" name="Rectangle 11"/>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3" name="Rectangle 12"/>
          <p:cNvSpPr>
            <a:spLocks noChangeArrowheads="1"/>
          </p:cNvSpPr>
          <p:nvPr/>
        </p:nvSpPr>
        <p:spPr bwMode="auto">
          <a:xfrm>
            <a:off x="1524001"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4" name="Rectangle 1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5" name="Rectangle 1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120846" name="Object 15"/>
          <p:cNvGraphicFramePr>
            <a:graphicFrameLocks noChangeAspect="1"/>
          </p:cNvGraphicFramePr>
          <p:nvPr>
            <p:extLst>
              <p:ext uri="{D42A27DB-BD31-4B8C-83A1-F6EECF244321}">
                <p14:modId xmlns:p14="http://schemas.microsoft.com/office/powerpoint/2010/main" val="413858730"/>
              </p:ext>
            </p:extLst>
          </p:nvPr>
        </p:nvGraphicFramePr>
        <p:xfrm>
          <a:off x="3935760" y="5157192"/>
          <a:ext cx="1943100" cy="404812"/>
        </p:xfrm>
        <a:graphic>
          <a:graphicData uri="http://schemas.openxmlformats.org/presentationml/2006/ole">
            <mc:AlternateContent xmlns:mc="http://schemas.openxmlformats.org/markup-compatibility/2006">
              <mc:Choice xmlns:v="urn:schemas-microsoft-com:vml" Requires="v">
                <p:oleObj spid="_x0000_s48142" name="公式" r:id="rId6" imgW="1028254" imgH="241195" progId="Equation.3">
                  <p:embed/>
                </p:oleObj>
              </mc:Choice>
              <mc:Fallback>
                <p:oleObj name="公式" r:id="rId6" imgW="1028254" imgH="241195" progId="Equation.3">
                  <p:embed/>
                  <p:pic>
                    <p:nvPicPr>
                      <p:cNvPr id="12084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760" y="5157192"/>
                        <a:ext cx="19431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4.2 </a:t>
            </a:r>
            <a:r>
              <a:rPr lang="zh-CN" altLang="en-US" sz="3600" dirty="0" smtClean="0">
                <a:solidFill>
                  <a:schemeClr val="bg1"/>
                </a:solidFill>
                <a:latin typeface="Times New Roman" panose="02020603050405020304" pitchFamily="18" charset="0"/>
                <a:ea typeface="黑体" panose="02010609060101010101" pitchFamily="2" charset="-122"/>
              </a:rPr>
              <a:t>概率方法</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3328898469"/>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20D927-993C-44A2-8951-E7811064C68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C426A8-BE4A-4FCE-A56D-04B57AD8541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a:latin typeface="Tahoma" panose="020B0604030504040204" pitchFamily="34" charset="0"/>
              <a:ea typeface="宋体" panose="02010600030101010101" pitchFamily="2" charset="-122"/>
            </a:endParaRPr>
          </a:p>
        </p:txBody>
      </p:sp>
      <p:sp>
        <p:nvSpPr>
          <p:cNvPr id="121861" name="Rectangle 3"/>
          <p:cNvSpPr>
            <a:spLocks noGrp="1" noChangeArrowheads="1"/>
          </p:cNvSpPr>
          <p:nvPr>
            <p:ph type="body" idx="1"/>
          </p:nvPr>
        </p:nvSpPr>
        <p:spPr>
          <a:xfrm>
            <a:off x="911101" y="1087173"/>
            <a:ext cx="9505056" cy="5269177"/>
          </a:xfrm>
        </p:spPr>
        <p:txBody>
          <a:bodyPr/>
          <a:lstStyle/>
          <a:p>
            <a:pPr eaLnBrk="1" hangingPunct="1"/>
            <a:r>
              <a:rPr lang="zh-CN" altLang="en-US" dirty="0" smtClean="0"/>
              <a:t>概率的部分计算公式</a:t>
            </a:r>
            <a:endParaRPr lang="en-US" altLang="zh-CN" dirty="0" smtClean="0"/>
          </a:p>
          <a:p>
            <a:pPr lvl="1" algn="just" eaLnBrk="1" hangingPunct="1">
              <a:spcBef>
                <a:spcPct val="35000"/>
              </a:spcBef>
            </a:pPr>
            <a:r>
              <a:rPr lang="zh-CN" altLang="en-US" dirty="0" smtClean="0">
                <a:latin typeface="华文新魏" panose="02010800040101010101" pitchFamily="2" charset="-122"/>
              </a:rPr>
              <a:t>条件概率</a:t>
            </a:r>
            <a:endParaRPr lang="en-US" altLang="zh-CN" dirty="0"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dirty="0" smtClean="0">
                <a:latin typeface="华文新魏" panose="02010800040101010101" pitchFamily="2" charset="-122"/>
              </a:rPr>
              <a:t> P(A|B)=P(A</a:t>
            </a:r>
            <a:r>
              <a:rPr lang="en-US" altLang="zh-CN" dirty="0" smtClean="0"/>
              <a:t> ∩B)/P(B), P(B)&gt;0</a:t>
            </a:r>
            <a:endParaRPr lang="en-US" altLang="zh-CN" dirty="0" smtClean="0">
              <a:latin typeface="华文新魏" panose="02010800040101010101" pitchFamily="2" charset="-122"/>
            </a:endParaRPr>
          </a:p>
          <a:p>
            <a:pPr lvl="1" algn="just" eaLnBrk="1" hangingPunct="1">
              <a:spcBef>
                <a:spcPct val="35000"/>
              </a:spcBef>
            </a:pPr>
            <a:r>
              <a:rPr lang="zh-CN" altLang="en-US" dirty="0" smtClean="0">
                <a:latin typeface="华文新魏" panose="02010800040101010101" pitchFamily="2" charset="-122"/>
              </a:rPr>
              <a:t>独立性公式</a:t>
            </a:r>
            <a:endParaRPr lang="en-US" altLang="zh-CN" dirty="0"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dirty="0" smtClean="0">
                <a:latin typeface="华文新魏" panose="02010800040101010101" pitchFamily="2" charset="-122"/>
              </a:rPr>
              <a:t>P(A</a:t>
            </a:r>
            <a:r>
              <a:rPr lang="en-US" altLang="zh-CN" dirty="0" smtClean="0"/>
              <a:t> ∩B)=P(A) P(B)</a:t>
            </a:r>
            <a:endParaRPr lang="en-US" altLang="zh-CN" dirty="0" smtClean="0">
              <a:latin typeface="华文新魏" panose="02010800040101010101" pitchFamily="2" charset="-122"/>
            </a:endParaRPr>
          </a:p>
          <a:p>
            <a:pPr lvl="1" algn="just" eaLnBrk="1" hangingPunct="1">
              <a:spcBef>
                <a:spcPct val="35000"/>
              </a:spcBef>
            </a:pPr>
            <a:r>
              <a:rPr lang="zh-CN" altLang="en-US" dirty="0" smtClean="0">
                <a:latin typeface="华文新魏" panose="02010800040101010101" pitchFamily="2" charset="-122"/>
              </a:rPr>
              <a:t>全概率</a:t>
            </a:r>
            <a:endParaRPr lang="en-US" altLang="zh-CN" dirty="0"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dirty="0" smtClean="0"/>
              <a:t>  </a:t>
            </a:r>
            <a:endParaRPr lang="en-US" altLang="zh-CN" dirty="0" smtClean="0">
              <a:latin typeface="华文新魏" panose="02010800040101010101" pitchFamily="2" charset="-122"/>
            </a:endParaRPr>
          </a:p>
          <a:p>
            <a:pPr lvl="1" algn="just" eaLnBrk="1" hangingPunct="1">
              <a:spcBef>
                <a:spcPct val="35000"/>
              </a:spcBef>
            </a:pPr>
            <a:r>
              <a:rPr lang="zh-CN" altLang="en-US" dirty="0" smtClean="0">
                <a:latin typeface="华文新魏" panose="02010800040101010101" pitchFamily="2" charset="-122"/>
              </a:rPr>
              <a:t>贝叶斯公式</a:t>
            </a:r>
            <a:endParaRPr lang="en-US" altLang="zh-CN" dirty="0" smtClean="0">
              <a:latin typeface="华文新魏" panose="02010800040101010101" pitchFamily="2" charset="-122"/>
            </a:endParaRPr>
          </a:p>
          <a:p>
            <a:pPr lvl="1" algn="just" eaLnBrk="1" hangingPunct="1">
              <a:spcBef>
                <a:spcPct val="35000"/>
              </a:spcBef>
            </a:pPr>
            <a:endParaRPr lang="en-US" altLang="zh-CN" dirty="0" smtClean="0">
              <a:latin typeface="华文新魏" panose="02010800040101010101" pitchFamily="2" charset="-122"/>
            </a:endParaRPr>
          </a:p>
          <a:p>
            <a:pPr lvl="1" algn="just" eaLnBrk="1" hangingPunct="1">
              <a:spcBef>
                <a:spcPct val="35000"/>
              </a:spcBef>
              <a:buFont typeface="Wingdings" panose="05000000000000000000" pitchFamily="2" charset="2"/>
              <a:buNone/>
            </a:pPr>
            <a:endParaRPr lang="zh-CN" altLang="en-US" dirty="0" smtClean="0">
              <a:latin typeface="华文新魏" panose="02010800040101010101" pitchFamily="2" charset="-122"/>
            </a:endParaRPr>
          </a:p>
        </p:txBody>
      </p:sp>
      <p:graphicFrame>
        <p:nvGraphicFramePr>
          <p:cNvPr id="121862" name="Object 4"/>
          <p:cNvGraphicFramePr>
            <a:graphicFrameLocks noChangeAspect="1"/>
          </p:cNvGraphicFramePr>
          <p:nvPr>
            <p:extLst>
              <p:ext uri="{D42A27DB-BD31-4B8C-83A1-F6EECF244321}">
                <p14:modId xmlns:p14="http://schemas.microsoft.com/office/powerpoint/2010/main" val="1256202104"/>
              </p:ext>
            </p:extLst>
          </p:nvPr>
        </p:nvGraphicFramePr>
        <p:xfrm>
          <a:off x="3506094" y="4293096"/>
          <a:ext cx="5450032" cy="1008112"/>
        </p:xfrm>
        <a:graphic>
          <a:graphicData uri="http://schemas.openxmlformats.org/presentationml/2006/ole">
            <mc:AlternateContent xmlns:mc="http://schemas.openxmlformats.org/markup-compatibility/2006">
              <mc:Choice xmlns:v="urn:schemas-microsoft-com:vml" Requires="v">
                <p:oleObj spid="_x0000_s49178" name="Equation" r:id="rId6" imgW="2489200" imgH="647700" progId="Equation.3">
                  <p:embed/>
                </p:oleObj>
              </mc:Choice>
              <mc:Fallback>
                <p:oleObj name="Equation" r:id="rId6" imgW="2489200" imgH="647700" progId="Equation.3">
                  <p:embed/>
                  <p:pic>
                    <p:nvPicPr>
                      <p:cNvPr id="12186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094" y="4293096"/>
                        <a:ext cx="5450032" cy="1008112"/>
                      </a:xfrm>
                      <a:prstGeom prst="rect">
                        <a:avLst/>
                      </a:prstGeom>
                      <a:noFill/>
                      <a:ln>
                        <a:noFill/>
                      </a:ln>
                      <a:effectLst/>
                      <a:extLst/>
                    </p:spPr>
                  </p:pic>
                </p:oleObj>
              </mc:Fallback>
            </mc:AlternateContent>
          </a:graphicData>
        </a:graphic>
      </p:graphicFrame>
      <p:sp>
        <p:nvSpPr>
          <p:cNvPr id="121863" name="Rectangle 7"/>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graphicFrame>
        <p:nvGraphicFramePr>
          <p:cNvPr id="121864" name="Object 6"/>
          <p:cNvGraphicFramePr>
            <a:graphicFrameLocks noChangeAspect="1"/>
          </p:cNvGraphicFramePr>
          <p:nvPr>
            <p:extLst>
              <p:ext uri="{D42A27DB-BD31-4B8C-83A1-F6EECF244321}">
                <p14:modId xmlns:p14="http://schemas.microsoft.com/office/powerpoint/2010/main" val="3873901284"/>
              </p:ext>
            </p:extLst>
          </p:nvPr>
        </p:nvGraphicFramePr>
        <p:xfrm>
          <a:off x="3547621" y="3434898"/>
          <a:ext cx="2858232" cy="642438"/>
        </p:xfrm>
        <a:graphic>
          <a:graphicData uri="http://schemas.openxmlformats.org/presentationml/2006/ole">
            <mc:AlternateContent xmlns:mc="http://schemas.openxmlformats.org/markup-compatibility/2006">
              <mc:Choice xmlns:v="urn:schemas-microsoft-com:vml" Requires="v">
                <p:oleObj spid="_x0000_s49179" name="公式" r:id="rId8" imgW="1574800" imgH="431800" progId="Equation.3">
                  <p:embed/>
                </p:oleObj>
              </mc:Choice>
              <mc:Fallback>
                <p:oleObj name="公式" r:id="rId8" imgW="1574800" imgH="431800" progId="Equation.3">
                  <p:embed/>
                  <p:pic>
                    <p:nvPicPr>
                      <p:cNvPr id="12186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621" y="3434898"/>
                        <a:ext cx="2858232" cy="642438"/>
                      </a:xfrm>
                      <a:prstGeom prst="rect">
                        <a:avLst/>
                      </a:prstGeom>
                      <a:noFill/>
                      <a:ln>
                        <a:noFill/>
                      </a:ln>
                      <a:extLst/>
                    </p:spPr>
                  </p:pic>
                </p:oleObj>
              </mc:Fallback>
            </mc:AlternateContent>
          </a:graphicData>
        </a:graphic>
      </p:graphicFrame>
      <p:sp>
        <p:nvSpPr>
          <p:cNvPr id="11"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4.2 </a:t>
            </a:r>
            <a:r>
              <a:rPr lang="zh-CN" altLang="en-US" sz="3600" dirty="0" smtClean="0">
                <a:solidFill>
                  <a:schemeClr val="bg1"/>
                </a:solidFill>
                <a:latin typeface="Times New Roman" panose="02020603050405020304" pitchFamily="18" charset="0"/>
                <a:ea typeface="黑体" panose="02010609060101010101" pitchFamily="2" charset="-122"/>
              </a:rPr>
              <a:t>概率方法</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3140821185"/>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CF9F26-3031-4605-9491-7716F3112C20}"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28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04372F-1DC9-4CCE-A0AA-DFC8C509EF1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a:latin typeface="Tahoma" panose="020B0604030504040204" pitchFamily="34" charset="0"/>
              <a:ea typeface="宋体" panose="02010600030101010101" pitchFamily="2" charset="-122"/>
            </a:endParaRPr>
          </a:p>
        </p:txBody>
      </p:sp>
      <p:sp>
        <p:nvSpPr>
          <p:cNvPr id="122885" name="Rectangle 3"/>
          <p:cNvSpPr>
            <a:spLocks noGrp="1" noChangeArrowheads="1"/>
          </p:cNvSpPr>
          <p:nvPr>
            <p:ph type="body" idx="1"/>
          </p:nvPr>
        </p:nvSpPr>
        <p:spPr>
          <a:xfrm>
            <a:off x="911424" y="1075530"/>
            <a:ext cx="10585176" cy="5280819"/>
          </a:xfrm>
        </p:spPr>
        <p:txBody>
          <a:bodyPr/>
          <a:lstStyle/>
          <a:p>
            <a:pPr eaLnBrk="1" hangingPunct="1"/>
            <a:r>
              <a:rPr lang="zh-CN" altLang="en-US" dirty="0" smtClean="0"/>
              <a:t>概述</a:t>
            </a:r>
          </a:p>
          <a:p>
            <a:pPr lvl="1" eaLnBrk="1" hangingPunct="1"/>
            <a:r>
              <a:rPr lang="zh-CN" altLang="en-US" dirty="0" smtClean="0">
                <a:latin typeface="华文新魏" panose="02010800040101010101" pitchFamily="2" charset="-122"/>
              </a:rPr>
              <a:t>在</a:t>
            </a:r>
            <a:r>
              <a:rPr lang="en-US" altLang="zh-CN" dirty="0" smtClean="0">
                <a:latin typeface="华文新魏" panose="02010800040101010101" pitchFamily="2" charset="-122"/>
              </a:rPr>
              <a:t>Prospector</a:t>
            </a:r>
            <a:r>
              <a:rPr lang="zh-CN" altLang="en-US" dirty="0" smtClean="0">
                <a:latin typeface="华文新魏" panose="02010800040101010101" pitchFamily="2" charset="-122"/>
              </a:rPr>
              <a:t>的探矿系统的研究过程中提出的。 </a:t>
            </a:r>
          </a:p>
          <a:p>
            <a:pPr lvl="1" eaLnBrk="1" hangingPunct="1">
              <a:buFont typeface="Wingdings" panose="05000000000000000000" pitchFamily="2" charset="2"/>
              <a:buNone/>
            </a:pPr>
            <a:r>
              <a:rPr lang="zh-CN" altLang="en-US" dirty="0" smtClean="0">
                <a:latin typeface="华文新魏" panose="02010800040101010101" pitchFamily="2" charset="-122"/>
              </a:rPr>
              <a:t>	原有贝叶斯公式只考虑</a:t>
            </a:r>
            <a:r>
              <a:rPr lang="en-US" altLang="zh-CN" dirty="0" smtClean="0"/>
              <a:t>A</a:t>
            </a:r>
            <a:r>
              <a:rPr lang="zh-CN" altLang="en-US" dirty="0" smtClean="0">
                <a:latin typeface="华文新魏" panose="02010800040101010101" pitchFamily="2" charset="-122"/>
              </a:rPr>
              <a:t>出现对</a:t>
            </a:r>
            <a:r>
              <a:rPr lang="en-US" altLang="zh-CN" dirty="0" smtClean="0"/>
              <a:t>B</a:t>
            </a:r>
            <a:r>
              <a:rPr lang="zh-CN" altLang="en-US" dirty="0" smtClean="0">
                <a:latin typeface="华文新魏" panose="02010800040101010101" pitchFamily="2" charset="-122"/>
              </a:rPr>
              <a:t>的影响，没有考虑</a:t>
            </a:r>
            <a:r>
              <a:rPr lang="en-US" altLang="zh-CN" dirty="0" smtClean="0">
                <a:latin typeface="华文新魏" panose="02010800040101010101" pitchFamily="2" charset="-122"/>
              </a:rPr>
              <a:t>A</a:t>
            </a:r>
            <a:r>
              <a:rPr lang="zh-CN" altLang="en-US" dirty="0" smtClean="0">
                <a:latin typeface="华文新魏" panose="02010800040101010101" pitchFamily="2" charset="-122"/>
              </a:rPr>
              <a:t>不出现的影响。 </a:t>
            </a:r>
          </a:p>
          <a:p>
            <a:pPr lvl="1" eaLnBrk="1" hangingPunct="1"/>
            <a:r>
              <a:rPr lang="zh-CN" altLang="en-US" dirty="0" smtClean="0">
                <a:latin typeface="华文新魏" panose="02010800040101010101" pitchFamily="2" charset="-122"/>
              </a:rPr>
              <a:t>贝叶斯规则：</a:t>
            </a:r>
          </a:p>
          <a:p>
            <a:pPr lvl="1" eaLnBrk="1" hangingPunct="1">
              <a:spcBef>
                <a:spcPct val="60000"/>
              </a:spcBef>
              <a:buFont typeface="Wingdings" panose="05000000000000000000" pitchFamily="2" charset="2"/>
              <a:buNone/>
            </a:pPr>
            <a:r>
              <a:rPr lang="zh-CN" altLang="en-US" dirty="0" smtClean="0">
                <a:latin typeface="华文新魏" panose="02010800040101010101" pitchFamily="2" charset="-122"/>
              </a:rPr>
              <a:t>当</a:t>
            </a:r>
            <a:r>
              <a:rPr lang="en-US" altLang="zh-CN" dirty="0" smtClean="0"/>
              <a:t>B</a:t>
            </a:r>
            <a:r>
              <a:rPr lang="zh-CN" altLang="en-US" dirty="0" smtClean="0">
                <a:latin typeface="华文新魏" panose="02010800040101010101" pitchFamily="2" charset="-122"/>
              </a:rPr>
              <a:t>为</a:t>
            </a:r>
            <a:r>
              <a:rPr lang="en-US" altLang="zh-CN" dirty="0" smtClean="0"/>
              <a:t>n</a:t>
            </a:r>
            <a:r>
              <a:rPr lang="zh-CN" altLang="en-US" dirty="0" smtClean="0"/>
              <a:t>个</a:t>
            </a:r>
            <a:r>
              <a:rPr lang="zh-CN" altLang="en-US" dirty="0" smtClean="0">
                <a:latin typeface="华文新魏" panose="02010800040101010101" pitchFamily="2" charset="-122"/>
              </a:rPr>
              <a:t>互不相容事件的集合时，贝叶斯公式可写为： </a:t>
            </a:r>
          </a:p>
        </p:txBody>
      </p:sp>
      <p:grpSp>
        <p:nvGrpSpPr>
          <p:cNvPr id="122886" name="Group 4"/>
          <p:cNvGrpSpPr>
            <a:grpSpLocks/>
          </p:cNvGrpSpPr>
          <p:nvPr/>
        </p:nvGrpSpPr>
        <p:grpSpPr bwMode="auto">
          <a:xfrm>
            <a:off x="2495600" y="3429000"/>
            <a:ext cx="4953000" cy="2401888"/>
            <a:chOff x="1680" y="2304"/>
            <a:chExt cx="3120" cy="1513"/>
          </a:xfrm>
        </p:grpSpPr>
        <p:graphicFrame>
          <p:nvGraphicFramePr>
            <p:cNvPr id="122887" name="Object 5"/>
            <p:cNvGraphicFramePr>
              <a:graphicFrameLocks noChangeAspect="1"/>
            </p:cNvGraphicFramePr>
            <p:nvPr/>
          </p:nvGraphicFramePr>
          <p:xfrm>
            <a:off x="2544" y="2304"/>
            <a:ext cx="1824" cy="480"/>
          </p:xfrm>
          <a:graphic>
            <a:graphicData uri="http://schemas.openxmlformats.org/presentationml/2006/ole">
              <mc:AlternateContent xmlns:mc="http://schemas.openxmlformats.org/markup-compatibility/2006">
                <mc:Choice xmlns:v="urn:schemas-microsoft-com:vml" Requires="v">
                  <p:oleObj spid="_x0000_s50217" name="Equation" r:id="rId6" imgW="1473200" imgH="419100" progId="Equation.3">
                    <p:embed/>
                  </p:oleObj>
                </mc:Choice>
                <mc:Fallback>
                  <p:oleObj name="Equation" r:id="rId6" imgW="1473200" imgH="419100" progId="Equation.3">
                    <p:embed/>
                    <p:pic>
                      <p:nvPicPr>
                        <p:cNvPr id="12288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2304"/>
                          <a:ext cx="18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8" name="Object 6"/>
            <p:cNvGraphicFramePr>
              <a:graphicFrameLocks noChangeAspect="1"/>
            </p:cNvGraphicFramePr>
            <p:nvPr/>
          </p:nvGraphicFramePr>
          <p:xfrm>
            <a:off x="1680" y="3024"/>
            <a:ext cx="2208" cy="793"/>
          </p:xfrm>
          <a:graphic>
            <a:graphicData uri="http://schemas.openxmlformats.org/presentationml/2006/ole">
              <mc:AlternateContent xmlns:mc="http://schemas.openxmlformats.org/markup-compatibility/2006">
                <mc:Choice xmlns:v="urn:schemas-microsoft-com:vml" Requires="v">
                  <p:oleObj spid="_x0000_s50218" name="Equation" r:id="rId8" imgW="1803400" imgH="647700" progId="Equation.3">
                    <p:embed/>
                  </p:oleObj>
                </mc:Choice>
                <mc:Fallback>
                  <p:oleObj name="Equation" r:id="rId8" imgW="1803400" imgH="647700" progId="Equation.3">
                    <p:embed/>
                    <p:pic>
                      <p:nvPicPr>
                        <p:cNvPr id="12288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3024"/>
                          <a:ext cx="2208" cy="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9" name="Object 7"/>
            <p:cNvGraphicFramePr>
              <a:graphicFrameLocks noChangeAspect="1"/>
            </p:cNvGraphicFramePr>
            <p:nvPr/>
          </p:nvGraphicFramePr>
          <p:xfrm>
            <a:off x="4128" y="3168"/>
            <a:ext cx="672" cy="203"/>
          </p:xfrm>
          <a:graphic>
            <a:graphicData uri="http://schemas.openxmlformats.org/presentationml/2006/ole">
              <mc:AlternateContent xmlns:mc="http://schemas.openxmlformats.org/markup-compatibility/2006">
                <mc:Choice xmlns:v="urn:schemas-microsoft-com:vml" Requires="v">
                  <p:oleObj spid="_x0000_s50219" name="Equation" r:id="rId10" imgW="545626" imgH="164957" progId="Equation.3">
                    <p:embed/>
                  </p:oleObj>
                </mc:Choice>
                <mc:Fallback>
                  <p:oleObj name="Equation" r:id="rId10" imgW="545626" imgH="164957" progId="Equation.3">
                    <p:embed/>
                    <p:pic>
                      <p:nvPicPr>
                        <p:cNvPr id="12288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3168"/>
                          <a:ext cx="6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340328125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97D212-0B68-4B03-B666-4B9559CC6D76}"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13A7A8-8B10-4CFB-9F08-28BAA27C294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a:latin typeface="Tahoma" panose="020B0604030504040204" pitchFamily="34" charset="0"/>
              <a:ea typeface="宋体" panose="02010600030101010101" pitchFamily="2" charset="-122"/>
            </a:endParaRPr>
          </a:p>
        </p:txBody>
      </p:sp>
      <p:sp>
        <p:nvSpPr>
          <p:cNvPr id="123909" name="Rectangle 3"/>
          <p:cNvSpPr>
            <a:spLocks noGrp="1" noChangeArrowheads="1"/>
          </p:cNvSpPr>
          <p:nvPr>
            <p:ph type="body" idx="1"/>
          </p:nvPr>
        </p:nvSpPr>
        <p:spPr>
          <a:xfrm>
            <a:off x="767408" y="1228025"/>
            <a:ext cx="10515600" cy="4351338"/>
          </a:xfrm>
        </p:spPr>
        <p:txBody>
          <a:bodyPr/>
          <a:lstStyle/>
          <a:p>
            <a:pPr eaLnBrk="1" hangingPunct="1"/>
            <a:r>
              <a:rPr lang="zh-CN" altLang="en-US" dirty="0" smtClean="0"/>
              <a:t>思路</a:t>
            </a:r>
          </a:p>
          <a:p>
            <a:pPr lvl="1" eaLnBrk="1" hangingPunct="1"/>
            <a:r>
              <a:rPr lang="zh-CN" altLang="en-US" dirty="0" smtClean="0">
                <a:latin typeface="华文新魏" panose="02010800040101010101" pitchFamily="2" charset="-122"/>
              </a:rPr>
              <a:t>先定好应该怎么办，再凑公式。主要是避开</a:t>
            </a:r>
            <a:r>
              <a:rPr lang="en-US" altLang="zh-CN" dirty="0" smtClean="0"/>
              <a:t>P(A| B)</a:t>
            </a:r>
            <a:r>
              <a:rPr lang="zh-CN" altLang="en-US" dirty="0" smtClean="0">
                <a:latin typeface="华文新魏" panose="02010800040101010101" pitchFamily="2" charset="-122"/>
              </a:rPr>
              <a:t>的计算。 </a:t>
            </a:r>
          </a:p>
          <a:p>
            <a:pPr eaLnBrk="1" hangingPunct="1"/>
            <a:r>
              <a:rPr lang="zh-CN" altLang="en-US" dirty="0" smtClean="0">
                <a:latin typeface="华文新魏" panose="02010800040101010101" pitchFamily="2" charset="-122"/>
              </a:rPr>
              <a:t>规则的不确定性</a:t>
            </a:r>
          </a:p>
          <a:p>
            <a:pPr lvl="1" eaLnBrk="1" hangingPunct="1"/>
            <a:r>
              <a:rPr lang="zh-CN" altLang="en-US" dirty="0" smtClean="0">
                <a:latin typeface="华文新魏" panose="02010800040101010101" pitchFamily="2" charset="-122"/>
              </a:rPr>
              <a:t>定义：</a:t>
            </a:r>
          </a:p>
          <a:p>
            <a:pPr lvl="1" eaLnBrk="1" hangingPunct="1">
              <a:buFont typeface="Wingdings" panose="05000000000000000000" pitchFamily="2" charset="2"/>
              <a:buNone/>
            </a:pPr>
            <a:r>
              <a:rPr lang="zh-CN" altLang="en-US" dirty="0" smtClean="0">
                <a:latin typeface="华文新魏" panose="02010800040101010101" pitchFamily="2" charset="-122"/>
              </a:rPr>
              <a:t>	</a:t>
            </a:r>
          </a:p>
        </p:txBody>
      </p:sp>
      <p:graphicFrame>
        <p:nvGraphicFramePr>
          <p:cNvPr id="123910" name="Object 4"/>
          <p:cNvGraphicFramePr>
            <a:graphicFrameLocks noChangeAspect="1"/>
          </p:cNvGraphicFramePr>
          <p:nvPr>
            <p:extLst>
              <p:ext uri="{D42A27DB-BD31-4B8C-83A1-F6EECF244321}">
                <p14:modId xmlns:p14="http://schemas.microsoft.com/office/powerpoint/2010/main" val="947241229"/>
              </p:ext>
            </p:extLst>
          </p:nvPr>
        </p:nvGraphicFramePr>
        <p:xfrm>
          <a:off x="2705100" y="2994912"/>
          <a:ext cx="1905000" cy="817563"/>
        </p:xfrm>
        <a:graphic>
          <a:graphicData uri="http://schemas.openxmlformats.org/presentationml/2006/ole">
            <mc:AlternateContent xmlns:mc="http://schemas.openxmlformats.org/markup-compatibility/2006">
              <mc:Choice xmlns:v="urn:schemas-microsoft-com:vml" Requires="v">
                <p:oleObj spid="_x0000_s51215" name="Equation" r:id="rId6" imgW="977900" imgH="419100" progId="Equation.3">
                  <p:embed/>
                </p:oleObj>
              </mc:Choice>
              <mc:Fallback>
                <p:oleObj name="Equation" r:id="rId6" imgW="977900" imgH="419100" progId="Equation.3">
                  <p:embed/>
                  <p:pic>
                    <p:nvPicPr>
                      <p:cNvPr id="12391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100" y="2994912"/>
                        <a:ext cx="19050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Text Box 5"/>
          <p:cNvSpPr txBox="1">
            <a:spLocks noChangeArrowheads="1"/>
          </p:cNvSpPr>
          <p:nvPr/>
        </p:nvSpPr>
        <p:spPr bwMode="auto">
          <a:xfrm>
            <a:off x="1257300" y="4419811"/>
            <a:ext cx="721496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华文新魏" panose="02010800040101010101" pitchFamily="2" charset="-122"/>
              </a:rPr>
              <a:t>表示</a:t>
            </a:r>
            <a:r>
              <a:rPr lang="en-US" altLang="zh-CN" sz="2400" dirty="0">
                <a:latin typeface="华文新魏" panose="02010800040101010101" pitchFamily="2" charset="-122"/>
              </a:rPr>
              <a:t>A</a:t>
            </a:r>
            <a:r>
              <a:rPr lang="zh-CN" altLang="en-US" sz="2400" dirty="0">
                <a:latin typeface="华文新魏" panose="02010800040101010101" pitchFamily="2" charset="-122"/>
              </a:rPr>
              <a:t>为真时，对</a:t>
            </a:r>
            <a:r>
              <a:rPr lang="en-US" altLang="zh-CN" sz="2400" dirty="0">
                <a:latin typeface="华文新魏" panose="02010800040101010101" pitchFamily="2" charset="-122"/>
              </a:rPr>
              <a:t>B</a:t>
            </a:r>
            <a:r>
              <a:rPr lang="zh-CN" altLang="en-US" sz="2400" dirty="0">
                <a:latin typeface="华文新魏" panose="02010800040101010101" pitchFamily="2" charset="-122"/>
              </a:rPr>
              <a:t>的影响。（规则成立的充分性）</a:t>
            </a:r>
          </a:p>
        </p:txBody>
      </p:sp>
      <p:sp>
        <p:nvSpPr>
          <p:cNvPr id="10"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293879730"/>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E127FB-CFFD-46C3-932D-5BA532988285}"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DDB1AB-74E2-4D4D-8DB0-EC1FF08C89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a:latin typeface="Tahoma" panose="020B0604030504040204" pitchFamily="34" charset="0"/>
              <a:ea typeface="宋体" panose="02010600030101010101" pitchFamily="2" charset="-122"/>
            </a:endParaRPr>
          </a:p>
        </p:txBody>
      </p:sp>
      <p:sp>
        <p:nvSpPr>
          <p:cNvPr id="124933" name="Rectangle 3"/>
          <p:cNvSpPr>
            <a:spLocks noGrp="1" noChangeArrowheads="1"/>
          </p:cNvSpPr>
          <p:nvPr>
            <p:ph type="body" idx="1"/>
          </p:nvPr>
        </p:nvSpPr>
        <p:spPr>
          <a:xfrm>
            <a:off x="695400" y="2609850"/>
            <a:ext cx="10515600" cy="4351338"/>
          </a:xfrm>
        </p:spPr>
        <p:txBody>
          <a:bodyPr/>
          <a:lstStyle/>
          <a:p>
            <a:pPr eaLnBrk="1" hangingPunct="1">
              <a:buFont typeface="Wingdings" panose="05000000000000000000" pitchFamily="2" charset="2"/>
              <a:buNone/>
            </a:pPr>
            <a:r>
              <a:rPr lang="en-US" altLang="zh-CN" dirty="0" smtClean="0">
                <a:latin typeface="华文新魏" panose="02010800040101010101" pitchFamily="2" charset="-122"/>
              </a:rPr>
              <a:t>   </a:t>
            </a:r>
          </a:p>
        </p:txBody>
      </p:sp>
      <p:graphicFrame>
        <p:nvGraphicFramePr>
          <p:cNvPr id="124934" name="Object 4"/>
          <p:cNvGraphicFramePr>
            <a:graphicFrameLocks noChangeAspect="1"/>
          </p:cNvGraphicFramePr>
          <p:nvPr>
            <p:extLst>
              <p:ext uri="{D42A27DB-BD31-4B8C-83A1-F6EECF244321}">
                <p14:modId xmlns:p14="http://schemas.microsoft.com/office/powerpoint/2010/main" val="2821651612"/>
              </p:ext>
            </p:extLst>
          </p:nvPr>
        </p:nvGraphicFramePr>
        <p:xfrm>
          <a:off x="1847528" y="1299356"/>
          <a:ext cx="2201862" cy="817563"/>
        </p:xfrm>
        <a:graphic>
          <a:graphicData uri="http://schemas.openxmlformats.org/presentationml/2006/ole">
            <mc:AlternateContent xmlns:mc="http://schemas.openxmlformats.org/markup-compatibility/2006">
              <mc:Choice xmlns:v="urn:schemas-microsoft-com:vml" Requires="v">
                <p:oleObj spid="_x0000_s52252" name="Equation" r:id="rId6" imgW="1130300" imgH="419100" progId="Equation.3">
                  <p:embed/>
                </p:oleObj>
              </mc:Choice>
              <mc:Fallback>
                <p:oleObj name="Equation" r:id="rId6" imgW="1130300" imgH="419100" progId="Equation.3">
                  <p:embed/>
                  <p:pic>
                    <p:nvPicPr>
                      <p:cNvPr id="12493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7528" y="1299356"/>
                        <a:ext cx="2201862"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5" name="Text Box 5"/>
          <p:cNvSpPr txBox="1">
            <a:spLocks noChangeArrowheads="1"/>
          </p:cNvSpPr>
          <p:nvPr/>
        </p:nvSpPr>
        <p:spPr bwMode="auto">
          <a:xfrm>
            <a:off x="1587384" y="2195171"/>
            <a:ext cx="693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华文新魏" panose="02010800040101010101" pitchFamily="2" charset="-122"/>
              </a:rPr>
              <a:t>表示</a:t>
            </a:r>
            <a:r>
              <a:rPr lang="en-US" altLang="zh-CN" sz="2400" dirty="0">
                <a:latin typeface="Times New Roman" panose="02020603050405020304" pitchFamily="18" charset="0"/>
              </a:rPr>
              <a:t>A</a:t>
            </a:r>
            <a:r>
              <a:rPr lang="zh-CN" altLang="en-US" sz="2400" dirty="0">
                <a:latin typeface="华文新魏" panose="02010800040101010101" pitchFamily="2" charset="-122"/>
              </a:rPr>
              <a:t>为假时，对</a:t>
            </a:r>
            <a:r>
              <a:rPr lang="en-US" altLang="zh-CN" sz="2400" dirty="0">
                <a:latin typeface="Times New Roman" panose="02020603050405020304" pitchFamily="18" charset="0"/>
              </a:rPr>
              <a:t>B</a:t>
            </a:r>
            <a:r>
              <a:rPr lang="zh-CN" altLang="en-US" sz="2400" dirty="0">
                <a:latin typeface="华文新魏" panose="02010800040101010101" pitchFamily="2" charset="-122"/>
              </a:rPr>
              <a:t>的影响。（规则成立的必要性）</a:t>
            </a:r>
          </a:p>
          <a:p>
            <a:pPr eaLnBrk="1" hangingPunct="1">
              <a:spcBef>
                <a:spcPct val="50000"/>
              </a:spcBef>
              <a:buClrTx/>
              <a:buSzTx/>
              <a:buFont typeface="Wingdings" panose="05000000000000000000" pitchFamily="2" charset="2"/>
              <a:buNone/>
            </a:pPr>
            <a:r>
              <a:rPr lang="zh-CN" altLang="en-US" sz="2400" dirty="0">
                <a:latin typeface="华文新魏" panose="02010800040101010101" pitchFamily="2" charset="-122"/>
              </a:rPr>
              <a:t> （确定性理论中没有考虑这点）</a:t>
            </a:r>
          </a:p>
        </p:txBody>
      </p:sp>
      <p:pic>
        <p:nvPicPr>
          <p:cNvPr id="124936" name="Picture 6" descr="BD1457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390" y="1604155"/>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7" descr="BD1457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390" y="3585355"/>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938" name="Object 8"/>
          <p:cNvGraphicFramePr>
            <a:graphicFrameLocks noChangeAspect="1"/>
          </p:cNvGraphicFramePr>
          <p:nvPr>
            <p:extLst>
              <p:ext uri="{D42A27DB-BD31-4B8C-83A1-F6EECF244321}">
                <p14:modId xmlns:p14="http://schemas.microsoft.com/office/powerpoint/2010/main" val="3223387475"/>
              </p:ext>
            </p:extLst>
          </p:nvPr>
        </p:nvGraphicFramePr>
        <p:xfrm>
          <a:off x="1839591" y="4042556"/>
          <a:ext cx="1928813" cy="817563"/>
        </p:xfrm>
        <a:graphic>
          <a:graphicData uri="http://schemas.openxmlformats.org/presentationml/2006/ole">
            <mc:AlternateContent xmlns:mc="http://schemas.openxmlformats.org/markup-compatibility/2006">
              <mc:Choice xmlns:v="urn:schemas-microsoft-com:vml" Requires="v">
                <p:oleObj spid="_x0000_s52253" name="Equation" r:id="rId9" imgW="990600" imgH="419100" progId="Equation.3">
                  <p:embed/>
                </p:oleObj>
              </mc:Choice>
              <mc:Fallback>
                <p:oleObj name="Equation" r:id="rId9" imgW="990600" imgH="419100" progId="Equation.3">
                  <p:embed/>
                  <p:pic>
                    <p:nvPicPr>
                      <p:cNvPr id="12493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9591" y="4042556"/>
                        <a:ext cx="1928813"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9" name="Text Box 9"/>
          <p:cNvSpPr txBox="1">
            <a:spLocks noChangeArrowheads="1"/>
          </p:cNvSpPr>
          <p:nvPr/>
        </p:nvSpPr>
        <p:spPr bwMode="auto">
          <a:xfrm>
            <a:off x="1839590" y="343295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rPr>
              <a:t>几率函数</a:t>
            </a:r>
            <a:r>
              <a:rPr lang="en-US" altLang="zh-CN" sz="2400">
                <a:latin typeface="Times New Roman" panose="02020603050405020304" pitchFamily="18" charset="0"/>
              </a:rPr>
              <a:t>O(X)</a:t>
            </a:r>
            <a:endParaRPr lang="en-US" altLang="zh-CN" sz="2400">
              <a:latin typeface="Tahoma" panose="020B0604030504040204" pitchFamily="34" charset="0"/>
            </a:endParaRPr>
          </a:p>
        </p:txBody>
      </p:sp>
      <p:sp>
        <p:nvSpPr>
          <p:cNvPr id="12"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a:solidFill>
                  <a:schemeClr val="bg1"/>
                </a:solidFill>
                <a:ea typeface="华文新魏" panose="02010800040101010101" pitchFamily="2" charset="-122"/>
              </a:rPr>
              <a:t>规则的不确定性</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1870393998"/>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FCC65A-4FEC-4314-8CC5-6C4795EE220C}"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46EEC5-04E6-4E73-A43D-A5AC430DDA4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a:latin typeface="Tahoma" panose="020B0604030504040204" pitchFamily="34" charset="0"/>
              <a:ea typeface="宋体" panose="02010600030101010101" pitchFamily="2" charset="-122"/>
            </a:endParaRPr>
          </a:p>
        </p:txBody>
      </p:sp>
      <p:sp>
        <p:nvSpPr>
          <p:cNvPr id="125957" name="Rectangle 3"/>
          <p:cNvSpPr>
            <a:spLocks noGrp="1" noChangeArrowheads="1"/>
          </p:cNvSpPr>
          <p:nvPr>
            <p:ph type="body" idx="1"/>
          </p:nvPr>
        </p:nvSpPr>
        <p:spPr>
          <a:xfrm>
            <a:off x="695400" y="1312850"/>
            <a:ext cx="10729192" cy="4924462"/>
          </a:xfrm>
        </p:spPr>
        <p:txBody>
          <a:bodyPr/>
          <a:lstStyle/>
          <a:p>
            <a:pPr lvl="1" eaLnBrk="1" hangingPunct="1"/>
            <a:r>
              <a:rPr lang="en-US" altLang="zh-CN" sz="2800"/>
              <a:t>O(X)</a:t>
            </a:r>
            <a:r>
              <a:rPr lang="zh-CN" altLang="en-US" sz="2800"/>
              <a:t>的性质</a:t>
            </a:r>
          </a:p>
          <a:p>
            <a:pPr lvl="2" algn="just" eaLnBrk="1" hangingPunct="1"/>
            <a:r>
              <a:rPr lang="en-US" altLang="zh-CN" sz="2400">
                <a:ea typeface="宋体" panose="02010600030101010101" pitchFamily="2" charset="-122"/>
              </a:rPr>
              <a:t>P(X) = 0</a:t>
            </a:r>
            <a:r>
              <a:rPr lang="zh-CN" altLang="en-US" sz="2400"/>
              <a:t>时</a:t>
            </a:r>
            <a:r>
              <a:rPr lang="en-US" altLang="zh-CN" sz="2400">
                <a:ea typeface="宋体" panose="02010600030101010101" pitchFamily="2" charset="-122"/>
              </a:rPr>
              <a:t>,     O(X) = 0	</a:t>
            </a:r>
            <a:r>
              <a:rPr lang="zh-CN" altLang="en-US" sz="2400">
                <a:latin typeface="华文新魏" panose="02010800040101010101" pitchFamily="2" charset="-122"/>
              </a:rPr>
              <a:t>假</a:t>
            </a:r>
          </a:p>
          <a:p>
            <a:pPr lvl="2" algn="just" eaLnBrk="1" hangingPunct="1"/>
            <a:r>
              <a:rPr lang="en-US" altLang="zh-CN" sz="2400">
                <a:ea typeface="宋体" panose="02010600030101010101" pitchFamily="2" charset="-122"/>
              </a:rPr>
              <a:t>P(X) = 0.5</a:t>
            </a:r>
            <a:r>
              <a:rPr lang="zh-CN" altLang="en-US" sz="2400"/>
              <a:t>时</a:t>
            </a:r>
            <a:r>
              <a:rPr lang="en-US" altLang="zh-CN" sz="2400">
                <a:ea typeface="宋体" panose="02010600030101010101" pitchFamily="2" charset="-122"/>
              </a:rPr>
              <a:t>,  O(X) = 1</a:t>
            </a:r>
          </a:p>
          <a:p>
            <a:pPr lvl="2" algn="just" eaLnBrk="1" hangingPunct="1"/>
            <a:r>
              <a:rPr lang="en-US" altLang="zh-CN" sz="2400">
                <a:ea typeface="宋体" panose="02010600030101010101" pitchFamily="2" charset="-122"/>
              </a:rPr>
              <a:t>P(X) = 1</a:t>
            </a:r>
            <a:r>
              <a:rPr lang="zh-CN" altLang="en-US" sz="2400"/>
              <a:t>时</a:t>
            </a:r>
            <a:r>
              <a:rPr lang="en-US" altLang="zh-CN" sz="2400">
                <a:ea typeface="宋体" panose="02010600030101010101" pitchFamily="2" charset="-122"/>
              </a:rPr>
              <a:t>,     O(X) = ∞	</a:t>
            </a:r>
            <a:r>
              <a:rPr lang="zh-CN" altLang="en-US" sz="2400"/>
              <a:t>真</a:t>
            </a:r>
          </a:p>
          <a:p>
            <a:pPr lvl="1" algn="just" eaLnBrk="1" hangingPunct="1">
              <a:spcBef>
                <a:spcPct val="50000"/>
              </a:spcBef>
            </a:pPr>
            <a:r>
              <a:rPr lang="en-US" altLang="zh-CN" sz="2800"/>
              <a:t>O(X)</a:t>
            </a:r>
            <a:r>
              <a:rPr lang="zh-CN" altLang="en-US" sz="2800"/>
              <a:t>与</a:t>
            </a:r>
            <a:r>
              <a:rPr lang="en-US" altLang="zh-CN" sz="2800"/>
              <a:t>LN</a:t>
            </a:r>
            <a:r>
              <a:rPr lang="zh-CN" altLang="en-US" sz="2800"/>
              <a:t>，</a:t>
            </a:r>
            <a:r>
              <a:rPr lang="en-US" altLang="zh-CN" sz="2800"/>
              <a:t>LS</a:t>
            </a:r>
            <a:r>
              <a:rPr lang="zh-CN" altLang="en-US" sz="2800"/>
              <a:t>的关系</a:t>
            </a:r>
          </a:p>
          <a:p>
            <a:pPr lvl="2" algn="just" eaLnBrk="1" hangingPunct="1"/>
            <a:r>
              <a:rPr lang="en-US" altLang="zh-CN" sz="2400"/>
              <a:t>O(B|A) = LS </a:t>
            </a:r>
            <a:r>
              <a:rPr lang="en-US" altLang="zh-CN" sz="2400">
                <a:cs typeface="Times New Roman" panose="02020603050405020304" pitchFamily="18" charset="0"/>
              </a:rPr>
              <a:t>• O(B)</a:t>
            </a:r>
          </a:p>
          <a:p>
            <a:pPr lvl="2" algn="just" eaLnBrk="1" hangingPunct="1"/>
            <a:r>
              <a:rPr lang="en-US" altLang="zh-CN" sz="2400"/>
              <a:t>O(B|~A) = LN </a:t>
            </a:r>
            <a:r>
              <a:rPr lang="en-US" altLang="zh-CN" sz="2400">
                <a:cs typeface="Times New Roman" panose="02020603050405020304" pitchFamily="18" charset="0"/>
              </a:rPr>
              <a:t>• O(B)</a:t>
            </a:r>
          </a:p>
          <a:p>
            <a:pPr lvl="2" algn="just" eaLnBrk="1" hangingPunct="1">
              <a:buFont typeface="Wingdings" panose="05000000000000000000" pitchFamily="2" charset="2"/>
              <a:buNone/>
            </a:pPr>
            <a:endParaRPr lang="en-US" altLang="zh-CN" sz="2400"/>
          </a:p>
        </p:txBody>
      </p:sp>
      <p:sp>
        <p:nvSpPr>
          <p:cNvPr id="7"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a:solidFill>
                  <a:schemeClr val="bg1"/>
                </a:solidFill>
                <a:ea typeface="华文新魏" panose="02010800040101010101" pitchFamily="2" charset="-122"/>
              </a:rPr>
              <a:t>规则的不确定性</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77464789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F6BF86-23BF-4ABE-ABEE-E7E3C46E88C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69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EF2774-6D73-4CD5-9AEA-202E248B694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17</a:t>
            </a:fld>
            <a:endParaRPr kumimoji="0" lang="en-US" altLang="zh-CN" sz="1400">
              <a:latin typeface="Tahoma" panose="020B0604030504040204" pitchFamily="34" charset="0"/>
              <a:ea typeface="宋体" panose="02010600030101010101" pitchFamily="2" charset="-122"/>
            </a:endParaRPr>
          </a:p>
        </p:txBody>
      </p:sp>
      <p:graphicFrame>
        <p:nvGraphicFramePr>
          <p:cNvPr id="126981" name="Object 3"/>
          <p:cNvGraphicFramePr>
            <a:graphicFrameLocks noChangeAspect="1"/>
          </p:cNvGraphicFramePr>
          <p:nvPr>
            <p:extLst>
              <p:ext uri="{D42A27DB-BD31-4B8C-83A1-F6EECF244321}">
                <p14:modId xmlns:p14="http://schemas.microsoft.com/office/powerpoint/2010/main" val="3299683648"/>
              </p:ext>
            </p:extLst>
          </p:nvPr>
        </p:nvGraphicFramePr>
        <p:xfrm>
          <a:off x="1559496" y="1556792"/>
          <a:ext cx="6116638" cy="1381125"/>
        </p:xfrm>
        <a:graphic>
          <a:graphicData uri="http://schemas.openxmlformats.org/presentationml/2006/ole">
            <mc:AlternateContent xmlns:mc="http://schemas.openxmlformats.org/markup-compatibility/2006">
              <mc:Choice xmlns:v="urn:schemas-microsoft-com:vml" Requires="v">
                <p:oleObj spid="_x0000_s53276" name="Equation" r:id="rId6" imgW="3149600" imgH="711200" progId="Equation.3">
                  <p:embed/>
                </p:oleObj>
              </mc:Choice>
              <mc:Fallback>
                <p:oleObj name="Equation" r:id="rId6" imgW="3149600" imgH="711200" progId="Equation.3">
                  <p:embed/>
                  <p:pic>
                    <p:nvPicPr>
                      <p:cNvPr id="1269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9496" y="1556792"/>
                        <a:ext cx="6116638"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2" name="Object 4"/>
          <p:cNvGraphicFramePr>
            <a:graphicFrameLocks noChangeAspect="1"/>
          </p:cNvGraphicFramePr>
          <p:nvPr>
            <p:extLst>
              <p:ext uri="{D42A27DB-BD31-4B8C-83A1-F6EECF244321}">
                <p14:modId xmlns:p14="http://schemas.microsoft.com/office/powerpoint/2010/main" val="3586662660"/>
              </p:ext>
            </p:extLst>
          </p:nvPr>
        </p:nvGraphicFramePr>
        <p:xfrm>
          <a:off x="1530921" y="3156992"/>
          <a:ext cx="6705600" cy="1439863"/>
        </p:xfrm>
        <a:graphic>
          <a:graphicData uri="http://schemas.openxmlformats.org/presentationml/2006/ole">
            <mc:AlternateContent xmlns:mc="http://schemas.openxmlformats.org/markup-compatibility/2006">
              <mc:Choice xmlns:v="urn:schemas-microsoft-com:vml" Requires="v">
                <p:oleObj spid="_x0000_s53277" name="Equation" r:id="rId8" imgW="3314700" imgH="711200" progId="Equation.3">
                  <p:embed/>
                </p:oleObj>
              </mc:Choice>
              <mc:Fallback>
                <p:oleObj name="Equation" r:id="rId8" imgW="3314700" imgH="711200" progId="Equation.3">
                  <p:embed/>
                  <p:pic>
                    <p:nvPicPr>
                      <p:cNvPr id="12698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921" y="3156992"/>
                        <a:ext cx="67056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3" name="Text Box 5"/>
          <p:cNvSpPr txBox="1">
            <a:spLocks noChangeArrowheads="1"/>
          </p:cNvSpPr>
          <p:nvPr/>
        </p:nvSpPr>
        <p:spPr bwMode="auto">
          <a:xfrm>
            <a:off x="1759521" y="4909591"/>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a:t>
            </a:r>
            <a:r>
              <a:rPr lang="zh-CN" altLang="en-US" sz="2400" u="sng">
                <a:solidFill>
                  <a:schemeClr val="folHlink"/>
                </a:solidFill>
                <a:latin typeface="华文新魏" panose="02010800040101010101" pitchFamily="2" charset="-122"/>
              </a:rPr>
              <a:t>且必须满足</a:t>
            </a:r>
            <a:r>
              <a:rPr lang="zh-CN" altLang="en-US" sz="2400">
                <a:latin typeface="华文新魏" panose="02010800040101010101" pitchFamily="2" charset="-122"/>
              </a:rPr>
              <a:t>：</a:t>
            </a:r>
          </a:p>
        </p:txBody>
      </p:sp>
      <p:pic>
        <p:nvPicPr>
          <p:cNvPr id="288774" name="Picture 6" descr="MyArro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2121" y="5290591"/>
            <a:ext cx="325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a:solidFill>
                  <a:schemeClr val="bg1"/>
                </a:solidFill>
                <a:ea typeface="华文新魏" panose="02010800040101010101" pitchFamily="2" charset="-122"/>
              </a:rPr>
              <a:t>规则的不确定性</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346797722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88774"/>
                                        </p:tgtEl>
                                        <p:attrNameLst>
                                          <p:attrName>style.visibility</p:attrName>
                                        </p:attrNameLst>
                                      </p:cBhvr>
                                      <p:to>
                                        <p:strVal val="visible"/>
                                      </p:to>
                                    </p:set>
                                    <p:anim calcmode="lin" valueType="num">
                                      <p:cBhvr additive="base">
                                        <p:cTn id="7" dur="500" fill="hold"/>
                                        <p:tgtEl>
                                          <p:spTgt spid="288774"/>
                                        </p:tgtEl>
                                        <p:attrNameLst>
                                          <p:attrName>ppt_x</p:attrName>
                                        </p:attrNameLst>
                                      </p:cBhvr>
                                      <p:tavLst>
                                        <p:tav tm="0">
                                          <p:val>
                                            <p:strVal val="1+#ppt_w/2"/>
                                          </p:val>
                                        </p:tav>
                                        <p:tav tm="100000">
                                          <p:val>
                                            <p:strVal val="#ppt_x"/>
                                          </p:val>
                                        </p:tav>
                                      </p:tavLst>
                                    </p:anim>
                                    <p:anim calcmode="lin" valueType="num">
                                      <p:cBhvr additive="base">
                                        <p:cTn id="8" dur="500" fill="hold"/>
                                        <p:tgtEl>
                                          <p:spTgt spid="288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CC7EB2-3416-4D58-84B4-F69CB237A73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40D216-B9FF-4E83-9FD4-C57D925A1D5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18</a:t>
            </a:fld>
            <a:endParaRPr kumimoji="0" lang="en-US" altLang="zh-CN" sz="1400">
              <a:latin typeface="Tahoma" panose="020B0604030504040204" pitchFamily="34" charset="0"/>
              <a:ea typeface="宋体" panose="02010600030101010101" pitchFamily="2" charset="-122"/>
            </a:endParaRPr>
          </a:p>
        </p:txBody>
      </p:sp>
      <p:sp>
        <p:nvSpPr>
          <p:cNvPr id="289795" name="Rectangle 3"/>
          <p:cNvSpPr>
            <a:spLocks noGrp="1" noChangeArrowheads="1"/>
          </p:cNvSpPr>
          <p:nvPr>
            <p:ph type="body" idx="1"/>
          </p:nvPr>
        </p:nvSpPr>
        <p:spPr>
          <a:xfrm>
            <a:off x="911424" y="1484784"/>
            <a:ext cx="6624736" cy="3096344"/>
          </a:xfrm>
        </p:spPr>
        <p:txBody>
          <a:bodyPr/>
          <a:lstStyle/>
          <a:p>
            <a:pPr lvl="1" algn="just" eaLnBrk="1" hangingPunct="1">
              <a:lnSpc>
                <a:spcPct val="150000"/>
              </a:lnSpc>
            </a:pPr>
            <a:r>
              <a:rPr lang="en-US" altLang="zh-CN" sz="2800" dirty="0">
                <a:ea typeface="宋体" panose="02010600030101010101" pitchFamily="2" charset="-122"/>
              </a:rPr>
              <a:t>LS</a:t>
            </a:r>
            <a:r>
              <a:rPr lang="zh-CN" altLang="en-US" sz="2800" dirty="0">
                <a:ea typeface="宋体" panose="02010600030101010101" pitchFamily="2" charset="-122"/>
              </a:rPr>
              <a:t>、</a:t>
            </a:r>
            <a:r>
              <a:rPr lang="en-US" altLang="zh-CN" sz="2800" dirty="0">
                <a:ea typeface="宋体" panose="02010600030101010101" pitchFamily="2" charset="-122"/>
              </a:rPr>
              <a:t>LN≥</a:t>
            </a:r>
            <a:r>
              <a:rPr lang="zh-CN" altLang="en-US" sz="2800" dirty="0">
                <a:ea typeface="宋体" panose="02010600030101010101" pitchFamily="2" charset="-122"/>
              </a:rPr>
              <a:t>０，</a:t>
            </a:r>
            <a:r>
              <a:rPr lang="zh-CN" altLang="en-US" sz="2800" dirty="0"/>
              <a:t>不独立</a:t>
            </a:r>
            <a:r>
              <a:rPr lang="zh-CN" altLang="en-US" sz="2800" dirty="0">
                <a:ea typeface="宋体" panose="02010600030101010101" pitchFamily="2" charset="-122"/>
              </a:rPr>
              <a:t>。</a:t>
            </a:r>
          </a:p>
          <a:p>
            <a:pPr lvl="1" algn="just" eaLnBrk="1" hangingPunct="1">
              <a:lnSpc>
                <a:spcPct val="150000"/>
              </a:lnSpc>
            </a:pPr>
            <a:r>
              <a:rPr lang="en-US" altLang="zh-CN" sz="2800" dirty="0"/>
              <a:t>LS, LN</a:t>
            </a:r>
            <a:r>
              <a:rPr lang="zh-CN" altLang="en-US" sz="2800" dirty="0"/>
              <a:t>不能同时 </a:t>
            </a:r>
            <a:r>
              <a:rPr lang="zh-CN" altLang="en-US" sz="2800" dirty="0">
                <a:ea typeface="宋体" panose="02010600030101010101" pitchFamily="2" charset="-122"/>
              </a:rPr>
              <a:t>＞１</a:t>
            </a:r>
            <a:r>
              <a:rPr lang="zh-CN" altLang="en-US" sz="2800" dirty="0"/>
              <a:t>或 </a:t>
            </a:r>
            <a:r>
              <a:rPr lang="zh-CN" altLang="en-US" sz="2800" dirty="0">
                <a:ea typeface="宋体" panose="02010600030101010101" pitchFamily="2" charset="-122"/>
              </a:rPr>
              <a:t>＜１</a:t>
            </a:r>
          </a:p>
          <a:p>
            <a:pPr lvl="1" algn="just" eaLnBrk="1" hangingPunct="1">
              <a:lnSpc>
                <a:spcPct val="150000"/>
              </a:lnSpc>
            </a:pPr>
            <a:r>
              <a:rPr lang="en-US" altLang="zh-CN" sz="2800" dirty="0"/>
              <a:t>LS, LN</a:t>
            </a:r>
            <a:r>
              <a:rPr lang="zh-CN" altLang="en-US" sz="2800" dirty="0"/>
              <a:t>可同时＝</a:t>
            </a:r>
            <a:r>
              <a:rPr lang="en-US" altLang="zh-CN" sz="2800" dirty="0"/>
              <a:t>1</a:t>
            </a:r>
          </a:p>
          <a:p>
            <a:pPr lvl="1" algn="just" eaLnBrk="1" hangingPunct="1">
              <a:buFont typeface="Wingdings" panose="05000000000000000000" pitchFamily="2" charset="2"/>
              <a:buNone/>
            </a:pPr>
            <a:endParaRPr lang="en-US" altLang="zh-CN" dirty="0" smtClean="0"/>
          </a:p>
          <a:p>
            <a:pPr algn="just" eaLnBrk="1" hangingPunct="1">
              <a:buFont typeface="Wingdings" panose="05000000000000000000" pitchFamily="2" charset="2"/>
              <a:buNone/>
            </a:pPr>
            <a:endParaRPr lang="en-US" altLang="zh-CN" dirty="0" smtClean="0">
              <a:solidFill>
                <a:srgbClr val="B2B2B2"/>
              </a:solidFill>
            </a:endParaRPr>
          </a:p>
        </p:txBody>
      </p:sp>
      <p:sp>
        <p:nvSpPr>
          <p:cNvPr id="7"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a:solidFill>
                  <a:schemeClr val="bg1"/>
                </a:solidFill>
                <a:ea typeface="华文新魏" panose="02010800040101010101" pitchFamily="2" charset="-122"/>
              </a:rPr>
              <a:t>规则的不确定性</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26617741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dissolve">
                                      <p:cBhvr>
                                        <p:cTn id="7" dur="500"/>
                                        <p:tgtEl>
                                          <p:spTgt spid="289795">
                                            <p:txEl>
                                              <p:pRg st="0" end="0"/>
                                            </p:txEl>
                                          </p:spTgt>
                                        </p:tgtEl>
                                      </p:cBhvr>
                                    </p:animEffect>
                                  </p:childTnLst>
                                  <p:subTnLst>
                                    <p:animClr clrSpc="rgb" dir="cw">
                                      <p:cBhvr override="childStyle">
                                        <p:cTn dur="1" fill="hold" display="0" masterRel="nextClick" afterEffect="1"/>
                                        <p:tgtEl>
                                          <p:spTgt spid="289795">
                                            <p:txEl>
                                              <p:pRg st="0" end="0"/>
                                            </p:txEl>
                                          </p:spTgt>
                                        </p:tgtEl>
                                        <p:attrNameLst>
                                          <p:attrName>ppt_c</p:attrName>
                                        </p:attrNameLst>
                                      </p:cBhvr>
                                      <p:to>
                                        <a:srgbClr val="B2B2B2"/>
                                      </p:to>
                                    </p:animClr>
                                  </p:subTnLst>
                                </p:cTn>
                              </p:par>
                              <p:par>
                                <p:cTn id="8" presetID="9" presetClass="entr" presetSubtype="0" fill="hold" grpId="0" nodeType="withEffect">
                                  <p:stCondLst>
                                    <p:cond delay="0"/>
                                  </p:stCondLst>
                                  <p:childTnLst>
                                    <p:set>
                                      <p:cBhvr>
                                        <p:cTn id="9" dur="1" fill="hold">
                                          <p:stCondLst>
                                            <p:cond delay="0"/>
                                          </p:stCondLst>
                                        </p:cTn>
                                        <p:tgtEl>
                                          <p:spTgt spid="289795">
                                            <p:txEl>
                                              <p:pRg st="1" end="1"/>
                                            </p:txEl>
                                          </p:spTgt>
                                        </p:tgtEl>
                                        <p:attrNameLst>
                                          <p:attrName>style.visibility</p:attrName>
                                        </p:attrNameLst>
                                      </p:cBhvr>
                                      <p:to>
                                        <p:strVal val="visible"/>
                                      </p:to>
                                    </p:set>
                                    <p:animEffect transition="in" filter="dissolve">
                                      <p:cBhvr>
                                        <p:cTn id="10" dur="500"/>
                                        <p:tgtEl>
                                          <p:spTgt spid="289795">
                                            <p:txEl>
                                              <p:pRg st="1" end="1"/>
                                            </p:txEl>
                                          </p:spTgt>
                                        </p:tgtEl>
                                      </p:cBhvr>
                                    </p:animEffect>
                                  </p:childTnLst>
                                  <p:subTnLst>
                                    <p:animClr clrSpc="rgb" dir="cw">
                                      <p:cBhvr override="childStyle">
                                        <p:cTn dur="1" fill="hold" display="0" masterRel="nextClick" afterEffect="1"/>
                                        <p:tgtEl>
                                          <p:spTgt spid="289795">
                                            <p:txEl>
                                              <p:pRg st="1" end="1"/>
                                            </p:txEl>
                                          </p:spTgt>
                                        </p:tgtEl>
                                        <p:attrNameLst>
                                          <p:attrName>ppt_c</p:attrName>
                                        </p:attrNameLst>
                                      </p:cBhvr>
                                      <p:to>
                                        <a:srgbClr val="B2B2B2"/>
                                      </p:to>
                                    </p:animClr>
                                  </p:subTnLst>
                                </p:cTn>
                              </p:par>
                              <p:par>
                                <p:cTn id="11" presetID="9" presetClass="entr" presetSubtype="0" fill="hold" grpId="0" nodeType="withEffect">
                                  <p:stCondLst>
                                    <p:cond delay="0"/>
                                  </p:stCondLst>
                                  <p:childTnLst>
                                    <p:set>
                                      <p:cBhvr>
                                        <p:cTn id="12" dur="1" fill="hold">
                                          <p:stCondLst>
                                            <p:cond delay="0"/>
                                          </p:stCondLst>
                                        </p:cTn>
                                        <p:tgtEl>
                                          <p:spTgt spid="289795">
                                            <p:txEl>
                                              <p:pRg st="2" end="2"/>
                                            </p:txEl>
                                          </p:spTgt>
                                        </p:tgtEl>
                                        <p:attrNameLst>
                                          <p:attrName>style.visibility</p:attrName>
                                        </p:attrNameLst>
                                      </p:cBhvr>
                                      <p:to>
                                        <p:strVal val="visible"/>
                                      </p:to>
                                    </p:set>
                                    <p:animEffect transition="in" filter="dissolve">
                                      <p:cBhvr>
                                        <p:cTn id="13" dur="500"/>
                                        <p:tgtEl>
                                          <p:spTgt spid="289795">
                                            <p:txEl>
                                              <p:pRg st="2" end="2"/>
                                            </p:txEl>
                                          </p:spTgt>
                                        </p:tgtEl>
                                      </p:cBhvr>
                                    </p:animEffect>
                                  </p:childTnLst>
                                  <p:subTnLst>
                                    <p:animClr clrSpc="rgb" dir="cw">
                                      <p:cBhvr override="childStyle">
                                        <p:cTn dur="1" fill="hold" display="0" masterRel="nextClick" afterEffect="1"/>
                                        <p:tgtEl>
                                          <p:spTgt spid="289795">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08779B-5300-40FE-84E8-0865BD31A55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219C2A-A6E2-4C79-B3EF-60E86297AD3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19</a:t>
            </a:fld>
            <a:endParaRPr kumimoji="0" lang="en-US" altLang="zh-CN" sz="1400">
              <a:latin typeface="Tahoma" panose="020B0604030504040204" pitchFamily="34" charset="0"/>
              <a:ea typeface="宋体" panose="02010600030101010101" pitchFamily="2" charset="-122"/>
            </a:endParaRPr>
          </a:p>
        </p:txBody>
      </p:sp>
      <p:graphicFrame>
        <p:nvGraphicFramePr>
          <p:cNvPr id="129029" name="Object 3"/>
          <p:cNvGraphicFramePr>
            <a:graphicFrameLocks noChangeAspect="1"/>
          </p:cNvGraphicFramePr>
          <p:nvPr>
            <p:extLst>
              <p:ext uri="{D42A27DB-BD31-4B8C-83A1-F6EECF244321}">
                <p14:modId xmlns:p14="http://schemas.microsoft.com/office/powerpoint/2010/main" val="4114813473"/>
              </p:ext>
            </p:extLst>
          </p:nvPr>
        </p:nvGraphicFramePr>
        <p:xfrm>
          <a:off x="1655762" y="2523331"/>
          <a:ext cx="8040638" cy="1658938"/>
        </p:xfrm>
        <a:graphic>
          <a:graphicData uri="http://schemas.openxmlformats.org/presentationml/2006/ole">
            <mc:AlternateContent xmlns:mc="http://schemas.openxmlformats.org/markup-compatibility/2006">
              <mc:Choice xmlns:v="urn:schemas-microsoft-com:vml" Requires="v">
                <p:oleObj spid="_x0000_s54287" name="Equation" r:id="rId6" imgW="3543300" imgH="914400" progId="Equation.3">
                  <p:embed/>
                </p:oleObj>
              </mc:Choice>
              <mc:Fallback>
                <p:oleObj name="Equation" r:id="rId6" imgW="3543300" imgH="914400" progId="Equation.3">
                  <p:embed/>
                  <p:pic>
                    <p:nvPicPr>
                      <p:cNvPr id="12902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2" y="2523331"/>
                        <a:ext cx="8040638" cy="1658938"/>
                      </a:xfrm>
                      <a:prstGeom prst="rect">
                        <a:avLst/>
                      </a:prstGeom>
                      <a:noFill/>
                      <a:ln>
                        <a:noFill/>
                      </a:ln>
                      <a:effectLst/>
                      <a:extLst/>
                    </p:spPr>
                  </p:pic>
                </p:oleObj>
              </mc:Fallback>
            </mc:AlternateContent>
          </a:graphicData>
        </a:graphic>
      </p:graphicFrame>
      <p:sp>
        <p:nvSpPr>
          <p:cNvPr id="129030" name="Rectangle 4"/>
          <p:cNvSpPr>
            <a:spLocks noGrp="1" noChangeArrowheads="1"/>
          </p:cNvSpPr>
          <p:nvPr>
            <p:ph type="body" idx="1"/>
          </p:nvPr>
        </p:nvSpPr>
        <p:spPr>
          <a:xfrm>
            <a:off x="870640" y="1295400"/>
            <a:ext cx="9937104" cy="4114800"/>
          </a:xfrm>
          <a:noFill/>
        </p:spPr>
        <p:txBody>
          <a:bodyPr/>
          <a:lstStyle/>
          <a:p>
            <a:pPr eaLnBrk="1" hangingPunct="1"/>
            <a:r>
              <a:rPr lang="en-US" altLang="zh-CN" dirty="0" smtClean="0"/>
              <a:t>P(A)</a:t>
            </a:r>
            <a:r>
              <a:rPr lang="zh-CN" altLang="en-US" dirty="0" smtClean="0"/>
              <a:t>或</a:t>
            </a:r>
            <a:r>
              <a:rPr lang="en-US" altLang="zh-CN" dirty="0" smtClean="0"/>
              <a:t>O(A)</a:t>
            </a:r>
            <a:r>
              <a:rPr lang="zh-CN" altLang="en-US" dirty="0" smtClean="0"/>
              <a:t>表示证据</a:t>
            </a:r>
            <a:r>
              <a:rPr lang="en-US" altLang="zh-CN" dirty="0" smtClean="0"/>
              <a:t>A</a:t>
            </a:r>
            <a:r>
              <a:rPr lang="zh-CN" altLang="en-US" dirty="0" smtClean="0"/>
              <a:t>的不确定性</a:t>
            </a:r>
          </a:p>
          <a:p>
            <a:pPr eaLnBrk="1" hangingPunct="1"/>
            <a:endParaRPr lang="en-US" altLang="zh-CN" dirty="0" smtClean="0"/>
          </a:p>
        </p:txBody>
      </p:sp>
      <p:sp>
        <p:nvSpPr>
          <p:cNvPr id="7"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smtClean="0">
                <a:solidFill>
                  <a:schemeClr val="bg1"/>
                </a:solidFill>
                <a:ea typeface="华文新魏" panose="02010800040101010101" pitchFamily="2" charset="-122"/>
              </a:rPr>
              <a:t>证据的</a:t>
            </a:r>
            <a:r>
              <a:rPr lang="zh-CN" altLang="en-US" sz="2400" dirty="0">
                <a:solidFill>
                  <a:schemeClr val="bg1"/>
                </a:solidFill>
                <a:ea typeface="华文新魏" panose="02010800040101010101" pitchFamily="2" charset="-122"/>
              </a:rPr>
              <a:t>不确定性</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2619887789"/>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a:t>
            </a:fld>
            <a:endParaRPr lang="ja-JP" altLang="en-US" dirty="0">
              <a:solidFill>
                <a:srgbClr val="A50021"/>
              </a:solidFill>
              <a:ea typeface="MS PGothic" panose="020B0600070205080204" pitchFamily="34" charset="-128"/>
            </a:endParaRPr>
          </a:p>
        </p:txBody>
      </p:sp>
      <p:sp>
        <p:nvSpPr>
          <p:cNvPr id="49155"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
        <p:nvSpPr>
          <p:cNvPr id="486405" name="Rectangle 5"/>
          <p:cNvSpPr/>
          <p:nvPr/>
        </p:nvSpPr>
        <p:spPr>
          <a:xfrm>
            <a:off x="263352" y="908051"/>
            <a:ext cx="11665296" cy="5400675"/>
          </a:xfrm>
          <a:prstGeom prst="rect">
            <a:avLst/>
          </a:prstGeom>
          <a:noFill/>
          <a:ln w="9525">
            <a:noFill/>
          </a:ln>
        </p:spPr>
        <p:txBody>
          <a:bodyPr/>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rPr>
              <a:t>现实世界中由于客观上存在的随机性、模糊性，反映到知识以及由观察所得到的证据上来，就分别形成了不确定性的知识及不确定性的证据。因而还必须对不确定性知识的表示及推理进行研究。这就是本章将要讨论的不确定性推理。</a:t>
            </a:r>
          </a:p>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t>下面首先讨论不确定性推理中的基本问题，然后着重介绍基于概率论的有关理论发展起来的不确定性推理方法，主要介绍可信度方法、证据理论，最后介绍目前在专家系统、信息处理、自动控制等领域广泛应用的依据模糊理论发展起来的模糊推理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6405">
                                            <p:txEl>
                                              <p:pRg st="0" end="0"/>
                                            </p:txEl>
                                          </p:spTgt>
                                        </p:tgtEl>
                                        <p:attrNameLst>
                                          <p:attrName>style.visibility</p:attrName>
                                        </p:attrNameLst>
                                      </p:cBhvr>
                                      <p:to>
                                        <p:strVal val="visible"/>
                                      </p:to>
                                    </p:set>
                                    <p:anim calcmode="lin" valueType="num">
                                      <p:cBhvr additive="base">
                                        <p:cTn id="7" dur="500" fill="hold"/>
                                        <p:tgtEl>
                                          <p:spTgt spid="4864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640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6405">
                                            <p:txEl>
                                              <p:pRg st="1" end="1"/>
                                            </p:txEl>
                                          </p:spTgt>
                                        </p:tgtEl>
                                        <p:attrNameLst>
                                          <p:attrName>style.visibility</p:attrName>
                                        </p:attrNameLst>
                                      </p:cBhvr>
                                      <p:to>
                                        <p:strVal val="visible"/>
                                      </p:to>
                                    </p:set>
                                    <p:anim calcmode="lin" valueType="num">
                                      <p:cBhvr additive="base">
                                        <p:cTn id="12" dur="500" fill="hold"/>
                                        <p:tgtEl>
                                          <p:spTgt spid="48640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640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5"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89A919-F80A-4289-89C3-6FF7A2264F59}"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AC1858-F047-4193-B23C-99ACB7C03E3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a:latin typeface="Tahoma" panose="020B0604030504040204" pitchFamily="34" charset="0"/>
              <a:ea typeface="宋体" panose="02010600030101010101" pitchFamily="2" charset="-122"/>
            </a:endParaRPr>
          </a:p>
        </p:txBody>
      </p:sp>
      <p:sp>
        <p:nvSpPr>
          <p:cNvPr id="130053" name="Rectangle 3"/>
          <p:cNvSpPr>
            <a:spLocks noGrp="1" noChangeArrowheads="1"/>
          </p:cNvSpPr>
          <p:nvPr>
            <p:ph type="body" idx="1"/>
          </p:nvPr>
        </p:nvSpPr>
        <p:spPr>
          <a:xfrm>
            <a:off x="810056" y="1196752"/>
            <a:ext cx="10515600" cy="4351338"/>
          </a:xfrm>
        </p:spPr>
        <p:txBody>
          <a:bodyPr/>
          <a:lstStyle/>
          <a:p>
            <a:pPr eaLnBrk="1" hangingPunct="1">
              <a:lnSpc>
                <a:spcPct val="150000"/>
              </a:lnSpc>
            </a:pPr>
            <a:r>
              <a:rPr lang="en-US" altLang="zh-CN" dirty="0" smtClean="0"/>
              <a:t>A</a:t>
            </a:r>
            <a:r>
              <a:rPr lang="zh-CN" altLang="en-US" dirty="0" smtClean="0"/>
              <a:t>必出现时：</a:t>
            </a:r>
          </a:p>
          <a:p>
            <a:pPr lvl="1" eaLnBrk="1" hangingPunct="1">
              <a:lnSpc>
                <a:spcPct val="150000"/>
              </a:lnSpc>
            </a:pPr>
            <a:r>
              <a:rPr lang="en-US" altLang="zh-CN" dirty="0" smtClean="0"/>
              <a:t>O(B|A) = LS</a:t>
            </a:r>
            <a:r>
              <a:rPr lang="en-US" altLang="zh-CN" dirty="0" smtClean="0">
                <a:cs typeface="Times New Roman" panose="02020603050405020304" pitchFamily="18" charset="0"/>
              </a:rPr>
              <a:t>•O(B)</a:t>
            </a:r>
          </a:p>
          <a:p>
            <a:pPr lvl="1" eaLnBrk="1" hangingPunct="1">
              <a:lnSpc>
                <a:spcPct val="150000"/>
              </a:lnSpc>
            </a:pPr>
            <a:r>
              <a:rPr lang="en-US" altLang="zh-CN" dirty="0" smtClean="0"/>
              <a:t>O(B|~A) = LN</a:t>
            </a:r>
            <a:r>
              <a:rPr lang="en-US" altLang="zh-CN" dirty="0" smtClean="0">
                <a:cs typeface="Times New Roman" panose="02020603050405020304" pitchFamily="18" charset="0"/>
              </a:rPr>
              <a:t>•O(B)</a:t>
            </a:r>
          </a:p>
          <a:p>
            <a:pPr eaLnBrk="1" hangingPunct="1">
              <a:lnSpc>
                <a:spcPct val="150000"/>
              </a:lnSpc>
              <a:buFont typeface="Wingdings" panose="05000000000000000000" pitchFamily="2" charset="2"/>
              <a:buNone/>
            </a:pPr>
            <a:r>
              <a:rPr lang="en-US" altLang="zh-CN" dirty="0" smtClean="0"/>
              <a:t>       </a:t>
            </a:r>
          </a:p>
          <a:p>
            <a:pPr eaLnBrk="1" hangingPunct="1">
              <a:buFont typeface="Wingdings" panose="05000000000000000000" pitchFamily="2" charset="2"/>
              <a:buNone/>
            </a:pPr>
            <a:r>
              <a:rPr lang="en-US" altLang="zh-CN" dirty="0" smtClean="0"/>
              <a:t>     </a:t>
            </a:r>
          </a:p>
          <a:p>
            <a:pPr eaLnBrk="1" hangingPunct="1">
              <a:buFont typeface="Wingdings" panose="05000000000000000000" pitchFamily="2" charset="2"/>
              <a:buNone/>
            </a:pPr>
            <a:r>
              <a:rPr lang="en-US" altLang="zh-CN" dirty="0" smtClean="0"/>
              <a:t>	</a:t>
            </a:r>
            <a:r>
              <a:rPr lang="zh-CN" altLang="en-US" dirty="0" smtClean="0"/>
              <a:t>若需要概率时：</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en-US" altLang="zh-CN" dirty="0" smtClean="0"/>
          </a:p>
        </p:txBody>
      </p:sp>
      <p:graphicFrame>
        <p:nvGraphicFramePr>
          <p:cNvPr id="130054" name="Object 4"/>
          <p:cNvGraphicFramePr>
            <a:graphicFrameLocks noChangeAspect="1"/>
          </p:cNvGraphicFramePr>
          <p:nvPr>
            <p:extLst>
              <p:ext uri="{D42A27DB-BD31-4B8C-83A1-F6EECF244321}">
                <p14:modId xmlns:p14="http://schemas.microsoft.com/office/powerpoint/2010/main" val="4118112710"/>
              </p:ext>
            </p:extLst>
          </p:nvPr>
        </p:nvGraphicFramePr>
        <p:xfrm>
          <a:off x="3647728" y="4149080"/>
          <a:ext cx="2667000" cy="1071563"/>
        </p:xfrm>
        <a:graphic>
          <a:graphicData uri="http://schemas.openxmlformats.org/presentationml/2006/ole">
            <mc:AlternateContent xmlns:mc="http://schemas.openxmlformats.org/markup-compatibility/2006">
              <mc:Choice xmlns:v="urn:schemas-microsoft-com:vml" Requires="v">
                <p:oleObj spid="_x0000_s55311" name="Equation" r:id="rId6" imgW="1358310" imgH="545863" progId="Equation.3">
                  <p:embed/>
                </p:oleObj>
              </mc:Choice>
              <mc:Fallback>
                <p:oleObj name="Equation" r:id="rId6" imgW="1358310" imgH="545863" progId="Equation.3">
                  <p:embed/>
                  <p:pic>
                    <p:nvPicPr>
                      <p:cNvPr id="13005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7728" y="4149080"/>
                        <a:ext cx="26670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2400" dirty="0">
                <a:solidFill>
                  <a:schemeClr val="bg1"/>
                </a:solidFill>
                <a:ea typeface="华文新魏" panose="02010800040101010101" pitchFamily="2" charset="-122"/>
              </a:rPr>
              <a:t>推理计算</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4172520706"/>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C6F134-371A-47FB-BF93-A71CCA25BE0E}"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2018/9/19</a:t>
            </a:fld>
            <a:endParaRPr kumimoji="0" lang="en-US" altLang="zh-CN" sz="1400">
              <a:latin typeface="Tahoma" panose="020B0604030504040204" pitchFamily="34" charset="0"/>
              <a:ea typeface="宋体" panose="02010600030101010101" pitchFamily="2" charset="-122"/>
            </a:endParaRPr>
          </a:p>
        </p:txBody>
      </p:sp>
      <p:sp>
        <p:nvSpPr>
          <p:cNvPr id="1310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5EF61F-F825-4FBE-A44A-5220A243E82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a:latin typeface="Tahoma" panose="020B0604030504040204" pitchFamily="34" charset="0"/>
              <a:ea typeface="宋体" panose="02010600030101010101" pitchFamily="2" charset="-122"/>
            </a:endParaRPr>
          </a:p>
        </p:txBody>
      </p:sp>
      <p:sp>
        <p:nvSpPr>
          <p:cNvPr id="131077" name="Rectangle 3"/>
          <p:cNvSpPr>
            <a:spLocks noGrp="1" noChangeArrowheads="1"/>
          </p:cNvSpPr>
          <p:nvPr>
            <p:ph type="body" idx="1"/>
          </p:nvPr>
        </p:nvSpPr>
        <p:spPr>
          <a:xfrm>
            <a:off x="756950" y="1062292"/>
            <a:ext cx="10730408" cy="4852454"/>
          </a:xfrm>
        </p:spPr>
        <p:txBody>
          <a:bodyPr/>
          <a:lstStyle/>
          <a:p>
            <a:pPr eaLnBrk="1" hangingPunct="1">
              <a:lnSpc>
                <a:spcPct val="150000"/>
              </a:lnSpc>
            </a:pPr>
            <a:r>
              <a:rPr lang="zh-CN" altLang="en-US" sz="3200" dirty="0"/>
              <a:t>主观</a:t>
            </a:r>
            <a:r>
              <a:rPr lang="en-US" altLang="zh-CN" sz="3200" dirty="0"/>
              <a:t>Bayes</a:t>
            </a:r>
            <a:r>
              <a:rPr lang="zh-CN" altLang="en-US" sz="3200" dirty="0"/>
              <a:t>方法的评价</a:t>
            </a:r>
          </a:p>
          <a:p>
            <a:pPr lvl="1" eaLnBrk="1" hangingPunct="1">
              <a:lnSpc>
                <a:spcPct val="150000"/>
              </a:lnSpc>
            </a:pPr>
            <a:r>
              <a:rPr lang="zh-CN" altLang="en-US" sz="2800" dirty="0"/>
              <a:t>优点：</a:t>
            </a:r>
          </a:p>
          <a:p>
            <a:pPr lvl="2" eaLnBrk="1" hangingPunct="1">
              <a:lnSpc>
                <a:spcPct val="150000"/>
              </a:lnSpc>
            </a:pPr>
            <a:r>
              <a:rPr lang="zh-CN" altLang="en-US" sz="2400" dirty="0"/>
              <a:t>计算方法直观、明了。</a:t>
            </a:r>
          </a:p>
          <a:p>
            <a:pPr lvl="1" eaLnBrk="1" hangingPunct="1">
              <a:lnSpc>
                <a:spcPct val="150000"/>
              </a:lnSpc>
            </a:pPr>
            <a:r>
              <a:rPr lang="zh-CN" altLang="en-US" sz="2800" dirty="0"/>
              <a:t>缺点：</a:t>
            </a:r>
          </a:p>
          <a:p>
            <a:pPr lvl="2" eaLnBrk="1" hangingPunct="1">
              <a:lnSpc>
                <a:spcPct val="150000"/>
              </a:lnSpc>
            </a:pPr>
            <a:r>
              <a:rPr lang="zh-CN" altLang="en-US" sz="2400" dirty="0"/>
              <a:t>要求</a:t>
            </a:r>
            <a:r>
              <a:rPr lang="en-US" altLang="zh-CN" sz="2400" dirty="0" err="1"/>
              <a:t>B</a:t>
            </a:r>
            <a:r>
              <a:rPr lang="en-US" altLang="zh-CN" sz="2400" baseline="-16000" dirty="0" err="1"/>
              <a:t>j</a:t>
            </a:r>
            <a:r>
              <a:rPr lang="zh-CN" altLang="en-US" sz="2400" dirty="0"/>
              <a:t>相互无关（实际不可能）。</a:t>
            </a:r>
          </a:p>
          <a:p>
            <a:pPr lvl="2" eaLnBrk="1" hangingPunct="1">
              <a:lnSpc>
                <a:spcPct val="150000"/>
              </a:lnSpc>
            </a:pPr>
            <a:r>
              <a:rPr lang="en-US" altLang="zh-CN" sz="2400" dirty="0">
                <a:ea typeface="宋体" panose="02010600030101010101" pitchFamily="2" charset="-122"/>
              </a:rPr>
              <a:t>P(A| B</a:t>
            </a:r>
            <a:r>
              <a:rPr lang="en-US" altLang="zh-CN" sz="2400" dirty="0">
                <a:latin typeface="Comic Sans MS" panose="030F0702030302020204" pitchFamily="66" charset="0"/>
              </a:rPr>
              <a:t>’</a:t>
            </a:r>
            <a:r>
              <a:rPr lang="en-US" altLang="zh-CN" sz="2400" dirty="0">
                <a:ea typeface="宋体" panose="02010600030101010101" pitchFamily="2" charset="-122"/>
              </a:rPr>
              <a:t>)</a:t>
            </a:r>
            <a:r>
              <a:rPr lang="zh-CN" altLang="en-US" sz="2400" dirty="0">
                <a:latin typeface="华文新魏" panose="02010800040101010101" pitchFamily="2" charset="-122"/>
              </a:rPr>
              <a:t>与</a:t>
            </a:r>
            <a:r>
              <a:rPr lang="en-US" altLang="zh-CN" sz="2400" dirty="0">
                <a:ea typeface="宋体" panose="02010600030101010101" pitchFamily="2" charset="-122"/>
              </a:rPr>
              <a:t>P(B</a:t>
            </a:r>
            <a:r>
              <a:rPr lang="en-US" altLang="zh-CN" sz="2400" baseline="-16000" dirty="0">
                <a:ea typeface="宋体" panose="02010600030101010101" pitchFamily="2" charset="-122"/>
              </a:rPr>
              <a:t>i</a:t>
            </a:r>
            <a:r>
              <a:rPr lang="en-US" altLang="zh-CN" sz="2400" dirty="0">
                <a:ea typeface="宋体" panose="02010600030101010101" pitchFamily="2" charset="-122"/>
              </a:rPr>
              <a:t>) </a:t>
            </a:r>
            <a:r>
              <a:rPr lang="zh-CN" altLang="en-US" sz="2400" dirty="0"/>
              <a:t>很难计算。</a:t>
            </a:r>
          </a:p>
          <a:p>
            <a:pPr lvl="2" eaLnBrk="1" hangingPunct="1">
              <a:lnSpc>
                <a:spcPct val="150000"/>
              </a:lnSpc>
            </a:pPr>
            <a:r>
              <a:rPr lang="zh-CN" altLang="en-US" sz="2400" dirty="0"/>
              <a:t>应用困难。</a:t>
            </a:r>
          </a:p>
        </p:txBody>
      </p:sp>
      <p:sp>
        <p:nvSpPr>
          <p:cNvPr id="7"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4.3 </a:t>
            </a:r>
            <a:r>
              <a:rPr lang="zh-CN" altLang="en-US" sz="3600" dirty="0" smtClean="0">
                <a:solidFill>
                  <a:schemeClr val="bg1"/>
                </a:solidFill>
                <a:latin typeface="Times New Roman" panose="02020603050405020304" pitchFamily="18" charset="0"/>
                <a:ea typeface="黑体" panose="02010609060101010101" pitchFamily="2" charset="-122"/>
              </a:rPr>
              <a:t>主观</a:t>
            </a:r>
            <a:r>
              <a:rPr lang="en-US" altLang="zh-CN" sz="3600" dirty="0" smtClean="0">
                <a:solidFill>
                  <a:schemeClr val="bg1"/>
                </a:solidFill>
                <a:latin typeface="Times New Roman" panose="02020603050405020304" pitchFamily="18" charset="0"/>
                <a:ea typeface="黑体" panose="02010609060101010101" pitchFamily="2" charset="-122"/>
              </a:rPr>
              <a:t>Bayes</a:t>
            </a:r>
            <a:r>
              <a:rPr lang="zh-CN" altLang="en-US" sz="3600" dirty="0" smtClean="0">
                <a:solidFill>
                  <a:schemeClr val="bg1"/>
                </a:solidFill>
                <a:latin typeface="Times New Roman" panose="02020603050405020304" pitchFamily="18" charset="0"/>
                <a:ea typeface="黑体" panose="02010609060101010101" pitchFamily="2" charset="-122"/>
              </a:rPr>
              <a:t>方法</a:t>
            </a:r>
            <a:endParaRPr lang="zh-CN" altLang="en-US" sz="24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36170525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p:cNvSpPr>
          <p:nvPr>
            <p:ph idx="1"/>
          </p:nvPr>
        </p:nvSpPr>
        <p:spPr>
          <a:xfrm>
            <a:off x="695400" y="1123951"/>
            <a:ext cx="11161240" cy="5400675"/>
          </a:xfrm>
          <a:ln/>
        </p:spPr>
        <p:txBody>
          <a:bodyPr vert="horz" wrap="square" lIns="91440" tIns="45720" rIns="91440" bIns="45720" anchor="t"/>
          <a:lstStyle/>
          <a:p>
            <a:pPr eaLnBrk="1" hangingPunct="1">
              <a:lnSpc>
                <a:spcPct val="150000"/>
              </a:lnSpc>
            </a:pPr>
            <a:r>
              <a:rPr lang="en-US" altLang="zh-CN" dirty="0">
                <a:latin typeface="Times New Roman" panose="02020603050405020304" pitchFamily="18" charset="0"/>
              </a:rPr>
              <a:t>1975</a:t>
            </a:r>
            <a:r>
              <a:rPr lang="zh-CN" altLang="en-US" dirty="0">
                <a:latin typeface="Times New Roman" panose="02020603050405020304" pitchFamily="18" charset="0"/>
              </a:rPr>
              <a:t>年肖特里菲（</a:t>
            </a:r>
            <a:r>
              <a:rPr lang="en-US" altLang="zh-CN" dirty="0">
                <a:latin typeface="Times New Roman" panose="02020603050405020304" pitchFamily="18" charset="0"/>
              </a:rPr>
              <a:t>E. H. Shortliffe</a:t>
            </a:r>
            <a:r>
              <a:rPr lang="zh-CN" altLang="en-US" dirty="0">
                <a:latin typeface="Times New Roman" panose="02020603050405020304" pitchFamily="18" charset="0"/>
              </a:rPr>
              <a:t>）等人在确定性理论（</a:t>
            </a:r>
            <a:r>
              <a:rPr lang="en-US" altLang="zh-CN" dirty="0">
                <a:latin typeface="Times New Roman" panose="02020603050405020304" pitchFamily="18" charset="0"/>
              </a:rPr>
              <a:t>theory of confirmation</a:t>
            </a:r>
            <a:r>
              <a:rPr lang="zh-CN" altLang="en-US" dirty="0">
                <a:latin typeface="Times New Roman" panose="02020603050405020304" pitchFamily="18" charset="0"/>
              </a:rPr>
              <a:t>）的基础上，结合概率论等提出的一种不确定性推理方法。</a:t>
            </a:r>
          </a:p>
          <a:p>
            <a:pPr eaLnBrk="1" hangingPunct="1">
              <a:lnSpc>
                <a:spcPct val="150000"/>
              </a:lnSpc>
            </a:pPr>
            <a:r>
              <a:rPr lang="zh-CN" altLang="en-US" dirty="0">
                <a:latin typeface="Times New Roman" panose="02020603050405020304" pitchFamily="18" charset="0"/>
              </a:rPr>
              <a:t>优点：直观、简单，且效果好</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a:lnSpc>
                <a:spcPct val="150000"/>
              </a:lnSpc>
            </a:pPr>
            <a:r>
              <a:rPr lang="zh-CN" altLang="en-US" dirty="0">
                <a:solidFill>
                  <a:schemeClr val="accent2"/>
                </a:solidFill>
                <a:latin typeface="Times New Roman" panose="02020603050405020304" pitchFamily="18" charset="0"/>
              </a:rPr>
              <a:t>可信度</a:t>
            </a:r>
            <a:r>
              <a:rPr lang="zh-CN" altLang="en-US" dirty="0">
                <a:latin typeface="Times New Roman" panose="02020603050405020304" pitchFamily="18" charset="0"/>
              </a:rPr>
              <a:t>：根据经验对一个事物或现象为真的相信程度。</a:t>
            </a:r>
          </a:p>
          <a:p>
            <a:pPr>
              <a:lnSpc>
                <a:spcPct val="150000"/>
              </a:lnSpc>
            </a:pPr>
            <a:r>
              <a:rPr lang="zh-CN" altLang="en-US" dirty="0">
                <a:latin typeface="Times New Roman" panose="02020603050405020304" pitchFamily="18" charset="0"/>
              </a:rPr>
              <a:t>可信度带有较大的主观性和经验性，其准确性难以把握。</a:t>
            </a:r>
          </a:p>
          <a:p>
            <a:pPr>
              <a:lnSpc>
                <a:spcPct val="150000"/>
              </a:lnSpc>
            </a:pPr>
            <a:r>
              <a:rPr lang="en-US" altLang="zh-CN" dirty="0">
                <a:solidFill>
                  <a:schemeClr val="accent2"/>
                </a:solidFill>
                <a:latin typeface="Times New Roman" panose="02020603050405020304" pitchFamily="18" charset="0"/>
              </a:rPr>
              <a:t>C</a:t>
            </a:r>
            <a:r>
              <a:rPr lang="zh-CN" altLang="en-US" dirty="0">
                <a:solidFill>
                  <a:schemeClr val="accent2"/>
                </a:solidFill>
                <a:latin typeface="Times New Roman" panose="02020603050405020304" pitchFamily="18" charset="0"/>
              </a:rPr>
              <a:t>－</a:t>
            </a:r>
            <a:r>
              <a:rPr lang="en-US" altLang="zh-CN" dirty="0">
                <a:solidFill>
                  <a:schemeClr val="accent2"/>
                </a:solidFill>
                <a:latin typeface="Times New Roman" panose="02020603050405020304" pitchFamily="18" charset="0"/>
              </a:rPr>
              <a:t>F</a:t>
            </a:r>
            <a:r>
              <a:rPr lang="zh-CN" altLang="en-US" dirty="0">
                <a:solidFill>
                  <a:schemeClr val="accent2"/>
                </a:solidFill>
                <a:latin typeface="Times New Roman" panose="02020603050405020304" pitchFamily="18" charset="0"/>
              </a:rPr>
              <a:t>模型</a:t>
            </a:r>
            <a:r>
              <a:rPr lang="zh-CN" altLang="en-US" dirty="0">
                <a:latin typeface="Times New Roman" panose="02020603050405020304" pitchFamily="18" charset="0"/>
              </a:rPr>
              <a:t>：基于可信度表示的不确定性推理的基本方法</a:t>
            </a:r>
            <a:r>
              <a:rPr lang="zh-CN" altLang="en-US" dirty="0" smtClean="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150000"/>
              </a:lnSpc>
            </a:pPr>
            <a:endParaRPr lang="zh-CN" altLang="en-US" dirty="0">
              <a:latin typeface="Times New Roman" panose="02020603050405020304" pitchFamily="18" charset="0"/>
            </a:endParaRPr>
          </a:p>
        </p:txBody>
      </p:sp>
      <p:sp>
        <p:nvSpPr>
          <p:cNvPr id="583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22</a:t>
            </a:fld>
            <a:endParaRPr lang="ja-JP" altLang="en-US" dirty="0">
              <a:solidFill>
                <a:srgbClr val="A50021"/>
              </a:solidFill>
              <a:ea typeface="MS PGothic" panose="020B0600070205080204" pitchFamily="34" charset="-128"/>
            </a:endParaRPr>
          </a:p>
        </p:txBody>
      </p:sp>
      <p:sp>
        <p:nvSpPr>
          <p:cNvPr id="58373"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4.4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8">
                                            <p:txEl>
                                              <p:pRg st="0" end="0"/>
                                            </p:txEl>
                                          </p:spTgt>
                                        </p:tgtEl>
                                        <p:attrNameLst>
                                          <p:attrName>style.visibility</p:attrName>
                                        </p:attrNameLst>
                                      </p:cBhvr>
                                      <p:to>
                                        <p:strVal val="visible"/>
                                      </p:to>
                                    </p:set>
                                    <p:anim calcmode="lin" valueType="num">
                                      <p:cBhvr additive="base">
                                        <p:cTn id="7" dur="500" fill="hold"/>
                                        <p:tgtEl>
                                          <p:spTgt spid="3051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8">
                                            <p:txEl>
                                              <p:pRg st="1" end="1"/>
                                            </p:txEl>
                                          </p:spTgt>
                                        </p:tgtEl>
                                        <p:attrNameLst>
                                          <p:attrName>style.visibility</p:attrName>
                                        </p:attrNameLst>
                                      </p:cBhvr>
                                      <p:to>
                                        <p:strVal val="visible"/>
                                      </p:to>
                                    </p:set>
                                    <p:anim calcmode="lin" valueType="num">
                                      <p:cBhvr additive="base">
                                        <p:cTn id="13" dur="500" fill="hold"/>
                                        <p:tgtEl>
                                          <p:spTgt spid="3051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58">
                                            <p:txEl>
                                              <p:pRg st="2" end="2"/>
                                            </p:txEl>
                                          </p:spTgt>
                                        </p:tgtEl>
                                        <p:attrNameLst>
                                          <p:attrName>style.visibility</p:attrName>
                                        </p:attrNameLst>
                                      </p:cBhvr>
                                      <p:to>
                                        <p:strVal val="visible"/>
                                      </p:to>
                                    </p:set>
                                    <p:anim calcmode="lin" valueType="num">
                                      <p:cBhvr additive="base">
                                        <p:cTn id="19" dur="500" fill="hold"/>
                                        <p:tgtEl>
                                          <p:spTgt spid="3051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58">
                                            <p:txEl>
                                              <p:pRg st="3" end="3"/>
                                            </p:txEl>
                                          </p:spTgt>
                                        </p:tgtEl>
                                        <p:attrNameLst>
                                          <p:attrName>style.visibility</p:attrName>
                                        </p:attrNameLst>
                                      </p:cBhvr>
                                      <p:to>
                                        <p:strVal val="visible"/>
                                      </p:to>
                                    </p:set>
                                    <p:anim calcmode="lin" valueType="num">
                                      <p:cBhvr additive="base">
                                        <p:cTn id="25" dur="500" fill="hold"/>
                                        <p:tgtEl>
                                          <p:spTgt spid="3051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51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5158">
                                            <p:txEl>
                                              <p:pRg st="4" end="4"/>
                                            </p:txEl>
                                          </p:spTgt>
                                        </p:tgtEl>
                                        <p:attrNameLst>
                                          <p:attrName>style.visibility</p:attrName>
                                        </p:attrNameLst>
                                      </p:cBhvr>
                                      <p:to>
                                        <p:strVal val="visible"/>
                                      </p:to>
                                    </p:set>
                                    <p:anim calcmode="lin" valueType="num">
                                      <p:cBhvr additive="base">
                                        <p:cTn id="31" dur="500" fill="hold"/>
                                        <p:tgtEl>
                                          <p:spTgt spid="3051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515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689050" y="1841725"/>
            <a:ext cx="11311606" cy="2525713"/>
          </a:xfrm>
          <a:gradFill rotWithShape="0">
            <a:gsLst>
              <a:gs pos="0">
                <a:srgbClr val="CCFFFF"/>
              </a:gs>
              <a:gs pos="50000">
                <a:schemeClr val="bg1"/>
              </a:gs>
              <a:gs pos="100000">
                <a:srgbClr val="CCFFFF"/>
              </a:gs>
            </a:gsLst>
            <a:lin ang="5400000" scaled="1"/>
          </a:gradFill>
          <a:ln>
            <a:solidFill>
              <a:srgbClr val="808080"/>
            </a:solidFill>
          </a:ln>
        </p:spPr>
        <p:txBody>
          <a:bodyPr vert="horz" wrap="square" lIns="91440" tIns="45720" rIns="91440" bIns="45720" numCol="1" anchor="t" anchorCtr="0" compatLnSpc="1"/>
          <a:lstStyle/>
          <a:p>
            <a:pPr marL="0" indent="0">
              <a:buFont typeface="Wingdings" panose="05000000000000000000" pitchFamily="2" charset="2"/>
              <a:buChar char="§"/>
              <a:defRPr/>
            </a:pPr>
            <a:r>
              <a:rPr lang="en-US" altLang="zh-CN" sz="2600" dirty="0">
                <a:latin typeface="Times New Roman" panose="02020603050405020304" pitchFamily="18" charset="0"/>
              </a:rPr>
              <a:t> </a:t>
            </a:r>
            <a:r>
              <a:rPr lang="zh-CN" altLang="en-US" sz="2600" b="1" dirty="0">
                <a:latin typeface="Times New Roman" panose="02020603050405020304" pitchFamily="18" charset="0"/>
              </a:rPr>
              <a:t>产生式规则表示</a:t>
            </a:r>
            <a:r>
              <a:rPr lang="en-US" altLang="zh-CN" sz="2600" b="1" dirty="0">
                <a:latin typeface="Times New Roman" panose="02020603050405020304" pitchFamily="18" charset="0"/>
              </a:rPr>
              <a:t>:</a:t>
            </a:r>
          </a:p>
          <a:p>
            <a:pPr marL="0" indent="0">
              <a:spcAft>
                <a:spcPct val="30000"/>
              </a:spcAft>
              <a:buNone/>
              <a:defRPr/>
            </a:pPr>
            <a:endParaRPr lang="en-US" altLang="zh-CN" sz="2600" dirty="0">
              <a:latin typeface="Times New Roman" panose="02020603050405020304" pitchFamily="18" charset="0"/>
            </a:endParaRPr>
          </a:p>
          <a:p>
            <a:pPr marL="0" indent="0">
              <a:buNone/>
              <a:defRPr/>
            </a:pPr>
            <a:r>
              <a:rPr lang="zh-CN" altLang="en-US" sz="2600" dirty="0" smtClean="0">
                <a:latin typeface="Times New Roman" panose="02020603050405020304" pitchFamily="18" charset="0"/>
              </a:rPr>
              <a:t>  可信度因子                  （</a:t>
            </a:r>
            <a:r>
              <a:rPr lang="en-US" altLang="zh-CN" sz="2600" dirty="0">
                <a:latin typeface="Times New Roman" panose="02020603050405020304" pitchFamily="18" charset="0"/>
              </a:rPr>
              <a:t>certainty factor</a:t>
            </a:r>
            <a:r>
              <a:rPr lang="zh-CN" altLang="en-US" sz="2600" dirty="0" smtClean="0">
                <a:latin typeface="Times New Roman" panose="02020603050405020304" pitchFamily="18" charset="0"/>
              </a:rPr>
              <a:t>）</a:t>
            </a:r>
            <a:r>
              <a:rPr lang="en-US" altLang="zh-CN" sz="2600" dirty="0" smtClean="0">
                <a:latin typeface="Times New Roman" panose="02020603050405020304" pitchFamily="18" charset="0"/>
              </a:rPr>
              <a:t>,</a:t>
            </a:r>
            <a:r>
              <a:rPr lang="zh-CN" altLang="en-US" sz="2600" dirty="0" smtClean="0">
                <a:latin typeface="Times New Roman" panose="02020603050405020304" pitchFamily="18" charset="0"/>
              </a:rPr>
              <a:t>反映</a:t>
            </a:r>
            <a:r>
              <a:rPr lang="zh-CN" altLang="en-US" sz="2600" dirty="0">
                <a:latin typeface="Times New Roman" panose="02020603050405020304" pitchFamily="18" charset="0"/>
              </a:rPr>
              <a:t>前提条件与结论的联系强度 。</a:t>
            </a:r>
            <a:r>
              <a:rPr lang="zh-CN" altLang="en-US" dirty="0">
                <a:latin typeface="Times New Roman" panose="02020603050405020304" pitchFamily="18" charset="0"/>
              </a:rPr>
              <a:t>  </a:t>
            </a:r>
          </a:p>
        </p:txBody>
      </p:sp>
      <p:sp>
        <p:nvSpPr>
          <p:cNvPr id="102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23</a:t>
            </a:fld>
            <a:endParaRPr lang="ja-JP" altLang="en-US" dirty="0">
              <a:solidFill>
                <a:srgbClr val="A50021"/>
              </a:solidFill>
              <a:ea typeface="MS PGothic" panose="020B0600070205080204" pitchFamily="34" charset="-128"/>
            </a:endParaRPr>
          </a:p>
        </p:txBody>
      </p:sp>
      <p:sp>
        <p:nvSpPr>
          <p:cNvPr id="1030" name="Rectangle 5"/>
          <p:cNvSpPr/>
          <p:nvPr/>
        </p:nvSpPr>
        <p:spPr>
          <a:xfrm>
            <a:off x="314400" y="3235033"/>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026" name="Object 4"/>
          <p:cNvGraphicFramePr/>
          <p:nvPr>
            <p:extLst>
              <p:ext uri="{D42A27DB-BD31-4B8C-83A1-F6EECF244321}">
                <p14:modId xmlns:p14="http://schemas.microsoft.com/office/powerpoint/2010/main" val="2986464649"/>
              </p:ext>
            </p:extLst>
          </p:nvPr>
        </p:nvGraphicFramePr>
        <p:xfrm>
          <a:off x="1425650" y="2386504"/>
          <a:ext cx="6048375" cy="531812"/>
        </p:xfrm>
        <a:graphic>
          <a:graphicData uri="http://schemas.openxmlformats.org/presentationml/2006/ole">
            <mc:AlternateContent xmlns:mc="http://schemas.openxmlformats.org/markup-compatibility/2006">
              <mc:Choice xmlns:v="urn:schemas-microsoft-com:vml" Requires="v">
                <p:oleObj spid="_x0000_s3193" r:id="rId3" imgW="2599055" imgH="177800" progId="Equation.DSMT4">
                  <p:embed/>
                </p:oleObj>
              </mc:Choice>
              <mc:Fallback>
                <p:oleObj r:id="rId3" imgW="2599055" imgH="177800" progId="Equation.DSMT4">
                  <p:embed/>
                  <p:pic>
                    <p:nvPicPr>
                      <p:cNvPr id="0" name="图片 3144"/>
                      <p:cNvPicPr/>
                      <p:nvPr/>
                    </p:nvPicPr>
                    <p:blipFill>
                      <a:blip r:embed="rId4"/>
                      <a:stretch>
                        <a:fillRect/>
                      </a:stretch>
                    </p:blipFill>
                    <p:spPr>
                      <a:xfrm>
                        <a:off x="1425650" y="2386504"/>
                        <a:ext cx="6048375" cy="531812"/>
                      </a:xfrm>
                      <a:prstGeom prst="rect">
                        <a:avLst/>
                      </a:prstGeom>
                      <a:noFill/>
                      <a:ln w="38100">
                        <a:noFill/>
                        <a:miter/>
                      </a:ln>
                    </p:spPr>
                  </p:pic>
                </p:oleObj>
              </mc:Fallback>
            </mc:AlternateContent>
          </a:graphicData>
        </a:graphic>
      </p:graphicFrame>
      <p:graphicFrame>
        <p:nvGraphicFramePr>
          <p:cNvPr id="1027" name="Object 6"/>
          <p:cNvGraphicFramePr/>
          <p:nvPr>
            <p:extLst>
              <p:ext uri="{D42A27DB-BD31-4B8C-83A1-F6EECF244321}">
                <p14:modId xmlns:p14="http://schemas.microsoft.com/office/powerpoint/2010/main" val="2204196434"/>
              </p:ext>
            </p:extLst>
          </p:nvPr>
        </p:nvGraphicFramePr>
        <p:xfrm>
          <a:off x="2711624" y="3064083"/>
          <a:ext cx="1368152" cy="341899"/>
        </p:xfrm>
        <a:graphic>
          <a:graphicData uri="http://schemas.openxmlformats.org/presentationml/2006/ole">
            <mc:AlternateContent xmlns:mc="http://schemas.openxmlformats.org/markup-compatibility/2006">
              <mc:Choice xmlns:v="urn:schemas-microsoft-com:vml" Requires="v">
                <p:oleObj spid="_x0000_s3194" r:id="rId5" imgW="660400" imgH="203200" progId="Equation.3">
                  <p:embed/>
                </p:oleObj>
              </mc:Choice>
              <mc:Fallback>
                <p:oleObj r:id="rId5" imgW="660400" imgH="203200" progId="Equation.3">
                  <p:embed/>
                  <p:pic>
                    <p:nvPicPr>
                      <p:cNvPr id="0" name="图片 3145"/>
                      <p:cNvPicPr/>
                      <p:nvPr/>
                    </p:nvPicPr>
                    <p:blipFill>
                      <a:blip r:embed="rId6"/>
                      <a:stretch>
                        <a:fillRect/>
                      </a:stretch>
                    </p:blipFill>
                    <p:spPr>
                      <a:xfrm>
                        <a:off x="2711624" y="3064083"/>
                        <a:ext cx="1368152" cy="341899"/>
                      </a:xfrm>
                      <a:prstGeom prst="rect">
                        <a:avLst/>
                      </a:prstGeom>
                      <a:noFill/>
                      <a:ln w="38100">
                        <a:noFill/>
                        <a:miter/>
                      </a:ln>
                    </p:spPr>
                  </p:pic>
                </p:oleObj>
              </mc:Fallback>
            </mc:AlternateContent>
          </a:graphicData>
        </a:graphic>
      </p:graphicFrame>
      <p:sp>
        <p:nvSpPr>
          <p:cNvPr id="1031" name="Rectangle 9"/>
          <p:cNvSpPr/>
          <p:nvPr/>
        </p:nvSpPr>
        <p:spPr>
          <a:xfrm>
            <a:off x="314400" y="3416008"/>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32" name="Rectangle 19"/>
          <p:cNvSpPr/>
          <p:nvPr/>
        </p:nvSpPr>
        <p:spPr>
          <a:xfrm>
            <a:off x="695400" y="1052736"/>
            <a:ext cx="3754438" cy="604838"/>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知识不确定性的表示</a:t>
            </a:r>
          </a:p>
        </p:txBody>
      </p:sp>
      <p:sp>
        <p:nvSpPr>
          <p:cNvPr id="162836" name="Text Box 20"/>
          <p:cNvSpPr txBox="1"/>
          <p:nvPr/>
        </p:nvSpPr>
        <p:spPr>
          <a:xfrm>
            <a:off x="709688" y="4815112"/>
            <a:ext cx="11290968" cy="46672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ct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IF   </a:t>
            </a:r>
            <a:r>
              <a:rPr lang="zh-CN" altLang="en-US" sz="2400" dirty="0">
                <a:latin typeface="Times New Roman" panose="02020603050405020304" pitchFamily="18" charset="0"/>
              </a:rPr>
              <a:t>头痛</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zh-CN" altLang="en-US" sz="2400" dirty="0">
                <a:latin typeface="Times New Roman" panose="02020603050405020304" pitchFamily="18" charset="0"/>
              </a:rPr>
              <a:t>流涕</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THEN     </a:t>
            </a:r>
            <a:r>
              <a:rPr lang="zh-CN" altLang="en-US" sz="2400" dirty="0">
                <a:latin typeface="Times New Roman" panose="02020603050405020304" pitchFamily="18" charset="0"/>
              </a:rPr>
              <a:t>感冒</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0.7</a:t>
            </a:r>
            <a:r>
              <a:rPr lang="zh-CN" altLang="en-US" sz="2400" dirty="0">
                <a:latin typeface="Times New Roman" panose="02020603050405020304" pitchFamily="18" charset="0"/>
              </a:rPr>
              <a:t>）</a:t>
            </a:r>
            <a:r>
              <a:rPr lang="zh-CN" altLang="en-US" dirty="0">
                <a:latin typeface="Arial" panose="020B0604020202020204" pitchFamily="34" charset="0"/>
              </a:rPr>
              <a:t> </a:t>
            </a:r>
          </a:p>
        </p:txBody>
      </p:sp>
      <p:sp>
        <p:nvSpPr>
          <p:cNvPr id="1035" name="Rectangle 23"/>
          <p:cNvSpPr/>
          <p:nvPr/>
        </p:nvSpPr>
        <p:spPr>
          <a:xfrm>
            <a:off x="0" y="1"/>
            <a:ext cx="12072664"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36"/>
                                        </p:tgtEl>
                                        <p:attrNameLst>
                                          <p:attrName>style.visibility</p:attrName>
                                        </p:attrNameLst>
                                      </p:cBhvr>
                                      <p:to>
                                        <p:strVal val="visible"/>
                                      </p:to>
                                    </p:set>
                                    <p:anim calcmode="lin" valueType="num">
                                      <p:cBhvr additive="base">
                                        <p:cTn id="7" dur="500" fill="hold"/>
                                        <p:tgtEl>
                                          <p:spTgt spid="162836"/>
                                        </p:tgtEl>
                                        <p:attrNameLst>
                                          <p:attrName>ppt_x</p:attrName>
                                        </p:attrNameLst>
                                      </p:cBhvr>
                                      <p:tavLst>
                                        <p:tav tm="0">
                                          <p:val>
                                            <p:strVal val="0-#ppt_w/2"/>
                                          </p:val>
                                        </p:tav>
                                        <p:tav tm="100000">
                                          <p:val>
                                            <p:strVal val="#ppt_x"/>
                                          </p:val>
                                        </p:tav>
                                      </p:tavLst>
                                    </p:anim>
                                    <p:anim calcmode="lin" valueType="num">
                                      <p:cBhvr additive="base">
                                        <p:cTn id="8" dur="500" fill="hold"/>
                                        <p:tgtEl>
                                          <p:spTgt spid="16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551384" y="1916832"/>
            <a:ext cx="11377264" cy="3821113"/>
          </a:xfrm>
          <a:gradFill rotWithShape="0">
            <a:gsLst>
              <a:gs pos="0">
                <a:srgbClr val="CCFFFF"/>
              </a:gs>
              <a:gs pos="50000">
                <a:schemeClr val="bg1"/>
              </a:gs>
              <a:gs pos="100000">
                <a:srgbClr val="CCFFFF"/>
              </a:gs>
            </a:gsLst>
            <a:lin ang="18900000" scaled="1"/>
          </a:gradFill>
          <a:ln>
            <a:solidFill>
              <a:srgbClr val="808080"/>
            </a:solidFill>
          </a:ln>
        </p:spPr>
        <p:txBody>
          <a:bodyPr vert="horz" wrap="square" lIns="91440" tIns="45720" rIns="91440" bIns="45720" numCol="1" anchor="t" anchorCtr="0" compatLnSpc="1"/>
          <a:lstStyle/>
          <a:p>
            <a:pPr marL="0" indent="0">
              <a:lnSpc>
                <a:spcPct val="110000"/>
              </a:lnSpc>
              <a:buFont typeface="Wingdings" panose="05000000000000000000" pitchFamily="2" charset="2"/>
              <a:buChar char="§"/>
              <a:defRPr/>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）的取值范围</a:t>
            </a:r>
            <a:r>
              <a:rPr lang="en-US" altLang="zh-CN" sz="2800" b="1" dirty="0">
                <a:latin typeface="Times New Roman" panose="02020603050405020304" pitchFamily="18" charset="0"/>
              </a:rPr>
              <a:t>: [-1,1]</a:t>
            </a:r>
            <a:r>
              <a:rPr lang="zh-CN" altLang="en-US" sz="2800" b="1" dirty="0">
                <a:latin typeface="Times New Roman" panose="02020603050405020304" pitchFamily="18" charset="0"/>
              </a:rPr>
              <a:t>。</a:t>
            </a:r>
          </a:p>
          <a:p>
            <a:pPr marL="0" indent="0">
              <a:lnSpc>
                <a:spcPct val="110000"/>
              </a:lnSpc>
              <a:buFont typeface="Wingdings" panose="05000000000000000000" pitchFamily="2" charset="2"/>
              <a:buChar char="§"/>
              <a:defRPr/>
            </a:pPr>
            <a:r>
              <a:rPr lang="zh-CN" altLang="en-US" sz="2800" b="1" dirty="0">
                <a:latin typeface="Times New Roman" panose="02020603050405020304" pitchFamily="18" charset="0"/>
              </a:rPr>
              <a:t> 若由于相应证据的出现增加结论 </a:t>
            </a:r>
            <a:r>
              <a:rPr lang="en-US" altLang="zh-CN" sz="2800" b="1" i="1" dirty="0">
                <a:latin typeface="Times New Roman" panose="02020603050405020304" pitchFamily="18" charset="0"/>
              </a:rPr>
              <a:t>H </a:t>
            </a:r>
            <a:r>
              <a:rPr lang="zh-CN" altLang="en-US" sz="2800" b="1" dirty="0">
                <a:latin typeface="Times New Roman" panose="02020603050405020304" pitchFamily="18" charset="0"/>
              </a:rPr>
              <a:t>为真的可信度，则 </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&gt; 0</a:t>
            </a:r>
            <a:r>
              <a:rPr lang="zh-CN" altLang="en-US" sz="2800" b="1" dirty="0">
                <a:latin typeface="Times New Roman" panose="02020603050405020304" pitchFamily="18" charset="0"/>
              </a:rPr>
              <a:t>，证据的出现越是支持 </a:t>
            </a:r>
            <a:r>
              <a:rPr lang="en-US" altLang="zh-CN" sz="2800" b="1" i="1" dirty="0">
                <a:latin typeface="Times New Roman" panose="02020603050405020304" pitchFamily="18" charset="0"/>
              </a:rPr>
              <a:t>H </a:t>
            </a:r>
            <a:r>
              <a:rPr lang="zh-CN" altLang="en-US" sz="2800" b="1" dirty="0">
                <a:latin typeface="Times New Roman" panose="02020603050405020304" pitchFamily="18" charset="0"/>
              </a:rPr>
              <a:t>为真，就使</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的值越大。</a:t>
            </a:r>
          </a:p>
          <a:p>
            <a:pPr marL="0" indent="0">
              <a:lnSpc>
                <a:spcPct val="110000"/>
              </a:lnSpc>
              <a:buFont typeface="Wingdings" panose="05000000000000000000" pitchFamily="2" charset="2"/>
              <a:buChar char="§"/>
              <a:defRPr/>
            </a:pPr>
            <a:r>
              <a:rPr lang="zh-CN" altLang="en-US" sz="2800" b="1" dirty="0">
                <a:latin typeface="Times New Roman" panose="02020603050405020304" pitchFamily="18" charset="0"/>
              </a:rPr>
              <a:t> 反之，</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&lt; 0</a:t>
            </a:r>
            <a:r>
              <a:rPr lang="zh-CN" altLang="en-US" sz="2800" b="1" dirty="0">
                <a:latin typeface="Times New Roman" panose="02020603050405020304" pitchFamily="18" charset="0"/>
              </a:rPr>
              <a:t>，证据的出现越是支持 </a:t>
            </a:r>
            <a:r>
              <a:rPr lang="en-US" altLang="zh-CN" sz="2800" b="1" i="1" dirty="0">
                <a:latin typeface="Times New Roman" panose="02020603050405020304" pitchFamily="18" charset="0"/>
              </a:rPr>
              <a:t>H </a:t>
            </a:r>
            <a:r>
              <a:rPr lang="zh-CN" altLang="en-US" sz="2800" b="1" dirty="0">
                <a:latin typeface="Times New Roman" panose="02020603050405020304" pitchFamily="18" charset="0"/>
              </a:rPr>
              <a:t>为假，</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）的值就越小。</a:t>
            </a:r>
          </a:p>
          <a:p>
            <a:pPr marL="0" indent="0">
              <a:lnSpc>
                <a:spcPct val="110000"/>
              </a:lnSpc>
              <a:buFont typeface="Wingdings" panose="05000000000000000000" pitchFamily="2" charset="2"/>
              <a:buChar char="§"/>
              <a:defRPr/>
            </a:pPr>
            <a:r>
              <a:rPr lang="zh-CN" altLang="en-US" sz="2800" b="1" dirty="0">
                <a:latin typeface="Times New Roman" panose="02020603050405020304" pitchFamily="18" charset="0"/>
              </a:rPr>
              <a:t> 若证据的出现与否与 </a:t>
            </a:r>
            <a:r>
              <a:rPr lang="en-US" altLang="zh-CN" sz="2800" b="1" i="1" dirty="0">
                <a:latin typeface="Times New Roman" panose="02020603050405020304" pitchFamily="18" charset="0"/>
              </a:rPr>
              <a:t>H </a:t>
            </a:r>
            <a:r>
              <a:rPr lang="zh-CN" altLang="en-US" sz="2800" b="1" dirty="0">
                <a:latin typeface="Times New Roman" panose="02020603050405020304" pitchFamily="18" charset="0"/>
              </a:rPr>
              <a:t>无关，则 </a:t>
            </a:r>
            <a:r>
              <a:rPr lang="en-US" altLang="zh-CN" sz="2800" b="1" i="1" dirty="0">
                <a:latin typeface="Times New Roman" panose="02020603050405020304" pitchFamily="18" charset="0"/>
              </a:rPr>
              <a:t>CF</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H</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0</a:t>
            </a:r>
            <a:r>
              <a:rPr lang="zh-CN" altLang="en-US" sz="2800" b="1" dirty="0">
                <a:latin typeface="Times New Roman" panose="02020603050405020304" pitchFamily="18" charset="0"/>
              </a:rPr>
              <a:t>。</a:t>
            </a:r>
          </a:p>
        </p:txBody>
      </p:sp>
      <p:sp>
        <p:nvSpPr>
          <p:cNvPr id="604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24</a:t>
            </a:fld>
            <a:endParaRPr lang="ja-JP" altLang="en-US" dirty="0">
              <a:solidFill>
                <a:srgbClr val="A50021"/>
              </a:solidFill>
              <a:ea typeface="MS PGothic" panose="020B0600070205080204" pitchFamily="34" charset="-128"/>
            </a:endParaRPr>
          </a:p>
        </p:txBody>
      </p:sp>
      <p:sp>
        <p:nvSpPr>
          <p:cNvPr id="60420" name="Rectangle 3"/>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0421" name="Rectangle 6"/>
          <p:cNvSpPr/>
          <p:nvPr/>
        </p:nvSpPr>
        <p:spPr>
          <a:xfrm>
            <a:off x="1524000" y="33157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0422" name="Rectangle 8"/>
          <p:cNvSpPr/>
          <p:nvPr/>
        </p:nvSpPr>
        <p:spPr>
          <a:xfrm>
            <a:off x="839416" y="1099087"/>
            <a:ext cx="3754438" cy="604838"/>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知识不确定性的表示</a:t>
            </a:r>
          </a:p>
        </p:txBody>
      </p:sp>
      <p:sp>
        <p:nvSpPr>
          <p:cNvPr id="60424" name="Rectangle 1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02">
                                            <p:txEl>
                                              <p:pRg st="0" end="0"/>
                                            </p:txEl>
                                          </p:spTgt>
                                        </p:tgtEl>
                                        <p:attrNameLst>
                                          <p:attrName>style.visibility</p:attrName>
                                        </p:attrNameLst>
                                      </p:cBhvr>
                                      <p:to>
                                        <p:strVal val="visible"/>
                                      </p:to>
                                    </p:set>
                                    <p:animEffect transition="in" filter="checkerboard(across)">
                                      <p:cBhvr>
                                        <p:cTn id="7" dur="500"/>
                                        <p:tgtEl>
                                          <p:spTgt spid="358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02">
                                            <p:txEl>
                                              <p:pRg st="1" end="1"/>
                                            </p:txEl>
                                          </p:spTgt>
                                        </p:tgtEl>
                                        <p:attrNameLst>
                                          <p:attrName>style.visibility</p:attrName>
                                        </p:attrNameLst>
                                      </p:cBhvr>
                                      <p:to>
                                        <p:strVal val="visible"/>
                                      </p:to>
                                    </p:set>
                                    <p:animEffect transition="in" filter="checkerboard(across)">
                                      <p:cBhvr>
                                        <p:cTn id="12" dur="500"/>
                                        <p:tgtEl>
                                          <p:spTgt spid="3584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8402">
                                            <p:txEl>
                                              <p:pRg st="2" end="2"/>
                                            </p:txEl>
                                          </p:spTgt>
                                        </p:tgtEl>
                                        <p:attrNameLst>
                                          <p:attrName>style.visibility</p:attrName>
                                        </p:attrNameLst>
                                      </p:cBhvr>
                                      <p:to>
                                        <p:strVal val="visible"/>
                                      </p:to>
                                    </p:set>
                                    <p:animEffect transition="in" filter="checkerboard(across)">
                                      <p:cBhvr>
                                        <p:cTn id="17" dur="500"/>
                                        <p:tgtEl>
                                          <p:spTgt spid="3584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8402">
                                            <p:txEl>
                                              <p:pRg st="3" end="3"/>
                                            </p:txEl>
                                          </p:spTgt>
                                        </p:tgtEl>
                                        <p:attrNameLst>
                                          <p:attrName>style.visibility</p:attrName>
                                        </p:attrNameLst>
                                      </p:cBhvr>
                                      <p:to>
                                        <p:strVal val="visible"/>
                                      </p:to>
                                    </p:set>
                                    <p:animEffect transition="in" filter="checkerboard(across)">
                                      <p:cBhvr>
                                        <p:cTn id="22" dur="500"/>
                                        <p:tgtEl>
                                          <p:spTgt spid="3584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p:cNvSpPr>
          <p:nvPr>
            <p:ph idx="1"/>
          </p:nvPr>
        </p:nvSpPr>
        <p:spPr>
          <a:xfrm>
            <a:off x="1199456" y="2667000"/>
            <a:ext cx="10297144" cy="3352800"/>
          </a:xfrm>
          <a:gradFill rotWithShape="0">
            <a:gsLst>
              <a:gs pos="0">
                <a:srgbClr val="99CCFF">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marL="196850" indent="-196850">
              <a:buFont typeface="Wingdings" panose="05000000000000000000" pitchFamily="2" charset="2"/>
              <a:buChar char="§"/>
            </a:pPr>
            <a:r>
              <a:rPr lang="zh-CN" altLang="en-US" sz="2400" b="1" dirty="0">
                <a:latin typeface="Times New Roman" panose="02020603050405020304" pitchFamily="18" charset="0"/>
              </a:rPr>
              <a:t>证据</a:t>
            </a:r>
            <a:r>
              <a:rPr lang="en-US" altLang="zh-CN" sz="2400" b="1" i="1" dirty="0">
                <a:latin typeface="Times New Roman" panose="02020603050405020304" pitchFamily="18" charset="0"/>
              </a:rPr>
              <a:t>E</a:t>
            </a:r>
            <a:r>
              <a:rPr lang="zh-CN" altLang="en-US" sz="2400" b="1" dirty="0">
                <a:latin typeface="Times New Roman" panose="02020603050405020304" pitchFamily="18" charset="0"/>
              </a:rPr>
              <a:t>的可信度取值范围：</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对于初始证据，若所有观察</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能肯定它为真，则</a:t>
            </a:r>
            <a:r>
              <a:rPr lang="en-US" altLang="zh-CN" sz="2400" b="1" i="1" dirty="0">
                <a:latin typeface="Times New Roman" panose="02020603050405020304" pitchFamily="18" charset="0"/>
              </a:rPr>
              <a:t>CF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1</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若肯定它为假，则 </a:t>
            </a: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 –1</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若以某种程度为真，则   </a:t>
            </a:r>
            <a:r>
              <a:rPr lang="en-US" altLang="zh-CN" sz="2400" b="1" dirty="0">
                <a:latin typeface="Times New Roman" panose="02020603050405020304" pitchFamily="18" charset="0"/>
              </a:rPr>
              <a:t>0 &lt;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&lt; 1</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若以某种程度为假，则 －</a:t>
            </a:r>
            <a:r>
              <a:rPr lang="en-US" altLang="zh-CN" sz="2400" b="1" dirty="0">
                <a:latin typeface="Times New Roman" panose="02020603050405020304" pitchFamily="18" charset="0"/>
              </a:rPr>
              <a:t>1 &lt;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&lt; 0 </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若未获得任何相关的观察，则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 0</a:t>
            </a:r>
            <a:r>
              <a:rPr lang="zh-CN" altLang="en-US" sz="2400" b="1" dirty="0">
                <a:latin typeface="Times New Roman" panose="02020603050405020304" pitchFamily="18" charset="0"/>
              </a:rPr>
              <a:t>。</a:t>
            </a:r>
          </a:p>
        </p:txBody>
      </p:sp>
      <p:sp>
        <p:nvSpPr>
          <p:cNvPr id="614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25</a:t>
            </a:fld>
            <a:endParaRPr lang="ja-JP" altLang="en-US" dirty="0">
              <a:solidFill>
                <a:srgbClr val="A50021"/>
              </a:solidFill>
              <a:ea typeface="MS PGothic" panose="020B0600070205080204" pitchFamily="34" charset="-128"/>
            </a:endParaRPr>
          </a:p>
        </p:txBody>
      </p:sp>
      <p:sp>
        <p:nvSpPr>
          <p:cNvPr id="61444" name="Text Box 5"/>
          <p:cNvSpPr txBox="1"/>
          <p:nvPr/>
        </p:nvSpPr>
        <p:spPr>
          <a:xfrm>
            <a:off x="4800600" y="1484313"/>
            <a:ext cx="2071688" cy="366712"/>
          </a:xfrm>
          <a:prstGeom prst="rect">
            <a:avLst/>
          </a:prstGeom>
          <a:noFill/>
          <a:ln w="9525">
            <a:noFill/>
          </a:ln>
        </p:spPr>
        <p:txBody>
          <a:bodyPr>
            <a:spAutoFit/>
          </a:bodyPr>
          <a:lstStyle/>
          <a:p>
            <a:endParaRPr lang="zh-CN" altLang="zh-CN" dirty="0">
              <a:latin typeface="Arial" panose="020B0604020202020204" pitchFamily="34" charset="0"/>
            </a:endParaRPr>
          </a:p>
        </p:txBody>
      </p:sp>
      <p:sp>
        <p:nvSpPr>
          <p:cNvPr id="168966" name="Text Box 6"/>
          <p:cNvSpPr txBox="1"/>
          <p:nvPr/>
        </p:nvSpPr>
        <p:spPr>
          <a:xfrm>
            <a:off x="1199456" y="1667669"/>
            <a:ext cx="10297144" cy="466725"/>
          </a:xfrm>
          <a:prstGeom prst="rect">
            <a:avLst/>
          </a:prstGeom>
          <a:gradFill rotWithShape="0">
            <a:gsLst>
              <a:gs pos="0">
                <a:srgbClr val="99CC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wrap="square">
            <a:spAutoFit/>
          </a:bodyPr>
          <a:lstStyle/>
          <a:p>
            <a:r>
              <a:rPr lang="en-US" altLang="zh-CN" sz="2400" i="1" dirty="0">
                <a:latin typeface="Times New Roman" panose="02020603050405020304" pitchFamily="18" charset="0"/>
              </a:rPr>
              <a:t>CF(E)</a:t>
            </a:r>
            <a:r>
              <a:rPr lang="zh-CN" altLang="en-US" sz="2400" dirty="0">
                <a:latin typeface="Times New Roman" panose="02020603050405020304" pitchFamily="18" charset="0"/>
              </a:rPr>
              <a:t>＝</a:t>
            </a:r>
            <a:r>
              <a:rPr lang="en-US" altLang="zh-CN" sz="2400" dirty="0">
                <a:latin typeface="Times New Roman" panose="02020603050405020304" pitchFamily="18" charset="0"/>
              </a:rPr>
              <a:t>0.6</a:t>
            </a:r>
            <a:r>
              <a:rPr lang="zh-CN" altLang="en-US" sz="2400" dirty="0">
                <a:latin typeface="Times New Roman" panose="02020603050405020304" pitchFamily="18" charset="0"/>
              </a:rPr>
              <a:t>： </a:t>
            </a:r>
            <a:r>
              <a:rPr lang="en-US" altLang="zh-CN" sz="2400" i="1" dirty="0">
                <a:latin typeface="Times New Roman" panose="02020603050405020304" pitchFamily="18" charset="0"/>
              </a:rPr>
              <a:t>E</a:t>
            </a:r>
            <a:r>
              <a:rPr lang="zh-CN" altLang="en-US" sz="2400" dirty="0">
                <a:latin typeface="Times New Roman" panose="02020603050405020304" pitchFamily="18" charset="0"/>
              </a:rPr>
              <a:t>的可信度为</a:t>
            </a:r>
            <a:r>
              <a:rPr lang="en-US" altLang="zh-CN" sz="2400" dirty="0">
                <a:latin typeface="Times New Roman" panose="02020603050405020304" pitchFamily="18" charset="0"/>
              </a:rPr>
              <a:t>0.6</a:t>
            </a:r>
            <a:endParaRPr lang="en-US" altLang="zh-CN" sz="3000" dirty="0">
              <a:latin typeface="Times New Roman" panose="02020603050405020304" pitchFamily="18" charset="0"/>
            </a:endParaRPr>
          </a:p>
        </p:txBody>
      </p:sp>
      <p:sp>
        <p:nvSpPr>
          <p:cNvPr id="61446" name="Rectangle 7"/>
          <p:cNvSpPr/>
          <p:nvPr/>
        </p:nvSpPr>
        <p:spPr>
          <a:xfrm>
            <a:off x="911424" y="922338"/>
            <a:ext cx="3754438" cy="561975"/>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p>
        </p:txBody>
      </p:sp>
      <p:sp>
        <p:nvSpPr>
          <p:cNvPr id="61448" name="Rectangle 10"/>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6"/>
                                        </p:tgtEl>
                                        <p:attrNameLst>
                                          <p:attrName>style.visibility</p:attrName>
                                        </p:attrNameLst>
                                      </p:cBhvr>
                                      <p:to>
                                        <p:strVal val="visible"/>
                                      </p:to>
                                    </p:set>
                                    <p:anim calcmode="lin" valueType="num">
                                      <p:cBhvr additive="base">
                                        <p:cTn id="7" dur="500" fill="hold"/>
                                        <p:tgtEl>
                                          <p:spTgt spid="168966"/>
                                        </p:tgtEl>
                                        <p:attrNameLst>
                                          <p:attrName>ppt_x</p:attrName>
                                        </p:attrNameLst>
                                      </p:cBhvr>
                                      <p:tavLst>
                                        <p:tav tm="0">
                                          <p:val>
                                            <p:strVal val="#ppt_x"/>
                                          </p:val>
                                        </p:tav>
                                        <p:tav tm="100000">
                                          <p:val>
                                            <p:strVal val="#ppt_x"/>
                                          </p:val>
                                        </p:tav>
                                      </p:tavLst>
                                    </p:anim>
                                    <p:anim calcmode="lin" valueType="num">
                                      <p:cBhvr additive="base">
                                        <p:cTn id="8" dur="500" fill="hold"/>
                                        <p:tgtEl>
                                          <p:spTgt spid="1689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bg/>
                                          </p:spTgt>
                                        </p:tgtEl>
                                        <p:attrNameLst>
                                          <p:attrName>style.visibility</p:attrName>
                                        </p:attrNameLst>
                                      </p:cBhvr>
                                      <p:to>
                                        <p:strVal val="visible"/>
                                      </p:to>
                                    </p:set>
                                    <p:anim calcmode="lin" valueType="num">
                                      <p:cBhvr additive="base">
                                        <p:cTn id="13" dur="500" fill="hold"/>
                                        <p:tgtEl>
                                          <p:spTgt spid="168963">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bg/>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68963">
                                            <p:txEl>
                                              <p:pRg st="0" end="0"/>
                                            </p:txEl>
                                          </p:spTgt>
                                        </p:tgtEl>
                                        <p:attrNameLst>
                                          <p:attrName>style.visibility</p:attrName>
                                        </p:attrNameLst>
                                      </p:cBhvr>
                                      <p:to>
                                        <p:strVal val="visible"/>
                                      </p:to>
                                    </p:set>
                                    <p:anim calcmode="lin" valueType="num">
                                      <p:cBhvr additive="base">
                                        <p:cTn id="18"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68963">
                                            <p:txEl>
                                              <p:pRg st="1" end="1"/>
                                            </p:txEl>
                                          </p:spTgt>
                                        </p:tgtEl>
                                        <p:attrNameLst>
                                          <p:attrName>style.visibility</p:attrName>
                                        </p:attrNameLst>
                                      </p:cBhvr>
                                      <p:to>
                                        <p:strVal val="visible"/>
                                      </p:to>
                                    </p:set>
                                    <p:anim calcmode="lin" valueType="num">
                                      <p:cBhvr additive="base">
                                        <p:cTn id="23"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168963">
                                            <p:txEl>
                                              <p:pRg st="2" end="2"/>
                                            </p:txEl>
                                          </p:spTgt>
                                        </p:tgtEl>
                                        <p:attrNameLst>
                                          <p:attrName>style.visibility</p:attrName>
                                        </p:attrNameLst>
                                      </p:cBhvr>
                                      <p:to>
                                        <p:strVal val="visible"/>
                                      </p:to>
                                    </p:set>
                                    <p:anim calcmode="lin" valueType="num">
                                      <p:cBhvr additive="base">
                                        <p:cTn id="28"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168963">
                                            <p:txEl>
                                              <p:pRg st="3" end="3"/>
                                            </p:txEl>
                                          </p:spTgt>
                                        </p:tgtEl>
                                        <p:attrNameLst>
                                          <p:attrName>style.visibility</p:attrName>
                                        </p:attrNameLst>
                                      </p:cBhvr>
                                      <p:to>
                                        <p:strVal val="visible"/>
                                      </p:to>
                                    </p:set>
                                    <p:anim calcmode="lin" valueType="num">
                                      <p:cBhvr additive="base">
                                        <p:cTn id="33"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8963">
                                            <p:txEl>
                                              <p:pRg st="3" end="3"/>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168963">
                                            <p:txEl>
                                              <p:pRg st="4" end="4"/>
                                            </p:txEl>
                                          </p:spTgt>
                                        </p:tgtEl>
                                        <p:attrNameLst>
                                          <p:attrName>style.visibility</p:attrName>
                                        </p:attrNameLst>
                                      </p:cBhvr>
                                      <p:to>
                                        <p:strVal val="visible"/>
                                      </p:to>
                                    </p:set>
                                    <p:anim calcmode="lin" valueType="num">
                                      <p:cBhvr additive="base">
                                        <p:cTn id="38"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68963">
                                            <p:txEl>
                                              <p:pRg st="4" end="4"/>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168963">
                                            <p:txEl>
                                              <p:pRg st="5" end="5"/>
                                            </p:txEl>
                                          </p:spTgt>
                                        </p:tgtEl>
                                        <p:attrNameLst>
                                          <p:attrName>style.visibility</p:attrName>
                                        </p:attrNameLst>
                                      </p:cBhvr>
                                      <p:to>
                                        <p:strVal val="visible"/>
                                      </p:to>
                                    </p:set>
                                    <p:anim calcmode="lin" valueType="num">
                                      <p:cBhvr additive="base">
                                        <p:cTn id="43"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89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nimBg="1"/>
      <p:bldP spid="1689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26</a:t>
            </a:fld>
            <a:endParaRPr lang="ja-JP" altLang="en-US" dirty="0">
              <a:solidFill>
                <a:srgbClr val="A50021"/>
              </a:solidFill>
              <a:ea typeface="MS PGothic" panose="020B0600070205080204" pitchFamily="34" charset="-128"/>
            </a:endParaRPr>
          </a:p>
        </p:txBody>
      </p:sp>
      <p:sp>
        <p:nvSpPr>
          <p:cNvPr id="62467" name="Rectangle 26"/>
          <p:cNvSpPr/>
          <p:nvPr/>
        </p:nvSpPr>
        <p:spPr>
          <a:xfrm>
            <a:off x="882294" y="1016000"/>
            <a:ext cx="3754438" cy="561975"/>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p>
        </p:txBody>
      </p:sp>
      <p:sp>
        <p:nvSpPr>
          <p:cNvPr id="171035" name="Text Box 27"/>
          <p:cNvSpPr txBox="1"/>
          <p:nvPr/>
        </p:nvSpPr>
        <p:spPr>
          <a:xfrm>
            <a:off x="911424" y="1828800"/>
            <a:ext cx="10729192" cy="2016962"/>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5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静态强度</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H</a:t>
            </a:r>
            <a:r>
              <a:rPr lang="zh-CN" altLang="en-US" sz="2600" i="1" dirty="0">
                <a:latin typeface="Times New Roman" panose="02020603050405020304" pitchFamily="18" charset="0"/>
              </a:rPr>
              <a:t>，</a:t>
            </a:r>
            <a:r>
              <a:rPr lang="en-US" altLang="zh-CN" sz="2600" i="1" dirty="0">
                <a:latin typeface="Times New Roman" panose="02020603050405020304" pitchFamily="18" charset="0"/>
              </a:rPr>
              <a:t>E</a:t>
            </a:r>
            <a:r>
              <a:rPr lang="zh-CN" altLang="en-US" sz="2600" dirty="0">
                <a:latin typeface="Times New Roman" panose="02020603050405020304" pitchFamily="18" charset="0"/>
              </a:rPr>
              <a:t>）：知识的强度，即当 </a:t>
            </a:r>
            <a:r>
              <a:rPr lang="en-US" altLang="zh-CN" sz="2600" i="1" dirty="0">
                <a:latin typeface="Times New Roman" panose="02020603050405020304" pitchFamily="18" charset="0"/>
                <a:cs typeface="Times New Roman" panose="02020603050405020304" pitchFamily="18" charset="0"/>
              </a:rPr>
              <a:t>E </a:t>
            </a:r>
            <a:r>
              <a:rPr lang="zh-CN" altLang="en-US" sz="2600" dirty="0">
                <a:latin typeface="Times New Roman" panose="02020603050405020304" pitchFamily="18" charset="0"/>
              </a:rPr>
              <a:t>所</a:t>
            </a:r>
            <a:r>
              <a:rPr lang="zh-CN" altLang="en-US" sz="2600" dirty="0" smtClean="0">
                <a:latin typeface="Times New Roman" panose="02020603050405020304" pitchFamily="18" charset="0"/>
              </a:rPr>
              <a:t>对应的</a:t>
            </a:r>
            <a:r>
              <a:rPr lang="zh-CN" altLang="en-US" sz="2600" dirty="0">
                <a:latin typeface="Times New Roman" panose="02020603050405020304" pitchFamily="18" charset="0"/>
              </a:rPr>
              <a:t>证据为真时对 </a:t>
            </a:r>
            <a:r>
              <a:rPr lang="en-US" altLang="zh-CN" sz="2600" i="1" dirty="0">
                <a:latin typeface="Times New Roman" panose="02020603050405020304" pitchFamily="18" charset="0"/>
                <a:cs typeface="Times New Roman" panose="02020603050405020304" pitchFamily="18" charset="0"/>
              </a:rPr>
              <a:t>H </a:t>
            </a:r>
            <a:r>
              <a:rPr lang="zh-CN" altLang="en-US" sz="2600" dirty="0">
                <a:latin typeface="Times New Roman" panose="02020603050405020304" pitchFamily="18" charset="0"/>
              </a:rPr>
              <a:t>的影响程度。</a:t>
            </a:r>
          </a:p>
          <a:p>
            <a:pPr algn="just">
              <a:lnSpc>
                <a:spcPct val="15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动态强度</a:t>
            </a:r>
            <a:r>
              <a:rPr lang="zh-CN" altLang="en-US" sz="2600" dirty="0">
                <a:latin typeface="Times New Roman" panose="02020603050405020304" pitchFamily="18" charset="0"/>
              </a:rPr>
              <a:t> </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E</a:t>
            </a:r>
            <a:r>
              <a:rPr lang="zh-CN" altLang="en-US" sz="2600" dirty="0">
                <a:latin typeface="Times New Roman" panose="02020603050405020304" pitchFamily="18" charset="0"/>
              </a:rPr>
              <a:t>）：证据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当前的不确定性程度。</a:t>
            </a:r>
          </a:p>
        </p:txBody>
      </p:sp>
      <p:sp>
        <p:nvSpPr>
          <p:cNvPr id="62470" name="Rectangle 30"/>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35"/>
                                        </p:tgtEl>
                                        <p:attrNameLst>
                                          <p:attrName>style.visibility</p:attrName>
                                        </p:attrNameLst>
                                      </p:cBhvr>
                                      <p:to>
                                        <p:strVal val="visible"/>
                                      </p:to>
                                    </p:set>
                                    <p:anim calcmode="lin" valueType="num">
                                      <p:cBhvr additive="base">
                                        <p:cTn id="7" dur="500" fill="hold"/>
                                        <p:tgtEl>
                                          <p:spTgt spid="171035"/>
                                        </p:tgtEl>
                                        <p:attrNameLst>
                                          <p:attrName>ppt_x</p:attrName>
                                        </p:attrNameLst>
                                      </p:cBhvr>
                                      <p:tavLst>
                                        <p:tav tm="0">
                                          <p:val>
                                            <p:strVal val="#ppt_x"/>
                                          </p:val>
                                        </p:tav>
                                        <p:tav tm="100000">
                                          <p:val>
                                            <p:strVal val="#ppt_x"/>
                                          </p:val>
                                        </p:tav>
                                      </p:tavLst>
                                    </p:anim>
                                    <p:anim calcmode="lin" valueType="num">
                                      <p:cBhvr additive="base">
                                        <p:cTn id="8" dur="500" fill="hold"/>
                                        <p:tgtEl>
                                          <p:spTgt spid="171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idx="1"/>
          </p:nvPr>
        </p:nvSpPr>
        <p:spPr>
          <a:xfrm>
            <a:off x="765968" y="1743076"/>
            <a:ext cx="11018664" cy="4200525"/>
          </a:xfrm>
          <a:solidFill>
            <a:srgbClr val="FFFFFF">
              <a:alpha val="100000"/>
            </a:srgbClr>
          </a:solidFill>
          <a:ln>
            <a:solidFill>
              <a:srgbClr val="808080">
                <a:alpha val="100000"/>
              </a:srgbClr>
            </a:solidFill>
            <a:miter/>
          </a:ln>
        </p:spPr>
        <p:txBody>
          <a:bodyPr vert="horz" wrap="square" lIns="91440" tIns="45720" rIns="91440" bIns="45720" anchor="t">
            <a:normAutofit lnSpcReduction="10000"/>
          </a:bodyPr>
          <a:lstStyle/>
          <a:p>
            <a:pPr marL="196850" indent="-196850">
              <a:lnSpc>
                <a:spcPct val="80000"/>
              </a:lnSpc>
              <a:buFont typeface="Wingdings" panose="05000000000000000000" pitchFamily="2" charset="2"/>
              <a:buChar char="§"/>
            </a:pPr>
            <a:r>
              <a:rPr lang="en-US" altLang="zh-CN" sz="2600" dirty="0">
                <a:latin typeface="Times New Roman" panose="02020603050405020304" pitchFamily="18" charset="0"/>
              </a:rPr>
              <a:t> </a:t>
            </a:r>
            <a:r>
              <a:rPr lang="zh-CN" altLang="en-US" sz="2600" dirty="0">
                <a:latin typeface="Times New Roman" panose="02020603050405020304" pitchFamily="18" charset="0"/>
              </a:rPr>
              <a:t>组合证据：</a:t>
            </a:r>
            <a:r>
              <a:rPr lang="zh-CN" altLang="en-US" sz="2600" dirty="0">
                <a:solidFill>
                  <a:schemeClr val="accent2"/>
                </a:solidFill>
                <a:latin typeface="Times New Roman" panose="02020603050405020304" pitchFamily="18" charset="0"/>
              </a:rPr>
              <a:t>多个单一证据的合取</a:t>
            </a:r>
            <a:endParaRPr lang="zh-CN" altLang="en-US" sz="2600" dirty="0">
              <a:latin typeface="Times New Roman" panose="02020603050405020304" pitchFamily="18" charset="0"/>
            </a:endParaRPr>
          </a:p>
          <a:p>
            <a:pPr marL="196850" indent="-196850">
              <a:lnSpc>
                <a:spcPct val="80000"/>
              </a:lnSpc>
              <a:buNone/>
            </a:pPr>
            <a:endParaRPr lang="zh-CN" altLang="en-US" sz="2600" dirty="0">
              <a:latin typeface="Times New Roman" panose="02020603050405020304" pitchFamily="18" charset="0"/>
            </a:endParaRPr>
          </a:p>
          <a:p>
            <a:pPr marL="196850" indent="-196850">
              <a:lnSpc>
                <a:spcPct val="80000"/>
              </a:lnSpc>
              <a:buNone/>
            </a:pPr>
            <a:endParaRPr lang="zh-CN" altLang="en-US" sz="2600" dirty="0">
              <a:latin typeface="Times New Roman" panose="02020603050405020304" pitchFamily="18" charset="0"/>
            </a:endParaRPr>
          </a:p>
          <a:p>
            <a:pPr marL="196850" indent="-196850">
              <a:lnSpc>
                <a:spcPct val="80000"/>
              </a:lnSpc>
              <a:buNone/>
            </a:pPr>
            <a:r>
              <a:rPr lang="zh-CN" altLang="en-US" sz="2600" dirty="0">
                <a:latin typeface="Times New Roman" panose="02020603050405020304" pitchFamily="18" charset="0"/>
              </a:rPr>
              <a:t>则</a:t>
            </a:r>
          </a:p>
          <a:p>
            <a:pPr marL="196850" indent="-196850">
              <a:lnSpc>
                <a:spcPct val="80000"/>
              </a:lnSpc>
              <a:buNone/>
            </a:pPr>
            <a:endParaRPr lang="zh-CN" altLang="en-US" sz="2600" dirty="0">
              <a:latin typeface="Times New Roman" panose="02020603050405020304" pitchFamily="18" charset="0"/>
            </a:endParaRPr>
          </a:p>
          <a:p>
            <a:pPr marL="196850" indent="-196850">
              <a:lnSpc>
                <a:spcPct val="80000"/>
              </a:lnSpc>
              <a:buFont typeface="Wingdings" panose="05000000000000000000" pitchFamily="2" charset="2"/>
              <a:buChar char="§"/>
            </a:pPr>
            <a:r>
              <a:rPr lang="zh-CN" altLang="en-US" sz="2600" dirty="0">
                <a:latin typeface="Times New Roman" panose="02020603050405020304" pitchFamily="18" charset="0"/>
              </a:rPr>
              <a:t> 组合证据：</a:t>
            </a:r>
            <a:r>
              <a:rPr lang="zh-CN" altLang="en-US" sz="2600" dirty="0">
                <a:solidFill>
                  <a:schemeClr val="accent2"/>
                </a:solidFill>
                <a:latin typeface="Times New Roman" panose="02020603050405020304" pitchFamily="18" charset="0"/>
              </a:rPr>
              <a:t>多个单一证据的析取</a:t>
            </a:r>
            <a:endParaRPr lang="zh-CN" altLang="en-US" sz="2600" dirty="0">
              <a:latin typeface="Times New Roman" panose="02020603050405020304" pitchFamily="18" charset="0"/>
            </a:endParaRPr>
          </a:p>
          <a:p>
            <a:pPr marL="196850" indent="-196850">
              <a:lnSpc>
                <a:spcPct val="80000"/>
              </a:lnSpc>
              <a:buNone/>
            </a:pPr>
            <a:endParaRPr lang="zh-CN" altLang="en-US" sz="2600" dirty="0">
              <a:latin typeface="Times New Roman" panose="02020603050405020304" pitchFamily="18" charset="0"/>
            </a:endParaRPr>
          </a:p>
          <a:p>
            <a:pPr marL="196850" indent="-196850">
              <a:lnSpc>
                <a:spcPct val="80000"/>
              </a:lnSpc>
              <a:buNone/>
            </a:pPr>
            <a:r>
              <a:rPr lang="zh-CN" altLang="en-US" sz="2600" dirty="0">
                <a:latin typeface="Times New Roman" panose="02020603050405020304" pitchFamily="18" charset="0"/>
              </a:rPr>
              <a:t>            </a:t>
            </a:r>
          </a:p>
          <a:p>
            <a:pPr marL="196850" indent="-196850">
              <a:lnSpc>
                <a:spcPct val="80000"/>
              </a:lnSpc>
              <a:buNone/>
            </a:pPr>
            <a:r>
              <a:rPr lang="zh-CN" altLang="en-US" sz="2600" dirty="0">
                <a:latin typeface="Times New Roman" panose="02020603050405020304" pitchFamily="18" charset="0"/>
              </a:rPr>
              <a:t>则</a:t>
            </a:r>
          </a:p>
          <a:p>
            <a:pPr marL="196850" indent="-196850">
              <a:lnSpc>
                <a:spcPct val="80000"/>
              </a:lnSpc>
              <a:buNone/>
            </a:pPr>
            <a:r>
              <a:rPr lang="zh-CN" altLang="en-US" sz="2200" dirty="0">
                <a:latin typeface="Times New Roman" panose="02020603050405020304" pitchFamily="18" charset="0"/>
              </a:rPr>
              <a:t> </a:t>
            </a:r>
          </a:p>
        </p:txBody>
      </p:sp>
      <p:sp>
        <p:nvSpPr>
          <p:cNvPr id="205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27</a:t>
            </a:fld>
            <a:endParaRPr lang="ja-JP" altLang="en-US" dirty="0">
              <a:solidFill>
                <a:srgbClr val="A50021"/>
              </a:solidFill>
              <a:ea typeface="MS PGothic" panose="020B0600070205080204" pitchFamily="34" charset="-128"/>
            </a:endParaRPr>
          </a:p>
        </p:txBody>
      </p:sp>
      <p:graphicFrame>
        <p:nvGraphicFramePr>
          <p:cNvPr id="2050" name="Object 8"/>
          <p:cNvGraphicFramePr/>
          <p:nvPr/>
        </p:nvGraphicFramePr>
        <p:xfrm>
          <a:off x="2481264" y="3060701"/>
          <a:ext cx="5368925" cy="436563"/>
        </p:xfrm>
        <a:graphic>
          <a:graphicData uri="http://schemas.openxmlformats.org/presentationml/2006/ole">
            <mc:AlternateContent xmlns:mc="http://schemas.openxmlformats.org/markup-compatibility/2006">
              <mc:Choice xmlns:v="urn:schemas-microsoft-com:vml" Requires="v">
                <p:oleObj spid="_x0000_s4141" r:id="rId3" imgW="2651125" imgH="215900" progId="Equation.3">
                  <p:embed/>
                </p:oleObj>
              </mc:Choice>
              <mc:Fallback>
                <p:oleObj r:id="rId3" imgW="2651125" imgH="215900" progId="Equation.3">
                  <p:embed/>
                  <p:pic>
                    <p:nvPicPr>
                      <p:cNvPr id="0" name="图片 3214"/>
                      <p:cNvPicPr/>
                      <p:nvPr/>
                    </p:nvPicPr>
                    <p:blipFill>
                      <a:blip r:embed="rId4"/>
                      <a:stretch>
                        <a:fillRect/>
                      </a:stretch>
                    </p:blipFill>
                    <p:spPr>
                      <a:xfrm>
                        <a:off x="2481264" y="3060701"/>
                        <a:ext cx="5368925" cy="436563"/>
                      </a:xfrm>
                      <a:prstGeom prst="rect">
                        <a:avLst/>
                      </a:prstGeom>
                      <a:noFill/>
                      <a:ln w="38100">
                        <a:noFill/>
                        <a:miter/>
                      </a:ln>
                    </p:spPr>
                  </p:pic>
                </p:oleObj>
              </mc:Fallback>
            </mc:AlternateContent>
          </a:graphicData>
        </a:graphic>
      </p:graphicFrame>
      <p:graphicFrame>
        <p:nvGraphicFramePr>
          <p:cNvPr id="2051" name="Object 15"/>
          <p:cNvGraphicFramePr/>
          <p:nvPr/>
        </p:nvGraphicFramePr>
        <p:xfrm>
          <a:off x="2378075" y="5229225"/>
          <a:ext cx="5949950" cy="471488"/>
        </p:xfrm>
        <a:graphic>
          <a:graphicData uri="http://schemas.openxmlformats.org/presentationml/2006/ole">
            <mc:AlternateContent xmlns:mc="http://schemas.openxmlformats.org/markup-compatibility/2006">
              <mc:Choice xmlns:v="urn:schemas-microsoft-com:vml" Requires="v">
                <p:oleObj spid="_x0000_s4142" r:id="rId5" imgW="2726690" imgH="215900" progId="Equation.3">
                  <p:embed/>
                </p:oleObj>
              </mc:Choice>
              <mc:Fallback>
                <p:oleObj r:id="rId5" imgW="2726690" imgH="215900" progId="Equation.3">
                  <p:embed/>
                  <p:pic>
                    <p:nvPicPr>
                      <p:cNvPr id="0" name="图片 3215"/>
                      <p:cNvPicPr/>
                      <p:nvPr/>
                    </p:nvPicPr>
                    <p:blipFill>
                      <a:blip r:embed="rId6"/>
                      <a:stretch>
                        <a:fillRect/>
                      </a:stretch>
                    </p:blipFill>
                    <p:spPr>
                      <a:xfrm>
                        <a:off x="2378075" y="5229225"/>
                        <a:ext cx="5949950" cy="471488"/>
                      </a:xfrm>
                      <a:prstGeom prst="rect">
                        <a:avLst/>
                      </a:prstGeom>
                      <a:noFill/>
                      <a:ln w="38100">
                        <a:noFill/>
                        <a:miter/>
                      </a:ln>
                    </p:spPr>
                  </p:pic>
                </p:oleObj>
              </mc:Fallback>
            </mc:AlternateContent>
          </a:graphicData>
        </a:graphic>
      </p:graphicFrame>
      <p:sp>
        <p:nvSpPr>
          <p:cNvPr id="2054" name="Rectangle 18"/>
          <p:cNvSpPr/>
          <p:nvPr/>
        </p:nvSpPr>
        <p:spPr>
          <a:xfrm>
            <a:off x="765968" y="1029609"/>
            <a:ext cx="4468813" cy="433388"/>
          </a:xfrm>
          <a:prstGeom prst="rect">
            <a:avLst/>
          </a:prstGeom>
          <a:noFill/>
          <a:ln w="9525">
            <a:noFill/>
          </a:ln>
        </p:spPr>
        <p:txBody>
          <a:bodyPr wrap="none">
            <a:spAutoFit/>
          </a:bodyPr>
          <a:lstStyle/>
          <a:p>
            <a:pPr>
              <a:lnSpc>
                <a:spcPct val="8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组合证据不确定性的算法</a:t>
            </a:r>
          </a:p>
        </p:txBody>
      </p:sp>
      <p:sp>
        <p:nvSpPr>
          <p:cNvPr id="2055" name="Text Box 19"/>
          <p:cNvSpPr txBox="1"/>
          <p:nvPr/>
        </p:nvSpPr>
        <p:spPr>
          <a:xfrm>
            <a:off x="3000375" y="2420938"/>
            <a:ext cx="6624638" cy="488950"/>
          </a:xfrm>
          <a:prstGeom prst="rect">
            <a:avLst/>
          </a:prstGeom>
          <a:noFill/>
          <a:ln w="9525">
            <a:noFill/>
          </a:ln>
        </p:spPr>
        <p:txBody>
          <a:bodyPr>
            <a:spAutoFit/>
          </a:bodyPr>
          <a:lstStyle/>
          <a:p>
            <a:pPr>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AND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p>
        </p:txBody>
      </p:sp>
      <p:sp>
        <p:nvSpPr>
          <p:cNvPr id="2056" name="Text Box 20"/>
          <p:cNvSpPr txBox="1"/>
          <p:nvPr/>
        </p:nvSpPr>
        <p:spPr>
          <a:xfrm>
            <a:off x="3143250" y="4508500"/>
            <a:ext cx="6624638" cy="488950"/>
          </a:xfrm>
          <a:prstGeom prst="rect">
            <a:avLst/>
          </a:prstGeom>
          <a:noFill/>
          <a:ln w="9525">
            <a:noFill/>
          </a:ln>
        </p:spPr>
        <p:txBody>
          <a:bodyPr>
            <a:spAutoFit/>
          </a:bodyPr>
          <a:lstStyle/>
          <a:p>
            <a:pPr>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OR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p>
        </p:txBody>
      </p:sp>
      <p:sp>
        <p:nvSpPr>
          <p:cNvPr id="2058" name="Rectangle 2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idx="1"/>
          </p:nvPr>
        </p:nvSpPr>
        <p:spPr>
          <a:xfrm>
            <a:off x="839416" y="1784350"/>
            <a:ext cx="10801200" cy="4092922"/>
          </a:xfrm>
          <a:solidFill>
            <a:srgbClr val="FFFFFF">
              <a:alpha val="100000"/>
            </a:srgbClr>
          </a:solidFill>
          <a:ln>
            <a:solidFill>
              <a:srgbClr val="808080">
                <a:alpha val="100000"/>
              </a:srgbClr>
            </a:solidFill>
            <a:miter/>
          </a:ln>
        </p:spPr>
        <p:txBody>
          <a:bodyPr vert="horz" wrap="square" lIns="91440" tIns="45720" rIns="91440" bIns="45720" anchor="t"/>
          <a:lstStyle/>
          <a:p>
            <a:pPr marL="196850" indent="-196850">
              <a:buFont typeface="Wingdings" panose="05000000000000000000" pitchFamily="2" charset="2"/>
              <a:buChar char="§"/>
            </a:pPr>
            <a:r>
              <a:rPr lang="en-US" altLang="zh-CN" sz="2600" dirty="0">
                <a:latin typeface="Times New Roman" panose="02020603050405020304" pitchFamily="18" charset="0"/>
              </a:rPr>
              <a:t>C</a:t>
            </a:r>
            <a:r>
              <a:rPr lang="zh-CN" altLang="en-US" sz="2600" dirty="0">
                <a:latin typeface="Times New Roman" panose="02020603050405020304" pitchFamily="18" charset="0"/>
              </a:rPr>
              <a:t>－</a:t>
            </a:r>
            <a:r>
              <a:rPr lang="en-US" altLang="zh-CN" sz="2600" dirty="0">
                <a:latin typeface="Times New Roman" panose="02020603050405020304" pitchFamily="18" charset="0"/>
              </a:rPr>
              <a:t>F</a:t>
            </a:r>
            <a:r>
              <a:rPr lang="zh-CN" altLang="en-US" sz="2600" dirty="0">
                <a:latin typeface="Times New Roman" panose="02020603050405020304" pitchFamily="18" charset="0"/>
              </a:rPr>
              <a:t>模型中的不确定性推理：从不确定的初始证据出发，通过运用相关的不确定性知识，最终推出结论并求出结论的可信度值。结论 </a:t>
            </a:r>
            <a:r>
              <a:rPr lang="en-US" altLang="zh-CN" sz="2600" i="1" dirty="0">
                <a:latin typeface="Times New Roman" panose="02020603050405020304" pitchFamily="18" charset="0"/>
              </a:rPr>
              <a:t>H</a:t>
            </a:r>
            <a:r>
              <a:rPr lang="en-US" altLang="zh-CN" sz="2600" dirty="0">
                <a:latin typeface="Times New Roman" panose="02020603050405020304" pitchFamily="18" charset="0"/>
              </a:rPr>
              <a:t> </a:t>
            </a:r>
            <a:r>
              <a:rPr lang="zh-CN" altLang="en-US" sz="2600" dirty="0">
                <a:latin typeface="Times New Roman" panose="02020603050405020304" pitchFamily="18" charset="0"/>
              </a:rPr>
              <a:t>的可信度由下式计算：</a:t>
            </a:r>
          </a:p>
          <a:p>
            <a:pPr marL="196850" indent="-196850">
              <a:buNone/>
            </a:pPr>
            <a:r>
              <a:rPr lang="zh-CN" altLang="en-US" dirty="0">
                <a:latin typeface="Times New Roman" panose="02020603050405020304" pitchFamily="18" charset="0"/>
              </a:rPr>
              <a:t>                               </a:t>
            </a:r>
          </a:p>
        </p:txBody>
      </p:sp>
      <p:sp>
        <p:nvSpPr>
          <p:cNvPr id="307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28</a:t>
            </a:fld>
            <a:endParaRPr lang="ja-JP" altLang="en-US" dirty="0">
              <a:solidFill>
                <a:srgbClr val="A50021"/>
              </a:solidFill>
              <a:ea typeface="MS PGothic" panose="020B0600070205080204" pitchFamily="34" charset="-128"/>
            </a:endParaRPr>
          </a:p>
        </p:txBody>
      </p:sp>
      <p:sp>
        <p:nvSpPr>
          <p:cNvPr id="3079" name="Rectangle 12"/>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69995" name="Object 11"/>
          <p:cNvGraphicFramePr/>
          <p:nvPr>
            <p:extLst>
              <p:ext uri="{D42A27DB-BD31-4B8C-83A1-F6EECF244321}">
                <p14:modId xmlns:p14="http://schemas.microsoft.com/office/powerpoint/2010/main" val="1351719138"/>
              </p:ext>
            </p:extLst>
          </p:nvPr>
        </p:nvGraphicFramePr>
        <p:xfrm>
          <a:off x="2122488" y="3328988"/>
          <a:ext cx="5137150" cy="454025"/>
        </p:xfrm>
        <a:graphic>
          <a:graphicData uri="http://schemas.openxmlformats.org/presentationml/2006/ole">
            <mc:AlternateContent xmlns:mc="http://schemas.openxmlformats.org/markup-compatibility/2006">
              <mc:Choice xmlns:v="urn:schemas-microsoft-com:vml" Requires="v">
                <p:oleObj spid="_x0000_s5187" r:id="rId3" imgW="2296795" imgH="203200" progId="Equation.3">
                  <p:embed/>
                </p:oleObj>
              </mc:Choice>
              <mc:Fallback>
                <p:oleObj r:id="rId3" imgW="2296795" imgH="203200" progId="Equation.3">
                  <p:embed/>
                  <p:pic>
                    <p:nvPicPr>
                      <p:cNvPr id="0" name="图片 3216"/>
                      <p:cNvPicPr/>
                      <p:nvPr/>
                    </p:nvPicPr>
                    <p:blipFill>
                      <a:blip r:embed="rId4"/>
                      <a:stretch>
                        <a:fillRect/>
                      </a:stretch>
                    </p:blipFill>
                    <p:spPr>
                      <a:xfrm>
                        <a:off x="2122488" y="3328988"/>
                        <a:ext cx="5137150" cy="454025"/>
                      </a:xfrm>
                      <a:prstGeom prst="rect">
                        <a:avLst/>
                      </a:prstGeom>
                      <a:noFill/>
                      <a:ln w="38100">
                        <a:noFill/>
                        <a:miter/>
                      </a:ln>
                    </p:spPr>
                  </p:pic>
                </p:oleObj>
              </mc:Fallback>
            </mc:AlternateContent>
          </a:graphicData>
        </a:graphic>
      </p:graphicFrame>
      <p:sp>
        <p:nvSpPr>
          <p:cNvPr id="3080" name="Rectangle 14"/>
          <p:cNvSpPr/>
          <p:nvPr/>
        </p:nvSpPr>
        <p:spPr>
          <a:xfrm>
            <a:off x="911424" y="995887"/>
            <a:ext cx="3754438" cy="519113"/>
          </a:xfrm>
          <a:prstGeom prst="rect">
            <a:avLst/>
          </a:prstGeom>
          <a:noFill/>
          <a:ln w="9525">
            <a:noFill/>
          </a:ln>
        </p:spPr>
        <p:txBody>
          <a:bodyPr wrap="none">
            <a:spAutoFit/>
          </a:bodyPr>
          <a:lstStyle/>
          <a:p>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不确定性的传递算法</a:t>
            </a:r>
          </a:p>
        </p:txBody>
      </p:sp>
      <p:sp>
        <p:nvSpPr>
          <p:cNvPr id="3081" name="Rectangle 16"/>
          <p:cNvSpPr/>
          <p:nvPr/>
        </p:nvSpPr>
        <p:spPr>
          <a:xfrm>
            <a:off x="5729288"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69999" name="Object 15"/>
          <p:cNvGraphicFramePr/>
          <p:nvPr>
            <p:extLst>
              <p:ext uri="{D42A27DB-BD31-4B8C-83A1-F6EECF244321}">
                <p14:modId xmlns:p14="http://schemas.microsoft.com/office/powerpoint/2010/main" val="3995327667"/>
              </p:ext>
            </p:extLst>
          </p:nvPr>
        </p:nvGraphicFramePr>
        <p:xfrm>
          <a:off x="2122488" y="4114801"/>
          <a:ext cx="4621584" cy="602693"/>
        </p:xfrm>
        <a:graphic>
          <a:graphicData uri="http://schemas.openxmlformats.org/presentationml/2006/ole">
            <mc:AlternateContent xmlns:mc="http://schemas.openxmlformats.org/markup-compatibility/2006">
              <mc:Choice xmlns:v="urn:schemas-microsoft-com:vml" Requires="v">
                <p:oleObj spid="_x0000_s5188" r:id="rId5" imgW="2271395" imgH="254000" progId="Equation.DSMT4">
                  <p:embed/>
                </p:oleObj>
              </mc:Choice>
              <mc:Fallback>
                <p:oleObj r:id="rId5" imgW="2271395" imgH="254000" progId="Equation.DSMT4">
                  <p:embed/>
                  <p:pic>
                    <p:nvPicPr>
                      <p:cNvPr id="0" name="图片 3218"/>
                      <p:cNvPicPr/>
                      <p:nvPr/>
                    </p:nvPicPr>
                    <p:blipFill>
                      <a:blip r:embed="rId6"/>
                      <a:stretch>
                        <a:fillRect/>
                      </a:stretch>
                    </p:blipFill>
                    <p:spPr>
                      <a:xfrm>
                        <a:off x="2122488" y="4114801"/>
                        <a:ext cx="4621584" cy="602693"/>
                      </a:xfrm>
                      <a:prstGeom prst="rect">
                        <a:avLst/>
                      </a:prstGeom>
                      <a:noFill/>
                      <a:ln w="38100">
                        <a:noFill/>
                        <a:miter/>
                      </a:ln>
                    </p:spPr>
                  </p:pic>
                </p:oleObj>
              </mc:Fallback>
            </mc:AlternateContent>
          </a:graphicData>
        </a:graphic>
      </p:graphicFrame>
      <p:graphicFrame>
        <p:nvGraphicFramePr>
          <p:cNvPr id="170001" name="Object 17"/>
          <p:cNvGraphicFramePr/>
          <p:nvPr>
            <p:extLst>
              <p:ext uri="{D42A27DB-BD31-4B8C-83A1-F6EECF244321}">
                <p14:modId xmlns:p14="http://schemas.microsoft.com/office/powerpoint/2010/main" val="3963962353"/>
              </p:ext>
            </p:extLst>
          </p:nvPr>
        </p:nvGraphicFramePr>
        <p:xfrm>
          <a:off x="2122488" y="4950475"/>
          <a:ext cx="5197648" cy="494749"/>
        </p:xfrm>
        <a:graphic>
          <a:graphicData uri="http://schemas.openxmlformats.org/presentationml/2006/ole">
            <mc:AlternateContent xmlns:mc="http://schemas.openxmlformats.org/markup-compatibility/2006">
              <mc:Choice xmlns:v="urn:schemas-microsoft-com:vml" Requires="v">
                <p:oleObj spid="_x0000_s5189" r:id="rId7" imgW="2829560" imgH="254000" progId="Equation.DSMT4">
                  <p:embed/>
                </p:oleObj>
              </mc:Choice>
              <mc:Fallback>
                <p:oleObj r:id="rId7" imgW="2829560" imgH="254000" progId="Equation.DSMT4">
                  <p:embed/>
                  <p:pic>
                    <p:nvPicPr>
                      <p:cNvPr id="0" name="图片 3217"/>
                      <p:cNvPicPr/>
                      <p:nvPr/>
                    </p:nvPicPr>
                    <p:blipFill>
                      <a:blip r:embed="rId8"/>
                      <a:stretch>
                        <a:fillRect/>
                      </a:stretch>
                    </p:blipFill>
                    <p:spPr>
                      <a:xfrm>
                        <a:off x="2122488" y="4950475"/>
                        <a:ext cx="5197648" cy="494749"/>
                      </a:xfrm>
                      <a:prstGeom prst="rect">
                        <a:avLst/>
                      </a:prstGeom>
                      <a:noFill/>
                      <a:ln w="38100">
                        <a:noFill/>
                        <a:miter/>
                      </a:ln>
                    </p:spPr>
                  </p:pic>
                </p:oleObj>
              </mc:Fallback>
            </mc:AlternateContent>
          </a:graphicData>
        </a:graphic>
      </p:graphicFrame>
      <p:sp>
        <p:nvSpPr>
          <p:cNvPr id="3083" name="Rectangle 20"/>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Effect transition="in" filter="blinds(horizontal)">
                                      <p:cBhvr>
                                        <p:cTn id="7" dur="500"/>
                                        <p:tgtEl>
                                          <p:spTgt spid="169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86">
                                            <p:txEl>
                                              <p:pRg st="1" end="1"/>
                                            </p:txEl>
                                          </p:spTgt>
                                        </p:tgtEl>
                                        <p:attrNameLst>
                                          <p:attrName>style.visibility</p:attrName>
                                        </p:attrNameLst>
                                      </p:cBhvr>
                                      <p:to>
                                        <p:strVal val="visible"/>
                                      </p:to>
                                    </p:set>
                                    <p:animEffect transition="in" filter="blinds(horizontal)">
                                      <p:cBhvr>
                                        <p:cTn id="12" dur="500"/>
                                        <p:tgtEl>
                                          <p:spTgt spid="169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9995"/>
                                        </p:tgtEl>
                                        <p:attrNameLst>
                                          <p:attrName>style.visibility</p:attrName>
                                        </p:attrNameLst>
                                      </p:cBhvr>
                                      <p:to>
                                        <p:strVal val="visible"/>
                                      </p:to>
                                    </p:set>
                                    <p:anim calcmode="lin" valueType="num">
                                      <p:cBhvr additive="base">
                                        <p:cTn id="17" dur="500" fill="hold"/>
                                        <p:tgtEl>
                                          <p:spTgt spid="169995"/>
                                        </p:tgtEl>
                                        <p:attrNameLst>
                                          <p:attrName>ppt_x</p:attrName>
                                        </p:attrNameLst>
                                      </p:cBhvr>
                                      <p:tavLst>
                                        <p:tav tm="0">
                                          <p:val>
                                            <p:strVal val="0-#ppt_w/2"/>
                                          </p:val>
                                        </p:tav>
                                        <p:tav tm="100000">
                                          <p:val>
                                            <p:strVal val="#ppt_x"/>
                                          </p:val>
                                        </p:tav>
                                      </p:tavLst>
                                    </p:anim>
                                    <p:anim calcmode="lin" valueType="num">
                                      <p:cBhvr additive="base">
                                        <p:cTn id="18" dur="500" fill="hold"/>
                                        <p:tgtEl>
                                          <p:spTgt spid="1699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69999"/>
                                        </p:tgtEl>
                                        <p:attrNameLst>
                                          <p:attrName>style.visibility</p:attrName>
                                        </p:attrNameLst>
                                      </p:cBhvr>
                                      <p:to>
                                        <p:strVal val="visible"/>
                                      </p:to>
                                    </p:set>
                                    <p:anim calcmode="lin" valueType="num">
                                      <p:cBhvr additive="base">
                                        <p:cTn id="23" dur="500" fill="hold"/>
                                        <p:tgtEl>
                                          <p:spTgt spid="169999"/>
                                        </p:tgtEl>
                                        <p:attrNameLst>
                                          <p:attrName>ppt_x</p:attrName>
                                        </p:attrNameLst>
                                      </p:cBhvr>
                                      <p:tavLst>
                                        <p:tav tm="0">
                                          <p:val>
                                            <p:strVal val="0-#ppt_w/2"/>
                                          </p:val>
                                        </p:tav>
                                        <p:tav tm="100000">
                                          <p:val>
                                            <p:strVal val="#ppt_x"/>
                                          </p:val>
                                        </p:tav>
                                      </p:tavLst>
                                    </p:anim>
                                    <p:anim calcmode="lin" valueType="num">
                                      <p:cBhvr additive="base">
                                        <p:cTn id="24" dur="500" fill="hold"/>
                                        <p:tgtEl>
                                          <p:spTgt spid="16999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70001"/>
                                        </p:tgtEl>
                                        <p:attrNameLst>
                                          <p:attrName>style.visibility</p:attrName>
                                        </p:attrNameLst>
                                      </p:cBhvr>
                                      <p:to>
                                        <p:strVal val="visible"/>
                                      </p:to>
                                    </p:set>
                                    <p:anim calcmode="lin" valueType="num">
                                      <p:cBhvr additive="base">
                                        <p:cTn id="29" dur="500" fill="hold"/>
                                        <p:tgtEl>
                                          <p:spTgt spid="170001"/>
                                        </p:tgtEl>
                                        <p:attrNameLst>
                                          <p:attrName>ppt_x</p:attrName>
                                        </p:attrNameLst>
                                      </p:cBhvr>
                                      <p:tavLst>
                                        <p:tav tm="0">
                                          <p:val>
                                            <p:strVal val="0-#ppt_w/2"/>
                                          </p:val>
                                        </p:tav>
                                        <p:tav tm="100000">
                                          <p:val>
                                            <p:strVal val="#ppt_x"/>
                                          </p:val>
                                        </p:tav>
                                      </p:tavLst>
                                    </p:anim>
                                    <p:anim calcmode="lin" valueType="num">
                                      <p:cBhvr additive="base">
                                        <p:cTn id="30" dur="500" fill="hold"/>
                                        <p:tgtEl>
                                          <p:spTgt spid="170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p:cNvSpPr>
          <p:nvPr>
            <p:ph idx="1"/>
          </p:nvPr>
        </p:nvSpPr>
        <p:spPr>
          <a:xfrm>
            <a:off x="941387" y="1450977"/>
            <a:ext cx="10627221" cy="4642320"/>
          </a:xfrm>
          <a:ln/>
        </p:spPr>
        <p:txBody>
          <a:bodyPr vert="horz" wrap="square" lIns="91440" tIns="45720" rIns="91440" bIns="45720" anchor="t"/>
          <a:lstStyle/>
          <a:p>
            <a:pPr marL="377825" indent="-377825">
              <a:buFont typeface="Wingdings" panose="05000000000000000000" pitchFamily="2" charset="2"/>
              <a:buChar char="§"/>
            </a:pPr>
            <a:r>
              <a:rPr lang="zh-CN" altLang="en-US" sz="2600" dirty="0">
                <a:latin typeface="Times New Roman" panose="02020603050405020304" pitchFamily="18" charset="0"/>
              </a:rPr>
              <a:t>设知识：</a:t>
            </a:r>
          </a:p>
        </p:txBody>
      </p:sp>
      <p:sp>
        <p:nvSpPr>
          <p:cNvPr id="41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29</a:t>
            </a:fld>
            <a:endParaRPr lang="ja-JP" altLang="en-US" dirty="0">
              <a:solidFill>
                <a:srgbClr val="A50021"/>
              </a:solidFill>
              <a:ea typeface="MS PGothic" panose="020B0600070205080204" pitchFamily="34" charset="-128"/>
            </a:endParaRPr>
          </a:p>
        </p:txBody>
      </p:sp>
      <p:sp>
        <p:nvSpPr>
          <p:cNvPr id="4104" name="Rectangle 7"/>
          <p:cNvSpPr/>
          <p:nvPr/>
        </p:nvSpPr>
        <p:spPr>
          <a:xfrm>
            <a:off x="1524000" y="30919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105" name="Rectangle 9"/>
          <p:cNvSpPr/>
          <p:nvPr/>
        </p:nvSpPr>
        <p:spPr>
          <a:xfrm>
            <a:off x="941387" y="885482"/>
            <a:ext cx="4468813" cy="604838"/>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结论不确定性的合成算法</a:t>
            </a:r>
          </a:p>
        </p:txBody>
      </p:sp>
      <p:sp>
        <p:nvSpPr>
          <p:cNvPr id="176138" name="Rectangle 10"/>
          <p:cNvSpPr/>
          <p:nvPr/>
        </p:nvSpPr>
        <p:spPr>
          <a:xfrm>
            <a:off x="1524000" y="3238500"/>
            <a:ext cx="5962650" cy="568325"/>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）分别对每一条知识求出</a:t>
            </a:r>
            <a:r>
              <a:rPr lang="en-US" altLang="zh-CN" sz="2600" i="1" dirty="0">
                <a:latin typeface="Times New Roman" panose="02020603050405020304" pitchFamily="18" charset="0"/>
              </a:rPr>
              <a:t>CF</a:t>
            </a:r>
            <a:r>
              <a:rPr lang="zh-CN" altLang="en-US" sz="2600" dirty="0">
                <a:latin typeface="Times New Roman" panose="02020603050405020304" pitchFamily="18" charset="0"/>
              </a:rPr>
              <a:t>（</a:t>
            </a:r>
            <a:r>
              <a:rPr lang="en-US" altLang="zh-CN" sz="2600" i="1" dirty="0">
                <a:latin typeface="Times New Roman" panose="02020603050405020304" pitchFamily="18" charset="0"/>
              </a:rPr>
              <a:t>H</a:t>
            </a:r>
            <a:r>
              <a:rPr lang="zh-CN" altLang="en-US" sz="2600" dirty="0">
                <a:latin typeface="Times New Roman" panose="02020603050405020304" pitchFamily="18" charset="0"/>
              </a:rPr>
              <a:t>）：</a:t>
            </a:r>
          </a:p>
        </p:txBody>
      </p:sp>
      <p:graphicFrame>
        <p:nvGraphicFramePr>
          <p:cNvPr id="176139" name="Object 11"/>
          <p:cNvGraphicFramePr/>
          <p:nvPr>
            <p:extLst>
              <p:ext uri="{D42A27DB-BD31-4B8C-83A1-F6EECF244321}">
                <p14:modId xmlns:p14="http://schemas.microsoft.com/office/powerpoint/2010/main" val="524588376"/>
              </p:ext>
            </p:extLst>
          </p:nvPr>
        </p:nvGraphicFramePr>
        <p:xfrm>
          <a:off x="2613026" y="3968987"/>
          <a:ext cx="4876800" cy="449262"/>
        </p:xfrm>
        <a:graphic>
          <a:graphicData uri="http://schemas.openxmlformats.org/presentationml/2006/ole">
            <mc:AlternateContent xmlns:mc="http://schemas.openxmlformats.org/markup-compatibility/2006">
              <mc:Choice xmlns:v="urn:schemas-microsoft-com:vml" Requires="v">
                <p:oleObj spid="_x0000_s6233" r:id="rId3" imgW="2384425" imgH="215900" progId="Equation.3">
                  <p:embed/>
                </p:oleObj>
              </mc:Choice>
              <mc:Fallback>
                <p:oleObj r:id="rId3" imgW="2384425" imgH="215900" progId="Equation.3">
                  <p:embed/>
                  <p:pic>
                    <p:nvPicPr>
                      <p:cNvPr id="0" name="图片 3242"/>
                      <p:cNvPicPr/>
                      <p:nvPr/>
                    </p:nvPicPr>
                    <p:blipFill>
                      <a:blip r:embed="rId4"/>
                      <a:stretch>
                        <a:fillRect/>
                      </a:stretch>
                    </p:blipFill>
                    <p:spPr>
                      <a:xfrm>
                        <a:off x="2613026" y="3968987"/>
                        <a:ext cx="4876800" cy="449262"/>
                      </a:xfrm>
                      <a:prstGeom prst="rect">
                        <a:avLst/>
                      </a:prstGeom>
                      <a:noFill/>
                      <a:ln w="38100">
                        <a:noFill/>
                        <a:miter/>
                      </a:ln>
                    </p:spPr>
                  </p:pic>
                </p:oleObj>
              </mc:Fallback>
            </mc:AlternateContent>
          </a:graphicData>
        </a:graphic>
      </p:graphicFrame>
      <p:graphicFrame>
        <p:nvGraphicFramePr>
          <p:cNvPr id="176140" name="Object 12"/>
          <p:cNvGraphicFramePr/>
          <p:nvPr>
            <p:extLst>
              <p:ext uri="{D42A27DB-BD31-4B8C-83A1-F6EECF244321}">
                <p14:modId xmlns:p14="http://schemas.microsoft.com/office/powerpoint/2010/main" val="2281877457"/>
              </p:ext>
            </p:extLst>
          </p:nvPr>
        </p:nvGraphicFramePr>
        <p:xfrm>
          <a:off x="2628427" y="4608073"/>
          <a:ext cx="4876800" cy="431800"/>
        </p:xfrm>
        <a:graphic>
          <a:graphicData uri="http://schemas.openxmlformats.org/presentationml/2006/ole">
            <mc:AlternateContent xmlns:mc="http://schemas.openxmlformats.org/markup-compatibility/2006">
              <mc:Choice xmlns:v="urn:schemas-microsoft-com:vml" Requires="v">
                <p:oleObj spid="_x0000_s6234" r:id="rId5" imgW="2435225" imgH="215900" progId="Equation.3">
                  <p:embed/>
                </p:oleObj>
              </mc:Choice>
              <mc:Fallback>
                <p:oleObj r:id="rId5" imgW="2435225" imgH="215900" progId="Equation.3">
                  <p:embed/>
                  <p:pic>
                    <p:nvPicPr>
                      <p:cNvPr id="0" name="图片 3272"/>
                      <p:cNvPicPr/>
                      <p:nvPr/>
                    </p:nvPicPr>
                    <p:blipFill>
                      <a:blip r:embed="rId6"/>
                      <a:stretch>
                        <a:fillRect/>
                      </a:stretch>
                    </p:blipFill>
                    <p:spPr>
                      <a:xfrm>
                        <a:off x="2628427" y="4608073"/>
                        <a:ext cx="4876800" cy="431800"/>
                      </a:xfrm>
                      <a:prstGeom prst="rect">
                        <a:avLst/>
                      </a:prstGeom>
                      <a:noFill/>
                      <a:ln w="38100">
                        <a:noFill/>
                        <a:miter/>
                      </a:ln>
                    </p:spPr>
                  </p:pic>
                </p:oleObj>
              </mc:Fallback>
            </mc:AlternateContent>
          </a:graphicData>
        </a:graphic>
      </p:graphicFrame>
      <p:grpSp>
        <p:nvGrpSpPr>
          <p:cNvPr id="4107" name="Group 15"/>
          <p:cNvGrpSpPr/>
          <p:nvPr/>
        </p:nvGrpSpPr>
        <p:grpSpPr>
          <a:xfrm>
            <a:off x="3432176" y="2082800"/>
            <a:ext cx="4676775" cy="501650"/>
            <a:chOff x="1202" y="1312"/>
            <a:chExt cx="2946" cy="316"/>
          </a:xfrm>
        </p:grpSpPr>
        <p:graphicFrame>
          <p:nvGraphicFramePr>
            <p:cNvPr id="4101" name="Object 4"/>
            <p:cNvGraphicFramePr/>
            <p:nvPr/>
          </p:nvGraphicFramePr>
          <p:xfrm>
            <a:off x="1254" y="1344"/>
            <a:ext cx="2894" cy="271"/>
          </p:xfrm>
          <a:graphic>
            <a:graphicData uri="http://schemas.openxmlformats.org/presentationml/2006/ole">
              <mc:AlternateContent xmlns:mc="http://schemas.openxmlformats.org/markup-compatibility/2006">
                <mc:Choice xmlns:v="urn:schemas-microsoft-com:vml" Requires="v">
                  <p:oleObj spid="_x0000_s6235" r:id="rId7" imgW="2308225" imgH="215900" progId="Equation.3">
                    <p:embed/>
                  </p:oleObj>
                </mc:Choice>
                <mc:Fallback>
                  <p:oleObj r:id="rId7" imgW="2308225" imgH="215900" progId="Equation.3">
                    <p:embed/>
                    <p:pic>
                      <p:nvPicPr>
                        <p:cNvPr id="0" name="图片 3273"/>
                        <p:cNvPicPr/>
                        <p:nvPr/>
                      </p:nvPicPr>
                      <p:blipFill>
                        <a:blip r:embed="rId8"/>
                        <a:stretch>
                          <a:fillRect/>
                        </a:stretch>
                      </p:blipFill>
                      <p:spPr>
                        <a:xfrm>
                          <a:off x="1254" y="1344"/>
                          <a:ext cx="2894" cy="271"/>
                        </a:xfrm>
                        <a:prstGeom prst="rect">
                          <a:avLst/>
                        </a:prstGeom>
                        <a:noFill/>
                        <a:ln w="38100">
                          <a:noFill/>
                          <a:miter/>
                        </a:ln>
                      </p:spPr>
                    </p:pic>
                  </p:oleObj>
                </mc:Fallback>
              </mc:AlternateContent>
            </a:graphicData>
          </a:graphic>
        </p:graphicFrame>
        <p:sp>
          <p:nvSpPr>
            <p:cNvPr id="4113" name="Text Box 13"/>
            <p:cNvSpPr txBox="1"/>
            <p:nvPr/>
          </p:nvSpPr>
          <p:spPr>
            <a:xfrm>
              <a:off x="1202" y="1320"/>
              <a:ext cx="499"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IF</a:t>
              </a:r>
            </a:p>
          </p:txBody>
        </p:sp>
        <p:sp>
          <p:nvSpPr>
            <p:cNvPr id="4114" name="Text Box 14"/>
            <p:cNvSpPr txBox="1"/>
            <p:nvPr/>
          </p:nvSpPr>
          <p:spPr>
            <a:xfrm>
              <a:off x="1882" y="1312"/>
              <a:ext cx="680"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THEN</a:t>
              </a:r>
            </a:p>
          </p:txBody>
        </p:sp>
      </p:grpSp>
      <p:grpSp>
        <p:nvGrpSpPr>
          <p:cNvPr id="4108" name="Group 16"/>
          <p:cNvGrpSpPr/>
          <p:nvPr/>
        </p:nvGrpSpPr>
        <p:grpSpPr>
          <a:xfrm>
            <a:off x="3432176" y="2711450"/>
            <a:ext cx="4702175" cy="501650"/>
            <a:chOff x="1202" y="1312"/>
            <a:chExt cx="2962" cy="316"/>
          </a:xfrm>
        </p:grpSpPr>
        <p:graphicFrame>
          <p:nvGraphicFramePr>
            <p:cNvPr id="4100" name="Object 17"/>
            <p:cNvGraphicFramePr/>
            <p:nvPr/>
          </p:nvGraphicFramePr>
          <p:xfrm>
            <a:off x="1238" y="1344"/>
            <a:ext cx="2926" cy="271"/>
          </p:xfrm>
          <a:graphic>
            <a:graphicData uri="http://schemas.openxmlformats.org/presentationml/2006/ole">
              <mc:AlternateContent xmlns:mc="http://schemas.openxmlformats.org/markup-compatibility/2006">
                <mc:Choice xmlns:v="urn:schemas-microsoft-com:vml" Requires="v">
                  <p:oleObj spid="_x0000_s6236" r:id="rId9" imgW="2333625" imgH="215900" progId="Equation.3">
                    <p:embed/>
                  </p:oleObj>
                </mc:Choice>
                <mc:Fallback>
                  <p:oleObj r:id="rId9" imgW="2333625" imgH="215900" progId="Equation.3">
                    <p:embed/>
                    <p:pic>
                      <p:nvPicPr>
                        <p:cNvPr id="0" name="图片 3241"/>
                        <p:cNvPicPr/>
                        <p:nvPr/>
                      </p:nvPicPr>
                      <p:blipFill>
                        <a:blip r:embed="rId10"/>
                        <a:stretch>
                          <a:fillRect/>
                        </a:stretch>
                      </p:blipFill>
                      <p:spPr>
                        <a:xfrm>
                          <a:off x="1238" y="1344"/>
                          <a:ext cx="2926" cy="271"/>
                        </a:xfrm>
                        <a:prstGeom prst="rect">
                          <a:avLst/>
                        </a:prstGeom>
                        <a:noFill/>
                        <a:ln w="38100">
                          <a:noFill/>
                          <a:miter/>
                        </a:ln>
                      </p:spPr>
                    </p:pic>
                  </p:oleObj>
                </mc:Fallback>
              </mc:AlternateContent>
            </a:graphicData>
          </a:graphic>
        </p:graphicFrame>
        <p:sp>
          <p:nvSpPr>
            <p:cNvPr id="4111" name="Text Box 18"/>
            <p:cNvSpPr txBox="1"/>
            <p:nvPr/>
          </p:nvSpPr>
          <p:spPr>
            <a:xfrm>
              <a:off x="1202" y="1320"/>
              <a:ext cx="499"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IF</a:t>
              </a:r>
            </a:p>
          </p:txBody>
        </p:sp>
        <p:sp>
          <p:nvSpPr>
            <p:cNvPr id="4112" name="Text Box 19"/>
            <p:cNvSpPr txBox="1"/>
            <p:nvPr/>
          </p:nvSpPr>
          <p:spPr>
            <a:xfrm>
              <a:off x="1882" y="1312"/>
              <a:ext cx="680" cy="308"/>
            </a:xfrm>
            <a:prstGeom prst="rect">
              <a:avLst/>
            </a:prstGeom>
            <a:noFill/>
            <a:ln w="9525">
              <a:noFill/>
            </a:ln>
          </p:spPr>
          <p:txBody>
            <a:bodyPr>
              <a:spAutoFit/>
            </a:bodyPr>
            <a:lstStyle/>
            <a:p>
              <a:pPr>
                <a:spcBef>
                  <a:spcPct val="50000"/>
                </a:spcBef>
              </a:pPr>
              <a:r>
                <a:rPr lang="en-US" altLang="zh-CN" sz="2600" dirty="0">
                  <a:latin typeface="Times New Roman" panose="02020603050405020304" pitchFamily="18" charset="0"/>
                </a:rPr>
                <a:t>THEN</a:t>
              </a:r>
            </a:p>
          </p:txBody>
        </p:sp>
      </p:grpSp>
      <p:sp>
        <p:nvSpPr>
          <p:cNvPr id="4110" name="Rectangle 2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8"/>
                                        </p:tgtEl>
                                        <p:attrNameLst>
                                          <p:attrName>style.visibility</p:attrName>
                                        </p:attrNameLst>
                                      </p:cBhvr>
                                      <p:to>
                                        <p:strVal val="visible"/>
                                      </p:to>
                                    </p:set>
                                    <p:anim calcmode="lin" valueType="num">
                                      <p:cBhvr additive="base">
                                        <p:cTn id="7" dur="500" fill="hold"/>
                                        <p:tgtEl>
                                          <p:spTgt spid="176138"/>
                                        </p:tgtEl>
                                        <p:attrNameLst>
                                          <p:attrName>ppt_x</p:attrName>
                                        </p:attrNameLst>
                                      </p:cBhvr>
                                      <p:tavLst>
                                        <p:tav tm="0">
                                          <p:val>
                                            <p:strVal val="0-#ppt_w/2"/>
                                          </p:val>
                                        </p:tav>
                                        <p:tav tm="100000">
                                          <p:val>
                                            <p:strVal val="#ppt_x"/>
                                          </p:val>
                                        </p:tav>
                                      </p:tavLst>
                                    </p:anim>
                                    <p:anim calcmode="lin" valueType="num">
                                      <p:cBhvr additive="base">
                                        <p:cTn id="8"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6139"/>
                                        </p:tgtEl>
                                        <p:attrNameLst>
                                          <p:attrName>style.visibility</p:attrName>
                                        </p:attrNameLst>
                                      </p:cBhvr>
                                      <p:to>
                                        <p:strVal val="visible"/>
                                      </p:to>
                                    </p:set>
                                    <p:animEffect transition="in" filter="blinds(horizontal)">
                                      <p:cBhvr>
                                        <p:cTn id="13" dur="500"/>
                                        <p:tgtEl>
                                          <p:spTgt spid="176139"/>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76140"/>
                                        </p:tgtEl>
                                        <p:attrNameLst>
                                          <p:attrName>style.visibility</p:attrName>
                                        </p:attrNameLst>
                                      </p:cBhvr>
                                      <p:to>
                                        <p:strVal val="visible"/>
                                      </p:to>
                                    </p:set>
                                    <p:animEffect transition="in" filter="blinds(horizontal)">
                                      <p:cBhvr>
                                        <p:cTn id="17" dur="500"/>
                                        <p:tgtEl>
                                          <p:spTgt spid="17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p:cNvSpPr>
          <p:nvPr>
            <p:ph idx="1"/>
          </p:nvPr>
        </p:nvSpPr>
        <p:spPr>
          <a:xfrm>
            <a:off x="1199456" y="1340768"/>
            <a:ext cx="9001943" cy="4608513"/>
          </a:xfrm>
          <a:ln/>
        </p:spPr>
        <p:txBody>
          <a:bodyPr vert="horz" wrap="square" lIns="91440" tIns="45720" rIns="91440" bIns="45720" anchor="t">
            <a:normAutofit/>
          </a:bodyPr>
          <a:lstStyle/>
          <a:p>
            <a:pPr eaLnBrk="1" hangingPunct="1">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p>
          <a:p>
            <a:pPr eaLnBrk="1" hangingPunct="1">
              <a:lnSpc>
                <a:spcPct val="140000"/>
              </a:lnSpc>
            </a:pPr>
            <a:r>
              <a:rPr lang="en-US" altLang="zh-CN" b="1" dirty="0">
                <a:latin typeface="Times New Roman" panose="02020603050405020304" pitchFamily="18" charset="0"/>
              </a:rPr>
              <a:t>4.2  </a:t>
            </a:r>
            <a:r>
              <a:rPr lang="zh-CN" altLang="en-US" b="1" dirty="0" smtClean="0">
                <a:latin typeface="Times New Roman" panose="02020603050405020304" pitchFamily="18" charset="0"/>
              </a:rPr>
              <a:t>概率方法</a:t>
            </a:r>
            <a:endParaRPr lang="zh-CN" altLang="en-US" b="1" dirty="0">
              <a:latin typeface="Times New Roman" panose="02020603050405020304" pitchFamily="18" charset="0"/>
            </a:endParaRPr>
          </a:p>
          <a:p>
            <a:pPr>
              <a:lnSpc>
                <a:spcPct val="140000"/>
              </a:lnSpc>
            </a:pPr>
            <a:r>
              <a:rPr lang="en-US" altLang="zh-CN" b="1" dirty="0">
                <a:latin typeface="Times New Roman" panose="02020603050405020304" pitchFamily="18" charset="0"/>
              </a:rPr>
              <a:t>4.3  </a:t>
            </a:r>
            <a:r>
              <a:rPr lang="zh-CN" altLang="en-US" b="1" dirty="0" smtClean="0">
                <a:latin typeface="Times New Roman" panose="02020603050405020304" pitchFamily="18" charset="0"/>
              </a:rPr>
              <a:t>主观</a:t>
            </a:r>
            <a:r>
              <a:rPr lang="en-US" altLang="zh-CN" b="1" dirty="0" smtClean="0">
                <a:latin typeface="Times New Roman" panose="02020603050405020304" pitchFamily="18" charset="0"/>
              </a:rPr>
              <a:t>Bayes</a:t>
            </a:r>
            <a:r>
              <a:rPr lang="zh-CN" altLang="en-US" b="1" dirty="0" smtClean="0">
                <a:latin typeface="Times New Roman" panose="02020603050405020304" pitchFamily="18" charset="0"/>
              </a:rPr>
              <a:t>方法</a:t>
            </a:r>
            <a:endParaRPr lang="en-US" altLang="zh-CN" b="1" dirty="0" smtClean="0">
              <a:latin typeface="Times New Roman" panose="02020603050405020304" pitchFamily="18" charset="0"/>
            </a:endParaRPr>
          </a:p>
          <a:p>
            <a:pPr eaLnBrk="1" hangingPunct="1">
              <a:lnSpc>
                <a:spcPct val="140000"/>
              </a:lnSpc>
            </a:pPr>
            <a:r>
              <a:rPr lang="en-US" altLang="zh-CN" b="1" dirty="0" smtClean="0">
                <a:latin typeface="Times New Roman" panose="02020603050405020304" pitchFamily="18" charset="0"/>
              </a:rPr>
              <a:t>4.4  </a:t>
            </a:r>
            <a:r>
              <a:rPr lang="zh-CN" altLang="en-US" b="1" dirty="0">
                <a:latin typeface="Times New Roman" panose="02020603050405020304" pitchFamily="18" charset="0"/>
              </a:rPr>
              <a:t>可信度方法</a:t>
            </a:r>
          </a:p>
          <a:p>
            <a:pPr>
              <a:lnSpc>
                <a:spcPct val="140000"/>
              </a:lnSpc>
            </a:pPr>
            <a:r>
              <a:rPr lang="en-US" altLang="zh-CN" b="1" dirty="0" smtClean="0">
                <a:latin typeface="Times New Roman" panose="02020603050405020304" pitchFamily="18" charset="0"/>
              </a:rPr>
              <a:t>4.5  </a:t>
            </a:r>
            <a:r>
              <a:rPr lang="zh-CN" altLang="en-US" b="1" dirty="0" smtClean="0">
                <a:latin typeface="Times New Roman" panose="02020603050405020304" pitchFamily="18" charset="0"/>
              </a:rPr>
              <a:t>证据理论</a:t>
            </a:r>
            <a:endParaRPr lang="zh-CN" altLang="en-US" b="1" dirty="0">
              <a:latin typeface="Times New Roman" panose="02020603050405020304" pitchFamily="18" charset="0"/>
            </a:endParaRPr>
          </a:p>
          <a:p>
            <a:pPr eaLnBrk="1" hangingPunct="1">
              <a:lnSpc>
                <a:spcPct val="140000"/>
              </a:lnSpc>
            </a:pPr>
            <a:r>
              <a:rPr lang="en-US" altLang="zh-CN" b="1" dirty="0" smtClean="0">
                <a:latin typeface="Times New Roman" panose="02020603050405020304" pitchFamily="18" charset="0"/>
              </a:rPr>
              <a:t>4.6  </a:t>
            </a:r>
            <a:r>
              <a:rPr lang="zh-CN" altLang="en-US" b="1" dirty="0">
                <a:latin typeface="Times New Roman" panose="02020603050405020304" pitchFamily="18" charset="0"/>
              </a:rPr>
              <a:t>模糊推理方法 </a:t>
            </a:r>
          </a:p>
        </p:txBody>
      </p:sp>
      <p:sp>
        <p:nvSpPr>
          <p:cNvPr id="501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a:t>
            </a:fld>
            <a:endParaRPr lang="ja-JP" altLang="en-US" dirty="0">
              <a:solidFill>
                <a:srgbClr val="A50021"/>
              </a:solidFill>
              <a:ea typeface="MS PGothic" panose="020B0600070205080204" pitchFamily="34" charset="-128"/>
            </a:endParaRPr>
          </a:p>
        </p:txBody>
      </p:sp>
      <p:sp>
        <p:nvSpPr>
          <p:cNvPr id="6" name="Rectangle 4"/>
          <p:cNvSpPr/>
          <p:nvPr/>
        </p:nvSpPr>
        <p:spPr>
          <a:xfrm>
            <a:off x="26154" y="1"/>
            <a:ext cx="12192000" cy="620688"/>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 calcmode="lin" valueType="num">
                                      <p:cBhvr additive="base">
                                        <p:cTn id="12" dur="500" fill="hold"/>
                                        <p:tgtEl>
                                          <p:spTgt spid="3184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 calcmode="lin" valueType="num">
                                      <p:cBhvr additive="base">
                                        <p:cTn id="17" dur="500" fill="hold"/>
                                        <p:tgtEl>
                                          <p:spTgt spid="3184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 calcmode="lin" valueType="num">
                                      <p:cBhvr additive="base">
                                        <p:cTn id="22" dur="500" fill="hold"/>
                                        <p:tgtEl>
                                          <p:spTgt spid="31846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1000"/>
                                  </p:stCondLst>
                                  <p:childTnLst>
                                    <p:set>
                                      <p:cBhvr>
                                        <p:cTn id="26" dur="1" fill="hold">
                                          <p:stCondLst>
                                            <p:cond delay="0"/>
                                          </p:stCondLst>
                                        </p:cTn>
                                        <p:tgtEl>
                                          <p:spTgt spid="318467">
                                            <p:txEl>
                                              <p:pRg st="4" end="4"/>
                                            </p:txEl>
                                          </p:spTgt>
                                        </p:tgtEl>
                                        <p:attrNameLst>
                                          <p:attrName>style.visibility</p:attrName>
                                        </p:attrNameLst>
                                      </p:cBhvr>
                                      <p:to>
                                        <p:strVal val="visible"/>
                                      </p:to>
                                    </p:set>
                                    <p:anim calcmode="lin" valueType="num">
                                      <p:cBhvr additive="base">
                                        <p:cTn id="27" dur="500" fill="hold"/>
                                        <p:tgtEl>
                                          <p:spTgt spid="3184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8467">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318467">
                                            <p:txEl>
                                              <p:pRg st="5" end="5"/>
                                            </p:txEl>
                                          </p:spTgt>
                                        </p:tgtEl>
                                        <p:attrNameLst>
                                          <p:attrName>style.visibility</p:attrName>
                                        </p:attrNameLst>
                                      </p:cBhvr>
                                      <p:to>
                                        <p:strVal val="visible"/>
                                      </p:to>
                                    </p:set>
                                    <p:anim calcmode="lin" valueType="num">
                                      <p:cBhvr additive="base">
                                        <p:cTn id="32" dur="500" fill="hold"/>
                                        <p:tgtEl>
                                          <p:spTgt spid="31846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184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p:cNvSpPr>
          <p:nvPr>
            <p:ph type="body" sz="half" idx="1"/>
          </p:nvPr>
        </p:nvSpPr>
        <p:spPr>
          <a:xfrm>
            <a:off x="1127448" y="1700924"/>
            <a:ext cx="10411617" cy="4746624"/>
          </a:xfrm>
          <a:ln/>
        </p:spPr>
        <p:txBody>
          <a:bodyPr vert="horz" wrap="square" lIns="91440" tIns="45720" rIns="91440" bIns="45720" anchor="t"/>
          <a:lstStyle/>
          <a:p>
            <a:pPr marL="377825" indent="-377825">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）求出  与   对</a:t>
            </a:r>
            <a:r>
              <a:rPr lang="en-US" altLang="zh-CN" sz="2600" i="1" dirty="0">
                <a:latin typeface="Times New Roman" panose="02020603050405020304" pitchFamily="18" charset="0"/>
              </a:rPr>
              <a:t>H</a:t>
            </a:r>
            <a:r>
              <a:rPr lang="zh-CN" altLang="en-US" sz="2600" dirty="0">
                <a:latin typeface="Times New Roman" panose="02020603050405020304" pitchFamily="18" charset="0"/>
              </a:rPr>
              <a:t>的综合影响所形成的可信度                ：</a:t>
            </a:r>
            <a:endParaRPr lang="zh-CN" altLang="en-US" dirty="0">
              <a:latin typeface="Times New Roman" panose="02020603050405020304" pitchFamily="18" charset="0"/>
            </a:endParaRPr>
          </a:p>
        </p:txBody>
      </p:sp>
      <p:sp>
        <p:nvSpPr>
          <p:cNvPr id="5126"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30</a:t>
            </a:fld>
            <a:endParaRPr lang="ja-JP" altLang="en-US" dirty="0">
              <a:solidFill>
                <a:srgbClr val="A50021"/>
              </a:solidFill>
              <a:ea typeface="MS PGothic" panose="020B0600070205080204" pitchFamily="34" charset="-128"/>
            </a:endParaRPr>
          </a:p>
        </p:txBody>
      </p:sp>
      <p:graphicFrame>
        <p:nvGraphicFramePr>
          <p:cNvPr id="178209" name="Object 33"/>
          <p:cNvGraphicFramePr/>
          <p:nvPr/>
        </p:nvGraphicFramePr>
        <p:xfrm>
          <a:off x="1676400" y="2438401"/>
          <a:ext cx="8839200" cy="1973263"/>
        </p:xfrm>
        <a:graphic>
          <a:graphicData uri="http://schemas.openxmlformats.org/presentationml/2006/ole">
            <mc:AlternateContent xmlns:mc="http://schemas.openxmlformats.org/markup-compatibility/2006">
              <mc:Choice xmlns:v="urn:schemas-microsoft-com:vml" Requires="v">
                <p:oleObj spid="_x0000_s7257" r:id="rId3" imgW="4965700" imgH="1016000" progId="Equation.3">
                  <p:embed/>
                </p:oleObj>
              </mc:Choice>
              <mc:Fallback>
                <p:oleObj r:id="rId3" imgW="4965700" imgH="1016000" progId="Equation.3">
                  <p:embed/>
                  <p:pic>
                    <p:nvPicPr>
                      <p:cNvPr id="0" name="图片 3232"/>
                      <p:cNvPicPr/>
                      <p:nvPr/>
                    </p:nvPicPr>
                    <p:blipFill>
                      <a:blip r:embed="rId4"/>
                      <a:stretch>
                        <a:fillRect/>
                      </a:stretch>
                    </p:blipFill>
                    <p:spPr>
                      <a:xfrm>
                        <a:off x="1676400" y="2438401"/>
                        <a:ext cx="8839200" cy="1973263"/>
                      </a:xfrm>
                      <a:prstGeom prst="rect">
                        <a:avLst/>
                      </a:prstGeom>
                      <a:noFill/>
                      <a:ln w="38100">
                        <a:noFill/>
                        <a:miter/>
                      </a:ln>
                    </p:spPr>
                  </p:pic>
                </p:oleObj>
              </mc:Fallback>
            </mc:AlternateContent>
          </a:graphicData>
        </a:graphic>
      </p:graphicFrame>
      <p:grpSp>
        <p:nvGrpSpPr>
          <p:cNvPr id="5128" name="Group 39"/>
          <p:cNvGrpSpPr/>
          <p:nvPr/>
        </p:nvGrpSpPr>
        <p:grpSpPr>
          <a:xfrm>
            <a:off x="3176589" y="1701798"/>
            <a:ext cx="6230938" cy="498475"/>
            <a:chOff x="1041" y="1072"/>
            <a:chExt cx="3925" cy="314"/>
          </a:xfrm>
        </p:grpSpPr>
        <p:graphicFrame>
          <p:nvGraphicFramePr>
            <p:cNvPr id="5123" name="Object 8"/>
            <p:cNvGraphicFramePr/>
            <p:nvPr/>
          </p:nvGraphicFramePr>
          <p:xfrm>
            <a:off x="1041" y="1072"/>
            <a:ext cx="161" cy="272"/>
          </p:xfrm>
          <a:graphic>
            <a:graphicData uri="http://schemas.openxmlformats.org/presentationml/2006/ole">
              <mc:AlternateContent xmlns:mc="http://schemas.openxmlformats.org/markup-compatibility/2006">
                <mc:Choice xmlns:v="urn:schemas-microsoft-com:vml" Requires="v">
                  <p:oleObj spid="_x0000_s7258" r:id="rId5" imgW="177800" imgH="215900" progId="Equation.3">
                    <p:embed/>
                  </p:oleObj>
                </mc:Choice>
                <mc:Fallback>
                  <p:oleObj r:id="rId5" imgW="177800" imgH="215900" progId="Equation.3">
                    <p:embed/>
                    <p:pic>
                      <p:nvPicPr>
                        <p:cNvPr id="0" name="图片 3233"/>
                        <p:cNvPicPr/>
                        <p:nvPr/>
                      </p:nvPicPr>
                      <p:blipFill>
                        <a:blip r:embed="rId6"/>
                        <a:stretch>
                          <a:fillRect/>
                        </a:stretch>
                      </p:blipFill>
                      <p:spPr>
                        <a:xfrm>
                          <a:off x="1041" y="1072"/>
                          <a:ext cx="161" cy="272"/>
                        </a:xfrm>
                        <a:prstGeom prst="rect">
                          <a:avLst/>
                        </a:prstGeom>
                        <a:noFill/>
                        <a:ln w="38100">
                          <a:noFill/>
                          <a:miter/>
                        </a:ln>
                      </p:spPr>
                    </p:pic>
                  </p:oleObj>
                </mc:Fallback>
              </mc:AlternateContent>
            </a:graphicData>
          </a:graphic>
        </p:graphicFrame>
        <p:graphicFrame>
          <p:nvGraphicFramePr>
            <p:cNvPr id="5124" name="Object 16"/>
            <p:cNvGraphicFramePr/>
            <p:nvPr/>
          </p:nvGraphicFramePr>
          <p:xfrm>
            <a:off x="1367" y="1087"/>
            <a:ext cx="182" cy="272"/>
          </p:xfrm>
          <a:graphic>
            <a:graphicData uri="http://schemas.openxmlformats.org/presentationml/2006/ole">
              <mc:AlternateContent xmlns:mc="http://schemas.openxmlformats.org/markup-compatibility/2006">
                <mc:Choice xmlns:v="urn:schemas-microsoft-com:vml" Requires="v">
                  <p:oleObj spid="_x0000_s7259" r:id="rId7" imgW="190500" imgH="215900" progId="Equation.3">
                    <p:embed/>
                  </p:oleObj>
                </mc:Choice>
                <mc:Fallback>
                  <p:oleObj r:id="rId7" imgW="190500" imgH="215900" progId="Equation.3">
                    <p:embed/>
                    <p:pic>
                      <p:nvPicPr>
                        <p:cNvPr id="0" name="图片 3243"/>
                        <p:cNvPicPr/>
                        <p:nvPr/>
                      </p:nvPicPr>
                      <p:blipFill>
                        <a:blip r:embed="rId8"/>
                        <a:stretch>
                          <a:fillRect/>
                        </a:stretch>
                      </p:blipFill>
                      <p:spPr>
                        <a:xfrm>
                          <a:off x="1367" y="1087"/>
                          <a:ext cx="182" cy="272"/>
                        </a:xfrm>
                        <a:prstGeom prst="rect">
                          <a:avLst/>
                        </a:prstGeom>
                        <a:noFill/>
                        <a:ln w="38100">
                          <a:noFill/>
                          <a:miter/>
                        </a:ln>
                      </p:spPr>
                    </p:pic>
                  </p:oleObj>
                </mc:Fallback>
              </mc:AlternateContent>
            </a:graphicData>
          </a:graphic>
        </p:graphicFrame>
        <p:graphicFrame>
          <p:nvGraphicFramePr>
            <p:cNvPr id="5125" name="Object 36"/>
            <p:cNvGraphicFramePr/>
            <p:nvPr>
              <p:extLst>
                <p:ext uri="{D42A27DB-BD31-4B8C-83A1-F6EECF244321}">
                  <p14:modId xmlns:p14="http://schemas.microsoft.com/office/powerpoint/2010/main" val="1253205748"/>
                </p:ext>
              </p:extLst>
            </p:nvPr>
          </p:nvGraphicFramePr>
          <p:xfrm>
            <a:off x="4195" y="1074"/>
            <a:ext cx="771" cy="312"/>
          </p:xfrm>
          <a:graphic>
            <a:graphicData uri="http://schemas.openxmlformats.org/presentationml/2006/ole">
              <mc:AlternateContent xmlns:mc="http://schemas.openxmlformats.org/markup-compatibility/2006">
                <mc:Choice xmlns:v="urn:schemas-microsoft-com:vml" Requires="v">
                  <p:oleObj spid="_x0000_s7260" r:id="rId9" imgW="596900" imgH="241300" progId="Equation.3">
                    <p:embed/>
                  </p:oleObj>
                </mc:Choice>
                <mc:Fallback>
                  <p:oleObj r:id="rId9" imgW="596900" imgH="241300" progId="Equation.3">
                    <p:embed/>
                    <p:pic>
                      <p:nvPicPr>
                        <p:cNvPr id="0" name="图片 3271"/>
                        <p:cNvPicPr/>
                        <p:nvPr/>
                      </p:nvPicPr>
                      <p:blipFill>
                        <a:blip r:embed="rId10"/>
                        <a:stretch>
                          <a:fillRect/>
                        </a:stretch>
                      </p:blipFill>
                      <p:spPr>
                        <a:xfrm>
                          <a:off x="4195" y="1074"/>
                          <a:ext cx="771" cy="312"/>
                        </a:xfrm>
                        <a:prstGeom prst="rect">
                          <a:avLst/>
                        </a:prstGeom>
                        <a:noFill/>
                        <a:ln w="38100">
                          <a:noFill/>
                          <a:miter/>
                        </a:ln>
                      </p:spPr>
                    </p:pic>
                  </p:oleObj>
                </mc:Fallback>
              </mc:AlternateContent>
            </a:graphicData>
          </a:graphic>
        </p:graphicFrame>
      </p:grpSp>
      <p:sp>
        <p:nvSpPr>
          <p:cNvPr id="5129" name="Rectangle 38"/>
          <p:cNvSpPr/>
          <p:nvPr/>
        </p:nvSpPr>
        <p:spPr>
          <a:xfrm>
            <a:off x="942183" y="985044"/>
            <a:ext cx="4468812" cy="604838"/>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结论不确定性的合成算法</a:t>
            </a:r>
          </a:p>
        </p:txBody>
      </p:sp>
      <p:sp>
        <p:nvSpPr>
          <p:cNvPr id="5130" name="Rectangle 40"/>
          <p:cNvSpPr/>
          <p:nvPr/>
        </p:nvSpPr>
        <p:spPr>
          <a:xfrm>
            <a:off x="3000376" y="2379942"/>
            <a:ext cx="142875" cy="369332"/>
          </a:xfrm>
          <a:prstGeom prst="rect">
            <a:avLst/>
          </a:prstGeom>
          <a:solidFill>
            <a:schemeClr val="bg1"/>
          </a:solidFill>
          <a:ln w="9525">
            <a:noFill/>
          </a:ln>
        </p:spPr>
        <p:txBody>
          <a:bodyPr anchor="ctr">
            <a:spAutoFit/>
          </a:bodyPr>
          <a:lstStyle/>
          <a:p>
            <a:endParaRPr lang="zh-CN" altLang="en-US" dirty="0">
              <a:latin typeface="Arial" panose="020B0604020202020204" pitchFamily="34" charset="0"/>
            </a:endParaRPr>
          </a:p>
        </p:txBody>
      </p:sp>
      <p:sp>
        <p:nvSpPr>
          <p:cNvPr id="5132" name="Rectangle 4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209"/>
                                        </p:tgtEl>
                                        <p:attrNameLst>
                                          <p:attrName>style.visibility</p:attrName>
                                        </p:attrNameLst>
                                      </p:cBhvr>
                                      <p:to>
                                        <p:strVal val="visible"/>
                                      </p:to>
                                    </p:set>
                                    <p:animEffect transition="in" filter="blinds(horizontal)">
                                      <p:cBhvr>
                                        <p:cTn id="7" dur="500"/>
                                        <p:tgtEl>
                                          <p:spTgt spid="17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p:cNvSpPr>
          <p:nvPr>
            <p:ph idx="1"/>
          </p:nvPr>
        </p:nvSpPr>
        <p:spPr>
          <a:xfrm>
            <a:off x="839416" y="1168400"/>
            <a:ext cx="9506446" cy="5187950"/>
          </a:xfrm>
          <a:gradFill rotWithShape="0">
            <a:gsLst>
              <a:gs pos="0">
                <a:srgbClr val="CCFFFF">
                  <a:alpha val="100000"/>
                </a:srgbClr>
              </a:gs>
              <a:gs pos="100000">
                <a:schemeClr val="bg1">
                  <a:alpha val="100000"/>
                </a:schemeClr>
              </a:gs>
            </a:gsLst>
            <a:path path="rect">
              <a:fillToRect l="100000" b="100000"/>
            </a:path>
            <a:tileRect/>
          </a:gradFill>
          <a:ln>
            <a:solidFill>
              <a:srgbClr val="808080">
                <a:alpha val="100000"/>
              </a:srgbClr>
            </a:solidFill>
            <a:miter/>
          </a:ln>
        </p:spPr>
        <p:txBody>
          <a:bodyPr vert="horz" wrap="square" lIns="91440" tIns="45720" rIns="91440" bIns="45720" anchor="t"/>
          <a:lstStyle/>
          <a:p>
            <a:pPr eaLnBrk="1" hangingPunct="1"/>
            <a:r>
              <a:rPr lang="zh-CN" altLang="en-US" sz="2400" b="1" dirty="0">
                <a:latin typeface="Times New Roman" panose="02020603050405020304" pitchFamily="18" charset="0"/>
              </a:rPr>
              <a:t>例</a:t>
            </a:r>
            <a:r>
              <a:rPr lang="en-US" altLang="zh-CN" sz="2400" b="1" dirty="0">
                <a:latin typeface="Times New Roman" panose="02020603050405020304" pitchFamily="18" charset="0"/>
              </a:rPr>
              <a:t>4.1</a:t>
            </a:r>
            <a:r>
              <a:rPr lang="en-US" altLang="zh-CN" sz="2400" b="1"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设有如下一组知识：</a:t>
            </a:r>
            <a:r>
              <a:rPr lang="zh-CN" altLang="en-US" dirty="0"/>
              <a:t> </a:t>
            </a:r>
          </a:p>
        </p:txBody>
      </p:sp>
      <p:sp>
        <p:nvSpPr>
          <p:cNvPr id="61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31</a:t>
            </a:fld>
            <a:endParaRPr lang="ja-JP" altLang="en-US" dirty="0">
              <a:solidFill>
                <a:srgbClr val="A50021"/>
              </a:solidFill>
              <a:ea typeface="MS PGothic" panose="020B0600070205080204" pitchFamily="34" charset="-128"/>
            </a:endParaRPr>
          </a:p>
        </p:txBody>
      </p:sp>
      <p:sp>
        <p:nvSpPr>
          <p:cNvPr id="6160" name="Rectangle 11"/>
          <p:cNvSpPr/>
          <p:nvPr/>
        </p:nvSpPr>
        <p:spPr>
          <a:xfrm>
            <a:off x="3690938" y="33099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60458" name="Object 10"/>
          <p:cNvGraphicFramePr/>
          <p:nvPr/>
        </p:nvGraphicFramePr>
        <p:xfrm>
          <a:off x="2092325" y="1828800"/>
          <a:ext cx="5111750" cy="381000"/>
        </p:xfrm>
        <a:graphic>
          <a:graphicData uri="http://schemas.openxmlformats.org/presentationml/2006/ole">
            <mc:AlternateContent xmlns:mc="http://schemas.openxmlformats.org/markup-compatibility/2006">
              <mc:Choice xmlns:v="urn:schemas-microsoft-com:vml" Requires="v">
                <p:oleObj spid="_x0000_s8457" r:id="rId3" imgW="2828290" imgH="215900" progId="Equation.3">
                  <p:embed/>
                </p:oleObj>
              </mc:Choice>
              <mc:Fallback>
                <p:oleObj r:id="rId3" imgW="2828290" imgH="215900" progId="Equation.3">
                  <p:embed/>
                  <p:pic>
                    <p:nvPicPr>
                      <p:cNvPr id="0" name="图片 3225"/>
                      <p:cNvPicPr/>
                      <p:nvPr/>
                    </p:nvPicPr>
                    <p:blipFill>
                      <a:blip r:embed="rId4"/>
                      <a:stretch>
                        <a:fillRect/>
                      </a:stretch>
                    </p:blipFill>
                    <p:spPr>
                      <a:xfrm>
                        <a:off x="2092325" y="1828800"/>
                        <a:ext cx="5111750" cy="381000"/>
                      </a:xfrm>
                      <a:prstGeom prst="rect">
                        <a:avLst/>
                      </a:prstGeom>
                      <a:noFill/>
                      <a:ln w="38100">
                        <a:noFill/>
                        <a:miter/>
                      </a:ln>
                    </p:spPr>
                  </p:pic>
                </p:oleObj>
              </mc:Fallback>
            </mc:AlternateContent>
          </a:graphicData>
        </a:graphic>
      </p:graphicFrame>
      <p:graphicFrame>
        <p:nvGraphicFramePr>
          <p:cNvPr id="360457" name="Object 9"/>
          <p:cNvGraphicFramePr/>
          <p:nvPr/>
        </p:nvGraphicFramePr>
        <p:xfrm>
          <a:off x="2057400" y="2438400"/>
          <a:ext cx="5105400" cy="381000"/>
        </p:xfrm>
        <a:graphic>
          <a:graphicData uri="http://schemas.openxmlformats.org/presentationml/2006/ole">
            <mc:AlternateContent xmlns:mc="http://schemas.openxmlformats.org/markup-compatibility/2006">
              <mc:Choice xmlns:v="urn:schemas-microsoft-com:vml" Requires="v">
                <p:oleObj spid="_x0000_s8458" r:id="rId5" imgW="2908300" imgH="215900" progId="Equation.3">
                  <p:embed/>
                </p:oleObj>
              </mc:Choice>
              <mc:Fallback>
                <p:oleObj r:id="rId5" imgW="2908300" imgH="215900" progId="Equation.3">
                  <p:embed/>
                  <p:pic>
                    <p:nvPicPr>
                      <p:cNvPr id="0" name="图片 3224"/>
                      <p:cNvPicPr/>
                      <p:nvPr/>
                    </p:nvPicPr>
                    <p:blipFill>
                      <a:blip r:embed="rId6"/>
                      <a:stretch>
                        <a:fillRect/>
                      </a:stretch>
                    </p:blipFill>
                    <p:spPr>
                      <a:xfrm>
                        <a:off x="2057400" y="2438400"/>
                        <a:ext cx="5105400" cy="381000"/>
                      </a:xfrm>
                      <a:prstGeom prst="rect">
                        <a:avLst/>
                      </a:prstGeom>
                      <a:noFill/>
                      <a:ln w="38100">
                        <a:noFill/>
                        <a:miter/>
                      </a:ln>
                    </p:spPr>
                  </p:pic>
                </p:oleObj>
              </mc:Fallback>
            </mc:AlternateContent>
          </a:graphicData>
        </a:graphic>
      </p:graphicFrame>
      <p:graphicFrame>
        <p:nvGraphicFramePr>
          <p:cNvPr id="360456" name="Object 8"/>
          <p:cNvGraphicFramePr/>
          <p:nvPr/>
        </p:nvGraphicFramePr>
        <p:xfrm>
          <a:off x="2057400" y="2971800"/>
          <a:ext cx="5181600" cy="381000"/>
        </p:xfrm>
        <a:graphic>
          <a:graphicData uri="http://schemas.openxmlformats.org/presentationml/2006/ole">
            <mc:AlternateContent xmlns:mc="http://schemas.openxmlformats.org/markup-compatibility/2006">
              <mc:Choice xmlns:v="urn:schemas-microsoft-com:vml" Requires="v">
                <p:oleObj spid="_x0000_s8459" r:id="rId7" imgW="2971800" imgH="228600" progId="Equation.3">
                  <p:embed/>
                </p:oleObj>
              </mc:Choice>
              <mc:Fallback>
                <p:oleObj r:id="rId7" imgW="2971800" imgH="228600" progId="Equation.3">
                  <p:embed/>
                  <p:pic>
                    <p:nvPicPr>
                      <p:cNvPr id="0" name="图片 3249"/>
                      <p:cNvPicPr/>
                      <p:nvPr/>
                    </p:nvPicPr>
                    <p:blipFill>
                      <a:blip r:embed="rId8"/>
                      <a:stretch>
                        <a:fillRect/>
                      </a:stretch>
                    </p:blipFill>
                    <p:spPr>
                      <a:xfrm>
                        <a:off x="2057400" y="2971800"/>
                        <a:ext cx="5181600" cy="381000"/>
                      </a:xfrm>
                      <a:prstGeom prst="rect">
                        <a:avLst/>
                      </a:prstGeom>
                      <a:noFill/>
                      <a:ln w="38100">
                        <a:noFill/>
                        <a:miter/>
                      </a:ln>
                    </p:spPr>
                  </p:pic>
                </p:oleObj>
              </mc:Fallback>
            </mc:AlternateContent>
          </a:graphicData>
        </a:graphic>
      </p:graphicFrame>
      <p:graphicFrame>
        <p:nvGraphicFramePr>
          <p:cNvPr id="360455" name="Object 7"/>
          <p:cNvGraphicFramePr/>
          <p:nvPr/>
        </p:nvGraphicFramePr>
        <p:xfrm>
          <a:off x="2066925" y="3505200"/>
          <a:ext cx="7219950" cy="381000"/>
        </p:xfrm>
        <a:graphic>
          <a:graphicData uri="http://schemas.openxmlformats.org/presentationml/2006/ole">
            <mc:AlternateContent xmlns:mc="http://schemas.openxmlformats.org/markup-compatibility/2006">
              <mc:Choice xmlns:v="urn:schemas-microsoft-com:vml" Requires="v">
                <p:oleObj spid="_x0000_s8460" r:id="rId9" imgW="4800600" imgH="228600" progId="Equation.3">
                  <p:embed/>
                </p:oleObj>
              </mc:Choice>
              <mc:Fallback>
                <p:oleObj r:id="rId9" imgW="4800600" imgH="228600" progId="Equation.3">
                  <p:embed/>
                  <p:pic>
                    <p:nvPicPr>
                      <p:cNvPr id="0" name="图片 3226"/>
                      <p:cNvPicPr/>
                      <p:nvPr/>
                    </p:nvPicPr>
                    <p:blipFill>
                      <a:blip r:embed="rId10"/>
                      <a:stretch>
                        <a:fillRect/>
                      </a:stretch>
                    </p:blipFill>
                    <p:spPr>
                      <a:xfrm>
                        <a:off x="2066925" y="3505200"/>
                        <a:ext cx="7219950" cy="381000"/>
                      </a:xfrm>
                      <a:prstGeom prst="rect">
                        <a:avLst/>
                      </a:prstGeom>
                      <a:noFill/>
                      <a:ln w="38100">
                        <a:noFill/>
                        <a:miter/>
                      </a:ln>
                    </p:spPr>
                  </p:pic>
                </p:oleObj>
              </mc:Fallback>
            </mc:AlternateContent>
          </a:graphicData>
        </a:graphic>
      </p:graphicFrame>
      <p:graphicFrame>
        <p:nvGraphicFramePr>
          <p:cNvPr id="360454" name="Object 6"/>
          <p:cNvGraphicFramePr/>
          <p:nvPr/>
        </p:nvGraphicFramePr>
        <p:xfrm>
          <a:off x="2100264" y="4114800"/>
          <a:ext cx="6315075" cy="381000"/>
        </p:xfrm>
        <a:graphic>
          <a:graphicData uri="http://schemas.openxmlformats.org/presentationml/2006/ole">
            <mc:AlternateContent xmlns:mc="http://schemas.openxmlformats.org/markup-compatibility/2006">
              <mc:Choice xmlns:v="urn:schemas-microsoft-com:vml" Requires="v">
                <p:oleObj spid="_x0000_s8461" r:id="rId11" imgW="3782695" imgH="241300" progId="Equation.3">
                  <p:embed/>
                </p:oleObj>
              </mc:Choice>
              <mc:Fallback>
                <p:oleObj r:id="rId11" imgW="3782695" imgH="241300" progId="Equation.3">
                  <p:embed/>
                  <p:pic>
                    <p:nvPicPr>
                      <p:cNvPr id="0" name="图片 3228"/>
                      <p:cNvPicPr/>
                      <p:nvPr/>
                    </p:nvPicPr>
                    <p:blipFill>
                      <a:blip r:embed="rId12"/>
                      <a:stretch>
                        <a:fillRect/>
                      </a:stretch>
                    </p:blipFill>
                    <p:spPr>
                      <a:xfrm>
                        <a:off x="2100264" y="4114800"/>
                        <a:ext cx="6315075" cy="381000"/>
                      </a:xfrm>
                      <a:prstGeom prst="rect">
                        <a:avLst/>
                      </a:prstGeom>
                      <a:noFill/>
                      <a:ln w="38100">
                        <a:noFill/>
                        <a:miter/>
                      </a:ln>
                    </p:spPr>
                  </p:pic>
                </p:oleObj>
              </mc:Fallback>
            </mc:AlternateContent>
          </a:graphicData>
        </a:graphic>
      </p:graphicFrame>
      <p:graphicFrame>
        <p:nvGraphicFramePr>
          <p:cNvPr id="360465" name="Object 17"/>
          <p:cNvGraphicFramePr/>
          <p:nvPr/>
        </p:nvGraphicFramePr>
        <p:xfrm>
          <a:off x="2867025" y="4687888"/>
          <a:ext cx="1430338" cy="341312"/>
        </p:xfrm>
        <a:graphic>
          <a:graphicData uri="http://schemas.openxmlformats.org/presentationml/2006/ole">
            <mc:AlternateContent xmlns:mc="http://schemas.openxmlformats.org/markup-compatibility/2006">
              <mc:Choice xmlns:v="urn:schemas-microsoft-com:vml" Requires="v">
                <p:oleObj spid="_x0000_s8462" r:id="rId13" imgW="1028065" imgH="241300" progId="Equation.DSMT4">
                  <p:embed/>
                </p:oleObj>
              </mc:Choice>
              <mc:Fallback>
                <p:oleObj r:id="rId13" imgW="1028065" imgH="241300" progId="Equation.DSMT4">
                  <p:embed/>
                  <p:pic>
                    <p:nvPicPr>
                      <p:cNvPr id="0" name="图片 3227"/>
                      <p:cNvPicPr/>
                      <p:nvPr/>
                    </p:nvPicPr>
                    <p:blipFill>
                      <a:blip r:embed="rId14"/>
                      <a:stretch>
                        <a:fillRect/>
                      </a:stretch>
                    </p:blipFill>
                    <p:spPr>
                      <a:xfrm>
                        <a:off x="2867025" y="4687888"/>
                        <a:ext cx="1430338" cy="341312"/>
                      </a:xfrm>
                      <a:prstGeom prst="rect">
                        <a:avLst/>
                      </a:prstGeom>
                      <a:noFill/>
                      <a:ln w="38100">
                        <a:noFill/>
                        <a:miter/>
                      </a:ln>
                    </p:spPr>
                  </p:pic>
                </p:oleObj>
              </mc:Fallback>
            </mc:AlternateContent>
          </a:graphicData>
        </a:graphic>
      </p:graphicFrame>
      <p:graphicFrame>
        <p:nvGraphicFramePr>
          <p:cNvPr id="360464" name="Object 16"/>
          <p:cNvGraphicFramePr/>
          <p:nvPr/>
        </p:nvGraphicFramePr>
        <p:xfrm>
          <a:off x="4306889" y="4667250"/>
          <a:ext cx="1520825" cy="361950"/>
        </p:xfrm>
        <a:graphic>
          <a:graphicData uri="http://schemas.openxmlformats.org/presentationml/2006/ole">
            <mc:AlternateContent xmlns:mc="http://schemas.openxmlformats.org/markup-compatibility/2006">
              <mc:Choice xmlns:v="urn:schemas-microsoft-com:vml" Requires="v">
                <p:oleObj spid="_x0000_s8463" r:id="rId15" imgW="1028065" imgH="241300" progId="Equation.DSMT4">
                  <p:embed/>
                </p:oleObj>
              </mc:Choice>
              <mc:Fallback>
                <p:oleObj r:id="rId15" imgW="1028065" imgH="241300" progId="Equation.DSMT4">
                  <p:embed/>
                  <p:pic>
                    <p:nvPicPr>
                      <p:cNvPr id="0" name="图片 3230"/>
                      <p:cNvPicPr/>
                      <p:nvPr/>
                    </p:nvPicPr>
                    <p:blipFill>
                      <a:blip r:embed="rId16"/>
                      <a:stretch>
                        <a:fillRect/>
                      </a:stretch>
                    </p:blipFill>
                    <p:spPr>
                      <a:xfrm>
                        <a:off x="4306889" y="4667250"/>
                        <a:ext cx="1520825" cy="361950"/>
                      </a:xfrm>
                      <a:prstGeom prst="rect">
                        <a:avLst/>
                      </a:prstGeom>
                      <a:noFill/>
                      <a:ln w="38100">
                        <a:noFill/>
                        <a:miter/>
                      </a:ln>
                    </p:spPr>
                  </p:pic>
                </p:oleObj>
              </mc:Fallback>
            </mc:AlternateContent>
          </a:graphicData>
        </a:graphic>
      </p:graphicFrame>
      <p:graphicFrame>
        <p:nvGraphicFramePr>
          <p:cNvPr id="360463" name="Object 15"/>
          <p:cNvGraphicFramePr/>
          <p:nvPr/>
        </p:nvGraphicFramePr>
        <p:xfrm>
          <a:off x="5762625" y="4694238"/>
          <a:ext cx="1430338" cy="334962"/>
        </p:xfrm>
        <a:graphic>
          <a:graphicData uri="http://schemas.openxmlformats.org/presentationml/2006/ole">
            <mc:AlternateContent xmlns:mc="http://schemas.openxmlformats.org/markup-compatibility/2006">
              <mc:Choice xmlns:v="urn:schemas-microsoft-com:vml" Requires="v">
                <p:oleObj spid="_x0000_s8464" r:id="rId17" imgW="1028065" imgH="241300" progId="Equation.DSMT4">
                  <p:embed/>
                </p:oleObj>
              </mc:Choice>
              <mc:Fallback>
                <p:oleObj r:id="rId17" imgW="1028065" imgH="241300" progId="Equation.DSMT4">
                  <p:embed/>
                  <p:pic>
                    <p:nvPicPr>
                      <p:cNvPr id="0" name="图片 3234"/>
                      <p:cNvPicPr/>
                      <p:nvPr/>
                    </p:nvPicPr>
                    <p:blipFill>
                      <a:blip r:embed="rId18"/>
                      <a:stretch>
                        <a:fillRect/>
                      </a:stretch>
                    </p:blipFill>
                    <p:spPr>
                      <a:xfrm>
                        <a:off x="5762625" y="4694238"/>
                        <a:ext cx="1430338" cy="334962"/>
                      </a:xfrm>
                      <a:prstGeom prst="rect">
                        <a:avLst/>
                      </a:prstGeom>
                      <a:noFill/>
                      <a:ln w="38100">
                        <a:noFill/>
                        <a:miter/>
                      </a:ln>
                    </p:spPr>
                  </p:pic>
                </p:oleObj>
              </mc:Fallback>
            </mc:AlternateContent>
          </a:graphicData>
        </a:graphic>
      </p:graphicFrame>
      <p:graphicFrame>
        <p:nvGraphicFramePr>
          <p:cNvPr id="360462" name="Object 14"/>
          <p:cNvGraphicFramePr/>
          <p:nvPr/>
        </p:nvGraphicFramePr>
        <p:xfrm>
          <a:off x="7285038" y="4665664"/>
          <a:ext cx="1587500" cy="363537"/>
        </p:xfrm>
        <a:graphic>
          <a:graphicData uri="http://schemas.openxmlformats.org/presentationml/2006/ole">
            <mc:AlternateContent xmlns:mc="http://schemas.openxmlformats.org/markup-compatibility/2006">
              <mc:Choice xmlns:v="urn:schemas-microsoft-com:vml" Requires="v">
                <p:oleObj spid="_x0000_s8465" r:id="rId19" imgW="1028065" imgH="241300" progId="Equation.DSMT4">
                  <p:embed/>
                </p:oleObj>
              </mc:Choice>
              <mc:Fallback>
                <p:oleObj r:id="rId19" imgW="1028065" imgH="241300" progId="Equation.DSMT4">
                  <p:embed/>
                  <p:pic>
                    <p:nvPicPr>
                      <p:cNvPr id="0" name="图片 3235"/>
                      <p:cNvPicPr/>
                      <p:nvPr/>
                    </p:nvPicPr>
                    <p:blipFill>
                      <a:blip r:embed="rId20"/>
                      <a:stretch>
                        <a:fillRect/>
                      </a:stretch>
                    </p:blipFill>
                    <p:spPr>
                      <a:xfrm>
                        <a:off x="7285038" y="4665664"/>
                        <a:ext cx="1587500" cy="363537"/>
                      </a:xfrm>
                      <a:prstGeom prst="rect">
                        <a:avLst/>
                      </a:prstGeom>
                      <a:noFill/>
                      <a:ln w="38100">
                        <a:noFill/>
                        <a:miter/>
                      </a:ln>
                    </p:spPr>
                  </p:pic>
                </p:oleObj>
              </mc:Fallback>
            </mc:AlternateContent>
          </a:graphicData>
        </a:graphic>
      </p:graphicFrame>
      <p:graphicFrame>
        <p:nvGraphicFramePr>
          <p:cNvPr id="360461" name="Object 13"/>
          <p:cNvGraphicFramePr/>
          <p:nvPr/>
        </p:nvGraphicFramePr>
        <p:xfrm>
          <a:off x="2819400" y="5218114"/>
          <a:ext cx="1460500" cy="344487"/>
        </p:xfrm>
        <a:graphic>
          <a:graphicData uri="http://schemas.openxmlformats.org/presentationml/2006/ole">
            <mc:AlternateContent xmlns:mc="http://schemas.openxmlformats.org/markup-compatibility/2006">
              <mc:Choice xmlns:v="urn:schemas-microsoft-com:vml" Requires="v">
                <p:oleObj spid="_x0000_s8466" r:id="rId21" imgW="1028065" imgH="241300" progId="Equation.DSMT4">
                  <p:embed/>
                </p:oleObj>
              </mc:Choice>
              <mc:Fallback>
                <p:oleObj r:id="rId21" imgW="1028065" imgH="241300" progId="Equation.DSMT4">
                  <p:embed/>
                  <p:pic>
                    <p:nvPicPr>
                      <p:cNvPr id="0" name="图片 3236"/>
                      <p:cNvPicPr/>
                      <p:nvPr/>
                    </p:nvPicPr>
                    <p:blipFill>
                      <a:blip r:embed="rId22"/>
                      <a:stretch>
                        <a:fillRect/>
                      </a:stretch>
                    </p:blipFill>
                    <p:spPr>
                      <a:xfrm>
                        <a:off x="2819400" y="5218114"/>
                        <a:ext cx="1460500" cy="344487"/>
                      </a:xfrm>
                      <a:prstGeom prst="rect">
                        <a:avLst/>
                      </a:prstGeom>
                      <a:noFill/>
                      <a:ln w="38100">
                        <a:noFill/>
                        <a:miter/>
                      </a:ln>
                    </p:spPr>
                  </p:pic>
                </p:oleObj>
              </mc:Fallback>
            </mc:AlternateContent>
          </a:graphicData>
        </a:graphic>
      </p:graphicFrame>
      <p:graphicFrame>
        <p:nvGraphicFramePr>
          <p:cNvPr id="360460" name="Object 12"/>
          <p:cNvGraphicFramePr/>
          <p:nvPr/>
        </p:nvGraphicFramePr>
        <p:xfrm>
          <a:off x="4343400" y="5227638"/>
          <a:ext cx="1416050" cy="334962"/>
        </p:xfrm>
        <a:graphic>
          <a:graphicData uri="http://schemas.openxmlformats.org/presentationml/2006/ole">
            <mc:AlternateContent xmlns:mc="http://schemas.openxmlformats.org/markup-compatibility/2006">
              <mc:Choice xmlns:v="urn:schemas-microsoft-com:vml" Requires="v">
                <p:oleObj spid="_x0000_s8467" r:id="rId23" imgW="1015365" imgH="241300" progId="Equation.DSMT4">
                  <p:embed/>
                </p:oleObj>
              </mc:Choice>
              <mc:Fallback>
                <p:oleObj r:id="rId23" imgW="1015365" imgH="241300" progId="Equation.DSMT4">
                  <p:embed/>
                  <p:pic>
                    <p:nvPicPr>
                      <p:cNvPr id="0" name="图片 3238"/>
                      <p:cNvPicPr/>
                      <p:nvPr/>
                    </p:nvPicPr>
                    <p:blipFill>
                      <a:blip r:embed="rId24"/>
                      <a:stretch>
                        <a:fillRect/>
                      </a:stretch>
                    </p:blipFill>
                    <p:spPr>
                      <a:xfrm>
                        <a:off x="4343400" y="5227638"/>
                        <a:ext cx="1416050" cy="334962"/>
                      </a:xfrm>
                      <a:prstGeom prst="rect">
                        <a:avLst/>
                      </a:prstGeom>
                      <a:noFill/>
                      <a:ln w="38100">
                        <a:noFill/>
                        <a:miter/>
                      </a:ln>
                    </p:spPr>
                  </p:pic>
                </p:oleObj>
              </mc:Fallback>
            </mc:AlternateContent>
          </a:graphicData>
        </a:graphic>
      </p:graphicFrame>
      <p:sp>
        <p:nvSpPr>
          <p:cNvPr id="360467" name="Rectangle 19"/>
          <p:cNvSpPr/>
          <p:nvPr/>
        </p:nvSpPr>
        <p:spPr>
          <a:xfrm>
            <a:off x="1873250" y="4572000"/>
            <a:ext cx="1098550" cy="457200"/>
          </a:xfrm>
          <a:prstGeom prst="rect">
            <a:avLst/>
          </a:prstGeom>
          <a:noFill/>
          <a:ln w="9525">
            <a:noFill/>
          </a:ln>
        </p:spPr>
        <p:txBody>
          <a:bodyPr wrap="none">
            <a:spAutoFit/>
          </a:bodyPr>
          <a:lstStyle/>
          <a:p>
            <a:r>
              <a:rPr lang="zh-CN" altLang="en-US" sz="2400" dirty="0">
                <a:latin typeface="宋体" panose="02010600030101010101" pitchFamily="2" charset="-122"/>
              </a:rPr>
              <a:t>已知：</a:t>
            </a:r>
          </a:p>
        </p:txBody>
      </p:sp>
      <p:sp>
        <p:nvSpPr>
          <p:cNvPr id="360468" name="Text Box 20"/>
          <p:cNvSpPr txBox="1"/>
          <p:nvPr/>
        </p:nvSpPr>
        <p:spPr>
          <a:xfrm>
            <a:off x="1981200" y="5638800"/>
            <a:ext cx="946150" cy="457200"/>
          </a:xfrm>
          <a:prstGeom prst="rect">
            <a:avLst/>
          </a:prstGeom>
          <a:noFill/>
          <a:ln w="9525">
            <a:noFill/>
          </a:ln>
        </p:spPr>
        <p:txBody>
          <a:bodyPr>
            <a:spAutoFit/>
          </a:bodyPr>
          <a:lstStyle/>
          <a:p>
            <a:pPr>
              <a:spcBef>
                <a:spcPct val="50000"/>
              </a:spcBef>
            </a:pPr>
            <a:r>
              <a:rPr lang="zh-CN" altLang="en-US" sz="2400" dirty="0">
                <a:latin typeface="宋体" panose="02010600030101010101" pitchFamily="2" charset="-122"/>
              </a:rPr>
              <a:t>求：</a:t>
            </a:r>
            <a:r>
              <a:rPr lang="zh-CN" altLang="en-US" dirty="0">
                <a:latin typeface="Arial" panose="020B0604020202020204" pitchFamily="34" charset="0"/>
              </a:rPr>
              <a:t> </a:t>
            </a:r>
          </a:p>
        </p:txBody>
      </p:sp>
      <p:sp>
        <p:nvSpPr>
          <p:cNvPr id="6163" name="Rectangle 22"/>
          <p:cNvSpPr/>
          <p:nvPr/>
        </p:nvSpPr>
        <p:spPr>
          <a:xfrm>
            <a:off x="584835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60469" name="Object 21"/>
          <p:cNvGraphicFramePr/>
          <p:nvPr/>
        </p:nvGraphicFramePr>
        <p:xfrm>
          <a:off x="2590800" y="5726114"/>
          <a:ext cx="914400" cy="369887"/>
        </p:xfrm>
        <a:graphic>
          <a:graphicData uri="http://schemas.openxmlformats.org/presentationml/2006/ole">
            <mc:AlternateContent xmlns:mc="http://schemas.openxmlformats.org/markup-compatibility/2006">
              <mc:Choice xmlns:v="urn:schemas-microsoft-com:vml" Requires="v">
                <p:oleObj spid="_x0000_s8468" r:id="rId25" imgW="494665" imgH="203200" progId="Equation.DSMT4">
                  <p:embed/>
                </p:oleObj>
              </mc:Choice>
              <mc:Fallback>
                <p:oleObj r:id="rId25" imgW="494665" imgH="203200" progId="Equation.DSMT4">
                  <p:embed/>
                  <p:pic>
                    <p:nvPicPr>
                      <p:cNvPr id="0" name="图片 3229"/>
                      <p:cNvPicPr/>
                      <p:nvPr/>
                    </p:nvPicPr>
                    <p:blipFill>
                      <a:blip r:embed="rId26"/>
                      <a:stretch>
                        <a:fillRect/>
                      </a:stretch>
                    </p:blipFill>
                    <p:spPr>
                      <a:xfrm>
                        <a:off x="2590800" y="5726114"/>
                        <a:ext cx="914400" cy="369887"/>
                      </a:xfrm>
                      <a:prstGeom prst="rect">
                        <a:avLst/>
                      </a:prstGeom>
                      <a:noFill/>
                      <a:ln w="38100">
                        <a:noFill/>
                        <a:miter/>
                      </a:ln>
                    </p:spPr>
                  </p:pic>
                </p:oleObj>
              </mc:Fallback>
            </mc:AlternateContent>
          </a:graphicData>
        </a:graphic>
      </p:graphicFrame>
      <p:sp>
        <p:nvSpPr>
          <p:cNvPr id="6165" name="Rectangle 2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0451">
                                            <p:bg/>
                                          </p:spTgt>
                                        </p:tgtEl>
                                        <p:attrNameLst>
                                          <p:attrName>style.visibility</p:attrName>
                                        </p:attrNameLst>
                                      </p:cBhvr>
                                      <p:to>
                                        <p:strVal val="visible"/>
                                      </p:to>
                                    </p:set>
                                    <p:anim calcmode="lin" valueType="num">
                                      <p:cBhvr additive="base">
                                        <p:cTn id="7" dur="500" fill="hold"/>
                                        <p:tgtEl>
                                          <p:spTgt spid="36045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0451">
                                            <p:txEl>
                                              <p:pRg st="0" end="0"/>
                                            </p:txEl>
                                          </p:spTgt>
                                        </p:tgtEl>
                                        <p:attrNameLst>
                                          <p:attrName>style.visibility</p:attrName>
                                        </p:attrNameLst>
                                      </p:cBhvr>
                                      <p:to>
                                        <p:strVal val="visible"/>
                                      </p:to>
                                    </p:set>
                                    <p:anim calcmode="lin" valueType="num">
                                      <p:cBhvr additive="base">
                                        <p:cTn id="12"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additive="base">
                                        <p:cTn id="17" dur="500" fill="hold"/>
                                        <p:tgtEl>
                                          <p:spTgt spid="360458"/>
                                        </p:tgtEl>
                                        <p:attrNameLst>
                                          <p:attrName>ppt_x</p:attrName>
                                        </p:attrNameLst>
                                      </p:cBhvr>
                                      <p:tavLst>
                                        <p:tav tm="0">
                                          <p:val>
                                            <p:strVal val="0-#ppt_w/2"/>
                                          </p:val>
                                        </p:tav>
                                        <p:tav tm="100000">
                                          <p:val>
                                            <p:strVal val="#ppt_x"/>
                                          </p:val>
                                        </p:tav>
                                      </p:tavLst>
                                    </p:anim>
                                    <p:anim calcmode="lin" valueType="num">
                                      <p:cBhvr additive="base">
                                        <p:cTn id="18" dur="500" fill="hold"/>
                                        <p:tgtEl>
                                          <p:spTgt spid="36045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60457"/>
                                        </p:tgtEl>
                                        <p:attrNameLst>
                                          <p:attrName>style.visibility</p:attrName>
                                        </p:attrNameLst>
                                      </p:cBhvr>
                                      <p:to>
                                        <p:strVal val="visible"/>
                                      </p:to>
                                    </p:set>
                                    <p:anim calcmode="lin" valueType="num">
                                      <p:cBhvr additive="base">
                                        <p:cTn id="22" dur="500" fill="hold"/>
                                        <p:tgtEl>
                                          <p:spTgt spid="360457"/>
                                        </p:tgtEl>
                                        <p:attrNameLst>
                                          <p:attrName>ppt_x</p:attrName>
                                        </p:attrNameLst>
                                      </p:cBhvr>
                                      <p:tavLst>
                                        <p:tav tm="0">
                                          <p:val>
                                            <p:strVal val="0-#ppt_w/2"/>
                                          </p:val>
                                        </p:tav>
                                        <p:tav tm="100000">
                                          <p:val>
                                            <p:strVal val="#ppt_x"/>
                                          </p:val>
                                        </p:tav>
                                      </p:tavLst>
                                    </p:anim>
                                    <p:anim calcmode="lin" valueType="num">
                                      <p:cBhvr additive="base">
                                        <p:cTn id="23" dur="500" fill="hold"/>
                                        <p:tgtEl>
                                          <p:spTgt spid="36045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60456"/>
                                        </p:tgtEl>
                                        <p:attrNameLst>
                                          <p:attrName>style.visibility</p:attrName>
                                        </p:attrNameLst>
                                      </p:cBhvr>
                                      <p:to>
                                        <p:strVal val="visible"/>
                                      </p:to>
                                    </p:set>
                                    <p:anim calcmode="lin" valueType="num">
                                      <p:cBhvr additive="base">
                                        <p:cTn id="27" dur="500" fill="hold"/>
                                        <p:tgtEl>
                                          <p:spTgt spid="360456"/>
                                        </p:tgtEl>
                                        <p:attrNameLst>
                                          <p:attrName>ppt_x</p:attrName>
                                        </p:attrNameLst>
                                      </p:cBhvr>
                                      <p:tavLst>
                                        <p:tav tm="0">
                                          <p:val>
                                            <p:strVal val="0-#ppt_w/2"/>
                                          </p:val>
                                        </p:tav>
                                        <p:tav tm="100000">
                                          <p:val>
                                            <p:strVal val="#ppt_x"/>
                                          </p:val>
                                        </p:tav>
                                      </p:tavLst>
                                    </p:anim>
                                    <p:anim calcmode="lin" valueType="num">
                                      <p:cBhvr additive="base">
                                        <p:cTn id="28" dur="500" fill="hold"/>
                                        <p:tgtEl>
                                          <p:spTgt spid="36045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60455"/>
                                        </p:tgtEl>
                                        <p:attrNameLst>
                                          <p:attrName>style.visibility</p:attrName>
                                        </p:attrNameLst>
                                      </p:cBhvr>
                                      <p:to>
                                        <p:strVal val="visible"/>
                                      </p:to>
                                    </p:set>
                                    <p:anim calcmode="lin" valueType="num">
                                      <p:cBhvr additive="base">
                                        <p:cTn id="32" dur="500" fill="hold"/>
                                        <p:tgtEl>
                                          <p:spTgt spid="360455"/>
                                        </p:tgtEl>
                                        <p:attrNameLst>
                                          <p:attrName>ppt_x</p:attrName>
                                        </p:attrNameLst>
                                      </p:cBhvr>
                                      <p:tavLst>
                                        <p:tav tm="0">
                                          <p:val>
                                            <p:strVal val="0-#ppt_w/2"/>
                                          </p:val>
                                        </p:tav>
                                        <p:tav tm="100000">
                                          <p:val>
                                            <p:strVal val="#ppt_x"/>
                                          </p:val>
                                        </p:tav>
                                      </p:tavLst>
                                    </p:anim>
                                    <p:anim calcmode="lin" valueType="num">
                                      <p:cBhvr additive="base">
                                        <p:cTn id="33" dur="500" fill="hold"/>
                                        <p:tgtEl>
                                          <p:spTgt spid="36045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60454"/>
                                        </p:tgtEl>
                                        <p:attrNameLst>
                                          <p:attrName>style.visibility</p:attrName>
                                        </p:attrNameLst>
                                      </p:cBhvr>
                                      <p:to>
                                        <p:strVal val="visible"/>
                                      </p:to>
                                    </p:set>
                                    <p:anim calcmode="lin" valueType="num">
                                      <p:cBhvr additive="base">
                                        <p:cTn id="37" dur="500" fill="hold"/>
                                        <p:tgtEl>
                                          <p:spTgt spid="360454"/>
                                        </p:tgtEl>
                                        <p:attrNameLst>
                                          <p:attrName>ppt_x</p:attrName>
                                        </p:attrNameLst>
                                      </p:cBhvr>
                                      <p:tavLst>
                                        <p:tav tm="0">
                                          <p:val>
                                            <p:strVal val="0-#ppt_w/2"/>
                                          </p:val>
                                        </p:tav>
                                        <p:tav tm="100000">
                                          <p:val>
                                            <p:strVal val="#ppt_x"/>
                                          </p:val>
                                        </p:tav>
                                      </p:tavLst>
                                    </p:anim>
                                    <p:anim calcmode="lin" valueType="num">
                                      <p:cBhvr additive="base">
                                        <p:cTn id="38"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0467"/>
                                        </p:tgtEl>
                                        <p:attrNameLst>
                                          <p:attrName>style.visibility</p:attrName>
                                        </p:attrNameLst>
                                      </p:cBhvr>
                                      <p:to>
                                        <p:strVal val="visible"/>
                                      </p:to>
                                    </p:set>
                                    <p:anim calcmode="lin" valueType="num">
                                      <p:cBhvr additive="base">
                                        <p:cTn id="43" dur="500" fill="hold"/>
                                        <p:tgtEl>
                                          <p:spTgt spid="360467"/>
                                        </p:tgtEl>
                                        <p:attrNameLst>
                                          <p:attrName>ppt_x</p:attrName>
                                        </p:attrNameLst>
                                      </p:cBhvr>
                                      <p:tavLst>
                                        <p:tav tm="0">
                                          <p:val>
                                            <p:strVal val="0-#ppt_w/2"/>
                                          </p:val>
                                        </p:tav>
                                        <p:tav tm="100000">
                                          <p:val>
                                            <p:strVal val="#ppt_x"/>
                                          </p:val>
                                        </p:tav>
                                      </p:tavLst>
                                    </p:anim>
                                    <p:anim calcmode="lin" valueType="num">
                                      <p:cBhvr additive="base">
                                        <p:cTn id="44" dur="500" fill="hold"/>
                                        <p:tgtEl>
                                          <p:spTgt spid="360467"/>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nodeType="afterEffect">
                                  <p:stCondLst>
                                    <p:cond delay="0"/>
                                  </p:stCondLst>
                                  <p:childTnLst>
                                    <p:set>
                                      <p:cBhvr>
                                        <p:cTn id="47" dur="1" fill="hold">
                                          <p:stCondLst>
                                            <p:cond delay="0"/>
                                          </p:stCondLst>
                                        </p:cTn>
                                        <p:tgtEl>
                                          <p:spTgt spid="360465"/>
                                        </p:tgtEl>
                                        <p:attrNameLst>
                                          <p:attrName>style.visibility</p:attrName>
                                        </p:attrNameLst>
                                      </p:cBhvr>
                                      <p:to>
                                        <p:strVal val="visible"/>
                                      </p:to>
                                    </p:set>
                                    <p:anim calcmode="lin" valueType="num">
                                      <p:cBhvr additive="base">
                                        <p:cTn id="48" dur="500" fill="hold"/>
                                        <p:tgtEl>
                                          <p:spTgt spid="360465"/>
                                        </p:tgtEl>
                                        <p:attrNameLst>
                                          <p:attrName>ppt_x</p:attrName>
                                        </p:attrNameLst>
                                      </p:cBhvr>
                                      <p:tavLst>
                                        <p:tav tm="0">
                                          <p:val>
                                            <p:strVal val="0-#ppt_w/2"/>
                                          </p:val>
                                        </p:tav>
                                        <p:tav tm="100000">
                                          <p:val>
                                            <p:strVal val="#ppt_x"/>
                                          </p:val>
                                        </p:tav>
                                      </p:tavLst>
                                    </p:anim>
                                    <p:anim calcmode="lin" valueType="num">
                                      <p:cBhvr additive="base">
                                        <p:cTn id="49" dur="500" fill="hold"/>
                                        <p:tgtEl>
                                          <p:spTgt spid="360465"/>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nodeType="afterEffect">
                                  <p:stCondLst>
                                    <p:cond delay="0"/>
                                  </p:stCondLst>
                                  <p:childTnLst>
                                    <p:set>
                                      <p:cBhvr>
                                        <p:cTn id="52" dur="1" fill="hold">
                                          <p:stCondLst>
                                            <p:cond delay="0"/>
                                          </p:stCondLst>
                                        </p:cTn>
                                        <p:tgtEl>
                                          <p:spTgt spid="360464"/>
                                        </p:tgtEl>
                                        <p:attrNameLst>
                                          <p:attrName>style.visibility</p:attrName>
                                        </p:attrNameLst>
                                      </p:cBhvr>
                                      <p:to>
                                        <p:strVal val="visible"/>
                                      </p:to>
                                    </p:set>
                                    <p:anim calcmode="lin" valueType="num">
                                      <p:cBhvr additive="base">
                                        <p:cTn id="53" dur="500" fill="hold"/>
                                        <p:tgtEl>
                                          <p:spTgt spid="360464"/>
                                        </p:tgtEl>
                                        <p:attrNameLst>
                                          <p:attrName>ppt_x</p:attrName>
                                        </p:attrNameLst>
                                      </p:cBhvr>
                                      <p:tavLst>
                                        <p:tav tm="0">
                                          <p:val>
                                            <p:strVal val="0-#ppt_w/2"/>
                                          </p:val>
                                        </p:tav>
                                        <p:tav tm="100000">
                                          <p:val>
                                            <p:strVal val="#ppt_x"/>
                                          </p:val>
                                        </p:tav>
                                      </p:tavLst>
                                    </p:anim>
                                    <p:anim calcmode="lin" valueType="num">
                                      <p:cBhvr additive="base">
                                        <p:cTn id="54" dur="500" fill="hold"/>
                                        <p:tgtEl>
                                          <p:spTgt spid="360464"/>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nodeType="afterEffect">
                                  <p:stCondLst>
                                    <p:cond delay="0"/>
                                  </p:stCondLst>
                                  <p:childTnLst>
                                    <p:set>
                                      <p:cBhvr>
                                        <p:cTn id="57" dur="1" fill="hold">
                                          <p:stCondLst>
                                            <p:cond delay="0"/>
                                          </p:stCondLst>
                                        </p:cTn>
                                        <p:tgtEl>
                                          <p:spTgt spid="360463"/>
                                        </p:tgtEl>
                                        <p:attrNameLst>
                                          <p:attrName>style.visibility</p:attrName>
                                        </p:attrNameLst>
                                      </p:cBhvr>
                                      <p:to>
                                        <p:strVal val="visible"/>
                                      </p:to>
                                    </p:set>
                                    <p:anim calcmode="lin" valueType="num">
                                      <p:cBhvr additive="base">
                                        <p:cTn id="58" dur="500" fill="hold"/>
                                        <p:tgtEl>
                                          <p:spTgt spid="360463"/>
                                        </p:tgtEl>
                                        <p:attrNameLst>
                                          <p:attrName>ppt_x</p:attrName>
                                        </p:attrNameLst>
                                      </p:cBhvr>
                                      <p:tavLst>
                                        <p:tav tm="0">
                                          <p:val>
                                            <p:strVal val="0-#ppt_w/2"/>
                                          </p:val>
                                        </p:tav>
                                        <p:tav tm="100000">
                                          <p:val>
                                            <p:strVal val="#ppt_x"/>
                                          </p:val>
                                        </p:tav>
                                      </p:tavLst>
                                    </p:anim>
                                    <p:anim calcmode="lin" valueType="num">
                                      <p:cBhvr additive="base">
                                        <p:cTn id="59" dur="500" fill="hold"/>
                                        <p:tgtEl>
                                          <p:spTgt spid="360463"/>
                                        </p:tgtEl>
                                        <p:attrNameLst>
                                          <p:attrName>ppt_y</p:attrName>
                                        </p:attrNameLst>
                                      </p:cBhvr>
                                      <p:tavLst>
                                        <p:tav tm="0">
                                          <p:val>
                                            <p:strVal val="#ppt_y"/>
                                          </p:val>
                                        </p:tav>
                                        <p:tav tm="100000">
                                          <p:val>
                                            <p:strVal val="#ppt_y"/>
                                          </p:val>
                                        </p:tav>
                                      </p:tavLst>
                                    </p:anim>
                                  </p:childTnLst>
                                </p:cTn>
                              </p:par>
                            </p:childTnLst>
                          </p:cTn>
                        </p:par>
                        <p:par>
                          <p:cTn id="60" fill="hold">
                            <p:stCondLst>
                              <p:cond delay="2000"/>
                            </p:stCondLst>
                            <p:childTnLst>
                              <p:par>
                                <p:cTn id="61" presetID="2" presetClass="entr" presetSubtype="8" fill="hold" nodeType="afterEffect">
                                  <p:stCondLst>
                                    <p:cond delay="0"/>
                                  </p:stCondLst>
                                  <p:childTnLst>
                                    <p:set>
                                      <p:cBhvr>
                                        <p:cTn id="62" dur="1" fill="hold">
                                          <p:stCondLst>
                                            <p:cond delay="0"/>
                                          </p:stCondLst>
                                        </p:cTn>
                                        <p:tgtEl>
                                          <p:spTgt spid="360462"/>
                                        </p:tgtEl>
                                        <p:attrNameLst>
                                          <p:attrName>style.visibility</p:attrName>
                                        </p:attrNameLst>
                                      </p:cBhvr>
                                      <p:to>
                                        <p:strVal val="visible"/>
                                      </p:to>
                                    </p:set>
                                    <p:anim calcmode="lin" valueType="num">
                                      <p:cBhvr additive="base">
                                        <p:cTn id="63" dur="500" fill="hold"/>
                                        <p:tgtEl>
                                          <p:spTgt spid="360462"/>
                                        </p:tgtEl>
                                        <p:attrNameLst>
                                          <p:attrName>ppt_x</p:attrName>
                                        </p:attrNameLst>
                                      </p:cBhvr>
                                      <p:tavLst>
                                        <p:tav tm="0">
                                          <p:val>
                                            <p:strVal val="0-#ppt_w/2"/>
                                          </p:val>
                                        </p:tav>
                                        <p:tav tm="100000">
                                          <p:val>
                                            <p:strVal val="#ppt_x"/>
                                          </p:val>
                                        </p:tav>
                                      </p:tavLst>
                                    </p:anim>
                                    <p:anim calcmode="lin" valueType="num">
                                      <p:cBhvr additive="base">
                                        <p:cTn id="64" dur="500" fill="hold"/>
                                        <p:tgtEl>
                                          <p:spTgt spid="360462"/>
                                        </p:tgtEl>
                                        <p:attrNameLst>
                                          <p:attrName>ppt_y</p:attrName>
                                        </p:attrNameLst>
                                      </p:cBhvr>
                                      <p:tavLst>
                                        <p:tav tm="0">
                                          <p:val>
                                            <p:strVal val="#ppt_y"/>
                                          </p:val>
                                        </p:tav>
                                        <p:tav tm="100000">
                                          <p:val>
                                            <p:strVal val="#ppt_y"/>
                                          </p:val>
                                        </p:tav>
                                      </p:tavLst>
                                    </p:anim>
                                  </p:childTnLst>
                                </p:cTn>
                              </p:par>
                            </p:childTnLst>
                          </p:cTn>
                        </p:par>
                        <p:par>
                          <p:cTn id="65" fill="hold">
                            <p:stCondLst>
                              <p:cond delay="2500"/>
                            </p:stCondLst>
                            <p:childTnLst>
                              <p:par>
                                <p:cTn id="66" presetID="2" presetClass="entr" presetSubtype="8" fill="hold" nodeType="afterEffect">
                                  <p:stCondLst>
                                    <p:cond delay="0"/>
                                  </p:stCondLst>
                                  <p:childTnLst>
                                    <p:set>
                                      <p:cBhvr>
                                        <p:cTn id="67" dur="1" fill="hold">
                                          <p:stCondLst>
                                            <p:cond delay="0"/>
                                          </p:stCondLst>
                                        </p:cTn>
                                        <p:tgtEl>
                                          <p:spTgt spid="360461"/>
                                        </p:tgtEl>
                                        <p:attrNameLst>
                                          <p:attrName>style.visibility</p:attrName>
                                        </p:attrNameLst>
                                      </p:cBhvr>
                                      <p:to>
                                        <p:strVal val="visible"/>
                                      </p:to>
                                    </p:set>
                                    <p:anim calcmode="lin" valueType="num">
                                      <p:cBhvr additive="base">
                                        <p:cTn id="68" dur="500" fill="hold"/>
                                        <p:tgtEl>
                                          <p:spTgt spid="360461"/>
                                        </p:tgtEl>
                                        <p:attrNameLst>
                                          <p:attrName>ppt_x</p:attrName>
                                        </p:attrNameLst>
                                      </p:cBhvr>
                                      <p:tavLst>
                                        <p:tav tm="0">
                                          <p:val>
                                            <p:strVal val="0-#ppt_w/2"/>
                                          </p:val>
                                        </p:tav>
                                        <p:tav tm="100000">
                                          <p:val>
                                            <p:strVal val="#ppt_x"/>
                                          </p:val>
                                        </p:tav>
                                      </p:tavLst>
                                    </p:anim>
                                    <p:anim calcmode="lin" valueType="num">
                                      <p:cBhvr additive="base">
                                        <p:cTn id="69" dur="500" fill="hold"/>
                                        <p:tgtEl>
                                          <p:spTgt spid="360461"/>
                                        </p:tgtEl>
                                        <p:attrNameLst>
                                          <p:attrName>ppt_y</p:attrName>
                                        </p:attrNameLst>
                                      </p:cBhvr>
                                      <p:tavLst>
                                        <p:tav tm="0">
                                          <p:val>
                                            <p:strVal val="#ppt_y"/>
                                          </p:val>
                                        </p:tav>
                                        <p:tav tm="100000">
                                          <p:val>
                                            <p:strVal val="#ppt_y"/>
                                          </p:val>
                                        </p:tav>
                                      </p:tavLst>
                                    </p:anim>
                                  </p:childTnLst>
                                </p:cTn>
                              </p:par>
                            </p:childTnLst>
                          </p:cTn>
                        </p:par>
                        <p:par>
                          <p:cTn id="70" fill="hold">
                            <p:stCondLst>
                              <p:cond delay="3000"/>
                            </p:stCondLst>
                            <p:childTnLst>
                              <p:par>
                                <p:cTn id="71" presetID="2" presetClass="entr" presetSubtype="8" fill="hold" nodeType="afterEffect">
                                  <p:stCondLst>
                                    <p:cond delay="0"/>
                                  </p:stCondLst>
                                  <p:childTnLst>
                                    <p:set>
                                      <p:cBhvr>
                                        <p:cTn id="72" dur="1" fill="hold">
                                          <p:stCondLst>
                                            <p:cond delay="0"/>
                                          </p:stCondLst>
                                        </p:cTn>
                                        <p:tgtEl>
                                          <p:spTgt spid="360460"/>
                                        </p:tgtEl>
                                        <p:attrNameLst>
                                          <p:attrName>style.visibility</p:attrName>
                                        </p:attrNameLst>
                                      </p:cBhvr>
                                      <p:to>
                                        <p:strVal val="visible"/>
                                      </p:to>
                                    </p:set>
                                    <p:anim calcmode="lin" valueType="num">
                                      <p:cBhvr additive="base">
                                        <p:cTn id="73" dur="500" fill="hold"/>
                                        <p:tgtEl>
                                          <p:spTgt spid="360460"/>
                                        </p:tgtEl>
                                        <p:attrNameLst>
                                          <p:attrName>ppt_x</p:attrName>
                                        </p:attrNameLst>
                                      </p:cBhvr>
                                      <p:tavLst>
                                        <p:tav tm="0">
                                          <p:val>
                                            <p:strVal val="0-#ppt_w/2"/>
                                          </p:val>
                                        </p:tav>
                                        <p:tav tm="100000">
                                          <p:val>
                                            <p:strVal val="#ppt_x"/>
                                          </p:val>
                                        </p:tav>
                                      </p:tavLst>
                                    </p:anim>
                                    <p:anim calcmode="lin" valueType="num">
                                      <p:cBhvr additive="base">
                                        <p:cTn id="74" dur="500" fill="hold"/>
                                        <p:tgtEl>
                                          <p:spTgt spid="36046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60468"/>
                                        </p:tgtEl>
                                        <p:attrNameLst>
                                          <p:attrName>style.visibility</p:attrName>
                                        </p:attrNameLst>
                                      </p:cBhvr>
                                      <p:to>
                                        <p:strVal val="visible"/>
                                      </p:to>
                                    </p:set>
                                    <p:anim calcmode="lin" valueType="num">
                                      <p:cBhvr additive="base">
                                        <p:cTn id="79" dur="500" fill="hold"/>
                                        <p:tgtEl>
                                          <p:spTgt spid="360468"/>
                                        </p:tgtEl>
                                        <p:attrNameLst>
                                          <p:attrName>ppt_x</p:attrName>
                                        </p:attrNameLst>
                                      </p:cBhvr>
                                      <p:tavLst>
                                        <p:tav tm="0">
                                          <p:val>
                                            <p:strVal val="0-#ppt_w/2"/>
                                          </p:val>
                                        </p:tav>
                                        <p:tav tm="100000">
                                          <p:val>
                                            <p:strVal val="#ppt_x"/>
                                          </p:val>
                                        </p:tav>
                                      </p:tavLst>
                                    </p:anim>
                                    <p:anim calcmode="lin" valueType="num">
                                      <p:cBhvr additive="base">
                                        <p:cTn id="80" dur="500" fill="hold"/>
                                        <p:tgtEl>
                                          <p:spTgt spid="36046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60469"/>
                                        </p:tgtEl>
                                        <p:attrNameLst>
                                          <p:attrName>style.visibility</p:attrName>
                                        </p:attrNameLst>
                                      </p:cBhvr>
                                      <p:to>
                                        <p:strVal val="visible"/>
                                      </p:to>
                                    </p:set>
                                    <p:anim calcmode="lin" valueType="num">
                                      <p:cBhvr additive="base">
                                        <p:cTn id="85" dur="500" fill="hold"/>
                                        <p:tgtEl>
                                          <p:spTgt spid="360469"/>
                                        </p:tgtEl>
                                        <p:attrNameLst>
                                          <p:attrName>ppt_x</p:attrName>
                                        </p:attrNameLst>
                                      </p:cBhvr>
                                      <p:tavLst>
                                        <p:tav tm="0">
                                          <p:val>
                                            <p:strVal val="1+#ppt_w/2"/>
                                          </p:val>
                                        </p:tav>
                                        <p:tav tm="100000">
                                          <p:val>
                                            <p:strVal val="#ppt_x"/>
                                          </p:val>
                                        </p:tav>
                                      </p:tavLst>
                                    </p:anim>
                                    <p:anim calcmode="lin" valueType="num">
                                      <p:cBhvr additive="base">
                                        <p:cTn id="86" dur="500" fill="hold"/>
                                        <p:tgtEl>
                                          <p:spTgt spid="360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nimBg="1" advAuto="1000"/>
      <p:bldP spid="360467" grpId="0"/>
      <p:bldP spid="3604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3"/>
          <p:cNvSpPr>
            <a:spLocks noGrp="1"/>
          </p:cNvSpPr>
          <p:nvPr>
            <p:ph idx="1"/>
          </p:nvPr>
        </p:nvSpPr>
        <p:spPr>
          <a:xfrm>
            <a:off x="1199456" y="1217612"/>
            <a:ext cx="10515600" cy="4351338"/>
          </a:xfrm>
          <a:ln/>
        </p:spPr>
        <p:txBody>
          <a:bodyPr vert="horz" wrap="square" lIns="91440" tIns="45720" rIns="91440" bIns="45720" anchor="t"/>
          <a:lstStyle/>
          <a:p>
            <a:pPr eaLnBrk="1" hangingPunct="1">
              <a:buNone/>
            </a:pPr>
            <a:r>
              <a:rPr lang="zh-CN" altLang="en-US" b="1" dirty="0"/>
              <a:t>解：</a:t>
            </a:r>
          </a:p>
          <a:p>
            <a:pPr eaLnBrk="1" hangingPunct="1">
              <a:buNone/>
            </a:pPr>
            <a:r>
              <a:rPr lang="zh-CN" altLang="en-US" b="1" dirty="0"/>
              <a:t>     </a:t>
            </a:r>
            <a:r>
              <a:rPr lang="zh-CN" altLang="en-US" b="1" dirty="0">
                <a:solidFill>
                  <a:srgbClr val="000000"/>
                </a:solidFill>
                <a:latin typeface="宋体" panose="02010600030101010101"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anose="02010600030101010101"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anose="02010600030101010101" pitchFamily="2" charset="-122"/>
              </a:rPr>
              <a:t>）。</a:t>
            </a:r>
            <a:r>
              <a:rPr lang="zh-CN" altLang="en-US" b="1" dirty="0"/>
              <a:t> </a:t>
            </a:r>
          </a:p>
        </p:txBody>
      </p:sp>
      <p:sp>
        <p:nvSpPr>
          <p:cNvPr id="71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32</a:t>
            </a:fld>
            <a:endParaRPr lang="ja-JP" altLang="en-US" dirty="0">
              <a:solidFill>
                <a:srgbClr val="A50021"/>
              </a:solidFill>
              <a:ea typeface="MS PGothic" panose="020B0600070205080204" pitchFamily="34" charset="-128"/>
            </a:endParaRPr>
          </a:p>
        </p:txBody>
      </p:sp>
      <p:sp>
        <p:nvSpPr>
          <p:cNvPr id="7180" name="Rectangle 11"/>
          <p:cNvSpPr/>
          <p:nvPr/>
        </p:nvSpPr>
        <p:spPr>
          <a:xfrm>
            <a:off x="1524000" y="2774951"/>
            <a:ext cx="9144000" cy="1128713"/>
          </a:xfrm>
          <a:prstGeom prst="rect">
            <a:avLst/>
          </a:prstGeom>
          <a:noFill/>
          <a:ln w="9525">
            <a:noFill/>
          </a:ln>
        </p:spPr>
        <p:txBody>
          <a:bodyPr>
            <a:spAutoFit/>
          </a:bodyPr>
          <a:lstStyle/>
          <a:p>
            <a:pPr indent="1066800"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defTabSz="0" eaLnBrk="0" hangingPunct="0">
              <a:tabLst>
                <a:tab pos="457200" algn="l"/>
              </a:tabLst>
            </a:pPr>
            <a:endParaRPr lang="en-US" altLang="zh-CN" dirty="0">
              <a:latin typeface="Arial" panose="020B0604020202020204" pitchFamily="34" charset="0"/>
            </a:endParaRPr>
          </a:p>
        </p:txBody>
      </p:sp>
      <p:grpSp>
        <p:nvGrpSpPr>
          <p:cNvPr id="7181" name="Group 14"/>
          <p:cNvGrpSpPr/>
          <p:nvPr/>
        </p:nvGrpSpPr>
        <p:grpSpPr>
          <a:xfrm>
            <a:off x="1833564" y="2825750"/>
            <a:ext cx="8758237" cy="3124200"/>
            <a:chOff x="195" y="1392"/>
            <a:chExt cx="5517" cy="1968"/>
          </a:xfrm>
        </p:grpSpPr>
        <p:graphicFrame>
          <p:nvGraphicFramePr>
            <p:cNvPr id="7171" name="Object 10"/>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9385" r:id="rId3" imgW="520700" imgH="215900" progId="Equation.3">
                    <p:embed/>
                  </p:oleObj>
                </mc:Choice>
                <mc:Fallback>
                  <p:oleObj r:id="rId3" imgW="520700" imgH="215900" progId="Equation.3">
                    <p:embed/>
                    <p:pic>
                      <p:nvPicPr>
                        <p:cNvPr id="0" name="图片 3264"/>
                        <p:cNvPicPr/>
                        <p:nvPr/>
                      </p:nvPicPr>
                      <p:blipFill>
                        <a:blip r:embed="rId4"/>
                        <a:stretch>
                          <a:fillRect/>
                        </a:stretch>
                      </p:blipFill>
                      <p:spPr>
                        <a:xfrm>
                          <a:off x="195" y="1392"/>
                          <a:ext cx="765" cy="283"/>
                        </a:xfrm>
                        <a:prstGeom prst="rect">
                          <a:avLst/>
                        </a:prstGeom>
                        <a:noFill/>
                        <a:ln w="38100">
                          <a:noFill/>
                          <a:miter/>
                        </a:ln>
                      </p:spPr>
                    </p:pic>
                  </p:oleObj>
                </mc:Fallback>
              </mc:AlternateContent>
            </a:graphicData>
          </a:graphic>
        </p:graphicFrame>
        <p:graphicFrame>
          <p:nvGraphicFramePr>
            <p:cNvPr id="7172" name="Object 9"/>
            <p:cNvGraphicFramePr/>
            <p:nvPr/>
          </p:nvGraphicFramePr>
          <p:xfrm>
            <a:off x="960" y="1392"/>
            <a:ext cx="4752" cy="300"/>
          </p:xfrm>
          <a:graphic>
            <a:graphicData uri="http://schemas.openxmlformats.org/presentationml/2006/ole">
              <mc:AlternateContent xmlns:mc="http://schemas.openxmlformats.org/markup-compatibility/2006">
                <mc:Choice xmlns:v="urn:schemas-microsoft-com:vml" Requires="v">
                  <p:oleObj spid="_x0000_s9386" r:id="rId5" imgW="3365500" imgH="228600" progId="Equation.3">
                    <p:embed/>
                  </p:oleObj>
                </mc:Choice>
                <mc:Fallback>
                  <p:oleObj r:id="rId5" imgW="3365500" imgH="228600" progId="Equation.3">
                    <p:embed/>
                    <p:pic>
                      <p:nvPicPr>
                        <p:cNvPr id="0" name="图片 3265"/>
                        <p:cNvPicPr/>
                        <p:nvPr/>
                      </p:nvPicPr>
                      <p:blipFill>
                        <a:blip r:embed="rId6"/>
                        <a:stretch>
                          <a:fillRect/>
                        </a:stretch>
                      </p:blipFill>
                      <p:spPr>
                        <a:xfrm>
                          <a:off x="960" y="1392"/>
                          <a:ext cx="4752" cy="300"/>
                        </a:xfrm>
                        <a:prstGeom prst="rect">
                          <a:avLst/>
                        </a:prstGeom>
                        <a:noFill/>
                        <a:ln w="38100">
                          <a:noFill/>
                          <a:miter/>
                        </a:ln>
                      </p:spPr>
                    </p:pic>
                  </p:oleObj>
                </mc:Fallback>
              </mc:AlternateContent>
            </a:graphicData>
          </a:graphic>
        </p:graphicFrame>
        <p:graphicFrame>
          <p:nvGraphicFramePr>
            <p:cNvPr id="7173" name="Object 8"/>
            <p:cNvGraphicFramePr/>
            <p:nvPr/>
          </p:nvGraphicFramePr>
          <p:xfrm>
            <a:off x="932" y="1776"/>
            <a:ext cx="4588" cy="288"/>
          </p:xfrm>
          <a:graphic>
            <a:graphicData uri="http://schemas.openxmlformats.org/presentationml/2006/ole">
              <mc:AlternateContent xmlns:mc="http://schemas.openxmlformats.org/markup-compatibility/2006">
                <mc:Choice xmlns:v="urn:schemas-microsoft-com:vml" Requires="v">
                  <p:oleObj spid="_x0000_s9387" r:id="rId7" imgW="3238500" imgH="228600" progId="Equation.3">
                    <p:embed/>
                  </p:oleObj>
                </mc:Choice>
                <mc:Fallback>
                  <p:oleObj r:id="rId7" imgW="3238500" imgH="228600" progId="Equation.3">
                    <p:embed/>
                    <p:pic>
                      <p:nvPicPr>
                        <p:cNvPr id="0" name="图片 3266"/>
                        <p:cNvPicPr/>
                        <p:nvPr/>
                      </p:nvPicPr>
                      <p:blipFill>
                        <a:blip r:embed="rId8"/>
                        <a:stretch>
                          <a:fillRect/>
                        </a:stretch>
                      </p:blipFill>
                      <p:spPr>
                        <a:xfrm>
                          <a:off x="932" y="1776"/>
                          <a:ext cx="4588" cy="288"/>
                        </a:xfrm>
                        <a:prstGeom prst="rect">
                          <a:avLst/>
                        </a:prstGeom>
                        <a:noFill/>
                        <a:ln w="38100">
                          <a:noFill/>
                          <a:miter/>
                        </a:ln>
                      </p:spPr>
                    </p:pic>
                  </p:oleObj>
                </mc:Fallback>
              </mc:AlternateContent>
            </a:graphicData>
          </a:graphic>
        </p:graphicFrame>
        <p:graphicFrame>
          <p:nvGraphicFramePr>
            <p:cNvPr id="7174" name="Object 7"/>
            <p:cNvGraphicFramePr/>
            <p:nvPr/>
          </p:nvGraphicFramePr>
          <p:xfrm>
            <a:off x="912" y="2112"/>
            <a:ext cx="4752" cy="288"/>
          </p:xfrm>
          <a:graphic>
            <a:graphicData uri="http://schemas.openxmlformats.org/presentationml/2006/ole">
              <mc:AlternateContent xmlns:mc="http://schemas.openxmlformats.org/markup-compatibility/2006">
                <mc:Choice xmlns:v="urn:schemas-microsoft-com:vml" Requires="v">
                  <p:oleObj spid="_x0000_s9388" r:id="rId9" imgW="3352800" imgH="228600" progId="Equation.3">
                    <p:embed/>
                  </p:oleObj>
                </mc:Choice>
                <mc:Fallback>
                  <p:oleObj r:id="rId9" imgW="3352800" imgH="228600" progId="Equation.3">
                    <p:embed/>
                    <p:pic>
                      <p:nvPicPr>
                        <p:cNvPr id="0" name="图片 3267"/>
                        <p:cNvPicPr/>
                        <p:nvPr/>
                      </p:nvPicPr>
                      <p:blipFill>
                        <a:blip r:embed="rId10"/>
                        <a:stretch>
                          <a:fillRect/>
                        </a:stretch>
                      </p:blipFill>
                      <p:spPr>
                        <a:xfrm>
                          <a:off x="912" y="2112"/>
                          <a:ext cx="4752" cy="288"/>
                        </a:xfrm>
                        <a:prstGeom prst="rect">
                          <a:avLst/>
                        </a:prstGeom>
                        <a:noFill/>
                        <a:ln w="38100">
                          <a:noFill/>
                          <a:miter/>
                        </a:ln>
                      </p:spPr>
                    </p:pic>
                  </p:oleObj>
                </mc:Fallback>
              </mc:AlternateContent>
            </a:graphicData>
          </a:graphic>
        </p:graphicFrame>
        <p:graphicFrame>
          <p:nvGraphicFramePr>
            <p:cNvPr id="7175" name="Object 6"/>
            <p:cNvGraphicFramePr/>
            <p:nvPr/>
          </p:nvGraphicFramePr>
          <p:xfrm>
            <a:off x="912" y="2462"/>
            <a:ext cx="3564" cy="288"/>
          </p:xfrm>
          <a:graphic>
            <a:graphicData uri="http://schemas.openxmlformats.org/presentationml/2006/ole">
              <mc:AlternateContent xmlns:mc="http://schemas.openxmlformats.org/markup-compatibility/2006">
                <mc:Choice xmlns:v="urn:schemas-microsoft-com:vml" Requires="v">
                  <p:oleObj spid="_x0000_s9389" r:id="rId11" imgW="2438400" imgH="203200" progId="Equation.3">
                    <p:embed/>
                  </p:oleObj>
                </mc:Choice>
                <mc:Fallback>
                  <p:oleObj r:id="rId11" imgW="2438400" imgH="203200" progId="Equation.3">
                    <p:embed/>
                    <p:pic>
                      <p:nvPicPr>
                        <p:cNvPr id="0" name="图片 3268"/>
                        <p:cNvPicPr/>
                        <p:nvPr/>
                      </p:nvPicPr>
                      <p:blipFill>
                        <a:blip r:embed="rId12"/>
                        <a:stretch>
                          <a:fillRect/>
                        </a:stretch>
                      </p:blipFill>
                      <p:spPr>
                        <a:xfrm>
                          <a:off x="912" y="2462"/>
                          <a:ext cx="3564" cy="288"/>
                        </a:xfrm>
                        <a:prstGeom prst="rect">
                          <a:avLst/>
                        </a:prstGeom>
                        <a:noFill/>
                        <a:ln w="38100">
                          <a:noFill/>
                          <a:miter/>
                        </a:ln>
                      </p:spPr>
                    </p:pic>
                  </p:oleObj>
                </mc:Fallback>
              </mc:AlternateContent>
            </a:graphicData>
          </a:graphic>
        </p:graphicFrame>
        <p:graphicFrame>
          <p:nvGraphicFramePr>
            <p:cNvPr id="7176" name="Object 5"/>
            <p:cNvGraphicFramePr/>
            <p:nvPr/>
          </p:nvGraphicFramePr>
          <p:xfrm>
            <a:off x="912" y="2832"/>
            <a:ext cx="1713" cy="288"/>
          </p:xfrm>
          <a:graphic>
            <a:graphicData uri="http://schemas.openxmlformats.org/presentationml/2006/ole">
              <mc:AlternateContent xmlns:mc="http://schemas.openxmlformats.org/markup-compatibility/2006">
                <mc:Choice xmlns:v="urn:schemas-microsoft-com:vml" Requires="v">
                  <p:oleObj spid="_x0000_s9390" r:id="rId13" imgW="1167765" imgH="203200" progId="Equation.3">
                    <p:embed/>
                  </p:oleObj>
                </mc:Choice>
                <mc:Fallback>
                  <p:oleObj r:id="rId13" imgW="1167765" imgH="203200" progId="Equation.3">
                    <p:embed/>
                    <p:pic>
                      <p:nvPicPr>
                        <p:cNvPr id="0" name="图片 3269"/>
                        <p:cNvPicPr/>
                        <p:nvPr/>
                      </p:nvPicPr>
                      <p:blipFill>
                        <a:blip r:embed="rId14"/>
                        <a:stretch>
                          <a:fillRect/>
                        </a:stretch>
                      </p:blipFill>
                      <p:spPr>
                        <a:xfrm>
                          <a:off x="912" y="2832"/>
                          <a:ext cx="1713" cy="288"/>
                        </a:xfrm>
                        <a:prstGeom prst="rect">
                          <a:avLst/>
                        </a:prstGeom>
                        <a:noFill/>
                        <a:ln w="38100">
                          <a:noFill/>
                          <a:miter/>
                        </a:ln>
                      </p:spPr>
                    </p:pic>
                  </p:oleObj>
                </mc:Fallback>
              </mc:AlternateContent>
            </a:graphicData>
          </a:graphic>
        </p:graphicFrame>
        <p:graphicFrame>
          <p:nvGraphicFramePr>
            <p:cNvPr id="7177" name="Object 4"/>
            <p:cNvGraphicFramePr/>
            <p:nvPr/>
          </p:nvGraphicFramePr>
          <p:xfrm>
            <a:off x="912" y="3120"/>
            <a:ext cx="624" cy="240"/>
          </p:xfrm>
          <a:graphic>
            <a:graphicData uri="http://schemas.openxmlformats.org/presentationml/2006/ole">
              <mc:AlternateContent xmlns:mc="http://schemas.openxmlformats.org/markup-compatibility/2006">
                <mc:Choice xmlns:v="urn:schemas-microsoft-com:vml" Requires="v">
                  <p:oleObj spid="_x0000_s9391" r:id="rId15" imgW="431165" imgH="177800" progId="Equation.3">
                    <p:embed/>
                  </p:oleObj>
                </mc:Choice>
                <mc:Fallback>
                  <p:oleObj r:id="rId15" imgW="431165" imgH="177800" progId="Equation.3">
                    <p:embed/>
                    <p:pic>
                      <p:nvPicPr>
                        <p:cNvPr id="0" name="图片 3222"/>
                        <p:cNvPicPr/>
                        <p:nvPr/>
                      </p:nvPicPr>
                      <p:blipFill>
                        <a:blip r:embed="rId16"/>
                        <a:stretch>
                          <a:fillRect/>
                        </a:stretch>
                      </p:blipFill>
                      <p:spPr>
                        <a:xfrm>
                          <a:off x="912" y="3120"/>
                          <a:ext cx="624" cy="240"/>
                        </a:xfrm>
                        <a:prstGeom prst="rect">
                          <a:avLst/>
                        </a:prstGeom>
                        <a:noFill/>
                        <a:ln w="38100">
                          <a:noFill/>
                          <a:miter/>
                        </a:ln>
                      </p:spPr>
                    </p:pic>
                  </p:oleObj>
                </mc:Fallback>
              </mc:AlternateContent>
            </a:graphicData>
          </a:graphic>
        </p:graphicFrame>
      </p:grpSp>
      <p:graphicFrame>
        <p:nvGraphicFramePr>
          <p:cNvPr id="7170" name="Object 13"/>
          <p:cNvGraphicFramePr/>
          <p:nvPr/>
        </p:nvGraphicFramePr>
        <p:xfrm>
          <a:off x="1857375" y="2171700"/>
          <a:ext cx="566738" cy="609600"/>
        </p:xfrm>
        <a:graphic>
          <a:graphicData uri="http://schemas.openxmlformats.org/presentationml/2006/ole">
            <mc:AlternateContent xmlns:mc="http://schemas.openxmlformats.org/markup-compatibility/2006">
              <mc:Choice xmlns:v="urn:schemas-microsoft-com:vml" Requires="v">
                <p:oleObj spid="_x0000_s9392" r:id="rId17" imgW="165100" imgH="177800" progId="Equation.DSMT4">
                  <p:embed/>
                </p:oleObj>
              </mc:Choice>
              <mc:Fallback>
                <p:oleObj r:id="rId17" imgW="165100" imgH="177800" progId="Equation.DSMT4">
                  <p:embed/>
                  <p:pic>
                    <p:nvPicPr>
                      <p:cNvPr id="0" name="图片 3223"/>
                      <p:cNvPicPr/>
                      <p:nvPr/>
                    </p:nvPicPr>
                    <p:blipFill>
                      <a:blip r:embed="rId18"/>
                      <a:stretch>
                        <a:fillRect/>
                      </a:stretch>
                    </p:blipFill>
                    <p:spPr>
                      <a:xfrm>
                        <a:off x="1857375" y="2171700"/>
                        <a:ext cx="566738" cy="609600"/>
                      </a:xfrm>
                      <a:prstGeom prst="rect">
                        <a:avLst/>
                      </a:prstGeom>
                      <a:noFill/>
                      <a:ln w="38100">
                        <a:noFill/>
                        <a:miter/>
                      </a:ln>
                    </p:spPr>
                  </p:pic>
                </p:oleObj>
              </mc:Fallback>
            </mc:AlternateContent>
          </a:graphicData>
        </a:graphic>
      </p:graphicFrame>
      <p:sp>
        <p:nvSpPr>
          <p:cNvPr id="7183" name="Rectangle 1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3"/>
          <p:cNvSpPr>
            <a:spLocks noGrp="1"/>
          </p:cNvSpPr>
          <p:nvPr>
            <p:ph idx="1"/>
          </p:nvPr>
        </p:nvSpPr>
        <p:spPr>
          <a:xfrm>
            <a:off x="1012825" y="940595"/>
            <a:ext cx="8642350" cy="1441450"/>
          </a:xfrm>
          <a:ln/>
        </p:spPr>
        <p:txBody>
          <a:bodyPr vert="horz" wrap="square" lIns="91440" tIns="45720" rIns="91440" bIns="45720" anchor="t"/>
          <a:lstStyle/>
          <a:p>
            <a:pPr eaLnBrk="1" hangingPunct="1">
              <a:buNone/>
            </a:pPr>
            <a:r>
              <a:rPr lang="zh-CN" altLang="en-US" b="1" dirty="0"/>
              <a:t>解：</a:t>
            </a:r>
          </a:p>
          <a:p>
            <a:pPr eaLnBrk="1" hangingPunct="1">
              <a:buNone/>
            </a:pPr>
            <a:r>
              <a:rPr lang="zh-CN" altLang="en-US" b="1" dirty="0"/>
              <a:t>   </a:t>
            </a:r>
            <a:r>
              <a:rPr lang="zh-CN" altLang="en-US" b="1" dirty="0">
                <a:solidFill>
                  <a:srgbClr val="000000"/>
                </a:solidFill>
                <a:latin typeface="宋体" panose="02010600030101010101"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anose="02010600030101010101"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anose="02010600030101010101" pitchFamily="2" charset="-122"/>
              </a:rPr>
              <a:t>）。</a:t>
            </a:r>
            <a:endParaRPr lang="zh-CN" altLang="en-US" b="1" dirty="0"/>
          </a:p>
        </p:txBody>
      </p:sp>
      <p:sp>
        <p:nvSpPr>
          <p:cNvPr id="820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33</a:t>
            </a:fld>
            <a:endParaRPr lang="ja-JP" altLang="en-US" dirty="0">
              <a:solidFill>
                <a:srgbClr val="A50021"/>
              </a:solidFill>
              <a:ea typeface="MS PGothic" panose="020B0600070205080204" pitchFamily="34" charset="-128"/>
            </a:endParaRPr>
          </a:p>
        </p:txBody>
      </p:sp>
      <p:grpSp>
        <p:nvGrpSpPr>
          <p:cNvPr id="8206" name="Group 25"/>
          <p:cNvGrpSpPr/>
          <p:nvPr/>
        </p:nvGrpSpPr>
        <p:grpSpPr>
          <a:xfrm>
            <a:off x="2286000" y="2443163"/>
            <a:ext cx="7696200" cy="2209800"/>
            <a:chOff x="480" y="1078"/>
            <a:chExt cx="4848" cy="1392"/>
          </a:xfrm>
        </p:grpSpPr>
        <p:graphicFrame>
          <p:nvGraphicFramePr>
            <p:cNvPr id="8198" name="Object 12"/>
            <p:cNvGraphicFramePr/>
            <p:nvPr/>
          </p:nvGraphicFramePr>
          <p:xfrm>
            <a:off x="480" y="1078"/>
            <a:ext cx="357" cy="384"/>
          </p:xfrm>
          <a:graphic>
            <a:graphicData uri="http://schemas.openxmlformats.org/presentationml/2006/ole">
              <mc:AlternateContent xmlns:mc="http://schemas.openxmlformats.org/markup-compatibility/2006">
                <mc:Choice xmlns:v="urn:schemas-microsoft-com:vml" Requires="v">
                  <p:oleObj spid="_x0000_s10461" r:id="rId3" imgW="165100" imgH="177800" progId="Equation.DSMT4">
                    <p:embed/>
                  </p:oleObj>
                </mc:Choice>
                <mc:Fallback>
                  <p:oleObj r:id="rId3" imgW="165100" imgH="177800" progId="Equation.DSMT4">
                    <p:embed/>
                    <p:pic>
                      <p:nvPicPr>
                        <p:cNvPr id="0" name="图片 3237"/>
                        <p:cNvPicPr/>
                        <p:nvPr/>
                      </p:nvPicPr>
                      <p:blipFill>
                        <a:blip r:embed="rId4"/>
                        <a:stretch>
                          <a:fillRect/>
                        </a:stretch>
                      </p:blipFill>
                      <p:spPr>
                        <a:xfrm>
                          <a:off x="480" y="1078"/>
                          <a:ext cx="357" cy="384"/>
                        </a:xfrm>
                        <a:prstGeom prst="rect">
                          <a:avLst/>
                        </a:prstGeom>
                        <a:noFill/>
                        <a:ln w="38100">
                          <a:noFill/>
                          <a:miter/>
                        </a:ln>
                      </p:spPr>
                    </p:pic>
                  </p:oleObj>
                </mc:Fallback>
              </mc:AlternateContent>
            </a:graphicData>
          </a:graphic>
        </p:graphicFrame>
        <p:graphicFrame>
          <p:nvGraphicFramePr>
            <p:cNvPr id="8199" name="Object 17"/>
            <p:cNvGraphicFramePr/>
            <p:nvPr/>
          </p:nvGraphicFramePr>
          <p:xfrm>
            <a:off x="967" y="1126"/>
            <a:ext cx="4361" cy="337"/>
          </p:xfrm>
          <a:graphic>
            <a:graphicData uri="http://schemas.openxmlformats.org/presentationml/2006/ole">
              <mc:AlternateContent xmlns:mc="http://schemas.openxmlformats.org/markup-compatibility/2006">
                <mc:Choice xmlns:v="urn:schemas-microsoft-com:vml" Requires="v">
                  <p:oleObj spid="_x0000_s10462" r:id="rId5" imgW="2959100" imgH="228600" progId="Equation.3">
                    <p:embed/>
                  </p:oleObj>
                </mc:Choice>
                <mc:Fallback>
                  <p:oleObj r:id="rId5" imgW="2959100" imgH="228600" progId="Equation.3">
                    <p:embed/>
                    <p:pic>
                      <p:nvPicPr>
                        <p:cNvPr id="0" name="图片 3239"/>
                        <p:cNvPicPr/>
                        <p:nvPr/>
                      </p:nvPicPr>
                      <p:blipFill>
                        <a:blip r:embed="rId6"/>
                        <a:stretch>
                          <a:fillRect/>
                        </a:stretch>
                      </p:blipFill>
                      <p:spPr>
                        <a:xfrm>
                          <a:off x="967" y="1126"/>
                          <a:ext cx="4361" cy="337"/>
                        </a:xfrm>
                        <a:prstGeom prst="rect">
                          <a:avLst/>
                        </a:prstGeom>
                        <a:noFill/>
                        <a:ln w="38100">
                          <a:noFill/>
                          <a:miter/>
                        </a:ln>
                      </p:spPr>
                    </p:pic>
                  </p:oleObj>
                </mc:Fallback>
              </mc:AlternateContent>
            </a:graphicData>
          </a:graphic>
        </p:graphicFrame>
        <p:graphicFrame>
          <p:nvGraphicFramePr>
            <p:cNvPr id="8200" name="Object 16"/>
            <p:cNvGraphicFramePr/>
            <p:nvPr/>
          </p:nvGraphicFramePr>
          <p:xfrm>
            <a:off x="1735" y="1413"/>
            <a:ext cx="3537" cy="337"/>
          </p:xfrm>
          <a:graphic>
            <a:graphicData uri="http://schemas.openxmlformats.org/presentationml/2006/ole">
              <mc:AlternateContent xmlns:mc="http://schemas.openxmlformats.org/markup-compatibility/2006">
                <mc:Choice xmlns:v="urn:schemas-microsoft-com:vml" Requires="v">
                  <p:oleObj spid="_x0000_s10463" r:id="rId7" imgW="2400300" imgH="228600" progId="Equation.3">
                    <p:embed/>
                  </p:oleObj>
                </mc:Choice>
                <mc:Fallback>
                  <p:oleObj r:id="rId7" imgW="2400300" imgH="228600" progId="Equation.3">
                    <p:embed/>
                    <p:pic>
                      <p:nvPicPr>
                        <p:cNvPr id="0" name="图片 3260"/>
                        <p:cNvPicPr/>
                        <p:nvPr/>
                      </p:nvPicPr>
                      <p:blipFill>
                        <a:blip r:embed="rId8"/>
                        <a:stretch>
                          <a:fillRect/>
                        </a:stretch>
                      </p:blipFill>
                      <p:spPr>
                        <a:xfrm>
                          <a:off x="1735" y="1413"/>
                          <a:ext cx="3537" cy="337"/>
                        </a:xfrm>
                        <a:prstGeom prst="rect">
                          <a:avLst/>
                        </a:prstGeom>
                        <a:noFill/>
                        <a:ln w="38100">
                          <a:noFill/>
                          <a:miter/>
                        </a:ln>
                      </p:spPr>
                    </p:pic>
                  </p:oleObj>
                </mc:Fallback>
              </mc:AlternateContent>
            </a:graphicData>
          </a:graphic>
        </p:graphicFrame>
        <p:graphicFrame>
          <p:nvGraphicFramePr>
            <p:cNvPr id="8201" name="Object 15"/>
            <p:cNvGraphicFramePr/>
            <p:nvPr/>
          </p:nvGraphicFramePr>
          <p:xfrm>
            <a:off x="1735" y="1696"/>
            <a:ext cx="2637" cy="294"/>
          </p:xfrm>
          <a:graphic>
            <a:graphicData uri="http://schemas.openxmlformats.org/presentationml/2006/ole">
              <mc:AlternateContent xmlns:mc="http://schemas.openxmlformats.org/markup-compatibility/2006">
                <mc:Choice xmlns:v="urn:schemas-microsoft-com:vml" Requires="v">
                  <p:oleObj spid="_x0000_s10464" r:id="rId9" imgW="1790700" imgH="203200" progId="Equation.3">
                    <p:embed/>
                  </p:oleObj>
                </mc:Choice>
                <mc:Fallback>
                  <p:oleObj r:id="rId9" imgW="1790700" imgH="203200" progId="Equation.3">
                    <p:embed/>
                    <p:pic>
                      <p:nvPicPr>
                        <p:cNvPr id="0" name="图片 3259"/>
                        <p:cNvPicPr/>
                        <p:nvPr/>
                      </p:nvPicPr>
                      <p:blipFill>
                        <a:blip r:embed="rId10"/>
                        <a:stretch>
                          <a:fillRect/>
                        </a:stretch>
                      </p:blipFill>
                      <p:spPr>
                        <a:xfrm>
                          <a:off x="1735" y="1696"/>
                          <a:ext cx="2637" cy="294"/>
                        </a:xfrm>
                        <a:prstGeom prst="rect">
                          <a:avLst/>
                        </a:prstGeom>
                        <a:noFill/>
                        <a:ln w="38100">
                          <a:noFill/>
                          <a:miter/>
                        </a:ln>
                      </p:spPr>
                    </p:pic>
                  </p:oleObj>
                </mc:Fallback>
              </mc:AlternateContent>
            </a:graphicData>
          </a:graphic>
        </p:graphicFrame>
        <p:graphicFrame>
          <p:nvGraphicFramePr>
            <p:cNvPr id="8202" name="Object 14"/>
            <p:cNvGraphicFramePr/>
            <p:nvPr/>
          </p:nvGraphicFramePr>
          <p:xfrm>
            <a:off x="1735" y="1936"/>
            <a:ext cx="1728" cy="294"/>
          </p:xfrm>
          <a:graphic>
            <a:graphicData uri="http://schemas.openxmlformats.org/presentationml/2006/ole">
              <mc:AlternateContent xmlns:mc="http://schemas.openxmlformats.org/markup-compatibility/2006">
                <mc:Choice xmlns:v="urn:schemas-microsoft-com:vml" Requires="v">
                  <p:oleObj spid="_x0000_s10465" r:id="rId11" imgW="1167765" imgH="203200" progId="Equation.3">
                    <p:embed/>
                  </p:oleObj>
                </mc:Choice>
                <mc:Fallback>
                  <p:oleObj r:id="rId11" imgW="1167765" imgH="203200" progId="Equation.3">
                    <p:embed/>
                    <p:pic>
                      <p:nvPicPr>
                        <p:cNvPr id="0" name="图片 3270"/>
                        <p:cNvPicPr/>
                        <p:nvPr/>
                      </p:nvPicPr>
                      <p:blipFill>
                        <a:blip r:embed="rId12"/>
                        <a:stretch>
                          <a:fillRect/>
                        </a:stretch>
                      </p:blipFill>
                      <p:spPr>
                        <a:xfrm>
                          <a:off x="1735" y="1936"/>
                          <a:ext cx="1728" cy="294"/>
                        </a:xfrm>
                        <a:prstGeom prst="rect">
                          <a:avLst/>
                        </a:prstGeom>
                        <a:noFill/>
                        <a:ln w="38100">
                          <a:noFill/>
                          <a:miter/>
                        </a:ln>
                      </p:spPr>
                    </p:pic>
                  </p:oleObj>
                </mc:Fallback>
              </mc:AlternateContent>
            </a:graphicData>
          </a:graphic>
        </p:graphicFrame>
        <p:graphicFrame>
          <p:nvGraphicFramePr>
            <p:cNvPr id="8203" name="Object 13"/>
            <p:cNvGraphicFramePr/>
            <p:nvPr/>
          </p:nvGraphicFramePr>
          <p:xfrm>
            <a:off x="1735" y="2203"/>
            <a:ext cx="632" cy="267"/>
          </p:xfrm>
          <a:graphic>
            <a:graphicData uri="http://schemas.openxmlformats.org/presentationml/2006/ole">
              <mc:AlternateContent xmlns:mc="http://schemas.openxmlformats.org/markup-compatibility/2006">
                <mc:Choice xmlns:v="urn:schemas-microsoft-com:vml" Requires="v">
                  <p:oleObj spid="_x0000_s10466" r:id="rId13" imgW="431165" imgH="177800" progId="Equation.3">
                    <p:embed/>
                  </p:oleObj>
                </mc:Choice>
                <mc:Fallback>
                  <p:oleObj r:id="rId13" imgW="431165" imgH="177800" progId="Equation.3">
                    <p:embed/>
                    <p:pic>
                      <p:nvPicPr>
                        <p:cNvPr id="0" name="图片 3231"/>
                        <p:cNvPicPr/>
                        <p:nvPr/>
                      </p:nvPicPr>
                      <p:blipFill>
                        <a:blip r:embed="rId14"/>
                        <a:stretch>
                          <a:fillRect/>
                        </a:stretch>
                      </p:blipFill>
                      <p:spPr>
                        <a:xfrm>
                          <a:off x="1735" y="2203"/>
                          <a:ext cx="632" cy="267"/>
                        </a:xfrm>
                        <a:prstGeom prst="rect">
                          <a:avLst/>
                        </a:prstGeom>
                        <a:noFill/>
                        <a:ln w="38100">
                          <a:noFill/>
                          <a:miter/>
                        </a:ln>
                      </p:spPr>
                    </p:pic>
                  </p:oleObj>
                </mc:Fallback>
              </mc:AlternateContent>
            </a:graphicData>
          </a:graphic>
        </p:graphicFrame>
      </p:grpSp>
      <p:grpSp>
        <p:nvGrpSpPr>
          <p:cNvPr id="8207" name="Group 24"/>
          <p:cNvGrpSpPr/>
          <p:nvPr/>
        </p:nvGrpSpPr>
        <p:grpSpPr>
          <a:xfrm>
            <a:off x="2306638" y="4933950"/>
            <a:ext cx="5275262" cy="1447800"/>
            <a:chOff x="493" y="2651"/>
            <a:chExt cx="3323" cy="912"/>
          </a:xfrm>
        </p:grpSpPr>
        <p:graphicFrame>
          <p:nvGraphicFramePr>
            <p:cNvPr id="8194" name="Object 21"/>
            <p:cNvGraphicFramePr/>
            <p:nvPr/>
          </p:nvGraphicFramePr>
          <p:xfrm>
            <a:off x="1063" y="2689"/>
            <a:ext cx="2753" cy="303"/>
          </p:xfrm>
          <a:graphic>
            <a:graphicData uri="http://schemas.openxmlformats.org/presentationml/2006/ole">
              <mc:AlternateContent xmlns:mc="http://schemas.openxmlformats.org/markup-compatibility/2006">
                <mc:Choice xmlns:v="urn:schemas-microsoft-com:vml" Requires="v">
                  <p:oleObj spid="_x0000_s10467" r:id="rId15" imgW="1993265" imgH="215900" progId="Equation.3">
                    <p:embed/>
                  </p:oleObj>
                </mc:Choice>
                <mc:Fallback>
                  <p:oleObj r:id="rId15" imgW="1993265" imgH="215900" progId="Equation.3">
                    <p:embed/>
                    <p:pic>
                      <p:nvPicPr>
                        <p:cNvPr id="0" name="图片 3244"/>
                        <p:cNvPicPr/>
                        <p:nvPr/>
                      </p:nvPicPr>
                      <p:blipFill>
                        <a:blip r:embed="rId16"/>
                        <a:stretch>
                          <a:fillRect/>
                        </a:stretch>
                      </p:blipFill>
                      <p:spPr>
                        <a:xfrm>
                          <a:off x="1063" y="2689"/>
                          <a:ext cx="2753" cy="303"/>
                        </a:xfrm>
                        <a:prstGeom prst="rect">
                          <a:avLst/>
                        </a:prstGeom>
                        <a:noFill/>
                        <a:ln w="38100">
                          <a:noFill/>
                          <a:miter/>
                        </a:ln>
                      </p:spPr>
                    </p:pic>
                  </p:oleObj>
                </mc:Fallback>
              </mc:AlternateContent>
            </a:graphicData>
          </a:graphic>
        </p:graphicFrame>
        <p:graphicFrame>
          <p:nvGraphicFramePr>
            <p:cNvPr id="8195" name="Object 20"/>
            <p:cNvGraphicFramePr/>
            <p:nvPr/>
          </p:nvGraphicFramePr>
          <p:xfrm>
            <a:off x="1783" y="2987"/>
            <a:ext cx="1728" cy="277"/>
          </p:xfrm>
          <a:graphic>
            <a:graphicData uri="http://schemas.openxmlformats.org/presentationml/2006/ole">
              <mc:AlternateContent xmlns:mc="http://schemas.openxmlformats.org/markup-compatibility/2006">
                <mc:Choice xmlns:v="urn:schemas-microsoft-com:vml" Requires="v">
                  <p:oleObj spid="_x0000_s10468" r:id="rId17" imgW="1244600" imgH="203200" progId="Equation.3">
                    <p:embed/>
                  </p:oleObj>
                </mc:Choice>
                <mc:Fallback>
                  <p:oleObj r:id="rId17" imgW="1244600" imgH="203200" progId="Equation.3">
                    <p:embed/>
                    <p:pic>
                      <p:nvPicPr>
                        <p:cNvPr id="0" name="图片 3245"/>
                        <p:cNvPicPr/>
                        <p:nvPr/>
                      </p:nvPicPr>
                      <p:blipFill>
                        <a:blip r:embed="rId18"/>
                        <a:stretch>
                          <a:fillRect/>
                        </a:stretch>
                      </p:blipFill>
                      <p:spPr>
                        <a:xfrm>
                          <a:off x="1783" y="2987"/>
                          <a:ext cx="1728" cy="277"/>
                        </a:xfrm>
                        <a:prstGeom prst="rect">
                          <a:avLst/>
                        </a:prstGeom>
                        <a:noFill/>
                        <a:ln w="38100">
                          <a:noFill/>
                          <a:miter/>
                        </a:ln>
                      </p:spPr>
                    </p:pic>
                  </p:oleObj>
                </mc:Fallback>
              </mc:AlternateContent>
            </a:graphicData>
          </a:graphic>
        </p:graphicFrame>
        <p:graphicFrame>
          <p:nvGraphicFramePr>
            <p:cNvPr id="8196" name="Object 19"/>
            <p:cNvGraphicFramePr/>
            <p:nvPr/>
          </p:nvGraphicFramePr>
          <p:xfrm>
            <a:off x="1806" y="3312"/>
            <a:ext cx="594" cy="251"/>
          </p:xfrm>
          <a:graphic>
            <a:graphicData uri="http://schemas.openxmlformats.org/presentationml/2006/ole">
              <mc:AlternateContent xmlns:mc="http://schemas.openxmlformats.org/markup-compatibility/2006">
                <mc:Choice xmlns:v="urn:schemas-microsoft-com:vml" Requires="v">
                  <p:oleObj spid="_x0000_s10469" r:id="rId19" imgW="431165" imgH="177800" progId="Equation.3">
                    <p:embed/>
                  </p:oleObj>
                </mc:Choice>
                <mc:Fallback>
                  <p:oleObj r:id="rId19" imgW="431165" imgH="177800" progId="Equation.3">
                    <p:embed/>
                    <p:pic>
                      <p:nvPicPr>
                        <p:cNvPr id="0" name="图片 3246"/>
                        <p:cNvPicPr/>
                        <p:nvPr/>
                      </p:nvPicPr>
                      <p:blipFill>
                        <a:blip r:embed="rId20"/>
                        <a:stretch>
                          <a:fillRect/>
                        </a:stretch>
                      </p:blipFill>
                      <p:spPr>
                        <a:xfrm>
                          <a:off x="1806" y="3312"/>
                          <a:ext cx="594" cy="251"/>
                        </a:xfrm>
                        <a:prstGeom prst="rect">
                          <a:avLst/>
                        </a:prstGeom>
                        <a:noFill/>
                        <a:ln w="38100">
                          <a:noFill/>
                          <a:miter/>
                        </a:ln>
                      </p:spPr>
                    </p:pic>
                  </p:oleObj>
                </mc:Fallback>
              </mc:AlternateContent>
            </a:graphicData>
          </a:graphic>
        </p:graphicFrame>
        <p:graphicFrame>
          <p:nvGraphicFramePr>
            <p:cNvPr id="8197" name="Object 23"/>
            <p:cNvGraphicFramePr/>
            <p:nvPr/>
          </p:nvGraphicFramePr>
          <p:xfrm>
            <a:off x="493" y="2651"/>
            <a:ext cx="330" cy="384"/>
          </p:xfrm>
          <a:graphic>
            <a:graphicData uri="http://schemas.openxmlformats.org/presentationml/2006/ole">
              <mc:AlternateContent xmlns:mc="http://schemas.openxmlformats.org/markup-compatibility/2006">
                <mc:Choice xmlns:v="urn:schemas-microsoft-com:vml" Requires="v">
                  <p:oleObj spid="_x0000_s10470" r:id="rId21" imgW="152400" imgH="177800" progId="Equation.DSMT4">
                    <p:embed/>
                  </p:oleObj>
                </mc:Choice>
                <mc:Fallback>
                  <p:oleObj r:id="rId21" imgW="152400" imgH="177800" progId="Equation.DSMT4">
                    <p:embed/>
                    <p:pic>
                      <p:nvPicPr>
                        <p:cNvPr id="0" name="图片 3247"/>
                        <p:cNvPicPr/>
                        <p:nvPr/>
                      </p:nvPicPr>
                      <p:blipFill>
                        <a:blip r:embed="rId22"/>
                        <a:stretch>
                          <a:fillRect/>
                        </a:stretch>
                      </p:blipFill>
                      <p:spPr>
                        <a:xfrm>
                          <a:off x="493" y="2651"/>
                          <a:ext cx="330" cy="384"/>
                        </a:xfrm>
                        <a:prstGeom prst="rect">
                          <a:avLst/>
                        </a:prstGeom>
                        <a:noFill/>
                        <a:ln w="38100">
                          <a:noFill/>
                          <a:miter/>
                        </a:ln>
                      </p:spPr>
                    </p:pic>
                  </p:oleObj>
                </mc:Fallback>
              </mc:AlternateContent>
            </a:graphicData>
          </a:graphic>
        </p:graphicFrame>
      </p:grpSp>
      <p:sp>
        <p:nvSpPr>
          <p:cNvPr id="8209" name="Rectangle 2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3"/>
          <p:cNvSpPr>
            <a:spLocks noGrp="1"/>
          </p:cNvSpPr>
          <p:nvPr>
            <p:ph idx="1"/>
          </p:nvPr>
        </p:nvSpPr>
        <p:spPr>
          <a:xfrm>
            <a:off x="955675" y="908051"/>
            <a:ext cx="8642350" cy="1441450"/>
          </a:xfrm>
          <a:ln/>
        </p:spPr>
        <p:txBody>
          <a:bodyPr vert="horz" wrap="square" lIns="91440" tIns="45720" rIns="91440" bIns="45720" anchor="t"/>
          <a:lstStyle/>
          <a:p>
            <a:pPr eaLnBrk="1" hangingPunct="1">
              <a:buNone/>
            </a:pPr>
            <a:r>
              <a:rPr lang="zh-CN" altLang="en-US" b="1" dirty="0"/>
              <a:t>解：</a:t>
            </a:r>
          </a:p>
          <a:p>
            <a:pPr eaLnBrk="1" hangingPunct="1">
              <a:buNone/>
            </a:pPr>
            <a:r>
              <a:rPr lang="zh-CN" altLang="en-US" b="1" dirty="0"/>
              <a:t>      </a:t>
            </a:r>
            <a:r>
              <a:rPr lang="zh-CN" altLang="en-US" b="1" dirty="0">
                <a:solidFill>
                  <a:srgbClr val="000000"/>
                </a:solidFill>
                <a:latin typeface="宋体" panose="02010600030101010101" pitchFamily="2" charset="-122"/>
              </a:rPr>
              <a:t>第一步：对每一条规则求出</a:t>
            </a:r>
            <a:r>
              <a:rPr lang="en-US" altLang="zh-CN" b="1" i="1" dirty="0">
                <a:solidFill>
                  <a:srgbClr val="000000"/>
                </a:solidFill>
                <a:latin typeface="Times New Roman" panose="02020603050405020304" pitchFamily="18" charset="0"/>
                <a:cs typeface="Times New Roman" panose="02020603050405020304" pitchFamily="18" charset="0"/>
              </a:rPr>
              <a:t>CF</a:t>
            </a:r>
            <a:r>
              <a:rPr lang="zh-CN" altLang="en-US" b="1" dirty="0">
                <a:solidFill>
                  <a:srgbClr val="000000"/>
                </a:solidFill>
                <a:latin typeface="宋体" panose="02010600030101010101" pitchFamily="2" charset="-122"/>
              </a:rPr>
              <a:t>（</a:t>
            </a:r>
            <a:r>
              <a:rPr lang="en-US" altLang="zh-CN" b="1" i="1" dirty="0">
                <a:solidFill>
                  <a:srgbClr val="000000"/>
                </a:solidFill>
                <a:latin typeface="Times New Roman" panose="02020603050405020304" pitchFamily="18" charset="0"/>
                <a:cs typeface="Times New Roman" panose="02020603050405020304" pitchFamily="18" charset="0"/>
              </a:rPr>
              <a:t>H</a:t>
            </a:r>
            <a:r>
              <a:rPr lang="zh-CN" altLang="en-US" b="1" dirty="0">
                <a:solidFill>
                  <a:srgbClr val="000000"/>
                </a:solidFill>
                <a:latin typeface="宋体" panose="02010600030101010101" pitchFamily="2" charset="-122"/>
              </a:rPr>
              <a:t>）。</a:t>
            </a:r>
            <a:r>
              <a:rPr lang="zh-CN" altLang="en-US" b="1" dirty="0"/>
              <a:t> </a:t>
            </a:r>
          </a:p>
        </p:txBody>
      </p:sp>
      <p:sp>
        <p:nvSpPr>
          <p:cNvPr id="92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34</a:t>
            </a:fld>
            <a:endParaRPr lang="ja-JP" altLang="en-US" dirty="0">
              <a:solidFill>
                <a:srgbClr val="A50021"/>
              </a:solidFill>
              <a:ea typeface="MS PGothic" panose="020B0600070205080204" pitchFamily="34" charset="-128"/>
            </a:endParaRPr>
          </a:p>
        </p:txBody>
      </p:sp>
      <p:sp>
        <p:nvSpPr>
          <p:cNvPr id="9228" name="Rectangle 17"/>
          <p:cNvSpPr/>
          <p:nvPr/>
        </p:nvSpPr>
        <p:spPr>
          <a:xfrm>
            <a:off x="1524000" y="3079751"/>
            <a:ext cx="9144000" cy="519113"/>
          </a:xfrm>
          <a:prstGeom prst="rect">
            <a:avLst/>
          </a:prstGeom>
          <a:noFill/>
          <a:ln w="9525">
            <a:noFill/>
          </a:ln>
        </p:spPr>
        <p:txBody>
          <a:bodyPr>
            <a:spAutoFit/>
          </a:bodyPr>
          <a:lstStyle/>
          <a:p>
            <a:pPr indent="1400175"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1400175" defTabSz="0" eaLnBrk="0" hangingPunct="0">
              <a:tabLst>
                <a:tab pos="457200" algn="l"/>
              </a:tabLst>
            </a:pPr>
            <a:endParaRPr lang="en-US" altLang="zh-CN" dirty="0">
              <a:latin typeface="Arial" panose="020B0604020202020204" pitchFamily="34" charset="0"/>
            </a:endParaRPr>
          </a:p>
        </p:txBody>
      </p:sp>
      <p:grpSp>
        <p:nvGrpSpPr>
          <p:cNvPr id="9229" name="Group 23"/>
          <p:cNvGrpSpPr/>
          <p:nvPr/>
        </p:nvGrpSpPr>
        <p:grpSpPr>
          <a:xfrm>
            <a:off x="2532063" y="2633663"/>
            <a:ext cx="4716462" cy="1371600"/>
            <a:chOff x="425" y="1143"/>
            <a:chExt cx="2971" cy="864"/>
          </a:xfrm>
        </p:grpSpPr>
        <p:graphicFrame>
          <p:nvGraphicFramePr>
            <p:cNvPr id="9222" name="Object 4"/>
            <p:cNvGraphicFramePr/>
            <p:nvPr/>
          </p:nvGraphicFramePr>
          <p:xfrm>
            <a:off x="425" y="1143"/>
            <a:ext cx="357" cy="384"/>
          </p:xfrm>
          <a:graphic>
            <a:graphicData uri="http://schemas.openxmlformats.org/presentationml/2006/ole">
              <mc:AlternateContent xmlns:mc="http://schemas.openxmlformats.org/markup-compatibility/2006">
                <mc:Choice xmlns:v="urn:schemas-microsoft-com:vml" Requires="v">
                  <p:oleObj spid="_x0000_s11441" r:id="rId3" imgW="165100" imgH="177800" progId="Equation.DSMT4">
                    <p:embed/>
                  </p:oleObj>
                </mc:Choice>
                <mc:Fallback>
                  <p:oleObj r:id="rId3" imgW="165100" imgH="177800" progId="Equation.DSMT4">
                    <p:embed/>
                    <p:pic>
                      <p:nvPicPr>
                        <p:cNvPr id="0" name="图片 3250"/>
                        <p:cNvPicPr/>
                        <p:nvPr/>
                      </p:nvPicPr>
                      <p:blipFill>
                        <a:blip r:embed="rId4"/>
                        <a:stretch>
                          <a:fillRect/>
                        </a:stretch>
                      </p:blipFill>
                      <p:spPr>
                        <a:xfrm>
                          <a:off x="425" y="1143"/>
                          <a:ext cx="357" cy="384"/>
                        </a:xfrm>
                        <a:prstGeom prst="rect">
                          <a:avLst/>
                        </a:prstGeom>
                        <a:noFill/>
                        <a:ln w="38100">
                          <a:noFill/>
                          <a:miter/>
                        </a:ln>
                      </p:spPr>
                    </p:pic>
                  </p:oleObj>
                </mc:Fallback>
              </mc:AlternateContent>
            </a:graphicData>
          </a:graphic>
        </p:graphicFrame>
        <p:graphicFrame>
          <p:nvGraphicFramePr>
            <p:cNvPr id="9223" name="Object 16"/>
            <p:cNvGraphicFramePr/>
            <p:nvPr/>
          </p:nvGraphicFramePr>
          <p:xfrm>
            <a:off x="912" y="1209"/>
            <a:ext cx="2484" cy="270"/>
          </p:xfrm>
          <a:graphic>
            <a:graphicData uri="http://schemas.openxmlformats.org/presentationml/2006/ole">
              <mc:AlternateContent xmlns:mc="http://schemas.openxmlformats.org/markup-compatibility/2006">
                <mc:Choice xmlns:v="urn:schemas-microsoft-com:vml" Requires="v">
                  <p:oleObj spid="_x0000_s11442" r:id="rId5" imgW="2019300" imgH="215900" progId="Equation.3">
                    <p:embed/>
                  </p:oleObj>
                </mc:Choice>
                <mc:Fallback>
                  <p:oleObj r:id="rId5" imgW="2019300" imgH="215900" progId="Equation.3">
                    <p:embed/>
                    <p:pic>
                      <p:nvPicPr>
                        <p:cNvPr id="0" name="图片 3251"/>
                        <p:cNvPicPr/>
                        <p:nvPr/>
                      </p:nvPicPr>
                      <p:blipFill>
                        <a:blip r:embed="rId6"/>
                        <a:stretch>
                          <a:fillRect/>
                        </a:stretch>
                      </p:blipFill>
                      <p:spPr>
                        <a:xfrm>
                          <a:off x="912" y="1209"/>
                          <a:ext cx="2484" cy="270"/>
                        </a:xfrm>
                        <a:prstGeom prst="rect">
                          <a:avLst/>
                        </a:prstGeom>
                        <a:noFill/>
                        <a:ln w="38100">
                          <a:noFill/>
                          <a:miter/>
                        </a:ln>
                      </p:spPr>
                    </p:pic>
                  </p:oleObj>
                </mc:Fallback>
              </mc:AlternateContent>
            </a:graphicData>
          </a:graphic>
        </p:graphicFrame>
        <p:graphicFrame>
          <p:nvGraphicFramePr>
            <p:cNvPr id="9224" name="Object 15"/>
            <p:cNvGraphicFramePr/>
            <p:nvPr/>
          </p:nvGraphicFramePr>
          <p:xfrm>
            <a:off x="1582" y="1521"/>
            <a:ext cx="1442" cy="246"/>
          </p:xfrm>
          <a:graphic>
            <a:graphicData uri="http://schemas.openxmlformats.org/presentationml/2006/ole">
              <mc:AlternateContent xmlns:mc="http://schemas.openxmlformats.org/markup-compatibility/2006">
                <mc:Choice xmlns:v="urn:schemas-microsoft-com:vml" Requires="v">
                  <p:oleObj spid="_x0000_s11443" r:id="rId7" imgW="1167765" imgH="203200" progId="Equation.3">
                    <p:embed/>
                  </p:oleObj>
                </mc:Choice>
                <mc:Fallback>
                  <p:oleObj r:id="rId7" imgW="1167765" imgH="203200" progId="Equation.3">
                    <p:embed/>
                    <p:pic>
                      <p:nvPicPr>
                        <p:cNvPr id="0" name="图片 3252"/>
                        <p:cNvPicPr/>
                        <p:nvPr/>
                      </p:nvPicPr>
                      <p:blipFill>
                        <a:blip r:embed="rId8"/>
                        <a:stretch>
                          <a:fillRect/>
                        </a:stretch>
                      </p:blipFill>
                      <p:spPr>
                        <a:xfrm>
                          <a:off x="1582" y="1521"/>
                          <a:ext cx="1442" cy="246"/>
                        </a:xfrm>
                        <a:prstGeom prst="rect">
                          <a:avLst/>
                        </a:prstGeom>
                        <a:noFill/>
                        <a:ln w="38100">
                          <a:noFill/>
                          <a:miter/>
                        </a:ln>
                      </p:spPr>
                    </p:pic>
                  </p:oleObj>
                </mc:Fallback>
              </mc:AlternateContent>
            </a:graphicData>
          </a:graphic>
        </p:graphicFrame>
        <p:graphicFrame>
          <p:nvGraphicFramePr>
            <p:cNvPr id="9225" name="Object 14"/>
            <p:cNvGraphicFramePr/>
            <p:nvPr/>
          </p:nvGraphicFramePr>
          <p:xfrm>
            <a:off x="1582" y="1784"/>
            <a:ext cx="528" cy="223"/>
          </p:xfrm>
          <a:graphic>
            <a:graphicData uri="http://schemas.openxmlformats.org/presentationml/2006/ole">
              <mc:AlternateContent xmlns:mc="http://schemas.openxmlformats.org/markup-compatibility/2006">
                <mc:Choice xmlns:v="urn:schemas-microsoft-com:vml" Requires="v">
                  <p:oleObj spid="_x0000_s11444" r:id="rId9" imgW="431165" imgH="177800" progId="Equation.3">
                    <p:embed/>
                  </p:oleObj>
                </mc:Choice>
                <mc:Fallback>
                  <p:oleObj r:id="rId9" imgW="431165" imgH="177800" progId="Equation.3">
                    <p:embed/>
                    <p:pic>
                      <p:nvPicPr>
                        <p:cNvPr id="0" name="图片 3253"/>
                        <p:cNvPicPr/>
                        <p:nvPr/>
                      </p:nvPicPr>
                      <p:blipFill>
                        <a:blip r:embed="rId10"/>
                        <a:stretch>
                          <a:fillRect/>
                        </a:stretch>
                      </p:blipFill>
                      <p:spPr>
                        <a:xfrm>
                          <a:off x="1582" y="1784"/>
                          <a:ext cx="528" cy="223"/>
                        </a:xfrm>
                        <a:prstGeom prst="rect">
                          <a:avLst/>
                        </a:prstGeom>
                        <a:noFill/>
                        <a:ln w="38100">
                          <a:noFill/>
                          <a:miter/>
                        </a:ln>
                      </p:spPr>
                    </p:pic>
                  </p:oleObj>
                </mc:Fallback>
              </mc:AlternateContent>
            </a:graphicData>
          </a:graphic>
        </p:graphicFrame>
      </p:grpSp>
      <p:sp>
        <p:nvSpPr>
          <p:cNvPr id="9230" name="Rectangle 21"/>
          <p:cNvSpPr/>
          <p:nvPr/>
        </p:nvSpPr>
        <p:spPr>
          <a:xfrm>
            <a:off x="1524000" y="3079751"/>
            <a:ext cx="9144000" cy="519113"/>
          </a:xfrm>
          <a:prstGeom prst="rect">
            <a:avLst/>
          </a:prstGeom>
          <a:noFill/>
          <a:ln w="9525">
            <a:noFill/>
          </a:ln>
        </p:spPr>
        <p:txBody>
          <a:bodyPr>
            <a:spAutoFit/>
          </a:bodyPr>
          <a:lstStyle/>
          <a:p>
            <a:pPr indent="1466850"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1466850" defTabSz="0" eaLnBrk="0" hangingPunct="0">
              <a:tabLst>
                <a:tab pos="457200" algn="l"/>
              </a:tabLst>
            </a:pPr>
            <a:endParaRPr lang="en-US" altLang="zh-CN" dirty="0">
              <a:latin typeface="Arial" panose="020B0604020202020204" pitchFamily="34" charset="0"/>
            </a:endParaRPr>
          </a:p>
        </p:txBody>
      </p:sp>
      <p:grpSp>
        <p:nvGrpSpPr>
          <p:cNvPr id="9231" name="Group 22"/>
          <p:cNvGrpSpPr/>
          <p:nvPr/>
        </p:nvGrpSpPr>
        <p:grpSpPr>
          <a:xfrm>
            <a:off x="2498725" y="4348164"/>
            <a:ext cx="5181600" cy="1385887"/>
            <a:chOff x="384" y="2247"/>
            <a:chExt cx="3264" cy="873"/>
          </a:xfrm>
        </p:grpSpPr>
        <p:graphicFrame>
          <p:nvGraphicFramePr>
            <p:cNvPr id="9218" name="Object 13"/>
            <p:cNvGraphicFramePr/>
            <p:nvPr/>
          </p:nvGraphicFramePr>
          <p:xfrm>
            <a:off x="384" y="2247"/>
            <a:ext cx="357" cy="384"/>
          </p:xfrm>
          <a:graphic>
            <a:graphicData uri="http://schemas.openxmlformats.org/presentationml/2006/ole">
              <mc:AlternateContent xmlns:mc="http://schemas.openxmlformats.org/markup-compatibility/2006">
                <mc:Choice xmlns:v="urn:schemas-microsoft-com:vml" Requires="v">
                  <p:oleObj spid="_x0000_s11445" r:id="rId11" imgW="165100" imgH="177800" progId="Equation.DSMT4">
                    <p:embed/>
                  </p:oleObj>
                </mc:Choice>
                <mc:Fallback>
                  <p:oleObj r:id="rId11" imgW="165100" imgH="177800" progId="Equation.DSMT4">
                    <p:embed/>
                    <p:pic>
                      <p:nvPicPr>
                        <p:cNvPr id="0" name="图片 3254"/>
                        <p:cNvPicPr/>
                        <p:nvPr/>
                      </p:nvPicPr>
                      <p:blipFill>
                        <a:blip r:embed="rId12"/>
                        <a:stretch>
                          <a:fillRect/>
                        </a:stretch>
                      </p:blipFill>
                      <p:spPr>
                        <a:xfrm>
                          <a:off x="384" y="2247"/>
                          <a:ext cx="357" cy="384"/>
                        </a:xfrm>
                        <a:prstGeom prst="rect">
                          <a:avLst/>
                        </a:prstGeom>
                        <a:noFill/>
                        <a:ln w="38100">
                          <a:noFill/>
                          <a:miter/>
                        </a:ln>
                      </p:spPr>
                    </p:pic>
                  </p:oleObj>
                </mc:Fallback>
              </mc:AlternateContent>
            </a:graphicData>
          </a:graphic>
        </p:graphicFrame>
        <p:graphicFrame>
          <p:nvGraphicFramePr>
            <p:cNvPr id="9219" name="Object 20"/>
            <p:cNvGraphicFramePr/>
            <p:nvPr/>
          </p:nvGraphicFramePr>
          <p:xfrm>
            <a:off x="912" y="2247"/>
            <a:ext cx="2736" cy="328"/>
          </p:xfrm>
          <a:graphic>
            <a:graphicData uri="http://schemas.openxmlformats.org/presentationml/2006/ole">
              <mc:AlternateContent xmlns:mc="http://schemas.openxmlformats.org/markup-compatibility/2006">
                <mc:Choice xmlns:v="urn:schemas-microsoft-com:vml" Requires="v">
                  <p:oleObj spid="_x0000_s11446" r:id="rId13" imgW="2108200" imgH="241300" progId="Equation.3">
                    <p:embed/>
                  </p:oleObj>
                </mc:Choice>
                <mc:Fallback>
                  <p:oleObj r:id="rId13" imgW="2108200" imgH="241300" progId="Equation.3">
                    <p:embed/>
                    <p:pic>
                      <p:nvPicPr>
                        <p:cNvPr id="0" name="图片 3255"/>
                        <p:cNvPicPr/>
                        <p:nvPr/>
                      </p:nvPicPr>
                      <p:blipFill>
                        <a:blip r:embed="rId14"/>
                        <a:stretch>
                          <a:fillRect/>
                        </a:stretch>
                      </p:blipFill>
                      <p:spPr>
                        <a:xfrm>
                          <a:off x="912" y="2247"/>
                          <a:ext cx="2736" cy="328"/>
                        </a:xfrm>
                        <a:prstGeom prst="rect">
                          <a:avLst/>
                        </a:prstGeom>
                        <a:noFill/>
                        <a:ln w="38100">
                          <a:noFill/>
                          <a:miter/>
                        </a:ln>
                      </p:spPr>
                    </p:pic>
                  </p:oleObj>
                </mc:Fallback>
              </mc:AlternateContent>
            </a:graphicData>
          </a:graphic>
        </p:graphicFrame>
        <p:graphicFrame>
          <p:nvGraphicFramePr>
            <p:cNvPr id="9220" name="Object 19"/>
            <p:cNvGraphicFramePr/>
            <p:nvPr/>
          </p:nvGraphicFramePr>
          <p:xfrm>
            <a:off x="1584" y="2583"/>
            <a:ext cx="1920" cy="276"/>
          </p:xfrm>
          <a:graphic>
            <a:graphicData uri="http://schemas.openxmlformats.org/presentationml/2006/ole">
              <mc:AlternateContent xmlns:mc="http://schemas.openxmlformats.org/markup-compatibility/2006">
                <mc:Choice xmlns:v="urn:schemas-microsoft-com:vml" Requires="v">
                  <p:oleObj spid="_x0000_s11447" r:id="rId15" imgW="1333500" imgH="203200" progId="Equation.3">
                    <p:embed/>
                  </p:oleObj>
                </mc:Choice>
                <mc:Fallback>
                  <p:oleObj r:id="rId15" imgW="1333500" imgH="203200" progId="Equation.3">
                    <p:embed/>
                    <p:pic>
                      <p:nvPicPr>
                        <p:cNvPr id="0" name="图片 3256"/>
                        <p:cNvPicPr/>
                        <p:nvPr/>
                      </p:nvPicPr>
                      <p:blipFill>
                        <a:blip r:embed="rId16"/>
                        <a:stretch>
                          <a:fillRect/>
                        </a:stretch>
                      </p:blipFill>
                      <p:spPr>
                        <a:xfrm>
                          <a:off x="1584" y="2583"/>
                          <a:ext cx="1920" cy="276"/>
                        </a:xfrm>
                        <a:prstGeom prst="rect">
                          <a:avLst/>
                        </a:prstGeom>
                        <a:noFill/>
                        <a:ln w="38100">
                          <a:noFill/>
                          <a:miter/>
                        </a:ln>
                      </p:spPr>
                    </p:pic>
                  </p:oleObj>
                </mc:Fallback>
              </mc:AlternateContent>
            </a:graphicData>
          </a:graphic>
        </p:graphicFrame>
        <p:graphicFrame>
          <p:nvGraphicFramePr>
            <p:cNvPr id="9221" name="Object 18"/>
            <p:cNvGraphicFramePr/>
            <p:nvPr/>
          </p:nvGraphicFramePr>
          <p:xfrm>
            <a:off x="1584" y="2871"/>
            <a:ext cx="576" cy="249"/>
          </p:xfrm>
          <a:graphic>
            <a:graphicData uri="http://schemas.openxmlformats.org/presentationml/2006/ole">
              <mc:AlternateContent xmlns:mc="http://schemas.openxmlformats.org/markup-compatibility/2006">
                <mc:Choice xmlns:v="urn:schemas-microsoft-com:vml" Requires="v">
                  <p:oleObj spid="_x0000_s11448" r:id="rId17" imgW="520065" imgH="177800" progId="Equation.3">
                    <p:embed/>
                  </p:oleObj>
                </mc:Choice>
                <mc:Fallback>
                  <p:oleObj r:id="rId17" imgW="520065" imgH="177800" progId="Equation.3">
                    <p:embed/>
                    <p:pic>
                      <p:nvPicPr>
                        <p:cNvPr id="0" name="图片 3257"/>
                        <p:cNvPicPr/>
                        <p:nvPr/>
                      </p:nvPicPr>
                      <p:blipFill>
                        <a:blip r:embed="rId18"/>
                        <a:stretch>
                          <a:fillRect/>
                        </a:stretch>
                      </p:blipFill>
                      <p:spPr>
                        <a:xfrm>
                          <a:off x="1584" y="2871"/>
                          <a:ext cx="576" cy="249"/>
                        </a:xfrm>
                        <a:prstGeom prst="rect">
                          <a:avLst/>
                        </a:prstGeom>
                        <a:noFill/>
                        <a:ln w="38100">
                          <a:noFill/>
                          <a:miter/>
                        </a:ln>
                      </p:spPr>
                    </p:pic>
                  </p:oleObj>
                </mc:Fallback>
              </mc:AlternateContent>
            </a:graphicData>
          </a:graphic>
        </p:graphicFrame>
      </p:grpSp>
      <p:sp>
        <p:nvSpPr>
          <p:cNvPr id="9233" name="Rectangle 26"/>
          <p:cNvSpPr/>
          <p:nvPr/>
        </p:nvSpPr>
        <p:spPr>
          <a:xfrm>
            <a:off x="0" y="1"/>
            <a:ext cx="12072664"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3"/>
          <p:cNvSpPr>
            <a:spLocks noGrp="1"/>
          </p:cNvSpPr>
          <p:nvPr>
            <p:ph idx="1"/>
          </p:nvPr>
        </p:nvSpPr>
        <p:spPr>
          <a:xfrm>
            <a:off x="983432" y="1058586"/>
            <a:ext cx="8642350" cy="692150"/>
          </a:xfrm>
          <a:ln/>
        </p:spPr>
        <p:txBody>
          <a:bodyPr vert="horz" wrap="square" lIns="91440" tIns="45720" rIns="91440" bIns="45720" anchor="t"/>
          <a:lstStyle/>
          <a:p>
            <a:pPr eaLnBrk="1" hangingPunct="1">
              <a:buNone/>
            </a:pPr>
            <a:r>
              <a:rPr lang="zh-CN" altLang="en-US" sz="2600" b="1" dirty="0">
                <a:latin typeface="宋体" panose="02010600030101010101" pitchFamily="2" charset="-122"/>
              </a:rPr>
              <a:t>第二步：根据结论不确定性的合成算法得到：</a:t>
            </a:r>
            <a:r>
              <a:rPr lang="zh-CN" altLang="en-US" b="1" dirty="0"/>
              <a:t>  </a:t>
            </a:r>
          </a:p>
          <a:p>
            <a:pPr eaLnBrk="1" hangingPunct="1"/>
            <a:endParaRPr lang="en-US" altLang="zh-CN" b="1" dirty="0"/>
          </a:p>
        </p:txBody>
      </p:sp>
      <p:sp>
        <p:nvSpPr>
          <p:cNvPr id="102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35</a:t>
            </a:fld>
            <a:endParaRPr lang="ja-JP" altLang="en-US" dirty="0">
              <a:solidFill>
                <a:srgbClr val="A50021"/>
              </a:solidFill>
              <a:ea typeface="MS PGothic" panose="020B0600070205080204" pitchFamily="34" charset="-128"/>
            </a:endParaRPr>
          </a:p>
        </p:txBody>
      </p:sp>
      <p:sp>
        <p:nvSpPr>
          <p:cNvPr id="10252" name="Rectangle 6"/>
          <p:cNvSpPr/>
          <p:nvPr/>
        </p:nvSpPr>
        <p:spPr>
          <a:xfrm>
            <a:off x="1524000" y="3079751"/>
            <a:ext cx="9144000" cy="519113"/>
          </a:xfrm>
          <a:prstGeom prst="rect">
            <a:avLst/>
          </a:prstGeom>
          <a:noFill/>
          <a:ln w="9525">
            <a:noFill/>
          </a:ln>
        </p:spPr>
        <p:txBody>
          <a:bodyPr>
            <a:spAutoFit/>
          </a:bodyPr>
          <a:lstStyle/>
          <a:p>
            <a:pPr indent="1400175"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1400175" defTabSz="0" eaLnBrk="0" hangingPunct="0">
              <a:tabLst>
                <a:tab pos="457200" algn="l"/>
              </a:tabLst>
            </a:pPr>
            <a:endParaRPr lang="en-US" altLang="zh-CN" dirty="0">
              <a:latin typeface="Arial" panose="020B0604020202020204" pitchFamily="34" charset="0"/>
            </a:endParaRPr>
          </a:p>
        </p:txBody>
      </p:sp>
      <p:sp>
        <p:nvSpPr>
          <p:cNvPr id="10253" name="Rectangle 10"/>
          <p:cNvSpPr/>
          <p:nvPr/>
        </p:nvSpPr>
        <p:spPr>
          <a:xfrm>
            <a:off x="1524000" y="3079751"/>
            <a:ext cx="9144000" cy="519113"/>
          </a:xfrm>
          <a:prstGeom prst="rect">
            <a:avLst/>
          </a:prstGeom>
          <a:noFill/>
          <a:ln w="9525">
            <a:noFill/>
          </a:ln>
        </p:spPr>
        <p:txBody>
          <a:bodyPr>
            <a:spAutoFit/>
          </a:bodyPr>
          <a:lstStyle/>
          <a:p>
            <a:pPr indent="1466850"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1466850" defTabSz="0" eaLnBrk="0" hangingPunct="0">
              <a:tabLst>
                <a:tab pos="457200" algn="l"/>
              </a:tabLst>
            </a:pPr>
            <a:endParaRPr lang="en-US" altLang="zh-CN" dirty="0">
              <a:latin typeface="Arial" panose="020B0604020202020204" pitchFamily="34" charset="0"/>
            </a:endParaRPr>
          </a:p>
        </p:txBody>
      </p:sp>
      <p:graphicFrame>
        <p:nvGraphicFramePr>
          <p:cNvPr id="420884" name="Object 20"/>
          <p:cNvGraphicFramePr/>
          <p:nvPr/>
        </p:nvGraphicFramePr>
        <p:xfrm>
          <a:off x="2286000" y="1798638"/>
          <a:ext cx="5791200" cy="487362"/>
        </p:xfrm>
        <a:graphic>
          <a:graphicData uri="http://schemas.openxmlformats.org/presentationml/2006/ole">
            <mc:AlternateContent xmlns:mc="http://schemas.openxmlformats.org/markup-compatibility/2006">
              <mc:Choice xmlns:v="urn:schemas-microsoft-com:vml" Requires="v">
                <p:oleObj spid="_x0000_s12465" r:id="rId3" imgW="3124200" imgH="241300" progId="Equation.3">
                  <p:embed/>
                </p:oleObj>
              </mc:Choice>
              <mc:Fallback>
                <p:oleObj r:id="rId3" imgW="3124200" imgH="241300" progId="Equation.3">
                  <p:embed/>
                  <p:pic>
                    <p:nvPicPr>
                      <p:cNvPr id="0" name="图片 3261"/>
                      <p:cNvPicPr/>
                      <p:nvPr/>
                    </p:nvPicPr>
                    <p:blipFill>
                      <a:blip r:embed="rId4"/>
                      <a:stretch>
                        <a:fillRect/>
                      </a:stretch>
                    </p:blipFill>
                    <p:spPr>
                      <a:xfrm>
                        <a:off x="2286000" y="1798638"/>
                        <a:ext cx="5791200" cy="487362"/>
                      </a:xfrm>
                      <a:prstGeom prst="rect">
                        <a:avLst/>
                      </a:prstGeom>
                      <a:noFill/>
                      <a:ln w="38100">
                        <a:noFill/>
                        <a:miter/>
                      </a:ln>
                    </p:spPr>
                  </p:pic>
                </p:oleObj>
              </mc:Fallback>
            </mc:AlternateContent>
          </a:graphicData>
        </a:graphic>
      </p:graphicFrame>
      <p:graphicFrame>
        <p:nvGraphicFramePr>
          <p:cNvPr id="420883" name="Object 19"/>
          <p:cNvGraphicFramePr/>
          <p:nvPr/>
        </p:nvGraphicFramePr>
        <p:xfrm>
          <a:off x="3371850" y="2362201"/>
          <a:ext cx="2724150" cy="371475"/>
        </p:xfrm>
        <a:graphic>
          <a:graphicData uri="http://schemas.openxmlformats.org/presentationml/2006/ole">
            <mc:AlternateContent xmlns:mc="http://schemas.openxmlformats.org/markup-compatibility/2006">
              <mc:Choice xmlns:v="urn:schemas-microsoft-com:vml" Requires="v">
                <p:oleObj spid="_x0000_s12466" r:id="rId5" imgW="1637665" imgH="177800" progId="Equation.3">
                  <p:embed/>
                </p:oleObj>
              </mc:Choice>
              <mc:Fallback>
                <p:oleObj r:id="rId5" imgW="1637665" imgH="177800" progId="Equation.3">
                  <p:embed/>
                  <p:pic>
                    <p:nvPicPr>
                      <p:cNvPr id="0" name="图片 3263"/>
                      <p:cNvPicPr/>
                      <p:nvPr/>
                    </p:nvPicPr>
                    <p:blipFill>
                      <a:blip r:embed="rId6"/>
                      <a:stretch>
                        <a:fillRect/>
                      </a:stretch>
                    </p:blipFill>
                    <p:spPr>
                      <a:xfrm>
                        <a:off x="3371850" y="2362201"/>
                        <a:ext cx="2724150" cy="371475"/>
                      </a:xfrm>
                      <a:prstGeom prst="rect">
                        <a:avLst/>
                      </a:prstGeom>
                      <a:noFill/>
                      <a:ln w="38100">
                        <a:noFill/>
                        <a:miter/>
                      </a:ln>
                    </p:spPr>
                  </p:pic>
                </p:oleObj>
              </mc:Fallback>
            </mc:AlternateContent>
          </a:graphicData>
        </a:graphic>
      </p:graphicFrame>
      <p:graphicFrame>
        <p:nvGraphicFramePr>
          <p:cNvPr id="420882" name="Object 18"/>
          <p:cNvGraphicFramePr/>
          <p:nvPr/>
        </p:nvGraphicFramePr>
        <p:xfrm>
          <a:off x="6221414" y="2362201"/>
          <a:ext cx="712787" cy="371475"/>
        </p:xfrm>
        <a:graphic>
          <a:graphicData uri="http://schemas.openxmlformats.org/presentationml/2006/ole">
            <mc:AlternateContent xmlns:mc="http://schemas.openxmlformats.org/markup-compatibility/2006">
              <mc:Choice xmlns:v="urn:schemas-microsoft-com:vml" Requires="v">
                <p:oleObj spid="_x0000_s12467" r:id="rId7" imgW="431165" imgH="177800" progId="Equation.3">
                  <p:embed/>
                </p:oleObj>
              </mc:Choice>
              <mc:Fallback>
                <p:oleObj r:id="rId7" imgW="431165" imgH="177800" progId="Equation.3">
                  <p:embed/>
                  <p:pic>
                    <p:nvPicPr>
                      <p:cNvPr id="0" name="图片 3221"/>
                      <p:cNvPicPr/>
                      <p:nvPr/>
                    </p:nvPicPr>
                    <p:blipFill>
                      <a:blip r:embed="rId8"/>
                      <a:stretch>
                        <a:fillRect/>
                      </a:stretch>
                    </p:blipFill>
                    <p:spPr>
                      <a:xfrm>
                        <a:off x="6221414" y="2362201"/>
                        <a:ext cx="712787" cy="371475"/>
                      </a:xfrm>
                      <a:prstGeom prst="rect">
                        <a:avLst/>
                      </a:prstGeom>
                      <a:noFill/>
                      <a:ln w="38100">
                        <a:noFill/>
                        <a:miter/>
                      </a:ln>
                    </p:spPr>
                  </p:pic>
                </p:oleObj>
              </mc:Fallback>
            </mc:AlternateContent>
          </a:graphicData>
        </a:graphic>
      </p:graphicFrame>
      <p:graphicFrame>
        <p:nvGraphicFramePr>
          <p:cNvPr id="420881" name="Object 17"/>
          <p:cNvGraphicFramePr/>
          <p:nvPr/>
        </p:nvGraphicFramePr>
        <p:xfrm>
          <a:off x="2209800" y="2895601"/>
          <a:ext cx="5181600" cy="957263"/>
        </p:xfrm>
        <a:graphic>
          <a:graphicData uri="http://schemas.openxmlformats.org/presentationml/2006/ole">
            <mc:AlternateContent xmlns:mc="http://schemas.openxmlformats.org/markup-compatibility/2006">
              <mc:Choice xmlns:v="urn:schemas-microsoft-com:vml" Requires="v">
                <p:oleObj spid="_x0000_s12468" r:id="rId9" imgW="2768600" imgH="469900" progId="Equation.3">
                  <p:embed/>
                </p:oleObj>
              </mc:Choice>
              <mc:Fallback>
                <p:oleObj r:id="rId9" imgW="2768600" imgH="469900" progId="Equation.3">
                  <p:embed/>
                  <p:pic>
                    <p:nvPicPr>
                      <p:cNvPr id="0" name="图片 3262"/>
                      <p:cNvPicPr/>
                      <p:nvPr/>
                    </p:nvPicPr>
                    <p:blipFill>
                      <a:blip r:embed="rId10"/>
                      <a:stretch>
                        <a:fillRect/>
                      </a:stretch>
                    </p:blipFill>
                    <p:spPr>
                      <a:xfrm>
                        <a:off x="2209800" y="2895601"/>
                        <a:ext cx="5181600" cy="957263"/>
                      </a:xfrm>
                      <a:prstGeom prst="rect">
                        <a:avLst/>
                      </a:prstGeom>
                      <a:noFill/>
                      <a:ln w="38100">
                        <a:noFill/>
                        <a:miter/>
                      </a:ln>
                    </p:spPr>
                  </p:pic>
                </p:oleObj>
              </mc:Fallback>
            </mc:AlternateContent>
          </a:graphicData>
        </a:graphic>
      </p:graphicFrame>
      <p:graphicFrame>
        <p:nvGraphicFramePr>
          <p:cNvPr id="420880" name="Object 16"/>
          <p:cNvGraphicFramePr/>
          <p:nvPr/>
        </p:nvGraphicFramePr>
        <p:xfrm>
          <a:off x="3505200" y="3886200"/>
          <a:ext cx="2667000" cy="858838"/>
        </p:xfrm>
        <a:graphic>
          <a:graphicData uri="http://schemas.openxmlformats.org/presentationml/2006/ole">
            <mc:AlternateContent xmlns:mc="http://schemas.openxmlformats.org/markup-compatibility/2006">
              <mc:Choice xmlns:v="urn:schemas-microsoft-com:vml" Requires="v">
                <p:oleObj spid="_x0000_s12469" r:id="rId11" imgW="1308100" imgH="419100" progId="Equation.3">
                  <p:embed/>
                </p:oleObj>
              </mc:Choice>
              <mc:Fallback>
                <p:oleObj r:id="rId11" imgW="1308100" imgH="419100" progId="Equation.3">
                  <p:embed/>
                  <p:pic>
                    <p:nvPicPr>
                      <p:cNvPr id="0" name="图片 3258"/>
                      <p:cNvPicPr/>
                      <p:nvPr/>
                    </p:nvPicPr>
                    <p:blipFill>
                      <a:blip r:embed="rId12"/>
                      <a:stretch>
                        <a:fillRect/>
                      </a:stretch>
                    </p:blipFill>
                    <p:spPr>
                      <a:xfrm>
                        <a:off x="3505200" y="3886200"/>
                        <a:ext cx="2667000" cy="858838"/>
                      </a:xfrm>
                      <a:prstGeom prst="rect">
                        <a:avLst/>
                      </a:prstGeom>
                      <a:noFill/>
                      <a:ln w="38100">
                        <a:noFill/>
                        <a:miter/>
                      </a:ln>
                    </p:spPr>
                  </p:pic>
                </p:oleObj>
              </mc:Fallback>
            </mc:AlternateContent>
          </a:graphicData>
        </a:graphic>
      </p:graphicFrame>
      <p:graphicFrame>
        <p:nvGraphicFramePr>
          <p:cNvPr id="420879" name="Object 15"/>
          <p:cNvGraphicFramePr/>
          <p:nvPr/>
        </p:nvGraphicFramePr>
        <p:xfrm>
          <a:off x="6324601" y="3962401"/>
          <a:ext cx="758825" cy="798513"/>
        </p:xfrm>
        <a:graphic>
          <a:graphicData uri="http://schemas.openxmlformats.org/presentationml/2006/ole">
            <mc:AlternateContent xmlns:mc="http://schemas.openxmlformats.org/markup-compatibility/2006">
              <mc:Choice xmlns:v="urn:schemas-microsoft-com:vml" Requires="v">
                <p:oleObj spid="_x0000_s12470" r:id="rId13" imgW="457200" imgH="393700" progId="Equation.3">
                  <p:embed/>
                </p:oleObj>
              </mc:Choice>
              <mc:Fallback>
                <p:oleObj r:id="rId13" imgW="457200" imgH="393700" progId="Equation.3">
                  <p:embed/>
                  <p:pic>
                    <p:nvPicPr>
                      <p:cNvPr id="0" name="图片 3274"/>
                      <p:cNvPicPr/>
                      <p:nvPr/>
                    </p:nvPicPr>
                    <p:blipFill>
                      <a:blip r:embed="rId14"/>
                      <a:stretch>
                        <a:fillRect/>
                      </a:stretch>
                    </p:blipFill>
                    <p:spPr>
                      <a:xfrm>
                        <a:off x="6324601" y="3962401"/>
                        <a:ext cx="758825" cy="798513"/>
                      </a:xfrm>
                      <a:prstGeom prst="rect">
                        <a:avLst/>
                      </a:prstGeom>
                      <a:noFill/>
                      <a:ln w="38100">
                        <a:noFill/>
                        <a:miter/>
                      </a:ln>
                    </p:spPr>
                  </p:pic>
                </p:oleObj>
              </mc:Fallback>
            </mc:AlternateContent>
          </a:graphicData>
        </a:graphic>
      </p:graphicFrame>
      <p:graphicFrame>
        <p:nvGraphicFramePr>
          <p:cNvPr id="420878" name="Object 14"/>
          <p:cNvGraphicFramePr/>
          <p:nvPr/>
        </p:nvGraphicFramePr>
        <p:xfrm>
          <a:off x="7162800" y="4191001"/>
          <a:ext cx="712788" cy="371475"/>
        </p:xfrm>
        <a:graphic>
          <a:graphicData uri="http://schemas.openxmlformats.org/presentationml/2006/ole">
            <mc:AlternateContent xmlns:mc="http://schemas.openxmlformats.org/markup-compatibility/2006">
              <mc:Choice xmlns:v="urn:schemas-microsoft-com:vml" Requires="v">
                <p:oleObj spid="_x0000_s12471" r:id="rId15" imgW="431165" imgH="177800" progId="Equation.3">
                  <p:embed/>
                </p:oleObj>
              </mc:Choice>
              <mc:Fallback>
                <p:oleObj r:id="rId15" imgW="431165" imgH="177800" progId="Equation.3">
                  <p:embed/>
                  <p:pic>
                    <p:nvPicPr>
                      <p:cNvPr id="0" name="图片 3248"/>
                      <p:cNvPicPr/>
                      <p:nvPr/>
                    </p:nvPicPr>
                    <p:blipFill>
                      <a:blip r:embed="rId16"/>
                      <a:stretch>
                        <a:fillRect/>
                      </a:stretch>
                    </p:blipFill>
                    <p:spPr>
                      <a:xfrm>
                        <a:off x="7162800" y="4191001"/>
                        <a:ext cx="712788" cy="371475"/>
                      </a:xfrm>
                      <a:prstGeom prst="rect">
                        <a:avLst/>
                      </a:prstGeom>
                      <a:noFill/>
                      <a:ln w="38100">
                        <a:noFill/>
                        <a:miter/>
                      </a:ln>
                    </p:spPr>
                  </p:pic>
                </p:oleObj>
              </mc:Fallback>
            </mc:AlternateContent>
          </a:graphicData>
        </a:graphic>
      </p:graphicFrame>
      <p:sp>
        <p:nvSpPr>
          <p:cNvPr id="420886" name="Text Box 22"/>
          <p:cNvSpPr txBox="1"/>
          <p:nvPr/>
        </p:nvSpPr>
        <p:spPr>
          <a:xfrm>
            <a:off x="2133600" y="5029200"/>
            <a:ext cx="2438400" cy="488950"/>
          </a:xfrm>
          <a:prstGeom prst="rect">
            <a:avLst/>
          </a:prstGeom>
          <a:noFill/>
          <a:ln w="9525">
            <a:noFill/>
          </a:ln>
        </p:spPr>
        <p:txBody>
          <a:bodyPr>
            <a:spAutoFit/>
          </a:bodyPr>
          <a:lstStyle/>
          <a:p>
            <a:pPr>
              <a:spcBef>
                <a:spcPct val="50000"/>
              </a:spcBef>
            </a:pPr>
            <a:r>
              <a:rPr lang="zh-CN" altLang="en-US" sz="2600" b="1" dirty="0">
                <a:latin typeface="宋体" panose="02010600030101010101" pitchFamily="2" charset="-122"/>
              </a:rPr>
              <a:t>综合可信度：</a:t>
            </a:r>
            <a:r>
              <a:rPr lang="zh-CN" altLang="en-US" sz="2600" b="1" dirty="0"/>
              <a:t> </a:t>
            </a:r>
          </a:p>
        </p:txBody>
      </p:sp>
      <p:sp>
        <p:nvSpPr>
          <p:cNvPr id="10255" name="Rectangle 24"/>
          <p:cNvSpPr/>
          <p:nvPr/>
        </p:nvSpPr>
        <p:spPr>
          <a:xfrm>
            <a:off x="584835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20887" name="Object 23"/>
          <p:cNvGraphicFramePr/>
          <p:nvPr/>
        </p:nvGraphicFramePr>
        <p:xfrm>
          <a:off x="4114800" y="5072064"/>
          <a:ext cx="1752600" cy="490537"/>
        </p:xfrm>
        <a:graphic>
          <a:graphicData uri="http://schemas.openxmlformats.org/presentationml/2006/ole">
            <mc:AlternateContent xmlns:mc="http://schemas.openxmlformats.org/markup-compatibility/2006">
              <mc:Choice xmlns:v="urn:schemas-microsoft-com:vml" Requires="v">
                <p:oleObj spid="_x0000_s12472" r:id="rId17" imgW="697865" imgH="165100" progId="Equation.DSMT4">
                  <p:embed/>
                </p:oleObj>
              </mc:Choice>
              <mc:Fallback>
                <p:oleObj r:id="rId17" imgW="697865" imgH="165100" progId="Equation.DSMT4">
                  <p:embed/>
                  <p:pic>
                    <p:nvPicPr>
                      <p:cNvPr id="0" name="图片 3240"/>
                      <p:cNvPicPr/>
                      <p:nvPr/>
                    </p:nvPicPr>
                    <p:blipFill>
                      <a:blip r:embed="rId18"/>
                      <a:stretch>
                        <a:fillRect/>
                      </a:stretch>
                    </p:blipFill>
                    <p:spPr>
                      <a:xfrm>
                        <a:off x="4114800" y="5072064"/>
                        <a:ext cx="1752600" cy="490537"/>
                      </a:xfrm>
                      <a:prstGeom prst="rect">
                        <a:avLst/>
                      </a:prstGeom>
                      <a:noFill/>
                      <a:ln w="38100">
                        <a:noFill/>
                        <a:miter/>
                      </a:ln>
                    </p:spPr>
                  </p:pic>
                </p:oleObj>
              </mc:Fallback>
            </mc:AlternateContent>
          </a:graphicData>
        </a:graphic>
      </p:graphicFrame>
      <p:sp>
        <p:nvSpPr>
          <p:cNvPr id="10257" name="Rectangle 2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4.2  </a:t>
            </a:r>
            <a:r>
              <a:rPr lang="zh-CN" altLang="en-US" sz="3600" dirty="0">
                <a:solidFill>
                  <a:schemeClr val="bg1"/>
                </a:solidFill>
                <a:latin typeface="Times New Roman" panose="02020603050405020304" pitchFamily="18" charset="0"/>
                <a:ea typeface="黑体" panose="02010609060101010101" pitchFamily="2" charset="-122"/>
              </a:rPr>
              <a:t>可信度方法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0884"/>
                                        </p:tgtEl>
                                        <p:attrNameLst>
                                          <p:attrName>style.visibility</p:attrName>
                                        </p:attrNameLst>
                                      </p:cBhvr>
                                      <p:to>
                                        <p:strVal val="visible"/>
                                      </p:to>
                                    </p:set>
                                    <p:anim calcmode="lin" valueType="num">
                                      <p:cBhvr additive="base">
                                        <p:cTn id="7" dur="500" fill="hold"/>
                                        <p:tgtEl>
                                          <p:spTgt spid="420884"/>
                                        </p:tgtEl>
                                        <p:attrNameLst>
                                          <p:attrName>ppt_x</p:attrName>
                                        </p:attrNameLst>
                                      </p:cBhvr>
                                      <p:tavLst>
                                        <p:tav tm="0">
                                          <p:val>
                                            <p:strVal val="0-#ppt_w/2"/>
                                          </p:val>
                                        </p:tav>
                                        <p:tav tm="100000">
                                          <p:val>
                                            <p:strVal val="#ppt_x"/>
                                          </p:val>
                                        </p:tav>
                                      </p:tavLst>
                                    </p:anim>
                                    <p:anim calcmode="lin" valueType="num">
                                      <p:cBhvr additive="base">
                                        <p:cTn id="8" dur="500" fill="hold"/>
                                        <p:tgtEl>
                                          <p:spTgt spid="4208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20883"/>
                                        </p:tgtEl>
                                        <p:attrNameLst>
                                          <p:attrName>style.visibility</p:attrName>
                                        </p:attrNameLst>
                                      </p:cBhvr>
                                      <p:to>
                                        <p:strVal val="visible"/>
                                      </p:to>
                                    </p:set>
                                    <p:anim calcmode="lin" valueType="num">
                                      <p:cBhvr additive="base">
                                        <p:cTn id="12" dur="500" fill="hold"/>
                                        <p:tgtEl>
                                          <p:spTgt spid="420883"/>
                                        </p:tgtEl>
                                        <p:attrNameLst>
                                          <p:attrName>ppt_x</p:attrName>
                                        </p:attrNameLst>
                                      </p:cBhvr>
                                      <p:tavLst>
                                        <p:tav tm="0">
                                          <p:val>
                                            <p:strVal val="0-#ppt_w/2"/>
                                          </p:val>
                                        </p:tav>
                                        <p:tav tm="100000">
                                          <p:val>
                                            <p:strVal val="#ppt_x"/>
                                          </p:val>
                                        </p:tav>
                                      </p:tavLst>
                                    </p:anim>
                                    <p:anim calcmode="lin" valueType="num">
                                      <p:cBhvr additive="base">
                                        <p:cTn id="13" dur="500" fill="hold"/>
                                        <p:tgtEl>
                                          <p:spTgt spid="42088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20882"/>
                                        </p:tgtEl>
                                        <p:attrNameLst>
                                          <p:attrName>style.visibility</p:attrName>
                                        </p:attrNameLst>
                                      </p:cBhvr>
                                      <p:to>
                                        <p:strVal val="visible"/>
                                      </p:to>
                                    </p:set>
                                    <p:anim calcmode="lin" valueType="num">
                                      <p:cBhvr additive="base">
                                        <p:cTn id="17" dur="500" fill="hold"/>
                                        <p:tgtEl>
                                          <p:spTgt spid="420882"/>
                                        </p:tgtEl>
                                        <p:attrNameLst>
                                          <p:attrName>ppt_x</p:attrName>
                                        </p:attrNameLst>
                                      </p:cBhvr>
                                      <p:tavLst>
                                        <p:tav tm="0">
                                          <p:val>
                                            <p:strVal val="1+#ppt_w/2"/>
                                          </p:val>
                                        </p:tav>
                                        <p:tav tm="100000">
                                          <p:val>
                                            <p:strVal val="#ppt_x"/>
                                          </p:val>
                                        </p:tav>
                                      </p:tavLst>
                                    </p:anim>
                                    <p:anim calcmode="lin" valueType="num">
                                      <p:cBhvr additive="base">
                                        <p:cTn id="18" dur="500" fill="hold"/>
                                        <p:tgtEl>
                                          <p:spTgt spid="4208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20881"/>
                                        </p:tgtEl>
                                        <p:attrNameLst>
                                          <p:attrName>style.visibility</p:attrName>
                                        </p:attrNameLst>
                                      </p:cBhvr>
                                      <p:to>
                                        <p:strVal val="visible"/>
                                      </p:to>
                                    </p:set>
                                    <p:anim calcmode="lin" valueType="num">
                                      <p:cBhvr additive="base">
                                        <p:cTn id="23" dur="500" fill="hold"/>
                                        <p:tgtEl>
                                          <p:spTgt spid="420881"/>
                                        </p:tgtEl>
                                        <p:attrNameLst>
                                          <p:attrName>ppt_x</p:attrName>
                                        </p:attrNameLst>
                                      </p:cBhvr>
                                      <p:tavLst>
                                        <p:tav tm="0">
                                          <p:val>
                                            <p:strVal val="0-#ppt_w/2"/>
                                          </p:val>
                                        </p:tav>
                                        <p:tav tm="100000">
                                          <p:val>
                                            <p:strVal val="#ppt_x"/>
                                          </p:val>
                                        </p:tav>
                                      </p:tavLst>
                                    </p:anim>
                                    <p:anim calcmode="lin" valueType="num">
                                      <p:cBhvr additive="base">
                                        <p:cTn id="24" dur="500" fill="hold"/>
                                        <p:tgtEl>
                                          <p:spTgt spid="42088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20880"/>
                                        </p:tgtEl>
                                        <p:attrNameLst>
                                          <p:attrName>style.visibility</p:attrName>
                                        </p:attrNameLst>
                                      </p:cBhvr>
                                      <p:to>
                                        <p:strVal val="visible"/>
                                      </p:to>
                                    </p:set>
                                    <p:anim calcmode="lin" valueType="num">
                                      <p:cBhvr additive="base">
                                        <p:cTn id="28" dur="500" fill="hold"/>
                                        <p:tgtEl>
                                          <p:spTgt spid="420880"/>
                                        </p:tgtEl>
                                        <p:attrNameLst>
                                          <p:attrName>ppt_x</p:attrName>
                                        </p:attrNameLst>
                                      </p:cBhvr>
                                      <p:tavLst>
                                        <p:tav tm="0">
                                          <p:val>
                                            <p:strVal val="0-#ppt_w/2"/>
                                          </p:val>
                                        </p:tav>
                                        <p:tav tm="100000">
                                          <p:val>
                                            <p:strVal val="#ppt_x"/>
                                          </p:val>
                                        </p:tav>
                                      </p:tavLst>
                                    </p:anim>
                                    <p:anim calcmode="lin" valueType="num">
                                      <p:cBhvr additive="base">
                                        <p:cTn id="29" dur="500" fill="hold"/>
                                        <p:tgtEl>
                                          <p:spTgt spid="42088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420879"/>
                                        </p:tgtEl>
                                        <p:attrNameLst>
                                          <p:attrName>style.visibility</p:attrName>
                                        </p:attrNameLst>
                                      </p:cBhvr>
                                      <p:to>
                                        <p:strVal val="visible"/>
                                      </p:to>
                                    </p:set>
                                    <p:anim calcmode="lin" valueType="num">
                                      <p:cBhvr additive="base">
                                        <p:cTn id="33" dur="500" fill="hold"/>
                                        <p:tgtEl>
                                          <p:spTgt spid="420879"/>
                                        </p:tgtEl>
                                        <p:attrNameLst>
                                          <p:attrName>ppt_x</p:attrName>
                                        </p:attrNameLst>
                                      </p:cBhvr>
                                      <p:tavLst>
                                        <p:tav tm="0">
                                          <p:val>
                                            <p:strVal val="1+#ppt_w/2"/>
                                          </p:val>
                                        </p:tav>
                                        <p:tav tm="100000">
                                          <p:val>
                                            <p:strVal val="#ppt_x"/>
                                          </p:val>
                                        </p:tav>
                                      </p:tavLst>
                                    </p:anim>
                                    <p:anim calcmode="lin" valueType="num">
                                      <p:cBhvr additive="base">
                                        <p:cTn id="34" dur="500" fill="hold"/>
                                        <p:tgtEl>
                                          <p:spTgt spid="420879"/>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420878"/>
                                        </p:tgtEl>
                                        <p:attrNameLst>
                                          <p:attrName>style.visibility</p:attrName>
                                        </p:attrNameLst>
                                      </p:cBhvr>
                                      <p:to>
                                        <p:strVal val="visible"/>
                                      </p:to>
                                    </p:set>
                                    <p:anim calcmode="lin" valueType="num">
                                      <p:cBhvr additive="base">
                                        <p:cTn id="38" dur="500" fill="hold"/>
                                        <p:tgtEl>
                                          <p:spTgt spid="420878"/>
                                        </p:tgtEl>
                                        <p:attrNameLst>
                                          <p:attrName>ppt_x</p:attrName>
                                        </p:attrNameLst>
                                      </p:cBhvr>
                                      <p:tavLst>
                                        <p:tav tm="0">
                                          <p:val>
                                            <p:strVal val="1+#ppt_w/2"/>
                                          </p:val>
                                        </p:tav>
                                        <p:tav tm="100000">
                                          <p:val>
                                            <p:strVal val="#ppt_x"/>
                                          </p:val>
                                        </p:tav>
                                      </p:tavLst>
                                    </p:anim>
                                    <p:anim calcmode="lin" valueType="num">
                                      <p:cBhvr additive="base">
                                        <p:cTn id="39" dur="500" fill="hold"/>
                                        <p:tgtEl>
                                          <p:spTgt spid="42087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420886"/>
                                        </p:tgtEl>
                                        <p:attrNameLst>
                                          <p:attrName>style.visibility</p:attrName>
                                        </p:attrNameLst>
                                      </p:cBhvr>
                                      <p:to>
                                        <p:strVal val="visible"/>
                                      </p:to>
                                    </p:set>
                                    <p:anim calcmode="lin" valueType="num">
                                      <p:cBhvr additive="base">
                                        <p:cTn id="44" dur="500" fill="hold"/>
                                        <p:tgtEl>
                                          <p:spTgt spid="420886"/>
                                        </p:tgtEl>
                                        <p:attrNameLst>
                                          <p:attrName>ppt_x</p:attrName>
                                        </p:attrNameLst>
                                      </p:cBhvr>
                                      <p:tavLst>
                                        <p:tav tm="0">
                                          <p:val>
                                            <p:strVal val="0-#ppt_w/2"/>
                                          </p:val>
                                        </p:tav>
                                        <p:tav tm="100000">
                                          <p:val>
                                            <p:strVal val="#ppt_x"/>
                                          </p:val>
                                        </p:tav>
                                      </p:tavLst>
                                    </p:anim>
                                    <p:anim calcmode="lin" valueType="num">
                                      <p:cBhvr additive="base">
                                        <p:cTn id="45" dur="500" fill="hold"/>
                                        <p:tgtEl>
                                          <p:spTgt spid="420886"/>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420887"/>
                                        </p:tgtEl>
                                        <p:attrNameLst>
                                          <p:attrName>style.visibility</p:attrName>
                                        </p:attrNameLst>
                                      </p:cBhvr>
                                      <p:to>
                                        <p:strVal val="visible"/>
                                      </p:to>
                                    </p:set>
                                    <p:anim calcmode="lin" valueType="num">
                                      <p:cBhvr additive="base">
                                        <p:cTn id="49" dur="500" fill="hold"/>
                                        <p:tgtEl>
                                          <p:spTgt spid="420887"/>
                                        </p:tgtEl>
                                        <p:attrNameLst>
                                          <p:attrName>ppt_x</p:attrName>
                                        </p:attrNameLst>
                                      </p:cBhvr>
                                      <p:tavLst>
                                        <p:tav tm="0">
                                          <p:val>
                                            <p:strVal val="1+#ppt_w/2"/>
                                          </p:val>
                                        </p:tav>
                                        <p:tav tm="100000">
                                          <p:val>
                                            <p:strVal val="#ppt_x"/>
                                          </p:val>
                                        </p:tav>
                                      </p:tavLst>
                                    </p:anim>
                                    <p:anim calcmode="lin" valueType="num">
                                      <p:cBhvr additive="base">
                                        <p:cTn id="50" dur="500" fill="hold"/>
                                        <p:tgtEl>
                                          <p:spTgt spid="420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p:cNvSpPr>
          <p:nvPr>
            <p:ph idx="1"/>
          </p:nvPr>
        </p:nvSpPr>
        <p:spPr>
          <a:xfrm>
            <a:off x="839416" y="908051"/>
            <a:ext cx="10873208" cy="5400675"/>
          </a:xfrm>
          <a:ln/>
        </p:spPr>
        <p:txBody>
          <a:bodyPr vert="horz" wrap="square" lIns="91440" tIns="45720" rIns="91440" bIns="45720" anchor="t"/>
          <a:lstStyle/>
          <a:p>
            <a:pPr>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p>
          <a:p>
            <a:pPr>
              <a:lnSpc>
                <a:spcPct val="140000"/>
              </a:lnSpc>
              <a:buSzPct val="100000"/>
            </a:pPr>
            <a:r>
              <a:rPr lang="en-US" altLang="zh-CN" b="1" dirty="0">
                <a:latin typeface="Times New Roman" panose="02020603050405020304" pitchFamily="18" charset="0"/>
              </a:rPr>
              <a:t>4.2  </a:t>
            </a:r>
            <a:r>
              <a:rPr lang="zh-CN" altLang="en-US" b="1" dirty="0">
                <a:latin typeface="Times New Roman" panose="02020603050405020304" pitchFamily="18" charset="0"/>
              </a:rPr>
              <a:t>概率方法</a:t>
            </a:r>
          </a:p>
          <a:p>
            <a:pPr>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主观</a:t>
            </a:r>
            <a:r>
              <a:rPr lang="en-US" altLang="zh-CN" b="1" dirty="0">
                <a:latin typeface="Times New Roman" panose="02020603050405020304" pitchFamily="18" charset="0"/>
              </a:rPr>
              <a:t>Bayes</a:t>
            </a:r>
            <a:r>
              <a:rPr lang="zh-CN" altLang="en-US" b="1" dirty="0">
                <a:latin typeface="Times New Roman" panose="02020603050405020304" pitchFamily="18" charset="0"/>
              </a:rPr>
              <a:t>方法</a:t>
            </a:r>
            <a:endParaRPr lang="en-US" altLang="zh-CN" b="1" dirty="0">
              <a:latin typeface="Times New Roman" panose="02020603050405020304" pitchFamily="18" charset="0"/>
            </a:endParaRPr>
          </a:p>
          <a:p>
            <a:pPr>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可信度方法</a:t>
            </a:r>
          </a:p>
          <a:p>
            <a:pPr eaLnBrk="1" hangingPunct="1">
              <a:lnSpc>
                <a:spcPct val="140000"/>
              </a:lnSpc>
              <a:buClr>
                <a:srgbClr val="0000FF"/>
              </a:buClr>
              <a:buSzPct val="150000"/>
              <a:buFont typeface="Wingdings" panose="05000000000000000000" pitchFamily="2" charset="2"/>
              <a:buChar char="ü"/>
            </a:pPr>
            <a:r>
              <a:rPr lang="en-US" altLang="zh-CN" b="1" dirty="0" smtClean="0">
                <a:solidFill>
                  <a:srgbClr val="0000FF"/>
                </a:solidFill>
                <a:latin typeface="Times New Roman" panose="02020603050405020304" pitchFamily="18" charset="0"/>
              </a:rPr>
              <a:t>4.5  </a:t>
            </a:r>
            <a:r>
              <a:rPr lang="zh-CN" altLang="en-US" b="1" dirty="0">
                <a:solidFill>
                  <a:srgbClr val="0000FF"/>
                </a:solidFill>
                <a:latin typeface="Times New Roman" panose="02020603050405020304" pitchFamily="18" charset="0"/>
              </a:rPr>
              <a:t>证据理论</a:t>
            </a:r>
          </a:p>
          <a:p>
            <a:pPr eaLnBrk="1" hangingPunct="1">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模糊推理方法 </a:t>
            </a:r>
          </a:p>
        </p:txBody>
      </p:sp>
      <p:sp>
        <p:nvSpPr>
          <p:cNvPr id="634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36</a:t>
            </a:fld>
            <a:endParaRPr lang="ja-JP" altLang="en-US" dirty="0">
              <a:solidFill>
                <a:srgbClr val="A50021"/>
              </a:solidFill>
              <a:ea typeface="MS PGothic" panose="020B0600070205080204" pitchFamily="34" charset="-128"/>
            </a:endParaRPr>
          </a:p>
        </p:txBody>
      </p:sp>
      <p:sp>
        <p:nvSpPr>
          <p:cNvPr id="5" name="Rectangle 4"/>
          <p:cNvSpPr/>
          <p:nvPr/>
        </p:nvSpPr>
        <p:spPr>
          <a:xfrm>
            <a:off x="26154" y="1"/>
            <a:ext cx="12192000" cy="620688"/>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p:cNvSpPr>
          <p:nvPr>
            <p:ph idx="1"/>
          </p:nvPr>
        </p:nvSpPr>
        <p:spPr>
          <a:xfrm>
            <a:off x="623392" y="1123951"/>
            <a:ext cx="11089231" cy="5041353"/>
          </a:xfrm>
          <a:ln/>
        </p:spPr>
        <p:txBody>
          <a:bodyPr vert="horz" wrap="square" lIns="91440" tIns="45720" rIns="91440" bIns="45720" anchor="t"/>
          <a:lstStyle/>
          <a:p>
            <a:pPr marL="0" indent="0">
              <a:lnSpc>
                <a:spcPct val="110000"/>
              </a:lnSpc>
              <a:buBlip>
                <a:blip r:embed="rId2"/>
              </a:buBlip>
            </a:pPr>
            <a:r>
              <a:rPr lang="en-US" altLang="zh-CN" sz="2800" dirty="0">
                <a:latin typeface="Times New Roman" panose="02020603050405020304" pitchFamily="18" charset="0"/>
              </a:rPr>
              <a:t> </a:t>
            </a:r>
            <a:r>
              <a:rPr lang="zh-CN" altLang="en-US" sz="2800" dirty="0">
                <a:latin typeface="黑体" panose="02010609060101010101" pitchFamily="49" charset="-122"/>
                <a:ea typeface="黑体" panose="02010609060101010101" pitchFamily="49" charset="-122"/>
              </a:rPr>
              <a:t>证据理论</a:t>
            </a:r>
            <a:r>
              <a:rPr lang="en-US" altLang="zh-CN" sz="2800" dirty="0">
                <a:latin typeface="黑体" panose="02010609060101010101" pitchFamily="49" charset="-122"/>
                <a:ea typeface="黑体" panose="02010609060101010101" pitchFamily="49" charset="-122"/>
              </a:rPr>
              <a:t>(theory of evidence)</a:t>
            </a:r>
            <a:r>
              <a:rPr lang="zh-CN" altLang="en-US" sz="2800" dirty="0">
                <a:latin typeface="黑体" panose="02010609060101010101" pitchFamily="49" charset="-122"/>
                <a:ea typeface="黑体" panose="02010609060101010101" pitchFamily="49" charset="-122"/>
              </a:rPr>
              <a:t>：又称</a:t>
            </a:r>
            <a:r>
              <a:rPr lang="en-US" altLang="zh-CN" sz="2800" dirty="0">
                <a:latin typeface="黑体" panose="02010609060101010101" pitchFamily="49" charset="-122"/>
                <a:ea typeface="黑体" panose="02010609060101010101" pitchFamily="49" charset="-122"/>
              </a:rPr>
              <a:t>D</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S</a:t>
            </a:r>
            <a:r>
              <a:rPr lang="zh-CN" altLang="en-US" sz="2800" dirty="0">
                <a:latin typeface="黑体" panose="02010609060101010101" pitchFamily="49" charset="-122"/>
                <a:ea typeface="黑体" panose="02010609060101010101" pitchFamily="49" charset="-122"/>
              </a:rPr>
              <a:t>理论，是德普斯特（</a:t>
            </a:r>
            <a:r>
              <a:rPr lang="en-US" altLang="zh-CN" sz="2800" dirty="0">
                <a:latin typeface="黑体" panose="02010609060101010101" pitchFamily="49" charset="-122"/>
                <a:ea typeface="黑体" panose="02010609060101010101" pitchFamily="49" charset="-122"/>
              </a:rPr>
              <a:t>A. P. Dempster</a:t>
            </a:r>
            <a:r>
              <a:rPr lang="zh-CN" altLang="en-US" sz="2800" dirty="0">
                <a:latin typeface="黑体" panose="02010609060101010101" pitchFamily="49" charset="-122"/>
                <a:ea typeface="黑体" panose="02010609060101010101" pitchFamily="49" charset="-122"/>
              </a:rPr>
              <a:t>）首先提出，沙佛（</a:t>
            </a:r>
            <a:r>
              <a:rPr lang="en-US" altLang="zh-CN" sz="2800" dirty="0">
                <a:latin typeface="黑体" panose="02010609060101010101" pitchFamily="49" charset="-122"/>
                <a:ea typeface="黑体" panose="02010609060101010101" pitchFamily="49" charset="-122"/>
              </a:rPr>
              <a:t>G.  Shafer</a:t>
            </a:r>
            <a:r>
              <a:rPr lang="zh-CN" altLang="en-US" sz="2800" dirty="0">
                <a:latin typeface="黑体" panose="02010609060101010101" pitchFamily="49" charset="-122"/>
                <a:ea typeface="黑体" panose="02010609060101010101" pitchFamily="49" charset="-122"/>
              </a:rPr>
              <a:t>）进一步发展起来的一种处理不确定性的理论。</a:t>
            </a:r>
          </a:p>
          <a:p>
            <a:pPr marL="0" indent="0">
              <a:lnSpc>
                <a:spcPct val="110000"/>
              </a:lnSpc>
              <a:buBlip>
                <a:blip r:embed="rId2"/>
              </a:buBlip>
            </a:pP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1981</a:t>
            </a:r>
            <a:r>
              <a:rPr lang="zh-CN" altLang="en-US" sz="2800" dirty="0">
                <a:latin typeface="黑体" panose="02010609060101010101" pitchFamily="49" charset="-122"/>
                <a:ea typeface="黑体" panose="02010609060101010101" pitchFamily="49" charset="-122"/>
              </a:rPr>
              <a:t>年巴纳特（</a:t>
            </a:r>
            <a:r>
              <a:rPr lang="en-US" altLang="zh-CN" sz="2800" dirty="0">
                <a:latin typeface="黑体" panose="02010609060101010101" pitchFamily="49" charset="-122"/>
                <a:ea typeface="黑体" panose="02010609060101010101" pitchFamily="49" charset="-122"/>
              </a:rPr>
              <a:t>J. A. Barnett</a:t>
            </a:r>
            <a:r>
              <a:rPr lang="zh-CN" altLang="en-US" sz="2800" dirty="0">
                <a:latin typeface="黑体" panose="02010609060101010101" pitchFamily="49" charset="-122"/>
                <a:ea typeface="黑体" panose="02010609060101010101" pitchFamily="49" charset="-122"/>
              </a:rPr>
              <a:t>）把该理论引入专家系统中，同年卡威（</a:t>
            </a:r>
            <a:r>
              <a:rPr lang="en-US" altLang="zh-CN" sz="2800" dirty="0">
                <a:latin typeface="黑体" panose="02010609060101010101" pitchFamily="49" charset="-122"/>
                <a:ea typeface="黑体" panose="02010609060101010101" pitchFamily="49" charset="-122"/>
              </a:rPr>
              <a:t>J. Garvey</a:t>
            </a:r>
            <a:r>
              <a:rPr lang="zh-CN" altLang="en-US" sz="2800" dirty="0">
                <a:latin typeface="黑体" panose="02010609060101010101" pitchFamily="49" charset="-122"/>
                <a:ea typeface="黑体" panose="02010609060101010101" pitchFamily="49" charset="-122"/>
              </a:rPr>
              <a:t>）等人用它实现了不确定性推理。</a:t>
            </a:r>
          </a:p>
          <a:p>
            <a:pPr marL="0" indent="0">
              <a:lnSpc>
                <a:spcPct val="110000"/>
              </a:lnSpc>
              <a:buBlip>
                <a:blip r:embed="rId2"/>
              </a:buBlip>
            </a:pPr>
            <a:r>
              <a:rPr lang="zh-CN" altLang="en-US" sz="2800" dirty="0">
                <a:latin typeface="黑体" panose="02010609060101010101" pitchFamily="49" charset="-122"/>
                <a:ea typeface="黑体" panose="02010609060101010101" pitchFamily="49" charset="-122"/>
              </a:rPr>
              <a:t> 目前，在证据理论的基础上已经发展了多种不确定性推理模型。</a:t>
            </a:r>
          </a:p>
        </p:txBody>
      </p:sp>
      <p:sp>
        <p:nvSpPr>
          <p:cNvPr id="645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37</a:t>
            </a:fld>
            <a:endParaRPr lang="ja-JP" altLang="en-US" dirty="0">
              <a:solidFill>
                <a:srgbClr val="A50021"/>
              </a:solidFill>
              <a:ea typeface="MS PGothic" panose="020B0600070205080204" pitchFamily="34" charset="-128"/>
            </a:endParaRPr>
          </a:p>
        </p:txBody>
      </p:sp>
      <p:sp>
        <p:nvSpPr>
          <p:cNvPr id="5" name="Rectangle 2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 </a:t>
            </a:r>
            <a:r>
              <a:rPr lang="zh-CN" altLang="en-US" sz="3600" dirty="0">
                <a:solidFill>
                  <a:schemeClr val="bg1"/>
                </a:solidFill>
                <a:latin typeface="Times New Roman" panose="02020603050405020304" pitchFamily="18" charset="0"/>
                <a:ea typeface="黑体" panose="02010609060101010101" pitchFamily="2" charset="-122"/>
              </a:rPr>
              <a:t>证据理论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 calcmode="lin" valueType="num">
                                      <p:cBhvr additive="base">
                                        <p:cTn id="7" dur="500" fill="hold"/>
                                        <p:tgtEl>
                                          <p:spTgt spid="388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88098">
                                            <p:txEl>
                                              <p:pRg st="1" end="1"/>
                                            </p:txEl>
                                          </p:spTgt>
                                        </p:tgtEl>
                                        <p:attrNameLst>
                                          <p:attrName>style.visibility</p:attrName>
                                        </p:attrNameLst>
                                      </p:cBhvr>
                                      <p:to>
                                        <p:strVal val="visible"/>
                                      </p:to>
                                    </p:set>
                                    <p:anim calcmode="lin" valueType="num">
                                      <p:cBhvr additive="base">
                                        <p:cTn id="12" dur="500" fill="hold"/>
                                        <p:tgtEl>
                                          <p:spTgt spid="38809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8809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8098">
                                            <p:txEl>
                                              <p:pRg st="2" end="2"/>
                                            </p:txEl>
                                          </p:spTgt>
                                        </p:tgtEl>
                                        <p:attrNameLst>
                                          <p:attrName>style.visibility</p:attrName>
                                        </p:attrNameLst>
                                      </p:cBhvr>
                                      <p:to>
                                        <p:strVal val="visible"/>
                                      </p:to>
                                    </p:set>
                                    <p:anim calcmode="lin" valueType="num">
                                      <p:cBhvr additive="base">
                                        <p:cTn id="17" dur="500" fill="hold"/>
                                        <p:tgtEl>
                                          <p:spTgt spid="38809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809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build="p" advAuto="100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p:cNvSpPr>
          <p:nvPr>
            <p:ph idx="1"/>
          </p:nvPr>
        </p:nvSpPr>
        <p:spPr>
          <a:xfrm>
            <a:off x="839416" y="981076"/>
            <a:ext cx="10657184" cy="5400675"/>
          </a:xfrm>
          <a:ln/>
        </p:spPr>
        <p:txBody>
          <a:bodyPr vert="horz" wrap="square" lIns="91440" tIns="45720" rIns="91440" bIns="45720" anchor="t"/>
          <a:lstStyle/>
          <a:p>
            <a:pPr eaLnBrk="1" hangingPunct="1">
              <a:lnSpc>
                <a:spcPct val="140000"/>
              </a:lnSpc>
              <a:buSzPct val="60000"/>
              <a:buBlip>
                <a:blip r:embed="rId3"/>
              </a:buBlip>
            </a:pPr>
            <a:r>
              <a:rPr lang="en-US" altLang="zh-CN" sz="3200" b="1" dirty="0" smtClean="0">
                <a:latin typeface="Times New Roman" panose="02020603050405020304" pitchFamily="18" charset="0"/>
              </a:rPr>
              <a:t>4.5.1  </a:t>
            </a:r>
            <a:r>
              <a:rPr lang="zh-CN" altLang="en-US" sz="3200" b="1" dirty="0">
                <a:latin typeface="Times New Roman" panose="02020603050405020304" pitchFamily="18" charset="0"/>
              </a:rPr>
              <a:t>概率分配函数 </a:t>
            </a:r>
          </a:p>
          <a:p>
            <a:pPr eaLnBrk="1" hangingPunct="1">
              <a:lnSpc>
                <a:spcPct val="140000"/>
              </a:lnSpc>
              <a:buSzPct val="60000"/>
              <a:buBlip>
                <a:blip r:embed="rId3"/>
              </a:buBlip>
            </a:pPr>
            <a:r>
              <a:rPr lang="en-US" altLang="zh-CN" sz="3200" b="1" dirty="0" smtClean="0">
                <a:latin typeface="Times New Roman" panose="02020603050405020304" pitchFamily="18" charset="0"/>
              </a:rPr>
              <a:t>4.5.2  </a:t>
            </a:r>
            <a:r>
              <a:rPr lang="zh-CN" altLang="en-US" sz="3200" b="1" dirty="0">
                <a:latin typeface="Times New Roman" panose="02020603050405020304" pitchFamily="18" charset="0"/>
              </a:rPr>
              <a:t>信任函数 </a:t>
            </a:r>
          </a:p>
          <a:p>
            <a:pPr eaLnBrk="1" hangingPunct="1">
              <a:lnSpc>
                <a:spcPct val="140000"/>
              </a:lnSpc>
              <a:buSzPct val="60000"/>
              <a:buBlip>
                <a:blip r:embed="rId3"/>
              </a:buBlip>
            </a:pPr>
            <a:r>
              <a:rPr lang="en-US" altLang="zh-CN" sz="3200" b="1" dirty="0" smtClean="0">
                <a:latin typeface="Times New Roman" panose="02020603050405020304" pitchFamily="18" charset="0"/>
              </a:rPr>
              <a:t>4.5.3  </a:t>
            </a:r>
            <a:r>
              <a:rPr lang="zh-CN" altLang="en-US" sz="3200" b="1" dirty="0">
                <a:latin typeface="Times New Roman" panose="02020603050405020304" pitchFamily="18" charset="0"/>
              </a:rPr>
              <a:t>似然函数 </a:t>
            </a:r>
          </a:p>
          <a:p>
            <a:pPr eaLnBrk="1" hangingPunct="1">
              <a:lnSpc>
                <a:spcPct val="140000"/>
              </a:lnSpc>
              <a:buSzPct val="60000"/>
              <a:buBlip>
                <a:blip r:embed="rId3"/>
              </a:buBlip>
            </a:pPr>
            <a:r>
              <a:rPr lang="en-US" altLang="zh-CN" sz="3200" b="1" dirty="0" smtClean="0">
                <a:latin typeface="Times New Roman" panose="02020603050405020304" pitchFamily="18" charset="0"/>
              </a:rPr>
              <a:t>4.5.4 </a:t>
            </a:r>
            <a:r>
              <a:rPr lang="zh-CN" altLang="en-US" sz="3200" b="1" dirty="0">
                <a:latin typeface="Times New Roman" panose="02020603050405020304" pitchFamily="18" charset="0"/>
              </a:rPr>
              <a:t>概率分配函数的正交和（证据的组合）</a:t>
            </a:r>
          </a:p>
          <a:p>
            <a:pPr eaLnBrk="1" hangingPunct="1">
              <a:lnSpc>
                <a:spcPct val="140000"/>
              </a:lnSpc>
              <a:buSzPct val="60000"/>
              <a:buBlip>
                <a:blip r:embed="rId3"/>
              </a:buBlip>
            </a:pPr>
            <a:r>
              <a:rPr lang="en-US" altLang="zh-CN" sz="3200" b="1" dirty="0" smtClean="0">
                <a:latin typeface="Times New Roman" panose="02020603050405020304" pitchFamily="18" charset="0"/>
              </a:rPr>
              <a:t>4.5.5  </a:t>
            </a:r>
            <a:r>
              <a:rPr lang="zh-CN" altLang="en-US" sz="3200" b="1" dirty="0">
                <a:latin typeface="Times New Roman" panose="02020603050405020304" pitchFamily="18" charset="0"/>
              </a:rPr>
              <a:t>基于证据理论的不确定性推理</a:t>
            </a:r>
          </a:p>
        </p:txBody>
      </p:sp>
      <p:sp>
        <p:nvSpPr>
          <p:cNvPr id="655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38</a:t>
            </a:fld>
            <a:endParaRPr lang="ja-JP" altLang="en-US" dirty="0">
              <a:solidFill>
                <a:srgbClr val="A50021"/>
              </a:solidFill>
              <a:ea typeface="MS PGothic" panose="020B0600070205080204" pitchFamily="34" charset="-128"/>
            </a:endParaRPr>
          </a:p>
        </p:txBody>
      </p:sp>
      <p:sp>
        <p:nvSpPr>
          <p:cNvPr id="6" name="Rectangle 2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 </a:t>
            </a:r>
            <a:r>
              <a:rPr lang="zh-CN" altLang="en-US" sz="3600" dirty="0">
                <a:solidFill>
                  <a:schemeClr val="bg1"/>
                </a:solidFill>
                <a:latin typeface="Times New Roman" panose="02020603050405020304" pitchFamily="18" charset="0"/>
                <a:ea typeface="黑体" panose="02010609060101010101" pitchFamily="2" charset="-122"/>
              </a:rPr>
              <a:t>证据理论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 calcmode="lin" valueType="num">
                                      <p:cBhvr additive="base">
                                        <p:cTn id="12" dur="500" fill="hold"/>
                                        <p:tgtEl>
                                          <p:spTgt spid="36249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249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 calcmode="lin" valueType="num">
                                      <p:cBhvr additive="base">
                                        <p:cTn id="17" dur="500" fill="hold"/>
                                        <p:tgtEl>
                                          <p:spTgt spid="3624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249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 calcmode="lin" valueType="num">
                                      <p:cBhvr additive="base">
                                        <p:cTn id="22" dur="500" fill="hold"/>
                                        <p:tgtEl>
                                          <p:spTgt spid="36249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6249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62499">
                                            <p:txEl>
                                              <p:pRg st="4" end="4"/>
                                            </p:txEl>
                                          </p:spTgt>
                                        </p:tgtEl>
                                        <p:attrNameLst>
                                          <p:attrName>style.visibility</p:attrName>
                                        </p:attrNameLst>
                                      </p:cBhvr>
                                      <p:to>
                                        <p:strVal val="visible"/>
                                      </p:to>
                                    </p:set>
                                    <p:anim calcmode="lin" valueType="num">
                                      <p:cBhvr additive="base">
                                        <p:cTn id="27" dur="500" fill="hold"/>
                                        <p:tgtEl>
                                          <p:spTgt spid="3624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624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dvAuto="100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Grp="1"/>
          </p:cNvSpPr>
          <p:nvPr>
            <p:ph idx="1"/>
          </p:nvPr>
        </p:nvSpPr>
        <p:spPr>
          <a:xfrm>
            <a:off x="695400" y="1268760"/>
            <a:ext cx="10801200" cy="4351338"/>
          </a:xfrm>
          <a:ln/>
        </p:spPr>
        <p:txBody>
          <a:bodyPr vert="horz" wrap="square" lIns="91440" tIns="45720" rIns="91440" bIns="45720" anchor="t"/>
          <a:lstStyle/>
          <a:p>
            <a:pPr marL="0" indent="0">
              <a:spcBef>
                <a:spcPct val="50000"/>
              </a:spcBef>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设 </a:t>
            </a:r>
            <a:r>
              <a:rPr lang="en-US" altLang="zh-CN" sz="2600" b="1" i="1" dirty="0">
                <a:latin typeface="Times New Roman" panose="02020603050405020304" pitchFamily="18" charset="0"/>
                <a:cs typeface="Times New Roman" panose="02020603050405020304" pitchFamily="18" charset="0"/>
              </a:rPr>
              <a:t>D </a:t>
            </a:r>
            <a:r>
              <a:rPr lang="zh-CN" altLang="en-US" sz="2600" b="1" dirty="0">
                <a:latin typeface="Times New Roman" panose="02020603050405020304" pitchFamily="18" charset="0"/>
              </a:rPr>
              <a:t>是变量 </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所有可能取值的集合，且 </a:t>
            </a:r>
            <a:r>
              <a:rPr lang="en-US" altLang="zh-CN" sz="2600" b="1" i="1" dirty="0">
                <a:latin typeface="Times New Roman" panose="02020603050405020304" pitchFamily="18" charset="0"/>
                <a:cs typeface="Times New Roman" panose="02020603050405020304" pitchFamily="18" charset="0"/>
              </a:rPr>
              <a:t>D </a:t>
            </a:r>
            <a:r>
              <a:rPr lang="zh-CN" altLang="en-US" sz="2600" b="1" dirty="0">
                <a:latin typeface="Times New Roman" panose="02020603050405020304" pitchFamily="18" charset="0"/>
              </a:rPr>
              <a:t>中的元素是互斥的，在任一时刻 </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都取且只能取 </a:t>
            </a:r>
            <a:r>
              <a:rPr lang="en-US" altLang="zh-CN" sz="2600" b="1" i="1" dirty="0">
                <a:latin typeface="Times New Roman" panose="02020603050405020304" pitchFamily="18" charset="0"/>
                <a:cs typeface="Times New Roman" panose="02020603050405020304" pitchFamily="18" charset="0"/>
              </a:rPr>
              <a:t>D </a:t>
            </a:r>
            <a:r>
              <a:rPr lang="zh-CN" altLang="en-US" sz="2600" b="1" dirty="0">
                <a:latin typeface="Times New Roman" panose="02020603050405020304" pitchFamily="18" charset="0"/>
              </a:rPr>
              <a:t>中的某一个元素为值，则称 </a:t>
            </a:r>
            <a:r>
              <a:rPr lang="en-US" altLang="zh-CN" sz="2600" b="1" i="1" dirty="0">
                <a:latin typeface="Times New Roman" panose="02020603050405020304" pitchFamily="18" charset="0"/>
                <a:cs typeface="Times New Roman" panose="02020603050405020304" pitchFamily="18" charset="0"/>
              </a:rPr>
              <a:t>D </a:t>
            </a:r>
            <a:r>
              <a:rPr lang="zh-CN" altLang="en-US" sz="2600" b="1" dirty="0">
                <a:latin typeface="Times New Roman" panose="02020603050405020304" pitchFamily="18" charset="0"/>
              </a:rPr>
              <a:t>为 </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的</a:t>
            </a:r>
            <a:r>
              <a:rPr lang="zh-CN" altLang="en-US" sz="2600" b="1" dirty="0">
                <a:solidFill>
                  <a:schemeClr val="accent2"/>
                </a:solidFill>
                <a:latin typeface="Times New Roman" panose="02020603050405020304" pitchFamily="18" charset="0"/>
              </a:rPr>
              <a:t>样本空间</a:t>
            </a:r>
            <a:r>
              <a:rPr lang="zh-CN" altLang="en-US" sz="2600" b="1" dirty="0">
                <a:latin typeface="Times New Roman" panose="02020603050405020304" pitchFamily="18" charset="0"/>
              </a:rPr>
              <a:t>。</a:t>
            </a:r>
          </a:p>
          <a:p>
            <a:pPr marL="0" indent="0">
              <a:spcBef>
                <a:spcPct val="50000"/>
              </a:spcBef>
            </a:pPr>
            <a:r>
              <a:rPr lang="zh-CN" altLang="en-US" sz="2600" b="1" dirty="0">
                <a:latin typeface="Times New Roman" panose="02020603050405020304" pitchFamily="18" charset="0"/>
              </a:rPr>
              <a:t> 在证据理论中，</a:t>
            </a:r>
            <a:r>
              <a:rPr lang="en-US" altLang="zh-CN" sz="2600" b="1" i="1" dirty="0">
                <a:latin typeface="Times New Roman" panose="02020603050405020304" pitchFamily="18" charset="0"/>
              </a:rPr>
              <a:t>D </a:t>
            </a:r>
            <a:r>
              <a:rPr lang="zh-CN" altLang="en-US" sz="2600" b="1" dirty="0">
                <a:latin typeface="Times New Roman" panose="02020603050405020304" pitchFamily="18" charset="0"/>
              </a:rPr>
              <a:t>的任何一个子集 </a:t>
            </a:r>
            <a:r>
              <a:rPr lang="en-US" altLang="zh-CN" sz="2600" b="1" i="1" dirty="0">
                <a:latin typeface="Times New Roman" panose="02020603050405020304" pitchFamily="18" charset="0"/>
              </a:rPr>
              <a:t>A </a:t>
            </a:r>
            <a:r>
              <a:rPr lang="zh-CN" altLang="en-US" sz="2600" b="1" dirty="0">
                <a:latin typeface="Times New Roman" panose="02020603050405020304" pitchFamily="18" charset="0"/>
              </a:rPr>
              <a:t>都对应于一个关于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的命题，称该命题为“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的值是在 </a:t>
            </a:r>
            <a:r>
              <a:rPr lang="en-US" altLang="zh-CN" sz="2600" b="1" i="1" dirty="0">
                <a:latin typeface="Times New Roman" panose="02020603050405020304" pitchFamily="18" charset="0"/>
              </a:rPr>
              <a:t>A </a:t>
            </a:r>
            <a:r>
              <a:rPr lang="zh-CN" altLang="en-US" sz="2600" b="1" dirty="0">
                <a:latin typeface="Times New Roman" panose="02020603050405020304" pitchFamily="18" charset="0"/>
              </a:rPr>
              <a:t>中”。  </a:t>
            </a:r>
          </a:p>
          <a:p>
            <a:pPr marL="0" indent="0">
              <a:spcBef>
                <a:spcPct val="50000"/>
              </a:spcBef>
            </a:pPr>
            <a:r>
              <a:rPr lang="zh-CN" altLang="en-US" sz="2600" b="1" i="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设 </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：所看到的颜色，</a:t>
            </a:r>
            <a:r>
              <a:rPr lang="en-US" altLang="zh-CN" sz="2600" b="1" i="1" dirty="0">
                <a:latin typeface="Times New Roman" panose="02020603050405020304" pitchFamily="18" charset="0"/>
                <a:cs typeface="Times New Roman" panose="02020603050405020304" pitchFamily="18" charset="0"/>
              </a:rPr>
              <a:t>D</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红，黄，蓝</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a:t>
            </a:r>
          </a:p>
          <a:p>
            <a:pPr marL="0" indent="0">
              <a:spcBef>
                <a:spcPct val="50000"/>
              </a:spcBef>
              <a:buNone/>
            </a:pPr>
            <a:r>
              <a:rPr lang="zh-CN" altLang="en-US" sz="2600" b="1" dirty="0">
                <a:latin typeface="Times New Roman" panose="02020603050405020304" pitchFamily="18" charset="0"/>
              </a:rPr>
              <a:t> 则 </a:t>
            </a:r>
            <a:r>
              <a:rPr lang="en-US" altLang="zh-CN" sz="2600" b="1" i="1" dirty="0">
                <a:latin typeface="Times New Roman" panose="02020603050405020304" pitchFamily="18" charset="0"/>
                <a:cs typeface="Times New Roman" panose="02020603050405020304" pitchFamily="18" charset="0"/>
              </a:rPr>
              <a:t>A</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红</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是红色”；</a:t>
            </a:r>
          </a:p>
          <a:p>
            <a:pPr marL="0" indent="0">
              <a:spcBef>
                <a:spcPct val="50000"/>
              </a:spcBef>
              <a:buNone/>
            </a:pPr>
            <a:r>
              <a:rPr lang="zh-CN" altLang="en-US" sz="2600" b="1" dirty="0">
                <a:latin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A</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红，蓝</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 </a:t>
            </a:r>
            <a:r>
              <a:rPr lang="zh-CN" altLang="en-US" sz="2600" b="1" dirty="0">
                <a:latin typeface="Times New Roman" panose="02020603050405020304" pitchFamily="18" charset="0"/>
              </a:rPr>
              <a:t>或者是红色，或者是蓝色”。</a:t>
            </a:r>
          </a:p>
        </p:txBody>
      </p:sp>
      <p:sp>
        <p:nvSpPr>
          <p:cNvPr id="665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39</a:t>
            </a:fld>
            <a:endParaRPr lang="ja-JP" altLang="en-US" dirty="0">
              <a:solidFill>
                <a:srgbClr val="A50021"/>
              </a:solidFill>
              <a:ea typeface="MS PGothic" panose="020B0600070205080204" pitchFamily="34" charset="-128"/>
            </a:endParaRPr>
          </a:p>
        </p:txBody>
      </p:sp>
      <p:sp>
        <p:nvSpPr>
          <p:cNvPr id="5" name="Rectangle 27"/>
          <p:cNvSpPr/>
          <p:nvPr/>
        </p:nvSpPr>
        <p:spPr>
          <a:xfrm>
            <a:off x="0" y="1"/>
            <a:ext cx="12192000" cy="692696"/>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4.5.1 </a:t>
            </a:r>
            <a:r>
              <a:rPr lang="zh-CN" altLang="en-US" sz="3600" dirty="0">
                <a:solidFill>
                  <a:schemeClr val="bg1"/>
                </a:solidFill>
                <a:latin typeface="Times New Roman" panose="02020603050405020304" pitchFamily="18" charset="0"/>
                <a:ea typeface="黑体" panose="02010609060101010101" pitchFamily="2" charset="-122"/>
              </a:rPr>
              <a:t>概率分配函数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 calcmode="lin" valueType="num">
                                      <p:cBhvr additive="base">
                                        <p:cTn id="7" dur="500" fill="hold"/>
                                        <p:tgtEl>
                                          <p:spTgt spid="421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1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1891">
                                            <p:txEl>
                                              <p:pRg st="1" end="1"/>
                                            </p:txEl>
                                          </p:spTgt>
                                        </p:tgtEl>
                                        <p:attrNameLst>
                                          <p:attrName>style.visibility</p:attrName>
                                        </p:attrNameLst>
                                      </p:cBhvr>
                                      <p:to>
                                        <p:strVal val="visible"/>
                                      </p:to>
                                    </p:set>
                                    <p:anim calcmode="lin" valueType="num">
                                      <p:cBhvr additive="base">
                                        <p:cTn id="13" dur="500" fill="hold"/>
                                        <p:tgtEl>
                                          <p:spTgt spid="421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1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1891">
                                            <p:txEl>
                                              <p:pRg st="2" end="2"/>
                                            </p:txEl>
                                          </p:spTgt>
                                        </p:tgtEl>
                                        <p:attrNameLst>
                                          <p:attrName>style.visibility</p:attrName>
                                        </p:attrNameLst>
                                      </p:cBhvr>
                                      <p:to>
                                        <p:strVal val="visible"/>
                                      </p:to>
                                    </p:set>
                                    <p:anim calcmode="lin" valueType="num">
                                      <p:cBhvr additive="base">
                                        <p:cTn id="19" dur="500" fill="hold"/>
                                        <p:tgtEl>
                                          <p:spTgt spid="421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1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1891">
                                            <p:txEl>
                                              <p:pRg st="3" end="3"/>
                                            </p:txEl>
                                          </p:spTgt>
                                        </p:tgtEl>
                                        <p:attrNameLst>
                                          <p:attrName>style.visibility</p:attrName>
                                        </p:attrNameLst>
                                      </p:cBhvr>
                                      <p:to>
                                        <p:strVal val="visible"/>
                                      </p:to>
                                    </p:set>
                                    <p:anim calcmode="lin" valueType="num">
                                      <p:cBhvr additive="base">
                                        <p:cTn id="25" dur="500" fill="hold"/>
                                        <p:tgtEl>
                                          <p:spTgt spid="421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1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1891">
                                            <p:txEl>
                                              <p:pRg st="4" end="4"/>
                                            </p:txEl>
                                          </p:spTgt>
                                        </p:tgtEl>
                                        <p:attrNameLst>
                                          <p:attrName>style.visibility</p:attrName>
                                        </p:attrNameLst>
                                      </p:cBhvr>
                                      <p:to>
                                        <p:strVal val="visible"/>
                                      </p:to>
                                    </p:set>
                                    <p:anim calcmode="lin" valueType="num">
                                      <p:cBhvr additive="base">
                                        <p:cTn id="31" dur="500" fill="hold"/>
                                        <p:tgtEl>
                                          <p:spTgt spid="421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18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p:cNvSpPr>
          <p:nvPr>
            <p:ph idx="1"/>
          </p:nvPr>
        </p:nvSpPr>
        <p:spPr>
          <a:xfrm>
            <a:off x="1271464" y="1628800"/>
            <a:ext cx="8353425" cy="4176116"/>
          </a:xfrm>
          <a:ln/>
        </p:spPr>
        <p:txBody>
          <a:bodyPr vert="horz" wrap="square" lIns="91440" tIns="45720" rIns="91440" bIns="45720" anchor="t">
            <a:normAutofit lnSpcReduction="10000"/>
          </a:bodyPr>
          <a:lstStyle/>
          <a:p>
            <a:pPr eaLnBrk="1" hangingPunct="1">
              <a:lnSpc>
                <a:spcPct val="14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4.1  </a:t>
            </a:r>
            <a:r>
              <a:rPr lang="zh-CN" altLang="en-US" b="1" dirty="0">
                <a:solidFill>
                  <a:srgbClr val="0000FF"/>
                </a:solidFill>
                <a:latin typeface="Times New Roman" panose="02020603050405020304" pitchFamily="18" charset="0"/>
              </a:rPr>
              <a:t>不确定性推理中的基本问题</a:t>
            </a:r>
            <a:r>
              <a:rPr lang="zh-CN" altLang="en-US" b="1" dirty="0">
                <a:latin typeface="Times New Roman" panose="02020603050405020304" pitchFamily="18" charset="0"/>
              </a:rPr>
              <a:t> </a:t>
            </a:r>
          </a:p>
          <a:p>
            <a:pPr>
              <a:lnSpc>
                <a:spcPct val="14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概率方法</a:t>
            </a:r>
          </a:p>
          <a:p>
            <a:pPr>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主观</a:t>
            </a:r>
            <a:r>
              <a:rPr lang="en-US" altLang="zh-CN" b="1" dirty="0">
                <a:latin typeface="Times New Roman" panose="02020603050405020304" pitchFamily="18" charset="0"/>
              </a:rPr>
              <a:t>Bayes</a:t>
            </a:r>
            <a:r>
              <a:rPr lang="zh-CN" altLang="en-US" b="1" dirty="0">
                <a:latin typeface="Times New Roman" panose="02020603050405020304" pitchFamily="18" charset="0"/>
              </a:rPr>
              <a:t>方法</a:t>
            </a:r>
            <a:endParaRPr lang="en-US" altLang="zh-CN" b="1" dirty="0">
              <a:latin typeface="Times New Roman" panose="02020603050405020304" pitchFamily="18" charset="0"/>
            </a:endParaRPr>
          </a:p>
          <a:p>
            <a:pPr>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可信度方法</a:t>
            </a:r>
          </a:p>
          <a:p>
            <a:pPr>
              <a:lnSpc>
                <a:spcPct val="14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证据理论</a:t>
            </a:r>
          </a:p>
          <a:p>
            <a:pPr>
              <a:lnSpc>
                <a:spcPct val="140000"/>
              </a:lnSpc>
            </a:pPr>
            <a:r>
              <a:rPr lang="en-US" altLang="zh-CN" b="1" dirty="0">
                <a:latin typeface="Times New Roman" panose="02020603050405020304" pitchFamily="18" charset="0"/>
              </a:rPr>
              <a:t>4.6  </a:t>
            </a:r>
            <a:r>
              <a:rPr lang="zh-CN" altLang="en-US" b="1" dirty="0">
                <a:latin typeface="Times New Roman" panose="02020603050405020304" pitchFamily="18" charset="0"/>
              </a:rPr>
              <a:t>模糊推理方法 </a:t>
            </a:r>
          </a:p>
        </p:txBody>
      </p:sp>
      <p:sp>
        <p:nvSpPr>
          <p:cNvPr id="512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a:t>
            </a:fld>
            <a:endParaRPr lang="ja-JP" altLang="en-US" dirty="0">
              <a:solidFill>
                <a:srgbClr val="A50021"/>
              </a:solidFill>
              <a:ea typeface="MS PGothic" panose="020B0600070205080204" pitchFamily="34" charset="-128"/>
            </a:endParaRPr>
          </a:p>
        </p:txBody>
      </p:sp>
      <p:sp>
        <p:nvSpPr>
          <p:cNvPr id="6" name="Rectangle 4"/>
          <p:cNvSpPr/>
          <p:nvPr/>
        </p:nvSpPr>
        <p:spPr>
          <a:xfrm>
            <a:off x="26154" y="1"/>
            <a:ext cx="12192000" cy="620688"/>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40</a:t>
            </a:fld>
            <a:endParaRPr lang="ja-JP" altLang="en-US" dirty="0">
              <a:solidFill>
                <a:srgbClr val="A50021"/>
              </a:solidFill>
              <a:ea typeface="MS PGothic" panose="020B0600070205080204" pitchFamily="34" charset="-128"/>
            </a:endParaRPr>
          </a:p>
        </p:txBody>
      </p:sp>
      <p:sp>
        <p:nvSpPr>
          <p:cNvPr id="11273" name="Rectangle 5"/>
          <p:cNvSpPr>
            <a:spLocks noGrp="1"/>
          </p:cNvSpPr>
          <p:nvPr>
            <p:ph type="subTitle" idx="4294967295"/>
          </p:nvPr>
        </p:nvSpPr>
        <p:spPr>
          <a:xfrm>
            <a:off x="839416" y="878682"/>
            <a:ext cx="10873208" cy="1682750"/>
          </a:xfrm>
          <a:ln/>
        </p:spPr>
        <p:txBody>
          <a:bodyPr vert="horz" wrap="square" lIns="91440" tIns="45720" rIns="91440" bIns="45720" anchor="t">
            <a:normAutofit/>
          </a:bodyPr>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just" eaLnBrk="1" hangingPunct="1">
              <a:lnSpc>
                <a:spcPct val="130000"/>
              </a:lnSpc>
              <a:buFont typeface="Wingdings" panose="05000000000000000000" pitchFamily="2" charset="2"/>
              <a:buChar char="§"/>
            </a:pPr>
            <a:r>
              <a:rPr lang="en-US" altLang="zh-CN" sz="2800" dirty="0">
                <a:latin typeface="Times New Roman" panose="02020603050405020304" pitchFamily="18" charset="0"/>
              </a:rPr>
              <a:t> </a:t>
            </a:r>
            <a:r>
              <a:rPr lang="zh-CN" altLang="en-US" sz="2800" dirty="0">
                <a:latin typeface="Times New Roman" panose="02020603050405020304" pitchFamily="18" charset="0"/>
              </a:rPr>
              <a:t>设</a:t>
            </a:r>
            <a:r>
              <a:rPr lang="en-US" altLang="zh-CN" sz="2800" i="1" dirty="0">
                <a:latin typeface="Times New Roman" panose="02020603050405020304" pitchFamily="18" charset="0"/>
              </a:rPr>
              <a:t>D</a:t>
            </a:r>
            <a:r>
              <a:rPr lang="zh-CN" altLang="en-US" sz="2800" dirty="0">
                <a:latin typeface="Times New Roman" panose="02020603050405020304" pitchFamily="18" charset="0"/>
              </a:rPr>
              <a:t>为样本空间，领域内的命题都用</a:t>
            </a:r>
            <a:r>
              <a:rPr lang="en-US" altLang="zh-CN" sz="2800" i="1" dirty="0">
                <a:latin typeface="Times New Roman" panose="02020603050405020304" pitchFamily="18" charset="0"/>
              </a:rPr>
              <a:t>D</a:t>
            </a:r>
            <a:r>
              <a:rPr lang="zh-CN" altLang="en-US" sz="2800" dirty="0">
                <a:latin typeface="Times New Roman" panose="02020603050405020304" pitchFamily="18" charset="0"/>
              </a:rPr>
              <a:t>的子集表示，则</a:t>
            </a:r>
            <a:r>
              <a:rPr lang="zh-CN" altLang="en-US" sz="2800" dirty="0">
                <a:solidFill>
                  <a:schemeClr val="accent2"/>
                </a:solidFill>
                <a:latin typeface="Times New Roman" panose="02020603050405020304" pitchFamily="18" charset="0"/>
              </a:rPr>
              <a:t>概率分配函数</a:t>
            </a:r>
            <a:r>
              <a:rPr lang="zh-CN" altLang="en-US" sz="2800" dirty="0">
                <a:latin typeface="Times New Roman" panose="02020603050405020304" pitchFamily="18" charset="0"/>
              </a:rPr>
              <a:t>（</a:t>
            </a:r>
            <a:r>
              <a:rPr lang="en-US" altLang="zh-CN" sz="2800" dirty="0">
                <a:latin typeface="Times New Roman" panose="02020603050405020304" pitchFamily="18" charset="0"/>
              </a:rPr>
              <a:t>basic probability assignment function</a:t>
            </a:r>
            <a:r>
              <a:rPr lang="zh-CN" altLang="en-US" sz="2800" dirty="0">
                <a:latin typeface="Times New Roman" panose="02020603050405020304" pitchFamily="18" charset="0"/>
              </a:rPr>
              <a:t>）定义如下：</a:t>
            </a:r>
          </a:p>
        </p:txBody>
      </p:sp>
      <p:sp>
        <p:nvSpPr>
          <p:cNvPr id="11274" name="Rectangle 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5"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6"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7"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8"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9" name="Rectangle 15"/>
          <p:cNvSpPr/>
          <p:nvPr/>
        </p:nvSpPr>
        <p:spPr>
          <a:xfrm>
            <a:off x="911424" y="2727326"/>
            <a:ext cx="10801200" cy="3323987"/>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50000"/>
              </a:spcBef>
              <a:buClr>
                <a:schemeClr val="accent2"/>
              </a:buClr>
              <a:buFont typeface="Wingdings" panose="05000000000000000000" pitchFamily="2" charset="2"/>
              <a:buNone/>
            </a:pPr>
            <a:r>
              <a:rPr lang="zh-CN" altLang="en-US" sz="2800" b="1" dirty="0">
                <a:solidFill>
                  <a:schemeClr val="accent2"/>
                </a:solidFill>
                <a:latin typeface="Times New Roman" panose="02020603050405020304" pitchFamily="18" charset="0"/>
              </a:rPr>
              <a:t>定义</a:t>
            </a:r>
            <a:r>
              <a:rPr lang="en-US" altLang="zh-CN" sz="2800" b="1" dirty="0">
                <a:solidFill>
                  <a:schemeClr val="accent2"/>
                </a:solidFill>
                <a:latin typeface="Times New Roman" panose="02020603050405020304" pitchFamily="18" charset="0"/>
              </a:rPr>
              <a:t>4.1</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设函数 </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            </a:t>
            </a:r>
            <a:r>
              <a:rPr lang="zh-CN" altLang="en-US" sz="2800" b="1" dirty="0">
                <a:solidFill>
                  <a:schemeClr val="accent2"/>
                </a:solidFill>
                <a:latin typeface="Times New Roman" panose="02020603050405020304" pitchFamily="18" charset="0"/>
              </a:rPr>
              <a:t>（对任何一个属于</a:t>
            </a:r>
            <a:r>
              <a:rPr lang="en-US" altLang="zh-CN" sz="2800" b="1" i="1" dirty="0">
                <a:solidFill>
                  <a:schemeClr val="accent2"/>
                </a:solidFill>
                <a:latin typeface="Times New Roman" panose="02020603050405020304" pitchFamily="18" charset="0"/>
              </a:rPr>
              <a:t>D</a:t>
            </a:r>
            <a:r>
              <a:rPr lang="zh-CN" altLang="en-US" sz="2800" b="1" dirty="0">
                <a:solidFill>
                  <a:schemeClr val="accent2"/>
                </a:solidFill>
                <a:latin typeface="Times New Roman" panose="02020603050405020304" pitchFamily="18" charset="0"/>
              </a:rPr>
              <a:t>的子集</a:t>
            </a:r>
            <a:r>
              <a:rPr lang="en-US" altLang="zh-CN" sz="2800" b="1" i="1" dirty="0">
                <a:solidFill>
                  <a:schemeClr val="accent2"/>
                </a:solidFill>
                <a:latin typeface="Times New Roman" panose="02020603050405020304" pitchFamily="18" charset="0"/>
              </a:rPr>
              <a:t>A</a:t>
            </a:r>
            <a:r>
              <a:rPr lang="zh-CN" altLang="en-US" sz="2800" b="1" dirty="0">
                <a:solidFill>
                  <a:schemeClr val="accent2"/>
                </a:solidFill>
                <a:latin typeface="Times New Roman" panose="02020603050405020304" pitchFamily="18" charset="0"/>
              </a:rPr>
              <a:t>，命它对应一个数</a:t>
            </a:r>
            <a:r>
              <a:rPr lang="en-US" altLang="zh-CN" sz="2800" b="1" i="1" dirty="0">
                <a:solidFill>
                  <a:schemeClr val="accent2"/>
                </a:solidFill>
                <a:latin typeface="Times New Roman" panose="02020603050405020304" pitchFamily="18" charset="0"/>
              </a:rPr>
              <a:t>M</a:t>
            </a:r>
            <a:r>
              <a:rPr lang="en-US" altLang="zh-CN" sz="2800" b="1" dirty="0">
                <a:solidFill>
                  <a:schemeClr val="accent2"/>
                </a:solidFill>
                <a:latin typeface="Times New Roman" panose="02020603050405020304" pitchFamily="18" charset="0"/>
              </a:rPr>
              <a:t>      [0</a:t>
            </a: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1]</a:t>
            </a:r>
            <a:r>
              <a:rPr lang="zh-CN" altLang="en-US" sz="2800" b="1" dirty="0">
                <a:solidFill>
                  <a:schemeClr val="accent2"/>
                </a:solidFill>
                <a:latin typeface="Times New Roman" panose="02020603050405020304" pitchFamily="18" charset="0"/>
              </a:rPr>
              <a:t>）</a:t>
            </a:r>
            <a:r>
              <a:rPr lang="zh-CN" altLang="en-US" sz="2800" b="1" dirty="0">
                <a:latin typeface="Times New Roman" panose="02020603050405020304" pitchFamily="18" charset="0"/>
              </a:rPr>
              <a:t>  且满足</a:t>
            </a:r>
          </a:p>
          <a:p>
            <a:pPr algn="just">
              <a:lnSpc>
                <a:spcPct val="120000"/>
              </a:lnSpc>
              <a:spcBef>
                <a:spcPct val="50000"/>
              </a:spcBef>
              <a:buClr>
                <a:schemeClr val="accent2"/>
              </a:buClr>
              <a:buFont typeface="Wingdings" panose="05000000000000000000" pitchFamily="2" charset="2"/>
              <a:buNone/>
            </a:pPr>
            <a:endParaRPr lang="zh-CN" altLang="en-US" sz="2800" b="1" dirty="0">
              <a:latin typeface="Times New Roman" panose="02020603050405020304" pitchFamily="18" charset="0"/>
            </a:endParaRPr>
          </a:p>
          <a:p>
            <a:pPr algn="just">
              <a:lnSpc>
                <a:spcPct val="120000"/>
              </a:lnSpc>
              <a:spcBef>
                <a:spcPct val="50000"/>
              </a:spcBef>
              <a:buClr>
                <a:schemeClr val="accent2"/>
              </a:buClr>
              <a:buFont typeface="Wingdings" panose="05000000000000000000" pitchFamily="2" charset="2"/>
              <a:buNone/>
            </a:pPr>
            <a:endParaRPr lang="zh-CN" altLang="en-US" sz="2800" b="1" dirty="0">
              <a:latin typeface="Times New Roman" panose="02020603050405020304" pitchFamily="18" charset="0"/>
            </a:endParaRPr>
          </a:p>
          <a:p>
            <a:pPr algn="just">
              <a:lnSpc>
                <a:spcPct val="120000"/>
              </a:lnSpc>
              <a:spcBef>
                <a:spcPct val="50000"/>
              </a:spcBef>
              <a:buClr>
                <a:schemeClr val="accent2"/>
              </a:buClr>
              <a:buFont typeface="Wingdings" panose="05000000000000000000" pitchFamily="2" charset="2"/>
              <a:buNone/>
            </a:pP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上的基本概率分配函数，</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的基本概率数。</a:t>
            </a:r>
          </a:p>
        </p:txBody>
      </p:sp>
      <p:graphicFrame>
        <p:nvGraphicFramePr>
          <p:cNvPr id="11266" name="Object 6"/>
          <p:cNvGraphicFramePr/>
          <p:nvPr>
            <p:extLst>
              <p:ext uri="{D42A27DB-BD31-4B8C-83A1-F6EECF244321}">
                <p14:modId xmlns:p14="http://schemas.microsoft.com/office/powerpoint/2010/main" val="2439907726"/>
              </p:ext>
            </p:extLst>
          </p:nvPr>
        </p:nvGraphicFramePr>
        <p:xfrm>
          <a:off x="4223792" y="2775745"/>
          <a:ext cx="1344612" cy="538163"/>
        </p:xfrm>
        <a:graphic>
          <a:graphicData uri="http://schemas.openxmlformats.org/presentationml/2006/ole">
            <mc:AlternateContent xmlns:mc="http://schemas.openxmlformats.org/markup-compatibility/2006">
              <mc:Choice xmlns:v="urn:schemas-microsoft-com:vml" Requires="v">
                <p:oleObj spid="_x0000_s13418" r:id="rId3" imgW="723900" imgH="228600" progId="Equation.3">
                  <p:embed/>
                </p:oleObj>
              </mc:Choice>
              <mc:Fallback>
                <p:oleObj r:id="rId3" imgW="723900" imgH="228600" progId="Equation.3">
                  <p:embed/>
                  <p:pic>
                    <p:nvPicPr>
                      <p:cNvPr id="0" name="图片 3076"/>
                      <p:cNvPicPr/>
                      <p:nvPr/>
                    </p:nvPicPr>
                    <p:blipFill>
                      <a:blip r:embed="rId4"/>
                      <a:stretch>
                        <a:fillRect/>
                      </a:stretch>
                    </p:blipFill>
                    <p:spPr>
                      <a:xfrm>
                        <a:off x="4223792" y="2775745"/>
                        <a:ext cx="1344612" cy="538163"/>
                      </a:xfrm>
                      <a:prstGeom prst="rect">
                        <a:avLst/>
                      </a:prstGeom>
                      <a:noFill/>
                      <a:ln w="38100">
                        <a:noFill/>
                        <a:miter/>
                      </a:ln>
                    </p:spPr>
                  </p:pic>
                </p:oleObj>
              </mc:Fallback>
            </mc:AlternateContent>
          </a:graphicData>
        </a:graphic>
      </p:graphicFrame>
      <p:graphicFrame>
        <p:nvGraphicFramePr>
          <p:cNvPr id="11267" name="Object 8"/>
          <p:cNvGraphicFramePr/>
          <p:nvPr/>
        </p:nvGraphicFramePr>
        <p:xfrm>
          <a:off x="5367339" y="3886200"/>
          <a:ext cx="1546225" cy="471488"/>
        </p:xfrm>
        <a:graphic>
          <a:graphicData uri="http://schemas.openxmlformats.org/presentationml/2006/ole">
            <mc:AlternateContent xmlns:mc="http://schemas.openxmlformats.org/markup-compatibility/2006">
              <mc:Choice xmlns:v="urn:schemas-microsoft-com:vml" Requires="v">
                <p:oleObj spid="_x0000_s13419" r:id="rId5" imgW="659765" imgH="203200" progId="Equation.3">
                  <p:embed/>
                </p:oleObj>
              </mc:Choice>
              <mc:Fallback>
                <p:oleObj r:id="rId5" imgW="659765" imgH="203200" progId="Equation.3">
                  <p:embed/>
                  <p:pic>
                    <p:nvPicPr>
                      <p:cNvPr id="0" name="图片 3075"/>
                      <p:cNvPicPr/>
                      <p:nvPr/>
                    </p:nvPicPr>
                    <p:blipFill>
                      <a:blip r:embed="rId6"/>
                      <a:stretch>
                        <a:fillRect/>
                      </a:stretch>
                    </p:blipFill>
                    <p:spPr>
                      <a:xfrm>
                        <a:off x="5367339" y="3886200"/>
                        <a:ext cx="1546225" cy="471488"/>
                      </a:xfrm>
                      <a:prstGeom prst="rect">
                        <a:avLst/>
                      </a:prstGeom>
                      <a:noFill/>
                      <a:ln w="38100">
                        <a:noFill/>
                        <a:miter/>
                      </a:ln>
                    </p:spPr>
                  </p:pic>
                </p:oleObj>
              </mc:Fallback>
            </mc:AlternateContent>
          </a:graphicData>
        </a:graphic>
      </p:graphicFrame>
      <p:graphicFrame>
        <p:nvGraphicFramePr>
          <p:cNvPr id="11268" name="Object 10"/>
          <p:cNvGraphicFramePr/>
          <p:nvPr/>
        </p:nvGraphicFramePr>
        <p:xfrm>
          <a:off x="5257800" y="4572001"/>
          <a:ext cx="1822450" cy="746125"/>
        </p:xfrm>
        <a:graphic>
          <a:graphicData uri="http://schemas.openxmlformats.org/presentationml/2006/ole">
            <mc:AlternateContent xmlns:mc="http://schemas.openxmlformats.org/markup-compatibility/2006">
              <mc:Choice xmlns:v="urn:schemas-microsoft-com:vml" Requires="v">
                <p:oleObj spid="_x0000_s13420" r:id="rId7" imgW="799465" imgH="368300" progId="Equation.3">
                  <p:embed/>
                </p:oleObj>
              </mc:Choice>
              <mc:Fallback>
                <p:oleObj r:id="rId7" imgW="799465" imgH="368300" progId="Equation.3">
                  <p:embed/>
                  <p:pic>
                    <p:nvPicPr>
                      <p:cNvPr id="0" name="图片 3148"/>
                      <p:cNvPicPr/>
                      <p:nvPr/>
                    </p:nvPicPr>
                    <p:blipFill>
                      <a:blip r:embed="rId8"/>
                      <a:stretch>
                        <a:fillRect/>
                      </a:stretch>
                    </p:blipFill>
                    <p:spPr>
                      <a:xfrm>
                        <a:off x="5257800" y="4572001"/>
                        <a:ext cx="1822450" cy="746125"/>
                      </a:xfrm>
                      <a:prstGeom prst="rect">
                        <a:avLst/>
                      </a:prstGeom>
                      <a:noFill/>
                      <a:ln w="38100">
                        <a:noFill/>
                        <a:miter/>
                      </a:ln>
                    </p:spPr>
                  </p:pic>
                </p:oleObj>
              </mc:Fallback>
            </mc:AlternateContent>
          </a:graphicData>
        </a:graphic>
      </p:graphicFrame>
      <p:graphicFrame>
        <p:nvGraphicFramePr>
          <p:cNvPr id="11269" name="Object 14"/>
          <p:cNvGraphicFramePr/>
          <p:nvPr>
            <p:extLst>
              <p:ext uri="{D42A27DB-BD31-4B8C-83A1-F6EECF244321}">
                <p14:modId xmlns:p14="http://schemas.microsoft.com/office/powerpoint/2010/main" val="2247073657"/>
              </p:ext>
            </p:extLst>
          </p:nvPr>
        </p:nvGraphicFramePr>
        <p:xfrm>
          <a:off x="1992362" y="5447799"/>
          <a:ext cx="503238" cy="503238"/>
        </p:xfrm>
        <a:graphic>
          <a:graphicData uri="http://schemas.openxmlformats.org/presentationml/2006/ole">
            <mc:AlternateContent xmlns:mc="http://schemas.openxmlformats.org/markup-compatibility/2006">
              <mc:Choice xmlns:v="urn:schemas-microsoft-com:vml" Requires="v">
                <p:oleObj spid="_x0000_s13421" r:id="rId9" imgW="203200" imgH="190500" progId="Equation.3">
                  <p:embed/>
                </p:oleObj>
              </mc:Choice>
              <mc:Fallback>
                <p:oleObj r:id="rId9" imgW="203200" imgH="190500" progId="Equation.3">
                  <p:embed/>
                  <p:pic>
                    <p:nvPicPr>
                      <p:cNvPr id="0" name="图片 3149"/>
                      <p:cNvPicPr/>
                      <p:nvPr/>
                    </p:nvPicPr>
                    <p:blipFill>
                      <a:blip r:embed="rId10"/>
                      <a:stretch>
                        <a:fillRect/>
                      </a:stretch>
                    </p:blipFill>
                    <p:spPr>
                      <a:xfrm>
                        <a:off x="1992362" y="5447799"/>
                        <a:ext cx="503238" cy="503238"/>
                      </a:xfrm>
                      <a:prstGeom prst="rect">
                        <a:avLst/>
                      </a:prstGeom>
                      <a:noFill/>
                      <a:ln w="38100">
                        <a:noFill/>
                        <a:miter/>
                      </a:ln>
                    </p:spPr>
                  </p:pic>
                </p:oleObj>
              </mc:Fallback>
            </mc:AlternateContent>
          </a:graphicData>
        </a:graphic>
      </p:graphicFrame>
      <p:graphicFrame>
        <p:nvGraphicFramePr>
          <p:cNvPr id="11270" name="Object 17"/>
          <p:cNvGraphicFramePr/>
          <p:nvPr>
            <p:extLst>
              <p:ext uri="{D42A27DB-BD31-4B8C-83A1-F6EECF244321}">
                <p14:modId xmlns:p14="http://schemas.microsoft.com/office/powerpoint/2010/main" val="607849977"/>
              </p:ext>
            </p:extLst>
          </p:nvPr>
        </p:nvGraphicFramePr>
        <p:xfrm>
          <a:off x="2495600" y="3429000"/>
          <a:ext cx="314325" cy="334963"/>
        </p:xfrm>
        <a:graphic>
          <a:graphicData uri="http://schemas.openxmlformats.org/presentationml/2006/ole">
            <mc:AlternateContent xmlns:mc="http://schemas.openxmlformats.org/markup-compatibility/2006">
              <mc:Choice xmlns:v="urn:schemas-microsoft-com:vml" Requires="v">
                <p:oleObj spid="_x0000_s13422" r:id="rId11" imgW="127000" imgH="127000" progId="Equation.3">
                  <p:embed/>
                </p:oleObj>
              </mc:Choice>
              <mc:Fallback>
                <p:oleObj r:id="rId11" imgW="127000" imgH="127000" progId="Equation.3">
                  <p:embed/>
                  <p:pic>
                    <p:nvPicPr>
                      <p:cNvPr id="0" name="图片 3147"/>
                      <p:cNvPicPr/>
                      <p:nvPr/>
                    </p:nvPicPr>
                    <p:blipFill>
                      <a:blip r:embed="rId12"/>
                      <a:stretch>
                        <a:fillRect/>
                      </a:stretch>
                    </p:blipFill>
                    <p:spPr>
                      <a:xfrm>
                        <a:off x="2495600" y="3429000"/>
                        <a:ext cx="314325" cy="334963"/>
                      </a:xfrm>
                      <a:prstGeom prst="rect">
                        <a:avLst/>
                      </a:prstGeom>
                      <a:noFill/>
                      <a:ln w="38100">
                        <a:noFill/>
                        <a:miter/>
                      </a:ln>
                    </p:spPr>
                  </p:pic>
                </p:oleObj>
              </mc:Fallback>
            </mc:AlternateContent>
          </a:graphicData>
        </a:graphic>
      </p:graphicFrame>
      <p:sp>
        <p:nvSpPr>
          <p:cNvPr id="17" name="Rectangle 27"/>
          <p:cNvSpPr/>
          <p:nvPr/>
        </p:nvSpPr>
        <p:spPr>
          <a:xfrm>
            <a:off x="0" y="1"/>
            <a:ext cx="12192000" cy="692696"/>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4.5.1 </a:t>
            </a:r>
            <a:r>
              <a:rPr lang="zh-CN" altLang="en-US" sz="3600" dirty="0">
                <a:solidFill>
                  <a:schemeClr val="bg1"/>
                </a:solidFill>
                <a:latin typeface="Times New Roman" panose="02020603050405020304" pitchFamily="18" charset="0"/>
                <a:ea typeface="黑体" panose="02010609060101010101" pitchFamily="2" charset="-122"/>
              </a:rPr>
              <a:t>概率分配函数</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41</a:t>
            </a:fld>
            <a:endParaRPr lang="ja-JP" altLang="en-US" dirty="0">
              <a:solidFill>
                <a:srgbClr val="A50021"/>
              </a:solidFill>
              <a:ea typeface="MS PGothic" panose="020B0600070205080204" pitchFamily="34" charset="-128"/>
            </a:endParaRPr>
          </a:p>
        </p:txBody>
      </p:sp>
      <p:sp>
        <p:nvSpPr>
          <p:cNvPr id="12296" name="Rectangle 4"/>
          <p:cNvSpPr/>
          <p:nvPr/>
        </p:nvSpPr>
        <p:spPr>
          <a:xfrm>
            <a:off x="695400" y="1328570"/>
            <a:ext cx="11305256" cy="441007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spAutoFit/>
          </a:bodyPr>
          <a:lstStyle/>
          <a:p>
            <a:pPr algn="just" defTabSz="0">
              <a:lnSpc>
                <a:spcPct val="120000"/>
              </a:lnSpc>
              <a:spcBef>
                <a:spcPct val="40000"/>
              </a:spcBef>
              <a:tabLst>
                <a:tab pos="457200" algn="l"/>
              </a:tabLst>
            </a:pPr>
            <a:r>
              <a:rPr lang="zh-CN" altLang="en-US" sz="2800" b="1" dirty="0"/>
              <a:t>几点说明：</a:t>
            </a:r>
          </a:p>
          <a:p>
            <a:pPr algn="just" defTabSz="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）设样本空间</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中有</a:t>
            </a:r>
            <a:r>
              <a:rPr lang="en-US" altLang="zh-CN" sz="2600" b="1" i="1" dirty="0">
                <a:latin typeface="Times New Roman" panose="02020603050405020304" pitchFamily="18" charset="0"/>
              </a:rPr>
              <a:t>n</a:t>
            </a:r>
            <a:r>
              <a:rPr lang="zh-CN" altLang="en-US" sz="2600" b="1" dirty="0">
                <a:latin typeface="Times New Roman" panose="02020603050405020304" pitchFamily="18" charset="0"/>
              </a:rPr>
              <a:t>个元素，则</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中子集的个数为   个。</a:t>
            </a:r>
          </a:p>
          <a:p>
            <a:pPr algn="just" defTabSz="0">
              <a:lnSpc>
                <a:spcPct val="120000"/>
              </a:lnSpc>
              <a:spcBef>
                <a:spcPct val="40000"/>
              </a:spcBef>
              <a:tabLst>
                <a:tab pos="457200" algn="l"/>
              </a:tabLst>
            </a:pPr>
            <a:r>
              <a:rPr lang="zh-CN" altLang="en-US" sz="2600" b="1" dirty="0">
                <a:latin typeface="Times New Roman" panose="02020603050405020304" pitchFamily="18" charset="0"/>
              </a:rPr>
              <a:t>         ： </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的所有子集。</a:t>
            </a:r>
          </a:p>
          <a:p>
            <a:pPr algn="just" defTabSz="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）概率分配函数：把</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的任意一个子集</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都映射为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上的一个数</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a:t>
            </a:r>
          </a:p>
          <a:p>
            <a:pPr algn="just" defTabSz="0">
              <a:lnSpc>
                <a:spcPct val="120000"/>
              </a:lnSpc>
              <a:spcBef>
                <a:spcPct val="40000"/>
              </a:spcBef>
              <a:tabLst>
                <a:tab pos="457200" algn="l"/>
              </a:tabLst>
            </a:pPr>
            <a:r>
              <a:rPr lang="zh-CN" altLang="en-US" sz="2600" b="1" dirty="0">
                <a:latin typeface="Times New Roman" panose="02020603050405020304" pitchFamily="18" charset="0"/>
              </a:rPr>
              <a:t>              ，         时，</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）：对相应命题</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的精确信任度。</a:t>
            </a:r>
          </a:p>
          <a:p>
            <a:pPr algn="just" defTabSz="0">
              <a:lnSpc>
                <a:spcPct val="120000"/>
              </a:lnSpc>
              <a:spcBef>
                <a:spcPct val="40000"/>
              </a:spcBef>
              <a:tabLst>
                <a:tab pos="457200" algn="l"/>
              </a:tabLst>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）概率分配函数与概率不同。</a:t>
            </a:r>
            <a:r>
              <a:rPr lang="zh-CN" altLang="en-US" sz="3200" dirty="0">
                <a:latin typeface="Times New Roman" panose="02020603050405020304" pitchFamily="18" charset="0"/>
              </a:rPr>
              <a:t> </a:t>
            </a:r>
          </a:p>
        </p:txBody>
      </p:sp>
      <p:sp>
        <p:nvSpPr>
          <p:cNvPr id="12297" name="Rectangle 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2290" name="Object 5"/>
          <p:cNvGraphicFramePr/>
          <p:nvPr>
            <p:extLst>
              <p:ext uri="{D42A27DB-BD31-4B8C-83A1-F6EECF244321}">
                <p14:modId xmlns:p14="http://schemas.microsoft.com/office/powerpoint/2010/main" val="1442119379"/>
              </p:ext>
            </p:extLst>
          </p:nvPr>
        </p:nvGraphicFramePr>
        <p:xfrm>
          <a:off x="8544272" y="2146530"/>
          <a:ext cx="365720" cy="304181"/>
        </p:xfrm>
        <a:graphic>
          <a:graphicData uri="http://schemas.openxmlformats.org/presentationml/2006/ole">
            <mc:AlternateContent xmlns:mc="http://schemas.openxmlformats.org/markup-compatibility/2006">
              <mc:Choice xmlns:v="urn:schemas-microsoft-com:vml" Requires="v">
                <p:oleObj spid="_x0000_s14447" r:id="rId3" imgW="177800" imgH="190500" progId="Equation.3">
                  <p:embed/>
                </p:oleObj>
              </mc:Choice>
              <mc:Fallback>
                <p:oleObj r:id="rId3" imgW="177800" imgH="190500" progId="Equation.3">
                  <p:embed/>
                  <p:pic>
                    <p:nvPicPr>
                      <p:cNvPr id="0" name="图片 3146"/>
                      <p:cNvPicPr/>
                      <p:nvPr/>
                    </p:nvPicPr>
                    <p:blipFill>
                      <a:blip r:embed="rId4"/>
                      <a:stretch>
                        <a:fillRect/>
                      </a:stretch>
                    </p:blipFill>
                    <p:spPr>
                      <a:xfrm>
                        <a:off x="8544272" y="2146530"/>
                        <a:ext cx="365720" cy="304181"/>
                      </a:xfrm>
                      <a:prstGeom prst="rect">
                        <a:avLst/>
                      </a:prstGeom>
                      <a:noFill/>
                      <a:ln w="38100">
                        <a:noFill/>
                        <a:miter/>
                      </a:ln>
                    </p:spPr>
                  </p:pic>
                </p:oleObj>
              </mc:Fallback>
            </mc:AlternateContent>
          </a:graphicData>
        </a:graphic>
      </p:graphicFrame>
      <p:sp>
        <p:nvSpPr>
          <p:cNvPr id="12298" name="Rectangle 8"/>
          <p:cNvSpPr/>
          <p:nvPr/>
        </p:nvSpPr>
        <p:spPr>
          <a:xfrm>
            <a:off x="1524000" y="50748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2291" name="Object 7"/>
          <p:cNvGraphicFramePr/>
          <p:nvPr>
            <p:extLst>
              <p:ext uri="{D42A27DB-BD31-4B8C-83A1-F6EECF244321}">
                <p14:modId xmlns:p14="http://schemas.microsoft.com/office/powerpoint/2010/main" val="603528008"/>
              </p:ext>
            </p:extLst>
          </p:nvPr>
        </p:nvGraphicFramePr>
        <p:xfrm>
          <a:off x="1131333" y="2780928"/>
          <a:ext cx="577397" cy="362967"/>
        </p:xfrm>
        <a:graphic>
          <a:graphicData uri="http://schemas.openxmlformats.org/presentationml/2006/ole">
            <mc:AlternateContent xmlns:mc="http://schemas.openxmlformats.org/markup-compatibility/2006">
              <mc:Choice xmlns:v="urn:schemas-microsoft-com:vml" Requires="v">
                <p:oleObj spid="_x0000_s14448" r:id="rId5" imgW="203200" imgH="190500" progId="Equation.3">
                  <p:embed/>
                </p:oleObj>
              </mc:Choice>
              <mc:Fallback>
                <p:oleObj r:id="rId5" imgW="203200" imgH="190500" progId="Equation.3">
                  <p:embed/>
                  <p:pic>
                    <p:nvPicPr>
                      <p:cNvPr id="0" name="图片 3151"/>
                      <p:cNvPicPr/>
                      <p:nvPr/>
                    </p:nvPicPr>
                    <p:blipFill>
                      <a:blip r:embed="rId6"/>
                      <a:stretch>
                        <a:fillRect/>
                      </a:stretch>
                    </p:blipFill>
                    <p:spPr>
                      <a:xfrm>
                        <a:off x="1131333" y="2780928"/>
                        <a:ext cx="577397" cy="362967"/>
                      </a:xfrm>
                      <a:prstGeom prst="rect">
                        <a:avLst/>
                      </a:prstGeom>
                      <a:noFill/>
                      <a:ln w="38100">
                        <a:noFill/>
                        <a:miter/>
                      </a:ln>
                    </p:spPr>
                  </p:pic>
                </p:oleObj>
              </mc:Fallback>
            </mc:AlternateContent>
          </a:graphicData>
        </a:graphic>
      </p:graphicFrame>
      <p:graphicFrame>
        <p:nvGraphicFramePr>
          <p:cNvPr id="12292" name="Object 10"/>
          <p:cNvGraphicFramePr/>
          <p:nvPr>
            <p:extLst>
              <p:ext uri="{D42A27DB-BD31-4B8C-83A1-F6EECF244321}">
                <p14:modId xmlns:p14="http://schemas.microsoft.com/office/powerpoint/2010/main" val="3323611987"/>
              </p:ext>
            </p:extLst>
          </p:nvPr>
        </p:nvGraphicFramePr>
        <p:xfrm>
          <a:off x="2144662" y="4616450"/>
          <a:ext cx="914336" cy="325439"/>
        </p:xfrm>
        <a:graphic>
          <a:graphicData uri="http://schemas.openxmlformats.org/presentationml/2006/ole">
            <mc:AlternateContent xmlns:mc="http://schemas.openxmlformats.org/markup-compatibility/2006">
              <mc:Choice xmlns:v="urn:schemas-microsoft-com:vml" Requires="v">
                <p:oleObj spid="_x0000_s14449" r:id="rId7" imgW="431165" imgH="165100" progId="Equation.DSMT4">
                  <p:embed/>
                </p:oleObj>
              </mc:Choice>
              <mc:Fallback>
                <p:oleObj r:id="rId7" imgW="431165" imgH="165100" progId="Equation.DSMT4">
                  <p:embed/>
                  <p:pic>
                    <p:nvPicPr>
                      <p:cNvPr id="0" name="图片 3150"/>
                      <p:cNvPicPr/>
                      <p:nvPr/>
                    </p:nvPicPr>
                    <p:blipFill>
                      <a:blip r:embed="rId8"/>
                      <a:stretch>
                        <a:fillRect/>
                      </a:stretch>
                    </p:blipFill>
                    <p:spPr>
                      <a:xfrm>
                        <a:off x="2144662" y="4616450"/>
                        <a:ext cx="914336" cy="325439"/>
                      </a:xfrm>
                      <a:prstGeom prst="rect">
                        <a:avLst/>
                      </a:prstGeom>
                      <a:noFill/>
                      <a:ln w="38100">
                        <a:noFill/>
                        <a:miter/>
                      </a:ln>
                    </p:spPr>
                  </p:pic>
                </p:oleObj>
              </mc:Fallback>
            </mc:AlternateContent>
          </a:graphicData>
        </a:graphic>
      </p:graphicFrame>
      <p:graphicFrame>
        <p:nvGraphicFramePr>
          <p:cNvPr id="12293" name="Object 11"/>
          <p:cNvGraphicFramePr/>
          <p:nvPr>
            <p:extLst>
              <p:ext uri="{D42A27DB-BD31-4B8C-83A1-F6EECF244321}">
                <p14:modId xmlns:p14="http://schemas.microsoft.com/office/powerpoint/2010/main" val="852835571"/>
              </p:ext>
            </p:extLst>
          </p:nvPr>
        </p:nvGraphicFramePr>
        <p:xfrm>
          <a:off x="841162" y="4616450"/>
          <a:ext cx="1157738" cy="404812"/>
        </p:xfrm>
        <a:graphic>
          <a:graphicData uri="http://schemas.openxmlformats.org/presentationml/2006/ole">
            <mc:AlternateContent xmlns:mc="http://schemas.openxmlformats.org/markup-compatibility/2006">
              <mc:Choice xmlns:v="urn:schemas-microsoft-com:vml" Requires="v">
                <p:oleObj spid="_x0000_s14450" r:id="rId9" imgW="431800" imgH="190500" progId="Equation.3">
                  <p:embed/>
                </p:oleObj>
              </mc:Choice>
              <mc:Fallback>
                <p:oleObj r:id="rId9" imgW="431800" imgH="190500" progId="Equation.3">
                  <p:embed/>
                  <p:pic>
                    <p:nvPicPr>
                      <p:cNvPr id="0" name="图片 3077"/>
                      <p:cNvPicPr/>
                      <p:nvPr/>
                    </p:nvPicPr>
                    <p:blipFill>
                      <a:blip r:embed="rId10"/>
                      <a:stretch>
                        <a:fillRect/>
                      </a:stretch>
                    </p:blipFill>
                    <p:spPr>
                      <a:xfrm>
                        <a:off x="841162" y="4616450"/>
                        <a:ext cx="1157738" cy="404812"/>
                      </a:xfrm>
                      <a:prstGeom prst="rect">
                        <a:avLst/>
                      </a:prstGeom>
                      <a:noFill/>
                      <a:ln w="38100">
                        <a:noFill/>
                        <a:miter/>
                      </a:ln>
                    </p:spPr>
                  </p:pic>
                </p:oleObj>
              </mc:Fallback>
            </mc:AlternateContent>
          </a:graphicData>
        </a:graphic>
      </p:graphicFrame>
      <p:sp>
        <p:nvSpPr>
          <p:cNvPr id="12299"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4.5.1</a:t>
            </a:r>
            <a:r>
              <a:rPr lang="en-US" altLang="zh-CN" sz="4000" b="1" dirty="0" smtClean="0">
                <a:solidFill>
                  <a:schemeClr val="bg1"/>
                </a:solidFill>
                <a:latin typeface="宋体" panose="02010600030101010101" pitchFamily="2" charset="-122"/>
                <a:ea typeface="黑体" panose="02010609060101010101" pitchFamily="2" charset="-122"/>
              </a:rPr>
              <a:t> </a:t>
            </a:r>
            <a:r>
              <a:rPr lang="zh-CN" altLang="en-US" sz="4000" b="1" dirty="0">
                <a:solidFill>
                  <a:schemeClr val="bg1"/>
                </a:solidFill>
                <a:latin typeface="宋体" panose="02010600030101010101" pitchFamily="2" charset="-122"/>
                <a:ea typeface="黑体" panose="02010609060101010101" pitchFamily="2" charset="-122"/>
              </a:rPr>
              <a:t>概率分配函数</a:t>
            </a:r>
          </a:p>
        </p:txBody>
      </p:sp>
      <p:sp>
        <p:nvSpPr>
          <p:cNvPr id="184339" name="AutoShape 19"/>
          <p:cNvSpPr/>
          <p:nvPr/>
        </p:nvSpPr>
        <p:spPr>
          <a:xfrm>
            <a:off x="2038008" y="4612314"/>
            <a:ext cx="9834810" cy="762000"/>
          </a:xfrm>
          <a:prstGeom prst="borderCallout2">
            <a:avLst>
              <a:gd name="adj1" fmla="val 15000"/>
              <a:gd name="adj2" fmla="val -972"/>
              <a:gd name="adj3" fmla="val 15000"/>
              <a:gd name="adj4" fmla="val -3903"/>
              <a:gd name="adj5" fmla="val -85122"/>
              <a:gd name="adj6" fmla="val -7154"/>
            </a:avLst>
          </a:prstGeom>
          <a:gradFill rotWithShape="0">
            <a:gsLst>
              <a:gs pos="0">
                <a:srgbClr val="CCFFCC"/>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200" b="1" dirty="0">
                <a:latin typeface="宋体" panose="02010600030101010101" pitchFamily="2" charset="-122"/>
              </a:rPr>
              <a:t>例如，设</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p>
          <a:p>
            <a:pPr algn="just">
              <a:buClr>
                <a:schemeClr val="accent2"/>
              </a:buClr>
              <a:buFont typeface="Wingdings" panose="05000000000000000000" pitchFamily="2" charset="2"/>
              <a:buNone/>
            </a:pPr>
            <a:r>
              <a:rPr lang="zh-CN" altLang="en-US" sz="2200" b="1" i="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A</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Times New Roman" panose="02020603050405020304" pitchFamily="18" charset="0"/>
              </a:rPr>
              <a:t>：</a:t>
            </a:r>
            <a:r>
              <a:rPr lang="zh-CN" altLang="en-US" sz="2200" b="1" dirty="0">
                <a:latin typeface="宋体" panose="02010600030101010101" pitchFamily="2" charset="-122"/>
              </a:rPr>
              <a:t>命题</a:t>
            </a:r>
            <a:r>
              <a:rPr lang="zh-CN" altLang="en-US" sz="2200" b="1" dirty="0">
                <a:latin typeface="Times New Roman" panose="02020603050405020304" pitchFamily="18" charset="0"/>
              </a:rPr>
              <a:t>“</a:t>
            </a:r>
            <a:r>
              <a:rPr lang="en-US" altLang="zh-CN" sz="2200" b="1" i="1" dirty="0">
                <a:latin typeface="Times New Roman" panose="02020603050405020304" pitchFamily="18" charset="0"/>
                <a:cs typeface="Times New Roman" panose="02020603050405020304" pitchFamily="18" charset="0"/>
              </a:rPr>
              <a:t>x</a:t>
            </a:r>
            <a:r>
              <a:rPr lang="zh-CN" altLang="en-US" sz="2200" b="1" dirty="0">
                <a:latin typeface="宋体" panose="02010600030101010101" pitchFamily="2" charset="-122"/>
              </a:rPr>
              <a:t>是红色</a:t>
            </a:r>
            <a:r>
              <a:rPr lang="zh-CN" altLang="en-US" sz="2200" b="1" dirty="0">
                <a:latin typeface="Times New Roman" panose="02020603050405020304" pitchFamily="18" charset="0"/>
              </a:rPr>
              <a:t>”</a:t>
            </a:r>
            <a:r>
              <a:rPr lang="zh-CN" altLang="en-US" sz="2200" b="1" dirty="0">
                <a:latin typeface="宋体" panose="02010600030101010101" pitchFamily="2" charset="-122"/>
              </a:rPr>
              <a:t>的信任度是</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anose="02010600030101010101" pitchFamily="2" charset="-122"/>
              </a:rPr>
              <a:t>。</a:t>
            </a:r>
            <a:r>
              <a:rPr lang="zh-CN" altLang="en-US" sz="2200" b="1" dirty="0"/>
              <a:t> </a:t>
            </a:r>
          </a:p>
        </p:txBody>
      </p:sp>
      <p:sp>
        <p:nvSpPr>
          <p:cNvPr id="184341" name="AutoShape 21"/>
          <p:cNvSpPr/>
          <p:nvPr/>
        </p:nvSpPr>
        <p:spPr>
          <a:xfrm>
            <a:off x="2334947" y="2860676"/>
            <a:ext cx="9452875" cy="2411413"/>
          </a:xfrm>
          <a:prstGeom prst="borderCallout2">
            <a:avLst>
              <a:gd name="adj1" fmla="val 4741"/>
              <a:gd name="adj2" fmla="val -1009"/>
              <a:gd name="adj3" fmla="val 17817"/>
              <a:gd name="adj4" fmla="val -4555"/>
              <a:gd name="adj5" fmla="val 108560"/>
              <a:gd name="adj6" fmla="val -7745"/>
            </a:avLst>
          </a:prstGeom>
          <a:gradFill rotWithShape="0">
            <a:gsLst>
              <a:gs pos="0">
                <a:srgbClr val="CCFF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200" b="1" dirty="0">
                <a:latin typeface="宋体" panose="02010600030101010101" pitchFamily="2" charset="-122"/>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红，黄，蓝</a:t>
            </a:r>
            <a:r>
              <a:rPr lang="en-US" altLang="zh-CN" sz="2200" b="1" dirty="0">
                <a:latin typeface="Times New Roman" panose="02020603050405020304" pitchFamily="18" charset="0"/>
                <a:cs typeface="Times New Roman" panose="02020603050405020304" pitchFamily="18" charset="0"/>
              </a:rPr>
              <a:t>}</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=0.3</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=0.2</a:t>
            </a:r>
            <a:r>
              <a:rPr lang="zh-CN" altLang="en-US" sz="2200" b="1" dirty="0">
                <a:latin typeface="宋体" panose="02010600030101010101" pitchFamily="2" charset="-122"/>
              </a:rPr>
              <a:t>，</a:t>
            </a:r>
          </a:p>
          <a:p>
            <a:pPr algn="just">
              <a:lnSpc>
                <a:spcPct val="130000"/>
              </a:lnSpc>
            </a:pP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红，黄，蓝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=0.1</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M</a:t>
            </a:r>
            <a:r>
              <a:rPr lang="zh-CN" altLang="en-US" sz="2200" b="1" dirty="0">
                <a:latin typeface="宋体" panose="02010600030101010101" pitchFamily="2" charset="-122"/>
              </a:rPr>
              <a:t>（</a:t>
            </a:r>
            <a:r>
              <a:rPr lang="en-US" altLang="zh-CN" sz="2200" b="1" i="1" dirty="0">
                <a:latin typeface="Times New Roman" panose="02020603050405020304" pitchFamily="18" charset="0"/>
                <a:cs typeface="Times New Roman" panose="02020603050405020304" pitchFamily="18" charset="0"/>
              </a:rPr>
              <a:t>Φ</a:t>
            </a:r>
            <a:r>
              <a:rPr lang="zh-CN" altLang="en-US" sz="2200" b="1" dirty="0">
                <a:latin typeface="宋体" panose="02010600030101010101" pitchFamily="2" charset="-122"/>
              </a:rPr>
              <a:t>）</a:t>
            </a:r>
            <a:r>
              <a:rPr lang="en-US" altLang="zh-CN" sz="2200" b="1" dirty="0">
                <a:latin typeface="Times New Roman" panose="02020603050405020304" pitchFamily="18" charset="0"/>
                <a:cs typeface="Times New Roman" panose="02020603050405020304" pitchFamily="18" charset="0"/>
              </a:rPr>
              <a:t>=0</a:t>
            </a:r>
          </a:p>
          <a:p>
            <a:pPr algn="just">
              <a:lnSpc>
                <a:spcPct val="130000"/>
              </a:lnSpc>
            </a:pPr>
            <a:r>
              <a:rPr lang="zh-CN" altLang="en-US" sz="2200" b="1" dirty="0">
                <a:latin typeface="宋体" panose="02010600030101010101" pitchFamily="2" charset="-122"/>
              </a:rPr>
              <a:t>但：</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红</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黄</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 </a:t>
            </a:r>
            <a:r>
              <a:rPr lang="en-US" altLang="zh-CN" sz="2200" b="1" i="1" dirty="0">
                <a:solidFill>
                  <a:schemeClr val="accent2"/>
                </a:solidFill>
                <a:latin typeface="Times New Roman" panose="02020603050405020304" pitchFamily="18" charset="0"/>
                <a:cs typeface="Times New Roman" panose="02020603050405020304" pitchFamily="18" charset="0"/>
              </a:rPr>
              <a:t>M</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蓝</a:t>
            </a:r>
            <a:r>
              <a:rPr lang="en-US" altLang="zh-CN" sz="2200" b="1" dirty="0">
                <a:solidFill>
                  <a:schemeClr val="accent2"/>
                </a:solidFill>
                <a:latin typeface="Times New Roman" panose="02020603050405020304" pitchFamily="18" charset="0"/>
                <a:cs typeface="Times New Roman" panose="02020603050405020304" pitchFamily="18" charset="0"/>
              </a:rPr>
              <a:t>}</a:t>
            </a:r>
            <a:r>
              <a:rPr lang="zh-CN" altLang="en-US" sz="2200" b="1" dirty="0">
                <a:solidFill>
                  <a:schemeClr val="accent2"/>
                </a:solidFill>
                <a:latin typeface="宋体" panose="02010600030101010101" pitchFamily="2" charset="-122"/>
              </a:rPr>
              <a:t>）</a:t>
            </a:r>
            <a:r>
              <a:rPr lang="en-US" altLang="zh-CN" sz="2200" b="1" dirty="0">
                <a:solidFill>
                  <a:schemeClr val="accent2"/>
                </a:solidFill>
                <a:latin typeface="Times New Roman" panose="02020603050405020304" pitchFamily="18" charset="0"/>
                <a:cs typeface="Times New Roman" panose="02020603050405020304" pitchFamily="18" charset="0"/>
              </a:rPr>
              <a:t>=0.4</a:t>
            </a:r>
            <a:endParaRPr lang="en-US" altLang="zh-CN" sz="2200" b="1" dirty="0">
              <a:solidFill>
                <a:schemeClr val="accent2"/>
              </a:solidFill>
            </a:endParaRPr>
          </a:p>
        </p:txBody>
      </p:sp>
      <p:grpSp>
        <p:nvGrpSpPr>
          <p:cNvPr id="2" name="Group 18"/>
          <p:cNvGrpSpPr/>
          <p:nvPr/>
        </p:nvGrpSpPr>
        <p:grpSpPr>
          <a:xfrm>
            <a:off x="2547099" y="2379677"/>
            <a:ext cx="9643842" cy="1752600"/>
            <a:chOff x="613" y="2132"/>
            <a:chExt cx="4848" cy="1104"/>
          </a:xfrm>
        </p:grpSpPr>
        <p:sp>
          <p:nvSpPr>
            <p:cNvPr id="12304" name="AutoShape 15"/>
            <p:cNvSpPr/>
            <p:nvPr/>
          </p:nvSpPr>
          <p:spPr>
            <a:xfrm>
              <a:off x="613" y="2132"/>
              <a:ext cx="4848" cy="1104"/>
            </a:xfrm>
            <a:prstGeom prst="borderCallout2">
              <a:avLst>
                <a:gd name="adj1" fmla="val 6523"/>
                <a:gd name="adj2" fmla="val -1019"/>
                <a:gd name="adj3" fmla="val 6523"/>
                <a:gd name="adj4" fmla="val -2190"/>
                <a:gd name="adj5" fmla="val -7972"/>
                <a:gd name="adj6" fmla="val -3403"/>
              </a:avLst>
            </a:prstGeom>
            <a:gradFill rotWithShape="0">
              <a:gsLst>
                <a:gs pos="0">
                  <a:srgbClr val="99CC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p>
              <a:pPr algn="just">
                <a:lnSpc>
                  <a:spcPct val="120000"/>
                </a:lnSpc>
                <a:buClr>
                  <a:schemeClr val="accent2"/>
                </a:buClr>
                <a:buFont typeface="Wingdings" panose="05000000000000000000" pitchFamily="2" charset="2"/>
                <a:buChar char="§"/>
              </a:pPr>
              <a:r>
                <a:rPr lang="zh-CN" altLang="en-US" sz="2200" b="1" dirty="0">
                  <a:latin typeface="Times New Roman" panose="02020603050405020304" pitchFamily="18" charset="0"/>
                </a:rPr>
                <a:t>设 </a:t>
              </a:r>
              <a:r>
                <a:rPr lang="en-US" altLang="zh-CN" sz="2200" b="1" i="1" dirty="0">
                  <a:latin typeface="Times New Roman" panose="02020603050405020304" pitchFamily="18" charset="0"/>
                  <a:cs typeface="Times New Roman" panose="02020603050405020304" pitchFamily="18" charset="0"/>
                </a:rPr>
                <a:t>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红，黄，蓝</a:t>
              </a:r>
              <a:r>
                <a:rPr lang="en-US" altLang="zh-CN" sz="2200" b="1" dirty="0">
                  <a:latin typeface="Times New Roman" panose="02020603050405020304" pitchFamily="18" charset="0"/>
                  <a:cs typeface="Times New Roman" panose="02020603050405020304" pitchFamily="18" charset="0"/>
                </a:rPr>
                <a:t>}</a:t>
              </a:r>
            </a:p>
            <a:p>
              <a:pPr algn="just">
                <a:lnSpc>
                  <a:spcPct val="120000"/>
                </a:lnSpc>
              </a:pPr>
              <a:r>
                <a:rPr lang="zh-CN" altLang="en-US" sz="2200" b="1" dirty="0">
                  <a:latin typeface="Times New Roman" panose="02020603050405020304" pitchFamily="18" charset="0"/>
                </a:rPr>
                <a:t>则其子集个数 </a:t>
              </a:r>
              <a:r>
                <a:rPr lang="en-US" altLang="zh-CN" sz="2200" b="1" dirty="0">
                  <a:latin typeface="Times New Roman" panose="02020603050405020304" pitchFamily="18" charset="0"/>
                </a:rPr>
                <a:t>2</a:t>
              </a:r>
              <a:r>
                <a:rPr lang="en-US" altLang="zh-CN" sz="2200" b="1" baseline="30000" dirty="0">
                  <a:latin typeface="Times New Roman" panose="02020603050405020304" pitchFamily="18" charset="0"/>
                </a:rPr>
                <a:t>3</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8</a:t>
              </a:r>
              <a:r>
                <a:rPr lang="zh-CN" altLang="en-US" sz="2200" b="1" dirty="0">
                  <a:latin typeface="Times New Roman" panose="02020603050405020304" pitchFamily="18" charset="0"/>
                </a:rPr>
                <a:t>，具体为：</a:t>
              </a:r>
              <a:endParaRPr lang="zh-CN" altLang="en-US" sz="2200" b="1" dirty="0">
                <a:latin typeface="Times New Roman" panose="02020603050405020304" pitchFamily="18" charset="0"/>
                <a:cs typeface="Times New Roman" panose="02020603050405020304" pitchFamily="18" charset="0"/>
              </a:endParaRPr>
            </a:p>
            <a:p>
              <a:pPr algn="just">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红</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a:p>
              <a:pPr algn="just">
                <a:lnSpc>
                  <a:spcPct val="120000"/>
                </a:lnSpc>
              </a:pP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rPr>
                <a:t>红，黄，蓝</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rPr>
                <a:t>， </a:t>
              </a:r>
              <a:r>
                <a:rPr lang="en-US" altLang="zh-CN" sz="2200" b="1" i="1" dirty="0">
                  <a:latin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rPr>
                <a:t>{     }</a:t>
              </a:r>
            </a:p>
            <a:p>
              <a:pPr algn="ctr"/>
              <a:endParaRPr lang="en-US" altLang="zh-CN" sz="2200" dirty="0">
                <a:latin typeface="Times New Roman" panose="02020603050405020304" pitchFamily="18" charset="0"/>
              </a:endParaRPr>
            </a:p>
          </p:txBody>
        </p:sp>
        <p:graphicFrame>
          <p:nvGraphicFramePr>
            <p:cNvPr id="12294" name="Object 16"/>
            <p:cNvGraphicFramePr/>
            <p:nvPr/>
          </p:nvGraphicFramePr>
          <p:xfrm>
            <a:off x="4992" y="2400"/>
            <a:ext cx="198" cy="175"/>
          </p:xfrm>
          <a:graphic>
            <a:graphicData uri="http://schemas.openxmlformats.org/presentationml/2006/ole">
              <mc:AlternateContent xmlns:mc="http://schemas.openxmlformats.org/markup-compatibility/2006">
                <mc:Choice xmlns:v="urn:schemas-microsoft-com:vml" Requires="v">
                  <p:oleObj spid="_x0000_s14451" r:id="rId11" imgW="139700" imgH="127000" progId="Equation.DSMT4">
                    <p:embed/>
                  </p:oleObj>
                </mc:Choice>
                <mc:Fallback>
                  <p:oleObj r:id="rId11" imgW="139700" imgH="127000" progId="Equation.DSMT4">
                    <p:embed/>
                    <p:pic>
                      <p:nvPicPr>
                        <p:cNvPr id="0" name="图片 3078"/>
                        <p:cNvPicPr/>
                        <p:nvPr/>
                      </p:nvPicPr>
                      <p:blipFill>
                        <a:blip r:embed="rId12"/>
                        <a:stretch>
                          <a:fillRect/>
                        </a:stretch>
                      </p:blipFill>
                      <p:spPr>
                        <a:xfrm>
                          <a:off x="4992" y="2400"/>
                          <a:ext cx="198" cy="175"/>
                        </a:xfrm>
                        <a:prstGeom prst="rect">
                          <a:avLst/>
                        </a:prstGeom>
                        <a:gradFill rotWithShape="0">
                          <a:gsLst>
                            <a:gs pos="0">
                              <a:srgbClr val="99CCFF"/>
                            </a:gs>
                            <a:gs pos="100000">
                              <a:srgbClr val="FFFFFF"/>
                            </a:gs>
                          </a:gsLst>
                          <a:path path="rect">
                            <a:fillToRect l="100000" b="100000"/>
                          </a:path>
                          <a:tileRect/>
                        </a:grad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39"/>
                                        </p:tgtEl>
                                        <p:attrNameLst>
                                          <p:attrName>style.visibility</p:attrName>
                                        </p:attrNameLst>
                                      </p:cBhvr>
                                      <p:to>
                                        <p:strVal val="visible"/>
                                      </p:to>
                                    </p:set>
                                    <p:anim calcmode="lin" valueType="num">
                                      <p:cBhvr additive="base">
                                        <p:cTn id="12" dur="500" fill="hold"/>
                                        <p:tgtEl>
                                          <p:spTgt spid="184339"/>
                                        </p:tgtEl>
                                        <p:attrNameLst>
                                          <p:attrName>ppt_x</p:attrName>
                                        </p:attrNameLst>
                                      </p:cBhvr>
                                      <p:tavLst>
                                        <p:tav tm="0">
                                          <p:val>
                                            <p:strVal val="0-#ppt_w/2"/>
                                          </p:val>
                                        </p:tav>
                                        <p:tav tm="100000">
                                          <p:val>
                                            <p:strVal val="#ppt_x"/>
                                          </p:val>
                                        </p:tav>
                                      </p:tavLst>
                                    </p:anim>
                                    <p:anim calcmode="lin" valueType="num">
                                      <p:cBhvr additive="base">
                                        <p:cTn id="13" dur="500" fill="hold"/>
                                        <p:tgtEl>
                                          <p:spTgt spid="1843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433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4341"/>
                                        </p:tgtEl>
                                        <p:attrNameLst>
                                          <p:attrName>style.visibility</p:attrName>
                                        </p:attrNameLst>
                                      </p:cBhvr>
                                      <p:to>
                                        <p:strVal val="visible"/>
                                      </p:to>
                                    </p:set>
                                    <p:animEffect transition="in" filter="box(in)">
                                      <p:cBhvr>
                                        <p:cTn id="18" dur="500"/>
                                        <p:tgtEl>
                                          <p:spTgt spid="18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animBg="1"/>
      <p:bldP spid="1843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3"/>
          <p:cNvSpPr>
            <a:spLocks noGrp="1"/>
          </p:cNvSpPr>
          <p:nvPr>
            <p:ph idx="1"/>
          </p:nvPr>
        </p:nvSpPr>
        <p:spPr>
          <a:xfrm>
            <a:off x="839416" y="1143000"/>
            <a:ext cx="10729192" cy="2286000"/>
          </a:xfrm>
          <a:solidFill>
            <a:srgbClr val="FFFFFF">
              <a:alpha val="100000"/>
            </a:srgbClr>
          </a:solidFill>
          <a:ln>
            <a:solidFill>
              <a:srgbClr val="808080">
                <a:alpha val="100000"/>
              </a:srgbClr>
            </a:solidFill>
            <a:miter/>
          </a:ln>
        </p:spPr>
        <p:txBody>
          <a:bodyPr vert="horz" wrap="square" lIns="91440" tIns="45720" rIns="91440" bIns="45720" anchor="t"/>
          <a:lstStyle/>
          <a:p>
            <a:pPr eaLnBrk="1" hangingPunct="1">
              <a:buNone/>
            </a:pPr>
            <a:r>
              <a:rPr lang="zh-CN" altLang="en-US" sz="2800" b="1" dirty="0">
                <a:solidFill>
                  <a:schemeClr val="accent2"/>
                </a:solidFill>
                <a:latin typeface="Times New Roman" panose="02020603050405020304" pitchFamily="18" charset="0"/>
              </a:rPr>
              <a:t>定义</a:t>
            </a:r>
            <a:r>
              <a:rPr lang="en-US" altLang="zh-CN" sz="2800" b="1" dirty="0">
                <a:solidFill>
                  <a:schemeClr val="accent2"/>
                </a:solidFill>
                <a:latin typeface="Times New Roman" panose="02020603050405020304" pitchFamily="18" charset="0"/>
              </a:rPr>
              <a:t>4.2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命题的信任函数（</a:t>
            </a:r>
            <a:r>
              <a:rPr lang="en-US" altLang="zh-CN" sz="2800" b="1" dirty="0">
                <a:latin typeface="Times New Roman" panose="02020603050405020304" pitchFamily="18" charset="0"/>
              </a:rPr>
              <a:t>belief function</a:t>
            </a:r>
            <a:r>
              <a:rPr lang="zh-CN" altLang="en-US" sz="2800" b="1" dirty="0">
                <a:latin typeface="Times New Roman" panose="02020603050405020304" pitchFamily="18" charset="0"/>
              </a:rPr>
              <a:t>） </a:t>
            </a:r>
          </a:p>
          <a:p>
            <a:pPr eaLnBrk="1" hangingPunct="1">
              <a:spcBef>
                <a:spcPct val="55000"/>
              </a:spcBef>
              <a:buNone/>
            </a:pPr>
            <a:r>
              <a:rPr lang="zh-CN" altLang="en-US" sz="2800" b="1" dirty="0">
                <a:latin typeface="Times New Roman" panose="02020603050405020304" pitchFamily="18" charset="0"/>
              </a:rPr>
              <a:t>                                且</a:t>
            </a:r>
          </a:p>
          <a:p>
            <a:pPr eaLnBrk="1" hangingPunct="1">
              <a:spcBef>
                <a:spcPct val="80000"/>
              </a:spcBef>
              <a:buNone/>
            </a:pPr>
            <a:r>
              <a:rPr lang="zh-CN" altLang="en-US" sz="2800" b="1" dirty="0">
                <a:latin typeface="Times New Roman" panose="02020603050405020304" pitchFamily="18" charset="0"/>
              </a:rPr>
              <a:t>            ：对命题</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为真的总的信任程度。</a:t>
            </a:r>
          </a:p>
          <a:p>
            <a:pPr eaLnBrk="1" hangingPunct="1">
              <a:buNone/>
            </a:pPr>
            <a:endParaRPr lang="en-US" altLang="zh-CN" dirty="0">
              <a:latin typeface="Times New Roman" panose="02020603050405020304" pitchFamily="18" charset="0"/>
            </a:endParaRPr>
          </a:p>
        </p:txBody>
      </p:sp>
      <p:sp>
        <p:nvSpPr>
          <p:cNvPr id="1332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42</a:t>
            </a:fld>
            <a:endParaRPr lang="ja-JP" altLang="en-US" dirty="0">
              <a:solidFill>
                <a:srgbClr val="A50021"/>
              </a:solidFill>
              <a:ea typeface="MS PGothic" panose="020B0600070205080204" pitchFamily="34" charset="-128"/>
            </a:endParaRPr>
          </a:p>
        </p:txBody>
      </p:sp>
      <p:sp>
        <p:nvSpPr>
          <p:cNvPr id="13326"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3314" name="Object 4"/>
          <p:cNvGraphicFramePr/>
          <p:nvPr>
            <p:extLst>
              <p:ext uri="{D42A27DB-BD31-4B8C-83A1-F6EECF244321}">
                <p14:modId xmlns:p14="http://schemas.microsoft.com/office/powerpoint/2010/main" val="2538328573"/>
              </p:ext>
            </p:extLst>
          </p:nvPr>
        </p:nvGraphicFramePr>
        <p:xfrm>
          <a:off x="8521346" y="1231901"/>
          <a:ext cx="1243357" cy="468313"/>
        </p:xfrm>
        <a:graphic>
          <a:graphicData uri="http://schemas.openxmlformats.org/presentationml/2006/ole">
            <mc:AlternateContent xmlns:mc="http://schemas.openxmlformats.org/markup-compatibility/2006">
              <mc:Choice xmlns:v="urn:schemas-microsoft-com:vml" Requires="v">
                <p:oleObj spid="_x0000_s15591" r:id="rId3" imgW="304165" imgH="177800" progId="Equation.3">
                  <p:embed/>
                </p:oleObj>
              </mc:Choice>
              <mc:Fallback>
                <p:oleObj r:id="rId3" imgW="304165" imgH="177800" progId="Equation.3">
                  <p:embed/>
                  <p:pic>
                    <p:nvPicPr>
                      <p:cNvPr id="0" name="图片 3207"/>
                      <p:cNvPicPr/>
                      <p:nvPr/>
                    </p:nvPicPr>
                    <p:blipFill>
                      <a:blip r:embed="rId4"/>
                      <a:stretch>
                        <a:fillRect/>
                      </a:stretch>
                    </p:blipFill>
                    <p:spPr>
                      <a:xfrm>
                        <a:off x="8521346" y="1231901"/>
                        <a:ext cx="1243357" cy="468313"/>
                      </a:xfrm>
                      <a:prstGeom prst="rect">
                        <a:avLst/>
                      </a:prstGeom>
                      <a:noFill/>
                      <a:ln w="38100">
                        <a:noFill/>
                        <a:miter/>
                      </a:ln>
                    </p:spPr>
                  </p:pic>
                </p:oleObj>
              </mc:Fallback>
            </mc:AlternateContent>
          </a:graphicData>
        </a:graphic>
      </p:graphicFrame>
      <p:graphicFrame>
        <p:nvGraphicFramePr>
          <p:cNvPr id="13315" name="Object 6"/>
          <p:cNvGraphicFramePr/>
          <p:nvPr>
            <p:extLst>
              <p:ext uri="{D42A27DB-BD31-4B8C-83A1-F6EECF244321}">
                <p14:modId xmlns:p14="http://schemas.microsoft.com/office/powerpoint/2010/main" val="22427355"/>
              </p:ext>
            </p:extLst>
          </p:nvPr>
        </p:nvGraphicFramePr>
        <p:xfrm>
          <a:off x="1792455" y="1776413"/>
          <a:ext cx="1915927" cy="509587"/>
        </p:xfrm>
        <a:graphic>
          <a:graphicData uri="http://schemas.openxmlformats.org/presentationml/2006/ole">
            <mc:AlternateContent xmlns:mc="http://schemas.openxmlformats.org/markup-compatibility/2006">
              <mc:Choice xmlns:v="urn:schemas-microsoft-com:vml" Requires="v">
                <p:oleObj spid="_x0000_s15592" r:id="rId5" imgW="685800" imgH="228600" progId="Equation.3">
                  <p:embed/>
                </p:oleObj>
              </mc:Choice>
              <mc:Fallback>
                <p:oleObj r:id="rId5" imgW="685800" imgH="228600" progId="Equation.3">
                  <p:embed/>
                  <p:pic>
                    <p:nvPicPr>
                      <p:cNvPr id="0" name="图片 3209"/>
                      <p:cNvPicPr/>
                      <p:nvPr/>
                    </p:nvPicPr>
                    <p:blipFill>
                      <a:blip r:embed="rId6"/>
                      <a:stretch>
                        <a:fillRect/>
                      </a:stretch>
                    </p:blipFill>
                    <p:spPr>
                      <a:xfrm>
                        <a:off x="1792455" y="1776413"/>
                        <a:ext cx="1915927" cy="509587"/>
                      </a:xfrm>
                      <a:prstGeom prst="rect">
                        <a:avLst/>
                      </a:prstGeom>
                      <a:noFill/>
                      <a:ln w="38100">
                        <a:noFill/>
                        <a:miter/>
                      </a:ln>
                    </p:spPr>
                  </p:pic>
                </p:oleObj>
              </mc:Fallback>
            </mc:AlternateContent>
          </a:graphicData>
        </a:graphic>
      </p:graphicFrame>
      <p:graphicFrame>
        <p:nvGraphicFramePr>
          <p:cNvPr id="13316" name="Object 11"/>
          <p:cNvGraphicFramePr/>
          <p:nvPr>
            <p:extLst>
              <p:ext uri="{D42A27DB-BD31-4B8C-83A1-F6EECF244321}">
                <p14:modId xmlns:p14="http://schemas.microsoft.com/office/powerpoint/2010/main" val="1831076890"/>
              </p:ext>
            </p:extLst>
          </p:nvPr>
        </p:nvGraphicFramePr>
        <p:xfrm>
          <a:off x="4470696" y="1655764"/>
          <a:ext cx="3466631" cy="820737"/>
        </p:xfrm>
        <a:graphic>
          <a:graphicData uri="http://schemas.openxmlformats.org/presentationml/2006/ole">
            <mc:AlternateContent xmlns:mc="http://schemas.openxmlformats.org/markup-compatibility/2006">
              <mc:Choice xmlns:v="urn:schemas-microsoft-com:vml" Requires="v">
                <p:oleObj spid="_x0000_s15593" r:id="rId7" imgW="1143000" imgH="368300" progId="Equation.3">
                  <p:embed/>
                </p:oleObj>
              </mc:Choice>
              <mc:Fallback>
                <p:oleObj r:id="rId7" imgW="1143000" imgH="368300" progId="Equation.3">
                  <p:embed/>
                  <p:pic>
                    <p:nvPicPr>
                      <p:cNvPr id="0" name="图片 3210"/>
                      <p:cNvPicPr/>
                      <p:nvPr/>
                    </p:nvPicPr>
                    <p:blipFill>
                      <a:blip r:embed="rId8"/>
                      <a:stretch>
                        <a:fillRect/>
                      </a:stretch>
                    </p:blipFill>
                    <p:spPr>
                      <a:xfrm>
                        <a:off x="4470696" y="1655764"/>
                        <a:ext cx="3466631" cy="820737"/>
                      </a:xfrm>
                      <a:prstGeom prst="rect">
                        <a:avLst/>
                      </a:prstGeom>
                      <a:noFill/>
                      <a:ln w="38100">
                        <a:noFill/>
                        <a:miter/>
                      </a:ln>
                    </p:spPr>
                  </p:pic>
                </p:oleObj>
              </mc:Fallback>
            </mc:AlternateContent>
          </a:graphicData>
        </a:graphic>
      </p:graphicFrame>
      <p:graphicFrame>
        <p:nvGraphicFramePr>
          <p:cNvPr id="13317" name="Object 9"/>
          <p:cNvGraphicFramePr/>
          <p:nvPr>
            <p:extLst>
              <p:ext uri="{D42A27DB-BD31-4B8C-83A1-F6EECF244321}">
                <p14:modId xmlns:p14="http://schemas.microsoft.com/office/powerpoint/2010/main" val="577083716"/>
              </p:ext>
            </p:extLst>
          </p:nvPr>
        </p:nvGraphicFramePr>
        <p:xfrm>
          <a:off x="8184232" y="1784350"/>
          <a:ext cx="1301234" cy="384175"/>
        </p:xfrm>
        <a:graphic>
          <a:graphicData uri="http://schemas.openxmlformats.org/presentationml/2006/ole">
            <mc:AlternateContent xmlns:mc="http://schemas.openxmlformats.org/markup-compatibility/2006">
              <mc:Choice xmlns:v="urn:schemas-microsoft-com:vml" Requires="v">
                <p:oleObj spid="_x0000_s15594" r:id="rId9" imgW="507365" imgH="165100" progId="Equation.3">
                  <p:embed/>
                </p:oleObj>
              </mc:Choice>
              <mc:Fallback>
                <p:oleObj r:id="rId9" imgW="507365" imgH="165100" progId="Equation.3">
                  <p:embed/>
                  <p:pic>
                    <p:nvPicPr>
                      <p:cNvPr id="0" name="图片 3208"/>
                      <p:cNvPicPr/>
                      <p:nvPr/>
                    </p:nvPicPr>
                    <p:blipFill>
                      <a:blip r:embed="rId10"/>
                      <a:stretch>
                        <a:fillRect/>
                      </a:stretch>
                    </p:blipFill>
                    <p:spPr>
                      <a:xfrm>
                        <a:off x="8184232" y="1784350"/>
                        <a:ext cx="1301234" cy="384175"/>
                      </a:xfrm>
                      <a:prstGeom prst="rect">
                        <a:avLst/>
                      </a:prstGeom>
                      <a:noFill/>
                      <a:ln w="38100">
                        <a:noFill/>
                        <a:miter/>
                      </a:ln>
                    </p:spPr>
                  </p:pic>
                </p:oleObj>
              </mc:Fallback>
            </mc:AlternateContent>
          </a:graphicData>
        </a:graphic>
      </p:graphicFrame>
      <p:sp>
        <p:nvSpPr>
          <p:cNvPr id="13327" name="Rectangle 13"/>
          <p:cNvSpPr/>
          <p:nvPr/>
        </p:nvSpPr>
        <p:spPr>
          <a:xfrm>
            <a:off x="1524000" y="596901"/>
            <a:ext cx="438150" cy="244475"/>
          </a:xfrm>
          <a:prstGeom prst="rect">
            <a:avLst/>
          </a:prstGeom>
          <a:noFill/>
          <a:ln w="9525">
            <a:noFill/>
          </a:ln>
        </p:spPr>
        <p:txBody>
          <a:bodyPr wrap="none" anchor="ct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13328" name="Rectangle 1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3329" name="Rectangle 2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3318" name="Object 28"/>
          <p:cNvGraphicFramePr/>
          <p:nvPr>
            <p:extLst>
              <p:ext uri="{D42A27DB-BD31-4B8C-83A1-F6EECF244321}">
                <p14:modId xmlns:p14="http://schemas.microsoft.com/office/powerpoint/2010/main" val="1470006189"/>
              </p:ext>
            </p:extLst>
          </p:nvPr>
        </p:nvGraphicFramePr>
        <p:xfrm>
          <a:off x="961127" y="2521147"/>
          <a:ext cx="1125745" cy="418028"/>
        </p:xfrm>
        <a:graphic>
          <a:graphicData uri="http://schemas.openxmlformats.org/presentationml/2006/ole">
            <mc:AlternateContent xmlns:mc="http://schemas.openxmlformats.org/markup-compatibility/2006">
              <mc:Choice xmlns:v="urn:schemas-microsoft-com:vml" Requires="v">
                <p:oleObj spid="_x0000_s15595" r:id="rId11" imgW="469900" imgH="203200" progId="Equation.3">
                  <p:embed/>
                </p:oleObj>
              </mc:Choice>
              <mc:Fallback>
                <p:oleObj r:id="rId11" imgW="469900" imgH="203200" progId="Equation.3">
                  <p:embed/>
                  <p:pic>
                    <p:nvPicPr>
                      <p:cNvPr id="0" name="图片 3211"/>
                      <p:cNvPicPr/>
                      <p:nvPr/>
                    </p:nvPicPr>
                    <p:blipFill>
                      <a:blip r:embed="rId12"/>
                      <a:stretch>
                        <a:fillRect/>
                      </a:stretch>
                    </p:blipFill>
                    <p:spPr>
                      <a:xfrm>
                        <a:off x="961127" y="2521147"/>
                        <a:ext cx="1125745" cy="418028"/>
                      </a:xfrm>
                      <a:prstGeom prst="rect">
                        <a:avLst/>
                      </a:prstGeom>
                      <a:noFill/>
                      <a:ln w="38100">
                        <a:noFill/>
                        <a:miter/>
                      </a:ln>
                    </p:spPr>
                  </p:pic>
                </p:oleObj>
              </mc:Fallback>
            </mc:AlternateContent>
          </a:graphicData>
        </a:graphic>
      </p:graphicFrame>
      <p:sp>
        <p:nvSpPr>
          <p:cNvPr id="13331" name="Rectangle 32"/>
          <p:cNvSpPr/>
          <p:nvPr/>
        </p:nvSpPr>
        <p:spPr>
          <a:xfrm>
            <a:off x="463945" y="3252789"/>
            <a:ext cx="11495563" cy="244475"/>
          </a:xfrm>
          <a:prstGeom prst="rect">
            <a:avLst/>
          </a:prstGeom>
          <a:noFill/>
          <a:ln w="9525">
            <a:noFill/>
          </a:ln>
        </p:spPr>
        <p:txBody>
          <a:bodyPr wrap="square">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grpSp>
        <p:nvGrpSpPr>
          <p:cNvPr id="2" name="Group 34"/>
          <p:cNvGrpSpPr/>
          <p:nvPr/>
        </p:nvGrpSpPr>
        <p:grpSpPr>
          <a:xfrm>
            <a:off x="839416" y="3781426"/>
            <a:ext cx="10729192" cy="2314575"/>
            <a:chOff x="192" y="2244"/>
            <a:chExt cx="5376" cy="1458"/>
          </a:xfrm>
        </p:grpSpPr>
        <p:sp>
          <p:nvSpPr>
            <p:cNvPr id="13335" name="Text Box 33"/>
            <p:cNvSpPr txBox="1"/>
            <p:nvPr/>
          </p:nvSpPr>
          <p:spPr>
            <a:xfrm>
              <a:off x="192" y="2244"/>
              <a:ext cx="5376" cy="1458"/>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800" dirty="0">
                  <a:latin typeface="宋体" panose="02010600030101010101" pitchFamily="2" charset="-122"/>
                </a:rPr>
                <a:t> </a:t>
              </a:r>
              <a:r>
                <a:rPr lang="zh-CN" altLang="en-US" sz="2800" b="1" dirty="0">
                  <a:latin typeface="宋体" panose="02010600030101010101" pitchFamily="2" charset="-122"/>
                </a:rPr>
                <a:t>由信任函数及概率分配函数的定义推出：</a:t>
              </a:r>
              <a:r>
                <a:rPr lang="zh-CN" altLang="en-US" sz="2600" b="1" dirty="0"/>
                <a:t> </a:t>
              </a:r>
            </a:p>
            <a:p>
              <a:pPr>
                <a:spcBef>
                  <a:spcPct val="50000"/>
                </a:spcBef>
              </a:pPr>
              <a:endParaRPr lang="zh-CN" altLang="en-US" sz="2600" b="1" dirty="0"/>
            </a:p>
            <a:p>
              <a:pPr>
                <a:spcBef>
                  <a:spcPct val="50000"/>
                </a:spcBef>
              </a:pPr>
              <a:endParaRPr lang="zh-CN" altLang="en-US" sz="2600" dirty="0"/>
            </a:p>
            <a:p>
              <a:pPr>
                <a:spcBef>
                  <a:spcPct val="50000"/>
                </a:spcBef>
              </a:pPr>
              <a:endParaRPr lang="en-US" altLang="zh-CN" sz="2600" dirty="0"/>
            </a:p>
          </p:txBody>
        </p:sp>
        <p:graphicFrame>
          <p:nvGraphicFramePr>
            <p:cNvPr id="13322" name="Object 31"/>
            <p:cNvGraphicFramePr/>
            <p:nvPr/>
          </p:nvGraphicFramePr>
          <p:xfrm>
            <a:off x="528" y="2776"/>
            <a:ext cx="1872" cy="296"/>
          </p:xfrm>
          <a:graphic>
            <a:graphicData uri="http://schemas.openxmlformats.org/presentationml/2006/ole">
              <mc:AlternateContent xmlns:mc="http://schemas.openxmlformats.org/markup-compatibility/2006">
                <mc:Choice xmlns:v="urn:schemas-microsoft-com:vml" Requires="v">
                  <p:oleObj spid="_x0000_s15596" r:id="rId13" imgW="1269365" imgH="203200" progId="Equation.3">
                    <p:embed/>
                  </p:oleObj>
                </mc:Choice>
                <mc:Fallback>
                  <p:oleObj r:id="rId13" imgW="1269365" imgH="203200" progId="Equation.3">
                    <p:embed/>
                    <p:pic>
                      <p:nvPicPr>
                        <p:cNvPr id="0" name="图片 3213"/>
                        <p:cNvPicPr/>
                        <p:nvPr/>
                      </p:nvPicPr>
                      <p:blipFill>
                        <a:blip r:embed="rId14"/>
                        <a:stretch>
                          <a:fillRect/>
                        </a:stretch>
                      </p:blipFill>
                      <p:spPr>
                        <a:xfrm>
                          <a:off x="528" y="2776"/>
                          <a:ext cx="1872" cy="296"/>
                        </a:xfrm>
                        <a:prstGeom prst="rect">
                          <a:avLst/>
                        </a:prstGeom>
                        <a:noFill/>
                        <a:ln w="38100">
                          <a:noFill/>
                          <a:miter/>
                        </a:ln>
                      </p:spPr>
                    </p:pic>
                  </p:oleObj>
                </mc:Fallback>
              </mc:AlternateContent>
            </a:graphicData>
          </a:graphic>
        </p:graphicFrame>
        <p:graphicFrame>
          <p:nvGraphicFramePr>
            <p:cNvPr id="13323" name="Object 30"/>
            <p:cNvGraphicFramePr/>
            <p:nvPr/>
          </p:nvGraphicFramePr>
          <p:xfrm>
            <a:off x="528" y="3189"/>
            <a:ext cx="1872" cy="459"/>
          </p:xfrm>
          <a:graphic>
            <a:graphicData uri="http://schemas.openxmlformats.org/presentationml/2006/ole">
              <mc:AlternateContent xmlns:mc="http://schemas.openxmlformats.org/markup-compatibility/2006">
                <mc:Choice xmlns:v="urn:schemas-microsoft-com:vml" Requires="v">
                  <p:oleObj spid="_x0000_s15597" r:id="rId15" imgW="1434465" imgH="355600" progId="Equation.3">
                    <p:embed/>
                  </p:oleObj>
                </mc:Choice>
                <mc:Fallback>
                  <p:oleObj r:id="rId15" imgW="1434465" imgH="355600" progId="Equation.3">
                    <p:embed/>
                    <p:pic>
                      <p:nvPicPr>
                        <p:cNvPr id="0" name="图片 3212"/>
                        <p:cNvPicPr/>
                        <p:nvPr/>
                      </p:nvPicPr>
                      <p:blipFill>
                        <a:blip r:embed="rId16"/>
                        <a:stretch>
                          <a:fillRect/>
                        </a:stretch>
                      </p:blipFill>
                      <p:spPr>
                        <a:xfrm>
                          <a:off x="528" y="3189"/>
                          <a:ext cx="1872" cy="459"/>
                        </a:xfrm>
                        <a:prstGeom prst="rect">
                          <a:avLst/>
                        </a:prstGeom>
                        <a:noFill/>
                        <a:ln w="38100">
                          <a:noFill/>
                          <a:miter/>
                        </a:ln>
                      </p:spPr>
                    </p:pic>
                  </p:oleObj>
                </mc:Fallback>
              </mc:AlternateContent>
            </a:graphicData>
          </a:graphic>
        </p:graphicFrame>
      </p:grpSp>
      <p:grpSp>
        <p:nvGrpSpPr>
          <p:cNvPr id="3" name="Group 35"/>
          <p:cNvGrpSpPr/>
          <p:nvPr/>
        </p:nvGrpSpPr>
        <p:grpSpPr>
          <a:xfrm>
            <a:off x="1792455" y="3581400"/>
            <a:ext cx="9483840" cy="2057400"/>
            <a:chOff x="816" y="1584"/>
            <a:chExt cx="4752" cy="1296"/>
          </a:xfrm>
        </p:grpSpPr>
        <p:sp>
          <p:nvSpPr>
            <p:cNvPr id="13334" name="AutoShape 36"/>
            <p:cNvSpPr/>
            <p:nvPr/>
          </p:nvSpPr>
          <p:spPr>
            <a:xfrm>
              <a:off x="816" y="1584"/>
              <a:ext cx="4752" cy="1296"/>
            </a:xfrm>
            <a:prstGeom prst="borderCallout2">
              <a:avLst>
                <a:gd name="adj1" fmla="val 5556"/>
                <a:gd name="adj2" fmla="val -1009"/>
                <a:gd name="adj3" fmla="val 5556"/>
                <a:gd name="adj4" fmla="val -3051"/>
                <a:gd name="adj5" fmla="val -14968"/>
                <a:gd name="adj6" fmla="val -5134"/>
              </a:avLst>
            </a:prstGeom>
            <a:solidFill>
              <a:srgbClr val="FFFFD9"/>
            </a:soli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400" b="1" dirty="0">
                  <a:latin typeface="宋体" panose="02010600030101010101"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红，黄，蓝</a:t>
              </a:r>
              <a:r>
                <a:rPr lang="en-US" altLang="zh-CN" sz="2400" b="1" dirty="0">
                  <a:latin typeface="Times New Roman" panose="02020603050405020304" pitchFamily="18" charset="0"/>
                  <a:cs typeface="Times New Roman" panose="02020603050405020304" pitchFamily="18" charset="0"/>
                </a:rPr>
                <a:t>}</a:t>
              </a:r>
            </a:p>
            <a:p>
              <a:pPr algn="just">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anose="02010600030101010101"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anose="02010600030101010101"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anose="02010600030101010101" pitchFamily="2" charset="-122"/>
                </a:rPr>
                <a:t>，</a:t>
              </a:r>
              <a:r>
                <a:rPr lang="zh-CN" altLang="en-US" sz="2200" b="1" dirty="0">
                  <a:solidFill>
                    <a:schemeClr val="accent2"/>
                  </a:solidFill>
                  <a:latin typeface="Times New Roman" panose="02020603050405020304" pitchFamily="18" charset="0"/>
                </a:rPr>
                <a:t>	</a:t>
              </a:r>
            </a:p>
            <a:p>
              <a:pPr algn="just">
                <a:lnSpc>
                  <a:spcPct val="130000"/>
                </a:lnSpc>
              </a:pPr>
              <a:endParaRPr lang="zh-CN" altLang="en-US" sz="2200" b="1" dirty="0">
                <a:solidFill>
                  <a:schemeClr val="accent2"/>
                </a:solidFill>
                <a:latin typeface="Times New Roman" panose="02020603050405020304" pitchFamily="18" charset="0"/>
              </a:endParaRPr>
            </a:p>
            <a:p>
              <a:pPr algn="ctr"/>
              <a:endParaRPr lang="en-US" altLang="zh-CN" sz="2200" b="1" dirty="0">
                <a:solidFill>
                  <a:schemeClr val="accent2"/>
                </a:solidFill>
              </a:endParaRPr>
            </a:p>
          </p:txBody>
        </p:sp>
        <p:graphicFrame>
          <p:nvGraphicFramePr>
            <p:cNvPr id="13319" name="Object 37"/>
            <p:cNvGraphicFramePr/>
            <p:nvPr/>
          </p:nvGraphicFramePr>
          <p:xfrm>
            <a:off x="912" y="2352"/>
            <a:ext cx="4008" cy="288"/>
          </p:xfrm>
          <a:graphic>
            <a:graphicData uri="http://schemas.openxmlformats.org/presentationml/2006/ole">
              <mc:AlternateContent xmlns:mc="http://schemas.openxmlformats.org/markup-compatibility/2006">
                <mc:Choice xmlns:v="urn:schemas-microsoft-com:vml" Requires="v">
                  <p:oleObj spid="_x0000_s15598" r:id="rId17" imgW="3111500" imgH="215900" progId="Equation.3">
                    <p:embed/>
                  </p:oleObj>
                </mc:Choice>
                <mc:Fallback>
                  <p:oleObj r:id="rId17" imgW="3111500" imgH="215900" progId="Equation.3">
                    <p:embed/>
                    <p:pic>
                      <p:nvPicPr>
                        <p:cNvPr id="0" name="图片 3081"/>
                        <p:cNvPicPr/>
                        <p:nvPr/>
                      </p:nvPicPr>
                      <p:blipFill>
                        <a:blip r:embed="rId18">
                          <a:clrChange>
                            <a:clrFrom>
                              <a:srgbClr val="000000"/>
                            </a:clrFrom>
                            <a:clrTo>
                              <a:srgbClr val="CC0000"/>
                            </a:clrTo>
                          </a:clrChange>
                        </a:blip>
                        <a:stretch>
                          <a:fillRect/>
                        </a:stretch>
                      </p:blipFill>
                      <p:spPr>
                        <a:xfrm>
                          <a:off x="912" y="2352"/>
                          <a:ext cx="4008" cy="288"/>
                        </a:xfrm>
                        <a:prstGeom prst="rect">
                          <a:avLst/>
                        </a:prstGeom>
                        <a:solidFill>
                          <a:srgbClr val="FFFFD9"/>
                        </a:solidFill>
                        <a:ln w="38100">
                          <a:noFill/>
                          <a:miter/>
                        </a:ln>
                      </p:spPr>
                    </p:pic>
                  </p:oleObj>
                </mc:Fallback>
              </mc:AlternateContent>
            </a:graphicData>
          </a:graphic>
        </p:graphicFrame>
        <p:graphicFrame>
          <p:nvGraphicFramePr>
            <p:cNvPr id="13320" name="Object 38"/>
            <p:cNvGraphicFramePr/>
            <p:nvPr/>
          </p:nvGraphicFramePr>
          <p:xfrm>
            <a:off x="2016" y="2664"/>
            <a:ext cx="816" cy="216"/>
          </p:xfrm>
          <a:graphic>
            <a:graphicData uri="http://schemas.openxmlformats.org/presentationml/2006/ole">
              <mc:AlternateContent xmlns:mc="http://schemas.openxmlformats.org/markup-compatibility/2006">
                <mc:Choice xmlns:v="urn:schemas-microsoft-com:vml" Requires="v">
                  <p:oleObj spid="_x0000_s15599" r:id="rId19" imgW="685800" imgH="177800" progId="Equation.3">
                    <p:embed/>
                  </p:oleObj>
                </mc:Choice>
                <mc:Fallback>
                  <p:oleObj r:id="rId19" imgW="685800" imgH="177800" progId="Equation.3">
                    <p:embed/>
                    <p:pic>
                      <p:nvPicPr>
                        <p:cNvPr id="0" name="图片 3080"/>
                        <p:cNvPicPr/>
                        <p:nvPr/>
                      </p:nvPicPr>
                      <p:blipFill>
                        <a:blip r:embed="rId20">
                          <a:clrChange>
                            <a:clrFrom>
                              <a:srgbClr val="000000"/>
                            </a:clrFrom>
                            <a:clrTo>
                              <a:srgbClr val="CC0000"/>
                            </a:clrTo>
                          </a:clrChange>
                        </a:blip>
                        <a:stretch>
                          <a:fillRect/>
                        </a:stretch>
                      </p:blipFill>
                      <p:spPr>
                        <a:xfrm>
                          <a:off x="2016" y="2664"/>
                          <a:ext cx="816" cy="216"/>
                        </a:xfrm>
                        <a:prstGeom prst="rect">
                          <a:avLst/>
                        </a:prstGeom>
                        <a:solidFill>
                          <a:srgbClr val="FFFFD9"/>
                        </a:solidFill>
                        <a:ln w="38100">
                          <a:noFill/>
                          <a:miter/>
                        </a:ln>
                      </p:spPr>
                    </p:pic>
                  </p:oleObj>
                </mc:Fallback>
              </mc:AlternateContent>
            </a:graphicData>
          </a:graphic>
        </p:graphicFrame>
        <p:graphicFrame>
          <p:nvGraphicFramePr>
            <p:cNvPr id="13321" name="Object 39"/>
            <p:cNvGraphicFramePr/>
            <p:nvPr/>
          </p:nvGraphicFramePr>
          <p:xfrm>
            <a:off x="2832" y="2658"/>
            <a:ext cx="432" cy="222"/>
          </p:xfrm>
          <a:graphic>
            <a:graphicData uri="http://schemas.openxmlformats.org/presentationml/2006/ole">
              <mc:AlternateContent xmlns:mc="http://schemas.openxmlformats.org/markup-compatibility/2006">
                <mc:Choice xmlns:v="urn:schemas-microsoft-com:vml" Requires="v">
                  <p:oleObj spid="_x0000_s15600" r:id="rId21" imgW="354965" imgH="177800" progId="Equation.3">
                    <p:embed/>
                  </p:oleObj>
                </mc:Choice>
                <mc:Fallback>
                  <p:oleObj r:id="rId21" imgW="354965" imgH="177800" progId="Equation.3">
                    <p:embed/>
                    <p:pic>
                      <p:nvPicPr>
                        <p:cNvPr id="0" name="图片 3079"/>
                        <p:cNvPicPr/>
                        <p:nvPr/>
                      </p:nvPicPr>
                      <p:blipFill>
                        <a:blip r:embed="rId22">
                          <a:clrChange>
                            <a:clrFrom>
                              <a:srgbClr val="000000"/>
                            </a:clrFrom>
                            <a:clrTo>
                              <a:srgbClr val="CC0000"/>
                            </a:clrTo>
                          </a:clrChange>
                        </a:blip>
                        <a:stretch>
                          <a:fillRect/>
                        </a:stretch>
                      </p:blipFill>
                      <p:spPr>
                        <a:xfrm>
                          <a:off x="2832" y="2658"/>
                          <a:ext cx="432" cy="222"/>
                        </a:xfrm>
                        <a:prstGeom prst="rect">
                          <a:avLst/>
                        </a:prstGeom>
                        <a:solidFill>
                          <a:srgbClr val="FFFFD9"/>
                        </a:solidFill>
                        <a:ln w="38100">
                          <a:noFill/>
                          <a:miter/>
                        </a:ln>
                      </p:spPr>
                    </p:pic>
                  </p:oleObj>
                </mc:Fallback>
              </mc:AlternateContent>
            </a:graphicData>
          </a:graphic>
        </p:graphicFrame>
      </p:grpSp>
      <p:sp>
        <p:nvSpPr>
          <p:cNvPr id="24"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4.5.2  </a:t>
            </a:r>
            <a:r>
              <a:rPr lang="zh-CN" altLang="en-US" sz="4000" b="1" dirty="0">
                <a:solidFill>
                  <a:schemeClr val="bg1"/>
                </a:solidFill>
                <a:latin typeface="Times New Roman" panose="02020603050405020304" pitchFamily="18" charset="0"/>
                <a:ea typeface="黑体" panose="02010609060101010101" pitchFamily="2" charset="-122"/>
              </a:rPr>
              <a:t>信任函数</a:t>
            </a:r>
            <a:endParaRPr lang="zh-CN" altLang="en-US" sz="4000" b="1" dirty="0">
              <a:solidFill>
                <a:schemeClr val="bg1"/>
              </a:solidFill>
              <a:latin typeface="宋体" panose="0201060003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2"/>
          <p:cNvSpPr>
            <a:spLocks noGrp="1"/>
          </p:cNvSpPr>
          <p:nvPr>
            <p:ph idx="1"/>
          </p:nvPr>
        </p:nvSpPr>
        <p:spPr>
          <a:xfrm>
            <a:off x="663183" y="1066800"/>
            <a:ext cx="11039022" cy="1282700"/>
          </a:xfrm>
          <a:ln/>
        </p:spPr>
        <p:txBody>
          <a:bodyPr vert="horz" wrap="square" lIns="91440" tIns="45720" rIns="91440" bIns="45720" anchor="t"/>
          <a:lstStyle/>
          <a:p>
            <a:pPr marL="0" indent="0">
              <a:buFont typeface="Wingdings" panose="05000000000000000000" pitchFamily="2" charset="2"/>
              <a:buChar char="§"/>
            </a:pPr>
            <a:r>
              <a:rPr lang="en-US" altLang="zh-CN" sz="2800" dirty="0">
                <a:solidFill>
                  <a:schemeClr val="accent2"/>
                </a:solidFill>
                <a:latin typeface="Times New Roman" panose="02020603050405020304" pitchFamily="18" charset="0"/>
              </a:rPr>
              <a:t> </a:t>
            </a:r>
            <a:r>
              <a:rPr lang="zh-CN" altLang="en-US" sz="2800" dirty="0">
                <a:solidFill>
                  <a:schemeClr val="accent2"/>
                </a:solidFill>
                <a:latin typeface="Times New Roman" panose="02020603050405020304" pitchFamily="18" charset="0"/>
              </a:rPr>
              <a:t>似然函数</a:t>
            </a:r>
            <a:r>
              <a:rPr lang="zh-CN" altLang="en-US" sz="2800" dirty="0">
                <a:latin typeface="Times New Roman" panose="02020603050405020304" pitchFamily="18" charset="0"/>
              </a:rPr>
              <a:t>（</a:t>
            </a:r>
            <a:r>
              <a:rPr lang="en-US" altLang="zh-CN" sz="2800" dirty="0">
                <a:latin typeface="Times New Roman" panose="02020603050405020304" pitchFamily="18" charset="0"/>
              </a:rPr>
              <a:t>plansibility function</a:t>
            </a:r>
            <a:r>
              <a:rPr lang="zh-CN" altLang="en-US" sz="2800" dirty="0">
                <a:latin typeface="Times New Roman" panose="02020603050405020304" pitchFamily="18" charset="0"/>
              </a:rPr>
              <a:t>）：不可驳斥函数或上限函数。</a:t>
            </a:r>
            <a:endParaRPr lang="zh-CN" altLang="en-US" dirty="0">
              <a:latin typeface="Times New Roman" panose="02020603050405020304" pitchFamily="18" charset="0"/>
            </a:endParaRPr>
          </a:p>
        </p:txBody>
      </p:sp>
      <p:sp>
        <p:nvSpPr>
          <p:cNvPr id="1434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43</a:t>
            </a:fld>
            <a:endParaRPr lang="ja-JP" altLang="en-US" dirty="0">
              <a:solidFill>
                <a:srgbClr val="A50021"/>
              </a:solidFill>
              <a:ea typeface="MS PGothic" panose="020B0600070205080204" pitchFamily="34" charset="-128"/>
            </a:endParaRPr>
          </a:p>
        </p:txBody>
      </p:sp>
      <p:sp>
        <p:nvSpPr>
          <p:cNvPr id="14347"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4348"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4349"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4350"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2" name="Group 16"/>
          <p:cNvGrpSpPr/>
          <p:nvPr/>
        </p:nvGrpSpPr>
        <p:grpSpPr>
          <a:xfrm>
            <a:off x="551384" y="2492375"/>
            <a:ext cx="10945216" cy="1341438"/>
            <a:chOff x="240" y="2371"/>
            <a:chExt cx="5184" cy="845"/>
          </a:xfrm>
        </p:grpSpPr>
        <p:sp>
          <p:nvSpPr>
            <p:cNvPr id="14354" name="Text Box 15"/>
            <p:cNvSpPr txBox="1"/>
            <p:nvPr/>
          </p:nvSpPr>
          <p:spPr>
            <a:xfrm>
              <a:off x="240" y="2371"/>
              <a:ext cx="5184" cy="84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50000"/>
                </a:spcBef>
                <a:buClr>
                  <a:schemeClr val="accent2"/>
                </a:buClr>
                <a:buFont typeface="Wingdings" panose="05000000000000000000" pitchFamily="2" charset="2"/>
                <a:buNone/>
              </a:pP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4.3</a:t>
              </a:r>
              <a:r>
                <a:rPr lang="en-US" altLang="zh-CN" sz="2800" dirty="0">
                  <a:latin typeface="Times New Roman" panose="02020603050405020304" pitchFamily="18" charset="0"/>
                </a:rPr>
                <a:t>  </a:t>
              </a:r>
              <a:r>
                <a:rPr lang="zh-CN" altLang="en-US" sz="2800" dirty="0">
                  <a:latin typeface="Times New Roman" panose="02020603050405020304" pitchFamily="18" charset="0"/>
                </a:rPr>
                <a:t>似然函数                             且</a:t>
              </a:r>
            </a:p>
            <a:p>
              <a:pPr>
                <a:lnSpc>
                  <a:spcPct val="120000"/>
                </a:lnSpc>
                <a:spcBef>
                  <a:spcPct val="50000"/>
                </a:spcBef>
                <a:buClr>
                  <a:schemeClr val="accent2"/>
                </a:buClr>
                <a:buFont typeface="Wingdings" panose="05000000000000000000" pitchFamily="2" charset="2"/>
                <a:buNone/>
              </a:pPr>
              <a:r>
                <a:rPr lang="zh-CN" altLang="en-US" sz="2800" dirty="0">
                  <a:latin typeface="Times New Roman" panose="02020603050405020304" pitchFamily="18" charset="0"/>
                </a:rPr>
                <a:t>                                                         对所有的</a:t>
              </a:r>
            </a:p>
          </p:txBody>
        </p:sp>
        <p:graphicFrame>
          <p:nvGraphicFramePr>
            <p:cNvPr id="14342" name="Object 8"/>
            <p:cNvGraphicFramePr/>
            <p:nvPr>
              <p:extLst>
                <p:ext uri="{D42A27DB-BD31-4B8C-83A1-F6EECF244321}">
                  <p14:modId xmlns:p14="http://schemas.microsoft.com/office/powerpoint/2010/main" val="867977606"/>
                </p:ext>
              </p:extLst>
            </p:nvPr>
          </p:nvGraphicFramePr>
          <p:xfrm>
            <a:off x="1636" y="2403"/>
            <a:ext cx="1181" cy="313"/>
          </p:xfrm>
          <a:graphic>
            <a:graphicData uri="http://schemas.openxmlformats.org/presentationml/2006/ole">
              <mc:AlternateContent xmlns:mc="http://schemas.openxmlformats.org/markup-compatibility/2006">
                <mc:Choice xmlns:v="urn:schemas-microsoft-com:vml" Requires="v">
                  <p:oleObj spid="_x0000_s16553" r:id="rId3" imgW="901065" imgH="228600" progId="Equation.3">
                    <p:embed/>
                  </p:oleObj>
                </mc:Choice>
                <mc:Fallback>
                  <p:oleObj r:id="rId3" imgW="901065" imgH="228600" progId="Equation.3">
                    <p:embed/>
                    <p:pic>
                      <p:nvPicPr>
                        <p:cNvPr id="0" name="图片 3154"/>
                        <p:cNvPicPr/>
                        <p:nvPr/>
                      </p:nvPicPr>
                      <p:blipFill>
                        <a:blip r:embed="rId4"/>
                        <a:stretch>
                          <a:fillRect/>
                        </a:stretch>
                      </p:blipFill>
                      <p:spPr>
                        <a:xfrm>
                          <a:off x="1636" y="2403"/>
                          <a:ext cx="1181" cy="313"/>
                        </a:xfrm>
                        <a:prstGeom prst="rect">
                          <a:avLst/>
                        </a:prstGeom>
                        <a:noFill/>
                        <a:ln w="38100">
                          <a:noFill/>
                          <a:miter/>
                        </a:ln>
                      </p:spPr>
                    </p:pic>
                  </p:oleObj>
                </mc:Fallback>
              </mc:AlternateContent>
            </a:graphicData>
          </a:graphic>
        </p:graphicFrame>
        <p:graphicFrame>
          <p:nvGraphicFramePr>
            <p:cNvPr id="14343" name="Object 10"/>
            <p:cNvGraphicFramePr/>
            <p:nvPr>
              <p:extLst>
                <p:ext uri="{D42A27DB-BD31-4B8C-83A1-F6EECF244321}">
                  <p14:modId xmlns:p14="http://schemas.microsoft.com/office/powerpoint/2010/main" val="545799143"/>
                </p:ext>
              </p:extLst>
            </p:nvPr>
          </p:nvGraphicFramePr>
          <p:xfrm>
            <a:off x="693" y="2841"/>
            <a:ext cx="1968" cy="318"/>
          </p:xfrm>
          <a:graphic>
            <a:graphicData uri="http://schemas.openxmlformats.org/presentationml/2006/ole">
              <mc:AlternateContent xmlns:mc="http://schemas.openxmlformats.org/markup-compatibility/2006">
                <mc:Choice xmlns:v="urn:schemas-microsoft-com:vml" Requires="v">
                  <p:oleObj spid="_x0000_s16554" r:id="rId5" imgW="1268730" imgH="203200" progId="Equation.3">
                    <p:embed/>
                  </p:oleObj>
                </mc:Choice>
                <mc:Fallback>
                  <p:oleObj r:id="rId5" imgW="1268730" imgH="203200" progId="Equation.3">
                    <p:embed/>
                    <p:pic>
                      <p:nvPicPr>
                        <p:cNvPr id="0" name="图片 3158"/>
                        <p:cNvPicPr/>
                        <p:nvPr/>
                      </p:nvPicPr>
                      <p:blipFill>
                        <a:blip r:embed="rId6"/>
                        <a:stretch>
                          <a:fillRect/>
                        </a:stretch>
                      </p:blipFill>
                      <p:spPr>
                        <a:xfrm>
                          <a:off x="693" y="2841"/>
                          <a:ext cx="1968" cy="318"/>
                        </a:xfrm>
                        <a:prstGeom prst="rect">
                          <a:avLst/>
                        </a:prstGeom>
                        <a:noFill/>
                        <a:ln w="38100">
                          <a:noFill/>
                          <a:miter/>
                        </a:ln>
                      </p:spPr>
                    </p:pic>
                  </p:oleObj>
                </mc:Fallback>
              </mc:AlternateContent>
            </a:graphicData>
          </a:graphic>
        </p:graphicFrame>
        <p:graphicFrame>
          <p:nvGraphicFramePr>
            <p:cNvPr id="14344" name="Object 12"/>
            <p:cNvGraphicFramePr/>
            <p:nvPr>
              <p:extLst>
                <p:ext uri="{D42A27DB-BD31-4B8C-83A1-F6EECF244321}">
                  <p14:modId xmlns:p14="http://schemas.microsoft.com/office/powerpoint/2010/main" val="1388007699"/>
                </p:ext>
              </p:extLst>
            </p:nvPr>
          </p:nvGraphicFramePr>
          <p:xfrm>
            <a:off x="3378" y="2872"/>
            <a:ext cx="771" cy="256"/>
          </p:xfrm>
          <a:graphic>
            <a:graphicData uri="http://schemas.openxmlformats.org/presentationml/2006/ole">
              <mc:AlternateContent xmlns:mc="http://schemas.openxmlformats.org/markup-compatibility/2006">
                <mc:Choice xmlns:v="urn:schemas-microsoft-com:vml" Requires="v">
                  <p:oleObj spid="_x0000_s16555" r:id="rId7" imgW="418465" imgH="165100" progId="Equation.3">
                    <p:embed/>
                  </p:oleObj>
                </mc:Choice>
                <mc:Fallback>
                  <p:oleObj r:id="rId7" imgW="418465" imgH="165100" progId="Equation.3">
                    <p:embed/>
                    <p:pic>
                      <p:nvPicPr>
                        <p:cNvPr id="0" name="图片 3155"/>
                        <p:cNvPicPr/>
                        <p:nvPr/>
                      </p:nvPicPr>
                      <p:blipFill>
                        <a:blip r:embed="rId8"/>
                        <a:stretch>
                          <a:fillRect/>
                        </a:stretch>
                      </p:blipFill>
                      <p:spPr>
                        <a:xfrm>
                          <a:off x="3378" y="2872"/>
                          <a:ext cx="771" cy="256"/>
                        </a:xfrm>
                        <a:prstGeom prst="rect">
                          <a:avLst/>
                        </a:prstGeom>
                        <a:noFill/>
                        <a:ln w="38100">
                          <a:noFill/>
                          <a:miter/>
                        </a:ln>
                      </p:spPr>
                    </p:pic>
                  </p:oleObj>
                </mc:Fallback>
              </mc:AlternateContent>
            </a:graphicData>
          </a:graphic>
        </p:graphicFrame>
      </p:grpSp>
      <p:sp>
        <p:nvSpPr>
          <p:cNvPr id="222226" name="AutoShape 18"/>
          <p:cNvSpPr/>
          <p:nvPr/>
        </p:nvSpPr>
        <p:spPr>
          <a:xfrm>
            <a:off x="1532718" y="4038600"/>
            <a:ext cx="10035890" cy="2819400"/>
          </a:xfrm>
          <a:prstGeom prst="borderCallout2">
            <a:avLst>
              <a:gd name="adj1" fmla="val 4690"/>
              <a:gd name="adj2" fmla="val -1009"/>
              <a:gd name="adj3" fmla="val 4690"/>
              <a:gd name="adj4" fmla="val -4630"/>
              <a:gd name="adj5" fmla="val -6903"/>
              <a:gd name="adj6" fmla="val -8310"/>
            </a:avLst>
          </a:prstGeom>
          <a:solidFill>
            <a:srgbClr val="FFFFFF"/>
          </a:solidFill>
          <a:ln w="9525" cap="flat" cmpd="sng">
            <a:solidFill>
              <a:schemeClr val="accent2"/>
            </a:solidFill>
            <a:prstDash val="solid"/>
            <a:miter/>
            <a:headEnd type="none" w="med" len="med"/>
            <a:tailEnd type="none" w="med" len="med"/>
          </a:ln>
        </p:spPr>
        <p:txBody>
          <a:bodyPr/>
          <a:lstStyle/>
          <a:p>
            <a:pPr algn="just">
              <a:lnSpc>
                <a:spcPct val="130000"/>
              </a:lnSpc>
              <a:buClr>
                <a:schemeClr val="accent2"/>
              </a:buClr>
              <a:buFont typeface="Wingdings" panose="05000000000000000000" pitchFamily="2" charset="2"/>
              <a:buChar char="§"/>
            </a:pPr>
            <a:r>
              <a:rPr lang="en-US" altLang="zh-CN" sz="2200" b="1" dirty="0">
                <a:latin typeface="宋体" panose="02010600030101010101" pitchFamily="2" charset="-122"/>
              </a:rPr>
              <a:t> </a:t>
            </a:r>
            <a:r>
              <a:rPr lang="zh-CN" altLang="en-US" sz="2400" b="1" dirty="0">
                <a:latin typeface="宋体" panose="02010600030101010101" pitchFamily="2" charset="-122"/>
              </a:rPr>
              <a:t>设 </a:t>
            </a:r>
            <a:r>
              <a:rPr lang="en-US" altLang="zh-CN" sz="2400" b="1" i="1" dirty="0">
                <a:latin typeface="Times New Roman" panose="02020603050405020304" pitchFamily="18" charset="0"/>
                <a:cs typeface="Times New Roman" panose="02020603050405020304" pitchFamily="18" charset="0"/>
              </a:rPr>
              <a:t>D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红，黄，蓝</a:t>
            </a:r>
            <a:r>
              <a:rPr lang="en-US" altLang="zh-CN" sz="2400" b="1" dirty="0">
                <a:latin typeface="Times New Roman" panose="02020603050405020304" pitchFamily="18" charset="0"/>
                <a:cs typeface="Times New Roman" panose="02020603050405020304" pitchFamily="18" charset="0"/>
              </a:rPr>
              <a:t>}</a:t>
            </a:r>
          </a:p>
          <a:p>
            <a:pPr algn="just">
              <a:lnSpc>
                <a:spcPct val="130000"/>
              </a:lnSpc>
            </a:pP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=0.3</a:t>
            </a:r>
            <a:r>
              <a:rPr lang="zh-CN" altLang="en-US" sz="2400" b="1" dirty="0">
                <a:latin typeface="宋体" panose="02010600030101010101" pitchFamily="2" charset="-122"/>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宋体" panose="02010600030101010101" pitchFamily="2" charset="-122"/>
              </a:rPr>
              <a:t>，</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红，黄</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=0.2</a:t>
            </a:r>
            <a:r>
              <a:rPr lang="zh-CN" altLang="en-US" sz="2400" b="1" dirty="0">
                <a:latin typeface="宋体" panose="02010600030101010101" pitchFamily="2" charset="-122"/>
              </a:rPr>
              <a:t>，</a:t>
            </a:r>
          </a:p>
          <a:p>
            <a:pPr algn="just">
              <a:lnSpc>
                <a:spcPct val="130000"/>
              </a:lnSpc>
            </a:pPr>
            <a:endParaRPr lang="zh-CN" altLang="en-US" sz="2400" b="1" dirty="0">
              <a:latin typeface="Times New Roman" panose="02020603050405020304" pitchFamily="18" charset="0"/>
              <a:cs typeface="Times New Roman" panose="02020603050405020304" pitchFamily="18" charset="0"/>
            </a:endParaRPr>
          </a:p>
          <a:p>
            <a:pPr algn="just">
              <a:lnSpc>
                <a:spcPct val="130000"/>
              </a:lnSpc>
            </a:pPr>
            <a:r>
              <a:rPr lang="zh-CN" altLang="en-US" sz="2200" b="1" dirty="0">
                <a:solidFill>
                  <a:schemeClr val="accent2"/>
                </a:solidFill>
                <a:latin typeface="Times New Roman" panose="02020603050405020304" pitchFamily="18" charset="0"/>
              </a:rPr>
              <a:t> 	 	</a:t>
            </a:r>
          </a:p>
          <a:p>
            <a:pPr algn="just">
              <a:lnSpc>
                <a:spcPct val="130000"/>
              </a:lnSpc>
            </a:pPr>
            <a:endParaRPr lang="zh-CN" altLang="en-US" sz="2200" b="1" dirty="0">
              <a:solidFill>
                <a:schemeClr val="accent2"/>
              </a:solidFill>
              <a:latin typeface="Times New Roman" panose="02020603050405020304" pitchFamily="18" charset="0"/>
            </a:endParaRPr>
          </a:p>
          <a:p>
            <a:r>
              <a:rPr lang="zh-CN" altLang="en-US" sz="2200" b="1" dirty="0" smtClean="0">
                <a:solidFill>
                  <a:schemeClr val="accent2"/>
                </a:solidFill>
              </a:rPr>
              <a:t>不否定是蓝色的程度，不能肯定是</a:t>
            </a:r>
            <a:r>
              <a:rPr lang="en-US" altLang="zh-CN" sz="2200" b="1" dirty="0" smtClean="0">
                <a:solidFill>
                  <a:schemeClr val="accent2"/>
                </a:solidFill>
              </a:rPr>
              <a:t>{</a:t>
            </a:r>
            <a:r>
              <a:rPr lang="zh-CN" altLang="en-US" sz="2200" b="1" dirty="0" smtClean="0">
                <a:solidFill>
                  <a:schemeClr val="accent2"/>
                </a:solidFill>
              </a:rPr>
              <a:t>红，黄</a:t>
            </a:r>
            <a:r>
              <a:rPr lang="en-US" altLang="zh-CN" sz="2200" b="1" dirty="0" smtClean="0">
                <a:solidFill>
                  <a:schemeClr val="accent2"/>
                </a:solidFill>
              </a:rPr>
              <a:t>}</a:t>
            </a:r>
            <a:r>
              <a:rPr lang="zh-CN" altLang="en-US" sz="2200" b="1" dirty="0" smtClean="0">
                <a:solidFill>
                  <a:schemeClr val="accent2"/>
                </a:solidFill>
              </a:rPr>
              <a:t>的程度</a:t>
            </a:r>
            <a:endParaRPr lang="en-US" altLang="zh-CN" sz="2200" b="1" dirty="0">
              <a:solidFill>
                <a:schemeClr val="accent2"/>
              </a:solidFill>
            </a:endParaRPr>
          </a:p>
        </p:txBody>
      </p:sp>
      <p:graphicFrame>
        <p:nvGraphicFramePr>
          <p:cNvPr id="222227" name="Object 19"/>
          <p:cNvGraphicFramePr/>
          <p:nvPr>
            <p:extLst>
              <p:ext uri="{D42A27DB-BD31-4B8C-83A1-F6EECF244321}">
                <p14:modId xmlns:p14="http://schemas.microsoft.com/office/powerpoint/2010/main" val="1362551408"/>
              </p:ext>
            </p:extLst>
          </p:nvPr>
        </p:nvGraphicFramePr>
        <p:xfrm>
          <a:off x="1991247" y="5181600"/>
          <a:ext cx="8223867" cy="457200"/>
        </p:xfrm>
        <a:graphic>
          <a:graphicData uri="http://schemas.openxmlformats.org/presentationml/2006/ole">
            <mc:AlternateContent xmlns:mc="http://schemas.openxmlformats.org/markup-compatibility/2006">
              <mc:Choice xmlns:v="urn:schemas-microsoft-com:vml" Requires="v">
                <p:oleObj spid="_x0000_s16556" r:id="rId9" imgW="3111500" imgH="215900" progId="Equation.3">
                  <p:embed/>
                </p:oleObj>
              </mc:Choice>
              <mc:Fallback>
                <p:oleObj r:id="rId9" imgW="3111500" imgH="215900" progId="Equation.3">
                  <p:embed/>
                  <p:pic>
                    <p:nvPicPr>
                      <p:cNvPr id="0" name="图片 3157"/>
                      <p:cNvPicPr/>
                      <p:nvPr/>
                    </p:nvPicPr>
                    <p:blipFill>
                      <a:blip r:embed="rId10">
                        <a:clrChange>
                          <a:clrFrom>
                            <a:srgbClr val="000000"/>
                          </a:clrFrom>
                          <a:clrTo>
                            <a:srgbClr val="CC0000"/>
                          </a:clrTo>
                        </a:clrChange>
                      </a:blip>
                      <a:stretch>
                        <a:fillRect/>
                      </a:stretch>
                    </p:blipFill>
                    <p:spPr>
                      <a:xfrm>
                        <a:off x="1991247" y="5181600"/>
                        <a:ext cx="8223867" cy="457200"/>
                      </a:xfrm>
                      <a:prstGeom prst="rect">
                        <a:avLst/>
                      </a:prstGeom>
                      <a:noFill/>
                      <a:ln w="38100">
                        <a:noFill/>
                        <a:miter/>
                      </a:ln>
                    </p:spPr>
                  </p:pic>
                </p:oleObj>
              </mc:Fallback>
            </mc:AlternateContent>
          </a:graphicData>
        </a:graphic>
      </p:graphicFrame>
      <p:graphicFrame>
        <p:nvGraphicFramePr>
          <p:cNvPr id="222228" name="Object 20"/>
          <p:cNvGraphicFramePr/>
          <p:nvPr>
            <p:extLst>
              <p:ext uri="{D42A27DB-BD31-4B8C-83A1-F6EECF244321}">
                <p14:modId xmlns:p14="http://schemas.microsoft.com/office/powerpoint/2010/main" val="1366311259"/>
              </p:ext>
            </p:extLst>
          </p:nvPr>
        </p:nvGraphicFramePr>
        <p:xfrm>
          <a:off x="4403394" y="5638800"/>
          <a:ext cx="1674320" cy="342900"/>
        </p:xfrm>
        <a:graphic>
          <a:graphicData uri="http://schemas.openxmlformats.org/presentationml/2006/ole">
            <mc:AlternateContent xmlns:mc="http://schemas.openxmlformats.org/markup-compatibility/2006">
              <mc:Choice xmlns:v="urn:schemas-microsoft-com:vml" Requires="v">
                <p:oleObj spid="_x0000_s16557" r:id="rId11" imgW="685800" imgH="177800" progId="Equation.3">
                  <p:embed/>
                </p:oleObj>
              </mc:Choice>
              <mc:Fallback>
                <p:oleObj r:id="rId11" imgW="685800" imgH="177800" progId="Equation.3">
                  <p:embed/>
                  <p:pic>
                    <p:nvPicPr>
                      <p:cNvPr id="0" name="图片 3156"/>
                      <p:cNvPicPr/>
                      <p:nvPr/>
                    </p:nvPicPr>
                    <p:blipFill>
                      <a:blip r:embed="rId12">
                        <a:clrChange>
                          <a:clrFrom>
                            <a:srgbClr val="000000"/>
                          </a:clrFrom>
                          <a:clrTo>
                            <a:srgbClr val="CC0000"/>
                          </a:clrTo>
                        </a:clrChange>
                      </a:blip>
                      <a:stretch>
                        <a:fillRect/>
                      </a:stretch>
                    </p:blipFill>
                    <p:spPr>
                      <a:xfrm>
                        <a:off x="4403394" y="5638800"/>
                        <a:ext cx="1674320" cy="342900"/>
                      </a:xfrm>
                      <a:prstGeom prst="rect">
                        <a:avLst/>
                      </a:prstGeom>
                      <a:noFill/>
                      <a:ln w="38100">
                        <a:noFill/>
                        <a:miter/>
                      </a:ln>
                    </p:spPr>
                  </p:pic>
                </p:oleObj>
              </mc:Fallback>
            </mc:AlternateContent>
          </a:graphicData>
        </a:graphic>
      </p:graphicFrame>
      <p:graphicFrame>
        <p:nvGraphicFramePr>
          <p:cNvPr id="222229" name="Object 21"/>
          <p:cNvGraphicFramePr/>
          <p:nvPr>
            <p:extLst>
              <p:ext uri="{D42A27DB-BD31-4B8C-83A1-F6EECF244321}">
                <p14:modId xmlns:p14="http://schemas.microsoft.com/office/powerpoint/2010/main" val="2475792114"/>
              </p:ext>
            </p:extLst>
          </p:nvPr>
        </p:nvGraphicFramePr>
        <p:xfrm>
          <a:off x="6290382" y="5629275"/>
          <a:ext cx="886405" cy="352425"/>
        </p:xfrm>
        <a:graphic>
          <a:graphicData uri="http://schemas.openxmlformats.org/presentationml/2006/ole">
            <mc:AlternateContent xmlns:mc="http://schemas.openxmlformats.org/markup-compatibility/2006">
              <mc:Choice xmlns:v="urn:schemas-microsoft-com:vml" Requires="v">
                <p:oleObj spid="_x0000_s16558" r:id="rId13" imgW="354965" imgH="177800" progId="Equation.3">
                  <p:embed/>
                </p:oleObj>
              </mc:Choice>
              <mc:Fallback>
                <p:oleObj r:id="rId13" imgW="354965" imgH="177800" progId="Equation.3">
                  <p:embed/>
                  <p:pic>
                    <p:nvPicPr>
                      <p:cNvPr id="0" name="图片 3152"/>
                      <p:cNvPicPr/>
                      <p:nvPr/>
                    </p:nvPicPr>
                    <p:blipFill>
                      <a:blip r:embed="rId14">
                        <a:clrChange>
                          <a:clrFrom>
                            <a:srgbClr val="000000"/>
                          </a:clrFrom>
                          <a:clrTo>
                            <a:srgbClr val="CC0000"/>
                          </a:clrTo>
                        </a:clrChange>
                      </a:blip>
                      <a:stretch>
                        <a:fillRect/>
                      </a:stretch>
                    </p:blipFill>
                    <p:spPr>
                      <a:xfrm>
                        <a:off x="6290382" y="5629275"/>
                        <a:ext cx="886405" cy="352425"/>
                      </a:xfrm>
                      <a:prstGeom prst="rect">
                        <a:avLst/>
                      </a:prstGeom>
                      <a:noFill/>
                      <a:ln w="38100">
                        <a:noFill/>
                        <a:miter/>
                      </a:ln>
                    </p:spPr>
                  </p:pic>
                </p:oleObj>
              </mc:Fallback>
            </mc:AlternateContent>
          </a:graphicData>
        </a:graphic>
      </p:graphicFrame>
      <p:graphicFrame>
        <p:nvGraphicFramePr>
          <p:cNvPr id="222230" name="Object 22"/>
          <p:cNvGraphicFramePr/>
          <p:nvPr>
            <p:extLst>
              <p:ext uri="{D42A27DB-BD31-4B8C-83A1-F6EECF244321}">
                <p14:modId xmlns:p14="http://schemas.microsoft.com/office/powerpoint/2010/main" val="1292086499"/>
              </p:ext>
            </p:extLst>
          </p:nvPr>
        </p:nvGraphicFramePr>
        <p:xfrm>
          <a:off x="1446600" y="5867400"/>
          <a:ext cx="9848942" cy="490538"/>
        </p:xfrm>
        <a:graphic>
          <a:graphicData uri="http://schemas.openxmlformats.org/presentationml/2006/ole">
            <mc:AlternateContent xmlns:mc="http://schemas.openxmlformats.org/markup-compatibility/2006">
              <mc:Choice xmlns:v="urn:schemas-microsoft-com:vml" Requires="v">
                <p:oleObj spid="_x0000_s16559" r:id="rId15" imgW="2763520" imgH="177800" progId="Equation.DSMT4">
                  <p:embed/>
                </p:oleObj>
              </mc:Choice>
              <mc:Fallback>
                <p:oleObj r:id="rId15" imgW="2763520" imgH="177800" progId="Equation.DSMT4">
                  <p:embed/>
                  <p:pic>
                    <p:nvPicPr>
                      <p:cNvPr id="0" name="图片 3153"/>
                      <p:cNvPicPr/>
                      <p:nvPr/>
                    </p:nvPicPr>
                    <p:blipFill>
                      <a:blip r:embed="rId16">
                        <a:clrChange>
                          <a:clrFrom>
                            <a:srgbClr val="000000"/>
                          </a:clrFrom>
                          <a:clrTo>
                            <a:srgbClr val="0000FF"/>
                          </a:clrTo>
                        </a:clrChange>
                      </a:blip>
                      <a:stretch>
                        <a:fillRect/>
                      </a:stretch>
                    </p:blipFill>
                    <p:spPr>
                      <a:xfrm>
                        <a:off x="1446600" y="5867400"/>
                        <a:ext cx="9848942" cy="490538"/>
                      </a:xfrm>
                      <a:prstGeom prst="rect">
                        <a:avLst/>
                      </a:prstGeom>
                      <a:noFill/>
                      <a:ln w="38100">
                        <a:noFill/>
                        <a:miter/>
                      </a:ln>
                    </p:spPr>
                  </p:pic>
                </p:oleObj>
              </mc:Fallback>
            </mc:AlternateContent>
          </a:graphicData>
        </a:graphic>
      </p:graphicFrame>
      <p:sp>
        <p:nvSpPr>
          <p:cNvPr id="20"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4.5.3 </a:t>
            </a:r>
            <a:r>
              <a:rPr lang="zh-CN" altLang="en-US" sz="4000" b="1" dirty="0">
                <a:solidFill>
                  <a:schemeClr val="bg1"/>
                </a:solidFill>
                <a:latin typeface="Times New Roman" panose="02020603050405020304" pitchFamily="18" charset="0"/>
                <a:ea typeface="黑体" panose="02010609060101010101" pitchFamily="2" charset="-122"/>
              </a:rPr>
              <a:t>似然函数</a:t>
            </a:r>
            <a:endParaRPr lang="zh-CN" altLang="en-US" sz="4000" b="1" dirty="0">
              <a:solidFill>
                <a:schemeClr val="bg1"/>
              </a:solidFill>
              <a:latin typeface="宋体" panose="02010600030101010101" pitchFamily="2" charset="-122"/>
              <a:ea typeface="黑体" panose="02010609060101010101" pitchFamily="2" charset="-122"/>
            </a:endParaRPr>
          </a:p>
        </p:txBody>
      </p:sp>
      <p:sp>
        <p:nvSpPr>
          <p:cNvPr id="3" name="文本框 2"/>
          <p:cNvSpPr txBox="1"/>
          <p:nvPr/>
        </p:nvSpPr>
        <p:spPr>
          <a:xfrm>
            <a:off x="3498823" y="3268663"/>
            <a:ext cx="57606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22226"/>
                                        </p:tgtEl>
                                        <p:attrNameLst>
                                          <p:attrName>style.visibility</p:attrName>
                                        </p:attrNameLst>
                                      </p:cBhvr>
                                      <p:to>
                                        <p:strVal val="visible"/>
                                      </p:to>
                                    </p:set>
                                    <p:animEffect transition="in" filter="box(in)">
                                      <p:cBhvr>
                                        <p:cTn id="13" dur="500"/>
                                        <p:tgtEl>
                                          <p:spTgt spid="2222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22227"/>
                                        </p:tgtEl>
                                        <p:attrNameLst>
                                          <p:attrName>style.visibility</p:attrName>
                                        </p:attrNameLst>
                                      </p:cBhvr>
                                      <p:to>
                                        <p:strVal val="visible"/>
                                      </p:to>
                                    </p:set>
                                    <p:anim calcmode="lin" valueType="num">
                                      <p:cBhvr additive="base">
                                        <p:cTn id="18" dur="500" fill="hold"/>
                                        <p:tgtEl>
                                          <p:spTgt spid="222227"/>
                                        </p:tgtEl>
                                        <p:attrNameLst>
                                          <p:attrName>ppt_x</p:attrName>
                                        </p:attrNameLst>
                                      </p:cBhvr>
                                      <p:tavLst>
                                        <p:tav tm="0">
                                          <p:val>
                                            <p:strVal val="0-#ppt_w/2"/>
                                          </p:val>
                                        </p:tav>
                                        <p:tav tm="100000">
                                          <p:val>
                                            <p:strVal val="#ppt_x"/>
                                          </p:val>
                                        </p:tav>
                                      </p:tavLst>
                                    </p:anim>
                                    <p:anim calcmode="lin" valueType="num">
                                      <p:cBhvr additive="base">
                                        <p:cTn id="19" dur="500" fill="hold"/>
                                        <p:tgtEl>
                                          <p:spTgt spid="22222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22228"/>
                                        </p:tgtEl>
                                        <p:attrNameLst>
                                          <p:attrName>style.visibility</p:attrName>
                                        </p:attrNameLst>
                                      </p:cBhvr>
                                      <p:to>
                                        <p:strVal val="visible"/>
                                      </p:to>
                                    </p:set>
                                    <p:anim calcmode="lin" valueType="num">
                                      <p:cBhvr additive="base">
                                        <p:cTn id="24" dur="500" fill="hold"/>
                                        <p:tgtEl>
                                          <p:spTgt spid="222228"/>
                                        </p:tgtEl>
                                        <p:attrNameLst>
                                          <p:attrName>ppt_x</p:attrName>
                                        </p:attrNameLst>
                                      </p:cBhvr>
                                      <p:tavLst>
                                        <p:tav tm="0">
                                          <p:val>
                                            <p:strVal val="0-#ppt_w/2"/>
                                          </p:val>
                                        </p:tav>
                                        <p:tav tm="100000">
                                          <p:val>
                                            <p:strVal val="#ppt_x"/>
                                          </p:val>
                                        </p:tav>
                                      </p:tavLst>
                                    </p:anim>
                                    <p:anim calcmode="lin" valueType="num">
                                      <p:cBhvr additive="base">
                                        <p:cTn id="25" dur="500" fill="hold"/>
                                        <p:tgtEl>
                                          <p:spTgt spid="22222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22229"/>
                                        </p:tgtEl>
                                        <p:attrNameLst>
                                          <p:attrName>style.visibility</p:attrName>
                                        </p:attrNameLst>
                                      </p:cBhvr>
                                      <p:to>
                                        <p:strVal val="visible"/>
                                      </p:to>
                                    </p:set>
                                    <p:anim calcmode="lin" valueType="num">
                                      <p:cBhvr additive="base">
                                        <p:cTn id="30" dur="500" fill="hold"/>
                                        <p:tgtEl>
                                          <p:spTgt spid="222229"/>
                                        </p:tgtEl>
                                        <p:attrNameLst>
                                          <p:attrName>ppt_x</p:attrName>
                                        </p:attrNameLst>
                                      </p:cBhvr>
                                      <p:tavLst>
                                        <p:tav tm="0">
                                          <p:val>
                                            <p:strVal val="0-#ppt_w/2"/>
                                          </p:val>
                                        </p:tav>
                                        <p:tav tm="100000">
                                          <p:val>
                                            <p:strVal val="#ppt_x"/>
                                          </p:val>
                                        </p:tav>
                                      </p:tavLst>
                                    </p:anim>
                                    <p:anim calcmode="lin" valueType="num">
                                      <p:cBhvr additive="base">
                                        <p:cTn id="31" dur="500" fill="hold"/>
                                        <p:tgtEl>
                                          <p:spTgt spid="22222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22230"/>
                                        </p:tgtEl>
                                        <p:attrNameLst>
                                          <p:attrName>style.visibility</p:attrName>
                                        </p:attrNameLst>
                                      </p:cBhvr>
                                      <p:to>
                                        <p:strVal val="visible"/>
                                      </p:to>
                                    </p:set>
                                    <p:anim calcmode="lin" valueType="num">
                                      <p:cBhvr additive="base">
                                        <p:cTn id="36" dur="500" fill="hold"/>
                                        <p:tgtEl>
                                          <p:spTgt spid="222230"/>
                                        </p:tgtEl>
                                        <p:attrNameLst>
                                          <p:attrName>ppt_x</p:attrName>
                                        </p:attrNameLst>
                                      </p:cBhvr>
                                      <p:tavLst>
                                        <p:tav tm="0">
                                          <p:val>
                                            <p:strVal val="#ppt_x"/>
                                          </p:val>
                                        </p:tav>
                                        <p:tav tm="100000">
                                          <p:val>
                                            <p:strVal val="#ppt_x"/>
                                          </p:val>
                                        </p:tav>
                                      </p:tavLst>
                                    </p:anim>
                                    <p:anim calcmode="lin" valueType="num">
                                      <p:cBhvr additive="base">
                                        <p:cTn id="37" dur="500" fill="hold"/>
                                        <p:tgtEl>
                                          <p:spTgt spid="22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Rectangle 3"/>
          <p:cNvSpPr>
            <a:spLocks noGrp="1"/>
          </p:cNvSpPr>
          <p:nvPr>
            <p:ph idx="1"/>
          </p:nvPr>
        </p:nvSpPr>
        <p:spPr>
          <a:xfrm>
            <a:off x="839416" y="895545"/>
            <a:ext cx="10801200" cy="3529013"/>
          </a:xfrm>
          <a:solidFill>
            <a:srgbClr val="FFFFFF">
              <a:alpha val="100000"/>
            </a:srgbClr>
          </a:solidFill>
          <a:ln>
            <a:solidFill>
              <a:srgbClr val="808080">
                <a:alpha val="100000"/>
              </a:srgbClr>
            </a:solidFill>
            <a:miter/>
          </a:ln>
        </p:spPr>
        <p:txBody>
          <a:bodyPr vert="horz" wrap="square" lIns="91440" tIns="45720" rIns="91440" bIns="45720" anchor="t"/>
          <a:lstStyle/>
          <a:p>
            <a:pPr marL="0" indent="0">
              <a:lnSpc>
                <a:spcPct val="140000"/>
              </a:lnSpc>
              <a:buNone/>
            </a:pPr>
            <a:r>
              <a:rPr lang="zh-CN" altLang="en-US" sz="2800" b="1" dirty="0">
                <a:solidFill>
                  <a:schemeClr val="accent2"/>
                </a:solidFill>
                <a:latin typeface="Times New Roman" panose="02020603050405020304" pitchFamily="18" charset="0"/>
              </a:rPr>
              <a:t>定义</a:t>
            </a:r>
            <a:r>
              <a:rPr lang="en-US" altLang="zh-CN" sz="2800" b="1" dirty="0">
                <a:solidFill>
                  <a:schemeClr val="accent2"/>
                </a:solidFill>
                <a:latin typeface="Times New Roman" panose="02020603050405020304" pitchFamily="18" charset="0"/>
              </a:rPr>
              <a:t>4.4</a:t>
            </a:r>
            <a:r>
              <a:rPr lang="en-US" altLang="zh-CN" sz="2800" dirty="0">
                <a:latin typeface="Times New Roman" panose="02020603050405020304" pitchFamily="18" charset="0"/>
              </a:rPr>
              <a:t>  </a:t>
            </a:r>
            <a:r>
              <a:rPr lang="zh-CN" altLang="en-US" sz="2800" dirty="0">
                <a:latin typeface="Times New Roman" panose="02020603050405020304" pitchFamily="18" charset="0"/>
              </a:rPr>
              <a:t>设      和      是两个概率分配函数；则其正交和                     ：</a:t>
            </a:r>
          </a:p>
          <a:p>
            <a:pPr marL="0" indent="0">
              <a:buNone/>
            </a:pPr>
            <a:endParaRPr lang="zh-CN" altLang="en-US" sz="2800" dirty="0">
              <a:latin typeface="Times New Roman" panose="02020603050405020304" pitchFamily="18" charset="0"/>
            </a:endParaRPr>
          </a:p>
          <a:p>
            <a:pPr marL="0" indent="0">
              <a:buNone/>
            </a:pPr>
            <a:r>
              <a:rPr lang="zh-CN" altLang="en-US" sz="2800" dirty="0" smtClean="0">
                <a:latin typeface="Times New Roman" panose="02020603050405020304" pitchFamily="18" charset="0"/>
              </a:rPr>
              <a:t>其中：</a:t>
            </a:r>
            <a:r>
              <a:rPr lang="en-US" altLang="en-US" dirty="0">
                <a:sym typeface="Symbol" panose="05050102010706020507" pitchFamily="18" charset="2"/>
              </a:rPr>
              <a:t>M(A) </a:t>
            </a:r>
            <a:r>
              <a:rPr lang="en-US" altLang="zh-CN" dirty="0">
                <a:ea typeface="宋体" panose="02010600030101010101" pitchFamily="2" charset="-122"/>
                <a:sym typeface="Symbol" panose="05050102010706020507" pitchFamily="18" charset="2"/>
              </a:rPr>
              <a:t>=K</a:t>
            </a:r>
            <a:r>
              <a:rPr lang="en-US" altLang="zh-CN" baseline="30000" dirty="0">
                <a:ea typeface="宋体" panose="02010600030101010101" pitchFamily="2" charset="-122"/>
                <a:sym typeface="Symbol" panose="05050102010706020507" pitchFamily="18" charset="2"/>
              </a:rPr>
              <a:t>-1</a:t>
            </a:r>
            <a:r>
              <a:rPr lang="en-US" altLang="zh-CN" dirty="0">
                <a:ea typeface="宋体" panose="02010600030101010101" pitchFamily="2" charset="-122"/>
                <a:sym typeface="Symbol" panose="05050102010706020507" pitchFamily="18" charset="2"/>
              </a:rPr>
              <a:t> </a:t>
            </a:r>
            <a:r>
              <a:rPr lang="zh-CN" altLang="zh-CN" dirty="0">
                <a:ea typeface="宋体" panose="02010600030101010101" pitchFamily="2" charset="-122"/>
                <a:sym typeface="Symbol" panose="05050102010706020507" pitchFamily="18" charset="2"/>
              </a:rPr>
              <a:t> </a:t>
            </a:r>
            <a:r>
              <a:rPr lang="en-US" altLang="zh-CN" baseline="-25000" dirty="0">
                <a:ea typeface="宋体" panose="02010600030101010101" pitchFamily="2" charset="-122"/>
                <a:sym typeface="Symbol" panose="05050102010706020507" pitchFamily="18" charset="2"/>
              </a:rPr>
              <a:t>XY=A </a:t>
            </a:r>
            <a:r>
              <a:rPr lang="en-US" altLang="zh-CN" dirty="0">
                <a:ea typeface="宋体" panose="02010600030101010101" pitchFamily="2" charset="-122"/>
                <a:sym typeface="Symbol" panose="05050102010706020507" pitchFamily="18" charset="2"/>
              </a:rPr>
              <a:t>M</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baseline="-25000"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 M</a:t>
            </a:r>
            <a:r>
              <a:rPr lang="en-US" altLang="zh-CN" baseline="-25000" dirty="0">
                <a:ea typeface="宋体" panose="02010600030101010101" pitchFamily="2" charset="-122"/>
              </a:rPr>
              <a:t>2</a:t>
            </a:r>
            <a:r>
              <a:rPr lang="en-US" altLang="zh-CN" dirty="0">
                <a:ea typeface="宋体" panose="02010600030101010101" pitchFamily="2" charset="-122"/>
              </a:rPr>
              <a:t>(Y</a:t>
            </a:r>
            <a:r>
              <a:rPr lang="en-US" altLang="zh-CN" dirty="0">
                <a:ea typeface="宋体" panose="02010600030101010101" pitchFamily="2" charset="-122"/>
                <a:sym typeface="Symbol" panose="05050102010706020507" pitchFamily="18" charset="2"/>
              </a:rPr>
              <a:t>)</a:t>
            </a:r>
            <a:r>
              <a:rPr lang="en-US" altLang="zh-CN" baseline="-25000" dirty="0">
                <a:ea typeface="宋体" panose="02010600030101010101" pitchFamily="2" charset="-122"/>
                <a:sym typeface="Symbol" panose="05050102010706020507" pitchFamily="18" charset="2"/>
              </a:rPr>
              <a:t> </a:t>
            </a:r>
            <a:endParaRPr lang="en-US" altLang="zh-CN" baseline="-25000" dirty="0" smtClean="0">
              <a:ea typeface="宋体" panose="02010600030101010101" pitchFamily="2" charset="-122"/>
              <a:sym typeface="Symbol" panose="05050102010706020507" pitchFamily="18" charset="2"/>
            </a:endParaRPr>
          </a:p>
          <a:p>
            <a:pPr>
              <a:buFontTx/>
              <a:buNone/>
            </a:pPr>
            <a:endParaRPr lang="en-US" altLang="zh-CN" dirty="0" smtClean="0">
              <a:ea typeface="宋体" panose="02010600030101010101" pitchFamily="2" charset="-122"/>
              <a:sym typeface="Symbol" panose="05050102010706020507" pitchFamily="18" charset="2"/>
            </a:endParaRPr>
          </a:p>
          <a:p>
            <a:pPr>
              <a:buFontTx/>
              <a:buNone/>
            </a:pPr>
            <a:r>
              <a:rPr lang="en-US" altLang="zh-CN" dirty="0">
                <a:ea typeface="宋体" panose="02010600030101010101" pitchFamily="2" charset="-122"/>
                <a:sym typeface="Symbol" panose="05050102010706020507" pitchFamily="18" charset="2"/>
              </a:rPr>
              <a:t> </a:t>
            </a:r>
            <a:r>
              <a:rPr lang="en-US" altLang="zh-CN" dirty="0" smtClean="0">
                <a:ea typeface="宋体" panose="02010600030101010101" pitchFamily="2" charset="-122"/>
                <a:sym typeface="Symbol" panose="05050102010706020507" pitchFamily="18" charset="2"/>
              </a:rPr>
              <a:t>     K=1- </a:t>
            </a:r>
            <a:r>
              <a:rPr lang="zh-CN" altLang="zh-CN" dirty="0">
                <a:ea typeface="宋体" panose="02010600030101010101" pitchFamily="2" charset="-122"/>
                <a:sym typeface="Symbol" panose="05050102010706020507" pitchFamily="18" charset="2"/>
              </a:rPr>
              <a:t> </a:t>
            </a:r>
            <a:r>
              <a:rPr lang="en-US" altLang="zh-CN" sz="2400" baseline="-25000" dirty="0">
                <a:ea typeface="宋体" panose="02010600030101010101" pitchFamily="2" charset="-122"/>
                <a:sym typeface="Symbol" panose="05050102010706020507" pitchFamily="18" charset="2"/>
              </a:rPr>
              <a:t>XY=</a:t>
            </a:r>
            <a:r>
              <a:rPr lang="en-US" altLang="zh-CN" baseline="-25000"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M</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baseline="-25000"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M</a:t>
            </a:r>
            <a:r>
              <a:rPr lang="en-US" altLang="zh-CN" baseline="-25000" dirty="0">
                <a:ea typeface="宋体" panose="02010600030101010101" pitchFamily="2" charset="-122"/>
              </a:rPr>
              <a:t>2</a:t>
            </a:r>
            <a:r>
              <a:rPr lang="en-US" altLang="zh-CN" dirty="0">
                <a:ea typeface="宋体" panose="02010600030101010101" pitchFamily="2" charset="-122"/>
              </a:rPr>
              <a:t>(Y</a:t>
            </a:r>
            <a:r>
              <a:rPr lang="en-US" altLang="zh-CN" dirty="0">
                <a:ea typeface="宋体" panose="02010600030101010101" pitchFamily="2" charset="-122"/>
                <a:sym typeface="Symbol" panose="05050102010706020507" pitchFamily="18" charset="2"/>
              </a:rPr>
              <a:t>)</a:t>
            </a:r>
            <a:r>
              <a:rPr lang="en-US" altLang="zh-CN" baseline="-25000" dirty="0">
                <a:ea typeface="宋体" panose="02010600030101010101" pitchFamily="2" charset="-122"/>
                <a:sym typeface="Symbol" panose="05050102010706020507" pitchFamily="18" charset="2"/>
              </a:rPr>
              <a:t> </a:t>
            </a:r>
          </a:p>
          <a:p>
            <a:pPr>
              <a:buFontTx/>
              <a:buNone/>
            </a:pPr>
            <a:r>
              <a:rPr lang="en-US" altLang="zh-CN" dirty="0">
                <a:ea typeface="宋体" panose="02010600030101010101" pitchFamily="2" charset="-122"/>
                <a:sym typeface="Symbol" panose="05050102010706020507" pitchFamily="18" charset="2"/>
              </a:rPr>
              <a:t>        = </a:t>
            </a:r>
            <a:r>
              <a:rPr lang="zh-CN" altLang="zh-CN" dirty="0">
                <a:ea typeface="宋体" panose="02010600030101010101" pitchFamily="2" charset="-122"/>
                <a:sym typeface="Symbol" panose="05050102010706020507" pitchFamily="18" charset="2"/>
              </a:rPr>
              <a:t> </a:t>
            </a:r>
            <a:r>
              <a:rPr lang="en-US" altLang="zh-CN" sz="2400" baseline="-25000" dirty="0">
                <a:ea typeface="宋体" panose="02010600030101010101" pitchFamily="2" charset="-122"/>
                <a:sym typeface="Symbol" panose="05050102010706020507" pitchFamily="18" charset="2"/>
              </a:rPr>
              <a:t>XY</a:t>
            </a:r>
            <a:r>
              <a:rPr lang="en-US" altLang="zh-CN" baseline="-25000"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M</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baseline="-25000"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M</a:t>
            </a:r>
            <a:r>
              <a:rPr lang="en-US" altLang="zh-CN" baseline="-25000" dirty="0">
                <a:ea typeface="宋体" panose="02010600030101010101" pitchFamily="2" charset="-122"/>
              </a:rPr>
              <a:t>2</a:t>
            </a:r>
            <a:r>
              <a:rPr lang="en-US" altLang="zh-CN" dirty="0">
                <a:ea typeface="宋体" panose="02010600030101010101" pitchFamily="2" charset="-122"/>
              </a:rPr>
              <a:t>(Y</a:t>
            </a:r>
            <a:r>
              <a:rPr lang="en-US" altLang="zh-CN" dirty="0">
                <a:ea typeface="宋体" panose="02010600030101010101" pitchFamily="2" charset="-122"/>
                <a:sym typeface="Symbol" panose="05050102010706020507" pitchFamily="18" charset="2"/>
              </a:rPr>
              <a:t>)</a:t>
            </a:r>
            <a:endParaRPr lang="zh-CN" altLang="zh-CN" dirty="0">
              <a:ea typeface="宋体" panose="02010600030101010101" pitchFamily="2" charset="-122"/>
              <a:sym typeface="Symbol" panose="05050102010706020507" pitchFamily="18" charset="2"/>
            </a:endParaRPr>
          </a:p>
          <a:p>
            <a:pPr marL="0" indent="0">
              <a:buNone/>
            </a:pPr>
            <a:endParaRPr lang="zh-CN" altLang="en-US" dirty="0">
              <a:latin typeface="Times New Roman" panose="02020603050405020304" pitchFamily="18" charset="0"/>
            </a:endParaRPr>
          </a:p>
          <a:p>
            <a:pPr marL="0" indent="0">
              <a:buNone/>
            </a:pPr>
            <a:endParaRPr lang="zh-CN" altLang="en-US" sz="2800" dirty="0">
              <a:latin typeface="Times New Roman" panose="02020603050405020304" pitchFamily="18" charset="0"/>
            </a:endParaRPr>
          </a:p>
        </p:txBody>
      </p:sp>
      <p:sp>
        <p:nvSpPr>
          <p:cNvPr id="1537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44</a:t>
            </a:fld>
            <a:endParaRPr lang="ja-JP" altLang="en-US" dirty="0">
              <a:solidFill>
                <a:srgbClr val="A50021"/>
              </a:solidFill>
              <a:ea typeface="MS PGothic" panose="020B0600070205080204" pitchFamily="34" charset="-128"/>
            </a:endParaRPr>
          </a:p>
        </p:txBody>
      </p:sp>
      <p:sp>
        <p:nvSpPr>
          <p:cNvPr id="1537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5362" name="Object 4"/>
          <p:cNvGraphicFramePr/>
          <p:nvPr>
            <p:extLst>
              <p:ext uri="{D42A27DB-BD31-4B8C-83A1-F6EECF244321}">
                <p14:modId xmlns:p14="http://schemas.microsoft.com/office/powerpoint/2010/main" val="2884791542"/>
              </p:ext>
            </p:extLst>
          </p:nvPr>
        </p:nvGraphicFramePr>
        <p:xfrm>
          <a:off x="2599851" y="1049522"/>
          <a:ext cx="431800" cy="503237"/>
        </p:xfrm>
        <a:graphic>
          <a:graphicData uri="http://schemas.openxmlformats.org/presentationml/2006/ole">
            <mc:AlternateContent xmlns:mc="http://schemas.openxmlformats.org/markup-compatibility/2006">
              <mc:Choice xmlns:v="urn:schemas-microsoft-com:vml" Requires="v">
                <p:oleObj spid="_x0000_s17645" r:id="rId3" imgW="228600" imgH="215900" progId="Equation.3">
                  <p:embed/>
                </p:oleObj>
              </mc:Choice>
              <mc:Fallback>
                <p:oleObj r:id="rId3" imgW="228600" imgH="215900" progId="Equation.3">
                  <p:embed/>
                  <p:pic>
                    <p:nvPicPr>
                      <p:cNvPr id="0" name="图片 3159"/>
                      <p:cNvPicPr/>
                      <p:nvPr/>
                    </p:nvPicPr>
                    <p:blipFill>
                      <a:blip r:embed="rId4"/>
                      <a:stretch>
                        <a:fillRect/>
                      </a:stretch>
                    </p:blipFill>
                    <p:spPr>
                      <a:xfrm>
                        <a:off x="2599851" y="1049522"/>
                        <a:ext cx="431800" cy="503237"/>
                      </a:xfrm>
                      <a:prstGeom prst="rect">
                        <a:avLst/>
                      </a:prstGeom>
                      <a:noFill/>
                      <a:ln w="38100">
                        <a:noFill/>
                        <a:miter/>
                      </a:ln>
                    </p:spPr>
                  </p:pic>
                </p:oleObj>
              </mc:Fallback>
            </mc:AlternateContent>
          </a:graphicData>
        </a:graphic>
      </p:graphicFrame>
      <p:sp>
        <p:nvSpPr>
          <p:cNvPr id="15375" name="Rectangle 7"/>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5363" name="Object 6"/>
          <p:cNvGraphicFramePr/>
          <p:nvPr>
            <p:extLst>
              <p:ext uri="{D42A27DB-BD31-4B8C-83A1-F6EECF244321}">
                <p14:modId xmlns:p14="http://schemas.microsoft.com/office/powerpoint/2010/main" val="2851462962"/>
              </p:ext>
            </p:extLst>
          </p:nvPr>
        </p:nvGraphicFramePr>
        <p:xfrm>
          <a:off x="3568573" y="1021040"/>
          <a:ext cx="431800" cy="503237"/>
        </p:xfrm>
        <a:graphic>
          <a:graphicData uri="http://schemas.openxmlformats.org/presentationml/2006/ole">
            <mc:AlternateContent xmlns:mc="http://schemas.openxmlformats.org/markup-compatibility/2006">
              <mc:Choice xmlns:v="urn:schemas-microsoft-com:vml" Requires="v">
                <p:oleObj spid="_x0000_s17646" r:id="rId5" imgW="241300" imgH="215900" progId="Equation.3">
                  <p:embed/>
                </p:oleObj>
              </mc:Choice>
              <mc:Fallback>
                <p:oleObj r:id="rId5" imgW="241300" imgH="215900" progId="Equation.3">
                  <p:embed/>
                  <p:pic>
                    <p:nvPicPr>
                      <p:cNvPr id="0" name="图片 3160"/>
                      <p:cNvPicPr/>
                      <p:nvPr/>
                    </p:nvPicPr>
                    <p:blipFill>
                      <a:blip r:embed="rId6"/>
                      <a:stretch>
                        <a:fillRect/>
                      </a:stretch>
                    </p:blipFill>
                    <p:spPr>
                      <a:xfrm>
                        <a:off x="3568573" y="1021040"/>
                        <a:ext cx="431800" cy="503237"/>
                      </a:xfrm>
                      <a:prstGeom prst="rect">
                        <a:avLst/>
                      </a:prstGeom>
                      <a:noFill/>
                      <a:ln w="38100">
                        <a:noFill/>
                        <a:miter/>
                      </a:ln>
                    </p:spPr>
                  </p:pic>
                </p:oleObj>
              </mc:Fallback>
            </mc:AlternateContent>
          </a:graphicData>
        </a:graphic>
      </p:graphicFrame>
      <p:sp>
        <p:nvSpPr>
          <p:cNvPr id="15376"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5364" name="Object 8"/>
          <p:cNvGraphicFramePr/>
          <p:nvPr/>
        </p:nvGraphicFramePr>
        <p:xfrm>
          <a:off x="2343150" y="1657351"/>
          <a:ext cx="1665288" cy="504825"/>
        </p:xfrm>
        <a:graphic>
          <a:graphicData uri="http://schemas.openxmlformats.org/presentationml/2006/ole">
            <mc:AlternateContent xmlns:mc="http://schemas.openxmlformats.org/markup-compatibility/2006">
              <mc:Choice xmlns:v="urn:schemas-microsoft-com:vml" Requires="v">
                <p:oleObj spid="_x0000_s17647" r:id="rId7" imgW="836930" imgH="215900" progId="Equation.3">
                  <p:embed/>
                </p:oleObj>
              </mc:Choice>
              <mc:Fallback>
                <p:oleObj r:id="rId7" imgW="836930" imgH="215900" progId="Equation.3">
                  <p:embed/>
                  <p:pic>
                    <p:nvPicPr>
                      <p:cNvPr id="0" name="图片 3161"/>
                      <p:cNvPicPr/>
                      <p:nvPr/>
                    </p:nvPicPr>
                    <p:blipFill>
                      <a:blip r:embed="rId8"/>
                      <a:stretch>
                        <a:fillRect/>
                      </a:stretch>
                    </p:blipFill>
                    <p:spPr>
                      <a:xfrm>
                        <a:off x="2343150" y="1657351"/>
                        <a:ext cx="1665288" cy="504825"/>
                      </a:xfrm>
                      <a:prstGeom prst="rect">
                        <a:avLst/>
                      </a:prstGeom>
                      <a:noFill/>
                      <a:ln w="38100">
                        <a:noFill/>
                        <a:miter/>
                      </a:ln>
                    </p:spPr>
                  </p:pic>
                </p:oleObj>
              </mc:Fallback>
            </mc:AlternateContent>
          </a:graphicData>
        </a:graphic>
      </p:graphicFrame>
      <p:graphicFrame>
        <p:nvGraphicFramePr>
          <p:cNvPr id="15365" name="Object 11"/>
          <p:cNvGraphicFramePr/>
          <p:nvPr/>
        </p:nvGraphicFramePr>
        <p:xfrm>
          <a:off x="4511676" y="1727201"/>
          <a:ext cx="1857375" cy="473075"/>
        </p:xfrm>
        <a:graphic>
          <a:graphicData uri="http://schemas.openxmlformats.org/presentationml/2006/ole">
            <mc:AlternateContent xmlns:mc="http://schemas.openxmlformats.org/markup-compatibility/2006">
              <mc:Choice xmlns:v="urn:schemas-microsoft-com:vml" Requires="v">
                <p:oleObj spid="_x0000_s17648" r:id="rId9" imgW="647065" imgH="203200" progId="Equation.3">
                  <p:embed/>
                </p:oleObj>
              </mc:Choice>
              <mc:Fallback>
                <p:oleObj r:id="rId9" imgW="647065" imgH="203200" progId="Equation.3">
                  <p:embed/>
                  <p:pic>
                    <p:nvPicPr>
                      <p:cNvPr id="0" name="图片 3162"/>
                      <p:cNvPicPr/>
                      <p:nvPr/>
                    </p:nvPicPr>
                    <p:blipFill>
                      <a:blip r:embed="rId10"/>
                      <a:stretch>
                        <a:fillRect/>
                      </a:stretch>
                    </p:blipFill>
                    <p:spPr>
                      <a:xfrm>
                        <a:off x="4511676" y="1727201"/>
                        <a:ext cx="1857375" cy="473075"/>
                      </a:xfrm>
                      <a:prstGeom prst="rect">
                        <a:avLst/>
                      </a:prstGeom>
                      <a:noFill/>
                      <a:ln w="38100">
                        <a:noFill/>
                        <a:miter/>
                      </a:ln>
                    </p:spPr>
                  </p:pic>
                </p:oleObj>
              </mc:Fallback>
            </mc:AlternateContent>
          </a:graphicData>
        </a:graphic>
      </p:graphicFrame>
      <p:sp>
        <p:nvSpPr>
          <p:cNvPr id="15377" name="Rectangle 12"/>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5378" name="Rectangle 13"/>
          <p:cNvSpPr/>
          <p:nvPr/>
        </p:nvSpPr>
        <p:spPr>
          <a:xfrm>
            <a:off x="1524000" y="200026"/>
            <a:ext cx="247650" cy="244475"/>
          </a:xfrm>
          <a:prstGeom prst="rect">
            <a:avLst/>
          </a:prstGeom>
          <a:noFill/>
          <a:ln w="9525">
            <a:noFill/>
          </a:ln>
        </p:spPr>
        <p:txBody>
          <a:bodyPr wrap="none" anchor="ct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15379" name="Rectangle 1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5381" name="Rectangle 21"/>
          <p:cNvSpPr/>
          <p:nvPr/>
        </p:nvSpPr>
        <p:spPr>
          <a:xfrm>
            <a:off x="5162550" y="32527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15382" name="Text Box 29"/>
          <p:cNvSpPr txBox="1"/>
          <p:nvPr/>
        </p:nvSpPr>
        <p:spPr>
          <a:xfrm>
            <a:off x="839416" y="4572000"/>
            <a:ext cx="10801200" cy="1854200"/>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800" dirty="0">
                <a:latin typeface="Times New Roman" panose="02020603050405020304" pitchFamily="18" charset="0"/>
              </a:rPr>
              <a:t>如果           ，则正交和 </a:t>
            </a:r>
            <a:r>
              <a:rPr lang="en-US" altLang="zh-CN" sz="2800" i="1" dirty="0">
                <a:latin typeface="Times New Roman" panose="02020603050405020304" pitchFamily="18" charset="0"/>
              </a:rPr>
              <a:t>M</a:t>
            </a:r>
            <a:r>
              <a:rPr lang="zh-CN" altLang="en-US" sz="2800" dirty="0">
                <a:latin typeface="Times New Roman" panose="02020603050405020304" pitchFamily="18" charset="0"/>
              </a:rPr>
              <a:t>也是一个</a:t>
            </a:r>
            <a:r>
              <a:rPr lang="zh-CN" altLang="en-US" sz="2800" dirty="0">
                <a:solidFill>
                  <a:schemeClr val="accent2"/>
                </a:solidFill>
                <a:latin typeface="Times New Roman" panose="02020603050405020304" pitchFamily="18" charset="0"/>
              </a:rPr>
              <a:t>概率分配函数</a:t>
            </a:r>
            <a:r>
              <a:rPr lang="zh-CN" altLang="en-US" sz="2800" dirty="0">
                <a:latin typeface="Times New Roman" panose="02020603050405020304" pitchFamily="18" charset="0"/>
              </a:rPr>
              <a:t>；</a:t>
            </a:r>
          </a:p>
          <a:p>
            <a:pPr>
              <a:lnSpc>
                <a:spcPct val="120000"/>
              </a:lnSpc>
              <a:spcBef>
                <a:spcPct val="50000"/>
              </a:spcBef>
              <a:buClr>
                <a:schemeClr val="accent2"/>
              </a:buClr>
              <a:buFont typeface="Wingdings" panose="05000000000000000000" pitchFamily="2" charset="2"/>
              <a:buNone/>
            </a:pPr>
            <a:r>
              <a:rPr lang="zh-CN" altLang="en-US" sz="2800" dirty="0">
                <a:latin typeface="Times New Roman" panose="02020603050405020304" pitchFamily="18" charset="0"/>
              </a:rPr>
              <a:t>如果           ，则不存在正交和 </a:t>
            </a:r>
            <a:r>
              <a:rPr lang="en-US" altLang="zh-CN" sz="2800" i="1" dirty="0">
                <a:latin typeface="Times New Roman" panose="02020603050405020304" pitchFamily="18" charset="0"/>
              </a:rPr>
              <a:t>M</a:t>
            </a:r>
            <a:r>
              <a:rPr lang="zh-CN" altLang="en-US" sz="2800" dirty="0">
                <a:latin typeface="Times New Roman" panose="02020603050405020304" pitchFamily="18" charset="0"/>
              </a:rPr>
              <a:t>，即没有可能存在概率函数，称     与     矛盾。</a:t>
            </a:r>
          </a:p>
        </p:txBody>
      </p:sp>
      <p:graphicFrame>
        <p:nvGraphicFramePr>
          <p:cNvPr id="15368" name="Object 22"/>
          <p:cNvGraphicFramePr/>
          <p:nvPr>
            <p:extLst>
              <p:ext uri="{D42A27DB-BD31-4B8C-83A1-F6EECF244321}">
                <p14:modId xmlns:p14="http://schemas.microsoft.com/office/powerpoint/2010/main" val="992920297"/>
              </p:ext>
            </p:extLst>
          </p:nvPr>
        </p:nvGraphicFramePr>
        <p:xfrm>
          <a:off x="1771650" y="4728370"/>
          <a:ext cx="982662" cy="300037"/>
        </p:xfrm>
        <a:graphic>
          <a:graphicData uri="http://schemas.openxmlformats.org/presentationml/2006/ole">
            <mc:AlternateContent xmlns:mc="http://schemas.openxmlformats.org/markup-compatibility/2006">
              <mc:Choice xmlns:v="urn:schemas-microsoft-com:vml" Requires="v">
                <p:oleObj spid="_x0000_s17649" r:id="rId11" imgW="393065" imgH="177800" progId="Equation.3">
                  <p:embed/>
                </p:oleObj>
              </mc:Choice>
              <mc:Fallback>
                <p:oleObj r:id="rId11" imgW="393065" imgH="177800" progId="Equation.3">
                  <p:embed/>
                  <p:pic>
                    <p:nvPicPr>
                      <p:cNvPr id="0" name="图片 3163"/>
                      <p:cNvPicPr/>
                      <p:nvPr/>
                    </p:nvPicPr>
                    <p:blipFill>
                      <a:blip r:embed="rId12"/>
                      <a:stretch>
                        <a:fillRect/>
                      </a:stretch>
                    </p:blipFill>
                    <p:spPr>
                      <a:xfrm>
                        <a:off x="1771650" y="4728370"/>
                        <a:ext cx="982662" cy="300037"/>
                      </a:xfrm>
                      <a:prstGeom prst="rect">
                        <a:avLst/>
                      </a:prstGeom>
                      <a:noFill/>
                      <a:ln w="38100">
                        <a:noFill/>
                        <a:miter/>
                      </a:ln>
                    </p:spPr>
                  </p:pic>
                </p:oleObj>
              </mc:Fallback>
            </mc:AlternateContent>
          </a:graphicData>
        </a:graphic>
      </p:graphicFrame>
      <p:graphicFrame>
        <p:nvGraphicFramePr>
          <p:cNvPr id="15369" name="Object 25"/>
          <p:cNvGraphicFramePr/>
          <p:nvPr>
            <p:extLst>
              <p:ext uri="{D42A27DB-BD31-4B8C-83A1-F6EECF244321}">
                <p14:modId xmlns:p14="http://schemas.microsoft.com/office/powerpoint/2010/main" val="1799208516"/>
              </p:ext>
            </p:extLst>
          </p:nvPr>
        </p:nvGraphicFramePr>
        <p:xfrm>
          <a:off x="1771650" y="5445224"/>
          <a:ext cx="812800" cy="340432"/>
        </p:xfrm>
        <a:graphic>
          <a:graphicData uri="http://schemas.openxmlformats.org/presentationml/2006/ole">
            <mc:AlternateContent xmlns:mc="http://schemas.openxmlformats.org/markup-compatibility/2006">
              <mc:Choice xmlns:v="urn:schemas-microsoft-com:vml" Requires="v">
                <p:oleObj spid="_x0000_s17650" r:id="rId13" imgW="444500" imgH="190500" progId="Equation.DSMT4">
                  <p:embed/>
                </p:oleObj>
              </mc:Choice>
              <mc:Fallback>
                <p:oleObj r:id="rId13" imgW="444500" imgH="190500" progId="Equation.DSMT4">
                  <p:embed/>
                  <p:pic>
                    <p:nvPicPr>
                      <p:cNvPr id="0" name="图片 3164"/>
                      <p:cNvPicPr/>
                      <p:nvPr/>
                    </p:nvPicPr>
                    <p:blipFill>
                      <a:blip r:embed="rId14"/>
                      <a:stretch>
                        <a:fillRect/>
                      </a:stretch>
                    </p:blipFill>
                    <p:spPr>
                      <a:xfrm>
                        <a:off x="1771650" y="5445224"/>
                        <a:ext cx="812800" cy="340432"/>
                      </a:xfrm>
                      <a:prstGeom prst="rect">
                        <a:avLst/>
                      </a:prstGeom>
                      <a:noFill/>
                      <a:ln w="38100">
                        <a:noFill/>
                        <a:miter/>
                      </a:ln>
                    </p:spPr>
                  </p:pic>
                </p:oleObj>
              </mc:Fallback>
            </mc:AlternateContent>
          </a:graphicData>
        </a:graphic>
      </p:graphicFrame>
      <p:graphicFrame>
        <p:nvGraphicFramePr>
          <p:cNvPr id="15370" name="Object 26"/>
          <p:cNvGraphicFramePr/>
          <p:nvPr>
            <p:extLst>
              <p:ext uri="{D42A27DB-BD31-4B8C-83A1-F6EECF244321}">
                <p14:modId xmlns:p14="http://schemas.microsoft.com/office/powerpoint/2010/main" val="3949922021"/>
              </p:ext>
            </p:extLst>
          </p:nvPr>
        </p:nvGraphicFramePr>
        <p:xfrm>
          <a:off x="10776520" y="5316733"/>
          <a:ext cx="427038" cy="503237"/>
        </p:xfrm>
        <a:graphic>
          <a:graphicData uri="http://schemas.openxmlformats.org/presentationml/2006/ole">
            <mc:AlternateContent xmlns:mc="http://schemas.openxmlformats.org/markup-compatibility/2006">
              <mc:Choice xmlns:v="urn:schemas-microsoft-com:vml" Requires="v">
                <p:oleObj spid="_x0000_s17651" r:id="rId15" imgW="228600" imgH="215900" progId="Equation.3">
                  <p:embed/>
                </p:oleObj>
              </mc:Choice>
              <mc:Fallback>
                <p:oleObj r:id="rId15" imgW="228600" imgH="215900" progId="Equation.3">
                  <p:embed/>
                  <p:pic>
                    <p:nvPicPr>
                      <p:cNvPr id="0" name="图片 3165"/>
                      <p:cNvPicPr/>
                      <p:nvPr/>
                    </p:nvPicPr>
                    <p:blipFill>
                      <a:blip r:embed="rId4"/>
                      <a:stretch>
                        <a:fillRect/>
                      </a:stretch>
                    </p:blipFill>
                    <p:spPr>
                      <a:xfrm>
                        <a:off x="10776520" y="5316733"/>
                        <a:ext cx="427038" cy="503237"/>
                      </a:xfrm>
                      <a:prstGeom prst="rect">
                        <a:avLst/>
                      </a:prstGeom>
                      <a:noFill/>
                      <a:ln w="38100">
                        <a:noFill/>
                        <a:miter/>
                      </a:ln>
                    </p:spPr>
                  </p:pic>
                </p:oleObj>
              </mc:Fallback>
            </mc:AlternateContent>
          </a:graphicData>
        </a:graphic>
      </p:graphicFrame>
      <p:graphicFrame>
        <p:nvGraphicFramePr>
          <p:cNvPr id="15371" name="Object 27"/>
          <p:cNvGraphicFramePr/>
          <p:nvPr>
            <p:extLst>
              <p:ext uri="{D42A27DB-BD31-4B8C-83A1-F6EECF244321}">
                <p14:modId xmlns:p14="http://schemas.microsoft.com/office/powerpoint/2010/main" val="488835458"/>
              </p:ext>
            </p:extLst>
          </p:nvPr>
        </p:nvGraphicFramePr>
        <p:xfrm>
          <a:off x="1280106" y="5853113"/>
          <a:ext cx="428625" cy="503237"/>
        </p:xfrm>
        <a:graphic>
          <a:graphicData uri="http://schemas.openxmlformats.org/presentationml/2006/ole">
            <mc:AlternateContent xmlns:mc="http://schemas.openxmlformats.org/markup-compatibility/2006">
              <mc:Choice xmlns:v="urn:schemas-microsoft-com:vml" Requires="v">
                <p:oleObj spid="_x0000_s17652" r:id="rId16" imgW="241300" imgH="215900" progId="Equation.3">
                  <p:embed/>
                </p:oleObj>
              </mc:Choice>
              <mc:Fallback>
                <p:oleObj r:id="rId16" imgW="241300" imgH="215900" progId="Equation.3">
                  <p:embed/>
                  <p:pic>
                    <p:nvPicPr>
                      <p:cNvPr id="0" name="图片 3166"/>
                      <p:cNvPicPr/>
                      <p:nvPr/>
                    </p:nvPicPr>
                    <p:blipFill>
                      <a:blip r:embed="rId6"/>
                      <a:stretch>
                        <a:fillRect/>
                      </a:stretch>
                    </p:blipFill>
                    <p:spPr>
                      <a:xfrm>
                        <a:off x="1280106" y="5853113"/>
                        <a:ext cx="428625" cy="503237"/>
                      </a:xfrm>
                      <a:prstGeom prst="rect">
                        <a:avLst/>
                      </a:prstGeom>
                      <a:noFill/>
                      <a:ln w="38100">
                        <a:noFill/>
                        <a:miter/>
                      </a:ln>
                    </p:spPr>
                  </p:pic>
                </p:oleObj>
              </mc:Fallback>
            </mc:AlternateContent>
          </a:graphicData>
        </a:graphic>
      </p:graphicFrame>
      <p:sp>
        <p:nvSpPr>
          <p:cNvPr id="24"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4.5.4  </a:t>
            </a:r>
            <a:r>
              <a:rPr lang="zh-CN" altLang="en-US" sz="4000" b="1" dirty="0">
                <a:solidFill>
                  <a:schemeClr val="bg1"/>
                </a:solidFill>
                <a:latin typeface="Times New Roman" panose="02020603050405020304" pitchFamily="18" charset="0"/>
                <a:ea typeface="黑体" panose="02010609060101010101" pitchFamily="2" charset="-122"/>
              </a:rPr>
              <a:t>概率分配函数的正交和（证据</a:t>
            </a:r>
            <a:r>
              <a:rPr lang="zh-CN" altLang="en-US" sz="4000" b="1" dirty="0" smtClean="0">
                <a:solidFill>
                  <a:schemeClr val="bg1"/>
                </a:solidFill>
                <a:latin typeface="Times New Roman" panose="02020603050405020304" pitchFamily="18" charset="0"/>
                <a:ea typeface="黑体" panose="02010609060101010101" pitchFamily="2" charset="-122"/>
              </a:rPr>
              <a:t>的组合</a:t>
            </a:r>
            <a:r>
              <a:rPr lang="zh-CN" altLang="en-US" sz="4000" b="1" dirty="0">
                <a:solidFill>
                  <a:schemeClr val="bg1"/>
                </a:solidFill>
                <a:latin typeface="Times New Roman" panose="02020603050405020304" pitchFamily="18" charset="0"/>
                <a:ea typeface="黑体" panose="02010609060101010101" pitchFamily="2" charset="-122"/>
              </a:rPr>
              <a:t>）</a:t>
            </a:r>
            <a:endParaRPr lang="zh-CN" altLang="en-US" sz="4000" b="1" dirty="0">
              <a:solidFill>
                <a:schemeClr val="bg1"/>
              </a:solidFill>
              <a:latin typeface="宋体" panose="0201060003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3"/>
          <p:cNvSpPr>
            <a:spLocks noGrp="1"/>
          </p:cNvSpPr>
          <p:nvPr>
            <p:ph idx="1"/>
          </p:nvPr>
        </p:nvSpPr>
        <p:spPr>
          <a:xfrm>
            <a:off x="340055" y="893532"/>
            <a:ext cx="11449272" cy="4351338"/>
          </a:xfrm>
          <a:ln/>
        </p:spPr>
        <p:txBody>
          <a:bodyPr vert="horz" wrap="square" lIns="91440" tIns="45720" rIns="91440" bIns="45720" anchor="t"/>
          <a:lstStyle/>
          <a:p>
            <a:pPr eaLnBrk="1" hangingPunct="1"/>
            <a:r>
              <a:rPr lang="zh-CN" altLang="en-US" sz="2600" b="1" dirty="0">
                <a:latin typeface="宋体" panose="02010600030101010101" pitchFamily="2" charset="-122"/>
              </a:rPr>
              <a:t>例</a:t>
            </a:r>
            <a:r>
              <a:rPr lang="en-US" altLang="zh-CN" sz="2600" b="1" dirty="0">
                <a:latin typeface="宋体" panose="02010600030101010101" pitchFamily="2" charset="-122"/>
              </a:rPr>
              <a:t>4.2 </a:t>
            </a:r>
            <a:r>
              <a:rPr lang="zh-CN" altLang="en-US" sz="2600" b="1" dirty="0">
                <a:latin typeface="宋体" panose="02010600030101010101" pitchFamily="2" charset="-122"/>
              </a:rPr>
              <a:t>设 </a:t>
            </a:r>
            <a:r>
              <a:rPr lang="en-US" altLang="zh-CN" sz="2600" b="1" i="1" dirty="0">
                <a:latin typeface="Times New Roman" panose="02020603050405020304" pitchFamily="18" charset="0"/>
                <a:cs typeface="Times New Roman" panose="02020603050405020304" pitchFamily="18" charset="0"/>
              </a:rPr>
              <a:t>D </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宋体" panose="02010600030101010101" pitchFamily="2" charset="-122"/>
              </a:rPr>
              <a:t>黑，白</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宋体" panose="02010600030101010101" pitchFamily="2" charset="-122"/>
              </a:rPr>
              <a:t>，且设</a:t>
            </a:r>
            <a:r>
              <a:rPr lang="zh-CN" altLang="en-US" sz="2600" b="1" dirty="0"/>
              <a:t> </a:t>
            </a:r>
          </a:p>
        </p:txBody>
      </p:sp>
      <p:sp>
        <p:nvSpPr>
          <p:cNvPr id="16397" name="灯片编号占位符 3"/>
          <p:cNvSpPr txBox="1">
            <a:spLocks noGrp="1"/>
          </p:cNvSpPr>
          <p:nvPr>
            <p:ph type="sldNum" sz="quarter" idx="12"/>
          </p:nvPr>
        </p:nvSpPr>
        <p:spPr>
          <a:xfrm>
            <a:off x="8479423" y="6356350"/>
            <a:ext cx="2986767" cy="365125"/>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45</a:t>
            </a:fld>
            <a:endParaRPr lang="ja-JP" altLang="en-US" dirty="0">
              <a:solidFill>
                <a:srgbClr val="A50021"/>
              </a:solidFill>
              <a:ea typeface="MS PGothic" panose="020B0600070205080204" pitchFamily="34" charset="-128"/>
            </a:endParaRPr>
          </a:p>
        </p:txBody>
      </p:sp>
      <p:sp>
        <p:nvSpPr>
          <p:cNvPr id="16401" name="Rectangle 6"/>
          <p:cNvSpPr/>
          <p:nvPr/>
        </p:nvSpPr>
        <p:spPr>
          <a:xfrm>
            <a:off x="1086747" y="3306764"/>
            <a:ext cx="9955889" cy="244475"/>
          </a:xfrm>
          <a:prstGeom prst="rect">
            <a:avLst/>
          </a:prstGeom>
          <a:noFill/>
          <a:ln w="9525">
            <a:noFill/>
          </a:ln>
        </p:spPr>
        <p:txBody>
          <a:bodyPr wrap="square">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graphicFrame>
        <p:nvGraphicFramePr>
          <p:cNvPr id="16386" name="Object 5"/>
          <p:cNvGraphicFramePr/>
          <p:nvPr>
            <p:extLst>
              <p:ext uri="{D42A27DB-BD31-4B8C-83A1-F6EECF244321}">
                <p14:modId xmlns:p14="http://schemas.microsoft.com/office/powerpoint/2010/main" val="227797385"/>
              </p:ext>
            </p:extLst>
          </p:nvPr>
        </p:nvGraphicFramePr>
        <p:xfrm>
          <a:off x="1420697" y="1449328"/>
          <a:ext cx="6626888" cy="457200"/>
        </p:xfrm>
        <a:graphic>
          <a:graphicData uri="http://schemas.openxmlformats.org/presentationml/2006/ole">
            <mc:AlternateContent xmlns:mc="http://schemas.openxmlformats.org/markup-compatibility/2006">
              <mc:Choice xmlns:v="urn:schemas-microsoft-com:vml" Requires="v">
                <p:oleObj spid="_x0000_s18686" r:id="rId3" imgW="2578100" imgH="215900" progId="Equation.3">
                  <p:embed/>
                </p:oleObj>
              </mc:Choice>
              <mc:Fallback>
                <p:oleObj r:id="rId3" imgW="2578100" imgH="215900" progId="Equation.3">
                  <p:embed/>
                  <p:pic>
                    <p:nvPicPr>
                      <p:cNvPr id="0" name="图片 3167"/>
                      <p:cNvPicPr/>
                      <p:nvPr/>
                    </p:nvPicPr>
                    <p:blipFill>
                      <a:blip r:embed="rId4"/>
                      <a:stretch>
                        <a:fillRect/>
                      </a:stretch>
                    </p:blipFill>
                    <p:spPr>
                      <a:xfrm>
                        <a:off x="1420697" y="1449328"/>
                        <a:ext cx="6626888" cy="457200"/>
                      </a:xfrm>
                      <a:prstGeom prst="rect">
                        <a:avLst/>
                      </a:prstGeom>
                      <a:noFill/>
                      <a:ln w="38100">
                        <a:noFill/>
                        <a:miter/>
                      </a:ln>
                    </p:spPr>
                  </p:pic>
                </p:oleObj>
              </mc:Fallback>
            </mc:AlternateContent>
          </a:graphicData>
        </a:graphic>
      </p:graphicFrame>
      <p:graphicFrame>
        <p:nvGraphicFramePr>
          <p:cNvPr id="16387" name="Object 4"/>
          <p:cNvGraphicFramePr/>
          <p:nvPr>
            <p:extLst>
              <p:ext uri="{D42A27DB-BD31-4B8C-83A1-F6EECF244321}">
                <p14:modId xmlns:p14="http://schemas.microsoft.com/office/powerpoint/2010/main" val="803496837"/>
              </p:ext>
            </p:extLst>
          </p:nvPr>
        </p:nvGraphicFramePr>
        <p:xfrm>
          <a:off x="1408597" y="1960345"/>
          <a:ext cx="6651087" cy="458788"/>
        </p:xfrm>
        <a:graphic>
          <a:graphicData uri="http://schemas.openxmlformats.org/presentationml/2006/ole">
            <mc:AlternateContent xmlns:mc="http://schemas.openxmlformats.org/markup-compatibility/2006">
              <mc:Choice xmlns:v="urn:schemas-microsoft-com:vml" Requires="v">
                <p:oleObj spid="_x0000_s18687" r:id="rId5" imgW="2590800" imgH="215900" progId="Equation.3">
                  <p:embed/>
                </p:oleObj>
              </mc:Choice>
              <mc:Fallback>
                <p:oleObj r:id="rId5" imgW="2590800" imgH="215900" progId="Equation.3">
                  <p:embed/>
                  <p:pic>
                    <p:nvPicPr>
                      <p:cNvPr id="0" name="图片 3168"/>
                      <p:cNvPicPr/>
                      <p:nvPr/>
                    </p:nvPicPr>
                    <p:blipFill>
                      <a:blip r:embed="rId6"/>
                      <a:stretch>
                        <a:fillRect/>
                      </a:stretch>
                    </p:blipFill>
                    <p:spPr>
                      <a:xfrm>
                        <a:off x="1408597" y="1960345"/>
                        <a:ext cx="6651087" cy="458788"/>
                      </a:xfrm>
                      <a:prstGeom prst="rect">
                        <a:avLst/>
                      </a:prstGeom>
                      <a:noFill/>
                      <a:ln w="38100">
                        <a:noFill/>
                        <a:miter/>
                      </a:ln>
                    </p:spPr>
                  </p:pic>
                </p:oleObj>
              </mc:Fallback>
            </mc:AlternateContent>
          </a:graphicData>
        </a:graphic>
      </p:graphicFrame>
      <p:sp>
        <p:nvSpPr>
          <p:cNvPr id="16402" name="Text Box 7"/>
          <p:cNvSpPr txBox="1"/>
          <p:nvPr/>
        </p:nvSpPr>
        <p:spPr>
          <a:xfrm>
            <a:off x="1705231" y="2590800"/>
            <a:ext cx="1078555" cy="488950"/>
          </a:xfrm>
          <a:prstGeom prst="rect">
            <a:avLst/>
          </a:prstGeom>
          <a:noFill/>
          <a:ln w="9525">
            <a:noFill/>
          </a:ln>
        </p:spPr>
        <p:txBody>
          <a:bodyPr wrap="square">
            <a:spAutoFit/>
          </a:bodyPr>
          <a:lstStyle/>
          <a:p>
            <a:pPr>
              <a:spcBef>
                <a:spcPct val="50000"/>
              </a:spcBef>
            </a:pPr>
            <a:r>
              <a:rPr lang="zh-CN" altLang="en-US" sz="2600" b="1" dirty="0">
                <a:latin typeface="宋体" panose="02010600030101010101" pitchFamily="2" charset="-122"/>
              </a:rPr>
              <a:t>则：</a:t>
            </a:r>
            <a:r>
              <a:rPr lang="zh-CN" altLang="en-US" sz="2600" b="1" dirty="0"/>
              <a:t> </a:t>
            </a:r>
          </a:p>
        </p:txBody>
      </p:sp>
      <p:sp>
        <p:nvSpPr>
          <p:cNvPr id="16403" name="Rectangle 12"/>
          <p:cNvSpPr/>
          <p:nvPr/>
        </p:nvSpPr>
        <p:spPr>
          <a:xfrm>
            <a:off x="1086747" y="3094038"/>
            <a:ext cx="9955889" cy="671512"/>
          </a:xfrm>
          <a:prstGeom prst="rect">
            <a:avLst/>
          </a:prstGeom>
          <a:noFill/>
          <a:ln w="9525">
            <a:noFill/>
          </a:ln>
        </p:spPr>
        <p:txBody>
          <a:bodyPr wrap="square">
            <a:spAutoFit/>
          </a:bodyPr>
          <a:lstStyle/>
          <a:p>
            <a:pPr indent="276225"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indent="276225" algn="just"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p>
          <a:p>
            <a:pPr indent="276225" defTabSz="0" eaLnBrk="0" hangingPunct="0">
              <a:tabLst>
                <a:tab pos="457200" algn="l"/>
              </a:tabLst>
            </a:pPr>
            <a:endParaRPr lang="en-US" altLang="zh-CN" dirty="0">
              <a:latin typeface="Arial" panose="020B0604020202020204" pitchFamily="34" charset="0"/>
            </a:endParaRPr>
          </a:p>
        </p:txBody>
      </p:sp>
      <p:graphicFrame>
        <p:nvGraphicFramePr>
          <p:cNvPr id="424971" name="Object 11"/>
          <p:cNvGraphicFramePr/>
          <p:nvPr>
            <p:extLst>
              <p:ext uri="{D42A27DB-BD31-4B8C-83A1-F6EECF244321}">
                <p14:modId xmlns:p14="http://schemas.microsoft.com/office/powerpoint/2010/main" val="431619942"/>
              </p:ext>
            </p:extLst>
          </p:nvPr>
        </p:nvGraphicFramePr>
        <p:xfrm>
          <a:off x="2496695" y="2598738"/>
          <a:ext cx="3660863" cy="754062"/>
        </p:xfrm>
        <a:graphic>
          <a:graphicData uri="http://schemas.openxmlformats.org/presentationml/2006/ole">
            <mc:AlternateContent xmlns:mc="http://schemas.openxmlformats.org/markup-compatibility/2006">
              <mc:Choice xmlns:v="urn:schemas-microsoft-com:vml" Requires="v">
                <p:oleObj spid="_x0000_s18688" r:id="rId7" imgW="1574165" imgH="355600" progId="Equation.3">
                  <p:embed/>
                </p:oleObj>
              </mc:Choice>
              <mc:Fallback>
                <p:oleObj r:id="rId7" imgW="1574165" imgH="355600" progId="Equation.3">
                  <p:embed/>
                  <p:pic>
                    <p:nvPicPr>
                      <p:cNvPr id="0" name="图片 3169"/>
                      <p:cNvPicPr/>
                      <p:nvPr/>
                    </p:nvPicPr>
                    <p:blipFill>
                      <a:blip r:embed="rId8"/>
                      <a:stretch>
                        <a:fillRect/>
                      </a:stretch>
                    </p:blipFill>
                    <p:spPr>
                      <a:xfrm>
                        <a:off x="2496695" y="2598738"/>
                        <a:ext cx="3660863" cy="754062"/>
                      </a:xfrm>
                      <a:prstGeom prst="rect">
                        <a:avLst/>
                      </a:prstGeom>
                      <a:noFill/>
                      <a:ln w="38100">
                        <a:noFill/>
                        <a:miter/>
                      </a:ln>
                    </p:spPr>
                  </p:pic>
                </p:oleObj>
              </mc:Fallback>
            </mc:AlternateContent>
          </a:graphicData>
        </a:graphic>
      </p:graphicFrame>
      <p:graphicFrame>
        <p:nvGraphicFramePr>
          <p:cNvPr id="424970" name="Object 10"/>
          <p:cNvGraphicFramePr/>
          <p:nvPr>
            <p:extLst>
              <p:ext uri="{D42A27DB-BD31-4B8C-83A1-F6EECF244321}">
                <p14:modId xmlns:p14="http://schemas.microsoft.com/office/powerpoint/2010/main" val="1672930530"/>
              </p:ext>
            </p:extLst>
          </p:nvPr>
        </p:nvGraphicFramePr>
        <p:xfrm>
          <a:off x="2798310" y="3260007"/>
          <a:ext cx="6718496" cy="457200"/>
        </p:xfrm>
        <a:graphic>
          <a:graphicData uri="http://schemas.openxmlformats.org/presentationml/2006/ole">
            <mc:AlternateContent xmlns:mc="http://schemas.openxmlformats.org/markup-compatibility/2006">
              <mc:Choice xmlns:v="urn:schemas-microsoft-com:vml" Requires="v">
                <p:oleObj spid="_x0000_s18689" r:id="rId9" imgW="2882900" imgH="215900" progId="Equation.3">
                  <p:embed/>
                </p:oleObj>
              </mc:Choice>
              <mc:Fallback>
                <p:oleObj r:id="rId9" imgW="2882900" imgH="215900" progId="Equation.3">
                  <p:embed/>
                  <p:pic>
                    <p:nvPicPr>
                      <p:cNvPr id="0" name="图片 3170"/>
                      <p:cNvPicPr/>
                      <p:nvPr/>
                    </p:nvPicPr>
                    <p:blipFill>
                      <a:blip r:embed="rId10"/>
                      <a:stretch>
                        <a:fillRect/>
                      </a:stretch>
                    </p:blipFill>
                    <p:spPr>
                      <a:xfrm>
                        <a:off x="2798310" y="3260007"/>
                        <a:ext cx="6718496" cy="457200"/>
                      </a:xfrm>
                      <a:prstGeom prst="rect">
                        <a:avLst/>
                      </a:prstGeom>
                      <a:noFill/>
                      <a:ln w="38100">
                        <a:noFill/>
                        <a:miter/>
                      </a:ln>
                    </p:spPr>
                  </p:pic>
                </p:oleObj>
              </mc:Fallback>
            </mc:AlternateContent>
          </a:graphicData>
        </a:graphic>
      </p:graphicFrame>
      <p:graphicFrame>
        <p:nvGraphicFramePr>
          <p:cNvPr id="424969" name="Object 9"/>
          <p:cNvGraphicFramePr/>
          <p:nvPr>
            <p:extLst>
              <p:ext uri="{D42A27DB-BD31-4B8C-83A1-F6EECF244321}">
                <p14:modId xmlns:p14="http://schemas.microsoft.com/office/powerpoint/2010/main" val="3862349676"/>
              </p:ext>
            </p:extLst>
          </p:nvPr>
        </p:nvGraphicFramePr>
        <p:xfrm>
          <a:off x="2884487" y="3810001"/>
          <a:ext cx="3723087" cy="428625"/>
        </p:xfrm>
        <a:graphic>
          <a:graphicData uri="http://schemas.openxmlformats.org/presentationml/2006/ole">
            <mc:AlternateContent xmlns:mc="http://schemas.openxmlformats.org/markup-compatibility/2006">
              <mc:Choice xmlns:v="urn:schemas-microsoft-com:vml" Requires="v">
                <p:oleObj spid="_x0000_s18690" r:id="rId11" imgW="1586865" imgH="203200" progId="Equation.3">
                  <p:embed/>
                </p:oleObj>
              </mc:Choice>
              <mc:Fallback>
                <p:oleObj r:id="rId11" imgW="1586865" imgH="203200" progId="Equation.3">
                  <p:embed/>
                  <p:pic>
                    <p:nvPicPr>
                      <p:cNvPr id="0" name="图片 3172"/>
                      <p:cNvPicPr/>
                      <p:nvPr/>
                    </p:nvPicPr>
                    <p:blipFill>
                      <a:blip r:embed="rId12"/>
                      <a:stretch>
                        <a:fillRect/>
                      </a:stretch>
                    </p:blipFill>
                    <p:spPr>
                      <a:xfrm>
                        <a:off x="2884487" y="3810001"/>
                        <a:ext cx="3723087" cy="428625"/>
                      </a:xfrm>
                      <a:prstGeom prst="rect">
                        <a:avLst/>
                      </a:prstGeom>
                      <a:noFill/>
                      <a:ln w="38100">
                        <a:noFill/>
                        <a:miter/>
                      </a:ln>
                    </p:spPr>
                  </p:pic>
                </p:oleObj>
              </mc:Fallback>
            </mc:AlternateContent>
          </a:graphicData>
        </a:graphic>
      </p:graphicFrame>
      <p:graphicFrame>
        <p:nvGraphicFramePr>
          <p:cNvPr id="424968" name="Object 8"/>
          <p:cNvGraphicFramePr/>
          <p:nvPr>
            <p:extLst>
              <p:ext uri="{D42A27DB-BD31-4B8C-83A1-F6EECF244321}">
                <p14:modId xmlns:p14="http://schemas.microsoft.com/office/powerpoint/2010/main" val="2884363072"/>
              </p:ext>
            </p:extLst>
          </p:nvPr>
        </p:nvGraphicFramePr>
        <p:xfrm>
          <a:off x="6586359" y="3810000"/>
          <a:ext cx="980033" cy="388938"/>
        </p:xfrm>
        <a:graphic>
          <a:graphicData uri="http://schemas.openxmlformats.org/presentationml/2006/ole">
            <mc:AlternateContent xmlns:mc="http://schemas.openxmlformats.org/markup-compatibility/2006">
              <mc:Choice xmlns:v="urn:schemas-microsoft-com:vml" Requires="v">
                <p:oleObj spid="_x0000_s18691" r:id="rId13" imgW="419100" imgH="177800" progId="Equation.3">
                  <p:embed/>
                </p:oleObj>
              </mc:Choice>
              <mc:Fallback>
                <p:oleObj r:id="rId13" imgW="419100" imgH="177800" progId="Equation.3">
                  <p:embed/>
                  <p:pic>
                    <p:nvPicPr>
                      <p:cNvPr id="0" name="图片 3173"/>
                      <p:cNvPicPr/>
                      <p:nvPr/>
                    </p:nvPicPr>
                    <p:blipFill>
                      <a:blip r:embed="rId14"/>
                      <a:stretch>
                        <a:fillRect/>
                      </a:stretch>
                    </p:blipFill>
                    <p:spPr>
                      <a:xfrm>
                        <a:off x="6586359" y="3810000"/>
                        <a:ext cx="980033" cy="388938"/>
                      </a:xfrm>
                      <a:prstGeom prst="rect">
                        <a:avLst/>
                      </a:prstGeom>
                      <a:noFill/>
                      <a:ln w="38100">
                        <a:noFill/>
                        <a:miter/>
                      </a:ln>
                    </p:spPr>
                  </p:pic>
                </p:oleObj>
              </mc:Fallback>
            </mc:AlternateContent>
          </a:graphicData>
        </a:graphic>
      </p:graphicFrame>
      <p:sp>
        <p:nvSpPr>
          <p:cNvPr id="16404" name="Rectangle 18"/>
          <p:cNvSpPr/>
          <p:nvPr/>
        </p:nvSpPr>
        <p:spPr>
          <a:xfrm>
            <a:off x="-96688" y="6530633"/>
            <a:ext cx="9955889" cy="412750"/>
          </a:xfrm>
          <a:prstGeom prst="rect">
            <a:avLst/>
          </a:prstGeom>
          <a:noFill/>
          <a:ln w="9525">
            <a:noFill/>
          </a:ln>
        </p:spPr>
        <p:txBody>
          <a:bodyPr wrap="square">
            <a:spAutoFit/>
          </a:bodyPr>
          <a:lstStyle/>
          <a:p>
            <a:pPr algn="just" defTabSz="0">
              <a:tabLst>
                <a:tab pos="457200" algn="l"/>
              </a:tabLst>
            </a:pPr>
            <a:r>
              <a:rPr lang="en-US" altLang="zh-CN" sz="1000" dirty="0">
                <a:latin typeface="Times New Roman" panose="02020603050405020304" pitchFamily="18" charset="0"/>
                <a:cs typeface="Times New Roman" panose="02020603050405020304" pitchFamily="18" charset="0"/>
              </a:rPr>
              <a:t>      </a:t>
            </a:r>
          </a:p>
          <a:p>
            <a:pPr defTabSz="0" eaLnBrk="0" hangingPunct="0">
              <a:tabLst>
                <a:tab pos="457200" algn="l"/>
              </a:tabLst>
            </a:pPr>
            <a:r>
              <a:rPr lang="en-US" altLang="zh-CN" sz="1000" dirty="0">
                <a:latin typeface="Times New Roman" panose="02020603050405020304" pitchFamily="18" charset="0"/>
                <a:cs typeface="Times New Roman" panose="02020603050405020304" pitchFamily="18" charset="0"/>
              </a:rPr>
              <a:t>      </a:t>
            </a:r>
            <a:r>
              <a:rPr lang="en-US" altLang="zh-CN" sz="1100" dirty="0"/>
              <a:t> </a:t>
            </a:r>
            <a:endParaRPr lang="en-US" altLang="zh-CN" dirty="0">
              <a:latin typeface="Arial" panose="020B0604020202020204" pitchFamily="34" charset="0"/>
            </a:endParaRPr>
          </a:p>
        </p:txBody>
      </p:sp>
      <p:graphicFrame>
        <p:nvGraphicFramePr>
          <p:cNvPr id="424977" name="Object 17"/>
          <p:cNvGraphicFramePr/>
          <p:nvPr>
            <p:extLst>
              <p:ext uri="{D42A27DB-BD31-4B8C-83A1-F6EECF244321}">
                <p14:modId xmlns:p14="http://schemas.microsoft.com/office/powerpoint/2010/main" val="573748111"/>
              </p:ext>
            </p:extLst>
          </p:nvPr>
        </p:nvGraphicFramePr>
        <p:xfrm>
          <a:off x="1698520" y="4267200"/>
          <a:ext cx="4701392" cy="698500"/>
        </p:xfrm>
        <a:graphic>
          <a:graphicData uri="http://schemas.openxmlformats.org/presentationml/2006/ole">
            <mc:AlternateContent xmlns:mc="http://schemas.openxmlformats.org/markup-compatibility/2006">
              <mc:Choice xmlns:v="urn:schemas-microsoft-com:vml" Requires="v">
                <p:oleObj spid="_x0000_s18692" r:id="rId15" imgW="2082800" imgH="355600" progId="Equation.3">
                  <p:embed/>
                </p:oleObj>
              </mc:Choice>
              <mc:Fallback>
                <p:oleObj r:id="rId15" imgW="2082800" imgH="355600" progId="Equation.3">
                  <p:embed/>
                  <p:pic>
                    <p:nvPicPr>
                      <p:cNvPr id="0" name="图片 3174"/>
                      <p:cNvPicPr/>
                      <p:nvPr/>
                    </p:nvPicPr>
                    <p:blipFill>
                      <a:blip r:embed="rId16"/>
                      <a:stretch>
                        <a:fillRect/>
                      </a:stretch>
                    </p:blipFill>
                    <p:spPr>
                      <a:xfrm>
                        <a:off x="1698520" y="4267200"/>
                        <a:ext cx="4701392" cy="698500"/>
                      </a:xfrm>
                      <a:prstGeom prst="rect">
                        <a:avLst/>
                      </a:prstGeom>
                      <a:noFill/>
                      <a:ln w="38100">
                        <a:noFill/>
                        <a:miter/>
                      </a:ln>
                    </p:spPr>
                  </p:pic>
                </p:oleObj>
              </mc:Fallback>
            </mc:AlternateContent>
          </a:graphicData>
        </a:graphic>
      </p:graphicFrame>
      <p:graphicFrame>
        <p:nvGraphicFramePr>
          <p:cNvPr id="424976" name="Object 16"/>
          <p:cNvGraphicFramePr/>
          <p:nvPr>
            <p:extLst>
              <p:ext uri="{D42A27DB-BD31-4B8C-83A1-F6EECF244321}">
                <p14:modId xmlns:p14="http://schemas.microsoft.com/office/powerpoint/2010/main" val="2227965535"/>
              </p:ext>
            </p:extLst>
          </p:nvPr>
        </p:nvGraphicFramePr>
        <p:xfrm>
          <a:off x="2723705" y="4724400"/>
          <a:ext cx="7383950" cy="774700"/>
        </p:xfrm>
        <a:graphic>
          <a:graphicData uri="http://schemas.openxmlformats.org/presentationml/2006/ole">
            <mc:AlternateContent xmlns:mc="http://schemas.openxmlformats.org/markup-compatibility/2006">
              <mc:Choice xmlns:v="urn:schemas-microsoft-com:vml" Requires="v">
                <p:oleObj spid="_x0000_s18693" r:id="rId17" imgW="3276600" imgH="393700" progId="Equation.3">
                  <p:embed/>
                </p:oleObj>
              </mc:Choice>
              <mc:Fallback>
                <p:oleObj r:id="rId17" imgW="3276600" imgH="393700" progId="Equation.3">
                  <p:embed/>
                  <p:pic>
                    <p:nvPicPr>
                      <p:cNvPr id="0" name="图片 3171"/>
                      <p:cNvPicPr/>
                      <p:nvPr/>
                    </p:nvPicPr>
                    <p:blipFill>
                      <a:blip r:embed="rId18"/>
                      <a:stretch>
                        <a:fillRect/>
                      </a:stretch>
                    </p:blipFill>
                    <p:spPr>
                      <a:xfrm>
                        <a:off x="2723705" y="4724400"/>
                        <a:ext cx="7383950" cy="774700"/>
                      </a:xfrm>
                      <a:prstGeom prst="rect">
                        <a:avLst/>
                      </a:prstGeom>
                      <a:noFill/>
                      <a:ln w="38100">
                        <a:noFill/>
                        <a:miter/>
                      </a:ln>
                    </p:spPr>
                  </p:pic>
                </p:oleObj>
              </mc:Fallback>
            </mc:AlternateContent>
          </a:graphicData>
        </a:graphic>
      </p:graphicFrame>
      <p:graphicFrame>
        <p:nvGraphicFramePr>
          <p:cNvPr id="424975" name="Object 15"/>
          <p:cNvGraphicFramePr/>
          <p:nvPr>
            <p:extLst>
              <p:ext uri="{D42A27DB-BD31-4B8C-83A1-F6EECF244321}">
                <p14:modId xmlns:p14="http://schemas.microsoft.com/office/powerpoint/2010/main" val="3851407876"/>
              </p:ext>
            </p:extLst>
          </p:nvPr>
        </p:nvGraphicFramePr>
        <p:xfrm>
          <a:off x="4132381" y="5486401"/>
          <a:ext cx="3069732" cy="434975"/>
        </p:xfrm>
        <a:graphic>
          <a:graphicData uri="http://schemas.openxmlformats.org/presentationml/2006/ole">
            <mc:AlternateContent xmlns:mc="http://schemas.openxmlformats.org/markup-compatibility/2006">
              <mc:Choice xmlns:v="urn:schemas-microsoft-com:vml" Requires="v">
                <p:oleObj spid="_x0000_s18694" r:id="rId19" imgW="1358265" imgH="215900" progId="Equation.3">
                  <p:embed/>
                </p:oleObj>
              </mc:Choice>
              <mc:Fallback>
                <p:oleObj r:id="rId19" imgW="1358265" imgH="215900" progId="Equation.3">
                  <p:embed/>
                  <p:pic>
                    <p:nvPicPr>
                      <p:cNvPr id="0" name="图片 3176"/>
                      <p:cNvPicPr/>
                      <p:nvPr/>
                    </p:nvPicPr>
                    <p:blipFill>
                      <a:blip r:embed="rId20"/>
                      <a:stretch>
                        <a:fillRect/>
                      </a:stretch>
                    </p:blipFill>
                    <p:spPr>
                      <a:xfrm>
                        <a:off x="4132381" y="5486401"/>
                        <a:ext cx="3069732" cy="434975"/>
                      </a:xfrm>
                      <a:prstGeom prst="rect">
                        <a:avLst/>
                      </a:prstGeom>
                      <a:noFill/>
                      <a:ln w="38100">
                        <a:noFill/>
                        <a:miter/>
                      </a:ln>
                    </p:spPr>
                  </p:pic>
                </p:oleObj>
              </mc:Fallback>
            </mc:AlternateContent>
          </a:graphicData>
        </a:graphic>
      </p:graphicFrame>
      <p:graphicFrame>
        <p:nvGraphicFramePr>
          <p:cNvPr id="424974" name="Object 14"/>
          <p:cNvGraphicFramePr/>
          <p:nvPr>
            <p:extLst>
              <p:ext uri="{D42A27DB-BD31-4B8C-83A1-F6EECF244321}">
                <p14:modId xmlns:p14="http://schemas.microsoft.com/office/powerpoint/2010/main" val="3160518241"/>
              </p:ext>
            </p:extLst>
          </p:nvPr>
        </p:nvGraphicFramePr>
        <p:xfrm>
          <a:off x="2893201" y="5867400"/>
          <a:ext cx="5259683" cy="774700"/>
        </p:xfrm>
        <a:graphic>
          <a:graphicData uri="http://schemas.openxmlformats.org/presentationml/2006/ole">
            <mc:AlternateContent xmlns:mc="http://schemas.openxmlformats.org/markup-compatibility/2006">
              <mc:Choice xmlns:v="urn:schemas-microsoft-com:vml" Requires="v">
                <p:oleObj spid="_x0000_s18695" r:id="rId21" imgW="2336800" imgH="393700" progId="Equation.3">
                  <p:embed/>
                </p:oleObj>
              </mc:Choice>
              <mc:Fallback>
                <p:oleObj r:id="rId21" imgW="2336800" imgH="393700" progId="Equation.3">
                  <p:embed/>
                  <p:pic>
                    <p:nvPicPr>
                      <p:cNvPr id="0" name="图片 3177"/>
                      <p:cNvPicPr/>
                      <p:nvPr/>
                    </p:nvPicPr>
                    <p:blipFill>
                      <a:blip r:embed="rId22"/>
                      <a:stretch>
                        <a:fillRect/>
                      </a:stretch>
                    </p:blipFill>
                    <p:spPr>
                      <a:xfrm>
                        <a:off x="2893201" y="5867400"/>
                        <a:ext cx="5259683" cy="774700"/>
                      </a:xfrm>
                      <a:prstGeom prst="rect">
                        <a:avLst/>
                      </a:prstGeom>
                      <a:noFill/>
                      <a:ln w="38100">
                        <a:noFill/>
                        <a:miter/>
                      </a:ln>
                    </p:spPr>
                  </p:pic>
                </p:oleObj>
              </mc:Fallback>
            </mc:AlternateContent>
          </a:graphicData>
        </a:graphic>
      </p:graphicFrame>
      <p:graphicFrame>
        <p:nvGraphicFramePr>
          <p:cNvPr id="424973" name="Object 13"/>
          <p:cNvGraphicFramePr/>
          <p:nvPr>
            <p:extLst>
              <p:ext uri="{D42A27DB-BD31-4B8C-83A1-F6EECF244321}">
                <p14:modId xmlns:p14="http://schemas.microsoft.com/office/powerpoint/2010/main" val="890389002"/>
              </p:ext>
            </p:extLst>
          </p:nvPr>
        </p:nvGraphicFramePr>
        <p:xfrm>
          <a:off x="8152884" y="6049962"/>
          <a:ext cx="966205" cy="358775"/>
        </p:xfrm>
        <a:graphic>
          <a:graphicData uri="http://schemas.openxmlformats.org/presentationml/2006/ole">
            <mc:AlternateContent xmlns:mc="http://schemas.openxmlformats.org/markup-compatibility/2006">
              <mc:Choice xmlns:v="urn:schemas-microsoft-com:vml" Requires="v">
                <p:oleObj spid="_x0000_s18696" r:id="rId23" imgW="431165" imgH="177800" progId="Equation.3">
                  <p:embed/>
                </p:oleObj>
              </mc:Choice>
              <mc:Fallback>
                <p:oleObj r:id="rId23" imgW="431165" imgH="177800" progId="Equation.3">
                  <p:embed/>
                  <p:pic>
                    <p:nvPicPr>
                      <p:cNvPr id="0" name="图片 3178"/>
                      <p:cNvPicPr/>
                      <p:nvPr/>
                    </p:nvPicPr>
                    <p:blipFill>
                      <a:blip r:embed="rId24"/>
                      <a:stretch>
                        <a:fillRect/>
                      </a:stretch>
                    </p:blipFill>
                    <p:spPr>
                      <a:xfrm>
                        <a:off x="8152884" y="6049962"/>
                        <a:ext cx="966205" cy="358775"/>
                      </a:xfrm>
                      <a:prstGeom prst="rect">
                        <a:avLst/>
                      </a:prstGeom>
                      <a:noFill/>
                      <a:ln w="38100">
                        <a:noFill/>
                        <a:miter/>
                      </a:ln>
                    </p:spPr>
                  </p:pic>
                </p:oleObj>
              </mc:Fallback>
            </mc:AlternateContent>
          </a:graphicData>
        </a:graphic>
      </p:graphicFrame>
      <p:sp>
        <p:nvSpPr>
          <p:cNvPr id="21"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4.5.4  </a:t>
            </a:r>
            <a:r>
              <a:rPr lang="zh-CN" altLang="en-US" sz="4000" b="1" dirty="0">
                <a:solidFill>
                  <a:schemeClr val="bg1"/>
                </a:solidFill>
                <a:latin typeface="Times New Roman" panose="02020603050405020304" pitchFamily="18" charset="0"/>
                <a:ea typeface="黑体" panose="02010609060101010101" pitchFamily="2" charset="-122"/>
              </a:rPr>
              <a:t>概率分配函数的正交和（证据的的组合）</a:t>
            </a:r>
            <a:endParaRPr lang="zh-CN" altLang="en-US" sz="4000" b="1" dirty="0">
              <a:solidFill>
                <a:schemeClr val="bg1"/>
              </a:solidFill>
              <a:latin typeface="宋体" panose="0201060003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971"/>
                                        </p:tgtEl>
                                        <p:attrNameLst>
                                          <p:attrName>style.visibility</p:attrName>
                                        </p:attrNameLst>
                                      </p:cBhvr>
                                      <p:to>
                                        <p:strVal val="visible"/>
                                      </p:to>
                                    </p:set>
                                    <p:anim calcmode="lin" valueType="num">
                                      <p:cBhvr additive="base">
                                        <p:cTn id="7" dur="500" fill="hold"/>
                                        <p:tgtEl>
                                          <p:spTgt spid="424971"/>
                                        </p:tgtEl>
                                        <p:attrNameLst>
                                          <p:attrName>ppt_x</p:attrName>
                                        </p:attrNameLst>
                                      </p:cBhvr>
                                      <p:tavLst>
                                        <p:tav tm="0">
                                          <p:val>
                                            <p:strVal val="0-#ppt_w/2"/>
                                          </p:val>
                                        </p:tav>
                                        <p:tav tm="100000">
                                          <p:val>
                                            <p:strVal val="#ppt_x"/>
                                          </p:val>
                                        </p:tav>
                                      </p:tavLst>
                                    </p:anim>
                                    <p:anim calcmode="lin" valueType="num">
                                      <p:cBhvr additive="base">
                                        <p:cTn id="8" dur="500" fill="hold"/>
                                        <p:tgtEl>
                                          <p:spTgt spid="4249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4970"/>
                                        </p:tgtEl>
                                        <p:attrNameLst>
                                          <p:attrName>style.visibility</p:attrName>
                                        </p:attrNameLst>
                                      </p:cBhvr>
                                      <p:to>
                                        <p:strVal val="visible"/>
                                      </p:to>
                                    </p:set>
                                    <p:anim calcmode="lin" valueType="num">
                                      <p:cBhvr additive="base">
                                        <p:cTn id="13" dur="500" fill="hold"/>
                                        <p:tgtEl>
                                          <p:spTgt spid="424970"/>
                                        </p:tgtEl>
                                        <p:attrNameLst>
                                          <p:attrName>ppt_x</p:attrName>
                                        </p:attrNameLst>
                                      </p:cBhvr>
                                      <p:tavLst>
                                        <p:tav tm="0">
                                          <p:val>
                                            <p:strVal val="0-#ppt_w/2"/>
                                          </p:val>
                                        </p:tav>
                                        <p:tav tm="100000">
                                          <p:val>
                                            <p:strVal val="#ppt_x"/>
                                          </p:val>
                                        </p:tav>
                                      </p:tavLst>
                                    </p:anim>
                                    <p:anim calcmode="lin" valueType="num">
                                      <p:cBhvr additive="base">
                                        <p:cTn id="14" dur="500" fill="hold"/>
                                        <p:tgtEl>
                                          <p:spTgt spid="4249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4969"/>
                                        </p:tgtEl>
                                        <p:attrNameLst>
                                          <p:attrName>style.visibility</p:attrName>
                                        </p:attrNameLst>
                                      </p:cBhvr>
                                      <p:to>
                                        <p:strVal val="visible"/>
                                      </p:to>
                                    </p:set>
                                    <p:anim calcmode="lin" valueType="num">
                                      <p:cBhvr additive="base">
                                        <p:cTn id="19" dur="500" fill="hold"/>
                                        <p:tgtEl>
                                          <p:spTgt spid="424969"/>
                                        </p:tgtEl>
                                        <p:attrNameLst>
                                          <p:attrName>ppt_x</p:attrName>
                                        </p:attrNameLst>
                                      </p:cBhvr>
                                      <p:tavLst>
                                        <p:tav tm="0">
                                          <p:val>
                                            <p:strVal val="0-#ppt_w/2"/>
                                          </p:val>
                                        </p:tav>
                                        <p:tav tm="100000">
                                          <p:val>
                                            <p:strVal val="#ppt_x"/>
                                          </p:val>
                                        </p:tav>
                                      </p:tavLst>
                                    </p:anim>
                                    <p:anim calcmode="lin" valueType="num">
                                      <p:cBhvr additive="base">
                                        <p:cTn id="20" dur="500" fill="hold"/>
                                        <p:tgtEl>
                                          <p:spTgt spid="4249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4968"/>
                                        </p:tgtEl>
                                        <p:attrNameLst>
                                          <p:attrName>style.visibility</p:attrName>
                                        </p:attrNameLst>
                                      </p:cBhvr>
                                      <p:to>
                                        <p:strVal val="visible"/>
                                      </p:to>
                                    </p:set>
                                    <p:anim calcmode="lin" valueType="num">
                                      <p:cBhvr additive="base">
                                        <p:cTn id="25" dur="500" fill="hold"/>
                                        <p:tgtEl>
                                          <p:spTgt spid="424968"/>
                                        </p:tgtEl>
                                        <p:attrNameLst>
                                          <p:attrName>ppt_x</p:attrName>
                                        </p:attrNameLst>
                                      </p:cBhvr>
                                      <p:tavLst>
                                        <p:tav tm="0">
                                          <p:val>
                                            <p:strVal val="0-#ppt_w/2"/>
                                          </p:val>
                                        </p:tav>
                                        <p:tav tm="100000">
                                          <p:val>
                                            <p:strVal val="#ppt_x"/>
                                          </p:val>
                                        </p:tav>
                                      </p:tavLst>
                                    </p:anim>
                                    <p:anim calcmode="lin" valueType="num">
                                      <p:cBhvr additive="base">
                                        <p:cTn id="26" dur="500" fill="hold"/>
                                        <p:tgtEl>
                                          <p:spTgt spid="4249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4977"/>
                                        </p:tgtEl>
                                        <p:attrNameLst>
                                          <p:attrName>style.visibility</p:attrName>
                                        </p:attrNameLst>
                                      </p:cBhvr>
                                      <p:to>
                                        <p:strVal val="visible"/>
                                      </p:to>
                                    </p:set>
                                    <p:anim calcmode="lin" valueType="num">
                                      <p:cBhvr additive="base">
                                        <p:cTn id="31" dur="500" fill="hold"/>
                                        <p:tgtEl>
                                          <p:spTgt spid="424977"/>
                                        </p:tgtEl>
                                        <p:attrNameLst>
                                          <p:attrName>ppt_x</p:attrName>
                                        </p:attrNameLst>
                                      </p:cBhvr>
                                      <p:tavLst>
                                        <p:tav tm="0">
                                          <p:val>
                                            <p:strVal val="0-#ppt_w/2"/>
                                          </p:val>
                                        </p:tav>
                                        <p:tav tm="100000">
                                          <p:val>
                                            <p:strVal val="#ppt_x"/>
                                          </p:val>
                                        </p:tav>
                                      </p:tavLst>
                                    </p:anim>
                                    <p:anim calcmode="lin" valueType="num">
                                      <p:cBhvr additive="base">
                                        <p:cTn id="32" dur="500" fill="hold"/>
                                        <p:tgtEl>
                                          <p:spTgt spid="4249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4976"/>
                                        </p:tgtEl>
                                        <p:attrNameLst>
                                          <p:attrName>style.visibility</p:attrName>
                                        </p:attrNameLst>
                                      </p:cBhvr>
                                      <p:to>
                                        <p:strVal val="visible"/>
                                      </p:to>
                                    </p:set>
                                    <p:anim calcmode="lin" valueType="num">
                                      <p:cBhvr additive="base">
                                        <p:cTn id="37" dur="500" fill="hold"/>
                                        <p:tgtEl>
                                          <p:spTgt spid="424976"/>
                                        </p:tgtEl>
                                        <p:attrNameLst>
                                          <p:attrName>ppt_x</p:attrName>
                                        </p:attrNameLst>
                                      </p:cBhvr>
                                      <p:tavLst>
                                        <p:tav tm="0">
                                          <p:val>
                                            <p:strVal val="0-#ppt_w/2"/>
                                          </p:val>
                                        </p:tav>
                                        <p:tav tm="100000">
                                          <p:val>
                                            <p:strVal val="#ppt_x"/>
                                          </p:val>
                                        </p:tav>
                                      </p:tavLst>
                                    </p:anim>
                                    <p:anim calcmode="lin" valueType="num">
                                      <p:cBhvr additive="base">
                                        <p:cTn id="38" dur="500" fill="hold"/>
                                        <p:tgtEl>
                                          <p:spTgt spid="4249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24975"/>
                                        </p:tgtEl>
                                        <p:attrNameLst>
                                          <p:attrName>style.visibility</p:attrName>
                                        </p:attrNameLst>
                                      </p:cBhvr>
                                      <p:to>
                                        <p:strVal val="visible"/>
                                      </p:to>
                                    </p:set>
                                    <p:anim calcmode="lin" valueType="num">
                                      <p:cBhvr additive="base">
                                        <p:cTn id="43" dur="500" fill="hold"/>
                                        <p:tgtEl>
                                          <p:spTgt spid="424975"/>
                                        </p:tgtEl>
                                        <p:attrNameLst>
                                          <p:attrName>ppt_x</p:attrName>
                                        </p:attrNameLst>
                                      </p:cBhvr>
                                      <p:tavLst>
                                        <p:tav tm="0">
                                          <p:val>
                                            <p:strVal val="0-#ppt_w/2"/>
                                          </p:val>
                                        </p:tav>
                                        <p:tav tm="100000">
                                          <p:val>
                                            <p:strVal val="#ppt_x"/>
                                          </p:val>
                                        </p:tav>
                                      </p:tavLst>
                                    </p:anim>
                                    <p:anim calcmode="lin" valueType="num">
                                      <p:cBhvr additive="base">
                                        <p:cTn id="44" dur="500" fill="hold"/>
                                        <p:tgtEl>
                                          <p:spTgt spid="4249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24974"/>
                                        </p:tgtEl>
                                        <p:attrNameLst>
                                          <p:attrName>style.visibility</p:attrName>
                                        </p:attrNameLst>
                                      </p:cBhvr>
                                      <p:to>
                                        <p:strVal val="visible"/>
                                      </p:to>
                                    </p:set>
                                    <p:anim calcmode="lin" valueType="num">
                                      <p:cBhvr additive="base">
                                        <p:cTn id="49" dur="500" fill="hold"/>
                                        <p:tgtEl>
                                          <p:spTgt spid="424974"/>
                                        </p:tgtEl>
                                        <p:attrNameLst>
                                          <p:attrName>ppt_x</p:attrName>
                                        </p:attrNameLst>
                                      </p:cBhvr>
                                      <p:tavLst>
                                        <p:tav tm="0">
                                          <p:val>
                                            <p:strVal val="0-#ppt_w/2"/>
                                          </p:val>
                                        </p:tav>
                                        <p:tav tm="100000">
                                          <p:val>
                                            <p:strVal val="#ppt_x"/>
                                          </p:val>
                                        </p:tav>
                                      </p:tavLst>
                                    </p:anim>
                                    <p:anim calcmode="lin" valueType="num">
                                      <p:cBhvr additive="base">
                                        <p:cTn id="50" dur="500" fill="hold"/>
                                        <p:tgtEl>
                                          <p:spTgt spid="4249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24973"/>
                                        </p:tgtEl>
                                        <p:attrNameLst>
                                          <p:attrName>style.visibility</p:attrName>
                                        </p:attrNameLst>
                                      </p:cBhvr>
                                      <p:to>
                                        <p:strVal val="visible"/>
                                      </p:to>
                                    </p:set>
                                    <p:anim calcmode="lin" valueType="num">
                                      <p:cBhvr additive="base">
                                        <p:cTn id="55" dur="500" fill="hold"/>
                                        <p:tgtEl>
                                          <p:spTgt spid="424973"/>
                                        </p:tgtEl>
                                        <p:attrNameLst>
                                          <p:attrName>ppt_x</p:attrName>
                                        </p:attrNameLst>
                                      </p:cBhvr>
                                      <p:tavLst>
                                        <p:tav tm="0">
                                          <p:val>
                                            <p:strVal val="0-#ppt_w/2"/>
                                          </p:val>
                                        </p:tav>
                                        <p:tav tm="100000">
                                          <p:val>
                                            <p:strVal val="#ppt_x"/>
                                          </p:val>
                                        </p:tav>
                                      </p:tavLst>
                                    </p:anim>
                                    <p:anim calcmode="lin" valueType="num">
                                      <p:cBhvr additive="base">
                                        <p:cTn id="56" dur="500" fill="hold"/>
                                        <p:tgtEl>
                                          <p:spTgt spid="4249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3"/>
          <p:cNvSpPr>
            <a:spLocks noGrp="1"/>
          </p:cNvSpPr>
          <p:nvPr>
            <p:ph idx="1"/>
          </p:nvPr>
        </p:nvSpPr>
        <p:spPr>
          <a:xfrm>
            <a:off x="623392" y="1216026"/>
            <a:ext cx="10730408" cy="2673350"/>
          </a:xfrm>
          <a:solidFill>
            <a:srgbClr val="FFFFFF">
              <a:alpha val="100000"/>
            </a:srgbClr>
          </a:solidFill>
          <a:ln>
            <a:solidFill>
              <a:srgbClr val="808080">
                <a:alpha val="100000"/>
              </a:srgbClr>
            </a:solidFill>
            <a:miter/>
          </a:ln>
        </p:spPr>
        <p:txBody>
          <a:bodyPr vert="horz" wrap="square" lIns="91440" tIns="45720" rIns="91440" bIns="45720" anchor="t"/>
          <a:lstStyle/>
          <a:p>
            <a:pPr eaLnBrk="1" hangingPunct="1"/>
            <a:r>
              <a:rPr lang="zh-CN" altLang="en-US" sz="2600" b="1" dirty="0">
                <a:latin typeface="宋体" panose="02010600030101010101" pitchFamily="2" charset="-122"/>
              </a:rPr>
              <a:t>同理可得</a:t>
            </a:r>
            <a:r>
              <a:rPr lang="en-US" altLang="zh-CN" sz="2600" b="1" dirty="0">
                <a:latin typeface="宋体" panose="02010600030101010101" pitchFamily="2" charset="-122"/>
              </a:rPr>
              <a:t>:</a:t>
            </a:r>
          </a:p>
          <a:p>
            <a:pPr eaLnBrk="1" hangingPunct="1">
              <a:buNone/>
            </a:pPr>
            <a:endParaRPr lang="en-US" altLang="zh-CN" sz="2600" b="1" dirty="0">
              <a:latin typeface="Times New Roman" panose="02020603050405020304" pitchFamily="18" charset="0"/>
              <a:cs typeface="Times New Roman" panose="02020603050405020304" pitchFamily="18" charset="0"/>
            </a:endParaRPr>
          </a:p>
          <a:p>
            <a:pPr eaLnBrk="1" hangingPunct="1"/>
            <a:r>
              <a:rPr lang="zh-CN" altLang="en-US" sz="2600" b="1" dirty="0">
                <a:latin typeface="宋体" panose="02010600030101010101" pitchFamily="2" charset="-122"/>
              </a:rPr>
              <a:t>组合后得到的概率分配函数</a:t>
            </a:r>
            <a:r>
              <a:rPr lang="en-US" altLang="zh-CN" sz="2600" b="1" dirty="0">
                <a:latin typeface="宋体" panose="02010600030101010101" pitchFamily="2" charset="-122"/>
              </a:rPr>
              <a:t>:</a:t>
            </a:r>
            <a:endParaRPr lang="en-US" altLang="zh-CN" sz="2600" b="1" dirty="0">
              <a:latin typeface="Times New Roman" panose="02020603050405020304" pitchFamily="18" charset="0"/>
              <a:cs typeface="Times New Roman" panose="02020603050405020304" pitchFamily="18" charset="0"/>
            </a:endParaRPr>
          </a:p>
          <a:p>
            <a:pPr eaLnBrk="1" hangingPunct="1"/>
            <a:endParaRPr lang="en-US" altLang="zh-CN" sz="2600" b="1" dirty="0"/>
          </a:p>
        </p:txBody>
      </p:sp>
      <p:sp>
        <p:nvSpPr>
          <p:cNvPr id="1741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46</a:t>
            </a:fld>
            <a:endParaRPr lang="ja-JP" altLang="en-US" dirty="0">
              <a:solidFill>
                <a:srgbClr val="A50021"/>
              </a:solidFill>
              <a:ea typeface="MS PGothic" panose="020B0600070205080204" pitchFamily="34" charset="-128"/>
            </a:endParaRPr>
          </a:p>
        </p:txBody>
      </p:sp>
      <p:sp>
        <p:nvSpPr>
          <p:cNvPr id="17416" name="Rectangle 6"/>
          <p:cNvSpPr/>
          <p:nvPr/>
        </p:nvSpPr>
        <p:spPr>
          <a:xfrm>
            <a:off x="5510213"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7410" name="Object 5"/>
          <p:cNvGraphicFramePr/>
          <p:nvPr/>
        </p:nvGraphicFramePr>
        <p:xfrm>
          <a:off x="3967164" y="1216026"/>
          <a:ext cx="2128837" cy="460375"/>
        </p:xfrm>
        <a:graphic>
          <a:graphicData uri="http://schemas.openxmlformats.org/presentationml/2006/ole">
            <mc:AlternateContent xmlns:mc="http://schemas.openxmlformats.org/markup-compatibility/2006">
              <mc:Choice xmlns:v="urn:schemas-microsoft-com:vml" Requires="v">
                <p:oleObj spid="_x0000_s19523" r:id="rId3" imgW="964565" imgH="215900" progId="Equation.3">
                  <p:embed/>
                </p:oleObj>
              </mc:Choice>
              <mc:Fallback>
                <p:oleObj r:id="rId3" imgW="964565" imgH="215900" progId="Equation.3">
                  <p:embed/>
                  <p:pic>
                    <p:nvPicPr>
                      <p:cNvPr id="0" name="图片 3175"/>
                      <p:cNvPicPr/>
                      <p:nvPr/>
                    </p:nvPicPr>
                    <p:blipFill>
                      <a:blip r:embed="rId4"/>
                      <a:stretch>
                        <a:fillRect/>
                      </a:stretch>
                    </p:blipFill>
                    <p:spPr>
                      <a:xfrm>
                        <a:off x="3967164" y="1216026"/>
                        <a:ext cx="2128837" cy="460375"/>
                      </a:xfrm>
                      <a:prstGeom prst="rect">
                        <a:avLst/>
                      </a:prstGeom>
                      <a:noFill/>
                      <a:ln w="38100">
                        <a:noFill/>
                        <a:miter/>
                      </a:ln>
                    </p:spPr>
                  </p:pic>
                </p:oleObj>
              </mc:Fallback>
            </mc:AlternateContent>
          </a:graphicData>
        </a:graphic>
      </p:graphicFrame>
      <p:graphicFrame>
        <p:nvGraphicFramePr>
          <p:cNvPr id="17411" name="Object 4"/>
          <p:cNvGraphicFramePr/>
          <p:nvPr/>
        </p:nvGraphicFramePr>
        <p:xfrm>
          <a:off x="3865563" y="1824038"/>
          <a:ext cx="2590800" cy="461962"/>
        </p:xfrm>
        <a:graphic>
          <a:graphicData uri="http://schemas.openxmlformats.org/presentationml/2006/ole">
            <mc:AlternateContent xmlns:mc="http://schemas.openxmlformats.org/markup-compatibility/2006">
              <mc:Choice xmlns:v="urn:schemas-microsoft-com:vml" Requires="v">
                <p:oleObj spid="_x0000_s19524" r:id="rId5" imgW="1167765" imgH="215900" progId="Equation.3">
                  <p:embed/>
                </p:oleObj>
              </mc:Choice>
              <mc:Fallback>
                <p:oleObj r:id="rId5" imgW="1167765" imgH="215900" progId="Equation.3">
                  <p:embed/>
                  <p:pic>
                    <p:nvPicPr>
                      <p:cNvPr id="0" name="图片 3179"/>
                      <p:cNvPicPr/>
                      <p:nvPr/>
                    </p:nvPicPr>
                    <p:blipFill>
                      <a:blip r:embed="rId6"/>
                      <a:stretch>
                        <a:fillRect/>
                      </a:stretch>
                    </p:blipFill>
                    <p:spPr>
                      <a:xfrm>
                        <a:off x="3865563" y="1824038"/>
                        <a:ext cx="2590800" cy="461962"/>
                      </a:xfrm>
                      <a:prstGeom prst="rect">
                        <a:avLst/>
                      </a:prstGeom>
                      <a:noFill/>
                      <a:ln w="38100">
                        <a:noFill/>
                        <a:miter/>
                      </a:ln>
                    </p:spPr>
                  </p:pic>
                </p:oleObj>
              </mc:Fallback>
            </mc:AlternateContent>
          </a:graphicData>
        </a:graphic>
      </p:graphicFrame>
      <p:sp>
        <p:nvSpPr>
          <p:cNvPr id="17417" name="Rectangle 8"/>
          <p:cNvSpPr/>
          <p:nvPr/>
        </p:nvSpPr>
        <p:spPr>
          <a:xfrm>
            <a:off x="4691063"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25991" name="Object 7"/>
          <p:cNvGraphicFramePr/>
          <p:nvPr/>
        </p:nvGraphicFramePr>
        <p:xfrm>
          <a:off x="2362200" y="3048000"/>
          <a:ext cx="7086600" cy="457200"/>
        </p:xfrm>
        <a:graphic>
          <a:graphicData uri="http://schemas.openxmlformats.org/presentationml/2006/ole">
            <mc:AlternateContent xmlns:mc="http://schemas.openxmlformats.org/markup-compatibility/2006">
              <mc:Choice xmlns:v="urn:schemas-microsoft-com:vml" Requires="v">
                <p:oleObj spid="_x0000_s19525" r:id="rId7" imgW="2806700" imgH="215900" progId="Equation.DSMT4">
                  <p:embed/>
                </p:oleObj>
              </mc:Choice>
              <mc:Fallback>
                <p:oleObj r:id="rId7" imgW="2806700" imgH="215900" progId="Equation.DSMT4">
                  <p:embed/>
                  <p:pic>
                    <p:nvPicPr>
                      <p:cNvPr id="0" name="图片 3180"/>
                      <p:cNvPicPr/>
                      <p:nvPr/>
                    </p:nvPicPr>
                    <p:blipFill>
                      <a:blip r:embed="rId8"/>
                      <a:stretch>
                        <a:fillRect/>
                      </a:stretch>
                    </p:blipFill>
                    <p:spPr>
                      <a:xfrm>
                        <a:off x="2362200" y="3048000"/>
                        <a:ext cx="7086600" cy="457200"/>
                      </a:xfrm>
                      <a:prstGeom prst="rect">
                        <a:avLst/>
                      </a:prstGeom>
                      <a:noFill/>
                      <a:ln w="38100">
                        <a:noFill/>
                        <a:miter/>
                      </a:ln>
                    </p:spPr>
                  </p:pic>
                </p:oleObj>
              </mc:Fallback>
            </mc:AlternateContent>
          </a:graphicData>
        </a:graphic>
      </p:graphicFrame>
      <p:sp>
        <p:nvSpPr>
          <p:cNvPr id="10" name="Rectangle 13"/>
          <p:cNvSpPr/>
          <p:nvPr/>
        </p:nvSpPr>
        <p:spPr>
          <a:xfrm>
            <a:off x="0" y="1"/>
            <a:ext cx="12192000" cy="765175"/>
          </a:xfrm>
          <a:prstGeom prst="rect">
            <a:avLst/>
          </a:prstGeom>
          <a:solidFill>
            <a:srgbClr val="A50021"/>
          </a:solidFill>
          <a:ln w="9525">
            <a:noFill/>
          </a:ln>
        </p:spPr>
        <p:txBody>
          <a:bodyPr anchor="b"/>
          <a:lstStyle/>
          <a:p>
            <a:pPr indent="176530"/>
            <a:r>
              <a:rPr lang="en-US" altLang="zh-CN" sz="4000" b="1" dirty="0" smtClean="0">
                <a:solidFill>
                  <a:schemeClr val="bg1"/>
                </a:solidFill>
                <a:latin typeface="Times New Roman" panose="02020603050405020304" pitchFamily="18" charset="0"/>
                <a:ea typeface="黑体" panose="02010609060101010101" pitchFamily="2" charset="-122"/>
              </a:rPr>
              <a:t>4.5.4  </a:t>
            </a:r>
            <a:r>
              <a:rPr lang="zh-CN" altLang="en-US" sz="4000" b="1" dirty="0">
                <a:solidFill>
                  <a:schemeClr val="bg1"/>
                </a:solidFill>
                <a:latin typeface="Times New Roman" panose="02020603050405020304" pitchFamily="18" charset="0"/>
                <a:ea typeface="黑体" panose="02010609060101010101" pitchFamily="2" charset="-122"/>
              </a:rPr>
              <a:t>概率分配函数的正交和（证据的的组合）</a:t>
            </a:r>
            <a:endParaRPr lang="zh-CN" altLang="en-US" sz="4000" b="1" dirty="0">
              <a:solidFill>
                <a:schemeClr val="bg1"/>
              </a:solidFill>
              <a:latin typeface="宋体" panose="0201060003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991"/>
                                        </p:tgtEl>
                                        <p:attrNameLst>
                                          <p:attrName>style.visibility</p:attrName>
                                        </p:attrNameLst>
                                      </p:cBhvr>
                                      <p:to>
                                        <p:strVal val="visible"/>
                                      </p:to>
                                    </p:set>
                                    <p:anim calcmode="lin" valueType="num">
                                      <p:cBhvr additive="base">
                                        <p:cTn id="7" dur="500" fill="hold"/>
                                        <p:tgtEl>
                                          <p:spTgt spid="425991"/>
                                        </p:tgtEl>
                                        <p:attrNameLst>
                                          <p:attrName>ppt_x</p:attrName>
                                        </p:attrNameLst>
                                      </p:cBhvr>
                                      <p:tavLst>
                                        <p:tav tm="0">
                                          <p:val>
                                            <p:strVal val="0-#ppt_w/2"/>
                                          </p:val>
                                        </p:tav>
                                        <p:tav tm="100000">
                                          <p:val>
                                            <p:strVal val="#ppt_x"/>
                                          </p:val>
                                        </p:tav>
                                      </p:tavLst>
                                    </p:anim>
                                    <p:anim calcmode="lin" valueType="num">
                                      <p:cBhvr additive="base">
                                        <p:cTn id="8" dur="500" fill="hold"/>
                                        <p:tgtEl>
                                          <p:spTgt spid="425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47</a:t>
            </a:fld>
            <a:endParaRPr lang="ja-JP" altLang="en-US" dirty="0">
              <a:solidFill>
                <a:srgbClr val="A50021"/>
              </a:solidFill>
              <a:ea typeface="MS PGothic" panose="020B0600070205080204" pitchFamily="34" charset="-128"/>
            </a:endParaRPr>
          </a:p>
        </p:txBody>
      </p:sp>
      <p:sp>
        <p:nvSpPr>
          <p:cNvPr id="67587" name="Rectangle 2"/>
          <p:cNvSpPr/>
          <p:nvPr/>
        </p:nvSpPr>
        <p:spPr>
          <a:xfrm>
            <a:off x="0" y="1"/>
            <a:ext cx="12192000" cy="764703"/>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p>
        </p:txBody>
      </p:sp>
      <p:sp>
        <p:nvSpPr>
          <p:cNvPr id="67588" name="Text Box 3"/>
          <p:cNvSpPr txBox="1"/>
          <p:nvPr/>
        </p:nvSpPr>
        <p:spPr>
          <a:xfrm>
            <a:off x="2041525" y="1470026"/>
            <a:ext cx="184150" cy="366713"/>
          </a:xfrm>
          <a:prstGeom prst="rect">
            <a:avLst/>
          </a:prstGeom>
          <a:noFill/>
          <a:ln w="9525">
            <a:noFill/>
          </a:ln>
        </p:spPr>
        <p:txBody>
          <a:bodyPr wrap="none">
            <a:spAutoFit/>
          </a:bodyPr>
          <a:lstStyle/>
          <a:p>
            <a:endParaRPr lang="zh-CN" altLang="zh-CN" dirty="0">
              <a:latin typeface="Arial" panose="020B0604020202020204" pitchFamily="34" charset="0"/>
            </a:endParaRPr>
          </a:p>
        </p:txBody>
      </p:sp>
      <p:sp>
        <p:nvSpPr>
          <p:cNvPr id="67589" name="Text Box 4"/>
          <p:cNvSpPr txBox="1"/>
          <p:nvPr/>
        </p:nvSpPr>
        <p:spPr>
          <a:xfrm>
            <a:off x="767408" y="1219201"/>
            <a:ext cx="10945215" cy="3902075"/>
          </a:xfrm>
          <a:prstGeom prst="rect">
            <a:avLst/>
          </a:prstGeom>
          <a:noFill/>
          <a:ln w="9525">
            <a:noFill/>
          </a:ln>
        </p:spPr>
        <p:txBody>
          <a:bodyPr wrap="square">
            <a:spAutoFit/>
          </a:bodyPr>
          <a:lstStyle/>
          <a:p>
            <a:pPr>
              <a:lnSpc>
                <a:spcPct val="120000"/>
              </a:lnSpc>
              <a:spcBef>
                <a:spcPct val="20000"/>
              </a:spcBef>
              <a:buClr>
                <a:schemeClr val="accent2"/>
              </a:buClr>
              <a:buFont typeface="Wingdings" panose="05000000000000000000" pitchFamily="2" charset="2"/>
              <a:buChar char="p"/>
            </a:pPr>
            <a:r>
              <a:rPr lang="en-US" altLang="zh-CN" sz="2600" dirty="0">
                <a:latin typeface="宋体" panose="02010600030101010101" pitchFamily="2" charset="-122"/>
              </a:rPr>
              <a:t> </a:t>
            </a:r>
            <a:r>
              <a:rPr lang="zh-CN" altLang="en-US" sz="2600" dirty="0">
                <a:latin typeface="宋体" panose="02010600030101010101" pitchFamily="2" charset="-122"/>
              </a:rPr>
              <a:t>基于证据理论的不确定性推理的步骤：</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20000"/>
              </a:spcBef>
            </a:pPr>
            <a:r>
              <a:rPr lang="zh-CN" altLang="en-US" sz="2600" dirty="0">
                <a:latin typeface="宋体" panose="02010600030101010101" pitchFamily="2" charset="-122"/>
              </a:rPr>
              <a:t>  （</a:t>
            </a:r>
            <a:r>
              <a:rPr lang="en-US" altLang="zh-CN" sz="2600" dirty="0">
                <a:latin typeface="宋体" panose="02010600030101010101" pitchFamily="2" charset="-122"/>
              </a:rPr>
              <a:t>1</a:t>
            </a:r>
            <a:r>
              <a:rPr lang="zh-CN" altLang="en-US" sz="2600" dirty="0">
                <a:latin typeface="宋体" panose="02010600030101010101" pitchFamily="2" charset="-122"/>
              </a:rPr>
              <a:t>）建立问题的样本空间</a:t>
            </a:r>
            <a:r>
              <a:rPr lang="en-US" altLang="zh-CN" sz="2600" dirty="0">
                <a:latin typeface="Times New Roman" panose="02020603050405020304" pitchFamily="18" charset="0"/>
                <a:cs typeface="Times New Roman" panose="02020603050405020304" pitchFamily="18" charset="0"/>
              </a:rPr>
              <a:t>D</a:t>
            </a:r>
            <a:r>
              <a:rPr lang="zh-CN" altLang="en-US" sz="2600" dirty="0">
                <a:latin typeface="宋体" panose="02010600030101010101" pitchFamily="2" charset="-122"/>
              </a:rPr>
              <a:t>。</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20000"/>
              </a:spcBef>
            </a:pPr>
            <a:r>
              <a:rPr lang="zh-CN" altLang="en-US" sz="2600" dirty="0">
                <a:latin typeface="宋体" panose="02010600030101010101" pitchFamily="2" charset="-122"/>
              </a:rPr>
              <a:t>  （</a:t>
            </a:r>
            <a:r>
              <a:rPr lang="en-US" altLang="zh-CN" sz="2600" dirty="0">
                <a:latin typeface="宋体" panose="02010600030101010101" pitchFamily="2" charset="-122"/>
              </a:rPr>
              <a:t>2</a:t>
            </a:r>
            <a:r>
              <a:rPr lang="zh-CN" altLang="en-US" sz="2600" dirty="0">
                <a:latin typeface="宋体" panose="02010600030101010101" pitchFamily="2" charset="-122"/>
              </a:rPr>
              <a:t>）由经验给出，或者由随机性规则和事实的信度度</a:t>
            </a:r>
          </a:p>
          <a:p>
            <a:pPr>
              <a:lnSpc>
                <a:spcPct val="120000"/>
              </a:lnSpc>
              <a:spcBef>
                <a:spcPct val="20000"/>
              </a:spcBef>
            </a:pPr>
            <a:r>
              <a:rPr lang="zh-CN" altLang="en-US" sz="2600" dirty="0">
                <a:latin typeface="宋体" panose="02010600030101010101" pitchFamily="2" charset="-122"/>
              </a:rPr>
              <a:t>       量算基本概率分配函数。</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20000"/>
              </a:spcBef>
            </a:pPr>
            <a:r>
              <a:rPr lang="zh-CN" altLang="en-US" sz="2600" dirty="0">
                <a:latin typeface="宋体" panose="02010600030101010101" pitchFamily="2" charset="-122"/>
              </a:rPr>
              <a:t>  （</a:t>
            </a:r>
            <a:r>
              <a:rPr lang="en-US" altLang="zh-CN" sz="2600" dirty="0">
                <a:latin typeface="宋体" panose="02010600030101010101" pitchFamily="2" charset="-122"/>
              </a:rPr>
              <a:t>3</a:t>
            </a:r>
            <a:r>
              <a:rPr lang="zh-CN" altLang="en-US" sz="2600" dirty="0">
                <a:latin typeface="宋体" panose="02010600030101010101" pitchFamily="2" charset="-122"/>
              </a:rPr>
              <a:t>）计算所关心的子集的信任函数值、似然函数值。</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20000"/>
              </a:spcBef>
            </a:pPr>
            <a:r>
              <a:rPr lang="zh-CN" altLang="en-US" sz="2600" dirty="0">
                <a:latin typeface="宋体" panose="02010600030101010101" pitchFamily="2" charset="-122"/>
              </a:rPr>
              <a:t>  （</a:t>
            </a:r>
            <a:r>
              <a:rPr lang="en-US" altLang="zh-CN" sz="2600" dirty="0">
                <a:latin typeface="宋体" panose="02010600030101010101" pitchFamily="2" charset="-122"/>
              </a:rPr>
              <a:t>4</a:t>
            </a:r>
            <a:r>
              <a:rPr lang="zh-CN" altLang="en-US" sz="2600" dirty="0">
                <a:latin typeface="宋体" panose="02010600030101010101" pitchFamily="2" charset="-122"/>
              </a:rPr>
              <a:t>）由信任函数值、似然函数值得出结论。</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20000"/>
              </a:spcBef>
            </a:pPr>
            <a:endParaRPr lang="en-US" altLang="zh-CN" sz="2600"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48</a:t>
            </a:fld>
            <a:endParaRPr lang="ja-JP" altLang="en-US" dirty="0">
              <a:solidFill>
                <a:srgbClr val="A50021"/>
              </a:solidFill>
              <a:ea typeface="MS PGothic" panose="020B0600070205080204" pitchFamily="34" charset="-128"/>
            </a:endParaRPr>
          </a:p>
        </p:txBody>
      </p:sp>
      <p:sp>
        <p:nvSpPr>
          <p:cNvPr id="68611" name="Text Box 2"/>
          <p:cNvSpPr txBox="1"/>
          <p:nvPr/>
        </p:nvSpPr>
        <p:spPr>
          <a:xfrm>
            <a:off x="767408" y="1050925"/>
            <a:ext cx="10801200" cy="5449888"/>
          </a:xfrm>
          <a:prstGeom prst="rect">
            <a:avLst/>
          </a:prstGeom>
          <a:noFill/>
          <a:ln w="9525">
            <a:noFill/>
          </a:ln>
        </p:spPr>
        <p:txBody>
          <a:bodyPr wrap="square">
            <a:spAutoFit/>
          </a:bodyPr>
          <a:lstStyle/>
          <a:p>
            <a:pPr>
              <a:lnSpc>
                <a:spcPct val="120000"/>
              </a:lnSpc>
              <a:spcAft>
                <a:spcPct val="50000"/>
              </a:spcAft>
            </a:pP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4.3</a:t>
            </a:r>
            <a:r>
              <a:rPr lang="en-US" altLang="zh-CN" sz="2600" dirty="0">
                <a:latin typeface="Times New Roman" panose="02020603050405020304" pitchFamily="18" charset="0"/>
              </a:rPr>
              <a:t>  </a:t>
            </a:r>
            <a:r>
              <a:rPr lang="zh-CN" altLang="en-US" sz="2600" dirty="0">
                <a:latin typeface="宋体" panose="02010600030101010101" pitchFamily="2" charset="-122"/>
              </a:rPr>
              <a:t>设有规则：</a:t>
            </a:r>
            <a:endParaRPr lang="zh-CN" altLang="en-US" sz="2600" dirty="0">
              <a:latin typeface="Times New Roman" panose="02020603050405020304" pitchFamily="18" charset="0"/>
              <a:cs typeface="Times New Roman" panose="02020603050405020304" pitchFamily="18" charset="0"/>
            </a:endParaRPr>
          </a:p>
          <a:p>
            <a:pPr>
              <a:lnSpc>
                <a:spcPct val="12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1</a:t>
            </a:r>
            <a:r>
              <a:rPr lang="zh-CN" altLang="en-US" sz="2600" dirty="0">
                <a:latin typeface="Times New Roman" panose="02020603050405020304" pitchFamily="18" charset="0"/>
              </a:rPr>
              <a:t>）如果</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流鼻涕</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则</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感冒但非过敏性鼻炎（</a:t>
            </a:r>
            <a:r>
              <a:rPr lang="en-US" altLang="zh-CN" sz="2600" dirty="0">
                <a:latin typeface="Times New Roman" panose="02020603050405020304" pitchFamily="18" charset="0"/>
                <a:cs typeface="Times New Roman" panose="02020603050405020304" pitchFamily="18" charset="0"/>
              </a:rPr>
              <a:t>0.9</a:t>
            </a:r>
            <a:r>
              <a:rPr lang="zh-CN" altLang="en-US" sz="2600" dirty="0">
                <a:latin typeface="Times New Roman" panose="02020603050405020304" pitchFamily="18" charset="0"/>
              </a:rPr>
              <a:t>）</a:t>
            </a:r>
          </a:p>
          <a:p>
            <a:pPr>
              <a:lnSpc>
                <a:spcPct val="120000"/>
              </a:lnSpc>
            </a:pPr>
            <a:r>
              <a:rPr lang="zh-CN" altLang="en-US" sz="2600" dirty="0">
                <a:latin typeface="Times New Roman" panose="02020603050405020304" pitchFamily="18" charset="0"/>
              </a:rPr>
              <a:t>          或</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过敏性鼻炎但非感冒（</a:t>
            </a:r>
            <a:r>
              <a:rPr lang="en-US" altLang="zh-CN" sz="2600" dirty="0">
                <a:latin typeface="Times New Roman" panose="02020603050405020304" pitchFamily="18" charset="0"/>
                <a:cs typeface="Times New Roman" panose="02020603050405020304" pitchFamily="18" charset="0"/>
              </a:rPr>
              <a:t>0.1</a:t>
            </a:r>
            <a:r>
              <a:rPr lang="zh-CN" altLang="en-US" sz="2600" dirty="0">
                <a:latin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lnSpc>
                <a:spcPct val="12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）如果</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眼发炎</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则</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感冒但非过敏性鼻炎（</a:t>
            </a:r>
            <a:r>
              <a:rPr lang="en-US" altLang="zh-CN" sz="2600" dirty="0">
                <a:latin typeface="Times New Roman" panose="02020603050405020304" pitchFamily="18" charset="0"/>
                <a:cs typeface="Times New Roman" panose="02020603050405020304" pitchFamily="18" charset="0"/>
              </a:rPr>
              <a:t>0.8</a:t>
            </a:r>
            <a:r>
              <a:rPr lang="zh-CN" altLang="en-US" sz="2600" dirty="0">
                <a:latin typeface="Times New Roman" panose="02020603050405020304" pitchFamily="18" charset="0"/>
              </a:rPr>
              <a:t>）</a:t>
            </a:r>
          </a:p>
          <a:p>
            <a:pPr>
              <a:lnSpc>
                <a:spcPct val="120000"/>
              </a:lnSpc>
            </a:pPr>
            <a:r>
              <a:rPr lang="zh-CN" altLang="en-US" sz="2600" dirty="0">
                <a:latin typeface="Times New Roman" panose="02020603050405020304" pitchFamily="18" charset="0"/>
              </a:rPr>
              <a:t>          或</a:t>
            </a:r>
            <a:r>
              <a:rPr lang="zh-CN" altLang="en-US"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过敏性鼻炎但非感冒（</a:t>
            </a:r>
            <a:r>
              <a:rPr lang="en-US" altLang="zh-CN" sz="2600" dirty="0">
                <a:latin typeface="Times New Roman" panose="02020603050405020304" pitchFamily="18" charset="0"/>
                <a:cs typeface="Times New Roman" panose="02020603050405020304" pitchFamily="18" charset="0"/>
              </a:rPr>
              <a:t>0.05</a:t>
            </a:r>
            <a:r>
              <a:rPr lang="zh-CN" altLang="en-US" sz="2600" dirty="0">
                <a:latin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50000"/>
              </a:spcBef>
            </a:pPr>
            <a:r>
              <a:rPr lang="zh-CN" altLang="en-US" sz="2600" dirty="0">
                <a:latin typeface="Times New Roman" panose="02020603050405020304" pitchFamily="18" charset="0"/>
              </a:rPr>
              <a:t> 有事实：</a:t>
            </a:r>
            <a:endParaRPr lang="zh-CN" altLang="en-US" sz="2600" dirty="0">
              <a:latin typeface="Times New Roman" panose="02020603050405020304" pitchFamily="18" charset="0"/>
              <a:cs typeface="Times New Roman" panose="02020603050405020304" pitchFamily="18" charset="0"/>
            </a:endParaRPr>
          </a:p>
          <a:p>
            <a:pPr>
              <a:lnSpc>
                <a:spcPct val="12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1</a:t>
            </a:r>
            <a:r>
              <a:rPr lang="zh-CN" altLang="en-US" sz="2600" dirty="0">
                <a:latin typeface="Times New Roman" panose="02020603050405020304" pitchFamily="18" charset="0"/>
              </a:rPr>
              <a:t>）小王流鼻涕（</a:t>
            </a:r>
            <a:r>
              <a:rPr lang="en-US" altLang="zh-CN" sz="2600" dirty="0">
                <a:latin typeface="Times New Roman" panose="02020603050405020304" pitchFamily="18" charset="0"/>
                <a:cs typeface="Times New Roman" panose="02020603050405020304" pitchFamily="18" charset="0"/>
              </a:rPr>
              <a:t>0.9</a:t>
            </a:r>
            <a:r>
              <a:rPr lang="zh-CN" altLang="en-US" sz="2600" dirty="0">
                <a:latin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lnSpc>
                <a:spcPct val="12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a:t>
            </a:r>
            <a:r>
              <a:rPr lang="zh-CN" altLang="en-US" sz="2600" dirty="0">
                <a:latin typeface="Times New Roman" panose="02020603050405020304" pitchFamily="18" charset="0"/>
              </a:rPr>
              <a:t>小王眼发炎</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0.4</a:t>
            </a:r>
            <a:r>
              <a:rPr lang="zh-CN" altLang="en-US" sz="2600" dirty="0">
                <a:latin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50000"/>
              </a:spcBef>
            </a:pPr>
            <a:r>
              <a:rPr lang="zh-CN" altLang="en-US" sz="2600" dirty="0">
                <a:latin typeface="Times New Roman" panose="02020603050405020304" pitchFamily="18" charset="0"/>
              </a:rPr>
              <a:t> 问：小王患的什么病？</a:t>
            </a:r>
            <a:endParaRPr lang="zh-CN" altLang="en-US" sz="2600" dirty="0">
              <a:latin typeface="Times New Roman" panose="02020603050405020304" pitchFamily="18" charset="0"/>
              <a:cs typeface="Times New Roman" panose="02020603050405020304" pitchFamily="18" charset="0"/>
            </a:endParaRPr>
          </a:p>
          <a:p>
            <a:pPr>
              <a:lnSpc>
                <a:spcPct val="120000"/>
              </a:lnSpc>
            </a:pPr>
            <a:endParaRPr lang="en-US" altLang="zh-CN" sz="2600" dirty="0">
              <a:latin typeface="Times New Roman" panose="02020603050405020304" pitchFamily="18" charset="0"/>
            </a:endParaRPr>
          </a:p>
        </p:txBody>
      </p:sp>
      <p:sp>
        <p:nvSpPr>
          <p:cNvPr id="68612" name="Rectangle 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49</a:t>
            </a:fld>
            <a:endParaRPr lang="ja-JP" altLang="en-US" dirty="0">
              <a:solidFill>
                <a:srgbClr val="A50021"/>
              </a:solidFill>
              <a:ea typeface="MS PGothic" panose="020B0600070205080204" pitchFamily="34" charset="-128"/>
            </a:endParaRPr>
          </a:p>
        </p:txBody>
      </p:sp>
      <p:sp>
        <p:nvSpPr>
          <p:cNvPr id="18445" name="Text Box 2"/>
          <p:cNvSpPr txBox="1"/>
          <p:nvPr/>
        </p:nvSpPr>
        <p:spPr>
          <a:xfrm>
            <a:off x="1828800" y="1050926"/>
            <a:ext cx="8610600" cy="2473325"/>
          </a:xfrm>
          <a:prstGeom prst="rect">
            <a:avLst/>
          </a:prstGeom>
          <a:noFill/>
          <a:ln w="9525">
            <a:noFill/>
          </a:ln>
        </p:spPr>
        <p:txBody>
          <a:bodyPr>
            <a:spAutoFit/>
          </a:bodyPr>
          <a:lstStyle/>
          <a:p>
            <a:pPr>
              <a:lnSpc>
                <a:spcPct val="120000"/>
              </a:lnSpc>
            </a:pPr>
            <a:r>
              <a:rPr lang="zh-CN" altLang="en-US" sz="2600" dirty="0">
                <a:latin typeface="宋体" panose="02010600030101010101" pitchFamily="2" charset="-122"/>
              </a:rPr>
              <a:t>取样本空间</a:t>
            </a:r>
            <a:r>
              <a:rPr lang="zh-CN" altLang="en-US" sz="2600" dirty="0">
                <a:latin typeface="Times New Roman" panose="02020603050405020304" pitchFamily="18" charset="0"/>
              </a:rPr>
              <a:t>：</a:t>
            </a:r>
          </a:p>
          <a:p>
            <a:pPr>
              <a:lnSpc>
                <a:spcPct val="120000"/>
              </a:lnSpc>
            </a:pPr>
            <a:r>
              <a:rPr lang="zh-CN" altLang="en-US" sz="2600" dirty="0">
                <a:latin typeface="宋体" panose="02010600030101010101" pitchFamily="2" charset="-122"/>
              </a:rPr>
              <a:t>   表示</a:t>
            </a:r>
            <a:r>
              <a:rPr lang="zh-CN" altLang="en-US" sz="2600" dirty="0">
                <a:latin typeface="Times New Roman" panose="02020603050405020304" pitchFamily="18" charset="0"/>
              </a:rPr>
              <a:t>“</a:t>
            </a:r>
            <a:r>
              <a:rPr lang="zh-CN" altLang="en-US" sz="2600" dirty="0">
                <a:latin typeface="宋体" panose="02010600030101010101" pitchFamily="2" charset="-122"/>
              </a:rPr>
              <a:t>感冒但非过敏性鼻炎</a:t>
            </a:r>
            <a:r>
              <a:rPr lang="zh-CN" altLang="en-US" sz="2600" dirty="0">
                <a:latin typeface="Times New Roman" panose="02020603050405020304" pitchFamily="18" charset="0"/>
              </a:rPr>
              <a:t>”</a:t>
            </a:r>
            <a:r>
              <a:rPr lang="zh-CN" altLang="en-US" sz="2600" dirty="0">
                <a:latin typeface="宋体" panose="02010600030101010101" pitchFamily="2" charset="-122"/>
              </a:rPr>
              <a:t>，</a:t>
            </a:r>
          </a:p>
          <a:p>
            <a:pPr>
              <a:lnSpc>
                <a:spcPct val="120000"/>
              </a:lnSpc>
            </a:pPr>
            <a:r>
              <a:rPr lang="zh-CN" altLang="en-US" sz="2600" dirty="0">
                <a:latin typeface="宋体" panose="02010600030101010101" pitchFamily="2" charset="-122"/>
              </a:rPr>
              <a:t>   表示</a:t>
            </a:r>
            <a:r>
              <a:rPr lang="zh-CN" altLang="en-US" sz="2600" dirty="0">
                <a:latin typeface="Times New Roman" panose="02020603050405020304" pitchFamily="18" charset="0"/>
              </a:rPr>
              <a:t>“</a:t>
            </a:r>
            <a:r>
              <a:rPr lang="zh-CN" altLang="en-US" sz="2600" dirty="0">
                <a:latin typeface="宋体" panose="02010600030101010101" pitchFamily="2" charset="-122"/>
              </a:rPr>
              <a:t>过敏性鼻炎但非感冒</a:t>
            </a:r>
            <a:r>
              <a:rPr lang="zh-CN" altLang="en-US" sz="2600" dirty="0">
                <a:latin typeface="Times New Roman" panose="02020603050405020304" pitchFamily="18" charset="0"/>
              </a:rPr>
              <a:t>”</a:t>
            </a:r>
            <a:r>
              <a:rPr lang="zh-CN" altLang="en-US" sz="2600" dirty="0">
                <a:latin typeface="宋体" panose="02010600030101010101" pitchFamily="2" charset="-122"/>
              </a:rPr>
              <a:t>，</a:t>
            </a:r>
          </a:p>
          <a:p>
            <a:pPr>
              <a:lnSpc>
                <a:spcPct val="120000"/>
              </a:lnSpc>
            </a:pPr>
            <a:r>
              <a:rPr lang="zh-CN" altLang="en-US" sz="2600" dirty="0">
                <a:latin typeface="宋体" panose="02010600030101010101" pitchFamily="2" charset="-122"/>
              </a:rPr>
              <a:t>   表示</a:t>
            </a:r>
            <a:r>
              <a:rPr lang="zh-CN" altLang="en-US" sz="2600" dirty="0">
                <a:latin typeface="Times New Roman" panose="02020603050405020304" pitchFamily="18" charset="0"/>
              </a:rPr>
              <a:t>“</a:t>
            </a:r>
            <a:r>
              <a:rPr lang="zh-CN" altLang="en-US" sz="2600" dirty="0">
                <a:latin typeface="宋体" panose="02010600030101010101" pitchFamily="2" charset="-122"/>
              </a:rPr>
              <a:t>同时得了两种病</a:t>
            </a:r>
            <a:r>
              <a:rPr lang="zh-CN" altLang="en-US" sz="2600" dirty="0">
                <a:latin typeface="Times New Roman" panose="02020603050405020304" pitchFamily="18" charset="0"/>
              </a:rPr>
              <a:t>”</a:t>
            </a:r>
            <a:r>
              <a:rPr lang="zh-CN" altLang="en-US" sz="2600" dirty="0">
                <a:latin typeface="宋体" panose="02010600030101010101" pitchFamily="2" charset="-122"/>
              </a:rPr>
              <a:t>。</a:t>
            </a:r>
            <a:endParaRPr lang="zh-CN" altLang="en-US" sz="2600" dirty="0">
              <a:latin typeface="Times New Roman" panose="02020603050405020304" pitchFamily="18" charset="0"/>
              <a:cs typeface="Times New Roman" panose="02020603050405020304" pitchFamily="18" charset="0"/>
            </a:endParaRPr>
          </a:p>
          <a:p>
            <a:pPr>
              <a:lnSpc>
                <a:spcPct val="120000"/>
              </a:lnSpc>
            </a:pPr>
            <a:r>
              <a:rPr lang="zh-CN" altLang="en-US" sz="2600" dirty="0">
                <a:latin typeface="宋体" panose="02010600030101010101" pitchFamily="2" charset="-122"/>
              </a:rPr>
              <a:t>取下面的基本概率分配函数：</a:t>
            </a:r>
            <a:endParaRPr lang="zh-CN" altLang="en-US" sz="2600" dirty="0"/>
          </a:p>
        </p:txBody>
      </p:sp>
      <p:sp>
        <p:nvSpPr>
          <p:cNvPr id="18446" name="Rectangle 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4.5.5  </a:t>
            </a:r>
            <a:r>
              <a:rPr lang="zh-CN" altLang="en-US" sz="3600" dirty="0">
                <a:solidFill>
                  <a:schemeClr val="bg1"/>
                </a:solidFill>
                <a:latin typeface="Times New Roman" panose="02020603050405020304" pitchFamily="18" charset="0"/>
                <a:ea typeface="黑体" panose="02010609060101010101" pitchFamily="2" charset="-122"/>
              </a:rPr>
              <a:t>基于证据理论的不确定性推理</a:t>
            </a:r>
          </a:p>
        </p:txBody>
      </p:sp>
      <p:sp>
        <p:nvSpPr>
          <p:cNvPr id="18447" name="Rectangle 5"/>
          <p:cNvSpPr/>
          <p:nvPr/>
        </p:nvSpPr>
        <p:spPr>
          <a:xfrm>
            <a:off x="5619750" y="33147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4" name="Object 4"/>
          <p:cNvGraphicFramePr/>
          <p:nvPr/>
        </p:nvGraphicFramePr>
        <p:xfrm>
          <a:off x="3792538" y="1196975"/>
          <a:ext cx="1905000" cy="457200"/>
        </p:xfrm>
        <a:graphic>
          <a:graphicData uri="http://schemas.openxmlformats.org/presentationml/2006/ole">
            <mc:AlternateContent xmlns:mc="http://schemas.openxmlformats.org/markup-compatibility/2006">
              <mc:Choice xmlns:v="urn:schemas-microsoft-com:vml" Requires="v">
                <p:oleObj spid="_x0000_s20701" r:id="rId3" imgW="951865" imgH="228600" progId="Equation.3">
                  <p:embed/>
                </p:oleObj>
              </mc:Choice>
              <mc:Fallback>
                <p:oleObj r:id="rId3" imgW="951865" imgH="228600" progId="Equation.3">
                  <p:embed/>
                  <p:pic>
                    <p:nvPicPr>
                      <p:cNvPr id="0" name="图片 3181"/>
                      <p:cNvPicPr/>
                      <p:nvPr/>
                    </p:nvPicPr>
                    <p:blipFill>
                      <a:blip r:embed="rId4"/>
                      <a:stretch>
                        <a:fillRect/>
                      </a:stretch>
                    </p:blipFill>
                    <p:spPr>
                      <a:xfrm>
                        <a:off x="3792538" y="1196975"/>
                        <a:ext cx="1905000" cy="457200"/>
                      </a:xfrm>
                      <a:prstGeom prst="rect">
                        <a:avLst/>
                      </a:prstGeom>
                      <a:noFill/>
                      <a:ln w="38100">
                        <a:noFill/>
                        <a:miter/>
                      </a:ln>
                    </p:spPr>
                  </p:pic>
                </p:oleObj>
              </mc:Fallback>
            </mc:AlternateContent>
          </a:graphicData>
        </a:graphic>
      </p:graphicFrame>
      <p:sp>
        <p:nvSpPr>
          <p:cNvPr id="18448" name="Rectangle 7"/>
          <p:cNvSpPr/>
          <p:nvPr/>
        </p:nvSpPr>
        <p:spPr>
          <a:xfrm>
            <a:off x="60198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5" name="Object 6"/>
          <p:cNvGraphicFramePr/>
          <p:nvPr/>
        </p:nvGraphicFramePr>
        <p:xfrm>
          <a:off x="2027239" y="1527175"/>
          <a:ext cx="371475" cy="533400"/>
        </p:xfrm>
        <a:graphic>
          <a:graphicData uri="http://schemas.openxmlformats.org/presentationml/2006/ole">
            <mc:AlternateContent xmlns:mc="http://schemas.openxmlformats.org/markup-compatibility/2006">
              <mc:Choice xmlns:v="urn:schemas-microsoft-com:vml" Requires="v">
                <p:oleObj spid="_x0000_s20702" r:id="rId5" imgW="152400" imgH="215900" progId="Equation.3">
                  <p:embed/>
                </p:oleObj>
              </mc:Choice>
              <mc:Fallback>
                <p:oleObj r:id="rId5" imgW="152400" imgH="215900" progId="Equation.3">
                  <p:embed/>
                  <p:pic>
                    <p:nvPicPr>
                      <p:cNvPr id="0" name="图片 3182"/>
                      <p:cNvPicPr/>
                      <p:nvPr/>
                    </p:nvPicPr>
                    <p:blipFill>
                      <a:blip r:embed="rId6"/>
                      <a:stretch>
                        <a:fillRect/>
                      </a:stretch>
                    </p:blipFill>
                    <p:spPr>
                      <a:xfrm>
                        <a:off x="2027239" y="1527175"/>
                        <a:ext cx="371475" cy="533400"/>
                      </a:xfrm>
                      <a:prstGeom prst="rect">
                        <a:avLst/>
                      </a:prstGeom>
                      <a:noFill/>
                      <a:ln w="38100">
                        <a:noFill/>
                        <a:miter/>
                      </a:ln>
                    </p:spPr>
                  </p:pic>
                </p:oleObj>
              </mc:Fallback>
            </mc:AlternateContent>
          </a:graphicData>
        </a:graphic>
      </p:graphicFrame>
      <p:sp>
        <p:nvSpPr>
          <p:cNvPr id="18449" name="Rectangle 9"/>
          <p:cNvSpPr/>
          <p:nvPr/>
        </p:nvSpPr>
        <p:spPr>
          <a:xfrm>
            <a:off x="6015038"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6" name="Object 8"/>
          <p:cNvGraphicFramePr/>
          <p:nvPr/>
        </p:nvGraphicFramePr>
        <p:xfrm>
          <a:off x="2020888" y="2032000"/>
          <a:ext cx="393700" cy="533400"/>
        </p:xfrm>
        <a:graphic>
          <a:graphicData uri="http://schemas.openxmlformats.org/presentationml/2006/ole">
            <mc:AlternateContent xmlns:mc="http://schemas.openxmlformats.org/markup-compatibility/2006">
              <mc:Choice xmlns:v="urn:schemas-microsoft-com:vml" Requires="v">
                <p:oleObj spid="_x0000_s20703" r:id="rId7" imgW="165100" imgH="215900" progId="Equation.3">
                  <p:embed/>
                </p:oleObj>
              </mc:Choice>
              <mc:Fallback>
                <p:oleObj r:id="rId7" imgW="165100" imgH="215900" progId="Equation.3">
                  <p:embed/>
                  <p:pic>
                    <p:nvPicPr>
                      <p:cNvPr id="0" name="图片 3183"/>
                      <p:cNvPicPr/>
                      <p:nvPr/>
                    </p:nvPicPr>
                    <p:blipFill>
                      <a:blip r:embed="rId8"/>
                      <a:stretch>
                        <a:fillRect/>
                      </a:stretch>
                    </p:blipFill>
                    <p:spPr>
                      <a:xfrm>
                        <a:off x="2020888" y="2032000"/>
                        <a:ext cx="393700" cy="533400"/>
                      </a:xfrm>
                      <a:prstGeom prst="rect">
                        <a:avLst/>
                      </a:prstGeom>
                      <a:noFill/>
                      <a:ln w="38100">
                        <a:noFill/>
                        <a:miter/>
                      </a:ln>
                    </p:spPr>
                  </p:pic>
                </p:oleObj>
              </mc:Fallback>
            </mc:AlternateContent>
          </a:graphicData>
        </a:graphic>
      </p:graphicFrame>
      <p:sp>
        <p:nvSpPr>
          <p:cNvPr id="18450" name="Rectangle 11"/>
          <p:cNvSpPr/>
          <p:nvPr/>
        </p:nvSpPr>
        <p:spPr>
          <a:xfrm>
            <a:off x="6015038" y="33147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7" name="Object 10"/>
          <p:cNvGraphicFramePr/>
          <p:nvPr/>
        </p:nvGraphicFramePr>
        <p:xfrm>
          <a:off x="2046289" y="2535238"/>
          <a:ext cx="377825" cy="533400"/>
        </p:xfrm>
        <a:graphic>
          <a:graphicData uri="http://schemas.openxmlformats.org/presentationml/2006/ole">
            <mc:AlternateContent xmlns:mc="http://schemas.openxmlformats.org/markup-compatibility/2006">
              <mc:Choice xmlns:v="urn:schemas-microsoft-com:vml" Requires="v">
                <p:oleObj spid="_x0000_s20704" r:id="rId9" imgW="165100" imgH="228600" progId="Equation.3">
                  <p:embed/>
                </p:oleObj>
              </mc:Choice>
              <mc:Fallback>
                <p:oleObj r:id="rId9" imgW="165100" imgH="228600" progId="Equation.3">
                  <p:embed/>
                  <p:pic>
                    <p:nvPicPr>
                      <p:cNvPr id="0" name="图片 3184"/>
                      <p:cNvPicPr/>
                      <p:nvPr/>
                    </p:nvPicPr>
                    <p:blipFill>
                      <a:blip r:embed="rId10"/>
                      <a:stretch>
                        <a:fillRect/>
                      </a:stretch>
                    </p:blipFill>
                    <p:spPr>
                      <a:xfrm>
                        <a:off x="2046289" y="2535238"/>
                        <a:ext cx="377825" cy="533400"/>
                      </a:xfrm>
                      <a:prstGeom prst="rect">
                        <a:avLst/>
                      </a:prstGeom>
                      <a:noFill/>
                      <a:ln w="38100">
                        <a:noFill/>
                        <a:miter/>
                      </a:ln>
                    </p:spPr>
                  </p:pic>
                </p:oleObj>
              </mc:Fallback>
            </mc:AlternateContent>
          </a:graphicData>
        </a:graphic>
      </p:graphicFrame>
      <p:sp>
        <p:nvSpPr>
          <p:cNvPr id="18451" name="Rectangle 13"/>
          <p:cNvSpPr/>
          <p:nvPr/>
        </p:nvSpPr>
        <p:spPr>
          <a:xfrm>
            <a:off x="5729288"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8" name="Object 12"/>
          <p:cNvGraphicFramePr/>
          <p:nvPr/>
        </p:nvGraphicFramePr>
        <p:xfrm>
          <a:off x="1981200" y="3581400"/>
          <a:ext cx="3219450" cy="431800"/>
        </p:xfrm>
        <a:graphic>
          <a:graphicData uri="http://schemas.openxmlformats.org/presentationml/2006/ole">
            <mc:AlternateContent xmlns:mc="http://schemas.openxmlformats.org/markup-compatibility/2006">
              <mc:Choice xmlns:v="urn:schemas-microsoft-com:vml" Requires="v">
                <p:oleObj spid="_x0000_s20705" r:id="rId11" imgW="1636395" imgH="215900" progId="Equation.3">
                  <p:embed/>
                </p:oleObj>
              </mc:Choice>
              <mc:Fallback>
                <p:oleObj r:id="rId11" imgW="1636395" imgH="215900" progId="Equation.3">
                  <p:embed/>
                  <p:pic>
                    <p:nvPicPr>
                      <p:cNvPr id="0" name="图片 3185"/>
                      <p:cNvPicPr/>
                      <p:nvPr/>
                    </p:nvPicPr>
                    <p:blipFill>
                      <a:blip r:embed="rId12"/>
                      <a:stretch>
                        <a:fillRect/>
                      </a:stretch>
                    </p:blipFill>
                    <p:spPr>
                      <a:xfrm>
                        <a:off x="1981200" y="3581400"/>
                        <a:ext cx="3219450" cy="431800"/>
                      </a:xfrm>
                      <a:prstGeom prst="rect">
                        <a:avLst/>
                      </a:prstGeom>
                      <a:noFill/>
                      <a:ln w="38100">
                        <a:noFill/>
                        <a:miter/>
                      </a:ln>
                    </p:spPr>
                  </p:pic>
                </p:oleObj>
              </mc:Fallback>
            </mc:AlternateContent>
          </a:graphicData>
        </a:graphic>
      </p:graphicFrame>
      <p:sp>
        <p:nvSpPr>
          <p:cNvPr id="18452" name="Rectangle 17"/>
          <p:cNvSpPr/>
          <p:nvPr/>
        </p:nvSpPr>
        <p:spPr>
          <a:xfrm>
            <a:off x="52387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39" name="Object 16"/>
          <p:cNvGraphicFramePr/>
          <p:nvPr/>
        </p:nvGraphicFramePr>
        <p:xfrm>
          <a:off x="1981200" y="4038600"/>
          <a:ext cx="3276600" cy="419100"/>
        </p:xfrm>
        <a:graphic>
          <a:graphicData uri="http://schemas.openxmlformats.org/presentationml/2006/ole">
            <mc:AlternateContent xmlns:mc="http://schemas.openxmlformats.org/markup-compatibility/2006">
              <mc:Choice xmlns:v="urn:schemas-microsoft-com:vml" Requires="v">
                <p:oleObj spid="_x0000_s20706" r:id="rId13" imgW="1713865" imgH="215900" progId="Equation.3">
                  <p:embed/>
                </p:oleObj>
              </mc:Choice>
              <mc:Fallback>
                <p:oleObj r:id="rId13" imgW="1713865" imgH="215900" progId="Equation.3">
                  <p:embed/>
                  <p:pic>
                    <p:nvPicPr>
                      <p:cNvPr id="0" name="图片 3186"/>
                      <p:cNvPicPr/>
                      <p:nvPr/>
                    </p:nvPicPr>
                    <p:blipFill>
                      <a:blip r:embed="rId14"/>
                      <a:stretch>
                        <a:fillRect/>
                      </a:stretch>
                    </p:blipFill>
                    <p:spPr>
                      <a:xfrm>
                        <a:off x="1981200" y="4038600"/>
                        <a:ext cx="3276600" cy="419100"/>
                      </a:xfrm>
                      <a:prstGeom prst="rect">
                        <a:avLst/>
                      </a:prstGeom>
                      <a:noFill/>
                      <a:ln w="38100">
                        <a:noFill/>
                        <a:miter/>
                      </a:ln>
                    </p:spPr>
                  </p:pic>
                </p:oleObj>
              </mc:Fallback>
            </mc:AlternateContent>
          </a:graphicData>
        </a:graphic>
      </p:graphicFrame>
      <p:sp>
        <p:nvSpPr>
          <p:cNvPr id="18453" name="Rectangle 19"/>
          <p:cNvSpPr/>
          <p:nvPr/>
        </p:nvSpPr>
        <p:spPr>
          <a:xfrm>
            <a:off x="4090988" y="33147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40" name="Object 18"/>
          <p:cNvGraphicFramePr/>
          <p:nvPr/>
        </p:nvGraphicFramePr>
        <p:xfrm>
          <a:off x="1981200" y="4495801"/>
          <a:ext cx="8001000" cy="455613"/>
        </p:xfrm>
        <a:graphic>
          <a:graphicData uri="http://schemas.openxmlformats.org/presentationml/2006/ole">
            <mc:AlternateContent xmlns:mc="http://schemas.openxmlformats.org/markup-compatibility/2006">
              <mc:Choice xmlns:v="urn:schemas-microsoft-com:vml" Requires="v">
                <p:oleObj spid="_x0000_s20707" r:id="rId15" imgW="4013200" imgH="228600" progId="Equation.3">
                  <p:embed/>
                </p:oleObj>
              </mc:Choice>
              <mc:Fallback>
                <p:oleObj r:id="rId15" imgW="4013200" imgH="228600" progId="Equation.3">
                  <p:embed/>
                  <p:pic>
                    <p:nvPicPr>
                      <p:cNvPr id="0" name="图片 3187"/>
                      <p:cNvPicPr/>
                      <p:nvPr/>
                    </p:nvPicPr>
                    <p:blipFill>
                      <a:blip r:embed="rId16"/>
                      <a:stretch>
                        <a:fillRect/>
                      </a:stretch>
                    </p:blipFill>
                    <p:spPr>
                      <a:xfrm>
                        <a:off x="1981200" y="4495801"/>
                        <a:ext cx="8001000" cy="455613"/>
                      </a:xfrm>
                      <a:prstGeom prst="rect">
                        <a:avLst/>
                      </a:prstGeom>
                      <a:noFill/>
                      <a:ln w="38100">
                        <a:noFill/>
                        <a:miter/>
                      </a:ln>
                    </p:spPr>
                  </p:pic>
                </p:oleObj>
              </mc:Fallback>
            </mc:AlternateContent>
          </a:graphicData>
        </a:graphic>
      </p:graphicFrame>
      <p:sp>
        <p:nvSpPr>
          <p:cNvPr id="18454" name="Rectangle 21"/>
          <p:cNvSpPr/>
          <p:nvPr/>
        </p:nvSpPr>
        <p:spPr>
          <a:xfrm>
            <a:off x="52387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41" name="Object 20"/>
          <p:cNvGraphicFramePr/>
          <p:nvPr/>
        </p:nvGraphicFramePr>
        <p:xfrm>
          <a:off x="1981200" y="4953001"/>
          <a:ext cx="3505200" cy="449263"/>
        </p:xfrm>
        <a:graphic>
          <a:graphicData uri="http://schemas.openxmlformats.org/presentationml/2006/ole">
            <mc:AlternateContent xmlns:mc="http://schemas.openxmlformats.org/markup-compatibility/2006">
              <mc:Choice xmlns:v="urn:schemas-microsoft-com:vml" Requires="v">
                <p:oleObj spid="_x0000_s20708" r:id="rId17" imgW="1713865" imgH="215900" progId="Equation.3">
                  <p:embed/>
                </p:oleObj>
              </mc:Choice>
              <mc:Fallback>
                <p:oleObj r:id="rId17" imgW="1713865" imgH="215900" progId="Equation.3">
                  <p:embed/>
                  <p:pic>
                    <p:nvPicPr>
                      <p:cNvPr id="0" name="图片 3188"/>
                      <p:cNvPicPr/>
                      <p:nvPr/>
                    </p:nvPicPr>
                    <p:blipFill>
                      <a:blip r:embed="rId18"/>
                      <a:stretch>
                        <a:fillRect/>
                      </a:stretch>
                    </p:blipFill>
                    <p:spPr>
                      <a:xfrm>
                        <a:off x="1981200" y="4953001"/>
                        <a:ext cx="3505200" cy="449263"/>
                      </a:xfrm>
                      <a:prstGeom prst="rect">
                        <a:avLst/>
                      </a:prstGeom>
                      <a:noFill/>
                      <a:ln w="38100">
                        <a:noFill/>
                        <a:miter/>
                      </a:ln>
                    </p:spPr>
                  </p:pic>
                </p:oleObj>
              </mc:Fallback>
            </mc:AlternateContent>
          </a:graphicData>
        </a:graphic>
      </p:graphicFrame>
      <p:sp>
        <p:nvSpPr>
          <p:cNvPr id="18455" name="Rectangle 23"/>
          <p:cNvSpPr/>
          <p:nvPr/>
        </p:nvSpPr>
        <p:spPr>
          <a:xfrm>
            <a:off x="5186363"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42" name="Object 22"/>
          <p:cNvGraphicFramePr/>
          <p:nvPr/>
        </p:nvGraphicFramePr>
        <p:xfrm>
          <a:off x="1981200" y="5410201"/>
          <a:ext cx="3505200" cy="422275"/>
        </p:xfrm>
        <a:graphic>
          <a:graphicData uri="http://schemas.openxmlformats.org/presentationml/2006/ole">
            <mc:AlternateContent xmlns:mc="http://schemas.openxmlformats.org/markup-compatibility/2006">
              <mc:Choice xmlns:v="urn:schemas-microsoft-com:vml" Requires="v">
                <p:oleObj spid="_x0000_s20709" r:id="rId19" imgW="1815465" imgH="215900" progId="Equation.3">
                  <p:embed/>
                </p:oleObj>
              </mc:Choice>
              <mc:Fallback>
                <p:oleObj r:id="rId19" imgW="1815465" imgH="215900" progId="Equation.3">
                  <p:embed/>
                  <p:pic>
                    <p:nvPicPr>
                      <p:cNvPr id="0" name="图片 3189"/>
                      <p:cNvPicPr/>
                      <p:nvPr/>
                    </p:nvPicPr>
                    <p:blipFill>
                      <a:blip r:embed="rId20"/>
                      <a:stretch>
                        <a:fillRect/>
                      </a:stretch>
                    </p:blipFill>
                    <p:spPr>
                      <a:xfrm>
                        <a:off x="1981200" y="5410201"/>
                        <a:ext cx="3505200" cy="422275"/>
                      </a:xfrm>
                      <a:prstGeom prst="rect">
                        <a:avLst/>
                      </a:prstGeom>
                      <a:noFill/>
                      <a:ln w="38100">
                        <a:noFill/>
                        <a:miter/>
                      </a:ln>
                    </p:spPr>
                  </p:pic>
                </p:oleObj>
              </mc:Fallback>
            </mc:AlternateContent>
          </a:graphicData>
        </a:graphic>
      </p:graphicFrame>
      <p:sp>
        <p:nvSpPr>
          <p:cNvPr id="18456" name="Rectangle 25"/>
          <p:cNvSpPr/>
          <p:nvPr/>
        </p:nvSpPr>
        <p:spPr>
          <a:xfrm>
            <a:off x="4024313" y="33147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8443" name="Object 24"/>
          <p:cNvGraphicFramePr/>
          <p:nvPr/>
        </p:nvGraphicFramePr>
        <p:xfrm>
          <a:off x="1981200" y="5867401"/>
          <a:ext cx="8001000" cy="441325"/>
        </p:xfrm>
        <a:graphic>
          <a:graphicData uri="http://schemas.openxmlformats.org/presentationml/2006/ole">
            <mc:AlternateContent xmlns:mc="http://schemas.openxmlformats.org/markup-compatibility/2006">
              <mc:Choice xmlns:v="urn:schemas-microsoft-com:vml" Requires="v">
                <p:oleObj spid="_x0000_s20710" r:id="rId21" imgW="4140200" imgH="228600" progId="Equation.3">
                  <p:embed/>
                </p:oleObj>
              </mc:Choice>
              <mc:Fallback>
                <p:oleObj r:id="rId21" imgW="4140200" imgH="228600" progId="Equation.3">
                  <p:embed/>
                  <p:pic>
                    <p:nvPicPr>
                      <p:cNvPr id="0" name="图片 3190"/>
                      <p:cNvPicPr/>
                      <p:nvPr/>
                    </p:nvPicPr>
                    <p:blipFill>
                      <a:blip r:embed="rId22"/>
                      <a:stretch>
                        <a:fillRect/>
                      </a:stretch>
                    </p:blipFill>
                    <p:spPr>
                      <a:xfrm>
                        <a:off x="1981200" y="5867401"/>
                        <a:ext cx="8001000" cy="4413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p:cNvSpPr>
          <p:nvPr>
            <p:ph idx="1"/>
          </p:nvPr>
        </p:nvSpPr>
        <p:spPr>
          <a:xfrm>
            <a:off x="839417" y="1268760"/>
            <a:ext cx="10514383" cy="3840460"/>
          </a:xfrm>
          <a:ln/>
        </p:spPr>
        <p:txBody>
          <a:bodyPr vert="horz" wrap="square" lIns="91440" tIns="45720" rIns="91440" bIns="45720" anchor="t"/>
          <a:lstStyle/>
          <a:p>
            <a:pPr eaLnBrk="1" hangingPunct="1">
              <a:lnSpc>
                <a:spcPct val="150000"/>
              </a:lnSpc>
              <a:spcBef>
                <a:spcPct val="40000"/>
              </a:spcBef>
            </a:pPr>
            <a:r>
              <a:rPr lang="zh-CN" altLang="en-US" sz="2800" b="1" dirty="0">
                <a:latin typeface="Times New Roman" panose="02020603050405020304" pitchFamily="18" charset="0"/>
              </a:rPr>
              <a:t>推理：从</a:t>
            </a:r>
            <a:r>
              <a:rPr lang="zh-CN" altLang="en-US" sz="2800" b="1" dirty="0">
                <a:solidFill>
                  <a:srgbClr val="0000FF"/>
                </a:solidFill>
                <a:latin typeface="Times New Roman" panose="02020603050405020304" pitchFamily="18" charset="0"/>
              </a:rPr>
              <a:t>已知事实（证据）</a:t>
            </a:r>
            <a:r>
              <a:rPr lang="zh-CN" altLang="en-US" sz="2800" b="1" dirty="0">
                <a:latin typeface="Times New Roman" panose="02020603050405020304" pitchFamily="18" charset="0"/>
              </a:rPr>
              <a:t>出发，通过运用相关</a:t>
            </a:r>
            <a:r>
              <a:rPr lang="zh-CN" altLang="en-US" sz="2800" b="1" dirty="0">
                <a:solidFill>
                  <a:srgbClr val="0000FF"/>
                </a:solidFill>
                <a:latin typeface="Times New Roman" panose="02020603050405020304" pitchFamily="18" charset="0"/>
              </a:rPr>
              <a:t>知识</a:t>
            </a:r>
            <a:r>
              <a:rPr lang="zh-CN" altLang="en-US" sz="2800" b="1" dirty="0">
                <a:latin typeface="Times New Roman" panose="02020603050405020304" pitchFamily="18" charset="0"/>
              </a:rPr>
              <a:t>逐步推出结论或者证明某个假设成立或不成立的思维过程。</a:t>
            </a:r>
          </a:p>
          <a:p>
            <a:pPr eaLnBrk="1" hangingPunct="1">
              <a:lnSpc>
                <a:spcPct val="150000"/>
              </a:lnSpc>
              <a:spcBef>
                <a:spcPct val="40000"/>
              </a:spcBef>
            </a:pPr>
            <a:r>
              <a:rPr lang="zh-CN" altLang="en-US" sz="2800" b="1" dirty="0">
                <a:solidFill>
                  <a:schemeClr val="accent2"/>
                </a:solidFill>
                <a:latin typeface="Times New Roman" panose="02020603050405020304" pitchFamily="18" charset="0"/>
              </a:rPr>
              <a:t>不确定性推理</a:t>
            </a:r>
            <a:r>
              <a:rPr lang="zh-CN" altLang="en-US" sz="2800" b="1" dirty="0">
                <a:latin typeface="Times New Roman" panose="02020603050405020304" pitchFamily="18" charset="0"/>
              </a:rPr>
              <a:t>：从</a:t>
            </a:r>
            <a:r>
              <a:rPr lang="zh-CN" altLang="en-US" sz="2800" b="1" dirty="0">
                <a:solidFill>
                  <a:srgbClr val="0000FF"/>
                </a:solidFill>
                <a:latin typeface="Times New Roman" panose="02020603050405020304" pitchFamily="18" charset="0"/>
              </a:rPr>
              <a:t>不确定性的初始证据</a:t>
            </a:r>
            <a:r>
              <a:rPr lang="zh-CN" altLang="en-US" sz="2800" b="1" dirty="0">
                <a:latin typeface="Times New Roman" panose="02020603050405020304" pitchFamily="18" charset="0"/>
              </a:rPr>
              <a:t>出发，通过运用</a:t>
            </a:r>
            <a:r>
              <a:rPr lang="zh-CN" altLang="en-US" sz="2800" b="1" dirty="0">
                <a:solidFill>
                  <a:srgbClr val="0000FF"/>
                </a:solidFill>
                <a:latin typeface="Times New Roman" panose="02020603050405020304" pitchFamily="18" charset="0"/>
              </a:rPr>
              <a:t>不确定性的知识</a:t>
            </a:r>
            <a:r>
              <a:rPr lang="zh-CN" altLang="en-US" sz="2800" b="1" dirty="0">
                <a:latin typeface="Times New Roman" panose="02020603050405020304" pitchFamily="18" charset="0"/>
              </a:rPr>
              <a:t>，最终推出具有一定程度的不确定性但却是合理或者近乎合理的结论的思维过程。</a:t>
            </a:r>
          </a:p>
          <a:p>
            <a:pPr algn="dist" eaLnBrk="1" hangingPunct="1">
              <a:spcBef>
                <a:spcPct val="40000"/>
              </a:spcBef>
              <a:buNone/>
            </a:pPr>
            <a:endParaRPr lang="en-US" altLang="zh-CN" sz="2800" dirty="0">
              <a:latin typeface="Times New Roman" panose="02020603050405020304" pitchFamily="18" charset="0"/>
            </a:endParaRPr>
          </a:p>
        </p:txBody>
      </p:sp>
      <p:sp>
        <p:nvSpPr>
          <p:cNvPr id="522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a:t>
            </a:fld>
            <a:endParaRPr lang="ja-JP" altLang="en-US" dirty="0">
              <a:solidFill>
                <a:srgbClr val="A50021"/>
              </a:solidFill>
              <a:ea typeface="MS PGothic" panose="020B0600070205080204" pitchFamily="34" charset="-128"/>
            </a:endParaRPr>
          </a:p>
        </p:txBody>
      </p:sp>
      <p:sp>
        <p:nvSpPr>
          <p:cNvPr id="5"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4.1 </a:t>
            </a:r>
            <a:r>
              <a:rPr lang="zh-CN" altLang="en-US" sz="3600" dirty="0">
                <a:solidFill>
                  <a:schemeClr val="bg1"/>
                </a:solidFill>
                <a:latin typeface="Times New Roman" panose="02020603050405020304" pitchFamily="18" charset="0"/>
                <a:ea typeface="黑体" panose="02010609060101010101" pitchFamily="2" charset="-122"/>
              </a:rPr>
              <a:t>不确定性推理中的基本问题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2" dur="500"/>
                                        <p:tgtEl>
                                          <p:spTgt spid="75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50</a:t>
            </a:fld>
            <a:endParaRPr lang="ja-JP" altLang="en-US" dirty="0">
              <a:solidFill>
                <a:srgbClr val="A50021"/>
              </a:solidFill>
              <a:ea typeface="MS PGothic" panose="020B0600070205080204" pitchFamily="34" charset="-128"/>
            </a:endParaRPr>
          </a:p>
        </p:txBody>
      </p:sp>
      <p:sp>
        <p:nvSpPr>
          <p:cNvPr id="19463" name="Rectangle 3"/>
          <p:cNvSpPr/>
          <p:nvPr/>
        </p:nvSpPr>
        <p:spPr>
          <a:xfrm>
            <a:off x="4433888" y="30908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9458" name="Object 2"/>
          <p:cNvGraphicFramePr/>
          <p:nvPr/>
        </p:nvGraphicFramePr>
        <p:xfrm>
          <a:off x="2286000" y="1066801"/>
          <a:ext cx="6324600" cy="1285875"/>
        </p:xfrm>
        <a:graphic>
          <a:graphicData uri="http://schemas.openxmlformats.org/presentationml/2006/ole">
            <mc:AlternateContent xmlns:mc="http://schemas.openxmlformats.org/markup-compatibility/2006">
              <mc:Choice xmlns:v="urn:schemas-microsoft-com:vml" Requires="v">
                <p:oleObj spid="_x0000_s21589" r:id="rId3" imgW="3327400" imgH="673100" progId="Equation.3">
                  <p:embed/>
                </p:oleObj>
              </mc:Choice>
              <mc:Fallback>
                <p:oleObj r:id="rId3" imgW="3327400" imgH="673100" progId="Equation.3">
                  <p:embed/>
                  <p:pic>
                    <p:nvPicPr>
                      <p:cNvPr id="0" name="图片 3191"/>
                      <p:cNvPicPr/>
                      <p:nvPr/>
                    </p:nvPicPr>
                    <p:blipFill>
                      <a:blip r:embed="rId4"/>
                      <a:stretch>
                        <a:fillRect/>
                      </a:stretch>
                    </p:blipFill>
                    <p:spPr>
                      <a:xfrm>
                        <a:off x="2286000" y="1066801"/>
                        <a:ext cx="6324600" cy="1285875"/>
                      </a:xfrm>
                      <a:prstGeom prst="rect">
                        <a:avLst/>
                      </a:prstGeom>
                      <a:noFill/>
                      <a:ln w="38100">
                        <a:noFill/>
                        <a:miter/>
                      </a:ln>
                    </p:spPr>
                  </p:pic>
                </p:oleObj>
              </mc:Fallback>
            </mc:AlternateContent>
          </a:graphicData>
        </a:graphic>
      </p:graphicFrame>
      <p:sp>
        <p:nvSpPr>
          <p:cNvPr id="19464" name="Text Box 4"/>
          <p:cNvSpPr txBox="1"/>
          <p:nvPr/>
        </p:nvSpPr>
        <p:spPr>
          <a:xfrm>
            <a:off x="2117726" y="317500"/>
            <a:ext cx="4238625" cy="488950"/>
          </a:xfrm>
          <a:prstGeom prst="rect">
            <a:avLst/>
          </a:prstGeom>
          <a:noFill/>
          <a:ln w="9525">
            <a:noFill/>
          </a:ln>
        </p:spPr>
        <p:txBody>
          <a:bodyPr wrap="none">
            <a:spAutoFit/>
          </a:bodyPr>
          <a:lstStyle/>
          <a:p>
            <a:r>
              <a:rPr lang="zh-CN" altLang="en-US" sz="2600" dirty="0">
                <a:latin typeface="宋体" panose="02010600030101010101" pitchFamily="2" charset="-122"/>
              </a:rPr>
              <a:t>将两个概率分配函数组合：</a:t>
            </a:r>
            <a:r>
              <a:rPr lang="zh-CN" altLang="en-US" sz="2600" dirty="0"/>
              <a:t> </a:t>
            </a:r>
          </a:p>
        </p:txBody>
      </p:sp>
      <p:sp>
        <p:nvSpPr>
          <p:cNvPr id="19465" name="Rectangle 6"/>
          <p:cNvSpPr/>
          <p:nvPr/>
        </p:nvSpPr>
        <p:spPr>
          <a:xfrm>
            <a:off x="4267200" y="310515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9459" name="Object 5"/>
          <p:cNvGraphicFramePr/>
          <p:nvPr/>
        </p:nvGraphicFramePr>
        <p:xfrm>
          <a:off x="2351088" y="2667000"/>
          <a:ext cx="7239000" cy="1282700"/>
        </p:xfrm>
        <a:graphic>
          <a:graphicData uri="http://schemas.openxmlformats.org/presentationml/2006/ole">
            <mc:AlternateContent xmlns:mc="http://schemas.openxmlformats.org/markup-compatibility/2006">
              <mc:Choice xmlns:v="urn:schemas-microsoft-com:vml" Requires="v">
                <p:oleObj spid="_x0000_s21590" r:id="rId5" imgW="3657600" imgH="647700" progId="Equation.3">
                  <p:embed/>
                </p:oleObj>
              </mc:Choice>
              <mc:Fallback>
                <p:oleObj r:id="rId5" imgW="3657600" imgH="647700" progId="Equation.3">
                  <p:embed/>
                  <p:pic>
                    <p:nvPicPr>
                      <p:cNvPr id="0" name="图片 3192"/>
                      <p:cNvPicPr/>
                      <p:nvPr/>
                    </p:nvPicPr>
                    <p:blipFill>
                      <a:blip r:embed="rId6"/>
                      <a:stretch>
                        <a:fillRect/>
                      </a:stretch>
                    </p:blipFill>
                    <p:spPr>
                      <a:xfrm>
                        <a:off x="2351088" y="2667000"/>
                        <a:ext cx="7239000" cy="1282700"/>
                      </a:xfrm>
                      <a:prstGeom prst="rect">
                        <a:avLst/>
                      </a:prstGeom>
                      <a:noFill/>
                      <a:ln w="38100">
                        <a:noFill/>
                        <a:miter/>
                      </a:ln>
                    </p:spPr>
                  </p:pic>
                </p:oleObj>
              </mc:Fallback>
            </mc:AlternateContent>
          </a:graphicData>
        </a:graphic>
      </p:graphicFrame>
      <p:sp>
        <p:nvSpPr>
          <p:cNvPr id="19466" name="Rectangle 8"/>
          <p:cNvSpPr/>
          <p:nvPr/>
        </p:nvSpPr>
        <p:spPr>
          <a:xfrm>
            <a:off x="4233863" y="310515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9460" name="Object 7"/>
          <p:cNvGraphicFramePr/>
          <p:nvPr/>
        </p:nvGraphicFramePr>
        <p:xfrm>
          <a:off x="2351088" y="4267200"/>
          <a:ext cx="7315200" cy="1271588"/>
        </p:xfrm>
        <a:graphic>
          <a:graphicData uri="http://schemas.openxmlformats.org/presentationml/2006/ole">
            <mc:AlternateContent xmlns:mc="http://schemas.openxmlformats.org/markup-compatibility/2006">
              <mc:Choice xmlns:v="urn:schemas-microsoft-com:vml" Requires="v">
                <p:oleObj spid="_x0000_s21591" r:id="rId7" imgW="3721100" imgH="647700" progId="Equation.3">
                  <p:embed/>
                </p:oleObj>
              </mc:Choice>
              <mc:Fallback>
                <p:oleObj r:id="rId7" imgW="3721100" imgH="647700" progId="Equation.3">
                  <p:embed/>
                  <p:pic>
                    <p:nvPicPr>
                      <p:cNvPr id="0" name="图片 3193"/>
                      <p:cNvPicPr/>
                      <p:nvPr/>
                    </p:nvPicPr>
                    <p:blipFill>
                      <a:blip r:embed="rId8"/>
                      <a:stretch>
                        <a:fillRect/>
                      </a:stretch>
                    </p:blipFill>
                    <p:spPr>
                      <a:xfrm>
                        <a:off x="2351088" y="4267200"/>
                        <a:ext cx="7315200" cy="1271588"/>
                      </a:xfrm>
                      <a:prstGeom prst="rect">
                        <a:avLst/>
                      </a:prstGeom>
                      <a:noFill/>
                      <a:ln w="38100">
                        <a:noFill/>
                        <a:miter/>
                      </a:ln>
                    </p:spPr>
                  </p:pic>
                </p:oleObj>
              </mc:Fallback>
            </mc:AlternateContent>
          </a:graphicData>
        </a:graphic>
      </p:graphicFrame>
      <p:sp>
        <p:nvSpPr>
          <p:cNvPr id="19467" name="Rectangle 10"/>
          <p:cNvSpPr/>
          <p:nvPr/>
        </p:nvSpPr>
        <p:spPr>
          <a:xfrm>
            <a:off x="4033838" y="33099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9461" name="Object 9"/>
          <p:cNvGraphicFramePr/>
          <p:nvPr/>
        </p:nvGraphicFramePr>
        <p:xfrm>
          <a:off x="2281238" y="5715000"/>
          <a:ext cx="8062912" cy="465138"/>
        </p:xfrm>
        <a:graphic>
          <a:graphicData uri="http://schemas.openxmlformats.org/presentationml/2006/ole">
            <mc:AlternateContent xmlns:mc="http://schemas.openxmlformats.org/markup-compatibility/2006">
              <mc:Choice xmlns:v="urn:schemas-microsoft-com:vml" Requires="v">
                <p:oleObj spid="_x0000_s21592" r:id="rId9" imgW="4127500" imgH="241300" progId="Equation.3">
                  <p:embed/>
                </p:oleObj>
              </mc:Choice>
              <mc:Fallback>
                <p:oleObj r:id="rId9" imgW="4127500" imgH="241300" progId="Equation.3">
                  <p:embed/>
                  <p:pic>
                    <p:nvPicPr>
                      <p:cNvPr id="0" name="图片 3194"/>
                      <p:cNvPicPr/>
                      <p:nvPr/>
                    </p:nvPicPr>
                    <p:blipFill>
                      <a:blip r:embed="rId10"/>
                      <a:stretch>
                        <a:fillRect/>
                      </a:stretch>
                    </p:blipFill>
                    <p:spPr>
                      <a:xfrm>
                        <a:off x="2281238" y="5715000"/>
                        <a:ext cx="8062912" cy="465138"/>
                      </a:xfrm>
                      <a:prstGeom prst="rect">
                        <a:avLst/>
                      </a:prstGeom>
                      <a:noFill/>
                      <a:ln w="38100">
                        <a:noFill/>
                        <a:miter/>
                      </a:ln>
                    </p:spPr>
                  </p:pic>
                </p:oleObj>
              </mc:Fallback>
            </mc:AlternateContent>
          </a:graphicData>
        </a:graphic>
      </p:graphicFrame>
      <p:sp>
        <p:nvSpPr>
          <p:cNvPr id="19468" name="Rectangle 13"/>
          <p:cNvSpPr/>
          <p:nvPr/>
        </p:nvSpPr>
        <p:spPr>
          <a:xfrm>
            <a:off x="5233988"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19469" name="Rectangle 15"/>
          <p:cNvSpPr/>
          <p:nvPr/>
        </p:nvSpPr>
        <p:spPr>
          <a:xfrm>
            <a:off x="5176838"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51</a:t>
            </a:fld>
            <a:endParaRPr lang="ja-JP" altLang="en-US" dirty="0">
              <a:solidFill>
                <a:srgbClr val="A50021"/>
              </a:solidFill>
              <a:ea typeface="MS PGothic" panose="020B0600070205080204" pitchFamily="34" charset="-128"/>
            </a:endParaRPr>
          </a:p>
        </p:txBody>
      </p:sp>
      <p:sp>
        <p:nvSpPr>
          <p:cNvPr id="20487" name="Text Box 2"/>
          <p:cNvSpPr txBox="1"/>
          <p:nvPr/>
        </p:nvSpPr>
        <p:spPr>
          <a:xfrm>
            <a:off x="2362201" y="2590800"/>
            <a:ext cx="1927225" cy="488950"/>
          </a:xfrm>
          <a:prstGeom prst="rect">
            <a:avLst/>
          </a:prstGeom>
          <a:noFill/>
          <a:ln w="9525">
            <a:noFill/>
          </a:ln>
        </p:spPr>
        <p:txBody>
          <a:bodyPr wrap="none">
            <a:spAutoFit/>
          </a:bodyPr>
          <a:lstStyle/>
          <a:p>
            <a:r>
              <a:rPr lang="zh-CN" altLang="en-US" sz="2600" dirty="0">
                <a:latin typeface="宋体" panose="02010600030101010101" pitchFamily="2" charset="-122"/>
              </a:rPr>
              <a:t>似然函数：</a:t>
            </a:r>
            <a:r>
              <a:rPr lang="zh-CN" altLang="en-US" sz="2600" dirty="0"/>
              <a:t> </a:t>
            </a:r>
          </a:p>
        </p:txBody>
      </p:sp>
      <p:sp>
        <p:nvSpPr>
          <p:cNvPr id="20488" name="Rectangle 4"/>
          <p:cNvSpPr/>
          <p:nvPr/>
        </p:nvSpPr>
        <p:spPr>
          <a:xfrm>
            <a:off x="4738688" y="30908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20482" name="Object 3"/>
          <p:cNvGraphicFramePr/>
          <p:nvPr/>
        </p:nvGraphicFramePr>
        <p:xfrm>
          <a:off x="2743200" y="3200400"/>
          <a:ext cx="6165850" cy="954088"/>
        </p:xfrm>
        <a:graphic>
          <a:graphicData uri="http://schemas.openxmlformats.org/presentationml/2006/ole">
            <mc:AlternateContent xmlns:mc="http://schemas.openxmlformats.org/markup-compatibility/2006">
              <mc:Choice xmlns:v="urn:schemas-microsoft-com:vml" Requires="v">
                <p:oleObj spid="_x0000_s22613" r:id="rId3" imgW="2971800" imgH="457200" progId="Equation.3">
                  <p:embed/>
                </p:oleObj>
              </mc:Choice>
              <mc:Fallback>
                <p:oleObj r:id="rId3" imgW="2971800" imgH="457200" progId="Equation.3">
                  <p:embed/>
                  <p:pic>
                    <p:nvPicPr>
                      <p:cNvPr id="0" name="图片 3195"/>
                      <p:cNvPicPr/>
                      <p:nvPr/>
                    </p:nvPicPr>
                    <p:blipFill>
                      <a:blip r:embed="rId4"/>
                      <a:stretch>
                        <a:fillRect/>
                      </a:stretch>
                    </p:blipFill>
                    <p:spPr>
                      <a:xfrm>
                        <a:off x="2743200" y="3200400"/>
                        <a:ext cx="6165850" cy="954088"/>
                      </a:xfrm>
                      <a:prstGeom prst="rect">
                        <a:avLst/>
                      </a:prstGeom>
                      <a:noFill/>
                      <a:ln w="38100">
                        <a:noFill/>
                        <a:miter/>
                      </a:ln>
                    </p:spPr>
                  </p:pic>
                </p:oleObj>
              </mc:Fallback>
            </mc:AlternateContent>
          </a:graphicData>
        </a:graphic>
      </p:graphicFrame>
      <p:graphicFrame>
        <p:nvGraphicFramePr>
          <p:cNvPr id="20483" name="Object 5"/>
          <p:cNvGraphicFramePr/>
          <p:nvPr/>
        </p:nvGraphicFramePr>
        <p:xfrm>
          <a:off x="2743201" y="4419601"/>
          <a:ext cx="5432425" cy="892175"/>
        </p:xfrm>
        <a:graphic>
          <a:graphicData uri="http://schemas.openxmlformats.org/presentationml/2006/ole">
            <mc:AlternateContent xmlns:mc="http://schemas.openxmlformats.org/markup-compatibility/2006">
              <mc:Choice xmlns:v="urn:schemas-microsoft-com:vml" Requires="v">
                <p:oleObj spid="_x0000_s22614" r:id="rId5" imgW="2794000" imgH="457200" progId="Equation.3">
                  <p:embed/>
                </p:oleObj>
              </mc:Choice>
              <mc:Fallback>
                <p:oleObj r:id="rId5" imgW="2794000" imgH="457200" progId="Equation.3">
                  <p:embed/>
                  <p:pic>
                    <p:nvPicPr>
                      <p:cNvPr id="0" name="图片 3196"/>
                      <p:cNvPicPr/>
                      <p:nvPr/>
                    </p:nvPicPr>
                    <p:blipFill>
                      <a:blip r:embed="rId6"/>
                      <a:stretch>
                        <a:fillRect/>
                      </a:stretch>
                    </p:blipFill>
                    <p:spPr>
                      <a:xfrm>
                        <a:off x="2743201" y="4419601"/>
                        <a:ext cx="5432425" cy="892175"/>
                      </a:xfrm>
                      <a:prstGeom prst="rect">
                        <a:avLst/>
                      </a:prstGeom>
                      <a:noFill/>
                      <a:ln w="38100">
                        <a:noFill/>
                        <a:miter/>
                      </a:ln>
                    </p:spPr>
                  </p:pic>
                </p:oleObj>
              </mc:Fallback>
            </mc:AlternateContent>
          </a:graphicData>
        </a:graphic>
      </p:graphicFrame>
      <p:sp>
        <p:nvSpPr>
          <p:cNvPr id="20489" name="Text Box 7"/>
          <p:cNvSpPr txBox="1"/>
          <p:nvPr/>
        </p:nvSpPr>
        <p:spPr>
          <a:xfrm>
            <a:off x="2362201" y="5562600"/>
            <a:ext cx="4238625" cy="488950"/>
          </a:xfrm>
          <a:prstGeom prst="rect">
            <a:avLst/>
          </a:prstGeom>
          <a:noFill/>
          <a:ln w="9525">
            <a:noFill/>
          </a:ln>
        </p:spPr>
        <p:txBody>
          <a:bodyPr wrap="none">
            <a:spAutoFit/>
          </a:bodyPr>
          <a:lstStyle/>
          <a:p>
            <a:r>
              <a:rPr lang="zh-CN" altLang="en-US" sz="2600" dirty="0">
                <a:latin typeface="宋体" panose="02010600030101010101" pitchFamily="2" charset="-122"/>
              </a:rPr>
              <a:t>结论：小王可能是感冒了。</a:t>
            </a:r>
            <a:r>
              <a:rPr lang="zh-CN" altLang="en-US" sz="2600" dirty="0"/>
              <a:t> </a:t>
            </a:r>
          </a:p>
        </p:txBody>
      </p:sp>
      <p:sp>
        <p:nvSpPr>
          <p:cNvPr id="20490" name="Text Box 8"/>
          <p:cNvSpPr txBox="1"/>
          <p:nvPr/>
        </p:nvSpPr>
        <p:spPr>
          <a:xfrm>
            <a:off x="2286001" y="381000"/>
            <a:ext cx="1927225" cy="488950"/>
          </a:xfrm>
          <a:prstGeom prst="rect">
            <a:avLst/>
          </a:prstGeom>
          <a:noFill/>
          <a:ln w="9525">
            <a:noFill/>
          </a:ln>
        </p:spPr>
        <p:txBody>
          <a:bodyPr wrap="none">
            <a:spAutoFit/>
          </a:bodyPr>
          <a:lstStyle/>
          <a:p>
            <a:r>
              <a:rPr lang="zh-CN" altLang="en-US" sz="2600" dirty="0">
                <a:latin typeface="宋体" panose="02010600030101010101" pitchFamily="2" charset="-122"/>
              </a:rPr>
              <a:t>信任函数：</a:t>
            </a:r>
            <a:r>
              <a:rPr lang="zh-CN" altLang="en-US" sz="2600" dirty="0"/>
              <a:t> </a:t>
            </a:r>
          </a:p>
        </p:txBody>
      </p:sp>
      <p:graphicFrame>
        <p:nvGraphicFramePr>
          <p:cNvPr id="20484" name="Object 9"/>
          <p:cNvGraphicFramePr/>
          <p:nvPr/>
        </p:nvGraphicFramePr>
        <p:xfrm>
          <a:off x="2667000" y="990600"/>
          <a:ext cx="3505200" cy="446088"/>
        </p:xfrm>
        <a:graphic>
          <a:graphicData uri="http://schemas.openxmlformats.org/presentationml/2006/ole">
            <mc:AlternateContent xmlns:mc="http://schemas.openxmlformats.org/markup-compatibility/2006">
              <mc:Choice xmlns:v="urn:schemas-microsoft-com:vml" Requires="v">
                <p:oleObj spid="_x0000_s22615" r:id="rId7" imgW="1726565" imgH="215900" progId="Equation.3">
                  <p:embed/>
                </p:oleObj>
              </mc:Choice>
              <mc:Fallback>
                <p:oleObj r:id="rId7" imgW="1726565" imgH="215900" progId="Equation.3">
                  <p:embed/>
                  <p:pic>
                    <p:nvPicPr>
                      <p:cNvPr id="0" name="图片 3197"/>
                      <p:cNvPicPr/>
                      <p:nvPr/>
                    </p:nvPicPr>
                    <p:blipFill>
                      <a:blip r:embed="rId8"/>
                      <a:stretch>
                        <a:fillRect/>
                      </a:stretch>
                    </p:blipFill>
                    <p:spPr>
                      <a:xfrm>
                        <a:off x="2667000" y="990600"/>
                        <a:ext cx="3505200" cy="446088"/>
                      </a:xfrm>
                      <a:prstGeom prst="rect">
                        <a:avLst/>
                      </a:prstGeom>
                      <a:noFill/>
                      <a:ln w="38100">
                        <a:noFill/>
                        <a:miter/>
                      </a:ln>
                    </p:spPr>
                  </p:pic>
                </p:oleObj>
              </mc:Fallback>
            </mc:AlternateContent>
          </a:graphicData>
        </a:graphic>
      </p:graphicFrame>
      <p:graphicFrame>
        <p:nvGraphicFramePr>
          <p:cNvPr id="20485" name="Object 10"/>
          <p:cNvGraphicFramePr/>
          <p:nvPr/>
        </p:nvGraphicFramePr>
        <p:xfrm>
          <a:off x="2743200" y="1676400"/>
          <a:ext cx="3505200" cy="419100"/>
        </p:xfrm>
        <a:graphic>
          <a:graphicData uri="http://schemas.openxmlformats.org/presentationml/2006/ole">
            <mc:AlternateContent xmlns:mc="http://schemas.openxmlformats.org/markup-compatibility/2006">
              <mc:Choice xmlns:v="urn:schemas-microsoft-com:vml" Requires="v">
                <p:oleObj spid="_x0000_s22616" r:id="rId9" imgW="1841500" imgH="215900" progId="Equation.3">
                  <p:embed/>
                </p:oleObj>
              </mc:Choice>
              <mc:Fallback>
                <p:oleObj r:id="rId9" imgW="1841500" imgH="215900" progId="Equation.3">
                  <p:embed/>
                  <p:pic>
                    <p:nvPicPr>
                      <p:cNvPr id="0" name="图片 3198"/>
                      <p:cNvPicPr/>
                      <p:nvPr/>
                    </p:nvPicPr>
                    <p:blipFill>
                      <a:blip r:embed="rId10"/>
                      <a:stretch>
                        <a:fillRect/>
                      </a:stretch>
                    </p:blipFill>
                    <p:spPr>
                      <a:xfrm>
                        <a:off x="2743200" y="1676400"/>
                        <a:ext cx="3505200" cy="4191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p:cNvSpPr>
          <p:nvPr>
            <p:ph idx="1"/>
          </p:nvPr>
        </p:nvSpPr>
        <p:spPr>
          <a:xfrm>
            <a:off x="1415480" y="968656"/>
            <a:ext cx="8353425" cy="5400675"/>
          </a:xfrm>
          <a:ln/>
        </p:spPr>
        <p:txBody>
          <a:bodyPr vert="horz" wrap="square" lIns="91440" tIns="45720" rIns="91440" bIns="45720" anchor="t"/>
          <a:lstStyle/>
          <a:p>
            <a:pPr>
              <a:lnSpc>
                <a:spcPct val="14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不确定性推理的基本概念 </a:t>
            </a:r>
          </a:p>
          <a:p>
            <a:pPr>
              <a:lnSpc>
                <a:spcPct val="140000"/>
              </a:lnSpc>
              <a:buSzPct val="100000"/>
            </a:pPr>
            <a:r>
              <a:rPr lang="en-US" altLang="zh-CN" b="1" dirty="0">
                <a:latin typeface="Times New Roman" panose="02020603050405020304" pitchFamily="18" charset="0"/>
              </a:rPr>
              <a:t>4.2  </a:t>
            </a:r>
            <a:r>
              <a:rPr lang="zh-CN" altLang="en-US" b="1" dirty="0">
                <a:latin typeface="Times New Roman" panose="02020603050405020304" pitchFamily="18" charset="0"/>
              </a:rPr>
              <a:t>概率方法</a:t>
            </a:r>
          </a:p>
          <a:p>
            <a:pPr>
              <a:lnSpc>
                <a:spcPct val="14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主观</a:t>
            </a:r>
            <a:r>
              <a:rPr lang="en-US" altLang="zh-CN" b="1" dirty="0">
                <a:latin typeface="Times New Roman" panose="02020603050405020304" pitchFamily="18" charset="0"/>
              </a:rPr>
              <a:t>Bayes</a:t>
            </a:r>
            <a:r>
              <a:rPr lang="zh-CN" altLang="en-US" b="1" dirty="0">
                <a:latin typeface="Times New Roman" panose="02020603050405020304" pitchFamily="18" charset="0"/>
              </a:rPr>
              <a:t>方法</a:t>
            </a:r>
            <a:endParaRPr lang="en-US" altLang="zh-CN" b="1" dirty="0">
              <a:latin typeface="Times New Roman" panose="02020603050405020304" pitchFamily="18" charset="0"/>
            </a:endParaRPr>
          </a:p>
          <a:p>
            <a:pPr>
              <a:lnSpc>
                <a:spcPct val="14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可信度</a:t>
            </a:r>
            <a:r>
              <a:rPr lang="zh-CN" altLang="en-US" b="1" dirty="0" smtClean="0">
                <a:latin typeface="Times New Roman" panose="02020603050405020304" pitchFamily="18" charset="0"/>
              </a:rPr>
              <a:t>方法</a:t>
            </a:r>
            <a:endParaRPr lang="en-US" altLang="zh-CN" b="1" dirty="0" smtClean="0">
              <a:latin typeface="Times New Roman" panose="02020603050405020304" pitchFamily="18" charset="0"/>
            </a:endParaRPr>
          </a:p>
          <a:p>
            <a:pPr>
              <a:lnSpc>
                <a:spcPct val="140000"/>
              </a:lnSpc>
            </a:pPr>
            <a:r>
              <a:rPr lang="en-US" altLang="zh-CN" b="1" dirty="0" smtClean="0">
                <a:latin typeface="Times New Roman" panose="02020603050405020304" pitchFamily="18" charset="0"/>
              </a:rPr>
              <a:t>4.5  </a:t>
            </a:r>
            <a:r>
              <a:rPr lang="zh-CN" altLang="en-US" b="1" dirty="0" smtClean="0">
                <a:latin typeface="Times New Roman" panose="02020603050405020304" pitchFamily="18" charset="0"/>
              </a:rPr>
              <a:t>证据理论</a:t>
            </a:r>
          </a:p>
          <a:p>
            <a:pPr eaLnBrk="1" hangingPunct="1">
              <a:lnSpc>
                <a:spcPct val="140000"/>
              </a:lnSpc>
              <a:buClr>
                <a:srgbClr val="0000FF"/>
              </a:buClr>
              <a:buSzPct val="150000"/>
              <a:buFont typeface="Wingdings" panose="05000000000000000000" pitchFamily="2" charset="2"/>
              <a:buChar char="ü"/>
            </a:pPr>
            <a:r>
              <a:rPr lang="en-US" altLang="zh-CN" b="1" dirty="0" smtClean="0">
                <a:solidFill>
                  <a:srgbClr val="0000FF"/>
                </a:solidFill>
                <a:latin typeface="Times New Roman" panose="02020603050405020304" pitchFamily="18" charset="0"/>
              </a:rPr>
              <a:t>4.6 </a:t>
            </a:r>
            <a:r>
              <a:rPr lang="zh-CN" altLang="en-US" b="1" dirty="0" smtClean="0">
                <a:solidFill>
                  <a:srgbClr val="0000FF"/>
                </a:solidFill>
                <a:latin typeface="Times New Roman" panose="02020603050405020304" pitchFamily="18" charset="0"/>
              </a:rPr>
              <a:t>模糊推理方法</a:t>
            </a:r>
            <a:r>
              <a:rPr lang="zh-CN" altLang="en-US" b="1" dirty="0" smtClean="0">
                <a:latin typeface="Times New Roman" panose="02020603050405020304" pitchFamily="18" charset="0"/>
              </a:rPr>
              <a:t> </a:t>
            </a:r>
            <a:endParaRPr lang="zh-CN" altLang="en-US" b="1" dirty="0">
              <a:latin typeface="Times New Roman" panose="02020603050405020304" pitchFamily="18" charset="0"/>
            </a:endParaRPr>
          </a:p>
        </p:txBody>
      </p:sp>
      <p:sp>
        <p:nvSpPr>
          <p:cNvPr id="696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52</a:t>
            </a:fld>
            <a:endParaRPr lang="ja-JP" altLang="en-US" dirty="0">
              <a:solidFill>
                <a:srgbClr val="A50021"/>
              </a:solidFill>
              <a:ea typeface="MS PGothic" panose="020B0600070205080204" pitchFamily="34" charset="-128"/>
            </a:endParaRPr>
          </a:p>
        </p:txBody>
      </p:sp>
      <p:sp>
        <p:nvSpPr>
          <p:cNvPr id="6" name="Rectangle 4"/>
          <p:cNvSpPr/>
          <p:nvPr/>
        </p:nvSpPr>
        <p:spPr>
          <a:xfrm>
            <a:off x="26154" y="1"/>
            <a:ext cx="12192000" cy="620688"/>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4</a:t>
            </a:r>
            <a:r>
              <a:rPr lang="zh-CN" altLang="en-US" sz="3600" dirty="0">
                <a:solidFill>
                  <a:schemeClr val="bg1"/>
                </a:solidFill>
                <a:latin typeface="Times New Roman" panose="02020603050405020304" pitchFamily="18" charset="0"/>
                <a:ea typeface="黑体" panose="02010609060101010101" pitchFamily="2" charset="-122"/>
              </a:rPr>
              <a:t>章  不确定性推理方法</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p:cNvSpPr>
          <p:nvPr>
            <p:ph idx="1"/>
          </p:nvPr>
        </p:nvSpPr>
        <p:spPr>
          <a:xfrm>
            <a:off x="767408" y="914401"/>
            <a:ext cx="10801200" cy="5400675"/>
          </a:xfrm>
          <a:ln/>
        </p:spPr>
        <p:txBody>
          <a:bodyPr vert="horz" wrap="square" lIns="91440" tIns="45720" rIns="91440" bIns="45720" anchor="t"/>
          <a:lstStyle/>
          <a:p>
            <a:pPr eaLnBrk="1" hangingPunct="1">
              <a:lnSpc>
                <a:spcPct val="140000"/>
              </a:lnSpc>
              <a:buSzPct val="60000"/>
              <a:buBlip>
                <a:blip r:embed="rId3"/>
              </a:buBlip>
            </a:pPr>
            <a:r>
              <a:rPr lang="en-US" altLang="zh-CN" sz="3200" b="1" dirty="0" smtClean="0">
                <a:latin typeface="Times New Roman" panose="02020603050405020304" pitchFamily="18" charset="0"/>
              </a:rPr>
              <a:t>4.6.1  </a:t>
            </a:r>
            <a:r>
              <a:rPr lang="zh-CN" altLang="en-US" sz="3200" b="1" dirty="0">
                <a:latin typeface="Times New Roman" panose="02020603050405020304" pitchFamily="18" charset="0"/>
              </a:rPr>
              <a:t>模糊逻辑的提出与发展</a:t>
            </a:r>
          </a:p>
          <a:p>
            <a:pPr eaLnBrk="1" hangingPunct="1">
              <a:lnSpc>
                <a:spcPct val="140000"/>
              </a:lnSpc>
              <a:buSzPct val="60000"/>
              <a:buBlip>
                <a:blip r:embed="rId3"/>
              </a:buBlip>
            </a:pPr>
            <a:r>
              <a:rPr lang="en-US" altLang="zh-CN" sz="3200" b="1" dirty="0" smtClean="0">
                <a:latin typeface="Times New Roman" panose="02020603050405020304" pitchFamily="18" charset="0"/>
              </a:rPr>
              <a:t>4.6.2  </a:t>
            </a:r>
            <a:r>
              <a:rPr lang="zh-CN" altLang="en-US" sz="3200" b="1" dirty="0">
                <a:latin typeface="Times New Roman" panose="02020603050405020304" pitchFamily="18" charset="0"/>
              </a:rPr>
              <a:t>模糊集合</a:t>
            </a:r>
          </a:p>
          <a:p>
            <a:pPr eaLnBrk="1" hangingPunct="1">
              <a:lnSpc>
                <a:spcPct val="140000"/>
              </a:lnSpc>
              <a:buSzPct val="60000"/>
              <a:buBlip>
                <a:blip r:embed="rId3"/>
              </a:buBlip>
            </a:pPr>
            <a:r>
              <a:rPr lang="en-US" altLang="zh-CN" sz="3200" b="1" dirty="0" smtClean="0">
                <a:latin typeface="Times New Roman" panose="02020603050405020304" pitchFamily="18" charset="0"/>
              </a:rPr>
              <a:t>4.6.3  </a:t>
            </a:r>
            <a:r>
              <a:rPr lang="zh-CN" altLang="en-US" sz="3200" b="1" dirty="0">
                <a:latin typeface="Times New Roman" panose="02020603050405020304" pitchFamily="18" charset="0"/>
              </a:rPr>
              <a:t>模糊集合的运算</a:t>
            </a:r>
          </a:p>
          <a:p>
            <a:pPr eaLnBrk="1" hangingPunct="1">
              <a:lnSpc>
                <a:spcPct val="140000"/>
              </a:lnSpc>
              <a:buSzPct val="60000"/>
              <a:buBlip>
                <a:blip r:embed="rId3"/>
              </a:buBlip>
            </a:pPr>
            <a:r>
              <a:rPr lang="en-US" altLang="zh-CN" sz="3200" b="1" dirty="0" smtClean="0">
                <a:latin typeface="Times New Roman" panose="02020603050405020304" pitchFamily="18" charset="0"/>
              </a:rPr>
              <a:t>4.6.4  </a:t>
            </a:r>
            <a:r>
              <a:rPr lang="zh-CN" altLang="en-US" sz="3200" b="1" dirty="0">
                <a:latin typeface="Times New Roman" panose="02020603050405020304" pitchFamily="18" charset="0"/>
              </a:rPr>
              <a:t>模糊关系与模糊关系的合成</a:t>
            </a:r>
          </a:p>
          <a:p>
            <a:pPr eaLnBrk="1" hangingPunct="1">
              <a:lnSpc>
                <a:spcPct val="140000"/>
              </a:lnSpc>
              <a:buSzPct val="60000"/>
              <a:buBlip>
                <a:blip r:embed="rId3"/>
              </a:buBlip>
            </a:pPr>
            <a:r>
              <a:rPr lang="en-US" altLang="zh-CN" sz="3200" b="1" dirty="0" smtClean="0">
                <a:latin typeface="Times New Roman" panose="02020603050405020304" pitchFamily="18" charset="0"/>
              </a:rPr>
              <a:t>4.6.5  </a:t>
            </a:r>
            <a:r>
              <a:rPr lang="zh-CN" altLang="en-US" sz="3200" b="1" dirty="0">
                <a:latin typeface="Times New Roman" panose="02020603050405020304" pitchFamily="18" charset="0"/>
              </a:rPr>
              <a:t>模糊推理</a:t>
            </a:r>
          </a:p>
          <a:p>
            <a:pPr eaLnBrk="1" hangingPunct="1">
              <a:lnSpc>
                <a:spcPct val="140000"/>
              </a:lnSpc>
              <a:buSzPct val="60000"/>
              <a:buBlip>
                <a:blip r:embed="rId3"/>
              </a:buBlip>
            </a:pPr>
            <a:r>
              <a:rPr lang="en-US" altLang="zh-CN" sz="3200" b="1" dirty="0" smtClean="0">
                <a:latin typeface="Times New Roman" panose="02020603050405020304" pitchFamily="18" charset="0"/>
              </a:rPr>
              <a:t>4.6.6  </a:t>
            </a:r>
            <a:r>
              <a:rPr lang="zh-CN" altLang="en-US" sz="3200" b="1" dirty="0">
                <a:latin typeface="Times New Roman" panose="02020603050405020304" pitchFamily="18" charset="0"/>
              </a:rPr>
              <a:t>模糊决策</a:t>
            </a:r>
          </a:p>
        </p:txBody>
      </p:sp>
      <p:sp>
        <p:nvSpPr>
          <p:cNvPr id="706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53</a:t>
            </a:fld>
            <a:endParaRPr lang="ja-JP" altLang="en-US" dirty="0">
              <a:solidFill>
                <a:srgbClr val="A50021"/>
              </a:solidFill>
              <a:ea typeface="MS PGothic" panose="020B0600070205080204" pitchFamily="34" charset="-128"/>
            </a:endParaRPr>
          </a:p>
        </p:txBody>
      </p:sp>
      <p:sp>
        <p:nvSpPr>
          <p:cNvPr id="5"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  </a:t>
            </a:r>
            <a:r>
              <a:rPr lang="zh-CN" altLang="en-US" sz="3600" dirty="0">
                <a:solidFill>
                  <a:schemeClr val="bg1"/>
                </a:solidFill>
                <a:latin typeface="Times New Roman" panose="02020603050405020304" pitchFamily="18" charset="0"/>
                <a:ea typeface="黑体" panose="02010609060101010101" pitchFamily="2" charset="-122"/>
              </a:rPr>
              <a:t>模糊推理方法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 calcmode="lin" valueType="num">
                                      <p:cBhvr additive="base">
                                        <p:cTn id="17" dur="500" fill="hold"/>
                                        <p:tgtEl>
                                          <p:spTgt spid="3645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454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 calcmode="lin" valueType="num">
                                      <p:cBhvr additive="base">
                                        <p:cTn id="22" dur="500" fill="hold"/>
                                        <p:tgtEl>
                                          <p:spTgt spid="36454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64547">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64547">
                                            <p:txEl>
                                              <p:pRg st="4" end="4"/>
                                            </p:txEl>
                                          </p:spTgt>
                                        </p:tgtEl>
                                        <p:attrNameLst>
                                          <p:attrName>style.visibility</p:attrName>
                                        </p:attrNameLst>
                                      </p:cBhvr>
                                      <p:to>
                                        <p:strVal val="visible"/>
                                      </p:to>
                                    </p:set>
                                    <p:anim calcmode="lin" valueType="num">
                                      <p:cBhvr additive="base">
                                        <p:cTn id="27" dur="500" fill="hold"/>
                                        <p:tgtEl>
                                          <p:spTgt spid="36454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64547">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64547">
                                            <p:txEl>
                                              <p:pRg st="5" end="5"/>
                                            </p:txEl>
                                          </p:spTgt>
                                        </p:tgtEl>
                                        <p:attrNameLst>
                                          <p:attrName>style.visibility</p:attrName>
                                        </p:attrNameLst>
                                      </p:cBhvr>
                                      <p:to>
                                        <p:strVal val="visible"/>
                                      </p:to>
                                    </p:set>
                                    <p:anim calcmode="lin" valueType="num">
                                      <p:cBhvr additive="base">
                                        <p:cTn id="32" dur="500" fill="hold"/>
                                        <p:tgtEl>
                                          <p:spTgt spid="36454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64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dvAuto="100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5"/>
          <p:cNvSpPr>
            <a:spLocks noGrp="1"/>
          </p:cNvSpPr>
          <p:nvPr>
            <p:ph idx="1"/>
          </p:nvPr>
        </p:nvSpPr>
        <p:spPr>
          <a:xfrm>
            <a:off x="695400" y="980728"/>
            <a:ext cx="11089232" cy="908397"/>
          </a:xfrm>
          <a:ln/>
        </p:spPr>
        <p:txBody>
          <a:bodyPr vert="horz" wrap="square" lIns="91440" tIns="45720" rIns="91440" bIns="45720" anchor="t"/>
          <a:lstStyle/>
          <a:p>
            <a:pPr marL="0" indent="0"/>
            <a:r>
              <a:rPr lang="en-US" altLang="zh-CN" dirty="0">
                <a:latin typeface="Times New Roman" panose="02020603050405020304" pitchFamily="18" charset="0"/>
              </a:rPr>
              <a:t> </a:t>
            </a:r>
            <a:r>
              <a:rPr lang="en-US" altLang="zh-CN" sz="2800" dirty="0">
                <a:latin typeface="Times New Roman" panose="02020603050405020304" pitchFamily="18" charset="0"/>
              </a:rPr>
              <a:t> 1965</a:t>
            </a:r>
            <a:r>
              <a:rPr lang="zh-CN" altLang="en-US" sz="2800" dirty="0">
                <a:latin typeface="Times New Roman" panose="02020603050405020304" pitchFamily="18" charset="0"/>
              </a:rPr>
              <a:t>年，美国</a:t>
            </a:r>
            <a:r>
              <a:rPr lang="en-US" altLang="zh-CN" sz="2800" dirty="0">
                <a:latin typeface="Times New Roman" panose="02020603050405020304" pitchFamily="18" charset="0"/>
              </a:rPr>
              <a:t>L. A. Zadeh</a:t>
            </a:r>
            <a:r>
              <a:rPr lang="zh-CN" altLang="en-US" sz="2800" dirty="0">
                <a:latin typeface="Times New Roman" panose="02020603050405020304" pitchFamily="18" charset="0"/>
              </a:rPr>
              <a:t>发表了“</a:t>
            </a:r>
            <a:r>
              <a:rPr lang="en-US" altLang="zh-CN" sz="2800" dirty="0">
                <a:latin typeface="Times New Roman" panose="02020603050405020304" pitchFamily="18" charset="0"/>
              </a:rPr>
              <a:t>fuzzy set”</a:t>
            </a:r>
            <a:r>
              <a:rPr lang="zh-CN" altLang="en-US" sz="2800" dirty="0">
                <a:latin typeface="Times New Roman" panose="02020603050405020304" pitchFamily="18" charset="0"/>
              </a:rPr>
              <a:t>的论文，首先提出了模糊理论。</a:t>
            </a:r>
            <a:endParaRPr lang="zh-CN" altLang="en-US" dirty="0">
              <a:latin typeface="Times New Roman" panose="02020603050405020304" pitchFamily="18" charset="0"/>
            </a:endParaRPr>
          </a:p>
        </p:txBody>
      </p:sp>
      <p:sp>
        <p:nvSpPr>
          <p:cNvPr id="716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54</a:t>
            </a:fld>
            <a:endParaRPr lang="ja-JP" altLang="en-US" dirty="0">
              <a:solidFill>
                <a:srgbClr val="A50021"/>
              </a:solidFill>
              <a:ea typeface="MS PGothic" panose="020B0600070205080204" pitchFamily="34" charset="-128"/>
            </a:endParaRPr>
          </a:p>
        </p:txBody>
      </p:sp>
      <p:pic>
        <p:nvPicPr>
          <p:cNvPr id="71685" name="Picture 6" descr="Zadeh"/>
          <p:cNvPicPr>
            <a:picLocks noChangeAspect="1"/>
          </p:cNvPicPr>
          <p:nvPr/>
        </p:nvPicPr>
        <p:blipFill>
          <a:blip r:embed="rId2"/>
          <a:stretch>
            <a:fillRect/>
          </a:stretch>
        </p:blipFill>
        <p:spPr>
          <a:xfrm>
            <a:off x="1165711" y="2218928"/>
            <a:ext cx="2963863" cy="4267200"/>
          </a:xfrm>
          <a:prstGeom prst="rect">
            <a:avLst/>
          </a:prstGeom>
          <a:noFill/>
          <a:ln w="9525">
            <a:noFill/>
          </a:ln>
        </p:spPr>
      </p:pic>
      <p:pic>
        <p:nvPicPr>
          <p:cNvPr id="71686" name="Picture 7" descr="jury_banquet_3"/>
          <p:cNvPicPr>
            <a:picLocks noChangeAspect="1"/>
          </p:cNvPicPr>
          <p:nvPr/>
        </p:nvPicPr>
        <p:blipFill>
          <a:blip r:embed="rId3"/>
          <a:stretch>
            <a:fillRect/>
          </a:stretch>
        </p:blipFill>
        <p:spPr>
          <a:xfrm>
            <a:off x="4456113" y="2133600"/>
            <a:ext cx="6248400" cy="4343400"/>
          </a:xfrm>
          <a:prstGeom prst="rect">
            <a:avLst/>
          </a:prstGeom>
          <a:noFill/>
          <a:ln w="9525">
            <a:noFill/>
          </a:ln>
        </p:spPr>
      </p:pic>
      <p:sp>
        <p:nvSpPr>
          <p:cNvPr id="8" name="Rectangle 4"/>
          <p:cNvSpPr/>
          <p:nvPr/>
        </p:nvSpPr>
        <p:spPr>
          <a:xfrm>
            <a:off x="26154" y="1"/>
            <a:ext cx="12192000" cy="620688"/>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4.6.1 </a:t>
            </a:r>
            <a:r>
              <a:rPr lang="zh-CN" altLang="en-US" sz="3600" dirty="0">
                <a:solidFill>
                  <a:schemeClr val="bg1"/>
                </a:solidFill>
                <a:latin typeface="Times New Roman" panose="02020603050405020304" pitchFamily="18" charset="0"/>
                <a:ea typeface="黑体" panose="02010609060101010101" pitchFamily="2" charset="-122"/>
              </a:rPr>
              <a:t>模糊逻辑的提出与发展</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55</a:t>
            </a:fld>
            <a:endParaRPr lang="ja-JP" altLang="en-US" dirty="0">
              <a:solidFill>
                <a:srgbClr val="A50021"/>
              </a:solidFill>
              <a:ea typeface="MS PGothic" panose="020B0600070205080204" pitchFamily="34" charset="-128"/>
            </a:endParaRPr>
          </a:p>
        </p:txBody>
      </p:sp>
      <p:sp>
        <p:nvSpPr>
          <p:cNvPr id="72707"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4.6.1 </a:t>
            </a:r>
            <a:r>
              <a:rPr lang="zh-CN" altLang="en-US" sz="3600" dirty="0">
                <a:solidFill>
                  <a:schemeClr val="bg1"/>
                </a:solidFill>
                <a:latin typeface="Times New Roman" panose="02020603050405020304" pitchFamily="18" charset="0"/>
                <a:ea typeface="黑体" panose="02010609060101010101" pitchFamily="2" charset="-122"/>
              </a:rPr>
              <a:t>模糊逻辑的提出与发展</a:t>
            </a:r>
          </a:p>
        </p:txBody>
      </p:sp>
      <p:sp>
        <p:nvSpPr>
          <p:cNvPr id="72708" name="Rectangle 3"/>
          <p:cNvSpPr/>
          <p:nvPr/>
        </p:nvSpPr>
        <p:spPr>
          <a:xfrm>
            <a:off x="620412" y="1138237"/>
            <a:ext cx="2808312" cy="5400675"/>
          </a:xfrm>
          <a:prstGeom prst="rect">
            <a:avLst/>
          </a:prstGeom>
          <a:noFill/>
          <a:ln w="9525">
            <a:noFill/>
          </a:ln>
        </p:spPr>
        <p:txBody>
          <a:bodyPr/>
          <a:lstStyle/>
          <a:p>
            <a:pPr algn="just">
              <a:lnSpc>
                <a:spcPct val="120000"/>
              </a:lnSpc>
              <a:spcBef>
                <a:spcPct val="30000"/>
              </a:spcBef>
              <a:buClr>
                <a:schemeClr val="accent2"/>
              </a:buClr>
              <a:buFont typeface="Wingdings" panose="05000000000000000000" pitchFamily="2" charset="2"/>
              <a:buChar char="o"/>
            </a:pPr>
            <a:r>
              <a:rPr lang="en-US" altLang="zh-CN" sz="2800" dirty="0">
                <a:latin typeface="Times New Roman" panose="02020603050405020304" pitchFamily="18" charset="0"/>
              </a:rPr>
              <a:t>2008</a:t>
            </a:r>
            <a:r>
              <a:rPr lang="zh-CN" altLang="en-US" sz="2800" dirty="0">
                <a:latin typeface="Times New Roman" panose="02020603050405020304" pitchFamily="18" charset="0"/>
              </a:rPr>
              <a:t>年</a:t>
            </a:r>
            <a:r>
              <a:rPr lang="en-US" altLang="zh-CN" sz="2800" dirty="0">
                <a:latin typeface="Times New Roman" panose="02020603050405020304" pitchFamily="18" charset="0"/>
              </a:rPr>
              <a:t>10</a:t>
            </a:r>
            <a:r>
              <a:rPr lang="zh-CN" altLang="en-US" sz="2800" dirty="0">
                <a:latin typeface="Times New Roman" panose="02020603050405020304" pitchFamily="18" charset="0"/>
              </a:rPr>
              <a:t>月，</a:t>
            </a:r>
            <a:r>
              <a:rPr lang="en-US" altLang="zh-CN" sz="2800" dirty="0">
                <a:latin typeface="Times New Roman" panose="02020603050405020304" pitchFamily="18" charset="0"/>
              </a:rPr>
              <a:t>Zadeh</a:t>
            </a:r>
            <a:r>
              <a:rPr lang="zh-CN" altLang="en-US" sz="2800" dirty="0">
                <a:latin typeface="Times New Roman" panose="02020603050405020304" pitchFamily="18" charset="0"/>
              </a:rPr>
              <a:t>在北京现代智能国际会议上做报告。</a:t>
            </a:r>
            <a:endParaRPr lang="zh-CN" altLang="en-US" sz="3000" dirty="0">
              <a:latin typeface="Times New Roman" panose="02020603050405020304" pitchFamily="18" charset="0"/>
            </a:endParaRPr>
          </a:p>
        </p:txBody>
      </p:sp>
      <p:pic>
        <p:nvPicPr>
          <p:cNvPr id="72709" name="Picture 4" descr="DSC01407"/>
          <p:cNvPicPr>
            <a:picLocks noChangeAspect="1"/>
          </p:cNvPicPr>
          <p:nvPr/>
        </p:nvPicPr>
        <p:blipFill>
          <a:blip r:embed="rId2"/>
          <a:stretch>
            <a:fillRect/>
          </a:stretch>
        </p:blipFill>
        <p:spPr>
          <a:xfrm>
            <a:off x="3863752" y="778443"/>
            <a:ext cx="8213556" cy="5943032"/>
          </a:xfrm>
          <a:prstGeom prst="rect">
            <a:avLst/>
          </a:prstGeom>
          <a:noFill/>
          <a:ln w="9525">
            <a:noFill/>
          </a:ln>
        </p:spPr>
      </p:pic>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56</a:t>
            </a:fld>
            <a:endParaRPr lang="ja-JP" altLang="en-US" dirty="0">
              <a:solidFill>
                <a:srgbClr val="A50021"/>
              </a:solidFill>
              <a:ea typeface="MS PGothic" panose="020B0600070205080204" pitchFamily="34" charset="-128"/>
            </a:endParaRPr>
          </a:p>
        </p:txBody>
      </p:sp>
      <p:sp>
        <p:nvSpPr>
          <p:cNvPr id="73731"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4.6.1 </a:t>
            </a:r>
            <a:r>
              <a:rPr lang="zh-CN" altLang="en-US" sz="3600" dirty="0">
                <a:solidFill>
                  <a:schemeClr val="bg1"/>
                </a:solidFill>
                <a:latin typeface="Times New Roman" panose="02020603050405020304" pitchFamily="18" charset="0"/>
                <a:ea typeface="黑体" panose="02010609060101010101" pitchFamily="2" charset="-122"/>
              </a:rPr>
              <a:t>模糊逻辑的提出与发展</a:t>
            </a:r>
          </a:p>
        </p:txBody>
      </p:sp>
      <p:sp>
        <p:nvSpPr>
          <p:cNvPr id="441347" name="Rectangle 3"/>
          <p:cNvSpPr/>
          <p:nvPr/>
        </p:nvSpPr>
        <p:spPr>
          <a:xfrm>
            <a:off x="623392" y="1052514"/>
            <a:ext cx="11161239" cy="5400675"/>
          </a:xfrm>
          <a:prstGeom prst="rect">
            <a:avLst/>
          </a:prstGeom>
          <a:noFill/>
          <a:ln w="9525">
            <a:noFill/>
          </a:ln>
        </p:spPr>
        <p:txBody>
          <a:bodyPr/>
          <a:lstStyle/>
          <a:p>
            <a:pPr algn="just">
              <a:lnSpc>
                <a:spcPct val="150000"/>
              </a:lnSpc>
              <a:spcBef>
                <a:spcPct val="30000"/>
              </a:spcBef>
              <a:buClr>
                <a:schemeClr val="accent2"/>
              </a:buClr>
              <a:buFont typeface="Wingdings" panose="05000000000000000000" pitchFamily="2" charset="2"/>
              <a:buChar char="o"/>
            </a:pPr>
            <a:r>
              <a:rPr lang="en-US" altLang="zh-CN" sz="2800" dirty="0">
                <a:latin typeface="Times New Roman" panose="02020603050405020304" pitchFamily="18" charset="0"/>
              </a:rPr>
              <a:t> </a:t>
            </a:r>
            <a:r>
              <a:rPr lang="zh-CN" altLang="en-US" sz="2800" dirty="0">
                <a:latin typeface="Times New Roman" panose="02020603050405020304" pitchFamily="18" charset="0"/>
              </a:rPr>
              <a:t>从</a:t>
            </a:r>
            <a:r>
              <a:rPr lang="en-US" altLang="zh-CN" sz="2800" dirty="0">
                <a:latin typeface="Times New Roman" panose="02020603050405020304" pitchFamily="18" charset="0"/>
              </a:rPr>
              <a:t>1965</a:t>
            </a:r>
            <a:r>
              <a:rPr lang="zh-CN" altLang="en-US" sz="2800" dirty="0">
                <a:latin typeface="Times New Roman" panose="02020603050405020304" pitchFamily="18" charset="0"/>
              </a:rPr>
              <a:t>年到</a:t>
            </a:r>
            <a:r>
              <a:rPr lang="en-US" altLang="zh-CN" sz="2800" dirty="0">
                <a:latin typeface="Times New Roman" panose="02020603050405020304" pitchFamily="18" charset="0"/>
              </a:rPr>
              <a:t>20</a:t>
            </a:r>
            <a:r>
              <a:rPr lang="zh-CN" altLang="en-US" sz="2800" dirty="0">
                <a:latin typeface="Times New Roman" panose="02020603050405020304" pitchFamily="18" charset="0"/>
              </a:rPr>
              <a:t>世纪</a:t>
            </a:r>
            <a:r>
              <a:rPr lang="en-US" altLang="zh-CN" sz="2800" dirty="0">
                <a:latin typeface="Times New Roman" panose="02020603050405020304" pitchFamily="18" charset="0"/>
              </a:rPr>
              <a:t>80</a:t>
            </a:r>
            <a:r>
              <a:rPr lang="zh-CN" altLang="en-US" sz="2800" dirty="0">
                <a:latin typeface="Times New Roman" panose="02020603050405020304" pitchFamily="18" charset="0"/>
              </a:rPr>
              <a:t>年代，在美国、欧洲、中国和日本，只有少数科学家研究模糊理论。</a:t>
            </a:r>
          </a:p>
          <a:p>
            <a:pPr algn="just">
              <a:lnSpc>
                <a:spcPct val="150000"/>
              </a:lnSpc>
              <a:spcBef>
                <a:spcPct val="30000"/>
              </a:spcBef>
              <a:buClr>
                <a:schemeClr val="accent2"/>
              </a:buClr>
              <a:buFont typeface="Wingdings" panose="05000000000000000000" pitchFamily="2" charset="2"/>
              <a:buChar char="o"/>
            </a:pPr>
            <a:r>
              <a:rPr lang="zh-CN" altLang="en-US" sz="2800" dirty="0">
                <a:latin typeface="Times New Roman" panose="02020603050405020304" pitchFamily="18" charset="0"/>
              </a:rPr>
              <a:t> </a:t>
            </a:r>
            <a:r>
              <a:rPr lang="en-US" altLang="zh-CN" sz="2800" dirty="0">
                <a:latin typeface="Times New Roman" panose="02020603050405020304" pitchFamily="18" charset="0"/>
              </a:rPr>
              <a:t>1974</a:t>
            </a:r>
            <a:r>
              <a:rPr lang="zh-CN" altLang="en-US" sz="2800" dirty="0">
                <a:latin typeface="Times New Roman" panose="02020603050405020304" pitchFamily="18" charset="0"/>
              </a:rPr>
              <a:t>年，英国</a:t>
            </a:r>
            <a:r>
              <a:rPr lang="en-US" altLang="zh-CN" sz="2800" dirty="0">
                <a:latin typeface="Times New Roman" panose="02020603050405020304" pitchFamily="18" charset="0"/>
              </a:rPr>
              <a:t>Mamdani</a:t>
            </a:r>
            <a:r>
              <a:rPr lang="zh-CN" altLang="en-US" sz="2800" dirty="0">
                <a:latin typeface="Times New Roman" panose="02020603050405020304" pitchFamily="18" charset="0"/>
              </a:rPr>
              <a:t>首次将模糊理论应用于热电厂的蒸汽机控制。</a:t>
            </a:r>
          </a:p>
          <a:p>
            <a:pPr algn="just">
              <a:lnSpc>
                <a:spcPct val="150000"/>
              </a:lnSpc>
              <a:spcBef>
                <a:spcPct val="30000"/>
              </a:spcBef>
              <a:buClr>
                <a:schemeClr val="accent2"/>
              </a:buClr>
              <a:buFont typeface="Wingdings" panose="05000000000000000000" pitchFamily="2" charset="2"/>
              <a:buChar char="o"/>
            </a:pPr>
            <a:r>
              <a:rPr lang="zh-CN" altLang="en-US" sz="2800" dirty="0">
                <a:latin typeface="Times New Roman" panose="02020603050405020304" pitchFamily="18" charset="0"/>
              </a:rPr>
              <a:t> </a:t>
            </a:r>
            <a:r>
              <a:rPr lang="en-US" altLang="zh-CN" sz="2800" dirty="0">
                <a:latin typeface="Times New Roman" panose="02020603050405020304" pitchFamily="18" charset="0"/>
              </a:rPr>
              <a:t>1976</a:t>
            </a:r>
            <a:r>
              <a:rPr lang="zh-CN" altLang="en-US" sz="2800" dirty="0">
                <a:latin typeface="Times New Roman" panose="02020603050405020304" pitchFamily="18" charset="0"/>
              </a:rPr>
              <a:t>年，</a:t>
            </a:r>
            <a:r>
              <a:rPr lang="en-US" altLang="zh-CN" sz="2800" dirty="0">
                <a:latin typeface="Times New Roman" panose="02020603050405020304" pitchFamily="18" charset="0"/>
              </a:rPr>
              <a:t>Mamdani</a:t>
            </a:r>
            <a:r>
              <a:rPr lang="zh-CN" altLang="en-US" sz="2800" dirty="0">
                <a:latin typeface="Times New Roman" panose="02020603050405020304" pitchFamily="18" charset="0"/>
              </a:rPr>
              <a:t>又将模糊理论应用于水泥旋转炉的控制。</a:t>
            </a:r>
            <a:r>
              <a:rPr lang="zh-CN" altLang="en-US" sz="2800" dirty="0">
                <a:latin typeface="宋体" panose="02010600030101010101" pitchFamily="2" charset="-122"/>
              </a:rPr>
              <a:t> </a:t>
            </a:r>
            <a:r>
              <a:rPr lang="zh-CN" altLang="en-US" sz="2800" dirty="0">
                <a:latin typeface="Times New Roman" panose="02020603050405020304" pitchFamily="18" charset="0"/>
              </a:rPr>
              <a:t> </a:t>
            </a:r>
          </a:p>
          <a:p>
            <a:pPr algn="just">
              <a:lnSpc>
                <a:spcPct val="120000"/>
              </a:lnSpc>
              <a:spcBef>
                <a:spcPct val="30000"/>
              </a:spcBef>
              <a:buClr>
                <a:schemeClr val="accent2"/>
              </a:buClr>
              <a:buFont typeface="Wingdings" panose="05000000000000000000" pitchFamily="2" charset="2"/>
              <a:buChar char="o"/>
            </a:pPr>
            <a:endParaRPr lang="en-US" altLang="zh-CN" sz="3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pRg st="1" end="1"/>
                                            </p:txEl>
                                          </p:spTgt>
                                        </p:tgtEl>
                                        <p:attrNameLst>
                                          <p:attrName>style.visibility</p:attrName>
                                        </p:attrNameLst>
                                      </p:cBhvr>
                                      <p:to>
                                        <p:strVal val="visible"/>
                                      </p:to>
                                    </p:set>
                                    <p:anim calcmode="lin" valueType="num">
                                      <p:cBhvr additive="base">
                                        <p:cTn id="13"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pRg st="2" end="2"/>
                                            </p:txEl>
                                          </p:spTgt>
                                        </p:tgtEl>
                                        <p:attrNameLst>
                                          <p:attrName>style.visibility</p:attrName>
                                        </p:attrNameLst>
                                      </p:cBhvr>
                                      <p:to>
                                        <p:strVal val="visible"/>
                                      </p:to>
                                    </p:set>
                                    <p:anim calcmode="lin" valueType="num">
                                      <p:cBhvr additive="base">
                                        <p:cTn id="19" dur="500" fill="hold"/>
                                        <p:tgtEl>
                                          <p:spTgt spid="441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13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p:cNvSpPr>
          <p:nvPr>
            <p:ph idx="1"/>
          </p:nvPr>
        </p:nvSpPr>
        <p:spPr>
          <a:xfrm>
            <a:off x="623392" y="1268760"/>
            <a:ext cx="11017224" cy="4351338"/>
          </a:xfrm>
          <a:ln/>
        </p:spPr>
        <p:txBody>
          <a:bodyPr vert="horz" wrap="square" lIns="91440" tIns="45720" rIns="91440" bIns="45720" anchor="t"/>
          <a:lstStyle/>
          <a:p>
            <a:pPr eaLnBrk="1" hangingPunct="1">
              <a:lnSpc>
                <a:spcPct val="150000"/>
              </a:lnSpc>
            </a:pPr>
            <a:r>
              <a:rPr lang="en-US" altLang="zh-CN" sz="2800" dirty="0">
                <a:latin typeface="Times New Roman" panose="02020603050405020304" pitchFamily="18" charset="0"/>
                <a:cs typeface="Times New Roman" panose="02020603050405020304" pitchFamily="18" charset="0"/>
              </a:rPr>
              <a:t>1983</a:t>
            </a:r>
            <a:r>
              <a:rPr lang="zh-CN" altLang="en-US" sz="2800" dirty="0">
                <a:latin typeface="Times New Roman" panose="02020603050405020304" pitchFamily="18" charset="0"/>
              </a:rPr>
              <a:t>年日本</a:t>
            </a:r>
            <a:r>
              <a:rPr lang="en-US" altLang="zh-CN" sz="2800" dirty="0">
                <a:latin typeface="Times New Roman" panose="02020603050405020304" pitchFamily="18" charset="0"/>
                <a:cs typeface="Times New Roman" panose="02020603050405020304" pitchFamily="18" charset="0"/>
              </a:rPr>
              <a:t>Fuji Electric</a:t>
            </a:r>
            <a:r>
              <a:rPr lang="zh-CN" altLang="en-US" sz="2800" dirty="0">
                <a:latin typeface="Times New Roman" panose="02020603050405020304" pitchFamily="18" charset="0"/>
              </a:rPr>
              <a:t>公司实现了饮水处理装置的模糊控制。</a:t>
            </a:r>
          </a:p>
          <a:p>
            <a:pPr eaLnBrk="1" hangingPunct="1">
              <a:lnSpc>
                <a:spcPct val="150000"/>
              </a:lnSpc>
            </a:pPr>
            <a:r>
              <a:rPr lang="en-US" altLang="zh-CN" sz="2800" dirty="0">
                <a:latin typeface="Times New Roman" panose="02020603050405020304" pitchFamily="18" charset="0"/>
                <a:cs typeface="Times New Roman" panose="02020603050405020304" pitchFamily="18" charset="0"/>
              </a:rPr>
              <a:t>1987</a:t>
            </a:r>
            <a:r>
              <a:rPr lang="zh-CN" altLang="en-US" sz="2800" dirty="0">
                <a:latin typeface="Times New Roman" panose="02020603050405020304" pitchFamily="18" charset="0"/>
              </a:rPr>
              <a:t>年日本</a:t>
            </a:r>
            <a:r>
              <a:rPr lang="en-US" altLang="zh-CN" sz="2800" dirty="0">
                <a:latin typeface="Times New Roman" panose="02020603050405020304" pitchFamily="18" charset="0"/>
                <a:cs typeface="Times New Roman" panose="02020603050405020304" pitchFamily="18" charset="0"/>
              </a:rPr>
              <a:t>Hitachi</a:t>
            </a:r>
            <a:r>
              <a:rPr lang="zh-CN" altLang="en-US" sz="2800" dirty="0">
                <a:latin typeface="Times New Roman" panose="02020603050405020304" pitchFamily="18" charset="0"/>
              </a:rPr>
              <a:t>公司研制出地铁的模糊控制系统。</a:t>
            </a:r>
          </a:p>
          <a:p>
            <a:pPr eaLnBrk="1" hangingPunct="1">
              <a:lnSpc>
                <a:spcPct val="150000"/>
              </a:lnSpc>
            </a:pPr>
            <a:r>
              <a:rPr lang="en-US" altLang="zh-CN" sz="2800" dirty="0">
                <a:latin typeface="Times New Roman" panose="02020603050405020304" pitchFamily="18" charset="0"/>
              </a:rPr>
              <a:t>1987</a:t>
            </a:r>
            <a:r>
              <a:rPr lang="zh-CN" altLang="en-US" sz="2800" dirty="0">
                <a:latin typeface="Times New Roman" panose="02020603050405020304" pitchFamily="18" charset="0"/>
              </a:rPr>
              <a:t>年－</a:t>
            </a:r>
            <a:r>
              <a:rPr lang="en-US" altLang="zh-CN" sz="2800" dirty="0">
                <a:latin typeface="Times New Roman" panose="02020603050405020304" pitchFamily="18" charset="0"/>
              </a:rPr>
              <a:t>1990</a:t>
            </a:r>
            <a:r>
              <a:rPr lang="zh-CN" altLang="en-US" sz="2800" dirty="0">
                <a:latin typeface="Times New Roman" panose="02020603050405020304" pitchFamily="18" charset="0"/>
              </a:rPr>
              <a:t>年在日本申报的模糊产品专利就达</a:t>
            </a:r>
            <a:r>
              <a:rPr lang="en-US" altLang="zh-CN" sz="2800" dirty="0">
                <a:latin typeface="Times New Roman" panose="02020603050405020304" pitchFamily="18" charset="0"/>
              </a:rPr>
              <a:t>319</a:t>
            </a:r>
            <a:r>
              <a:rPr lang="zh-CN" altLang="en-US" sz="2800" dirty="0">
                <a:latin typeface="Times New Roman" panose="02020603050405020304" pitchFamily="18" charset="0"/>
              </a:rPr>
              <a:t>种。</a:t>
            </a:r>
          </a:p>
          <a:p>
            <a:pPr eaLnBrk="1" hangingPunct="1">
              <a:lnSpc>
                <a:spcPct val="150000"/>
              </a:lnSpc>
            </a:pPr>
            <a:r>
              <a:rPr lang="zh-CN" altLang="en-US" sz="2800" dirty="0">
                <a:latin typeface="Times New Roman" panose="02020603050405020304" pitchFamily="18" charset="0"/>
              </a:rPr>
              <a:t>目前，各种模糊产品充满日本、西欧和美国市场，如模糊洗衣机、模糊吸尘器、模糊电冰箱和模糊摄像机等。</a:t>
            </a:r>
            <a:r>
              <a:rPr lang="zh-CN" altLang="en-US" dirty="0">
                <a:latin typeface="宋体" panose="02010600030101010101" pitchFamily="2" charset="-122"/>
              </a:rPr>
              <a:t>  </a:t>
            </a:r>
            <a:r>
              <a:rPr lang="zh-CN" altLang="en-US" dirty="0"/>
              <a:t> </a:t>
            </a:r>
          </a:p>
        </p:txBody>
      </p:sp>
      <p:sp>
        <p:nvSpPr>
          <p:cNvPr id="747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57</a:t>
            </a:fld>
            <a:endParaRPr lang="ja-JP" altLang="en-US" dirty="0">
              <a:solidFill>
                <a:srgbClr val="A50021"/>
              </a:solidFill>
              <a:ea typeface="MS PGothic" panose="020B0600070205080204" pitchFamily="34" charset="-128"/>
            </a:endParaRPr>
          </a:p>
        </p:txBody>
      </p:sp>
      <p:sp>
        <p:nvSpPr>
          <p:cNvPr id="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4.6.1 </a:t>
            </a:r>
            <a:r>
              <a:rPr lang="zh-CN" altLang="en-US" sz="3600" dirty="0">
                <a:solidFill>
                  <a:schemeClr val="bg1"/>
                </a:solidFill>
                <a:latin typeface="Times New Roman" panose="02020603050405020304" pitchFamily="18" charset="0"/>
                <a:ea typeface="黑体" panose="02010609060101010101" pitchFamily="2" charset="-122"/>
              </a:rPr>
              <a:t>模糊逻辑的提出与发展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pRg st="1" end="1"/>
                                            </p:txEl>
                                          </p:spTgt>
                                        </p:tgtEl>
                                        <p:attrNameLst>
                                          <p:attrName>style.visibility</p:attrName>
                                        </p:attrNameLst>
                                      </p:cBhvr>
                                      <p:to>
                                        <p:strVal val="visible"/>
                                      </p:to>
                                    </p:set>
                                    <p:anim calcmode="lin" valueType="num">
                                      <p:cBhvr additive="base">
                                        <p:cTn id="13" dur="500" fill="hold"/>
                                        <p:tgtEl>
                                          <p:spTgt spid="366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6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pRg st="2" end="2"/>
                                            </p:txEl>
                                          </p:spTgt>
                                        </p:tgtEl>
                                        <p:attrNameLst>
                                          <p:attrName>style.visibility</p:attrName>
                                        </p:attrNameLst>
                                      </p:cBhvr>
                                      <p:to>
                                        <p:strVal val="visible"/>
                                      </p:to>
                                    </p:set>
                                    <p:anim calcmode="lin" valueType="num">
                                      <p:cBhvr additive="base">
                                        <p:cTn id="19" dur="500" fill="hold"/>
                                        <p:tgtEl>
                                          <p:spTgt spid="366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6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6595">
                                            <p:txEl>
                                              <p:pRg st="3" end="3"/>
                                            </p:txEl>
                                          </p:spTgt>
                                        </p:tgtEl>
                                        <p:attrNameLst>
                                          <p:attrName>style.visibility</p:attrName>
                                        </p:attrNameLst>
                                      </p:cBhvr>
                                      <p:to>
                                        <p:strVal val="visible"/>
                                      </p:to>
                                    </p:set>
                                    <p:anim calcmode="lin" valueType="num">
                                      <p:cBhvr additive="base">
                                        <p:cTn id="25" dur="500" fill="hold"/>
                                        <p:tgtEl>
                                          <p:spTgt spid="366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6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p:cNvSpPr>
          <p:nvPr>
            <p:ph idx="1"/>
          </p:nvPr>
        </p:nvSpPr>
        <p:spPr>
          <a:xfrm>
            <a:off x="839416" y="1600200"/>
            <a:ext cx="10657184" cy="4421088"/>
          </a:xfrm>
          <a:solidFill>
            <a:srgbClr val="FFFFFF">
              <a:alpha val="100000"/>
            </a:srgbClr>
          </a:solidFill>
          <a:ln>
            <a:solidFill>
              <a:srgbClr val="808080">
                <a:alpha val="100000"/>
              </a:srgbClr>
            </a:solidFill>
            <a:miter/>
          </a:ln>
        </p:spPr>
        <p:txBody>
          <a:bodyPr vert="horz" wrap="square" lIns="91440" tIns="45720" rIns="91440" bIns="45720" anchor="t"/>
          <a:lstStyle/>
          <a:p>
            <a:pPr marL="0" indent="0">
              <a:lnSpc>
                <a:spcPct val="125000"/>
              </a:lnSpc>
              <a:spcBef>
                <a:spcPct val="40000"/>
              </a:spcBef>
              <a:buFont typeface="Wingdings" panose="05000000000000000000" pitchFamily="2" charset="2"/>
              <a:buChar char="§"/>
            </a:pPr>
            <a:r>
              <a:rPr lang="en-US" altLang="zh-CN" sz="2400" dirty="0">
                <a:solidFill>
                  <a:schemeClr val="accent2"/>
                </a:solidFill>
                <a:latin typeface="Times New Roman" panose="02020603050405020304" pitchFamily="18" charset="0"/>
              </a:rPr>
              <a:t> </a:t>
            </a:r>
            <a:r>
              <a:rPr lang="zh-CN" altLang="en-US" sz="2400" dirty="0">
                <a:solidFill>
                  <a:schemeClr val="accent2"/>
                </a:solidFill>
                <a:latin typeface="Times New Roman" panose="02020603050405020304" pitchFamily="18" charset="0"/>
              </a:rPr>
              <a:t>论域</a:t>
            </a:r>
            <a:r>
              <a:rPr lang="zh-CN" altLang="en-US" sz="2400" dirty="0">
                <a:latin typeface="Times New Roman" panose="02020603050405020304" pitchFamily="18" charset="0"/>
              </a:rPr>
              <a:t>：所讨论的全体对象，用 </a:t>
            </a:r>
            <a:r>
              <a:rPr lang="en-US" altLang="zh-CN" sz="2400" i="1" dirty="0">
                <a:latin typeface="Times New Roman" panose="02020603050405020304" pitchFamily="18" charset="0"/>
              </a:rPr>
              <a:t>U </a:t>
            </a:r>
            <a:r>
              <a:rPr lang="zh-CN" altLang="en-US" sz="2400" dirty="0">
                <a:latin typeface="Times New Roman" panose="02020603050405020304" pitchFamily="18" charset="0"/>
              </a:rPr>
              <a:t>等表示。</a:t>
            </a:r>
          </a:p>
          <a:p>
            <a:pPr marL="0" indent="0">
              <a:lnSpc>
                <a:spcPct val="125000"/>
              </a:lnSpc>
              <a:spcBef>
                <a:spcPct val="40000"/>
              </a:spcBef>
              <a:buFont typeface="Wingdings" panose="05000000000000000000" pitchFamily="2" charset="2"/>
              <a:buChar char="§"/>
            </a:pPr>
            <a:r>
              <a:rPr lang="zh-CN" altLang="en-US" sz="2400" dirty="0">
                <a:solidFill>
                  <a:schemeClr val="accent2"/>
                </a:solidFill>
                <a:latin typeface="Times New Roman" panose="02020603050405020304" pitchFamily="18" charset="0"/>
              </a:rPr>
              <a:t> 元素</a:t>
            </a:r>
            <a:r>
              <a:rPr lang="zh-CN" altLang="en-US" sz="2400" dirty="0">
                <a:latin typeface="Times New Roman" panose="02020603050405020304" pitchFamily="18" charset="0"/>
              </a:rPr>
              <a:t>：论域中的每个对象，常用</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c</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表示。</a:t>
            </a:r>
          </a:p>
          <a:p>
            <a:pPr marL="0" indent="0">
              <a:lnSpc>
                <a:spcPct val="125000"/>
              </a:lnSpc>
              <a:spcBef>
                <a:spcPct val="40000"/>
              </a:spcBef>
              <a:buFont typeface="Wingdings" panose="05000000000000000000" pitchFamily="2" charset="2"/>
              <a:buChar char="§"/>
            </a:pPr>
            <a:r>
              <a:rPr lang="zh-CN" altLang="en-US" sz="2400" dirty="0">
                <a:solidFill>
                  <a:schemeClr val="accent2"/>
                </a:solidFill>
                <a:latin typeface="Times New Roman" panose="02020603050405020304" pitchFamily="18" charset="0"/>
              </a:rPr>
              <a:t> 集合</a:t>
            </a:r>
            <a:r>
              <a:rPr lang="zh-CN" altLang="en-US" sz="2400" dirty="0">
                <a:latin typeface="Times New Roman" panose="02020603050405020304" pitchFamily="18" charset="0"/>
              </a:rPr>
              <a:t>：论域中具有某种相同属性的确定的、可以彼此区别的元素的全体，常用</a:t>
            </a: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zh-CN" altLang="en-US" sz="2400" dirty="0">
                <a:latin typeface="Times New Roman" panose="02020603050405020304" pitchFamily="18" charset="0"/>
              </a:rPr>
              <a:t>等表示。</a:t>
            </a:r>
          </a:p>
          <a:p>
            <a:pPr marL="0" indent="0">
              <a:lnSpc>
                <a:spcPct val="125000"/>
              </a:lnSpc>
              <a:spcBef>
                <a:spcPct val="40000"/>
              </a:spcBef>
              <a:buFont typeface="Wingdings" panose="05000000000000000000" pitchFamily="2" charset="2"/>
              <a:buChar char="§"/>
            </a:pPr>
            <a:r>
              <a:rPr lang="zh-CN" altLang="en-US" sz="2400" dirty="0">
                <a:latin typeface="宋体" panose="02010600030101010101" pitchFamily="2" charset="-122"/>
              </a:rPr>
              <a:t> 元素</a:t>
            </a:r>
            <a:r>
              <a:rPr lang="en-US" altLang="zh-CN" sz="2400" i="1" dirty="0">
                <a:latin typeface="Times New Roman" panose="02020603050405020304" pitchFamily="18" charset="0"/>
              </a:rPr>
              <a:t>a</a:t>
            </a:r>
            <a:r>
              <a:rPr lang="zh-CN" altLang="en-US" sz="2400" dirty="0">
                <a:latin typeface="宋体" panose="02010600030101010101" pitchFamily="2" charset="-122"/>
              </a:rPr>
              <a:t>和集合</a:t>
            </a:r>
            <a:r>
              <a:rPr lang="en-US" altLang="zh-CN" sz="2400" i="1" dirty="0">
                <a:latin typeface="Times New Roman" panose="02020603050405020304" pitchFamily="18" charset="0"/>
              </a:rPr>
              <a:t>A</a:t>
            </a:r>
            <a:r>
              <a:rPr lang="zh-CN" altLang="en-US" sz="2400" dirty="0">
                <a:latin typeface="宋体" panose="02010600030101010101" pitchFamily="2" charset="-122"/>
              </a:rPr>
              <a:t>的关系：</a:t>
            </a:r>
            <a:r>
              <a:rPr lang="en-US" altLang="zh-CN" sz="2400" i="1" dirty="0">
                <a:latin typeface="Times New Roman" panose="02020603050405020304" pitchFamily="18" charset="0"/>
              </a:rPr>
              <a:t>a</a:t>
            </a:r>
            <a:r>
              <a:rPr lang="zh-CN" altLang="en-US" sz="2400" dirty="0">
                <a:latin typeface="宋体" panose="02010600030101010101" pitchFamily="2" charset="-122"/>
              </a:rPr>
              <a:t>属于</a:t>
            </a:r>
            <a:r>
              <a:rPr lang="en-US" altLang="zh-CN" sz="2400" i="1" dirty="0">
                <a:latin typeface="Times New Roman" panose="02020603050405020304" pitchFamily="18" charset="0"/>
              </a:rPr>
              <a:t>A</a:t>
            </a:r>
            <a:r>
              <a:rPr lang="zh-CN" altLang="en-US" sz="2400" dirty="0">
                <a:latin typeface="宋体" panose="02010600030101010101" pitchFamily="2" charset="-122"/>
              </a:rPr>
              <a:t>或</a:t>
            </a:r>
            <a:r>
              <a:rPr lang="en-US" altLang="zh-CN" sz="2400" i="1" dirty="0">
                <a:latin typeface="Times New Roman" panose="02020603050405020304" pitchFamily="18" charset="0"/>
              </a:rPr>
              <a:t>a</a:t>
            </a:r>
            <a:r>
              <a:rPr lang="zh-CN" altLang="en-US" sz="2400" dirty="0">
                <a:latin typeface="宋体" panose="02010600030101010101" pitchFamily="2" charset="-122"/>
              </a:rPr>
              <a:t>不属于</a:t>
            </a:r>
            <a:r>
              <a:rPr lang="en-US" altLang="zh-CN" sz="2400" i="1" dirty="0">
                <a:latin typeface="Times New Roman" panose="02020603050405020304" pitchFamily="18" charset="0"/>
              </a:rPr>
              <a:t>A</a:t>
            </a:r>
            <a:r>
              <a:rPr lang="zh-CN" altLang="en-US" sz="2400" dirty="0">
                <a:latin typeface="宋体" panose="02010600030101010101" pitchFamily="2" charset="-122"/>
              </a:rPr>
              <a:t>，即只有两个真值</a:t>
            </a:r>
            <a:r>
              <a:rPr lang="zh-CN" altLang="en-US" sz="2400" dirty="0">
                <a:latin typeface="Times New Roman" panose="02020603050405020304" pitchFamily="18" charset="0"/>
              </a:rPr>
              <a:t>“</a:t>
            </a:r>
            <a:r>
              <a:rPr lang="zh-CN" altLang="en-US" sz="2400" dirty="0">
                <a:latin typeface="宋体" panose="02010600030101010101" pitchFamily="2" charset="-122"/>
              </a:rPr>
              <a:t>真</a:t>
            </a:r>
            <a:r>
              <a:rPr lang="zh-CN" altLang="en-US" sz="2400" dirty="0">
                <a:latin typeface="Times New Roman" panose="02020603050405020304" pitchFamily="18" charset="0"/>
              </a:rPr>
              <a:t>”</a:t>
            </a:r>
            <a:r>
              <a:rPr lang="zh-CN" altLang="en-US" sz="2400" dirty="0">
                <a:latin typeface="宋体" panose="02010600030101010101" pitchFamily="2" charset="-122"/>
              </a:rPr>
              <a:t>和</a:t>
            </a:r>
            <a:r>
              <a:rPr lang="zh-CN" altLang="en-US" sz="2400" dirty="0">
                <a:latin typeface="Times New Roman" panose="02020603050405020304" pitchFamily="18" charset="0"/>
              </a:rPr>
              <a:t>“</a:t>
            </a:r>
            <a:r>
              <a:rPr lang="zh-CN" altLang="en-US" sz="2400" dirty="0">
                <a:latin typeface="宋体" panose="02010600030101010101" pitchFamily="2" charset="-122"/>
              </a:rPr>
              <a:t>假</a:t>
            </a:r>
            <a:r>
              <a:rPr lang="zh-CN" altLang="en-US" sz="2400" dirty="0">
                <a:latin typeface="Times New Roman" panose="02020603050405020304" pitchFamily="18" charset="0"/>
              </a:rPr>
              <a:t>”</a:t>
            </a:r>
            <a:r>
              <a:rPr lang="zh-CN" altLang="en-US" sz="2400" dirty="0">
                <a:latin typeface="宋体" panose="02010600030101010101" pitchFamily="2" charset="-122"/>
              </a:rPr>
              <a:t>。</a:t>
            </a:r>
          </a:p>
          <a:p>
            <a:pPr marL="0" indent="0">
              <a:lnSpc>
                <a:spcPct val="125000"/>
              </a:lnSpc>
              <a:spcBef>
                <a:spcPct val="40000"/>
              </a:spcBef>
              <a:buFont typeface="Wingdings" panose="05000000000000000000" pitchFamily="2" charset="2"/>
              <a:buChar char="§"/>
            </a:pPr>
            <a:r>
              <a:rPr lang="zh-CN" altLang="en-US" sz="2400" dirty="0">
                <a:latin typeface="Times New Roman" panose="02020603050405020304" pitchFamily="18" charset="0"/>
              </a:rPr>
              <a:t> 模糊逻辑给集合中每一个元素赋予一个介于</a:t>
            </a:r>
            <a:r>
              <a:rPr lang="en-US" altLang="zh-CN" sz="2400" dirty="0">
                <a:latin typeface="Times New Roman" panose="02020603050405020304" pitchFamily="18" charset="0"/>
              </a:rPr>
              <a:t>0</a:t>
            </a:r>
            <a:r>
              <a:rPr lang="zh-CN" altLang="en-US" sz="2400" dirty="0">
                <a:latin typeface="Times New Roman" panose="02020603050405020304" pitchFamily="18" charset="0"/>
              </a:rPr>
              <a:t>和</a:t>
            </a:r>
            <a:r>
              <a:rPr lang="en-US" altLang="zh-CN" sz="2400" dirty="0">
                <a:latin typeface="Times New Roman" panose="02020603050405020304" pitchFamily="18" charset="0"/>
              </a:rPr>
              <a:t>1</a:t>
            </a:r>
            <a:r>
              <a:rPr lang="zh-CN" altLang="en-US" sz="2400" dirty="0">
                <a:latin typeface="Times New Roman" panose="02020603050405020304" pitchFamily="18" charset="0"/>
              </a:rPr>
              <a:t>之间的实数，描述其属于一个集合的强度，该实数称为元素属于一个集合的</a:t>
            </a:r>
            <a:r>
              <a:rPr lang="zh-CN" altLang="en-US" sz="2400" dirty="0">
                <a:solidFill>
                  <a:schemeClr val="accent2"/>
                </a:solidFill>
                <a:latin typeface="Times New Roman" panose="02020603050405020304" pitchFamily="18" charset="0"/>
              </a:rPr>
              <a:t>隶属度</a:t>
            </a:r>
            <a:r>
              <a:rPr lang="zh-CN" altLang="en-US" sz="2400" dirty="0">
                <a:latin typeface="Times New Roman" panose="02020603050405020304" pitchFamily="18" charset="0"/>
              </a:rPr>
              <a:t>。集合中所有元素的隶属度全体构成集合的</a:t>
            </a:r>
            <a:r>
              <a:rPr lang="zh-CN" altLang="en-US" sz="2400" dirty="0">
                <a:solidFill>
                  <a:schemeClr val="accent2"/>
                </a:solidFill>
                <a:latin typeface="Times New Roman" panose="02020603050405020304" pitchFamily="18" charset="0"/>
              </a:rPr>
              <a:t>隶属函数</a:t>
            </a:r>
            <a:r>
              <a:rPr lang="zh-CN" altLang="en-US" sz="2400" dirty="0">
                <a:latin typeface="Times New Roman" panose="02020603050405020304" pitchFamily="18" charset="0"/>
              </a:rPr>
              <a:t>。</a:t>
            </a:r>
            <a:r>
              <a:rPr lang="zh-CN" altLang="en-US" sz="2200" dirty="0">
                <a:latin typeface="Times New Roman" panose="02020603050405020304" pitchFamily="18" charset="0"/>
              </a:rPr>
              <a:t> </a:t>
            </a:r>
          </a:p>
        </p:txBody>
      </p:sp>
      <p:sp>
        <p:nvSpPr>
          <p:cNvPr id="757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58</a:t>
            </a:fld>
            <a:endParaRPr lang="ja-JP" altLang="en-US" dirty="0">
              <a:solidFill>
                <a:srgbClr val="A50021"/>
              </a:solidFill>
              <a:ea typeface="MS PGothic" panose="020B0600070205080204" pitchFamily="34" charset="-128"/>
            </a:endParaRPr>
          </a:p>
        </p:txBody>
      </p:sp>
      <p:sp>
        <p:nvSpPr>
          <p:cNvPr id="75781" name="Rectangle 5"/>
          <p:cNvSpPr/>
          <p:nvPr/>
        </p:nvSpPr>
        <p:spPr>
          <a:xfrm>
            <a:off x="839416" y="1000125"/>
            <a:ext cx="3128963" cy="476250"/>
          </a:xfrm>
          <a:prstGeom prst="rect">
            <a:avLst/>
          </a:prstGeom>
          <a:noFill/>
          <a:ln w="9525">
            <a:noFill/>
          </a:ln>
        </p:spPr>
        <p:txBody>
          <a:bodyPr wrap="none">
            <a:spAutoFit/>
          </a:bodyPr>
          <a:lstStyle/>
          <a:p>
            <a:pPr>
              <a:lnSpc>
                <a:spcPct val="9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定义</a:t>
            </a:r>
          </a:p>
        </p:txBody>
      </p:sp>
      <p:sp>
        <p:nvSpPr>
          <p:cNvPr id="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dissolve">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dissolve">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dissolve">
                                      <p:cBhvr>
                                        <p:cTn id="17" dur="500"/>
                                        <p:tgtEl>
                                          <p:spTgt spid="19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Effect transition="in" filter="dissolve">
                                      <p:cBhvr>
                                        <p:cTn id="22" dur="500"/>
                                        <p:tgtEl>
                                          <p:spTgt spid="194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Effect transition="in" filter="dissolve">
                                      <p:cBhvr>
                                        <p:cTn id="27" dur="500"/>
                                        <p:tgtEl>
                                          <p:spTgt spid="194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idx="1"/>
          </p:nvPr>
        </p:nvSpPr>
        <p:spPr>
          <a:xfrm>
            <a:off x="1825625" y="1752600"/>
            <a:ext cx="8540750" cy="4648200"/>
          </a:xfrm>
          <a:solidFill>
            <a:srgbClr val="FFFFFF">
              <a:alpha val="100000"/>
            </a:srgbClr>
          </a:solidFill>
          <a:ln>
            <a:solidFill>
              <a:srgbClr val="808080">
                <a:alpha val="100000"/>
              </a:srgbClr>
            </a:solidFill>
            <a:miter/>
          </a:ln>
        </p:spPr>
        <p:txBody>
          <a:bodyPr vert="horz" wrap="square" lIns="91440" tIns="45720" rIns="91440" bIns="45720" anchor="t"/>
          <a:lstStyle/>
          <a:p>
            <a:pPr eaLnBrk="1" hangingPunct="1">
              <a:spcBef>
                <a:spcPct val="40000"/>
              </a:spcBef>
              <a:buFont typeface="Wingdings" panose="05000000000000000000" pitchFamily="2" charset="2"/>
              <a:buChar char="§"/>
            </a:pPr>
            <a:endParaRPr lang="en-US" altLang="zh-CN" sz="2600" dirty="0">
              <a:latin typeface="宋体" panose="02010600030101010101" pitchFamily="2" charset="-122"/>
            </a:endParaRPr>
          </a:p>
          <a:p>
            <a:pPr eaLnBrk="1" hangingPunct="1">
              <a:spcBef>
                <a:spcPct val="0"/>
              </a:spcBef>
              <a:buFont typeface="Wingdings" panose="05000000000000000000" pitchFamily="2" charset="2"/>
              <a:buChar char="§"/>
            </a:pPr>
            <a:r>
              <a:rPr lang="zh-CN" altLang="en-US" sz="2600" dirty="0">
                <a:latin typeface="宋体" panose="02010600030101010101" pitchFamily="2" charset="-122"/>
              </a:rPr>
              <a:t>例如，</a:t>
            </a:r>
            <a:r>
              <a:rPr lang="zh-CN" altLang="en-US" sz="2600" dirty="0">
                <a:latin typeface="Times New Roman" panose="02020603050405020304" pitchFamily="18" charset="0"/>
              </a:rPr>
              <a:t>“</a:t>
            </a:r>
            <a:r>
              <a:rPr lang="zh-CN" altLang="en-US" sz="2600" dirty="0">
                <a:latin typeface="宋体" panose="02010600030101010101" pitchFamily="2" charset="-122"/>
              </a:rPr>
              <a:t>成年人</a:t>
            </a:r>
            <a:r>
              <a:rPr lang="zh-CN" altLang="en-US" sz="2600" dirty="0">
                <a:latin typeface="Times New Roman" panose="02020603050405020304" pitchFamily="18" charset="0"/>
              </a:rPr>
              <a:t>”</a:t>
            </a:r>
            <a:r>
              <a:rPr lang="zh-CN" altLang="en-US" sz="2600" dirty="0">
                <a:latin typeface="宋体" panose="02010600030101010101" pitchFamily="2" charset="-122"/>
              </a:rPr>
              <a:t>集合：</a:t>
            </a:r>
            <a:r>
              <a:rPr lang="zh-CN" altLang="en-US" sz="2600" dirty="0">
                <a:latin typeface="Times New Roman" panose="02020603050405020304" pitchFamily="18" charset="0"/>
              </a:rPr>
              <a:t> </a:t>
            </a:r>
          </a:p>
        </p:txBody>
      </p:sp>
      <p:sp>
        <p:nvSpPr>
          <p:cNvPr id="2150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59</a:t>
            </a:fld>
            <a:endParaRPr lang="ja-JP" altLang="en-US" dirty="0">
              <a:solidFill>
                <a:srgbClr val="A50021"/>
              </a:solidFill>
              <a:ea typeface="MS PGothic" panose="020B0600070205080204" pitchFamily="34" charset="-128"/>
            </a:endParaRPr>
          </a:p>
        </p:txBody>
      </p:sp>
      <p:sp>
        <p:nvSpPr>
          <p:cNvPr id="21510" name="Rectangle 4"/>
          <p:cNvSpPr/>
          <p:nvPr/>
        </p:nvSpPr>
        <p:spPr>
          <a:xfrm>
            <a:off x="931068" y="1063625"/>
            <a:ext cx="3128963" cy="476250"/>
          </a:xfrm>
          <a:prstGeom prst="rect">
            <a:avLst/>
          </a:prstGeom>
          <a:noFill/>
          <a:ln w="9525">
            <a:noFill/>
          </a:ln>
        </p:spPr>
        <p:txBody>
          <a:bodyPr wrap="none">
            <a:spAutoFit/>
          </a:bodyPr>
          <a:lstStyle/>
          <a:p>
            <a:pPr>
              <a:lnSpc>
                <a:spcPct val="9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定义</a:t>
            </a:r>
          </a:p>
        </p:txBody>
      </p:sp>
      <p:sp>
        <p:nvSpPr>
          <p:cNvPr id="21511" name="Rectangle 6"/>
          <p:cNvSpPr/>
          <p:nvPr/>
        </p:nvSpPr>
        <p:spPr>
          <a:xfrm>
            <a:off x="5362575" y="32099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21506" name="Object 5"/>
          <p:cNvGraphicFramePr/>
          <p:nvPr/>
        </p:nvGraphicFramePr>
        <p:xfrm>
          <a:off x="5638800" y="2060576"/>
          <a:ext cx="3048000" cy="911225"/>
        </p:xfrm>
        <a:graphic>
          <a:graphicData uri="http://schemas.openxmlformats.org/presentationml/2006/ole">
            <mc:AlternateContent xmlns:mc="http://schemas.openxmlformats.org/markup-compatibility/2006">
              <mc:Choice xmlns:v="urn:schemas-microsoft-com:vml" Requires="v">
                <p:oleObj spid="_x0000_s23575" r:id="rId3" imgW="1536700" imgH="457200" progId="Equation.DSMT4">
                  <p:embed/>
                </p:oleObj>
              </mc:Choice>
              <mc:Fallback>
                <p:oleObj r:id="rId3" imgW="1536700" imgH="457200" progId="Equation.DSMT4">
                  <p:embed/>
                  <p:pic>
                    <p:nvPicPr>
                      <p:cNvPr id="0" name="图片 3275"/>
                      <p:cNvPicPr/>
                      <p:nvPr/>
                    </p:nvPicPr>
                    <p:blipFill>
                      <a:blip r:embed="rId4"/>
                      <a:stretch>
                        <a:fillRect/>
                      </a:stretch>
                    </p:blipFill>
                    <p:spPr>
                      <a:xfrm>
                        <a:off x="5638800" y="2060576"/>
                        <a:ext cx="3048000" cy="911225"/>
                      </a:xfrm>
                      <a:prstGeom prst="rect">
                        <a:avLst/>
                      </a:prstGeom>
                      <a:noFill/>
                      <a:ln w="38100">
                        <a:noFill/>
                        <a:miter/>
                      </a:ln>
                    </p:spPr>
                  </p:pic>
                </p:oleObj>
              </mc:Fallback>
            </mc:AlternateContent>
          </a:graphicData>
        </a:graphic>
      </p:graphicFrame>
      <p:pic>
        <p:nvPicPr>
          <p:cNvPr id="21512" name="Picture 7"/>
          <p:cNvPicPr>
            <a:picLocks noChangeAspect="1"/>
          </p:cNvPicPr>
          <p:nvPr/>
        </p:nvPicPr>
        <p:blipFill>
          <a:blip r:embed="rId5"/>
          <a:stretch>
            <a:fillRect/>
          </a:stretch>
        </p:blipFill>
        <p:spPr>
          <a:xfrm>
            <a:off x="2133600" y="3429000"/>
            <a:ext cx="3429000" cy="2414588"/>
          </a:xfrm>
          <a:prstGeom prst="rect">
            <a:avLst/>
          </a:prstGeom>
          <a:noFill/>
          <a:ln w="9525">
            <a:noFill/>
          </a:ln>
        </p:spPr>
      </p:pic>
      <p:sp>
        <p:nvSpPr>
          <p:cNvPr id="21513" name="Rectangle 10"/>
          <p:cNvSpPr/>
          <p:nvPr/>
        </p:nvSpPr>
        <p:spPr>
          <a:xfrm>
            <a:off x="5229225" y="27908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pic>
        <p:nvPicPr>
          <p:cNvPr id="21514" name="Picture 9"/>
          <p:cNvPicPr>
            <a:picLocks noChangeAspect="1"/>
          </p:cNvPicPr>
          <p:nvPr/>
        </p:nvPicPr>
        <p:blipFill>
          <a:blip r:embed="rId6"/>
          <a:stretch>
            <a:fillRect/>
          </a:stretch>
        </p:blipFill>
        <p:spPr>
          <a:xfrm>
            <a:off x="6477000" y="3419476"/>
            <a:ext cx="3429000" cy="2524125"/>
          </a:xfrm>
          <a:prstGeom prst="rect">
            <a:avLst/>
          </a:prstGeom>
          <a:noFill/>
          <a:ln w="9525">
            <a:noFill/>
          </a:ln>
        </p:spPr>
      </p:pic>
      <p:sp>
        <p:nvSpPr>
          <p:cNvPr id="21515" name="Text Box 11"/>
          <p:cNvSpPr txBox="1"/>
          <p:nvPr/>
        </p:nvSpPr>
        <p:spPr>
          <a:xfrm>
            <a:off x="6629400" y="5943601"/>
            <a:ext cx="3505200" cy="366713"/>
          </a:xfrm>
          <a:prstGeom prst="rect">
            <a:avLst/>
          </a:prstGeom>
          <a:noFill/>
          <a:ln w="9525">
            <a:noFill/>
          </a:ln>
        </p:spPr>
        <p:txBody>
          <a:bodyPr>
            <a:spAutoFit/>
          </a:bodyPr>
          <a:lstStyle/>
          <a:p>
            <a:pPr algn="ctr">
              <a:spcBef>
                <a:spcPct val="50000"/>
              </a:spcBef>
            </a:pPr>
            <a:r>
              <a:rPr lang="en-US" altLang="zh-CN" b="1" dirty="0">
                <a:latin typeface="Times New Roman" panose="02020603050405020304" pitchFamily="18" charset="0"/>
              </a:rPr>
              <a:t>“</a:t>
            </a:r>
            <a:r>
              <a:rPr lang="zh-CN" altLang="en-US" b="1" dirty="0">
                <a:latin typeface="宋体" panose="02010600030101010101"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anose="02010600030101010101" pitchFamily="2" charset="-122"/>
              </a:rPr>
              <a:t>隶属度函数图</a:t>
            </a:r>
            <a:r>
              <a:rPr lang="zh-CN" altLang="en-US" b="1" dirty="0">
                <a:latin typeface="Arial" panose="020B0604020202020204" pitchFamily="34" charset="0"/>
              </a:rPr>
              <a:t> </a:t>
            </a:r>
          </a:p>
        </p:txBody>
      </p:sp>
      <p:sp>
        <p:nvSpPr>
          <p:cNvPr id="21516" name="Text Box 13"/>
          <p:cNvSpPr txBox="1"/>
          <p:nvPr/>
        </p:nvSpPr>
        <p:spPr>
          <a:xfrm>
            <a:off x="2209800" y="5867401"/>
            <a:ext cx="3352800" cy="366713"/>
          </a:xfrm>
          <a:prstGeom prst="rect">
            <a:avLst/>
          </a:prstGeom>
          <a:noFill/>
          <a:ln w="9525">
            <a:noFill/>
          </a:ln>
        </p:spPr>
        <p:txBody>
          <a:bodyPr>
            <a:spAutoFit/>
          </a:bodyPr>
          <a:lstStyle/>
          <a:p>
            <a:pPr algn="ctr">
              <a:spcBef>
                <a:spcPct val="50000"/>
              </a:spcBef>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a:t>
            </a:r>
            <a:r>
              <a:rPr lang="zh-CN" altLang="en-US" b="1" dirty="0">
                <a:latin typeface="宋体" panose="02010600030101010101" pitchFamily="2" charset="-122"/>
              </a:rPr>
              <a:t>成年人</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宋体" panose="02010600030101010101" pitchFamily="2" charset="-122"/>
              </a:rPr>
              <a:t>特征函数图</a:t>
            </a:r>
            <a:r>
              <a:rPr lang="zh-CN" altLang="en-US" b="1" dirty="0">
                <a:latin typeface="Arial" panose="020B0604020202020204" pitchFamily="34" charset="0"/>
              </a:rPr>
              <a:t> </a:t>
            </a:r>
          </a:p>
        </p:txBody>
      </p:sp>
      <p:sp>
        <p:nvSpPr>
          <p:cNvPr id="21517" name="Text Box 14"/>
          <p:cNvSpPr txBox="1"/>
          <p:nvPr/>
        </p:nvSpPr>
        <p:spPr>
          <a:xfrm>
            <a:off x="2279650" y="5373688"/>
            <a:ext cx="215900" cy="336550"/>
          </a:xfrm>
          <a:prstGeom prst="rect">
            <a:avLst/>
          </a:prstGeom>
          <a:noFill/>
          <a:ln w="9525">
            <a:noFill/>
          </a:ln>
        </p:spPr>
        <p:txBody>
          <a:bodyPr>
            <a:spAutoFit/>
          </a:bodyPr>
          <a:lstStyle/>
          <a:p>
            <a:pPr>
              <a:spcBef>
                <a:spcPct val="50000"/>
              </a:spcBef>
            </a:pPr>
            <a:r>
              <a:rPr lang="en-US" altLang="zh-CN" sz="1600" dirty="0"/>
              <a:t>0</a:t>
            </a:r>
          </a:p>
        </p:txBody>
      </p:sp>
      <p:sp>
        <p:nvSpPr>
          <p:cNvPr id="21518" name="Text Box 15"/>
          <p:cNvSpPr txBox="1"/>
          <p:nvPr/>
        </p:nvSpPr>
        <p:spPr>
          <a:xfrm>
            <a:off x="6672263" y="5516563"/>
            <a:ext cx="215900" cy="336550"/>
          </a:xfrm>
          <a:prstGeom prst="rect">
            <a:avLst/>
          </a:prstGeom>
          <a:noFill/>
          <a:ln w="9525">
            <a:noFill/>
          </a:ln>
        </p:spPr>
        <p:txBody>
          <a:bodyPr>
            <a:spAutoFit/>
          </a:bodyPr>
          <a:lstStyle/>
          <a:p>
            <a:pPr>
              <a:spcBef>
                <a:spcPct val="50000"/>
              </a:spcBef>
            </a:pPr>
            <a:r>
              <a:rPr lang="en-US" altLang="zh-CN" sz="1600" dirty="0"/>
              <a:t>0</a:t>
            </a:r>
          </a:p>
        </p:txBody>
      </p:sp>
      <p:sp>
        <p:nvSpPr>
          <p:cNvPr id="1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p:cNvSpPr>
          <p:nvPr>
            <p:ph idx="1"/>
          </p:nvPr>
        </p:nvSpPr>
        <p:spPr>
          <a:xfrm>
            <a:off x="767408" y="1181100"/>
            <a:ext cx="9900592" cy="4343400"/>
          </a:xfrm>
          <a:ln/>
        </p:spPr>
        <p:txBody>
          <a:bodyPr vert="horz" wrap="square" lIns="91440" tIns="45720" rIns="91440" bIns="45720" anchor="t"/>
          <a:lstStyle/>
          <a:p>
            <a:pPr eaLnBrk="1" hangingPunct="1">
              <a:spcBef>
                <a:spcPct val="80000"/>
              </a:spcBef>
            </a:pPr>
            <a:r>
              <a:rPr lang="zh-CN" altLang="en-US" b="1" dirty="0">
                <a:latin typeface="Times New Roman" panose="02020603050405020304" pitchFamily="18" charset="0"/>
              </a:rPr>
              <a:t>不确定性的表示与量度</a:t>
            </a:r>
          </a:p>
          <a:p>
            <a:pPr eaLnBrk="1" hangingPunct="1">
              <a:spcBef>
                <a:spcPct val="80000"/>
              </a:spcBef>
            </a:pPr>
            <a:r>
              <a:rPr lang="zh-CN" altLang="en-US" b="1" dirty="0">
                <a:latin typeface="Times New Roman" panose="02020603050405020304" pitchFamily="18" charset="0"/>
              </a:rPr>
              <a:t> 不确定性匹配算法及阈值的选择</a:t>
            </a:r>
          </a:p>
          <a:p>
            <a:pPr eaLnBrk="1" hangingPunct="1">
              <a:spcBef>
                <a:spcPct val="80000"/>
              </a:spcBef>
            </a:pPr>
            <a:r>
              <a:rPr lang="zh-CN" altLang="en-US" b="1" dirty="0">
                <a:latin typeface="Times New Roman" panose="02020603050405020304" pitchFamily="18" charset="0"/>
              </a:rPr>
              <a:t> 组合证据不确定性的算法</a:t>
            </a:r>
            <a:r>
              <a:rPr lang="zh-CN" altLang="en-US" dirty="0">
                <a:latin typeface="Times New Roman" panose="02020603050405020304" pitchFamily="18" charset="0"/>
              </a:rPr>
              <a:t> </a:t>
            </a:r>
          </a:p>
          <a:p>
            <a:pPr eaLnBrk="1" hangingPunct="1">
              <a:spcBef>
                <a:spcPct val="80000"/>
              </a:spcBef>
            </a:pPr>
            <a:r>
              <a:rPr lang="zh-CN" altLang="en-US" b="1" dirty="0">
                <a:latin typeface="Times New Roman" panose="02020603050405020304" pitchFamily="18" charset="0"/>
              </a:rPr>
              <a:t> 不确定性的传递算法</a:t>
            </a:r>
          </a:p>
          <a:p>
            <a:pPr eaLnBrk="1" hangingPunct="1">
              <a:spcBef>
                <a:spcPct val="80000"/>
              </a:spcBef>
            </a:pPr>
            <a:r>
              <a:rPr lang="zh-CN" altLang="en-US" b="1" dirty="0">
                <a:latin typeface="Times New Roman" panose="02020603050405020304" pitchFamily="18" charset="0"/>
              </a:rPr>
              <a:t> 结论不确定性的合成</a:t>
            </a:r>
          </a:p>
        </p:txBody>
      </p:sp>
      <p:sp>
        <p:nvSpPr>
          <p:cNvPr id="532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a:t>
            </a:fld>
            <a:endParaRPr lang="ja-JP" altLang="en-US" dirty="0">
              <a:solidFill>
                <a:srgbClr val="A50021"/>
              </a:solidFill>
              <a:ea typeface="MS PGothic" panose="020B0600070205080204" pitchFamily="34" charset="-128"/>
            </a:endParaRPr>
          </a:p>
        </p:txBody>
      </p:sp>
      <p:sp>
        <p:nvSpPr>
          <p:cNvPr id="53253"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4.1  </a:t>
            </a:r>
            <a:r>
              <a:rPr lang="zh-CN" altLang="en-US" sz="3600" dirty="0">
                <a:solidFill>
                  <a:schemeClr val="bg1"/>
                </a:solidFill>
                <a:latin typeface="Times New Roman" panose="02020603050405020304" pitchFamily="18" charset="0"/>
                <a:ea typeface="黑体" panose="02010609060101010101" pitchFamily="2" charset="-122"/>
              </a:rPr>
              <a:t>不确定性推理中的基本问题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3">
                                            <p:txEl>
                                              <p:pRg st="1" end="1"/>
                                            </p:txEl>
                                          </p:spTgt>
                                        </p:tgtEl>
                                        <p:attrNameLst>
                                          <p:attrName>style.visibility</p:attrName>
                                        </p:attrNameLst>
                                      </p:cBhvr>
                                      <p:to>
                                        <p:strVal val="visible"/>
                                      </p:to>
                                    </p:set>
                                    <p:anim calcmode="lin" valueType="num">
                                      <p:cBhvr additive="base">
                                        <p:cTn id="13" dur="500" fill="hold"/>
                                        <p:tgtEl>
                                          <p:spTgt spid="307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03">
                                            <p:txEl>
                                              <p:pRg st="2" end="2"/>
                                            </p:txEl>
                                          </p:spTgt>
                                        </p:tgtEl>
                                        <p:attrNameLst>
                                          <p:attrName>style.visibility</p:attrName>
                                        </p:attrNameLst>
                                      </p:cBhvr>
                                      <p:to>
                                        <p:strVal val="visible"/>
                                      </p:to>
                                    </p:set>
                                    <p:anim calcmode="lin" valueType="num">
                                      <p:cBhvr additive="base">
                                        <p:cTn id="19" dur="500" fill="hold"/>
                                        <p:tgtEl>
                                          <p:spTgt spid="307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03">
                                            <p:txEl>
                                              <p:pRg st="3" end="3"/>
                                            </p:txEl>
                                          </p:spTgt>
                                        </p:tgtEl>
                                        <p:attrNameLst>
                                          <p:attrName>style.visibility</p:attrName>
                                        </p:attrNameLst>
                                      </p:cBhvr>
                                      <p:to>
                                        <p:strVal val="visible"/>
                                      </p:to>
                                    </p:set>
                                    <p:anim calcmode="lin" valueType="num">
                                      <p:cBhvr additive="base">
                                        <p:cTn id="25" dur="500" fill="hold"/>
                                        <p:tgtEl>
                                          <p:spTgt spid="307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03">
                                            <p:txEl>
                                              <p:pRg st="4" end="4"/>
                                            </p:txEl>
                                          </p:spTgt>
                                        </p:tgtEl>
                                        <p:attrNameLst>
                                          <p:attrName>style.visibility</p:attrName>
                                        </p:attrNameLst>
                                      </p:cBhvr>
                                      <p:to>
                                        <p:strVal val="visible"/>
                                      </p:to>
                                    </p:set>
                                    <p:anim calcmode="lin" valueType="num">
                                      <p:cBhvr additive="base">
                                        <p:cTn id="31" dur="500" fill="hold"/>
                                        <p:tgtEl>
                                          <p:spTgt spid="3072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Text Box 24"/>
          <p:cNvSpPr>
            <a:spLocks noGrp="1"/>
          </p:cNvSpPr>
          <p:nvPr>
            <p:ph idx="1"/>
          </p:nvPr>
        </p:nvSpPr>
        <p:spPr>
          <a:xfrm>
            <a:off x="1330325" y="1947863"/>
            <a:ext cx="9734227" cy="2505075"/>
          </a:xfrm>
          <a:solidFill>
            <a:srgbClr val="FFFFFF">
              <a:alpha val="100000"/>
            </a:srgbClr>
          </a:solidFill>
          <a:ln>
            <a:solidFill>
              <a:srgbClr val="808080">
                <a:alpha val="100000"/>
              </a:srgbClr>
            </a:solidFill>
            <a:miter/>
          </a:ln>
        </p:spPr>
        <p:txBody>
          <a:bodyPr vert="horz" wrap="square" lIns="91440" tIns="45720" rIns="91440" bIns="45720" anchor="t"/>
          <a:lstStyle/>
          <a:p>
            <a:pPr eaLnBrk="1" hangingPunct="1">
              <a:spcBef>
                <a:spcPct val="40000"/>
              </a:spcBef>
              <a:buFont typeface="Wingdings" panose="05000000000000000000" pitchFamily="2" charset="2"/>
              <a:buChar char="§"/>
            </a:pPr>
            <a:r>
              <a:rPr lang="zh-CN" altLang="en-US" sz="2600" dirty="0">
                <a:latin typeface="Times New Roman" panose="02020603050405020304" pitchFamily="18" charset="0"/>
              </a:rPr>
              <a:t>当论域中元素数目有限时，模糊集合   的数学描述为</a:t>
            </a:r>
          </a:p>
          <a:p>
            <a:pPr eaLnBrk="1" hangingPunct="1">
              <a:spcBef>
                <a:spcPct val="40000"/>
              </a:spcBef>
              <a:buNone/>
            </a:pPr>
            <a:endParaRPr lang="zh-CN" altLang="en-US" sz="2600" dirty="0">
              <a:latin typeface="Times New Roman" panose="02020603050405020304" pitchFamily="18" charset="0"/>
            </a:endParaRPr>
          </a:p>
          <a:p>
            <a:pPr eaLnBrk="1" hangingPunct="1">
              <a:spcBef>
                <a:spcPct val="40000"/>
              </a:spcBef>
              <a:buNone/>
            </a:pPr>
            <a:r>
              <a:rPr lang="zh-CN" altLang="en-US" sz="2600" dirty="0">
                <a:latin typeface="Times New Roman" panose="02020603050405020304" pitchFamily="18" charset="0"/>
              </a:rPr>
              <a:t>                ：元素      属于模糊集     的隶属度，    是元素</a:t>
            </a:r>
          </a:p>
          <a:p>
            <a:pPr eaLnBrk="1" hangingPunct="1">
              <a:spcBef>
                <a:spcPct val="40000"/>
              </a:spcBef>
              <a:buNone/>
            </a:pPr>
            <a:r>
              <a:rPr lang="zh-CN" altLang="en-US" sz="2600" dirty="0">
                <a:latin typeface="Times New Roman" panose="02020603050405020304" pitchFamily="18" charset="0"/>
              </a:rPr>
              <a:t>      的论域。</a:t>
            </a:r>
          </a:p>
        </p:txBody>
      </p:sp>
      <p:sp>
        <p:nvSpPr>
          <p:cNvPr id="2253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60</a:t>
            </a:fld>
            <a:endParaRPr lang="ja-JP" altLang="en-US" dirty="0">
              <a:solidFill>
                <a:srgbClr val="A50021"/>
              </a:solidFill>
              <a:ea typeface="MS PGothic" panose="020B0600070205080204" pitchFamily="34" charset="-128"/>
            </a:endParaRPr>
          </a:p>
        </p:txBody>
      </p:sp>
      <p:graphicFrame>
        <p:nvGraphicFramePr>
          <p:cNvPr id="22530" name="Object 6"/>
          <p:cNvGraphicFramePr/>
          <p:nvPr>
            <p:extLst>
              <p:ext uri="{D42A27DB-BD31-4B8C-83A1-F6EECF244321}">
                <p14:modId xmlns:p14="http://schemas.microsoft.com/office/powerpoint/2010/main" val="425388995"/>
              </p:ext>
            </p:extLst>
          </p:nvPr>
        </p:nvGraphicFramePr>
        <p:xfrm>
          <a:off x="3005931" y="2413796"/>
          <a:ext cx="4516437" cy="566737"/>
        </p:xfrm>
        <a:graphic>
          <a:graphicData uri="http://schemas.openxmlformats.org/presentationml/2006/ole">
            <mc:AlternateContent xmlns:mc="http://schemas.openxmlformats.org/markup-compatibility/2006">
              <mc:Choice xmlns:v="urn:schemas-microsoft-com:vml" Requires="v">
                <p:oleObj spid="_x0000_s24738" r:id="rId3" imgW="1663065" imgH="292100" progId="Equation.DSMT4">
                  <p:embed/>
                </p:oleObj>
              </mc:Choice>
              <mc:Fallback>
                <p:oleObj r:id="rId3" imgW="1663065" imgH="292100" progId="Equation.DSMT4">
                  <p:embed/>
                  <p:pic>
                    <p:nvPicPr>
                      <p:cNvPr id="0" name="图片 3276"/>
                      <p:cNvPicPr/>
                      <p:nvPr/>
                    </p:nvPicPr>
                    <p:blipFill>
                      <a:blip r:embed="rId4"/>
                      <a:stretch>
                        <a:fillRect/>
                      </a:stretch>
                    </p:blipFill>
                    <p:spPr>
                      <a:xfrm>
                        <a:off x="3005931" y="2413796"/>
                        <a:ext cx="4516437" cy="566737"/>
                      </a:xfrm>
                      <a:prstGeom prst="rect">
                        <a:avLst/>
                      </a:prstGeom>
                      <a:noFill/>
                      <a:ln w="38100">
                        <a:noFill/>
                        <a:miter/>
                      </a:ln>
                    </p:spPr>
                  </p:pic>
                </p:oleObj>
              </mc:Fallback>
            </mc:AlternateContent>
          </a:graphicData>
        </a:graphic>
      </p:graphicFrame>
      <p:graphicFrame>
        <p:nvGraphicFramePr>
          <p:cNvPr id="22531" name="Object 8"/>
          <p:cNvGraphicFramePr/>
          <p:nvPr>
            <p:extLst>
              <p:ext uri="{D42A27DB-BD31-4B8C-83A1-F6EECF244321}">
                <p14:modId xmlns:p14="http://schemas.microsoft.com/office/powerpoint/2010/main" val="1810517199"/>
              </p:ext>
            </p:extLst>
          </p:nvPr>
        </p:nvGraphicFramePr>
        <p:xfrm>
          <a:off x="1797621" y="2887663"/>
          <a:ext cx="928688" cy="482600"/>
        </p:xfrm>
        <a:graphic>
          <a:graphicData uri="http://schemas.openxmlformats.org/presentationml/2006/ole">
            <mc:AlternateContent xmlns:mc="http://schemas.openxmlformats.org/markup-compatibility/2006">
              <mc:Choice xmlns:v="urn:schemas-microsoft-com:vml" Requires="v">
                <p:oleObj spid="_x0000_s24739" r:id="rId5" imgW="457200" imgH="241300" progId="Equation.DSMT4">
                  <p:embed/>
                </p:oleObj>
              </mc:Choice>
              <mc:Fallback>
                <p:oleObj r:id="rId5" imgW="457200" imgH="241300" progId="Equation.DSMT4">
                  <p:embed/>
                  <p:pic>
                    <p:nvPicPr>
                      <p:cNvPr id="0" name="图片 3277"/>
                      <p:cNvPicPr/>
                      <p:nvPr/>
                    </p:nvPicPr>
                    <p:blipFill>
                      <a:blip r:embed="rId6"/>
                      <a:stretch>
                        <a:fillRect/>
                      </a:stretch>
                    </p:blipFill>
                    <p:spPr>
                      <a:xfrm>
                        <a:off x="1797621" y="2887663"/>
                        <a:ext cx="928688" cy="482600"/>
                      </a:xfrm>
                      <a:prstGeom prst="rect">
                        <a:avLst/>
                      </a:prstGeom>
                      <a:noFill/>
                      <a:ln w="38100">
                        <a:noFill/>
                        <a:miter/>
                      </a:ln>
                    </p:spPr>
                  </p:pic>
                </p:oleObj>
              </mc:Fallback>
            </mc:AlternateContent>
          </a:graphicData>
        </a:graphic>
      </p:graphicFrame>
      <p:graphicFrame>
        <p:nvGraphicFramePr>
          <p:cNvPr id="22532" name="Object 10"/>
          <p:cNvGraphicFramePr/>
          <p:nvPr>
            <p:extLst>
              <p:ext uri="{D42A27DB-BD31-4B8C-83A1-F6EECF244321}">
                <p14:modId xmlns:p14="http://schemas.microsoft.com/office/powerpoint/2010/main" val="3675475235"/>
              </p:ext>
            </p:extLst>
          </p:nvPr>
        </p:nvGraphicFramePr>
        <p:xfrm>
          <a:off x="3733006" y="2980533"/>
          <a:ext cx="342900" cy="365125"/>
        </p:xfrm>
        <a:graphic>
          <a:graphicData uri="http://schemas.openxmlformats.org/presentationml/2006/ole">
            <mc:AlternateContent xmlns:mc="http://schemas.openxmlformats.org/markup-compatibility/2006">
              <mc:Choice xmlns:v="urn:schemas-microsoft-com:vml" Requires="v">
                <p:oleObj spid="_x0000_s24740" r:id="rId7" imgW="114300" imgH="127000" progId="Equation.3">
                  <p:embed/>
                </p:oleObj>
              </mc:Choice>
              <mc:Fallback>
                <p:oleObj r:id="rId7" imgW="114300" imgH="127000" progId="Equation.3">
                  <p:embed/>
                  <p:pic>
                    <p:nvPicPr>
                      <p:cNvPr id="0" name="图片 3278"/>
                      <p:cNvPicPr/>
                      <p:nvPr/>
                    </p:nvPicPr>
                    <p:blipFill>
                      <a:blip r:embed="rId8"/>
                      <a:stretch>
                        <a:fillRect/>
                      </a:stretch>
                    </p:blipFill>
                    <p:spPr>
                      <a:xfrm>
                        <a:off x="3733006" y="2980533"/>
                        <a:ext cx="342900" cy="365125"/>
                      </a:xfrm>
                      <a:prstGeom prst="rect">
                        <a:avLst/>
                      </a:prstGeom>
                      <a:noFill/>
                      <a:ln w="38100">
                        <a:noFill/>
                        <a:miter/>
                      </a:ln>
                    </p:spPr>
                  </p:pic>
                </p:oleObj>
              </mc:Fallback>
            </mc:AlternateContent>
          </a:graphicData>
        </a:graphic>
      </p:graphicFrame>
      <p:graphicFrame>
        <p:nvGraphicFramePr>
          <p:cNvPr id="22533" name="Object 12"/>
          <p:cNvGraphicFramePr/>
          <p:nvPr>
            <p:extLst>
              <p:ext uri="{D42A27DB-BD31-4B8C-83A1-F6EECF244321}">
                <p14:modId xmlns:p14="http://schemas.microsoft.com/office/powerpoint/2010/main" val="3501168242"/>
              </p:ext>
            </p:extLst>
          </p:nvPr>
        </p:nvGraphicFramePr>
        <p:xfrm>
          <a:off x="5864225" y="2971800"/>
          <a:ext cx="463550" cy="457200"/>
        </p:xfrm>
        <a:graphic>
          <a:graphicData uri="http://schemas.openxmlformats.org/presentationml/2006/ole">
            <mc:AlternateContent xmlns:mc="http://schemas.openxmlformats.org/markup-compatibility/2006">
              <mc:Choice xmlns:v="urn:schemas-microsoft-com:vml" Requires="v">
                <p:oleObj spid="_x0000_s24741" r:id="rId9" imgW="139700" imgH="139700" progId="Equation.3">
                  <p:embed/>
                </p:oleObj>
              </mc:Choice>
              <mc:Fallback>
                <p:oleObj r:id="rId9" imgW="139700" imgH="139700" progId="Equation.3">
                  <p:embed/>
                  <p:pic>
                    <p:nvPicPr>
                      <p:cNvPr id="0" name="图片 3279"/>
                      <p:cNvPicPr/>
                      <p:nvPr/>
                    </p:nvPicPr>
                    <p:blipFill>
                      <a:blip r:embed="rId10"/>
                      <a:stretch>
                        <a:fillRect/>
                      </a:stretch>
                    </p:blipFill>
                    <p:spPr>
                      <a:xfrm>
                        <a:off x="5864225" y="2971800"/>
                        <a:ext cx="463550" cy="457200"/>
                      </a:xfrm>
                      <a:prstGeom prst="rect">
                        <a:avLst/>
                      </a:prstGeom>
                      <a:noFill/>
                      <a:ln w="38100">
                        <a:noFill/>
                        <a:miter/>
                      </a:ln>
                    </p:spPr>
                  </p:pic>
                </p:oleObj>
              </mc:Fallback>
            </mc:AlternateContent>
          </a:graphicData>
        </a:graphic>
      </p:graphicFrame>
      <p:graphicFrame>
        <p:nvGraphicFramePr>
          <p:cNvPr id="22534" name="Object 14"/>
          <p:cNvGraphicFramePr/>
          <p:nvPr>
            <p:extLst>
              <p:ext uri="{D42A27DB-BD31-4B8C-83A1-F6EECF244321}">
                <p14:modId xmlns:p14="http://schemas.microsoft.com/office/powerpoint/2010/main" val="3018929799"/>
              </p:ext>
            </p:extLst>
          </p:nvPr>
        </p:nvGraphicFramePr>
        <p:xfrm>
          <a:off x="7883525" y="3024981"/>
          <a:ext cx="387350" cy="357188"/>
        </p:xfrm>
        <a:graphic>
          <a:graphicData uri="http://schemas.openxmlformats.org/presentationml/2006/ole">
            <mc:AlternateContent xmlns:mc="http://schemas.openxmlformats.org/markup-compatibility/2006">
              <mc:Choice xmlns:v="urn:schemas-microsoft-com:vml" Requires="v">
                <p:oleObj spid="_x0000_s24742" r:id="rId11" imgW="152400" imgH="139700" progId="Equation.3">
                  <p:embed/>
                </p:oleObj>
              </mc:Choice>
              <mc:Fallback>
                <p:oleObj r:id="rId11" imgW="152400" imgH="139700" progId="Equation.3">
                  <p:embed/>
                  <p:pic>
                    <p:nvPicPr>
                      <p:cNvPr id="0" name="图片 3280"/>
                      <p:cNvPicPr/>
                      <p:nvPr/>
                    </p:nvPicPr>
                    <p:blipFill>
                      <a:blip r:embed="rId12"/>
                      <a:stretch>
                        <a:fillRect/>
                      </a:stretch>
                    </p:blipFill>
                    <p:spPr>
                      <a:xfrm>
                        <a:off x="7883525" y="3024981"/>
                        <a:ext cx="387350" cy="357188"/>
                      </a:xfrm>
                      <a:prstGeom prst="rect">
                        <a:avLst/>
                      </a:prstGeom>
                      <a:noFill/>
                      <a:ln w="38100">
                        <a:noFill/>
                        <a:miter/>
                      </a:ln>
                    </p:spPr>
                  </p:pic>
                </p:oleObj>
              </mc:Fallback>
            </mc:AlternateContent>
          </a:graphicData>
        </a:graphic>
      </p:graphicFrame>
      <p:graphicFrame>
        <p:nvGraphicFramePr>
          <p:cNvPr id="22535" name="Object 16"/>
          <p:cNvGraphicFramePr/>
          <p:nvPr>
            <p:extLst>
              <p:ext uri="{D42A27DB-BD31-4B8C-83A1-F6EECF244321}">
                <p14:modId xmlns:p14="http://schemas.microsoft.com/office/powerpoint/2010/main" val="330210017"/>
              </p:ext>
            </p:extLst>
          </p:nvPr>
        </p:nvGraphicFramePr>
        <p:xfrm>
          <a:off x="9219597" y="3077560"/>
          <a:ext cx="407988" cy="433387"/>
        </p:xfrm>
        <a:graphic>
          <a:graphicData uri="http://schemas.openxmlformats.org/presentationml/2006/ole">
            <mc:AlternateContent xmlns:mc="http://schemas.openxmlformats.org/markup-compatibility/2006">
              <mc:Choice xmlns:v="urn:schemas-microsoft-com:vml" Requires="v">
                <p:oleObj spid="_x0000_s24743" r:id="rId13" imgW="114300" imgH="127000" progId="Equation.3">
                  <p:embed/>
                </p:oleObj>
              </mc:Choice>
              <mc:Fallback>
                <p:oleObj r:id="rId13" imgW="114300" imgH="127000" progId="Equation.3">
                  <p:embed/>
                  <p:pic>
                    <p:nvPicPr>
                      <p:cNvPr id="0" name="图片 3281"/>
                      <p:cNvPicPr/>
                      <p:nvPr/>
                    </p:nvPicPr>
                    <p:blipFill>
                      <a:blip r:embed="rId14"/>
                      <a:stretch>
                        <a:fillRect/>
                      </a:stretch>
                    </p:blipFill>
                    <p:spPr>
                      <a:xfrm>
                        <a:off x="9219597" y="3077560"/>
                        <a:ext cx="407988" cy="433387"/>
                      </a:xfrm>
                      <a:prstGeom prst="rect">
                        <a:avLst/>
                      </a:prstGeom>
                      <a:noFill/>
                      <a:ln w="38100">
                        <a:noFill/>
                        <a:miter/>
                      </a:ln>
                    </p:spPr>
                  </p:pic>
                </p:oleObj>
              </mc:Fallback>
            </mc:AlternateContent>
          </a:graphicData>
        </a:graphic>
      </p:graphicFrame>
      <p:sp>
        <p:nvSpPr>
          <p:cNvPr id="22539"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0"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1"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2"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3"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4" name="Rectangle 1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5" name="Rectangle 1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2536" name="Object 4"/>
          <p:cNvGraphicFramePr/>
          <p:nvPr>
            <p:extLst>
              <p:ext uri="{D42A27DB-BD31-4B8C-83A1-F6EECF244321}">
                <p14:modId xmlns:p14="http://schemas.microsoft.com/office/powerpoint/2010/main" val="2202477166"/>
              </p:ext>
            </p:extLst>
          </p:nvPr>
        </p:nvGraphicFramePr>
        <p:xfrm>
          <a:off x="6857659" y="1978821"/>
          <a:ext cx="296862" cy="355600"/>
        </p:xfrm>
        <a:graphic>
          <a:graphicData uri="http://schemas.openxmlformats.org/presentationml/2006/ole">
            <mc:AlternateContent xmlns:mc="http://schemas.openxmlformats.org/markup-compatibility/2006">
              <mc:Choice xmlns:v="urn:schemas-microsoft-com:vml" Requires="v">
                <p:oleObj spid="_x0000_s24744" r:id="rId15" imgW="139700" imgH="139700" progId="Equation.3">
                  <p:embed/>
                </p:oleObj>
              </mc:Choice>
              <mc:Fallback>
                <p:oleObj r:id="rId15" imgW="139700" imgH="139700" progId="Equation.3">
                  <p:embed/>
                  <p:pic>
                    <p:nvPicPr>
                      <p:cNvPr id="0" name="图片 3282"/>
                      <p:cNvPicPr/>
                      <p:nvPr/>
                    </p:nvPicPr>
                    <p:blipFill>
                      <a:blip r:embed="rId16"/>
                      <a:stretch>
                        <a:fillRect/>
                      </a:stretch>
                    </p:blipFill>
                    <p:spPr>
                      <a:xfrm>
                        <a:off x="6857659" y="1978821"/>
                        <a:ext cx="296862" cy="355600"/>
                      </a:xfrm>
                      <a:prstGeom prst="rect">
                        <a:avLst/>
                      </a:prstGeom>
                      <a:noFill/>
                      <a:ln w="38100">
                        <a:noFill/>
                        <a:miter/>
                      </a:ln>
                    </p:spPr>
                  </p:pic>
                </p:oleObj>
              </mc:Fallback>
            </mc:AlternateContent>
          </a:graphicData>
        </a:graphic>
      </p:graphicFrame>
      <p:sp>
        <p:nvSpPr>
          <p:cNvPr id="22546" name="Rectangle 1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48" name="Rectangle 21"/>
          <p:cNvSpPr/>
          <p:nvPr/>
        </p:nvSpPr>
        <p:spPr>
          <a:xfrm>
            <a:off x="1330325" y="1143001"/>
            <a:ext cx="3933825" cy="561975"/>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．模糊集合的表示方法</a:t>
            </a:r>
          </a:p>
        </p:txBody>
      </p:sp>
      <p:sp>
        <p:nvSpPr>
          <p:cNvPr id="21"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4.6.2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61</a:t>
            </a:fld>
            <a:endParaRPr lang="ja-JP" altLang="en-US" dirty="0">
              <a:solidFill>
                <a:srgbClr val="A50021"/>
              </a:solidFill>
              <a:ea typeface="MS PGothic" panose="020B0600070205080204" pitchFamily="34" charset="-128"/>
            </a:endParaRPr>
          </a:p>
        </p:txBody>
      </p:sp>
      <p:sp>
        <p:nvSpPr>
          <p:cNvPr id="23558" name="Rectangle 2"/>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59" name="Rectangle 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0"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1"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2" name="Rectangle 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3"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4" name="Rectangle 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5" name="Rectangle 1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3567" name="Rectangle 20"/>
          <p:cNvSpPr/>
          <p:nvPr/>
        </p:nvSpPr>
        <p:spPr>
          <a:xfrm>
            <a:off x="928687" y="858837"/>
            <a:ext cx="3933825" cy="1160463"/>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．模糊集合的表示方法</a:t>
            </a:r>
          </a:p>
          <a:p>
            <a:pPr>
              <a:lnSpc>
                <a:spcPct val="110000"/>
              </a:lnSpc>
              <a:spcBef>
                <a:spcPct val="30000"/>
              </a:spcBef>
              <a:buClr>
                <a:schemeClr val="accent2"/>
              </a:buClr>
              <a:buFont typeface="Wingdings" panose="05000000000000000000" pitchFamily="2" charset="2"/>
              <a:buNone/>
            </a:pP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1</a:t>
            </a: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Zadeh</a:t>
            </a:r>
            <a:r>
              <a:rPr lang="zh-CN" altLang="en-US" sz="2800" b="1" dirty="0">
                <a:solidFill>
                  <a:schemeClr val="accent2"/>
                </a:solidFill>
                <a:latin typeface="Times New Roman" panose="02020603050405020304" pitchFamily="18" charset="0"/>
              </a:rPr>
              <a:t>表示法</a:t>
            </a:r>
          </a:p>
        </p:txBody>
      </p:sp>
      <p:sp>
        <p:nvSpPr>
          <p:cNvPr id="23568" name="Rectangle 22"/>
          <p:cNvSpPr/>
          <p:nvPr/>
        </p:nvSpPr>
        <p:spPr>
          <a:xfrm>
            <a:off x="4362450" y="32289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3569" name="Rectangle 24"/>
          <p:cNvSpPr/>
          <p:nvPr/>
        </p:nvSpPr>
        <p:spPr>
          <a:xfrm>
            <a:off x="5029200" y="34194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30"/>
          <p:cNvGrpSpPr/>
          <p:nvPr/>
        </p:nvGrpSpPr>
        <p:grpSpPr>
          <a:xfrm>
            <a:off x="1127125" y="2286000"/>
            <a:ext cx="10369550" cy="2209800"/>
            <a:chOff x="-250" y="1392"/>
            <a:chExt cx="6532" cy="1392"/>
          </a:xfrm>
        </p:grpSpPr>
        <p:sp>
          <p:nvSpPr>
            <p:cNvPr id="23574" name="Text Box 10"/>
            <p:cNvSpPr txBox="1"/>
            <p:nvPr/>
          </p:nvSpPr>
          <p:spPr>
            <a:xfrm>
              <a:off x="-250" y="1392"/>
              <a:ext cx="6532" cy="1392"/>
            </a:xfrm>
            <a:prstGeom prst="rect">
              <a:avLst/>
            </a:prstGeom>
            <a:solidFill>
              <a:srgbClr val="FFFFFF"/>
            </a:solidFill>
            <a:ln w="9525" cap="flat" cmpd="sng">
              <a:solidFill>
                <a:srgbClr val="808080"/>
              </a:solidFill>
              <a:prstDash val="solid"/>
              <a:miter/>
              <a:headEnd type="none" w="med" len="med"/>
              <a:tailEnd type="none" w="med" len="med"/>
            </a:ln>
          </p:spPr>
          <p:txBody>
            <a:bodyPr/>
            <a:lstStyle/>
            <a:p>
              <a:pPr marL="469900" indent="-469900" eaLnBrk="0" hangingPunct="0"/>
              <a:r>
                <a:rPr lang="en-US" altLang="zh-CN" sz="2600" b="1" dirty="0" smtClean="0">
                  <a:latin typeface="Times New Roman" panose="02020603050405020304" pitchFamily="18" charset="0"/>
                </a:rPr>
                <a:t>1</a:t>
              </a:r>
              <a:r>
                <a:rPr lang="zh-CN" altLang="en-US" sz="2600" b="1" dirty="0">
                  <a:latin typeface="宋体" panose="02010600030101010101" pitchFamily="2" charset="-122"/>
                </a:rPr>
                <a:t>）论域是离散且元素数目有限</a:t>
              </a:r>
              <a:r>
                <a:rPr lang="en-US" altLang="zh-CN" sz="2600" b="1" dirty="0">
                  <a:latin typeface="宋体" panose="02010600030101010101" pitchFamily="2" charset="-122"/>
                </a:rPr>
                <a:t>:</a:t>
              </a:r>
            </a:p>
            <a:p>
              <a:pPr marL="469900" indent="-469900" eaLnBrk="0" hangingPunct="0"/>
              <a:endParaRPr lang="en-US" altLang="zh-CN" sz="2600" b="1" dirty="0">
                <a:latin typeface="宋体" panose="02010600030101010101" pitchFamily="2" charset="-122"/>
              </a:endParaRPr>
            </a:p>
            <a:p>
              <a:pPr marL="469900" indent="-469900" eaLnBrk="0" hangingPunct="0"/>
              <a:endParaRPr lang="en-US" altLang="zh-CN" sz="2600" b="1" dirty="0">
                <a:latin typeface="宋体" panose="02010600030101010101" pitchFamily="2" charset="-122"/>
              </a:endParaRPr>
            </a:p>
            <a:p>
              <a:pPr marL="469900" indent="-469900" eaLnBrk="0" hangingPunct="0"/>
              <a:r>
                <a:rPr lang="zh-CN" altLang="en-US" sz="2600" b="1" dirty="0">
                  <a:latin typeface="宋体" panose="02010600030101010101" pitchFamily="2" charset="-122"/>
                </a:rPr>
                <a:t>或</a:t>
              </a:r>
              <a:r>
                <a:rPr lang="zh-CN" altLang="en-US" sz="2600" b="1" dirty="0">
                  <a:solidFill>
                    <a:schemeClr val="accent2"/>
                  </a:solidFill>
                  <a:latin typeface="Times New Roman" panose="02020603050405020304" pitchFamily="18" charset="0"/>
                </a:rPr>
                <a:t> </a:t>
              </a:r>
            </a:p>
          </p:txBody>
        </p:sp>
        <p:graphicFrame>
          <p:nvGraphicFramePr>
            <p:cNvPr id="23555" name="Object 21"/>
            <p:cNvGraphicFramePr/>
            <p:nvPr/>
          </p:nvGraphicFramePr>
          <p:xfrm>
            <a:off x="816" y="1728"/>
            <a:ext cx="4608" cy="533"/>
          </p:xfrm>
          <a:graphic>
            <a:graphicData uri="http://schemas.openxmlformats.org/presentationml/2006/ole">
              <mc:AlternateContent xmlns:mc="http://schemas.openxmlformats.org/markup-compatibility/2006">
                <mc:Choice xmlns:v="urn:schemas-microsoft-com:vml" Requires="v">
                  <p:oleObj spid="_x0000_s25667" r:id="rId3" imgW="3695700" imgH="431800" progId="Equation.DSMT4">
                    <p:embed/>
                  </p:oleObj>
                </mc:Choice>
                <mc:Fallback>
                  <p:oleObj r:id="rId3" imgW="3695700" imgH="431800" progId="Equation.DSMT4">
                    <p:embed/>
                    <p:pic>
                      <p:nvPicPr>
                        <p:cNvPr id="0" name="图片 3283"/>
                        <p:cNvPicPr/>
                        <p:nvPr/>
                      </p:nvPicPr>
                      <p:blipFill>
                        <a:blip r:embed="rId4"/>
                        <a:stretch>
                          <a:fillRect/>
                        </a:stretch>
                      </p:blipFill>
                      <p:spPr>
                        <a:xfrm>
                          <a:off x="816" y="1728"/>
                          <a:ext cx="4608" cy="533"/>
                        </a:xfrm>
                        <a:prstGeom prst="rect">
                          <a:avLst/>
                        </a:prstGeom>
                        <a:noFill/>
                        <a:ln w="38100">
                          <a:noFill/>
                          <a:miter/>
                        </a:ln>
                      </p:spPr>
                    </p:pic>
                  </p:oleObj>
                </mc:Fallback>
              </mc:AlternateContent>
            </a:graphicData>
          </a:graphic>
        </p:graphicFrame>
        <p:graphicFrame>
          <p:nvGraphicFramePr>
            <p:cNvPr id="23556" name="Object 23"/>
            <p:cNvGraphicFramePr/>
            <p:nvPr/>
          </p:nvGraphicFramePr>
          <p:xfrm>
            <a:off x="864" y="2400"/>
            <a:ext cx="3360" cy="278"/>
          </p:xfrm>
          <a:graphic>
            <a:graphicData uri="http://schemas.openxmlformats.org/presentationml/2006/ole">
              <mc:AlternateContent xmlns:mc="http://schemas.openxmlformats.org/markup-compatibility/2006">
                <mc:Choice xmlns:v="urn:schemas-microsoft-com:vml" Requires="v">
                  <p:oleObj spid="_x0000_s25668" r:id="rId5" imgW="2705100" imgH="228600" progId="Equation.DSMT4">
                    <p:embed/>
                  </p:oleObj>
                </mc:Choice>
                <mc:Fallback>
                  <p:oleObj r:id="rId5" imgW="2705100" imgH="228600" progId="Equation.DSMT4">
                    <p:embed/>
                    <p:pic>
                      <p:nvPicPr>
                        <p:cNvPr id="0" name="图片 3285"/>
                        <p:cNvPicPr/>
                        <p:nvPr/>
                      </p:nvPicPr>
                      <p:blipFill>
                        <a:blip r:embed="rId6"/>
                        <a:stretch>
                          <a:fillRect/>
                        </a:stretch>
                      </p:blipFill>
                      <p:spPr>
                        <a:xfrm>
                          <a:off x="864" y="2400"/>
                          <a:ext cx="3360" cy="278"/>
                        </a:xfrm>
                        <a:prstGeom prst="rect">
                          <a:avLst/>
                        </a:prstGeom>
                        <a:noFill/>
                        <a:ln w="38100">
                          <a:noFill/>
                          <a:miter/>
                        </a:ln>
                      </p:spPr>
                    </p:pic>
                  </p:oleObj>
                </mc:Fallback>
              </mc:AlternateContent>
            </a:graphicData>
          </a:graphic>
        </p:graphicFrame>
      </p:grpSp>
      <p:sp>
        <p:nvSpPr>
          <p:cNvPr id="23571" name="Rectangle 29"/>
          <p:cNvSpPr/>
          <p:nvPr/>
        </p:nvSpPr>
        <p:spPr>
          <a:xfrm>
            <a:off x="5600700" y="32289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3" name="Group 31"/>
          <p:cNvGrpSpPr/>
          <p:nvPr/>
        </p:nvGrpSpPr>
        <p:grpSpPr>
          <a:xfrm>
            <a:off x="1127125" y="4724400"/>
            <a:ext cx="10369550" cy="1524000"/>
            <a:chOff x="-250" y="2832"/>
            <a:chExt cx="6532" cy="960"/>
          </a:xfrm>
        </p:grpSpPr>
        <p:sp>
          <p:nvSpPr>
            <p:cNvPr id="23573" name="Text Box 25"/>
            <p:cNvSpPr txBox="1"/>
            <p:nvPr/>
          </p:nvSpPr>
          <p:spPr>
            <a:xfrm>
              <a:off x="-250" y="2832"/>
              <a:ext cx="6532" cy="960"/>
            </a:xfrm>
            <a:prstGeom prst="rect">
              <a:avLst/>
            </a:prstGeom>
            <a:solidFill>
              <a:srgbClr val="FFFFFF"/>
            </a:solidFill>
            <a:ln w="9525" cap="flat" cmpd="sng">
              <a:solidFill>
                <a:srgbClr val="808080"/>
              </a:solidFill>
              <a:prstDash val="solid"/>
              <a:miter/>
              <a:headEnd type="none" w="med" len="med"/>
              <a:tailEnd type="none" w="med" len="med"/>
            </a:ln>
          </p:spPr>
          <p:txBody>
            <a:bodyPr/>
            <a:lstStyle/>
            <a:p>
              <a:pPr marL="469900" indent="-469900" eaLnBrk="0" hangingPunct="0"/>
              <a:r>
                <a:rPr lang="en-US" altLang="zh-CN" sz="2600" b="1" dirty="0" smtClean="0">
                  <a:latin typeface="Times New Roman" panose="02020603050405020304" pitchFamily="18" charset="0"/>
                </a:rPr>
                <a:t>2</a:t>
              </a:r>
              <a:r>
                <a:rPr lang="zh-CN" altLang="en-US" sz="2600" b="1" dirty="0">
                  <a:latin typeface="宋体" panose="02010600030101010101" pitchFamily="2" charset="-122"/>
                </a:rPr>
                <a:t>）论域是连续的，或者元素数目无限： </a:t>
              </a:r>
            </a:p>
            <a:p>
              <a:pPr marL="469900" indent="-469900" eaLnBrk="0" hangingPunct="0"/>
              <a:endParaRPr lang="zh-CN" altLang="en-US" sz="2600" b="1" dirty="0">
                <a:latin typeface="宋体" panose="02010600030101010101" pitchFamily="2" charset="-122"/>
              </a:endParaRPr>
            </a:p>
            <a:p>
              <a:pPr marL="469900" indent="-469900" eaLnBrk="0" hangingPunct="0"/>
              <a:endParaRPr lang="en-US" altLang="zh-CN" sz="2600" b="1" dirty="0">
                <a:solidFill>
                  <a:schemeClr val="accent2"/>
                </a:solidFill>
                <a:latin typeface="Times New Roman" panose="02020603050405020304" pitchFamily="18" charset="0"/>
              </a:endParaRPr>
            </a:p>
          </p:txBody>
        </p:sp>
        <p:graphicFrame>
          <p:nvGraphicFramePr>
            <p:cNvPr id="23554" name="Object 28"/>
            <p:cNvGraphicFramePr/>
            <p:nvPr/>
          </p:nvGraphicFramePr>
          <p:xfrm>
            <a:off x="1632" y="3264"/>
            <a:ext cx="1104" cy="446"/>
          </p:xfrm>
          <a:graphic>
            <a:graphicData uri="http://schemas.openxmlformats.org/presentationml/2006/ole">
              <mc:AlternateContent xmlns:mc="http://schemas.openxmlformats.org/markup-compatibility/2006">
                <mc:Choice xmlns:v="urn:schemas-microsoft-com:vml" Requires="v">
                  <p:oleObj spid="_x0000_s25669" r:id="rId7" imgW="951865" imgH="381000" progId="Equation.DSMT4">
                    <p:embed/>
                  </p:oleObj>
                </mc:Choice>
                <mc:Fallback>
                  <p:oleObj r:id="rId7" imgW="951865" imgH="381000" progId="Equation.DSMT4">
                    <p:embed/>
                    <p:pic>
                      <p:nvPicPr>
                        <p:cNvPr id="0" name="图片 3284"/>
                        <p:cNvPicPr/>
                        <p:nvPr/>
                      </p:nvPicPr>
                      <p:blipFill>
                        <a:blip r:embed="rId8"/>
                        <a:stretch>
                          <a:fillRect/>
                        </a:stretch>
                      </p:blipFill>
                      <p:spPr>
                        <a:xfrm>
                          <a:off x="1632" y="3264"/>
                          <a:ext cx="1104" cy="446"/>
                        </a:xfrm>
                        <a:prstGeom prst="rect">
                          <a:avLst/>
                        </a:prstGeom>
                        <a:noFill/>
                        <a:ln w="38100">
                          <a:noFill/>
                          <a:miter/>
                        </a:ln>
                      </p:spPr>
                    </p:pic>
                  </p:oleObj>
                </mc:Fallback>
              </mc:AlternateContent>
            </a:graphicData>
          </a:graphic>
        </p:graphicFrame>
      </p:grpSp>
      <p:sp>
        <p:nvSpPr>
          <p:cNvPr id="24"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62</a:t>
            </a:fld>
            <a:endParaRPr lang="ja-JP" altLang="en-US" dirty="0">
              <a:solidFill>
                <a:srgbClr val="A50021"/>
              </a:solidFill>
              <a:ea typeface="MS PGothic" panose="020B0600070205080204" pitchFamily="34" charset="-128"/>
            </a:endParaRPr>
          </a:p>
        </p:txBody>
      </p:sp>
      <p:sp>
        <p:nvSpPr>
          <p:cNvPr id="24581" name="Rectangle 2"/>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2" name="Rectangle 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3"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5" name="Rectangle 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6"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7" name="Rectangle 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88"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4590" name="Rectangle 11"/>
          <p:cNvSpPr/>
          <p:nvPr/>
        </p:nvSpPr>
        <p:spPr>
          <a:xfrm>
            <a:off x="842962" y="1034020"/>
            <a:ext cx="3933825" cy="1160463"/>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．模糊集合的表示方法</a:t>
            </a:r>
          </a:p>
          <a:p>
            <a:pPr>
              <a:lnSpc>
                <a:spcPct val="110000"/>
              </a:lnSpc>
              <a:spcBef>
                <a:spcPct val="30000"/>
              </a:spcBef>
              <a:buClr>
                <a:schemeClr val="accent2"/>
              </a:buClr>
              <a:buFont typeface="Wingdings" panose="05000000000000000000" pitchFamily="2" charset="2"/>
              <a:buNone/>
            </a:pPr>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2</a:t>
            </a:r>
            <a:r>
              <a:rPr lang="zh-CN" altLang="en-US" sz="2800" b="1" dirty="0">
                <a:solidFill>
                  <a:schemeClr val="accent2"/>
                </a:solidFill>
                <a:latin typeface="Times New Roman" panose="02020603050405020304" pitchFamily="18" charset="0"/>
              </a:rPr>
              <a:t>）</a:t>
            </a:r>
            <a:r>
              <a:rPr lang="zh-CN" altLang="en-US" sz="2800" b="1" dirty="0">
                <a:solidFill>
                  <a:schemeClr val="accent2"/>
                </a:solidFill>
                <a:latin typeface="宋体" panose="02010600030101010101" pitchFamily="2" charset="-122"/>
              </a:rPr>
              <a:t>序偶表示法</a:t>
            </a:r>
          </a:p>
        </p:txBody>
      </p:sp>
      <p:sp>
        <p:nvSpPr>
          <p:cNvPr id="24591" name="Rectangle 12"/>
          <p:cNvSpPr/>
          <p:nvPr/>
        </p:nvSpPr>
        <p:spPr>
          <a:xfrm>
            <a:off x="4362450" y="32289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4592" name="Rectangle 13"/>
          <p:cNvSpPr/>
          <p:nvPr/>
        </p:nvSpPr>
        <p:spPr>
          <a:xfrm>
            <a:off x="5029200" y="34194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4593" name="Rectangle 18"/>
          <p:cNvSpPr/>
          <p:nvPr/>
        </p:nvSpPr>
        <p:spPr>
          <a:xfrm>
            <a:off x="5600700" y="32289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4594" name="Rectangle 23"/>
          <p:cNvSpPr/>
          <p:nvPr/>
        </p:nvSpPr>
        <p:spPr>
          <a:xfrm>
            <a:off x="4705350" y="33242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70710" name="Object 22"/>
          <p:cNvGraphicFramePr/>
          <p:nvPr>
            <p:extLst>
              <p:ext uri="{D42A27DB-BD31-4B8C-83A1-F6EECF244321}">
                <p14:modId xmlns:p14="http://schemas.microsoft.com/office/powerpoint/2010/main" val="2660746769"/>
              </p:ext>
            </p:extLst>
          </p:nvPr>
        </p:nvGraphicFramePr>
        <p:xfrm>
          <a:off x="1852613" y="2313415"/>
          <a:ext cx="6572250" cy="495300"/>
        </p:xfrm>
        <a:graphic>
          <a:graphicData uri="http://schemas.openxmlformats.org/presentationml/2006/ole">
            <mc:AlternateContent xmlns:mc="http://schemas.openxmlformats.org/markup-compatibility/2006">
              <mc:Choice xmlns:v="urn:schemas-microsoft-com:vml" Requires="v">
                <p:oleObj spid="_x0000_s26669" r:id="rId3" imgW="2971800" imgH="228600" progId="Equation.DSMT4">
                  <p:embed/>
                </p:oleObj>
              </mc:Choice>
              <mc:Fallback>
                <p:oleObj r:id="rId3" imgW="2971800" imgH="228600" progId="Equation.DSMT4">
                  <p:embed/>
                  <p:pic>
                    <p:nvPicPr>
                      <p:cNvPr id="0" name="图片 3286"/>
                      <p:cNvPicPr/>
                      <p:nvPr/>
                    </p:nvPicPr>
                    <p:blipFill>
                      <a:blip r:embed="rId4"/>
                      <a:stretch>
                        <a:fillRect/>
                      </a:stretch>
                    </p:blipFill>
                    <p:spPr>
                      <a:xfrm>
                        <a:off x="1852613" y="2313415"/>
                        <a:ext cx="6572250" cy="495300"/>
                      </a:xfrm>
                      <a:prstGeom prst="rect">
                        <a:avLst/>
                      </a:prstGeom>
                      <a:noFill/>
                      <a:ln w="38100">
                        <a:noFill/>
                        <a:miter/>
                      </a:ln>
                    </p:spPr>
                  </p:pic>
                </p:oleObj>
              </mc:Fallback>
            </mc:AlternateContent>
          </a:graphicData>
        </a:graphic>
      </p:graphicFrame>
      <p:sp>
        <p:nvSpPr>
          <p:cNvPr id="370712" name="Rectangle 24"/>
          <p:cNvSpPr/>
          <p:nvPr/>
        </p:nvSpPr>
        <p:spPr>
          <a:xfrm>
            <a:off x="807244" y="3064668"/>
            <a:ext cx="3041650" cy="519113"/>
          </a:xfrm>
          <a:prstGeom prst="rect">
            <a:avLst/>
          </a:prstGeom>
          <a:noFill/>
          <a:ln w="9525">
            <a:noFill/>
          </a:ln>
        </p:spPr>
        <p:txBody>
          <a:bodyPr wrap="none">
            <a:spAutoFit/>
          </a:bodyPr>
          <a:lstStyle/>
          <a:p>
            <a:r>
              <a:rPr lang="zh-CN" altLang="en-US" sz="2800" b="1" dirty="0">
                <a:solidFill>
                  <a:schemeClr val="accent2"/>
                </a:solidFill>
                <a:latin typeface="Times New Roman" panose="02020603050405020304" pitchFamily="18" charset="0"/>
              </a:rPr>
              <a:t>（</a:t>
            </a:r>
            <a:r>
              <a:rPr lang="en-US" altLang="zh-CN" sz="2800" b="1" dirty="0">
                <a:solidFill>
                  <a:schemeClr val="accent2"/>
                </a:solidFill>
                <a:latin typeface="Times New Roman" panose="02020603050405020304" pitchFamily="18" charset="0"/>
              </a:rPr>
              <a:t>3</a:t>
            </a:r>
            <a:r>
              <a:rPr lang="zh-CN" altLang="en-US" sz="2800" b="1" dirty="0">
                <a:solidFill>
                  <a:schemeClr val="accent2"/>
                </a:solidFill>
                <a:latin typeface="Times New Roman" panose="02020603050405020304" pitchFamily="18" charset="0"/>
              </a:rPr>
              <a:t>）</a:t>
            </a:r>
            <a:r>
              <a:rPr lang="zh-CN" altLang="en-US" sz="2800" b="1" dirty="0">
                <a:solidFill>
                  <a:schemeClr val="accent2"/>
                </a:solidFill>
                <a:latin typeface="宋体" panose="02010600030101010101" pitchFamily="2" charset="-122"/>
              </a:rPr>
              <a:t>向量表示法 </a:t>
            </a:r>
          </a:p>
        </p:txBody>
      </p:sp>
      <p:sp>
        <p:nvSpPr>
          <p:cNvPr id="24596" name="Rectangle 26"/>
          <p:cNvSpPr/>
          <p:nvPr/>
        </p:nvSpPr>
        <p:spPr>
          <a:xfrm>
            <a:off x="5138738" y="33242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70713" name="Object 25"/>
          <p:cNvGraphicFramePr/>
          <p:nvPr>
            <p:extLst>
              <p:ext uri="{D42A27DB-BD31-4B8C-83A1-F6EECF244321}">
                <p14:modId xmlns:p14="http://schemas.microsoft.com/office/powerpoint/2010/main" val="2469731336"/>
              </p:ext>
            </p:extLst>
          </p:nvPr>
        </p:nvGraphicFramePr>
        <p:xfrm>
          <a:off x="1708731" y="3949572"/>
          <a:ext cx="4953000" cy="542925"/>
        </p:xfrm>
        <a:graphic>
          <a:graphicData uri="http://schemas.openxmlformats.org/presentationml/2006/ole">
            <mc:AlternateContent xmlns:mc="http://schemas.openxmlformats.org/markup-compatibility/2006">
              <mc:Choice xmlns:v="urn:schemas-microsoft-com:vml" Requires="v">
                <p:oleObj spid="_x0000_s26670" r:id="rId5" imgW="2044700" imgH="228600" progId="Equation.DSMT4">
                  <p:embed/>
                </p:oleObj>
              </mc:Choice>
              <mc:Fallback>
                <p:oleObj r:id="rId5" imgW="2044700" imgH="228600" progId="Equation.DSMT4">
                  <p:embed/>
                  <p:pic>
                    <p:nvPicPr>
                      <p:cNvPr id="0" name="图片 3287"/>
                      <p:cNvPicPr/>
                      <p:nvPr/>
                    </p:nvPicPr>
                    <p:blipFill>
                      <a:blip r:embed="rId6"/>
                      <a:stretch>
                        <a:fillRect/>
                      </a:stretch>
                    </p:blipFill>
                    <p:spPr>
                      <a:xfrm>
                        <a:off x="1708731" y="3949572"/>
                        <a:ext cx="4953000" cy="542925"/>
                      </a:xfrm>
                      <a:prstGeom prst="rect">
                        <a:avLst/>
                      </a:prstGeom>
                      <a:noFill/>
                      <a:ln w="38100">
                        <a:noFill/>
                        <a:miter/>
                      </a:ln>
                    </p:spPr>
                  </p:pic>
                </p:oleObj>
              </mc:Fallback>
            </mc:AlternateContent>
          </a:graphicData>
        </a:graphic>
      </p:graphicFrame>
      <p:sp>
        <p:nvSpPr>
          <p:cNvPr id="22"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0710"/>
                                        </p:tgtEl>
                                        <p:attrNameLst>
                                          <p:attrName>style.visibility</p:attrName>
                                        </p:attrNameLst>
                                      </p:cBhvr>
                                      <p:to>
                                        <p:strVal val="visible"/>
                                      </p:to>
                                    </p:set>
                                    <p:anim calcmode="lin" valueType="num">
                                      <p:cBhvr additive="base">
                                        <p:cTn id="7" dur="500" fill="hold"/>
                                        <p:tgtEl>
                                          <p:spTgt spid="370710"/>
                                        </p:tgtEl>
                                        <p:attrNameLst>
                                          <p:attrName>ppt_x</p:attrName>
                                        </p:attrNameLst>
                                      </p:cBhvr>
                                      <p:tavLst>
                                        <p:tav tm="0">
                                          <p:val>
                                            <p:strVal val="0-#ppt_w/2"/>
                                          </p:val>
                                        </p:tav>
                                        <p:tav tm="100000">
                                          <p:val>
                                            <p:strVal val="#ppt_x"/>
                                          </p:val>
                                        </p:tav>
                                      </p:tavLst>
                                    </p:anim>
                                    <p:anim calcmode="lin" valueType="num">
                                      <p:cBhvr additive="base">
                                        <p:cTn id="8" dur="500" fill="hold"/>
                                        <p:tgtEl>
                                          <p:spTgt spid="3707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712"/>
                                        </p:tgtEl>
                                        <p:attrNameLst>
                                          <p:attrName>style.visibility</p:attrName>
                                        </p:attrNameLst>
                                      </p:cBhvr>
                                      <p:to>
                                        <p:strVal val="visible"/>
                                      </p:to>
                                    </p:set>
                                    <p:anim calcmode="lin" valueType="num">
                                      <p:cBhvr additive="base">
                                        <p:cTn id="13" dur="500" fill="hold"/>
                                        <p:tgtEl>
                                          <p:spTgt spid="370712"/>
                                        </p:tgtEl>
                                        <p:attrNameLst>
                                          <p:attrName>ppt_x</p:attrName>
                                        </p:attrNameLst>
                                      </p:cBhvr>
                                      <p:tavLst>
                                        <p:tav tm="0">
                                          <p:val>
                                            <p:strVal val="0-#ppt_w/2"/>
                                          </p:val>
                                        </p:tav>
                                        <p:tav tm="100000">
                                          <p:val>
                                            <p:strVal val="#ppt_x"/>
                                          </p:val>
                                        </p:tav>
                                      </p:tavLst>
                                    </p:anim>
                                    <p:anim calcmode="lin" valueType="num">
                                      <p:cBhvr additive="base">
                                        <p:cTn id="14" dur="500" fill="hold"/>
                                        <p:tgtEl>
                                          <p:spTgt spid="3707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0713"/>
                                        </p:tgtEl>
                                        <p:attrNameLst>
                                          <p:attrName>style.visibility</p:attrName>
                                        </p:attrNameLst>
                                      </p:cBhvr>
                                      <p:to>
                                        <p:strVal val="visible"/>
                                      </p:to>
                                    </p:set>
                                    <p:anim calcmode="lin" valueType="num">
                                      <p:cBhvr additive="base">
                                        <p:cTn id="19" dur="500" fill="hold"/>
                                        <p:tgtEl>
                                          <p:spTgt spid="370713"/>
                                        </p:tgtEl>
                                        <p:attrNameLst>
                                          <p:attrName>ppt_x</p:attrName>
                                        </p:attrNameLst>
                                      </p:cBhvr>
                                      <p:tavLst>
                                        <p:tav tm="0">
                                          <p:val>
                                            <p:strVal val="0-#ppt_w/2"/>
                                          </p:val>
                                        </p:tav>
                                        <p:tav tm="100000">
                                          <p:val>
                                            <p:strVal val="#ppt_x"/>
                                          </p:val>
                                        </p:tav>
                                      </p:tavLst>
                                    </p:anim>
                                    <p:anim calcmode="lin" valueType="num">
                                      <p:cBhvr additive="base">
                                        <p:cTn id="20" dur="500" fill="hold"/>
                                        <p:tgtEl>
                                          <p:spTgt spid="370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p:cNvSpPr>
          <p:nvPr>
            <p:ph idx="1"/>
          </p:nvPr>
        </p:nvSpPr>
        <p:spPr>
          <a:xfrm>
            <a:off x="767408" y="952500"/>
            <a:ext cx="10586391" cy="5140796"/>
          </a:xfrm>
          <a:ln/>
        </p:spPr>
        <p:txBody>
          <a:bodyPr vert="horz" wrap="square" lIns="91440" tIns="45720" rIns="91440" bIns="45720" anchor="t"/>
          <a:lstStyle/>
          <a:p>
            <a:pPr eaLnBrk="1" hangingPunct="1">
              <a:buNone/>
            </a:pPr>
            <a:r>
              <a:rPr lang="en-US" altLang="zh-CN" sz="2800" b="1" dirty="0">
                <a:latin typeface="Times New Roman" panose="02020603050405020304" pitchFamily="18" charset="0"/>
              </a:rPr>
              <a:t> 3. </a:t>
            </a:r>
            <a:r>
              <a:rPr lang="zh-CN" altLang="en-US" sz="2800" b="1" dirty="0">
                <a:latin typeface="Times New Roman" panose="02020603050405020304" pitchFamily="18" charset="0"/>
              </a:rPr>
              <a:t>隶属函数</a:t>
            </a:r>
          </a:p>
          <a:p>
            <a:pPr eaLnBrk="1" hangingPunct="1">
              <a:buFont typeface="Wingdings" panose="05000000000000000000" pitchFamily="2" charset="2"/>
              <a:buChar char="§"/>
            </a:pPr>
            <a:r>
              <a:rPr lang="zh-CN" altLang="en-US" sz="2800" b="1" dirty="0">
                <a:latin typeface="宋体" panose="02010600030101010101" pitchFamily="2" charset="-122"/>
              </a:rPr>
              <a:t>常见的隶属函数有</a:t>
            </a:r>
            <a:r>
              <a:rPr lang="zh-CN" altLang="en-US" sz="2600" b="1" dirty="0">
                <a:latin typeface="Times New Roman" panose="02020603050405020304" pitchFamily="18" charset="0"/>
              </a:rPr>
              <a:t>正态分布</a:t>
            </a:r>
            <a:r>
              <a:rPr lang="zh-CN" altLang="en-US" sz="2800" b="1" dirty="0">
                <a:latin typeface="宋体" panose="02010600030101010101" pitchFamily="2" charset="-122"/>
              </a:rPr>
              <a:t>、</a:t>
            </a:r>
            <a:r>
              <a:rPr lang="zh-CN" altLang="en-US" sz="2600" b="1" dirty="0">
                <a:latin typeface="Times New Roman" panose="02020603050405020304" pitchFamily="18" charset="0"/>
              </a:rPr>
              <a:t>三角分布、梯形分布</a:t>
            </a:r>
            <a:r>
              <a:rPr lang="zh-CN" altLang="en-US" sz="2800" b="1" dirty="0">
                <a:latin typeface="宋体" panose="02010600030101010101" pitchFamily="2" charset="-122"/>
              </a:rPr>
              <a:t>等。</a:t>
            </a:r>
            <a:r>
              <a:rPr lang="zh-CN" altLang="en-US" sz="2800" b="1" dirty="0">
                <a:latin typeface="Times New Roman" panose="02020603050405020304" pitchFamily="18" charset="0"/>
              </a:rPr>
              <a:t> </a:t>
            </a:r>
          </a:p>
          <a:p>
            <a:pPr eaLnBrk="1" hangingPunct="1">
              <a:buFont typeface="Wingdings" panose="05000000000000000000" pitchFamily="2" charset="2"/>
              <a:buChar char="§"/>
            </a:pPr>
            <a:r>
              <a:rPr lang="zh-CN" altLang="en-US" sz="2800" b="1" dirty="0">
                <a:solidFill>
                  <a:schemeClr val="accent2"/>
                </a:solidFill>
                <a:latin typeface="Times New Roman" panose="02020603050405020304" pitchFamily="18" charset="0"/>
              </a:rPr>
              <a:t>隶属函数确定方法：</a:t>
            </a:r>
          </a:p>
          <a:p>
            <a:pPr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）模糊统计法</a:t>
            </a:r>
          </a:p>
          <a:p>
            <a:pPr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）专家经验法</a:t>
            </a:r>
          </a:p>
          <a:p>
            <a:pPr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）二元对比排序法</a:t>
            </a:r>
          </a:p>
          <a:p>
            <a:pPr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）基本概念扩充法</a:t>
            </a:r>
          </a:p>
        </p:txBody>
      </p:sp>
      <p:sp>
        <p:nvSpPr>
          <p:cNvPr id="768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63</a:t>
            </a:fld>
            <a:endParaRPr lang="ja-JP" altLang="en-US" dirty="0">
              <a:solidFill>
                <a:srgbClr val="A50021"/>
              </a:solidFill>
              <a:ea typeface="MS PGothic" panose="020B0600070205080204" pitchFamily="34" charset="-128"/>
            </a:endParaRPr>
          </a:p>
        </p:txBody>
      </p:sp>
      <p:sp>
        <p:nvSpPr>
          <p:cNvPr id="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83">
                                            <p:txEl>
                                              <p:pRg st="1" end="1"/>
                                            </p:txEl>
                                          </p:spTgt>
                                        </p:tgtEl>
                                        <p:attrNameLst>
                                          <p:attrName>style.visibility</p:attrName>
                                        </p:attrNameLst>
                                      </p:cBhvr>
                                      <p:to>
                                        <p:strVal val="visible"/>
                                      </p:to>
                                    </p:set>
                                    <p:anim calcmode="lin" valueType="num">
                                      <p:cBhvr additive="base">
                                        <p:cTn id="13" dur="500" fill="hold"/>
                                        <p:tgtEl>
                                          <p:spTgt spid="199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anim calcmode="lin" valueType="num">
                                      <p:cBhvr additive="base">
                                        <p:cTn id="19" dur="500" fill="hold"/>
                                        <p:tgtEl>
                                          <p:spTgt spid="199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9683">
                                            <p:txEl>
                                              <p:pRg st="3" end="3"/>
                                            </p:txEl>
                                          </p:spTgt>
                                        </p:tgtEl>
                                        <p:attrNameLst>
                                          <p:attrName>style.visibility</p:attrName>
                                        </p:attrNameLst>
                                      </p:cBhvr>
                                      <p:to>
                                        <p:strVal val="visible"/>
                                      </p:to>
                                    </p:set>
                                    <p:anim calcmode="lin" valueType="num">
                                      <p:cBhvr additive="base">
                                        <p:cTn id="25" dur="500" fill="hold"/>
                                        <p:tgtEl>
                                          <p:spTgt spid="199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9683">
                                            <p:txEl>
                                              <p:pRg st="4" end="4"/>
                                            </p:txEl>
                                          </p:spTgt>
                                        </p:tgtEl>
                                        <p:attrNameLst>
                                          <p:attrName>style.visibility</p:attrName>
                                        </p:attrNameLst>
                                      </p:cBhvr>
                                      <p:to>
                                        <p:strVal val="visible"/>
                                      </p:to>
                                    </p:set>
                                    <p:anim calcmode="lin" valueType="num">
                                      <p:cBhvr additive="base">
                                        <p:cTn id="31" dur="500" fill="hold"/>
                                        <p:tgtEl>
                                          <p:spTgt spid="199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9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9683">
                                            <p:txEl>
                                              <p:pRg st="5" end="5"/>
                                            </p:txEl>
                                          </p:spTgt>
                                        </p:tgtEl>
                                        <p:attrNameLst>
                                          <p:attrName>style.visibility</p:attrName>
                                        </p:attrNameLst>
                                      </p:cBhvr>
                                      <p:to>
                                        <p:strVal val="visible"/>
                                      </p:to>
                                    </p:set>
                                    <p:anim calcmode="lin" valueType="num">
                                      <p:cBhvr additive="base">
                                        <p:cTn id="37" dur="500" fill="hold"/>
                                        <p:tgtEl>
                                          <p:spTgt spid="1996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9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9683">
                                            <p:txEl>
                                              <p:pRg st="6" end="6"/>
                                            </p:txEl>
                                          </p:spTgt>
                                        </p:tgtEl>
                                        <p:attrNameLst>
                                          <p:attrName>style.visibility</p:attrName>
                                        </p:attrNameLst>
                                      </p:cBhvr>
                                      <p:to>
                                        <p:strVal val="visible"/>
                                      </p:to>
                                    </p:set>
                                    <p:anim calcmode="lin" valueType="num">
                                      <p:cBhvr additive="base">
                                        <p:cTn id="43" dur="500" fill="hold"/>
                                        <p:tgtEl>
                                          <p:spTgt spid="1996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96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p:cNvSpPr>
          <p:nvPr>
            <p:ph idx="1"/>
          </p:nvPr>
        </p:nvSpPr>
        <p:spPr>
          <a:xfrm>
            <a:off x="623392" y="867569"/>
            <a:ext cx="9332143" cy="723900"/>
          </a:xfrm>
          <a:ln/>
        </p:spPr>
        <p:txBody>
          <a:bodyPr vert="horz" wrap="square" lIns="91440" tIns="45720" rIns="91440" bIns="45720" anchor="t"/>
          <a:lstStyle/>
          <a:p>
            <a:pPr eaLnBrk="1" hangingPunct="1">
              <a:buNone/>
            </a:pPr>
            <a:r>
              <a:rPr lang="en-US" altLang="zh-CN" sz="2800" b="1" dirty="0">
                <a:latin typeface="Times New Roman" panose="02020603050405020304" pitchFamily="18" charset="0"/>
              </a:rPr>
              <a:t> 3</a:t>
            </a:r>
            <a:r>
              <a:rPr lang="zh-CN" altLang="en-US" sz="2800" b="1" dirty="0">
                <a:latin typeface="Times New Roman" panose="02020603050405020304" pitchFamily="18" charset="0"/>
              </a:rPr>
              <a:t>．隶属函数</a:t>
            </a:r>
          </a:p>
        </p:txBody>
      </p:sp>
      <p:sp>
        <p:nvSpPr>
          <p:cNvPr id="2560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64</a:t>
            </a:fld>
            <a:endParaRPr lang="ja-JP" altLang="en-US" dirty="0">
              <a:solidFill>
                <a:srgbClr val="A50021"/>
              </a:solidFill>
              <a:ea typeface="MS PGothic" panose="020B0600070205080204" pitchFamily="34" charset="-128"/>
            </a:endParaRPr>
          </a:p>
        </p:txBody>
      </p:sp>
      <p:sp>
        <p:nvSpPr>
          <p:cNvPr id="25610" name="Rectangle 6"/>
          <p:cNvSpPr/>
          <p:nvPr/>
        </p:nvSpPr>
        <p:spPr>
          <a:xfrm>
            <a:off x="5762625"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23"/>
          <p:cNvGrpSpPr/>
          <p:nvPr/>
        </p:nvGrpSpPr>
        <p:grpSpPr>
          <a:xfrm>
            <a:off x="623392" y="1600200"/>
            <a:ext cx="10513168" cy="4427538"/>
            <a:chOff x="192" y="1008"/>
            <a:chExt cx="5424" cy="2789"/>
          </a:xfrm>
        </p:grpSpPr>
        <p:grpSp>
          <p:nvGrpSpPr>
            <p:cNvPr id="25616" name="Group 14"/>
            <p:cNvGrpSpPr/>
            <p:nvPr/>
          </p:nvGrpSpPr>
          <p:grpSpPr>
            <a:xfrm>
              <a:off x="192" y="1008"/>
              <a:ext cx="5424" cy="2789"/>
              <a:chOff x="192" y="1008"/>
              <a:chExt cx="5424" cy="2789"/>
            </a:xfrm>
          </p:grpSpPr>
          <p:sp>
            <p:nvSpPr>
              <p:cNvPr id="25617" name="Text Box 4"/>
              <p:cNvSpPr txBox="1"/>
              <p:nvPr/>
            </p:nvSpPr>
            <p:spPr>
              <a:xfrm>
                <a:off x="192" y="1008"/>
                <a:ext cx="5424" cy="278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50000"/>
                  </a:spcBef>
                  <a:buClr>
                    <a:schemeClr val="accent2"/>
                  </a:buClr>
                  <a:buFont typeface="Wingdings" panose="05000000000000000000" pitchFamily="2" charset="2"/>
                  <a:buChar char="§"/>
                </a:pPr>
                <a:r>
                  <a:rPr lang="en-US" altLang="zh-CN"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rPr>
                  <a:t>例如：以年龄作论域，取                   ，扎德给出了“年老”</a:t>
                </a:r>
                <a:r>
                  <a:rPr lang="en-US" altLang="zh-CN" sz="2600" b="1" i="1" dirty="0">
                    <a:latin typeface="Times New Roman" panose="02020603050405020304" pitchFamily="18" charset="0"/>
                  </a:rPr>
                  <a:t>O </a:t>
                </a:r>
                <a:r>
                  <a:rPr lang="zh-CN" altLang="en-US" sz="2600" b="1" dirty="0">
                    <a:latin typeface="Times New Roman" panose="02020603050405020304" pitchFamily="18" charset="0"/>
                  </a:rPr>
                  <a:t>与“年青”</a:t>
                </a:r>
                <a:r>
                  <a:rPr lang="en-US" altLang="zh-CN" sz="2600" b="1" i="1" dirty="0">
                    <a:latin typeface="Times New Roman" panose="02020603050405020304" pitchFamily="18" charset="0"/>
                  </a:rPr>
                  <a:t>Y </a:t>
                </a:r>
                <a:r>
                  <a:rPr lang="zh-CN" altLang="en-US" sz="2600" b="1" dirty="0">
                    <a:latin typeface="Times New Roman" panose="02020603050405020304" pitchFamily="18" charset="0"/>
                  </a:rPr>
                  <a:t>两个模糊集合的隶属函数为</a:t>
                </a:r>
              </a:p>
              <a:p>
                <a:pPr>
                  <a:lnSpc>
                    <a:spcPct val="120000"/>
                  </a:lnSpc>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nSpc>
                    <a:spcPct val="120000"/>
                  </a:lnSpc>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nSpc>
                    <a:spcPct val="120000"/>
                  </a:lnSpc>
                  <a:spcBef>
                    <a:spcPct val="50000"/>
                  </a:spcBef>
                  <a:buClr>
                    <a:schemeClr val="accent2"/>
                  </a:buClr>
                  <a:buFont typeface="Wingdings" panose="05000000000000000000" pitchFamily="2" charset="2"/>
                  <a:buNone/>
                </a:pPr>
                <a:r>
                  <a:rPr lang="zh-CN" altLang="en-US" sz="2600" b="1" dirty="0">
                    <a:latin typeface="Times New Roman" panose="02020603050405020304" pitchFamily="18" charset="0"/>
                  </a:rPr>
                  <a:t> </a:t>
                </a:r>
                <a:r>
                  <a:rPr lang="zh-CN" altLang="en-US" sz="2600" b="1" dirty="0"/>
                  <a:t> </a:t>
                </a:r>
              </a:p>
              <a:p>
                <a:pPr>
                  <a:lnSpc>
                    <a:spcPct val="120000"/>
                  </a:lnSpc>
                  <a:spcBef>
                    <a:spcPct val="50000"/>
                  </a:spcBef>
                  <a:buClr>
                    <a:schemeClr val="accent2"/>
                  </a:buClr>
                  <a:buFont typeface="Wingdings" panose="05000000000000000000" pitchFamily="2" charset="2"/>
                  <a:buChar char="§"/>
                </a:pPr>
                <a:endParaRPr lang="zh-CN" altLang="en-US" sz="2600" b="1" dirty="0"/>
              </a:p>
              <a:p>
                <a:pPr>
                  <a:lnSpc>
                    <a:spcPct val="120000"/>
                  </a:lnSpc>
                  <a:spcBef>
                    <a:spcPct val="50000"/>
                  </a:spcBef>
                  <a:buClr>
                    <a:schemeClr val="accent2"/>
                  </a:buClr>
                  <a:buFont typeface="Wingdings" panose="05000000000000000000" pitchFamily="2" charset="2"/>
                  <a:buChar char="§"/>
                </a:pPr>
                <a:endParaRPr lang="en-US" altLang="zh-CN" sz="2600" b="1" dirty="0"/>
              </a:p>
            </p:txBody>
          </p:sp>
          <p:graphicFrame>
            <p:nvGraphicFramePr>
              <p:cNvPr id="25605" name="Object 8"/>
              <p:cNvGraphicFramePr/>
              <p:nvPr/>
            </p:nvGraphicFramePr>
            <p:xfrm>
              <a:off x="192" y="1824"/>
              <a:ext cx="2544" cy="720"/>
            </p:xfrm>
            <a:graphic>
              <a:graphicData uri="http://schemas.openxmlformats.org/presentationml/2006/ole">
                <mc:AlternateContent xmlns:mc="http://schemas.openxmlformats.org/markup-compatibility/2006">
                  <mc:Choice xmlns:v="urn:schemas-microsoft-com:vml" Requires="v">
                    <p:oleObj spid="_x0000_s27764" r:id="rId3" imgW="2641600" imgH="711200" progId="Equation.3">
                      <p:embed/>
                    </p:oleObj>
                  </mc:Choice>
                  <mc:Fallback>
                    <p:oleObj r:id="rId3" imgW="2641600" imgH="711200" progId="Equation.3">
                      <p:embed/>
                      <p:pic>
                        <p:nvPicPr>
                          <p:cNvPr id="0" name="图片 3288"/>
                          <p:cNvPicPr/>
                          <p:nvPr/>
                        </p:nvPicPr>
                        <p:blipFill>
                          <a:blip r:embed="rId4"/>
                          <a:stretch>
                            <a:fillRect/>
                          </a:stretch>
                        </p:blipFill>
                        <p:spPr>
                          <a:xfrm>
                            <a:off x="192" y="1824"/>
                            <a:ext cx="2544" cy="720"/>
                          </a:xfrm>
                          <a:prstGeom prst="rect">
                            <a:avLst/>
                          </a:prstGeom>
                          <a:noFill/>
                          <a:ln w="38100">
                            <a:noFill/>
                            <a:miter/>
                          </a:ln>
                        </p:spPr>
                      </p:pic>
                    </p:oleObj>
                  </mc:Fallback>
                </mc:AlternateContent>
              </a:graphicData>
            </a:graphic>
          </p:graphicFrame>
          <p:graphicFrame>
            <p:nvGraphicFramePr>
              <p:cNvPr id="25606" name="Object 7"/>
              <p:cNvGraphicFramePr/>
              <p:nvPr/>
            </p:nvGraphicFramePr>
            <p:xfrm>
              <a:off x="2880" y="1824"/>
              <a:ext cx="2640" cy="720"/>
            </p:xfrm>
            <a:graphic>
              <a:graphicData uri="http://schemas.openxmlformats.org/presentationml/2006/ole">
                <mc:AlternateContent xmlns:mc="http://schemas.openxmlformats.org/markup-compatibility/2006">
                  <mc:Choice xmlns:v="urn:schemas-microsoft-com:vml" Requires="v">
                    <p:oleObj spid="_x0000_s27765" r:id="rId5" imgW="2641600" imgH="711200" progId="Equation.3">
                      <p:embed/>
                    </p:oleObj>
                  </mc:Choice>
                  <mc:Fallback>
                    <p:oleObj r:id="rId5" imgW="2641600" imgH="711200" progId="Equation.3">
                      <p:embed/>
                      <p:pic>
                        <p:nvPicPr>
                          <p:cNvPr id="0" name="图片 3291"/>
                          <p:cNvPicPr/>
                          <p:nvPr/>
                        </p:nvPicPr>
                        <p:blipFill>
                          <a:blip r:embed="rId6"/>
                          <a:stretch>
                            <a:fillRect/>
                          </a:stretch>
                        </p:blipFill>
                        <p:spPr>
                          <a:xfrm>
                            <a:off x="2880" y="1824"/>
                            <a:ext cx="2640" cy="720"/>
                          </a:xfrm>
                          <a:prstGeom prst="rect">
                            <a:avLst/>
                          </a:prstGeom>
                          <a:noFill/>
                          <a:ln w="38100">
                            <a:noFill/>
                            <a:miter/>
                          </a:ln>
                        </p:spPr>
                      </p:pic>
                    </p:oleObj>
                  </mc:Fallback>
                </mc:AlternateContent>
              </a:graphicData>
            </a:graphic>
          </p:graphicFrame>
        </p:grpSp>
        <p:graphicFrame>
          <p:nvGraphicFramePr>
            <p:cNvPr id="25604" name="Object 5"/>
            <p:cNvGraphicFramePr/>
            <p:nvPr>
              <p:extLst>
                <p:ext uri="{D42A27DB-BD31-4B8C-83A1-F6EECF244321}">
                  <p14:modId xmlns:p14="http://schemas.microsoft.com/office/powerpoint/2010/main" val="3574485822"/>
                </p:ext>
              </p:extLst>
            </p:nvPr>
          </p:nvGraphicFramePr>
          <p:xfrm>
            <a:off x="2235" y="1062"/>
            <a:ext cx="864" cy="269"/>
          </p:xfrm>
          <a:graphic>
            <a:graphicData uri="http://schemas.openxmlformats.org/presentationml/2006/ole">
              <mc:AlternateContent xmlns:mc="http://schemas.openxmlformats.org/markup-compatibility/2006">
                <mc:Choice xmlns:v="urn:schemas-microsoft-com:vml" Requires="v">
                  <p:oleObj spid="_x0000_s27766" r:id="rId7" imgW="621665" imgH="177800" progId="Equation.DSMT4">
                    <p:embed/>
                  </p:oleObj>
                </mc:Choice>
                <mc:Fallback>
                  <p:oleObj r:id="rId7" imgW="621665" imgH="177800" progId="Equation.DSMT4">
                    <p:embed/>
                    <p:pic>
                      <p:nvPicPr>
                        <p:cNvPr id="0" name="图片 3290"/>
                        <p:cNvPicPr/>
                        <p:nvPr/>
                      </p:nvPicPr>
                      <p:blipFill>
                        <a:blip r:embed="rId8"/>
                        <a:stretch>
                          <a:fillRect/>
                        </a:stretch>
                      </p:blipFill>
                      <p:spPr>
                        <a:xfrm>
                          <a:off x="2235" y="1062"/>
                          <a:ext cx="864" cy="269"/>
                        </a:xfrm>
                        <a:prstGeom prst="rect">
                          <a:avLst/>
                        </a:prstGeom>
                        <a:noFill/>
                        <a:ln w="38100">
                          <a:noFill/>
                          <a:miter/>
                        </a:ln>
                      </p:spPr>
                    </p:pic>
                  </p:oleObj>
                </mc:Fallback>
              </mc:AlternateContent>
            </a:graphicData>
          </a:graphic>
        </p:graphicFrame>
      </p:grpSp>
      <p:sp>
        <p:nvSpPr>
          <p:cNvPr id="25612" name="Rectangle 9"/>
          <p:cNvSpPr/>
          <p:nvPr/>
        </p:nvSpPr>
        <p:spPr>
          <a:xfrm>
            <a:off x="1524000" y="3067051"/>
            <a:ext cx="9144000" cy="244475"/>
          </a:xfrm>
          <a:prstGeom prst="rect">
            <a:avLst/>
          </a:prstGeom>
          <a:noFill/>
          <a:ln w="9525">
            <a:noFill/>
          </a:ln>
        </p:spPr>
        <p:txBody>
          <a:bodyP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25613" name="Rectangle 12"/>
          <p:cNvSpPr/>
          <p:nvPr/>
        </p:nvSpPr>
        <p:spPr>
          <a:xfrm>
            <a:off x="1524000" y="3205164"/>
            <a:ext cx="9144000" cy="244475"/>
          </a:xfrm>
          <a:prstGeom prst="rect">
            <a:avLst/>
          </a:prstGeom>
          <a:noFill/>
          <a:ln w="9525">
            <a:noFill/>
          </a:ln>
        </p:spPr>
        <p:txBody>
          <a:bodyP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grpSp>
        <p:nvGrpSpPr>
          <p:cNvPr id="4" name="Group 15"/>
          <p:cNvGrpSpPr/>
          <p:nvPr/>
        </p:nvGrpSpPr>
        <p:grpSpPr>
          <a:xfrm>
            <a:off x="623887" y="4424365"/>
            <a:ext cx="9510713" cy="1506538"/>
            <a:chOff x="-567" y="2787"/>
            <a:chExt cx="5991" cy="949"/>
          </a:xfrm>
        </p:grpSpPr>
        <p:graphicFrame>
          <p:nvGraphicFramePr>
            <p:cNvPr id="25602" name="Object 11"/>
            <p:cNvGraphicFramePr/>
            <p:nvPr/>
          </p:nvGraphicFramePr>
          <p:xfrm>
            <a:off x="432" y="3264"/>
            <a:ext cx="1968" cy="472"/>
          </p:xfrm>
          <a:graphic>
            <a:graphicData uri="http://schemas.openxmlformats.org/presentationml/2006/ole">
              <mc:AlternateContent xmlns:mc="http://schemas.openxmlformats.org/markup-compatibility/2006">
                <mc:Choice xmlns:v="urn:schemas-microsoft-com:vml" Requires="v">
                  <p:oleObj spid="_x0000_s27767" r:id="rId9" imgW="1930400" imgH="457200" progId="Equation.3">
                    <p:embed/>
                  </p:oleObj>
                </mc:Choice>
                <mc:Fallback>
                  <p:oleObj r:id="rId9" imgW="1930400" imgH="457200" progId="Equation.3">
                    <p:embed/>
                    <p:pic>
                      <p:nvPicPr>
                        <p:cNvPr id="0" name="图片 3289"/>
                        <p:cNvPicPr/>
                        <p:nvPr/>
                      </p:nvPicPr>
                      <p:blipFill>
                        <a:blip r:embed="rId10"/>
                        <a:stretch>
                          <a:fillRect/>
                        </a:stretch>
                      </p:blipFill>
                      <p:spPr>
                        <a:xfrm>
                          <a:off x="432" y="3264"/>
                          <a:ext cx="1968" cy="472"/>
                        </a:xfrm>
                        <a:prstGeom prst="rect">
                          <a:avLst/>
                        </a:prstGeom>
                        <a:noFill/>
                        <a:ln w="38100">
                          <a:noFill/>
                          <a:miter/>
                        </a:ln>
                      </p:spPr>
                    </p:pic>
                  </p:oleObj>
                </mc:Fallback>
              </mc:AlternateContent>
            </a:graphicData>
          </a:graphic>
        </p:graphicFrame>
        <p:graphicFrame>
          <p:nvGraphicFramePr>
            <p:cNvPr id="25603" name="Object 10"/>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spid="_x0000_s27768" r:id="rId11" imgW="2387600" imgH="457200" progId="Equation.3">
                    <p:embed/>
                  </p:oleObj>
                </mc:Choice>
                <mc:Fallback>
                  <p:oleObj r:id="rId11" imgW="2387600" imgH="457200" progId="Equation.3">
                    <p:embed/>
                    <p:pic>
                      <p:nvPicPr>
                        <p:cNvPr id="0" name="图片 3292"/>
                        <p:cNvPicPr/>
                        <p:nvPr/>
                      </p:nvPicPr>
                      <p:blipFill>
                        <a:blip r:embed="rId12"/>
                        <a:stretch>
                          <a:fillRect/>
                        </a:stretch>
                      </p:blipFill>
                      <p:spPr>
                        <a:xfrm>
                          <a:off x="2880" y="3203"/>
                          <a:ext cx="2544" cy="493"/>
                        </a:xfrm>
                        <a:prstGeom prst="rect">
                          <a:avLst/>
                        </a:prstGeom>
                        <a:noFill/>
                        <a:ln w="38100">
                          <a:noFill/>
                          <a:miter/>
                        </a:ln>
                      </p:spPr>
                    </p:pic>
                  </p:oleObj>
                </mc:Fallback>
              </mc:AlternateContent>
            </a:graphicData>
          </a:graphic>
        </p:graphicFrame>
        <p:sp>
          <p:nvSpPr>
            <p:cNvPr id="25615" name="Rectangle 13"/>
            <p:cNvSpPr/>
            <p:nvPr/>
          </p:nvSpPr>
          <p:spPr>
            <a:xfrm>
              <a:off x="-567" y="2787"/>
              <a:ext cx="2143" cy="358"/>
            </a:xfrm>
            <a:prstGeom prst="rect">
              <a:avLst/>
            </a:prstGeom>
            <a:noFill/>
            <a:ln w="9525">
              <a:noFill/>
            </a:ln>
          </p:spPr>
          <p:txBody>
            <a:bodyPr wrap="none">
              <a:spAutoFit/>
            </a:bodyPr>
            <a:lstStyle/>
            <a:p>
              <a:pPr>
                <a:lnSpc>
                  <a:spcPct val="120000"/>
                </a:lnSpc>
                <a:spcBef>
                  <a:spcPct val="50000"/>
                </a:spcBef>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采用</a:t>
              </a:r>
              <a:r>
                <a:rPr lang="en-US" altLang="zh-CN" sz="2600" b="1" dirty="0">
                  <a:latin typeface="Times New Roman" panose="02020603050405020304" pitchFamily="18" charset="0"/>
                </a:rPr>
                <a:t>Zadeh</a:t>
              </a:r>
              <a:r>
                <a:rPr lang="zh-CN" altLang="en-US" sz="2600" b="1" dirty="0">
                  <a:latin typeface="宋体" panose="02010600030101010101" pitchFamily="2" charset="-122"/>
                </a:rPr>
                <a:t>表示法</a:t>
              </a:r>
              <a:r>
                <a:rPr lang="en-US" altLang="zh-CN" sz="2600" b="1" dirty="0">
                  <a:latin typeface="宋体" panose="02010600030101010101" pitchFamily="2" charset="-122"/>
                </a:rPr>
                <a:t>:</a:t>
              </a:r>
              <a:r>
                <a:rPr lang="en-US" altLang="zh-CN" sz="2600" b="1" dirty="0">
                  <a:latin typeface="Times New Roman" panose="02020603050405020304" pitchFamily="18" charset="0"/>
                </a:rPr>
                <a:t> </a:t>
              </a:r>
              <a:r>
                <a:rPr lang="en-US" altLang="zh-CN" sz="2600" b="1" dirty="0"/>
                <a:t> </a:t>
              </a:r>
            </a:p>
          </p:txBody>
        </p:sp>
      </p:grpSp>
      <p:sp>
        <p:nvSpPr>
          <p:cNvPr id="18"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4.4.2  </a:t>
            </a:r>
            <a:r>
              <a:rPr lang="zh-CN" altLang="en-US" sz="3600" dirty="0">
                <a:solidFill>
                  <a:schemeClr val="bg1"/>
                </a:solidFill>
                <a:latin typeface="Times New Roman" panose="02020603050405020304" pitchFamily="18" charset="0"/>
                <a:ea typeface="黑体" panose="02010609060101010101" pitchFamily="2" charset="-122"/>
              </a:rPr>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3"/>
          <p:cNvSpPr>
            <a:spLocks noGrp="1"/>
          </p:cNvSpPr>
          <p:nvPr>
            <p:ph idx="1"/>
          </p:nvPr>
        </p:nvSpPr>
        <p:spPr>
          <a:xfrm>
            <a:off x="767408" y="1060450"/>
            <a:ext cx="10945216" cy="1377950"/>
          </a:xfrm>
          <a:gradFill rotWithShape="0">
            <a:gsLst>
              <a:gs pos="0">
                <a:srgbClr val="CCFFFF">
                  <a:alpha val="100000"/>
                </a:srgbClr>
              </a:gs>
              <a:gs pos="100000">
                <a:schemeClr val="bg1">
                  <a:alpha val="100000"/>
                </a:schemeClr>
              </a:gs>
            </a:gsLst>
            <a:path path="rect">
              <a:fillToRect l="100000" b="100000"/>
            </a:path>
            <a:tileRect/>
          </a:gradFill>
          <a:ln>
            <a:solidFill>
              <a:srgbClr val="808080">
                <a:alpha val="100000"/>
              </a:srgbClr>
            </a:solidFill>
            <a:miter/>
          </a:ln>
        </p:spPr>
        <p:txBody>
          <a:bodyPr vert="horz" wrap="square" lIns="91440" tIns="45720" rIns="91440" bIns="45720" anchor="t"/>
          <a:lstStyle/>
          <a:p>
            <a:pPr marL="196850" indent="-196850">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包含</a:t>
            </a:r>
            <a:r>
              <a:rPr lang="zh-CN" altLang="en-US" sz="2800" b="1" dirty="0">
                <a:latin typeface="Times New Roman" panose="02020603050405020304" pitchFamily="18" charset="0"/>
              </a:rPr>
              <a:t>关系</a:t>
            </a:r>
          </a:p>
          <a:p>
            <a:pPr marL="196850" indent="-196850">
              <a:buFont typeface="Wingdings" panose="05000000000000000000" pitchFamily="2" charset="2"/>
              <a:buChar char="§"/>
            </a:pPr>
            <a:r>
              <a:rPr lang="zh-CN" altLang="en-US" sz="2600" dirty="0">
                <a:latin typeface="Times New Roman" panose="02020603050405020304" pitchFamily="18" charset="0"/>
              </a:rPr>
              <a:t> </a:t>
            </a:r>
            <a:r>
              <a:rPr lang="zh-CN" altLang="en-US" sz="2600" b="1" dirty="0">
                <a:latin typeface="Times New Roman" panose="02020603050405020304" pitchFamily="18" charset="0"/>
              </a:rPr>
              <a:t>若                          ，则</a:t>
            </a:r>
            <a:endParaRPr lang="zh-CN" altLang="en-US" sz="2800" b="1" dirty="0">
              <a:latin typeface="Times New Roman" panose="02020603050405020304" pitchFamily="18" charset="0"/>
            </a:endParaRPr>
          </a:p>
        </p:txBody>
      </p:sp>
      <p:sp>
        <p:nvSpPr>
          <p:cNvPr id="2663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65</a:t>
            </a:fld>
            <a:endParaRPr lang="ja-JP" altLang="en-US" dirty="0">
              <a:solidFill>
                <a:srgbClr val="A50021"/>
              </a:solidFill>
              <a:ea typeface="MS PGothic" panose="020B0600070205080204" pitchFamily="34" charset="-128"/>
            </a:endParaRPr>
          </a:p>
        </p:txBody>
      </p:sp>
      <p:sp>
        <p:nvSpPr>
          <p:cNvPr id="2663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6626" name="Object 4"/>
          <p:cNvGraphicFramePr/>
          <p:nvPr>
            <p:extLst>
              <p:ext uri="{D42A27DB-BD31-4B8C-83A1-F6EECF244321}">
                <p14:modId xmlns:p14="http://schemas.microsoft.com/office/powerpoint/2010/main" val="779479230"/>
              </p:ext>
            </p:extLst>
          </p:nvPr>
        </p:nvGraphicFramePr>
        <p:xfrm>
          <a:off x="1527465" y="1570832"/>
          <a:ext cx="2038350" cy="500063"/>
        </p:xfrm>
        <a:graphic>
          <a:graphicData uri="http://schemas.openxmlformats.org/presentationml/2006/ole">
            <mc:AlternateContent xmlns:mc="http://schemas.openxmlformats.org/markup-compatibility/2006">
              <mc:Choice xmlns:v="urn:schemas-microsoft-com:vml" Requires="v">
                <p:oleObj spid="_x0000_s28811" r:id="rId3" imgW="684530" imgH="177800" progId="Equation.DSMT4">
                  <p:embed/>
                </p:oleObj>
              </mc:Choice>
              <mc:Fallback>
                <p:oleObj r:id="rId3" imgW="684530" imgH="177800" progId="Equation.DSMT4">
                  <p:embed/>
                  <p:pic>
                    <p:nvPicPr>
                      <p:cNvPr id="0" name="图片 3096"/>
                      <p:cNvPicPr/>
                      <p:nvPr/>
                    </p:nvPicPr>
                    <p:blipFill>
                      <a:blip r:embed="rId4"/>
                      <a:stretch>
                        <a:fillRect/>
                      </a:stretch>
                    </p:blipFill>
                    <p:spPr>
                      <a:xfrm>
                        <a:off x="1527465" y="1570832"/>
                        <a:ext cx="2038350" cy="500063"/>
                      </a:xfrm>
                      <a:prstGeom prst="rect">
                        <a:avLst/>
                      </a:prstGeom>
                      <a:noFill/>
                      <a:ln w="38100">
                        <a:noFill/>
                        <a:miter/>
                      </a:ln>
                    </p:spPr>
                  </p:pic>
                </p:oleObj>
              </mc:Fallback>
            </mc:AlternateContent>
          </a:graphicData>
        </a:graphic>
      </p:graphicFrame>
      <p:sp>
        <p:nvSpPr>
          <p:cNvPr id="26635"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6627" name="Object 6"/>
          <p:cNvGraphicFramePr/>
          <p:nvPr>
            <p:extLst>
              <p:ext uri="{D42A27DB-BD31-4B8C-83A1-F6EECF244321}">
                <p14:modId xmlns:p14="http://schemas.microsoft.com/office/powerpoint/2010/main" val="3595757138"/>
              </p:ext>
            </p:extLst>
          </p:nvPr>
        </p:nvGraphicFramePr>
        <p:xfrm>
          <a:off x="4439816" y="1579563"/>
          <a:ext cx="1008062" cy="388937"/>
        </p:xfrm>
        <a:graphic>
          <a:graphicData uri="http://schemas.openxmlformats.org/presentationml/2006/ole">
            <mc:AlternateContent xmlns:mc="http://schemas.openxmlformats.org/markup-compatibility/2006">
              <mc:Choice xmlns:v="urn:schemas-microsoft-com:vml" Requires="v">
                <p:oleObj spid="_x0000_s28812" r:id="rId5" imgW="405765" imgH="165100" progId="Equation.3">
                  <p:embed/>
                </p:oleObj>
              </mc:Choice>
              <mc:Fallback>
                <p:oleObj r:id="rId5" imgW="405765" imgH="165100" progId="Equation.3">
                  <p:embed/>
                  <p:pic>
                    <p:nvPicPr>
                      <p:cNvPr id="0" name="图片 3097"/>
                      <p:cNvPicPr/>
                      <p:nvPr/>
                    </p:nvPicPr>
                    <p:blipFill>
                      <a:blip r:embed="rId6"/>
                      <a:stretch>
                        <a:fillRect/>
                      </a:stretch>
                    </p:blipFill>
                    <p:spPr>
                      <a:xfrm>
                        <a:off x="4439816" y="1579563"/>
                        <a:ext cx="1008062" cy="388937"/>
                      </a:xfrm>
                      <a:prstGeom prst="rect">
                        <a:avLst/>
                      </a:prstGeom>
                      <a:noFill/>
                      <a:ln w="38100">
                        <a:noFill/>
                        <a:miter/>
                      </a:ln>
                    </p:spPr>
                  </p:pic>
                </p:oleObj>
              </mc:Fallback>
            </mc:AlternateContent>
          </a:graphicData>
        </a:graphic>
      </p:graphicFrame>
      <p:sp>
        <p:nvSpPr>
          <p:cNvPr id="26636"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37"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38" name="Rectangle 24"/>
          <p:cNvSpPr/>
          <p:nvPr/>
        </p:nvSpPr>
        <p:spPr>
          <a:xfrm>
            <a:off x="767408" y="2782888"/>
            <a:ext cx="10945216" cy="1255712"/>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30000"/>
              </a:spcBef>
              <a:buClr>
                <a:schemeClr val="accent2"/>
              </a:buClr>
              <a:buFont typeface="Wingdings" panose="05000000000000000000" pitchFamily="2" charset="2"/>
              <a:buNone/>
            </a:pPr>
            <a:r>
              <a:rPr lang="zh-CN" altLang="en-US" sz="2800"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相等</a:t>
            </a:r>
            <a:r>
              <a:rPr lang="zh-CN" altLang="en-US" sz="2800" b="1" dirty="0">
                <a:latin typeface="Times New Roman" panose="02020603050405020304" pitchFamily="18" charset="0"/>
              </a:rPr>
              <a:t>关系</a:t>
            </a:r>
          </a:p>
          <a:p>
            <a:pPr>
              <a:lnSpc>
                <a:spcPct val="120000"/>
              </a:lnSpc>
              <a:spcBef>
                <a:spcPct val="30000"/>
              </a:spcBef>
              <a:buClr>
                <a:schemeClr val="accent2"/>
              </a:buClr>
              <a:buFont typeface="Wingdings" panose="05000000000000000000" pitchFamily="2" charset="2"/>
              <a:buChar char="§"/>
            </a:pPr>
            <a:r>
              <a:rPr lang="zh-CN" altLang="en-US" sz="2800" dirty="0">
                <a:latin typeface="Times New Roman" panose="02020603050405020304" pitchFamily="18" charset="0"/>
              </a:rPr>
              <a:t>  </a:t>
            </a:r>
            <a:r>
              <a:rPr lang="zh-CN" altLang="en-US" sz="2600" b="1" dirty="0">
                <a:latin typeface="Times New Roman" panose="02020603050405020304" pitchFamily="18" charset="0"/>
              </a:rPr>
              <a:t>若                       ，则</a:t>
            </a:r>
          </a:p>
        </p:txBody>
      </p:sp>
      <p:graphicFrame>
        <p:nvGraphicFramePr>
          <p:cNvPr id="26628" name="Object 8"/>
          <p:cNvGraphicFramePr/>
          <p:nvPr>
            <p:extLst>
              <p:ext uri="{D42A27DB-BD31-4B8C-83A1-F6EECF244321}">
                <p14:modId xmlns:p14="http://schemas.microsoft.com/office/powerpoint/2010/main" val="718871286"/>
              </p:ext>
            </p:extLst>
          </p:nvPr>
        </p:nvGraphicFramePr>
        <p:xfrm>
          <a:off x="1616365" y="3502026"/>
          <a:ext cx="1949450" cy="465138"/>
        </p:xfrm>
        <a:graphic>
          <a:graphicData uri="http://schemas.openxmlformats.org/presentationml/2006/ole">
            <mc:AlternateContent xmlns:mc="http://schemas.openxmlformats.org/markup-compatibility/2006">
              <mc:Choice xmlns:v="urn:schemas-microsoft-com:vml" Requires="v">
                <p:oleObj spid="_x0000_s28813" r:id="rId7" imgW="684530" imgH="177800" progId="Equation.DSMT4">
                  <p:embed/>
                </p:oleObj>
              </mc:Choice>
              <mc:Fallback>
                <p:oleObj r:id="rId7" imgW="684530" imgH="177800" progId="Equation.DSMT4">
                  <p:embed/>
                  <p:pic>
                    <p:nvPicPr>
                      <p:cNvPr id="0" name="图片 3098"/>
                      <p:cNvPicPr/>
                      <p:nvPr/>
                    </p:nvPicPr>
                    <p:blipFill>
                      <a:blip r:embed="rId8"/>
                      <a:stretch>
                        <a:fillRect/>
                      </a:stretch>
                    </p:blipFill>
                    <p:spPr>
                      <a:xfrm>
                        <a:off x="1616365" y="3502026"/>
                        <a:ext cx="1949450" cy="465138"/>
                      </a:xfrm>
                      <a:prstGeom prst="rect">
                        <a:avLst/>
                      </a:prstGeom>
                      <a:noFill/>
                      <a:ln w="38100">
                        <a:noFill/>
                        <a:miter/>
                      </a:ln>
                    </p:spPr>
                  </p:pic>
                </p:oleObj>
              </mc:Fallback>
            </mc:AlternateContent>
          </a:graphicData>
        </a:graphic>
      </p:graphicFrame>
      <p:graphicFrame>
        <p:nvGraphicFramePr>
          <p:cNvPr id="26629" name="Object 10"/>
          <p:cNvGraphicFramePr/>
          <p:nvPr>
            <p:extLst>
              <p:ext uri="{D42A27DB-BD31-4B8C-83A1-F6EECF244321}">
                <p14:modId xmlns:p14="http://schemas.microsoft.com/office/powerpoint/2010/main" val="3075833379"/>
              </p:ext>
            </p:extLst>
          </p:nvPr>
        </p:nvGraphicFramePr>
        <p:xfrm>
          <a:off x="4295800" y="3533301"/>
          <a:ext cx="885825" cy="388937"/>
        </p:xfrm>
        <a:graphic>
          <a:graphicData uri="http://schemas.openxmlformats.org/presentationml/2006/ole">
            <mc:AlternateContent xmlns:mc="http://schemas.openxmlformats.org/markup-compatibility/2006">
              <mc:Choice xmlns:v="urn:schemas-microsoft-com:vml" Requires="v">
                <p:oleObj spid="_x0000_s28814" r:id="rId9" imgW="367665" imgH="165100" progId="Equation.3">
                  <p:embed/>
                </p:oleObj>
              </mc:Choice>
              <mc:Fallback>
                <p:oleObj r:id="rId9" imgW="367665" imgH="165100" progId="Equation.3">
                  <p:embed/>
                  <p:pic>
                    <p:nvPicPr>
                      <p:cNvPr id="0" name="图片 3099"/>
                      <p:cNvPicPr/>
                      <p:nvPr/>
                    </p:nvPicPr>
                    <p:blipFill>
                      <a:blip r:embed="rId10"/>
                      <a:stretch>
                        <a:fillRect/>
                      </a:stretch>
                    </p:blipFill>
                    <p:spPr>
                      <a:xfrm>
                        <a:off x="4295800" y="3533301"/>
                        <a:ext cx="885825" cy="388937"/>
                      </a:xfrm>
                      <a:prstGeom prst="rect">
                        <a:avLst/>
                      </a:prstGeom>
                      <a:noFill/>
                      <a:ln w="38100">
                        <a:noFill/>
                        <a:miter/>
                      </a:ln>
                    </p:spPr>
                  </p:pic>
                </p:oleObj>
              </mc:Fallback>
            </mc:AlternateContent>
          </a:graphicData>
        </a:graphic>
      </p:graphicFrame>
      <p:sp>
        <p:nvSpPr>
          <p:cNvPr id="26639"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40" name="Rectangle 1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41" name="Rectangle 1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42" name="Rectangle 1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6643" name="Rectangle 23"/>
          <p:cNvSpPr/>
          <p:nvPr/>
        </p:nvSpPr>
        <p:spPr>
          <a:xfrm>
            <a:off x="767408" y="4397376"/>
            <a:ext cx="10945216" cy="1851025"/>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）模糊集合的</a:t>
            </a:r>
            <a:r>
              <a:rPr lang="zh-CN" altLang="en-US" sz="2800" b="1" dirty="0">
                <a:solidFill>
                  <a:schemeClr val="accent2"/>
                </a:solidFill>
                <a:latin typeface="Times New Roman" panose="02020603050405020304" pitchFamily="18" charset="0"/>
              </a:rPr>
              <a:t>交并补</a:t>
            </a:r>
            <a:r>
              <a:rPr lang="zh-CN" altLang="en-US" sz="2800" b="1" dirty="0">
                <a:latin typeface="Times New Roman" panose="02020603050405020304" pitchFamily="18" charset="0"/>
              </a:rPr>
              <a:t>运算</a:t>
            </a:r>
          </a:p>
          <a:p>
            <a:pPr>
              <a:lnSpc>
                <a:spcPct val="120000"/>
              </a:lnSpc>
              <a:spcBef>
                <a:spcPct val="30000"/>
              </a:spcBef>
              <a:buClr>
                <a:schemeClr val="accent2"/>
              </a:buClr>
              <a:buFont typeface="Wingdings" panose="05000000000000000000" pitchFamily="2" charset="2"/>
              <a:buNone/>
            </a:pPr>
            <a:r>
              <a:rPr lang="zh-CN" altLang="en-US" sz="2600" dirty="0">
                <a:latin typeface="Times New Roman" panose="02020603050405020304" pitchFamily="18" charset="0"/>
              </a:rPr>
              <a:t>   </a:t>
            </a:r>
            <a:r>
              <a:rPr lang="zh-CN" altLang="en-US" sz="2600" b="1" dirty="0">
                <a:latin typeface="Times New Roman" panose="02020603050405020304" pitchFamily="18" charset="0"/>
              </a:rPr>
              <a:t>①  交运算</a:t>
            </a:r>
            <a:r>
              <a:rPr lang="en-US" altLang="zh-CN" sz="2600" b="1" dirty="0">
                <a:latin typeface="Times New Roman" panose="02020603050405020304" pitchFamily="18" charset="0"/>
              </a:rPr>
              <a:t>(intersection)</a:t>
            </a:r>
          </a:p>
          <a:p>
            <a:pPr>
              <a:lnSpc>
                <a:spcPct val="120000"/>
              </a:lnSpc>
              <a:spcBef>
                <a:spcPct val="30000"/>
              </a:spcBef>
              <a:spcAft>
                <a:spcPct val="55000"/>
              </a:spcAft>
              <a:buClr>
                <a:schemeClr val="accent2"/>
              </a:buClr>
              <a:buFont typeface="Wingdings" panose="05000000000000000000" pitchFamily="2" charset="2"/>
              <a:buNone/>
            </a:pPr>
            <a:r>
              <a:rPr lang="en-US" altLang="zh-CN" sz="2800" dirty="0">
                <a:latin typeface="Times New Roman" panose="02020603050405020304" pitchFamily="18" charset="0"/>
              </a:rPr>
              <a:t> </a:t>
            </a:r>
          </a:p>
        </p:txBody>
      </p:sp>
      <p:graphicFrame>
        <p:nvGraphicFramePr>
          <p:cNvPr id="26630" name="Object 18"/>
          <p:cNvGraphicFramePr/>
          <p:nvPr/>
        </p:nvGraphicFramePr>
        <p:xfrm>
          <a:off x="5767388" y="5159375"/>
          <a:ext cx="862012" cy="400050"/>
        </p:xfrm>
        <a:graphic>
          <a:graphicData uri="http://schemas.openxmlformats.org/presentationml/2006/ole">
            <mc:AlternateContent xmlns:mc="http://schemas.openxmlformats.org/markup-compatibility/2006">
              <mc:Choice xmlns:v="urn:schemas-microsoft-com:vml" Requires="v">
                <p:oleObj spid="_x0000_s28815" r:id="rId11" imgW="406400" imgH="190500" progId="Equation.3">
                  <p:embed/>
                </p:oleObj>
              </mc:Choice>
              <mc:Fallback>
                <p:oleObj r:id="rId11" imgW="406400" imgH="190500" progId="Equation.3">
                  <p:embed/>
                  <p:pic>
                    <p:nvPicPr>
                      <p:cNvPr id="0" name="图片 3100"/>
                      <p:cNvPicPr/>
                      <p:nvPr/>
                    </p:nvPicPr>
                    <p:blipFill>
                      <a:blip r:embed="rId12"/>
                      <a:stretch>
                        <a:fillRect/>
                      </a:stretch>
                    </p:blipFill>
                    <p:spPr>
                      <a:xfrm>
                        <a:off x="5767388" y="5159375"/>
                        <a:ext cx="862012" cy="400050"/>
                      </a:xfrm>
                      <a:prstGeom prst="rect">
                        <a:avLst/>
                      </a:prstGeom>
                      <a:noFill/>
                      <a:ln w="38100">
                        <a:noFill/>
                        <a:miter/>
                      </a:ln>
                    </p:spPr>
                  </p:pic>
                </p:oleObj>
              </mc:Fallback>
            </mc:AlternateContent>
          </a:graphicData>
        </a:graphic>
      </p:graphicFrame>
      <p:graphicFrame>
        <p:nvGraphicFramePr>
          <p:cNvPr id="26631" name="Object 20"/>
          <p:cNvGraphicFramePr/>
          <p:nvPr/>
        </p:nvGraphicFramePr>
        <p:xfrm>
          <a:off x="2895601" y="5722939"/>
          <a:ext cx="6029325" cy="504825"/>
        </p:xfrm>
        <a:graphic>
          <a:graphicData uri="http://schemas.openxmlformats.org/presentationml/2006/ole">
            <mc:AlternateContent xmlns:mc="http://schemas.openxmlformats.org/markup-compatibility/2006">
              <mc:Choice xmlns:v="urn:schemas-microsoft-com:vml" Requires="v">
                <p:oleObj spid="_x0000_s28816" r:id="rId13" imgW="2093595" imgH="203200" progId="Equation.DSMT4">
                  <p:embed/>
                </p:oleObj>
              </mc:Choice>
              <mc:Fallback>
                <p:oleObj r:id="rId13" imgW="2093595" imgH="203200" progId="Equation.DSMT4">
                  <p:embed/>
                  <p:pic>
                    <p:nvPicPr>
                      <p:cNvPr id="0" name="图片 3101"/>
                      <p:cNvPicPr/>
                      <p:nvPr/>
                    </p:nvPicPr>
                    <p:blipFill>
                      <a:blip r:embed="rId14"/>
                      <a:stretch>
                        <a:fillRect/>
                      </a:stretch>
                    </p:blipFill>
                    <p:spPr>
                      <a:xfrm>
                        <a:off x="2895601" y="5722939"/>
                        <a:ext cx="6029325" cy="504825"/>
                      </a:xfrm>
                      <a:prstGeom prst="rect">
                        <a:avLst/>
                      </a:prstGeom>
                      <a:noFill/>
                      <a:ln w="38100">
                        <a:noFill/>
                        <a:miter/>
                      </a:ln>
                    </p:spPr>
                  </p:pic>
                </p:oleObj>
              </mc:Fallback>
            </mc:AlternateContent>
          </a:graphicData>
        </a:graphic>
      </p:graphicFrame>
      <p:sp>
        <p:nvSpPr>
          <p:cNvPr id="21"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4.4.3  </a:t>
            </a:r>
            <a:r>
              <a:rPr lang="zh-CN" altLang="en-US" sz="3600" dirty="0">
                <a:solidFill>
                  <a:schemeClr val="bg1"/>
                </a:solidFill>
                <a:latin typeface="Times New Roman" panose="02020603050405020304" pitchFamily="18" charset="0"/>
                <a:ea typeface="黑体" panose="02010609060101010101" pitchFamily="2" charset="-122"/>
              </a:rPr>
              <a:t>模糊集合的运算</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3"/>
          <p:cNvSpPr>
            <a:spLocks noGrp="1"/>
          </p:cNvSpPr>
          <p:nvPr>
            <p:ph idx="1"/>
          </p:nvPr>
        </p:nvSpPr>
        <p:spPr>
          <a:xfrm>
            <a:off x="607032" y="1125395"/>
            <a:ext cx="11105592" cy="2376487"/>
          </a:xfrm>
          <a:gradFill rotWithShape="0">
            <a:gsLst>
              <a:gs pos="0">
                <a:srgbClr val="99CCFF">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eaLnBrk="1" hangingPunct="1">
              <a:lnSpc>
                <a:spcPct val="100000"/>
              </a:lnSpc>
              <a:spcBef>
                <a:spcPct val="0"/>
              </a:spcBef>
              <a:buNone/>
            </a:pPr>
            <a:r>
              <a:rPr lang="en-US" altLang="zh-CN" sz="2600" b="1" dirty="0">
                <a:latin typeface="Times New Roman" panose="02020603050405020304" pitchFamily="18" charset="0"/>
              </a:rPr>
              <a:t>   ②  </a:t>
            </a:r>
            <a:r>
              <a:rPr lang="zh-CN" altLang="en-US" sz="2600" b="1" dirty="0">
                <a:latin typeface="Times New Roman" panose="02020603050405020304" pitchFamily="18" charset="0"/>
              </a:rPr>
              <a:t>并运算</a:t>
            </a:r>
            <a:r>
              <a:rPr lang="en-US" altLang="zh-CN" sz="2600" b="1" dirty="0">
                <a:latin typeface="Times New Roman" panose="02020603050405020304" pitchFamily="18" charset="0"/>
              </a:rPr>
              <a:t>(union) </a:t>
            </a:r>
          </a:p>
          <a:p>
            <a:pPr eaLnBrk="1" hangingPunct="1">
              <a:lnSpc>
                <a:spcPct val="100000"/>
              </a:lnSpc>
              <a:spcBef>
                <a:spcPct val="0"/>
              </a:spcBef>
              <a:buNone/>
            </a:pPr>
            <a:r>
              <a:rPr lang="en-US" altLang="zh-CN" sz="2600" b="1" dirty="0">
                <a:latin typeface="Times New Roman" panose="02020603050405020304" pitchFamily="18" charset="0"/>
              </a:rPr>
              <a:t>                                       </a:t>
            </a:r>
          </a:p>
          <a:p>
            <a:pPr eaLnBrk="1" hangingPunct="1">
              <a:lnSpc>
                <a:spcPct val="100000"/>
              </a:lnSpc>
              <a:spcBef>
                <a:spcPct val="0"/>
              </a:spcBef>
              <a:buNone/>
            </a:pPr>
            <a:endParaRPr lang="en-US" altLang="zh-CN" sz="2600" b="1" dirty="0">
              <a:latin typeface="Times New Roman" panose="02020603050405020304" pitchFamily="18" charset="0"/>
            </a:endParaRPr>
          </a:p>
          <a:p>
            <a:pPr eaLnBrk="1" hangingPunct="1">
              <a:lnSpc>
                <a:spcPct val="100000"/>
              </a:lnSpc>
              <a:spcBef>
                <a:spcPct val="0"/>
              </a:spcBef>
              <a:buNone/>
            </a:pPr>
            <a:r>
              <a:rPr lang="en-US" altLang="zh-CN" sz="2600" b="1" dirty="0">
                <a:latin typeface="Times New Roman" panose="02020603050405020304" pitchFamily="18" charset="0"/>
              </a:rPr>
              <a:t>   ③  </a:t>
            </a:r>
            <a:r>
              <a:rPr lang="zh-CN" altLang="en-US" sz="2600" b="1" dirty="0">
                <a:latin typeface="Times New Roman" panose="02020603050405020304" pitchFamily="18" charset="0"/>
              </a:rPr>
              <a:t>补运算</a:t>
            </a:r>
            <a:r>
              <a:rPr lang="en-US" altLang="zh-CN" sz="2600" b="1" dirty="0">
                <a:latin typeface="Times New Roman" panose="02020603050405020304" pitchFamily="18" charset="0"/>
              </a:rPr>
              <a:t>(complement)         </a:t>
            </a:r>
            <a:r>
              <a:rPr lang="zh-CN" altLang="en-US" sz="2600" b="1" dirty="0">
                <a:latin typeface="Times New Roman" panose="02020603050405020304" pitchFamily="18" charset="0"/>
              </a:rPr>
              <a:t>或者</a:t>
            </a:r>
            <a:r>
              <a:rPr lang="zh-CN" altLang="en-US" sz="2800" b="1" dirty="0">
                <a:latin typeface="Times New Roman" panose="02020603050405020304" pitchFamily="18" charset="0"/>
              </a:rPr>
              <a:t> </a:t>
            </a:r>
          </a:p>
          <a:p>
            <a:pPr eaLnBrk="1" hangingPunct="1">
              <a:buNone/>
            </a:pPr>
            <a:endParaRPr lang="en-US" altLang="zh-CN" sz="2800" dirty="0">
              <a:latin typeface="Times New Roman" panose="02020603050405020304" pitchFamily="18" charset="0"/>
            </a:endParaRPr>
          </a:p>
        </p:txBody>
      </p:sp>
      <p:sp>
        <p:nvSpPr>
          <p:cNvPr id="2765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66</a:t>
            </a:fld>
            <a:endParaRPr lang="ja-JP" altLang="en-US" dirty="0">
              <a:solidFill>
                <a:srgbClr val="A50021"/>
              </a:solidFill>
              <a:ea typeface="MS PGothic" panose="020B0600070205080204" pitchFamily="34" charset="-128"/>
            </a:endParaRPr>
          </a:p>
        </p:txBody>
      </p:sp>
      <p:sp>
        <p:nvSpPr>
          <p:cNvPr id="27661"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0" name="Object 4"/>
          <p:cNvGraphicFramePr/>
          <p:nvPr/>
        </p:nvGraphicFramePr>
        <p:xfrm>
          <a:off x="4930776" y="1143000"/>
          <a:ext cx="1008063" cy="369888"/>
        </p:xfrm>
        <a:graphic>
          <a:graphicData uri="http://schemas.openxmlformats.org/presentationml/2006/ole">
            <mc:AlternateContent xmlns:mc="http://schemas.openxmlformats.org/markup-compatibility/2006">
              <mc:Choice xmlns:v="urn:schemas-microsoft-com:vml" Requires="v">
                <p:oleObj spid="_x0000_s29880" r:id="rId3" imgW="406400" imgH="190500" progId="Equation.3">
                  <p:embed/>
                </p:oleObj>
              </mc:Choice>
              <mc:Fallback>
                <p:oleObj r:id="rId3" imgW="406400" imgH="190500" progId="Equation.3">
                  <p:embed/>
                  <p:pic>
                    <p:nvPicPr>
                      <p:cNvPr id="0" name="图片 3102"/>
                      <p:cNvPicPr/>
                      <p:nvPr/>
                    </p:nvPicPr>
                    <p:blipFill>
                      <a:blip r:embed="rId4"/>
                      <a:stretch>
                        <a:fillRect/>
                      </a:stretch>
                    </p:blipFill>
                    <p:spPr>
                      <a:xfrm>
                        <a:off x="4930776" y="1143000"/>
                        <a:ext cx="1008063" cy="369888"/>
                      </a:xfrm>
                      <a:prstGeom prst="rect">
                        <a:avLst/>
                      </a:prstGeom>
                      <a:noFill/>
                      <a:ln w="38100">
                        <a:noFill/>
                        <a:miter/>
                      </a:ln>
                    </p:spPr>
                  </p:pic>
                </p:oleObj>
              </mc:Fallback>
            </mc:AlternateContent>
          </a:graphicData>
        </a:graphic>
      </p:graphicFrame>
      <p:sp>
        <p:nvSpPr>
          <p:cNvPr id="27662"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1" name="Object 6"/>
          <p:cNvGraphicFramePr/>
          <p:nvPr>
            <p:extLst>
              <p:ext uri="{D42A27DB-BD31-4B8C-83A1-F6EECF244321}">
                <p14:modId xmlns:p14="http://schemas.microsoft.com/office/powerpoint/2010/main" val="636514285"/>
              </p:ext>
            </p:extLst>
          </p:nvPr>
        </p:nvGraphicFramePr>
        <p:xfrm>
          <a:off x="1682751" y="1627983"/>
          <a:ext cx="4343400" cy="508000"/>
        </p:xfrm>
        <a:graphic>
          <a:graphicData uri="http://schemas.openxmlformats.org/presentationml/2006/ole">
            <mc:AlternateContent xmlns:mc="http://schemas.openxmlformats.org/markup-compatibility/2006">
              <mc:Choice xmlns:v="urn:schemas-microsoft-com:vml" Requires="v">
                <p:oleObj spid="_x0000_s29881" r:id="rId5" imgW="1459230" imgH="203200" progId="Equation.DSMT4">
                  <p:embed/>
                </p:oleObj>
              </mc:Choice>
              <mc:Fallback>
                <p:oleObj r:id="rId5" imgW="1459230" imgH="203200" progId="Equation.DSMT4">
                  <p:embed/>
                  <p:pic>
                    <p:nvPicPr>
                      <p:cNvPr id="0" name="图片 3103"/>
                      <p:cNvPicPr/>
                      <p:nvPr/>
                    </p:nvPicPr>
                    <p:blipFill>
                      <a:blip r:embed="rId6"/>
                      <a:stretch>
                        <a:fillRect/>
                      </a:stretch>
                    </p:blipFill>
                    <p:spPr>
                      <a:xfrm>
                        <a:off x="1682751" y="1627983"/>
                        <a:ext cx="4343400" cy="508000"/>
                      </a:xfrm>
                      <a:prstGeom prst="rect">
                        <a:avLst/>
                      </a:prstGeom>
                      <a:noFill/>
                      <a:ln w="38100">
                        <a:noFill/>
                        <a:miter/>
                      </a:ln>
                    </p:spPr>
                  </p:pic>
                </p:oleObj>
              </mc:Fallback>
            </mc:AlternateContent>
          </a:graphicData>
        </a:graphic>
      </p:graphicFrame>
      <p:sp>
        <p:nvSpPr>
          <p:cNvPr id="27663" name="Rectangle 9"/>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2" name="Object 8"/>
          <p:cNvGraphicFramePr/>
          <p:nvPr>
            <p:extLst>
              <p:ext uri="{D42A27DB-BD31-4B8C-83A1-F6EECF244321}">
                <p14:modId xmlns:p14="http://schemas.microsoft.com/office/powerpoint/2010/main" val="17863374"/>
              </p:ext>
            </p:extLst>
          </p:nvPr>
        </p:nvGraphicFramePr>
        <p:xfrm>
          <a:off x="5938839" y="1617430"/>
          <a:ext cx="1828800" cy="485775"/>
        </p:xfrm>
        <a:graphic>
          <a:graphicData uri="http://schemas.openxmlformats.org/presentationml/2006/ole">
            <mc:AlternateContent xmlns:mc="http://schemas.openxmlformats.org/markup-compatibility/2006">
              <mc:Choice xmlns:v="urn:schemas-microsoft-com:vml" Requires="v">
                <p:oleObj spid="_x0000_s29882" r:id="rId7" imgW="684530" imgH="177800" progId="Equation.DSMT4">
                  <p:embed/>
                </p:oleObj>
              </mc:Choice>
              <mc:Fallback>
                <p:oleObj r:id="rId7" imgW="684530" imgH="177800" progId="Equation.DSMT4">
                  <p:embed/>
                  <p:pic>
                    <p:nvPicPr>
                      <p:cNvPr id="0" name="图片 3104"/>
                      <p:cNvPicPr/>
                      <p:nvPr/>
                    </p:nvPicPr>
                    <p:blipFill>
                      <a:blip r:embed="rId8"/>
                      <a:stretch>
                        <a:fillRect/>
                      </a:stretch>
                    </p:blipFill>
                    <p:spPr>
                      <a:xfrm>
                        <a:off x="5938839" y="1617430"/>
                        <a:ext cx="1828800" cy="485775"/>
                      </a:xfrm>
                      <a:prstGeom prst="rect">
                        <a:avLst/>
                      </a:prstGeom>
                      <a:noFill/>
                      <a:ln w="38100">
                        <a:noFill/>
                        <a:miter/>
                      </a:ln>
                    </p:spPr>
                  </p:pic>
                </p:oleObj>
              </mc:Fallback>
            </mc:AlternateContent>
          </a:graphicData>
        </a:graphic>
      </p:graphicFrame>
      <p:sp>
        <p:nvSpPr>
          <p:cNvPr id="27664"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3" name="Object 10"/>
          <p:cNvGraphicFramePr/>
          <p:nvPr>
            <p:extLst>
              <p:ext uri="{D42A27DB-BD31-4B8C-83A1-F6EECF244321}">
                <p14:modId xmlns:p14="http://schemas.microsoft.com/office/powerpoint/2010/main" val="655885280"/>
              </p:ext>
            </p:extLst>
          </p:nvPr>
        </p:nvGraphicFramePr>
        <p:xfrm>
          <a:off x="4471831" y="2377989"/>
          <a:ext cx="428625" cy="457200"/>
        </p:xfrm>
        <a:graphic>
          <a:graphicData uri="http://schemas.openxmlformats.org/presentationml/2006/ole">
            <mc:AlternateContent xmlns:mc="http://schemas.openxmlformats.org/markup-compatibility/2006">
              <mc:Choice xmlns:v="urn:schemas-microsoft-com:vml" Requires="v">
                <p:oleObj spid="_x0000_s29883" r:id="rId9" imgW="165100" imgH="190500" progId="Equation.3">
                  <p:embed/>
                </p:oleObj>
              </mc:Choice>
              <mc:Fallback>
                <p:oleObj r:id="rId9" imgW="165100" imgH="190500" progId="Equation.3">
                  <p:embed/>
                  <p:pic>
                    <p:nvPicPr>
                      <p:cNvPr id="0" name="图片 3105"/>
                      <p:cNvPicPr/>
                      <p:nvPr/>
                    </p:nvPicPr>
                    <p:blipFill>
                      <a:blip r:embed="rId10"/>
                      <a:stretch>
                        <a:fillRect/>
                      </a:stretch>
                    </p:blipFill>
                    <p:spPr>
                      <a:xfrm>
                        <a:off x="4471831" y="2377989"/>
                        <a:ext cx="428625" cy="457200"/>
                      </a:xfrm>
                      <a:prstGeom prst="rect">
                        <a:avLst/>
                      </a:prstGeom>
                      <a:noFill/>
                      <a:ln w="38100">
                        <a:noFill/>
                        <a:miter/>
                      </a:ln>
                    </p:spPr>
                  </p:pic>
                </p:oleObj>
              </mc:Fallback>
            </mc:AlternateContent>
          </a:graphicData>
        </a:graphic>
      </p:graphicFrame>
      <p:sp>
        <p:nvSpPr>
          <p:cNvPr id="27665" name="Rectangle 1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4" name="Object 13"/>
          <p:cNvGraphicFramePr/>
          <p:nvPr>
            <p:extLst>
              <p:ext uri="{D42A27DB-BD31-4B8C-83A1-F6EECF244321}">
                <p14:modId xmlns:p14="http://schemas.microsoft.com/office/powerpoint/2010/main" val="2287580567"/>
              </p:ext>
            </p:extLst>
          </p:nvPr>
        </p:nvGraphicFramePr>
        <p:xfrm>
          <a:off x="6019463" y="2415309"/>
          <a:ext cx="533400" cy="423863"/>
        </p:xfrm>
        <a:graphic>
          <a:graphicData uri="http://schemas.openxmlformats.org/presentationml/2006/ole">
            <mc:AlternateContent xmlns:mc="http://schemas.openxmlformats.org/markup-compatibility/2006">
              <mc:Choice xmlns:v="urn:schemas-microsoft-com:vml" Requires="v">
                <p:oleObj spid="_x0000_s29884" r:id="rId11" imgW="228600" imgH="190500" progId="Equation.3">
                  <p:embed/>
                </p:oleObj>
              </mc:Choice>
              <mc:Fallback>
                <p:oleObj r:id="rId11" imgW="228600" imgH="190500" progId="Equation.3">
                  <p:embed/>
                  <p:pic>
                    <p:nvPicPr>
                      <p:cNvPr id="0" name="图片 3106"/>
                      <p:cNvPicPr/>
                      <p:nvPr/>
                    </p:nvPicPr>
                    <p:blipFill>
                      <a:blip r:embed="rId12"/>
                      <a:stretch>
                        <a:fillRect/>
                      </a:stretch>
                    </p:blipFill>
                    <p:spPr>
                      <a:xfrm>
                        <a:off x="6019463" y="2415309"/>
                        <a:ext cx="533400" cy="423863"/>
                      </a:xfrm>
                      <a:prstGeom prst="rect">
                        <a:avLst/>
                      </a:prstGeom>
                      <a:noFill/>
                      <a:ln w="38100">
                        <a:noFill/>
                        <a:miter/>
                      </a:ln>
                    </p:spPr>
                  </p:pic>
                </p:oleObj>
              </mc:Fallback>
            </mc:AlternateContent>
          </a:graphicData>
        </a:graphic>
      </p:graphicFrame>
      <p:sp>
        <p:nvSpPr>
          <p:cNvPr id="27666" name="Rectangle 1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7655" name="Object 15"/>
          <p:cNvGraphicFramePr/>
          <p:nvPr>
            <p:extLst>
              <p:ext uri="{D42A27DB-BD31-4B8C-83A1-F6EECF244321}">
                <p14:modId xmlns:p14="http://schemas.microsoft.com/office/powerpoint/2010/main" val="1246760191"/>
              </p:ext>
            </p:extLst>
          </p:nvPr>
        </p:nvGraphicFramePr>
        <p:xfrm>
          <a:off x="1708731" y="2936299"/>
          <a:ext cx="3124200" cy="444500"/>
        </p:xfrm>
        <a:graphic>
          <a:graphicData uri="http://schemas.openxmlformats.org/presentationml/2006/ole">
            <mc:AlternateContent xmlns:mc="http://schemas.openxmlformats.org/markup-compatibility/2006">
              <mc:Choice xmlns:v="urn:schemas-microsoft-com:vml" Requires="v">
                <p:oleObj spid="_x0000_s29885" r:id="rId13" imgW="1268730" imgH="254000" progId="Equation.DSMT4">
                  <p:embed/>
                </p:oleObj>
              </mc:Choice>
              <mc:Fallback>
                <p:oleObj r:id="rId13" imgW="1268730" imgH="254000" progId="Equation.DSMT4">
                  <p:embed/>
                  <p:pic>
                    <p:nvPicPr>
                      <p:cNvPr id="0" name="图片 3107"/>
                      <p:cNvPicPr/>
                      <p:nvPr/>
                    </p:nvPicPr>
                    <p:blipFill>
                      <a:blip r:embed="rId14"/>
                      <a:stretch>
                        <a:fillRect/>
                      </a:stretch>
                    </p:blipFill>
                    <p:spPr>
                      <a:xfrm>
                        <a:off x="1708731" y="2936299"/>
                        <a:ext cx="3124200" cy="444500"/>
                      </a:xfrm>
                      <a:prstGeom prst="rect">
                        <a:avLst/>
                      </a:prstGeom>
                      <a:noFill/>
                      <a:ln w="38100">
                        <a:noFill/>
                        <a:miter/>
                      </a:ln>
                    </p:spPr>
                  </p:pic>
                </p:oleObj>
              </mc:Fallback>
            </mc:AlternateContent>
          </a:graphicData>
        </a:graphic>
      </p:graphicFrame>
      <p:sp>
        <p:nvSpPr>
          <p:cNvPr id="27667" name="Rectangle 1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7668" name="Rectangle 20"/>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7670" name="Rectangle 24"/>
          <p:cNvSpPr/>
          <p:nvPr/>
        </p:nvSpPr>
        <p:spPr>
          <a:xfrm>
            <a:off x="55959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7671" name="Rectangle 26"/>
          <p:cNvSpPr/>
          <p:nvPr/>
        </p:nvSpPr>
        <p:spPr>
          <a:xfrm>
            <a:off x="4967288" y="32051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27672" name="Text Box 22"/>
          <p:cNvSpPr txBox="1"/>
          <p:nvPr/>
        </p:nvSpPr>
        <p:spPr>
          <a:xfrm>
            <a:off x="623392" y="3810001"/>
            <a:ext cx="11089232" cy="1932837"/>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4.4</a:t>
            </a:r>
            <a:r>
              <a:rPr lang="en-US" altLang="zh-CN" sz="2600" b="1"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设论域                         ，</a:t>
            </a:r>
            <a:r>
              <a:rPr lang="en-US" altLang="zh-CN" sz="2600" i="1" dirty="0">
                <a:latin typeface="Times New Roman" panose="02020603050405020304" pitchFamily="18" charset="0"/>
              </a:rPr>
              <a:t>A</a:t>
            </a:r>
            <a:r>
              <a:rPr lang="zh-CN" altLang="en-US" sz="2600" dirty="0">
                <a:latin typeface="Times New Roman" panose="02020603050405020304" pitchFamily="18" charset="0"/>
              </a:rPr>
              <a:t>及</a:t>
            </a:r>
            <a:r>
              <a:rPr lang="en-US" altLang="zh-CN" sz="2600" i="1" dirty="0">
                <a:latin typeface="Times New Roman" panose="02020603050405020304" pitchFamily="18" charset="0"/>
              </a:rPr>
              <a:t>B</a:t>
            </a:r>
            <a:r>
              <a:rPr lang="zh-CN" altLang="en-US" sz="2600" dirty="0">
                <a:latin typeface="Times New Roman" panose="02020603050405020304" pitchFamily="18" charset="0"/>
              </a:rPr>
              <a:t>是论域上的两个模糊集合，已知：</a:t>
            </a: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50000"/>
              </a:spcBef>
            </a:pPr>
            <a:endParaRPr lang="zh-CN" altLang="en-US" sz="2600" dirty="0">
              <a:latin typeface="Times New Roman" panose="02020603050405020304" pitchFamily="18" charset="0"/>
              <a:cs typeface="Times New Roman" panose="02020603050405020304" pitchFamily="18" charset="0"/>
            </a:endParaRPr>
          </a:p>
          <a:p>
            <a:pPr>
              <a:lnSpc>
                <a:spcPct val="120000"/>
              </a:lnSpc>
              <a:spcBef>
                <a:spcPct val="50000"/>
              </a:spcBef>
            </a:pPr>
            <a:endParaRPr lang="en-US" altLang="zh-CN" sz="2600" dirty="0">
              <a:latin typeface="Times New Roman" panose="02020603050405020304" pitchFamily="18" charset="0"/>
            </a:endParaRPr>
          </a:p>
        </p:txBody>
      </p:sp>
      <p:graphicFrame>
        <p:nvGraphicFramePr>
          <p:cNvPr id="27656" name="Object 23"/>
          <p:cNvGraphicFramePr/>
          <p:nvPr>
            <p:extLst>
              <p:ext uri="{D42A27DB-BD31-4B8C-83A1-F6EECF244321}">
                <p14:modId xmlns:p14="http://schemas.microsoft.com/office/powerpoint/2010/main" val="2901345681"/>
              </p:ext>
            </p:extLst>
          </p:nvPr>
        </p:nvGraphicFramePr>
        <p:xfrm>
          <a:off x="2862295" y="3935823"/>
          <a:ext cx="2057400" cy="381000"/>
        </p:xfrm>
        <a:graphic>
          <a:graphicData uri="http://schemas.openxmlformats.org/presentationml/2006/ole">
            <mc:AlternateContent xmlns:mc="http://schemas.openxmlformats.org/markup-compatibility/2006">
              <mc:Choice xmlns:v="urn:schemas-microsoft-com:vml" Requires="v">
                <p:oleObj spid="_x0000_s29886" r:id="rId15" imgW="1040765" imgH="190500" progId="Equation.DSMT4">
                  <p:embed/>
                </p:oleObj>
              </mc:Choice>
              <mc:Fallback>
                <p:oleObj r:id="rId15" imgW="1040765" imgH="190500" progId="Equation.DSMT4">
                  <p:embed/>
                  <p:pic>
                    <p:nvPicPr>
                      <p:cNvPr id="0" name="图片 3108"/>
                      <p:cNvPicPr/>
                      <p:nvPr/>
                    </p:nvPicPr>
                    <p:blipFill>
                      <a:blip r:embed="rId16"/>
                      <a:stretch>
                        <a:fillRect/>
                      </a:stretch>
                    </p:blipFill>
                    <p:spPr>
                      <a:xfrm>
                        <a:off x="2862295" y="3935823"/>
                        <a:ext cx="2057400" cy="381000"/>
                      </a:xfrm>
                      <a:prstGeom prst="rect">
                        <a:avLst/>
                      </a:prstGeom>
                      <a:noFill/>
                      <a:ln w="38100">
                        <a:noFill/>
                        <a:miter/>
                      </a:ln>
                    </p:spPr>
                  </p:pic>
                </p:oleObj>
              </mc:Fallback>
            </mc:AlternateContent>
          </a:graphicData>
        </a:graphic>
      </p:graphicFrame>
      <p:graphicFrame>
        <p:nvGraphicFramePr>
          <p:cNvPr id="27657" name="Object 25"/>
          <p:cNvGraphicFramePr/>
          <p:nvPr>
            <p:extLst>
              <p:ext uri="{D42A27DB-BD31-4B8C-83A1-F6EECF244321}">
                <p14:modId xmlns:p14="http://schemas.microsoft.com/office/powerpoint/2010/main" val="658049518"/>
              </p:ext>
            </p:extLst>
          </p:nvPr>
        </p:nvGraphicFramePr>
        <p:xfrm>
          <a:off x="2832100" y="4332432"/>
          <a:ext cx="5105400" cy="914400"/>
        </p:xfrm>
        <a:graphic>
          <a:graphicData uri="http://schemas.openxmlformats.org/presentationml/2006/ole">
            <mc:AlternateContent xmlns:mc="http://schemas.openxmlformats.org/markup-compatibility/2006">
              <mc:Choice xmlns:v="urn:schemas-microsoft-com:vml" Requires="v">
                <p:oleObj spid="_x0000_s29887" r:id="rId17" imgW="1968500" imgH="393700" progId="Equation.DSMT4">
                  <p:embed/>
                </p:oleObj>
              </mc:Choice>
              <mc:Fallback>
                <p:oleObj r:id="rId17" imgW="1968500" imgH="393700" progId="Equation.DSMT4">
                  <p:embed/>
                  <p:pic>
                    <p:nvPicPr>
                      <p:cNvPr id="0" name="图片 3109"/>
                      <p:cNvPicPr/>
                      <p:nvPr/>
                    </p:nvPicPr>
                    <p:blipFill>
                      <a:blip r:embed="rId18"/>
                      <a:stretch>
                        <a:fillRect/>
                      </a:stretch>
                    </p:blipFill>
                    <p:spPr>
                      <a:xfrm>
                        <a:off x="2832100" y="4332432"/>
                        <a:ext cx="5105400" cy="914400"/>
                      </a:xfrm>
                      <a:prstGeom prst="rect">
                        <a:avLst/>
                      </a:prstGeom>
                      <a:noFill/>
                      <a:ln w="38100">
                        <a:noFill/>
                        <a:miter/>
                      </a:ln>
                    </p:spPr>
                  </p:pic>
                </p:oleObj>
              </mc:Fallback>
            </mc:AlternateContent>
          </a:graphicData>
        </a:graphic>
      </p:graphicFrame>
      <p:grpSp>
        <p:nvGrpSpPr>
          <p:cNvPr id="27673" name="Group 30"/>
          <p:cNvGrpSpPr>
            <a:grpSpLocks noChangeAspect="1"/>
          </p:cNvGrpSpPr>
          <p:nvPr/>
        </p:nvGrpSpPr>
        <p:grpSpPr>
          <a:xfrm>
            <a:off x="1849438" y="5294897"/>
            <a:ext cx="4343400" cy="463550"/>
            <a:chOff x="336" y="3552"/>
            <a:chExt cx="2736" cy="292"/>
          </a:xfrm>
        </p:grpSpPr>
        <p:sp>
          <p:nvSpPr>
            <p:cNvPr id="27674" name="AutoShape 29"/>
            <p:cNvSpPr>
              <a:spLocks noChangeAspect="1" noTextEdit="1"/>
            </p:cNvSpPr>
            <p:nvPr/>
          </p:nvSpPr>
          <p:spPr>
            <a:xfrm>
              <a:off x="336" y="3552"/>
              <a:ext cx="2736" cy="288"/>
            </a:xfrm>
            <a:prstGeom prst="rect">
              <a:avLst/>
            </a:prstGeom>
            <a:noFill/>
            <a:ln w="9525">
              <a:noFill/>
            </a:ln>
          </p:spPr>
          <p:txBody>
            <a:bodyPr/>
            <a:lstStyle/>
            <a:p>
              <a:endParaRPr lang="zh-CN" altLang="en-US"/>
            </a:p>
          </p:txBody>
        </p:sp>
        <p:sp>
          <p:nvSpPr>
            <p:cNvPr id="27675" name="Line 31"/>
            <p:cNvSpPr/>
            <p:nvPr/>
          </p:nvSpPr>
          <p:spPr>
            <a:xfrm>
              <a:off x="673" y="3597"/>
              <a:ext cx="179" cy="1"/>
            </a:xfrm>
            <a:prstGeom prst="line">
              <a:avLst/>
            </a:prstGeom>
            <a:ln w="19050" cap="flat" cmpd="sng">
              <a:solidFill>
                <a:srgbClr val="000000"/>
              </a:solidFill>
              <a:prstDash val="solid"/>
              <a:headEnd type="none" w="med" len="med"/>
              <a:tailEnd type="none" w="med" len="med"/>
            </a:ln>
          </p:spPr>
        </p:sp>
        <p:sp>
          <p:nvSpPr>
            <p:cNvPr id="27676" name="Line 32"/>
            <p:cNvSpPr/>
            <p:nvPr/>
          </p:nvSpPr>
          <p:spPr>
            <a:xfrm>
              <a:off x="944" y="3597"/>
              <a:ext cx="178" cy="1"/>
            </a:xfrm>
            <a:prstGeom prst="line">
              <a:avLst/>
            </a:prstGeom>
            <a:ln w="19050" cap="flat" cmpd="sng">
              <a:solidFill>
                <a:srgbClr val="000000"/>
              </a:solidFill>
              <a:prstDash val="solid"/>
              <a:headEnd type="none" w="med" len="med"/>
              <a:tailEnd type="none" w="med" len="med"/>
            </a:ln>
          </p:spPr>
        </p:sp>
        <p:sp>
          <p:nvSpPr>
            <p:cNvPr id="27677" name="Rectangle 33"/>
            <p:cNvSpPr/>
            <p:nvPr/>
          </p:nvSpPr>
          <p:spPr>
            <a:xfrm>
              <a:off x="2845"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27678" name="Rectangle 34"/>
            <p:cNvSpPr/>
            <p:nvPr/>
          </p:nvSpPr>
          <p:spPr>
            <a:xfrm>
              <a:off x="2350"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27679" name="Rectangle 35"/>
            <p:cNvSpPr/>
            <p:nvPr/>
          </p:nvSpPr>
          <p:spPr>
            <a:xfrm>
              <a:off x="1878"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27680" name="Rectangle 36"/>
            <p:cNvSpPr/>
            <p:nvPr/>
          </p:nvSpPr>
          <p:spPr>
            <a:xfrm>
              <a:off x="1383"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27681" name="Rectangle 37"/>
            <p:cNvSpPr/>
            <p:nvPr/>
          </p:nvSpPr>
          <p:spPr>
            <a:xfrm>
              <a:off x="948"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27682" name="Rectangle 38"/>
            <p:cNvSpPr/>
            <p:nvPr/>
          </p:nvSpPr>
          <p:spPr>
            <a:xfrm>
              <a:off x="692" y="3605"/>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27683" name="Rectangle 39"/>
            <p:cNvSpPr/>
            <p:nvPr/>
          </p:nvSpPr>
          <p:spPr>
            <a:xfrm>
              <a:off x="2565" y="3583"/>
              <a:ext cx="148"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È</a:t>
              </a:r>
              <a:endParaRPr lang="en-US" altLang="zh-CN" dirty="0">
                <a:latin typeface="Arial" panose="020B0604020202020204" pitchFamily="34" charset="0"/>
              </a:endParaRPr>
            </a:p>
          </p:txBody>
        </p:sp>
        <p:sp>
          <p:nvSpPr>
            <p:cNvPr id="27684" name="Rectangle 40"/>
            <p:cNvSpPr/>
            <p:nvPr/>
          </p:nvSpPr>
          <p:spPr>
            <a:xfrm>
              <a:off x="1599" y="3583"/>
              <a:ext cx="148"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Ç</a:t>
              </a:r>
              <a:endParaRPr lang="en-US" altLang="zh-CN" dirty="0">
                <a:latin typeface="Arial" panose="020B0604020202020204" pitchFamily="34" charset="0"/>
              </a:endParaRPr>
            </a:p>
          </p:txBody>
        </p:sp>
        <p:sp>
          <p:nvSpPr>
            <p:cNvPr id="27685" name="Rectangle 41"/>
            <p:cNvSpPr/>
            <p:nvPr/>
          </p:nvSpPr>
          <p:spPr>
            <a:xfrm>
              <a:off x="2057" y="3611"/>
              <a:ext cx="194" cy="233"/>
            </a:xfrm>
            <a:prstGeom prst="rect">
              <a:avLst/>
            </a:prstGeom>
            <a:noFill/>
            <a:ln w="9525">
              <a:noFill/>
            </a:ln>
          </p:spPr>
          <p:txBody>
            <a:bodyPr wrap="none" lIns="0" tIns="0" rIns="0" bIns="0">
              <a:spAutoFit/>
            </a:bodyPr>
            <a:lstStyle/>
            <a:p>
              <a:r>
                <a:rPr lang="zh-CN" altLang="en-US" sz="2400" dirty="0">
                  <a:solidFill>
                    <a:srgbClr val="000000"/>
                  </a:solidFill>
                  <a:latin typeface="宋体" panose="02010600030101010101" pitchFamily="2" charset="-122"/>
                </a:rPr>
                <a:t>、</a:t>
              </a:r>
              <a:endParaRPr lang="zh-CN" altLang="en-US" dirty="0">
                <a:latin typeface="Arial" panose="020B0604020202020204" pitchFamily="34" charset="0"/>
              </a:endParaRPr>
            </a:p>
          </p:txBody>
        </p:sp>
        <p:sp>
          <p:nvSpPr>
            <p:cNvPr id="27686" name="Rectangle 42"/>
            <p:cNvSpPr/>
            <p:nvPr/>
          </p:nvSpPr>
          <p:spPr>
            <a:xfrm>
              <a:off x="1090" y="3611"/>
              <a:ext cx="194" cy="233"/>
            </a:xfrm>
            <a:prstGeom prst="rect">
              <a:avLst/>
            </a:prstGeom>
            <a:noFill/>
            <a:ln w="9525">
              <a:noFill/>
            </a:ln>
          </p:spPr>
          <p:txBody>
            <a:bodyPr wrap="none" lIns="0" tIns="0" rIns="0" bIns="0">
              <a:spAutoFit/>
            </a:bodyPr>
            <a:lstStyle/>
            <a:p>
              <a:r>
                <a:rPr lang="zh-CN" altLang="en-US" sz="2400" dirty="0">
                  <a:solidFill>
                    <a:srgbClr val="000000"/>
                  </a:solidFill>
                  <a:latin typeface="宋体" panose="02010600030101010101" pitchFamily="2" charset="-122"/>
                </a:rPr>
                <a:t>、</a:t>
              </a:r>
              <a:endParaRPr lang="zh-CN" altLang="en-US" dirty="0">
                <a:latin typeface="Arial" panose="020B0604020202020204" pitchFamily="34" charset="0"/>
              </a:endParaRPr>
            </a:p>
          </p:txBody>
        </p:sp>
        <p:sp>
          <p:nvSpPr>
            <p:cNvPr id="27687" name="Rectangle 43"/>
            <p:cNvSpPr/>
            <p:nvPr/>
          </p:nvSpPr>
          <p:spPr>
            <a:xfrm>
              <a:off x="820" y="3611"/>
              <a:ext cx="194" cy="233"/>
            </a:xfrm>
            <a:prstGeom prst="rect">
              <a:avLst/>
            </a:prstGeom>
            <a:noFill/>
            <a:ln w="9525">
              <a:noFill/>
            </a:ln>
          </p:spPr>
          <p:txBody>
            <a:bodyPr wrap="none" lIns="0" tIns="0" rIns="0" bIns="0">
              <a:spAutoFit/>
            </a:bodyPr>
            <a:lstStyle/>
            <a:p>
              <a:r>
                <a:rPr lang="zh-CN" altLang="en-US" sz="2400" dirty="0">
                  <a:solidFill>
                    <a:srgbClr val="000000"/>
                  </a:solidFill>
                  <a:latin typeface="宋体" panose="02010600030101010101" pitchFamily="2" charset="-122"/>
                </a:rPr>
                <a:t>、</a:t>
              </a:r>
              <a:endParaRPr lang="zh-CN" altLang="en-US" dirty="0">
                <a:latin typeface="Arial" panose="020B0604020202020204" pitchFamily="34" charset="0"/>
              </a:endParaRPr>
            </a:p>
          </p:txBody>
        </p:sp>
        <p:sp>
          <p:nvSpPr>
            <p:cNvPr id="27688" name="Rectangle 44"/>
            <p:cNvSpPr/>
            <p:nvPr/>
          </p:nvSpPr>
          <p:spPr>
            <a:xfrm>
              <a:off x="371" y="3611"/>
              <a:ext cx="194" cy="233"/>
            </a:xfrm>
            <a:prstGeom prst="rect">
              <a:avLst/>
            </a:prstGeom>
            <a:noFill/>
            <a:ln w="9525">
              <a:noFill/>
            </a:ln>
          </p:spPr>
          <p:txBody>
            <a:bodyPr wrap="none" lIns="0" tIns="0" rIns="0" bIns="0">
              <a:spAutoFit/>
            </a:bodyPr>
            <a:lstStyle/>
            <a:p>
              <a:r>
                <a:rPr lang="zh-CN" altLang="en-US" sz="2400" dirty="0">
                  <a:solidFill>
                    <a:srgbClr val="000000"/>
                  </a:solidFill>
                  <a:latin typeface="宋体" panose="02010600030101010101" pitchFamily="2" charset="-122"/>
                </a:rPr>
                <a:t>求</a:t>
              </a:r>
              <a:endParaRPr lang="zh-CN" altLang="en-US" dirty="0">
                <a:latin typeface="Arial" panose="020B0604020202020204" pitchFamily="34" charset="0"/>
              </a:endParaRPr>
            </a:p>
          </p:txBody>
        </p:sp>
      </p:grpSp>
      <p:sp>
        <p:nvSpPr>
          <p:cNvPr id="42"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4.4.3  </a:t>
            </a:r>
            <a:r>
              <a:rPr lang="zh-CN" altLang="en-US" sz="3600" dirty="0">
                <a:solidFill>
                  <a:schemeClr val="bg1"/>
                </a:solidFill>
                <a:latin typeface="Times New Roman" panose="02020603050405020304" pitchFamily="18" charset="0"/>
                <a:ea typeface="黑体" panose="02010609060101010101" pitchFamily="2" charset="-122"/>
              </a:rPr>
              <a:t>模糊集合的运算</a:t>
            </a: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p:cNvSpPr>
          <p:nvPr>
            <p:ph idx="1"/>
          </p:nvPr>
        </p:nvSpPr>
        <p:spPr>
          <a:xfrm>
            <a:off x="623392" y="1136650"/>
            <a:ext cx="10873208" cy="4654550"/>
          </a:xfrm>
          <a:solidFill>
            <a:srgbClr val="FFFFFF">
              <a:alpha val="100000"/>
            </a:srgbClr>
          </a:solidFill>
          <a:ln>
            <a:solidFill>
              <a:srgbClr val="808080">
                <a:alpha val="100000"/>
              </a:srgbClr>
            </a:solidFill>
            <a:miter/>
          </a:ln>
        </p:spPr>
        <p:txBody>
          <a:bodyPr vert="horz" wrap="square" lIns="91440" tIns="45720" rIns="91440" bIns="45720" anchor="t"/>
          <a:lstStyle/>
          <a:p>
            <a:pPr eaLnBrk="1" hangingPunct="1">
              <a:buNone/>
            </a:pPr>
            <a:r>
              <a:rPr lang="zh-CN" altLang="en-US" sz="2600" b="1" dirty="0">
                <a:latin typeface="宋体" panose="02010600030101010101" pitchFamily="2" charset="-122"/>
              </a:rPr>
              <a:t>解</a:t>
            </a:r>
            <a:r>
              <a:rPr lang="zh-CN" altLang="en-US" sz="2600" dirty="0">
                <a:latin typeface="宋体" panose="02010600030101010101" pitchFamily="2" charset="-122"/>
              </a:rPr>
              <a:t>：</a:t>
            </a:r>
            <a:r>
              <a:rPr lang="zh-CN" altLang="en-US" dirty="0"/>
              <a:t> </a:t>
            </a:r>
          </a:p>
        </p:txBody>
      </p:sp>
      <p:sp>
        <p:nvSpPr>
          <p:cNvPr id="2867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67</a:t>
            </a:fld>
            <a:endParaRPr lang="ja-JP" altLang="en-US" dirty="0">
              <a:solidFill>
                <a:srgbClr val="A50021"/>
              </a:solidFill>
              <a:ea typeface="MS PGothic" panose="020B0600070205080204" pitchFamily="34" charset="-128"/>
            </a:endParaRPr>
          </a:p>
        </p:txBody>
      </p:sp>
      <p:sp>
        <p:nvSpPr>
          <p:cNvPr id="28678" name="Rectangle 5"/>
          <p:cNvSpPr/>
          <p:nvPr/>
        </p:nvSpPr>
        <p:spPr>
          <a:xfrm>
            <a:off x="4548188" y="24622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72740" name="Object 4"/>
          <p:cNvGraphicFramePr/>
          <p:nvPr/>
        </p:nvGraphicFramePr>
        <p:xfrm>
          <a:off x="2895600" y="1930400"/>
          <a:ext cx="6553200" cy="3632200"/>
        </p:xfrm>
        <a:graphic>
          <a:graphicData uri="http://schemas.openxmlformats.org/presentationml/2006/ole">
            <mc:AlternateContent xmlns:mc="http://schemas.openxmlformats.org/markup-compatibility/2006">
              <mc:Choice xmlns:v="urn:schemas-microsoft-com:vml" Requires="v">
                <p:oleObj spid="_x0000_s30743" r:id="rId3" imgW="2921000" imgH="1828800" progId="Equation.DSMT4">
                  <p:embed/>
                </p:oleObj>
              </mc:Choice>
              <mc:Fallback>
                <p:oleObj r:id="rId3" imgW="2921000" imgH="1828800" progId="Equation.DSMT4">
                  <p:embed/>
                  <p:pic>
                    <p:nvPicPr>
                      <p:cNvPr id="0" name="图片 3111"/>
                      <p:cNvPicPr/>
                      <p:nvPr/>
                    </p:nvPicPr>
                    <p:blipFill>
                      <a:blip r:embed="rId4"/>
                      <a:stretch>
                        <a:fillRect/>
                      </a:stretch>
                    </p:blipFill>
                    <p:spPr>
                      <a:xfrm>
                        <a:off x="2895600" y="1930400"/>
                        <a:ext cx="6553200" cy="3632200"/>
                      </a:xfrm>
                      <a:prstGeom prst="rect">
                        <a:avLst/>
                      </a:prstGeom>
                      <a:noFill/>
                      <a:ln w="38100">
                        <a:noFill/>
                        <a:miter/>
                      </a:ln>
                    </p:spPr>
                  </p:pic>
                </p:oleObj>
              </mc:Fallback>
            </mc:AlternateContent>
          </a:graphicData>
        </a:graphic>
      </p:graphicFrame>
      <p:sp>
        <p:nvSpPr>
          <p:cNvPr id="7"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4.4.3  </a:t>
            </a:r>
            <a:r>
              <a:rPr lang="zh-CN" altLang="en-US" sz="3600" dirty="0">
                <a:solidFill>
                  <a:schemeClr val="bg1"/>
                </a:solidFill>
                <a:latin typeface="Times New Roman" panose="02020603050405020304" pitchFamily="18" charset="0"/>
                <a:ea typeface="黑体" panose="02010609060101010101" pitchFamily="2" charset="-122"/>
              </a:rPr>
              <a:t>模糊集合的运算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blinds(horizontal)">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3"/>
          <p:cNvSpPr>
            <a:spLocks noGrp="1"/>
          </p:cNvSpPr>
          <p:nvPr>
            <p:ph idx="1"/>
          </p:nvPr>
        </p:nvSpPr>
        <p:spPr>
          <a:xfrm>
            <a:off x="767408" y="864745"/>
            <a:ext cx="8540750" cy="771525"/>
          </a:xfrm>
          <a:ln/>
        </p:spPr>
        <p:txBody>
          <a:bodyPr vert="horz" wrap="square" lIns="91440" tIns="45720" rIns="91440" bIns="45720" anchor="t">
            <a:normAutofit fontScale="40000" lnSpcReduction="20000"/>
          </a:bodyPr>
          <a:lstStyle/>
          <a:p>
            <a:pPr eaLnBrk="1" hangingPunct="1">
              <a:lnSpc>
                <a:spcPct val="110000"/>
              </a:lnSpc>
              <a:buNone/>
            </a:pPr>
            <a:r>
              <a:rPr lang="zh-CN" altLang="en-US" sz="6000" b="1" dirty="0">
                <a:latin typeface="Times New Roman" panose="02020603050405020304" pitchFamily="18" charset="0"/>
              </a:rPr>
              <a:t>（</a:t>
            </a:r>
            <a:r>
              <a:rPr lang="en-US" altLang="zh-CN" sz="6000" b="1" dirty="0">
                <a:latin typeface="Times New Roman" panose="02020603050405020304" pitchFamily="18" charset="0"/>
              </a:rPr>
              <a:t>4</a:t>
            </a:r>
            <a:r>
              <a:rPr lang="zh-CN" altLang="en-US" sz="6000" b="1" dirty="0">
                <a:latin typeface="Times New Roman" panose="02020603050405020304" pitchFamily="18" charset="0"/>
              </a:rPr>
              <a:t>）模糊集合的代数</a:t>
            </a:r>
            <a:r>
              <a:rPr lang="zh-CN" altLang="en-US" sz="6000" b="1" dirty="0" smtClean="0">
                <a:latin typeface="Times New Roman" panose="02020603050405020304" pitchFamily="18" charset="0"/>
              </a:rPr>
              <a:t>运算</a:t>
            </a:r>
            <a:endParaRPr lang="zh-CN" altLang="en-US" sz="2600" dirty="0" smtClean="0">
              <a:latin typeface="Times New Roman" panose="02020603050405020304" pitchFamily="18" charset="0"/>
            </a:endParaRPr>
          </a:p>
          <a:p>
            <a:pPr eaLnBrk="1" hangingPunct="1">
              <a:lnSpc>
                <a:spcPct val="110000"/>
              </a:lnSpc>
              <a:buNone/>
            </a:pPr>
            <a:r>
              <a:rPr lang="zh-CN" altLang="en-US" sz="2600" dirty="0" smtClean="0">
                <a:latin typeface="Times New Roman" panose="02020603050405020304" pitchFamily="18" charset="0"/>
              </a:rPr>
              <a:t> </a:t>
            </a:r>
            <a:endParaRPr lang="zh-CN" altLang="en-US" sz="2600" dirty="0">
              <a:latin typeface="Times New Roman" panose="02020603050405020304" pitchFamily="18" charset="0"/>
            </a:endParaRPr>
          </a:p>
        </p:txBody>
      </p:sp>
      <p:sp>
        <p:nvSpPr>
          <p:cNvPr id="297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68</a:t>
            </a:fld>
            <a:endParaRPr lang="ja-JP" altLang="en-US" dirty="0">
              <a:solidFill>
                <a:srgbClr val="A50021"/>
              </a:solidFill>
              <a:ea typeface="MS PGothic" panose="020B0600070205080204" pitchFamily="34" charset="-128"/>
            </a:endParaRPr>
          </a:p>
        </p:txBody>
      </p:sp>
      <p:sp>
        <p:nvSpPr>
          <p:cNvPr id="2970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05"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06"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07"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08"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09" name="Rectangle 1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10" name="Rectangle 1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9711" name="Rectangle 19"/>
          <p:cNvSpPr/>
          <p:nvPr/>
        </p:nvSpPr>
        <p:spPr>
          <a:xfrm>
            <a:off x="983432" y="1676400"/>
            <a:ext cx="10009112" cy="4229100"/>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40000"/>
              </a:lnSpc>
              <a:spcBef>
                <a:spcPct val="40000"/>
              </a:spcBef>
              <a:buClr>
                <a:schemeClr val="accent2"/>
              </a:buClr>
              <a:buFont typeface="Wingdings" panose="05000000000000000000" pitchFamily="2" charset="2"/>
              <a:buNone/>
            </a:pPr>
            <a:r>
              <a:rPr lang="en-US" altLang="zh-CN" sz="2600" b="1" dirty="0">
                <a:latin typeface="Times New Roman" panose="02020603050405020304" pitchFamily="18" charset="0"/>
              </a:rPr>
              <a:t> ①  </a:t>
            </a:r>
            <a:r>
              <a:rPr lang="zh-CN" altLang="en-US" sz="2600" b="1" dirty="0">
                <a:latin typeface="Times New Roman" panose="02020603050405020304" pitchFamily="18" charset="0"/>
              </a:rPr>
              <a:t>代数积：</a:t>
            </a:r>
          </a:p>
          <a:p>
            <a:pPr>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rPr>
              <a:t> ②  代数和：</a:t>
            </a:r>
          </a:p>
          <a:p>
            <a:pPr>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rPr>
              <a:t> ③  有界和：</a:t>
            </a:r>
          </a:p>
          <a:p>
            <a:pPr>
              <a:lnSpc>
                <a:spcPct val="140000"/>
              </a:lnSpc>
              <a:spcBef>
                <a:spcPct val="40000"/>
              </a:spcBef>
              <a:buClr>
                <a:schemeClr val="accent2"/>
              </a:buClr>
              <a:buFont typeface="Wingdings" panose="05000000000000000000" pitchFamily="2" charset="2"/>
              <a:buNone/>
            </a:pPr>
            <a:endParaRPr lang="zh-CN" altLang="en-US" sz="2600" b="1" dirty="0">
              <a:latin typeface="Times New Roman" panose="02020603050405020304" pitchFamily="18" charset="0"/>
            </a:endParaRPr>
          </a:p>
          <a:p>
            <a:pPr>
              <a:lnSpc>
                <a:spcPct val="140000"/>
              </a:lnSpc>
              <a:spcBef>
                <a:spcPct val="40000"/>
              </a:spcBef>
              <a:buClr>
                <a:schemeClr val="accent2"/>
              </a:buClr>
              <a:buFont typeface="Wingdings" panose="05000000000000000000" pitchFamily="2" charset="2"/>
              <a:buNone/>
            </a:pPr>
            <a:r>
              <a:rPr lang="zh-CN" altLang="en-US" sz="2600" b="1" dirty="0">
                <a:latin typeface="Times New Roman" panose="02020603050405020304" pitchFamily="18" charset="0"/>
              </a:rPr>
              <a:t> ④  有界积：</a:t>
            </a:r>
          </a:p>
          <a:p>
            <a:pPr>
              <a:lnSpc>
                <a:spcPct val="140000"/>
              </a:lnSpc>
              <a:spcBef>
                <a:spcPct val="40000"/>
              </a:spcBef>
              <a:buClr>
                <a:schemeClr val="accent2"/>
              </a:buClr>
              <a:buFont typeface="Wingdings" panose="05000000000000000000" pitchFamily="2" charset="2"/>
              <a:buNone/>
            </a:pPr>
            <a:endParaRPr lang="en-US" altLang="zh-CN" sz="2600" b="1" dirty="0">
              <a:latin typeface="Times New Roman" panose="02020603050405020304" pitchFamily="18" charset="0"/>
            </a:endParaRPr>
          </a:p>
        </p:txBody>
      </p:sp>
      <p:graphicFrame>
        <p:nvGraphicFramePr>
          <p:cNvPr id="29698" name="Object 10"/>
          <p:cNvGraphicFramePr/>
          <p:nvPr/>
        </p:nvGraphicFramePr>
        <p:xfrm>
          <a:off x="4114800" y="1870075"/>
          <a:ext cx="2743200" cy="431800"/>
        </p:xfrm>
        <a:graphic>
          <a:graphicData uri="http://schemas.openxmlformats.org/presentationml/2006/ole">
            <mc:AlternateContent xmlns:mc="http://schemas.openxmlformats.org/markup-compatibility/2006">
              <mc:Choice xmlns:v="urn:schemas-microsoft-com:vml" Requires="v">
                <p:oleObj spid="_x0000_s31833" r:id="rId3" imgW="975995" imgH="177800" progId="Equation.DSMT4">
                  <p:embed/>
                </p:oleObj>
              </mc:Choice>
              <mc:Fallback>
                <p:oleObj r:id="rId3" imgW="975995" imgH="177800" progId="Equation.DSMT4">
                  <p:embed/>
                  <p:pic>
                    <p:nvPicPr>
                      <p:cNvPr id="0" name="图片 3112"/>
                      <p:cNvPicPr/>
                      <p:nvPr/>
                    </p:nvPicPr>
                    <p:blipFill>
                      <a:blip r:embed="rId4"/>
                      <a:stretch>
                        <a:fillRect/>
                      </a:stretch>
                    </p:blipFill>
                    <p:spPr>
                      <a:xfrm>
                        <a:off x="4114800" y="1870075"/>
                        <a:ext cx="2743200" cy="431800"/>
                      </a:xfrm>
                      <a:prstGeom prst="rect">
                        <a:avLst/>
                      </a:prstGeom>
                      <a:noFill/>
                      <a:ln w="38100">
                        <a:noFill/>
                        <a:miter/>
                      </a:ln>
                    </p:spPr>
                  </p:pic>
                </p:oleObj>
              </mc:Fallback>
            </mc:AlternateContent>
          </a:graphicData>
        </a:graphic>
      </p:graphicFrame>
      <p:graphicFrame>
        <p:nvGraphicFramePr>
          <p:cNvPr id="29699" name="Object 12"/>
          <p:cNvGraphicFramePr/>
          <p:nvPr/>
        </p:nvGraphicFramePr>
        <p:xfrm>
          <a:off x="4191000" y="2590800"/>
          <a:ext cx="4648200" cy="433388"/>
        </p:xfrm>
        <a:graphic>
          <a:graphicData uri="http://schemas.openxmlformats.org/presentationml/2006/ole">
            <mc:AlternateContent xmlns:mc="http://schemas.openxmlformats.org/markup-compatibility/2006">
              <mc:Choice xmlns:v="urn:schemas-microsoft-com:vml" Requires="v">
                <p:oleObj spid="_x0000_s31834" r:id="rId5" imgW="2399030" imgH="241300" progId="Equation.DSMT4">
                  <p:embed/>
                </p:oleObj>
              </mc:Choice>
              <mc:Fallback>
                <p:oleObj r:id="rId5" imgW="2399030" imgH="241300" progId="Equation.DSMT4">
                  <p:embed/>
                  <p:pic>
                    <p:nvPicPr>
                      <p:cNvPr id="0" name="图片 3113"/>
                      <p:cNvPicPr/>
                      <p:nvPr/>
                    </p:nvPicPr>
                    <p:blipFill>
                      <a:blip r:embed="rId6"/>
                      <a:stretch>
                        <a:fillRect/>
                      </a:stretch>
                    </p:blipFill>
                    <p:spPr>
                      <a:xfrm>
                        <a:off x="4191000" y="2590800"/>
                        <a:ext cx="4648200" cy="433388"/>
                      </a:xfrm>
                      <a:prstGeom prst="rect">
                        <a:avLst/>
                      </a:prstGeom>
                      <a:noFill/>
                      <a:ln w="38100">
                        <a:noFill/>
                        <a:miter/>
                      </a:ln>
                    </p:spPr>
                  </p:pic>
                </p:oleObj>
              </mc:Fallback>
            </mc:AlternateContent>
          </a:graphicData>
        </a:graphic>
      </p:graphicFrame>
      <p:graphicFrame>
        <p:nvGraphicFramePr>
          <p:cNvPr id="29700" name="Object 14"/>
          <p:cNvGraphicFramePr/>
          <p:nvPr/>
        </p:nvGraphicFramePr>
        <p:xfrm>
          <a:off x="3140076" y="3898901"/>
          <a:ext cx="6689725" cy="511175"/>
        </p:xfrm>
        <a:graphic>
          <a:graphicData uri="http://schemas.openxmlformats.org/presentationml/2006/ole">
            <mc:AlternateContent xmlns:mc="http://schemas.openxmlformats.org/markup-compatibility/2006">
              <mc:Choice xmlns:v="urn:schemas-microsoft-com:vml" Requires="v">
                <p:oleObj spid="_x0000_s31835" r:id="rId7" imgW="2499995" imgH="203200" progId="Equation.DSMT4">
                  <p:embed/>
                </p:oleObj>
              </mc:Choice>
              <mc:Fallback>
                <p:oleObj r:id="rId7" imgW="2499995" imgH="203200" progId="Equation.DSMT4">
                  <p:embed/>
                  <p:pic>
                    <p:nvPicPr>
                      <p:cNvPr id="0" name="图片 3114"/>
                      <p:cNvPicPr/>
                      <p:nvPr/>
                    </p:nvPicPr>
                    <p:blipFill>
                      <a:blip r:embed="rId8"/>
                      <a:stretch>
                        <a:fillRect/>
                      </a:stretch>
                    </p:blipFill>
                    <p:spPr>
                      <a:xfrm>
                        <a:off x="3140076" y="3898901"/>
                        <a:ext cx="6689725" cy="511175"/>
                      </a:xfrm>
                      <a:prstGeom prst="rect">
                        <a:avLst/>
                      </a:prstGeom>
                      <a:noFill/>
                      <a:ln w="38100">
                        <a:noFill/>
                        <a:miter/>
                      </a:ln>
                    </p:spPr>
                  </p:pic>
                </p:oleObj>
              </mc:Fallback>
            </mc:AlternateContent>
          </a:graphicData>
        </a:graphic>
      </p:graphicFrame>
      <p:graphicFrame>
        <p:nvGraphicFramePr>
          <p:cNvPr id="29701" name="Object 16"/>
          <p:cNvGraphicFramePr/>
          <p:nvPr/>
        </p:nvGraphicFramePr>
        <p:xfrm>
          <a:off x="3200400" y="5321300"/>
          <a:ext cx="6629400" cy="407988"/>
        </p:xfrm>
        <a:graphic>
          <a:graphicData uri="http://schemas.openxmlformats.org/presentationml/2006/ole">
            <mc:AlternateContent xmlns:mc="http://schemas.openxmlformats.org/markup-compatibility/2006">
              <mc:Choice xmlns:v="urn:schemas-microsoft-com:vml" Requires="v">
                <p:oleObj spid="_x0000_s31836" r:id="rId9" imgW="2776220" imgH="177800" progId="Equation.DSMT4">
                  <p:embed/>
                </p:oleObj>
              </mc:Choice>
              <mc:Fallback>
                <p:oleObj r:id="rId9" imgW="2776220" imgH="177800" progId="Equation.DSMT4">
                  <p:embed/>
                  <p:pic>
                    <p:nvPicPr>
                      <p:cNvPr id="0" name="图片 3115"/>
                      <p:cNvPicPr/>
                      <p:nvPr/>
                    </p:nvPicPr>
                    <p:blipFill>
                      <a:blip r:embed="rId10"/>
                      <a:stretch>
                        <a:fillRect/>
                      </a:stretch>
                    </p:blipFill>
                    <p:spPr>
                      <a:xfrm>
                        <a:off x="3200400" y="5321300"/>
                        <a:ext cx="6629400" cy="407988"/>
                      </a:xfrm>
                      <a:prstGeom prst="rect">
                        <a:avLst/>
                      </a:prstGeom>
                      <a:noFill/>
                      <a:ln w="38100">
                        <a:noFill/>
                        <a:miter/>
                      </a:ln>
                    </p:spPr>
                  </p:pic>
                </p:oleObj>
              </mc:Fallback>
            </mc:AlternateContent>
          </a:graphicData>
        </a:graphic>
      </p:graphicFrame>
      <p:sp>
        <p:nvSpPr>
          <p:cNvPr id="17"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4.4.3  </a:t>
            </a:r>
            <a:r>
              <a:rPr lang="zh-CN" altLang="en-US" sz="3600" dirty="0">
                <a:solidFill>
                  <a:schemeClr val="bg1"/>
                </a:solidFill>
                <a:latin typeface="Times New Roman" panose="02020603050405020304" pitchFamily="18" charset="0"/>
                <a:ea typeface="黑体" panose="02010609060101010101" pitchFamily="2" charset="-122"/>
              </a:rPr>
              <a:t>模糊集合的运算</a:t>
            </a: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69</a:t>
            </a:fld>
            <a:endParaRPr lang="ja-JP" altLang="en-US" dirty="0">
              <a:solidFill>
                <a:srgbClr val="A50021"/>
              </a:solidFill>
              <a:ea typeface="MS PGothic" panose="020B0600070205080204" pitchFamily="34" charset="-128"/>
            </a:endParaRPr>
          </a:p>
        </p:txBody>
      </p:sp>
      <p:sp>
        <p:nvSpPr>
          <p:cNvPr id="30730" name="Rectangle 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1"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2"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3" name="Rectangle 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4"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5" name="Rectangle 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6"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37" name="Rectangle 11"/>
          <p:cNvSpPr/>
          <p:nvPr/>
        </p:nvSpPr>
        <p:spPr>
          <a:xfrm>
            <a:off x="695400" y="1143000"/>
            <a:ext cx="10801200" cy="2641600"/>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40000"/>
              </a:lnSpc>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4.5   </a:t>
            </a:r>
            <a:r>
              <a:rPr lang="zh-CN" altLang="en-US" sz="2600" b="1" dirty="0">
                <a:latin typeface="Times New Roman" panose="02020603050405020304" pitchFamily="18" charset="0"/>
              </a:rPr>
              <a:t>设论域                                   ，</a:t>
            </a:r>
            <a:r>
              <a:rPr lang="en-US" altLang="zh-CN" sz="2600" b="1" i="1" dirty="0">
                <a:latin typeface="Times New Roman" panose="02020603050405020304" pitchFamily="18" charset="0"/>
              </a:rPr>
              <a:t>A</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及 </a:t>
            </a:r>
            <a:r>
              <a:rPr lang="en-US" altLang="zh-CN" sz="2600" b="1" i="1" dirty="0">
                <a:latin typeface="Times New Roman" panose="02020603050405020304" pitchFamily="18" charset="0"/>
              </a:rPr>
              <a:t>B </a:t>
            </a:r>
            <a:r>
              <a:rPr lang="zh-CN" altLang="en-US" sz="2600" b="1" dirty="0">
                <a:latin typeface="Times New Roman" panose="02020603050405020304" pitchFamily="18" charset="0"/>
              </a:rPr>
              <a:t>是论域上的两个模糊集合，已知 ：</a:t>
            </a:r>
          </a:p>
          <a:p>
            <a:pPr>
              <a:lnSpc>
                <a:spcPct val="140000"/>
              </a:lnSpc>
              <a:spcBef>
                <a:spcPct val="40000"/>
              </a:spcBef>
              <a:buClr>
                <a:schemeClr val="accent2"/>
              </a:buClr>
              <a:buFont typeface="Wingdings" panose="05000000000000000000" pitchFamily="2" charset="2"/>
              <a:buNone/>
            </a:pPr>
            <a:endParaRPr lang="zh-CN" altLang="en-US" sz="2600" b="1" dirty="0">
              <a:latin typeface="Times New Roman" panose="02020603050405020304" pitchFamily="18" charset="0"/>
            </a:endParaRPr>
          </a:p>
          <a:p>
            <a:pPr>
              <a:lnSpc>
                <a:spcPct val="140000"/>
              </a:lnSpc>
              <a:spcBef>
                <a:spcPct val="40000"/>
              </a:spcBef>
              <a:buClr>
                <a:schemeClr val="accent2"/>
              </a:buClr>
              <a:buFont typeface="Wingdings" panose="05000000000000000000" pitchFamily="2" charset="2"/>
              <a:buNone/>
            </a:pPr>
            <a:endParaRPr lang="en-US" altLang="zh-CN" sz="2600" b="1" dirty="0">
              <a:latin typeface="Times New Roman" panose="02020603050405020304" pitchFamily="18" charset="0"/>
            </a:endParaRPr>
          </a:p>
        </p:txBody>
      </p:sp>
      <p:sp>
        <p:nvSpPr>
          <p:cNvPr id="30739" name="Rectangle 19"/>
          <p:cNvSpPr/>
          <p:nvPr/>
        </p:nvSpPr>
        <p:spPr>
          <a:xfrm>
            <a:off x="54483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0722" name="Object 18"/>
          <p:cNvGraphicFramePr/>
          <p:nvPr>
            <p:extLst>
              <p:ext uri="{D42A27DB-BD31-4B8C-83A1-F6EECF244321}">
                <p14:modId xmlns:p14="http://schemas.microsoft.com/office/powerpoint/2010/main" val="2588662145"/>
              </p:ext>
            </p:extLst>
          </p:nvPr>
        </p:nvGraphicFramePr>
        <p:xfrm>
          <a:off x="3086362" y="1257591"/>
          <a:ext cx="2705100" cy="457200"/>
        </p:xfrm>
        <a:graphic>
          <a:graphicData uri="http://schemas.openxmlformats.org/presentationml/2006/ole">
            <mc:AlternateContent xmlns:mc="http://schemas.openxmlformats.org/markup-compatibility/2006">
              <mc:Choice xmlns:v="urn:schemas-microsoft-com:vml" Requires="v">
                <p:oleObj spid="_x0000_s32923" r:id="rId3" imgW="1358900" imgH="228600" progId="Equation.DSMT4">
                  <p:embed/>
                </p:oleObj>
              </mc:Choice>
              <mc:Fallback>
                <p:oleObj r:id="rId3" imgW="1358900" imgH="228600" progId="Equation.DSMT4">
                  <p:embed/>
                  <p:pic>
                    <p:nvPicPr>
                      <p:cNvPr id="0" name="图片 3116"/>
                      <p:cNvPicPr/>
                      <p:nvPr/>
                    </p:nvPicPr>
                    <p:blipFill>
                      <a:blip r:embed="rId4"/>
                      <a:stretch>
                        <a:fillRect/>
                      </a:stretch>
                    </p:blipFill>
                    <p:spPr>
                      <a:xfrm>
                        <a:off x="3086362" y="1257591"/>
                        <a:ext cx="2705100" cy="457200"/>
                      </a:xfrm>
                      <a:prstGeom prst="rect">
                        <a:avLst/>
                      </a:prstGeom>
                      <a:noFill/>
                      <a:ln w="38100">
                        <a:noFill/>
                        <a:miter/>
                      </a:ln>
                    </p:spPr>
                  </p:pic>
                </p:oleObj>
              </mc:Fallback>
            </mc:AlternateContent>
          </a:graphicData>
        </a:graphic>
      </p:graphicFrame>
      <p:sp>
        <p:nvSpPr>
          <p:cNvPr id="30740" name="Rectangle 21"/>
          <p:cNvSpPr/>
          <p:nvPr/>
        </p:nvSpPr>
        <p:spPr>
          <a:xfrm>
            <a:off x="4929188" y="31908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0723" name="Object 20"/>
          <p:cNvGraphicFramePr/>
          <p:nvPr/>
        </p:nvGraphicFramePr>
        <p:xfrm>
          <a:off x="3340101" y="2362200"/>
          <a:ext cx="5510213" cy="914400"/>
        </p:xfrm>
        <a:graphic>
          <a:graphicData uri="http://schemas.openxmlformats.org/presentationml/2006/ole">
            <mc:AlternateContent xmlns:mc="http://schemas.openxmlformats.org/markup-compatibility/2006">
              <mc:Choice xmlns:v="urn:schemas-microsoft-com:vml" Requires="v">
                <p:oleObj spid="_x0000_s32924" r:id="rId5" imgW="2235200" imgH="457200" progId="Equation.DSMT4">
                  <p:embed/>
                </p:oleObj>
              </mc:Choice>
              <mc:Fallback>
                <p:oleObj r:id="rId5" imgW="2235200" imgH="457200" progId="Equation.DSMT4">
                  <p:embed/>
                  <p:pic>
                    <p:nvPicPr>
                      <p:cNvPr id="0" name="图片 3117"/>
                      <p:cNvPicPr/>
                      <p:nvPr/>
                    </p:nvPicPr>
                    <p:blipFill>
                      <a:blip r:embed="rId6"/>
                      <a:stretch>
                        <a:fillRect/>
                      </a:stretch>
                    </p:blipFill>
                    <p:spPr>
                      <a:xfrm>
                        <a:off x="3340101" y="2362200"/>
                        <a:ext cx="5510213" cy="914400"/>
                      </a:xfrm>
                      <a:prstGeom prst="rect">
                        <a:avLst/>
                      </a:prstGeom>
                      <a:noFill/>
                      <a:ln w="38100">
                        <a:noFill/>
                        <a:miter/>
                      </a:ln>
                    </p:spPr>
                  </p:pic>
                </p:oleObj>
              </mc:Fallback>
            </mc:AlternateContent>
          </a:graphicData>
        </a:graphic>
      </p:graphicFrame>
      <p:graphicFrame>
        <p:nvGraphicFramePr>
          <p:cNvPr id="30724" name="Object 22"/>
          <p:cNvGraphicFramePr/>
          <p:nvPr/>
        </p:nvGraphicFramePr>
        <p:xfrm>
          <a:off x="2057400" y="3276600"/>
          <a:ext cx="4800600" cy="433388"/>
        </p:xfrm>
        <a:graphic>
          <a:graphicData uri="http://schemas.openxmlformats.org/presentationml/2006/ole">
            <mc:AlternateContent xmlns:mc="http://schemas.openxmlformats.org/markup-compatibility/2006">
              <mc:Choice xmlns:v="urn:schemas-microsoft-com:vml" Requires="v">
                <p:oleObj spid="_x0000_s32925" r:id="rId7" imgW="2004695" imgH="203200" progId="Equation.3">
                  <p:embed/>
                </p:oleObj>
              </mc:Choice>
              <mc:Fallback>
                <p:oleObj r:id="rId7" imgW="2004695" imgH="203200" progId="Equation.3">
                  <p:embed/>
                  <p:pic>
                    <p:nvPicPr>
                      <p:cNvPr id="0" name="图片 3118"/>
                      <p:cNvPicPr/>
                      <p:nvPr/>
                    </p:nvPicPr>
                    <p:blipFill>
                      <a:blip r:embed="rId8"/>
                      <a:stretch>
                        <a:fillRect/>
                      </a:stretch>
                    </p:blipFill>
                    <p:spPr>
                      <a:xfrm>
                        <a:off x="2057400" y="3276600"/>
                        <a:ext cx="4800600" cy="433388"/>
                      </a:xfrm>
                      <a:prstGeom prst="rect">
                        <a:avLst/>
                      </a:prstGeom>
                      <a:noFill/>
                      <a:ln w="38100">
                        <a:noFill/>
                        <a:miter/>
                      </a:ln>
                    </p:spPr>
                  </p:pic>
                </p:oleObj>
              </mc:Fallback>
            </mc:AlternateContent>
          </a:graphicData>
        </a:graphic>
      </p:graphicFrame>
      <p:sp>
        <p:nvSpPr>
          <p:cNvPr id="30741" name="Rectangle 27"/>
          <p:cNvSpPr/>
          <p:nvPr/>
        </p:nvSpPr>
        <p:spPr>
          <a:xfrm>
            <a:off x="4381500" y="33147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73786" name="Object 26"/>
          <p:cNvGraphicFramePr/>
          <p:nvPr/>
        </p:nvGraphicFramePr>
        <p:xfrm>
          <a:off x="3095625" y="4038600"/>
          <a:ext cx="4198938" cy="438150"/>
        </p:xfrm>
        <a:graphic>
          <a:graphicData uri="http://schemas.openxmlformats.org/presentationml/2006/ole">
            <mc:AlternateContent xmlns:mc="http://schemas.openxmlformats.org/markup-compatibility/2006">
              <mc:Choice xmlns:v="urn:schemas-microsoft-com:vml" Requires="v">
                <p:oleObj spid="_x0000_s32926" r:id="rId9" imgW="2184400" imgH="228600" progId="Equation.3">
                  <p:embed/>
                </p:oleObj>
              </mc:Choice>
              <mc:Fallback>
                <p:oleObj r:id="rId9" imgW="2184400" imgH="228600" progId="Equation.3">
                  <p:embed/>
                  <p:pic>
                    <p:nvPicPr>
                      <p:cNvPr id="0" name="图片 3119"/>
                      <p:cNvPicPr/>
                      <p:nvPr/>
                    </p:nvPicPr>
                    <p:blipFill>
                      <a:blip r:embed="rId10"/>
                      <a:stretch>
                        <a:fillRect/>
                      </a:stretch>
                    </p:blipFill>
                    <p:spPr>
                      <a:xfrm>
                        <a:off x="3095625" y="4038600"/>
                        <a:ext cx="4198938" cy="438150"/>
                      </a:xfrm>
                      <a:prstGeom prst="rect">
                        <a:avLst/>
                      </a:prstGeom>
                      <a:noFill/>
                      <a:ln w="38100">
                        <a:noFill/>
                        <a:miter/>
                      </a:ln>
                    </p:spPr>
                  </p:pic>
                </p:oleObj>
              </mc:Fallback>
            </mc:AlternateContent>
          </a:graphicData>
        </a:graphic>
      </p:graphicFrame>
      <p:graphicFrame>
        <p:nvGraphicFramePr>
          <p:cNvPr id="373785" name="Object 25"/>
          <p:cNvGraphicFramePr/>
          <p:nvPr/>
        </p:nvGraphicFramePr>
        <p:xfrm>
          <a:off x="3048000" y="4572000"/>
          <a:ext cx="6324600" cy="457200"/>
        </p:xfrm>
        <a:graphic>
          <a:graphicData uri="http://schemas.openxmlformats.org/presentationml/2006/ole">
            <mc:AlternateContent xmlns:mc="http://schemas.openxmlformats.org/markup-compatibility/2006">
              <mc:Choice xmlns:v="urn:schemas-microsoft-com:vml" Requires="v">
                <p:oleObj spid="_x0000_s32927" r:id="rId11" imgW="3429000" imgH="228600" progId="Equation.3">
                  <p:embed/>
                </p:oleObj>
              </mc:Choice>
              <mc:Fallback>
                <p:oleObj r:id="rId11" imgW="3429000" imgH="228600" progId="Equation.3">
                  <p:embed/>
                  <p:pic>
                    <p:nvPicPr>
                      <p:cNvPr id="0" name="图片 3120"/>
                      <p:cNvPicPr/>
                      <p:nvPr/>
                    </p:nvPicPr>
                    <p:blipFill>
                      <a:blip r:embed="rId12"/>
                      <a:stretch>
                        <a:fillRect/>
                      </a:stretch>
                    </p:blipFill>
                    <p:spPr>
                      <a:xfrm>
                        <a:off x="3048000" y="4572000"/>
                        <a:ext cx="6324600" cy="457200"/>
                      </a:xfrm>
                      <a:prstGeom prst="rect">
                        <a:avLst/>
                      </a:prstGeom>
                      <a:noFill/>
                      <a:ln w="38100">
                        <a:noFill/>
                        <a:miter/>
                      </a:ln>
                    </p:spPr>
                  </p:pic>
                </p:oleObj>
              </mc:Fallback>
            </mc:AlternateContent>
          </a:graphicData>
        </a:graphic>
      </p:graphicFrame>
      <p:graphicFrame>
        <p:nvGraphicFramePr>
          <p:cNvPr id="373784" name="Object 24"/>
          <p:cNvGraphicFramePr/>
          <p:nvPr/>
        </p:nvGraphicFramePr>
        <p:xfrm>
          <a:off x="3048000" y="5181600"/>
          <a:ext cx="5562600" cy="457200"/>
        </p:xfrm>
        <a:graphic>
          <a:graphicData uri="http://schemas.openxmlformats.org/presentationml/2006/ole">
            <mc:AlternateContent xmlns:mc="http://schemas.openxmlformats.org/markup-compatibility/2006">
              <mc:Choice xmlns:v="urn:schemas-microsoft-com:vml" Requires="v">
                <p:oleObj spid="_x0000_s32928" r:id="rId13" imgW="3213100" imgH="228600" progId="Equation.3">
                  <p:embed/>
                </p:oleObj>
              </mc:Choice>
              <mc:Fallback>
                <p:oleObj r:id="rId13" imgW="3213100" imgH="228600" progId="Equation.3">
                  <p:embed/>
                  <p:pic>
                    <p:nvPicPr>
                      <p:cNvPr id="0" name="图片 3122"/>
                      <p:cNvPicPr/>
                      <p:nvPr/>
                    </p:nvPicPr>
                    <p:blipFill>
                      <a:blip r:embed="rId14"/>
                      <a:stretch>
                        <a:fillRect/>
                      </a:stretch>
                    </p:blipFill>
                    <p:spPr>
                      <a:xfrm>
                        <a:off x="3048000" y="5181600"/>
                        <a:ext cx="5562600" cy="457200"/>
                      </a:xfrm>
                      <a:prstGeom prst="rect">
                        <a:avLst/>
                      </a:prstGeom>
                      <a:noFill/>
                      <a:ln w="38100">
                        <a:noFill/>
                        <a:miter/>
                      </a:ln>
                    </p:spPr>
                  </p:pic>
                </p:oleObj>
              </mc:Fallback>
            </mc:AlternateContent>
          </a:graphicData>
        </a:graphic>
      </p:graphicFrame>
      <p:graphicFrame>
        <p:nvGraphicFramePr>
          <p:cNvPr id="373783" name="Object 23"/>
          <p:cNvGraphicFramePr/>
          <p:nvPr/>
        </p:nvGraphicFramePr>
        <p:xfrm>
          <a:off x="3048000" y="5715001"/>
          <a:ext cx="1981200" cy="455613"/>
        </p:xfrm>
        <a:graphic>
          <a:graphicData uri="http://schemas.openxmlformats.org/presentationml/2006/ole">
            <mc:AlternateContent xmlns:mc="http://schemas.openxmlformats.org/markup-compatibility/2006">
              <mc:Choice xmlns:v="urn:schemas-microsoft-com:vml" Requires="v">
                <p:oleObj spid="_x0000_s32929" r:id="rId15" imgW="990600" imgH="228600" progId="Equation.3">
                  <p:embed/>
                </p:oleObj>
              </mc:Choice>
              <mc:Fallback>
                <p:oleObj r:id="rId15" imgW="990600" imgH="228600" progId="Equation.3">
                  <p:embed/>
                  <p:pic>
                    <p:nvPicPr>
                      <p:cNvPr id="0" name="图片 3123"/>
                      <p:cNvPicPr/>
                      <p:nvPr/>
                    </p:nvPicPr>
                    <p:blipFill>
                      <a:blip r:embed="rId16"/>
                      <a:stretch>
                        <a:fillRect/>
                      </a:stretch>
                    </p:blipFill>
                    <p:spPr>
                      <a:xfrm>
                        <a:off x="3048000" y="5715001"/>
                        <a:ext cx="1981200" cy="455613"/>
                      </a:xfrm>
                      <a:prstGeom prst="rect">
                        <a:avLst/>
                      </a:prstGeom>
                      <a:noFill/>
                      <a:ln w="38100">
                        <a:noFill/>
                        <a:miter/>
                      </a:ln>
                    </p:spPr>
                  </p:pic>
                </p:oleObj>
              </mc:Fallback>
            </mc:AlternateContent>
          </a:graphicData>
        </a:graphic>
      </p:graphicFrame>
      <p:sp>
        <p:nvSpPr>
          <p:cNvPr id="373788" name="Text Box 28"/>
          <p:cNvSpPr txBox="1"/>
          <p:nvPr/>
        </p:nvSpPr>
        <p:spPr>
          <a:xfrm>
            <a:off x="1981201" y="3962400"/>
            <a:ext cx="1019175" cy="488950"/>
          </a:xfrm>
          <a:prstGeom prst="rect">
            <a:avLst/>
          </a:prstGeom>
          <a:noFill/>
          <a:ln w="9525">
            <a:noFill/>
          </a:ln>
        </p:spPr>
        <p:txBody>
          <a:bodyPr>
            <a:spAutoFit/>
          </a:bodyPr>
          <a:lstStyle/>
          <a:p>
            <a:pPr>
              <a:spcBef>
                <a:spcPct val="50000"/>
              </a:spcBef>
              <a:buClr>
                <a:schemeClr val="accent2"/>
              </a:buClr>
              <a:buFont typeface="Wingdings" panose="05000000000000000000" pitchFamily="2" charset="2"/>
              <a:buNone/>
            </a:pPr>
            <a:r>
              <a:rPr lang="zh-CN" altLang="en-US" sz="2600" b="1" dirty="0"/>
              <a:t>解：</a:t>
            </a:r>
          </a:p>
        </p:txBody>
      </p:sp>
      <p:sp>
        <p:nvSpPr>
          <p:cNvPr id="24"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4.4.3  </a:t>
            </a:r>
            <a:r>
              <a:rPr lang="zh-CN" altLang="en-US" sz="3600" dirty="0">
                <a:solidFill>
                  <a:schemeClr val="bg1"/>
                </a:solidFill>
                <a:latin typeface="Times New Roman" panose="02020603050405020304" pitchFamily="18" charset="0"/>
                <a:ea typeface="黑体" panose="02010609060101010101" pitchFamily="2" charset="-122"/>
              </a:rPr>
              <a:t>模糊集合的运算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88"/>
                                        </p:tgtEl>
                                        <p:attrNameLst>
                                          <p:attrName>style.visibility</p:attrName>
                                        </p:attrNameLst>
                                      </p:cBhvr>
                                      <p:to>
                                        <p:strVal val="visible"/>
                                      </p:to>
                                    </p:set>
                                    <p:anim calcmode="lin" valueType="num">
                                      <p:cBhvr additive="base">
                                        <p:cTn id="7" dur="500" fill="hold"/>
                                        <p:tgtEl>
                                          <p:spTgt spid="373788"/>
                                        </p:tgtEl>
                                        <p:attrNameLst>
                                          <p:attrName>ppt_x</p:attrName>
                                        </p:attrNameLst>
                                      </p:cBhvr>
                                      <p:tavLst>
                                        <p:tav tm="0">
                                          <p:val>
                                            <p:strVal val="0-#ppt_w/2"/>
                                          </p:val>
                                        </p:tav>
                                        <p:tav tm="100000">
                                          <p:val>
                                            <p:strVal val="#ppt_x"/>
                                          </p:val>
                                        </p:tav>
                                      </p:tavLst>
                                    </p:anim>
                                    <p:anim calcmode="lin" valueType="num">
                                      <p:cBhvr additive="base">
                                        <p:cTn id="8" dur="500" fill="hold"/>
                                        <p:tgtEl>
                                          <p:spTgt spid="3737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3786"/>
                                        </p:tgtEl>
                                        <p:attrNameLst>
                                          <p:attrName>style.visibility</p:attrName>
                                        </p:attrNameLst>
                                      </p:cBhvr>
                                      <p:to>
                                        <p:strVal val="visible"/>
                                      </p:to>
                                    </p:set>
                                    <p:anim calcmode="lin" valueType="num">
                                      <p:cBhvr additive="base">
                                        <p:cTn id="13" dur="500" fill="hold"/>
                                        <p:tgtEl>
                                          <p:spTgt spid="373786"/>
                                        </p:tgtEl>
                                        <p:attrNameLst>
                                          <p:attrName>ppt_x</p:attrName>
                                        </p:attrNameLst>
                                      </p:cBhvr>
                                      <p:tavLst>
                                        <p:tav tm="0">
                                          <p:val>
                                            <p:strVal val="0-#ppt_w/2"/>
                                          </p:val>
                                        </p:tav>
                                        <p:tav tm="100000">
                                          <p:val>
                                            <p:strVal val="#ppt_x"/>
                                          </p:val>
                                        </p:tav>
                                      </p:tavLst>
                                    </p:anim>
                                    <p:anim calcmode="lin" valueType="num">
                                      <p:cBhvr additive="base">
                                        <p:cTn id="14" dur="500" fill="hold"/>
                                        <p:tgtEl>
                                          <p:spTgt spid="3737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3785"/>
                                        </p:tgtEl>
                                        <p:attrNameLst>
                                          <p:attrName>style.visibility</p:attrName>
                                        </p:attrNameLst>
                                      </p:cBhvr>
                                      <p:to>
                                        <p:strVal val="visible"/>
                                      </p:to>
                                    </p:set>
                                    <p:anim calcmode="lin" valueType="num">
                                      <p:cBhvr additive="base">
                                        <p:cTn id="19" dur="500" fill="hold"/>
                                        <p:tgtEl>
                                          <p:spTgt spid="373785"/>
                                        </p:tgtEl>
                                        <p:attrNameLst>
                                          <p:attrName>ppt_x</p:attrName>
                                        </p:attrNameLst>
                                      </p:cBhvr>
                                      <p:tavLst>
                                        <p:tav tm="0">
                                          <p:val>
                                            <p:strVal val="0-#ppt_w/2"/>
                                          </p:val>
                                        </p:tav>
                                        <p:tav tm="100000">
                                          <p:val>
                                            <p:strVal val="#ppt_x"/>
                                          </p:val>
                                        </p:tav>
                                      </p:tavLst>
                                    </p:anim>
                                    <p:anim calcmode="lin" valueType="num">
                                      <p:cBhvr additive="base">
                                        <p:cTn id="20" dur="500" fill="hold"/>
                                        <p:tgtEl>
                                          <p:spTgt spid="3737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73784"/>
                                        </p:tgtEl>
                                        <p:attrNameLst>
                                          <p:attrName>style.visibility</p:attrName>
                                        </p:attrNameLst>
                                      </p:cBhvr>
                                      <p:to>
                                        <p:strVal val="visible"/>
                                      </p:to>
                                    </p:set>
                                    <p:anim calcmode="lin" valueType="num">
                                      <p:cBhvr additive="base">
                                        <p:cTn id="25" dur="500" fill="hold"/>
                                        <p:tgtEl>
                                          <p:spTgt spid="373784"/>
                                        </p:tgtEl>
                                        <p:attrNameLst>
                                          <p:attrName>ppt_x</p:attrName>
                                        </p:attrNameLst>
                                      </p:cBhvr>
                                      <p:tavLst>
                                        <p:tav tm="0">
                                          <p:val>
                                            <p:strVal val="0-#ppt_w/2"/>
                                          </p:val>
                                        </p:tav>
                                        <p:tav tm="100000">
                                          <p:val>
                                            <p:strVal val="#ppt_x"/>
                                          </p:val>
                                        </p:tav>
                                      </p:tavLst>
                                    </p:anim>
                                    <p:anim calcmode="lin" valueType="num">
                                      <p:cBhvr additive="base">
                                        <p:cTn id="26" dur="500" fill="hold"/>
                                        <p:tgtEl>
                                          <p:spTgt spid="3737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73783"/>
                                        </p:tgtEl>
                                        <p:attrNameLst>
                                          <p:attrName>style.visibility</p:attrName>
                                        </p:attrNameLst>
                                      </p:cBhvr>
                                      <p:to>
                                        <p:strVal val="visible"/>
                                      </p:to>
                                    </p:set>
                                    <p:anim calcmode="lin" valueType="num">
                                      <p:cBhvr additive="base">
                                        <p:cTn id="31" dur="500" fill="hold"/>
                                        <p:tgtEl>
                                          <p:spTgt spid="373783"/>
                                        </p:tgtEl>
                                        <p:attrNameLst>
                                          <p:attrName>ppt_x</p:attrName>
                                        </p:attrNameLst>
                                      </p:cBhvr>
                                      <p:tavLst>
                                        <p:tav tm="0">
                                          <p:val>
                                            <p:strVal val="0-#ppt_w/2"/>
                                          </p:val>
                                        </p:tav>
                                        <p:tav tm="100000">
                                          <p:val>
                                            <p:strVal val="#ppt_x"/>
                                          </p:val>
                                        </p:tav>
                                      </p:tavLst>
                                    </p:anim>
                                    <p:anim calcmode="lin" valueType="num">
                                      <p:cBhvr additive="base">
                                        <p:cTn id="32" dur="500" fill="hold"/>
                                        <p:tgtEl>
                                          <p:spTgt spid="373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p:cNvSpPr>
          <p:nvPr>
            <p:ph idx="1"/>
          </p:nvPr>
        </p:nvSpPr>
        <p:spPr>
          <a:xfrm>
            <a:off x="551384" y="990600"/>
            <a:ext cx="10802416" cy="3200400"/>
          </a:xfrm>
          <a:ln/>
        </p:spPr>
        <p:txBody>
          <a:bodyPr vert="horz" wrap="square" lIns="91440" tIns="45720" rIns="91440" bIns="45720" anchor="t"/>
          <a:lstStyle/>
          <a:p>
            <a:pPr eaLnBrk="1" hangingPunct="1">
              <a:lnSpc>
                <a:spcPct val="110000"/>
              </a:lnSpc>
              <a:buNone/>
            </a:pPr>
            <a:r>
              <a:rPr lang="en-US" altLang="zh-CN" sz="2800" b="1" dirty="0">
                <a:latin typeface="Times New Roman" panose="02020603050405020304" pitchFamily="18" charset="0"/>
              </a:rPr>
              <a:t>  1. </a:t>
            </a:r>
            <a:r>
              <a:rPr lang="zh-CN" altLang="en-US" sz="2800" b="1" dirty="0">
                <a:solidFill>
                  <a:schemeClr val="accent2"/>
                </a:solidFill>
                <a:latin typeface="Times New Roman" panose="02020603050405020304" pitchFamily="18" charset="0"/>
              </a:rPr>
              <a:t>不确定性</a:t>
            </a:r>
            <a:r>
              <a:rPr lang="zh-CN" altLang="en-US" sz="2800" b="1" dirty="0">
                <a:latin typeface="Times New Roman" panose="02020603050405020304" pitchFamily="18" charset="0"/>
              </a:rPr>
              <a:t>的表示与量度</a:t>
            </a:r>
          </a:p>
          <a:p>
            <a:pPr eaLnBrk="1" hangingPunct="1">
              <a:lnSpc>
                <a:spcPct val="110000"/>
              </a:lnSpc>
              <a:spcBef>
                <a:spcPct val="50000"/>
              </a:spcBef>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知识不确定性</a:t>
            </a:r>
            <a:r>
              <a:rPr lang="zh-CN" altLang="en-US" sz="2600" b="1" dirty="0">
                <a:latin typeface="Times New Roman" panose="02020603050405020304" pitchFamily="18" charset="0"/>
              </a:rPr>
              <a:t>的表示</a:t>
            </a:r>
          </a:p>
          <a:p>
            <a:pPr eaLnBrk="1" hangingPunct="1">
              <a:lnSpc>
                <a:spcPct val="110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证据不确定性</a:t>
            </a:r>
            <a:r>
              <a:rPr lang="zh-CN" altLang="en-US" sz="2600" b="1" dirty="0">
                <a:latin typeface="Times New Roman" panose="02020603050405020304" pitchFamily="18" charset="0"/>
              </a:rPr>
              <a:t>的表示</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证据的动态强度</a:t>
            </a:r>
          </a:p>
          <a:p>
            <a:pPr eaLnBrk="1" hangingPunct="1">
              <a:lnSpc>
                <a:spcPct val="110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）不确定性的量度</a:t>
            </a:r>
            <a:r>
              <a:rPr lang="zh-CN" altLang="en-US" sz="2400" dirty="0">
                <a:latin typeface="Times New Roman" panose="02020603050405020304" pitchFamily="18" charset="0"/>
              </a:rPr>
              <a:t>   </a:t>
            </a:r>
          </a:p>
        </p:txBody>
      </p:sp>
      <p:sp>
        <p:nvSpPr>
          <p:cNvPr id="542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a:t>
            </a:fld>
            <a:endParaRPr lang="ja-JP" altLang="en-US" dirty="0">
              <a:solidFill>
                <a:srgbClr val="A50021"/>
              </a:solidFill>
              <a:ea typeface="MS PGothic" panose="020B0600070205080204" pitchFamily="34" charset="-128"/>
            </a:endParaRPr>
          </a:p>
        </p:txBody>
      </p:sp>
      <p:sp>
        <p:nvSpPr>
          <p:cNvPr id="300036" name="AutoShape 4"/>
          <p:cNvSpPr/>
          <p:nvPr/>
        </p:nvSpPr>
        <p:spPr>
          <a:xfrm>
            <a:off x="6507347" y="1003300"/>
            <a:ext cx="5349292" cy="1204913"/>
          </a:xfrm>
          <a:prstGeom prst="accentCallout2">
            <a:avLst>
              <a:gd name="adj1" fmla="val 9486"/>
              <a:gd name="adj2" fmla="val -1574"/>
              <a:gd name="adj3" fmla="val 9486"/>
              <a:gd name="adj4" fmla="val -18259"/>
              <a:gd name="adj5" fmla="val 65155"/>
              <a:gd name="adj6" fmla="val -36377"/>
            </a:avLst>
          </a:prstGeom>
          <a:gradFill rotWithShape="0">
            <a:gsLst>
              <a:gs pos="0">
                <a:srgbClr val="FFFF99"/>
              </a:gs>
              <a:gs pos="50000">
                <a:srgbClr val="FFFFFF"/>
              </a:gs>
              <a:gs pos="100000">
                <a:srgbClr val="FFFF99"/>
              </a:gs>
            </a:gsLst>
            <a:lin ang="18900000" scaled="1"/>
            <a:tileRect/>
          </a:gradFill>
          <a:ln w="9525" cap="flat" cmpd="sng">
            <a:solidFill>
              <a:schemeClr val="tx1"/>
            </a:solidFill>
            <a:prstDash val="solid"/>
            <a:miter/>
            <a:headEnd type="none" w="med" len="med"/>
            <a:tailEnd type="none" w="med" len="med"/>
          </a:ln>
        </p:spPr>
        <p:txBody>
          <a:bodyPr/>
          <a:lstStyle/>
          <a:p>
            <a:pPr algn="just"/>
            <a:r>
              <a:rPr lang="zh-CN" altLang="en-US" sz="2400" b="1" dirty="0">
                <a:latin typeface="宋体" panose="02010600030101010101" pitchFamily="2" charset="-122"/>
              </a:rPr>
              <a:t>在专家系统中知识的不确定性一般是由领域专家给出的，通常是一个数值</a:t>
            </a:r>
            <a:r>
              <a:rPr lang="en-US" altLang="zh-CN" sz="2400" b="1" dirty="0">
                <a:latin typeface="Times New Roman" panose="02020603050405020304" pitchFamily="18" charset="0"/>
              </a:rPr>
              <a:t>——</a:t>
            </a:r>
            <a:r>
              <a:rPr lang="zh-CN" altLang="en-US" sz="2400" b="1" dirty="0">
                <a:latin typeface="宋体" panose="02010600030101010101" pitchFamily="2" charset="-122"/>
              </a:rPr>
              <a:t>知识的静态强度</a:t>
            </a:r>
          </a:p>
        </p:txBody>
      </p:sp>
      <p:sp>
        <p:nvSpPr>
          <p:cNvPr id="300037" name="AutoShape 5"/>
          <p:cNvSpPr/>
          <p:nvPr/>
        </p:nvSpPr>
        <p:spPr>
          <a:xfrm>
            <a:off x="4727848" y="2743200"/>
            <a:ext cx="7128791" cy="757808"/>
          </a:xfrm>
          <a:prstGeom prst="accentCallout2">
            <a:avLst>
              <a:gd name="adj1" fmla="val 7144"/>
              <a:gd name="adj2" fmla="val -1574"/>
              <a:gd name="adj3" fmla="val 3611"/>
              <a:gd name="adj4" fmla="val -4520"/>
              <a:gd name="adj5" fmla="val -4483"/>
              <a:gd name="adj6" fmla="val -9452"/>
            </a:avLst>
          </a:prstGeom>
          <a:gradFill rotWithShape="0">
            <a:gsLst>
              <a:gs pos="0">
                <a:srgbClr val="FFFFFF"/>
              </a:gs>
              <a:gs pos="50000">
                <a:srgbClr val="CCFFFF"/>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p>
            <a:pPr algn="just">
              <a:buFont typeface="Wingdings" panose="05000000000000000000" pitchFamily="2" charset="2"/>
              <a:buChar char="§"/>
            </a:pPr>
            <a:r>
              <a:rPr lang="en-US" altLang="zh-CN" sz="2400" dirty="0">
                <a:latin typeface="宋体" panose="02010600030101010101" pitchFamily="2" charset="-122"/>
              </a:rPr>
              <a:t>  </a:t>
            </a:r>
            <a:r>
              <a:rPr lang="zh-CN" altLang="en-US" sz="2400" b="1" dirty="0">
                <a:latin typeface="宋体" panose="02010600030101010101" pitchFamily="2" charset="-122"/>
              </a:rPr>
              <a:t>用户在求解问题时提供的初始证据。</a:t>
            </a:r>
          </a:p>
          <a:p>
            <a:pPr algn="just">
              <a:buFont typeface="Wingdings" panose="05000000000000000000" pitchFamily="2" charset="2"/>
              <a:buChar char="§"/>
            </a:pPr>
            <a:r>
              <a:rPr lang="zh-CN" altLang="en-US" sz="2400" b="1" dirty="0">
                <a:latin typeface="宋体" panose="02010600030101010101" pitchFamily="2" charset="-122"/>
              </a:rPr>
              <a:t>  在推理中用前面推出的结论作为当前推理的证据。 </a:t>
            </a:r>
          </a:p>
        </p:txBody>
      </p:sp>
      <p:sp>
        <p:nvSpPr>
          <p:cNvPr id="300039" name="Text Box 7"/>
          <p:cNvSpPr txBox="1"/>
          <p:nvPr/>
        </p:nvSpPr>
        <p:spPr>
          <a:xfrm>
            <a:off x="911808" y="3709479"/>
            <a:ext cx="10944831" cy="24384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gn="just">
              <a:lnSpc>
                <a:spcPct val="110000"/>
              </a:lnSpc>
              <a:spcBef>
                <a:spcPct val="30000"/>
              </a:spcBef>
              <a:buClr>
                <a:schemeClr val="accent2"/>
              </a:buClr>
              <a:buFont typeface="Wingdings" panose="05000000000000000000" pitchFamily="2" charset="2"/>
              <a:buNone/>
            </a:pPr>
            <a:r>
              <a:rPr lang="en-US" altLang="zh-CN" sz="2400" b="1" dirty="0">
                <a:latin typeface="Times New Roman" panose="02020603050405020304" pitchFamily="18" charset="0"/>
              </a:rPr>
              <a:t>①</a:t>
            </a:r>
            <a:r>
              <a:rPr lang="en-US" altLang="zh-CN" sz="2400" b="1" dirty="0">
                <a:latin typeface="宋体" panose="02010600030101010101" pitchFamily="2" charset="-122"/>
              </a:rPr>
              <a:t> </a:t>
            </a:r>
            <a:r>
              <a:rPr lang="zh-CN" altLang="en-US" sz="2400" b="1" dirty="0">
                <a:latin typeface="Times New Roman" panose="02020603050405020304" pitchFamily="18" charset="0"/>
              </a:rPr>
              <a:t>能充分表达相应知识及证据不确定性的程度。</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buNone/>
            </a:pPr>
            <a:r>
              <a:rPr lang="zh-CN" altLang="en-US" sz="2400" b="1" dirty="0">
                <a:latin typeface="Times New Roman" panose="02020603050405020304" pitchFamily="18" charset="0"/>
              </a:rPr>
              <a:t>② 度量范围的指定便于领域专家及用户对不确定性的估计。</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buNone/>
            </a:pPr>
            <a:r>
              <a:rPr lang="zh-CN" altLang="en-US" sz="2400" b="1" dirty="0">
                <a:latin typeface="Times New Roman" panose="02020603050405020304" pitchFamily="18" charset="0"/>
              </a:rPr>
              <a:t>③</a:t>
            </a:r>
            <a:r>
              <a:rPr lang="zh-CN" altLang="en-US" sz="2400" b="1" dirty="0">
                <a:latin typeface="宋体" panose="02010600030101010101" pitchFamily="2" charset="-122"/>
              </a:rPr>
              <a:t> </a:t>
            </a:r>
            <a:r>
              <a:rPr lang="zh-CN" altLang="en-US" sz="2400" b="1" dirty="0">
                <a:latin typeface="Times New Roman" panose="02020603050405020304" pitchFamily="18" charset="0"/>
              </a:rPr>
              <a:t>便于对不确定性的传递进行计算，而且对结论算出的不确定性量度不能超出量度规定的范围。</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buNone/>
            </a:pPr>
            <a:r>
              <a:rPr lang="zh-CN" altLang="en-US" sz="2400" b="1" dirty="0">
                <a:latin typeface="宋体" panose="02010600030101010101" pitchFamily="2" charset="-122"/>
              </a:rPr>
              <a:t>④ </a:t>
            </a:r>
            <a:r>
              <a:rPr lang="zh-CN" altLang="en-US" sz="2400" b="1" dirty="0">
                <a:latin typeface="Times New Roman" panose="02020603050405020304" pitchFamily="18" charset="0"/>
              </a:rPr>
              <a:t>度量的</a:t>
            </a:r>
            <a:r>
              <a:rPr lang="zh-CN" altLang="en-US" sz="2400" b="1" dirty="0">
                <a:latin typeface="宋体" panose="02010600030101010101" pitchFamily="2" charset="-122"/>
              </a:rPr>
              <a:t>确定应当是直观的，同时应有相应的理论依据。</a:t>
            </a:r>
            <a:r>
              <a:rPr lang="zh-CN" altLang="en-US" sz="2200" dirty="0">
                <a:latin typeface="宋体" panose="02010600030101010101" pitchFamily="2" charset="-122"/>
              </a:rPr>
              <a:t> </a:t>
            </a:r>
          </a:p>
        </p:txBody>
      </p:sp>
      <p:sp>
        <p:nvSpPr>
          <p:cNvPr id="9" name="Rectangle 4"/>
          <p:cNvSpPr/>
          <p:nvPr/>
        </p:nvSpPr>
        <p:spPr>
          <a:xfrm>
            <a:off x="0" y="-14694"/>
            <a:ext cx="12192000" cy="576536"/>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4.1  </a:t>
            </a:r>
            <a:r>
              <a:rPr lang="zh-CN" altLang="en-US" sz="3600" dirty="0">
                <a:solidFill>
                  <a:schemeClr val="bg1"/>
                </a:solidFill>
                <a:latin typeface="Times New Roman" panose="02020603050405020304" pitchFamily="18" charset="0"/>
                <a:ea typeface="黑体" panose="02010609060101010101" pitchFamily="2" charset="-122"/>
              </a:rPr>
              <a:t>不确定性推理中的基本问题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6"/>
                                        </p:tgtEl>
                                        <p:attrNameLst>
                                          <p:attrName>style.visibility</p:attrName>
                                        </p:attrNameLst>
                                      </p:cBhvr>
                                      <p:to>
                                        <p:strVal val="visible"/>
                                      </p:to>
                                    </p:set>
                                  </p:childTnLst>
                                  <p:subTnLst>
                                    <p:set>
                                      <p:cBhvr override="childStyle">
                                        <p:cTn dur="1" fill="hold" display="0" masterRel="nextClick" afterEffect="1"/>
                                        <p:tgtEl>
                                          <p:spTgt spid="3000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gtEl>
                                        <p:attrNameLst>
                                          <p:attrName>style.visibility</p:attrName>
                                        </p:attrNameLst>
                                      </p:cBhvr>
                                      <p:to>
                                        <p:strVal val="visible"/>
                                      </p:to>
                                    </p:set>
                                  </p:childTnLst>
                                  <p:subTnLst>
                                    <p:set>
                                      <p:cBhvr override="childStyle">
                                        <p:cTn dur="1" fill="hold" display="0" masterRel="nextClick" afterEffect="1"/>
                                        <p:tgtEl>
                                          <p:spTgt spid="3000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00039"/>
                                        </p:tgtEl>
                                        <p:attrNameLst>
                                          <p:attrName>style.visibility</p:attrName>
                                        </p:attrNameLst>
                                      </p:cBhvr>
                                      <p:to>
                                        <p:strVal val="visible"/>
                                      </p:to>
                                    </p:set>
                                    <p:anim calcmode="lin" valueType="num">
                                      <p:cBhvr>
                                        <p:cTn id="15" dur="500" fill="hold"/>
                                        <p:tgtEl>
                                          <p:spTgt spid="300039"/>
                                        </p:tgtEl>
                                        <p:attrNameLst>
                                          <p:attrName>ppt_x</p:attrName>
                                        </p:attrNameLst>
                                      </p:cBhvr>
                                      <p:tavLst>
                                        <p:tav tm="0">
                                          <p:val>
                                            <p:strVal val="#ppt_x"/>
                                          </p:val>
                                        </p:tav>
                                        <p:tav tm="100000">
                                          <p:val>
                                            <p:strVal val="#ppt_x"/>
                                          </p:val>
                                        </p:tav>
                                      </p:tavLst>
                                    </p:anim>
                                    <p:anim calcmode="lin" valueType="num">
                                      <p:cBhvr>
                                        <p:cTn id="16" dur="500" fill="hold"/>
                                        <p:tgtEl>
                                          <p:spTgt spid="300039"/>
                                        </p:tgtEl>
                                        <p:attrNameLst>
                                          <p:attrName>ppt_y</p:attrName>
                                        </p:attrNameLst>
                                      </p:cBhvr>
                                      <p:tavLst>
                                        <p:tav tm="0">
                                          <p:val>
                                            <p:strVal val="#ppt_y-#ppt_h/2"/>
                                          </p:val>
                                        </p:tav>
                                        <p:tav tm="100000">
                                          <p:val>
                                            <p:strVal val="#ppt_y"/>
                                          </p:val>
                                        </p:tav>
                                      </p:tavLst>
                                    </p:anim>
                                    <p:anim calcmode="lin" valueType="num">
                                      <p:cBhvr>
                                        <p:cTn id="17" dur="500" fill="hold"/>
                                        <p:tgtEl>
                                          <p:spTgt spid="300039"/>
                                        </p:tgtEl>
                                        <p:attrNameLst>
                                          <p:attrName>ppt_w</p:attrName>
                                        </p:attrNameLst>
                                      </p:cBhvr>
                                      <p:tavLst>
                                        <p:tav tm="0">
                                          <p:val>
                                            <p:strVal val="#ppt_w"/>
                                          </p:val>
                                        </p:tav>
                                        <p:tav tm="100000">
                                          <p:val>
                                            <p:strVal val="#ppt_w"/>
                                          </p:val>
                                        </p:tav>
                                      </p:tavLst>
                                    </p:anim>
                                    <p:anim calcmode="lin" valueType="num">
                                      <p:cBhvr>
                                        <p:cTn id="18" dur="500" fill="hold"/>
                                        <p:tgtEl>
                                          <p:spTgt spid="3000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p:bldP spid="300037" grpId="0" animBg="1"/>
      <p:bldP spid="30003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70</a:t>
            </a:fld>
            <a:endParaRPr lang="ja-JP" altLang="en-US" dirty="0">
              <a:solidFill>
                <a:srgbClr val="A50021"/>
              </a:solidFill>
              <a:ea typeface="MS PGothic" panose="020B0600070205080204" pitchFamily="34" charset="-128"/>
            </a:endParaRPr>
          </a:p>
        </p:txBody>
      </p:sp>
      <p:sp>
        <p:nvSpPr>
          <p:cNvPr id="31750" name="Rectangle 120"/>
          <p:cNvSpPr/>
          <p:nvPr/>
        </p:nvSpPr>
        <p:spPr>
          <a:xfrm>
            <a:off x="678656" y="890015"/>
            <a:ext cx="2147888" cy="519113"/>
          </a:xfrm>
          <a:prstGeom prst="rect">
            <a:avLst/>
          </a:prstGeom>
          <a:noFill/>
          <a:ln w="9525">
            <a:noFill/>
          </a:ln>
        </p:spPr>
        <p:txBody>
          <a:bodyPr wrap="none">
            <a:spAutoFit/>
          </a:bodyPr>
          <a:lstStyle/>
          <a:p>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．模糊关系</a:t>
            </a:r>
          </a:p>
        </p:txBody>
      </p:sp>
      <p:sp>
        <p:nvSpPr>
          <p:cNvPr id="31751" name="Rectangle 122"/>
          <p:cNvSpPr/>
          <p:nvPr/>
        </p:nvSpPr>
        <p:spPr>
          <a:xfrm>
            <a:off x="5276850" y="2938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125"/>
          <p:cNvGrpSpPr/>
          <p:nvPr/>
        </p:nvGrpSpPr>
        <p:grpSpPr>
          <a:xfrm>
            <a:off x="996273" y="3670036"/>
            <a:ext cx="5105400" cy="3124200"/>
            <a:chOff x="144" y="1920"/>
            <a:chExt cx="3216" cy="1968"/>
          </a:xfrm>
        </p:grpSpPr>
        <p:graphicFrame>
          <p:nvGraphicFramePr>
            <p:cNvPr id="31747" name="Object 119"/>
            <p:cNvGraphicFramePr/>
            <p:nvPr/>
          </p:nvGraphicFramePr>
          <p:xfrm>
            <a:off x="144" y="2160"/>
            <a:ext cx="3216" cy="1728"/>
          </p:xfrm>
          <a:graphic>
            <a:graphicData uri="http://schemas.openxmlformats.org/presentationml/2006/ole">
              <mc:AlternateContent xmlns:mc="http://schemas.openxmlformats.org/markup-compatibility/2006">
                <mc:Choice xmlns:v="urn:schemas-microsoft-com:vml" Requires="v">
                  <p:oleObj spid="_x0000_s33839" r:id="rId3" imgW="3467100" imgH="1609725" progId="Paint.Picture">
                    <p:embed/>
                  </p:oleObj>
                </mc:Choice>
                <mc:Fallback>
                  <p:oleObj r:id="rId3" imgW="3467100" imgH="1609725" progId="Paint.Picture">
                    <p:embed/>
                    <p:pic>
                      <p:nvPicPr>
                        <p:cNvPr id="0" name="图片 3121"/>
                        <p:cNvPicPr/>
                        <p:nvPr/>
                      </p:nvPicPr>
                      <p:blipFill>
                        <a:blip r:embed="rId4"/>
                        <a:stretch>
                          <a:fillRect/>
                        </a:stretch>
                      </p:blipFill>
                      <p:spPr>
                        <a:xfrm>
                          <a:off x="144" y="2160"/>
                          <a:ext cx="3216" cy="1728"/>
                        </a:xfrm>
                        <a:prstGeom prst="rect">
                          <a:avLst/>
                        </a:prstGeom>
                        <a:noFill/>
                        <a:ln w="38100">
                          <a:noFill/>
                          <a:miter/>
                        </a:ln>
                      </p:spPr>
                    </p:pic>
                  </p:oleObj>
                </mc:Fallback>
              </mc:AlternateContent>
            </a:graphicData>
          </a:graphic>
        </p:graphicFrame>
        <p:sp>
          <p:nvSpPr>
            <p:cNvPr id="31757" name="Text Box 123"/>
            <p:cNvSpPr txBox="1"/>
            <p:nvPr/>
          </p:nvSpPr>
          <p:spPr>
            <a:xfrm>
              <a:off x="384" y="1920"/>
              <a:ext cx="2688" cy="250"/>
            </a:xfrm>
            <a:prstGeom prst="rect">
              <a:avLst/>
            </a:prstGeom>
            <a:noFill/>
            <a:ln w="9525">
              <a:noFill/>
            </a:ln>
          </p:spPr>
          <p:txBody>
            <a:bodyPr>
              <a:spAutoFit/>
            </a:bodyPr>
            <a:lstStyle/>
            <a:p>
              <a:pPr algn="ctr">
                <a:spcBef>
                  <a:spcPct val="50000"/>
                </a:spcBef>
              </a:pPr>
              <a:r>
                <a:rPr lang="zh-CN" altLang="en-US" sz="2000" b="1" dirty="0">
                  <a:latin typeface="宋体" panose="02010600030101010101" pitchFamily="2" charset="-122"/>
                </a:rPr>
                <a:t>身高与体重的模糊关系表</a:t>
              </a:r>
              <a:r>
                <a:rPr lang="zh-CN" altLang="en-US" sz="2000" b="1" dirty="0"/>
                <a:t> </a:t>
              </a:r>
            </a:p>
          </p:txBody>
        </p:sp>
      </p:grpSp>
      <p:grpSp>
        <p:nvGrpSpPr>
          <p:cNvPr id="3" name="Group 126"/>
          <p:cNvGrpSpPr/>
          <p:nvPr/>
        </p:nvGrpSpPr>
        <p:grpSpPr>
          <a:xfrm>
            <a:off x="6888088" y="3703637"/>
            <a:ext cx="3276600" cy="2835275"/>
            <a:chOff x="3600" y="1958"/>
            <a:chExt cx="2064" cy="1786"/>
          </a:xfrm>
        </p:grpSpPr>
        <p:graphicFrame>
          <p:nvGraphicFramePr>
            <p:cNvPr id="31746" name="Object 121"/>
            <p:cNvGraphicFramePr/>
            <p:nvPr/>
          </p:nvGraphicFramePr>
          <p:xfrm>
            <a:off x="3600" y="2546"/>
            <a:ext cx="2064" cy="1198"/>
          </p:xfrm>
          <a:graphic>
            <a:graphicData uri="http://schemas.openxmlformats.org/presentationml/2006/ole">
              <mc:AlternateContent xmlns:mc="http://schemas.openxmlformats.org/markup-compatibility/2006">
                <mc:Choice xmlns:v="urn:schemas-microsoft-com:vml" Requires="v">
                  <p:oleObj spid="_x0000_s33840" r:id="rId5" imgW="1638300" imgH="977900" progId="Equation.DSMT4">
                    <p:embed/>
                  </p:oleObj>
                </mc:Choice>
                <mc:Fallback>
                  <p:oleObj r:id="rId5" imgW="1638300" imgH="977900" progId="Equation.DSMT4">
                    <p:embed/>
                    <p:pic>
                      <p:nvPicPr>
                        <p:cNvPr id="0" name="图片 3124"/>
                        <p:cNvPicPr/>
                        <p:nvPr/>
                      </p:nvPicPr>
                      <p:blipFill>
                        <a:blip r:embed="rId6"/>
                        <a:stretch>
                          <a:fillRect/>
                        </a:stretch>
                      </p:blipFill>
                      <p:spPr>
                        <a:xfrm>
                          <a:off x="3600" y="2546"/>
                          <a:ext cx="2064" cy="1198"/>
                        </a:xfrm>
                        <a:prstGeom prst="rect">
                          <a:avLst/>
                        </a:prstGeom>
                        <a:noFill/>
                        <a:ln w="38100">
                          <a:noFill/>
                          <a:miter/>
                        </a:ln>
                      </p:spPr>
                    </p:pic>
                  </p:oleObj>
                </mc:Fallback>
              </mc:AlternateContent>
            </a:graphicData>
          </a:graphic>
        </p:graphicFrame>
        <p:sp>
          <p:nvSpPr>
            <p:cNvPr id="31756" name="Text Box 124"/>
            <p:cNvSpPr txBox="1"/>
            <p:nvPr/>
          </p:nvSpPr>
          <p:spPr>
            <a:xfrm>
              <a:off x="3600" y="1958"/>
              <a:ext cx="2016" cy="442"/>
            </a:xfrm>
            <a:prstGeom prst="rect">
              <a:avLst/>
            </a:prstGeom>
            <a:noFill/>
            <a:ln w="9525">
              <a:noFill/>
            </a:ln>
          </p:spPr>
          <p:txBody>
            <a:bodyPr>
              <a:spAutoFit/>
            </a:bodyPr>
            <a:lstStyle/>
            <a:p>
              <a:pPr>
                <a:spcBef>
                  <a:spcPct val="50000"/>
                </a:spcBef>
                <a:buClr>
                  <a:schemeClr val="accent2"/>
                </a:buClr>
                <a:buFont typeface="Wingdings" panose="05000000000000000000" pitchFamily="2" charset="2"/>
                <a:buChar char="§"/>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从</a:t>
              </a:r>
              <a:r>
                <a:rPr lang="en-US" altLang="zh-CN" sz="2000" b="1" i="1" dirty="0">
                  <a:latin typeface="Times New Roman" panose="02020603050405020304" pitchFamily="18" charset="0"/>
                </a:rPr>
                <a:t>X</a:t>
              </a:r>
              <a:r>
                <a:rPr lang="zh-CN" altLang="en-US" sz="2000" b="1" dirty="0">
                  <a:latin typeface="Times New Roman" panose="02020603050405020304" pitchFamily="18" charset="0"/>
                </a:rPr>
                <a:t>到</a:t>
              </a:r>
              <a:r>
                <a:rPr lang="en-US" altLang="zh-CN" sz="2000" b="1" i="1" dirty="0">
                  <a:latin typeface="Times New Roman" panose="02020603050405020304" pitchFamily="18" charset="0"/>
                </a:rPr>
                <a:t>Y</a:t>
              </a:r>
              <a:r>
                <a:rPr lang="zh-CN" altLang="en-US" sz="2000" b="1" dirty="0">
                  <a:latin typeface="Times New Roman" panose="02020603050405020304" pitchFamily="18" charset="0"/>
                </a:rPr>
                <a:t>的一个模糊关系</a:t>
              </a:r>
              <a:r>
                <a:rPr lang="en-US" altLang="zh-CN" sz="2000" b="1" i="1" dirty="0">
                  <a:latin typeface="Times New Roman" panose="02020603050405020304" pitchFamily="18" charset="0"/>
                </a:rPr>
                <a:t>R</a:t>
              </a:r>
              <a:r>
                <a:rPr lang="zh-CN" altLang="en-US" sz="2000" b="1" dirty="0">
                  <a:latin typeface="Times New Roman" panose="02020603050405020304" pitchFamily="18" charset="0"/>
                </a:rPr>
                <a:t>，用模糊矩阵表示</a:t>
              </a:r>
              <a:r>
                <a:rPr lang="zh-CN" altLang="en-US" sz="2000" b="1" dirty="0">
                  <a:latin typeface="宋体" panose="02010600030101010101" pitchFamily="2" charset="-122"/>
                </a:rPr>
                <a:t>：</a:t>
              </a:r>
              <a:r>
                <a:rPr lang="zh-CN" altLang="en-US" sz="2000" b="1" dirty="0"/>
                <a:t> </a:t>
              </a:r>
            </a:p>
          </p:txBody>
        </p:sp>
      </p:grpSp>
      <p:sp>
        <p:nvSpPr>
          <p:cNvPr id="31754" name="Text Box 128"/>
          <p:cNvSpPr txBox="1"/>
          <p:nvPr/>
        </p:nvSpPr>
        <p:spPr>
          <a:xfrm>
            <a:off x="673652" y="1397002"/>
            <a:ext cx="8713788" cy="1298575"/>
          </a:xfrm>
          <a:prstGeom prst="rect">
            <a:avLst/>
          </a:prstGeom>
          <a:noFill/>
          <a:ln w="9525">
            <a:noFill/>
          </a:ln>
        </p:spPr>
        <p:txBody>
          <a:bodyPr>
            <a:spAutoFit/>
          </a:bodyPr>
          <a:lstStyle/>
          <a:p>
            <a:pPr algn="just">
              <a:lnSpc>
                <a:spcPct val="120000"/>
              </a:lnSpc>
              <a:spcBef>
                <a:spcPct val="30000"/>
              </a:spcBef>
              <a:buClr>
                <a:schemeClr val="accent2"/>
              </a:buClr>
              <a:buFont typeface="Wingdings" panose="05000000000000000000" pitchFamily="2" charset="2"/>
              <a:buBlip>
                <a:blip r:embed="rId7"/>
              </a:buBlip>
            </a:pPr>
            <a:r>
              <a:rPr lang="en-US" altLang="zh-CN" sz="2600" b="1" dirty="0">
                <a:latin typeface="宋体" panose="02010600030101010101" pitchFamily="2" charset="-122"/>
              </a:rPr>
              <a:t> </a:t>
            </a:r>
            <a:r>
              <a:rPr lang="zh-CN" altLang="en-US" sz="2600" b="1" dirty="0">
                <a:latin typeface="宋体" panose="02010600030101010101" pitchFamily="2" charset="-122"/>
              </a:rPr>
              <a:t>普通关系</a:t>
            </a:r>
            <a:r>
              <a:rPr lang="en-US" altLang="zh-CN" sz="2600" b="1" dirty="0">
                <a:latin typeface="宋体" panose="02010600030101010101" pitchFamily="2" charset="-122"/>
              </a:rPr>
              <a:t>:</a:t>
            </a:r>
            <a:r>
              <a:rPr lang="zh-CN" altLang="en-US" sz="2600" b="1" dirty="0">
                <a:latin typeface="宋体" panose="02010600030101010101" pitchFamily="2" charset="-122"/>
              </a:rPr>
              <a:t>两个集合中的元素之间是否有关联，</a:t>
            </a:r>
          </a:p>
          <a:p>
            <a:pPr algn="just">
              <a:lnSpc>
                <a:spcPct val="120000"/>
              </a:lnSpc>
              <a:spcBef>
                <a:spcPct val="30000"/>
              </a:spcBef>
              <a:buClr>
                <a:schemeClr val="accent2"/>
              </a:buClr>
              <a:buFont typeface="Wingdings" panose="05000000000000000000" pitchFamily="2" charset="2"/>
              <a:buBlip>
                <a:blip r:embed="rId7"/>
              </a:buBlip>
            </a:pPr>
            <a:r>
              <a:rPr lang="zh-CN" altLang="en-US" sz="2600" b="1" dirty="0">
                <a:latin typeface="宋体" panose="02010600030101010101" pitchFamily="2" charset="-122"/>
              </a:rPr>
              <a:t> 模糊关系</a:t>
            </a:r>
            <a:r>
              <a:rPr lang="en-US" altLang="zh-CN" sz="2600" b="1" dirty="0">
                <a:latin typeface="宋体" panose="02010600030101010101" pitchFamily="2" charset="-122"/>
              </a:rPr>
              <a:t>:</a:t>
            </a:r>
            <a:r>
              <a:rPr lang="zh-CN" altLang="en-US" sz="2600" b="1" dirty="0">
                <a:latin typeface="宋体" panose="02010600030101010101" pitchFamily="2" charset="-122"/>
              </a:rPr>
              <a:t>两个模糊集合中的元素之间关联程度的多少。</a:t>
            </a:r>
            <a:r>
              <a:rPr lang="zh-CN" altLang="en-US" sz="3200" b="1" dirty="0">
                <a:latin typeface="Times New Roman" panose="02020603050405020304" pitchFamily="18" charset="0"/>
              </a:rPr>
              <a:t> </a:t>
            </a:r>
            <a:endParaRPr lang="zh-CN" altLang="en-US" dirty="0">
              <a:latin typeface="Arial" panose="020B0604020202020204" pitchFamily="34" charset="0"/>
            </a:endParaRPr>
          </a:p>
        </p:txBody>
      </p:sp>
      <p:sp>
        <p:nvSpPr>
          <p:cNvPr id="374788" name="Text Box 4"/>
          <p:cNvSpPr txBox="1"/>
          <p:nvPr/>
        </p:nvSpPr>
        <p:spPr>
          <a:xfrm>
            <a:off x="994926" y="2576222"/>
            <a:ext cx="10358873" cy="105092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30000"/>
              </a:lnSpc>
              <a:spcBef>
                <a:spcPct val="50000"/>
              </a:spcBef>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4.6   </a:t>
            </a:r>
            <a:r>
              <a:rPr lang="zh-CN" altLang="en-US" sz="2400" b="1" dirty="0">
                <a:latin typeface="Times New Roman" panose="02020603050405020304" pitchFamily="18" charset="0"/>
              </a:rPr>
              <a:t>某地区人的身高论域</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={140,150,160,170,180}</a:t>
            </a:r>
            <a:r>
              <a:rPr lang="zh-CN" altLang="en-US" sz="2400" b="1" dirty="0">
                <a:latin typeface="Times New Roman" panose="02020603050405020304" pitchFamily="18" charset="0"/>
              </a:rPr>
              <a:t>（单位：</a:t>
            </a:r>
            <a:r>
              <a:rPr lang="en-US" altLang="zh-CN" sz="2400" b="1" dirty="0">
                <a:latin typeface="Times New Roman" panose="02020603050405020304" pitchFamily="18" charset="0"/>
                <a:cs typeface="Times New Roman" panose="02020603050405020304" pitchFamily="18" charset="0"/>
              </a:rPr>
              <a:t>cm</a:t>
            </a:r>
            <a:r>
              <a:rPr lang="zh-CN" altLang="en-US" sz="2400" b="1" dirty="0">
                <a:latin typeface="Times New Roman" panose="02020603050405020304" pitchFamily="18" charset="0"/>
              </a:rPr>
              <a:t>），体重论域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={40,50,60,70,80}</a:t>
            </a:r>
            <a:r>
              <a:rPr lang="zh-CN" altLang="en-US" sz="2400" b="1" dirty="0">
                <a:latin typeface="Times New Roman" panose="02020603050405020304" pitchFamily="18" charset="0"/>
              </a:rPr>
              <a:t>。</a:t>
            </a:r>
          </a:p>
        </p:txBody>
      </p:sp>
      <p:sp>
        <p:nvSpPr>
          <p:cNvPr id="14"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slide(fromTop)">
                                      <p:cBhvr>
                                        <p:cTn id="7" dur="500"/>
                                        <p:tgtEl>
                                          <p:spTgt spid="3747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Righ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71</a:t>
            </a:fld>
            <a:endParaRPr lang="ja-JP" altLang="en-US" dirty="0">
              <a:solidFill>
                <a:srgbClr val="A50021"/>
              </a:solidFill>
              <a:ea typeface="MS PGothic" panose="020B0600070205080204" pitchFamily="34" charset="-128"/>
            </a:endParaRPr>
          </a:p>
        </p:txBody>
      </p:sp>
      <p:sp>
        <p:nvSpPr>
          <p:cNvPr id="32777" name="Rectangle 3"/>
          <p:cNvSpPr/>
          <p:nvPr/>
        </p:nvSpPr>
        <p:spPr>
          <a:xfrm>
            <a:off x="716757" y="942976"/>
            <a:ext cx="2147887" cy="519112"/>
          </a:xfrm>
          <a:prstGeom prst="rect">
            <a:avLst/>
          </a:prstGeom>
          <a:noFill/>
          <a:ln w="9525">
            <a:noFill/>
          </a:ln>
        </p:spPr>
        <p:txBody>
          <a:bodyPr wrap="none">
            <a:spAutoFit/>
          </a:bodyPr>
          <a:lstStyle/>
          <a:p>
            <a:r>
              <a:rPr lang="en-US" altLang="zh-CN" sz="2800" b="1" dirty="0">
                <a:latin typeface="Times New Roman" panose="02020603050405020304" pitchFamily="18" charset="0"/>
              </a:rPr>
              <a:t>1</a:t>
            </a:r>
            <a:r>
              <a:rPr lang="zh-CN" altLang="en-US" sz="2800" b="1" dirty="0">
                <a:latin typeface="Times New Roman" panose="02020603050405020304" pitchFamily="18" charset="0"/>
              </a:rPr>
              <a:t>．模糊关系</a:t>
            </a:r>
          </a:p>
        </p:txBody>
      </p:sp>
      <p:sp>
        <p:nvSpPr>
          <p:cNvPr id="32778" name="Rectangle 4"/>
          <p:cNvSpPr/>
          <p:nvPr/>
        </p:nvSpPr>
        <p:spPr>
          <a:xfrm>
            <a:off x="5276850" y="2938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2779" name="Rectangle 14"/>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2780" name="Rectangle 16"/>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2781" name="Rectangle 19"/>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2782" name="Rectangle 21"/>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22"/>
          <p:cNvGrpSpPr/>
          <p:nvPr/>
        </p:nvGrpSpPr>
        <p:grpSpPr>
          <a:xfrm>
            <a:off x="716348" y="1639889"/>
            <a:ext cx="10780580" cy="4410075"/>
            <a:chOff x="-499" y="1033"/>
            <a:chExt cx="6693" cy="2778"/>
          </a:xfrm>
        </p:grpSpPr>
        <p:sp>
          <p:nvSpPr>
            <p:cNvPr id="32784" name="Text Box 12"/>
            <p:cNvSpPr txBox="1"/>
            <p:nvPr/>
          </p:nvSpPr>
          <p:spPr>
            <a:xfrm>
              <a:off x="-499" y="1033"/>
              <a:ext cx="6693" cy="2778"/>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spAutoFit/>
            </a:bodyPr>
            <a:lstStyle/>
            <a:p>
              <a:pPr algn="just">
                <a:lnSpc>
                  <a:spcPct val="130000"/>
                </a:lnSpc>
                <a:spcBef>
                  <a:spcPct val="20000"/>
                </a:spcBef>
                <a:buClr>
                  <a:schemeClr val="accent2"/>
                </a:buClr>
                <a:buFont typeface="Wingdings" panose="05000000000000000000" pitchFamily="2" charset="2"/>
                <a:buChar char="§"/>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模糊关系的定义</a:t>
              </a:r>
              <a:r>
                <a:rPr lang="zh-CN" altLang="en-US" sz="2400" dirty="0">
                  <a:latin typeface="Times New Roman" panose="02020603050405020304" pitchFamily="18" charset="0"/>
                </a:rPr>
                <a:t> ：</a:t>
              </a:r>
              <a:endParaRPr lang="zh-CN" altLang="en-US" sz="2400" b="1" dirty="0">
                <a:latin typeface="Times New Roman" panose="02020603050405020304" pitchFamily="18" charset="0"/>
              </a:endParaRPr>
            </a:p>
            <a:p>
              <a:pPr algn="just">
                <a:lnSpc>
                  <a:spcPct val="130000"/>
                </a:lnSpc>
                <a:spcBef>
                  <a:spcPct val="20000"/>
                </a:spcBef>
                <a:buClr>
                  <a:srgbClr val="0000FF"/>
                </a:buClr>
                <a:buFont typeface="Wingdings" panose="05000000000000000000" pitchFamily="2" charset="2"/>
                <a:buChar char="§"/>
              </a:pP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B</a:t>
              </a:r>
              <a:r>
                <a:rPr lang="zh-CN" altLang="en-US" sz="2400" b="1" dirty="0">
                  <a:latin typeface="Times New Roman" panose="02020603050405020304" pitchFamily="18" charset="0"/>
                </a:rPr>
                <a:t>：模糊集合，模糊关系用叉积</a:t>
              </a:r>
              <a:r>
                <a:rPr lang="en-US" altLang="zh-CN" sz="2400" b="1" dirty="0">
                  <a:latin typeface="Times New Roman" panose="02020603050405020304" pitchFamily="18" charset="0"/>
                </a:rPr>
                <a:t>(cartesian product)</a:t>
              </a:r>
              <a:r>
                <a:rPr lang="zh-CN" altLang="en-US" sz="2400" b="1" dirty="0">
                  <a:latin typeface="Times New Roman" panose="02020603050405020304" pitchFamily="18" charset="0"/>
                </a:rPr>
                <a:t>表示：</a:t>
              </a:r>
            </a:p>
            <a:p>
              <a:pPr algn="just">
                <a:lnSpc>
                  <a:spcPct val="130000"/>
                </a:lnSpc>
                <a:spcBef>
                  <a:spcPct val="20000"/>
                </a:spcBef>
                <a:buClr>
                  <a:srgbClr val="0000FF"/>
                </a:buClr>
                <a:buFont typeface="Wingdings" panose="05000000000000000000" pitchFamily="2" charset="2"/>
                <a:buNone/>
              </a:pPr>
              <a:endParaRPr lang="zh-CN" altLang="en-US" sz="2400" b="1" dirty="0">
                <a:latin typeface="Times New Roman" panose="02020603050405020304" pitchFamily="18" charset="0"/>
              </a:endParaRPr>
            </a:p>
            <a:p>
              <a:pPr algn="just">
                <a:lnSpc>
                  <a:spcPct val="130000"/>
                </a:lnSpc>
                <a:spcBef>
                  <a:spcPct val="20000"/>
                </a:spcBef>
                <a:buClr>
                  <a:srgbClr val="0000FF"/>
                </a:buClr>
                <a:buFont typeface="Wingdings" panose="05000000000000000000" pitchFamily="2" charset="2"/>
                <a:buChar char="§"/>
              </a:pPr>
              <a:r>
                <a:rPr lang="zh-CN" altLang="en-US" sz="2400" b="1" dirty="0">
                  <a:latin typeface="Times New Roman" panose="02020603050405020304" pitchFamily="18" charset="0"/>
                </a:rPr>
                <a:t> 叉积常用最小算子运算： </a:t>
              </a:r>
            </a:p>
            <a:p>
              <a:pPr algn="just">
                <a:lnSpc>
                  <a:spcPct val="130000"/>
                </a:lnSpc>
                <a:spcBef>
                  <a:spcPct val="2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algn="just">
                <a:lnSpc>
                  <a:spcPct val="130000"/>
                </a:lnSpc>
                <a:spcBef>
                  <a:spcPct val="20000"/>
                </a:spcBef>
                <a:buClr>
                  <a:srgbClr val="0000FF"/>
                </a:buClr>
                <a:buFont typeface="Wingdings" panose="05000000000000000000" pitchFamily="2" charset="2"/>
                <a:buChar char="§"/>
              </a:pP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B</a:t>
              </a:r>
              <a:r>
                <a:rPr lang="zh-CN" altLang="en-US" sz="2400" b="1" dirty="0">
                  <a:latin typeface="Times New Roman" panose="02020603050405020304" pitchFamily="18" charset="0"/>
                </a:rPr>
                <a:t>：离散模糊集，其隶属函数分别为：</a:t>
              </a:r>
            </a:p>
            <a:p>
              <a:pPr algn="just">
                <a:lnSpc>
                  <a:spcPct val="130000"/>
                </a:lnSpc>
                <a:spcBef>
                  <a:spcPct val="2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algn="just">
                <a:lnSpc>
                  <a:spcPct val="130000"/>
                </a:lnSpc>
                <a:spcBef>
                  <a:spcPct val="20000"/>
                </a:spcBef>
                <a:spcAft>
                  <a:spcPct val="40000"/>
                </a:spcAft>
                <a:buClr>
                  <a:srgbClr val="0000FF"/>
                </a:buClr>
                <a:buFont typeface="Wingdings" panose="05000000000000000000" pitchFamily="2" charset="2"/>
                <a:buNone/>
              </a:pPr>
              <a:r>
                <a:rPr lang="zh-CN" altLang="en-US" sz="2400" b="1" dirty="0">
                  <a:latin typeface="Times New Roman" panose="02020603050405020304" pitchFamily="18" charset="0"/>
                </a:rPr>
                <a:t>则其叉积运算：   </a:t>
              </a:r>
            </a:p>
          </p:txBody>
        </p:sp>
        <p:graphicFrame>
          <p:nvGraphicFramePr>
            <p:cNvPr id="32770" name="Object 13"/>
            <p:cNvGraphicFramePr/>
            <p:nvPr/>
          </p:nvGraphicFramePr>
          <p:xfrm>
            <a:off x="1732" y="1776"/>
            <a:ext cx="1772" cy="288"/>
          </p:xfrm>
          <a:graphic>
            <a:graphicData uri="http://schemas.openxmlformats.org/presentationml/2006/ole">
              <mc:AlternateContent xmlns:mc="http://schemas.openxmlformats.org/markup-compatibility/2006">
                <mc:Choice xmlns:v="urn:schemas-microsoft-com:vml" Requires="v">
                  <p:oleObj spid="_x0000_s34927" r:id="rId3" imgW="1205230" imgH="266065" progId="Equation.DSMT4">
                    <p:embed/>
                  </p:oleObj>
                </mc:Choice>
                <mc:Fallback>
                  <p:oleObj r:id="rId3" imgW="1205230" imgH="266065" progId="Equation.DSMT4">
                    <p:embed/>
                    <p:pic>
                      <p:nvPicPr>
                        <p:cNvPr id="0" name="图片 3082"/>
                        <p:cNvPicPr/>
                        <p:nvPr/>
                      </p:nvPicPr>
                      <p:blipFill>
                        <a:blip r:embed="rId4"/>
                        <a:stretch>
                          <a:fillRect/>
                        </a:stretch>
                      </p:blipFill>
                      <p:spPr>
                        <a:xfrm>
                          <a:off x="1732" y="1776"/>
                          <a:ext cx="1772" cy="288"/>
                        </a:xfrm>
                        <a:prstGeom prst="rect">
                          <a:avLst/>
                        </a:prstGeom>
                        <a:noFill/>
                        <a:ln w="38100">
                          <a:noFill/>
                          <a:miter/>
                        </a:ln>
                      </p:spPr>
                    </p:pic>
                  </p:oleObj>
                </mc:Fallback>
              </mc:AlternateContent>
            </a:graphicData>
          </a:graphic>
        </p:graphicFrame>
        <p:graphicFrame>
          <p:nvGraphicFramePr>
            <p:cNvPr id="32771" name="Object 15"/>
            <p:cNvGraphicFramePr/>
            <p:nvPr/>
          </p:nvGraphicFramePr>
          <p:xfrm>
            <a:off x="1248" y="2445"/>
            <a:ext cx="3264" cy="291"/>
          </p:xfrm>
          <a:graphic>
            <a:graphicData uri="http://schemas.openxmlformats.org/presentationml/2006/ole">
              <mc:AlternateContent xmlns:mc="http://schemas.openxmlformats.org/markup-compatibility/2006">
                <mc:Choice xmlns:v="urn:schemas-microsoft-com:vml" Requires="v">
                  <p:oleObj spid="_x0000_s34928" r:id="rId5" imgW="1739900" imgH="190500" progId="Equation.DSMT4">
                    <p:embed/>
                  </p:oleObj>
                </mc:Choice>
                <mc:Fallback>
                  <p:oleObj r:id="rId5" imgW="1739900" imgH="190500" progId="Equation.DSMT4">
                    <p:embed/>
                    <p:pic>
                      <p:nvPicPr>
                        <p:cNvPr id="0" name="图片 3086"/>
                        <p:cNvPicPr/>
                        <p:nvPr/>
                      </p:nvPicPr>
                      <p:blipFill>
                        <a:blip r:embed="rId6"/>
                        <a:stretch>
                          <a:fillRect/>
                        </a:stretch>
                      </p:blipFill>
                      <p:spPr>
                        <a:xfrm>
                          <a:off x="1248" y="2445"/>
                          <a:ext cx="3264" cy="291"/>
                        </a:xfrm>
                        <a:prstGeom prst="rect">
                          <a:avLst/>
                        </a:prstGeom>
                        <a:noFill/>
                        <a:ln w="38100">
                          <a:noFill/>
                          <a:miter/>
                        </a:ln>
                      </p:spPr>
                    </p:pic>
                  </p:oleObj>
                </mc:Fallback>
              </mc:AlternateContent>
            </a:graphicData>
          </a:graphic>
        </p:graphicFrame>
        <p:graphicFrame>
          <p:nvGraphicFramePr>
            <p:cNvPr id="32772" name="Object 18"/>
            <p:cNvGraphicFramePr/>
            <p:nvPr/>
          </p:nvGraphicFramePr>
          <p:xfrm>
            <a:off x="290" y="3168"/>
            <a:ext cx="2734" cy="249"/>
          </p:xfrm>
          <a:graphic>
            <a:graphicData uri="http://schemas.openxmlformats.org/presentationml/2006/ole">
              <mc:AlternateContent xmlns:mc="http://schemas.openxmlformats.org/markup-compatibility/2006">
                <mc:Choice xmlns:v="urn:schemas-microsoft-com:vml" Requires="v">
                  <p:oleObj spid="_x0000_s34929" r:id="rId7" imgW="2346325" imgH="266065" progId="Equation.DSMT4">
                    <p:embed/>
                  </p:oleObj>
                </mc:Choice>
                <mc:Fallback>
                  <p:oleObj r:id="rId7" imgW="2346325" imgH="266065" progId="Equation.DSMT4">
                    <p:embed/>
                    <p:pic>
                      <p:nvPicPr>
                        <p:cNvPr id="0" name="图片 3085"/>
                        <p:cNvPicPr/>
                        <p:nvPr/>
                      </p:nvPicPr>
                      <p:blipFill>
                        <a:blip r:embed="rId8"/>
                        <a:stretch>
                          <a:fillRect/>
                        </a:stretch>
                      </p:blipFill>
                      <p:spPr>
                        <a:xfrm>
                          <a:off x="290" y="3168"/>
                          <a:ext cx="2734" cy="249"/>
                        </a:xfrm>
                        <a:prstGeom prst="rect">
                          <a:avLst/>
                        </a:prstGeom>
                        <a:noFill/>
                        <a:ln w="38100">
                          <a:noFill/>
                          <a:miter/>
                        </a:ln>
                      </p:spPr>
                    </p:pic>
                  </p:oleObj>
                </mc:Fallback>
              </mc:AlternateContent>
            </a:graphicData>
          </a:graphic>
        </p:graphicFrame>
        <p:graphicFrame>
          <p:nvGraphicFramePr>
            <p:cNvPr id="32773" name="Object 17"/>
            <p:cNvGraphicFramePr/>
            <p:nvPr/>
          </p:nvGraphicFramePr>
          <p:xfrm>
            <a:off x="3120" y="3168"/>
            <a:ext cx="2352" cy="255"/>
          </p:xfrm>
          <a:graphic>
            <a:graphicData uri="http://schemas.openxmlformats.org/presentationml/2006/ole">
              <mc:AlternateContent xmlns:mc="http://schemas.openxmlformats.org/markup-compatibility/2006">
                <mc:Choice xmlns:v="urn:schemas-microsoft-com:vml" Requires="v">
                  <p:oleObj spid="_x0000_s34930" r:id="rId9" imgW="1866900" imgH="190500" progId="Equation.3">
                    <p:embed/>
                  </p:oleObj>
                </mc:Choice>
                <mc:Fallback>
                  <p:oleObj r:id="rId9" imgW="1866900" imgH="190500" progId="Equation.3">
                    <p:embed/>
                    <p:pic>
                      <p:nvPicPr>
                        <p:cNvPr id="0" name="图片 3083"/>
                        <p:cNvPicPr/>
                        <p:nvPr/>
                      </p:nvPicPr>
                      <p:blipFill>
                        <a:blip r:embed="rId10"/>
                        <a:stretch>
                          <a:fillRect/>
                        </a:stretch>
                      </p:blipFill>
                      <p:spPr>
                        <a:xfrm>
                          <a:off x="3120" y="3168"/>
                          <a:ext cx="2352" cy="255"/>
                        </a:xfrm>
                        <a:prstGeom prst="rect">
                          <a:avLst/>
                        </a:prstGeom>
                        <a:noFill/>
                        <a:ln w="38100">
                          <a:noFill/>
                          <a:miter/>
                        </a:ln>
                      </p:spPr>
                    </p:pic>
                  </p:oleObj>
                </mc:Fallback>
              </mc:AlternateContent>
            </a:graphicData>
          </a:graphic>
        </p:graphicFrame>
        <p:graphicFrame>
          <p:nvGraphicFramePr>
            <p:cNvPr id="32774" name="Object 20"/>
            <p:cNvGraphicFramePr/>
            <p:nvPr/>
          </p:nvGraphicFramePr>
          <p:xfrm>
            <a:off x="1680" y="3456"/>
            <a:ext cx="1632" cy="314"/>
          </p:xfrm>
          <a:graphic>
            <a:graphicData uri="http://schemas.openxmlformats.org/presentationml/2006/ole">
              <mc:AlternateContent xmlns:mc="http://schemas.openxmlformats.org/markup-compatibility/2006">
                <mc:Choice xmlns:v="urn:schemas-microsoft-com:vml" Requires="v">
                  <p:oleObj spid="_x0000_s34931" r:id="rId11" imgW="1181100" imgH="228600" progId="Equation.DSMT4">
                    <p:embed/>
                  </p:oleObj>
                </mc:Choice>
                <mc:Fallback>
                  <p:oleObj r:id="rId11" imgW="1181100" imgH="228600" progId="Equation.DSMT4">
                    <p:embed/>
                    <p:pic>
                      <p:nvPicPr>
                        <p:cNvPr id="0" name="图片 3084"/>
                        <p:cNvPicPr/>
                        <p:nvPr/>
                      </p:nvPicPr>
                      <p:blipFill>
                        <a:blip r:embed="rId12"/>
                        <a:stretch>
                          <a:fillRect/>
                        </a:stretch>
                      </p:blipFill>
                      <p:spPr>
                        <a:xfrm>
                          <a:off x="1680" y="3456"/>
                          <a:ext cx="1632" cy="314"/>
                        </a:xfrm>
                        <a:prstGeom prst="rect">
                          <a:avLst/>
                        </a:prstGeom>
                        <a:noFill/>
                        <a:ln w="38100">
                          <a:noFill/>
                          <a:miter/>
                        </a:ln>
                      </p:spPr>
                    </p:pic>
                  </p:oleObj>
                </mc:Fallback>
              </mc:AlternateContent>
            </a:graphicData>
          </a:graphic>
        </p:graphicFrame>
      </p:grpSp>
      <p:sp>
        <p:nvSpPr>
          <p:cNvPr id="18"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72</a:t>
            </a:fld>
            <a:endParaRPr lang="ja-JP" altLang="en-US" dirty="0">
              <a:solidFill>
                <a:srgbClr val="A50021"/>
              </a:solidFill>
              <a:ea typeface="MS PGothic" panose="020B0600070205080204" pitchFamily="34" charset="-128"/>
            </a:endParaRPr>
          </a:p>
        </p:txBody>
      </p:sp>
      <p:sp>
        <p:nvSpPr>
          <p:cNvPr id="33798" name="Text Box 2"/>
          <p:cNvSpPr txBox="1"/>
          <p:nvPr/>
        </p:nvSpPr>
        <p:spPr>
          <a:xfrm>
            <a:off x="983432" y="1676400"/>
            <a:ext cx="10585175" cy="4546600"/>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wrap="square">
            <a:spAutoFit/>
          </a:bodyPr>
          <a:lstStyle/>
          <a:p>
            <a:pPr algn="just">
              <a:lnSpc>
                <a:spcPct val="140000"/>
              </a:lnSpc>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4.7</a:t>
            </a:r>
            <a:r>
              <a:rPr lang="en-US" altLang="zh-CN" sz="2600" b="1" dirty="0">
                <a:latin typeface="宋体" panose="02010600030101010101" pitchFamily="2" charset="-122"/>
              </a:rPr>
              <a:t> </a:t>
            </a:r>
            <a:r>
              <a:rPr lang="zh-CN" altLang="en-US" sz="2600" b="1" dirty="0">
                <a:latin typeface="宋体" panose="02010600030101010101" pitchFamily="2" charset="-122"/>
              </a:rPr>
              <a:t>已知输入的模糊集合</a:t>
            </a:r>
            <a:r>
              <a:rPr lang="en-US" altLang="zh-CN" sz="2600" b="1" i="1" dirty="0">
                <a:latin typeface="Times New Roman" panose="02020603050405020304" pitchFamily="18" charset="0"/>
              </a:rPr>
              <a:t>A</a:t>
            </a:r>
            <a:r>
              <a:rPr lang="zh-CN" altLang="en-US" sz="2600" b="1" dirty="0">
                <a:latin typeface="宋体" panose="02010600030101010101" pitchFamily="2" charset="-122"/>
              </a:rPr>
              <a:t>和输出的模糊集合</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a:t>
            </a: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33794" name="Object 3"/>
          <p:cNvGraphicFramePr/>
          <p:nvPr/>
        </p:nvGraphicFramePr>
        <p:xfrm>
          <a:off x="2971800" y="2438400"/>
          <a:ext cx="6611938" cy="457200"/>
        </p:xfrm>
        <a:graphic>
          <a:graphicData uri="http://schemas.openxmlformats.org/presentationml/2006/ole">
            <mc:AlternateContent xmlns:mc="http://schemas.openxmlformats.org/markup-compatibility/2006">
              <mc:Choice xmlns:v="urn:schemas-microsoft-com:vml" Requires="v">
                <p:oleObj spid="_x0000_s35907" r:id="rId3" imgW="2984500" imgH="203200" progId="Equation.DSMT4">
                  <p:embed/>
                </p:oleObj>
              </mc:Choice>
              <mc:Fallback>
                <p:oleObj r:id="rId3" imgW="2984500" imgH="203200" progId="Equation.DSMT4">
                  <p:embed/>
                  <p:pic>
                    <p:nvPicPr>
                      <p:cNvPr id="0" name="图片 3087"/>
                      <p:cNvPicPr/>
                      <p:nvPr/>
                    </p:nvPicPr>
                    <p:blipFill>
                      <a:blip r:embed="rId4"/>
                      <a:stretch>
                        <a:fillRect/>
                      </a:stretch>
                    </p:blipFill>
                    <p:spPr>
                      <a:xfrm>
                        <a:off x="2971800" y="2438400"/>
                        <a:ext cx="6611938" cy="457200"/>
                      </a:xfrm>
                      <a:prstGeom prst="rect">
                        <a:avLst/>
                      </a:prstGeom>
                      <a:noFill/>
                      <a:ln w="38100">
                        <a:noFill/>
                        <a:miter/>
                      </a:ln>
                    </p:spPr>
                  </p:pic>
                </p:oleObj>
              </mc:Fallback>
            </mc:AlternateContent>
          </a:graphicData>
        </a:graphic>
      </p:graphicFrame>
      <p:graphicFrame>
        <p:nvGraphicFramePr>
          <p:cNvPr id="33795" name="Object 4"/>
          <p:cNvGraphicFramePr/>
          <p:nvPr/>
        </p:nvGraphicFramePr>
        <p:xfrm>
          <a:off x="2981326" y="2971800"/>
          <a:ext cx="5237163" cy="457200"/>
        </p:xfrm>
        <a:graphic>
          <a:graphicData uri="http://schemas.openxmlformats.org/presentationml/2006/ole">
            <mc:AlternateContent xmlns:mc="http://schemas.openxmlformats.org/markup-compatibility/2006">
              <mc:Choice xmlns:v="urn:schemas-microsoft-com:vml" Requires="v">
                <p:oleObj spid="_x0000_s35908" r:id="rId5" imgW="2362200" imgH="203200" progId="Equation.DSMT4">
                  <p:embed/>
                </p:oleObj>
              </mc:Choice>
              <mc:Fallback>
                <p:oleObj r:id="rId5" imgW="2362200" imgH="203200" progId="Equation.DSMT4">
                  <p:embed/>
                  <p:pic>
                    <p:nvPicPr>
                      <p:cNvPr id="0" name="图片 3088"/>
                      <p:cNvPicPr/>
                      <p:nvPr/>
                    </p:nvPicPr>
                    <p:blipFill>
                      <a:blip r:embed="rId6"/>
                      <a:stretch>
                        <a:fillRect/>
                      </a:stretch>
                    </p:blipFill>
                    <p:spPr>
                      <a:xfrm>
                        <a:off x="2981326" y="2971800"/>
                        <a:ext cx="5237163" cy="457200"/>
                      </a:xfrm>
                      <a:prstGeom prst="rect">
                        <a:avLst/>
                      </a:prstGeom>
                      <a:noFill/>
                      <a:ln w="38100">
                        <a:noFill/>
                        <a:miter/>
                      </a:ln>
                    </p:spPr>
                  </p:pic>
                </p:oleObj>
              </mc:Fallback>
            </mc:AlternateContent>
          </a:graphicData>
        </a:graphic>
      </p:graphicFrame>
      <p:sp>
        <p:nvSpPr>
          <p:cNvPr id="33799" name="Rectangle 6"/>
          <p:cNvSpPr/>
          <p:nvPr/>
        </p:nvSpPr>
        <p:spPr>
          <a:xfrm>
            <a:off x="1905000" y="3429001"/>
            <a:ext cx="3733800" cy="1084263"/>
          </a:xfrm>
          <a:prstGeom prst="rect">
            <a:avLst/>
          </a:prstGeom>
          <a:noFill/>
          <a:ln w="9525">
            <a:noFill/>
          </a:ln>
        </p:spPr>
        <p:txBody>
          <a:bodyPr wrap="none">
            <a:spAutoFit/>
          </a:bodyPr>
          <a:lstStyle/>
          <a:p>
            <a:pPr>
              <a:spcAft>
                <a:spcPct val="50000"/>
              </a:spcAft>
              <a:buClr>
                <a:srgbClr val="0000FF"/>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求</a:t>
            </a:r>
            <a:r>
              <a:rPr lang="en-US" altLang="zh-CN" sz="2600" b="1" i="1" dirty="0">
                <a:latin typeface="Times New Roman" panose="02020603050405020304" pitchFamily="18" charset="0"/>
              </a:rPr>
              <a:t>A</a:t>
            </a:r>
            <a:r>
              <a:rPr lang="zh-CN" altLang="en-US" sz="2600" b="1" dirty="0">
                <a:latin typeface="Times New Roman" panose="02020603050405020304" pitchFamily="18" charset="0"/>
              </a:rPr>
              <a:t>到</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的模糊关系</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a:t>
            </a:r>
          </a:p>
          <a:p>
            <a:pPr>
              <a:buClr>
                <a:srgbClr val="0000FF"/>
              </a:buClr>
              <a:buFont typeface="Wingdings" panose="05000000000000000000" pitchFamily="2" charset="2"/>
              <a:buChar char="§"/>
            </a:pPr>
            <a:r>
              <a:rPr lang="zh-CN" altLang="en-US" sz="2600" b="1" dirty="0">
                <a:latin typeface="Times New Roman" panose="02020603050405020304" pitchFamily="18" charset="0"/>
              </a:rPr>
              <a:t> 解：</a:t>
            </a:r>
          </a:p>
        </p:txBody>
      </p:sp>
      <p:sp>
        <p:nvSpPr>
          <p:cNvPr id="33800" name="Rectangle 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
        <p:nvSpPr>
          <p:cNvPr id="33801" name="Rectangle 8"/>
          <p:cNvSpPr/>
          <p:nvPr/>
        </p:nvSpPr>
        <p:spPr>
          <a:xfrm>
            <a:off x="882651" y="963551"/>
            <a:ext cx="1968500" cy="519113"/>
          </a:xfrm>
          <a:prstGeom prst="rect">
            <a:avLst/>
          </a:prstGeom>
          <a:noFill/>
          <a:ln w="9525">
            <a:noFill/>
          </a:ln>
        </p:spPr>
        <p:txBody>
          <a:bodyPr wrap="none">
            <a:spAutoFit/>
          </a:bodyPr>
          <a:lstStyle/>
          <a:p>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模糊关系</a:t>
            </a:r>
          </a:p>
        </p:txBody>
      </p:sp>
      <p:grpSp>
        <p:nvGrpSpPr>
          <p:cNvPr id="2" name="Group 72"/>
          <p:cNvGrpSpPr/>
          <p:nvPr/>
        </p:nvGrpSpPr>
        <p:grpSpPr>
          <a:xfrm>
            <a:off x="3071814" y="3860800"/>
            <a:ext cx="6192837" cy="2286000"/>
            <a:chOff x="975" y="2432"/>
            <a:chExt cx="3901" cy="1440"/>
          </a:xfrm>
        </p:grpSpPr>
        <p:sp>
          <p:nvSpPr>
            <p:cNvPr id="33803" name="AutoShape 9"/>
            <p:cNvSpPr>
              <a:spLocks noChangeAspect="1" noTextEdit="1"/>
            </p:cNvSpPr>
            <p:nvPr/>
          </p:nvSpPr>
          <p:spPr>
            <a:xfrm>
              <a:off x="975" y="2432"/>
              <a:ext cx="3672" cy="1440"/>
            </a:xfrm>
            <a:prstGeom prst="rect">
              <a:avLst/>
            </a:prstGeom>
            <a:noFill/>
            <a:ln w="9525">
              <a:noFill/>
            </a:ln>
          </p:spPr>
          <p:txBody>
            <a:bodyPr/>
            <a:lstStyle/>
            <a:p>
              <a:endParaRPr lang="zh-CN" altLang="en-US"/>
            </a:p>
          </p:txBody>
        </p:sp>
        <p:sp>
          <p:nvSpPr>
            <p:cNvPr id="33804" name="Rectangle 25"/>
            <p:cNvSpPr/>
            <p:nvPr/>
          </p:nvSpPr>
          <p:spPr>
            <a:xfrm>
              <a:off x="2858" y="3608"/>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05" name="Rectangle 26"/>
            <p:cNvSpPr/>
            <p:nvPr/>
          </p:nvSpPr>
          <p:spPr>
            <a:xfrm>
              <a:off x="2813" y="3608"/>
              <a:ext cx="48"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06" name="Rectangle 27"/>
            <p:cNvSpPr/>
            <p:nvPr/>
          </p:nvSpPr>
          <p:spPr>
            <a:xfrm>
              <a:off x="2724" y="3608"/>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07" name="Rectangle 28"/>
            <p:cNvSpPr/>
            <p:nvPr/>
          </p:nvSpPr>
          <p:spPr>
            <a:xfrm>
              <a:off x="2858" y="3320"/>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3808" name="Rectangle 29"/>
            <p:cNvSpPr/>
            <p:nvPr/>
          </p:nvSpPr>
          <p:spPr>
            <a:xfrm>
              <a:off x="2813" y="3320"/>
              <a:ext cx="48"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09" name="Rectangle 30"/>
            <p:cNvSpPr/>
            <p:nvPr/>
          </p:nvSpPr>
          <p:spPr>
            <a:xfrm>
              <a:off x="2724" y="3320"/>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0" name="Rectangle 31"/>
            <p:cNvSpPr/>
            <p:nvPr/>
          </p:nvSpPr>
          <p:spPr>
            <a:xfrm>
              <a:off x="2859" y="3032"/>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3811" name="Rectangle 32"/>
            <p:cNvSpPr/>
            <p:nvPr/>
          </p:nvSpPr>
          <p:spPr>
            <a:xfrm>
              <a:off x="2815" y="3032"/>
              <a:ext cx="48"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2" name="Rectangle 33"/>
            <p:cNvSpPr/>
            <p:nvPr/>
          </p:nvSpPr>
          <p:spPr>
            <a:xfrm>
              <a:off x="2726" y="3032"/>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3" name="Rectangle 34"/>
            <p:cNvSpPr/>
            <p:nvPr/>
          </p:nvSpPr>
          <p:spPr>
            <a:xfrm>
              <a:off x="2859" y="2744"/>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3814" name="Rectangle 35"/>
            <p:cNvSpPr/>
            <p:nvPr/>
          </p:nvSpPr>
          <p:spPr>
            <a:xfrm>
              <a:off x="2815" y="2744"/>
              <a:ext cx="48"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5" name="Rectangle 36"/>
            <p:cNvSpPr/>
            <p:nvPr/>
          </p:nvSpPr>
          <p:spPr>
            <a:xfrm>
              <a:off x="2726" y="2744"/>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6" name="Rectangle 37"/>
            <p:cNvSpPr/>
            <p:nvPr/>
          </p:nvSpPr>
          <p:spPr>
            <a:xfrm>
              <a:off x="2850" y="2456"/>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3817" name="Rectangle 38"/>
            <p:cNvSpPr/>
            <p:nvPr/>
          </p:nvSpPr>
          <p:spPr>
            <a:xfrm>
              <a:off x="2805" y="2456"/>
              <a:ext cx="48"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3818" name="Rectangle 39"/>
            <p:cNvSpPr/>
            <p:nvPr/>
          </p:nvSpPr>
          <p:spPr>
            <a:xfrm>
              <a:off x="2716" y="2456"/>
              <a:ext cx="97" cy="233"/>
            </a:xfrm>
            <a:prstGeom prst="rect">
              <a:avLst/>
            </a:prstGeom>
            <a:noFill/>
            <a:ln w="9525">
              <a:noFill/>
            </a:ln>
          </p:spPr>
          <p:txBody>
            <a:bodyPr wrap="none" lIns="0" tIns="0" rIns="0" bIns="0">
              <a:spAutoFit/>
            </a:bodyPr>
            <a:lstStyle/>
            <a:p>
              <a:r>
                <a:rPr lang="en-US" altLang="zh-CN" sz="24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3819" name="Rectangle 40"/>
            <p:cNvSpPr/>
            <p:nvPr/>
          </p:nvSpPr>
          <p:spPr>
            <a:xfrm>
              <a:off x="3053" y="3047"/>
              <a:ext cx="78" cy="233"/>
            </a:xfrm>
            <a:prstGeom prst="rect">
              <a:avLst/>
            </a:prstGeom>
            <a:noFill/>
            <a:ln w="9525">
              <a:noFill/>
            </a:ln>
          </p:spPr>
          <p:txBody>
            <a:bodyPr wrap="none" lIns="0" tIns="0" rIns="0" bIns="0">
              <a:spAutoFit/>
            </a:bodyPr>
            <a:lstStyle/>
            <a:p>
              <a:r>
                <a:rPr lang="en-US" altLang="zh-CN" sz="24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33820" name="Rectangle 41"/>
            <p:cNvSpPr/>
            <p:nvPr/>
          </p:nvSpPr>
          <p:spPr>
            <a:xfrm>
              <a:off x="2142" y="3047"/>
              <a:ext cx="78" cy="233"/>
            </a:xfrm>
            <a:prstGeom prst="rect">
              <a:avLst/>
            </a:prstGeom>
            <a:noFill/>
            <a:ln w="9525">
              <a:noFill/>
            </a:ln>
          </p:spPr>
          <p:txBody>
            <a:bodyPr wrap="none" lIns="0" tIns="0" rIns="0" bIns="0">
              <a:spAutoFit/>
            </a:bodyPr>
            <a:lstStyle/>
            <a:p>
              <a:r>
                <a:rPr lang="en-US" altLang="zh-CN" sz="24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33821" name="Rectangle 42"/>
            <p:cNvSpPr/>
            <p:nvPr/>
          </p:nvSpPr>
          <p:spPr>
            <a:xfrm>
              <a:off x="2950" y="355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2" name="Rectangle 43"/>
            <p:cNvSpPr/>
            <p:nvPr/>
          </p:nvSpPr>
          <p:spPr>
            <a:xfrm>
              <a:off x="2950" y="3368"/>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3" name="Rectangle 44"/>
            <p:cNvSpPr/>
            <p:nvPr/>
          </p:nvSpPr>
          <p:spPr>
            <a:xfrm>
              <a:off x="2950" y="3184"/>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4" name="Rectangle 45"/>
            <p:cNvSpPr/>
            <p:nvPr/>
          </p:nvSpPr>
          <p:spPr>
            <a:xfrm>
              <a:off x="2950" y="3000"/>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5" name="Rectangle 46"/>
            <p:cNvSpPr/>
            <p:nvPr/>
          </p:nvSpPr>
          <p:spPr>
            <a:xfrm>
              <a:off x="2950" y="2816"/>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6" name="Rectangle 47"/>
            <p:cNvSpPr/>
            <p:nvPr/>
          </p:nvSpPr>
          <p:spPr>
            <a:xfrm>
              <a:off x="2950" y="263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33827" name="Rectangle 48"/>
            <p:cNvSpPr/>
            <p:nvPr/>
          </p:nvSpPr>
          <p:spPr>
            <a:xfrm>
              <a:off x="2950" y="363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û</a:t>
              </a:r>
              <a:endParaRPr lang="en-US" altLang="zh-CN" dirty="0">
                <a:latin typeface="Arial" panose="020B0604020202020204" pitchFamily="34" charset="0"/>
              </a:endParaRPr>
            </a:p>
          </p:txBody>
        </p:sp>
        <p:sp>
          <p:nvSpPr>
            <p:cNvPr id="33828" name="Rectangle 49"/>
            <p:cNvSpPr/>
            <p:nvPr/>
          </p:nvSpPr>
          <p:spPr>
            <a:xfrm>
              <a:off x="2950" y="2448"/>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ù</a:t>
              </a:r>
              <a:endParaRPr lang="en-US" altLang="zh-CN" dirty="0">
                <a:latin typeface="Arial" panose="020B0604020202020204" pitchFamily="34" charset="0"/>
              </a:endParaRPr>
            </a:p>
          </p:txBody>
        </p:sp>
        <p:sp>
          <p:nvSpPr>
            <p:cNvPr id="33829" name="Rectangle 50"/>
            <p:cNvSpPr/>
            <p:nvPr/>
          </p:nvSpPr>
          <p:spPr>
            <a:xfrm>
              <a:off x="2654" y="355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0" name="Rectangle 51"/>
            <p:cNvSpPr/>
            <p:nvPr/>
          </p:nvSpPr>
          <p:spPr>
            <a:xfrm>
              <a:off x="2654" y="3368"/>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1" name="Rectangle 52"/>
            <p:cNvSpPr/>
            <p:nvPr/>
          </p:nvSpPr>
          <p:spPr>
            <a:xfrm>
              <a:off x="2654" y="3184"/>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2" name="Rectangle 53"/>
            <p:cNvSpPr/>
            <p:nvPr/>
          </p:nvSpPr>
          <p:spPr>
            <a:xfrm>
              <a:off x="2654" y="3000"/>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3" name="Rectangle 54"/>
            <p:cNvSpPr/>
            <p:nvPr/>
          </p:nvSpPr>
          <p:spPr>
            <a:xfrm>
              <a:off x="2654" y="2816"/>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4" name="Rectangle 55"/>
            <p:cNvSpPr/>
            <p:nvPr/>
          </p:nvSpPr>
          <p:spPr>
            <a:xfrm>
              <a:off x="2654" y="263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33835" name="Rectangle 56"/>
            <p:cNvSpPr/>
            <p:nvPr/>
          </p:nvSpPr>
          <p:spPr>
            <a:xfrm>
              <a:off x="2654" y="3632"/>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ë</a:t>
              </a:r>
              <a:endParaRPr lang="en-US" altLang="zh-CN" dirty="0">
                <a:latin typeface="Arial" panose="020B0604020202020204" pitchFamily="34" charset="0"/>
              </a:endParaRPr>
            </a:p>
          </p:txBody>
        </p:sp>
        <p:sp>
          <p:nvSpPr>
            <p:cNvPr id="33836" name="Rectangle 57"/>
            <p:cNvSpPr/>
            <p:nvPr/>
          </p:nvSpPr>
          <p:spPr>
            <a:xfrm>
              <a:off x="2654" y="2448"/>
              <a:ext cx="75"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é</a:t>
              </a:r>
              <a:endParaRPr lang="en-US" altLang="zh-CN" dirty="0">
                <a:latin typeface="Arial" panose="020B0604020202020204" pitchFamily="34" charset="0"/>
              </a:endParaRPr>
            </a:p>
          </p:txBody>
        </p:sp>
        <p:sp>
          <p:nvSpPr>
            <p:cNvPr id="33837" name="Rectangle 58"/>
            <p:cNvSpPr/>
            <p:nvPr/>
          </p:nvSpPr>
          <p:spPr>
            <a:xfrm>
              <a:off x="2507" y="3007"/>
              <a:ext cx="106"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38" name="Rectangle 59"/>
            <p:cNvSpPr/>
            <p:nvPr/>
          </p:nvSpPr>
          <p:spPr>
            <a:xfrm>
              <a:off x="1746" y="3007"/>
              <a:ext cx="106"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39" name="Rectangle 60"/>
            <p:cNvSpPr/>
            <p:nvPr/>
          </p:nvSpPr>
          <p:spPr>
            <a:xfrm>
              <a:off x="1454" y="3007"/>
              <a:ext cx="97"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40" name="Rectangle 61"/>
            <p:cNvSpPr/>
            <p:nvPr/>
          </p:nvSpPr>
          <p:spPr>
            <a:xfrm>
              <a:off x="1166" y="3007"/>
              <a:ext cx="106" cy="233"/>
            </a:xfrm>
            <a:prstGeom prst="rect">
              <a:avLst/>
            </a:prstGeom>
            <a:noFill/>
            <a:ln w="9525">
              <a:noFill/>
            </a:ln>
          </p:spPr>
          <p:txBody>
            <a:bodyPr wrap="none" lIns="0" tIns="0" rIns="0" bIns="0">
              <a:spAutoFit/>
            </a:bodyPr>
            <a:lstStyle/>
            <a:p>
              <a:r>
                <a:rPr lang="en-US" altLang="zh-CN" sz="24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33841" name="Rectangle 62"/>
            <p:cNvSpPr/>
            <p:nvPr/>
          </p:nvSpPr>
          <p:spPr>
            <a:xfrm>
              <a:off x="2370" y="3148"/>
              <a:ext cx="69"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33842" name="Rectangle 63"/>
            <p:cNvSpPr/>
            <p:nvPr/>
          </p:nvSpPr>
          <p:spPr>
            <a:xfrm>
              <a:off x="2017" y="3014"/>
              <a:ext cx="69" cy="136"/>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T</a:t>
              </a:r>
              <a:endParaRPr lang="en-US" altLang="zh-CN" dirty="0">
                <a:latin typeface="Arial" panose="020B0604020202020204" pitchFamily="34" charset="0"/>
              </a:endParaRPr>
            </a:p>
          </p:txBody>
        </p:sp>
        <p:sp>
          <p:nvSpPr>
            <p:cNvPr id="33843" name="Rectangle 64"/>
            <p:cNvSpPr/>
            <p:nvPr/>
          </p:nvSpPr>
          <p:spPr>
            <a:xfrm>
              <a:off x="2018" y="3148"/>
              <a:ext cx="69"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33844" name="Rectangle 65"/>
            <p:cNvSpPr/>
            <p:nvPr/>
          </p:nvSpPr>
          <p:spPr>
            <a:xfrm>
              <a:off x="1587" y="3029"/>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sp>
          <p:nvSpPr>
            <p:cNvPr id="33845" name="Rectangle 66"/>
            <p:cNvSpPr/>
            <p:nvPr/>
          </p:nvSpPr>
          <p:spPr>
            <a:xfrm>
              <a:off x="1325" y="3029"/>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33846" name="Rectangle 67"/>
            <p:cNvSpPr/>
            <p:nvPr/>
          </p:nvSpPr>
          <p:spPr>
            <a:xfrm>
              <a:off x="1008" y="3029"/>
              <a:ext cx="118" cy="233"/>
            </a:xfrm>
            <a:prstGeom prst="rect">
              <a:avLst/>
            </a:prstGeom>
            <a:noFill/>
            <a:ln w="9525">
              <a:noFill/>
            </a:ln>
          </p:spPr>
          <p:txBody>
            <a:bodyPr wrap="none" lIns="0" tIns="0" rIns="0" bIns="0">
              <a:spAutoFit/>
            </a:bodyPr>
            <a:lstStyle/>
            <a:p>
              <a:r>
                <a:rPr lang="en-US" altLang="zh-CN" sz="2400" i="1" dirty="0">
                  <a:solidFill>
                    <a:srgbClr val="000000"/>
                  </a:solidFill>
                  <a:latin typeface="Times New Roman" panose="02020603050405020304" pitchFamily="18" charset="0"/>
                </a:rPr>
                <a:t>R</a:t>
              </a:r>
              <a:endParaRPr lang="en-US" altLang="zh-CN" dirty="0">
                <a:latin typeface="Arial" panose="020B0604020202020204" pitchFamily="34" charset="0"/>
              </a:endParaRPr>
            </a:p>
          </p:txBody>
        </p:sp>
        <p:sp>
          <p:nvSpPr>
            <p:cNvPr id="33847" name="Rectangle 68"/>
            <p:cNvSpPr/>
            <p:nvPr/>
          </p:nvSpPr>
          <p:spPr>
            <a:xfrm>
              <a:off x="2251" y="3007"/>
              <a:ext cx="112" cy="233"/>
            </a:xfrm>
            <a:prstGeom prst="rect">
              <a:avLst/>
            </a:prstGeom>
            <a:noFill/>
            <a:ln w="9525">
              <a:noFill/>
            </a:ln>
          </p:spPr>
          <p:txBody>
            <a:bodyPr wrap="none" lIns="0" tIns="0" rIns="0" bIns="0">
              <a:spAutoFit/>
            </a:bodyPr>
            <a:lstStyle/>
            <a:p>
              <a:r>
                <a:rPr lang="en-US" altLang="zh-CN" sz="2400" i="1" dirty="0">
                  <a:solidFill>
                    <a:srgbClr val="000000"/>
                  </a:solidFill>
                  <a:latin typeface="Symbol" panose="05050102010706020507" pitchFamily="18" charset="2"/>
                </a:rPr>
                <a:t>m</a:t>
              </a:r>
              <a:endParaRPr lang="en-US" altLang="zh-CN" dirty="0">
                <a:latin typeface="Arial" panose="020B0604020202020204" pitchFamily="34" charset="0"/>
              </a:endParaRPr>
            </a:p>
          </p:txBody>
        </p:sp>
        <p:sp>
          <p:nvSpPr>
            <p:cNvPr id="33848" name="Rectangle 69"/>
            <p:cNvSpPr/>
            <p:nvPr/>
          </p:nvSpPr>
          <p:spPr>
            <a:xfrm>
              <a:off x="1894" y="3007"/>
              <a:ext cx="112" cy="233"/>
            </a:xfrm>
            <a:prstGeom prst="rect">
              <a:avLst/>
            </a:prstGeom>
            <a:noFill/>
            <a:ln w="9525">
              <a:noFill/>
            </a:ln>
          </p:spPr>
          <p:txBody>
            <a:bodyPr wrap="none" lIns="0" tIns="0" rIns="0" bIns="0">
              <a:spAutoFit/>
            </a:bodyPr>
            <a:lstStyle/>
            <a:p>
              <a:r>
                <a:rPr lang="en-US" altLang="zh-CN" sz="2400" i="1" dirty="0">
                  <a:solidFill>
                    <a:srgbClr val="000000"/>
                  </a:solidFill>
                  <a:latin typeface="Symbol" panose="05050102010706020507" pitchFamily="18" charset="2"/>
                </a:rPr>
                <a:t>m</a:t>
              </a:r>
              <a:endParaRPr lang="en-US" altLang="zh-CN" dirty="0">
                <a:latin typeface="Arial" panose="020B0604020202020204" pitchFamily="34" charset="0"/>
              </a:endParaRPr>
            </a:p>
          </p:txBody>
        </p:sp>
        <p:graphicFrame>
          <p:nvGraphicFramePr>
            <p:cNvPr id="33796" name="Object 70"/>
            <p:cNvGraphicFramePr/>
            <p:nvPr/>
          </p:nvGraphicFramePr>
          <p:xfrm>
            <a:off x="3107" y="3041"/>
            <a:ext cx="1769" cy="253"/>
          </p:xfrm>
          <a:graphic>
            <a:graphicData uri="http://schemas.openxmlformats.org/presentationml/2006/ole">
              <mc:AlternateContent xmlns:mc="http://schemas.openxmlformats.org/markup-compatibility/2006">
                <mc:Choice xmlns:v="urn:schemas-microsoft-com:vml" Requires="v">
                  <p:oleObj spid="_x0000_s35909" r:id="rId7" imgW="1421130" imgH="203200" progId="Equation.3">
                    <p:embed/>
                  </p:oleObj>
                </mc:Choice>
                <mc:Fallback>
                  <p:oleObj r:id="rId7" imgW="1421130" imgH="203200" progId="Equation.3">
                    <p:embed/>
                    <p:pic>
                      <p:nvPicPr>
                        <p:cNvPr id="0" name="图片 3089"/>
                        <p:cNvPicPr/>
                        <p:nvPr/>
                      </p:nvPicPr>
                      <p:blipFill>
                        <a:blip r:embed="rId8"/>
                        <a:stretch>
                          <a:fillRect/>
                        </a:stretch>
                      </p:blipFill>
                      <p:spPr>
                        <a:xfrm>
                          <a:off x="3107" y="3041"/>
                          <a:ext cx="1769" cy="253"/>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73</a:t>
            </a:fld>
            <a:endParaRPr lang="ja-JP" altLang="en-US" dirty="0">
              <a:solidFill>
                <a:srgbClr val="A50021"/>
              </a:solidFill>
              <a:ea typeface="MS PGothic" panose="020B0600070205080204" pitchFamily="34" charset="-128"/>
            </a:endParaRPr>
          </a:p>
        </p:txBody>
      </p:sp>
      <p:sp>
        <p:nvSpPr>
          <p:cNvPr id="448514" name="Text Box 2"/>
          <p:cNvSpPr txBox="1"/>
          <p:nvPr/>
        </p:nvSpPr>
        <p:spPr>
          <a:xfrm>
            <a:off x="1055440" y="1772816"/>
            <a:ext cx="10009112" cy="343535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graphicFrame>
        <p:nvGraphicFramePr>
          <p:cNvPr id="448515" name="Object 3"/>
          <p:cNvGraphicFramePr/>
          <p:nvPr/>
        </p:nvGraphicFramePr>
        <p:xfrm>
          <a:off x="2133600" y="2438401"/>
          <a:ext cx="5029200" cy="2308225"/>
        </p:xfrm>
        <a:graphic>
          <a:graphicData uri="http://schemas.openxmlformats.org/presentationml/2006/ole">
            <mc:AlternateContent xmlns:mc="http://schemas.openxmlformats.org/markup-compatibility/2006">
              <mc:Choice xmlns:v="urn:schemas-microsoft-com:vml" Requires="v">
                <p:oleObj spid="_x0000_s36909" r:id="rId3" imgW="2247900" imgH="876300" progId="Equation.DSMT4">
                  <p:embed/>
                </p:oleObj>
              </mc:Choice>
              <mc:Fallback>
                <p:oleObj r:id="rId3" imgW="2247900" imgH="876300" progId="Equation.DSMT4">
                  <p:embed/>
                  <p:pic>
                    <p:nvPicPr>
                      <p:cNvPr id="0" name="图片 3090"/>
                      <p:cNvPicPr/>
                      <p:nvPr/>
                    </p:nvPicPr>
                    <p:blipFill>
                      <a:blip r:embed="rId4"/>
                      <a:stretch>
                        <a:fillRect/>
                      </a:stretch>
                    </p:blipFill>
                    <p:spPr>
                      <a:xfrm>
                        <a:off x="2133600" y="2438401"/>
                        <a:ext cx="5029200" cy="2308225"/>
                      </a:xfrm>
                      <a:prstGeom prst="rect">
                        <a:avLst/>
                      </a:prstGeom>
                      <a:noFill/>
                      <a:ln w="38100">
                        <a:noFill/>
                        <a:miter/>
                      </a:ln>
                    </p:spPr>
                  </p:pic>
                </p:oleObj>
              </mc:Fallback>
            </mc:AlternateContent>
          </a:graphicData>
        </a:graphic>
      </p:graphicFrame>
      <p:graphicFrame>
        <p:nvGraphicFramePr>
          <p:cNvPr id="448516" name="Object 4"/>
          <p:cNvGraphicFramePr/>
          <p:nvPr/>
        </p:nvGraphicFramePr>
        <p:xfrm>
          <a:off x="7239000" y="2438400"/>
          <a:ext cx="2362200" cy="2362200"/>
        </p:xfrm>
        <a:graphic>
          <a:graphicData uri="http://schemas.openxmlformats.org/presentationml/2006/ole">
            <mc:AlternateContent xmlns:mc="http://schemas.openxmlformats.org/markup-compatibility/2006">
              <mc:Choice xmlns:v="urn:schemas-microsoft-com:vml" Requires="v">
                <p:oleObj spid="_x0000_s36910" r:id="rId5" imgW="1435100" imgH="1155700" progId="Equation.DSMT4">
                  <p:embed/>
                </p:oleObj>
              </mc:Choice>
              <mc:Fallback>
                <p:oleObj r:id="rId5" imgW="1435100" imgH="1155700" progId="Equation.DSMT4">
                  <p:embed/>
                  <p:pic>
                    <p:nvPicPr>
                      <p:cNvPr id="0" name="图片 3091"/>
                      <p:cNvPicPr/>
                      <p:nvPr/>
                    </p:nvPicPr>
                    <p:blipFill>
                      <a:blip r:embed="rId6"/>
                      <a:stretch>
                        <a:fillRect/>
                      </a:stretch>
                    </p:blipFill>
                    <p:spPr>
                      <a:xfrm>
                        <a:off x="7239000" y="2438400"/>
                        <a:ext cx="2362200" cy="2362200"/>
                      </a:xfrm>
                      <a:prstGeom prst="rect">
                        <a:avLst/>
                      </a:prstGeom>
                      <a:noFill/>
                      <a:ln w="38100">
                        <a:noFill/>
                        <a:miter/>
                      </a:ln>
                    </p:spPr>
                  </p:pic>
                </p:oleObj>
              </mc:Fallback>
            </mc:AlternateContent>
          </a:graphicData>
        </a:graphic>
      </p:graphicFrame>
      <p:sp>
        <p:nvSpPr>
          <p:cNvPr id="34822" name="Rectangle 7"/>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
        <p:nvSpPr>
          <p:cNvPr id="34823" name="Rectangle 8"/>
          <p:cNvSpPr/>
          <p:nvPr/>
        </p:nvSpPr>
        <p:spPr>
          <a:xfrm>
            <a:off x="806450" y="961231"/>
            <a:ext cx="1968500" cy="519113"/>
          </a:xfrm>
          <a:prstGeom prst="rect">
            <a:avLst/>
          </a:prstGeom>
          <a:noFill/>
          <a:ln w="9525">
            <a:noFill/>
          </a:ln>
        </p:spPr>
        <p:txBody>
          <a:bodyPr wrap="none">
            <a:spAutoFit/>
          </a:bodyPr>
          <a:lstStyle/>
          <a:p>
            <a:r>
              <a:rPr lang="en-US" altLang="zh-CN" sz="2800" b="1" dirty="0">
                <a:latin typeface="Times New Roman" panose="02020603050405020304" pitchFamily="18" charset="0"/>
              </a:rPr>
              <a:t>1. </a:t>
            </a:r>
            <a:r>
              <a:rPr lang="zh-CN" altLang="en-US" sz="2800" b="1" dirty="0">
                <a:latin typeface="Times New Roman" panose="02020603050405020304" pitchFamily="18" charset="0"/>
              </a:rPr>
              <a:t>模糊关系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4"/>
                                        </p:tgtEl>
                                        <p:attrNameLst>
                                          <p:attrName>style.visibility</p:attrName>
                                        </p:attrNameLst>
                                      </p:cBhvr>
                                      <p:to>
                                        <p:strVal val="visible"/>
                                      </p:to>
                                    </p:set>
                                    <p:animEffect transition="in" filter="blinds(horizontal)">
                                      <p:cBhvr>
                                        <p:cTn id="7" dur="500"/>
                                        <p:tgtEl>
                                          <p:spTgt spid="4485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8515"/>
                                        </p:tgtEl>
                                        <p:attrNameLst>
                                          <p:attrName>style.visibility</p:attrName>
                                        </p:attrNameLst>
                                      </p:cBhvr>
                                      <p:to>
                                        <p:strVal val="visible"/>
                                      </p:to>
                                    </p:set>
                                    <p:anim calcmode="lin" valueType="num">
                                      <p:cBhvr additive="base">
                                        <p:cTn id="12" dur="500" fill="hold"/>
                                        <p:tgtEl>
                                          <p:spTgt spid="448515"/>
                                        </p:tgtEl>
                                        <p:attrNameLst>
                                          <p:attrName>ppt_x</p:attrName>
                                        </p:attrNameLst>
                                      </p:cBhvr>
                                      <p:tavLst>
                                        <p:tav tm="0">
                                          <p:val>
                                            <p:strVal val="0-#ppt_w/2"/>
                                          </p:val>
                                        </p:tav>
                                        <p:tav tm="100000">
                                          <p:val>
                                            <p:strVal val="#ppt_x"/>
                                          </p:val>
                                        </p:tav>
                                      </p:tavLst>
                                    </p:anim>
                                    <p:anim calcmode="lin" valueType="num">
                                      <p:cBhvr additive="base">
                                        <p:cTn id="13" dur="500" fill="hold"/>
                                        <p:tgtEl>
                                          <p:spTgt spid="4485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448516"/>
                                        </p:tgtEl>
                                        <p:attrNameLst>
                                          <p:attrName>style.visibility</p:attrName>
                                        </p:attrNameLst>
                                      </p:cBhvr>
                                      <p:to>
                                        <p:strVal val="visible"/>
                                      </p:to>
                                    </p:set>
                                    <p:anim calcmode="lin" valueType="num">
                                      <p:cBhvr additive="base">
                                        <p:cTn id="17" dur="500" fill="hold"/>
                                        <p:tgtEl>
                                          <p:spTgt spid="448516"/>
                                        </p:tgtEl>
                                        <p:attrNameLst>
                                          <p:attrName>ppt_x</p:attrName>
                                        </p:attrNameLst>
                                      </p:cBhvr>
                                      <p:tavLst>
                                        <p:tav tm="0">
                                          <p:val>
                                            <p:strVal val="1+#ppt_w/2"/>
                                          </p:val>
                                        </p:tav>
                                        <p:tav tm="100000">
                                          <p:val>
                                            <p:strVal val="#ppt_x"/>
                                          </p:val>
                                        </p:tav>
                                      </p:tavLst>
                                    </p:anim>
                                    <p:anim calcmode="lin" valueType="num">
                                      <p:cBhvr additive="base">
                                        <p:cTn id="18" dur="500" fill="hold"/>
                                        <p:tgtEl>
                                          <p:spTgt spid="448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74</a:t>
            </a:fld>
            <a:endParaRPr lang="ja-JP" altLang="en-US" dirty="0">
              <a:solidFill>
                <a:srgbClr val="A50021"/>
              </a:solidFill>
              <a:ea typeface="MS PGothic" panose="020B0600070205080204" pitchFamily="34" charset="-128"/>
            </a:endParaRPr>
          </a:p>
        </p:txBody>
      </p:sp>
      <p:sp>
        <p:nvSpPr>
          <p:cNvPr id="35848" name="Rectangle 3"/>
          <p:cNvSpPr/>
          <p:nvPr/>
        </p:nvSpPr>
        <p:spPr>
          <a:xfrm>
            <a:off x="911424" y="998951"/>
            <a:ext cx="3219450" cy="519113"/>
          </a:xfrm>
          <a:prstGeom prst="rect">
            <a:avLst/>
          </a:prstGeom>
          <a:noFill/>
          <a:ln w="9525">
            <a:noFill/>
          </a:ln>
        </p:spPr>
        <p:txBody>
          <a:bodyPr wrap="none">
            <a:spAutoFit/>
          </a:bodyPr>
          <a:lstStyle/>
          <a:p>
            <a:r>
              <a:rPr lang="en-US" altLang="zh-CN" sz="2800" b="1" dirty="0">
                <a:latin typeface="Times New Roman" panose="02020603050405020304" pitchFamily="18" charset="0"/>
              </a:rPr>
              <a:t> 2</a:t>
            </a:r>
            <a:r>
              <a:rPr lang="en-US" altLang="zh-CN" sz="2800" b="1" dirty="0">
                <a:latin typeface="宋体" panose="02010600030101010101" pitchFamily="2" charset="-122"/>
              </a:rPr>
              <a:t>.</a:t>
            </a:r>
            <a:r>
              <a:rPr lang="zh-CN" altLang="en-US" sz="2800" b="1" dirty="0">
                <a:latin typeface="宋体" panose="02010600030101010101" pitchFamily="2" charset="-122"/>
              </a:rPr>
              <a:t>模糊关系的合成</a:t>
            </a:r>
            <a:r>
              <a:rPr lang="zh-CN" altLang="en-US" sz="2800" b="1" dirty="0">
                <a:latin typeface="Times New Roman" panose="02020603050405020304" pitchFamily="18" charset="0"/>
              </a:rPr>
              <a:t> </a:t>
            </a:r>
          </a:p>
        </p:txBody>
      </p:sp>
      <p:sp>
        <p:nvSpPr>
          <p:cNvPr id="35849" name="Rectangle 4"/>
          <p:cNvSpPr/>
          <p:nvPr/>
        </p:nvSpPr>
        <p:spPr>
          <a:xfrm>
            <a:off x="5276850" y="2938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0" name="Rectangle 5"/>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1" name="Rectangle 6"/>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2" name="Rectangle 7"/>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3" name="Rectangle 8"/>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4" name="Rectangle 9"/>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5" name="Rectangle 14"/>
          <p:cNvSpPr/>
          <p:nvPr/>
        </p:nvSpPr>
        <p:spPr>
          <a:xfrm>
            <a:off x="1524000" y="3300413"/>
            <a:ext cx="9144000" cy="228600"/>
          </a:xfrm>
          <a:prstGeom prst="rect">
            <a:avLst/>
          </a:prstGeom>
          <a:noFill/>
          <a:ln w="9525">
            <a:noFill/>
          </a:ln>
        </p:spPr>
        <p:txBody>
          <a:bodyPr>
            <a:spAutoFit/>
          </a:bodyPr>
          <a:lstStyle/>
          <a:p>
            <a:r>
              <a:rPr lang="en-US" altLang="zh-CN" sz="900" dirty="0"/>
              <a:t> </a:t>
            </a:r>
            <a:endParaRPr lang="en-US" altLang="zh-CN" dirty="0">
              <a:latin typeface="Arial" panose="020B0604020202020204" pitchFamily="34" charset="0"/>
            </a:endParaRPr>
          </a:p>
        </p:txBody>
      </p:sp>
      <p:sp>
        <p:nvSpPr>
          <p:cNvPr id="35856" name="Rectangle 15"/>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7" name="Rectangle 24"/>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5858" name="Rectangle 27"/>
          <p:cNvSpPr/>
          <p:nvPr/>
        </p:nvSpPr>
        <p:spPr>
          <a:xfrm>
            <a:off x="1524000" y="3043239"/>
            <a:ext cx="9144000" cy="244475"/>
          </a:xfrm>
          <a:prstGeom prst="rect">
            <a:avLst/>
          </a:prstGeom>
          <a:noFill/>
          <a:ln w="9525">
            <a:noFill/>
          </a:ln>
        </p:spPr>
        <p:txBody>
          <a:bodyP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grpSp>
        <p:nvGrpSpPr>
          <p:cNvPr id="2" name="Group 28"/>
          <p:cNvGrpSpPr/>
          <p:nvPr/>
        </p:nvGrpSpPr>
        <p:grpSpPr>
          <a:xfrm>
            <a:off x="982662" y="1828800"/>
            <a:ext cx="10514013" cy="3314700"/>
            <a:chOff x="-341" y="1248"/>
            <a:chExt cx="6623" cy="2088"/>
          </a:xfrm>
        </p:grpSpPr>
        <p:sp>
          <p:nvSpPr>
            <p:cNvPr id="35860" name="Text Box 11"/>
            <p:cNvSpPr txBox="1"/>
            <p:nvPr/>
          </p:nvSpPr>
          <p:spPr>
            <a:xfrm>
              <a:off x="-341" y="1248"/>
              <a:ext cx="6623" cy="2088"/>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spAutoFit/>
            </a:bodyPr>
            <a:lstStyle/>
            <a:p>
              <a:pPr>
                <a:lnSpc>
                  <a:spcPct val="130000"/>
                </a:lnSpc>
                <a:spcBef>
                  <a:spcPct val="20000"/>
                </a:spcBef>
                <a:buClr>
                  <a:schemeClr val="accent2"/>
                </a:buClr>
                <a:buFont typeface="Wingdings" panose="05000000000000000000" pitchFamily="2" charset="2"/>
                <a:buChar char="§"/>
              </a:pPr>
              <a:r>
                <a:rPr lang="zh-CN" altLang="en-US" sz="2400" b="1" dirty="0">
                  <a:latin typeface="宋体" panose="02010600030101010101" pitchFamily="2" charset="-122"/>
                </a:rPr>
                <a:t>例</a:t>
              </a:r>
              <a:r>
                <a:rPr lang="en-US" altLang="zh-CN" sz="2400" b="1" dirty="0">
                  <a:latin typeface="宋体" panose="02010600030101010101" pitchFamily="2" charset="-122"/>
                </a:rPr>
                <a:t>8</a:t>
              </a:r>
              <a:r>
                <a:rPr lang="en-US" altLang="zh-CN" sz="2400" b="1" dirty="0">
                  <a:latin typeface="Times New Roman" panose="02020603050405020304" pitchFamily="18" charset="0"/>
                </a:rPr>
                <a:t>  </a:t>
              </a:r>
              <a:r>
                <a:rPr lang="zh-CN" altLang="en-US" sz="2400" b="1" dirty="0">
                  <a:latin typeface="宋体" panose="02010600030101010101" pitchFamily="2" charset="-122"/>
                </a:rPr>
                <a:t>设模糊集合</a:t>
              </a:r>
            </a:p>
            <a:p>
              <a:pPr>
                <a:lnSpc>
                  <a:spcPct val="130000"/>
                </a:lnSpc>
                <a:spcBef>
                  <a:spcPct val="20000"/>
                </a:spcBef>
                <a:buClr>
                  <a:schemeClr val="accent2"/>
                </a:buClr>
                <a:buFont typeface="Wingdings" panose="05000000000000000000" pitchFamily="2" charset="2"/>
                <a:buChar char="§"/>
              </a:pPr>
              <a:endParaRPr lang="zh-CN" altLang="en-US" sz="2400" b="1" dirty="0">
                <a:latin typeface="宋体" panose="02010600030101010101" pitchFamily="2" charset="-122"/>
              </a:endParaRPr>
            </a:p>
            <a:p>
              <a:pPr>
                <a:lnSpc>
                  <a:spcPct val="130000"/>
                </a:lnSpc>
                <a:spcBef>
                  <a:spcPct val="20000"/>
                </a:spcBef>
                <a:buClr>
                  <a:schemeClr val="accent2"/>
                </a:buClr>
                <a:buFont typeface="Wingdings" panose="05000000000000000000" pitchFamily="2" charset="2"/>
                <a:buChar char="§"/>
              </a:pPr>
              <a:endParaRPr lang="zh-CN" altLang="en-US" sz="2400" b="1" dirty="0">
                <a:latin typeface="宋体" panose="02010600030101010101" pitchFamily="2" charset="-122"/>
              </a:endParaRPr>
            </a:p>
            <a:p>
              <a:pPr>
                <a:lnSpc>
                  <a:spcPct val="130000"/>
                </a:lnSpc>
                <a:spcBef>
                  <a:spcPct val="20000"/>
                </a:spcBef>
                <a:buClr>
                  <a:schemeClr val="accent2"/>
                </a:buClr>
                <a:buFont typeface="Wingdings" panose="05000000000000000000" pitchFamily="2" charset="2"/>
                <a:buChar char="§"/>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en-US" altLang="zh-CN" sz="2400" dirty="0">
                <a:latin typeface="Times New Roman" panose="02020603050405020304" pitchFamily="18" charset="0"/>
              </a:endParaRPr>
            </a:p>
          </p:txBody>
        </p:sp>
        <p:graphicFrame>
          <p:nvGraphicFramePr>
            <p:cNvPr id="35842" name="Object 22"/>
            <p:cNvGraphicFramePr/>
            <p:nvPr/>
          </p:nvGraphicFramePr>
          <p:xfrm>
            <a:off x="1815" y="1344"/>
            <a:ext cx="3753" cy="284"/>
          </p:xfrm>
          <a:graphic>
            <a:graphicData uri="http://schemas.openxmlformats.org/presentationml/2006/ole">
              <mc:AlternateContent xmlns:mc="http://schemas.openxmlformats.org/markup-compatibility/2006">
                <mc:Choice xmlns:v="urn:schemas-microsoft-com:vml" Requires="v">
                  <p:oleObj spid="_x0000_s37977" r:id="rId3" imgW="2755900" imgH="228600" progId="Equation.3">
                    <p:embed/>
                  </p:oleObj>
                </mc:Choice>
                <mc:Fallback>
                  <p:oleObj r:id="rId3" imgW="2755900" imgH="228600" progId="Equation.3">
                    <p:embed/>
                    <p:pic>
                      <p:nvPicPr>
                        <p:cNvPr id="0" name="图片 3092"/>
                        <p:cNvPicPr/>
                        <p:nvPr/>
                      </p:nvPicPr>
                      <p:blipFill>
                        <a:blip r:embed="rId4"/>
                        <a:stretch>
                          <a:fillRect/>
                        </a:stretch>
                      </p:blipFill>
                      <p:spPr>
                        <a:xfrm>
                          <a:off x="1815" y="1344"/>
                          <a:ext cx="3753" cy="284"/>
                        </a:xfrm>
                        <a:prstGeom prst="rect">
                          <a:avLst/>
                        </a:prstGeom>
                        <a:noFill/>
                        <a:ln w="38100">
                          <a:noFill/>
                          <a:miter/>
                        </a:ln>
                      </p:spPr>
                    </p:pic>
                  </p:oleObj>
                </mc:Fallback>
              </mc:AlternateContent>
            </a:graphicData>
          </a:graphic>
        </p:graphicFrame>
        <p:graphicFrame>
          <p:nvGraphicFramePr>
            <p:cNvPr id="35843" name="Object 23"/>
            <p:cNvGraphicFramePr/>
            <p:nvPr/>
          </p:nvGraphicFramePr>
          <p:xfrm>
            <a:off x="251" y="1680"/>
            <a:ext cx="3205" cy="279"/>
          </p:xfrm>
          <a:graphic>
            <a:graphicData uri="http://schemas.openxmlformats.org/presentationml/2006/ole">
              <mc:AlternateContent xmlns:mc="http://schemas.openxmlformats.org/markup-compatibility/2006">
                <mc:Choice xmlns:v="urn:schemas-microsoft-com:vml" Requires="v">
                  <p:oleObj spid="_x0000_s37978" r:id="rId5" imgW="2600960" imgH="254000" progId="Equation.DSMT4">
                    <p:embed/>
                  </p:oleObj>
                </mc:Choice>
                <mc:Fallback>
                  <p:oleObj r:id="rId5" imgW="2600960" imgH="254000" progId="Equation.DSMT4">
                    <p:embed/>
                    <p:pic>
                      <p:nvPicPr>
                        <p:cNvPr id="0" name="图片 3095"/>
                        <p:cNvPicPr/>
                        <p:nvPr/>
                      </p:nvPicPr>
                      <p:blipFill>
                        <a:blip r:embed="rId6"/>
                        <a:stretch>
                          <a:fillRect/>
                        </a:stretch>
                      </p:blipFill>
                      <p:spPr>
                        <a:xfrm>
                          <a:off x="251" y="1680"/>
                          <a:ext cx="3205" cy="279"/>
                        </a:xfrm>
                        <a:prstGeom prst="rect">
                          <a:avLst/>
                        </a:prstGeom>
                        <a:noFill/>
                        <a:ln w="38100">
                          <a:noFill/>
                          <a:miter/>
                        </a:ln>
                      </p:spPr>
                    </p:pic>
                  </p:oleObj>
                </mc:Fallback>
              </mc:AlternateContent>
            </a:graphicData>
          </a:graphic>
        </p:graphicFrame>
        <p:graphicFrame>
          <p:nvGraphicFramePr>
            <p:cNvPr id="35844" name="Object 26"/>
            <p:cNvGraphicFramePr/>
            <p:nvPr/>
          </p:nvGraphicFramePr>
          <p:xfrm>
            <a:off x="960" y="2064"/>
            <a:ext cx="1536" cy="1152"/>
          </p:xfrm>
          <a:graphic>
            <a:graphicData uri="http://schemas.openxmlformats.org/presentationml/2006/ole">
              <mc:AlternateContent xmlns:mc="http://schemas.openxmlformats.org/markup-compatibility/2006">
                <mc:Choice xmlns:v="urn:schemas-microsoft-com:vml" Requires="v">
                  <p:oleObj spid="_x0000_s37979" r:id="rId7" imgW="1091565" imgH="774065" progId="Equation.3">
                    <p:embed/>
                  </p:oleObj>
                </mc:Choice>
                <mc:Fallback>
                  <p:oleObj r:id="rId7" imgW="1091565" imgH="774065" progId="Equation.3">
                    <p:embed/>
                    <p:pic>
                      <p:nvPicPr>
                        <p:cNvPr id="0" name="图片 3094"/>
                        <p:cNvPicPr/>
                        <p:nvPr/>
                      </p:nvPicPr>
                      <p:blipFill>
                        <a:blip r:embed="rId8"/>
                        <a:stretch>
                          <a:fillRect/>
                        </a:stretch>
                      </p:blipFill>
                      <p:spPr>
                        <a:xfrm>
                          <a:off x="960" y="2064"/>
                          <a:ext cx="1536" cy="1152"/>
                        </a:xfrm>
                        <a:prstGeom prst="rect">
                          <a:avLst/>
                        </a:prstGeom>
                        <a:noFill/>
                        <a:ln w="38100">
                          <a:noFill/>
                          <a:miter/>
                        </a:ln>
                      </p:spPr>
                    </p:pic>
                  </p:oleObj>
                </mc:Fallback>
              </mc:AlternateContent>
            </a:graphicData>
          </a:graphic>
        </p:graphicFrame>
        <p:graphicFrame>
          <p:nvGraphicFramePr>
            <p:cNvPr id="35845" name="Object 25"/>
            <p:cNvGraphicFramePr/>
            <p:nvPr/>
          </p:nvGraphicFramePr>
          <p:xfrm>
            <a:off x="3456" y="2160"/>
            <a:ext cx="1152" cy="864"/>
          </p:xfrm>
          <a:graphic>
            <a:graphicData uri="http://schemas.openxmlformats.org/presentationml/2006/ole">
              <mc:AlternateContent xmlns:mc="http://schemas.openxmlformats.org/markup-compatibility/2006">
                <mc:Choice xmlns:v="urn:schemas-microsoft-com:vml" Requires="v">
                  <p:oleObj spid="_x0000_s37980" r:id="rId9" imgW="812800" imgH="596900" progId="Equation.3">
                    <p:embed/>
                  </p:oleObj>
                </mc:Choice>
                <mc:Fallback>
                  <p:oleObj r:id="rId9" imgW="812800" imgH="596900" progId="Equation.3">
                    <p:embed/>
                    <p:pic>
                      <p:nvPicPr>
                        <p:cNvPr id="0" name="图片 3093"/>
                        <p:cNvPicPr/>
                        <p:nvPr/>
                      </p:nvPicPr>
                      <p:blipFill>
                        <a:blip r:embed="rId10"/>
                        <a:stretch>
                          <a:fillRect/>
                        </a:stretch>
                      </p:blipFill>
                      <p:spPr>
                        <a:xfrm>
                          <a:off x="3456" y="2160"/>
                          <a:ext cx="1152" cy="864"/>
                        </a:xfrm>
                        <a:prstGeom prst="rect">
                          <a:avLst/>
                        </a:prstGeom>
                        <a:noFill/>
                        <a:ln w="38100">
                          <a:noFill/>
                          <a:miter/>
                        </a:ln>
                      </p:spPr>
                    </p:pic>
                  </p:oleObj>
                </mc:Fallback>
              </mc:AlternateContent>
            </a:graphicData>
          </a:graphic>
        </p:graphicFrame>
      </p:grpSp>
      <p:sp>
        <p:nvSpPr>
          <p:cNvPr id="21"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75</a:t>
            </a:fld>
            <a:endParaRPr lang="ja-JP" altLang="en-US" dirty="0">
              <a:solidFill>
                <a:srgbClr val="A50021"/>
              </a:solidFill>
              <a:ea typeface="MS PGothic" panose="020B0600070205080204" pitchFamily="34" charset="-128"/>
            </a:endParaRPr>
          </a:p>
        </p:txBody>
      </p:sp>
      <p:sp>
        <p:nvSpPr>
          <p:cNvPr id="36869" name="Rectangle 3"/>
          <p:cNvSpPr/>
          <p:nvPr/>
        </p:nvSpPr>
        <p:spPr>
          <a:xfrm>
            <a:off x="738981" y="892969"/>
            <a:ext cx="3398837" cy="519113"/>
          </a:xfrm>
          <a:prstGeom prst="rect">
            <a:avLst/>
          </a:prstGeom>
          <a:noFill/>
          <a:ln w="9525">
            <a:noFill/>
          </a:ln>
        </p:spPr>
        <p:txBody>
          <a:bodyPr wrap="none">
            <a:spAutoFit/>
          </a:bodyPr>
          <a:lstStyle/>
          <a:p>
            <a:r>
              <a:rPr lang="en-US" altLang="zh-CN" sz="2800" b="1" dirty="0">
                <a:latin typeface="Times New Roman" panose="02020603050405020304" pitchFamily="18" charset="0"/>
              </a:rPr>
              <a:t> 2</a:t>
            </a:r>
            <a:r>
              <a:rPr lang="en-US" altLang="zh-CN" sz="2800" b="1" dirty="0">
                <a:latin typeface="宋体" panose="02010600030101010101" pitchFamily="2" charset="-122"/>
              </a:rPr>
              <a:t>. </a:t>
            </a:r>
            <a:r>
              <a:rPr lang="zh-CN" altLang="en-US" sz="2800" b="1" dirty="0">
                <a:latin typeface="宋体" panose="02010600030101010101" pitchFamily="2" charset="-122"/>
              </a:rPr>
              <a:t>模糊关系的合成</a:t>
            </a:r>
            <a:r>
              <a:rPr lang="zh-CN" altLang="en-US" sz="2800" b="1" dirty="0">
                <a:latin typeface="Times New Roman" panose="02020603050405020304" pitchFamily="18" charset="0"/>
              </a:rPr>
              <a:t> </a:t>
            </a:r>
          </a:p>
        </p:txBody>
      </p:sp>
      <p:sp>
        <p:nvSpPr>
          <p:cNvPr id="36870" name="Rectangle 4"/>
          <p:cNvSpPr/>
          <p:nvPr/>
        </p:nvSpPr>
        <p:spPr>
          <a:xfrm>
            <a:off x="5276850" y="2938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1" name="Rectangle 5"/>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2" name="Rectangle 6"/>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3" name="Rectangle 7"/>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4" name="Rectangle 8"/>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5" name="Rectangle 9"/>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6" name="Rectangle 10"/>
          <p:cNvSpPr/>
          <p:nvPr/>
        </p:nvSpPr>
        <p:spPr>
          <a:xfrm>
            <a:off x="1524000" y="3300413"/>
            <a:ext cx="9144000" cy="228600"/>
          </a:xfrm>
          <a:prstGeom prst="rect">
            <a:avLst/>
          </a:prstGeom>
          <a:noFill/>
          <a:ln w="9525">
            <a:noFill/>
          </a:ln>
        </p:spPr>
        <p:txBody>
          <a:bodyPr>
            <a:spAutoFit/>
          </a:bodyPr>
          <a:lstStyle/>
          <a:p>
            <a:r>
              <a:rPr lang="en-US" altLang="zh-CN" sz="900" dirty="0"/>
              <a:t> </a:t>
            </a:r>
            <a:endParaRPr lang="en-US" altLang="zh-CN" dirty="0">
              <a:latin typeface="Arial" panose="020B0604020202020204" pitchFamily="34" charset="0"/>
            </a:endParaRPr>
          </a:p>
        </p:txBody>
      </p:sp>
      <p:sp>
        <p:nvSpPr>
          <p:cNvPr id="36877" name="Rectangle 11"/>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8" name="Rectangle 12"/>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6879" name="Rectangle 13"/>
          <p:cNvSpPr/>
          <p:nvPr/>
        </p:nvSpPr>
        <p:spPr>
          <a:xfrm>
            <a:off x="1524000" y="3043239"/>
            <a:ext cx="9144000" cy="244475"/>
          </a:xfrm>
          <a:prstGeom prst="rect">
            <a:avLst/>
          </a:prstGeom>
          <a:noFill/>
          <a:ln w="9525">
            <a:noFill/>
          </a:ln>
        </p:spPr>
        <p:txBody>
          <a:bodyPr>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378895" name="Text Box 15"/>
          <p:cNvSpPr txBox="1"/>
          <p:nvPr/>
        </p:nvSpPr>
        <p:spPr>
          <a:xfrm>
            <a:off x="881062" y="1519238"/>
            <a:ext cx="10543530" cy="4957762"/>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spAutoFit/>
          </a:bodyPr>
          <a:lstStyle/>
          <a:p>
            <a:pPr>
              <a:lnSpc>
                <a:spcPct val="130000"/>
              </a:lnSpc>
              <a:spcBef>
                <a:spcPct val="20000"/>
              </a:spcBef>
              <a:buClr>
                <a:schemeClr val="accent2"/>
              </a:buClr>
              <a:buFont typeface="Wingdings" panose="05000000000000000000" pitchFamily="2" charset="2"/>
              <a:buChar char="§"/>
            </a:pPr>
            <a:r>
              <a:rPr lang="en-US" altLang="zh-CN" sz="2400" b="1" dirty="0">
                <a:latin typeface="宋体" panose="02010600030101010101" pitchFamily="2" charset="-122"/>
              </a:rPr>
              <a:t> </a:t>
            </a:r>
            <a:r>
              <a:rPr lang="zh-CN" altLang="en-US" sz="2400" b="1" dirty="0">
                <a:latin typeface="宋体" panose="02010600030101010101" pitchFamily="2" charset="-122"/>
              </a:rPr>
              <a:t>解：</a:t>
            </a:r>
            <a:endParaRPr lang="zh-CN" altLang="en-US" sz="2400" dirty="0">
              <a:latin typeface="宋体" panose="02010600030101010101" pitchFamily="2" charset="-122"/>
            </a:endParaRPr>
          </a:p>
          <a:p>
            <a:pPr>
              <a:lnSpc>
                <a:spcPct val="130000"/>
              </a:lnSpc>
              <a:spcBef>
                <a:spcPct val="20000"/>
              </a:spcBef>
              <a:buClr>
                <a:schemeClr val="accent2"/>
              </a:buClr>
              <a:buFont typeface="Wingdings" panose="05000000000000000000" pitchFamily="2" charset="2"/>
              <a:buChar char="§"/>
            </a:pPr>
            <a:endParaRPr lang="zh-CN" altLang="en-US" sz="2400" dirty="0">
              <a:latin typeface="宋体" panose="02010600030101010101" pitchFamily="2" charset="-122"/>
            </a:endParaRPr>
          </a:p>
          <a:p>
            <a:pPr>
              <a:lnSpc>
                <a:spcPct val="130000"/>
              </a:lnSpc>
              <a:spcBef>
                <a:spcPct val="20000"/>
              </a:spcBef>
              <a:buClr>
                <a:schemeClr val="accent2"/>
              </a:buClr>
              <a:buFont typeface="Wingdings" panose="05000000000000000000" pitchFamily="2" charset="2"/>
              <a:buChar char="§"/>
            </a:pPr>
            <a:endParaRPr lang="zh-CN" altLang="en-US" sz="2400" dirty="0">
              <a:latin typeface="宋体" panose="02010600030101010101" pitchFamily="2" charset="-122"/>
            </a:endParaRPr>
          </a:p>
          <a:p>
            <a:pPr>
              <a:lnSpc>
                <a:spcPct val="130000"/>
              </a:lnSpc>
              <a:spcBef>
                <a:spcPct val="20000"/>
              </a:spcBef>
              <a:buClr>
                <a:schemeClr val="accent2"/>
              </a:buClr>
              <a:buFont typeface="Wingdings" panose="05000000000000000000" pitchFamily="2" charset="2"/>
              <a:buChar char="§"/>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zh-CN" altLang="en-US" sz="2400" dirty="0">
              <a:latin typeface="Times New Roman" panose="02020603050405020304" pitchFamily="18" charset="0"/>
            </a:endParaRPr>
          </a:p>
          <a:p>
            <a:pPr>
              <a:lnSpc>
                <a:spcPct val="130000"/>
              </a:lnSpc>
              <a:spcBef>
                <a:spcPct val="20000"/>
              </a:spcBef>
              <a:buClr>
                <a:schemeClr val="accent2"/>
              </a:buClr>
              <a:buFont typeface="Wingdings" panose="05000000000000000000" pitchFamily="2" charset="2"/>
              <a:buNone/>
            </a:pPr>
            <a:endParaRPr lang="en-US" altLang="zh-CN" sz="2400" dirty="0">
              <a:latin typeface="Times New Roman" panose="02020603050405020304" pitchFamily="18" charset="0"/>
            </a:endParaRPr>
          </a:p>
        </p:txBody>
      </p:sp>
      <p:sp>
        <p:nvSpPr>
          <p:cNvPr id="36881" name="Rectangle 21"/>
          <p:cNvSpPr/>
          <p:nvPr/>
        </p:nvSpPr>
        <p:spPr>
          <a:xfrm>
            <a:off x="3924300" y="22526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78900" name="Object 20"/>
          <p:cNvGraphicFramePr/>
          <p:nvPr/>
        </p:nvGraphicFramePr>
        <p:xfrm>
          <a:off x="2438400" y="1752600"/>
          <a:ext cx="7696200" cy="4572000"/>
        </p:xfrm>
        <a:graphic>
          <a:graphicData uri="http://schemas.openxmlformats.org/presentationml/2006/ole">
            <mc:AlternateContent xmlns:mc="http://schemas.openxmlformats.org/markup-compatibility/2006">
              <mc:Choice xmlns:v="urn:schemas-microsoft-com:vml" Requires="v">
                <p:oleObj spid="_x0000_s38935" r:id="rId3" imgW="4343400" imgH="2349500" progId="Equation.DSMT4">
                  <p:embed/>
                </p:oleObj>
              </mc:Choice>
              <mc:Fallback>
                <p:oleObj r:id="rId3" imgW="4343400" imgH="2349500" progId="Equation.DSMT4">
                  <p:embed/>
                  <p:pic>
                    <p:nvPicPr>
                      <p:cNvPr id="0" name="图片 3125"/>
                      <p:cNvPicPr/>
                      <p:nvPr/>
                    </p:nvPicPr>
                    <p:blipFill>
                      <a:blip r:embed="rId4"/>
                      <a:stretch>
                        <a:fillRect/>
                      </a:stretch>
                    </p:blipFill>
                    <p:spPr>
                      <a:xfrm>
                        <a:off x="2438400" y="1752600"/>
                        <a:ext cx="7696200" cy="4572000"/>
                      </a:xfrm>
                      <a:prstGeom prst="rect">
                        <a:avLst/>
                      </a:prstGeom>
                      <a:noFill/>
                      <a:ln w="38100">
                        <a:noFill/>
                        <a:miter/>
                      </a:ln>
                    </p:spPr>
                  </p:pic>
                </p:oleObj>
              </mc:Fallback>
            </mc:AlternateContent>
          </a:graphicData>
        </a:graphic>
      </p:graphicFrame>
      <p:sp>
        <p:nvSpPr>
          <p:cNvPr id="18"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4.4.4  </a:t>
            </a:r>
            <a:r>
              <a:rPr lang="zh-CN" altLang="en-US" sz="3600" dirty="0">
                <a:solidFill>
                  <a:schemeClr val="bg1"/>
                </a:solidFill>
                <a:latin typeface="Times New Roman" panose="02020603050405020304" pitchFamily="18" charset="0"/>
                <a:ea typeface="黑体" panose="02010609060101010101" pitchFamily="2" charset="-122"/>
              </a:rPr>
              <a:t>模糊关系与模糊关系的合成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95"/>
                                        </p:tgtEl>
                                        <p:attrNameLst>
                                          <p:attrName>style.visibility</p:attrName>
                                        </p:attrNameLst>
                                      </p:cBhvr>
                                      <p:to>
                                        <p:strVal val="visible"/>
                                      </p:to>
                                    </p:set>
                                    <p:animEffect transition="in" filter="wipe(up)">
                                      <p:cBhvr>
                                        <p:cTn id="7" dur="500"/>
                                        <p:tgtEl>
                                          <p:spTgt spid="3788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900"/>
                                        </p:tgtEl>
                                        <p:attrNameLst>
                                          <p:attrName>style.visibility</p:attrName>
                                        </p:attrNameLst>
                                      </p:cBhvr>
                                      <p:to>
                                        <p:strVal val="visible"/>
                                      </p:to>
                                    </p:set>
                                    <p:anim calcmode="lin" valueType="num">
                                      <p:cBhvr additive="base">
                                        <p:cTn id="12" dur="500" fill="hold"/>
                                        <p:tgtEl>
                                          <p:spTgt spid="378900"/>
                                        </p:tgtEl>
                                        <p:attrNameLst>
                                          <p:attrName>ppt_x</p:attrName>
                                        </p:attrNameLst>
                                      </p:cBhvr>
                                      <p:tavLst>
                                        <p:tav tm="0">
                                          <p:val>
                                            <p:strVal val="0-#ppt_w/2"/>
                                          </p:val>
                                        </p:tav>
                                        <p:tav tm="100000">
                                          <p:val>
                                            <p:strVal val="#ppt_x"/>
                                          </p:val>
                                        </p:tav>
                                      </p:tavLst>
                                    </p:anim>
                                    <p:anim calcmode="lin" valueType="num">
                                      <p:cBhvr additive="base">
                                        <p:cTn id="13" dur="500" fill="hold"/>
                                        <p:tgtEl>
                                          <p:spTgt spid="378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22" name="Rectangle 18"/>
          <p:cNvSpPr>
            <a:spLocks noGrp="1"/>
          </p:cNvSpPr>
          <p:nvPr>
            <p:ph idx="1"/>
          </p:nvPr>
        </p:nvSpPr>
        <p:spPr>
          <a:xfrm>
            <a:off x="695400" y="908050"/>
            <a:ext cx="10658400" cy="2520950"/>
          </a:xfrm>
          <a:ln/>
        </p:spPr>
        <p:txBody>
          <a:bodyPr vert="horz" wrap="square" lIns="91440" tIns="45720" rIns="91440" bIns="45720" anchor="t"/>
          <a:lstStyle/>
          <a:p>
            <a:pPr marL="196850" indent="-196850">
              <a:buNone/>
            </a:pPr>
            <a:r>
              <a:rPr lang="en-US" altLang="zh-CN" sz="2800" b="1" dirty="0">
                <a:latin typeface="Times New Roman" panose="02020603050405020304" pitchFamily="18" charset="0"/>
              </a:rPr>
              <a:t>1. </a:t>
            </a:r>
            <a:r>
              <a:rPr lang="zh-CN" altLang="en-US" sz="2800" b="1" dirty="0">
                <a:latin typeface="宋体" panose="02010600030101010101" pitchFamily="2" charset="-122"/>
              </a:rPr>
              <a:t>模糊知识表示</a:t>
            </a:r>
          </a:p>
          <a:p>
            <a:pPr marL="196850" indent="-196850">
              <a:buFont typeface="Wingdings" panose="05000000000000000000" pitchFamily="2" charset="2"/>
              <a:buChar char="§"/>
            </a:pPr>
            <a:r>
              <a:rPr lang="zh-CN" altLang="en-US" sz="2600" b="1" dirty="0">
                <a:latin typeface="Times New Roman" panose="02020603050405020304" pitchFamily="18" charset="0"/>
              </a:rPr>
              <a:t> 人类思维判断的基本形式：</a:t>
            </a:r>
          </a:p>
          <a:p>
            <a:pPr marL="196850" indent="-196850">
              <a:buNone/>
            </a:pPr>
            <a:r>
              <a:rPr lang="zh-CN" altLang="en-US" sz="2600" b="1" dirty="0">
                <a:latin typeface="Times New Roman" panose="02020603050405020304" pitchFamily="18" charset="0"/>
              </a:rPr>
              <a:t>                如果 （条件） →  则 （结论）</a:t>
            </a:r>
          </a:p>
          <a:p>
            <a:pPr marL="196850" indent="-196850">
              <a:buFont typeface="Wingdings" panose="05000000000000000000" pitchFamily="2" charset="2"/>
              <a:buChar char="§"/>
            </a:pPr>
            <a:r>
              <a:rPr lang="zh-CN" altLang="en-US" sz="2600" b="1" dirty="0">
                <a:latin typeface="Times New Roman" panose="02020603050405020304" pitchFamily="18" charset="0"/>
              </a:rPr>
              <a:t> 例如：如果  压力较高且温度在慢慢上升    则  阀门略开</a:t>
            </a:r>
          </a:p>
        </p:txBody>
      </p:sp>
      <p:sp>
        <p:nvSpPr>
          <p:cNvPr id="778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76</a:t>
            </a:fld>
            <a:endParaRPr lang="ja-JP" altLang="en-US" dirty="0">
              <a:solidFill>
                <a:srgbClr val="A50021"/>
              </a:solidFill>
              <a:ea typeface="MS PGothic" panose="020B0600070205080204" pitchFamily="34" charset="-128"/>
            </a:endParaRPr>
          </a:p>
        </p:txBody>
      </p:sp>
      <p:sp>
        <p:nvSpPr>
          <p:cNvPr id="77829" name="Rectangle 4"/>
          <p:cNvSpPr/>
          <p:nvPr/>
        </p:nvSpPr>
        <p:spPr>
          <a:xfrm>
            <a:off x="5276850" y="2938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0" name="Rectangle 5"/>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1" name="Rectangle 6"/>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2" name="Rectangle 7"/>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3" name="Rectangle 8"/>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4" name="Rectangle 9"/>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5" name="Rectangle 11"/>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6" name="Rectangle 12"/>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7837" name="Rectangle 15"/>
          <p:cNvSpPr/>
          <p:nvPr/>
        </p:nvSpPr>
        <p:spPr>
          <a:xfrm>
            <a:off x="3924300" y="22526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923" name="Text Box 19"/>
          <p:cNvSpPr txBox="1"/>
          <p:nvPr/>
        </p:nvSpPr>
        <p:spPr>
          <a:xfrm>
            <a:off x="911424" y="3632200"/>
            <a:ext cx="10513168" cy="1532727"/>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模糊规则：从条件论域到结论论域的模糊关系矩阵 </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。通过条件模糊向量与模糊关系 </a:t>
            </a:r>
            <a:r>
              <a:rPr lang="en-US" altLang="zh-CN" sz="2600" b="1" i="1" dirty="0">
                <a:latin typeface="Times New Roman" panose="02020603050405020304" pitchFamily="18" charset="0"/>
              </a:rPr>
              <a:t>R </a:t>
            </a:r>
            <a:r>
              <a:rPr lang="zh-CN" altLang="en-US" sz="2600" b="1" dirty="0">
                <a:latin typeface="Times New Roman" panose="02020603050405020304" pitchFamily="18" charset="0"/>
              </a:rPr>
              <a:t>的合成进行模糊推理，得到结论的模糊向量，然后采用“清晰化”方法将模糊结论转换为精确量。</a:t>
            </a:r>
            <a:endParaRPr lang="zh-CN" altLang="en-US" dirty="0">
              <a:latin typeface="Arial" panose="020B0604020202020204" pitchFamily="34" charset="0"/>
            </a:endParaRPr>
          </a:p>
        </p:txBody>
      </p:sp>
      <p:sp>
        <p:nvSpPr>
          <p:cNvPr id="15"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4.4.5 </a:t>
            </a:r>
            <a:r>
              <a:rPr lang="zh-CN" altLang="en-US" sz="3600" dirty="0">
                <a:solidFill>
                  <a:schemeClr val="bg1"/>
                </a:solidFill>
                <a:latin typeface="Times New Roman" panose="02020603050405020304" pitchFamily="18" charset="0"/>
                <a:ea typeface="黑体" panose="02010609060101010101" pitchFamily="2" charset="-122"/>
              </a:rPr>
              <a:t>模糊推理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pRg st="0" end="0"/>
                                            </p:txEl>
                                          </p:spTgt>
                                        </p:tgtEl>
                                        <p:attrNameLst>
                                          <p:attrName>style.visibility</p:attrName>
                                        </p:attrNameLst>
                                      </p:cBhvr>
                                      <p:to>
                                        <p:strVal val="visible"/>
                                      </p:to>
                                    </p:set>
                                    <p:animEffect transition="in" filter="box(in)">
                                      <p:cBhvr>
                                        <p:cTn id="7" dur="500"/>
                                        <p:tgtEl>
                                          <p:spTgt spid="379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pRg st="1" end="1"/>
                                            </p:txEl>
                                          </p:spTgt>
                                        </p:tgtEl>
                                        <p:attrNameLst>
                                          <p:attrName>style.visibility</p:attrName>
                                        </p:attrNameLst>
                                      </p:cBhvr>
                                      <p:to>
                                        <p:strVal val="visible"/>
                                      </p:to>
                                    </p:set>
                                    <p:animEffect transition="in" filter="box(in)">
                                      <p:cBhvr>
                                        <p:cTn id="12" dur="500"/>
                                        <p:tgtEl>
                                          <p:spTgt spid="3799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9922">
                                            <p:txEl>
                                              <p:pRg st="2" end="2"/>
                                            </p:txEl>
                                          </p:spTgt>
                                        </p:tgtEl>
                                        <p:attrNameLst>
                                          <p:attrName>style.visibility</p:attrName>
                                        </p:attrNameLst>
                                      </p:cBhvr>
                                      <p:to>
                                        <p:strVal val="visible"/>
                                      </p:to>
                                    </p:set>
                                    <p:animEffect transition="in" filter="box(in)">
                                      <p:cBhvr>
                                        <p:cTn id="17" dur="500"/>
                                        <p:tgtEl>
                                          <p:spTgt spid="3799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9922">
                                            <p:txEl>
                                              <p:pRg st="3" end="3"/>
                                            </p:txEl>
                                          </p:spTgt>
                                        </p:tgtEl>
                                        <p:attrNameLst>
                                          <p:attrName>style.visibility</p:attrName>
                                        </p:attrNameLst>
                                      </p:cBhvr>
                                      <p:to>
                                        <p:strVal val="visible"/>
                                      </p:to>
                                    </p:set>
                                    <p:animEffect transition="in" filter="box(in)">
                                      <p:cBhvr>
                                        <p:cTn id="22" dur="500"/>
                                        <p:tgtEl>
                                          <p:spTgt spid="3799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3"/>
                                        </p:tgtEl>
                                        <p:attrNameLst>
                                          <p:attrName>style.visibility</p:attrName>
                                        </p:attrNameLst>
                                      </p:cBhvr>
                                      <p:to>
                                        <p:strVal val="visible"/>
                                      </p:to>
                                    </p:set>
                                    <p:animEffect transition="in" filter="blinds(horizontal)">
                                      <p:cBhvr>
                                        <p:cTn id="27" dur="500"/>
                                        <p:tgtEl>
                                          <p:spTgt spid="3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build="p"/>
      <p:bldP spid="37992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3"/>
          <p:cNvSpPr>
            <a:spLocks noGrp="1"/>
          </p:cNvSpPr>
          <p:nvPr>
            <p:ph idx="1"/>
          </p:nvPr>
        </p:nvSpPr>
        <p:spPr>
          <a:xfrm>
            <a:off x="830956" y="948454"/>
            <a:ext cx="10665644" cy="692150"/>
          </a:xfrm>
          <a:ln/>
        </p:spPr>
        <p:txBody>
          <a:bodyPr vert="horz" wrap="square" lIns="91440" tIns="45720" rIns="91440" bIns="45720" anchor="t"/>
          <a:lstStyle/>
          <a:p>
            <a:pPr marL="196850" indent="-196850">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对 </a:t>
            </a:r>
            <a:r>
              <a:rPr lang="en-US" altLang="zh-CN" sz="2800" b="1" dirty="0">
                <a:latin typeface="Times New Roman" panose="02020603050405020304" pitchFamily="18" charset="0"/>
              </a:rPr>
              <a:t>IF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THEN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类型的模糊规则的推理 </a:t>
            </a:r>
            <a:r>
              <a:rPr lang="zh-CN" altLang="en-US" sz="2600" b="1" dirty="0">
                <a:latin typeface="Times New Roman" panose="02020603050405020304" pitchFamily="18" charset="0"/>
              </a:rPr>
              <a:t> </a:t>
            </a:r>
          </a:p>
        </p:txBody>
      </p:sp>
      <p:sp>
        <p:nvSpPr>
          <p:cNvPr id="3789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77</a:t>
            </a:fld>
            <a:endParaRPr lang="ja-JP" altLang="en-US" dirty="0">
              <a:solidFill>
                <a:srgbClr val="A50021"/>
              </a:solidFill>
              <a:ea typeface="MS PGothic" panose="020B0600070205080204" pitchFamily="34" charset="-128"/>
            </a:endParaRPr>
          </a:p>
        </p:txBody>
      </p:sp>
      <p:sp>
        <p:nvSpPr>
          <p:cNvPr id="37899" name="Rectangle 5"/>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0" name="Rectangle 6"/>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1" name="Rectangle 7"/>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2" name="Rectangle 8"/>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3" name="Rectangle 9"/>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4" name="Rectangle 11"/>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5" name="Rectangle 12"/>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6" name="Rectangle 14"/>
          <p:cNvSpPr/>
          <p:nvPr/>
        </p:nvSpPr>
        <p:spPr>
          <a:xfrm>
            <a:off x="3924300" y="22526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7" name="Rectangle 20"/>
          <p:cNvSpPr/>
          <p:nvPr/>
        </p:nvSpPr>
        <p:spPr>
          <a:xfrm>
            <a:off x="5167313"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7908" name="Text Box 15"/>
          <p:cNvSpPr txBox="1"/>
          <p:nvPr/>
        </p:nvSpPr>
        <p:spPr>
          <a:xfrm>
            <a:off x="830956" y="1700214"/>
            <a:ext cx="10665644" cy="176847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40000"/>
              </a:lnSpc>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若已知输入为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A</a:t>
            </a:r>
            <a:r>
              <a:rPr lang="zh-CN" altLang="en-US" sz="2600" b="1" dirty="0">
                <a:latin typeface="宋体" panose="02010600030101010101" pitchFamily="2" charset="-122"/>
              </a:rPr>
              <a:t>，则输出为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B</a:t>
            </a:r>
            <a:r>
              <a:rPr lang="en-US" altLang="zh-CN" sz="2600" b="1" dirty="0">
                <a:latin typeface="Times New Roman" panose="02020603050405020304" pitchFamily="18" charset="0"/>
              </a:rPr>
              <a:t> </a:t>
            </a:r>
            <a:r>
              <a:rPr lang="zh-CN" altLang="en-US" sz="2600" b="1" dirty="0">
                <a:latin typeface="宋体" panose="02010600030101010101" pitchFamily="2" charset="-122"/>
              </a:rPr>
              <a:t>；若现在已知输入为  ，则输出   用合成规则求取</a:t>
            </a:r>
            <a:r>
              <a:rPr lang="zh-CN" altLang="en-US" sz="2600" b="1" dirty="0">
                <a:latin typeface="Times New Roman" panose="02020603050405020304" pitchFamily="18" charset="0"/>
              </a:rPr>
              <a:t> </a:t>
            </a:r>
          </a:p>
          <a:p>
            <a:pPr algn="just">
              <a:lnSpc>
                <a:spcPct val="140000"/>
              </a:lnSpc>
              <a:buClr>
                <a:schemeClr val="accent2"/>
              </a:buClr>
              <a:buFont typeface="Wingdings" panose="05000000000000000000" pitchFamily="2" charset="2"/>
              <a:buNone/>
            </a:pPr>
            <a:r>
              <a:rPr lang="zh-CN" altLang="en-US" sz="2600" b="1" dirty="0">
                <a:latin typeface="宋体" panose="02010600030101010101" pitchFamily="2" charset="-122"/>
              </a:rPr>
              <a:t>其中模糊关系</a:t>
            </a:r>
            <a:r>
              <a:rPr lang="en-US" altLang="zh-CN" sz="2600" b="1" i="1" dirty="0">
                <a:latin typeface="Times New Roman" panose="02020603050405020304" pitchFamily="18" charset="0"/>
              </a:rPr>
              <a:t>R</a:t>
            </a:r>
            <a:r>
              <a:rPr lang="en-US" altLang="zh-CN" sz="2600" b="1" dirty="0">
                <a:latin typeface="宋体" panose="02010600030101010101" pitchFamily="2" charset="-122"/>
              </a:rPr>
              <a:t>:</a:t>
            </a:r>
            <a:r>
              <a:rPr lang="en-US" altLang="zh-CN" sz="2600" b="1" dirty="0">
                <a:latin typeface="Times New Roman" panose="02020603050405020304" pitchFamily="18" charset="0"/>
              </a:rPr>
              <a:t> </a:t>
            </a:r>
          </a:p>
        </p:txBody>
      </p:sp>
      <p:grpSp>
        <p:nvGrpSpPr>
          <p:cNvPr id="37909" name="Group 28"/>
          <p:cNvGrpSpPr/>
          <p:nvPr/>
        </p:nvGrpSpPr>
        <p:grpSpPr>
          <a:xfrm>
            <a:off x="4041038" y="1848883"/>
            <a:ext cx="6728725" cy="1525588"/>
            <a:chOff x="1797" y="1167"/>
            <a:chExt cx="3481" cy="961"/>
          </a:xfrm>
        </p:grpSpPr>
        <p:graphicFrame>
          <p:nvGraphicFramePr>
            <p:cNvPr id="37892" name="Object 16"/>
            <p:cNvGraphicFramePr/>
            <p:nvPr>
              <p:extLst>
                <p:ext uri="{D42A27DB-BD31-4B8C-83A1-F6EECF244321}">
                  <p14:modId xmlns:p14="http://schemas.microsoft.com/office/powerpoint/2010/main" val="76716455"/>
                </p:ext>
              </p:extLst>
            </p:nvPr>
          </p:nvGraphicFramePr>
          <p:xfrm>
            <a:off x="4150" y="1167"/>
            <a:ext cx="253" cy="230"/>
          </p:xfrm>
          <a:graphic>
            <a:graphicData uri="http://schemas.openxmlformats.org/presentationml/2006/ole">
              <mc:AlternateContent xmlns:mc="http://schemas.openxmlformats.org/markup-compatibility/2006">
                <mc:Choice xmlns:v="urn:schemas-microsoft-com:vml" Requires="v">
                  <p:oleObj spid="_x0000_s40075" r:id="rId3" imgW="177800" imgH="165100" progId="Equation.3">
                    <p:embed/>
                  </p:oleObj>
                </mc:Choice>
                <mc:Fallback>
                  <p:oleObj r:id="rId3" imgW="177800" imgH="165100" progId="Equation.3">
                    <p:embed/>
                    <p:pic>
                      <p:nvPicPr>
                        <p:cNvPr id="0" name="图片 3126"/>
                        <p:cNvPicPr/>
                        <p:nvPr/>
                      </p:nvPicPr>
                      <p:blipFill>
                        <a:blip r:embed="rId4"/>
                        <a:stretch>
                          <a:fillRect/>
                        </a:stretch>
                      </p:blipFill>
                      <p:spPr>
                        <a:xfrm>
                          <a:off x="4150" y="1167"/>
                          <a:ext cx="253" cy="230"/>
                        </a:xfrm>
                        <a:prstGeom prst="rect">
                          <a:avLst/>
                        </a:prstGeom>
                        <a:noFill/>
                        <a:ln w="38100">
                          <a:noFill/>
                          <a:miter/>
                        </a:ln>
                      </p:spPr>
                    </p:pic>
                  </p:oleObj>
                </mc:Fallback>
              </mc:AlternateContent>
            </a:graphicData>
          </a:graphic>
        </p:graphicFrame>
        <p:graphicFrame>
          <p:nvGraphicFramePr>
            <p:cNvPr id="37893" name="Object 17"/>
            <p:cNvGraphicFramePr/>
            <p:nvPr>
              <p:extLst>
                <p:ext uri="{D42A27DB-BD31-4B8C-83A1-F6EECF244321}">
                  <p14:modId xmlns:p14="http://schemas.microsoft.com/office/powerpoint/2010/main" val="3502815500"/>
                </p:ext>
              </p:extLst>
            </p:nvPr>
          </p:nvGraphicFramePr>
          <p:xfrm>
            <a:off x="5015" y="1170"/>
            <a:ext cx="263" cy="225"/>
          </p:xfrm>
          <a:graphic>
            <a:graphicData uri="http://schemas.openxmlformats.org/presentationml/2006/ole">
              <mc:AlternateContent xmlns:mc="http://schemas.openxmlformats.org/markup-compatibility/2006">
                <mc:Choice xmlns:v="urn:schemas-microsoft-com:vml" Requires="v">
                  <p:oleObj spid="_x0000_s40076" r:id="rId5" imgW="202565" imgH="177800" progId="Equation.DSMT4">
                    <p:embed/>
                  </p:oleObj>
                </mc:Choice>
                <mc:Fallback>
                  <p:oleObj r:id="rId5" imgW="202565" imgH="177800" progId="Equation.DSMT4">
                    <p:embed/>
                    <p:pic>
                      <p:nvPicPr>
                        <p:cNvPr id="0" name="图片 3127"/>
                        <p:cNvPicPr/>
                        <p:nvPr/>
                      </p:nvPicPr>
                      <p:blipFill>
                        <a:blip r:embed="rId6"/>
                        <a:stretch>
                          <a:fillRect/>
                        </a:stretch>
                      </p:blipFill>
                      <p:spPr>
                        <a:xfrm>
                          <a:off x="5015" y="1170"/>
                          <a:ext cx="263" cy="225"/>
                        </a:xfrm>
                        <a:prstGeom prst="rect">
                          <a:avLst/>
                        </a:prstGeom>
                        <a:noFill/>
                        <a:ln w="38100">
                          <a:noFill/>
                          <a:miter/>
                        </a:ln>
                      </p:spPr>
                    </p:pic>
                  </p:oleObj>
                </mc:Fallback>
              </mc:AlternateContent>
            </a:graphicData>
          </a:graphic>
        </p:graphicFrame>
        <p:graphicFrame>
          <p:nvGraphicFramePr>
            <p:cNvPr id="37894" name="Object 18"/>
            <p:cNvGraphicFramePr/>
            <p:nvPr/>
          </p:nvGraphicFramePr>
          <p:xfrm>
            <a:off x="2720" y="1551"/>
            <a:ext cx="985" cy="213"/>
          </p:xfrm>
          <a:graphic>
            <a:graphicData uri="http://schemas.openxmlformats.org/presentationml/2006/ole">
              <mc:AlternateContent xmlns:mc="http://schemas.openxmlformats.org/markup-compatibility/2006">
                <mc:Choice xmlns:v="urn:schemas-microsoft-com:vml" Requires="v">
                  <p:oleObj spid="_x0000_s40077" r:id="rId7" imgW="760730" imgH="177800" progId="Equation.DSMT4">
                    <p:embed/>
                  </p:oleObj>
                </mc:Choice>
                <mc:Fallback>
                  <p:oleObj r:id="rId7" imgW="760730" imgH="177800" progId="Equation.DSMT4">
                    <p:embed/>
                    <p:pic>
                      <p:nvPicPr>
                        <p:cNvPr id="0" name="图片 3128"/>
                        <p:cNvPicPr/>
                        <p:nvPr/>
                      </p:nvPicPr>
                      <p:blipFill>
                        <a:blip r:embed="rId8"/>
                        <a:stretch>
                          <a:fillRect/>
                        </a:stretch>
                      </p:blipFill>
                      <p:spPr>
                        <a:xfrm>
                          <a:off x="2720" y="1551"/>
                          <a:ext cx="985" cy="213"/>
                        </a:xfrm>
                        <a:prstGeom prst="rect">
                          <a:avLst/>
                        </a:prstGeom>
                        <a:noFill/>
                        <a:ln w="38100">
                          <a:noFill/>
                          <a:miter/>
                        </a:ln>
                      </p:spPr>
                    </p:pic>
                  </p:oleObj>
                </mc:Fallback>
              </mc:AlternateContent>
            </a:graphicData>
          </a:graphic>
        </p:graphicFrame>
        <p:graphicFrame>
          <p:nvGraphicFramePr>
            <p:cNvPr id="37895" name="Object 19"/>
            <p:cNvGraphicFramePr/>
            <p:nvPr/>
          </p:nvGraphicFramePr>
          <p:xfrm>
            <a:off x="1797" y="1839"/>
            <a:ext cx="2740" cy="289"/>
          </p:xfrm>
          <a:graphic>
            <a:graphicData uri="http://schemas.openxmlformats.org/presentationml/2006/ole">
              <mc:AlternateContent xmlns:mc="http://schemas.openxmlformats.org/markup-compatibility/2006">
                <mc:Choice xmlns:v="urn:schemas-microsoft-com:vml" Requires="v">
                  <p:oleObj spid="_x0000_s40078" r:id="rId9" imgW="1854200" imgH="203200" progId="Equation.3">
                    <p:embed/>
                  </p:oleObj>
                </mc:Choice>
                <mc:Fallback>
                  <p:oleObj r:id="rId9" imgW="1854200" imgH="203200" progId="Equation.3">
                    <p:embed/>
                    <p:pic>
                      <p:nvPicPr>
                        <p:cNvPr id="0" name="图片 3129"/>
                        <p:cNvPicPr/>
                        <p:nvPr/>
                      </p:nvPicPr>
                      <p:blipFill>
                        <a:blip r:embed="rId10"/>
                        <a:stretch>
                          <a:fillRect/>
                        </a:stretch>
                      </p:blipFill>
                      <p:spPr>
                        <a:xfrm>
                          <a:off x="1797" y="1839"/>
                          <a:ext cx="2740" cy="289"/>
                        </a:xfrm>
                        <a:prstGeom prst="rect">
                          <a:avLst/>
                        </a:prstGeom>
                        <a:noFill/>
                        <a:ln w="38100">
                          <a:noFill/>
                          <a:miter/>
                        </a:ln>
                      </p:spPr>
                    </p:pic>
                  </p:oleObj>
                </mc:Fallback>
              </mc:AlternateContent>
            </a:graphicData>
          </a:graphic>
        </p:graphicFrame>
      </p:grpSp>
      <p:sp>
        <p:nvSpPr>
          <p:cNvPr id="37910" name="Rectangle 24"/>
          <p:cNvSpPr/>
          <p:nvPr/>
        </p:nvSpPr>
        <p:spPr>
          <a:xfrm>
            <a:off x="5257800" y="32051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37911" name="Group 27"/>
          <p:cNvGrpSpPr/>
          <p:nvPr/>
        </p:nvGrpSpPr>
        <p:grpSpPr>
          <a:xfrm>
            <a:off x="830262" y="3886201"/>
            <a:ext cx="10666413" cy="2284413"/>
            <a:chOff x="-437" y="2448"/>
            <a:chExt cx="6719" cy="1439"/>
          </a:xfrm>
        </p:grpSpPr>
        <p:sp>
          <p:nvSpPr>
            <p:cNvPr id="37912" name="Text Box 21"/>
            <p:cNvSpPr txBox="1"/>
            <p:nvPr/>
          </p:nvSpPr>
          <p:spPr>
            <a:xfrm>
              <a:off x="-437" y="2448"/>
              <a:ext cx="6719" cy="1439"/>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fontAlgn="b">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控制规则库的</a:t>
              </a:r>
              <a:r>
                <a:rPr lang="en-US" altLang="zh-CN" sz="2600" b="1" i="1" dirty="0">
                  <a:latin typeface="Times New Roman" panose="02020603050405020304" pitchFamily="18" charset="0"/>
                  <a:cs typeface="Times New Roman" panose="02020603050405020304" pitchFamily="18" charset="0"/>
                </a:rPr>
                <a:t>N </a:t>
              </a:r>
              <a:r>
                <a:rPr lang="zh-CN" altLang="en-US" sz="2600" b="1" dirty="0">
                  <a:latin typeface="宋体" panose="02010600030101010101" pitchFamily="2" charset="-122"/>
                </a:rPr>
                <a:t>条规则有</a:t>
              </a:r>
              <a:r>
                <a:rPr lang="en-US" altLang="zh-CN" sz="2600" b="1" i="1" dirty="0">
                  <a:latin typeface="Times New Roman" panose="02020603050405020304" pitchFamily="18" charset="0"/>
                  <a:cs typeface="Times New Roman" panose="02020603050405020304" pitchFamily="18" charset="0"/>
                </a:rPr>
                <a:t>N </a:t>
              </a:r>
              <a:r>
                <a:rPr lang="zh-CN" altLang="en-US" sz="2600" b="1" dirty="0">
                  <a:latin typeface="宋体" panose="02010600030101010101" pitchFamily="2" charset="-122"/>
                </a:rPr>
                <a:t>个模糊关系：</a:t>
              </a:r>
            </a:p>
            <a:p>
              <a:pPr algn="just" fontAlgn="b">
                <a:spcBef>
                  <a:spcPct val="50000"/>
                </a:spcBef>
                <a:buClr>
                  <a:schemeClr val="accent2"/>
                </a:buClr>
                <a:buFont typeface="Wingdings" panose="05000000000000000000" pitchFamily="2" charset="2"/>
                <a:buNone/>
              </a:pPr>
              <a:r>
                <a:rPr lang="zh-CN" altLang="en-US" sz="2600" b="1" dirty="0">
                  <a:latin typeface="宋体" panose="02010600030101010101" pitchFamily="2" charset="-122"/>
                </a:rPr>
                <a:t>对于整个系统的全部控制规则所对应的模糊关系</a:t>
              </a:r>
              <a:r>
                <a:rPr lang="en-US" altLang="zh-CN" sz="2600" b="1" i="1" dirty="0">
                  <a:latin typeface="Times New Roman" panose="02020603050405020304" pitchFamily="18" charset="0"/>
                  <a:cs typeface="Times New Roman" panose="02020603050405020304" pitchFamily="18" charset="0"/>
                </a:rPr>
                <a:t>R</a:t>
              </a:r>
              <a:r>
                <a:rPr lang="zh-CN" altLang="en-US" sz="2600" b="1" dirty="0">
                  <a:latin typeface="宋体" panose="02010600030101010101" pitchFamily="2" charset="-122"/>
                </a:rPr>
                <a:t>：</a:t>
              </a:r>
            </a:p>
            <a:p>
              <a:pPr algn="just" fontAlgn="b">
                <a:spcBef>
                  <a:spcPct val="50000"/>
                </a:spcBef>
                <a:buClr>
                  <a:schemeClr val="accent2"/>
                </a:buClr>
                <a:buFont typeface="Wingdings" panose="05000000000000000000" pitchFamily="2" charset="2"/>
                <a:buNone/>
              </a:pPr>
              <a:endParaRPr lang="zh-CN" altLang="en-US" sz="2600" dirty="0">
                <a:latin typeface="Times New Roman" panose="02020603050405020304" pitchFamily="18" charset="0"/>
                <a:cs typeface="Times New Roman" panose="02020603050405020304" pitchFamily="18" charset="0"/>
              </a:endParaRPr>
            </a:p>
            <a:p>
              <a:pPr>
                <a:spcBef>
                  <a:spcPct val="50000"/>
                </a:spcBef>
              </a:pPr>
              <a:endParaRPr lang="en-US" altLang="zh-CN" sz="2600" dirty="0"/>
            </a:p>
          </p:txBody>
        </p:sp>
        <p:graphicFrame>
          <p:nvGraphicFramePr>
            <p:cNvPr id="37890" name="Object 22"/>
            <p:cNvGraphicFramePr/>
            <p:nvPr>
              <p:extLst>
                <p:ext uri="{D42A27DB-BD31-4B8C-83A1-F6EECF244321}">
                  <p14:modId xmlns:p14="http://schemas.microsoft.com/office/powerpoint/2010/main" val="3500931514"/>
                </p:ext>
              </p:extLst>
            </p:nvPr>
          </p:nvGraphicFramePr>
          <p:xfrm>
            <a:off x="3560" y="2490"/>
            <a:ext cx="1273" cy="288"/>
          </p:xfrm>
          <a:graphic>
            <a:graphicData uri="http://schemas.openxmlformats.org/presentationml/2006/ole">
              <mc:AlternateContent xmlns:mc="http://schemas.openxmlformats.org/markup-compatibility/2006">
                <mc:Choice xmlns:v="urn:schemas-microsoft-com:vml" Requires="v">
                  <p:oleObj spid="_x0000_s40079" r:id="rId11" imgW="799465" imgH="228600" progId="Equation.3">
                    <p:embed/>
                  </p:oleObj>
                </mc:Choice>
                <mc:Fallback>
                  <p:oleObj r:id="rId11" imgW="799465" imgH="228600" progId="Equation.3">
                    <p:embed/>
                    <p:pic>
                      <p:nvPicPr>
                        <p:cNvPr id="0" name="图片 3130"/>
                        <p:cNvPicPr/>
                        <p:nvPr/>
                      </p:nvPicPr>
                      <p:blipFill>
                        <a:blip r:embed="rId12"/>
                        <a:stretch>
                          <a:fillRect/>
                        </a:stretch>
                      </p:blipFill>
                      <p:spPr>
                        <a:xfrm>
                          <a:off x="3560" y="2490"/>
                          <a:ext cx="1273" cy="288"/>
                        </a:xfrm>
                        <a:prstGeom prst="rect">
                          <a:avLst/>
                        </a:prstGeom>
                        <a:noFill/>
                        <a:ln w="38100">
                          <a:noFill/>
                          <a:miter/>
                        </a:ln>
                      </p:spPr>
                    </p:pic>
                  </p:oleObj>
                </mc:Fallback>
              </mc:AlternateContent>
            </a:graphicData>
          </a:graphic>
        </p:graphicFrame>
        <p:graphicFrame>
          <p:nvGraphicFramePr>
            <p:cNvPr id="37891" name="Object 23"/>
            <p:cNvGraphicFramePr/>
            <p:nvPr/>
          </p:nvGraphicFramePr>
          <p:xfrm>
            <a:off x="1728" y="3168"/>
            <a:ext cx="2616" cy="672"/>
          </p:xfrm>
          <a:graphic>
            <a:graphicData uri="http://schemas.openxmlformats.org/presentationml/2006/ole">
              <mc:AlternateContent xmlns:mc="http://schemas.openxmlformats.org/markup-compatibility/2006">
                <mc:Choice xmlns:v="urn:schemas-microsoft-com:vml" Requires="v">
                  <p:oleObj spid="_x0000_s40080" r:id="rId13" imgW="1675765" imgH="444500" progId="Equation.DSMT4">
                    <p:embed/>
                  </p:oleObj>
                </mc:Choice>
                <mc:Fallback>
                  <p:oleObj r:id="rId13" imgW="1675765" imgH="444500" progId="Equation.DSMT4">
                    <p:embed/>
                    <p:pic>
                      <p:nvPicPr>
                        <p:cNvPr id="0" name="图片 3131"/>
                        <p:cNvPicPr/>
                        <p:nvPr/>
                      </p:nvPicPr>
                      <p:blipFill>
                        <a:blip r:embed="rId14"/>
                        <a:stretch>
                          <a:fillRect/>
                        </a:stretch>
                      </p:blipFill>
                      <p:spPr>
                        <a:xfrm>
                          <a:off x="1728" y="3168"/>
                          <a:ext cx="2616" cy="672"/>
                        </a:xfrm>
                        <a:prstGeom prst="rect">
                          <a:avLst/>
                        </a:prstGeom>
                        <a:noFill/>
                        <a:ln w="38100">
                          <a:noFill/>
                          <a:miter/>
                        </a:ln>
                      </p:spPr>
                    </p:pic>
                  </p:oleObj>
                </mc:Fallback>
              </mc:AlternateContent>
            </a:graphicData>
          </a:graphic>
        </p:graphicFrame>
      </p:grpSp>
      <p:sp>
        <p:nvSpPr>
          <p:cNvPr id="25"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4.4.5 </a:t>
            </a:r>
            <a:r>
              <a:rPr lang="zh-CN" altLang="en-US" sz="3600" dirty="0">
                <a:solidFill>
                  <a:schemeClr val="bg1"/>
                </a:solidFill>
                <a:latin typeface="Times New Roman" panose="02020603050405020304" pitchFamily="18" charset="0"/>
                <a:ea typeface="黑体" panose="02010609060101010101" pitchFamily="2" charset="-122"/>
              </a:rPr>
              <a:t>模糊推理</a:t>
            </a: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Grp="1"/>
          </p:cNvSpPr>
          <p:nvPr>
            <p:ph idx="1"/>
          </p:nvPr>
        </p:nvSpPr>
        <p:spPr>
          <a:xfrm>
            <a:off x="792162" y="915195"/>
            <a:ext cx="8435975" cy="692150"/>
          </a:xfrm>
          <a:ln/>
        </p:spPr>
        <p:txBody>
          <a:bodyPr vert="horz" wrap="square" lIns="91440" tIns="45720" rIns="91440" bIns="45720" anchor="t"/>
          <a:lstStyle/>
          <a:p>
            <a:pPr marL="196850" indent="-196850">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对 </a:t>
            </a:r>
            <a:r>
              <a:rPr lang="en-US" altLang="zh-CN" sz="2800" b="1" dirty="0">
                <a:latin typeface="Times New Roman" panose="02020603050405020304" pitchFamily="18" charset="0"/>
              </a:rPr>
              <a:t>IF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THEN  </a:t>
            </a:r>
            <a:r>
              <a:rPr lang="en-US" altLang="zh-CN" sz="2800" b="1" i="1" dirty="0">
                <a:latin typeface="Times New Roman" panose="02020603050405020304" pitchFamily="18" charset="0"/>
              </a:rPr>
              <a:t>B </a:t>
            </a:r>
            <a:r>
              <a:rPr lang="zh-CN" altLang="en-US" sz="2800" b="1" dirty="0">
                <a:latin typeface="Times New Roman" panose="02020603050405020304" pitchFamily="18" charset="0"/>
              </a:rPr>
              <a:t>类型的模糊规则的推理 </a:t>
            </a:r>
            <a:r>
              <a:rPr lang="zh-CN" altLang="en-US" sz="2600" b="1" dirty="0">
                <a:latin typeface="Times New Roman" panose="02020603050405020304" pitchFamily="18" charset="0"/>
              </a:rPr>
              <a:t> </a:t>
            </a:r>
          </a:p>
        </p:txBody>
      </p:sp>
      <p:sp>
        <p:nvSpPr>
          <p:cNvPr id="3891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78</a:t>
            </a:fld>
            <a:endParaRPr lang="ja-JP" altLang="en-US" dirty="0">
              <a:solidFill>
                <a:srgbClr val="A50021"/>
              </a:solidFill>
              <a:ea typeface="MS PGothic" panose="020B0600070205080204" pitchFamily="34" charset="-128"/>
            </a:endParaRPr>
          </a:p>
        </p:txBody>
      </p:sp>
      <p:sp>
        <p:nvSpPr>
          <p:cNvPr id="38920" name="Rectangle 4"/>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1" name="Rectangle 5"/>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2" name="Rectangle 6"/>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3" name="Rectangle 7"/>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4" name="Rectangle 8"/>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5" name="Rectangle 10"/>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6" name="Rectangle 11"/>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7" name="Rectangle 12"/>
          <p:cNvSpPr/>
          <p:nvPr/>
        </p:nvSpPr>
        <p:spPr>
          <a:xfrm>
            <a:off x="3924300" y="22526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8928" name="Rectangle 13"/>
          <p:cNvSpPr/>
          <p:nvPr/>
        </p:nvSpPr>
        <p:spPr>
          <a:xfrm>
            <a:off x="5167313"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28047" name="Text Box 15"/>
          <p:cNvSpPr txBox="1"/>
          <p:nvPr/>
        </p:nvSpPr>
        <p:spPr>
          <a:xfrm>
            <a:off x="792162" y="1676401"/>
            <a:ext cx="10704438" cy="5102225"/>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wrap="square">
            <a:spAutoFit/>
          </a:bodyPr>
          <a:lstStyle/>
          <a:p>
            <a:pPr algn="just">
              <a:lnSpc>
                <a:spcPct val="140000"/>
              </a:lnSpc>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9  </a:t>
            </a:r>
            <a:r>
              <a:rPr lang="zh-CN" altLang="en-US" sz="2600" b="1" dirty="0">
                <a:latin typeface="Times New Roman" panose="02020603050405020304" pitchFamily="18" charset="0"/>
              </a:rPr>
              <a:t>已知输入</a:t>
            </a:r>
            <a:r>
              <a:rPr lang="zh-CN" altLang="en-US" sz="2600" b="1" dirty="0">
                <a:latin typeface="宋体" panose="02010600030101010101" pitchFamily="2" charset="-122"/>
              </a:rPr>
              <a:t>的模糊集合</a:t>
            </a:r>
            <a:r>
              <a:rPr lang="en-US" altLang="zh-CN" sz="2600" b="1" i="1" dirty="0">
                <a:latin typeface="Times New Roman" panose="02020603050405020304" pitchFamily="18" charset="0"/>
              </a:rPr>
              <a:t>A</a:t>
            </a:r>
            <a:r>
              <a:rPr lang="zh-CN" altLang="en-US" sz="2600" b="1" dirty="0">
                <a:latin typeface="宋体" panose="02010600030101010101" pitchFamily="2" charset="-122"/>
              </a:rPr>
              <a:t>和输出的模糊集合</a:t>
            </a:r>
            <a:r>
              <a:rPr lang="en-US" altLang="zh-CN" sz="2600" b="1" i="1" dirty="0">
                <a:latin typeface="Times New Roman" panose="02020603050405020304" pitchFamily="18" charset="0"/>
              </a:rPr>
              <a:t>B</a:t>
            </a:r>
            <a:r>
              <a:rPr lang="zh-CN" altLang="en-US" sz="2600" b="1" dirty="0">
                <a:latin typeface="Times New Roman" panose="02020603050405020304" pitchFamily="18" charset="0"/>
              </a:rPr>
              <a:t>：</a:t>
            </a: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sp>
        <p:nvSpPr>
          <p:cNvPr id="38930" name="Rectangle 20"/>
          <p:cNvSpPr/>
          <p:nvPr/>
        </p:nvSpPr>
        <p:spPr>
          <a:xfrm>
            <a:off x="5257800" y="32051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28058" name="Object 26"/>
          <p:cNvGraphicFramePr/>
          <p:nvPr/>
        </p:nvGraphicFramePr>
        <p:xfrm>
          <a:off x="2971800" y="2438400"/>
          <a:ext cx="6611938" cy="457200"/>
        </p:xfrm>
        <a:graphic>
          <a:graphicData uri="http://schemas.openxmlformats.org/presentationml/2006/ole">
            <mc:AlternateContent xmlns:mc="http://schemas.openxmlformats.org/markup-compatibility/2006">
              <mc:Choice xmlns:v="urn:schemas-microsoft-com:vml" Requires="v">
                <p:oleObj spid="_x0000_s41027" r:id="rId3" imgW="2984500" imgH="203200" progId="Equation.DSMT4">
                  <p:embed/>
                </p:oleObj>
              </mc:Choice>
              <mc:Fallback>
                <p:oleObj r:id="rId3" imgW="2984500" imgH="203200" progId="Equation.DSMT4">
                  <p:embed/>
                  <p:pic>
                    <p:nvPicPr>
                      <p:cNvPr id="0" name="图片 3134"/>
                      <p:cNvPicPr/>
                      <p:nvPr/>
                    </p:nvPicPr>
                    <p:blipFill>
                      <a:blip r:embed="rId4"/>
                      <a:stretch>
                        <a:fillRect/>
                      </a:stretch>
                    </p:blipFill>
                    <p:spPr>
                      <a:xfrm>
                        <a:off x="2971800" y="2438400"/>
                        <a:ext cx="6611938" cy="457200"/>
                      </a:xfrm>
                      <a:prstGeom prst="rect">
                        <a:avLst/>
                      </a:prstGeom>
                      <a:noFill/>
                      <a:ln w="38100">
                        <a:noFill/>
                        <a:miter/>
                      </a:ln>
                    </p:spPr>
                  </p:pic>
                </p:oleObj>
              </mc:Fallback>
            </mc:AlternateContent>
          </a:graphicData>
        </a:graphic>
      </p:graphicFrame>
      <p:graphicFrame>
        <p:nvGraphicFramePr>
          <p:cNvPr id="428057" name="Object 25"/>
          <p:cNvGraphicFramePr/>
          <p:nvPr/>
        </p:nvGraphicFramePr>
        <p:xfrm>
          <a:off x="2981326" y="2971800"/>
          <a:ext cx="5237163" cy="457200"/>
        </p:xfrm>
        <a:graphic>
          <a:graphicData uri="http://schemas.openxmlformats.org/presentationml/2006/ole">
            <mc:AlternateContent xmlns:mc="http://schemas.openxmlformats.org/markup-compatibility/2006">
              <mc:Choice xmlns:v="urn:schemas-microsoft-com:vml" Requires="v">
                <p:oleObj spid="_x0000_s41028" r:id="rId5" imgW="2362200" imgH="203200" progId="Equation.DSMT4">
                  <p:embed/>
                </p:oleObj>
              </mc:Choice>
              <mc:Fallback>
                <p:oleObj r:id="rId5" imgW="2362200" imgH="203200" progId="Equation.DSMT4">
                  <p:embed/>
                  <p:pic>
                    <p:nvPicPr>
                      <p:cNvPr id="0" name="图片 3133"/>
                      <p:cNvPicPr/>
                      <p:nvPr/>
                    </p:nvPicPr>
                    <p:blipFill>
                      <a:blip r:embed="rId6"/>
                      <a:stretch>
                        <a:fillRect/>
                      </a:stretch>
                    </p:blipFill>
                    <p:spPr>
                      <a:xfrm>
                        <a:off x="2981326" y="2971800"/>
                        <a:ext cx="5237163" cy="457200"/>
                      </a:xfrm>
                      <a:prstGeom prst="rect">
                        <a:avLst/>
                      </a:prstGeom>
                      <a:noFill/>
                      <a:ln w="38100">
                        <a:noFill/>
                        <a:miter/>
                      </a:ln>
                    </p:spPr>
                  </p:pic>
                </p:oleObj>
              </mc:Fallback>
            </mc:AlternateContent>
          </a:graphicData>
        </a:graphic>
      </p:graphicFrame>
      <p:sp>
        <p:nvSpPr>
          <p:cNvPr id="38931" name="Rectangle 29"/>
          <p:cNvSpPr/>
          <p:nvPr/>
        </p:nvSpPr>
        <p:spPr>
          <a:xfrm>
            <a:off x="4529138" y="28575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28062" name="Rectangle 30"/>
          <p:cNvSpPr/>
          <p:nvPr/>
        </p:nvSpPr>
        <p:spPr>
          <a:xfrm>
            <a:off x="1905001" y="3702050"/>
            <a:ext cx="4316413" cy="488950"/>
          </a:xfrm>
          <a:prstGeom prst="rect">
            <a:avLst/>
          </a:prstGeom>
          <a:noFill/>
          <a:ln w="9525">
            <a:noFill/>
          </a:ln>
        </p:spPr>
        <p:txBody>
          <a:bodyPr wrap="none">
            <a:spAutoFit/>
          </a:bodyPr>
          <a:lstStyle/>
          <a:p>
            <a:pPr>
              <a:buClr>
                <a:srgbClr val="0000FF"/>
              </a:buClr>
              <a:buFont typeface="Wingdings" panose="05000000000000000000" pitchFamily="2" charset="2"/>
              <a:buChar char="§"/>
            </a:pPr>
            <a:r>
              <a:rPr lang="zh-CN" altLang="en-US" sz="2600" b="1" dirty="0">
                <a:latin typeface="Times New Roman" panose="02020603050405020304" pitchFamily="18" charset="0"/>
              </a:rPr>
              <a:t>前面已经求得模糊关系为：</a:t>
            </a:r>
          </a:p>
        </p:txBody>
      </p:sp>
      <p:graphicFrame>
        <p:nvGraphicFramePr>
          <p:cNvPr id="428064" name="Object 32"/>
          <p:cNvGraphicFramePr/>
          <p:nvPr/>
        </p:nvGraphicFramePr>
        <p:xfrm>
          <a:off x="3124200" y="4267201"/>
          <a:ext cx="2655888" cy="2335213"/>
        </p:xfrm>
        <a:graphic>
          <a:graphicData uri="http://schemas.openxmlformats.org/presentationml/2006/ole">
            <mc:AlternateContent xmlns:mc="http://schemas.openxmlformats.org/markup-compatibility/2006">
              <mc:Choice xmlns:v="urn:schemas-microsoft-com:vml" Requires="v">
                <p:oleObj spid="_x0000_s41029" r:id="rId7" imgW="1612900" imgH="1143000" progId="Equation.3">
                  <p:embed/>
                </p:oleObj>
              </mc:Choice>
              <mc:Fallback>
                <p:oleObj r:id="rId7" imgW="1612900" imgH="1143000" progId="Equation.3">
                  <p:embed/>
                  <p:pic>
                    <p:nvPicPr>
                      <p:cNvPr id="0" name="图片 3132"/>
                      <p:cNvPicPr/>
                      <p:nvPr/>
                    </p:nvPicPr>
                    <p:blipFill>
                      <a:blip r:embed="rId8"/>
                      <a:stretch>
                        <a:fillRect/>
                      </a:stretch>
                    </p:blipFill>
                    <p:spPr>
                      <a:xfrm>
                        <a:off x="3124200" y="4267201"/>
                        <a:ext cx="2655888" cy="2335213"/>
                      </a:xfrm>
                      <a:prstGeom prst="rect">
                        <a:avLst/>
                      </a:prstGeom>
                      <a:noFill/>
                      <a:ln w="38100">
                        <a:noFill/>
                        <a:miter/>
                      </a:ln>
                    </p:spPr>
                  </p:pic>
                </p:oleObj>
              </mc:Fallback>
            </mc:AlternateContent>
          </a:graphicData>
        </a:graphic>
      </p:graphicFrame>
      <p:sp>
        <p:nvSpPr>
          <p:cNvPr id="21"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4.4.5 </a:t>
            </a:r>
            <a:r>
              <a:rPr lang="zh-CN" altLang="en-US" sz="3600" dirty="0">
                <a:solidFill>
                  <a:schemeClr val="bg1"/>
                </a:solidFill>
                <a:latin typeface="Times New Roman" panose="02020603050405020304" pitchFamily="18" charset="0"/>
                <a:ea typeface="黑体" panose="02010609060101010101" pitchFamily="2" charset="-122"/>
              </a:rPr>
              <a:t>模糊推理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47"/>
                                        </p:tgtEl>
                                        <p:attrNameLst>
                                          <p:attrName>style.visibility</p:attrName>
                                        </p:attrNameLst>
                                      </p:cBhvr>
                                      <p:to>
                                        <p:strVal val="visible"/>
                                      </p:to>
                                    </p:set>
                                    <p:animEffect transition="in" filter="blinds(horizontal)">
                                      <p:cBhvr>
                                        <p:cTn id="7" dur="500"/>
                                        <p:tgtEl>
                                          <p:spTgt spid="42804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28058"/>
                                        </p:tgtEl>
                                        <p:attrNameLst>
                                          <p:attrName>style.visibility</p:attrName>
                                        </p:attrNameLst>
                                      </p:cBhvr>
                                      <p:to>
                                        <p:strVal val="visible"/>
                                      </p:to>
                                    </p:set>
                                    <p:anim calcmode="lin" valueType="num">
                                      <p:cBhvr additive="base">
                                        <p:cTn id="11" dur="500" fill="hold"/>
                                        <p:tgtEl>
                                          <p:spTgt spid="428058"/>
                                        </p:tgtEl>
                                        <p:attrNameLst>
                                          <p:attrName>ppt_x</p:attrName>
                                        </p:attrNameLst>
                                      </p:cBhvr>
                                      <p:tavLst>
                                        <p:tav tm="0">
                                          <p:val>
                                            <p:strVal val="0-#ppt_w/2"/>
                                          </p:val>
                                        </p:tav>
                                        <p:tav tm="100000">
                                          <p:val>
                                            <p:strVal val="#ppt_x"/>
                                          </p:val>
                                        </p:tav>
                                      </p:tavLst>
                                    </p:anim>
                                    <p:anim calcmode="lin" valueType="num">
                                      <p:cBhvr additive="base">
                                        <p:cTn id="12" dur="500" fill="hold"/>
                                        <p:tgtEl>
                                          <p:spTgt spid="42805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28057"/>
                                        </p:tgtEl>
                                        <p:attrNameLst>
                                          <p:attrName>style.visibility</p:attrName>
                                        </p:attrNameLst>
                                      </p:cBhvr>
                                      <p:to>
                                        <p:strVal val="visible"/>
                                      </p:to>
                                    </p:set>
                                    <p:anim calcmode="lin" valueType="num">
                                      <p:cBhvr additive="base">
                                        <p:cTn id="16" dur="500" fill="hold"/>
                                        <p:tgtEl>
                                          <p:spTgt spid="428057"/>
                                        </p:tgtEl>
                                        <p:attrNameLst>
                                          <p:attrName>ppt_x</p:attrName>
                                        </p:attrNameLst>
                                      </p:cBhvr>
                                      <p:tavLst>
                                        <p:tav tm="0">
                                          <p:val>
                                            <p:strVal val="0-#ppt_w/2"/>
                                          </p:val>
                                        </p:tav>
                                        <p:tav tm="100000">
                                          <p:val>
                                            <p:strVal val="#ppt_x"/>
                                          </p:val>
                                        </p:tav>
                                      </p:tavLst>
                                    </p:anim>
                                    <p:anim calcmode="lin" valueType="num">
                                      <p:cBhvr additive="base">
                                        <p:cTn id="17" dur="500" fill="hold"/>
                                        <p:tgtEl>
                                          <p:spTgt spid="42805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8062"/>
                                        </p:tgtEl>
                                        <p:attrNameLst>
                                          <p:attrName>style.visibility</p:attrName>
                                        </p:attrNameLst>
                                      </p:cBhvr>
                                      <p:to>
                                        <p:strVal val="visible"/>
                                      </p:to>
                                    </p:set>
                                    <p:anim calcmode="lin" valueType="num">
                                      <p:cBhvr additive="base">
                                        <p:cTn id="22" dur="500" fill="hold"/>
                                        <p:tgtEl>
                                          <p:spTgt spid="428062"/>
                                        </p:tgtEl>
                                        <p:attrNameLst>
                                          <p:attrName>ppt_x</p:attrName>
                                        </p:attrNameLst>
                                      </p:cBhvr>
                                      <p:tavLst>
                                        <p:tav tm="0">
                                          <p:val>
                                            <p:strVal val="#ppt_x"/>
                                          </p:val>
                                        </p:tav>
                                        <p:tav tm="100000">
                                          <p:val>
                                            <p:strVal val="#ppt_x"/>
                                          </p:val>
                                        </p:tav>
                                      </p:tavLst>
                                    </p:anim>
                                    <p:anim calcmode="lin" valueType="num">
                                      <p:cBhvr additive="base">
                                        <p:cTn id="23" dur="500" fill="hold"/>
                                        <p:tgtEl>
                                          <p:spTgt spid="428062"/>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428064"/>
                                        </p:tgtEl>
                                        <p:attrNameLst>
                                          <p:attrName>style.visibility</p:attrName>
                                        </p:attrNameLst>
                                      </p:cBhvr>
                                      <p:to>
                                        <p:strVal val="visible"/>
                                      </p:to>
                                    </p:set>
                                    <p:anim calcmode="lin" valueType="num">
                                      <p:cBhvr additive="base">
                                        <p:cTn id="27" dur="500" fill="hold"/>
                                        <p:tgtEl>
                                          <p:spTgt spid="428064"/>
                                        </p:tgtEl>
                                        <p:attrNameLst>
                                          <p:attrName>ppt_x</p:attrName>
                                        </p:attrNameLst>
                                      </p:cBhvr>
                                      <p:tavLst>
                                        <p:tav tm="0">
                                          <p:val>
                                            <p:strVal val="1+#ppt_w/2"/>
                                          </p:val>
                                        </p:tav>
                                        <p:tav tm="100000">
                                          <p:val>
                                            <p:strVal val="#ppt_x"/>
                                          </p:val>
                                        </p:tav>
                                      </p:tavLst>
                                    </p:anim>
                                    <p:anim calcmode="lin" valueType="num">
                                      <p:cBhvr additive="base">
                                        <p:cTn id="28" dur="500" fill="hold"/>
                                        <p:tgtEl>
                                          <p:spTgt spid="428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7" grpId="0" animBg="1"/>
      <p:bldP spid="42806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3"/>
          <p:cNvSpPr>
            <a:spLocks noGrp="1"/>
          </p:cNvSpPr>
          <p:nvPr>
            <p:ph idx="1"/>
          </p:nvPr>
        </p:nvSpPr>
        <p:spPr>
          <a:xfrm>
            <a:off x="658812" y="842686"/>
            <a:ext cx="8435975" cy="692150"/>
          </a:xfrm>
          <a:ln/>
        </p:spPr>
        <p:txBody>
          <a:bodyPr vert="horz" wrap="square" lIns="91440" tIns="45720" rIns="91440" bIns="45720" anchor="t"/>
          <a:lstStyle/>
          <a:p>
            <a:pPr marL="196850" indent="-196850">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对 </a:t>
            </a:r>
            <a:r>
              <a:rPr lang="en-US" altLang="zh-CN" sz="2800" b="1" dirty="0">
                <a:latin typeface="Times New Roman" panose="02020603050405020304" pitchFamily="18" charset="0"/>
              </a:rPr>
              <a:t>IF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THEN  </a:t>
            </a:r>
            <a:r>
              <a:rPr lang="en-US" altLang="zh-CN" sz="2800" b="1" i="1" dirty="0">
                <a:latin typeface="Times New Roman" panose="02020603050405020304" pitchFamily="18" charset="0"/>
              </a:rPr>
              <a:t>B </a:t>
            </a:r>
            <a:r>
              <a:rPr lang="zh-CN" altLang="en-US" sz="2800" b="1" dirty="0">
                <a:latin typeface="Times New Roman" panose="02020603050405020304" pitchFamily="18" charset="0"/>
              </a:rPr>
              <a:t>类型的模糊规则的推理 </a:t>
            </a:r>
            <a:r>
              <a:rPr lang="zh-CN" altLang="en-US" sz="2600" b="1" dirty="0">
                <a:latin typeface="Times New Roman" panose="02020603050405020304" pitchFamily="18" charset="0"/>
              </a:rPr>
              <a:t> </a:t>
            </a:r>
          </a:p>
        </p:txBody>
      </p:sp>
      <p:sp>
        <p:nvSpPr>
          <p:cNvPr id="3994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79</a:t>
            </a:fld>
            <a:endParaRPr lang="ja-JP" altLang="en-US" dirty="0">
              <a:solidFill>
                <a:srgbClr val="A50021"/>
              </a:solidFill>
              <a:ea typeface="MS PGothic" panose="020B0600070205080204" pitchFamily="34" charset="-128"/>
            </a:endParaRPr>
          </a:p>
        </p:txBody>
      </p:sp>
      <p:sp>
        <p:nvSpPr>
          <p:cNvPr id="39944" name="Rectangle 4"/>
          <p:cNvSpPr/>
          <p:nvPr/>
        </p:nvSpPr>
        <p:spPr>
          <a:xfrm>
            <a:off x="5748338"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45" name="Rectangle 5"/>
          <p:cNvSpPr/>
          <p:nvPr/>
        </p:nvSpPr>
        <p:spPr>
          <a:xfrm>
            <a:off x="510540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46" name="Rectangle 6"/>
          <p:cNvSpPr/>
          <p:nvPr/>
        </p:nvSpPr>
        <p:spPr>
          <a:xfrm>
            <a:off x="5010150" y="33194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47" name="Rectangle 7"/>
          <p:cNvSpPr/>
          <p:nvPr/>
        </p:nvSpPr>
        <p:spPr>
          <a:xfrm>
            <a:off x="5376863" y="32908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48" name="Rectangle 8"/>
          <p:cNvSpPr/>
          <p:nvPr/>
        </p:nvSpPr>
        <p:spPr>
          <a:xfrm>
            <a:off x="5010150" y="3262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49" name="Rectangle 10"/>
          <p:cNvSpPr/>
          <p:nvPr/>
        </p:nvSpPr>
        <p:spPr>
          <a:xfrm>
            <a:off x="5543550" y="32004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0" name="Rectangle 11"/>
          <p:cNvSpPr/>
          <p:nvPr/>
        </p:nvSpPr>
        <p:spPr>
          <a:xfrm>
            <a:off x="5815013"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1" name="Rectangle 12"/>
          <p:cNvSpPr/>
          <p:nvPr/>
        </p:nvSpPr>
        <p:spPr>
          <a:xfrm>
            <a:off x="3924300" y="22526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2" name="Rectangle 13"/>
          <p:cNvSpPr/>
          <p:nvPr/>
        </p:nvSpPr>
        <p:spPr>
          <a:xfrm>
            <a:off x="5167313"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3" name="Text Box 14"/>
          <p:cNvSpPr txBox="1"/>
          <p:nvPr/>
        </p:nvSpPr>
        <p:spPr>
          <a:xfrm>
            <a:off x="983432" y="1676401"/>
            <a:ext cx="10370368" cy="3990975"/>
          </a:xfrm>
          <a:prstGeom prst="rect">
            <a:avLst/>
          </a:prstGeom>
          <a:gradFill rotWithShape="0">
            <a:gsLst>
              <a:gs pos="0">
                <a:srgbClr val="FFFFFF"/>
              </a:gs>
              <a:gs pos="100000">
                <a:srgbClr val="FFFF99"/>
              </a:gs>
            </a:gsLst>
            <a:lin ang="0" scaled="1"/>
            <a:tileRect/>
          </a:gradFill>
          <a:ln w="9525" cap="flat" cmpd="sng">
            <a:solidFill>
              <a:srgbClr val="808080"/>
            </a:solidFill>
            <a:prstDash val="solid"/>
            <a:miter/>
            <a:headEnd type="none" w="med" len="med"/>
            <a:tailEnd type="none" w="med" len="med"/>
          </a:ln>
        </p:spPr>
        <p:txBody>
          <a:bodyPr wrap="square">
            <a:spAutoFit/>
          </a:bodyPr>
          <a:lstStyle/>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a:p>
            <a:pPr algn="just">
              <a:lnSpc>
                <a:spcPct val="140000"/>
              </a:lnSpc>
              <a:buClr>
                <a:schemeClr val="accent2"/>
              </a:buClr>
              <a:buFont typeface="Wingdings" panose="05000000000000000000" pitchFamily="2" charset="2"/>
              <a:buChar char="§"/>
            </a:pPr>
            <a:endParaRPr lang="en-US" altLang="zh-CN" sz="2600" b="1" dirty="0">
              <a:latin typeface="Times New Roman" panose="02020603050405020304" pitchFamily="18" charset="0"/>
            </a:endParaRPr>
          </a:p>
        </p:txBody>
      </p:sp>
      <p:sp>
        <p:nvSpPr>
          <p:cNvPr id="39954" name="Rectangle 15"/>
          <p:cNvSpPr/>
          <p:nvPr/>
        </p:nvSpPr>
        <p:spPr>
          <a:xfrm>
            <a:off x="5257800" y="32051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5" name="Rectangle 16"/>
          <p:cNvSpPr/>
          <p:nvPr/>
        </p:nvSpPr>
        <p:spPr>
          <a:xfrm>
            <a:off x="568899" y="3306764"/>
            <a:ext cx="11211209" cy="244475"/>
          </a:xfrm>
          <a:prstGeom prst="rect">
            <a:avLst/>
          </a:prstGeom>
          <a:noFill/>
          <a:ln w="9525">
            <a:noFill/>
          </a:ln>
        </p:spPr>
        <p:txBody>
          <a:bodyPr wrap="square">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39956" name="Rectangle 17"/>
          <p:cNvSpPr/>
          <p:nvPr/>
        </p:nvSpPr>
        <p:spPr>
          <a:xfrm>
            <a:off x="4529138" y="28575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9957" name="Rectangle 18"/>
          <p:cNvSpPr/>
          <p:nvPr/>
        </p:nvSpPr>
        <p:spPr>
          <a:xfrm>
            <a:off x="568899" y="2852739"/>
            <a:ext cx="11211209" cy="244475"/>
          </a:xfrm>
          <a:prstGeom prst="rect">
            <a:avLst/>
          </a:prstGeom>
          <a:noFill/>
          <a:ln w="9525">
            <a:noFill/>
          </a:ln>
        </p:spPr>
        <p:txBody>
          <a:bodyPr wrap="square">
            <a:spAutoFit/>
          </a:bodyPr>
          <a:lstStyle/>
          <a:p>
            <a:r>
              <a:rPr lang="en-US" altLang="zh-CN" sz="1000"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endParaRPr>
          </a:p>
        </p:txBody>
      </p:sp>
      <p:sp>
        <p:nvSpPr>
          <p:cNvPr id="39958" name="Rectangle 21"/>
          <p:cNvSpPr/>
          <p:nvPr/>
        </p:nvSpPr>
        <p:spPr>
          <a:xfrm>
            <a:off x="457200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31127" name="Object 23"/>
          <p:cNvGraphicFramePr/>
          <p:nvPr>
            <p:extLst>
              <p:ext uri="{D42A27DB-BD31-4B8C-83A1-F6EECF244321}">
                <p14:modId xmlns:p14="http://schemas.microsoft.com/office/powerpoint/2010/main" val="506503708"/>
              </p:ext>
            </p:extLst>
          </p:nvPr>
        </p:nvGraphicFramePr>
        <p:xfrm>
          <a:off x="1129569" y="2438400"/>
          <a:ext cx="9996661" cy="2540000"/>
        </p:xfrm>
        <a:graphic>
          <a:graphicData uri="http://schemas.openxmlformats.org/presentationml/2006/ole">
            <mc:AlternateContent xmlns:mc="http://schemas.openxmlformats.org/markup-compatibility/2006">
              <mc:Choice xmlns:v="urn:schemas-microsoft-com:vml" Requires="v">
                <p:oleObj spid="_x0000_s42051" r:id="rId3" imgW="2895600" imgH="889000" progId="Equation.DSMT4">
                  <p:embed/>
                </p:oleObj>
              </mc:Choice>
              <mc:Fallback>
                <p:oleObj r:id="rId3" imgW="2895600" imgH="889000" progId="Equation.DSMT4">
                  <p:embed/>
                  <p:pic>
                    <p:nvPicPr>
                      <p:cNvPr id="0" name="图片 3135"/>
                      <p:cNvPicPr/>
                      <p:nvPr/>
                    </p:nvPicPr>
                    <p:blipFill>
                      <a:blip r:embed="rId4"/>
                      <a:stretch>
                        <a:fillRect/>
                      </a:stretch>
                    </p:blipFill>
                    <p:spPr>
                      <a:xfrm>
                        <a:off x="1129569" y="2438400"/>
                        <a:ext cx="9996661" cy="2540000"/>
                      </a:xfrm>
                      <a:prstGeom prst="rect">
                        <a:avLst/>
                      </a:prstGeom>
                      <a:noFill/>
                      <a:ln w="38100">
                        <a:noFill/>
                        <a:miter/>
                      </a:ln>
                    </p:spPr>
                  </p:pic>
                </p:oleObj>
              </mc:Fallback>
            </mc:AlternateContent>
          </a:graphicData>
        </a:graphic>
      </p:graphicFrame>
      <p:sp>
        <p:nvSpPr>
          <p:cNvPr id="39959" name="Rectangle 47"/>
          <p:cNvSpPr/>
          <p:nvPr/>
        </p:nvSpPr>
        <p:spPr>
          <a:xfrm>
            <a:off x="487680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31150" name="Object 46"/>
          <p:cNvGraphicFramePr/>
          <p:nvPr>
            <p:extLst>
              <p:ext uri="{D42A27DB-BD31-4B8C-83A1-F6EECF244321}">
                <p14:modId xmlns:p14="http://schemas.microsoft.com/office/powerpoint/2010/main" val="3127658566"/>
              </p:ext>
            </p:extLst>
          </p:nvPr>
        </p:nvGraphicFramePr>
        <p:xfrm>
          <a:off x="2246339" y="5181601"/>
          <a:ext cx="6726725" cy="449263"/>
        </p:xfrm>
        <a:graphic>
          <a:graphicData uri="http://schemas.openxmlformats.org/presentationml/2006/ole">
            <mc:AlternateContent xmlns:mc="http://schemas.openxmlformats.org/markup-compatibility/2006">
              <mc:Choice xmlns:v="urn:schemas-microsoft-com:vml" Requires="v">
                <p:oleObj spid="_x0000_s42052" r:id="rId5" imgW="2438400" imgH="203200" progId="Equation.DSMT4">
                  <p:embed/>
                </p:oleObj>
              </mc:Choice>
              <mc:Fallback>
                <p:oleObj r:id="rId5" imgW="2438400" imgH="203200" progId="Equation.DSMT4">
                  <p:embed/>
                  <p:pic>
                    <p:nvPicPr>
                      <p:cNvPr id="0" name="图片 3137"/>
                      <p:cNvPicPr/>
                      <p:nvPr/>
                    </p:nvPicPr>
                    <p:blipFill>
                      <a:blip r:embed="rId6"/>
                      <a:stretch>
                        <a:fillRect/>
                      </a:stretch>
                    </p:blipFill>
                    <p:spPr>
                      <a:xfrm>
                        <a:off x="2246339" y="5181601"/>
                        <a:ext cx="6726725" cy="449263"/>
                      </a:xfrm>
                      <a:prstGeom prst="rect">
                        <a:avLst/>
                      </a:prstGeom>
                      <a:noFill/>
                      <a:ln w="38100">
                        <a:noFill/>
                        <a:miter/>
                      </a:ln>
                    </p:spPr>
                  </p:pic>
                </p:oleObj>
              </mc:Fallback>
            </mc:AlternateContent>
          </a:graphicData>
        </a:graphic>
      </p:graphicFrame>
      <p:sp>
        <p:nvSpPr>
          <p:cNvPr id="431152" name="Text Box 48"/>
          <p:cNvSpPr txBox="1"/>
          <p:nvPr/>
        </p:nvSpPr>
        <p:spPr>
          <a:xfrm>
            <a:off x="1417217" y="5125812"/>
            <a:ext cx="1214547" cy="488950"/>
          </a:xfrm>
          <a:prstGeom prst="rect">
            <a:avLst/>
          </a:prstGeom>
          <a:noFill/>
          <a:ln w="9525">
            <a:noFill/>
          </a:ln>
        </p:spPr>
        <p:txBody>
          <a:bodyPr wrap="square">
            <a:spAutoFit/>
          </a:bodyPr>
          <a:lstStyle/>
          <a:p>
            <a:pPr>
              <a:spcBef>
                <a:spcPct val="50000"/>
              </a:spcBef>
            </a:pPr>
            <a:r>
              <a:rPr lang="zh-CN" altLang="en-US" sz="2600" b="1" dirty="0"/>
              <a:t>则：</a:t>
            </a:r>
          </a:p>
        </p:txBody>
      </p:sp>
      <p:sp>
        <p:nvSpPr>
          <p:cNvPr id="431153" name="Rectangle 49"/>
          <p:cNvSpPr/>
          <p:nvPr/>
        </p:nvSpPr>
        <p:spPr>
          <a:xfrm>
            <a:off x="1192545" y="1753022"/>
            <a:ext cx="2139084" cy="488950"/>
          </a:xfrm>
          <a:prstGeom prst="rect">
            <a:avLst/>
          </a:prstGeom>
          <a:noFill/>
          <a:ln w="9525">
            <a:noFill/>
          </a:ln>
        </p:spPr>
        <p:txBody>
          <a:bodyPr wrap="square">
            <a:spAutoFit/>
          </a:bodyPr>
          <a:lstStyle/>
          <a:p>
            <a:pPr>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当输入：</a:t>
            </a:r>
          </a:p>
        </p:txBody>
      </p:sp>
      <p:graphicFrame>
        <p:nvGraphicFramePr>
          <p:cNvPr id="431154" name="Object 50"/>
          <p:cNvGraphicFramePr/>
          <p:nvPr>
            <p:extLst>
              <p:ext uri="{D42A27DB-BD31-4B8C-83A1-F6EECF244321}">
                <p14:modId xmlns:p14="http://schemas.microsoft.com/office/powerpoint/2010/main" val="3380407387"/>
              </p:ext>
            </p:extLst>
          </p:nvPr>
        </p:nvGraphicFramePr>
        <p:xfrm>
          <a:off x="3036785" y="1828801"/>
          <a:ext cx="7287285" cy="461963"/>
        </p:xfrm>
        <a:graphic>
          <a:graphicData uri="http://schemas.openxmlformats.org/presentationml/2006/ole">
            <mc:AlternateContent xmlns:mc="http://schemas.openxmlformats.org/markup-compatibility/2006">
              <mc:Choice xmlns:v="urn:schemas-microsoft-com:vml" Requires="v">
                <p:oleObj spid="_x0000_s42053" r:id="rId7" imgW="3048000" imgH="203200" progId="Equation.DSMT4">
                  <p:embed/>
                </p:oleObj>
              </mc:Choice>
              <mc:Fallback>
                <p:oleObj r:id="rId7" imgW="3048000" imgH="203200" progId="Equation.DSMT4">
                  <p:embed/>
                  <p:pic>
                    <p:nvPicPr>
                      <p:cNvPr id="0" name="图片 3138"/>
                      <p:cNvPicPr/>
                      <p:nvPr/>
                    </p:nvPicPr>
                    <p:blipFill>
                      <a:blip r:embed="rId8"/>
                      <a:stretch>
                        <a:fillRect/>
                      </a:stretch>
                    </p:blipFill>
                    <p:spPr>
                      <a:xfrm>
                        <a:off x="3036785" y="1828801"/>
                        <a:ext cx="7287285" cy="461963"/>
                      </a:xfrm>
                      <a:prstGeom prst="rect">
                        <a:avLst/>
                      </a:prstGeom>
                      <a:noFill/>
                      <a:ln w="38100">
                        <a:noFill/>
                        <a:miter/>
                      </a:ln>
                    </p:spPr>
                  </p:pic>
                </p:oleObj>
              </mc:Fallback>
            </mc:AlternateContent>
          </a:graphicData>
        </a:graphic>
      </p:graphicFrame>
      <p:sp>
        <p:nvSpPr>
          <p:cNvPr id="26"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4.4.5 </a:t>
            </a:r>
            <a:r>
              <a:rPr lang="zh-CN" altLang="en-US" sz="3600" dirty="0">
                <a:solidFill>
                  <a:schemeClr val="bg1"/>
                </a:solidFill>
                <a:latin typeface="Times New Roman" panose="02020603050405020304" pitchFamily="18" charset="0"/>
                <a:ea typeface="黑体" panose="02010609060101010101" pitchFamily="2" charset="-122"/>
              </a:rPr>
              <a:t>模糊推理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53"/>
                                        </p:tgtEl>
                                        <p:attrNameLst>
                                          <p:attrName>style.visibility</p:attrName>
                                        </p:attrNameLst>
                                      </p:cBhvr>
                                      <p:to>
                                        <p:strVal val="visible"/>
                                      </p:to>
                                    </p:set>
                                    <p:anim calcmode="lin" valueType="num">
                                      <p:cBhvr additive="base">
                                        <p:cTn id="7" dur="500" fill="hold"/>
                                        <p:tgtEl>
                                          <p:spTgt spid="431153"/>
                                        </p:tgtEl>
                                        <p:attrNameLst>
                                          <p:attrName>ppt_x</p:attrName>
                                        </p:attrNameLst>
                                      </p:cBhvr>
                                      <p:tavLst>
                                        <p:tav tm="0">
                                          <p:val>
                                            <p:strVal val="0-#ppt_w/2"/>
                                          </p:val>
                                        </p:tav>
                                        <p:tav tm="100000">
                                          <p:val>
                                            <p:strVal val="#ppt_x"/>
                                          </p:val>
                                        </p:tav>
                                      </p:tavLst>
                                    </p:anim>
                                    <p:anim calcmode="lin" valueType="num">
                                      <p:cBhvr additive="base">
                                        <p:cTn id="8" dur="500" fill="hold"/>
                                        <p:tgtEl>
                                          <p:spTgt spid="4311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31154"/>
                                        </p:tgtEl>
                                        <p:attrNameLst>
                                          <p:attrName>style.visibility</p:attrName>
                                        </p:attrNameLst>
                                      </p:cBhvr>
                                      <p:to>
                                        <p:strVal val="visible"/>
                                      </p:to>
                                    </p:set>
                                    <p:anim calcmode="lin" valueType="num">
                                      <p:cBhvr additive="base">
                                        <p:cTn id="12" dur="500" fill="hold"/>
                                        <p:tgtEl>
                                          <p:spTgt spid="431154"/>
                                        </p:tgtEl>
                                        <p:attrNameLst>
                                          <p:attrName>ppt_x</p:attrName>
                                        </p:attrNameLst>
                                      </p:cBhvr>
                                      <p:tavLst>
                                        <p:tav tm="0">
                                          <p:val>
                                            <p:strVal val="1+#ppt_w/2"/>
                                          </p:val>
                                        </p:tav>
                                        <p:tav tm="100000">
                                          <p:val>
                                            <p:strVal val="#ppt_x"/>
                                          </p:val>
                                        </p:tav>
                                      </p:tavLst>
                                    </p:anim>
                                    <p:anim calcmode="lin" valueType="num">
                                      <p:cBhvr additive="base">
                                        <p:cTn id="13" dur="500" fill="hold"/>
                                        <p:tgtEl>
                                          <p:spTgt spid="43115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31127"/>
                                        </p:tgtEl>
                                        <p:attrNameLst>
                                          <p:attrName>style.visibility</p:attrName>
                                        </p:attrNameLst>
                                      </p:cBhvr>
                                      <p:to>
                                        <p:strVal val="visible"/>
                                      </p:to>
                                    </p:set>
                                    <p:anim calcmode="lin" valueType="num">
                                      <p:cBhvr additive="base">
                                        <p:cTn id="18" dur="500" fill="hold"/>
                                        <p:tgtEl>
                                          <p:spTgt spid="431127"/>
                                        </p:tgtEl>
                                        <p:attrNameLst>
                                          <p:attrName>ppt_x</p:attrName>
                                        </p:attrNameLst>
                                      </p:cBhvr>
                                      <p:tavLst>
                                        <p:tav tm="0">
                                          <p:val>
                                            <p:strVal val="0-#ppt_w/2"/>
                                          </p:val>
                                        </p:tav>
                                        <p:tav tm="100000">
                                          <p:val>
                                            <p:strVal val="#ppt_x"/>
                                          </p:val>
                                        </p:tav>
                                      </p:tavLst>
                                    </p:anim>
                                    <p:anim calcmode="lin" valueType="num">
                                      <p:cBhvr additive="base">
                                        <p:cTn id="19" dur="500" fill="hold"/>
                                        <p:tgtEl>
                                          <p:spTgt spid="43112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1152"/>
                                        </p:tgtEl>
                                        <p:attrNameLst>
                                          <p:attrName>style.visibility</p:attrName>
                                        </p:attrNameLst>
                                      </p:cBhvr>
                                      <p:to>
                                        <p:strVal val="visible"/>
                                      </p:to>
                                    </p:set>
                                    <p:anim calcmode="lin" valueType="num">
                                      <p:cBhvr additive="base">
                                        <p:cTn id="24" dur="500" fill="hold"/>
                                        <p:tgtEl>
                                          <p:spTgt spid="431152"/>
                                        </p:tgtEl>
                                        <p:attrNameLst>
                                          <p:attrName>ppt_x</p:attrName>
                                        </p:attrNameLst>
                                      </p:cBhvr>
                                      <p:tavLst>
                                        <p:tav tm="0">
                                          <p:val>
                                            <p:strVal val="0-#ppt_w/2"/>
                                          </p:val>
                                        </p:tav>
                                        <p:tav tm="100000">
                                          <p:val>
                                            <p:strVal val="#ppt_x"/>
                                          </p:val>
                                        </p:tav>
                                      </p:tavLst>
                                    </p:anim>
                                    <p:anim calcmode="lin" valueType="num">
                                      <p:cBhvr additive="base">
                                        <p:cTn id="25" dur="500" fill="hold"/>
                                        <p:tgtEl>
                                          <p:spTgt spid="43115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31150"/>
                                        </p:tgtEl>
                                        <p:attrNameLst>
                                          <p:attrName>style.visibility</p:attrName>
                                        </p:attrNameLst>
                                      </p:cBhvr>
                                      <p:to>
                                        <p:strVal val="visible"/>
                                      </p:to>
                                    </p:set>
                                    <p:anim calcmode="lin" valueType="num">
                                      <p:cBhvr additive="base">
                                        <p:cTn id="29" dur="500" fill="hold"/>
                                        <p:tgtEl>
                                          <p:spTgt spid="431150"/>
                                        </p:tgtEl>
                                        <p:attrNameLst>
                                          <p:attrName>ppt_x</p:attrName>
                                        </p:attrNameLst>
                                      </p:cBhvr>
                                      <p:tavLst>
                                        <p:tav tm="0">
                                          <p:val>
                                            <p:strVal val="1+#ppt_w/2"/>
                                          </p:val>
                                        </p:tav>
                                        <p:tav tm="100000">
                                          <p:val>
                                            <p:strVal val="#ppt_x"/>
                                          </p:val>
                                        </p:tav>
                                      </p:tavLst>
                                    </p:anim>
                                    <p:anim calcmode="lin" valueType="num">
                                      <p:cBhvr additive="base">
                                        <p:cTn id="30" dur="500" fill="hold"/>
                                        <p:tgtEl>
                                          <p:spTgt spid="431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52" grpId="0"/>
      <p:bldP spid="4311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p:cNvSpPr>
          <p:nvPr>
            <p:ph idx="1"/>
          </p:nvPr>
        </p:nvSpPr>
        <p:spPr>
          <a:xfrm>
            <a:off x="839416" y="1125539"/>
            <a:ext cx="10657184" cy="5146675"/>
          </a:xfrm>
          <a:ln/>
        </p:spPr>
        <p:txBody>
          <a:bodyPr vert="horz" wrap="square" lIns="91440" tIns="45720" rIns="91440" bIns="45720" anchor="t"/>
          <a:lstStyle/>
          <a:p>
            <a:pPr eaLnBrk="1" hangingPunct="1">
              <a:lnSpc>
                <a:spcPct val="125000"/>
              </a:lnSpc>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不确定性匹配算法及阈值的选择</a:t>
            </a:r>
          </a:p>
          <a:p>
            <a:pPr eaLnBrk="1" hangingPunct="1">
              <a:lnSpc>
                <a:spcPct val="125000"/>
              </a:lnSpc>
              <a:buFont typeface="Wingdings" panose="05000000000000000000" pitchFamily="2" charset="2"/>
              <a:buChar char="§"/>
            </a:pPr>
            <a:r>
              <a:rPr lang="zh-CN" altLang="en-US" sz="2600" b="1" dirty="0">
                <a:solidFill>
                  <a:schemeClr val="accent2"/>
                </a:solidFill>
                <a:latin typeface="Times New Roman" panose="02020603050405020304" pitchFamily="18" charset="0"/>
              </a:rPr>
              <a:t>不确定性匹配算法</a:t>
            </a:r>
            <a:r>
              <a:rPr lang="zh-CN" altLang="en-US" sz="2600" b="1" dirty="0">
                <a:latin typeface="Times New Roman" panose="02020603050405020304" pitchFamily="18" charset="0"/>
              </a:rPr>
              <a:t>：用来计算匹配双方相似程度的算法。</a:t>
            </a:r>
          </a:p>
          <a:p>
            <a:pPr eaLnBrk="1" hangingPunct="1">
              <a:lnSpc>
                <a:spcPct val="125000"/>
              </a:lnSpc>
              <a:buFont typeface="Wingdings" panose="05000000000000000000" pitchFamily="2" charset="2"/>
              <a:buChar char="§"/>
            </a:pPr>
            <a:r>
              <a:rPr lang="zh-CN" altLang="en-US" sz="2600" b="1" dirty="0">
                <a:solidFill>
                  <a:schemeClr val="accent2"/>
                </a:solidFill>
                <a:latin typeface="Times New Roman" panose="02020603050405020304" pitchFamily="18" charset="0"/>
              </a:rPr>
              <a:t>阈值</a:t>
            </a:r>
            <a:r>
              <a:rPr lang="zh-CN" altLang="en-US" sz="2600" b="1" dirty="0">
                <a:latin typeface="Times New Roman" panose="02020603050405020304" pitchFamily="18" charset="0"/>
              </a:rPr>
              <a:t>：用来指出相似的“限度”。</a:t>
            </a:r>
          </a:p>
          <a:p>
            <a:pPr eaLnBrk="1" hangingPunct="1">
              <a:lnSpc>
                <a:spcPct val="125000"/>
              </a:lnSpc>
              <a:spcBef>
                <a:spcPct val="80000"/>
              </a:spcBef>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组合证据不确定性的算法</a:t>
            </a:r>
            <a:r>
              <a:rPr lang="zh-CN" altLang="en-US" sz="2600" b="1" dirty="0">
                <a:latin typeface="Times New Roman" panose="02020603050405020304" pitchFamily="18" charset="0"/>
              </a:rPr>
              <a:t>：</a:t>
            </a:r>
          </a:p>
          <a:p>
            <a:pPr eaLnBrk="1" hangingPunct="1">
              <a:lnSpc>
                <a:spcPct val="125000"/>
              </a:lnSpc>
              <a:buFont typeface="Wingdings" panose="05000000000000000000" pitchFamily="2" charset="2"/>
              <a:buChar char="§"/>
            </a:pPr>
            <a:r>
              <a:rPr lang="zh-CN" altLang="en-US" sz="2600" b="1" dirty="0">
                <a:latin typeface="Times New Roman" panose="02020603050405020304" pitchFamily="18" charset="0"/>
              </a:rPr>
              <a:t>最大最小方法、</a:t>
            </a:r>
            <a:r>
              <a:rPr lang="en-US" altLang="zh-CN" sz="2600" b="1" dirty="0" err="1">
                <a:latin typeface="Times New Roman" panose="02020603050405020304" pitchFamily="18" charset="0"/>
              </a:rPr>
              <a:t>Hamacher</a:t>
            </a:r>
            <a:r>
              <a:rPr lang="zh-CN" altLang="en-US" sz="2600" b="1" dirty="0" smtClean="0">
                <a:latin typeface="Times New Roman" panose="02020603050405020304" pitchFamily="18" charset="0"/>
              </a:rPr>
              <a:t>方法（模糊性价中）、</a:t>
            </a:r>
            <a:r>
              <a:rPr lang="zh-CN" altLang="en-US" sz="2600" b="1" dirty="0">
                <a:latin typeface="Times New Roman" panose="02020603050405020304" pitchFamily="18" charset="0"/>
              </a:rPr>
              <a:t>概率方法、</a:t>
            </a:r>
          </a:p>
          <a:p>
            <a:pPr>
              <a:lnSpc>
                <a:spcPct val="125000"/>
              </a:lnSpc>
              <a:spcBef>
                <a:spcPct val="0"/>
              </a:spcBef>
              <a:buNone/>
            </a:pPr>
            <a:r>
              <a:rPr lang="zh-CN" altLang="en-US" sz="2600" b="1" dirty="0">
                <a:latin typeface="Times New Roman" panose="02020603050405020304" pitchFamily="18" charset="0"/>
              </a:rPr>
              <a:t>      有界方法、</a:t>
            </a:r>
            <a:r>
              <a:rPr lang="en-US" altLang="zh-CN" sz="2600" b="1" dirty="0">
                <a:latin typeface="Times New Roman" panose="02020603050405020304" pitchFamily="18" charset="0"/>
              </a:rPr>
              <a:t>Einstein</a:t>
            </a:r>
            <a:r>
              <a:rPr lang="zh-CN" altLang="en-US" sz="2600" b="1" dirty="0" smtClean="0">
                <a:latin typeface="Times New Roman" panose="02020603050405020304" pitchFamily="18" charset="0"/>
              </a:rPr>
              <a:t>方法（</a:t>
            </a:r>
            <a:r>
              <a:rPr lang="zh-CN" altLang="en-US" sz="2600" b="1" dirty="0">
                <a:latin typeface="Times New Roman" panose="02020603050405020304" pitchFamily="18" charset="0"/>
              </a:rPr>
              <a:t>量子力学中</a:t>
            </a:r>
            <a:r>
              <a:rPr lang="zh-CN" altLang="en-US" sz="2600" b="1" dirty="0" smtClean="0">
                <a:latin typeface="Times New Roman" panose="02020603050405020304" pitchFamily="18" charset="0"/>
              </a:rPr>
              <a:t>）等</a:t>
            </a:r>
            <a:r>
              <a:rPr lang="zh-CN" altLang="en-US" sz="2600" b="1" dirty="0">
                <a:latin typeface="Times New Roman" panose="02020603050405020304" pitchFamily="18" charset="0"/>
              </a:rPr>
              <a:t>。</a:t>
            </a:r>
          </a:p>
          <a:p>
            <a:pPr eaLnBrk="1" hangingPunct="1">
              <a:buNone/>
            </a:pPr>
            <a:endParaRPr lang="en-US" altLang="zh-CN" sz="2400" b="1" dirty="0">
              <a:latin typeface="Times New Roman" panose="02020603050405020304" pitchFamily="18" charset="0"/>
            </a:endParaRPr>
          </a:p>
        </p:txBody>
      </p:sp>
      <p:sp>
        <p:nvSpPr>
          <p:cNvPr id="552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a:t>
            </a:fld>
            <a:endParaRPr lang="ja-JP" altLang="en-US" dirty="0">
              <a:solidFill>
                <a:srgbClr val="A50021"/>
              </a:solidFill>
              <a:ea typeface="MS PGothic" panose="020B0600070205080204" pitchFamily="34" charset="-128"/>
            </a:endParaRPr>
          </a:p>
        </p:txBody>
      </p:sp>
      <p:sp>
        <p:nvSpPr>
          <p:cNvPr id="6" name="Rectangle 4"/>
          <p:cNvSpPr/>
          <p:nvPr/>
        </p:nvSpPr>
        <p:spPr>
          <a:xfrm>
            <a:off x="0" y="0"/>
            <a:ext cx="12192000" cy="576536"/>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4.1  </a:t>
            </a:r>
            <a:r>
              <a:rPr lang="zh-CN" altLang="en-US" sz="3600" dirty="0">
                <a:solidFill>
                  <a:schemeClr val="bg1"/>
                </a:solidFill>
                <a:latin typeface="Times New Roman" panose="02020603050405020304" pitchFamily="18" charset="0"/>
                <a:ea typeface="黑体" panose="02010609060101010101" pitchFamily="2" charset="-122"/>
              </a:rPr>
              <a:t>不确定性推理中的基本问题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dissolve">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dissolve">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dissolve">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dissolve">
                                      <p:cBhvr>
                                        <p:cTn id="22" dur="500"/>
                                        <p:tgtEl>
                                          <p:spTgt spid="76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dissolve">
                                      <p:cBhvr>
                                        <p:cTn id="27" dur="500"/>
                                        <p:tgtEl>
                                          <p:spTgt spid="76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dissolve">
                                      <p:cBhvr>
                                        <p:cTn id="32" dur="500"/>
                                        <p:tgtEl>
                                          <p:spTgt spid="76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p:cNvSpPr>
          <p:nvPr>
            <p:ph idx="1"/>
          </p:nvPr>
        </p:nvSpPr>
        <p:spPr>
          <a:xfrm>
            <a:off x="623392" y="908050"/>
            <a:ext cx="10945216" cy="1212851"/>
          </a:xfrm>
          <a:ln/>
        </p:spPr>
        <p:txBody>
          <a:bodyPr vert="horz" wrap="square" lIns="91440" tIns="45720" rIns="91440" bIns="45720" anchor="t"/>
          <a:lstStyle/>
          <a:p>
            <a:pPr marL="0" indent="0"/>
            <a:r>
              <a:rPr lang="en-US" altLang="zh-CN" dirty="0"/>
              <a:t>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模糊决策”</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模糊判决”、“解模糊”或“清晰化”）：由模糊推理得到的结论或者操作是一个模糊向量，转化为确定值的过程。</a:t>
            </a:r>
            <a:endParaRPr lang="zh-CN" altLang="en-US" b="1" dirty="0"/>
          </a:p>
        </p:txBody>
      </p:sp>
      <p:sp>
        <p:nvSpPr>
          <p:cNvPr id="4096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80</a:t>
            </a:fld>
            <a:endParaRPr lang="ja-JP" altLang="en-US" dirty="0">
              <a:solidFill>
                <a:srgbClr val="A50021"/>
              </a:solidFill>
              <a:ea typeface="MS PGothic" panose="020B0600070205080204" pitchFamily="34" charset="-128"/>
            </a:endParaRPr>
          </a:p>
        </p:txBody>
      </p:sp>
      <p:grpSp>
        <p:nvGrpSpPr>
          <p:cNvPr id="2" name="Group 20"/>
          <p:cNvGrpSpPr/>
          <p:nvPr/>
        </p:nvGrpSpPr>
        <p:grpSpPr>
          <a:xfrm>
            <a:off x="1828800" y="3429000"/>
            <a:ext cx="8458200" cy="1689100"/>
            <a:chOff x="192" y="2160"/>
            <a:chExt cx="5328" cy="1064"/>
          </a:xfrm>
        </p:grpSpPr>
        <p:sp>
          <p:nvSpPr>
            <p:cNvPr id="40978" name="Text Box 5"/>
            <p:cNvSpPr txBox="1"/>
            <p:nvPr/>
          </p:nvSpPr>
          <p:spPr>
            <a:xfrm>
              <a:off x="192" y="2160"/>
              <a:ext cx="5328" cy="106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例如，得到模糊向量：</a:t>
              </a:r>
            </a:p>
            <a:p>
              <a:pPr>
                <a:spcBef>
                  <a:spcPct val="50000"/>
                </a:spcBef>
                <a:buClr>
                  <a:schemeClr val="accent2"/>
                </a:buClr>
                <a:buFont typeface="Wingdings" panose="05000000000000000000" pitchFamily="2" charset="2"/>
                <a:buChar char="§"/>
              </a:pPr>
              <a:endParaRPr lang="zh-CN" altLang="en-US" sz="2600" dirty="0">
                <a:latin typeface="Times New Roman" panose="02020603050405020304" pitchFamily="18" charset="0"/>
              </a:endParaRPr>
            </a:p>
            <a:p>
              <a:pPr>
                <a:spcBef>
                  <a:spcPct val="50000"/>
                </a:spcBef>
                <a:buClr>
                  <a:schemeClr val="accent2"/>
                </a:buClr>
                <a:buFont typeface="Wingdings" panose="05000000000000000000" pitchFamily="2" charset="2"/>
                <a:buNone/>
              </a:pPr>
              <a:r>
                <a:rPr lang="zh-CN" altLang="en-US" sz="2600" dirty="0">
                  <a:latin typeface="Times New Roman" panose="02020603050405020304" pitchFamily="18" charset="0"/>
                </a:rPr>
                <a:t>取结论：  </a:t>
              </a:r>
              <a:r>
                <a:rPr lang="en-US" altLang="zh-CN" sz="2600" i="1" dirty="0">
                  <a:latin typeface="Times New Roman" panose="02020603050405020304" pitchFamily="18" charset="0"/>
                </a:rPr>
                <a:t>U</a:t>
              </a:r>
              <a:r>
                <a:rPr lang="zh-CN" altLang="en-US" sz="2600" dirty="0">
                  <a:latin typeface="Times New Roman" panose="02020603050405020304" pitchFamily="18" charset="0"/>
                </a:rPr>
                <a:t>＝</a:t>
              </a:r>
              <a:r>
                <a:rPr lang="en-US" altLang="zh-CN" sz="2600" dirty="0">
                  <a:latin typeface="Times New Roman" panose="02020603050405020304" pitchFamily="18" charset="0"/>
                </a:rPr>
                <a:t>5</a:t>
              </a:r>
              <a:r>
                <a:rPr lang="zh-CN" altLang="en-US" sz="2600" dirty="0">
                  <a:latin typeface="Times New Roman" panose="02020603050405020304" pitchFamily="18" charset="0"/>
                </a:rPr>
                <a:t>。</a:t>
              </a:r>
            </a:p>
          </p:txBody>
        </p:sp>
        <p:graphicFrame>
          <p:nvGraphicFramePr>
            <p:cNvPr id="40964" name="Object 6"/>
            <p:cNvGraphicFramePr/>
            <p:nvPr/>
          </p:nvGraphicFramePr>
          <p:xfrm>
            <a:off x="624" y="2592"/>
            <a:ext cx="4128" cy="240"/>
          </p:xfrm>
          <a:graphic>
            <a:graphicData uri="http://schemas.openxmlformats.org/presentationml/2006/ole">
              <mc:AlternateContent xmlns:mc="http://schemas.openxmlformats.org/markup-compatibility/2006">
                <mc:Choice xmlns:v="urn:schemas-microsoft-com:vml" Requires="v">
                  <p:oleObj spid="_x0000_s43075" r:id="rId3" imgW="3175000" imgH="177800" progId="Equation.DSMT4">
                    <p:embed/>
                  </p:oleObj>
                </mc:Choice>
                <mc:Fallback>
                  <p:oleObj r:id="rId3" imgW="3175000" imgH="177800" progId="Equation.DSMT4">
                    <p:embed/>
                    <p:pic>
                      <p:nvPicPr>
                        <p:cNvPr id="0" name="图片 3136"/>
                        <p:cNvPicPr/>
                        <p:nvPr/>
                      </p:nvPicPr>
                      <p:blipFill>
                        <a:blip r:embed="rId4"/>
                        <a:stretch>
                          <a:fillRect/>
                        </a:stretch>
                      </p:blipFill>
                      <p:spPr>
                        <a:xfrm>
                          <a:off x="624" y="2592"/>
                          <a:ext cx="4128" cy="240"/>
                        </a:xfrm>
                        <a:prstGeom prst="rect">
                          <a:avLst/>
                        </a:prstGeom>
                        <a:noFill/>
                        <a:ln w="38100">
                          <a:noFill/>
                          <a:miter/>
                        </a:ln>
                      </p:spPr>
                    </p:pic>
                  </p:oleObj>
                </mc:Fallback>
              </mc:AlternateContent>
            </a:graphicData>
          </a:graphic>
        </p:graphicFrame>
        <p:sp>
          <p:nvSpPr>
            <p:cNvPr id="40979" name="Oval 8"/>
            <p:cNvSpPr/>
            <p:nvPr/>
          </p:nvSpPr>
          <p:spPr>
            <a:xfrm>
              <a:off x="2958" y="2524"/>
              <a:ext cx="480" cy="327"/>
            </a:xfrm>
            <a:prstGeom prst="ellipse">
              <a:avLst/>
            </a:prstGeom>
            <a:noFill/>
            <a:ln w="12700"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grpSp>
      <p:sp>
        <p:nvSpPr>
          <p:cNvPr id="385028" name="Text Box 4"/>
          <p:cNvSpPr txBox="1"/>
          <p:nvPr/>
        </p:nvSpPr>
        <p:spPr>
          <a:xfrm>
            <a:off x="876300" y="2099470"/>
            <a:ext cx="5867400" cy="51911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 1. </a:t>
            </a:r>
            <a:r>
              <a:rPr lang="zh-CN" altLang="en-US" sz="2800" b="1" dirty="0">
                <a:latin typeface="宋体" panose="02010600030101010101" pitchFamily="2" charset="-122"/>
              </a:rPr>
              <a:t>最大隶属度法</a:t>
            </a:r>
            <a:r>
              <a:rPr lang="zh-CN" altLang="en-US" sz="2800" b="1" dirty="0"/>
              <a:t> </a:t>
            </a:r>
          </a:p>
        </p:txBody>
      </p:sp>
      <p:grpSp>
        <p:nvGrpSpPr>
          <p:cNvPr id="3" name="Group 22"/>
          <p:cNvGrpSpPr/>
          <p:nvPr/>
        </p:nvGrpSpPr>
        <p:grpSpPr>
          <a:xfrm>
            <a:off x="890296" y="3010693"/>
            <a:ext cx="9231560" cy="2284413"/>
            <a:chOff x="192" y="2112"/>
            <a:chExt cx="5328" cy="1439"/>
          </a:xfrm>
        </p:grpSpPr>
        <p:sp>
          <p:nvSpPr>
            <p:cNvPr id="40977" name="Text Box 9"/>
            <p:cNvSpPr txBox="1"/>
            <p:nvPr/>
          </p:nvSpPr>
          <p:spPr>
            <a:xfrm>
              <a:off x="192" y="2112"/>
              <a:ext cx="5328" cy="14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Times New Roman" panose="02020603050405020304" pitchFamily="18" charset="0"/>
                </a:rPr>
                <a:t>例如，得到模糊向量：</a:t>
              </a:r>
            </a:p>
            <a:p>
              <a:pPr>
                <a:spcBef>
                  <a:spcPct val="50000"/>
                </a:spcBef>
                <a:buClr>
                  <a:schemeClr val="accent2"/>
                </a:buClr>
                <a:buFont typeface="Wingdings" panose="05000000000000000000" pitchFamily="2" charset="2"/>
                <a:buChar char="§"/>
              </a:pPr>
              <a:endParaRPr lang="zh-CN" altLang="en-US" sz="2600" b="1" dirty="0">
                <a:latin typeface="Times New Roman" panose="02020603050405020304" pitchFamily="18" charset="0"/>
              </a:endParaRPr>
            </a:p>
            <a:p>
              <a:pPr>
                <a:spcBef>
                  <a:spcPct val="50000"/>
                </a:spcBef>
                <a:buClr>
                  <a:schemeClr val="accent2"/>
                </a:buClr>
                <a:buFont typeface="Wingdings" panose="05000000000000000000" pitchFamily="2" charset="2"/>
                <a:buNone/>
              </a:pPr>
              <a:r>
                <a:rPr lang="zh-CN" altLang="en-US" sz="2600" b="1" dirty="0">
                  <a:latin typeface="Times New Roman" panose="02020603050405020304" pitchFamily="18" charset="0"/>
                </a:rPr>
                <a:t>取结论：</a:t>
              </a:r>
            </a:p>
            <a:p>
              <a:pPr>
                <a:spcBef>
                  <a:spcPct val="50000"/>
                </a:spcBef>
                <a:buClr>
                  <a:schemeClr val="accent2"/>
                </a:buClr>
                <a:buFont typeface="Wingdings" panose="05000000000000000000" pitchFamily="2" charset="2"/>
                <a:buNone/>
              </a:pPr>
              <a:endParaRPr lang="en-US" altLang="zh-CN" sz="2600" dirty="0">
                <a:latin typeface="Times New Roman" panose="02020603050405020304" pitchFamily="18" charset="0"/>
              </a:endParaRPr>
            </a:p>
          </p:txBody>
        </p:sp>
        <p:graphicFrame>
          <p:nvGraphicFramePr>
            <p:cNvPr id="40962" name="Object 10"/>
            <p:cNvGraphicFramePr/>
            <p:nvPr/>
          </p:nvGraphicFramePr>
          <p:xfrm>
            <a:off x="792" y="2496"/>
            <a:ext cx="4512" cy="240"/>
          </p:xfrm>
          <a:graphic>
            <a:graphicData uri="http://schemas.openxmlformats.org/presentationml/2006/ole">
              <mc:AlternateContent xmlns:mc="http://schemas.openxmlformats.org/markup-compatibility/2006">
                <mc:Choice xmlns:v="urn:schemas-microsoft-com:vml" Requires="v">
                  <p:oleObj spid="_x0000_s43076" r:id="rId5" imgW="3924300" imgH="177800" progId="Equation.DSMT4">
                    <p:embed/>
                  </p:oleObj>
                </mc:Choice>
                <mc:Fallback>
                  <p:oleObj r:id="rId5" imgW="3924300" imgH="177800" progId="Equation.DSMT4">
                    <p:embed/>
                    <p:pic>
                      <p:nvPicPr>
                        <p:cNvPr id="0" name="图片 3139"/>
                        <p:cNvPicPr/>
                        <p:nvPr/>
                      </p:nvPicPr>
                      <p:blipFill>
                        <a:blip r:embed="rId6"/>
                        <a:stretch>
                          <a:fillRect/>
                        </a:stretch>
                      </p:blipFill>
                      <p:spPr>
                        <a:xfrm>
                          <a:off x="792" y="2496"/>
                          <a:ext cx="4512" cy="240"/>
                        </a:xfrm>
                        <a:prstGeom prst="rect">
                          <a:avLst/>
                        </a:prstGeom>
                        <a:noFill/>
                        <a:ln w="38100">
                          <a:noFill/>
                          <a:miter/>
                        </a:ln>
                      </p:spPr>
                    </p:pic>
                  </p:oleObj>
                </mc:Fallback>
              </mc:AlternateContent>
            </a:graphicData>
          </a:graphic>
        </p:graphicFrame>
        <p:graphicFrame>
          <p:nvGraphicFramePr>
            <p:cNvPr id="40963" name="Object 17"/>
            <p:cNvGraphicFramePr/>
            <p:nvPr/>
          </p:nvGraphicFramePr>
          <p:xfrm>
            <a:off x="1080" y="2928"/>
            <a:ext cx="1392" cy="528"/>
          </p:xfrm>
          <a:graphic>
            <a:graphicData uri="http://schemas.openxmlformats.org/presentationml/2006/ole">
              <mc:AlternateContent xmlns:mc="http://schemas.openxmlformats.org/markup-compatibility/2006">
                <mc:Choice xmlns:v="urn:schemas-microsoft-com:vml" Requires="v">
                  <p:oleObj spid="_x0000_s43077" r:id="rId7" imgW="1256665" imgH="393700" progId="Equation.DSMT4">
                    <p:embed/>
                  </p:oleObj>
                </mc:Choice>
                <mc:Fallback>
                  <p:oleObj r:id="rId7" imgW="1256665" imgH="393700" progId="Equation.DSMT4">
                    <p:embed/>
                    <p:pic>
                      <p:nvPicPr>
                        <p:cNvPr id="0" name="图片 3140"/>
                        <p:cNvPicPr/>
                        <p:nvPr/>
                      </p:nvPicPr>
                      <p:blipFill>
                        <a:blip r:embed="rId8"/>
                        <a:stretch>
                          <a:fillRect/>
                        </a:stretch>
                      </p:blipFill>
                      <p:spPr>
                        <a:xfrm>
                          <a:off x="1080" y="2928"/>
                          <a:ext cx="1392" cy="528"/>
                        </a:xfrm>
                        <a:prstGeom prst="rect">
                          <a:avLst/>
                        </a:prstGeom>
                        <a:noFill/>
                        <a:ln w="38100">
                          <a:noFill/>
                          <a:miter/>
                        </a:ln>
                      </p:spPr>
                    </p:pic>
                  </p:oleObj>
                </mc:Fallback>
              </mc:AlternateContent>
            </a:graphicData>
          </a:graphic>
        </p:graphicFrame>
      </p:grpSp>
      <p:sp>
        <p:nvSpPr>
          <p:cNvPr id="40971" name="Oval 12"/>
          <p:cNvSpPr/>
          <p:nvPr/>
        </p:nvSpPr>
        <p:spPr>
          <a:xfrm>
            <a:off x="5181600" y="4464724"/>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0972" name="Rectangle 18"/>
          <p:cNvSpPr/>
          <p:nvPr/>
        </p:nvSpPr>
        <p:spPr>
          <a:xfrm>
            <a:off x="5467350" y="32337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4" name="Group 23"/>
          <p:cNvGrpSpPr/>
          <p:nvPr/>
        </p:nvGrpSpPr>
        <p:grpSpPr>
          <a:xfrm>
            <a:off x="3086100" y="3568542"/>
            <a:ext cx="3009900" cy="565150"/>
            <a:chOff x="1152" y="2428"/>
            <a:chExt cx="1896" cy="356"/>
          </a:xfrm>
        </p:grpSpPr>
        <p:sp>
          <p:nvSpPr>
            <p:cNvPr id="40974" name="Oval 13"/>
            <p:cNvSpPr/>
            <p:nvPr/>
          </p:nvSpPr>
          <p:spPr>
            <a:xfrm>
              <a:off x="1152" y="2428"/>
              <a:ext cx="576" cy="327"/>
            </a:xfrm>
            <a:prstGeom prst="ellipse">
              <a:avLst/>
            </a:prstGeom>
            <a:noFill/>
            <a:ln w="9525"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40975" name="Oval 14"/>
            <p:cNvSpPr/>
            <p:nvPr/>
          </p:nvSpPr>
          <p:spPr>
            <a:xfrm>
              <a:off x="1824" y="2448"/>
              <a:ext cx="600" cy="336"/>
            </a:xfrm>
            <a:prstGeom prst="ellipse">
              <a:avLst/>
            </a:prstGeom>
            <a:noFill/>
            <a:ln w="9525"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40976" name="Oval 16"/>
            <p:cNvSpPr/>
            <p:nvPr/>
          </p:nvSpPr>
          <p:spPr>
            <a:xfrm>
              <a:off x="2496" y="2448"/>
              <a:ext cx="552" cy="336"/>
            </a:xfrm>
            <a:prstGeom prst="ellipse">
              <a:avLst/>
            </a:prstGeom>
            <a:noFill/>
            <a:ln w="9525"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grpSp>
      <p:sp>
        <p:nvSpPr>
          <p:cNvPr id="20"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4.4.6  </a:t>
            </a:r>
            <a:r>
              <a:rPr lang="zh-CN" altLang="en-US" sz="3600" dirty="0">
                <a:solidFill>
                  <a:schemeClr val="bg1"/>
                </a:solidFill>
                <a:latin typeface="Times New Roman" panose="02020603050405020304" pitchFamily="18" charset="0"/>
                <a:ea typeface="黑体" panose="02010609060101010101" pitchFamily="2" charset="-122"/>
              </a:rPr>
              <a:t>模糊决策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ox(i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85028"/>
                                        </p:tgtEl>
                                        <p:attrNameLst>
                                          <p:attrName>style.visibility</p:attrName>
                                        </p:attrNameLst>
                                      </p:cBhvr>
                                      <p:to>
                                        <p:strVal val="visible"/>
                                      </p:to>
                                    </p:set>
                                    <p:anim calcmode="lin" valueType="num">
                                      <p:cBhvr additive="base">
                                        <p:cTn id="12" dur="500" fill="hold"/>
                                        <p:tgtEl>
                                          <p:spTgt spid="385028"/>
                                        </p:tgtEl>
                                        <p:attrNameLst>
                                          <p:attrName>ppt_x</p:attrName>
                                        </p:attrNameLst>
                                      </p:cBhvr>
                                      <p:tavLst>
                                        <p:tav tm="0">
                                          <p:val>
                                            <p:strVal val="0-#ppt_w/2"/>
                                          </p:val>
                                        </p:tav>
                                        <p:tav tm="100000">
                                          <p:val>
                                            <p:strVal val="#ppt_x"/>
                                          </p:val>
                                        </p:tav>
                                      </p:tavLst>
                                    </p:anim>
                                    <p:anim calcmode="lin" valueType="num">
                                      <p:cBhvr additive="base">
                                        <p:cTn id="13" dur="500" fill="hold"/>
                                        <p:tgtEl>
                                          <p:spTgt spid="3850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1" presetClass="entr" presetSubtype="0" fill="hold" nodeType="afterEffect">
                                  <p:stCondLst>
                                    <p:cond delay="0"/>
                                  </p:stCondLst>
                                  <p:childTnLst>
                                    <p:set>
                                      <p:cBhvr>
                                        <p:cTn id="27" dur="1000">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Grp="1"/>
          </p:cNvSpPr>
          <p:nvPr>
            <p:ph idx="1"/>
          </p:nvPr>
        </p:nvSpPr>
        <p:spPr>
          <a:xfrm>
            <a:off x="839416" y="908050"/>
            <a:ext cx="10369152" cy="5329262"/>
          </a:xfrm>
          <a:ln/>
        </p:spPr>
        <p:txBody>
          <a:bodyPr vert="horz" wrap="square" lIns="91440" tIns="45720" rIns="91440" bIns="45720" anchor="t"/>
          <a:lstStyle/>
          <a:p>
            <a:pPr eaLnBrk="1" hangingPunct="1">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加权平均判决法</a:t>
            </a:r>
          </a:p>
        </p:txBody>
      </p:sp>
      <p:sp>
        <p:nvSpPr>
          <p:cNvPr id="4198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81</a:t>
            </a:fld>
            <a:endParaRPr lang="ja-JP" altLang="en-US" dirty="0">
              <a:solidFill>
                <a:srgbClr val="A50021"/>
              </a:solidFill>
              <a:ea typeface="MS PGothic" panose="020B0600070205080204" pitchFamily="34" charset="-128"/>
            </a:endParaRPr>
          </a:p>
        </p:txBody>
      </p:sp>
      <p:sp>
        <p:nvSpPr>
          <p:cNvPr id="41992" name="Rectangle 9"/>
          <p:cNvSpPr/>
          <p:nvPr/>
        </p:nvSpPr>
        <p:spPr>
          <a:xfrm>
            <a:off x="5619750" y="29956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1986" name="Object 8"/>
          <p:cNvGraphicFramePr/>
          <p:nvPr/>
        </p:nvGraphicFramePr>
        <p:xfrm>
          <a:off x="4495800" y="1600200"/>
          <a:ext cx="2438400" cy="1981200"/>
        </p:xfrm>
        <a:graphic>
          <a:graphicData uri="http://schemas.openxmlformats.org/presentationml/2006/ole">
            <mc:AlternateContent xmlns:mc="http://schemas.openxmlformats.org/markup-compatibility/2006">
              <mc:Choice xmlns:v="urn:schemas-microsoft-com:vml" Requires="v">
                <p:oleObj spid="_x0000_s44099" r:id="rId3" imgW="951865" imgH="862965" progId="Equation.3">
                  <p:embed/>
                </p:oleObj>
              </mc:Choice>
              <mc:Fallback>
                <p:oleObj r:id="rId3" imgW="951865" imgH="862965" progId="Equation.3">
                  <p:embed/>
                  <p:pic>
                    <p:nvPicPr>
                      <p:cNvPr id="0" name="图片 3141"/>
                      <p:cNvPicPr/>
                      <p:nvPr/>
                    </p:nvPicPr>
                    <p:blipFill>
                      <a:blip r:embed="rId4"/>
                      <a:stretch>
                        <a:fillRect/>
                      </a:stretch>
                    </p:blipFill>
                    <p:spPr>
                      <a:xfrm>
                        <a:off x="4495800" y="1600200"/>
                        <a:ext cx="2438400" cy="1981200"/>
                      </a:xfrm>
                      <a:prstGeom prst="rect">
                        <a:avLst/>
                      </a:prstGeom>
                      <a:noFill/>
                      <a:ln w="38100">
                        <a:noFill/>
                        <a:miter/>
                      </a:ln>
                    </p:spPr>
                  </p:pic>
                </p:oleObj>
              </mc:Fallback>
            </mc:AlternateContent>
          </a:graphicData>
        </a:graphic>
      </p:graphicFrame>
      <p:sp>
        <p:nvSpPr>
          <p:cNvPr id="41993" name="Rectangle 12"/>
          <p:cNvSpPr/>
          <p:nvPr/>
        </p:nvSpPr>
        <p:spPr>
          <a:xfrm>
            <a:off x="4767263" y="33480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1994" name="Rectangle 14"/>
          <p:cNvSpPr/>
          <p:nvPr/>
        </p:nvSpPr>
        <p:spPr>
          <a:xfrm>
            <a:off x="4557713" y="32337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1995" name="Text Box 10"/>
          <p:cNvSpPr txBox="1"/>
          <p:nvPr/>
        </p:nvSpPr>
        <p:spPr>
          <a:xfrm>
            <a:off x="1828800" y="3943350"/>
            <a:ext cx="8610600" cy="1847850"/>
          </a:xfrm>
          <a:prstGeom prst="rect">
            <a:avLst/>
          </a:prstGeom>
          <a:solidFill>
            <a:srgbClr val="FFFFFF"/>
          </a:solidFill>
          <a:ln w="9525" cap="flat" cmpd="sng">
            <a:solidFill>
              <a:srgbClr val="333333"/>
            </a:solidFill>
            <a:prstDash val="solid"/>
            <a:miter/>
            <a:headEnd type="none" w="med" len="med"/>
            <a:tailEnd type="none" w="med" len="med"/>
          </a:ln>
        </p:spPr>
        <p:txBody>
          <a:bodyPr>
            <a:spAutoFit/>
          </a:bodyPr>
          <a:lstStyle/>
          <a:p>
            <a:pPr algn="just" fontAlgn="b">
              <a:lnSpc>
                <a:spcPct val="120000"/>
              </a:lnSpc>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例如</a:t>
            </a:r>
            <a:endParaRPr lang="zh-CN" altLang="en-US" sz="2600" b="1" dirty="0">
              <a:latin typeface="Times New Roman" panose="02020603050405020304" pitchFamily="18" charset="0"/>
              <a:cs typeface="Times New Roman" panose="02020603050405020304" pitchFamily="18" charset="0"/>
            </a:endParaRPr>
          </a:p>
          <a:p>
            <a:pPr algn="just" fontAlgn="b">
              <a:lnSpc>
                <a:spcPct val="120000"/>
              </a:lnSpc>
              <a:spcBef>
                <a:spcPct val="50000"/>
              </a:spcBef>
            </a:pPr>
            <a:r>
              <a:rPr lang="zh-CN" altLang="en-US" sz="2600" b="1" dirty="0">
                <a:latin typeface="宋体" panose="02010600030101010101" pitchFamily="2" charset="-122"/>
              </a:rPr>
              <a:t>则</a:t>
            </a:r>
            <a:endParaRPr lang="zh-CN" altLang="en-US" sz="2600" b="1" dirty="0">
              <a:latin typeface="Times New Roman" panose="02020603050405020304" pitchFamily="18" charset="0"/>
              <a:cs typeface="Times New Roman" panose="02020603050405020304" pitchFamily="18" charset="0"/>
            </a:endParaRPr>
          </a:p>
          <a:p>
            <a:pPr>
              <a:spcBef>
                <a:spcPct val="50000"/>
              </a:spcBef>
            </a:pPr>
            <a:endParaRPr lang="en-US" altLang="zh-CN" sz="2600" dirty="0"/>
          </a:p>
        </p:txBody>
      </p:sp>
      <p:grpSp>
        <p:nvGrpSpPr>
          <p:cNvPr id="41996" name="Group 17"/>
          <p:cNvGrpSpPr/>
          <p:nvPr/>
        </p:nvGrpSpPr>
        <p:grpSpPr>
          <a:xfrm>
            <a:off x="2362201" y="4081463"/>
            <a:ext cx="7927975" cy="1554162"/>
            <a:chOff x="528" y="2571"/>
            <a:chExt cx="4994" cy="979"/>
          </a:xfrm>
        </p:grpSpPr>
        <p:sp>
          <p:nvSpPr>
            <p:cNvPr id="41997" name="Rectangle 6"/>
            <p:cNvSpPr/>
            <p:nvPr/>
          </p:nvSpPr>
          <p:spPr>
            <a:xfrm>
              <a:off x="1702" y="2848"/>
              <a:ext cx="160" cy="164"/>
            </a:xfrm>
            <a:prstGeom prst="rect">
              <a:avLst/>
            </a:prstGeom>
            <a:noFill/>
            <a:ln w="9525">
              <a:noFill/>
            </a:ln>
          </p:spPr>
          <p:txBody>
            <a:bodyPr wrap="none" anchor="ctr">
              <a:spAutoFit/>
            </a:bodyPr>
            <a:lstStyle/>
            <a:p>
              <a:r>
                <a:rPr lang="en-US" altLang="zh-CN" sz="1000" dirty="0">
                  <a:latin typeface="Times New Roman" panose="02020603050405020304" pitchFamily="18" charset="0"/>
                  <a:cs typeface="Times New Roman" panose="02020603050405020304" pitchFamily="18" charset="0"/>
                </a:rPr>
                <a:t> </a:t>
              </a:r>
              <a:r>
                <a:rPr lang="en-US" altLang="zh-CN" sz="1100" dirty="0"/>
                <a:t> </a:t>
              </a:r>
              <a:endParaRPr lang="en-US" altLang="zh-CN" dirty="0">
                <a:latin typeface="Arial" panose="020B0604020202020204" pitchFamily="34" charset="0"/>
              </a:endParaRPr>
            </a:p>
          </p:txBody>
        </p:sp>
        <p:graphicFrame>
          <p:nvGraphicFramePr>
            <p:cNvPr id="41987" name="Object 11"/>
            <p:cNvGraphicFramePr/>
            <p:nvPr/>
          </p:nvGraphicFramePr>
          <p:xfrm>
            <a:off x="1077" y="2571"/>
            <a:ext cx="4326" cy="259"/>
          </p:xfrm>
          <a:graphic>
            <a:graphicData uri="http://schemas.openxmlformats.org/presentationml/2006/ole">
              <mc:AlternateContent xmlns:mc="http://schemas.openxmlformats.org/markup-compatibility/2006">
                <mc:Choice xmlns:v="urn:schemas-microsoft-com:vml" Requires="v">
                  <p:oleObj spid="_x0000_s44100" r:id="rId5" imgW="2624455" imgH="177800" progId="Equation.3">
                    <p:embed/>
                  </p:oleObj>
                </mc:Choice>
                <mc:Fallback>
                  <p:oleObj r:id="rId5" imgW="2624455" imgH="177800" progId="Equation.3">
                    <p:embed/>
                    <p:pic>
                      <p:nvPicPr>
                        <p:cNvPr id="0" name="图片 3142"/>
                        <p:cNvPicPr/>
                        <p:nvPr/>
                      </p:nvPicPr>
                      <p:blipFill>
                        <a:blip r:embed="rId6"/>
                        <a:stretch>
                          <a:fillRect/>
                        </a:stretch>
                      </p:blipFill>
                      <p:spPr>
                        <a:xfrm>
                          <a:off x="1077" y="2571"/>
                          <a:ext cx="4326" cy="259"/>
                        </a:xfrm>
                        <a:prstGeom prst="rect">
                          <a:avLst/>
                        </a:prstGeom>
                        <a:noFill/>
                        <a:ln w="38100">
                          <a:noFill/>
                          <a:miter/>
                        </a:ln>
                      </p:spPr>
                    </p:pic>
                  </p:oleObj>
                </mc:Fallback>
              </mc:AlternateContent>
            </a:graphicData>
          </a:graphic>
        </p:graphicFrame>
        <p:graphicFrame>
          <p:nvGraphicFramePr>
            <p:cNvPr id="41988" name="Object 16"/>
            <p:cNvGraphicFramePr/>
            <p:nvPr/>
          </p:nvGraphicFramePr>
          <p:xfrm>
            <a:off x="528" y="2976"/>
            <a:ext cx="4994" cy="574"/>
          </p:xfrm>
          <a:graphic>
            <a:graphicData uri="http://schemas.openxmlformats.org/presentationml/2006/ole">
              <mc:AlternateContent xmlns:mc="http://schemas.openxmlformats.org/markup-compatibility/2006">
                <mc:Choice xmlns:v="urn:schemas-microsoft-com:vml" Requires="v">
                  <p:oleObj spid="_x0000_s44101" r:id="rId7" imgW="3034030" imgH="393700" progId="Equation.3">
                    <p:embed/>
                  </p:oleObj>
                </mc:Choice>
                <mc:Fallback>
                  <p:oleObj r:id="rId7" imgW="3034030" imgH="393700" progId="Equation.3">
                    <p:embed/>
                    <p:pic>
                      <p:nvPicPr>
                        <p:cNvPr id="0" name="图片 3143"/>
                        <p:cNvPicPr/>
                        <p:nvPr/>
                      </p:nvPicPr>
                      <p:blipFill>
                        <a:blip r:embed="rId8"/>
                        <a:stretch>
                          <a:fillRect/>
                        </a:stretch>
                      </p:blipFill>
                      <p:spPr>
                        <a:xfrm>
                          <a:off x="528" y="2976"/>
                          <a:ext cx="4994" cy="574"/>
                        </a:xfrm>
                        <a:prstGeom prst="rect">
                          <a:avLst/>
                        </a:prstGeom>
                        <a:noFill/>
                        <a:ln w="38100">
                          <a:noFill/>
                          <a:miter/>
                        </a:ln>
                      </p:spPr>
                    </p:pic>
                  </p:oleObj>
                </mc:Fallback>
              </mc:AlternateContent>
            </a:graphicData>
          </a:graphic>
        </p:graphicFrame>
      </p:grpSp>
      <p:sp>
        <p:nvSpPr>
          <p:cNvPr id="14"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4.4.6  </a:t>
            </a:r>
            <a:r>
              <a:rPr lang="zh-CN" altLang="en-US" sz="3600" dirty="0">
                <a:solidFill>
                  <a:schemeClr val="bg1"/>
                </a:solidFill>
                <a:latin typeface="Times New Roman" panose="02020603050405020304" pitchFamily="18" charset="0"/>
                <a:ea typeface="黑体" panose="02010609060101010101" pitchFamily="2" charset="-122"/>
              </a:rPr>
              <a:t>模糊决策</a:t>
            </a: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16"/>
          <p:cNvSpPr>
            <a:spLocks noGrp="1"/>
          </p:cNvSpPr>
          <p:nvPr>
            <p:ph idx="1"/>
          </p:nvPr>
        </p:nvSpPr>
        <p:spPr>
          <a:xfrm>
            <a:off x="623392" y="1076474"/>
            <a:ext cx="10515600" cy="4351338"/>
          </a:xfrm>
          <a:ln/>
        </p:spPr>
        <p:txBody>
          <a:bodyPr vert="horz" wrap="square" lIns="91440" tIns="45720" rIns="91440" bIns="45720" anchor="t"/>
          <a:lstStyle/>
          <a:p>
            <a:pPr eaLnBrk="1" hangingPunct="1">
              <a:buNone/>
            </a:pPr>
            <a:r>
              <a:rPr lang="en-US" altLang="zh-CN" sz="2800" b="1" dirty="0">
                <a:latin typeface="Times New Roman" panose="02020603050405020304" pitchFamily="18" charset="0"/>
              </a:rPr>
              <a:t> 3. </a:t>
            </a:r>
            <a:r>
              <a:rPr lang="zh-CN" altLang="en-US" sz="2800" b="1" dirty="0">
                <a:latin typeface="Times New Roman" panose="02020603050405020304" pitchFamily="18" charset="0"/>
              </a:rPr>
              <a:t>中位数法</a:t>
            </a:r>
            <a:r>
              <a:rPr lang="zh-CN" altLang="en-US" sz="2800" dirty="0">
                <a:latin typeface="Times New Roman" panose="02020603050405020304" pitchFamily="18" charset="0"/>
              </a:rPr>
              <a:t> </a:t>
            </a:r>
          </a:p>
        </p:txBody>
      </p:sp>
      <p:sp>
        <p:nvSpPr>
          <p:cNvPr id="4301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82</a:t>
            </a:fld>
            <a:endParaRPr lang="ja-JP" altLang="en-US" dirty="0">
              <a:solidFill>
                <a:srgbClr val="A50021"/>
              </a:solidFill>
              <a:ea typeface="MS PGothic" panose="020B0600070205080204" pitchFamily="34" charset="-128"/>
            </a:endParaRPr>
          </a:p>
        </p:txBody>
      </p:sp>
      <p:sp>
        <p:nvSpPr>
          <p:cNvPr id="43016" name="Rectangle 7"/>
          <p:cNvSpPr/>
          <p:nvPr/>
        </p:nvSpPr>
        <p:spPr>
          <a:xfrm>
            <a:off x="1524000" y="30490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3017" name="Rectangle 14"/>
          <p:cNvSpPr/>
          <p:nvPr/>
        </p:nvSpPr>
        <p:spPr>
          <a:xfrm>
            <a:off x="5429250" y="31861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3018" name="Text Box 19"/>
          <p:cNvSpPr txBox="1"/>
          <p:nvPr/>
        </p:nvSpPr>
        <p:spPr>
          <a:xfrm>
            <a:off x="1905000" y="1676400"/>
            <a:ext cx="8458200" cy="37353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800" b="1" dirty="0">
                <a:latin typeface="宋体" panose="02010600030101010101" pitchFamily="2" charset="-122"/>
              </a:rPr>
              <a:t>例如</a:t>
            </a:r>
          </a:p>
          <a:p>
            <a:pPr>
              <a:spcBef>
                <a:spcPct val="50000"/>
              </a:spcBef>
              <a:buClr>
                <a:schemeClr val="accent2"/>
              </a:buClr>
              <a:buFont typeface="Wingdings" panose="05000000000000000000" pitchFamily="2" charset="2"/>
              <a:buChar char="§"/>
            </a:pPr>
            <a:endParaRPr lang="zh-CN" altLang="en-US" sz="2800" b="1" dirty="0">
              <a:latin typeface="宋体" panose="02010600030101010101" pitchFamily="2" charset="-122"/>
            </a:endParaRPr>
          </a:p>
          <a:p>
            <a:pPr>
              <a:spcBef>
                <a:spcPct val="50000"/>
              </a:spcBef>
              <a:buClr>
                <a:schemeClr val="accent2"/>
              </a:buClr>
              <a:buFont typeface="Wingdings" panose="05000000000000000000" pitchFamily="2" charset="2"/>
              <a:buChar char="§"/>
            </a:pPr>
            <a:endParaRPr lang="zh-CN" altLang="en-US" sz="2800" b="1" dirty="0">
              <a:latin typeface="宋体" panose="02010600030101010101" pitchFamily="2" charset="-122"/>
            </a:endParaRPr>
          </a:p>
          <a:p>
            <a:pPr>
              <a:spcBef>
                <a:spcPct val="50000"/>
              </a:spcBef>
              <a:buClr>
                <a:schemeClr val="accent2"/>
              </a:buClr>
              <a:buFont typeface="Wingdings" panose="05000000000000000000" pitchFamily="2" charset="2"/>
              <a:buChar char="§"/>
            </a:pPr>
            <a:endParaRPr lang="zh-CN" altLang="en-US" sz="2800" dirty="0">
              <a:latin typeface="宋体" panose="02010600030101010101" pitchFamily="2" charset="-122"/>
            </a:endParaRPr>
          </a:p>
          <a:p>
            <a:pPr>
              <a:spcBef>
                <a:spcPct val="50000"/>
              </a:spcBef>
              <a:buClr>
                <a:schemeClr val="accent2"/>
              </a:buClr>
              <a:buFont typeface="Wingdings" panose="05000000000000000000" pitchFamily="2" charset="2"/>
              <a:buChar char="§"/>
            </a:pPr>
            <a:endParaRPr lang="zh-CN" altLang="en-US" sz="2800" dirty="0">
              <a:latin typeface="宋体" panose="02010600030101010101" pitchFamily="2" charset="-122"/>
            </a:endParaRPr>
          </a:p>
          <a:p>
            <a:pPr>
              <a:spcBef>
                <a:spcPct val="50000"/>
              </a:spcBef>
              <a:buClr>
                <a:schemeClr val="accent2"/>
              </a:buClr>
              <a:buFont typeface="Wingdings" panose="05000000000000000000" pitchFamily="2" charset="2"/>
              <a:buChar char="§"/>
            </a:pPr>
            <a:endParaRPr lang="en-US" altLang="zh-CN" sz="2800" dirty="0"/>
          </a:p>
        </p:txBody>
      </p:sp>
      <p:sp>
        <p:nvSpPr>
          <p:cNvPr id="43019" name="Rectangle 21"/>
          <p:cNvSpPr/>
          <p:nvPr/>
        </p:nvSpPr>
        <p:spPr>
          <a:xfrm>
            <a:off x="4095750"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3010" name="Object 20"/>
          <p:cNvGraphicFramePr/>
          <p:nvPr/>
        </p:nvGraphicFramePr>
        <p:xfrm>
          <a:off x="1981201" y="2444750"/>
          <a:ext cx="8335963" cy="984250"/>
        </p:xfrm>
        <a:graphic>
          <a:graphicData uri="http://schemas.openxmlformats.org/presentationml/2006/ole">
            <mc:AlternateContent xmlns:mc="http://schemas.openxmlformats.org/markup-compatibility/2006">
              <mc:Choice xmlns:v="urn:schemas-microsoft-com:vml" Requires="v">
                <p:oleObj spid="_x0000_s45123" r:id="rId3" imgW="4557395" imgH="495300" progId="Equation.DSMT4">
                  <p:embed/>
                </p:oleObj>
              </mc:Choice>
              <mc:Fallback>
                <p:oleObj r:id="rId3" imgW="4557395" imgH="495300" progId="Equation.DSMT4">
                  <p:embed/>
                  <p:pic>
                    <p:nvPicPr>
                      <p:cNvPr id="0" name="图片 3199"/>
                      <p:cNvPicPr/>
                      <p:nvPr/>
                    </p:nvPicPr>
                    <p:blipFill>
                      <a:blip r:embed="rId4"/>
                      <a:stretch>
                        <a:fillRect/>
                      </a:stretch>
                    </p:blipFill>
                    <p:spPr>
                      <a:xfrm>
                        <a:off x="1981201" y="2444750"/>
                        <a:ext cx="8335963" cy="984250"/>
                      </a:xfrm>
                      <a:prstGeom prst="rect">
                        <a:avLst/>
                      </a:prstGeom>
                      <a:noFill/>
                      <a:ln w="38100">
                        <a:noFill/>
                        <a:miter/>
                      </a:ln>
                    </p:spPr>
                  </p:pic>
                </p:oleObj>
              </mc:Fallback>
            </mc:AlternateContent>
          </a:graphicData>
        </a:graphic>
      </p:graphicFrame>
      <p:sp>
        <p:nvSpPr>
          <p:cNvPr id="43020" name="Oval 22"/>
          <p:cNvSpPr/>
          <p:nvPr/>
        </p:nvSpPr>
        <p:spPr>
          <a:xfrm>
            <a:off x="2544763" y="2216824"/>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2" name="Group 31"/>
          <p:cNvGrpSpPr/>
          <p:nvPr/>
        </p:nvGrpSpPr>
        <p:grpSpPr>
          <a:xfrm>
            <a:off x="2544763" y="2368551"/>
            <a:ext cx="2057400" cy="1052513"/>
            <a:chOff x="643" y="1492"/>
            <a:chExt cx="1296" cy="663"/>
          </a:xfrm>
        </p:grpSpPr>
        <p:sp>
          <p:nvSpPr>
            <p:cNvPr id="43025" name="Oval 23"/>
            <p:cNvSpPr/>
            <p:nvPr/>
          </p:nvSpPr>
          <p:spPr>
            <a:xfrm>
              <a:off x="643" y="1492"/>
              <a:ext cx="720" cy="327"/>
            </a:xfrm>
            <a:prstGeom prst="ellipse">
              <a:avLst/>
            </a:prstGeom>
            <a:noFill/>
            <a:ln w="25400"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43026" name="Oval 24"/>
            <p:cNvSpPr/>
            <p:nvPr/>
          </p:nvSpPr>
          <p:spPr>
            <a:xfrm>
              <a:off x="1315" y="1828"/>
              <a:ext cx="624" cy="327"/>
            </a:xfrm>
            <a:prstGeom prst="ellipse">
              <a:avLst/>
            </a:prstGeom>
            <a:noFill/>
            <a:ln w="25400" cap="flat" cmpd="sng">
              <a:solidFill>
                <a:schemeClr val="accent2"/>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grpSp>
      <p:sp>
        <p:nvSpPr>
          <p:cNvPr id="43022" name="Oval 25"/>
          <p:cNvSpPr/>
          <p:nvPr/>
        </p:nvSpPr>
        <p:spPr>
          <a:xfrm>
            <a:off x="8412163" y="2331125"/>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17114" name="Oval 26"/>
          <p:cNvSpPr/>
          <p:nvPr/>
        </p:nvSpPr>
        <p:spPr>
          <a:xfrm>
            <a:off x="8488363" y="2369224"/>
            <a:ext cx="838200" cy="519351"/>
          </a:xfrm>
          <a:prstGeom prst="ellipse">
            <a:avLst/>
          </a:prstGeom>
          <a:noFill/>
          <a:ln w="25400" cap="flat" cmpd="sng">
            <a:solidFill>
              <a:srgbClr val="000080"/>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43024" name="Rectangle 28"/>
          <p:cNvSpPr/>
          <p:nvPr/>
        </p:nvSpPr>
        <p:spPr>
          <a:xfrm>
            <a:off x="5472113" y="31956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217115" name="Object 27"/>
          <p:cNvGraphicFramePr/>
          <p:nvPr/>
        </p:nvGraphicFramePr>
        <p:xfrm>
          <a:off x="2055814" y="3581401"/>
          <a:ext cx="5119687" cy="1014413"/>
        </p:xfrm>
        <a:graphic>
          <a:graphicData uri="http://schemas.openxmlformats.org/presentationml/2006/ole">
            <mc:AlternateContent xmlns:mc="http://schemas.openxmlformats.org/markup-compatibility/2006">
              <mc:Choice xmlns:v="urn:schemas-microsoft-com:vml" Requires="v">
                <p:oleObj spid="_x0000_s45124" r:id="rId5" imgW="2665730" imgH="533400" progId="Equation.DSMT4">
                  <p:embed/>
                </p:oleObj>
              </mc:Choice>
              <mc:Fallback>
                <p:oleObj r:id="rId5" imgW="2665730" imgH="533400" progId="Equation.DSMT4">
                  <p:embed/>
                  <p:pic>
                    <p:nvPicPr>
                      <p:cNvPr id="0" name="图片 3201"/>
                      <p:cNvPicPr/>
                      <p:nvPr/>
                    </p:nvPicPr>
                    <p:blipFill>
                      <a:blip r:embed="rId6"/>
                      <a:stretch>
                        <a:fillRect/>
                      </a:stretch>
                    </p:blipFill>
                    <p:spPr>
                      <a:xfrm>
                        <a:off x="2055814" y="3581401"/>
                        <a:ext cx="5119687" cy="1014413"/>
                      </a:xfrm>
                      <a:prstGeom prst="rect">
                        <a:avLst/>
                      </a:prstGeom>
                      <a:noFill/>
                      <a:ln w="38100">
                        <a:noFill/>
                        <a:miter/>
                      </a:ln>
                    </p:spPr>
                  </p:pic>
                </p:oleObj>
              </mc:Fallback>
            </mc:AlternateContent>
          </a:graphicData>
        </a:graphic>
      </p:graphicFrame>
      <p:graphicFrame>
        <p:nvGraphicFramePr>
          <p:cNvPr id="217118" name="Object 30"/>
          <p:cNvGraphicFramePr/>
          <p:nvPr/>
        </p:nvGraphicFramePr>
        <p:xfrm>
          <a:off x="1981200" y="4572001"/>
          <a:ext cx="4114800" cy="512763"/>
        </p:xfrm>
        <a:graphic>
          <a:graphicData uri="http://schemas.openxmlformats.org/presentationml/2006/ole">
            <mc:AlternateContent xmlns:mc="http://schemas.openxmlformats.org/markup-compatibility/2006">
              <mc:Choice xmlns:v="urn:schemas-microsoft-com:vml" Requires="v">
                <p:oleObj spid="_x0000_s45125" r:id="rId7" imgW="2118360" imgH="266065" progId="Equation.DSMT4">
                  <p:embed/>
                </p:oleObj>
              </mc:Choice>
              <mc:Fallback>
                <p:oleObj r:id="rId7" imgW="2118360" imgH="266065" progId="Equation.DSMT4">
                  <p:embed/>
                  <p:pic>
                    <p:nvPicPr>
                      <p:cNvPr id="0" name="图片 3200"/>
                      <p:cNvPicPr/>
                      <p:nvPr/>
                    </p:nvPicPr>
                    <p:blipFill>
                      <a:blip r:embed="rId8"/>
                      <a:stretch>
                        <a:fillRect/>
                      </a:stretch>
                    </p:blipFill>
                    <p:spPr>
                      <a:xfrm>
                        <a:off x="1981200" y="4572001"/>
                        <a:ext cx="4114800" cy="512763"/>
                      </a:xfrm>
                      <a:prstGeom prst="rect">
                        <a:avLst/>
                      </a:prstGeom>
                      <a:noFill/>
                      <a:ln w="38100">
                        <a:noFill/>
                        <a:miter/>
                      </a:ln>
                    </p:spPr>
                  </p:pic>
                </p:oleObj>
              </mc:Fallback>
            </mc:AlternateContent>
          </a:graphicData>
        </a:graphic>
      </p:graphicFrame>
      <p:sp>
        <p:nvSpPr>
          <p:cNvPr id="19"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4.4.6  </a:t>
            </a:r>
            <a:r>
              <a:rPr lang="zh-CN" altLang="en-US" sz="3600" dirty="0">
                <a:solidFill>
                  <a:schemeClr val="bg1"/>
                </a:solidFill>
                <a:latin typeface="Times New Roman" panose="02020603050405020304" pitchFamily="18" charset="0"/>
                <a:ea typeface="黑体" panose="02010609060101010101" pitchFamily="2" charset="-122"/>
              </a:rPr>
              <a:t>模糊决策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17115"/>
                                        </p:tgtEl>
                                        <p:attrNameLst>
                                          <p:attrName>style.visibility</p:attrName>
                                        </p:attrNameLst>
                                      </p:cBhvr>
                                      <p:to>
                                        <p:strVal val="visible"/>
                                      </p:to>
                                    </p:set>
                                    <p:anim calcmode="lin" valueType="num">
                                      <p:cBhvr additive="base">
                                        <p:cTn id="15" dur="500" fill="hold"/>
                                        <p:tgtEl>
                                          <p:spTgt spid="217115"/>
                                        </p:tgtEl>
                                        <p:attrNameLst>
                                          <p:attrName>ppt_x</p:attrName>
                                        </p:attrNameLst>
                                      </p:cBhvr>
                                      <p:tavLst>
                                        <p:tav tm="0">
                                          <p:val>
                                            <p:strVal val="0-#ppt_w/2"/>
                                          </p:val>
                                        </p:tav>
                                        <p:tav tm="100000">
                                          <p:val>
                                            <p:strVal val="#ppt_x"/>
                                          </p:val>
                                        </p:tav>
                                      </p:tavLst>
                                    </p:anim>
                                    <p:anim calcmode="lin" valueType="num">
                                      <p:cBhvr additive="base">
                                        <p:cTn id="16" dur="500" fill="hold"/>
                                        <p:tgtEl>
                                          <p:spTgt spid="2171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17118"/>
                                        </p:tgtEl>
                                        <p:attrNameLst>
                                          <p:attrName>style.visibility</p:attrName>
                                        </p:attrNameLst>
                                      </p:cBhvr>
                                      <p:to>
                                        <p:strVal val="visible"/>
                                      </p:to>
                                    </p:set>
                                    <p:anim calcmode="lin" valueType="num">
                                      <p:cBhvr additive="base">
                                        <p:cTn id="21" dur="500" fill="hold"/>
                                        <p:tgtEl>
                                          <p:spTgt spid="217118"/>
                                        </p:tgtEl>
                                        <p:attrNameLst>
                                          <p:attrName>ppt_x</p:attrName>
                                        </p:attrNameLst>
                                      </p:cBhvr>
                                      <p:tavLst>
                                        <p:tav tm="0">
                                          <p:val>
                                            <p:strVal val="0-#ppt_w/2"/>
                                          </p:val>
                                        </p:tav>
                                        <p:tav tm="100000">
                                          <p:val>
                                            <p:strVal val="#ppt_x"/>
                                          </p:val>
                                        </p:tav>
                                      </p:tavLst>
                                    </p:anim>
                                    <p:anim calcmode="lin" valueType="num">
                                      <p:cBhvr additive="base">
                                        <p:cTn id="22" dur="500" fill="hold"/>
                                        <p:tgtEl>
                                          <p:spTgt spid="217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3"/>
          <p:cNvSpPr>
            <a:spLocks noGrp="1"/>
          </p:cNvSpPr>
          <p:nvPr>
            <p:ph idx="1"/>
          </p:nvPr>
        </p:nvSpPr>
        <p:spPr>
          <a:xfrm>
            <a:off x="615950" y="1019969"/>
            <a:ext cx="10515600" cy="4351338"/>
          </a:xfrm>
          <a:ln/>
        </p:spPr>
        <p:txBody>
          <a:bodyPr vert="horz" wrap="square" lIns="91440" tIns="45720" rIns="91440" bIns="45720" anchor="t"/>
          <a:lstStyle/>
          <a:p>
            <a:pPr eaLnBrk="1" hangingPunct="1">
              <a:buNone/>
            </a:pPr>
            <a:r>
              <a:rPr lang="en-US" altLang="zh-CN" sz="2800" b="1" dirty="0">
                <a:latin typeface="Times New Roman" panose="02020603050405020304" pitchFamily="18" charset="0"/>
              </a:rPr>
              <a:t> 3. </a:t>
            </a:r>
            <a:r>
              <a:rPr lang="zh-CN" altLang="en-US" sz="2800" b="1" dirty="0">
                <a:latin typeface="Times New Roman" panose="02020603050405020304" pitchFamily="18" charset="0"/>
              </a:rPr>
              <a:t>中位数法</a:t>
            </a:r>
            <a:r>
              <a:rPr lang="zh-CN" altLang="en-US" sz="2800" dirty="0">
                <a:latin typeface="Times New Roman" panose="02020603050405020304" pitchFamily="18" charset="0"/>
              </a:rPr>
              <a:t> </a:t>
            </a:r>
          </a:p>
        </p:txBody>
      </p:sp>
      <p:sp>
        <p:nvSpPr>
          <p:cNvPr id="4403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83</a:t>
            </a:fld>
            <a:endParaRPr lang="ja-JP" altLang="en-US" dirty="0">
              <a:solidFill>
                <a:srgbClr val="A50021"/>
              </a:solidFill>
              <a:ea typeface="MS PGothic" panose="020B0600070205080204" pitchFamily="34" charset="-128"/>
            </a:endParaRPr>
          </a:p>
        </p:txBody>
      </p:sp>
      <p:sp>
        <p:nvSpPr>
          <p:cNvPr id="44040" name="Rectangle 4"/>
          <p:cNvSpPr/>
          <p:nvPr/>
        </p:nvSpPr>
        <p:spPr>
          <a:xfrm>
            <a:off x="1524000" y="30490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4041" name="Rectangle 5"/>
          <p:cNvSpPr/>
          <p:nvPr/>
        </p:nvSpPr>
        <p:spPr>
          <a:xfrm>
            <a:off x="5429250" y="31861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42" name="Rectangle 7"/>
          <p:cNvSpPr/>
          <p:nvPr/>
        </p:nvSpPr>
        <p:spPr>
          <a:xfrm>
            <a:off x="4095750"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43" name="Oval 9"/>
          <p:cNvSpPr/>
          <p:nvPr/>
        </p:nvSpPr>
        <p:spPr>
          <a:xfrm>
            <a:off x="2544763" y="2327949"/>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4044" name="Rectangle 15"/>
          <p:cNvSpPr/>
          <p:nvPr/>
        </p:nvSpPr>
        <p:spPr>
          <a:xfrm>
            <a:off x="5472113" y="31956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45" name="Rectangle 19"/>
          <p:cNvSpPr/>
          <p:nvPr/>
        </p:nvSpPr>
        <p:spPr>
          <a:xfrm>
            <a:off x="3532188" y="34004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46" name="Rectangle 21"/>
          <p:cNvSpPr/>
          <p:nvPr/>
        </p:nvSpPr>
        <p:spPr>
          <a:xfrm>
            <a:off x="5981700"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23"/>
          <p:cNvGrpSpPr/>
          <p:nvPr/>
        </p:nvGrpSpPr>
        <p:grpSpPr>
          <a:xfrm>
            <a:off x="1905000" y="1787526"/>
            <a:ext cx="8458200" cy="2327275"/>
            <a:chOff x="240" y="1056"/>
            <a:chExt cx="5328" cy="1466"/>
          </a:xfrm>
        </p:grpSpPr>
        <p:sp>
          <p:nvSpPr>
            <p:cNvPr id="44048" name="Text Box 6"/>
            <p:cNvSpPr txBox="1"/>
            <p:nvPr/>
          </p:nvSpPr>
          <p:spPr>
            <a:xfrm>
              <a:off x="240" y="1056"/>
              <a:ext cx="5328" cy="14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spcBef>
                  <a:spcPct val="5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例如</a:t>
              </a:r>
            </a:p>
            <a:p>
              <a:pPr>
                <a:spcBef>
                  <a:spcPct val="50000"/>
                </a:spcBef>
                <a:buClr>
                  <a:schemeClr val="accent2"/>
                </a:buClr>
                <a:buFont typeface="Wingdings" panose="05000000000000000000" pitchFamily="2" charset="2"/>
                <a:buChar char="§"/>
              </a:pPr>
              <a:endParaRPr lang="zh-CN" altLang="en-US" sz="2600" b="1" dirty="0">
                <a:latin typeface="宋体" panose="02010600030101010101" pitchFamily="2" charset="-122"/>
              </a:endParaRPr>
            </a:p>
            <a:p>
              <a:pPr>
                <a:spcBef>
                  <a:spcPct val="50000"/>
                </a:spcBef>
                <a:buClr>
                  <a:schemeClr val="accent2"/>
                </a:buClr>
                <a:buFont typeface="Wingdings" panose="05000000000000000000" pitchFamily="2" charset="2"/>
                <a:buNone/>
              </a:pPr>
              <a:r>
                <a:rPr lang="zh-CN" altLang="en-US" sz="2600" b="1" dirty="0"/>
                <a:t>用线性插值处理，即</a:t>
              </a:r>
            </a:p>
            <a:p>
              <a:pPr>
                <a:spcBef>
                  <a:spcPct val="50000"/>
                </a:spcBef>
                <a:buClr>
                  <a:schemeClr val="accent2"/>
                </a:buClr>
                <a:buFont typeface="Wingdings" panose="05000000000000000000" pitchFamily="2" charset="2"/>
                <a:buNone/>
              </a:pPr>
              <a:r>
                <a:rPr lang="zh-CN" altLang="en-US" sz="2600" b="1" dirty="0"/>
                <a:t>所以</a:t>
              </a:r>
            </a:p>
          </p:txBody>
        </p:sp>
        <p:graphicFrame>
          <p:nvGraphicFramePr>
            <p:cNvPr id="44034" name="Object 18"/>
            <p:cNvGraphicFramePr/>
            <p:nvPr/>
          </p:nvGraphicFramePr>
          <p:xfrm>
            <a:off x="288" y="1440"/>
            <a:ext cx="5280" cy="240"/>
          </p:xfrm>
          <a:graphic>
            <a:graphicData uri="http://schemas.openxmlformats.org/presentationml/2006/ole">
              <mc:AlternateContent xmlns:mc="http://schemas.openxmlformats.org/markup-compatibility/2006">
                <mc:Choice xmlns:v="urn:schemas-microsoft-com:vml" Requires="v">
                  <p:oleObj spid="_x0000_s46147" r:id="rId3" imgW="4978400" imgH="177800" progId="Equation.DSMT4">
                    <p:embed/>
                  </p:oleObj>
                </mc:Choice>
                <mc:Fallback>
                  <p:oleObj r:id="rId3" imgW="4978400" imgH="177800" progId="Equation.DSMT4">
                    <p:embed/>
                    <p:pic>
                      <p:nvPicPr>
                        <p:cNvPr id="0" name="图片 3202"/>
                        <p:cNvPicPr/>
                        <p:nvPr/>
                      </p:nvPicPr>
                      <p:blipFill>
                        <a:blip r:embed="rId4"/>
                        <a:stretch>
                          <a:fillRect/>
                        </a:stretch>
                      </p:blipFill>
                      <p:spPr>
                        <a:xfrm>
                          <a:off x="288" y="1440"/>
                          <a:ext cx="5280" cy="240"/>
                        </a:xfrm>
                        <a:prstGeom prst="rect">
                          <a:avLst/>
                        </a:prstGeom>
                        <a:noFill/>
                        <a:ln w="38100">
                          <a:noFill/>
                          <a:miter/>
                        </a:ln>
                      </p:spPr>
                    </p:pic>
                  </p:oleObj>
                </mc:Fallback>
              </mc:AlternateContent>
            </a:graphicData>
          </a:graphic>
        </p:graphicFrame>
        <p:graphicFrame>
          <p:nvGraphicFramePr>
            <p:cNvPr id="44035" name="Object 20"/>
            <p:cNvGraphicFramePr/>
            <p:nvPr/>
          </p:nvGraphicFramePr>
          <p:xfrm>
            <a:off x="2352" y="1824"/>
            <a:ext cx="2464" cy="288"/>
          </p:xfrm>
          <a:graphic>
            <a:graphicData uri="http://schemas.openxmlformats.org/presentationml/2006/ole">
              <mc:AlternateContent xmlns:mc="http://schemas.openxmlformats.org/markup-compatibility/2006">
                <mc:Choice xmlns:v="urn:schemas-microsoft-com:vml" Requires="v">
                  <p:oleObj spid="_x0000_s46148" r:id="rId5" imgW="1955800" imgH="228600" progId="Equation.DSMT4">
                    <p:embed/>
                  </p:oleObj>
                </mc:Choice>
                <mc:Fallback>
                  <p:oleObj r:id="rId5" imgW="1955800" imgH="228600" progId="Equation.DSMT4">
                    <p:embed/>
                    <p:pic>
                      <p:nvPicPr>
                        <p:cNvPr id="0" name="图片 3204"/>
                        <p:cNvPicPr/>
                        <p:nvPr/>
                      </p:nvPicPr>
                      <p:blipFill>
                        <a:blip r:embed="rId6"/>
                        <a:stretch>
                          <a:fillRect/>
                        </a:stretch>
                      </p:blipFill>
                      <p:spPr>
                        <a:xfrm>
                          <a:off x="2352" y="1824"/>
                          <a:ext cx="2464" cy="288"/>
                        </a:xfrm>
                        <a:prstGeom prst="rect">
                          <a:avLst/>
                        </a:prstGeom>
                        <a:noFill/>
                        <a:ln w="38100">
                          <a:noFill/>
                          <a:miter/>
                        </a:ln>
                      </p:spPr>
                    </p:pic>
                  </p:oleObj>
                </mc:Fallback>
              </mc:AlternateContent>
            </a:graphicData>
          </a:graphic>
        </p:graphicFrame>
        <p:graphicFrame>
          <p:nvGraphicFramePr>
            <p:cNvPr id="44036" name="Object 22"/>
            <p:cNvGraphicFramePr/>
            <p:nvPr/>
          </p:nvGraphicFramePr>
          <p:xfrm>
            <a:off x="768" y="2160"/>
            <a:ext cx="1904" cy="362"/>
          </p:xfrm>
          <a:graphic>
            <a:graphicData uri="http://schemas.openxmlformats.org/presentationml/2006/ole">
              <mc:AlternateContent xmlns:mc="http://schemas.openxmlformats.org/markup-compatibility/2006">
                <mc:Choice xmlns:v="urn:schemas-microsoft-com:vml" Requires="v">
                  <p:oleObj spid="_x0000_s46149" r:id="rId7" imgW="1269365" imgH="241300" progId="Equation.3">
                    <p:embed/>
                  </p:oleObj>
                </mc:Choice>
                <mc:Fallback>
                  <p:oleObj r:id="rId7" imgW="1269365" imgH="241300" progId="Equation.3">
                    <p:embed/>
                    <p:pic>
                      <p:nvPicPr>
                        <p:cNvPr id="0" name="图片 3203"/>
                        <p:cNvPicPr/>
                        <p:nvPr/>
                      </p:nvPicPr>
                      <p:blipFill>
                        <a:blip r:embed="rId8"/>
                        <a:stretch>
                          <a:fillRect/>
                        </a:stretch>
                      </p:blipFill>
                      <p:spPr>
                        <a:xfrm>
                          <a:off x="768" y="2160"/>
                          <a:ext cx="1904" cy="362"/>
                        </a:xfrm>
                        <a:prstGeom prst="rect">
                          <a:avLst/>
                        </a:prstGeom>
                        <a:noFill/>
                        <a:ln w="38100">
                          <a:noFill/>
                          <a:miter/>
                        </a:ln>
                      </p:spPr>
                    </p:pic>
                  </p:oleObj>
                </mc:Fallback>
              </mc:AlternateContent>
            </a:graphicData>
          </a:graphic>
        </p:graphicFrame>
      </p:grpSp>
      <p:sp>
        <p:nvSpPr>
          <p:cNvPr id="17" name="Rectangle 2"/>
          <p:cNvSpPr/>
          <p:nvPr/>
        </p:nvSpPr>
        <p:spPr>
          <a:xfrm>
            <a:off x="0" y="1"/>
            <a:ext cx="12192000" cy="704849"/>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4.4.6  </a:t>
            </a:r>
            <a:r>
              <a:rPr lang="zh-CN" altLang="en-US" sz="3600" dirty="0">
                <a:solidFill>
                  <a:schemeClr val="bg1"/>
                </a:solidFill>
                <a:latin typeface="Times New Roman" panose="02020603050405020304" pitchFamily="18" charset="0"/>
                <a:ea typeface="黑体" panose="02010609060101010101" pitchFamily="2" charset="-122"/>
              </a:rPr>
              <a:t>模糊决策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84</a:t>
            </a:fld>
            <a:endParaRPr lang="ja-JP" altLang="en-US" dirty="0">
              <a:solidFill>
                <a:srgbClr val="A50021"/>
              </a:solidFill>
              <a:ea typeface="MS PGothic" panose="020B0600070205080204" pitchFamily="34" charset="-128"/>
            </a:endParaRPr>
          </a:p>
        </p:txBody>
      </p:sp>
      <p:sp>
        <p:nvSpPr>
          <p:cNvPr id="7885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4.4.7  </a:t>
            </a:r>
            <a:r>
              <a:rPr lang="zh-CN" altLang="en-US" sz="3600" dirty="0">
                <a:solidFill>
                  <a:schemeClr val="bg1"/>
                </a:solidFill>
                <a:latin typeface="Times New Roman" panose="02020603050405020304" pitchFamily="18" charset="0"/>
                <a:ea typeface="黑体" panose="02010609060101010101" pitchFamily="2" charset="-122"/>
              </a:rPr>
              <a:t>模糊推理的应用</a:t>
            </a:r>
          </a:p>
        </p:txBody>
      </p:sp>
      <p:sp>
        <p:nvSpPr>
          <p:cNvPr id="78852" name="Rectangle 5"/>
          <p:cNvSpPr/>
          <p:nvPr/>
        </p:nvSpPr>
        <p:spPr>
          <a:xfrm>
            <a:off x="839416" y="981076"/>
            <a:ext cx="10801200" cy="5400675"/>
          </a:xfrm>
          <a:prstGeom prst="rect">
            <a:avLst/>
          </a:prstGeom>
          <a:noFill/>
          <a:ln w="9525">
            <a:noFill/>
          </a:ln>
        </p:spPr>
        <p:txBody>
          <a:bodyPr/>
          <a:lstStyle/>
          <a:p>
            <a:pPr marL="469900" indent="-469900" algn="just">
              <a:lnSpc>
                <a:spcPct val="120000"/>
              </a:lnSpc>
              <a:spcBef>
                <a:spcPct val="30000"/>
              </a:spcBef>
              <a:buClr>
                <a:schemeClr val="accent2"/>
              </a:buClr>
            </a:pPr>
            <a:r>
              <a:rPr lang="zh-CN" altLang="zh-CN" sz="2600" b="1" dirty="0">
                <a:latin typeface="Times New Roman" panose="02020603050405020304" pitchFamily="18" charset="0"/>
              </a:rPr>
              <a:t>例</a:t>
            </a:r>
            <a:r>
              <a:rPr lang="en-US" altLang="zh-CN" sz="2600" b="1" dirty="0">
                <a:latin typeface="Times New Roman" panose="02020603050405020304" pitchFamily="18" charset="0"/>
              </a:rPr>
              <a:t>4.10  </a:t>
            </a:r>
            <a:r>
              <a:rPr lang="zh-CN" altLang="en-US" sz="2600" b="1" dirty="0">
                <a:latin typeface="Times New Roman" panose="02020603050405020304" pitchFamily="18" charset="0"/>
              </a:rPr>
              <a:t>设有模糊控制规则：</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“如果温度低，则将风门开大”。设温度和风门开度的论域为</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5}</a:t>
            </a:r>
            <a:r>
              <a:rPr lang="zh-CN" altLang="en-US" sz="2600" b="1" dirty="0">
                <a:latin typeface="Times New Roman" panose="02020603050405020304" pitchFamily="18" charset="0"/>
              </a:rPr>
              <a:t>。</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“温度低”和“风门大”的模糊量：</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      “温度低”</a:t>
            </a:r>
            <a:r>
              <a:rPr lang="en-US" altLang="zh-CN" sz="2600" b="1" dirty="0">
                <a:latin typeface="Times New Roman" panose="02020603050405020304" pitchFamily="18" charset="0"/>
              </a:rPr>
              <a:t>=1/1+0.6/2+0.3/3+0.0/4+0/5</a:t>
            </a:r>
          </a:p>
          <a:p>
            <a:pPr marL="469900" indent="-469900" algn="just">
              <a:lnSpc>
                <a:spcPct val="120000"/>
              </a:lnSpc>
              <a:spcBef>
                <a:spcPct val="30000"/>
              </a:spcBef>
              <a:buClr>
                <a:schemeClr val="accent2"/>
              </a:buCl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风门大” </a:t>
            </a:r>
            <a:r>
              <a:rPr lang="en-US" altLang="zh-CN" sz="2600" b="1" dirty="0">
                <a:latin typeface="Times New Roman" panose="02020603050405020304" pitchFamily="18" charset="0"/>
              </a:rPr>
              <a:t>=0/1+0.0/2+0.3/3+0.6/4+1/5</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已知事实“温度较低”，可以表示为</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      “温度较低”</a:t>
            </a:r>
            <a:r>
              <a:rPr lang="en-US" altLang="zh-CN" sz="2600" b="1" dirty="0">
                <a:latin typeface="Times New Roman" panose="02020603050405020304" pitchFamily="18" charset="0"/>
              </a:rPr>
              <a:t>=0.8/1+1/2+0.6/3+0.3/4+0/5</a:t>
            </a:r>
          </a:p>
          <a:p>
            <a:pPr marL="469900" indent="-469900" algn="just">
              <a:lnSpc>
                <a:spcPct val="120000"/>
              </a:lnSpc>
              <a:spcBef>
                <a:spcPct val="30000"/>
              </a:spcBef>
              <a:buClr>
                <a:schemeClr val="accent2"/>
              </a:buClr>
            </a:pPr>
            <a:r>
              <a:rPr lang="zh-CN" altLang="en-US" sz="2600" b="1" dirty="0">
                <a:latin typeface="Times New Roman" panose="02020603050405020304" pitchFamily="18" charset="0"/>
              </a:rPr>
              <a:t>试用模糊推理确定风门开度。</a:t>
            </a:r>
          </a:p>
        </p:txBody>
      </p:sp>
      <p:sp>
        <p:nvSpPr>
          <p:cNvPr id="78853" name="Rectangle 6"/>
          <p:cNvSpPr/>
          <p:nvPr/>
        </p:nvSpPr>
        <p:spPr>
          <a:xfrm>
            <a:off x="1524000" y="30490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78854" name="Oval 7"/>
          <p:cNvSpPr/>
          <p:nvPr/>
        </p:nvSpPr>
        <p:spPr>
          <a:xfrm>
            <a:off x="2544763" y="2327949"/>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85</a:t>
            </a:fld>
            <a:endParaRPr lang="ja-JP" altLang="en-US" dirty="0">
              <a:solidFill>
                <a:srgbClr val="A50021"/>
              </a:solidFill>
              <a:ea typeface="MS PGothic" panose="020B0600070205080204" pitchFamily="34" charset="-128"/>
            </a:endParaRPr>
          </a:p>
        </p:txBody>
      </p:sp>
      <p:sp>
        <p:nvSpPr>
          <p:cNvPr id="45061" name="Rectangle 4"/>
          <p:cNvSpPr/>
          <p:nvPr/>
        </p:nvSpPr>
        <p:spPr>
          <a:xfrm>
            <a:off x="0" y="2"/>
            <a:ext cx="12192000" cy="628650"/>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4.4.7  </a:t>
            </a:r>
            <a:r>
              <a:rPr lang="zh-CN" altLang="en-US" sz="3600" dirty="0">
                <a:solidFill>
                  <a:schemeClr val="bg1"/>
                </a:solidFill>
                <a:latin typeface="Times New Roman" panose="02020603050405020304" pitchFamily="18" charset="0"/>
                <a:ea typeface="黑体" panose="02010609060101010101" pitchFamily="2" charset="-122"/>
              </a:rPr>
              <a:t>模糊推理的应用</a:t>
            </a:r>
          </a:p>
        </p:txBody>
      </p:sp>
      <p:sp>
        <p:nvSpPr>
          <p:cNvPr id="45062" name="Rectangle 5"/>
          <p:cNvSpPr/>
          <p:nvPr/>
        </p:nvSpPr>
        <p:spPr>
          <a:xfrm>
            <a:off x="839416" y="908051"/>
            <a:ext cx="10657184" cy="5400675"/>
          </a:xfrm>
          <a:prstGeom prst="rect">
            <a:avLst/>
          </a:prstGeom>
          <a:noFill/>
          <a:ln w="9525">
            <a:noFill/>
          </a:ln>
        </p:spPr>
        <p:txBody>
          <a:bodyPr/>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rPr>
              <a:t>解：（</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）确定模糊关系 </a:t>
            </a:r>
            <a:r>
              <a:rPr lang="en-US" altLang="zh-CN" sz="2800" b="1" i="1" dirty="0">
                <a:latin typeface="Times New Roman" panose="02020603050405020304" pitchFamily="18" charset="0"/>
              </a:rPr>
              <a:t>R</a:t>
            </a:r>
            <a:r>
              <a:rPr lang="en-US" altLang="zh-CN" sz="2800" dirty="0">
                <a:latin typeface="Times New Roman" panose="02020603050405020304" pitchFamily="18" charset="0"/>
              </a:rPr>
              <a:t> </a:t>
            </a:r>
          </a:p>
        </p:txBody>
      </p:sp>
      <p:sp>
        <p:nvSpPr>
          <p:cNvPr id="45063" name="Rectangle 6"/>
          <p:cNvSpPr/>
          <p:nvPr/>
        </p:nvSpPr>
        <p:spPr>
          <a:xfrm>
            <a:off x="1524000" y="30490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5064" name="Oval 7"/>
          <p:cNvSpPr/>
          <p:nvPr/>
        </p:nvSpPr>
        <p:spPr>
          <a:xfrm>
            <a:off x="2544763" y="2327949"/>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5065" name="Rectangle 1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45058" name="Object 13"/>
          <p:cNvGraphicFramePr/>
          <p:nvPr/>
        </p:nvGraphicFramePr>
        <p:xfrm>
          <a:off x="3286125" y="1557338"/>
          <a:ext cx="4897438" cy="2419350"/>
        </p:xfrm>
        <a:graphic>
          <a:graphicData uri="http://schemas.openxmlformats.org/presentationml/2006/ole">
            <mc:AlternateContent xmlns:mc="http://schemas.openxmlformats.org/markup-compatibility/2006">
              <mc:Choice xmlns:v="urn:schemas-microsoft-com:vml" Requires="v">
                <p:oleObj spid="_x0000_s47149" r:id="rId3" imgW="2311400" imgH="1143000" progId="Equation.DSMT4">
                  <p:embed/>
                </p:oleObj>
              </mc:Choice>
              <mc:Fallback>
                <p:oleObj r:id="rId3" imgW="2311400" imgH="1143000" progId="Equation.DSMT4">
                  <p:embed/>
                  <p:pic>
                    <p:nvPicPr>
                      <p:cNvPr id="0" name="图片 3205"/>
                      <p:cNvPicPr/>
                      <p:nvPr/>
                    </p:nvPicPr>
                    <p:blipFill>
                      <a:blip r:embed="rId4"/>
                      <a:stretch>
                        <a:fillRect/>
                      </a:stretch>
                    </p:blipFill>
                    <p:spPr>
                      <a:xfrm>
                        <a:off x="3286125" y="1557338"/>
                        <a:ext cx="4897438" cy="2419350"/>
                      </a:xfrm>
                      <a:prstGeom prst="rect">
                        <a:avLst/>
                      </a:prstGeom>
                      <a:noFill/>
                      <a:ln w="38100">
                        <a:noFill/>
                        <a:miter/>
                      </a:ln>
                    </p:spPr>
                  </p:pic>
                </p:oleObj>
              </mc:Fallback>
            </mc:AlternateContent>
          </a:graphicData>
        </a:graphic>
      </p:graphicFrame>
      <p:graphicFrame>
        <p:nvGraphicFramePr>
          <p:cNvPr id="45059" name="Object 15"/>
          <p:cNvGraphicFramePr/>
          <p:nvPr/>
        </p:nvGraphicFramePr>
        <p:xfrm>
          <a:off x="3613150" y="4076701"/>
          <a:ext cx="3995738" cy="2511425"/>
        </p:xfrm>
        <a:graphic>
          <a:graphicData uri="http://schemas.openxmlformats.org/presentationml/2006/ole">
            <mc:AlternateContent xmlns:mc="http://schemas.openxmlformats.org/markup-compatibility/2006">
              <mc:Choice xmlns:v="urn:schemas-microsoft-com:vml" Requires="v">
                <p:oleObj spid="_x0000_s47150" r:id="rId5" imgW="1816100" imgH="1143000" progId="Equation.DSMT4">
                  <p:embed/>
                </p:oleObj>
              </mc:Choice>
              <mc:Fallback>
                <p:oleObj r:id="rId5" imgW="1816100" imgH="1143000" progId="Equation.DSMT4">
                  <p:embed/>
                  <p:pic>
                    <p:nvPicPr>
                      <p:cNvPr id="0" name="图片 3206"/>
                      <p:cNvPicPr/>
                      <p:nvPr/>
                    </p:nvPicPr>
                    <p:blipFill>
                      <a:blip r:embed="rId6"/>
                      <a:stretch>
                        <a:fillRect/>
                      </a:stretch>
                    </p:blipFill>
                    <p:spPr>
                      <a:xfrm>
                        <a:off x="3613150" y="4076701"/>
                        <a:ext cx="3995738" cy="25114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86</a:t>
            </a:fld>
            <a:endParaRPr lang="ja-JP" altLang="en-US" dirty="0">
              <a:solidFill>
                <a:srgbClr val="A50021"/>
              </a:solidFill>
              <a:ea typeface="MS PGothic" panose="020B0600070205080204" pitchFamily="34" charset="-128"/>
            </a:endParaRPr>
          </a:p>
        </p:txBody>
      </p:sp>
      <p:sp>
        <p:nvSpPr>
          <p:cNvPr id="7987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4.4.7  </a:t>
            </a:r>
            <a:r>
              <a:rPr lang="zh-CN" altLang="en-US" sz="3600" dirty="0">
                <a:solidFill>
                  <a:schemeClr val="bg1"/>
                </a:solidFill>
                <a:latin typeface="Times New Roman" panose="02020603050405020304" pitchFamily="18" charset="0"/>
                <a:ea typeface="黑体" panose="02010609060101010101" pitchFamily="2" charset="-122"/>
              </a:rPr>
              <a:t>模糊推理的应用</a:t>
            </a:r>
          </a:p>
        </p:txBody>
      </p:sp>
      <p:sp>
        <p:nvSpPr>
          <p:cNvPr id="79876" name="Rectangle 5"/>
          <p:cNvSpPr/>
          <p:nvPr/>
        </p:nvSpPr>
        <p:spPr>
          <a:xfrm>
            <a:off x="911227" y="908051"/>
            <a:ext cx="9505948" cy="5400675"/>
          </a:xfrm>
          <a:prstGeom prst="rect">
            <a:avLst/>
          </a:prstGeom>
          <a:noFill/>
          <a:ln w="9525">
            <a:noFill/>
          </a:ln>
        </p:spPr>
        <p:txBody>
          <a:bodyPr/>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rPr>
              <a:t>解：</a:t>
            </a:r>
          </a:p>
          <a:p>
            <a:pPr marL="469900" indent="-469900" algn="just">
              <a:lnSpc>
                <a:spcPct val="120000"/>
              </a:lnSpc>
              <a:spcBef>
                <a:spcPct val="30000"/>
              </a:spcBef>
              <a:buClr>
                <a:schemeClr val="accent2"/>
              </a:buClr>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）模糊推理</a:t>
            </a:r>
            <a:r>
              <a:rPr lang="zh-CN" altLang="en-US" sz="2400" dirty="0">
                <a:latin typeface="Times New Roman" panose="02020603050405020304" pitchFamily="18" charset="0"/>
              </a:rPr>
              <a:t> </a:t>
            </a:r>
          </a:p>
        </p:txBody>
      </p:sp>
      <p:sp>
        <p:nvSpPr>
          <p:cNvPr id="79877" name="Rectangle 6"/>
          <p:cNvSpPr/>
          <p:nvPr/>
        </p:nvSpPr>
        <p:spPr>
          <a:xfrm>
            <a:off x="1524000" y="30490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79878" name="Oval 7"/>
          <p:cNvSpPr/>
          <p:nvPr/>
        </p:nvSpPr>
        <p:spPr>
          <a:xfrm>
            <a:off x="2544763" y="2327949"/>
            <a:ext cx="259766" cy="519351"/>
          </a:xfrm>
          <a:prstGeom prst="ellipse">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79879" name="Rectangle 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79880" name="Rectangle 12"/>
          <p:cNvSpPr/>
          <p:nvPr/>
        </p:nvSpPr>
        <p:spPr>
          <a:xfrm>
            <a:off x="1524000" y="265378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79881" name="Text Box 13"/>
          <p:cNvSpPr txBox="1"/>
          <p:nvPr/>
        </p:nvSpPr>
        <p:spPr>
          <a:xfrm>
            <a:off x="911227" y="4765675"/>
            <a:ext cx="10009309" cy="1889748"/>
          </a:xfrm>
          <a:prstGeom prst="rect">
            <a:avLst/>
          </a:prstGeom>
          <a:noFill/>
          <a:ln w="9525">
            <a:noFill/>
          </a:ln>
        </p:spPr>
        <p:txBody>
          <a:bodyPr wrap="square">
            <a:spAutoFit/>
          </a:bodyPr>
          <a:lstStyle/>
          <a:p>
            <a:r>
              <a:rPr lang="en-US" altLang="zh-CN" sz="2800" dirty="0">
                <a:latin typeface="Times New Roman" panose="02020603050405020304" pitchFamily="18" charset="0"/>
              </a:rPr>
              <a:t>                       =(0.0</a:t>
            </a:r>
            <a:r>
              <a:rPr lang="zh-CN" altLang="en-US" sz="2800" dirty="0">
                <a:latin typeface="Times New Roman" panose="02020603050405020304" pitchFamily="18" charset="0"/>
              </a:rPr>
              <a:t>，</a:t>
            </a: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0.3</a:t>
            </a:r>
            <a:r>
              <a:rPr lang="zh-CN" altLang="en-US" sz="2800" dirty="0">
                <a:latin typeface="Times New Roman" panose="02020603050405020304" pitchFamily="18" charset="0"/>
              </a:rPr>
              <a:t>，</a:t>
            </a:r>
            <a:r>
              <a:rPr lang="en-US" altLang="zh-CN" sz="2800" dirty="0">
                <a:latin typeface="Times New Roman" panose="02020603050405020304" pitchFamily="18" charset="0"/>
              </a:rPr>
              <a:t>0.6</a:t>
            </a:r>
            <a:r>
              <a:rPr lang="zh-CN" altLang="en-US" sz="2800" dirty="0">
                <a:latin typeface="Times New Roman" panose="02020603050405020304" pitchFamily="18" charset="0"/>
              </a:rPr>
              <a:t>，</a:t>
            </a:r>
            <a:r>
              <a:rPr lang="en-US" altLang="zh-CN" sz="2800" dirty="0">
                <a:latin typeface="Times New Roman" panose="02020603050405020304" pitchFamily="18" charset="0"/>
              </a:rPr>
              <a:t>0.8)</a:t>
            </a:r>
          </a:p>
          <a:p>
            <a:pPr>
              <a:lnSpc>
                <a:spcPct val="120000"/>
              </a:lnSpc>
              <a:spcAft>
                <a:spcPct val="50000"/>
              </a:spcAft>
            </a:pPr>
            <a:r>
              <a:rPr lang="zh-CN" altLang="en-US" sz="2400"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）模糊决策  </a:t>
            </a:r>
          </a:p>
          <a:p>
            <a:r>
              <a:rPr lang="zh-CN" altLang="en-US" sz="2400" b="1" dirty="0">
                <a:latin typeface="Times New Roman" panose="02020603050405020304" pitchFamily="18" charset="0"/>
              </a:rPr>
              <a:t>    用最大隶属度法进行决策得风门开度为</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    用加权平均判决法和中位数法进行决策得风门开度为</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a:t>
            </a:r>
          </a:p>
        </p:txBody>
      </p:sp>
      <p:grpSp>
        <p:nvGrpSpPr>
          <p:cNvPr id="79882" name="Group 15"/>
          <p:cNvGrpSpPr>
            <a:grpSpLocks noChangeAspect="1"/>
          </p:cNvGrpSpPr>
          <p:nvPr/>
        </p:nvGrpSpPr>
        <p:grpSpPr>
          <a:xfrm>
            <a:off x="2495550" y="2260600"/>
            <a:ext cx="6337300" cy="2463800"/>
            <a:chOff x="612" y="1066"/>
            <a:chExt cx="3992" cy="1552"/>
          </a:xfrm>
        </p:grpSpPr>
        <p:sp>
          <p:nvSpPr>
            <p:cNvPr id="79883" name="AutoShape 14"/>
            <p:cNvSpPr>
              <a:spLocks noChangeAspect="1" noTextEdit="1"/>
            </p:cNvSpPr>
            <p:nvPr/>
          </p:nvSpPr>
          <p:spPr>
            <a:xfrm>
              <a:off x="612" y="1066"/>
              <a:ext cx="3992" cy="1552"/>
            </a:xfrm>
            <a:prstGeom prst="rect">
              <a:avLst/>
            </a:prstGeom>
            <a:noFill/>
            <a:ln w="9525">
              <a:noFill/>
            </a:ln>
          </p:spPr>
          <p:txBody>
            <a:bodyPr/>
            <a:lstStyle/>
            <a:p>
              <a:endParaRPr lang="zh-CN" altLang="en-US"/>
            </a:p>
          </p:txBody>
        </p:sp>
        <p:sp>
          <p:nvSpPr>
            <p:cNvPr id="79884" name="Rectangle 16"/>
            <p:cNvSpPr/>
            <p:nvPr/>
          </p:nvSpPr>
          <p:spPr>
            <a:xfrm>
              <a:off x="4485" y="228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85" name="Rectangle 17"/>
            <p:cNvSpPr/>
            <p:nvPr/>
          </p:nvSpPr>
          <p:spPr>
            <a:xfrm>
              <a:off x="4485" y="209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86" name="Rectangle 18"/>
            <p:cNvSpPr/>
            <p:nvPr/>
          </p:nvSpPr>
          <p:spPr>
            <a:xfrm>
              <a:off x="4485" y="1901"/>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87" name="Rectangle 19"/>
            <p:cNvSpPr/>
            <p:nvPr/>
          </p:nvSpPr>
          <p:spPr>
            <a:xfrm>
              <a:off x="4485" y="1709"/>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88" name="Rectangle 20"/>
            <p:cNvSpPr/>
            <p:nvPr/>
          </p:nvSpPr>
          <p:spPr>
            <a:xfrm>
              <a:off x="4485" y="1517"/>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89" name="Rectangle 21"/>
            <p:cNvSpPr/>
            <p:nvPr/>
          </p:nvSpPr>
          <p:spPr>
            <a:xfrm>
              <a:off x="4485" y="132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890" name="Rectangle 22"/>
            <p:cNvSpPr/>
            <p:nvPr/>
          </p:nvSpPr>
          <p:spPr>
            <a:xfrm>
              <a:off x="4485" y="2368"/>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û</a:t>
              </a:r>
              <a:endParaRPr lang="en-US" altLang="zh-CN" dirty="0">
                <a:latin typeface="Arial" panose="020B0604020202020204" pitchFamily="34" charset="0"/>
              </a:endParaRPr>
            </a:p>
          </p:txBody>
        </p:sp>
        <p:sp>
          <p:nvSpPr>
            <p:cNvPr id="79891" name="Rectangle 23"/>
            <p:cNvSpPr/>
            <p:nvPr/>
          </p:nvSpPr>
          <p:spPr>
            <a:xfrm>
              <a:off x="4485" y="113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ù</a:t>
              </a:r>
              <a:endParaRPr lang="en-US" altLang="zh-CN" dirty="0">
                <a:latin typeface="Arial" panose="020B0604020202020204" pitchFamily="34" charset="0"/>
              </a:endParaRPr>
            </a:p>
          </p:txBody>
        </p:sp>
        <p:sp>
          <p:nvSpPr>
            <p:cNvPr id="79892" name="Rectangle 24"/>
            <p:cNvSpPr/>
            <p:nvPr/>
          </p:nvSpPr>
          <p:spPr>
            <a:xfrm>
              <a:off x="2412" y="228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3" name="Rectangle 25"/>
            <p:cNvSpPr/>
            <p:nvPr/>
          </p:nvSpPr>
          <p:spPr>
            <a:xfrm>
              <a:off x="2412" y="209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4" name="Rectangle 26"/>
            <p:cNvSpPr/>
            <p:nvPr/>
          </p:nvSpPr>
          <p:spPr>
            <a:xfrm>
              <a:off x="2412" y="1901"/>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5" name="Rectangle 27"/>
            <p:cNvSpPr/>
            <p:nvPr/>
          </p:nvSpPr>
          <p:spPr>
            <a:xfrm>
              <a:off x="2412" y="1709"/>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6" name="Rectangle 28"/>
            <p:cNvSpPr/>
            <p:nvPr/>
          </p:nvSpPr>
          <p:spPr>
            <a:xfrm>
              <a:off x="2412" y="1517"/>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7" name="Rectangle 29"/>
            <p:cNvSpPr/>
            <p:nvPr/>
          </p:nvSpPr>
          <p:spPr>
            <a:xfrm>
              <a:off x="2412" y="132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898" name="Rectangle 30"/>
            <p:cNvSpPr/>
            <p:nvPr/>
          </p:nvSpPr>
          <p:spPr>
            <a:xfrm>
              <a:off x="2412" y="2368"/>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ë</a:t>
              </a:r>
              <a:endParaRPr lang="en-US" altLang="zh-CN" dirty="0">
                <a:latin typeface="Arial" panose="020B0604020202020204" pitchFamily="34" charset="0"/>
              </a:endParaRPr>
            </a:p>
          </p:txBody>
        </p:sp>
        <p:sp>
          <p:nvSpPr>
            <p:cNvPr id="79899" name="Rectangle 31"/>
            <p:cNvSpPr/>
            <p:nvPr/>
          </p:nvSpPr>
          <p:spPr>
            <a:xfrm>
              <a:off x="2412" y="113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é</a:t>
              </a:r>
              <a:endParaRPr lang="en-US" altLang="zh-CN" dirty="0">
                <a:latin typeface="Arial" panose="020B0604020202020204" pitchFamily="34" charset="0"/>
              </a:endParaRPr>
            </a:p>
          </p:txBody>
        </p:sp>
        <p:sp>
          <p:nvSpPr>
            <p:cNvPr id="79900" name="Rectangle 32"/>
            <p:cNvSpPr/>
            <p:nvPr/>
          </p:nvSpPr>
          <p:spPr>
            <a:xfrm>
              <a:off x="2058" y="228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1" name="Rectangle 33"/>
            <p:cNvSpPr/>
            <p:nvPr/>
          </p:nvSpPr>
          <p:spPr>
            <a:xfrm>
              <a:off x="2058" y="209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2" name="Rectangle 34"/>
            <p:cNvSpPr/>
            <p:nvPr/>
          </p:nvSpPr>
          <p:spPr>
            <a:xfrm>
              <a:off x="2058" y="1901"/>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3" name="Rectangle 35"/>
            <p:cNvSpPr/>
            <p:nvPr/>
          </p:nvSpPr>
          <p:spPr>
            <a:xfrm>
              <a:off x="2058" y="1709"/>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4" name="Rectangle 36"/>
            <p:cNvSpPr/>
            <p:nvPr/>
          </p:nvSpPr>
          <p:spPr>
            <a:xfrm>
              <a:off x="2058" y="1517"/>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5" name="Rectangle 37"/>
            <p:cNvSpPr/>
            <p:nvPr/>
          </p:nvSpPr>
          <p:spPr>
            <a:xfrm>
              <a:off x="2058" y="132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ú</a:t>
              </a:r>
              <a:endParaRPr lang="en-US" altLang="zh-CN" dirty="0">
                <a:latin typeface="Arial" panose="020B0604020202020204" pitchFamily="34" charset="0"/>
              </a:endParaRPr>
            </a:p>
          </p:txBody>
        </p:sp>
        <p:sp>
          <p:nvSpPr>
            <p:cNvPr id="79906" name="Rectangle 38"/>
            <p:cNvSpPr/>
            <p:nvPr/>
          </p:nvSpPr>
          <p:spPr>
            <a:xfrm>
              <a:off x="2058" y="2368"/>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û</a:t>
              </a:r>
              <a:endParaRPr lang="en-US" altLang="zh-CN" dirty="0">
                <a:latin typeface="Arial" panose="020B0604020202020204" pitchFamily="34" charset="0"/>
              </a:endParaRPr>
            </a:p>
          </p:txBody>
        </p:sp>
        <p:sp>
          <p:nvSpPr>
            <p:cNvPr id="79907" name="Rectangle 39"/>
            <p:cNvSpPr/>
            <p:nvPr/>
          </p:nvSpPr>
          <p:spPr>
            <a:xfrm>
              <a:off x="2058" y="113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ù</a:t>
              </a:r>
              <a:endParaRPr lang="en-US" altLang="zh-CN" dirty="0">
                <a:latin typeface="Arial" panose="020B0604020202020204" pitchFamily="34" charset="0"/>
              </a:endParaRPr>
            </a:p>
          </p:txBody>
        </p:sp>
        <p:sp>
          <p:nvSpPr>
            <p:cNvPr id="79908" name="Rectangle 40"/>
            <p:cNvSpPr/>
            <p:nvPr/>
          </p:nvSpPr>
          <p:spPr>
            <a:xfrm>
              <a:off x="1726" y="228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09" name="Rectangle 41"/>
            <p:cNvSpPr/>
            <p:nvPr/>
          </p:nvSpPr>
          <p:spPr>
            <a:xfrm>
              <a:off x="1726" y="209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10" name="Rectangle 42"/>
            <p:cNvSpPr/>
            <p:nvPr/>
          </p:nvSpPr>
          <p:spPr>
            <a:xfrm>
              <a:off x="1726" y="1901"/>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11" name="Rectangle 43"/>
            <p:cNvSpPr/>
            <p:nvPr/>
          </p:nvSpPr>
          <p:spPr>
            <a:xfrm>
              <a:off x="1726" y="1709"/>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12" name="Rectangle 44"/>
            <p:cNvSpPr/>
            <p:nvPr/>
          </p:nvSpPr>
          <p:spPr>
            <a:xfrm>
              <a:off x="1726" y="1517"/>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13" name="Rectangle 45"/>
            <p:cNvSpPr/>
            <p:nvPr/>
          </p:nvSpPr>
          <p:spPr>
            <a:xfrm>
              <a:off x="1726" y="1325"/>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ê</a:t>
              </a:r>
              <a:endParaRPr lang="en-US" altLang="zh-CN" dirty="0">
                <a:latin typeface="Arial" panose="020B0604020202020204" pitchFamily="34" charset="0"/>
              </a:endParaRPr>
            </a:p>
          </p:txBody>
        </p:sp>
        <p:sp>
          <p:nvSpPr>
            <p:cNvPr id="79914" name="Rectangle 46"/>
            <p:cNvSpPr/>
            <p:nvPr/>
          </p:nvSpPr>
          <p:spPr>
            <a:xfrm>
              <a:off x="1726" y="2368"/>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ë</a:t>
              </a:r>
              <a:endParaRPr lang="en-US" altLang="zh-CN" dirty="0">
                <a:latin typeface="Arial" panose="020B0604020202020204" pitchFamily="34" charset="0"/>
              </a:endParaRPr>
            </a:p>
          </p:txBody>
        </p:sp>
        <p:sp>
          <p:nvSpPr>
            <p:cNvPr id="79915" name="Rectangle 47"/>
            <p:cNvSpPr/>
            <p:nvPr/>
          </p:nvSpPr>
          <p:spPr>
            <a:xfrm>
              <a:off x="1726" y="1133"/>
              <a:ext cx="77"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é</a:t>
              </a:r>
              <a:endParaRPr lang="en-US" altLang="zh-CN" dirty="0">
                <a:latin typeface="Arial" panose="020B0604020202020204" pitchFamily="34" charset="0"/>
              </a:endParaRPr>
            </a:p>
          </p:txBody>
        </p:sp>
        <p:sp>
          <p:nvSpPr>
            <p:cNvPr id="79916" name="Rectangle 48"/>
            <p:cNvSpPr/>
            <p:nvPr/>
          </p:nvSpPr>
          <p:spPr>
            <a:xfrm>
              <a:off x="1560" y="1716"/>
              <a:ext cx="110"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79917" name="Rectangle 49"/>
            <p:cNvSpPr/>
            <p:nvPr/>
          </p:nvSpPr>
          <p:spPr>
            <a:xfrm>
              <a:off x="1178" y="1705"/>
              <a:ext cx="49"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79918" name="Rectangle 50"/>
            <p:cNvSpPr/>
            <p:nvPr/>
          </p:nvSpPr>
          <p:spPr>
            <a:xfrm>
              <a:off x="877" y="1716"/>
              <a:ext cx="110"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79919" name="Rectangle 51"/>
            <p:cNvSpPr/>
            <p:nvPr/>
          </p:nvSpPr>
          <p:spPr>
            <a:xfrm>
              <a:off x="780" y="1705"/>
              <a:ext cx="49" cy="240"/>
            </a:xfrm>
            <a:prstGeom prst="rect">
              <a:avLst/>
            </a:prstGeom>
            <a:noFill/>
            <a:ln w="9525">
              <a:noFill/>
            </a:ln>
          </p:spPr>
          <p:txBody>
            <a:bodyPr wrap="none" lIns="0" tIns="0" rIns="0" bIns="0">
              <a:spAutoFit/>
            </a:bodyPr>
            <a:lstStyle/>
            <a:p>
              <a:r>
                <a:rPr lang="en-US" altLang="zh-CN" sz="2500" dirty="0">
                  <a:solidFill>
                    <a:srgbClr val="000000"/>
                  </a:solidFill>
                  <a:latin typeface="Symbol" panose="05050102010706020507" pitchFamily="18" charset="2"/>
                </a:rPr>
                <a:t>¢</a:t>
              </a:r>
              <a:endParaRPr lang="en-US" altLang="zh-CN" dirty="0">
                <a:latin typeface="Arial" panose="020B0604020202020204" pitchFamily="34" charset="0"/>
              </a:endParaRPr>
            </a:p>
          </p:txBody>
        </p:sp>
        <p:sp>
          <p:nvSpPr>
            <p:cNvPr id="79920" name="Rectangle 52"/>
            <p:cNvSpPr/>
            <p:nvPr/>
          </p:nvSpPr>
          <p:spPr>
            <a:xfrm>
              <a:off x="4382"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1" name="Rectangle 53"/>
            <p:cNvSpPr/>
            <p:nvPr/>
          </p:nvSpPr>
          <p:spPr>
            <a:xfrm>
              <a:off x="4332"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22" name="Rectangle 54"/>
            <p:cNvSpPr/>
            <p:nvPr/>
          </p:nvSpPr>
          <p:spPr>
            <a:xfrm>
              <a:off x="4231"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3" name="Rectangle 55"/>
            <p:cNvSpPr/>
            <p:nvPr/>
          </p:nvSpPr>
          <p:spPr>
            <a:xfrm>
              <a:off x="3946"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4" name="Rectangle 56"/>
            <p:cNvSpPr/>
            <p:nvPr/>
          </p:nvSpPr>
          <p:spPr>
            <a:xfrm>
              <a:off x="3896"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25" name="Rectangle 57"/>
            <p:cNvSpPr/>
            <p:nvPr/>
          </p:nvSpPr>
          <p:spPr>
            <a:xfrm>
              <a:off x="3796"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6" name="Rectangle 58"/>
            <p:cNvSpPr/>
            <p:nvPr/>
          </p:nvSpPr>
          <p:spPr>
            <a:xfrm>
              <a:off x="3511"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7" name="Rectangle 59"/>
            <p:cNvSpPr/>
            <p:nvPr/>
          </p:nvSpPr>
          <p:spPr>
            <a:xfrm>
              <a:off x="3461"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28" name="Rectangle 60"/>
            <p:cNvSpPr/>
            <p:nvPr/>
          </p:nvSpPr>
          <p:spPr>
            <a:xfrm>
              <a:off x="3361"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29" name="Rectangle 61"/>
            <p:cNvSpPr/>
            <p:nvPr/>
          </p:nvSpPr>
          <p:spPr>
            <a:xfrm>
              <a:off x="3076"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0" name="Rectangle 62"/>
            <p:cNvSpPr/>
            <p:nvPr/>
          </p:nvSpPr>
          <p:spPr>
            <a:xfrm>
              <a:off x="3026"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31" name="Rectangle 63"/>
            <p:cNvSpPr/>
            <p:nvPr/>
          </p:nvSpPr>
          <p:spPr>
            <a:xfrm>
              <a:off x="2925"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2" name="Rectangle 64"/>
            <p:cNvSpPr/>
            <p:nvPr/>
          </p:nvSpPr>
          <p:spPr>
            <a:xfrm>
              <a:off x="2640"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3" name="Rectangle 65"/>
            <p:cNvSpPr/>
            <p:nvPr/>
          </p:nvSpPr>
          <p:spPr>
            <a:xfrm>
              <a:off x="2590"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34" name="Rectangle 66"/>
            <p:cNvSpPr/>
            <p:nvPr/>
          </p:nvSpPr>
          <p:spPr>
            <a:xfrm>
              <a:off x="2490"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5" name="Rectangle 67"/>
            <p:cNvSpPr/>
            <p:nvPr/>
          </p:nvSpPr>
          <p:spPr>
            <a:xfrm>
              <a:off x="4382"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6" name="Rectangle 68"/>
            <p:cNvSpPr/>
            <p:nvPr/>
          </p:nvSpPr>
          <p:spPr>
            <a:xfrm>
              <a:off x="4332"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37" name="Rectangle 69"/>
            <p:cNvSpPr/>
            <p:nvPr/>
          </p:nvSpPr>
          <p:spPr>
            <a:xfrm>
              <a:off x="4231"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8" name="Rectangle 70"/>
            <p:cNvSpPr/>
            <p:nvPr/>
          </p:nvSpPr>
          <p:spPr>
            <a:xfrm>
              <a:off x="3946"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39" name="Rectangle 71"/>
            <p:cNvSpPr/>
            <p:nvPr/>
          </p:nvSpPr>
          <p:spPr>
            <a:xfrm>
              <a:off x="3896"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40" name="Rectangle 72"/>
            <p:cNvSpPr/>
            <p:nvPr/>
          </p:nvSpPr>
          <p:spPr>
            <a:xfrm>
              <a:off x="3796"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1" name="Rectangle 73"/>
            <p:cNvSpPr/>
            <p:nvPr/>
          </p:nvSpPr>
          <p:spPr>
            <a:xfrm>
              <a:off x="3511"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2" name="Rectangle 74"/>
            <p:cNvSpPr/>
            <p:nvPr/>
          </p:nvSpPr>
          <p:spPr>
            <a:xfrm>
              <a:off x="3461"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43" name="Rectangle 75"/>
            <p:cNvSpPr/>
            <p:nvPr/>
          </p:nvSpPr>
          <p:spPr>
            <a:xfrm>
              <a:off x="3361"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4" name="Rectangle 76"/>
            <p:cNvSpPr/>
            <p:nvPr/>
          </p:nvSpPr>
          <p:spPr>
            <a:xfrm>
              <a:off x="3076"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5" name="Rectangle 77"/>
            <p:cNvSpPr/>
            <p:nvPr/>
          </p:nvSpPr>
          <p:spPr>
            <a:xfrm>
              <a:off x="3026"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46" name="Rectangle 78"/>
            <p:cNvSpPr/>
            <p:nvPr/>
          </p:nvSpPr>
          <p:spPr>
            <a:xfrm>
              <a:off x="2925"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7" name="Rectangle 79"/>
            <p:cNvSpPr/>
            <p:nvPr/>
          </p:nvSpPr>
          <p:spPr>
            <a:xfrm>
              <a:off x="2640"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48" name="Rectangle 80"/>
            <p:cNvSpPr/>
            <p:nvPr/>
          </p:nvSpPr>
          <p:spPr>
            <a:xfrm>
              <a:off x="2590"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49" name="Rectangle 81"/>
            <p:cNvSpPr/>
            <p:nvPr/>
          </p:nvSpPr>
          <p:spPr>
            <a:xfrm>
              <a:off x="2490"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50" name="Rectangle 82"/>
            <p:cNvSpPr/>
            <p:nvPr/>
          </p:nvSpPr>
          <p:spPr>
            <a:xfrm>
              <a:off x="4385"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51" name="Rectangle 83"/>
            <p:cNvSpPr/>
            <p:nvPr/>
          </p:nvSpPr>
          <p:spPr>
            <a:xfrm>
              <a:off x="4335"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52" name="Rectangle 84"/>
            <p:cNvSpPr/>
            <p:nvPr/>
          </p:nvSpPr>
          <p:spPr>
            <a:xfrm>
              <a:off x="4234"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53" name="Rectangle 85"/>
            <p:cNvSpPr/>
            <p:nvPr/>
          </p:nvSpPr>
          <p:spPr>
            <a:xfrm>
              <a:off x="3949"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54" name="Rectangle 86"/>
            <p:cNvSpPr/>
            <p:nvPr/>
          </p:nvSpPr>
          <p:spPr>
            <a:xfrm>
              <a:off x="3899"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55" name="Rectangle 87"/>
            <p:cNvSpPr/>
            <p:nvPr/>
          </p:nvSpPr>
          <p:spPr>
            <a:xfrm>
              <a:off x="3799"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56" name="Rectangle 88"/>
            <p:cNvSpPr/>
            <p:nvPr/>
          </p:nvSpPr>
          <p:spPr>
            <a:xfrm>
              <a:off x="3514"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57" name="Rectangle 89"/>
            <p:cNvSpPr/>
            <p:nvPr/>
          </p:nvSpPr>
          <p:spPr>
            <a:xfrm>
              <a:off x="3464"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58" name="Rectangle 90"/>
            <p:cNvSpPr/>
            <p:nvPr/>
          </p:nvSpPr>
          <p:spPr>
            <a:xfrm>
              <a:off x="3364"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59" name="Rectangle 91"/>
            <p:cNvSpPr/>
            <p:nvPr/>
          </p:nvSpPr>
          <p:spPr>
            <a:xfrm>
              <a:off x="3076"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60" name="Rectangle 92"/>
            <p:cNvSpPr/>
            <p:nvPr/>
          </p:nvSpPr>
          <p:spPr>
            <a:xfrm>
              <a:off x="3026"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61" name="Rectangle 93"/>
            <p:cNvSpPr/>
            <p:nvPr/>
          </p:nvSpPr>
          <p:spPr>
            <a:xfrm>
              <a:off x="2925"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62" name="Rectangle 94"/>
            <p:cNvSpPr/>
            <p:nvPr/>
          </p:nvSpPr>
          <p:spPr>
            <a:xfrm>
              <a:off x="2640"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63" name="Rectangle 95"/>
            <p:cNvSpPr/>
            <p:nvPr/>
          </p:nvSpPr>
          <p:spPr>
            <a:xfrm>
              <a:off x="2590"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64" name="Rectangle 96"/>
            <p:cNvSpPr/>
            <p:nvPr/>
          </p:nvSpPr>
          <p:spPr>
            <a:xfrm>
              <a:off x="2490"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65" name="Rectangle 97"/>
            <p:cNvSpPr/>
            <p:nvPr/>
          </p:nvSpPr>
          <p:spPr>
            <a:xfrm>
              <a:off x="4382"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79966" name="Rectangle 98"/>
            <p:cNvSpPr/>
            <p:nvPr/>
          </p:nvSpPr>
          <p:spPr>
            <a:xfrm>
              <a:off x="4332"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67" name="Rectangle 99"/>
            <p:cNvSpPr/>
            <p:nvPr/>
          </p:nvSpPr>
          <p:spPr>
            <a:xfrm>
              <a:off x="4231"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68" name="Rectangle 100"/>
            <p:cNvSpPr/>
            <p:nvPr/>
          </p:nvSpPr>
          <p:spPr>
            <a:xfrm>
              <a:off x="3946"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79969" name="Rectangle 101"/>
            <p:cNvSpPr/>
            <p:nvPr/>
          </p:nvSpPr>
          <p:spPr>
            <a:xfrm>
              <a:off x="3896"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70" name="Rectangle 102"/>
            <p:cNvSpPr/>
            <p:nvPr/>
          </p:nvSpPr>
          <p:spPr>
            <a:xfrm>
              <a:off x="3796"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71" name="Rectangle 103"/>
            <p:cNvSpPr/>
            <p:nvPr/>
          </p:nvSpPr>
          <p:spPr>
            <a:xfrm>
              <a:off x="3514"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72" name="Rectangle 104"/>
            <p:cNvSpPr/>
            <p:nvPr/>
          </p:nvSpPr>
          <p:spPr>
            <a:xfrm>
              <a:off x="3464"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73" name="Rectangle 105"/>
            <p:cNvSpPr/>
            <p:nvPr/>
          </p:nvSpPr>
          <p:spPr>
            <a:xfrm>
              <a:off x="3364"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74" name="Rectangle 106"/>
            <p:cNvSpPr/>
            <p:nvPr/>
          </p:nvSpPr>
          <p:spPr>
            <a:xfrm>
              <a:off x="3076"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75" name="Rectangle 107"/>
            <p:cNvSpPr/>
            <p:nvPr/>
          </p:nvSpPr>
          <p:spPr>
            <a:xfrm>
              <a:off x="3026"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76" name="Rectangle 108"/>
            <p:cNvSpPr/>
            <p:nvPr/>
          </p:nvSpPr>
          <p:spPr>
            <a:xfrm>
              <a:off x="2925"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77" name="Rectangle 109"/>
            <p:cNvSpPr/>
            <p:nvPr/>
          </p:nvSpPr>
          <p:spPr>
            <a:xfrm>
              <a:off x="2640"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78" name="Rectangle 110"/>
            <p:cNvSpPr/>
            <p:nvPr/>
          </p:nvSpPr>
          <p:spPr>
            <a:xfrm>
              <a:off x="2590"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79" name="Rectangle 111"/>
            <p:cNvSpPr/>
            <p:nvPr/>
          </p:nvSpPr>
          <p:spPr>
            <a:xfrm>
              <a:off x="2490"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80" name="Rectangle 112"/>
            <p:cNvSpPr/>
            <p:nvPr/>
          </p:nvSpPr>
          <p:spPr>
            <a:xfrm>
              <a:off x="4372"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81" name="Rectangle 113"/>
            <p:cNvSpPr/>
            <p:nvPr/>
          </p:nvSpPr>
          <p:spPr>
            <a:xfrm>
              <a:off x="4322"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82" name="Rectangle 114"/>
            <p:cNvSpPr/>
            <p:nvPr/>
          </p:nvSpPr>
          <p:spPr>
            <a:xfrm>
              <a:off x="4222"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79983" name="Rectangle 115"/>
            <p:cNvSpPr/>
            <p:nvPr/>
          </p:nvSpPr>
          <p:spPr>
            <a:xfrm>
              <a:off x="3946"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79984" name="Rectangle 116"/>
            <p:cNvSpPr/>
            <p:nvPr/>
          </p:nvSpPr>
          <p:spPr>
            <a:xfrm>
              <a:off x="3896"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85" name="Rectangle 117"/>
            <p:cNvSpPr/>
            <p:nvPr/>
          </p:nvSpPr>
          <p:spPr>
            <a:xfrm>
              <a:off x="3796"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86" name="Rectangle 118"/>
            <p:cNvSpPr/>
            <p:nvPr/>
          </p:nvSpPr>
          <p:spPr>
            <a:xfrm>
              <a:off x="3514"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87" name="Rectangle 119"/>
            <p:cNvSpPr/>
            <p:nvPr/>
          </p:nvSpPr>
          <p:spPr>
            <a:xfrm>
              <a:off x="3464"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88" name="Rectangle 120"/>
            <p:cNvSpPr/>
            <p:nvPr/>
          </p:nvSpPr>
          <p:spPr>
            <a:xfrm>
              <a:off x="3364"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89" name="Rectangle 121"/>
            <p:cNvSpPr/>
            <p:nvPr/>
          </p:nvSpPr>
          <p:spPr>
            <a:xfrm>
              <a:off x="3076"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0" name="Rectangle 122"/>
            <p:cNvSpPr/>
            <p:nvPr/>
          </p:nvSpPr>
          <p:spPr>
            <a:xfrm>
              <a:off x="3026"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91" name="Rectangle 123"/>
            <p:cNvSpPr/>
            <p:nvPr/>
          </p:nvSpPr>
          <p:spPr>
            <a:xfrm>
              <a:off x="2925"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2" name="Rectangle 124"/>
            <p:cNvSpPr/>
            <p:nvPr/>
          </p:nvSpPr>
          <p:spPr>
            <a:xfrm>
              <a:off x="2640"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3" name="Rectangle 125"/>
            <p:cNvSpPr/>
            <p:nvPr/>
          </p:nvSpPr>
          <p:spPr>
            <a:xfrm>
              <a:off x="2590"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94" name="Rectangle 126"/>
            <p:cNvSpPr/>
            <p:nvPr/>
          </p:nvSpPr>
          <p:spPr>
            <a:xfrm>
              <a:off x="2490"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5" name="Rectangle 127"/>
            <p:cNvSpPr/>
            <p:nvPr/>
          </p:nvSpPr>
          <p:spPr>
            <a:xfrm>
              <a:off x="1954"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6" name="Rectangle 128"/>
            <p:cNvSpPr/>
            <p:nvPr/>
          </p:nvSpPr>
          <p:spPr>
            <a:xfrm>
              <a:off x="1904" y="23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79997" name="Rectangle 129"/>
            <p:cNvSpPr/>
            <p:nvPr/>
          </p:nvSpPr>
          <p:spPr>
            <a:xfrm>
              <a:off x="1804" y="23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79998" name="Rectangle 130"/>
            <p:cNvSpPr/>
            <p:nvPr/>
          </p:nvSpPr>
          <p:spPr>
            <a:xfrm>
              <a:off x="1958"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79999" name="Rectangle 131"/>
            <p:cNvSpPr/>
            <p:nvPr/>
          </p:nvSpPr>
          <p:spPr>
            <a:xfrm>
              <a:off x="1908" y="2043"/>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80000" name="Rectangle 132"/>
            <p:cNvSpPr/>
            <p:nvPr/>
          </p:nvSpPr>
          <p:spPr>
            <a:xfrm>
              <a:off x="1807" y="2043"/>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80001" name="Rectangle 133"/>
            <p:cNvSpPr/>
            <p:nvPr/>
          </p:nvSpPr>
          <p:spPr>
            <a:xfrm>
              <a:off x="1954"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80002" name="Rectangle 134"/>
            <p:cNvSpPr/>
            <p:nvPr/>
          </p:nvSpPr>
          <p:spPr>
            <a:xfrm>
              <a:off x="1904" y="17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80003" name="Rectangle 135"/>
            <p:cNvSpPr/>
            <p:nvPr/>
          </p:nvSpPr>
          <p:spPr>
            <a:xfrm>
              <a:off x="1804" y="17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80004" name="Rectangle 136"/>
            <p:cNvSpPr/>
            <p:nvPr/>
          </p:nvSpPr>
          <p:spPr>
            <a:xfrm>
              <a:off x="1945"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80005" name="Rectangle 137"/>
            <p:cNvSpPr/>
            <p:nvPr/>
          </p:nvSpPr>
          <p:spPr>
            <a:xfrm>
              <a:off x="1895" y="1442"/>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80006" name="Rectangle 138"/>
            <p:cNvSpPr/>
            <p:nvPr/>
          </p:nvSpPr>
          <p:spPr>
            <a:xfrm>
              <a:off x="1795" y="1442"/>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80007" name="Rectangle 139"/>
            <p:cNvSpPr/>
            <p:nvPr/>
          </p:nvSpPr>
          <p:spPr>
            <a:xfrm>
              <a:off x="1956"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80008" name="Rectangle 140"/>
            <p:cNvSpPr/>
            <p:nvPr/>
          </p:nvSpPr>
          <p:spPr>
            <a:xfrm>
              <a:off x="1906" y="1141"/>
              <a:ext cx="5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80009" name="Rectangle 141"/>
            <p:cNvSpPr/>
            <p:nvPr/>
          </p:nvSpPr>
          <p:spPr>
            <a:xfrm>
              <a:off x="1806" y="1141"/>
              <a:ext cx="100" cy="240"/>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80010" name="Rectangle 142"/>
            <p:cNvSpPr/>
            <p:nvPr/>
          </p:nvSpPr>
          <p:spPr>
            <a:xfrm>
              <a:off x="2290" y="1757"/>
              <a:ext cx="80" cy="240"/>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80011" name="Rectangle 143"/>
            <p:cNvSpPr/>
            <p:nvPr/>
          </p:nvSpPr>
          <p:spPr>
            <a:xfrm>
              <a:off x="1256" y="1757"/>
              <a:ext cx="80" cy="240"/>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o</a:t>
              </a:r>
              <a:endParaRPr lang="en-US" altLang="zh-CN" dirty="0">
                <a:latin typeface="Arial" panose="020B0604020202020204" pitchFamily="34" charset="0"/>
              </a:endParaRPr>
            </a:p>
          </p:txBody>
        </p:sp>
        <p:sp>
          <p:nvSpPr>
            <p:cNvPr id="80012" name="Rectangle 144"/>
            <p:cNvSpPr/>
            <p:nvPr/>
          </p:nvSpPr>
          <p:spPr>
            <a:xfrm>
              <a:off x="2149" y="1094"/>
              <a:ext cx="7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T</a:t>
              </a:r>
              <a:endParaRPr lang="en-US" altLang="zh-CN" dirty="0">
                <a:latin typeface="Arial" panose="020B0604020202020204" pitchFamily="34" charset="0"/>
              </a:endParaRPr>
            </a:p>
          </p:txBody>
        </p:sp>
        <p:sp>
          <p:nvSpPr>
            <p:cNvPr id="80013" name="Rectangle 145"/>
            <p:cNvSpPr/>
            <p:nvPr/>
          </p:nvSpPr>
          <p:spPr>
            <a:xfrm>
              <a:off x="1381" y="1739"/>
              <a:ext cx="122" cy="240"/>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R</a:t>
              </a:r>
              <a:endParaRPr lang="en-US" altLang="zh-CN" dirty="0">
                <a:latin typeface="Arial" panose="020B0604020202020204" pitchFamily="34" charset="0"/>
              </a:endParaRPr>
            </a:p>
          </p:txBody>
        </p:sp>
        <p:sp>
          <p:nvSpPr>
            <p:cNvPr id="80014" name="Rectangle 146"/>
            <p:cNvSpPr/>
            <p:nvPr/>
          </p:nvSpPr>
          <p:spPr>
            <a:xfrm>
              <a:off x="1056" y="1739"/>
              <a:ext cx="122" cy="240"/>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A</a:t>
              </a:r>
              <a:endParaRPr lang="en-US" altLang="zh-CN" dirty="0">
                <a:latin typeface="Arial" panose="020B0604020202020204" pitchFamily="34" charset="0"/>
              </a:endParaRPr>
            </a:p>
          </p:txBody>
        </p:sp>
        <p:sp>
          <p:nvSpPr>
            <p:cNvPr id="80015" name="Rectangle 147"/>
            <p:cNvSpPr/>
            <p:nvPr/>
          </p:nvSpPr>
          <p:spPr>
            <a:xfrm>
              <a:off x="649" y="1739"/>
              <a:ext cx="122" cy="240"/>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B</a:t>
              </a:r>
              <a:endParaRPr lang="en-US" altLang="zh-CN" dirty="0">
                <a:latin typeface="Arial" panose="020B0604020202020204" pitchFamily="34" charset="0"/>
              </a:endParaRPr>
            </a:p>
          </p:txBody>
        </p:sp>
      </p:gr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p:cNvSpPr>
            <a:spLocks noGrp="1"/>
          </p:cNvSpPr>
          <p:nvPr>
            <p:ph idx="1"/>
          </p:nvPr>
        </p:nvSpPr>
        <p:spPr>
          <a:xfrm>
            <a:off x="1774825" y="549276"/>
            <a:ext cx="8642350" cy="5400675"/>
          </a:xfrm>
          <a:ln/>
        </p:spPr>
        <p:txBody>
          <a:bodyPr vert="horz" wrap="square" lIns="91440" tIns="45720" rIns="91440" bIns="45720" anchor="t"/>
          <a:lstStyle/>
          <a:p>
            <a:pPr eaLnBrk="1" hangingPunct="1"/>
            <a:endParaRPr lang="en-US" altLang="zh-CN" b="1" dirty="0">
              <a:latin typeface="Times New Roman" panose="02020603050405020304" pitchFamily="18" charset="0"/>
            </a:endParaRPr>
          </a:p>
          <a:p>
            <a:pPr eaLnBrk="1" hangingPunct="1">
              <a:buNone/>
            </a:pPr>
            <a:endParaRPr lang="en-US" altLang="zh-CN" b="1" dirty="0">
              <a:latin typeface="Times New Roman" panose="02020603050405020304" pitchFamily="18" charset="0"/>
            </a:endParaRPr>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808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87</a:t>
            </a:fld>
            <a:endParaRPr lang="ja-JP" altLang="en-US" dirty="0">
              <a:solidFill>
                <a:srgbClr val="A50021"/>
              </a:solidFill>
              <a:ea typeface="MS PGothic" panose="020B0600070205080204" pitchFamily="34" charset="-128"/>
            </a:endParaRPr>
          </a:p>
        </p:txBody>
      </p:sp>
      <p:pic>
        <p:nvPicPr>
          <p:cNvPr id="80899" name="Picture 2" descr="waseda_mark"/>
          <p:cNvPicPr>
            <a:picLocks noChangeAspect="1"/>
          </p:cNvPicPr>
          <p:nvPr/>
        </p:nvPicPr>
        <p:blipFill>
          <a:blip r:embed="rId2">
            <a:grayscl/>
            <a:lum bright="79999" contrast="-89999"/>
          </a:blip>
          <a:stretch>
            <a:fillRect/>
          </a:stretch>
        </p:blipFill>
        <p:spPr>
          <a:xfrm>
            <a:off x="2640014" y="930276"/>
            <a:ext cx="6840537" cy="5307013"/>
          </a:xfrm>
          <a:prstGeom prst="rect">
            <a:avLst/>
          </a:prstGeom>
          <a:noFill/>
          <a:ln w="9525">
            <a:noFill/>
          </a:ln>
        </p:spPr>
      </p:pic>
      <p:sp>
        <p:nvSpPr>
          <p:cNvPr id="80902" name="Line 5"/>
          <p:cNvSpPr/>
          <p:nvPr/>
        </p:nvSpPr>
        <p:spPr>
          <a:xfrm>
            <a:off x="1752600" y="457200"/>
            <a:ext cx="86106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p:cNvSpPr>
          <p:nvPr>
            <p:ph idx="1"/>
          </p:nvPr>
        </p:nvSpPr>
        <p:spPr>
          <a:xfrm>
            <a:off x="683348" y="1052736"/>
            <a:ext cx="10813252" cy="5075238"/>
          </a:xfrm>
          <a:ln/>
        </p:spPr>
        <p:txBody>
          <a:bodyPr vert="horz" wrap="square" lIns="91440" tIns="45720" rIns="91440" bIns="45720" anchor="t"/>
          <a:lstStyle/>
          <a:p>
            <a:pPr eaLnBrk="1" hangingPunct="1">
              <a:lnSpc>
                <a:spcPct val="125000"/>
              </a:lnSpc>
              <a:buNone/>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不确定性的传递算法</a:t>
            </a:r>
          </a:p>
          <a:p>
            <a:pPr eaLnBrk="1" hangingPunct="1">
              <a:lnSpc>
                <a:spcPct val="125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）在每一步推理中，如何把证据及知识的</a:t>
            </a:r>
            <a:r>
              <a:rPr lang="zh-CN" altLang="en-US" sz="2600" b="1" dirty="0" smtClean="0">
                <a:latin typeface="Times New Roman" panose="02020603050405020304" pitchFamily="18" charset="0"/>
              </a:rPr>
              <a:t>不确定性传递给</a:t>
            </a:r>
            <a:r>
              <a:rPr lang="zh-CN" altLang="en-US" sz="2600" b="1" dirty="0">
                <a:latin typeface="Times New Roman" panose="02020603050405020304" pitchFamily="18" charset="0"/>
              </a:rPr>
              <a:t>结论。</a:t>
            </a:r>
          </a:p>
          <a:p>
            <a:pPr eaLnBrk="1" hangingPunct="1">
              <a:lnSpc>
                <a:spcPct val="125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）在多步推理中，如何把初始证据的不确定性</a:t>
            </a:r>
            <a:r>
              <a:rPr lang="zh-CN" altLang="en-US" sz="2600" b="1" dirty="0" smtClean="0">
                <a:latin typeface="Times New Roman" panose="02020603050405020304" pitchFamily="18" charset="0"/>
              </a:rPr>
              <a:t>传递给</a:t>
            </a:r>
            <a:r>
              <a:rPr lang="zh-CN" altLang="en-US" sz="2600" b="1" dirty="0">
                <a:latin typeface="Times New Roman" panose="02020603050405020304" pitchFamily="18" charset="0"/>
              </a:rPr>
              <a:t>最终结论。</a:t>
            </a:r>
          </a:p>
          <a:p>
            <a:pPr eaLnBrk="1" hangingPunct="1">
              <a:lnSpc>
                <a:spcPct val="125000"/>
              </a:lnSpc>
              <a:spcBef>
                <a:spcPct val="80000"/>
              </a:spcBef>
              <a:buNone/>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a:t>
            </a:r>
          </a:p>
          <a:p>
            <a:pPr eaLnBrk="1" hangingPunct="1">
              <a:buNone/>
            </a:pPr>
            <a:endParaRPr lang="en-US" altLang="zh-CN" sz="2600" b="1" dirty="0">
              <a:latin typeface="Times New Roman" panose="02020603050405020304" pitchFamily="18" charset="0"/>
            </a:endParaRPr>
          </a:p>
        </p:txBody>
      </p:sp>
      <p:sp>
        <p:nvSpPr>
          <p:cNvPr id="563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9</a:t>
            </a:fld>
            <a:endParaRPr lang="ja-JP" altLang="en-US" dirty="0">
              <a:solidFill>
                <a:srgbClr val="A50021"/>
              </a:solidFill>
              <a:ea typeface="MS PGothic" panose="020B0600070205080204" pitchFamily="34" charset="-128"/>
            </a:endParaRPr>
          </a:p>
        </p:txBody>
      </p:sp>
      <p:sp>
        <p:nvSpPr>
          <p:cNvPr id="6" name="Rectangle 4"/>
          <p:cNvSpPr/>
          <p:nvPr/>
        </p:nvSpPr>
        <p:spPr>
          <a:xfrm>
            <a:off x="23952" y="0"/>
            <a:ext cx="12192000" cy="576536"/>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4.1  </a:t>
            </a:r>
            <a:r>
              <a:rPr lang="zh-CN" altLang="en-US" sz="3600" dirty="0">
                <a:solidFill>
                  <a:schemeClr val="bg1"/>
                </a:solidFill>
                <a:latin typeface="Times New Roman" panose="02020603050405020304" pitchFamily="18" charset="0"/>
                <a:ea typeface="黑体" panose="02010609060101010101" pitchFamily="2" charset="-122"/>
              </a:rPr>
              <a:t>不确定性推理中的基本问题</a:t>
            </a:r>
          </a:p>
        </p:txBody>
      </p:sp>
    </p:spTree>
  </p:cSld>
  <p:clrMapOvr>
    <a:masterClrMapping/>
  </p:clrMapOvr>
  <p:transition>
    <p:random/>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4683</Words>
  <Application>Microsoft Office PowerPoint</Application>
  <PresentationFormat>宽屏</PresentationFormat>
  <Paragraphs>855</Paragraphs>
  <Slides>87</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87</vt:i4>
      </vt:variant>
    </vt:vector>
  </HeadingPairs>
  <TitlesOfParts>
    <vt:vector size="109" baseType="lpstr">
      <vt:lpstr>MS PGothic</vt:lpstr>
      <vt:lpstr>等线</vt:lpstr>
      <vt:lpstr>等线 Light</vt:lpstr>
      <vt:lpstr>黑体</vt:lpstr>
      <vt:lpstr>华文新魏</vt:lpstr>
      <vt:lpstr>宋体</vt:lpstr>
      <vt:lpstr>Arial</vt:lpstr>
      <vt:lpstr>Calibri</vt:lpstr>
      <vt:lpstr>Calibri Light</vt:lpstr>
      <vt:lpstr>Comic Sans MS</vt:lpstr>
      <vt:lpstr>MT Extra</vt:lpstr>
      <vt:lpstr>Symbol</vt:lpstr>
      <vt:lpstr>Tahoma</vt:lpstr>
      <vt:lpstr>Times New Roman</vt:lpstr>
      <vt:lpstr>Wingdings</vt:lpstr>
      <vt:lpstr>wasedaSample5</vt:lpstr>
      <vt:lpstr>1_wasedaSample5</vt:lpstr>
      <vt:lpstr>公式</vt:lpstr>
      <vt:lpstr>Equation</vt:lpstr>
      <vt:lpstr>Equation.DSMT4</vt:lpstr>
      <vt:lpstr>Microsoft 公式 3.0</vt:lpstr>
      <vt:lpstr>Bitmap Image</vt:lpstr>
      <vt:lpstr>第 4 章  不确定性推理方法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不确定性推理的方法</dc:title>
  <dc:creator>jacky</dc:creator>
  <cp:lastModifiedBy>MJ</cp:lastModifiedBy>
  <cp:revision>949</cp:revision>
  <dcterms:created xsi:type="dcterms:W3CDTF">2005-06-29T01:21:54Z</dcterms:created>
  <dcterms:modified xsi:type="dcterms:W3CDTF">2018-09-19T08:17:26Z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