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4" r:id="rId9"/>
    <p:sldId id="266" r:id="rId10"/>
    <p:sldId id="286" r:id="rId11"/>
    <p:sldId id="268" r:id="rId12"/>
    <p:sldId id="270" r:id="rId13"/>
    <p:sldId id="272" r:id="rId14"/>
    <p:sldId id="271" r:id="rId15"/>
    <p:sldId id="273" r:id="rId16"/>
    <p:sldId id="274" r:id="rId17"/>
    <p:sldId id="277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5" r:id="rId26"/>
    <p:sldId id="287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C70D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2A840-0E70-475B-AE87-A96AA7132182}" type="datetimeFigureOut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6DBEB6-8962-4576-9B00-259ACC5F52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51CC4-7F62-4CB0-85BE-7DCDB2E2F7A7}" type="datetimeFigureOut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85643-1BC4-40A9-9BC6-30DAA3A6C1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914BB-ADF4-4CCD-929A-BFDA4831B58D}" type="datetimeFigureOut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6EB4D-4939-4028-8066-983662B4F9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19E1F-71A3-4F0A-BD3D-A2D41D6FCA76}" type="datetimeFigureOut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7FB2C-BAEC-4993-A251-85191C839F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EFBDE-C768-49CA-BAA1-27201DE43A5E}" type="datetimeFigureOut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63FF4-5BEB-43F8-B8AE-2DCD8B9C12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8401C-21D0-4E39-BA60-8552519A7437}" type="datetimeFigureOut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D54DF-FEE4-4A0A-8F4F-7358BF0C2A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1E048-6B31-40B6-9E73-D6698CF40F56}" type="datetimeFigureOut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1C8BB-787A-43B8-87B4-5D9256AEB0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18943-665A-490C-9124-57BE7885106E}" type="datetimeFigureOut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91572-D292-4492-BD1F-D9F727C1F0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91D0D-C1F7-45EB-9B43-7DC1E910622D}" type="datetimeFigureOut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CE5B9-5938-467F-8D17-526AF681AC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89F24-2854-4D35-8A97-3860A0E6C0C0}" type="datetimeFigureOut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303F4-6D69-451D-BCB8-1DD6FC2790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181E6-4CC2-4278-A90A-A9653FCA82C0}" type="datetimeFigureOut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CFF03-8C88-4CE3-82EB-6F9BDBD3E1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55000">
              <a:srgbClr val="F3F3F3"/>
            </a:gs>
            <a:gs pos="100000">
              <a:srgbClr val="D2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/>
          <p:cNvPicPr>
            <a:picLocks noChangeAspect="1"/>
          </p:cNvPicPr>
          <p:nvPr/>
        </p:nvPicPr>
        <p:blipFill>
          <a:blip r:embed="rId13" cstate="print">
            <a:lum bright="12000" contrast="40000"/>
          </a:blip>
          <a:srcRect/>
          <a:stretch>
            <a:fillRect/>
          </a:stretch>
        </p:blipFill>
        <p:spPr bwMode="auto">
          <a:xfrm>
            <a:off x="6667500" y="4914900"/>
            <a:ext cx="24765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033" name="图片 8"/>
          <p:cNvPicPr>
            <a:picLocks noChangeAspect="1"/>
          </p:cNvPicPr>
          <p:nvPr/>
        </p:nvPicPr>
        <p:blipFill>
          <a:blip r:embed="rId14" cstate="print">
            <a:lum bright="34000" contrast="40000"/>
          </a:blip>
          <a:srcRect/>
          <a:stretch>
            <a:fillRect/>
          </a:stretch>
        </p:blipFill>
        <p:spPr bwMode="auto">
          <a:xfrm>
            <a:off x="0" y="6419850"/>
            <a:ext cx="9144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3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1324268-F84E-4260-A42C-49BF16EEC977}" type="datetimeFigureOut">
              <a:rPr lang="zh-CN" altLang="en-US"/>
              <a:pPr>
                <a:defRPr/>
              </a:pPr>
              <a:t>2018/11/1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654584E-AAC8-415D-BEC4-E5C1A214E0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08" r:id="rId2"/>
    <p:sldLayoutId id="2147483810" r:id="rId3"/>
    <p:sldLayoutId id="2147483807" r:id="rId4"/>
    <p:sldLayoutId id="2147483806" r:id="rId5"/>
    <p:sldLayoutId id="2147483805" r:id="rId6"/>
    <p:sldLayoutId id="2147483804" r:id="rId7"/>
    <p:sldLayoutId id="2147483803" r:id="rId8"/>
    <p:sldLayoutId id="2147483802" r:id="rId9"/>
    <p:sldLayoutId id="2147483801" r:id="rId10"/>
    <p:sldLayoutId id="21474838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隶书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/>
          <a:cs typeface="隶书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/>
          <a:cs typeface="隶书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/>
          <a:cs typeface="隶书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Maiandra GD"/>
          <a:ea typeface="隶书"/>
          <a:cs typeface="隶书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 2" pitchFamily="18" charset="2"/>
        <a:buChar char=""/>
        <a:defRPr sz="3200" kern="1200">
          <a:solidFill>
            <a:schemeClr val="tx1"/>
          </a:solidFill>
          <a:latin typeface="+mn-lt"/>
          <a:ea typeface="+mn-ea"/>
          <a:cs typeface="华文楷体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0000"/>
        <a:buFont typeface="Wingdings 2" pitchFamily="18" charset="2"/>
        <a:buChar char="³"/>
        <a:defRPr sz="2800" kern="1200">
          <a:solidFill>
            <a:schemeClr val="tx1"/>
          </a:solidFill>
          <a:latin typeface="+mn-lt"/>
          <a:ea typeface="+mn-ea"/>
          <a:cs typeface="华文楷体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B9B57"/>
        </a:buClr>
        <a:buSzPct val="60000"/>
        <a:buFont typeface="Wingdings 2" pitchFamily="18" charset="2"/>
        <a:buChar char="®"/>
        <a:defRPr sz="2400" kern="1200">
          <a:solidFill>
            <a:schemeClr val="tx1"/>
          </a:solidFill>
          <a:latin typeface="+mn-lt"/>
          <a:ea typeface="+mn-ea"/>
          <a:cs typeface="华文楷体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B7396"/>
        </a:buClr>
        <a:buSzPct val="45000"/>
        <a:buFont typeface="Wingdings 2" pitchFamily="18" charset="2"/>
        <a:buChar char="¯"/>
        <a:defRPr sz="2000" kern="1200">
          <a:solidFill>
            <a:schemeClr val="tx1"/>
          </a:solidFill>
          <a:latin typeface="+mn-lt"/>
          <a:ea typeface="+mn-ea"/>
          <a:cs typeface="华文楷体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E89A53"/>
        </a:buClr>
        <a:buFont typeface="Wingdings 2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华文楷体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ctrTitle"/>
          </p:nvPr>
        </p:nvSpPr>
        <p:spPr>
          <a:xfrm>
            <a:off x="395288" y="115888"/>
            <a:ext cx="7772400" cy="655637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solidFill>
                  <a:srgbClr val="00B0F0"/>
                </a:solidFill>
              </a:rPr>
              <a:t>机器学习第二讲</a:t>
            </a:r>
          </a:p>
        </p:txBody>
      </p:sp>
      <p:sp>
        <p:nvSpPr>
          <p:cNvPr id="13314" name="副标题 2"/>
          <p:cNvSpPr>
            <a:spLocks noGrp="1"/>
          </p:cNvSpPr>
          <p:nvPr>
            <p:ph type="subTitle" idx="1"/>
          </p:nvPr>
        </p:nvSpPr>
        <p:spPr>
          <a:xfrm>
            <a:off x="827088" y="2133600"/>
            <a:ext cx="6670675" cy="1752600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r>
              <a:rPr lang="zh-CN" altLang="en-US" sz="5400" b="1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机器学习的关键应用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4211960" y="4725144"/>
            <a:ext cx="1584176" cy="654342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9144" fontAlgn="auto">
              <a:spcAft>
                <a:spcPts val="0"/>
              </a:spcAft>
              <a:defRPr/>
            </a:pPr>
            <a:r>
              <a:rPr lang="zh-CN" altLang="en-US" sz="2800" b="1" cap="all" dirty="0">
                <a:solidFill>
                  <a:srgbClr val="00B0F0"/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rPr>
              <a:t>卢志茂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FF"/>
                </a:solidFill>
              </a:rPr>
              <a:t>机器学习的经典应用</a:t>
            </a: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179388" y="1125538"/>
            <a:ext cx="8675687" cy="4884737"/>
          </a:xfrm>
        </p:spPr>
        <p:txBody>
          <a:bodyPr/>
          <a:lstStyle/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信用评分的实例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8725" y="1801813"/>
            <a:ext cx="7608888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9363" y="2451100"/>
            <a:ext cx="4622800" cy="439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FF"/>
                </a:solidFill>
              </a:rPr>
              <a:t>机器学习的经典应用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68313" y="1784350"/>
            <a:ext cx="8675687" cy="48847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</a:rPr>
              <a:t>分类（</a:t>
            </a:r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常见的分类任务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2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自然语言处理（</a:t>
            </a:r>
            <a:r>
              <a:rPr lang="en-US" altLang="zh-CN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Natural</a:t>
            </a: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Language</a:t>
            </a: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Processing</a:t>
            </a: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NLP</a:t>
            </a: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00B05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2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机器翻译（</a:t>
            </a:r>
            <a:r>
              <a:rPr lang="en-US" altLang="zh-CN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machine translation</a:t>
            </a: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00B05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2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生物测定学（</a:t>
            </a:r>
            <a:r>
              <a:rPr lang="en-US" altLang="zh-CN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biometrics</a:t>
            </a: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00B05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3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面部、指纹、虹膜、静脉、手掌、嗓音、步态等等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2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知识抽取（</a:t>
            </a:r>
            <a:r>
              <a:rPr lang="en-US" altLang="zh-CN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Knowledge extraction</a:t>
            </a: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00B05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3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从数据中学习规则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3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一种对数据进行解释的简单模型</a:t>
            </a:r>
            <a:endParaRPr lang="zh-CN" altLang="en-US" smtClean="0">
              <a:solidFill>
                <a:srgbClr val="FFFF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FF"/>
                </a:solidFill>
              </a:rPr>
              <a:t>机器学习的经典应用</a:t>
            </a: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468313" y="1412875"/>
            <a:ext cx="8675687" cy="48847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</a:rPr>
              <a:t>分类（</a:t>
            </a:r>
            <a:r>
              <a:rPr lang="en-US" altLang="zh-CN" smtClean="0">
                <a:solidFill>
                  <a:srgbClr val="FF0000"/>
                </a:solidFill>
              </a:rPr>
              <a:t>4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常见的分类任务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压缩（</a:t>
            </a:r>
            <a:r>
              <a:rPr lang="en-US" altLang="zh-CN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compression</a:t>
            </a: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00B05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用规则拟合数据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规则是对数据更加简单的解释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用规则编码降低存储空间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孤点或离群点检测（</a:t>
            </a:r>
            <a:r>
              <a:rPr lang="en-US" altLang="zh-CN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outlier</a:t>
            </a: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detection</a:t>
            </a: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00B05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不符合规则的例外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入侵检测（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异常行为，例如诈骗</a:t>
            </a: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FF"/>
                </a:solidFill>
              </a:rPr>
              <a:t>机器学习的经典应用</a:t>
            </a: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468313" y="1784350"/>
            <a:ext cx="8675687" cy="48847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</a:rPr>
              <a:t>回归分析 </a:t>
            </a:r>
            <a:r>
              <a:rPr lang="en-US" altLang="zh-CN" smtClean="0">
                <a:solidFill>
                  <a:srgbClr val="FF0000"/>
                </a:solidFill>
              </a:rPr>
              <a:t>regression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analysis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B050"/>
                </a:solidFill>
                <a:latin typeface="宋体" charset="-122"/>
                <a:ea typeface="宋体" charset="-122"/>
              </a:rPr>
              <a:t>确定两种或两种以上变量间相互依赖的</a:t>
            </a:r>
            <a:r>
              <a:rPr lang="zh-CN" altLang="en-US" smtClean="0">
                <a:solidFill>
                  <a:srgbClr val="C00000"/>
                </a:solidFill>
                <a:latin typeface="宋体" charset="-122"/>
                <a:ea typeface="宋体" charset="-122"/>
              </a:rPr>
              <a:t>定量关系</a:t>
            </a:r>
            <a:endParaRPr lang="en-US" altLang="zh-CN" smtClean="0">
              <a:solidFill>
                <a:srgbClr val="C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机器学习的输出是数值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3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例如二手车价格预测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4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z="2400" smtClean="0">
                <a:solidFill>
                  <a:srgbClr val="FC70D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400" smtClean="0">
                <a:solidFill>
                  <a:srgbClr val="FC70D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y</a:t>
            </a:r>
            <a:r>
              <a:rPr lang="zh-CN" altLang="en-US" sz="2400" smtClean="0">
                <a:solidFill>
                  <a:srgbClr val="FC70D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400" smtClean="0">
                <a:solidFill>
                  <a:srgbClr val="FC70D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=</a:t>
            </a:r>
            <a:r>
              <a:rPr lang="zh-CN" altLang="en-US" sz="2400" smtClean="0">
                <a:solidFill>
                  <a:srgbClr val="FC70DE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2400" smtClean="0"/>
              <a:t>a</a:t>
            </a:r>
            <a:r>
              <a:rPr lang="en-US" altLang="zh-CN" sz="2400" baseline="-25000" smtClean="0"/>
              <a:t>1</a:t>
            </a:r>
            <a:r>
              <a:rPr lang="en-US" altLang="zh-CN" sz="2400" smtClean="0">
                <a:solidFill>
                  <a:srgbClr val="FC70DE"/>
                </a:solidFill>
                <a:latin typeface="Times New Roman" pitchFamily="18" charset="0"/>
                <a:ea typeface="宋体" charset="-122"/>
              </a:rPr>
              <a:t>x</a:t>
            </a:r>
            <a:r>
              <a:rPr lang="zh-CN" altLang="en-US" sz="2400" smtClean="0">
                <a:solidFill>
                  <a:srgbClr val="FC70DE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smtClean="0">
                <a:solidFill>
                  <a:srgbClr val="FC70DE"/>
                </a:solidFill>
                <a:latin typeface="Times New Roman" pitchFamily="18" charset="0"/>
                <a:ea typeface="宋体" charset="-122"/>
              </a:rPr>
              <a:t>+</a:t>
            </a:r>
            <a:r>
              <a:rPr lang="zh-CN" altLang="en-US" sz="2400" smtClean="0">
                <a:solidFill>
                  <a:srgbClr val="FC70DE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smtClean="0"/>
              <a:t>a</a:t>
            </a:r>
            <a:r>
              <a:rPr lang="en-US" altLang="zh-CN" sz="2400" baseline="-25000" smtClean="0"/>
              <a:t>2</a:t>
            </a:r>
          </a:p>
          <a:p>
            <a:pPr lvl="4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i="1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altLang="zh-CN" sz="240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4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C70DE"/>
                </a:solidFill>
                <a:latin typeface="宋体" charset="-122"/>
                <a:ea typeface="宋体" charset="-122"/>
              </a:rPr>
              <a:t>也可以是二阶或者更高阶的多项式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404813"/>
            <a:ext cx="7999412" cy="629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训练数据及其线形拟合函数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475" y="1268413"/>
            <a:ext cx="8899525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611188" y="188913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三级跳远成绩与年龄之间关系的拟合函数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FF"/>
                </a:solidFill>
              </a:rPr>
              <a:t>机器学习的经典应用</a:t>
            </a:r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>
          <a:xfrm>
            <a:off x="468313" y="1784350"/>
            <a:ext cx="8675687" cy="48847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</a:rPr>
              <a:t>回归分析 （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回归和分类都是有监督的机器学习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常见应用实例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B050"/>
                </a:solidFill>
                <a:latin typeface="宋体" charset="-122"/>
                <a:ea typeface="宋体" charset="-122"/>
              </a:rPr>
              <a:t>商品价格预测</a:t>
            </a:r>
            <a:endParaRPr lang="en-US" altLang="zh-CN" smtClean="0">
              <a:solidFill>
                <a:srgbClr val="00B050"/>
              </a:solidFill>
              <a:latin typeface="宋体" charset="-122"/>
              <a:ea typeface="宋体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B050"/>
                </a:solidFill>
                <a:latin typeface="宋体" charset="-122"/>
                <a:ea typeface="宋体" charset="-122"/>
              </a:rPr>
              <a:t>机器人导航、自动汽车导航</a:t>
            </a:r>
            <a:endParaRPr lang="en-US" altLang="zh-CN" smtClean="0">
              <a:solidFill>
                <a:srgbClr val="00B050"/>
              </a:solidFill>
              <a:latin typeface="宋体" charset="-122"/>
              <a:ea typeface="宋体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 2" pitchFamily="18" charset="2"/>
              <a:buNone/>
            </a:pPr>
            <a:endParaRPr lang="en-US" altLang="zh-CN" smtClean="0">
              <a:solidFill>
                <a:srgbClr val="C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FF"/>
                </a:solidFill>
              </a:rPr>
              <a:t>机器学习的经典应用</a:t>
            </a:r>
          </a:p>
        </p:txBody>
      </p:sp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468313" y="1784350"/>
            <a:ext cx="8675687" cy="48847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</a:rPr>
              <a:t>无监督学习 （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学习过程没有任何指导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输入的学习样本没有任何先验知识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统计学中称之为密度估计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density estimation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数据挖掘中称之为聚类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</a:rPr>
              <a:t>（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</a:rPr>
              <a:t>clusting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</a:rPr>
              <a:t>）</a:t>
            </a:r>
            <a:endParaRPr lang="en-US" altLang="zh-CN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</a:rPr>
              <a:t>密度估计的常用方法也是聚类</a:t>
            </a:r>
            <a:endParaRPr lang="en-US" altLang="zh-CN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FF"/>
                </a:solidFill>
              </a:rPr>
              <a:t>机器学习的经典应用</a:t>
            </a: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468313" y="1784350"/>
            <a:ext cx="8351837" cy="48847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</a:rPr>
              <a:t>无监督学习 （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为什么可以学习？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输入空间存在某种结构，数据之间存在着关系，使得特定的模式比其它模式出现的概率高</a:t>
            </a:r>
            <a:endParaRPr lang="en-US" altLang="zh-CN" smtClean="0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定义数据之间的距离</a:t>
            </a:r>
            <a:endParaRPr lang="en-US" altLang="zh-CN" smtClean="0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pPr lvl="3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FC70DE"/>
                </a:solidFill>
                <a:latin typeface="楷体" pitchFamily="49" charset="-122"/>
                <a:ea typeface="楷体" pitchFamily="49" charset="-122"/>
              </a:rPr>
              <a:t>例如：</a:t>
            </a: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欧氏距离</a:t>
            </a:r>
            <a:r>
              <a:rPr lang="en-US" altLang="zh-CN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  </a:t>
            </a: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马氏距离  汉明距离   曼哈顿距离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3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FC70DE"/>
                </a:solidFill>
                <a:latin typeface="楷体" pitchFamily="49" charset="-122"/>
                <a:ea typeface="楷体" pitchFamily="49" charset="-122"/>
              </a:rPr>
              <a:t>把距离近的分进同一个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</a:rPr>
              <a:t>簇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</a:rPr>
              <a:t>(Class)</a:t>
            </a: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ea typeface="楷体" pitchFamily="49" charset="-122"/>
              </a:rPr>
              <a:t>或者</a:t>
            </a: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</a:rPr>
              <a:t>分组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</a:rPr>
              <a:t>(Group)</a:t>
            </a:r>
          </a:p>
          <a:p>
            <a:pPr lvl="3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FC70DE"/>
                </a:solidFill>
                <a:latin typeface="楷体" pitchFamily="49" charset="-122"/>
                <a:ea typeface="楷体" pitchFamily="49" charset="-122"/>
              </a:rPr>
              <a:t>类内距离相对最小，类间距离相对最大</a:t>
            </a:r>
            <a:endParaRPr lang="en-US" altLang="zh-CN" smtClean="0">
              <a:solidFill>
                <a:srgbClr val="FC70DE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FF"/>
                </a:solidFill>
              </a:rPr>
              <a:t>机器学习的经典应用</a:t>
            </a: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468313" y="1784350"/>
            <a:ext cx="8351837" cy="48847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</a:rPr>
              <a:t>无监督学习 （</a:t>
            </a:r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聚类的常见应用（</a:t>
            </a:r>
            <a:r>
              <a:rPr lang="en-US" altLang="zh-CN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客户市场划分</a:t>
            </a:r>
            <a:r>
              <a:rPr lang="en-US" altLang="zh-CN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customer</a:t>
            </a: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segmentation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客户关系管理</a:t>
            </a:r>
            <a:r>
              <a:rPr lang="en-US" altLang="zh-CN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customer relationship management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孤点检测</a:t>
            </a:r>
          </a:p>
          <a:p>
            <a:pPr lvl="3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但数据点</a:t>
            </a:r>
          </a:p>
          <a:p>
            <a:pPr lvl="3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超小簇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chemeClr val="tx2">
                    <a:satMod val="200000"/>
                  </a:schemeClr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机器学习</a:t>
            </a:r>
            <a:r>
              <a:rPr lang="zh-CN" altLang="en-US" sz="3600" dirty="0" smtClean="0">
                <a:solidFill>
                  <a:srgbClr val="FC70DE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相关的概念</a:t>
            </a:r>
            <a:endParaRPr lang="zh-CN" altLang="en-US" sz="3600" dirty="0">
              <a:solidFill>
                <a:srgbClr val="FC70DE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28775"/>
            <a:ext cx="7978775" cy="4727575"/>
          </a:xfrm>
        </p:spPr>
        <p:txBody>
          <a:bodyPr rtlCol="0">
            <a:normAutofit lnSpcReduction="10000"/>
          </a:bodyPr>
          <a:lstStyle/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zh-CN" altLang="en-US" dirty="0" smtClean="0">
                <a:solidFill>
                  <a:srgbClr val="FF0000"/>
                </a:solidFill>
                <a:cs typeface="+mn-cs"/>
              </a:rPr>
              <a:t>算法</a:t>
            </a:r>
            <a:endParaRPr lang="en-US" altLang="zh-CN" dirty="0" smtClean="0">
              <a:solidFill>
                <a:srgbClr val="FF0000"/>
              </a:solidFill>
              <a:cs typeface="+mn-cs"/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rPr>
              <a:t>计算机指令的序列</a:t>
            </a:r>
            <a:endParaRPr lang="en-US" altLang="zh-CN" dirty="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+mn-cs"/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rPr>
              <a:t>描述计算机解决问题的过程</a:t>
            </a:r>
            <a:endParaRPr lang="en-US" altLang="zh-CN" dirty="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+mn-cs"/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rPr>
              <a:t>与“</a:t>
            </a:r>
            <a:r>
              <a:rPr lang="zh-CN" altLang="en-US" dirty="0" smtClean="0">
                <a:solidFill>
                  <a:srgbClr val="FC70DE"/>
                </a:solidFill>
                <a:latin typeface="楷体" pitchFamily="49" charset="-122"/>
                <a:ea typeface="楷体" pitchFamily="49" charset="-122"/>
                <a:cs typeface="+mn-cs"/>
              </a:rPr>
              <a:t>方法</a:t>
            </a: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rPr>
              <a:t>”在概念上有联系也有区别</a:t>
            </a:r>
            <a:endParaRPr lang="en-US" altLang="zh-CN" dirty="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+mn-cs"/>
            </a:endParaRPr>
          </a:p>
          <a:p>
            <a:pPr marL="41148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zh-CN" altLang="en-US" dirty="0" smtClean="0">
                <a:solidFill>
                  <a:srgbClr val="FF0000"/>
                </a:solidFill>
                <a:cs typeface="+mn-cs"/>
              </a:rPr>
              <a:t>模型</a:t>
            </a:r>
            <a:endParaRPr lang="en-US" altLang="zh-CN" dirty="0" smtClean="0">
              <a:solidFill>
                <a:srgbClr val="FF0000"/>
              </a:solidFill>
              <a:cs typeface="+mn-cs"/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rPr>
              <a:t>“</a:t>
            </a:r>
            <a:r>
              <a:rPr lang="zh-CN" altLang="en-US" dirty="0" smtClean="0">
                <a:solidFill>
                  <a:srgbClr val="FC70DE"/>
                </a:solidFill>
                <a:latin typeface="楷体" pitchFamily="49" charset="-122"/>
                <a:ea typeface="楷体" pitchFamily="49" charset="-122"/>
                <a:cs typeface="+mn-cs"/>
              </a:rPr>
              <a:t>模</a:t>
            </a: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rPr>
              <a:t>” </a:t>
            </a:r>
            <a:r>
              <a:rPr lang="en-US" altLang="zh-CN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rPr>
              <a:t>+ </a:t>
            </a: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rPr>
              <a:t>“</a:t>
            </a:r>
            <a:r>
              <a:rPr lang="zh-CN" altLang="en-US" dirty="0" smtClean="0">
                <a:solidFill>
                  <a:srgbClr val="FC70DE"/>
                </a:solidFill>
                <a:latin typeface="楷体" pitchFamily="49" charset="-122"/>
                <a:ea typeface="楷体" pitchFamily="49" charset="-122"/>
                <a:cs typeface="+mn-cs"/>
              </a:rPr>
              <a:t>型</a:t>
            </a: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rPr>
              <a:t>”</a:t>
            </a:r>
            <a:endParaRPr lang="en-US" altLang="zh-CN" dirty="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+mn-cs"/>
            </a:endParaRPr>
          </a:p>
          <a:p>
            <a:pPr marL="740664" lvl="1" eaLnBrk="1" fontAlgn="auto" hangingPunct="1">
              <a:spcAft>
                <a:spcPts val="0"/>
              </a:spcAft>
              <a:buFont typeface="Wingdings"/>
              <a:buChar char=""/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rPr>
              <a:t>对客观实在和现象的一般性描述</a:t>
            </a:r>
            <a:endParaRPr lang="en-US" altLang="zh-CN" dirty="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+mn-cs"/>
            </a:endParaRPr>
          </a:p>
          <a:p>
            <a:pPr marL="996696" lvl="2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自然语言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楷体" pitchFamily="49" charset="-122"/>
              <a:ea typeface="楷体" pitchFamily="49" charset="-122"/>
              <a:cs typeface="+mn-cs"/>
            </a:endParaRPr>
          </a:p>
          <a:p>
            <a:pPr marL="996696" lvl="2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图形图像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楷体" pitchFamily="49" charset="-122"/>
              <a:ea typeface="楷体" pitchFamily="49" charset="-122"/>
              <a:cs typeface="+mn-cs"/>
            </a:endParaRPr>
          </a:p>
          <a:p>
            <a:pPr marL="996696" lvl="2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楷体" pitchFamily="49" charset="-122"/>
                <a:ea typeface="楷体" pitchFamily="49" charset="-122"/>
                <a:cs typeface="+mn-cs"/>
              </a:rPr>
              <a:t>数学表达式</a:t>
            </a:r>
            <a:endParaRPr lang="zh-CN" altLang="en-US" dirty="0">
              <a:solidFill>
                <a:srgbClr val="FF00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FF"/>
                </a:solidFill>
              </a:rPr>
              <a:t>机器学习的经典应用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68313" y="1412875"/>
            <a:ext cx="8351837" cy="48847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z="3000" smtClean="0">
                <a:solidFill>
                  <a:srgbClr val="FF0000"/>
                </a:solidFill>
              </a:rPr>
              <a:t>无监督学习 （</a:t>
            </a:r>
            <a:r>
              <a:rPr lang="en-US" altLang="zh-CN" sz="3000" smtClean="0">
                <a:solidFill>
                  <a:srgbClr val="FF0000"/>
                </a:solidFill>
              </a:rPr>
              <a:t>4</a:t>
            </a:r>
            <a:r>
              <a:rPr lang="zh-CN" altLang="en-US" sz="3000" smtClean="0">
                <a:solidFill>
                  <a:srgbClr val="FF0000"/>
                </a:solidFill>
              </a:rPr>
              <a:t>）</a:t>
            </a:r>
            <a:endParaRPr lang="en-US" altLang="zh-CN" sz="300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6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聚类的常见应用（</a:t>
            </a:r>
            <a:r>
              <a:rPr lang="en-US" altLang="zh-CN" sz="26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6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z="26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2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2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图像压缩 </a:t>
            </a:r>
            <a:r>
              <a:rPr lang="en-US" altLang="zh-CN" sz="22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image</a:t>
            </a:r>
            <a:r>
              <a:rPr lang="zh-CN" altLang="en-US" sz="22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2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compression</a:t>
            </a:r>
          </a:p>
          <a:p>
            <a:pPr lvl="2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2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文本聚类</a:t>
            </a:r>
            <a:r>
              <a:rPr lang="en-US" altLang="zh-CN" sz="22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document</a:t>
            </a:r>
            <a:r>
              <a:rPr lang="zh-CN" altLang="en-US" sz="22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2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clustering</a:t>
            </a:r>
          </a:p>
          <a:p>
            <a:pPr lvl="2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200" smtClean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生物信息学</a:t>
            </a:r>
            <a:endParaRPr lang="en-US" altLang="zh-CN" sz="2200" smtClean="0">
              <a:solidFill>
                <a:srgbClr val="00B05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lvl="3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1900" smtClean="0">
                <a:solidFill>
                  <a:srgbClr val="FC70DE"/>
                </a:solidFill>
                <a:latin typeface="楷体" pitchFamily="49" charset="-122"/>
                <a:ea typeface="楷体" pitchFamily="49" charset="-122"/>
              </a:rPr>
              <a:t>蛋白质的结构域（</a:t>
            </a:r>
            <a:r>
              <a:rPr lang="en-US" altLang="zh-CN" sz="190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</a:rPr>
              <a:t>motif</a:t>
            </a:r>
            <a:r>
              <a:rPr lang="zh-CN" altLang="en-US" sz="1900" smtClean="0">
                <a:solidFill>
                  <a:srgbClr val="FC70DE"/>
                </a:solidFill>
                <a:latin typeface="楷体" pitchFamily="49" charset="-122"/>
                <a:ea typeface="楷体" pitchFamily="49" charset="-122"/>
              </a:rPr>
              <a:t>）可能对应于其所表征的序列内部结构和功能</a:t>
            </a:r>
            <a:endParaRPr lang="en-US" altLang="zh-CN" sz="1900" smtClean="0">
              <a:solidFill>
                <a:srgbClr val="FC70DE"/>
              </a:solidFill>
              <a:latin typeface="楷体" pitchFamily="49" charset="-122"/>
              <a:ea typeface="楷体" pitchFamily="49" charset="-122"/>
            </a:endParaRPr>
          </a:p>
          <a:p>
            <a:pPr lvl="3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1900" smtClean="0">
                <a:solidFill>
                  <a:srgbClr val="FC70DE"/>
                </a:solidFill>
                <a:latin typeface="楷体" pitchFamily="49" charset="-122"/>
                <a:ea typeface="楷体" pitchFamily="49" charset="-122"/>
              </a:rPr>
              <a:t>类比：</a:t>
            </a:r>
            <a:r>
              <a:rPr lang="zh-CN" altLang="en-US" sz="190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氨基酸是字母，蛋白质是句子，结构域就像单词，即具有特别意义、频繁出现在不同句子中的字母串</a:t>
            </a:r>
            <a:endParaRPr lang="en-US" altLang="zh-CN" sz="19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3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1900" smtClean="0">
                <a:solidFill>
                  <a:srgbClr val="FC70DE"/>
                </a:solidFill>
                <a:latin typeface="楷体" pitchFamily="49" charset="-122"/>
                <a:ea typeface="楷体" pitchFamily="49" charset="-122"/>
              </a:rPr>
              <a:t>用聚类学习蛋白质的结构域</a:t>
            </a:r>
            <a:endParaRPr lang="en-US" altLang="zh-CN" sz="190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FF"/>
                </a:solidFill>
              </a:rPr>
              <a:t>机器学习的经典应用</a:t>
            </a:r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>
          <a:xfrm>
            <a:off x="468313" y="1784350"/>
            <a:ext cx="8351837" cy="48847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</a:rPr>
              <a:t>增强学习 </a:t>
            </a:r>
            <a:r>
              <a:rPr lang="en-US" altLang="zh-CN" smtClean="0">
                <a:solidFill>
                  <a:srgbClr val="FF0000"/>
                </a:solidFill>
              </a:rPr>
              <a:t>reinforcement learning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定义：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通过学习选择能达到其目标的最优动作</a:t>
            </a:r>
            <a:endParaRPr lang="en-US" altLang="zh-CN" smtClean="0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从环境到行为映射的学习，以使奖励信号</a:t>
            </a:r>
            <a:r>
              <a:rPr lang="en-US" altLang="zh-CN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强化信号</a:t>
            </a:r>
            <a:r>
              <a:rPr lang="en-US" altLang="zh-CN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)</a:t>
            </a:r>
            <a:r>
              <a:rPr lang="zh-CN" altLang="en-US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函数值最大</a:t>
            </a:r>
            <a:endParaRPr lang="en-US" altLang="zh-CN" smtClean="0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单个动作不重要，</a:t>
            </a:r>
            <a:r>
              <a:rPr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重要的是策略</a:t>
            </a:r>
            <a:endParaRPr lang="en-US" altLang="zh-CN" smtClean="0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pPr lvl="3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即达到目标的正确动作的序列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FF"/>
                </a:solidFill>
              </a:rPr>
              <a:t>机器学习的经典应用</a:t>
            </a:r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468313" y="1784350"/>
            <a:ext cx="8351837" cy="48847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</a:rPr>
              <a:t>增强学习 （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应用实例：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棋牌类游戏</a:t>
            </a:r>
            <a:endParaRPr lang="en-US" altLang="zh-CN" smtClean="0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pPr lvl="3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FC70DE"/>
                </a:solidFill>
                <a:latin typeface="楷体" pitchFamily="49" charset="-122"/>
                <a:ea typeface="楷体" pitchFamily="49" charset="-122"/>
              </a:rPr>
              <a:t>常见的象棋、围棋、国际象棋、麻将、扑克牌等</a:t>
            </a:r>
            <a:endParaRPr lang="en-US" altLang="zh-CN" smtClean="0">
              <a:solidFill>
                <a:srgbClr val="FC70DE"/>
              </a:solidFill>
              <a:latin typeface="楷体" pitchFamily="49" charset="-122"/>
              <a:ea typeface="楷体" pitchFamily="49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用于目标搜索的机器人导航</a:t>
            </a:r>
            <a:endParaRPr lang="en-US" altLang="zh-CN" smtClean="0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pPr lvl="3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FC70DE"/>
                </a:solidFill>
                <a:latin typeface="楷体" pitchFamily="49" charset="-122"/>
                <a:ea typeface="楷体" pitchFamily="49" charset="-122"/>
              </a:rPr>
              <a:t>部分可</a:t>
            </a: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观测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partially observable</a:t>
            </a:r>
          </a:p>
          <a:p>
            <a:pPr lvl="3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有时要多智能体（</a:t>
            </a:r>
            <a:r>
              <a:rPr lang="en-US" altLang="zh-CN" smtClean="0">
                <a:solidFill>
                  <a:srgbClr val="FC70DE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multiple agents</a:t>
            </a:r>
            <a:r>
              <a:rPr lang="zh-CN" altLang="en-US" smtClean="0">
                <a:solidFill>
                  <a:srgbClr val="FC70DE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）协同操作</a:t>
            </a:r>
            <a:endParaRPr lang="en-US" altLang="zh-CN" smtClean="0">
              <a:solidFill>
                <a:srgbClr val="FC70DE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FF0000"/>
                </a:solidFill>
              </a:rPr>
              <a:t>对</a:t>
            </a:r>
            <a:r>
              <a:rPr lang="zh-CN" altLang="en-US" sz="360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“</a:t>
            </a:r>
            <a:r>
              <a:rPr lang="zh-CN" altLang="en-US" sz="3600" smtClean="0">
                <a:solidFill>
                  <a:srgbClr val="FF0000"/>
                </a:solidFill>
              </a:rPr>
              <a:t>机器学习</a:t>
            </a:r>
            <a:r>
              <a:rPr lang="zh-CN" altLang="en-US" sz="360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”</a:t>
            </a:r>
            <a:r>
              <a:rPr lang="zh-CN" altLang="en-US" sz="3600" smtClean="0">
                <a:solidFill>
                  <a:srgbClr val="FF0000"/>
                </a:solidFill>
              </a:rPr>
              <a:t> 的深入理解（</a:t>
            </a:r>
            <a:r>
              <a:rPr lang="en-US" altLang="zh-CN" sz="3600" smtClean="0">
                <a:solidFill>
                  <a:srgbClr val="FF0000"/>
                </a:solidFill>
              </a:rPr>
              <a:t>1</a:t>
            </a:r>
            <a:r>
              <a:rPr lang="zh-CN" altLang="en-US" sz="3600" smtClean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>
          <a:xfrm>
            <a:off x="468313" y="1989138"/>
            <a:ext cx="8351837" cy="467995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生命体具有通过进化实现自我完善的能力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机器只能依靠它的创造者进行改造和革新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机器学习的目标不是理解人类和动物学习的过程，而是被人类用来构建各种应用系统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FF0000"/>
                </a:solidFill>
              </a:rPr>
              <a:t>对</a:t>
            </a:r>
            <a:r>
              <a:rPr lang="zh-CN" altLang="en-US" sz="360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“</a:t>
            </a:r>
            <a:r>
              <a:rPr lang="zh-CN" altLang="en-US" sz="3600" smtClean="0">
                <a:solidFill>
                  <a:srgbClr val="FF0000"/>
                </a:solidFill>
              </a:rPr>
              <a:t>机器学习</a:t>
            </a:r>
            <a:r>
              <a:rPr lang="zh-CN" altLang="en-US" sz="360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”</a:t>
            </a:r>
            <a:r>
              <a:rPr lang="zh-CN" altLang="en-US" sz="3600" smtClean="0">
                <a:solidFill>
                  <a:srgbClr val="FF0000"/>
                </a:solidFill>
              </a:rPr>
              <a:t> 的深入理解（</a:t>
            </a:r>
            <a:r>
              <a:rPr lang="en-US" altLang="zh-CN" sz="3600" smtClean="0">
                <a:solidFill>
                  <a:srgbClr val="FF0000"/>
                </a:solidFill>
              </a:rPr>
              <a:t>2</a:t>
            </a:r>
            <a:r>
              <a:rPr lang="zh-CN" altLang="en-US" sz="3600" smtClean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36866" name="内容占位符 2"/>
          <p:cNvSpPr>
            <a:spLocks noGrp="1"/>
          </p:cNvSpPr>
          <p:nvPr>
            <p:ph idx="1"/>
          </p:nvPr>
        </p:nvSpPr>
        <p:spPr>
          <a:xfrm>
            <a:off x="468313" y="1916113"/>
            <a:ext cx="8351837" cy="4752975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人类的归纳（</a:t>
            </a:r>
            <a:r>
              <a:rPr lang="en-US" altLang="zh-CN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induction</a:t>
            </a: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）学习可以应用到机器学习上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对观测数据的一种解释和描述（</a:t>
            </a:r>
            <a:r>
              <a:rPr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模型的构建</a:t>
            </a:r>
            <a:r>
              <a:rPr lang="zh-CN" altLang="en-US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mtClean="0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从特殊到一般的过程（</a:t>
            </a:r>
            <a:r>
              <a:rPr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发现内在的规律</a:t>
            </a:r>
            <a:r>
              <a:rPr lang="zh-CN" altLang="en-US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）</a:t>
            </a:r>
            <a:endParaRPr lang="en-US" altLang="zh-CN" smtClean="0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数据（</a:t>
            </a:r>
            <a:r>
              <a:rPr lang="zh-CN" altLang="en-US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训练样本、学习的源</a:t>
            </a:r>
            <a:r>
              <a:rPr lang="zh-CN" altLang="en-US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）量巨大、人力成本高昂</a:t>
            </a:r>
            <a:endParaRPr lang="en-US" altLang="zh-CN" smtClean="0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rgbClr val="FF0000"/>
                </a:solidFill>
              </a:rPr>
              <a:t>对</a:t>
            </a:r>
            <a:r>
              <a:rPr lang="zh-CN" altLang="en-US" sz="360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“</a:t>
            </a:r>
            <a:r>
              <a:rPr lang="zh-CN" altLang="en-US" sz="3600" dirty="0" smtClean="0">
                <a:solidFill>
                  <a:srgbClr val="FF0000"/>
                </a:solidFill>
              </a:rPr>
              <a:t>机器学习</a:t>
            </a:r>
            <a:r>
              <a:rPr lang="zh-CN" altLang="en-US" sz="3600" dirty="0" smtClean="0">
                <a:solidFill>
                  <a:srgbClr val="FF0000"/>
                </a:solidFill>
                <a:latin typeface="宋体" charset="-122"/>
                <a:ea typeface="宋体" charset="-122"/>
              </a:rPr>
              <a:t>”</a:t>
            </a:r>
            <a:r>
              <a:rPr lang="zh-CN" altLang="en-US" sz="3600" dirty="0" smtClean="0">
                <a:solidFill>
                  <a:srgbClr val="FF0000"/>
                </a:solidFill>
              </a:rPr>
              <a:t> 的深入理解（</a:t>
            </a:r>
            <a:r>
              <a:rPr lang="en-US" altLang="zh-CN" sz="3600" dirty="0" smtClean="0">
                <a:solidFill>
                  <a:srgbClr val="FF0000"/>
                </a:solidFill>
              </a:rPr>
              <a:t>3</a:t>
            </a:r>
            <a:r>
              <a:rPr lang="zh-CN" altLang="en-US" sz="3600" dirty="0" smtClean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064500" cy="4248150"/>
          </a:xfrm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6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知识的表示至关重要</a:t>
            </a:r>
            <a:endParaRPr lang="en-US" altLang="zh-CN" sz="2600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00B050"/>
                </a:solidFill>
                <a:latin typeface="楷体" pitchFamily="49" charset="-122"/>
                <a:ea typeface="楷体" pitchFamily="49" charset="-122"/>
              </a:rPr>
              <a:t>更好地解决机器学习的输入问题</a:t>
            </a:r>
            <a:endParaRPr lang="en-US" altLang="zh-CN" sz="2200" dirty="0" smtClean="0">
              <a:solidFill>
                <a:srgbClr val="00B050"/>
              </a:solidFill>
              <a:latin typeface="楷体" pitchFamily="49" charset="-122"/>
              <a:ea typeface="楷体" pitchFamily="49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6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传统的机器学习方法随着计算机计算速度的提高和存储空间的增大，学习能力已经今非昔比</a:t>
            </a:r>
            <a:endParaRPr lang="en-US" altLang="zh-CN" sz="2600" dirty="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600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所谓的智能看来不是源于某些稀奇古怪的共识，而是源于简单、直截了当的算法的耐心以及近乎蛮力的使用</a:t>
            </a:r>
            <a:endParaRPr lang="en-US" altLang="zh-CN" sz="2600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简单是一种</a:t>
            </a:r>
            <a:r>
              <a:rPr lang="zh-CN" altLang="en-US" sz="2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美</a:t>
            </a:r>
            <a:r>
              <a:rPr lang="zh-CN" altLang="en-US" sz="22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（</a:t>
            </a:r>
            <a:r>
              <a:rPr lang="zh-CN" altLang="en-US" sz="22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大道至简</a:t>
            </a:r>
            <a:r>
              <a:rPr lang="zh-CN" altLang="en-US" sz="22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）</a:t>
            </a:r>
            <a:endParaRPr lang="zh-CN" altLang="en-US" sz="2200" dirty="0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2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复杂的描述说明距离真相</a:t>
            </a:r>
            <a:r>
              <a:rPr lang="zh-CN" altLang="en-US" sz="2200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（真理）</a:t>
            </a:r>
            <a:r>
              <a:rPr lang="zh-CN" altLang="en-US" sz="2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还很遥远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xfrm>
            <a:off x="684213" y="3141663"/>
            <a:ext cx="8229600" cy="1143000"/>
          </a:xfrm>
        </p:spPr>
        <p:txBody>
          <a:bodyPr/>
          <a:lstStyle/>
          <a:p>
            <a:r>
              <a:rPr lang="en-US" altLang="zh-CN" sz="6600" smtClean="0">
                <a:solidFill>
                  <a:srgbClr val="0000FF"/>
                </a:solidFill>
              </a:rPr>
              <a:t>the END</a:t>
            </a:r>
            <a:endParaRPr lang="zh-CN" altLang="en-US" sz="660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机器学习相关的概念</a:t>
            </a:r>
            <a:endParaRPr lang="zh-CN" altLang="en-US" sz="3600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914400" y="1784350"/>
            <a:ext cx="7978775" cy="4308475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数据挖掘 </a:t>
            </a:r>
            <a:r>
              <a:rPr lang="en-US" altLang="zh-CN" smtClean="0">
                <a:solidFill>
                  <a:srgbClr val="FF0000"/>
                </a:solidFill>
              </a:rPr>
              <a:t>Data Mining</a:t>
            </a:r>
          </a:p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机器学习方法在达数据库中的应用称为数据挖掘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1" eaLnBrk="1" hangingPunct="1"/>
            <a:endParaRPr lang="en-US" altLang="zh-CN" sz="800" smtClean="0">
              <a:solidFill>
                <a:srgbClr val="FFFF00"/>
              </a:solidFill>
            </a:endParaRP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B050"/>
                </a:solidFill>
              </a:rPr>
              <a:t>关联性分析</a:t>
            </a:r>
            <a:endParaRPr lang="en-US" altLang="zh-CN" smtClean="0">
              <a:solidFill>
                <a:srgbClr val="00B050"/>
              </a:solidFill>
            </a:endParaRPr>
          </a:p>
          <a:p>
            <a:pPr lvl="2" eaLnBrk="1" hangingPunct="1">
              <a:buFont typeface="Wingdings" pitchFamily="2" charset="2"/>
              <a:buChar char="Ø"/>
            </a:pPr>
            <a:endParaRPr lang="en-US" altLang="zh-CN" sz="800" smtClean="0">
              <a:solidFill>
                <a:srgbClr val="00B050"/>
              </a:solidFill>
            </a:endParaRP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B050"/>
                </a:solidFill>
              </a:rPr>
              <a:t>聚类</a:t>
            </a:r>
            <a:endParaRPr lang="en-US" altLang="zh-CN" smtClean="0">
              <a:solidFill>
                <a:srgbClr val="00B050"/>
              </a:solidFill>
            </a:endParaRPr>
          </a:p>
          <a:p>
            <a:pPr lvl="2" eaLnBrk="1" hangingPunct="1">
              <a:buFont typeface="Wingdings" pitchFamily="2" charset="2"/>
              <a:buChar char="Ø"/>
            </a:pPr>
            <a:endParaRPr lang="en-US" altLang="zh-CN" sz="800" smtClean="0">
              <a:solidFill>
                <a:srgbClr val="00B050"/>
              </a:solidFill>
            </a:endParaRP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B050"/>
                </a:solidFill>
              </a:rPr>
              <a:t>分类</a:t>
            </a:r>
            <a:endParaRPr lang="en-US" altLang="zh-CN" smtClean="0">
              <a:solidFill>
                <a:srgbClr val="00B050"/>
              </a:solidFill>
            </a:endParaRPr>
          </a:p>
          <a:p>
            <a:pPr lvl="2" eaLnBrk="1" hangingPunct="1">
              <a:buFont typeface="Wingdings" pitchFamily="2" charset="2"/>
              <a:buChar char="Ø"/>
            </a:pPr>
            <a:endParaRPr lang="en-US" altLang="zh-CN" smtClean="0"/>
          </a:p>
          <a:p>
            <a:pPr lvl="2" eaLnBrk="1" hangingPunct="1">
              <a:buFont typeface="Wingdings 2" pitchFamily="18" charset="2"/>
              <a:buNone/>
            </a:pPr>
            <a:endParaRPr lang="en-US" altLang="zh-CN" smtClean="0"/>
          </a:p>
          <a:p>
            <a:pPr lvl="1" eaLnBrk="1" hangingPunct="1"/>
            <a:endParaRPr lang="en-US" altLang="zh-CN" smtClean="0">
              <a:solidFill>
                <a:srgbClr val="FFFF00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356100" y="3573463"/>
            <a:ext cx="4176713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95363" lvl="2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+mn-lt"/>
                <a:ea typeface="+mn-ea"/>
              </a:rPr>
              <a:t>预测（回归分析）</a:t>
            </a:r>
            <a:endParaRPr lang="en-US" altLang="zh-CN" sz="2400" dirty="0">
              <a:solidFill>
                <a:srgbClr val="00B050"/>
              </a:solidFill>
              <a:latin typeface="+mn-lt"/>
              <a:ea typeface="+mn-ea"/>
            </a:endParaRPr>
          </a:p>
          <a:p>
            <a:pPr marL="995363" lvl="2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en-US" altLang="zh-CN" sz="800" dirty="0">
              <a:solidFill>
                <a:srgbClr val="00B050"/>
              </a:solidFill>
              <a:latin typeface="+mn-lt"/>
              <a:ea typeface="+mn-ea"/>
            </a:endParaRPr>
          </a:p>
          <a:p>
            <a:pPr marL="995363" lvl="2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+mn-lt"/>
                <a:ea typeface="+mn-ea"/>
              </a:rPr>
              <a:t>信息过滤</a:t>
            </a:r>
            <a:endParaRPr lang="en-US" altLang="zh-CN" sz="2400" dirty="0">
              <a:solidFill>
                <a:srgbClr val="00B050"/>
              </a:solidFill>
              <a:latin typeface="+mn-lt"/>
              <a:ea typeface="+mn-ea"/>
            </a:endParaRPr>
          </a:p>
          <a:p>
            <a:pPr marL="995363" lvl="2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endParaRPr lang="en-US" altLang="zh-CN" sz="800" dirty="0">
              <a:solidFill>
                <a:srgbClr val="00B050"/>
              </a:solidFill>
              <a:latin typeface="+mn-lt"/>
              <a:ea typeface="+mn-ea"/>
            </a:endParaRPr>
          </a:p>
          <a:p>
            <a:pPr marL="995363" lvl="2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Ø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+mn-lt"/>
                <a:ea typeface="+mn-ea"/>
              </a:rPr>
              <a:t>信息抽取</a:t>
            </a:r>
            <a:endParaRPr lang="en-US" altLang="zh-CN" sz="2400" dirty="0">
              <a:solidFill>
                <a:srgbClr val="00B050"/>
              </a:solidFill>
              <a:latin typeface="+mn-lt"/>
              <a:ea typeface="+mn-ea"/>
            </a:endParaRPr>
          </a:p>
          <a:p>
            <a:pPr marL="995363" lvl="2" indent="-228600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/>
            </a:pPr>
            <a:endParaRPr lang="en-US" altLang="zh-CN" sz="2400" dirty="0">
              <a:latin typeface="+mn-lt"/>
              <a:ea typeface="+mn-ea"/>
            </a:endParaRPr>
          </a:p>
          <a:p>
            <a:pPr marL="739775" lvl="1" indent="-285750">
              <a:spcBef>
                <a:spcPct val="20000"/>
              </a:spcBef>
              <a:buClr>
                <a:schemeClr val="accent2"/>
              </a:buClr>
              <a:buSzPct val="90000"/>
              <a:buFont typeface="Wingdings" pitchFamily="2" charset="2"/>
              <a:buChar char=""/>
              <a:defRPr/>
            </a:pPr>
            <a:endParaRPr lang="en-US" altLang="zh-CN" sz="2600" dirty="0">
              <a:solidFill>
                <a:srgbClr val="FFFF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机器学习相关的概念</a:t>
            </a:r>
            <a:endParaRPr lang="zh-CN" altLang="en-US" sz="3600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914400" y="1784350"/>
            <a:ext cx="7978775" cy="507365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模式识别 </a:t>
            </a:r>
            <a:r>
              <a:rPr lang="en-US" altLang="zh-CN" smtClean="0"/>
              <a:t>Pattern Recognition</a:t>
            </a:r>
          </a:p>
          <a:p>
            <a:pPr eaLnBrk="1" hangingPunct="1"/>
            <a:endParaRPr lang="en-US" altLang="zh-CN" sz="8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rgbClr val="0000FF"/>
                </a:solidFill>
              </a:rPr>
              <a:t>什么是模式（</a:t>
            </a:r>
            <a:r>
              <a:rPr lang="en-US" altLang="zh-CN" smtClean="0">
                <a:solidFill>
                  <a:srgbClr val="0000FF"/>
                </a:solidFill>
              </a:rPr>
              <a:t>pattern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endParaRPr lang="en-US" altLang="zh-CN" smtClean="0">
              <a:solidFill>
                <a:srgbClr val="0000FF"/>
              </a:solidFill>
            </a:endParaRP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B050"/>
                </a:solidFill>
              </a:rPr>
              <a:t>一种认识的结果</a:t>
            </a:r>
            <a:endParaRPr lang="en-US" altLang="zh-CN" smtClean="0">
              <a:solidFill>
                <a:srgbClr val="00B050"/>
              </a:solidFill>
            </a:endParaRP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B050"/>
                </a:solidFill>
              </a:rPr>
              <a:t>非此即彼的概括</a:t>
            </a:r>
            <a:endParaRPr lang="en-US" altLang="zh-CN" smtClean="0">
              <a:solidFill>
                <a:srgbClr val="00B050"/>
              </a:solidFill>
            </a:endParaRPr>
          </a:p>
          <a:p>
            <a:pPr lvl="2" eaLnBrk="1" hangingPunct="1"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B050"/>
                </a:solidFill>
              </a:rPr>
              <a:t>对应一个实体的类别</a:t>
            </a:r>
            <a:endParaRPr lang="en-US" altLang="zh-CN" smtClean="0">
              <a:solidFill>
                <a:srgbClr val="00B050"/>
              </a:solidFill>
            </a:endParaRPr>
          </a:p>
          <a:p>
            <a:pPr lvl="2" eaLnBrk="1" hangingPunct="1">
              <a:buFont typeface="Wingdings" pitchFamily="2" charset="2"/>
              <a:buChar char="Ø"/>
            </a:pPr>
            <a:endParaRPr lang="en-US" altLang="zh-CN" sz="800" smtClean="0">
              <a:solidFill>
                <a:srgbClr val="00B0F0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rgbClr val="0000FF"/>
                </a:solidFill>
              </a:rPr>
              <a:t>识别的效果依赖于分类模型的种类和模型的训练</a:t>
            </a:r>
            <a:endParaRPr lang="en-US" altLang="zh-CN" smtClean="0">
              <a:solidFill>
                <a:srgbClr val="0000FF"/>
              </a:solidFill>
            </a:endParaRPr>
          </a:p>
          <a:p>
            <a:pPr lvl="1" eaLnBrk="1" hangingPunct="1"/>
            <a:endParaRPr lang="en-US" altLang="zh-CN" sz="80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rgbClr val="0000FF"/>
                </a:solidFill>
              </a:rPr>
              <a:t>分类模型的训练就是一种机器学习过程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机器学习的本质</a:t>
            </a:r>
            <a:endParaRPr lang="zh-CN" altLang="en-US" sz="3600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539750" y="1784350"/>
            <a:ext cx="8353425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机器学习是一种算法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最终落实到算法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是输入与输出的一种映射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B050"/>
                </a:solidFill>
              </a:rPr>
              <a:t>类似于函数关系</a:t>
            </a:r>
            <a:endParaRPr lang="en-US" altLang="zh-CN" smtClean="0">
              <a:solidFill>
                <a:srgbClr val="00B050"/>
              </a:solidFill>
            </a:endParaRPr>
          </a:p>
          <a:p>
            <a:pPr lvl="3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en-US" altLang="zh-CN" sz="2800" smtClean="0">
                <a:solidFill>
                  <a:srgbClr val="FC70DE"/>
                </a:solidFill>
              </a:rPr>
              <a:t>  </a:t>
            </a:r>
            <a:r>
              <a:rPr lang="en-US" altLang="zh-CN" sz="2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Y = </a:t>
            </a:r>
            <a:r>
              <a:rPr lang="en-US" altLang="zh-CN" sz="2800" i="1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smtClean="0">
                <a:solidFill>
                  <a:srgbClr val="FC70DE"/>
                </a:solidFill>
                <a:latin typeface="Times New Roman" pitchFamily="18" charset="0"/>
                <a:cs typeface="Times New Roman" pitchFamily="18" charset="0"/>
              </a:rPr>
              <a:t>(X)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B050"/>
                </a:solidFill>
              </a:rPr>
              <a:t>不同的映射方法体现了不同的学习思想和实现过程</a:t>
            </a:r>
            <a:endParaRPr lang="en-US" altLang="zh-CN" smtClean="0">
              <a:solidFill>
                <a:srgbClr val="00B05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endParaRPr lang="zh-CN" altLang="en-US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chemeClr val="tx2">
                    <a:satMod val="200000"/>
                  </a:schemeClr>
                </a:solidFill>
                <a:cs typeface="+mj-cs"/>
              </a:rPr>
              <a:t>机器学习的本质</a:t>
            </a:r>
            <a:endParaRPr lang="zh-CN" altLang="en-US" sz="3600" dirty="0">
              <a:solidFill>
                <a:schemeClr val="tx2">
                  <a:satMod val="200000"/>
                </a:schemeClr>
              </a:solidFill>
              <a:cs typeface="+mj-cs"/>
            </a:endParaRPr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914400" y="1784350"/>
            <a:ext cx="7978775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mtClean="0">
                <a:solidFill>
                  <a:srgbClr val="FF0000"/>
                </a:solidFill>
              </a:rPr>
              <a:t>机器学习的评价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时间复杂度和空间复杂度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B050"/>
                </a:solidFill>
                <a:latin typeface="宋体" charset="-122"/>
                <a:ea typeface="宋体" charset="-122"/>
              </a:rPr>
              <a:t>这是对算法的基本要求</a:t>
            </a:r>
            <a:endParaRPr lang="en-US" altLang="zh-CN" smtClean="0">
              <a:solidFill>
                <a:srgbClr val="00B050"/>
              </a:solidFill>
              <a:latin typeface="宋体" charset="-122"/>
              <a:ea typeface="宋体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分类或者预测的精度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B050"/>
                </a:solidFill>
                <a:latin typeface="宋体" charset="-122"/>
                <a:ea typeface="宋体" charset="-122"/>
              </a:rPr>
              <a:t>这是对机器学习的基本要求</a:t>
            </a:r>
            <a:endParaRPr lang="en-US" altLang="zh-CN" smtClean="0">
              <a:solidFill>
                <a:srgbClr val="00B050"/>
              </a:solidFill>
              <a:latin typeface="宋体" charset="-122"/>
              <a:ea typeface="宋体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endParaRPr lang="en-US" altLang="zh-CN" smtClean="0">
              <a:solidFill>
                <a:srgbClr val="FFFF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endParaRPr lang="zh-CN" altLang="en-US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FF"/>
                </a:solidFill>
              </a:rPr>
              <a:t>机器学习的经典应用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914400" y="1784350"/>
            <a:ext cx="7978775" cy="45720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srgbClr val="FF0000"/>
                </a:solidFill>
                <a:cs typeface="+mn-cs"/>
              </a:rPr>
              <a:t>学习关联性</a:t>
            </a:r>
            <a:endParaRPr lang="en-US" altLang="zh-CN" dirty="0" smtClean="0">
              <a:solidFill>
                <a:srgbClr val="FF0000"/>
              </a:solidFill>
              <a:cs typeface="+mn-cs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rPr>
              <a:t>关联性</a:t>
            </a:r>
            <a:endParaRPr lang="en-US" altLang="zh-CN" dirty="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+mn-cs"/>
            </a:endParaRP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srgbClr val="00B050"/>
                </a:solidFill>
                <a:cs typeface="+mn-cs"/>
              </a:rPr>
              <a:t>多个事件之间的关联</a:t>
            </a:r>
            <a:endParaRPr lang="en-US" altLang="zh-CN" dirty="0" smtClean="0">
              <a:solidFill>
                <a:srgbClr val="00B050"/>
              </a:solidFill>
              <a:cs typeface="+mn-cs"/>
            </a:endParaRP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srgbClr val="00B050"/>
                </a:solidFill>
                <a:cs typeface="+mn-cs"/>
              </a:rPr>
              <a:t>关联规则</a:t>
            </a:r>
            <a:r>
              <a:rPr lang="zh-CN" altLang="en-US" dirty="0" smtClean="0">
                <a:solidFill>
                  <a:srgbClr val="FC70DE"/>
                </a:solidFill>
                <a:cs typeface="+mn-cs"/>
              </a:rPr>
              <a:t>（</a:t>
            </a:r>
            <a:r>
              <a:rPr lang="en-US" altLang="zh-CN" dirty="0" smtClean="0">
                <a:solidFill>
                  <a:srgbClr val="FC70DE"/>
                </a:solidFill>
                <a:cs typeface="+mn-cs"/>
              </a:rPr>
              <a:t>association rule</a:t>
            </a:r>
            <a:r>
              <a:rPr lang="zh-CN" altLang="en-US" dirty="0" smtClean="0">
                <a:solidFill>
                  <a:srgbClr val="FC70DE"/>
                </a:solidFill>
                <a:cs typeface="+mn-cs"/>
              </a:rPr>
              <a:t>）</a:t>
            </a:r>
            <a:endParaRPr lang="en-US" altLang="zh-CN" dirty="0" smtClean="0">
              <a:solidFill>
                <a:srgbClr val="00B050"/>
              </a:solidFill>
              <a:cs typeface="+mn-cs"/>
            </a:endParaRP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srgbClr val="00B050"/>
                </a:solidFill>
                <a:cs typeface="+mn-cs"/>
              </a:rPr>
              <a:t>体现一种统计学生的条件概率</a:t>
            </a:r>
            <a:endParaRPr lang="en-US" altLang="zh-CN" dirty="0" smtClean="0">
              <a:solidFill>
                <a:srgbClr val="00B050"/>
              </a:solidFill>
              <a:cs typeface="+mn-cs"/>
            </a:endParaRPr>
          </a:p>
          <a:p>
            <a:pPr lvl="3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Wingdings" pitchFamily="2" charset="2"/>
              <a:buChar char="l"/>
              <a:defRPr/>
            </a:pPr>
            <a:r>
              <a:rPr lang="en-US" altLang="zh-CN" sz="3000" i="1" dirty="0" smtClean="0">
                <a:solidFill>
                  <a:srgbClr val="FC70DE"/>
                </a:solidFill>
                <a:cs typeface="+mn-cs"/>
              </a:rPr>
              <a:t>P</a:t>
            </a:r>
            <a:r>
              <a:rPr lang="en-US" altLang="zh-CN" sz="3000" dirty="0" smtClean="0">
                <a:solidFill>
                  <a:srgbClr val="FC70DE"/>
                </a:solidFill>
                <a:cs typeface="+mn-cs"/>
              </a:rPr>
              <a:t>(Y|X)</a:t>
            </a: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srgbClr val="00B050"/>
                </a:solidFill>
                <a:cs typeface="+mn-cs"/>
              </a:rPr>
              <a:t>举例：购物篮分析（</a:t>
            </a:r>
            <a:r>
              <a:rPr lang="en-US" altLang="zh-CN" dirty="0" smtClean="0">
                <a:solidFill>
                  <a:srgbClr val="00B050"/>
                </a:solidFill>
                <a:cs typeface="+mn-cs"/>
              </a:rPr>
              <a:t>basket analysis</a:t>
            </a:r>
            <a:r>
              <a:rPr lang="zh-CN" altLang="en-US" dirty="0" smtClean="0">
                <a:solidFill>
                  <a:srgbClr val="00B050"/>
                </a:solidFill>
                <a:cs typeface="+mn-cs"/>
              </a:rPr>
              <a:t>）</a:t>
            </a:r>
            <a:endParaRPr lang="en-US" altLang="zh-CN" dirty="0" smtClean="0">
              <a:solidFill>
                <a:srgbClr val="00B050"/>
              </a:solidFill>
              <a:cs typeface="+mn-cs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rPr>
              <a:t>关联性分析是数据挖掘的重要任务之一</a:t>
            </a:r>
            <a:endParaRPr lang="zh-CN" altLang="en-US" dirty="0" smtClean="0">
              <a:solidFill>
                <a:srgbClr val="FFFF00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FF"/>
                </a:solidFill>
              </a:rPr>
              <a:t>机器学习的经典应用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68313" y="1784350"/>
            <a:ext cx="8675687" cy="4884738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srgbClr val="FF0000"/>
                </a:solidFill>
                <a:cs typeface="+mn-cs"/>
              </a:rPr>
              <a:t>分类（</a:t>
            </a:r>
            <a:r>
              <a:rPr lang="en-US" altLang="zh-CN" dirty="0" smtClean="0">
                <a:solidFill>
                  <a:srgbClr val="FF0000"/>
                </a:solidFill>
                <a:cs typeface="+mn-cs"/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  <a:cs typeface="+mn-cs"/>
              </a:rPr>
              <a:t>）</a:t>
            </a:r>
            <a:endParaRPr lang="en-US" altLang="zh-CN" dirty="0" smtClean="0">
              <a:solidFill>
                <a:srgbClr val="FF0000"/>
              </a:solidFill>
              <a:cs typeface="+mn-cs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rPr>
              <a:t>机器学习在分类上得到了十分普遍的应用</a:t>
            </a:r>
            <a:endParaRPr lang="en-US" altLang="zh-CN" dirty="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+mn-cs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rPr>
              <a:t>在统计学中分类被称为</a:t>
            </a:r>
            <a:r>
              <a:rPr lang="zh-CN" altLang="en-US" dirty="0" smtClean="0">
                <a:solidFill>
                  <a:srgbClr val="FC70DE"/>
                </a:solidFill>
                <a:latin typeface="楷体" pitchFamily="49" charset="-122"/>
                <a:ea typeface="楷体" pitchFamily="49" charset="-122"/>
                <a:cs typeface="+mn-cs"/>
              </a:rPr>
              <a:t>判别式分析</a:t>
            </a: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rPr>
              <a:t>（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discriminant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analysis</a:t>
            </a: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rPr>
              <a:t>）</a:t>
            </a:r>
            <a:endParaRPr lang="en-US" altLang="zh-CN" dirty="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+mn-cs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rPr>
              <a:t>在工程应用上称为模式识别</a:t>
            </a:r>
            <a:endParaRPr lang="en-US" altLang="zh-CN" dirty="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+mn-cs"/>
            </a:endParaRPr>
          </a:p>
          <a:p>
            <a:pPr lvl="1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  <a:cs typeface="+mn-cs"/>
              </a:rPr>
              <a:t>分类一般过程</a:t>
            </a:r>
            <a:endParaRPr lang="en-US" altLang="zh-CN" dirty="0" smtClean="0">
              <a:solidFill>
                <a:srgbClr val="0000FF"/>
              </a:solidFill>
              <a:latin typeface="楷体" pitchFamily="49" charset="-122"/>
              <a:ea typeface="楷体" pitchFamily="49" charset="-122"/>
              <a:cs typeface="+mn-cs"/>
            </a:endParaRP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  <a:cs typeface="+mn-cs"/>
              </a:rPr>
              <a:t>定义模式</a:t>
            </a:r>
            <a:endParaRPr lang="en-US" altLang="zh-CN" dirty="0" smtClean="0">
              <a:solidFill>
                <a:srgbClr val="00B050"/>
              </a:solidFill>
              <a:latin typeface="宋体" pitchFamily="2" charset="-122"/>
              <a:ea typeface="宋体" pitchFamily="2" charset="-122"/>
              <a:cs typeface="+mn-cs"/>
            </a:endParaRP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  <a:cs typeface="+mn-cs"/>
              </a:rPr>
              <a:t>建立分类模型</a:t>
            </a:r>
            <a:endParaRPr lang="en-US" altLang="zh-CN" dirty="0" smtClean="0">
              <a:solidFill>
                <a:srgbClr val="00B050"/>
              </a:solidFill>
              <a:latin typeface="宋体" pitchFamily="2" charset="-122"/>
              <a:ea typeface="宋体" pitchFamily="2" charset="-122"/>
              <a:cs typeface="+mn-cs"/>
            </a:endParaRP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  <a:cs typeface="+mn-cs"/>
              </a:rPr>
              <a:t>用已知样本模型进行训练（</a:t>
            </a:r>
            <a:r>
              <a:rPr lang="zh-CN" altLang="en-US" dirty="0" smtClean="0">
                <a:solidFill>
                  <a:srgbClr val="FC70DE"/>
                </a:solidFill>
                <a:latin typeface="宋体" pitchFamily="2" charset="-122"/>
                <a:ea typeface="宋体" pitchFamily="2" charset="-122"/>
                <a:cs typeface="+mn-cs"/>
              </a:rPr>
              <a:t>机器学习过程</a:t>
            </a:r>
            <a:r>
              <a:rPr lang="zh-CN" altLang="en-US" dirty="0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  <a:cs typeface="+mn-cs"/>
              </a:rPr>
              <a:t>）</a:t>
            </a:r>
            <a:endParaRPr lang="en-US" altLang="zh-CN" dirty="0" smtClean="0">
              <a:solidFill>
                <a:srgbClr val="00B050"/>
              </a:solidFill>
              <a:latin typeface="宋体" pitchFamily="2" charset="-122"/>
              <a:ea typeface="宋体" pitchFamily="2" charset="-122"/>
              <a:cs typeface="+mn-cs"/>
            </a:endParaRPr>
          </a:p>
          <a:p>
            <a:pPr lvl="2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l"/>
              <a:defRPr/>
            </a:pPr>
            <a:r>
              <a:rPr lang="zh-CN" altLang="en-US" dirty="0" smtClean="0">
                <a:solidFill>
                  <a:srgbClr val="00B050"/>
                </a:solidFill>
                <a:latin typeface="宋体" pitchFamily="2" charset="-122"/>
                <a:ea typeface="宋体" pitchFamily="2" charset="-122"/>
                <a:cs typeface="+mn-cs"/>
              </a:rPr>
              <a:t>对未知数据进行识别</a:t>
            </a:r>
            <a:endParaRPr lang="zh-CN" altLang="en-US" dirty="0" smtClean="0">
              <a:solidFill>
                <a:srgbClr val="FFFF00"/>
              </a:solidFill>
              <a:latin typeface="宋体" pitchFamily="2" charset="-122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0000FF"/>
                </a:solidFill>
              </a:rPr>
              <a:t>机器学习的经典应用</a:t>
            </a: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468313" y="1784350"/>
            <a:ext cx="8675687" cy="48847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FF0000"/>
                </a:solidFill>
              </a:rPr>
              <a:t>分类（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mtClean="0">
                <a:solidFill>
                  <a:srgbClr val="0000FF"/>
                </a:solidFill>
                <a:latin typeface="楷体" pitchFamily="49" charset="-122"/>
                <a:ea typeface="楷体" pitchFamily="49" charset="-122"/>
              </a:rPr>
              <a:t>常见的分类任务</a:t>
            </a:r>
            <a:endParaRPr lang="en-US" altLang="zh-CN" smtClean="0">
              <a:solidFill>
                <a:srgbClr val="0000FF"/>
              </a:solidFill>
              <a:latin typeface="楷体" pitchFamily="49" charset="-122"/>
              <a:ea typeface="楷体" pitchFamily="49" charset="-122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B050"/>
                </a:solidFill>
                <a:latin typeface="宋体" charset="-122"/>
                <a:ea typeface="宋体" charset="-122"/>
              </a:rPr>
              <a:t>信用评</a:t>
            </a: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分（</a:t>
            </a:r>
            <a:r>
              <a:rPr lang="en-US" altLang="zh-CN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credit</a:t>
            </a: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scoring</a:t>
            </a: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00B05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光学字符识别（</a:t>
            </a:r>
            <a:r>
              <a:rPr lang="en-US" altLang="zh-CN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Optical</a:t>
            </a: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Character</a:t>
            </a: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Recognition</a:t>
            </a: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，</a:t>
            </a:r>
            <a:r>
              <a:rPr lang="en-US" altLang="zh-CN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OCR</a:t>
            </a: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00B05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人脸识别（</a:t>
            </a:r>
            <a:r>
              <a:rPr lang="en-US" altLang="zh-CN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face</a:t>
            </a: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recognition</a:t>
            </a: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00B05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医学诊断（</a:t>
            </a:r>
            <a:r>
              <a:rPr lang="en-US" altLang="zh-CN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medical</a:t>
            </a: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diagnosis</a:t>
            </a: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00B05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l"/>
            </a:pP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语音识别（</a:t>
            </a:r>
            <a:r>
              <a:rPr lang="en-US" altLang="zh-CN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speech</a:t>
            </a: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recognition</a:t>
            </a:r>
            <a:r>
              <a:rPr lang="zh-CN" altLang="en-US" smtClean="0">
                <a:solidFill>
                  <a:srgbClr val="00B05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）</a:t>
            </a:r>
            <a:endParaRPr lang="en-US" altLang="zh-CN" smtClean="0">
              <a:solidFill>
                <a:srgbClr val="00B05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230</TotalTime>
  <Words>1072</Words>
  <Application>Microsoft Office PowerPoint</Application>
  <PresentationFormat>全屏显示(4:3)</PresentationFormat>
  <Paragraphs>184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龙腾四海</vt:lpstr>
      <vt:lpstr>机器学习第二讲</vt:lpstr>
      <vt:lpstr>机器学习相关的概念</vt:lpstr>
      <vt:lpstr>机器学习相关的概念</vt:lpstr>
      <vt:lpstr>机器学习相关的概念</vt:lpstr>
      <vt:lpstr>机器学习的本质</vt:lpstr>
      <vt:lpstr>机器学习的本质</vt:lpstr>
      <vt:lpstr>机器学习的经典应用</vt:lpstr>
      <vt:lpstr>机器学习的经典应用</vt:lpstr>
      <vt:lpstr>机器学习的经典应用</vt:lpstr>
      <vt:lpstr>机器学习的经典应用</vt:lpstr>
      <vt:lpstr>机器学习的经典应用</vt:lpstr>
      <vt:lpstr>机器学习的经典应用</vt:lpstr>
      <vt:lpstr>机器学习的经典应用</vt:lpstr>
      <vt:lpstr>幻灯片 14</vt:lpstr>
      <vt:lpstr>幻灯片 15</vt:lpstr>
      <vt:lpstr>机器学习的经典应用</vt:lpstr>
      <vt:lpstr>机器学习的经典应用</vt:lpstr>
      <vt:lpstr>机器学习的经典应用</vt:lpstr>
      <vt:lpstr>机器学习的经典应用</vt:lpstr>
      <vt:lpstr>机器学习的经典应用</vt:lpstr>
      <vt:lpstr>机器学习的经典应用</vt:lpstr>
      <vt:lpstr>机器学习的经典应用</vt:lpstr>
      <vt:lpstr>对“机器学习” 的深入理解（1）</vt:lpstr>
      <vt:lpstr>对“机器学习” 的深入理解（2）</vt:lpstr>
      <vt:lpstr>对“机器学习” 的深入理解（3）</vt:lpstr>
      <vt:lpstr>the 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机器学习第二讲</dc:title>
  <dc:creator>Administrator</dc:creator>
  <cp:lastModifiedBy>1</cp:lastModifiedBy>
  <cp:revision>54</cp:revision>
  <dcterms:created xsi:type="dcterms:W3CDTF">2015-09-11T00:10:50Z</dcterms:created>
  <dcterms:modified xsi:type="dcterms:W3CDTF">2018-11-01T06:17:21Z</dcterms:modified>
</cp:coreProperties>
</file>