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0" r:id="rId3"/>
    <p:sldId id="311" r:id="rId4"/>
    <p:sldId id="314" r:id="rId5"/>
    <p:sldId id="313" r:id="rId6"/>
    <p:sldId id="315" r:id="rId7"/>
    <p:sldId id="316" r:id="rId8"/>
    <p:sldId id="318" r:id="rId9"/>
    <p:sldId id="319" r:id="rId10"/>
    <p:sldId id="320" r:id="rId11"/>
    <p:sldId id="321" r:id="rId12"/>
    <p:sldId id="317" r:id="rId13"/>
    <p:sldId id="323" r:id="rId14"/>
    <p:sldId id="324" r:id="rId15"/>
    <p:sldId id="325" r:id="rId16"/>
    <p:sldId id="326" r:id="rId17"/>
    <p:sldId id="327" r:id="rId18"/>
    <p:sldId id="328" r:id="rId19"/>
    <p:sldId id="322" r:id="rId20"/>
    <p:sldId id="330" r:id="rId21"/>
    <p:sldId id="331" r:id="rId22"/>
    <p:sldId id="329" r:id="rId23"/>
    <p:sldId id="333" r:id="rId24"/>
    <p:sldId id="332" r:id="rId25"/>
    <p:sldId id="335" r:id="rId26"/>
    <p:sldId id="336" r:id="rId27"/>
    <p:sldId id="337" r:id="rId28"/>
    <p:sldId id="341" r:id="rId29"/>
    <p:sldId id="342" r:id="rId30"/>
    <p:sldId id="338" r:id="rId31"/>
    <p:sldId id="340" r:id="rId32"/>
    <p:sldId id="334" r:id="rId33"/>
    <p:sldId id="292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70DE"/>
    <a:srgbClr val="05FF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247CDEB-74E5-4DEA-B1C3-EB793793AF72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A16C9EC-9033-47B3-B0DB-4B8AD24EB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D5BA7C1-CD7F-4DFD-8FEA-3E9D07E20D6C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BA18633-5E66-4553-A2E5-B3A7DFA2EB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303E4B-F28A-4D42-A561-1E0C83DF78DF}" type="slidenum">
              <a:rPr lang="zh-CN" altLang="en-US" smtClean="0">
                <a:latin typeface="Arial" charset="0"/>
                <a:ea typeface="宋体" charset="-122"/>
              </a:rPr>
              <a:pPr/>
              <a:t>3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95EE78-DD90-4E59-94E7-5BF4C01C7860}" type="slidenum">
              <a:rPr lang="zh-CN" altLang="en-US" smtClean="0">
                <a:latin typeface="Arial" charset="0"/>
                <a:ea typeface="宋体" charset="-122"/>
              </a:rPr>
              <a:pPr/>
              <a:t>12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2E3381-015D-4D4D-AC9C-FEB404F438AB}" type="slidenum">
              <a:rPr lang="zh-CN" altLang="en-US" smtClean="0">
                <a:latin typeface="Arial" charset="0"/>
                <a:ea typeface="宋体" charset="-122"/>
              </a:rPr>
              <a:pPr/>
              <a:t>13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6C66CD-5A60-4F69-9133-1B93CE7BB7F0}" type="slidenum">
              <a:rPr lang="zh-CN" altLang="en-US" smtClean="0">
                <a:latin typeface="Arial" charset="0"/>
                <a:ea typeface="宋体" charset="-122"/>
              </a:rPr>
              <a:pPr/>
              <a:t>14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10C158-3BD1-44E4-9F82-F8E00EA6D4AA}" type="slidenum">
              <a:rPr lang="zh-CN" altLang="en-US" smtClean="0">
                <a:latin typeface="Arial" charset="0"/>
                <a:ea typeface="宋体" charset="-122"/>
              </a:rPr>
              <a:pPr/>
              <a:t>15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7FBC325-FE68-4185-B23D-8C996B96FF9F}" type="slidenum">
              <a:rPr lang="zh-CN" altLang="en-US" smtClean="0">
                <a:latin typeface="Arial" charset="0"/>
                <a:ea typeface="宋体" charset="-122"/>
              </a:rPr>
              <a:pPr/>
              <a:t>16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CD470A-10E6-47E0-9DC2-4D8A44C85624}" type="slidenum">
              <a:rPr lang="zh-CN" altLang="en-US" smtClean="0">
                <a:latin typeface="Arial" charset="0"/>
                <a:ea typeface="宋体" charset="-122"/>
              </a:rPr>
              <a:pPr/>
              <a:t>17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46CC71-BF11-45CB-8E5E-1848E79F448B}" type="slidenum">
              <a:rPr lang="zh-CN" altLang="en-US" smtClean="0">
                <a:latin typeface="Arial" charset="0"/>
                <a:ea typeface="宋体" charset="-122"/>
              </a:rPr>
              <a:pPr/>
              <a:t>18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D513A8-90B0-4302-98D0-03840894CA71}" type="slidenum">
              <a:rPr lang="zh-CN" altLang="en-US" smtClean="0">
                <a:latin typeface="Arial" charset="0"/>
                <a:ea typeface="宋体" charset="-122"/>
              </a:rPr>
              <a:pPr/>
              <a:t>19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682476-3D21-481B-9CBB-2780DA7F17F1}" type="slidenum">
              <a:rPr lang="zh-CN" altLang="en-US" smtClean="0">
                <a:latin typeface="Arial" charset="0"/>
                <a:ea typeface="宋体" charset="-122"/>
              </a:rPr>
              <a:pPr/>
              <a:t>20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214317-FB59-403B-AF25-A40273B7605F}" type="slidenum">
              <a:rPr lang="zh-CN" altLang="en-US" smtClean="0">
                <a:latin typeface="Arial" charset="0"/>
                <a:ea typeface="宋体" charset="-122"/>
              </a:rPr>
              <a:pPr/>
              <a:t>21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9AB9109-222E-46D0-BAC9-B158B6A0FA55}" type="slidenum">
              <a:rPr lang="zh-CN" altLang="en-US" smtClean="0">
                <a:latin typeface="Arial" charset="0"/>
                <a:ea typeface="宋体" charset="-122"/>
              </a:rPr>
              <a:pPr/>
              <a:t>4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6E7910-3CF6-43EA-A28F-A03F53DC0614}" type="slidenum">
              <a:rPr lang="zh-CN" altLang="en-US" smtClean="0">
                <a:latin typeface="Arial" charset="0"/>
                <a:ea typeface="宋体" charset="-122"/>
              </a:rPr>
              <a:pPr/>
              <a:t>22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E99109-2518-4A4D-B626-3DB9B267F642}" type="slidenum">
              <a:rPr lang="zh-CN" altLang="en-US" smtClean="0">
                <a:latin typeface="Arial" charset="0"/>
                <a:ea typeface="宋体" charset="-122"/>
              </a:rPr>
              <a:pPr/>
              <a:t>23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2BAD95-68D2-4BBA-B023-0FC726C7D236}" type="slidenum">
              <a:rPr lang="zh-CN" altLang="en-US" smtClean="0">
                <a:latin typeface="Arial" charset="0"/>
                <a:ea typeface="宋体" charset="-122"/>
              </a:rPr>
              <a:pPr/>
              <a:t>24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3AFE1F-E3DC-4F4B-BDF3-4C1F70CCE426}" type="slidenum">
              <a:rPr lang="zh-CN" altLang="en-US" smtClean="0">
                <a:latin typeface="Arial" charset="0"/>
                <a:ea typeface="宋体" charset="-122"/>
              </a:rPr>
              <a:pPr/>
              <a:t>25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6FE53D-CFA0-40FA-A7C7-78891F4C3F49}" type="slidenum">
              <a:rPr lang="zh-CN" altLang="en-US" smtClean="0">
                <a:latin typeface="Arial" charset="0"/>
                <a:ea typeface="宋体" charset="-122"/>
              </a:rPr>
              <a:pPr/>
              <a:t>26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3FFEE43-A41D-4768-9FFC-682FF0FB67D8}" type="slidenum">
              <a:rPr lang="zh-CN" altLang="en-US" smtClean="0">
                <a:latin typeface="Arial" charset="0"/>
                <a:ea typeface="宋体" charset="-122"/>
              </a:rPr>
              <a:pPr/>
              <a:t>27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120204-D2B7-48B7-A393-EDEEA110E2F7}" type="slidenum">
              <a:rPr lang="zh-CN" altLang="en-US" smtClean="0">
                <a:latin typeface="Arial" charset="0"/>
                <a:ea typeface="宋体" charset="-122"/>
              </a:rPr>
              <a:pPr/>
              <a:t>28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C5CCB2-132F-4EF4-B760-D03018D26448}" type="slidenum">
              <a:rPr lang="zh-CN" altLang="en-US" smtClean="0">
                <a:latin typeface="Arial" charset="0"/>
                <a:ea typeface="宋体" charset="-122"/>
              </a:rPr>
              <a:pPr/>
              <a:t>29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FC86F8-C015-47BC-97DE-C614C9C7A03B}" type="slidenum">
              <a:rPr lang="zh-CN" altLang="en-US" smtClean="0">
                <a:latin typeface="Arial" charset="0"/>
                <a:ea typeface="宋体" charset="-122"/>
              </a:rPr>
              <a:pPr/>
              <a:t>30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01E16A-484A-445F-AABD-707B7AD30C3E}" type="slidenum">
              <a:rPr lang="zh-CN" altLang="en-US" smtClean="0">
                <a:latin typeface="Arial" charset="0"/>
                <a:ea typeface="宋体" charset="-122"/>
              </a:rPr>
              <a:pPr/>
              <a:t>31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3524E7-C95F-4ED4-A7B6-03537ED90A67}" type="slidenum">
              <a:rPr lang="zh-CN" altLang="en-US" smtClean="0">
                <a:latin typeface="Arial" charset="0"/>
                <a:ea typeface="宋体" charset="-122"/>
              </a:rPr>
              <a:pPr/>
              <a:t>5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897CA7-5629-4C43-9514-9C656D6E010D}" type="slidenum">
              <a:rPr lang="zh-CN" altLang="en-US" smtClean="0">
                <a:latin typeface="Arial" charset="0"/>
                <a:ea typeface="宋体" charset="-122"/>
              </a:rPr>
              <a:pPr/>
              <a:t>32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CC2D12-529B-45D2-A1A6-DD50A4627160}" type="slidenum">
              <a:rPr lang="zh-CN" altLang="en-US" smtClean="0">
                <a:latin typeface="Arial" charset="0"/>
                <a:ea typeface="宋体" charset="-122"/>
              </a:rPr>
              <a:pPr/>
              <a:t>6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503441-1004-458F-B2A0-DFBB1DA98A5F}" type="slidenum">
              <a:rPr lang="zh-CN" altLang="en-US" smtClean="0">
                <a:latin typeface="Arial" charset="0"/>
                <a:ea typeface="宋体" charset="-122"/>
              </a:rPr>
              <a:pPr/>
              <a:t>7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8753FCF-FB2E-496E-B21F-30917F307CF6}" type="slidenum">
              <a:rPr lang="zh-CN" altLang="en-US" smtClean="0">
                <a:latin typeface="Arial" charset="0"/>
                <a:ea typeface="宋体" charset="-122"/>
              </a:rPr>
              <a:pPr/>
              <a:t>8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07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FE3975-EC64-48C8-954E-0F1D58871180}" type="slidenum">
              <a:rPr lang="zh-CN" altLang="en-US" smtClean="0">
                <a:latin typeface="Arial" charset="0"/>
                <a:ea typeface="宋体" charset="-122"/>
              </a:rPr>
              <a:pPr/>
              <a:t>9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666B75-9F23-457D-A240-CE56D0B1898B}" type="slidenum">
              <a:rPr lang="zh-CN" altLang="en-US" smtClean="0">
                <a:latin typeface="Arial" charset="0"/>
                <a:ea typeface="宋体" charset="-122"/>
              </a:rPr>
              <a:pPr/>
              <a:t>10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3DC8A1-07EB-41B7-9256-EC6D5CCBC14A}" type="slidenum">
              <a:rPr lang="zh-CN" altLang="en-US" smtClean="0">
                <a:latin typeface="Arial" charset="0"/>
                <a:ea typeface="宋体" charset="-122"/>
              </a:rPr>
              <a:pPr/>
              <a:t>11</a:t>
            </a:fld>
            <a:endParaRPr lang="zh-CN" altLang="en-US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5E58-9B82-41C9-82CA-B18CB3D00F02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5953A-08DF-480A-819B-DDC87296D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DAC74-487A-47FB-9EE1-B690CFE0F218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DF2E2-B3D6-40DE-89FF-893515F07B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CE0E3-D886-4D2C-A0B0-1A68B0BFC25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51FC5-3C3A-45FC-821D-B6A1731089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1E854-A23D-44DE-B752-CF4233C2685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EFC3F-E195-49E6-9E96-956332B22F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4B0E-4198-4D79-97DF-C58759D86F5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E8BBA-28FE-4676-BDCF-50BB8D9F30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70E3E-65DB-4F7E-99A0-3916C076B07A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53B2-643D-4757-A7CA-32ECA8FC29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52D39-67EF-4C6D-AC70-E9A3B360D255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7911A-527A-4260-9A41-72C0FCE6D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1B38-B034-4055-A158-6BC6019C3691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BE33-CC5E-4589-98C7-43F5E7C7E4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E96C6-20EA-4B23-B0DD-F36D7522D69D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09B68-574F-4AE9-A351-ED5D9719E1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76868-8E1B-435C-AA81-0EC755BD3CC8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D5A1F-F725-424F-9862-75D65D0884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BB34F-407D-4237-88F6-2B5373659C06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EC93-2DDC-498E-8475-571E75729E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CC99038-241C-4178-9853-3272D623648E}" type="datetimeFigureOut">
              <a:rPr lang="zh-CN" altLang="en-US"/>
              <a:pPr>
                <a:defRPr/>
              </a:pPr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DF2470-0CB9-4029-9246-0DF1C06A8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0" r:id="rId2"/>
    <p:sldLayoutId id="214748381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395288" y="115888"/>
            <a:ext cx="7772400" cy="6556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B0F0"/>
                </a:solidFill>
              </a:rPr>
              <a:t>机器学习第四讲（上）</a:t>
            </a:r>
          </a:p>
        </p:txBody>
      </p:sp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827088" y="2133600"/>
            <a:ext cx="7129462" cy="17272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5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贝叶斯决策与模型</a:t>
            </a:r>
            <a:endParaRPr lang="en-US" altLang="zh-CN" sz="5400" b="1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4725144"/>
            <a:ext cx="1584176" cy="654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9144" fontAlgn="auto">
              <a:spcAft>
                <a:spcPts val="0"/>
              </a:spcAft>
              <a:defRPr/>
            </a:pPr>
            <a:r>
              <a:rPr lang="zh-CN" altLang="en-US" sz="2800" b="1" cap="all" dirty="0">
                <a:solidFill>
                  <a:srgbClr val="00B0F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卢志茂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实例：  信用评分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             称之为</a:t>
            </a:r>
            <a:r>
              <a:rPr lang="zh-CN" altLang="en-US" smtClean="0">
                <a:solidFill>
                  <a:srgbClr val="FC70DE"/>
                </a:solidFill>
              </a:rPr>
              <a:t>类似然</a:t>
            </a:r>
            <a:r>
              <a:rPr lang="zh-CN" altLang="en-US" smtClean="0"/>
              <a:t>  </a:t>
            </a:r>
            <a:r>
              <a:rPr lang="en-US" altLang="zh-CN" smtClean="0">
                <a:solidFill>
                  <a:srgbClr val="0000FF"/>
                </a:solidFill>
              </a:rPr>
              <a:t>class likelihood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0000FF"/>
                </a:solidFill>
              </a:rPr>
              <a:t>       </a:t>
            </a:r>
            <a:r>
              <a:rPr lang="zh-CN" altLang="en-US" smtClean="0"/>
              <a:t>      称之为</a:t>
            </a:r>
            <a:r>
              <a:rPr lang="zh-CN" altLang="en-US" smtClean="0">
                <a:solidFill>
                  <a:srgbClr val="FC70DE"/>
                </a:solidFill>
              </a:rPr>
              <a:t>证据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0000FF"/>
                </a:solidFill>
              </a:rPr>
              <a:t>evidence</a:t>
            </a: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0000FF"/>
                </a:solidFill>
              </a:rPr>
              <a:t>贝叶斯规则</a:t>
            </a:r>
            <a:r>
              <a:rPr lang="zh-CN" altLang="en-US" smtClean="0"/>
              <a:t>计算</a:t>
            </a:r>
            <a:r>
              <a:rPr lang="zh-CN" altLang="en-US" smtClean="0">
                <a:solidFill>
                  <a:srgbClr val="FC70DE"/>
                </a:solidFill>
              </a:rPr>
              <a:t>后验概率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posterior probability</a:t>
            </a:r>
            <a:r>
              <a:rPr lang="zh-CN" altLang="en-US" smtClean="0"/>
              <a:t>）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我们可以从训练样本中估算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3174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3888" y="2451100"/>
            <a:ext cx="981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0075" y="2962275"/>
            <a:ext cx="6667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73163" y="3533775"/>
            <a:ext cx="7713662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92325" y="5046663"/>
            <a:ext cx="3790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00" y="4549775"/>
            <a:ext cx="87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57775" y="5938838"/>
            <a:ext cx="21145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实例：光学字符识别（</a:t>
            </a:r>
            <a:r>
              <a:rPr lang="en-US" altLang="zh-CN" smtClean="0">
                <a:solidFill>
                  <a:srgbClr val="FC70DE"/>
                </a:solidFill>
              </a:rPr>
              <a:t>OCR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贝叶斯分类器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0000FF"/>
                </a:solidFill>
              </a:rPr>
              <a:t>贝叶斯规则</a:t>
            </a:r>
            <a:r>
              <a:rPr lang="zh-CN" altLang="en-US" smtClean="0"/>
              <a:t>计算</a:t>
            </a:r>
            <a:r>
              <a:rPr lang="zh-CN" altLang="en-US" smtClean="0">
                <a:solidFill>
                  <a:srgbClr val="FC70DE"/>
                </a:solidFill>
              </a:rPr>
              <a:t>后验概率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posterior probability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/>
              <a:t>K</a:t>
            </a:r>
            <a:r>
              <a:rPr lang="zh-CN" altLang="en-US" sz="1800" smtClean="0"/>
              <a:t>个类  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>
              <a:solidFill>
                <a:srgbClr val="FF0000"/>
              </a:solidFill>
            </a:endParaRPr>
          </a:p>
        </p:txBody>
      </p:sp>
      <p:pic>
        <p:nvPicPr>
          <p:cNvPr id="3379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8175" y="2924175"/>
            <a:ext cx="654208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2450" y="4449763"/>
            <a:ext cx="18954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44750" y="5011738"/>
            <a:ext cx="34194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实例：光学字符识别（</a:t>
            </a:r>
            <a:r>
              <a:rPr lang="en-US" altLang="zh-CN" smtClean="0">
                <a:solidFill>
                  <a:srgbClr val="FC70DE"/>
                </a:solidFill>
              </a:rPr>
              <a:t>OCR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计算后验概率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决策结果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为了误差最小化，选择最大后验概率的类</a:t>
            </a: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35842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5450" y="2986088"/>
            <a:ext cx="5753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3475" y="5484813"/>
            <a:ext cx="4352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期望风险的估算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决策的评价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错误的决策导致损失（</a:t>
            </a:r>
            <a:r>
              <a:rPr lang="en-US" altLang="zh-CN" sz="1800" smtClean="0">
                <a:solidFill>
                  <a:srgbClr val="0000FF"/>
                </a:solidFill>
              </a:rPr>
              <a:t>loss</a:t>
            </a:r>
            <a:r>
              <a:rPr lang="zh-CN" altLang="en-US" sz="1800" smtClean="0">
                <a:solidFill>
                  <a:srgbClr val="FC70DE"/>
                </a:solidFill>
              </a:rPr>
              <a:t>）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期望风险（</a:t>
            </a:r>
            <a:r>
              <a:rPr lang="en-US" altLang="zh-CN" sz="1800" smtClean="0">
                <a:solidFill>
                  <a:srgbClr val="0000FF"/>
                </a:solidFill>
              </a:rPr>
              <a:t>expected  risk</a:t>
            </a:r>
            <a:r>
              <a:rPr lang="zh-CN" altLang="en-US" sz="1800" smtClean="0">
                <a:solidFill>
                  <a:srgbClr val="FC70DE"/>
                </a:solidFill>
              </a:rPr>
              <a:t>）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6</a:t>
            </a:r>
            <a:r>
              <a:rPr lang="zh-CN" altLang="en-US" sz="1800" smtClean="0">
                <a:solidFill>
                  <a:srgbClr val="FC70DE"/>
                </a:solidFill>
              </a:rPr>
              <a:t>      代表一个判断操作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6</a:t>
            </a:r>
            <a:r>
              <a:rPr lang="zh-CN" altLang="en-US" sz="1800" smtClean="0">
                <a:solidFill>
                  <a:srgbClr val="FC70DE"/>
                </a:solidFill>
              </a:rPr>
              <a:t>     代表把         的样本错分到       带来的损失</a:t>
            </a:r>
            <a:endParaRPr lang="zh-CN" altLang="en-US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4005263"/>
            <a:ext cx="3314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8863" y="5681663"/>
            <a:ext cx="428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4263" y="5273675"/>
            <a:ext cx="342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64150" y="5719763"/>
            <a:ext cx="390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24250" y="5726113"/>
            <a:ext cx="314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内容占位符 2"/>
          <p:cNvSpPr>
            <a:spLocks noGrp="1"/>
          </p:cNvSpPr>
          <p:nvPr>
            <p:ph idx="1"/>
          </p:nvPr>
        </p:nvSpPr>
        <p:spPr>
          <a:xfrm>
            <a:off x="323850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期望风险的估算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选择风险的判断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定义</a:t>
            </a:r>
            <a:r>
              <a:rPr lang="en-US" altLang="zh-CN" smtClean="0"/>
              <a:t>K</a:t>
            </a:r>
            <a:r>
              <a:rPr lang="zh-CN" altLang="en-US" smtClean="0"/>
              <a:t>个动作，在</a:t>
            </a:r>
            <a:r>
              <a:rPr lang="en-US" altLang="zh-CN" smtClean="0"/>
              <a:t>0-1</a:t>
            </a:r>
            <a:r>
              <a:rPr lang="zh-CN" altLang="en-US" smtClean="0"/>
              <a:t>二值损失函数的情况下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所有正确的判断无损失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所有错误判断的代价相同</a:t>
            </a:r>
          </a:p>
        </p:txBody>
      </p:sp>
      <p:pic>
        <p:nvPicPr>
          <p:cNvPr id="399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513" y="2997200"/>
            <a:ext cx="4343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43213" y="4448175"/>
            <a:ext cx="2514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内容占位符 2"/>
          <p:cNvSpPr>
            <a:spLocks noGrp="1"/>
          </p:cNvSpPr>
          <p:nvPr>
            <p:ph idx="1"/>
          </p:nvPr>
        </p:nvSpPr>
        <p:spPr>
          <a:xfrm>
            <a:off x="323850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期望风险的估算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定义</a:t>
            </a:r>
            <a:r>
              <a:rPr lang="en-US" altLang="zh-CN" smtClean="0"/>
              <a:t>K</a:t>
            </a:r>
            <a:r>
              <a:rPr lang="zh-CN" altLang="en-US" smtClean="0"/>
              <a:t>个动作，在</a:t>
            </a:r>
            <a:r>
              <a:rPr lang="en-US" altLang="zh-CN" smtClean="0"/>
              <a:t>0-1</a:t>
            </a:r>
            <a:r>
              <a:rPr lang="zh-CN" altLang="en-US" smtClean="0"/>
              <a:t>二值损失函数的情况下（</a:t>
            </a:r>
            <a:r>
              <a:rPr lang="zh-CN" altLang="en-US" smtClean="0">
                <a:solidFill>
                  <a:srgbClr val="FC70DE"/>
                </a:solidFill>
              </a:rPr>
              <a:t>简单处理情况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这是一种简化的特殊情况，实际情况往往更复杂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6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风险的估算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4198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7150" y="4316413"/>
            <a:ext cx="35623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7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5225" y="3359150"/>
            <a:ext cx="2047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2"/>
          <p:cNvSpPr>
            <a:spLocks noGrp="1"/>
          </p:cNvSpPr>
          <p:nvPr>
            <p:ph idx="1"/>
          </p:nvPr>
        </p:nvSpPr>
        <p:spPr>
          <a:xfrm>
            <a:off x="323850" y="765175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损失过高的情况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考虑附加一个拒绝（</a:t>
            </a:r>
            <a:r>
              <a:rPr lang="en-US" altLang="zh-CN" smtClean="0">
                <a:solidFill>
                  <a:srgbClr val="0000FF"/>
                </a:solidFill>
              </a:rPr>
              <a:t>reject</a:t>
            </a:r>
            <a:r>
              <a:rPr lang="zh-CN" altLang="en-US" smtClean="0"/>
              <a:t>）或疑惑（</a:t>
            </a:r>
            <a:r>
              <a:rPr lang="en-US" altLang="zh-CN" smtClean="0">
                <a:solidFill>
                  <a:srgbClr val="0000FF"/>
                </a:solidFill>
              </a:rPr>
              <a:t>doubt</a:t>
            </a:r>
            <a:r>
              <a:rPr lang="zh-CN" altLang="en-US" smtClean="0"/>
              <a:t>）动作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    是类    （                        ）正常动作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新的损失函数如下：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mtClean="0">
                <a:solidFill>
                  <a:srgbClr val="FC70DE"/>
                </a:solidFill>
              </a:rPr>
              <a:t>6</a:t>
            </a:r>
            <a:r>
              <a:rPr lang="zh-CN" altLang="en-US" smtClean="0">
                <a:solidFill>
                  <a:srgbClr val="FC70DE"/>
                </a:solidFill>
              </a:rPr>
              <a:t>                   ，是选择第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smtClean="0">
                <a:solidFill>
                  <a:srgbClr val="0000FF"/>
                </a:solidFill>
              </a:rPr>
              <a:t>+1</a:t>
            </a:r>
            <a:r>
              <a:rPr lang="zh-CN" altLang="en-US" smtClean="0">
                <a:solidFill>
                  <a:srgbClr val="FC70DE"/>
                </a:solidFill>
              </a:rPr>
              <a:t>个动作的损失</a:t>
            </a: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44034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46988" y="2495550"/>
            <a:ext cx="6000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5175" y="2974975"/>
            <a:ext cx="3143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2997200"/>
            <a:ext cx="1333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05125" y="2963863"/>
            <a:ext cx="28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1613" y="3968750"/>
            <a:ext cx="2981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9" name="Picture 2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6813" y="5476875"/>
            <a:ext cx="1257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内容占位符 2"/>
          <p:cNvSpPr>
            <a:spLocks noGrp="1"/>
          </p:cNvSpPr>
          <p:nvPr>
            <p:ph idx="1"/>
          </p:nvPr>
        </p:nvSpPr>
        <p:spPr>
          <a:xfrm>
            <a:off x="323850" y="765175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损失过高的情况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拒绝风险：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选择       类的风险：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46082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903538"/>
            <a:ext cx="37814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3975" y="3914775"/>
            <a:ext cx="2952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2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9975" y="4581525"/>
            <a:ext cx="44100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内容占位符 2"/>
          <p:cNvSpPr>
            <a:spLocks noGrp="1"/>
          </p:cNvSpPr>
          <p:nvPr>
            <p:ph idx="1"/>
          </p:nvPr>
        </p:nvSpPr>
        <p:spPr>
          <a:xfrm>
            <a:off x="323850" y="765175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损失过高的情况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最优决策：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简化为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48130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4075" y="2997200"/>
            <a:ext cx="638968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2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46288" y="4937125"/>
            <a:ext cx="6343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内容占位符 2"/>
          <p:cNvSpPr>
            <a:spLocks noGrp="1"/>
          </p:cNvSpPr>
          <p:nvPr>
            <p:ph idx="1"/>
          </p:nvPr>
        </p:nvSpPr>
        <p:spPr>
          <a:xfrm>
            <a:off x="323850" y="765175"/>
            <a:ext cx="8569325" cy="5761038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损失和风险的控制（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损失过高的情况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讨论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当                          </a:t>
            </a:r>
            <a:r>
              <a:rPr lang="en-US" altLang="zh-CN" smtClean="0">
                <a:solidFill>
                  <a:srgbClr val="FC70DE"/>
                </a:solidFill>
              </a:rPr>
              <a:t>,</a:t>
            </a:r>
            <a:r>
              <a:rPr lang="zh-CN" altLang="en-US" smtClean="0">
                <a:solidFill>
                  <a:srgbClr val="FC70DE"/>
                </a:solidFill>
              </a:rPr>
              <a:t> 引入该方法有意义</a:t>
            </a: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当                 </a:t>
            </a:r>
            <a:r>
              <a:rPr lang="en-US" altLang="zh-CN" smtClean="0">
                <a:solidFill>
                  <a:srgbClr val="FC70DE"/>
                </a:solidFill>
              </a:rPr>
              <a:t>,</a:t>
            </a:r>
            <a:r>
              <a:rPr lang="zh-CN" altLang="en-US" smtClean="0">
                <a:solidFill>
                  <a:srgbClr val="FC70DE"/>
                </a:solidFill>
              </a:rPr>
              <a:t> 总是拒绝，</a:t>
            </a:r>
            <a:r>
              <a:rPr lang="zh-CN" altLang="en-US" smtClean="0">
                <a:solidFill>
                  <a:srgbClr val="0000FF"/>
                </a:solidFill>
              </a:rPr>
              <a:t>拒绝与正确判断同样好</a:t>
            </a:r>
            <a:endParaRPr lang="en-US" altLang="zh-CN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当               ，从不拒绝</a:t>
            </a:r>
            <a:r>
              <a:rPr lang="en-US" altLang="zh-CN" smtClean="0">
                <a:solidFill>
                  <a:srgbClr val="FC70DE"/>
                </a:solidFill>
              </a:rPr>
              <a:t>,</a:t>
            </a:r>
            <a:r>
              <a:rPr lang="zh-CN" altLang="en-US" smtClean="0">
                <a:solidFill>
                  <a:srgbClr val="FC70DE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拒绝风险可能更大</a:t>
            </a:r>
            <a:endParaRPr lang="en-US" altLang="zh-CN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50178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6700" y="3086100"/>
            <a:ext cx="13239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7175" y="3660775"/>
            <a:ext cx="8001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2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20988" y="4179888"/>
            <a:ext cx="7905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我们的问题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971550" y="1989138"/>
            <a:ext cx="7715250" cy="41370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基于规则的决策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基于统计的决策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FF0000"/>
                </a:solidFill>
              </a:rPr>
              <a:t>为什么统计的方法更具优势</a:t>
            </a:r>
            <a:endParaRPr lang="en-US" altLang="zh-CN" sz="28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决策期望最小化</a:t>
            </a:r>
            <a:endParaRPr lang="en-US" altLang="zh-CN" sz="280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smtClean="0">
                <a:solidFill>
                  <a:srgbClr val="0000FF"/>
                </a:solidFill>
              </a:rPr>
              <a:t>何谓参数方法</a:t>
            </a:r>
            <a:r>
              <a:rPr lang="en-US" altLang="zh-CN" sz="2800" smtClean="0"/>
              <a:t/>
            </a:r>
            <a:br>
              <a:rPr lang="en-US" altLang="zh-CN" sz="2800" smtClean="0"/>
            </a:br>
            <a:endParaRPr lang="zh-CN" altLang="en-US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判别式函数（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分类的判别式描述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分类可以看作是实现一组判别式函数（</a:t>
            </a:r>
            <a:r>
              <a:rPr lang="en-US" altLang="zh-CN" smtClean="0">
                <a:solidFill>
                  <a:srgbClr val="0000FF"/>
                </a:solidFill>
              </a:rPr>
              <a:t>discriminant function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smtClean="0">
                <a:solidFill>
                  <a:srgbClr val="FC70DE"/>
                </a:solidFill>
              </a:rPr>
              <a:t>6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令：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最大化的判别式函数对应于最小化条件风险</a:t>
            </a: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522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0450" y="2921000"/>
            <a:ext cx="21526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97113" y="3511550"/>
            <a:ext cx="37814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25" y="4710113"/>
            <a:ext cx="2181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4006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判别式函数（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分类的判别式描述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当使用</a:t>
            </a:r>
            <a:r>
              <a:rPr lang="en-US" altLang="zh-CN" smtClean="0"/>
              <a:t>0-1</a:t>
            </a:r>
            <a:r>
              <a:rPr lang="zh-CN" altLang="en-US" smtClean="0"/>
              <a:t>损失函数时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忽略公共规划范式            ：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542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3325" y="3032125"/>
            <a:ext cx="20097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3863" y="3878263"/>
            <a:ext cx="6191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55875" y="4508500"/>
            <a:ext cx="26289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9375" y="2924175"/>
            <a:ext cx="39735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107950" y="476250"/>
            <a:ext cx="8569325" cy="5400675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判别式函数（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分类的判别式描述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特征空间被划分成</a:t>
            </a:r>
            <a:r>
              <a:rPr lang="en-US" altLang="zh-CN" smtClean="0"/>
              <a:t>K</a:t>
            </a:r>
            <a:r>
              <a:rPr lang="zh-CN" altLang="en-US" smtClean="0"/>
              <a:t>个决策区域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决策边界（</a:t>
            </a:r>
            <a:r>
              <a:rPr lang="en-US" altLang="zh-CN" sz="18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decision bounderies</a:t>
            </a:r>
            <a:r>
              <a:rPr lang="zh-CN" altLang="en-US" sz="1800" smtClean="0">
                <a:solidFill>
                  <a:srgbClr val="FC70DE"/>
                </a:solidFill>
              </a:rPr>
              <a:t>）            ：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两类问题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定义单一判别式</a:t>
            </a: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5632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0438" y="2547938"/>
            <a:ext cx="38481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7663" y="2097088"/>
            <a:ext cx="13525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3125" y="4565650"/>
            <a:ext cx="26289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6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95463" y="5165725"/>
            <a:ext cx="32004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效用理论（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期望风险的推广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损失函数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定义效用函数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表示在给定证据 </a:t>
            </a:r>
            <a:r>
              <a:rPr lang="en-US" altLang="zh-CN" sz="1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，状态为      时采取动作     的好处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5837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8688" y="3992563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7463" y="4489450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37325" y="4541838"/>
            <a:ext cx="323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92450" y="2787650"/>
            <a:ext cx="3314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9338" y="1628775"/>
            <a:ext cx="3048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5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43213" y="5157788"/>
            <a:ext cx="3048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效用理论（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期望风险的推广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合理的决策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选择最大化期望效用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等价于最小化风险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对于实际应用，        可以用货币术语来度量，而不是</a:t>
            </a:r>
            <a:r>
              <a:rPr lang="el-GR" altLang="zh-CN" smtClean="0">
                <a:solidFill>
                  <a:srgbClr val="FC70DE"/>
                </a:solidFill>
              </a:rPr>
              <a:t>0, λ, </a:t>
            </a:r>
            <a:r>
              <a:rPr lang="en-US" altLang="zh-CN" smtClean="0">
                <a:solidFill>
                  <a:srgbClr val="FC70DE"/>
                </a:solidFill>
              </a:rPr>
              <a:t>1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zh-CN" sz="1800" smtClean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3500438"/>
            <a:ext cx="4905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0625" y="4811713"/>
            <a:ext cx="400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概率方法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蕴含式   </a:t>
            </a:r>
            <a:r>
              <a:rPr lang="en-US" altLang="zh-CN" i="1" smtClean="0"/>
              <a:t>X</a:t>
            </a:r>
            <a:r>
              <a:rPr lang="en-US" altLang="zh-CN" smtClean="0"/>
              <a:t> → </a:t>
            </a:r>
            <a:r>
              <a:rPr lang="en-US" altLang="zh-CN" i="1" smtClean="0"/>
              <a:t>Y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前件</a:t>
            </a:r>
            <a:r>
              <a:rPr lang="en-US" altLang="zh-CN" sz="1800" smtClean="0"/>
              <a:t>antecedent </a:t>
            </a:r>
            <a:r>
              <a:rPr lang="zh-CN" altLang="en-US" sz="1800" smtClean="0"/>
              <a:t>，</a:t>
            </a:r>
            <a:r>
              <a:rPr lang="zh-CN" altLang="en-US" sz="1800" smtClean="0">
                <a:solidFill>
                  <a:srgbClr val="FC70DE"/>
                </a:solidFill>
              </a:rPr>
              <a:t>后件 </a:t>
            </a:r>
            <a:r>
              <a:rPr lang="en-US" altLang="zh-CN" sz="1800" smtClean="0"/>
              <a:t>consequent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购物篮分析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三种度量方法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置信度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1800" smtClean="0"/>
              <a:t/>
            </a:r>
            <a:br>
              <a:rPr lang="en-US" altLang="zh-CN" sz="1800" smtClean="0"/>
            </a:b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6246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5" y="5114925"/>
            <a:ext cx="1562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30675" y="5881688"/>
            <a:ext cx="49244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01800" y="4760913"/>
            <a:ext cx="3667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概率方法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三种度量方法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支持度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3250" y="3482975"/>
            <a:ext cx="3067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2050" y="3983038"/>
            <a:ext cx="46863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概率方法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三种度量方法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提升度（</a:t>
            </a:r>
            <a:r>
              <a:rPr lang="en-US" altLang="zh-CN" sz="1800" smtClean="0"/>
              <a:t> </a:t>
            </a:r>
            <a:r>
              <a:rPr lang="en-US" altLang="zh-CN" sz="1800" smtClean="0">
                <a:solidFill>
                  <a:srgbClr val="0000FF"/>
                </a:solidFill>
              </a:rPr>
              <a:t>Lift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）或 兴趣度（</a:t>
            </a:r>
            <a:r>
              <a:rPr lang="en-US" altLang="zh-CN" sz="1800" smtClean="0"/>
              <a:t> </a:t>
            </a:r>
            <a:r>
              <a:rPr lang="en-US" altLang="zh-CN" sz="1800" smtClean="0">
                <a:solidFill>
                  <a:srgbClr val="0000FF"/>
                </a:solidFill>
              </a:rPr>
              <a:t>interest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3429000"/>
            <a:ext cx="3086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4437063"/>
            <a:ext cx="12382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举例</a:t>
            </a:r>
            <a:endParaRPr lang="en-US" altLang="zh-CN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0013" y="2119313"/>
            <a:ext cx="3667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8175" y="3933825"/>
            <a:ext cx="53244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举例</a:t>
            </a:r>
            <a:endParaRPr lang="en-US" altLang="zh-CN" smtClean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6238" y="2060575"/>
            <a:ext cx="3667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9400" y="3513138"/>
            <a:ext cx="62484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概率框架下的决策（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基于知识的方法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对确定情况的认识和描述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从知识到决策规则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明确的、绝对的、固定的、僵化的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例外增多导致无法解决的冲突</a:t>
            </a:r>
            <a:endParaRPr lang="en-US" altLang="zh-CN" smtClean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基于统计的方法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对不确定情况的分析和把握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相对的、灵活的、适合发展的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分析和讨论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置信度和支持度使用比较广泛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高的置信度还要有高的支持度，否则价值也不大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具体的阈值由公司根据具体情况设定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对于提升度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如果提升度为</a:t>
            </a:r>
            <a:r>
              <a:rPr lang="en-US" altLang="zh-CN" sz="1800" smtClean="0">
                <a:solidFill>
                  <a:srgbClr val="FC70DE"/>
                </a:solidFill>
              </a:rPr>
              <a:t>1</a:t>
            </a:r>
            <a:r>
              <a:rPr lang="zh-CN" altLang="en-US" sz="1800" smtClean="0">
                <a:solidFill>
                  <a:srgbClr val="FC70DE"/>
                </a:solidFill>
              </a:rPr>
              <a:t>，</a:t>
            </a:r>
            <a:r>
              <a:rPr lang="en-US" altLang="zh-CN" sz="1800" i="1" smtClean="0">
                <a:solidFill>
                  <a:srgbClr val="FC70DE"/>
                </a:solidFill>
              </a:rPr>
              <a:t>X </a:t>
            </a:r>
            <a:r>
              <a:rPr lang="zh-CN" altLang="en-US" sz="1800" smtClean="0">
                <a:solidFill>
                  <a:srgbClr val="FC70DE"/>
                </a:solidFill>
              </a:rPr>
              <a:t>与 </a:t>
            </a:r>
            <a:r>
              <a:rPr lang="en-US" altLang="zh-CN" sz="1800" i="1" smtClean="0">
                <a:solidFill>
                  <a:srgbClr val="FC70DE"/>
                </a:solidFill>
              </a:rPr>
              <a:t>Y  </a:t>
            </a:r>
            <a:r>
              <a:rPr lang="zh-CN" altLang="en-US" sz="1800" smtClean="0">
                <a:solidFill>
                  <a:srgbClr val="FC70DE"/>
                </a:solidFill>
              </a:rPr>
              <a:t>表示相互独立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否则，相关，</a:t>
            </a:r>
            <a:r>
              <a:rPr lang="en-US" altLang="zh-CN" sz="1800" i="1" smtClean="0">
                <a:solidFill>
                  <a:srgbClr val="FC70DE"/>
                </a:solidFill>
              </a:rPr>
              <a:t>X </a:t>
            </a:r>
            <a:r>
              <a:rPr lang="zh-CN" altLang="en-US" sz="1800" smtClean="0">
                <a:solidFill>
                  <a:srgbClr val="FC70DE"/>
                </a:solidFill>
              </a:rPr>
              <a:t>与 </a:t>
            </a:r>
            <a:r>
              <a:rPr lang="en-US" altLang="zh-CN" sz="1800" i="1" smtClean="0">
                <a:solidFill>
                  <a:srgbClr val="FC70DE"/>
                </a:solidFill>
              </a:rPr>
              <a:t>Y  </a:t>
            </a:r>
            <a:r>
              <a:rPr lang="zh-CN" altLang="en-US" sz="1800" smtClean="0">
                <a:solidFill>
                  <a:srgbClr val="FC70DE"/>
                </a:solidFill>
              </a:rPr>
              <a:t>之间存在依赖性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大于</a:t>
            </a:r>
            <a:r>
              <a:rPr lang="en-US" altLang="zh-CN" sz="1800" smtClean="0">
                <a:solidFill>
                  <a:srgbClr val="FC70DE"/>
                </a:solidFill>
              </a:rPr>
              <a:t>1</a:t>
            </a:r>
            <a:r>
              <a:rPr lang="zh-CN" altLang="en-US" sz="1800" smtClean="0">
                <a:solidFill>
                  <a:srgbClr val="FC70DE"/>
                </a:solidFill>
              </a:rPr>
              <a:t>，</a:t>
            </a:r>
            <a:r>
              <a:rPr lang="en-US" altLang="zh-CN" sz="1800" i="1" smtClean="0">
                <a:solidFill>
                  <a:srgbClr val="FC70DE"/>
                </a:solidFill>
              </a:rPr>
              <a:t> X </a:t>
            </a:r>
            <a:r>
              <a:rPr lang="zh-CN" altLang="en-US" sz="1800" smtClean="0">
                <a:solidFill>
                  <a:srgbClr val="FC70DE"/>
                </a:solidFill>
              </a:rPr>
              <a:t>使得 </a:t>
            </a:r>
            <a:r>
              <a:rPr lang="en-US" altLang="zh-CN" sz="1800" i="1" smtClean="0">
                <a:solidFill>
                  <a:srgbClr val="FC70DE"/>
                </a:solidFill>
              </a:rPr>
              <a:t>Y  </a:t>
            </a:r>
            <a:r>
              <a:rPr lang="zh-CN" altLang="en-US" sz="1800" smtClean="0">
                <a:solidFill>
                  <a:srgbClr val="FC70DE"/>
                </a:solidFill>
              </a:rPr>
              <a:t>更容易出现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小于</a:t>
            </a:r>
            <a:r>
              <a:rPr lang="en-US" altLang="zh-CN" sz="1800" smtClean="0">
                <a:solidFill>
                  <a:srgbClr val="FC70DE"/>
                </a:solidFill>
              </a:rPr>
              <a:t>1</a:t>
            </a:r>
            <a:r>
              <a:rPr lang="zh-CN" altLang="en-US" sz="1800" smtClean="0">
                <a:solidFill>
                  <a:srgbClr val="FC70DE"/>
                </a:solidFill>
              </a:rPr>
              <a:t>，</a:t>
            </a:r>
            <a:r>
              <a:rPr lang="en-US" altLang="zh-CN" sz="1800" i="1" smtClean="0">
                <a:solidFill>
                  <a:srgbClr val="FC70DE"/>
                </a:solidFill>
              </a:rPr>
              <a:t> X </a:t>
            </a:r>
            <a:r>
              <a:rPr lang="zh-CN" altLang="en-US" sz="1800" smtClean="0">
                <a:solidFill>
                  <a:srgbClr val="FC70DE"/>
                </a:solidFill>
              </a:rPr>
              <a:t>使得 </a:t>
            </a:r>
            <a:r>
              <a:rPr lang="en-US" altLang="zh-CN" sz="1800" i="1" smtClean="0">
                <a:solidFill>
                  <a:srgbClr val="FC70DE"/>
                </a:solidFill>
              </a:rPr>
              <a:t>Y </a:t>
            </a:r>
            <a:r>
              <a:rPr lang="zh-CN" altLang="en-US" sz="1800" smtClean="0">
                <a:solidFill>
                  <a:srgbClr val="FC70DE"/>
                </a:solidFill>
              </a:rPr>
              <a:t>更不容易出现</a:t>
            </a:r>
            <a:endParaRPr lang="en-US" altLang="zh-CN" sz="1800" smtClean="0">
              <a:solidFill>
                <a:srgbClr val="FC70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分析和讨论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总之：</a:t>
            </a:r>
            <a:endParaRPr lang="en-US" altLang="zh-CN" smtClean="0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2990850"/>
            <a:ext cx="5868988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关联规则（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分析和讨论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规则</a:t>
            </a:r>
            <a:r>
              <a:rPr lang="en-US" altLang="zh-CN" i="1" smtClean="0"/>
              <a:t>X</a:t>
            </a:r>
            <a:r>
              <a:rPr lang="en-US" altLang="zh-CN" smtClean="0"/>
              <a:t> →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zh-CN" altLang="en-US" smtClean="0"/>
              <a:t>不必蕴含因果关系，而只是一种关联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有可能存在隐含的原因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例如婴儿食品、尿不湿、牛奶之间存在关联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可能是家有婴儿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可以用其它方法分析这种隐含变量</a:t>
            </a:r>
            <a:endParaRPr lang="en-US" altLang="zh-CN" sz="1800" smtClean="0">
              <a:solidFill>
                <a:srgbClr val="FC70DE"/>
              </a:solidFill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endParaRPr lang="zh-CN" altLang="en-US" sz="1800" smtClean="0">
              <a:solidFill>
                <a:srgbClr val="FC70D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内容占位符 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0763"/>
          </a:xfrm>
        </p:spPr>
        <p:txBody>
          <a:bodyPr/>
          <a:lstStyle/>
          <a:p>
            <a:pPr algn="ctr"/>
            <a:r>
              <a:rPr lang="en-US" altLang="zh-CN" sz="6000" smtClean="0">
                <a:solidFill>
                  <a:srgbClr val="0000FF"/>
                </a:solidFill>
              </a:rPr>
              <a:t>the END</a:t>
            </a:r>
            <a:endParaRPr lang="zh-CN" altLang="en-US" sz="60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概率框架下的决策（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基于统计的方法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对不确定情况的分析和把握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利用统计学方法建立数据推断的数学模型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只能作为随机过程加以分析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例如，</a:t>
            </a:r>
            <a:r>
              <a:rPr lang="zh-CN" altLang="en-US" smtClean="0">
                <a:solidFill>
                  <a:srgbClr val="0000FF"/>
                </a:solidFill>
              </a:rPr>
              <a:t>投币过程分析</a:t>
            </a:r>
            <a:endParaRPr lang="en-US" altLang="zh-CN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           x 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 </a:t>
            </a:r>
            <a:r>
              <a:rPr lang="en-US" altLang="zh-CN" sz="1800" i="1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1800" smtClean="0">
                <a:solidFill>
                  <a:srgbClr val="FC70DE"/>
                </a:solidFill>
              </a:rPr>
              <a:t>是可观测的变量</a:t>
            </a:r>
            <a:r>
              <a:rPr lang="en-US" altLang="zh-CN" sz="1800" smtClean="0"/>
              <a:t> observable variable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zh-CN" altLang="en-US" sz="1800" smtClean="0">
                <a:solidFill>
                  <a:srgbClr val="FC70DE"/>
                </a:solidFill>
              </a:rPr>
              <a:t>是不可观测的量 </a:t>
            </a:r>
            <a:r>
              <a:rPr lang="en-US" altLang="zh-CN" sz="1800" smtClean="0"/>
              <a:t>unobservable variables</a:t>
            </a: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800" i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smtClean="0">
                <a:latin typeface="Times New Roman" pitchFamily="18" charset="0"/>
                <a:cs typeface="Times New Roman" pitchFamily="18" charset="0"/>
              </a:rPr>
              <a:t> (∙)  </a:t>
            </a:r>
            <a:r>
              <a:rPr lang="zh-CN" altLang="en-US" sz="1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是确定性函数</a:t>
            </a:r>
            <a:endParaRPr lang="zh-CN" altLang="zh-CN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概率框架下的决策（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例如，</a:t>
            </a:r>
            <a:r>
              <a:rPr lang="zh-CN" altLang="en-US" smtClean="0">
                <a:solidFill>
                  <a:srgbClr val="0000FF"/>
                </a:solidFill>
              </a:rPr>
              <a:t>投币过程分析</a:t>
            </a:r>
            <a:endParaRPr lang="en-US" altLang="zh-CN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不能指望可以建立确定性的模型</a:t>
            </a: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</a:rPr>
              <a:t>考虑概率分布</a:t>
            </a:r>
            <a:endParaRPr lang="en-US" altLang="zh-CN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不知道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解决办法：用给定的样本估算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样本集        ，  可观测量         的概率分布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构造一个近似</a:t>
            </a:r>
            <a:endParaRPr lang="zh-CN" altLang="zh-CN" sz="1800" smtClean="0">
              <a:solidFill>
                <a:srgbClr val="FC70DE"/>
              </a:solidFill>
            </a:endParaRPr>
          </a:p>
        </p:txBody>
      </p:sp>
      <p:pic>
        <p:nvPicPr>
          <p:cNvPr id="2150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3573463"/>
            <a:ext cx="669448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33825" y="2890838"/>
            <a:ext cx="12192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09913" y="4332288"/>
            <a:ext cx="695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8888" y="5259388"/>
            <a:ext cx="647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38488" y="5289550"/>
            <a:ext cx="266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60913" y="522446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798888" y="5686425"/>
            <a:ext cx="600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概率框架下的决策（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/>
              <a:t>例如，</a:t>
            </a:r>
            <a:r>
              <a:rPr lang="zh-CN" altLang="en-US" sz="1800" smtClean="0">
                <a:solidFill>
                  <a:srgbClr val="0000FF"/>
                </a:solidFill>
              </a:rPr>
              <a:t>投币过程分析</a:t>
            </a:r>
            <a:endParaRPr lang="en-US" altLang="zh-CN" sz="1800" smtClean="0">
              <a:solidFill>
                <a:srgbClr val="0000FF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不知道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构造一个近似</a:t>
            </a:r>
            <a:endParaRPr lang="zh-CN" altLang="zh-CN" sz="1800" smtClean="0">
              <a:solidFill>
                <a:srgbClr val="FC70DE"/>
              </a:solidFill>
            </a:endParaRPr>
          </a:p>
        </p:txBody>
      </p:sp>
      <p:pic>
        <p:nvPicPr>
          <p:cNvPr id="2355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3975" y="2908300"/>
            <a:ext cx="6000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8738" y="3697288"/>
            <a:ext cx="45434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33725" y="2471738"/>
            <a:ext cx="695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实例：  信用评分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要识别高风险客户，但可观测的信息不多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假定只能观测 </a:t>
            </a:r>
            <a:r>
              <a:rPr lang="zh-CN" altLang="en-US" smtClean="0">
                <a:solidFill>
                  <a:srgbClr val="0000FF"/>
                </a:solidFill>
              </a:rPr>
              <a:t>收入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0000FF"/>
                </a:solidFill>
              </a:rPr>
              <a:t>存款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对于                                    ，随机变量结果</a:t>
            </a:r>
            <a:r>
              <a:rPr lang="en-US" altLang="zh-CN" smtClean="0"/>
              <a:t>C </a:t>
            </a:r>
            <a:r>
              <a:rPr lang="zh-CN" altLang="en-US" smtClean="0"/>
              <a:t>服从</a:t>
            </a:r>
            <a:r>
              <a:rPr lang="zh-CN" altLang="en-US" smtClean="0">
                <a:solidFill>
                  <a:srgbClr val="0000FF"/>
                </a:solidFill>
              </a:rPr>
              <a:t>伯努利分布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如果                                已知，则：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或者</a:t>
            </a: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6038" y="3481388"/>
            <a:ext cx="19145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0275" y="4476750"/>
            <a:ext cx="5172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25713" y="3967163"/>
            <a:ext cx="15144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2975" y="5894388"/>
            <a:ext cx="6542088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实例：  信用评分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错误概率是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800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与抛硬币问题类似，只是多了一个变量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伯努力变量 </a:t>
            </a:r>
            <a:r>
              <a:rPr lang="en-US" altLang="zh-CN" sz="1800" smtClean="0">
                <a:solidFill>
                  <a:srgbClr val="0000FF"/>
                </a:solidFill>
              </a:rPr>
              <a:t>C</a:t>
            </a:r>
            <a:r>
              <a:rPr lang="zh-CN" altLang="en-US" sz="1800" smtClean="0">
                <a:solidFill>
                  <a:srgbClr val="FC70DE"/>
                </a:solidFill>
              </a:rPr>
              <a:t>  是在两个其它观测变量下的随机变量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3141663"/>
            <a:ext cx="5257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0950" y="4714875"/>
            <a:ext cx="16287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9325" cy="5761037"/>
          </a:xfrm>
        </p:spPr>
        <p:txBody>
          <a:bodyPr/>
          <a:lstStyle/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用于分类（</a:t>
            </a:r>
            <a:r>
              <a:rPr lang="en-US" altLang="zh-CN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buFont typeface="Wingdings" pitchFamily="2" charset="2"/>
              <a:buChar char="l"/>
            </a:pPr>
            <a:endParaRPr lang="en-US" altLang="zh-CN" sz="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00FF"/>
                </a:solidFill>
              </a:rPr>
              <a:t>实例：  信用评分</a:t>
            </a:r>
            <a:endParaRPr lang="en-US" altLang="zh-CN" smtClean="0">
              <a:solidFill>
                <a:srgbClr val="0000FF"/>
              </a:solidFill>
            </a:endParaRPr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为了决策需要知道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采用贝叶斯概率公式：</a:t>
            </a: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mtClean="0"/>
          </a:p>
          <a:p>
            <a:pPr lvl="3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mtClean="0"/>
              <a:t>                       和                        是先验概率（</a:t>
            </a:r>
            <a:r>
              <a:rPr lang="zh-CN" altLang="en-US" smtClean="0">
                <a:solidFill>
                  <a:srgbClr val="FF0000"/>
                </a:solidFill>
              </a:rPr>
              <a:t>相当于先验知识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与  </a:t>
            </a:r>
            <a:r>
              <a:rPr lang="en-US" altLang="zh-CN" sz="1800" i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smtClean="0">
                <a:solidFill>
                  <a:srgbClr val="FC70DE"/>
                </a:solidFill>
              </a:rPr>
              <a:t>  无关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800" smtClean="0">
                <a:solidFill>
                  <a:srgbClr val="FC70DE"/>
                </a:solidFill>
              </a:rPr>
              <a:t>满足下面关系：</a:t>
            </a:r>
            <a:endParaRPr lang="en-US" altLang="zh-CN" sz="1800" smtClean="0">
              <a:solidFill>
                <a:srgbClr val="FC70DE"/>
              </a:solidFill>
            </a:endParaRPr>
          </a:p>
          <a:p>
            <a:pPr lvl="4" eaLnBrk="1" hangingPunct="1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1800" smtClean="0">
              <a:solidFill>
                <a:srgbClr val="FC70DE"/>
              </a:solidFill>
            </a:endParaRPr>
          </a:p>
        </p:txBody>
      </p:sp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4313" y="2449513"/>
            <a:ext cx="87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5" y="3500438"/>
            <a:ext cx="28194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38338" y="4549775"/>
            <a:ext cx="12096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6788" y="4551363"/>
            <a:ext cx="11620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95513" y="5949950"/>
            <a:ext cx="32099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947</TotalTime>
  <Words>1548</Words>
  <Application>Microsoft Office PowerPoint</Application>
  <PresentationFormat>全屏显示(4:3)</PresentationFormat>
  <Paragraphs>317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宋体</vt:lpstr>
      <vt:lpstr>Maiandra GD</vt:lpstr>
      <vt:lpstr>隶书</vt:lpstr>
      <vt:lpstr>Cambria</vt:lpstr>
      <vt:lpstr>华文楷体</vt:lpstr>
      <vt:lpstr>Wingdings 2</vt:lpstr>
      <vt:lpstr>Calibri</vt:lpstr>
      <vt:lpstr>黑体</vt:lpstr>
      <vt:lpstr>Wingdings</vt:lpstr>
      <vt:lpstr>Times New Roman</vt:lpstr>
      <vt:lpstr>龙腾四海</vt:lpstr>
      <vt:lpstr>龙腾四海</vt:lpstr>
      <vt:lpstr>龙腾四海</vt:lpstr>
      <vt:lpstr>机器学习第四讲（上）</vt:lpstr>
      <vt:lpstr>我们的问题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机器学习第二讲</dc:title>
  <dc:creator>Administrator</dc:creator>
  <cp:lastModifiedBy>AutoBVT</cp:lastModifiedBy>
  <cp:revision>235</cp:revision>
  <dcterms:created xsi:type="dcterms:W3CDTF">2015-09-11T00:10:50Z</dcterms:created>
  <dcterms:modified xsi:type="dcterms:W3CDTF">2018-11-12T22:42:45Z</dcterms:modified>
</cp:coreProperties>
</file>