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0" r:id="rId3"/>
    <p:sldId id="345" r:id="rId4"/>
    <p:sldId id="347" r:id="rId5"/>
    <p:sldId id="348" r:id="rId6"/>
    <p:sldId id="349" r:id="rId7"/>
    <p:sldId id="346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50" r:id="rId24"/>
    <p:sldId id="367" r:id="rId25"/>
    <p:sldId id="292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FF76"/>
    <a:srgbClr val="FC70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B1C1401-EFC2-488F-9A7D-A3BE66C6CFA7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909BADB-036D-4F15-83AC-511D1CA4B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053B41C-A4C3-4E69-81CC-DC39FB736CA9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0BF2B09-06EB-4EF8-B62D-26DC02474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2EC27F-C66A-4ED9-8BB8-45591BAA78AB}" type="slidenum">
              <a:rPr lang="zh-CN" altLang="en-US" smtClean="0">
                <a:latin typeface="Arial" charset="0"/>
                <a:ea typeface="宋体" charset="-122"/>
              </a:rPr>
              <a:pPr/>
              <a:t>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F37282-0695-4F4B-AFA1-9A77437007E5}" type="slidenum">
              <a:rPr lang="zh-CN" altLang="en-US" smtClean="0">
                <a:latin typeface="Arial" charset="0"/>
                <a:ea typeface="宋体" charset="-122"/>
              </a:rPr>
              <a:pPr/>
              <a:t>12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707719-F359-46BE-8FAC-793479B6BF77}" type="slidenum">
              <a:rPr lang="zh-CN" altLang="en-US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AE778F-3717-4B1A-921B-6C9C8E921A51}" type="slidenum">
              <a:rPr lang="zh-CN" altLang="en-US" smtClean="0">
                <a:latin typeface="Arial" charset="0"/>
                <a:ea typeface="宋体" charset="-122"/>
              </a:rPr>
              <a:pPr/>
              <a:t>14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F0563D-CE19-44E8-BDB7-6B01A3767A8C}" type="slidenum">
              <a:rPr lang="zh-CN" altLang="en-US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09EDB2-A48C-407C-8FBB-96D2317A6DE4}" type="slidenum">
              <a:rPr lang="zh-CN" altLang="en-US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487B79-6B81-4ABA-A4ED-8B3EDB56F684}" type="slidenum">
              <a:rPr lang="zh-CN" altLang="en-US" smtClean="0">
                <a:latin typeface="Arial" charset="0"/>
                <a:ea typeface="宋体" charset="-122"/>
              </a:rPr>
              <a:pPr/>
              <a:t>17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13E4B8-6687-4E30-BB62-2C4721737FDC}" type="slidenum">
              <a:rPr lang="zh-CN" altLang="en-US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78AA5C-B63B-4F95-8B64-435F106861C7}" type="slidenum">
              <a:rPr lang="zh-CN" altLang="en-US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D9B1CB-0B79-474B-9198-19E315021179}" type="slidenum">
              <a:rPr lang="zh-CN" altLang="en-US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18BF0C-A64A-48CE-8CA7-60F1679896C7}" type="slidenum">
              <a:rPr lang="zh-CN" altLang="en-US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C7C663-070C-445E-B230-A06CC0825A49}" type="slidenum">
              <a:rPr lang="zh-CN" altLang="en-US" smtClean="0">
                <a:latin typeface="Arial" charset="0"/>
                <a:ea typeface="宋体" charset="-122"/>
              </a:rPr>
              <a:pPr/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1F3266-5E52-49FF-9C3E-4FCF0524A680}" type="slidenum">
              <a:rPr lang="zh-CN" altLang="en-US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65CE4D-3B00-4155-8333-F15F1CA09380}" type="slidenum">
              <a:rPr lang="zh-CN" altLang="en-US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1156BC-7635-48B6-BAA9-4DF21CB98AD6}" type="slidenum">
              <a:rPr lang="zh-CN" altLang="en-US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EA8155-736C-4770-8132-4AD2F0333ACC}" type="slidenum">
              <a:rPr lang="zh-CN" altLang="en-US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D0A752-1206-4FF2-912F-B7878F4745BA}" type="slidenum">
              <a:rPr lang="zh-CN" altLang="en-US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DCC09B-4A83-42AD-998A-2F55E050630E}" type="slidenum">
              <a:rPr lang="zh-CN" altLang="en-US" smtClean="0">
                <a:latin typeface="Arial" charset="0"/>
                <a:ea typeface="宋体" charset="-122"/>
              </a:rPr>
              <a:pPr/>
              <a:t>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3B4FA1-DED2-4CD5-B902-E507890C1FF7}" type="slidenum">
              <a:rPr lang="zh-CN" altLang="en-US" smtClean="0">
                <a:latin typeface="Arial" charset="0"/>
                <a:ea typeface="宋体" charset="-122"/>
              </a:rPr>
              <a:pPr/>
              <a:t>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750CA-7D6A-40FD-A7B3-2BF6B6E8ABDE}" type="slidenum">
              <a:rPr lang="zh-CN" altLang="en-US" smtClean="0">
                <a:latin typeface="Arial" charset="0"/>
                <a:ea typeface="宋体" charset="-122"/>
              </a:rPr>
              <a:pPr/>
              <a:t>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94FDED-D928-4698-B9F3-7711C32C2332}" type="slidenum">
              <a:rPr lang="zh-CN" altLang="en-US" smtClean="0">
                <a:latin typeface="Arial" charset="0"/>
                <a:ea typeface="宋体" charset="-122"/>
              </a:rPr>
              <a:pPr/>
              <a:t>10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D8AFC4-CBCD-432F-9F00-282BCA9EB49F}" type="slidenum">
              <a:rPr lang="zh-CN" altLang="en-US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B2C68-BBA2-4B6E-AABC-6DD4715946C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8D58-409F-4394-9B93-1ADAC84455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13E5D-231D-4CD9-981F-6B275AA998B0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02ED-2EE7-4A27-BCCF-8C7A48D08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550A7-B58B-486C-B206-8E943C9EB360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6180-27EB-4E3D-A21A-3161E34CB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826D2-8EC5-481A-BA71-F09C7377B00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81C9-656A-4BEA-BEBE-941B4553B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B2153-E6DE-4022-A37B-EF4A805775F1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192FD-0B49-43D3-BA58-54D8DC336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40DB6-FF00-4AC4-859D-03BA447571C5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C63F2-7733-4CC8-90F5-A286B142A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B9BE7-0D8C-411F-8E5F-3ACDE93935B1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EF6F6-AAB0-4943-ABEF-D7BF7A81E2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37B3F-2AF7-4A01-B19F-327873272C41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F4D3-70F7-4211-8EB5-E862261375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38388-0507-4C43-99DB-706580D11BD3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9BAF-3CED-4D08-AD54-F4836D3F07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AFC70-EEAB-45FA-8075-1E2319412529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06C91-CDA4-4DB7-AB70-737FE10E5C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374BB-4AB4-49AC-93AA-10420F9D382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D6DFE-D50E-4432-A162-4B8FC4D97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34BAE1-434E-4912-B72F-8D9EAE61A0B0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B503709-FAB8-4A42-B636-78BBA3E5ED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0" r:id="rId2"/>
    <p:sldLayoutId id="214748381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395288" y="115888"/>
            <a:ext cx="7772400" cy="6556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B0F0"/>
                </a:solidFill>
              </a:rPr>
              <a:t>机器学习第四讲（中）</a:t>
            </a:r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827088" y="2133600"/>
            <a:ext cx="7129462" cy="17272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5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贝叶斯学习与参数方法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11960" y="4725144"/>
            <a:ext cx="1584176" cy="65434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9144" fontAlgn="auto">
              <a:spcAft>
                <a:spcPts val="0"/>
              </a:spcAft>
              <a:defRPr/>
            </a:pPr>
            <a:r>
              <a:rPr lang="zh-CN" altLang="en-US" sz="2800" b="1" cap="all" dirty="0">
                <a:solidFill>
                  <a:srgbClr val="00B0F0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卢志茂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多值伯努利分布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多值对应多种状态，每种状态的概率为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i="1" baseline="-250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i="1" baseline="-250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设                            是对应状态的指示变量</a:t>
            </a: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zh-CN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出状态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xi   </a:t>
            </a:r>
            <a:r>
              <a:rPr lang="zh-CN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，否则为</a:t>
            </a:r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4700" y="3757613"/>
            <a:ext cx="1866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6550" y="4495800"/>
            <a:ext cx="149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9850" y="5510213"/>
            <a:ext cx="3448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多值伯努利分布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i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次独立实验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4019550"/>
            <a:ext cx="508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8225" y="3905250"/>
            <a:ext cx="1009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25" y="4614863"/>
            <a:ext cx="5846763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多值伯努利分布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通过求导，得到最大似然估计（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MLE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）是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4652963"/>
            <a:ext cx="1724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3933825"/>
            <a:ext cx="1476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高斯分布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i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Gaussian (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distributed with mean </a:t>
            </a:r>
            <a:r>
              <a:rPr lang="en-US" altLang="zh-CN" sz="1800" i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≡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variance Var(</a:t>
            </a:r>
            <a:r>
              <a:rPr lang="en-US" altLang="zh-CN" sz="1800" i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≡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denoted as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3088" y="4410075"/>
            <a:ext cx="56673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高斯分布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给定样本</a:t>
            </a: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对数似然是：</a:t>
            </a: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3789363"/>
            <a:ext cx="1485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3860800"/>
            <a:ext cx="1800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30613" y="4930775"/>
            <a:ext cx="4829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1413" y="5084763"/>
            <a:ext cx="12033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高斯分布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求导，计算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MLE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3976688"/>
            <a:ext cx="26289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be an estimator of </a:t>
            </a:r>
            <a:r>
              <a:rPr lang="el-GR" altLang="zh-CN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i="1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evaluate the quality of this estimator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 − </a:t>
            </a:r>
            <a:r>
              <a:rPr lang="el-GR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l-GR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l-GR" altLang="zh-CN" sz="1800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考虑均方误差</a:t>
            </a:r>
            <a:r>
              <a:rPr lang="zh-CN" altLang="en-US" sz="1800" smtClean="0"/>
              <a:t> </a:t>
            </a:r>
            <a:r>
              <a:rPr lang="en-US" altLang="zh-CN" sz="1800" smtClean="0">
                <a:solidFill>
                  <a:srgbClr val="0000FF"/>
                </a:solidFill>
              </a:rPr>
              <a:t>mean square error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计算估计的偏倚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0000FF"/>
                </a:solidFill>
              </a:rPr>
              <a:t>bias </a:t>
            </a:r>
            <a:r>
              <a:rPr lang="en-US" altLang="zh-CN" smtClean="0"/>
              <a:t>)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4386263"/>
            <a:ext cx="3076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975" y="5516563"/>
            <a:ext cx="2686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59288" y="4851400"/>
            <a:ext cx="762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i="1" smtClean="0">
                <a:solidFill>
                  <a:srgbClr val="FC70DE"/>
                </a:solidFill>
              </a:rPr>
              <a:t>x</a:t>
            </a:r>
            <a:r>
              <a:rPr lang="en-US" altLang="zh-CN" i="1" baseline="30000" smtClean="0">
                <a:solidFill>
                  <a:srgbClr val="FC70DE"/>
                </a:solidFill>
              </a:rPr>
              <a:t>t </a:t>
            </a:r>
            <a:r>
              <a:rPr lang="en-US" altLang="zh-CN" baseline="30000" smtClean="0"/>
              <a:t> </a:t>
            </a:r>
            <a:r>
              <a:rPr lang="en-US" altLang="zh-CN" smtClean="0"/>
              <a:t>drawn from some density with </a:t>
            </a:r>
            <a:r>
              <a:rPr lang="en-US" altLang="zh-CN" smtClean="0">
                <a:solidFill>
                  <a:srgbClr val="FC70DE"/>
                </a:solidFill>
              </a:rPr>
              <a:t>mean </a:t>
            </a:r>
            <a:r>
              <a:rPr lang="en-US" altLang="zh-CN" i="1" smtClean="0">
                <a:solidFill>
                  <a:srgbClr val="FC70DE"/>
                </a:solidFill>
              </a:rPr>
              <a:t>μ</a:t>
            </a:r>
            <a:r>
              <a:rPr lang="en-US" altLang="zh-CN" smtClean="0"/>
              <a:t>, the sample </a:t>
            </a:r>
            <a:r>
              <a:rPr lang="en-US" altLang="zh-CN" smtClean="0">
                <a:solidFill>
                  <a:srgbClr val="FC70DE"/>
                </a:solidFill>
              </a:rPr>
              <a:t>average, </a:t>
            </a:r>
            <a:r>
              <a:rPr lang="en-US" altLang="zh-CN" i="1" smtClean="0">
                <a:solidFill>
                  <a:srgbClr val="FC70DE"/>
                </a:solidFill>
              </a:rPr>
              <a:t>m</a:t>
            </a:r>
            <a:r>
              <a:rPr lang="en-US" altLang="zh-CN" smtClean="0"/>
              <a:t>, is an </a:t>
            </a:r>
            <a:r>
              <a:rPr lang="en-US" altLang="zh-CN" smtClean="0">
                <a:solidFill>
                  <a:srgbClr val="FF0000"/>
                </a:solidFill>
              </a:rPr>
              <a:t>unbiased estimator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zh-CN" altLang="en-US" smtClean="0">
                <a:solidFill>
                  <a:srgbClr val="0000FF"/>
                </a:solidFill>
              </a:rPr>
              <a:t>无偏估计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en-US" altLang="zh-CN" smtClean="0"/>
              <a:t>of the mean, </a:t>
            </a:r>
            <a:r>
              <a:rPr lang="en-US" altLang="zh-CN" i="1" smtClean="0"/>
              <a:t>μ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i="1" smtClean="0">
                <a:solidFill>
                  <a:srgbClr val="FC70DE"/>
                </a:solidFill>
              </a:rPr>
              <a:t>m</a:t>
            </a:r>
            <a:r>
              <a:rPr lang="en-US" altLang="zh-CN" smtClean="0"/>
              <a:t> is also a </a:t>
            </a:r>
            <a:r>
              <a:rPr lang="en-US" altLang="zh-CN" smtClean="0">
                <a:solidFill>
                  <a:srgbClr val="FF0000"/>
                </a:solidFill>
              </a:rPr>
              <a:t>consistent estimator</a:t>
            </a:r>
            <a:r>
              <a:rPr lang="en-US" altLang="zh-CN" smtClean="0"/>
              <a:t>, that is, Var(</a:t>
            </a:r>
            <a:r>
              <a:rPr lang="en-US" altLang="zh-CN" i="1" smtClean="0"/>
              <a:t>m</a:t>
            </a:r>
            <a:r>
              <a:rPr lang="en-US" altLang="zh-CN" smtClean="0"/>
              <a:t>) → 0 as </a:t>
            </a:r>
            <a:r>
              <a:rPr lang="en-US" altLang="zh-CN" i="1" smtClean="0"/>
              <a:t>N</a:t>
            </a:r>
            <a:r>
              <a:rPr lang="en-US" altLang="zh-CN" smtClean="0"/>
              <a:t> → ∞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2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325" y="3424238"/>
            <a:ext cx="5353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9438" y="4994275"/>
            <a:ext cx="65325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i="1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i="1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i="1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i="1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i="1" smtClean="0">
              <a:solidFill>
                <a:srgbClr val="FC70DE"/>
              </a:solidFill>
            </a:endParaRPr>
          </a:p>
        </p:txBody>
      </p:sp>
      <p:pic>
        <p:nvPicPr>
          <p:cNvPr id="48130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2427288"/>
            <a:ext cx="2171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0288" y="3227388"/>
            <a:ext cx="4810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4292600"/>
            <a:ext cx="441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变换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可以得到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i="1" smtClean="0"/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i="1" smtClean="0"/>
          </a:p>
        </p:txBody>
      </p:sp>
      <p:pic>
        <p:nvPicPr>
          <p:cNvPr id="50178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2427288"/>
            <a:ext cx="2171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3429000"/>
            <a:ext cx="3133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33700" y="4257675"/>
            <a:ext cx="3095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40050" y="5286375"/>
            <a:ext cx="5343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我们的问题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971550" y="1989138"/>
            <a:ext cx="7715250" cy="41370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基于规则的决策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基于统计的决策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FF0000"/>
                </a:solidFill>
              </a:rPr>
              <a:t>为什么统计的方法更具优势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决策期望最小化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何谓参数方法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endParaRPr lang="zh-CN" altLang="en-US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代入              ，得到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                is an unbiased estimator.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However when N is large, the difference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negligable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800" smtClean="0">
                <a:latin typeface="Times New Roman" pitchFamily="18" charset="0"/>
                <a:cs typeface="Times New Roman" pitchFamily="18" charset="0"/>
              </a:rPr>
            </a:br>
            <a:endParaRPr lang="en-US" altLang="zh-CN" i="1" smtClean="0"/>
          </a:p>
        </p:txBody>
      </p:sp>
      <p:pic>
        <p:nvPicPr>
          <p:cNvPr id="52226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2427288"/>
            <a:ext cx="2171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3225" y="2895600"/>
            <a:ext cx="676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38" y="3575050"/>
            <a:ext cx="712311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2231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3175" y="4356100"/>
            <a:ext cx="806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Rectangle 14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内容占位符 2"/>
          <p:cNvSpPr>
            <a:spLocks noGrp="1"/>
          </p:cNvSpPr>
          <p:nvPr>
            <p:ph idx="1"/>
          </p:nvPr>
        </p:nvSpPr>
        <p:spPr>
          <a:xfrm>
            <a:off x="395288" y="190500"/>
            <a:ext cx="8569325" cy="590391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 is short for 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</a:rPr>
              <a:t>)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 The mean square error can be rewritten as follows</a:t>
            </a:r>
            <a:br>
              <a:rPr lang="en-US" altLang="zh-CN" sz="1800" smtClean="0">
                <a:solidFill>
                  <a:srgbClr val="FC70DE"/>
                </a:solidFill>
              </a:rPr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81175"/>
            <a:ext cx="2171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Rectangle 14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54278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" y="3284538"/>
            <a:ext cx="8886825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内容占位符 2"/>
          <p:cNvSpPr>
            <a:spLocks noGrp="1"/>
          </p:cNvSpPr>
          <p:nvPr>
            <p:ph idx="1"/>
          </p:nvPr>
        </p:nvSpPr>
        <p:spPr>
          <a:xfrm>
            <a:off x="395288" y="190500"/>
            <a:ext cx="8569325" cy="590391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is a constant and therefore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− </a:t>
            </a:r>
            <a:r>
              <a:rPr lang="el-GR" altLang="zh-CN" sz="1800" i="1" smtClean="0">
                <a:solidFill>
                  <a:srgbClr val="FC70DE"/>
                </a:solidFill>
              </a:rPr>
              <a:t>θ</a:t>
            </a:r>
            <a:r>
              <a:rPr lang="el-GR" altLang="zh-CN" sz="1800" smtClean="0">
                <a:solidFill>
                  <a:srgbClr val="FC70DE"/>
                </a:solidFill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</a:rPr>
              <a:t>also is a constant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 −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]] =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−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= 0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</a:rPr>
              <a:t>the variance </a:t>
            </a:r>
            <a:r>
              <a:rPr lang="en-US" altLang="zh-CN" sz="1800" smtClean="0">
                <a:solidFill>
                  <a:srgbClr val="FC70DE"/>
                </a:solidFill>
              </a:rPr>
              <a:t>that measures how much, on average,  </a:t>
            </a:r>
            <a:r>
              <a:rPr lang="en-US" altLang="zh-CN" sz="1800" i="1" smtClean="0">
                <a:solidFill>
                  <a:srgbClr val="0000FF"/>
                </a:solidFill>
              </a:rPr>
              <a:t>d</a:t>
            </a:r>
            <a:r>
              <a:rPr lang="en-US" altLang="zh-CN" sz="1800" i="1" baseline="-25000" smtClean="0">
                <a:solidFill>
                  <a:srgbClr val="0000FF"/>
                </a:solidFill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</a:rPr>
              <a:t> vary around the expected value (</a:t>
            </a:r>
            <a:r>
              <a:rPr lang="en-US" altLang="zh-CN" sz="1800" smtClean="0">
                <a:solidFill>
                  <a:srgbClr val="0000FF"/>
                </a:solidFill>
              </a:rPr>
              <a:t>going from one dataset to another</a:t>
            </a:r>
            <a:r>
              <a:rPr lang="en-US" altLang="zh-CN" sz="1800" smtClean="0">
                <a:solidFill>
                  <a:srgbClr val="FC70DE"/>
                </a:solidFill>
              </a:rPr>
              <a:t>)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</a:rPr>
              <a:t>the bias </a:t>
            </a:r>
            <a:r>
              <a:rPr lang="en-US" altLang="zh-CN" sz="1800" smtClean="0">
                <a:solidFill>
                  <a:srgbClr val="FC70DE"/>
                </a:solidFill>
              </a:rPr>
              <a:t>that measures how much the expected value varies from the correct value </a:t>
            </a:r>
            <a:r>
              <a:rPr lang="el-GR" altLang="zh-CN" sz="1800" i="1" smtClean="0">
                <a:solidFill>
                  <a:srgbClr val="FC70DE"/>
                </a:solidFill>
              </a:rPr>
              <a:t>θ</a:t>
            </a:r>
            <a:endParaRPr lang="en-US" altLang="zh-CN" sz="1800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write error as the sum of these two terms, the variance and the square of the bias: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2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81175"/>
            <a:ext cx="2171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5" name="Rectangle 14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5632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0850" y="5872163"/>
            <a:ext cx="33718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内容占位符 2"/>
          <p:cNvSpPr>
            <a:spLocks noGrp="1"/>
          </p:cNvSpPr>
          <p:nvPr>
            <p:ph idx="1"/>
          </p:nvPr>
        </p:nvSpPr>
        <p:spPr>
          <a:xfrm>
            <a:off x="395288" y="190500"/>
            <a:ext cx="8569325" cy="590391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is a constant and therefore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− </a:t>
            </a:r>
            <a:r>
              <a:rPr lang="el-GR" altLang="zh-CN" sz="1800" i="1" smtClean="0">
                <a:solidFill>
                  <a:srgbClr val="FC70DE"/>
                </a:solidFill>
              </a:rPr>
              <a:t>θ</a:t>
            </a:r>
            <a:r>
              <a:rPr lang="el-GR" altLang="zh-CN" sz="1800" smtClean="0">
                <a:solidFill>
                  <a:srgbClr val="FC70DE"/>
                </a:solidFill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</a:rPr>
              <a:t>also is a constant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 −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]] =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− </a:t>
            </a:r>
            <a:r>
              <a:rPr lang="en-US" altLang="zh-CN" sz="1800" i="1" smtClean="0">
                <a:solidFill>
                  <a:srgbClr val="FC70DE"/>
                </a:solidFill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</a:rPr>
              <a:t>] = 0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</a:rPr>
              <a:t>the variance </a:t>
            </a:r>
            <a:r>
              <a:rPr lang="en-US" altLang="zh-CN" sz="1800" smtClean="0">
                <a:solidFill>
                  <a:srgbClr val="FC70DE"/>
                </a:solidFill>
              </a:rPr>
              <a:t>that measures how much, on average,  </a:t>
            </a:r>
            <a:r>
              <a:rPr lang="en-US" altLang="zh-CN" sz="1800" i="1" smtClean="0">
                <a:solidFill>
                  <a:srgbClr val="0000FF"/>
                </a:solidFill>
              </a:rPr>
              <a:t>d</a:t>
            </a:r>
            <a:r>
              <a:rPr lang="en-US" altLang="zh-CN" sz="1800" i="1" baseline="-25000" smtClean="0">
                <a:solidFill>
                  <a:srgbClr val="0000FF"/>
                </a:solidFill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</a:rPr>
              <a:t> vary around the expected value (</a:t>
            </a:r>
            <a:r>
              <a:rPr lang="en-US" altLang="zh-CN" sz="1800" smtClean="0">
                <a:solidFill>
                  <a:srgbClr val="0000FF"/>
                </a:solidFill>
              </a:rPr>
              <a:t>going from one dataset to another</a:t>
            </a:r>
            <a:r>
              <a:rPr lang="en-US" altLang="zh-CN" sz="1800" smtClean="0">
                <a:solidFill>
                  <a:srgbClr val="FC70DE"/>
                </a:solidFill>
              </a:rPr>
              <a:t>)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</a:rPr>
              <a:t>the bias </a:t>
            </a:r>
            <a:r>
              <a:rPr lang="en-US" altLang="zh-CN" sz="1800" smtClean="0">
                <a:solidFill>
                  <a:srgbClr val="FC70DE"/>
                </a:solidFill>
              </a:rPr>
              <a:t>that measures how much the expected value varies from the correct value </a:t>
            </a:r>
            <a:r>
              <a:rPr lang="el-GR" altLang="zh-CN" sz="1800" i="1" smtClean="0">
                <a:solidFill>
                  <a:srgbClr val="FC70DE"/>
                </a:solidFill>
              </a:rPr>
              <a:t>θ</a:t>
            </a:r>
            <a:endParaRPr lang="en-US" altLang="zh-CN" sz="1800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write error as the sum of these two terms, the variance and the square of the bias: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81175"/>
            <a:ext cx="2171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14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5837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0850" y="5872163"/>
            <a:ext cx="33718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2"/>
          <p:cNvSpPr>
            <a:spLocks noGrp="1"/>
          </p:cNvSpPr>
          <p:nvPr>
            <p:ph idx="1"/>
          </p:nvPr>
        </p:nvSpPr>
        <p:spPr>
          <a:xfrm>
            <a:off x="395288" y="190500"/>
            <a:ext cx="8497887" cy="590391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估计误差（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对参数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的估计误差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i="1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is the parameter to be estimated. 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are several estimates (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denoted by ‘×’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 over different samples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is the difference between the expected value of d and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is how much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are scattered around the expected value.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8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81175"/>
            <a:ext cx="2171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1" name="Rectangle 14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4438" y="4437063"/>
            <a:ext cx="4619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0763"/>
          </a:xfrm>
        </p:spPr>
        <p:txBody>
          <a:bodyPr/>
          <a:lstStyle/>
          <a:p>
            <a:pPr algn="ctr"/>
            <a:r>
              <a:rPr lang="en-US" altLang="zh-CN" sz="6000" smtClean="0">
                <a:solidFill>
                  <a:srgbClr val="0000FF"/>
                </a:solidFill>
              </a:rPr>
              <a:t>the END</a:t>
            </a:r>
            <a:endParaRPr lang="zh-CN" altLang="en-US" sz="6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569325" cy="59769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参数方法（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定义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一般认为在一个统计推断问题中，如给定或者假定了总体分布的具体形式，只是其中含有若干个参数，要基于训练样本对这些参数做出估计或者进行某种形式的假设检验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在输入与输出之间假设明确的生产函数形式，然后根据一组输入、输出的观测数据，在满足某些条件下，利用回归分析的方法确定表达式中的参数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参数方法（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l"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基于概率构建决策模型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为了做出最优决策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需要从训练集估算所有概率参数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样本的分布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密度估计（</a:t>
            </a:r>
            <a:r>
              <a:rPr lang="en-US" altLang="zh-CN" smtClean="0">
                <a:solidFill>
                  <a:srgbClr val="0000FF"/>
                </a:solidFill>
              </a:rPr>
              <a:t>density estimation</a:t>
            </a:r>
            <a:r>
              <a:rPr lang="zh-CN" altLang="en-US" smtClean="0">
                <a:solidFill>
                  <a:srgbClr val="FC70DE"/>
                </a:solidFill>
              </a:rPr>
              <a:t>）：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估算分布参数的方法是</a:t>
            </a: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00FF"/>
                </a:solidFill>
              </a:rPr>
              <a:t>用最大似然估计</a:t>
            </a: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    </a:t>
            </a:r>
            <a:r>
              <a:rPr lang="en-US" altLang="zh-CN" b="1" smtClean="0">
                <a:solidFill>
                  <a:srgbClr val="00B050"/>
                </a:solidFill>
              </a:rPr>
              <a:t>maximum likelihood  estimation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9700" y="4603750"/>
            <a:ext cx="552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1988" y="4579938"/>
            <a:ext cx="904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25" y="4603750"/>
            <a:ext cx="695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样本集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一般的做法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投硬币的二值伯努利分布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推广到多值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FC70DE"/>
                </a:solidFill>
              </a:rPr>
              <a:t>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solidFill>
                  <a:srgbClr val="FC70DE"/>
                </a:solidFill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5213" y="2362200"/>
            <a:ext cx="1514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8863" y="3009900"/>
            <a:ext cx="1495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738" y="4652963"/>
            <a:ext cx="695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9875" y="5662613"/>
            <a:ext cx="733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云形标注 10"/>
          <p:cNvSpPr/>
          <p:nvPr/>
        </p:nvSpPr>
        <p:spPr>
          <a:xfrm>
            <a:off x="5580112" y="4005064"/>
            <a:ext cx="1872208" cy="792088"/>
          </a:xfrm>
          <a:prstGeom prst="cloudCallout">
            <a:avLst>
              <a:gd name="adj1" fmla="val -60007"/>
              <a:gd name="adj2" fmla="val 131044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为什么合理呢？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4970463" y="4870450"/>
            <a:ext cx="292100" cy="1270000"/>
          </a:xfrm>
          <a:prstGeom prst="rightBrace">
            <a:avLst>
              <a:gd name="adj1" fmla="val 8333"/>
              <a:gd name="adj2" fmla="val 51556"/>
            </a:avLst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独立同分布的样本集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样本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服从参数为 </a:t>
            </a:r>
            <a:r>
              <a:rPr lang="zh-CN" altLang="zh-CN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的概率分布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可以包含一个也可以包含多个参数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我们的问题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如何确定  </a:t>
            </a:r>
            <a:r>
              <a:rPr lang="zh-CN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的值，从而掌握数据的分布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2924175"/>
            <a:ext cx="1514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6088" y="3952875"/>
            <a:ext cx="1495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最大似然估计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样本的似然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对数似然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188" y="5462588"/>
            <a:ext cx="40862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8700" y="3971925"/>
            <a:ext cx="3352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云形标注 10"/>
          <p:cNvSpPr/>
          <p:nvPr/>
        </p:nvSpPr>
        <p:spPr>
          <a:xfrm>
            <a:off x="6444208" y="3140968"/>
            <a:ext cx="2520280" cy="792088"/>
          </a:xfrm>
          <a:prstGeom prst="cloudCallout">
            <a:avLst>
              <a:gd name="adj1" fmla="val -77828"/>
              <a:gd name="adj2" fmla="val 97374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假定样本相互独立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6623720" y="4797152"/>
            <a:ext cx="2520280" cy="792088"/>
          </a:xfrm>
          <a:prstGeom prst="cloudCallout">
            <a:avLst>
              <a:gd name="adj1" fmla="val -57042"/>
              <a:gd name="adj2" fmla="val 73323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</a:rPr>
              <a:t>取对数不影响求极值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2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二值伯努利分布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5075" y="3452813"/>
            <a:ext cx="3810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6500" y="4195763"/>
            <a:ext cx="5429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76500" y="5124450"/>
            <a:ext cx="5276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云形标注 5"/>
          <p:cNvSpPr/>
          <p:nvPr/>
        </p:nvSpPr>
        <p:spPr>
          <a:xfrm>
            <a:off x="683568" y="4725144"/>
            <a:ext cx="1440160" cy="504056"/>
          </a:xfrm>
          <a:prstGeom prst="cloudCallout">
            <a:avLst>
              <a:gd name="adj1" fmla="val 66562"/>
              <a:gd name="adj2" fmla="val 73644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</a:rPr>
              <a:t>方差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6948264" y="3140968"/>
            <a:ext cx="1440160" cy="504056"/>
          </a:xfrm>
          <a:prstGeom prst="cloudCallout">
            <a:avLst>
              <a:gd name="adj1" fmla="val -48519"/>
              <a:gd name="adj2" fmla="val 139783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</a:rPr>
              <a:t>均值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最大似然估计（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理论推导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通过极值计算 </a:t>
            </a:r>
            <a:r>
              <a:rPr lang="zh-CN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二值伯努利分布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500438"/>
            <a:ext cx="5753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2863" y="5562600"/>
            <a:ext cx="12858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云形标注 9"/>
          <p:cNvSpPr/>
          <p:nvPr/>
        </p:nvSpPr>
        <p:spPr>
          <a:xfrm>
            <a:off x="0" y="4869160"/>
            <a:ext cx="2339752" cy="1080120"/>
          </a:xfrm>
          <a:prstGeom prst="cloudCallout">
            <a:avLst>
              <a:gd name="adj1" fmla="val 107275"/>
              <a:gd name="adj2" fmla="val 39252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</a:rPr>
              <a:t>求导数，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</a:rPr>
              <a:t>并令其为零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1861</TotalTime>
  <Words>1177</Words>
  <Application>Microsoft Office PowerPoint</Application>
  <PresentationFormat>全屏显示(4:3)</PresentationFormat>
  <Paragraphs>239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Maiandra GD</vt:lpstr>
      <vt:lpstr>隶书</vt:lpstr>
      <vt:lpstr>Cambria</vt:lpstr>
      <vt:lpstr>华文楷体</vt:lpstr>
      <vt:lpstr>Wingdings 2</vt:lpstr>
      <vt:lpstr>Calibri</vt:lpstr>
      <vt:lpstr>黑体</vt:lpstr>
      <vt:lpstr>Wingdings</vt:lpstr>
      <vt:lpstr>Times New Roman</vt:lpstr>
      <vt:lpstr>龙腾四海</vt:lpstr>
      <vt:lpstr>龙腾四海</vt:lpstr>
      <vt:lpstr>龙腾四海</vt:lpstr>
      <vt:lpstr>机器学习第四讲（中）</vt:lpstr>
      <vt:lpstr>我们的问题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机器学习第二讲</dc:title>
  <dc:creator>Administrator</dc:creator>
  <cp:lastModifiedBy>AutoBVT</cp:lastModifiedBy>
  <cp:revision>379</cp:revision>
  <dcterms:created xsi:type="dcterms:W3CDTF">2015-09-11T00:10:50Z</dcterms:created>
  <dcterms:modified xsi:type="dcterms:W3CDTF">2018-11-12T22:43:21Z</dcterms:modified>
</cp:coreProperties>
</file>