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292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70DE"/>
    <a:srgbClr val="FFFFCC"/>
    <a:srgbClr val="05FF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73FC658-76F4-4525-843E-ECC12A4D0EC9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A0CD03B-B5E6-4F90-A366-72260F8B8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B9019B6-CA6F-4E33-9C84-123CFDADAB19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2C4AD21-1CAE-460D-BA98-2015F65965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38D6A9-9F1D-4388-B9F5-F403646C366F}" type="slidenum">
              <a:rPr lang="zh-CN" altLang="en-US" sz="1200"/>
              <a:pPr algn="r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E35AB0-1AB3-4022-A685-6F3B16A46327}" type="slidenum">
              <a:rPr lang="zh-CN" altLang="en-US" sz="1200"/>
              <a:pPr algn="r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B312D95-BCEC-4BC1-959D-6EA08596CD33}" type="slidenum">
              <a:rPr lang="zh-CN" altLang="en-US" sz="1200"/>
              <a:pPr algn="r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744AFAF-8E2C-4C3A-9449-765B302001D8}" type="slidenum">
              <a:rPr lang="zh-CN" altLang="en-US" sz="1200"/>
              <a:pPr algn="r"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361B76-764D-42CE-8F88-DB4FE03B670E}" type="slidenum">
              <a:rPr lang="zh-CN" altLang="en-US" sz="1200"/>
              <a:pPr algn="r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5C20A6-1E81-485E-B762-32AF339B928A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2F2292-B735-4276-BBD4-E2D54B9C53CA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7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05D6B0-6F8E-4C30-9BF2-776AAD2A0BC4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D2EF9CE-A272-4564-9EF9-EB7B976F8351}" type="slidenum">
              <a:rPr lang="zh-CN" altLang="en-US" sz="1200"/>
              <a:pPr algn="r"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EB98D91-8D0F-43BF-A79A-6214787A5487}" type="slidenum">
              <a:rPr lang="zh-CN" altLang="en-US" sz="1200"/>
              <a:pPr algn="r"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B96755-DE03-4117-B354-2CB0EE25834B}" type="slidenum">
              <a:rPr lang="zh-CN" altLang="en-US" sz="1200"/>
              <a:pPr algn="r"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730BC6D-2FEC-41EA-B126-6C3CD6DB68EC}" type="slidenum">
              <a:rPr lang="zh-CN" altLang="en-US" sz="1200"/>
              <a:pPr algn="r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F55B90-4A3B-45C0-A9F3-D31C19FAA861}" type="slidenum">
              <a:rPr lang="zh-CN" altLang="en-US" sz="1200"/>
              <a:pPr algn="r"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BECA6F-3478-4396-8E29-E314C27E47FE}" type="slidenum">
              <a:rPr lang="zh-CN" altLang="en-US" sz="1200"/>
              <a:pPr algn="r"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2FC6F0-06C9-4CCC-B574-838B03DC35BE}" type="slidenum">
              <a:rPr lang="zh-CN" altLang="en-US" sz="1200"/>
              <a:pPr algn="r"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7B6FF3-94BD-4F6A-8903-DE08839064B9}" type="slidenum">
              <a:rPr lang="zh-CN" altLang="en-US" sz="1200"/>
              <a:pPr algn="r"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733C76-4997-46BF-BD57-D1ECB07C503C}" type="slidenum">
              <a:rPr lang="zh-CN" altLang="en-US" sz="1200"/>
              <a:pPr algn="r"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562A3B-E69F-49DE-8780-FC0274442C3E}" type="slidenum">
              <a:rPr lang="zh-CN" altLang="en-US" sz="1200"/>
              <a:pPr algn="r"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BA3635-0CC5-45E8-ACCD-B30C44F0D6E9}" type="slidenum">
              <a:rPr lang="zh-CN" altLang="en-US" sz="1200"/>
              <a:pPr algn="r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A4F092-C602-4064-A402-4BC42CB5260B}" type="slidenum">
              <a:rPr lang="zh-CN" altLang="en-US" sz="1200"/>
              <a:pPr algn="r"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753B662-4D32-4140-A848-09F152CACB14}" type="slidenum">
              <a:rPr lang="zh-CN" altLang="en-US" sz="1200"/>
              <a:pPr algn="r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12B45E-7847-4F7A-9996-CD8CD44564DF}" type="slidenum">
              <a:rPr lang="zh-CN" altLang="en-US" sz="1200"/>
              <a:pPr algn="r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E21F-D47B-4722-9193-C9DF16982E8C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CA55E-AF1D-4CB9-A5A6-626B9BAC24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7C880-E1AC-4B1E-8A62-9F839F5E8670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EAD5C-00B9-422D-8203-4A2DE3ACB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00BF2-96A0-4D9F-AA7E-9D526399D60D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BCCDC-71E0-4A39-ABA7-AF3452C8C5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AFA28-B69F-40E4-A3F9-21923CAA5632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C9DF-1398-410C-AD91-BD411A2ECE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7FCFF-DCE0-4963-8A55-89A2E5C5B00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AA788-7B9C-4AB3-9F6E-A3B52E4445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83D89-68D1-4F26-90FD-10EDA46C83B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B68A1-C958-4340-9767-A71C6EEE8D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68E83-4515-4E9C-815C-7B10C00B7427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DB18-C48B-46FD-8936-6E00C9D12D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B3EE3-E8C5-40EA-8E90-A91AF757CAE3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BA202-D0B5-446E-ACBC-F8CD467D5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E4F49-F626-4546-AFF5-97F1637BAE04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700EA-3124-4447-ADCD-2D4317703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E9FEE-81A7-4B03-83D2-482E20CD522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7E70D-8E46-4B66-ADE4-19B7AEE7BD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4320-8115-4E72-98FD-DE905E355F37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92D0-C193-4626-80B7-275CB40137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7C43BC-CC3B-4211-ABCC-B4C2935119A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EEEBEF-C431-4288-9E57-D0072D165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0" r:id="rId2"/>
    <p:sldLayoutId id="214748381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隶书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395288" y="115888"/>
            <a:ext cx="7772400" cy="6556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B0F0"/>
                </a:solidFill>
              </a:rPr>
              <a:t>机器学习第五讲</a:t>
            </a:r>
            <a:r>
              <a:rPr lang="en-US" altLang="zh-CN" sz="2800" smtClean="0">
                <a:solidFill>
                  <a:srgbClr val="00B0F0"/>
                </a:solidFill>
              </a:rPr>
              <a:t>(</a:t>
            </a:r>
            <a:r>
              <a:rPr lang="zh-CN" altLang="en-US" sz="2800" smtClean="0">
                <a:solidFill>
                  <a:srgbClr val="00B0F0"/>
                </a:solidFill>
              </a:rPr>
              <a:t>上</a:t>
            </a:r>
            <a:r>
              <a:rPr lang="en-US" altLang="zh-CN" sz="2800" smtClean="0">
                <a:solidFill>
                  <a:srgbClr val="00B0F0"/>
                </a:solidFill>
              </a:rPr>
              <a:t>)</a:t>
            </a:r>
            <a:endParaRPr lang="zh-CN" altLang="en-US" sz="2800" smtClean="0">
              <a:solidFill>
                <a:srgbClr val="00B0F0"/>
              </a:solidFill>
            </a:endParaRPr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50825" y="2133600"/>
            <a:ext cx="8713788" cy="1295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贝叶斯模型的应用</a:t>
            </a: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00FF"/>
                </a:solidFill>
                <a:latin typeface="宋体" charset="-122"/>
                <a:ea typeface="宋体" charset="-122"/>
              </a:rPr>
              <a:t>——</a:t>
            </a:r>
            <a:r>
              <a:rPr lang="zh-CN" altLang="en-US" sz="3200" b="1" smtClean="0">
                <a:solidFill>
                  <a:srgbClr val="0000FF"/>
                </a:solidFill>
                <a:latin typeface="宋体" charset="-122"/>
                <a:ea typeface="宋体" charset="-122"/>
              </a:rPr>
              <a:t>一维情况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11960" y="4725144"/>
            <a:ext cx="1584176" cy="654342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9144" fontAlgn="auto">
              <a:spcAft>
                <a:spcPts val="0"/>
              </a:spcAft>
              <a:defRPr/>
            </a:pPr>
            <a:r>
              <a:rPr lang="zh-CN" altLang="en-US" sz="2800" b="1" cap="all" dirty="0">
                <a:solidFill>
                  <a:srgbClr val="00B0F0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卢志茂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319088"/>
            <a:ext cx="7980363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云形标注 2"/>
          <p:cNvSpPr/>
          <p:nvPr/>
        </p:nvSpPr>
        <p:spPr>
          <a:xfrm>
            <a:off x="6156325" y="5013325"/>
            <a:ext cx="2303463" cy="576263"/>
          </a:xfrm>
          <a:prstGeom prst="cloudCallout">
            <a:avLst>
              <a:gd name="adj1" fmla="val -96892"/>
              <a:gd name="adj2" fmla="val 65807"/>
            </a:avLst>
          </a:prstGeom>
          <a:solidFill>
            <a:srgbClr val="FFFF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l-GR" altLang="zh-CN" dirty="0">
                <a:solidFill>
                  <a:srgbClr val="FF0000"/>
                </a:solidFill>
              </a:rPr>
              <a:t>λ = 0.2</a:t>
            </a:r>
            <a:br>
              <a:rPr lang="el-GR" altLang="zh-CN" dirty="0">
                <a:solidFill>
                  <a:srgbClr val="FF0000"/>
                </a:solidFill>
              </a:rPr>
            </a:br>
            <a:r>
              <a:rPr lang="el-GR" altLang="zh-CN" dirty="0">
                <a:solidFill>
                  <a:srgbClr val="FF0000"/>
                </a:solidFill>
              </a:rPr>
              <a:t/>
            </a:r>
            <a:br>
              <a:rPr lang="el-GR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156325" y="2852738"/>
            <a:ext cx="2303463" cy="720725"/>
          </a:xfrm>
          <a:prstGeom prst="cloudCallout">
            <a:avLst>
              <a:gd name="adj1" fmla="val -97719"/>
              <a:gd name="adj2" fmla="val 30092"/>
            </a:avLst>
          </a:prstGeom>
          <a:solidFill>
            <a:srgbClr val="FFFF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相等先验的后验</a:t>
            </a:r>
            <a:r>
              <a:rPr lang="el-GR" altLang="zh-CN" dirty="0">
                <a:solidFill>
                  <a:srgbClr val="FF0000"/>
                </a:solidFill>
              </a:rPr>
              <a:t/>
            </a:r>
            <a:br>
              <a:rPr lang="el-GR" altLang="zh-CN" dirty="0">
                <a:solidFill>
                  <a:srgbClr val="FF0000"/>
                </a:solidFill>
              </a:rPr>
            </a:br>
            <a:r>
              <a:rPr lang="el-GR" altLang="zh-CN" dirty="0">
                <a:solidFill>
                  <a:srgbClr val="FF0000"/>
                </a:solidFill>
              </a:rPr>
              <a:t/>
            </a:r>
            <a:br>
              <a:rPr lang="el-GR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2"/>
          <p:cNvSpPr>
            <a:spLocks noGrp="1"/>
          </p:cNvSpPr>
          <p:nvPr>
            <p:ph idx="4294967295"/>
          </p:nvPr>
        </p:nvSpPr>
        <p:spPr>
          <a:xfrm>
            <a:off x="250825" y="476250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回归（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输入输出的函数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If we assume that  is zero mean Gaussian with constant variance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namely, </a:t>
            </a:r>
            <a:r>
              <a:rPr lang="zh-CN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∼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placing our estimator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(· ) in place of the unknown function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(· )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772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2349500"/>
            <a:ext cx="1581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2997200"/>
            <a:ext cx="885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5445125"/>
            <a:ext cx="3000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59288" y="188913"/>
            <a:ext cx="4684712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2"/>
          <p:cNvSpPr>
            <a:spLocks noGrp="1"/>
          </p:cNvSpPr>
          <p:nvPr>
            <p:ph idx="4294967295"/>
          </p:nvPr>
        </p:nvSpPr>
        <p:spPr>
          <a:xfrm>
            <a:off x="250825" y="476250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回归（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输入输出的函数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altLang="zh-CN" smtClean="0"/>
              <a:t>parameters </a:t>
            </a:r>
            <a:r>
              <a:rPr lang="el-GR" altLang="zh-CN" i="1" smtClean="0">
                <a:solidFill>
                  <a:srgbClr val="FC70DE"/>
                </a:solidFill>
              </a:rPr>
              <a:t>θ</a:t>
            </a:r>
            <a:r>
              <a:rPr lang="en-US" altLang="zh-CN" smtClean="0"/>
              <a:t> </a:t>
            </a:r>
            <a:r>
              <a:rPr lang="el-GR" altLang="zh-CN" smtClean="0"/>
              <a:t>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from samples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1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3141663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138" y="2492375"/>
            <a:ext cx="1838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4075" y="3668713"/>
            <a:ext cx="5133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云形标注 7"/>
          <p:cNvSpPr/>
          <p:nvPr/>
        </p:nvSpPr>
        <p:spPr>
          <a:xfrm>
            <a:off x="6659563" y="3068638"/>
            <a:ext cx="2305050" cy="576262"/>
          </a:xfrm>
          <a:prstGeom prst="cloudCallout">
            <a:avLst>
              <a:gd name="adj1" fmla="val -62996"/>
              <a:gd name="adj2" fmla="val 188163"/>
            </a:avLst>
          </a:prstGeom>
          <a:solidFill>
            <a:srgbClr val="FFFF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忽略第二项</a:t>
            </a:r>
            <a:r>
              <a:rPr lang="el-GR" altLang="zh-CN" dirty="0">
                <a:solidFill>
                  <a:srgbClr val="FF0000"/>
                </a:solidFill>
              </a:rPr>
              <a:t/>
            </a:r>
            <a:br>
              <a:rPr lang="el-GR" altLang="zh-CN" dirty="0">
                <a:solidFill>
                  <a:srgbClr val="FF0000"/>
                </a:solidFill>
              </a:rPr>
            </a:br>
            <a:r>
              <a:rPr lang="el-GR" altLang="zh-CN" dirty="0">
                <a:solidFill>
                  <a:srgbClr val="FF0000"/>
                </a:solidFill>
              </a:rPr>
              <a:t/>
            </a:r>
            <a:br>
              <a:rPr lang="el-GR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2"/>
          <p:cNvSpPr>
            <a:spLocks noGrp="1"/>
          </p:cNvSpPr>
          <p:nvPr>
            <p:ph idx="4294967295"/>
          </p:nvPr>
        </p:nvSpPr>
        <p:spPr>
          <a:xfrm>
            <a:off x="250825" y="476250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回归（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输入输出的函数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Simplify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Maximizing this is equivalent to minimizing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1988" y="2595563"/>
            <a:ext cx="6486525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67025" y="5586413"/>
            <a:ext cx="3657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标注 6"/>
          <p:cNvSpPr/>
          <p:nvPr/>
        </p:nvSpPr>
        <p:spPr>
          <a:xfrm>
            <a:off x="6227763" y="1125538"/>
            <a:ext cx="2665412" cy="1150937"/>
          </a:xfrm>
          <a:prstGeom prst="cloudCallout">
            <a:avLst>
              <a:gd name="adj1" fmla="val -91485"/>
              <a:gd name="adj2" fmla="val 232806"/>
            </a:avLst>
          </a:prstGeom>
          <a:solidFill>
            <a:srgbClr val="FFFF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第一项可忽略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</a:rPr>
              <a:t>1/σ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也可忽略</a:t>
            </a:r>
            <a:endParaRPr lang="zh-CN" altLang="zh-CN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l-GR" altLang="zh-CN" dirty="0">
                <a:solidFill>
                  <a:srgbClr val="FF0000"/>
                </a:solidFill>
              </a:rPr>
              <a:t/>
            </a:r>
            <a:br>
              <a:rPr lang="el-GR" altLang="zh-CN" dirty="0">
                <a:solidFill>
                  <a:srgbClr val="FF0000"/>
                </a:solidFill>
              </a:rPr>
            </a:br>
            <a:r>
              <a:rPr lang="el-GR" altLang="zh-CN" dirty="0">
                <a:solidFill>
                  <a:srgbClr val="FF0000"/>
                </a:solidFill>
              </a:rPr>
              <a:t/>
            </a:r>
            <a:br>
              <a:rPr lang="el-GR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2"/>
          <p:cNvSpPr>
            <a:spLocks noGrp="1"/>
          </p:cNvSpPr>
          <p:nvPr>
            <p:ph idx="4294967295"/>
          </p:nvPr>
        </p:nvSpPr>
        <p:spPr>
          <a:xfrm>
            <a:off x="250825" y="333375"/>
            <a:ext cx="8569325" cy="531336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回归（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线性回归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取误差平方和的导数，得到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如下方程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can be written in vector-matrix form as </a:t>
            </a:r>
            <a:r>
              <a:rPr lang="en-US" altLang="zh-CN" b="1" i="1" smtClean="0"/>
              <a:t>Aw</a:t>
            </a:r>
            <a:r>
              <a:rPr lang="en-US" altLang="zh-CN" smtClean="0"/>
              <a:t> = </a:t>
            </a:r>
            <a:r>
              <a:rPr lang="en-US" altLang="zh-CN" b="1" i="1" smtClean="0"/>
              <a:t>y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b="1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b="1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</a:rPr>
              <a:t>can be solved as </a:t>
            </a:r>
            <a:r>
              <a:rPr lang="en-US" altLang="zh-CN" b="1" i="1" smtClean="0">
                <a:solidFill>
                  <a:srgbClr val="FF0000"/>
                </a:solidFill>
              </a:rPr>
              <a:t>w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b="1" i="1" smtClean="0">
                <a:solidFill>
                  <a:srgbClr val="FF0000"/>
                </a:solidFill>
              </a:rPr>
              <a:t>A</a:t>
            </a:r>
            <a:r>
              <a:rPr lang="en-US" altLang="zh-CN" baseline="30000" smtClean="0">
                <a:solidFill>
                  <a:srgbClr val="FF0000"/>
                </a:solidFill>
              </a:rPr>
              <a:t>−1</a:t>
            </a:r>
            <a:r>
              <a:rPr lang="en-US" altLang="zh-CN" b="1" i="1" smtClean="0">
                <a:solidFill>
                  <a:srgbClr val="FF0000"/>
                </a:solidFill>
              </a:rPr>
              <a:t>y</a:t>
            </a: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8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891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1838" y="1763713"/>
            <a:ext cx="3095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9375" y="2932113"/>
            <a:ext cx="3895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8163" y="5160963"/>
            <a:ext cx="661828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4810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2"/>
          <p:cNvSpPr>
            <a:spLocks noGrp="1"/>
          </p:cNvSpPr>
          <p:nvPr>
            <p:ph idx="4294967295"/>
          </p:nvPr>
        </p:nvSpPr>
        <p:spPr>
          <a:xfrm>
            <a:off x="250825" y="333375"/>
            <a:ext cx="8569325" cy="531336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回归（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多项式回归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Written as </a:t>
            </a:r>
            <a:r>
              <a:rPr lang="en-US" altLang="zh-CN" b="1" i="1" smtClean="0"/>
              <a:t>Aw</a:t>
            </a:r>
            <a:r>
              <a:rPr lang="en-US" altLang="zh-CN" smtClean="0"/>
              <a:t> = </a:t>
            </a:r>
            <a:r>
              <a:rPr lang="en-US" altLang="zh-CN" b="1" i="1" smtClean="0"/>
              <a:t>y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b="1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b="1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</a:rPr>
              <a:t>can be solved as </a:t>
            </a:r>
            <a:r>
              <a:rPr lang="en-US" altLang="zh-CN" b="1" i="1" smtClean="0">
                <a:solidFill>
                  <a:srgbClr val="FF0000"/>
                </a:solidFill>
              </a:rPr>
              <a:t>w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b="1" i="1" smtClean="0">
                <a:solidFill>
                  <a:srgbClr val="FF0000"/>
                </a:solidFill>
              </a:rPr>
              <a:t>A</a:t>
            </a:r>
            <a:r>
              <a:rPr lang="en-US" altLang="zh-CN" baseline="30000" smtClean="0">
                <a:solidFill>
                  <a:srgbClr val="FF0000"/>
                </a:solidFill>
              </a:rPr>
              <a:t>−1</a:t>
            </a:r>
            <a:r>
              <a:rPr lang="en-US" altLang="zh-CN" b="1" i="1" smtClean="0">
                <a:solidFill>
                  <a:srgbClr val="FF0000"/>
                </a:solidFill>
              </a:rPr>
              <a:t>y</a:t>
            </a:r>
            <a:endParaRPr lang="zh-CN" altLang="zh-CN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zh-CN" altLang="zh-CN" smtClean="0"/>
          </a:p>
        </p:txBody>
      </p:sp>
      <p:sp>
        <p:nvSpPr>
          <p:cNvPr id="409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096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863" y="1990725"/>
            <a:ext cx="7323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5450" y="2914650"/>
            <a:ext cx="71993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5450" y="4552950"/>
            <a:ext cx="42862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2"/>
          <p:cNvSpPr>
            <a:spLocks noGrp="1"/>
          </p:cNvSpPr>
          <p:nvPr>
            <p:ph idx="4294967295"/>
          </p:nvPr>
        </p:nvSpPr>
        <p:spPr>
          <a:xfrm>
            <a:off x="395288" y="908050"/>
            <a:ext cx="8569325" cy="5313363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回归（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多项式回归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i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A D</a:t>
            </a:r>
            <a:r>
              <a:rPr lang="en-US" altLang="zh-CN" i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b="1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b="1" i="1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i="1" smtClean="0">
                <a:solidFill>
                  <a:srgbClr val="FF0000"/>
                </a:solidFill>
              </a:rPr>
              <a:t>w</a:t>
            </a:r>
            <a:r>
              <a:rPr lang="en-US" altLang="zh-CN" smtClean="0">
                <a:solidFill>
                  <a:srgbClr val="FF0000"/>
                </a:solidFill>
              </a:rPr>
              <a:t> = (</a:t>
            </a:r>
            <a:r>
              <a:rPr lang="en-US" altLang="zh-CN" b="1" i="1" smtClean="0">
                <a:solidFill>
                  <a:srgbClr val="FF0000"/>
                </a:solidFill>
              </a:rPr>
              <a:t>D</a:t>
            </a:r>
            <a:r>
              <a:rPr lang="en-US" altLang="zh-CN" i="1" baseline="30000" smtClean="0">
                <a:solidFill>
                  <a:srgbClr val="FF0000"/>
                </a:solidFill>
              </a:rPr>
              <a:t>T</a:t>
            </a:r>
            <a:r>
              <a:rPr lang="en-US" altLang="zh-CN" b="1" i="1" smtClean="0">
                <a:solidFill>
                  <a:srgbClr val="FF0000"/>
                </a:solidFill>
              </a:rPr>
              <a:t>D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en-US" altLang="zh-CN" baseline="30000" smtClean="0">
                <a:solidFill>
                  <a:srgbClr val="FF0000"/>
                </a:solidFill>
              </a:rPr>
              <a:t>−1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b="1" i="1" smtClean="0">
                <a:solidFill>
                  <a:srgbClr val="FF0000"/>
                </a:solidFill>
              </a:rPr>
              <a:t>D</a:t>
            </a:r>
            <a:r>
              <a:rPr lang="en-US" altLang="zh-CN" i="1" baseline="30000" smtClean="0">
                <a:solidFill>
                  <a:srgbClr val="FF0000"/>
                </a:solidFill>
              </a:rPr>
              <a:t>T</a:t>
            </a:r>
            <a:r>
              <a:rPr lang="en-US" altLang="zh-CN" i="1" smtClean="0">
                <a:solidFill>
                  <a:srgbClr val="FF0000"/>
                </a:solidFill>
              </a:rPr>
              <a:t>r</a:t>
            </a: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430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3213100"/>
            <a:ext cx="5791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/>
          <p:cNvSpPr>
            <a:spLocks noGrp="1"/>
          </p:cNvSpPr>
          <p:nvPr>
            <p:ph idx="4294967295"/>
          </p:nvPr>
        </p:nvSpPr>
        <p:spPr>
          <a:xfrm>
            <a:off x="0" y="404813"/>
            <a:ext cx="8569325" cy="531495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回归（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相对平方误差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0000FF"/>
                </a:solidFill>
              </a:rPr>
              <a:t>relative square error </a:t>
            </a:r>
            <a:r>
              <a:rPr lang="en-US" altLang="zh-CN" smtClean="0"/>
              <a:t>(RSE)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ERSE is close to 1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B050"/>
                </a:solidFill>
              </a:rPr>
              <a:t>prediction is as good as predicting by</a:t>
            </a:r>
            <a:br>
              <a:rPr lang="en-US" altLang="zh-CN" smtClean="0">
                <a:solidFill>
                  <a:srgbClr val="00B050"/>
                </a:solidFill>
              </a:rPr>
            </a:br>
            <a:r>
              <a:rPr lang="en-US" altLang="zh-CN" smtClean="0">
                <a:solidFill>
                  <a:srgbClr val="00B050"/>
                </a:solidFill>
              </a:rPr>
              <a:t>the average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rgbClr val="0000FF"/>
                </a:solidFill>
              </a:rPr>
              <a:t>using a model based on input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does not work better than using the average which would be our estimator if there were no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endParaRPr lang="en-US" altLang="zh-CN" smtClean="0">
              <a:solidFill>
                <a:srgbClr val="FF0000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ERSE is closer to 0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00B050"/>
                </a:solidFill>
              </a:rPr>
              <a:t> better fit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rgbClr val="0000FF"/>
                </a:solidFill>
              </a:rPr>
              <a:t>input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helps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5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1989138"/>
            <a:ext cx="29622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内容占位符 2"/>
          <p:cNvSpPr>
            <a:spLocks noGrp="1"/>
          </p:cNvSpPr>
          <p:nvPr>
            <p:ph idx="4294967295"/>
          </p:nvPr>
        </p:nvSpPr>
        <p:spPr>
          <a:xfrm>
            <a:off x="323850" y="6207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调整模型的复杂度（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偏倚与方差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分析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给定样本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概率密度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构建的估计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en-US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2700338"/>
            <a:ext cx="1571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9800" y="3214688"/>
            <a:ext cx="895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8713" y="3652838"/>
            <a:ext cx="571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92275" y="4365625"/>
            <a:ext cx="70659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内容占位符 2"/>
          <p:cNvSpPr>
            <a:spLocks noGrp="1"/>
          </p:cNvSpPr>
          <p:nvPr>
            <p:ph idx="4294967295"/>
          </p:nvPr>
        </p:nvSpPr>
        <p:spPr>
          <a:xfrm>
            <a:off x="323850" y="6207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调整模型的复杂度（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偏倚与方差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分析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The first term on the right is the variance of r given x; it does not</a:t>
            </a:r>
            <a:br>
              <a:rPr lang="en-US" altLang="zh-CN" sz="1800" smtClean="0">
                <a:solidFill>
                  <a:srgbClr val="FC70DE"/>
                </a:solidFill>
              </a:rPr>
            </a:br>
            <a:r>
              <a:rPr lang="en-US" altLang="zh-CN" sz="1800" smtClean="0">
                <a:solidFill>
                  <a:srgbClr val="FC70DE"/>
                </a:solidFill>
              </a:rPr>
              <a:t>depend on </a:t>
            </a:r>
            <a:r>
              <a:rPr lang="en-US" altLang="zh-CN" sz="1800" i="1" smtClean="0">
                <a:solidFill>
                  <a:srgbClr val="FC70DE"/>
                </a:solidFill>
              </a:rPr>
              <a:t>g</a:t>
            </a:r>
            <a:r>
              <a:rPr lang="en-US" altLang="zh-CN" sz="1800" smtClean="0">
                <a:solidFill>
                  <a:srgbClr val="FC70DE"/>
                </a:solidFill>
              </a:rPr>
              <a:t>(· ) or </a:t>
            </a:r>
            <a:r>
              <a:rPr lang="en-US" altLang="zh-CN" sz="1800" i="1" smtClean="0">
                <a:solidFill>
                  <a:srgbClr val="FC70DE"/>
                </a:solidFill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</a:rPr>
              <a:t>.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It is the variance of </a:t>
            </a:r>
            <a:r>
              <a:rPr lang="en-US" altLang="zh-CN" sz="1800" smtClean="0">
                <a:solidFill>
                  <a:srgbClr val="0000FF"/>
                </a:solidFill>
              </a:rPr>
              <a:t>noise</a:t>
            </a:r>
            <a:r>
              <a:rPr lang="en-US" altLang="zh-CN" sz="1800" smtClean="0">
                <a:solidFill>
                  <a:srgbClr val="FC70DE"/>
                </a:solidFill>
              </a:rPr>
              <a:t> added, </a:t>
            </a:r>
            <a:r>
              <a:rPr lang="en-US" altLang="zh-CN" sz="1800" smtClean="0">
                <a:solidFill>
                  <a:srgbClr val="0000FF"/>
                </a:solidFill>
              </a:rPr>
              <a:t>σ </a:t>
            </a:r>
            <a:r>
              <a:rPr lang="en-US" altLang="zh-CN" sz="1800" baseline="30000" smtClean="0">
                <a:solidFill>
                  <a:srgbClr val="0000FF"/>
                </a:solidFill>
              </a:rPr>
              <a:t>2 </a:t>
            </a:r>
            <a:r>
              <a:rPr lang="en-US" altLang="zh-CN" sz="1800" smtClean="0">
                <a:solidFill>
                  <a:srgbClr val="FC70DE"/>
                </a:solidFill>
              </a:rPr>
              <a:t>.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The second term quantifies how much </a:t>
            </a:r>
            <a:r>
              <a:rPr lang="en-US" altLang="zh-CN" sz="1800" i="1" smtClean="0">
                <a:solidFill>
                  <a:srgbClr val="FC70DE"/>
                </a:solidFill>
              </a:rPr>
              <a:t>g</a:t>
            </a:r>
            <a:r>
              <a:rPr lang="en-US" altLang="zh-CN" sz="1800" smtClean="0">
                <a:solidFill>
                  <a:srgbClr val="FC70DE"/>
                </a:solidFill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</a:rPr>
              <a:t>deviates from </a:t>
            </a:r>
            <a:r>
              <a:rPr lang="en-US" altLang="zh-CN" sz="1800" smtClean="0">
                <a:solidFill>
                  <a:srgbClr val="FC70DE"/>
                </a:solidFill>
              </a:rPr>
              <a:t>the </a:t>
            </a:r>
            <a:r>
              <a:rPr lang="en-US" altLang="zh-CN" sz="1800" smtClean="0">
                <a:solidFill>
                  <a:srgbClr val="0000FF"/>
                </a:solidFill>
              </a:rPr>
              <a:t>regression function</a:t>
            </a:r>
            <a:r>
              <a:rPr lang="en-US" altLang="zh-CN" sz="1800" smtClean="0">
                <a:solidFill>
                  <a:srgbClr val="FC70DE"/>
                </a:solidFill>
              </a:rPr>
              <a:t>, </a:t>
            </a:r>
            <a:r>
              <a:rPr lang="en-US" altLang="zh-CN" sz="1800" i="1" smtClean="0">
                <a:solidFill>
                  <a:srgbClr val="FF0000"/>
                </a:solidFill>
              </a:rPr>
              <a:t>E</a:t>
            </a:r>
            <a:r>
              <a:rPr lang="en-US" altLang="zh-CN" sz="1800" smtClean="0">
                <a:solidFill>
                  <a:srgbClr val="FF0000"/>
                </a:solidFill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</a:rPr>
              <a:t>| </a:t>
            </a:r>
            <a:r>
              <a:rPr lang="en-US" altLang="zh-CN" sz="1800" i="1" smtClean="0">
                <a:solidFill>
                  <a:srgbClr val="FF0000"/>
                </a:solidFill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</a:rPr>
              <a:t>] </a:t>
            </a:r>
            <a:r>
              <a:rPr lang="en-US" altLang="zh-CN" sz="1800" smtClean="0">
                <a:solidFill>
                  <a:srgbClr val="FC70DE"/>
                </a:solidFill>
              </a:rPr>
              <a:t>.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en-US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2708275"/>
            <a:ext cx="706596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>
            <a:spLocks noGrp="1"/>
          </p:cNvSpPr>
          <p:nvPr>
            <p:ph idx="4294967295"/>
          </p:nvPr>
        </p:nvSpPr>
        <p:spPr>
          <a:xfrm>
            <a:off x="395288" y="923925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贝叶斯分类的要求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概率分布的类型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确定参数  </a:t>
            </a:r>
            <a:r>
              <a:rPr lang="el-GR" altLang="zh-CN" i="1" smtClean="0">
                <a:solidFill>
                  <a:srgbClr val="FC70DE"/>
                </a:solidFill>
              </a:rPr>
              <a:t>θ</a:t>
            </a:r>
            <a:r>
              <a:rPr lang="el-GR" altLang="zh-CN" smtClean="0">
                <a:solidFill>
                  <a:srgbClr val="FC70DE"/>
                </a:solidFill>
              </a:rPr>
              <a:t> 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or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163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025" y="3579813"/>
            <a:ext cx="5676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4075" y="4572000"/>
            <a:ext cx="2609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2325" y="5514975"/>
            <a:ext cx="3714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内容占位符 2"/>
          <p:cNvSpPr>
            <a:spLocks noGrp="1"/>
          </p:cNvSpPr>
          <p:nvPr>
            <p:ph idx="4294967295"/>
          </p:nvPr>
        </p:nvSpPr>
        <p:spPr>
          <a:xfrm>
            <a:off x="323850" y="6207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调整模型的复杂度（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偏倚与方差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讨论 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(· )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measures how much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 is wrong disregarding the effect of varying samples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measures how much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 fluctuate around the expected value,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)], as the sample varies</a:t>
            </a:r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1800" smtClean="0">
                <a:latin typeface="Times New Roman" pitchFamily="18" charset="0"/>
                <a:cs typeface="Times New Roman" pitchFamily="18" charset="0"/>
              </a:rPr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en-US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588" y="2852738"/>
            <a:ext cx="818356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内容占位符 2"/>
          <p:cNvSpPr>
            <a:spLocks noGrp="1"/>
          </p:cNvSpPr>
          <p:nvPr>
            <p:ph idx="4294967295"/>
          </p:nvPr>
        </p:nvSpPr>
        <p:spPr>
          <a:xfrm>
            <a:off x="323850" y="6207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调整模型的复杂度（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偏倚与方差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举例</a:t>
            </a:r>
            <a:r>
              <a:rPr lang="en-US" altLang="zh-CN" smtClean="0">
                <a:solidFill>
                  <a:srgbClr val="002060"/>
                </a:solidFill>
              </a:rPr>
              <a:t> </a:t>
            </a:r>
            <a:r>
              <a:rPr lang="zh-CN" altLang="en-US" smtClean="0">
                <a:solidFill>
                  <a:srgbClr val="002060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估计偏倚和方差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generate a number of datasets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i="1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i="1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}, i = 1, . . . , M, from some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known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(· )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added noise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use each dataset to form an estimator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(· )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do not know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(· ) or the parameters of the added noise. Then</a:t>
            </a:r>
            <a:b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)]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is estimated by the average over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(· ):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en-US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4919663"/>
            <a:ext cx="1751013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7313" y="5589588"/>
            <a:ext cx="43672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2"/>
          <p:cNvSpPr>
            <a:spLocks noGrp="1"/>
          </p:cNvSpPr>
          <p:nvPr>
            <p:ph idx="4294967295"/>
          </p:nvPr>
        </p:nvSpPr>
        <p:spPr>
          <a:xfrm>
            <a:off x="323850" y="6207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调整模型的复杂度（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偏倚与方差造成的艰难选择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举例</a:t>
            </a:r>
            <a:r>
              <a:rPr lang="en-US" altLang="zh-CN" smtClean="0">
                <a:solidFill>
                  <a:srgbClr val="002060"/>
                </a:solidFill>
              </a:rPr>
              <a:t> </a:t>
            </a:r>
            <a:r>
              <a:rPr lang="zh-CN" altLang="en-US" smtClean="0">
                <a:solidFill>
                  <a:srgbClr val="002060"/>
                </a:solidFill>
              </a:rPr>
              <a:t>：</a:t>
            </a:r>
            <a:r>
              <a:rPr lang="zh-CN" altLang="en-US" smtClean="0">
                <a:solidFill>
                  <a:srgbClr val="FC70DE"/>
                </a:solidFill>
              </a:rPr>
              <a:t>常数拟合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This has no variance because we do not use the data and all </a:t>
            </a:r>
            <a:r>
              <a:rPr lang="en-US" altLang="zh-CN" i="1" smtClean="0">
                <a:solidFill>
                  <a:srgbClr val="FC70DE"/>
                </a:solidFill>
              </a:rPr>
              <a:t>g</a:t>
            </a:r>
            <a:r>
              <a:rPr lang="en-US" altLang="zh-CN" sz="800" i="1" baseline="-25000" smtClean="0">
                <a:solidFill>
                  <a:srgbClr val="FC70DE"/>
                </a:solidFill>
              </a:rPr>
              <a:t>i</a:t>
            </a:r>
            <a:r>
              <a:rPr lang="en-US" altLang="zh-CN" smtClean="0">
                <a:solidFill>
                  <a:srgbClr val="FC70DE"/>
                </a:solidFill>
              </a:rPr>
              <a:t>(</a:t>
            </a:r>
            <a:r>
              <a:rPr lang="en-US" altLang="zh-CN" i="1" smtClean="0">
                <a:solidFill>
                  <a:srgbClr val="FC70DE"/>
                </a:solidFill>
              </a:rPr>
              <a:t>x</a:t>
            </a:r>
            <a:r>
              <a:rPr lang="en-US" altLang="zh-CN" smtClean="0">
                <a:solidFill>
                  <a:srgbClr val="FC70DE"/>
                </a:solidFill>
              </a:rPr>
              <a:t>) are the same.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But </a:t>
            </a:r>
            <a:r>
              <a:rPr lang="en-US" altLang="zh-CN" smtClean="0">
                <a:solidFill>
                  <a:srgbClr val="0000FF"/>
                </a:solidFill>
              </a:rPr>
              <a:t>the bias </a:t>
            </a:r>
            <a:r>
              <a:rPr lang="en-US" altLang="zh-CN" smtClean="0">
                <a:solidFill>
                  <a:srgbClr val="FC70DE"/>
                </a:solidFill>
              </a:rPr>
              <a:t>is high, </a:t>
            </a:r>
            <a:r>
              <a:rPr lang="en-US" altLang="zh-CN" smtClean="0">
                <a:solidFill>
                  <a:srgbClr val="0000FF"/>
                </a:solidFill>
              </a:rPr>
              <a:t>unless of course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is close to </a:t>
            </a:r>
            <a:r>
              <a:rPr lang="en-US" altLang="zh-CN" smtClean="0">
                <a:solidFill>
                  <a:srgbClr val="FC70DE"/>
                </a:solidFill>
              </a:rPr>
              <a:t>2 for all </a:t>
            </a:r>
            <a:r>
              <a:rPr lang="en-US" altLang="zh-CN" i="1" smtClean="0">
                <a:solidFill>
                  <a:srgbClr val="FC70DE"/>
                </a:solidFill>
              </a:rPr>
              <a:t>x</a:t>
            </a:r>
            <a:r>
              <a:rPr lang="en-US" altLang="zh-CN" smtClean="0">
                <a:solidFill>
                  <a:srgbClr val="FC70DE"/>
                </a:solidFill>
              </a:rPr>
              <a:t> </a:t>
            </a:r>
            <a:endParaRPr lang="zh-CN" altLang="zh-CN" sz="36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If we take the average of </a:t>
            </a:r>
            <a:r>
              <a:rPr lang="en-US" altLang="zh-CN" sz="1800" i="1" smtClean="0">
                <a:solidFill>
                  <a:srgbClr val="FC70DE"/>
                </a:solidFill>
              </a:rPr>
              <a:t>r</a:t>
            </a:r>
            <a:r>
              <a:rPr lang="en-US" altLang="zh-CN" sz="1800" i="1" baseline="30000" smtClean="0">
                <a:solidFill>
                  <a:srgbClr val="FC70DE"/>
                </a:solidFill>
              </a:rPr>
              <a:t>t</a:t>
            </a:r>
            <a:r>
              <a:rPr lang="en-US" altLang="zh-CN" sz="1800" baseline="30000" smtClean="0">
                <a:solidFill>
                  <a:srgbClr val="FC70DE"/>
                </a:solidFill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</a:rPr>
              <a:t>in the sample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en-US" sz="180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29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2708275"/>
            <a:ext cx="1257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7963" y="5572125"/>
            <a:ext cx="1952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内容占位符 2"/>
          <p:cNvSpPr>
            <a:spLocks noGrp="1"/>
          </p:cNvSpPr>
          <p:nvPr>
            <p:ph idx="4294967295"/>
          </p:nvPr>
        </p:nvSpPr>
        <p:spPr>
          <a:xfrm>
            <a:off x="0" y="333375"/>
            <a:ext cx="8569325" cy="57610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调整模型的复杂度（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偏倚与方差造成的艰难选择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举例</a:t>
            </a:r>
            <a:r>
              <a:rPr lang="en-US" altLang="zh-CN" smtClean="0">
                <a:solidFill>
                  <a:srgbClr val="002060"/>
                </a:solidFill>
              </a:rPr>
              <a:t> </a:t>
            </a:r>
            <a:r>
              <a:rPr lang="zh-CN" altLang="en-US" smtClean="0">
                <a:solidFill>
                  <a:srgbClr val="002060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均值拟合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this </a:t>
            </a:r>
            <a:r>
              <a:rPr lang="en-US" altLang="zh-CN" smtClean="0">
                <a:solidFill>
                  <a:srgbClr val="0000FF"/>
                </a:solidFill>
              </a:rPr>
              <a:t>decreases the bias </a:t>
            </a:r>
            <a:r>
              <a:rPr lang="en-US" altLang="zh-CN" smtClean="0">
                <a:solidFill>
                  <a:srgbClr val="FC70DE"/>
                </a:solidFill>
              </a:rPr>
              <a:t>because we would expect the average in general to be a better estimate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But this </a:t>
            </a:r>
            <a:r>
              <a:rPr lang="en-US" altLang="zh-CN" smtClean="0">
                <a:solidFill>
                  <a:srgbClr val="0000FF"/>
                </a:solidFill>
              </a:rPr>
              <a:t>increases the variance </a:t>
            </a:r>
            <a:r>
              <a:rPr lang="en-US" altLang="zh-CN" smtClean="0">
                <a:solidFill>
                  <a:srgbClr val="FC70DE"/>
                </a:solidFill>
              </a:rPr>
              <a:t>because the different samples </a:t>
            </a:r>
            <a:r>
              <a:rPr lang="en-US" altLang="zh-CN" i="1" smtClean="0">
                <a:solidFill>
                  <a:srgbClr val="FC70DE"/>
                </a:solidFill>
              </a:rPr>
              <a:t>X</a:t>
            </a:r>
            <a:r>
              <a:rPr lang="en-US" altLang="zh-CN" sz="800" i="1" baseline="-25000" smtClean="0">
                <a:solidFill>
                  <a:srgbClr val="FC70DE"/>
                </a:solidFill>
              </a:rPr>
              <a:t>i</a:t>
            </a:r>
            <a:r>
              <a:rPr lang="en-US" altLang="zh-CN" sz="800" i="1" smtClean="0">
                <a:solidFill>
                  <a:srgbClr val="FC70DE"/>
                </a:solidFill>
              </a:rPr>
              <a:t> </a:t>
            </a:r>
            <a:r>
              <a:rPr lang="en-US" altLang="zh-CN" smtClean="0">
                <a:solidFill>
                  <a:srgbClr val="FC70DE"/>
                </a:solidFill>
              </a:rPr>
              <a:t>would have different average values.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Normally in this case the </a:t>
            </a:r>
            <a:r>
              <a:rPr lang="en-US" altLang="zh-CN" smtClean="0">
                <a:solidFill>
                  <a:srgbClr val="0000FF"/>
                </a:solidFill>
              </a:rPr>
              <a:t>decrease in bias would be larger </a:t>
            </a:r>
            <a:r>
              <a:rPr lang="en-US" altLang="zh-CN" smtClean="0">
                <a:solidFill>
                  <a:srgbClr val="FC70DE"/>
                </a:solidFill>
              </a:rPr>
              <a:t>than the increase in variance, and </a:t>
            </a:r>
            <a:r>
              <a:rPr lang="en-US" altLang="zh-CN" smtClean="0">
                <a:solidFill>
                  <a:srgbClr val="0000FF"/>
                </a:solidFill>
              </a:rPr>
              <a:t>error would decrease</a:t>
            </a:r>
            <a:r>
              <a:rPr lang="en-US" altLang="zh-CN" smtClean="0">
                <a:solidFill>
                  <a:srgbClr val="FC70DE"/>
                </a:solidFill>
              </a:rPr>
              <a:t>.</a:t>
            </a:r>
            <a:endParaRPr lang="zh-CN" altLang="zh-CN" sz="3600" smtClean="0">
              <a:solidFill>
                <a:srgbClr val="FC70DE"/>
              </a:solidFill>
            </a:endParaRPr>
          </a:p>
        </p:txBody>
      </p:sp>
      <p:pic>
        <p:nvPicPr>
          <p:cNvPr id="5734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205038"/>
            <a:ext cx="1952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49213"/>
            <a:ext cx="8388350" cy="68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TextBox 8"/>
          <p:cNvSpPr txBox="1">
            <a:spLocks noChangeArrowheads="1"/>
          </p:cNvSpPr>
          <p:nvPr/>
        </p:nvSpPr>
        <p:spPr bwMode="auto">
          <a:xfrm>
            <a:off x="3995738" y="3357563"/>
            <a:ext cx="1296987" cy="3683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五个模型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2"/>
          <p:cNvSpPr>
            <a:spLocks noGrp="1"/>
          </p:cNvSpPr>
          <p:nvPr>
            <p:ph idx="4294967295"/>
          </p:nvPr>
        </p:nvSpPr>
        <p:spPr>
          <a:xfrm>
            <a:off x="395288" y="765175"/>
            <a:ext cx="8569325" cy="57610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调整模型的复杂度（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偏倚与方差造成的艰难选择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讨论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If </a:t>
            </a:r>
            <a:r>
              <a:rPr lang="en-US" altLang="zh-CN" smtClean="0">
                <a:solidFill>
                  <a:srgbClr val="0000FF"/>
                </a:solidFill>
              </a:rPr>
              <a:t>there is bias</a:t>
            </a:r>
            <a:r>
              <a:rPr lang="en-US" altLang="zh-CN" smtClean="0">
                <a:solidFill>
                  <a:srgbClr val="FC70DE"/>
                </a:solidFill>
              </a:rPr>
              <a:t>, this indicates that our model class does not contain the solution; this is </a:t>
            </a:r>
            <a:r>
              <a:rPr lang="en-US" altLang="zh-CN" smtClean="0">
                <a:solidFill>
                  <a:srgbClr val="0000FF"/>
                </a:solidFill>
              </a:rPr>
              <a:t>underfitting. 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If </a:t>
            </a:r>
            <a:r>
              <a:rPr lang="en-US" altLang="zh-CN" smtClean="0">
                <a:solidFill>
                  <a:srgbClr val="0000FF"/>
                </a:solidFill>
              </a:rPr>
              <a:t>there is variance</a:t>
            </a:r>
            <a:r>
              <a:rPr lang="en-US" altLang="zh-CN" smtClean="0">
                <a:solidFill>
                  <a:srgbClr val="FC70DE"/>
                </a:solidFill>
              </a:rPr>
              <a:t>, the model class is too general and also learns the noise; this is </a:t>
            </a:r>
            <a:r>
              <a:rPr lang="en-US" altLang="zh-CN" smtClean="0">
                <a:solidFill>
                  <a:srgbClr val="0000FF"/>
                </a:solidFill>
              </a:rPr>
              <a:t>overfitting</a:t>
            </a:r>
            <a:r>
              <a:rPr lang="en-US" altLang="zh-CN" smtClean="0">
                <a:solidFill>
                  <a:srgbClr val="FC70DE"/>
                </a:solidFill>
              </a:rPr>
              <a:t>.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mtClean="0">
              <a:solidFill>
                <a:srgbClr val="FC70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620713"/>
            <a:ext cx="7704138" cy="605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TextBox 8"/>
          <p:cNvSpPr txBox="1">
            <a:spLocks noChangeArrowheads="1"/>
          </p:cNvSpPr>
          <p:nvPr/>
        </p:nvSpPr>
        <p:spPr bwMode="auto">
          <a:xfrm>
            <a:off x="3995738" y="1700213"/>
            <a:ext cx="1296987" cy="36988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个模型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2"/>
          <p:cNvSpPr>
            <a:spLocks noGrp="1"/>
          </p:cNvSpPr>
          <p:nvPr>
            <p:ph idx="4294967295"/>
          </p:nvPr>
        </p:nvSpPr>
        <p:spPr>
          <a:xfrm>
            <a:off x="0" y="260350"/>
            <a:ext cx="8569325" cy="57610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调整模型的复杂度（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偏倚与方差造成的艰难选择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讨论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To sum up, to get a small value of error, we should have the proper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inductive bias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get small bias in the statistical sense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 and have a large enough dataset so that the variability of the model can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 constrained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with the data.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Note that when the variance is large, bias is low: this indicates that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is a good estimator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So to get a small value of error, we can take a large number of high-variance models and use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their average as our estimator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zh-CN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mtClean="0">
              <a:solidFill>
                <a:srgbClr val="FC70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2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560763"/>
          </a:xfrm>
        </p:spPr>
        <p:txBody>
          <a:bodyPr/>
          <a:lstStyle/>
          <a:p>
            <a:pPr algn="ctr"/>
            <a:r>
              <a:rPr lang="en-US" altLang="zh-CN" sz="6000" smtClean="0">
                <a:solidFill>
                  <a:srgbClr val="0000FF"/>
                </a:solidFill>
              </a:rPr>
              <a:t>the END</a:t>
            </a:r>
            <a:endParaRPr lang="zh-CN" altLang="en-US" sz="60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4294967295"/>
          </p:nvPr>
        </p:nvSpPr>
        <p:spPr>
          <a:xfrm>
            <a:off x="395288" y="923925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贝叶斯分类的要求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假定</a:t>
            </a:r>
            <a:r>
              <a:rPr lang="zh-CN" altLang="en-US" smtClean="0">
                <a:solidFill>
                  <a:srgbClr val="FF0000"/>
                </a:solidFill>
              </a:rPr>
              <a:t>高斯类型</a:t>
            </a:r>
            <a:r>
              <a:rPr lang="zh-CN" altLang="en-US" smtClean="0"/>
              <a:t>的概率分布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then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184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843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6488" y="3038475"/>
            <a:ext cx="43910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8550" y="4540250"/>
            <a:ext cx="60864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4294967295"/>
          </p:nvPr>
        </p:nvSpPr>
        <p:spPr>
          <a:xfrm>
            <a:off x="250825" y="476250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销售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种汽车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let us say that the sole factor that affects a customer’s choice is his or her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yearly income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 is the proportion of customers who buy car type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If the yearly income distributions of such customers can be approximated with a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l-GR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∼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estimate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from a sample and get the estimate for the discriminant function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/>
          </p:cNvSpPr>
          <p:nvPr>
            <p:ph idx="4294967295"/>
          </p:nvPr>
        </p:nvSpPr>
        <p:spPr>
          <a:xfrm>
            <a:off x="250825" y="476250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销售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种汽车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For a sample</a:t>
            </a:r>
            <a:r>
              <a:rPr lang="en-US" altLang="zh-CN" sz="1800" smtClean="0"/>
              <a:t> 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253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2852738"/>
            <a:ext cx="1828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3500438"/>
            <a:ext cx="5057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11488" y="4168775"/>
            <a:ext cx="3305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idx="4294967295"/>
          </p:nvPr>
        </p:nvSpPr>
        <p:spPr>
          <a:xfrm>
            <a:off x="250825" y="476250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销售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种汽车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For each class separately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 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the estimates for the priors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 </a:t>
            </a:r>
          </a:p>
        </p:txBody>
      </p:sp>
      <p:sp>
        <p:nvSpPr>
          <p:cNvPr id="245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58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3813" y="3021013"/>
            <a:ext cx="2933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2463" y="5299075"/>
            <a:ext cx="1771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>
            <a:spLocks noGrp="1"/>
          </p:cNvSpPr>
          <p:nvPr>
            <p:ph idx="4294967295"/>
          </p:nvPr>
        </p:nvSpPr>
        <p:spPr>
          <a:xfrm>
            <a:off x="250825" y="476250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销售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种汽车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Plugging these estimates into front equation , we get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 </a:t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We can simplify this function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Thus</a:t>
            </a: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i="1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662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25" y="3065463"/>
            <a:ext cx="61626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638" y="4724400"/>
            <a:ext cx="2362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38" y="5724525"/>
            <a:ext cx="44291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250" y="14288"/>
            <a:ext cx="56197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云形标注 12"/>
          <p:cNvSpPr/>
          <p:nvPr/>
        </p:nvSpPr>
        <p:spPr>
          <a:xfrm>
            <a:off x="250825" y="4076700"/>
            <a:ext cx="2089150" cy="1152525"/>
          </a:xfrm>
          <a:prstGeom prst="cloudCallout">
            <a:avLst>
              <a:gd name="adj1" fmla="val 162530"/>
              <a:gd name="adj2" fmla="val 88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大类吃小类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idx="4294967295"/>
          </p:nvPr>
        </p:nvSpPr>
        <p:spPr>
          <a:xfrm>
            <a:off x="250825" y="476250"/>
            <a:ext cx="8569325" cy="517048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销售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种汽车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With two adjacent classes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the midpoint between the two means is the threshold of decision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 </a:t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8676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3789363"/>
            <a:ext cx="3133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247650"/>
            <a:ext cx="7980363" cy="636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云形标注 2"/>
          <p:cNvSpPr/>
          <p:nvPr/>
        </p:nvSpPr>
        <p:spPr>
          <a:xfrm>
            <a:off x="5651500" y="4149725"/>
            <a:ext cx="2520950" cy="1150938"/>
          </a:xfrm>
          <a:prstGeom prst="cloudCallout">
            <a:avLst>
              <a:gd name="adj1" fmla="val -76484"/>
              <a:gd name="adj2" fmla="val 22817"/>
            </a:avLst>
          </a:prstGeom>
          <a:solidFill>
            <a:srgbClr val="FFFF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率先验概率相等的后验概</a:t>
            </a:r>
            <a:r>
              <a:rPr lang="el-GR" altLang="zh-CN" dirty="0">
                <a:solidFill>
                  <a:srgbClr val="FF0000"/>
                </a:solidFill>
              </a:rPr>
              <a:t/>
            </a:r>
            <a:br>
              <a:rPr lang="el-GR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2282</TotalTime>
  <Words>1048</Words>
  <Application>Microsoft Office PowerPoint</Application>
  <PresentationFormat>全屏显示(4:3)</PresentationFormat>
  <Paragraphs>255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Maiandra GD</vt:lpstr>
      <vt:lpstr>隶书</vt:lpstr>
      <vt:lpstr>Cambria</vt:lpstr>
      <vt:lpstr>华文楷体</vt:lpstr>
      <vt:lpstr>Wingdings 2</vt:lpstr>
      <vt:lpstr>Calibri</vt:lpstr>
      <vt:lpstr>黑体</vt:lpstr>
      <vt:lpstr>Times New Roman</vt:lpstr>
      <vt:lpstr>Wingdings</vt:lpstr>
      <vt:lpstr>龙腾四海</vt:lpstr>
      <vt:lpstr>龙腾四海</vt:lpstr>
      <vt:lpstr>龙腾四海</vt:lpstr>
      <vt:lpstr>机器学习第五讲(上)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机器学习第二讲</dc:title>
  <dc:creator>Administrator</dc:creator>
  <cp:lastModifiedBy>AutoBVT</cp:lastModifiedBy>
  <cp:revision>472</cp:revision>
  <dcterms:created xsi:type="dcterms:W3CDTF">2015-09-11T00:10:50Z</dcterms:created>
  <dcterms:modified xsi:type="dcterms:W3CDTF">2018-11-12T22:57:07Z</dcterms:modified>
</cp:coreProperties>
</file>