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44"/>
  </p:notesMasterIdLst>
  <p:handoutMasterIdLst>
    <p:handoutMasterId r:id="rId45"/>
  </p:handoutMasterIdLst>
  <p:sldIdLst>
    <p:sldId id="256" r:id="rId2"/>
    <p:sldId id="290" r:id="rId3"/>
    <p:sldId id="406" r:id="rId4"/>
    <p:sldId id="411" r:id="rId5"/>
    <p:sldId id="345" r:id="rId6"/>
    <p:sldId id="413" r:id="rId7"/>
    <p:sldId id="414" r:id="rId8"/>
    <p:sldId id="415" r:id="rId9"/>
    <p:sldId id="416" r:id="rId10"/>
    <p:sldId id="417" r:id="rId11"/>
    <p:sldId id="418" r:id="rId12"/>
    <p:sldId id="420" r:id="rId13"/>
    <p:sldId id="419" r:id="rId14"/>
    <p:sldId id="412" r:id="rId15"/>
    <p:sldId id="421" r:id="rId16"/>
    <p:sldId id="422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431" r:id="rId25"/>
    <p:sldId id="432" r:id="rId26"/>
    <p:sldId id="433" r:id="rId27"/>
    <p:sldId id="434" r:id="rId28"/>
    <p:sldId id="423" r:id="rId29"/>
    <p:sldId id="405" r:id="rId30"/>
    <p:sldId id="437" r:id="rId31"/>
    <p:sldId id="436" r:id="rId32"/>
    <p:sldId id="438" r:id="rId33"/>
    <p:sldId id="435" r:id="rId34"/>
    <p:sldId id="440" r:id="rId35"/>
    <p:sldId id="441" r:id="rId36"/>
    <p:sldId id="443" r:id="rId37"/>
    <p:sldId id="444" r:id="rId38"/>
    <p:sldId id="442" r:id="rId39"/>
    <p:sldId id="439" r:id="rId40"/>
    <p:sldId id="446" r:id="rId41"/>
    <p:sldId id="447" r:id="rId42"/>
    <p:sldId id="292" r:id="rId4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C70DE"/>
    <a:srgbClr val="FFFFCC"/>
    <a:srgbClr val="05FF7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48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D51F01E-6975-413B-9A73-D1AD2780E5B1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79F7EDB-234D-4008-926C-3975688EA5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DEDBF2A-E269-4921-B40A-523161441D2E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EFE1345-AA79-4F07-A115-92A804BDA8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FE0D956-398C-40AC-B46E-4B183F745F52}" type="slidenum">
              <a:rPr lang="zh-CN" altLang="en-US" smtClean="0">
                <a:latin typeface="Arial" charset="0"/>
                <a:ea typeface="宋体" charset="-122"/>
              </a:rPr>
              <a:pPr/>
              <a:t>3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886E86B-4CBF-4E8F-8D5A-5246CCDDC83E}" type="slidenum">
              <a:rPr lang="zh-CN" altLang="en-US" smtClean="0">
                <a:latin typeface="Arial" charset="0"/>
                <a:ea typeface="宋体" charset="-122"/>
              </a:rPr>
              <a:pPr/>
              <a:t>13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08F27B6-477A-4DF4-AD61-668CEF9598F3}" type="slidenum">
              <a:rPr lang="zh-CN" altLang="en-US" smtClean="0">
                <a:latin typeface="Arial" charset="0"/>
                <a:ea typeface="宋体" charset="-122"/>
              </a:rPr>
              <a:pPr/>
              <a:t>14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20D3995-A8A2-427B-B18C-7DB67B2DCB95}" type="slidenum">
              <a:rPr lang="zh-CN" altLang="en-US" smtClean="0">
                <a:latin typeface="Arial" charset="0"/>
                <a:ea typeface="宋体" charset="-122"/>
              </a:rPr>
              <a:pPr/>
              <a:t>15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BCFD3D2-046D-4501-810F-6DB69628251A}" type="slidenum">
              <a:rPr lang="zh-CN" altLang="en-US" smtClean="0">
                <a:latin typeface="Arial" charset="0"/>
                <a:ea typeface="宋体" charset="-122"/>
              </a:rPr>
              <a:pPr/>
              <a:t>17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71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A349596-F5D5-434C-88F6-460FDF66572B}" type="slidenum">
              <a:rPr lang="zh-CN" altLang="en-US" smtClean="0">
                <a:latin typeface="Arial" charset="0"/>
                <a:ea typeface="宋体" charset="-122"/>
              </a:rPr>
              <a:pPr/>
              <a:t>18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915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57DD21E-138F-4788-8321-5A99C0657DAA}" type="slidenum">
              <a:rPr lang="zh-CN" altLang="en-US" smtClean="0">
                <a:latin typeface="Arial" charset="0"/>
                <a:ea typeface="宋体" charset="-122"/>
              </a:rPr>
              <a:pPr/>
              <a:t>19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12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4753EA7-5050-4B58-9019-96190717E6D9}" type="slidenum">
              <a:rPr lang="zh-CN" altLang="en-US" smtClean="0">
                <a:latin typeface="Arial" charset="0"/>
                <a:ea typeface="宋体" charset="-122"/>
              </a:rPr>
              <a:pPr/>
              <a:t>20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32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3A12FF0-A19F-4A61-97F5-18C115D798C2}" type="slidenum">
              <a:rPr lang="zh-CN" altLang="en-US" smtClean="0">
                <a:latin typeface="Arial" charset="0"/>
                <a:ea typeface="宋体" charset="-122"/>
              </a:rPr>
              <a:pPr/>
              <a:t>21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52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6D20628-0FEC-49FD-89CB-F27E4EFF01E7}" type="slidenum">
              <a:rPr lang="zh-CN" altLang="en-US" smtClean="0">
                <a:latin typeface="Arial" charset="0"/>
                <a:ea typeface="宋体" charset="-122"/>
              </a:rPr>
              <a:pPr/>
              <a:t>22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73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8E1358A-1DA0-4B27-8856-4CAE040AC00B}" type="slidenum">
              <a:rPr lang="zh-CN" altLang="en-US" smtClean="0">
                <a:latin typeface="Arial" charset="0"/>
                <a:ea typeface="宋体" charset="-122"/>
              </a:rPr>
              <a:pPr/>
              <a:t>23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2649AE7-2CCB-4196-BCE6-D8017CEA862D}" type="slidenum">
              <a:rPr lang="zh-CN" altLang="en-US" smtClean="0">
                <a:latin typeface="Arial" charset="0"/>
                <a:ea typeface="宋体" charset="-122"/>
              </a:rPr>
              <a:pPr/>
              <a:t>4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F529E07-507B-4E93-B0EB-817FE14B0EA7}" type="slidenum">
              <a:rPr lang="zh-CN" altLang="en-US" smtClean="0">
                <a:latin typeface="Arial" charset="0"/>
                <a:ea typeface="宋体" charset="-122"/>
              </a:rPr>
              <a:pPr/>
              <a:t>26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34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3BB0BA9-6F8C-47CD-B80C-9B126DAEE45F}" type="slidenum">
              <a:rPr lang="zh-CN" altLang="en-US" smtClean="0">
                <a:latin typeface="Arial" charset="0"/>
                <a:ea typeface="宋体" charset="-122"/>
              </a:rPr>
              <a:pPr/>
              <a:t>27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55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61CA5D2-13CD-42EA-9D28-25287FD618C6}" type="slidenum">
              <a:rPr lang="zh-CN" altLang="en-US" smtClean="0">
                <a:latin typeface="Arial" charset="0"/>
                <a:ea typeface="宋体" charset="-122"/>
              </a:rPr>
              <a:pPr/>
              <a:t>28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86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08710A5-4E20-47ED-9C06-1C731B87BA7C}" type="slidenum">
              <a:rPr lang="zh-CN" altLang="en-US" smtClean="0">
                <a:latin typeface="Arial" charset="0"/>
                <a:ea typeface="宋体" charset="-122"/>
              </a:rPr>
              <a:pPr/>
              <a:t>30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06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1C46BF-0D29-4832-AB23-54FC2A0204DA}" type="slidenum">
              <a:rPr lang="zh-CN" altLang="en-US" smtClean="0">
                <a:latin typeface="Arial" charset="0"/>
                <a:ea typeface="宋体" charset="-122"/>
              </a:rPr>
              <a:pPr/>
              <a:t>31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27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2989031-32BE-4D9A-A1BF-AECC3906AFF2}" type="slidenum">
              <a:rPr lang="zh-CN" altLang="en-US" smtClean="0">
                <a:latin typeface="Arial" charset="0"/>
                <a:ea typeface="宋体" charset="-122"/>
              </a:rPr>
              <a:pPr/>
              <a:t>32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577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3E9A4D6-3F77-408A-8F5E-1757CC58B87B}" type="slidenum">
              <a:rPr lang="zh-CN" altLang="en-US" smtClean="0">
                <a:latin typeface="Arial" charset="0"/>
                <a:ea typeface="宋体" charset="-122"/>
              </a:rPr>
              <a:pPr/>
              <a:t>34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88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F4063C-AD1E-457A-8C5A-C1C26B66A721}" type="slidenum">
              <a:rPr lang="zh-CN" altLang="en-US" smtClean="0">
                <a:latin typeface="Arial" charset="0"/>
                <a:ea typeface="宋体" charset="-122"/>
              </a:rPr>
              <a:pPr/>
              <a:t>36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08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B7D18A7-641B-4451-B40A-428B498F10FA}" type="slidenum">
              <a:rPr lang="zh-CN" altLang="en-US" smtClean="0">
                <a:latin typeface="Arial" charset="0"/>
                <a:ea typeface="宋体" charset="-122"/>
              </a:rPr>
              <a:pPr/>
              <a:t>37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29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7229F4E-343A-4F80-867D-950CFB63414D}" type="slidenum">
              <a:rPr lang="zh-CN" altLang="en-US" smtClean="0">
                <a:latin typeface="Arial" charset="0"/>
                <a:ea typeface="宋体" charset="-122"/>
              </a:rPr>
              <a:pPr/>
              <a:t>38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D266880-20A4-404E-A1BA-7F9C435E9F8C}" type="slidenum">
              <a:rPr lang="zh-CN" altLang="en-US" smtClean="0">
                <a:latin typeface="Arial" charset="0"/>
                <a:ea typeface="宋体" charset="-122"/>
              </a:rPr>
              <a:pPr/>
              <a:t>5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7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91F979C-53B3-4C93-BE42-A474DBCF5B51}" type="slidenum">
              <a:rPr lang="zh-CN" altLang="en-US" smtClean="0">
                <a:latin typeface="Arial" charset="0"/>
                <a:ea typeface="宋体" charset="-122"/>
              </a:rPr>
              <a:pPr/>
              <a:t>41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EDF6AD4-A3A0-4DDC-8AC7-EF5870139C55}" type="slidenum">
              <a:rPr lang="zh-CN" altLang="en-US" smtClean="0">
                <a:latin typeface="Arial" charset="0"/>
                <a:ea typeface="宋体" charset="-122"/>
              </a:rPr>
              <a:pPr/>
              <a:t>6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FA34B01-1210-4F3A-97AC-F2492BAAA429}" type="slidenum">
              <a:rPr lang="zh-CN" altLang="en-US" smtClean="0">
                <a:latin typeface="Arial" charset="0"/>
                <a:ea typeface="宋体" charset="-122"/>
              </a:rPr>
              <a:pPr/>
              <a:t>7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41CAF09-A449-47A7-983D-9AD4BB2FE384}" type="slidenum">
              <a:rPr lang="zh-CN" altLang="en-US" smtClean="0">
                <a:latin typeface="Arial" charset="0"/>
                <a:ea typeface="宋体" charset="-122"/>
              </a:rPr>
              <a:pPr/>
              <a:t>8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C4718B6-E6BA-48C1-A563-3174AD94929F}" type="slidenum">
              <a:rPr lang="zh-CN" altLang="en-US" smtClean="0">
                <a:latin typeface="Arial" charset="0"/>
                <a:ea typeface="宋体" charset="-122"/>
              </a:rPr>
              <a:pPr/>
              <a:t>9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71F373F-C92D-4F6A-868A-D0DB4FBB9721}" type="slidenum">
              <a:rPr lang="zh-CN" altLang="en-US" smtClean="0">
                <a:latin typeface="Arial" charset="0"/>
                <a:ea typeface="宋体" charset="-122"/>
              </a:rPr>
              <a:pPr/>
              <a:t>10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653477C-C019-4B85-980E-6E1BB556890C}" type="slidenum">
              <a:rPr lang="zh-CN" altLang="en-US" smtClean="0">
                <a:latin typeface="Arial" charset="0"/>
                <a:ea typeface="宋体" charset="-122"/>
              </a:rPr>
              <a:pPr/>
              <a:t>11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593B0-F258-44F7-9EE1-FF10A957C8DE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83F06-0EA8-41B2-A22C-98D1B5F0B8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67945-2985-44A1-93B6-59CCADD7BB00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5C494-C6FD-46DA-AA44-BB80DD8591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175A5-E3B5-4F83-992C-19AFD45DE85F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FF52D-79E8-4487-B8C1-EB455AABE8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D88E8-A50B-4642-98C0-8E3D7B3B1AEB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0B0C7-2F25-4866-84C4-144DDD5192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1BB79-6686-4666-B362-87FB37CA4DCA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955C0-FB6D-47CC-83FD-B00ECD1A15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ACF8C-B995-4FD1-A482-0DA13BFBC14B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68606-4840-4BBE-A787-657498BD55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7CC6B-EF56-4690-B9BC-A0B30366CD4B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3672B-8B25-474F-9FA0-D59B013C2D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FFED6-A398-4E85-BA79-D2233218A6C7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A932A-07E8-45CB-A793-D3F74DEBFB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35820-A7AE-4342-8445-D515394728BE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A1A65-176F-4F01-A6A5-6563A75DBC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C3F95-5A11-4856-B9D8-11508DE7AD35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71679-0F00-432B-8C23-22D5705E13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8ACB8-12FF-4AC0-BC6E-283A195AD9FA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0AEB8-8286-4063-8E46-EA20271681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/>
          <p:cNvPicPr>
            <a:picLocks noChangeAspect="1"/>
          </p:cNvPicPr>
          <p:nvPr/>
        </p:nvPicPr>
        <p:blipFill>
          <a:blip r:embed="rId13">
            <a:lum bright="12000" contrast="40000"/>
          </a:blip>
          <a:srcRect/>
          <a:stretch>
            <a:fillRect/>
          </a:stretch>
        </p:blipFill>
        <p:spPr bwMode="auto">
          <a:xfrm>
            <a:off x="6667500" y="4914900"/>
            <a:ext cx="24765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033" name="图片 8"/>
          <p:cNvPicPr>
            <a:picLocks noChangeAspect="1"/>
          </p:cNvPicPr>
          <p:nvPr/>
        </p:nvPicPr>
        <p:blipFill>
          <a:blip r:embed="rId14">
            <a:lum bright="34000" contrast="40000"/>
          </a:blip>
          <a:srcRect/>
          <a:stretch>
            <a:fillRect/>
          </a:stretch>
        </p:blipFill>
        <p:spPr bwMode="auto">
          <a:xfrm>
            <a:off x="0" y="6419850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3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5D76904-0DA9-465C-A7B9-1D155FABF7C4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AB874D1-2D6A-43BA-B26B-161E49409B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00" r:id="rId2"/>
    <p:sldLayoutId id="214748381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隶书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/>
          <a:ea typeface="隶书"/>
          <a:cs typeface="隶书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/>
          <a:ea typeface="隶书"/>
          <a:cs typeface="隶书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/>
          <a:ea typeface="隶书"/>
          <a:cs typeface="隶书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/>
          <a:ea typeface="隶书"/>
          <a:cs typeface="隶书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itchFamily="18" charset="2"/>
        <a:buChar char=""/>
        <a:defRPr sz="3200" kern="1200">
          <a:solidFill>
            <a:schemeClr val="tx1"/>
          </a:solidFill>
          <a:latin typeface="+mn-lt"/>
          <a:ea typeface="+mn-ea"/>
          <a:cs typeface="华文楷体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 2" pitchFamily="18" charset="2"/>
        <a:buChar char="³"/>
        <a:defRPr sz="2800" kern="1200">
          <a:solidFill>
            <a:schemeClr val="tx1"/>
          </a:solidFill>
          <a:latin typeface="+mn-lt"/>
          <a:ea typeface="+mn-ea"/>
          <a:cs typeface="华文楷体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B9B57"/>
        </a:buClr>
        <a:buSzPct val="60000"/>
        <a:buFont typeface="Wingdings 2" pitchFamily="18" charset="2"/>
        <a:buChar char="®"/>
        <a:defRPr sz="2400" kern="1200">
          <a:solidFill>
            <a:schemeClr val="tx1"/>
          </a:solidFill>
          <a:latin typeface="+mn-lt"/>
          <a:ea typeface="+mn-ea"/>
          <a:cs typeface="华文楷体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B7396"/>
        </a:buClr>
        <a:buSzPct val="45000"/>
        <a:buFont typeface="Wingdings 2" pitchFamily="18" charset="2"/>
        <a:buChar char="¯"/>
        <a:defRPr sz="2000" kern="1200">
          <a:solidFill>
            <a:schemeClr val="tx1"/>
          </a:solidFill>
          <a:latin typeface="+mn-lt"/>
          <a:ea typeface="+mn-ea"/>
          <a:cs typeface="华文楷体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华文楷体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ctrTitle"/>
          </p:nvPr>
        </p:nvSpPr>
        <p:spPr>
          <a:xfrm>
            <a:off x="395288" y="115888"/>
            <a:ext cx="7772400" cy="655637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rgbClr val="00B0F0"/>
                </a:solidFill>
              </a:rPr>
              <a:t>机器学习第五讲</a:t>
            </a:r>
            <a:r>
              <a:rPr lang="en-US" altLang="zh-CN" sz="2800" smtClean="0">
                <a:solidFill>
                  <a:srgbClr val="00B0F0"/>
                </a:solidFill>
              </a:rPr>
              <a:t>(</a:t>
            </a:r>
            <a:r>
              <a:rPr lang="zh-CN" altLang="en-US" sz="2800" smtClean="0">
                <a:solidFill>
                  <a:srgbClr val="00B0F0"/>
                </a:solidFill>
              </a:rPr>
              <a:t>下</a:t>
            </a:r>
            <a:r>
              <a:rPr lang="en-US" altLang="zh-CN" sz="2800" smtClean="0">
                <a:solidFill>
                  <a:srgbClr val="00B0F0"/>
                </a:solidFill>
              </a:rPr>
              <a:t>)</a:t>
            </a:r>
            <a:endParaRPr lang="zh-CN" altLang="en-US" sz="2800" smtClean="0">
              <a:solidFill>
                <a:srgbClr val="00B0F0"/>
              </a:solidFill>
            </a:endParaRPr>
          </a:p>
        </p:txBody>
      </p:sp>
      <p:sp>
        <p:nvSpPr>
          <p:cNvPr id="15362" name="副标题 2"/>
          <p:cNvSpPr>
            <a:spLocks noGrp="1"/>
          </p:cNvSpPr>
          <p:nvPr>
            <p:ph type="subTitle" idx="1"/>
          </p:nvPr>
        </p:nvSpPr>
        <p:spPr>
          <a:xfrm>
            <a:off x="250825" y="2133600"/>
            <a:ext cx="8713788" cy="12954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48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贝叶斯模型的应用</a:t>
            </a:r>
          </a:p>
          <a:p>
            <a:pPr algn="r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smtClean="0">
                <a:solidFill>
                  <a:srgbClr val="0000FF"/>
                </a:solidFill>
                <a:latin typeface="宋体" charset="-122"/>
                <a:ea typeface="宋体" charset="-122"/>
              </a:rPr>
              <a:t>——</a:t>
            </a:r>
            <a:r>
              <a:rPr lang="zh-CN" altLang="en-US" sz="3200" b="1" smtClean="0">
                <a:solidFill>
                  <a:srgbClr val="0000FF"/>
                </a:solidFill>
                <a:latin typeface="宋体" charset="-122"/>
                <a:ea typeface="宋体" charset="-122"/>
              </a:rPr>
              <a:t>多维情况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211960" y="4725144"/>
            <a:ext cx="1584176" cy="654342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9144" fontAlgn="auto">
              <a:spcAft>
                <a:spcPts val="0"/>
              </a:spcAft>
              <a:defRPr/>
            </a:pPr>
            <a:r>
              <a:rPr lang="zh-CN" altLang="en-US" sz="2800" b="1" cap="all" dirty="0">
                <a:solidFill>
                  <a:srgbClr val="00B0F0"/>
                </a:solidFill>
                <a:effectLst>
                  <a:reflection blurRad="12700" stA="34000" endA="740" endPos="53000" dir="5400000" sy="-100000" algn="bl" rotWithShape="0"/>
                </a:effectLst>
                <a:latin typeface="+mj-lt"/>
                <a:ea typeface="+mj-ea"/>
                <a:cs typeface="+mj-cs"/>
              </a:rPr>
              <a:t>卢志茂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496300" cy="5329238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参数估计（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多维样本的参数估计</a:t>
            </a:r>
            <a:endParaRPr lang="en-US" altLang="zh-CN" sz="2000" smtClean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smtClean="0"/>
              <a:t> </a:t>
            </a:r>
            <a:r>
              <a:rPr lang="zh-CN" altLang="en-US" smtClean="0"/>
              <a:t>最大似然估计</a:t>
            </a: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样本相关系数 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correlation coefficients </a:t>
            </a:r>
            <a:endParaRPr lang="en-US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样本的相关矩阵 </a:t>
            </a:r>
            <a:r>
              <a:rPr lang="en-US" altLang="zh-CN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包含 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i="1" baseline="-25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altLang="zh-CN" sz="1800" smtClean="0"/>
              <a:t/>
            </a:r>
            <a:br>
              <a:rPr lang="en-US" altLang="zh-CN" sz="1800" smtClean="0"/>
            </a:br>
            <a:r>
              <a:rPr lang="en-US" altLang="zh-CN" sz="1800" smtClean="0"/>
              <a:t/>
            </a:r>
            <a:br>
              <a:rPr lang="en-US" altLang="zh-CN" sz="1800" smtClean="0"/>
            </a:br>
            <a:r>
              <a:rPr lang="zh-CN" altLang="en-US" sz="1800" smtClean="0">
                <a:solidFill>
                  <a:srgbClr val="FC70DE"/>
                </a:solidFill>
              </a:rPr>
              <a:t> </a:t>
            </a:r>
            <a:r>
              <a:rPr lang="en-US" altLang="zh-CN" sz="1800" smtClean="0"/>
              <a:t/>
            </a:r>
            <a:br>
              <a:rPr lang="en-US" altLang="zh-CN" sz="1800" smtClean="0"/>
            </a:br>
            <a:endParaRPr lang="en-US" altLang="zh-CN" sz="1800" smtClean="0">
              <a:solidFill>
                <a:srgbClr val="FC70DE"/>
              </a:solidFill>
            </a:endParaRPr>
          </a:p>
        </p:txBody>
      </p:sp>
      <p:pic>
        <p:nvPicPr>
          <p:cNvPr id="31746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2138" y="4149725"/>
            <a:ext cx="14589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横卷形 3"/>
          <p:cNvSpPr/>
          <p:nvPr/>
        </p:nvSpPr>
        <p:spPr>
          <a:xfrm>
            <a:off x="7261225" y="49213"/>
            <a:ext cx="1873250" cy="360362"/>
          </a:xfrm>
          <a:prstGeom prst="horizontalScroll">
            <a:avLst/>
          </a:prstGeom>
          <a:solidFill>
            <a:srgbClr val="FFFFCC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多维数据处理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496300" cy="5329238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多维正态分布</a:t>
            </a:r>
            <a:r>
              <a:rPr lang="en-US" altLang="zh-CN" sz="2400" smtClean="0"/>
              <a:t>Multivariate Normal Distribution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基本形式</a:t>
            </a:r>
            <a:endParaRPr lang="en-US" altLang="zh-CN" sz="2000" smtClean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/>
              <a:t>一维</a:t>
            </a:r>
            <a:endParaRPr lang="en-US" altLang="zh-CN" sz="2000" smtClean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000" smtClean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/>
              <a:t>多维</a:t>
            </a:r>
            <a:endParaRPr lang="en-US" altLang="zh-CN" sz="2000" smtClean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000" smtClean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write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∼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i="1" baseline="-2500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) where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is the 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mean vector 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CN" b="1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is the 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covariance matrix</a:t>
            </a:r>
            <a:endParaRPr lang="zh-CN" altLang="zh-CN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379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2988" y="3644900"/>
            <a:ext cx="62960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横卷形 5"/>
          <p:cNvSpPr/>
          <p:nvPr/>
        </p:nvSpPr>
        <p:spPr>
          <a:xfrm>
            <a:off x="7261225" y="49213"/>
            <a:ext cx="1873250" cy="360362"/>
          </a:xfrm>
          <a:prstGeom prst="horizontalScroll">
            <a:avLst/>
          </a:prstGeom>
          <a:solidFill>
            <a:srgbClr val="FFFFCC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多维数据处理</a:t>
            </a:r>
          </a:p>
        </p:txBody>
      </p:sp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93963" y="2632075"/>
            <a:ext cx="2519362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9813" y="939800"/>
            <a:ext cx="7234237" cy="554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323850" y="0"/>
            <a:ext cx="8496300" cy="981075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二维正态分布示意图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</p:txBody>
      </p:sp>
      <p:sp>
        <p:nvSpPr>
          <p:cNvPr id="4" name="横卷形 3"/>
          <p:cNvSpPr/>
          <p:nvPr/>
        </p:nvSpPr>
        <p:spPr>
          <a:xfrm>
            <a:off x="7261225" y="49213"/>
            <a:ext cx="1873250" cy="360362"/>
          </a:xfrm>
          <a:prstGeom prst="horizontalScroll">
            <a:avLst/>
          </a:prstGeom>
          <a:solidFill>
            <a:srgbClr val="FFFFCC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多维数据处理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内容占位符 2"/>
          <p:cNvSpPr>
            <a:spLocks noGrp="1"/>
          </p:cNvSpPr>
          <p:nvPr>
            <p:ph idx="1"/>
          </p:nvPr>
        </p:nvSpPr>
        <p:spPr>
          <a:xfrm>
            <a:off x="179388" y="404813"/>
            <a:ext cx="8496300" cy="57610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多维正态分布（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归一化的平方距离</a:t>
            </a:r>
            <a:endParaRPr lang="en-US" altLang="zh-CN" smtClean="0">
              <a:solidFill>
                <a:srgbClr val="0000FF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000" smtClean="0">
              <a:solidFill>
                <a:srgbClr val="0000FF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马氏距离</a:t>
            </a:r>
            <a:endParaRPr lang="en-US" altLang="zh-CN" smtClean="0"/>
          </a:p>
          <a:p>
            <a:pPr lvl="2" eaLnBrk="1" hangingPunct="1">
              <a:lnSpc>
                <a:spcPct val="150000"/>
              </a:lnSpc>
              <a:buFont typeface="Wingdings 2" pitchFamily="18" charset="2"/>
              <a:buNone/>
            </a:pPr>
            <a:endParaRPr lang="en-US" altLang="zh-CN" sz="2000" smtClean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smtClean="0"/>
              <a:t>(</a:t>
            </a:r>
            <a:r>
              <a:rPr lang="en-US" altLang="zh-CN" sz="2000" b="1" i="1" smtClean="0"/>
              <a:t>x</a:t>
            </a:r>
            <a:r>
              <a:rPr lang="en-US" altLang="zh-CN" sz="2000" smtClean="0"/>
              <a:t> − </a:t>
            </a:r>
            <a:r>
              <a:rPr lang="en-US" altLang="zh-CN" sz="2000" b="1" i="1" smtClean="0"/>
              <a:t>μ</a:t>
            </a:r>
            <a:r>
              <a:rPr lang="en-US" altLang="zh-CN" sz="2000" smtClean="0"/>
              <a:t>) </a:t>
            </a:r>
            <a:r>
              <a:rPr lang="en-US" altLang="zh-CN" sz="2000" i="1" baseline="30000" smtClean="0"/>
              <a:t>T</a:t>
            </a:r>
            <a:r>
              <a:rPr lang="en-US" altLang="zh-CN" sz="2000" b="1" i="1" smtClean="0"/>
              <a:t>Σ</a:t>
            </a:r>
            <a:r>
              <a:rPr lang="en-US" altLang="zh-CN" sz="2000" baseline="30000" smtClean="0"/>
              <a:t>−1</a:t>
            </a:r>
            <a:r>
              <a:rPr lang="en-US" altLang="zh-CN" sz="2000" smtClean="0"/>
              <a:t> (</a:t>
            </a:r>
            <a:r>
              <a:rPr lang="en-US" altLang="zh-CN" sz="2000" b="1" i="1" smtClean="0"/>
              <a:t>x</a:t>
            </a:r>
            <a:r>
              <a:rPr lang="en-US" altLang="zh-CN" sz="2000" smtClean="0"/>
              <a:t> − </a:t>
            </a:r>
            <a:r>
              <a:rPr lang="en-US" altLang="zh-CN" sz="2000" b="1" i="1" smtClean="0"/>
              <a:t>μ</a:t>
            </a:r>
            <a:r>
              <a:rPr lang="en-US" altLang="zh-CN" sz="2000" smtClean="0"/>
              <a:t>) = </a:t>
            </a:r>
            <a:r>
              <a:rPr lang="en-US" altLang="zh-CN" sz="2000" i="1" smtClean="0"/>
              <a:t>c</a:t>
            </a:r>
            <a:r>
              <a:rPr lang="en-US" altLang="zh-CN" sz="2000" baseline="30000" smtClean="0"/>
              <a:t>2</a:t>
            </a:r>
            <a:r>
              <a:rPr lang="en-US" altLang="zh-CN" sz="2000" smtClean="0"/>
              <a:t> is the </a:t>
            </a:r>
            <a:r>
              <a:rPr lang="en-US" altLang="zh-CN" sz="2000" smtClean="0">
                <a:solidFill>
                  <a:srgbClr val="0000FF"/>
                </a:solidFill>
              </a:rPr>
              <a:t>d-dimensional</a:t>
            </a:r>
            <a:r>
              <a:rPr lang="en-US" altLang="zh-CN" sz="2000" smtClean="0"/>
              <a:t> hyperellipsoid (</a:t>
            </a:r>
            <a:r>
              <a:rPr lang="zh-CN" altLang="en-US" sz="2000" smtClean="0">
                <a:solidFill>
                  <a:srgbClr val="FF0000"/>
                </a:solidFill>
              </a:rPr>
              <a:t>超椭球</a:t>
            </a:r>
            <a:r>
              <a:rPr lang="en-US" altLang="zh-CN" sz="2000" smtClean="0"/>
              <a:t>)centered at </a:t>
            </a:r>
            <a:r>
              <a:rPr lang="en-US" altLang="zh-CN" sz="2000" b="1" i="1" smtClean="0">
                <a:solidFill>
                  <a:srgbClr val="0000FF"/>
                </a:solidFill>
              </a:rPr>
              <a:t>μ</a:t>
            </a:r>
            <a:r>
              <a:rPr lang="en-US" altLang="zh-CN" sz="2000" smtClean="0"/>
              <a:t>, and its </a:t>
            </a:r>
            <a:r>
              <a:rPr lang="en-US" altLang="zh-CN" sz="2000" smtClean="0">
                <a:solidFill>
                  <a:srgbClr val="FC70DE"/>
                </a:solidFill>
              </a:rPr>
              <a:t>shape</a:t>
            </a:r>
            <a:r>
              <a:rPr lang="en-US" altLang="zh-CN" sz="2000" smtClean="0"/>
              <a:t> and </a:t>
            </a:r>
            <a:r>
              <a:rPr lang="en-US" altLang="zh-CN" sz="2000" smtClean="0">
                <a:solidFill>
                  <a:srgbClr val="FC70DE"/>
                </a:solidFill>
              </a:rPr>
              <a:t>orientation</a:t>
            </a:r>
            <a:r>
              <a:rPr lang="en-US" altLang="zh-CN" sz="2000" smtClean="0"/>
              <a:t> are defined by </a:t>
            </a:r>
            <a:r>
              <a:rPr lang="en-US" altLang="zh-CN" sz="2000" b="1" i="1" smtClean="0">
                <a:solidFill>
                  <a:srgbClr val="0000FF"/>
                </a:solidFill>
              </a:rPr>
              <a:t>Σ</a:t>
            </a:r>
            <a:r>
              <a:rPr lang="en-US" altLang="zh-CN" sz="2000" smtClean="0"/>
              <a:t>.</a:t>
            </a: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smtClean="0"/>
              <a:t>The use of the </a:t>
            </a:r>
            <a:r>
              <a:rPr lang="en-US" altLang="zh-CN" sz="2000" smtClean="0">
                <a:solidFill>
                  <a:srgbClr val="FF0000"/>
                </a:solidFill>
              </a:rPr>
              <a:t>inverse of the covariance matrix </a:t>
            </a:r>
            <a:r>
              <a:rPr lang="en-US" altLang="zh-CN" sz="2000" smtClean="0"/>
              <a:t>thus has the effect of </a:t>
            </a:r>
            <a:r>
              <a:rPr lang="en-US" altLang="zh-CN" sz="2000" smtClean="0">
                <a:solidFill>
                  <a:srgbClr val="0000FF"/>
                </a:solidFill>
              </a:rPr>
              <a:t>standardizing all variables </a:t>
            </a:r>
            <a:r>
              <a:rPr lang="en-US" altLang="zh-CN" sz="2000" smtClean="0"/>
              <a:t>to </a:t>
            </a:r>
            <a:r>
              <a:rPr lang="en-US" altLang="zh-CN" sz="2000" smtClean="0">
                <a:solidFill>
                  <a:srgbClr val="0000FF"/>
                </a:solidFill>
              </a:rPr>
              <a:t>unit variance </a:t>
            </a:r>
            <a:r>
              <a:rPr lang="en-US" altLang="zh-CN" sz="2000" smtClean="0"/>
              <a:t>and </a:t>
            </a:r>
            <a:r>
              <a:rPr lang="en-US" altLang="zh-CN" sz="2000" smtClean="0">
                <a:solidFill>
                  <a:srgbClr val="FF0000"/>
                </a:solidFill>
              </a:rPr>
              <a:t>eliminating correlations</a:t>
            </a:r>
            <a:r>
              <a:rPr lang="zh-CN" altLang="en-US" sz="2000" smtClean="0">
                <a:solidFill>
                  <a:srgbClr val="FC70DE"/>
                </a:solidFill>
              </a:rPr>
              <a:t>消除相关性</a:t>
            </a:r>
            <a:r>
              <a:rPr lang="en-US" altLang="zh-CN" sz="2000" smtClean="0">
                <a:solidFill>
                  <a:srgbClr val="FF0000"/>
                </a:solidFill>
              </a:rPr>
              <a:t>.</a:t>
            </a:r>
            <a:endParaRPr lang="zh-CN" altLang="zh-CN" sz="20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smtClean="0"/>
              <a:t> </a:t>
            </a:r>
            <a:endParaRPr lang="zh-CN" altLang="zh-CN" sz="20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6866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1638" y="1628775"/>
            <a:ext cx="4038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71775" y="3068638"/>
            <a:ext cx="301307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横卷形 4"/>
          <p:cNvSpPr/>
          <p:nvPr/>
        </p:nvSpPr>
        <p:spPr>
          <a:xfrm>
            <a:off x="7261225" y="49213"/>
            <a:ext cx="1873250" cy="360362"/>
          </a:xfrm>
          <a:prstGeom prst="horizontalScroll">
            <a:avLst/>
          </a:prstGeom>
          <a:solidFill>
            <a:srgbClr val="FFFFCC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多维数据处理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内容占位符 2"/>
          <p:cNvSpPr>
            <a:spLocks noGrp="1"/>
          </p:cNvSpPr>
          <p:nvPr>
            <p:ph idx="1"/>
          </p:nvPr>
        </p:nvSpPr>
        <p:spPr>
          <a:xfrm>
            <a:off x="179388" y="404813"/>
            <a:ext cx="8496300" cy="61928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多维正态分布（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二维正态分布的讨论</a:t>
            </a:r>
            <a:endParaRPr lang="en-US" altLang="zh-CN" smtClean="0">
              <a:solidFill>
                <a:srgbClr val="0000FF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0000FF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800" smtClean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二维的联合概率密度</a:t>
            </a:r>
            <a:endParaRPr lang="en-US" altLang="zh-CN" smtClean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000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altLang="zh-CN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i="1" baseline="-250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aseline="-250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altLang="zh-CN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-250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− </a:t>
            </a:r>
            <a:r>
              <a:rPr lang="en-US" altLang="zh-CN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altLang="zh-CN" i="1" baseline="-250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)/</a:t>
            </a:r>
            <a:r>
              <a:rPr lang="en-US" altLang="zh-CN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i="1" baseline="-250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= 1, 2, are 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standardized variables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; this is called </a:t>
            </a:r>
            <a:r>
              <a:rPr lang="en-US" altLang="zh-CN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-normalization(</a:t>
            </a:r>
            <a:r>
              <a:rPr lang="zh-CN" altLang="en-US" smtClean="0">
                <a:solidFill>
                  <a:srgbClr val="0000FF"/>
                </a:solidFill>
                <a:latin typeface="宋体" charset="-122"/>
                <a:ea typeface="宋体" charset="-122"/>
                <a:cs typeface="Times New Roman" pitchFamily="18" charset="0"/>
              </a:rPr>
              <a:t>归一化、正则化</a:t>
            </a:r>
            <a:r>
              <a:rPr lang="en-US" altLang="zh-CN" smtClean="0">
                <a:solidFill>
                  <a:srgbClr val="FF0000"/>
                </a:solidFill>
                <a:latin typeface="宋体" charset="-122"/>
                <a:ea typeface="宋体" charset="-122"/>
                <a:cs typeface="Times New Roman" pitchFamily="18" charset="0"/>
              </a:rPr>
              <a:t>)</a:t>
            </a:r>
            <a:r>
              <a:rPr lang="en-US" altLang="zh-CN" smtClean="0">
                <a:solidFill>
                  <a:srgbClr val="FC70DE"/>
                </a:solidFill>
                <a:latin typeface="宋体" charset="-122"/>
                <a:ea typeface="宋体" charset="-122"/>
                <a:cs typeface="Times New Roman" pitchFamily="18" charset="0"/>
              </a:rPr>
              <a:t>.</a:t>
            </a: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>
                <a:solidFill>
                  <a:srgbClr val="FC70DE"/>
                </a:solidFill>
              </a:rPr>
              <a:t>for |</a:t>
            </a:r>
            <a:r>
              <a:rPr lang="el-GR" altLang="zh-CN" i="1" smtClean="0">
                <a:solidFill>
                  <a:srgbClr val="FC70DE"/>
                </a:solidFill>
              </a:rPr>
              <a:t>ρ</a:t>
            </a:r>
            <a:r>
              <a:rPr lang="el-GR" altLang="zh-CN" smtClean="0">
                <a:solidFill>
                  <a:srgbClr val="FC70DE"/>
                </a:solidFill>
              </a:rPr>
              <a:t>| &lt; 1</a:t>
            </a:r>
            <a:r>
              <a:rPr lang="el-GR" altLang="zh-CN" smtClean="0"/>
              <a:t/>
            </a:r>
            <a:br>
              <a:rPr lang="el-GR" altLang="zh-CN" smtClean="0"/>
            </a:br>
            <a:r>
              <a:rPr lang="el-GR" altLang="zh-CN" smtClean="0"/>
              <a:t/>
            </a:r>
            <a:br>
              <a:rPr lang="el-GR" altLang="zh-CN" smtClean="0"/>
            </a:br>
            <a:endParaRPr lang="zh-CN" altLang="zh-CN" smtClean="0">
              <a:solidFill>
                <a:srgbClr val="FC70DE"/>
              </a:solidFill>
              <a:latin typeface="宋体" charset="-122"/>
              <a:ea typeface="宋体" charset="-122"/>
            </a:endParaRPr>
          </a:p>
        </p:txBody>
      </p:sp>
      <p:pic>
        <p:nvPicPr>
          <p:cNvPr id="38914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9700" y="2114550"/>
            <a:ext cx="16287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4300" y="2060575"/>
            <a:ext cx="30003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6" name="Picture 1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92275" y="3644900"/>
            <a:ext cx="7253288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1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92388" y="5838825"/>
            <a:ext cx="35433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云形标注 19"/>
          <p:cNvSpPr/>
          <p:nvPr/>
        </p:nvSpPr>
        <p:spPr>
          <a:xfrm>
            <a:off x="6948264" y="5229200"/>
            <a:ext cx="1728192" cy="720080"/>
          </a:xfrm>
          <a:prstGeom prst="cloudCallout">
            <a:avLst>
              <a:gd name="adj1" fmla="val -108205"/>
              <a:gd name="adj2" fmla="val 36631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zh-CN" altLang="en-US" dirty="0">
                <a:solidFill>
                  <a:srgbClr val="FF0000"/>
                </a:solidFill>
              </a:rPr>
              <a:t>椭圆方程</a:t>
            </a:r>
          </a:p>
        </p:txBody>
      </p:sp>
      <p:sp>
        <p:nvSpPr>
          <p:cNvPr id="8" name="云形标注 7"/>
          <p:cNvSpPr/>
          <p:nvPr/>
        </p:nvSpPr>
        <p:spPr>
          <a:xfrm>
            <a:off x="6012160" y="1124744"/>
            <a:ext cx="1224136" cy="674340"/>
          </a:xfrm>
          <a:prstGeom prst="cloudCallout">
            <a:avLst>
              <a:gd name="adj1" fmla="val -52602"/>
              <a:gd name="adj2" fmla="val 106826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zh-CN" altLang="en-US" sz="1600" dirty="0">
                <a:solidFill>
                  <a:srgbClr val="0000FF"/>
                </a:solidFill>
              </a:rPr>
              <a:t>二元的</a:t>
            </a:r>
            <a:endParaRPr lang="en-US" altLang="zh-CN" sz="1600" dirty="0">
              <a:solidFill>
                <a:srgbClr val="0000FF"/>
              </a:solidFill>
            </a:endParaRPr>
          </a:p>
          <a:p>
            <a:pPr algn="ctr">
              <a:defRPr/>
            </a:pPr>
            <a:r>
              <a:rPr lang="zh-CN" altLang="en-US" sz="1600" dirty="0">
                <a:solidFill>
                  <a:srgbClr val="0000FF"/>
                </a:solidFill>
              </a:rPr>
              <a:t>相关性</a:t>
            </a:r>
          </a:p>
        </p:txBody>
      </p:sp>
      <p:sp>
        <p:nvSpPr>
          <p:cNvPr id="9" name="横卷形 8"/>
          <p:cNvSpPr/>
          <p:nvPr/>
        </p:nvSpPr>
        <p:spPr>
          <a:xfrm>
            <a:off x="7261225" y="49213"/>
            <a:ext cx="1873250" cy="360362"/>
          </a:xfrm>
          <a:prstGeom prst="horizontalScroll">
            <a:avLst/>
          </a:prstGeom>
          <a:solidFill>
            <a:srgbClr val="FFFFCC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多维数据处理</a:t>
            </a:r>
          </a:p>
        </p:txBody>
      </p:sp>
      <p:sp>
        <p:nvSpPr>
          <p:cNvPr id="10" name="椭圆 9"/>
          <p:cNvSpPr/>
          <p:nvPr/>
        </p:nvSpPr>
        <p:spPr>
          <a:xfrm>
            <a:off x="6672263" y="3644900"/>
            <a:ext cx="2232025" cy="55880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 animBg="1"/>
      <p:bldP spid="8" grpId="0" build="allAtOnce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内容占位符 2"/>
          <p:cNvSpPr>
            <a:spLocks noGrp="1"/>
          </p:cNvSpPr>
          <p:nvPr>
            <p:ph idx="1"/>
          </p:nvPr>
        </p:nvSpPr>
        <p:spPr>
          <a:xfrm>
            <a:off x="179388" y="404813"/>
            <a:ext cx="8496300" cy="61928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多维正态分布（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二维正态分布的讨论</a:t>
            </a:r>
            <a:endParaRPr lang="en-US" altLang="zh-CN" smtClean="0">
              <a:solidFill>
                <a:srgbClr val="0000FF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椭圆方程</a:t>
            </a: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FC70DE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>
                <a:solidFill>
                  <a:srgbClr val="FC70DE"/>
                </a:solidFill>
              </a:rPr>
              <a:t>When </a:t>
            </a:r>
            <a:r>
              <a:rPr lang="en-US" altLang="zh-CN" i="1" smtClean="0">
                <a:solidFill>
                  <a:srgbClr val="0000FF"/>
                </a:solidFill>
              </a:rPr>
              <a:t>ρ</a:t>
            </a:r>
            <a:r>
              <a:rPr lang="en-US" altLang="zh-CN" smtClean="0">
                <a:solidFill>
                  <a:srgbClr val="0000FF"/>
                </a:solidFill>
              </a:rPr>
              <a:t> &gt; 0</a:t>
            </a:r>
            <a:r>
              <a:rPr lang="en-US" altLang="zh-CN" smtClean="0">
                <a:solidFill>
                  <a:srgbClr val="FC70DE"/>
                </a:solidFill>
              </a:rPr>
              <a:t>, the </a:t>
            </a:r>
            <a:r>
              <a:rPr lang="en-US" altLang="zh-CN" smtClean="0">
                <a:solidFill>
                  <a:srgbClr val="0000FF"/>
                </a:solidFill>
              </a:rPr>
              <a:t>major axis </a:t>
            </a:r>
            <a:r>
              <a:rPr lang="en-US" altLang="zh-CN" smtClean="0">
                <a:solidFill>
                  <a:srgbClr val="FC70DE"/>
                </a:solidFill>
              </a:rPr>
              <a:t>of the ellipse has a </a:t>
            </a:r>
            <a:r>
              <a:rPr lang="en-US" altLang="zh-CN" smtClean="0">
                <a:solidFill>
                  <a:srgbClr val="0000FF"/>
                </a:solidFill>
              </a:rPr>
              <a:t>positive slope </a:t>
            </a:r>
            <a:r>
              <a:rPr lang="en-US" altLang="zh-CN" smtClean="0">
                <a:solidFill>
                  <a:srgbClr val="FC70DE"/>
                </a:solidFill>
              </a:rPr>
              <a:t>and if </a:t>
            </a:r>
            <a:r>
              <a:rPr lang="en-US" altLang="zh-CN" i="1" smtClean="0">
                <a:solidFill>
                  <a:srgbClr val="0000FF"/>
                </a:solidFill>
              </a:rPr>
              <a:t>ρ</a:t>
            </a:r>
            <a:r>
              <a:rPr lang="en-US" altLang="zh-CN" smtClean="0">
                <a:solidFill>
                  <a:srgbClr val="0000FF"/>
                </a:solidFill>
              </a:rPr>
              <a:t> &lt; 0</a:t>
            </a:r>
            <a:r>
              <a:rPr lang="en-US" altLang="zh-CN" smtClean="0">
                <a:solidFill>
                  <a:srgbClr val="FC70DE"/>
                </a:solidFill>
              </a:rPr>
              <a:t>, the </a:t>
            </a:r>
            <a:r>
              <a:rPr lang="en-US" altLang="zh-CN" smtClean="0">
                <a:solidFill>
                  <a:srgbClr val="0000FF"/>
                </a:solidFill>
              </a:rPr>
              <a:t>major axis </a:t>
            </a:r>
            <a:r>
              <a:rPr lang="en-US" altLang="zh-CN" smtClean="0">
                <a:solidFill>
                  <a:srgbClr val="FC70DE"/>
                </a:solidFill>
              </a:rPr>
              <a:t>has a </a:t>
            </a:r>
            <a:r>
              <a:rPr lang="en-US" altLang="zh-CN" smtClean="0">
                <a:solidFill>
                  <a:srgbClr val="0000FF"/>
                </a:solidFill>
              </a:rPr>
              <a:t>negative slope </a:t>
            </a: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62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975" y="3141663"/>
            <a:ext cx="35433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横卷形 3"/>
          <p:cNvSpPr/>
          <p:nvPr/>
        </p:nvSpPr>
        <p:spPr>
          <a:xfrm>
            <a:off x="7261225" y="49213"/>
            <a:ext cx="1873250" cy="360362"/>
          </a:xfrm>
          <a:prstGeom prst="horizontalScroll">
            <a:avLst/>
          </a:prstGeom>
          <a:solidFill>
            <a:srgbClr val="FFFFCC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多维数据处理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内容占位符 2"/>
          <p:cNvSpPr>
            <a:spLocks noGrp="1"/>
          </p:cNvSpPr>
          <p:nvPr>
            <p:ph idx="1"/>
          </p:nvPr>
        </p:nvSpPr>
        <p:spPr>
          <a:xfrm>
            <a:off x="323850" y="0"/>
            <a:ext cx="8496300" cy="981075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z="2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二维正态分布讨论</a:t>
            </a:r>
            <a:endParaRPr lang="en-US" altLang="zh-CN" sz="280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4313" y="1014413"/>
            <a:ext cx="6619875" cy="584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/>
        </p:nvCxnSpPr>
        <p:spPr>
          <a:xfrm flipV="1">
            <a:off x="5632450" y="2489200"/>
            <a:ext cx="2686050" cy="476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2339975" y="4652963"/>
            <a:ext cx="1287463" cy="189547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 flipV="1">
            <a:off x="6218238" y="5014913"/>
            <a:ext cx="1449387" cy="136683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横卷形 6"/>
          <p:cNvSpPr/>
          <p:nvPr/>
        </p:nvSpPr>
        <p:spPr>
          <a:xfrm>
            <a:off x="7261225" y="49213"/>
            <a:ext cx="1873250" cy="360362"/>
          </a:xfrm>
          <a:prstGeom prst="horizontalScroll">
            <a:avLst/>
          </a:prstGeom>
          <a:solidFill>
            <a:srgbClr val="FFFFCC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多维数据处理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内容占位符 2"/>
          <p:cNvSpPr>
            <a:spLocks noGrp="1"/>
          </p:cNvSpPr>
          <p:nvPr>
            <p:ph idx="1"/>
          </p:nvPr>
        </p:nvSpPr>
        <p:spPr>
          <a:xfrm>
            <a:off x="179388" y="404813"/>
            <a:ext cx="8353425" cy="61928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多维正态分布（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二维正态分布的讨论</a:t>
            </a:r>
            <a:endParaRPr lang="en-US" altLang="zh-CN" smtClean="0">
              <a:solidFill>
                <a:srgbClr val="0000FF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扩展的马氏距离</a:t>
            </a: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FC70DE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each variable is 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normalized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归一化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to have 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unit variance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, and there is the 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cross-term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that 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corrects 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for the correlation between the two variables.</a:t>
            </a:r>
            <a:endParaRPr lang="zh-CN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95588" y="2886075"/>
            <a:ext cx="35718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横卷形 3"/>
          <p:cNvSpPr/>
          <p:nvPr/>
        </p:nvSpPr>
        <p:spPr>
          <a:xfrm>
            <a:off x="7261225" y="49213"/>
            <a:ext cx="1873250" cy="360362"/>
          </a:xfrm>
          <a:prstGeom prst="horizontalScroll">
            <a:avLst/>
          </a:prstGeom>
          <a:solidFill>
            <a:srgbClr val="FFFFCC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多维数据处理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内容占位符 2"/>
          <p:cNvSpPr>
            <a:spLocks noGrp="1"/>
          </p:cNvSpPr>
          <p:nvPr>
            <p:ph idx="1"/>
          </p:nvPr>
        </p:nvSpPr>
        <p:spPr>
          <a:xfrm>
            <a:off x="179388" y="404813"/>
            <a:ext cx="8353425" cy="61928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多维正态分布（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二维正态分布的讨论</a:t>
            </a:r>
            <a:endParaRPr lang="en-US" altLang="zh-CN" smtClean="0">
              <a:solidFill>
                <a:srgbClr val="0000FF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讨论联合密度</a:t>
            </a: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FC70DE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mtClean="0">
                <a:solidFill>
                  <a:srgbClr val="FC70DE"/>
                </a:solidFill>
              </a:rPr>
              <a:t>方差非零且</a:t>
            </a:r>
            <a:r>
              <a:rPr lang="en-US" altLang="zh-CN" smtClean="0">
                <a:solidFill>
                  <a:srgbClr val="0000FF"/>
                </a:solidFill>
              </a:rPr>
              <a:t>|</a:t>
            </a:r>
            <a:r>
              <a:rPr lang="en-US" altLang="zh-CN" i="1" smtClean="0">
                <a:solidFill>
                  <a:srgbClr val="0000FF"/>
                </a:solidFill>
              </a:rPr>
              <a:t>ρ</a:t>
            </a:r>
            <a:r>
              <a:rPr lang="en-US" altLang="zh-CN" smtClean="0">
                <a:solidFill>
                  <a:srgbClr val="0000FF"/>
                </a:solidFill>
              </a:rPr>
              <a:t>| &lt; 1</a:t>
            </a:r>
            <a:r>
              <a:rPr lang="en-US" altLang="zh-CN" smtClean="0">
                <a:solidFill>
                  <a:srgbClr val="FC70DE"/>
                </a:solidFill>
              </a:rPr>
              <a:t>, </a:t>
            </a:r>
            <a:r>
              <a:rPr lang="zh-CN" altLang="zh-CN" smtClean="0">
                <a:solidFill>
                  <a:srgbClr val="FC70DE"/>
                </a:solidFill>
              </a:rPr>
              <a:t>则</a:t>
            </a:r>
            <a:r>
              <a:rPr lang="en-US" altLang="zh-CN" b="1" i="1" smtClean="0">
                <a:solidFill>
                  <a:srgbClr val="FC70DE"/>
                </a:solidFill>
              </a:rPr>
              <a:t>Σ</a:t>
            </a:r>
            <a:r>
              <a:rPr lang="zh-CN" altLang="zh-CN" smtClean="0">
                <a:solidFill>
                  <a:srgbClr val="FC70DE"/>
                </a:solidFill>
              </a:rPr>
              <a:t>是</a:t>
            </a:r>
            <a:r>
              <a:rPr lang="zh-CN" altLang="zh-CN" smtClean="0">
                <a:solidFill>
                  <a:srgbClr val="0000FF"/>
                </a:solidFill>
              </a:rPr>
              <a:t>非奇异</a:t>
            </a:r>
            <a:r>
              <a:rPr lang="zh-CN" altLang="zh-CN" smtClean="0">
                <a:solidFill>
                  <a:srgbClr val="FC70DE"/>
                </a:solidFill>
              </a:rPr>
              <a:t>的和</a:t>
            </a:r>
            <a:r>
              <a:rPr lang="zh-CN" altLang="zh-CN" smtClean="0">
                <a:solidFill>
                  <a:srgbClr val="0000FF"/>
                </a:solidFill>
              </a:rPr>
              <a:t>正定</a:t>
            </a:r>
            <a:r>
              <a:rPr lang="zh-CN" altLang="zh-CN" smtClean="0">
                <a:solidFill>
                  <a:srgbClr val="FC70DE"/>
                </a:solidFill>
              </a:rPr>
              <a:t>的</a:t>
            </a:r>
            <a:endParaRPr lang="en-US" altLang="zh-CN" smtClean="0">
              <a:solidFill>
                <a:srgbClr val="FC70DE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mtClean="0">
                <a:solidFill>
                  <a:srgbClr val="FC70DE"/>
                </a:solidFill>
              </a:rPr>
              <a:t>如果 </a:t>
            </a:r>
            <a:r>
              <a:rPr lang="en-US" altLang="zh-CN" i="1" smtClean="0">
                <a:solidFill>
                  <a:srgbClr val="0000FF"/>
                </a:solidFill>
              </a:rPr>
              <a:t>ρ</a:t>
            </a:r>
            <a:r>
              <a:rPr lang="en-US" altLang="zh-CN" smtClean="0">
                <a:solidFill>
                  <a:srgbClr val="0000FF"/>
                </a:solidFill>
              </a:rPr>
              <a:t> =</a:t>
            </a:r>
            <a:r>
              <a:rPr lang="zh-CN" altLang="zh-CN" smtClean="0">
                <a:solidFill>
                  <a:srgbClr val="0000FF"/>
                </a:solidFill>
              </a:rPr>
              <a:t>±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zh-CN" smtClean="0">
                <a:solidFill>
                  <a:srgbClr val="FC70DE"/>
                </a:solidFill>
              </a:rPr>
              <a:t>，两个变量线性相关，可以</a:t>
            </a:r>
            <a:r>
              <a:rPr lang="zh-CN" altLang="en-US" smtClean="0">
                <a:solidFill>
                  <a:srgbClr val="0000FF"/>
                </a:solidFill>
              </a:rPr>
              <a:t>简化</a:t>
            </a:r>
            <a:r>
              <a:rPr lang="zh-CN" altLang="en-US" smtClean="0">
                <a:solidFill>
                  <a:srgbClr val="FC70DE"/>
                </a:solidFill>
              </a:rPr>
              <a:t>为</a:t>
            </a:r>
            <a:r>
              <a:rPr lang="zh-CN" altLang="zh-CN" smtClean="0">
                <a:solidFill>
                  <a:srgbClr val="FC70DE"/>
                </a:solidFill>
              </a:rPr>
              <a:t>一个变量</a:t>
            </a:r>
            <a:endParaRPr lang="en-US" altLang="zh-CN" smtClean="0">
              <a:solidFill>
                <a:srgbClr val="FC70DE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mtClean="0">
                <a:solidFill>
                  <a:srgbClr val="FC70DE"/>
                </a:solidFill>
              </a:rPr>
              <a:t>如果 </a:t>
            </a:r>
            <a:r>
              <a:rPr lang="en-US" altLang="zh-CN" i="1" smtClean="0">
                <a:solidFill>
                  <a:srgbClr val="0000FF"/>
                </a:solidFill>
              </a:rPr>
              <a:t>ρ</a:t>
            </a:r>
            <a:r>
              <a:rPr lang="en-US" altLang="zh-CN" smtClean="0">
                <a:solidFill>
                  <a:srgbClr val="0000FF"/>
                </a:solidFill>
              </a:rPr>
              <a:t> = 0</a:t>
            </a:r>
            <a:r>
              <a:rPr lang="zh-CN" altLang="zh-CN" smtClean="0">
                <a:solidFill>
                  <a:srgbClr val="FC70DE"/>
                </a:solidFill>
              </a:rPr>
              <a:t>，两个变量独立，交叉项消失，得到两个</a:t>
            </a:r>
            <a:r>
              <a:rPr lang="zh-CN" altLang="zh-CN" smtClean="0">
                <a:solidFill>
                  <a:srgbClr val="0000FF"/>
                </a:solidFill>
              </a:rPr>
              <a:t>一维密度的积</a:t>
            </a:r>
            <a:endParaRPr lang="zh-CN" altLang="zh-CN" sz="3600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6082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5600" y="2816225"/>
            <a:ext cx="7253288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横卷形 3"/>
          <p:cNvSpPr/>
          <p:nvPr/>
        </p:nvSpPr>
        <p:spPr>
          <a:xfrm>
            <a:off x="7261225" y="49213"/>
            <a:ext cx="1873250" cy="360362"/>
          </a:xfrm>
          <a:prstGeom prst="horizontalScroll">
            <a:avLst/>
          </a:prstGeom>
          <a:solidFill>
            <a:srgbClr val="FFFFCC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多维数据处理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内容占位符 2"/>
          <p:cNvSpPr>
            <a:spLocks noGrp="1"/>
          </p:cNvSpPr>
          <p:nvPr>
            <p:ph idx="1"/>
          </p:nvPr>
        </p:nvSpPr>
        <p:spPr>
          <a:xfrm>
            <a:off x="179388" y="404813"/>
            <a:ext cx="8640762" cy="61928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多维正态分布（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二维正态分布的讨论</a:t>
            </a:r>
            <a:endParaRPr lang="en-US" altLang="zh-CN" smtClean="0">
              <a:solidFill>
                <a:srgbClr val="0000FF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讨论联合密度离</a:t>
            </a: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FC70DE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>
                <a:solidFill>
                  <a:srgbClr val="FC70DE"/>
                </a:solidFill>
              </a:rPr>
              <a:t>In the multivariate case, a small value of </a:t>
            </a:r>
            <a:r>
              <a:rPr lang="en-US" altLang="zh-CN" smtClean="0">
                <a:solidFill>
                  <a:srgbClr val="0000FF"/>
                </a:solidFill>
              </a:rPr>
              <a:t>| </a:t>
            </a:r>
            <a:r>
              <a:rPr lang="en-US" altLang="zh-CN" b="1" i="1" smtClean="0">
                <a:solidFill>
                  <a:srgbClr val="0000FF"/>
                </a:solidFill>
              </a:rPr>
              <a:t>Σ</a:t>
            </a:r>
            <a:r>
              <a:rPr lang="en-US" altLang="zh-CN" smtClean="0">
                <a:solidFill>
                  <a:srgbClr val="0000FF"/>
                </a:solidFill>
              </a:rPr>
              <a:t>|</a:t>
            </a:r>
            <a:r>
              <a:rPr lang="en-US" altLang="zh-CN" smtClean="0">
                <a:solidFill>
                  <a:srgbClr val="FC70DE"/>
                </a:solidFill>
              </a:rPr>
              <a:t> indicates </a:t>
            </a:r>
            <a:r>
              <a:rPr lang="en-US" altLang="zh-CN" smtClean="0">
                <a:solidFill>
                  <a:srgbClr val="0000FF"/>
                </a:solidFill>
              </a:rPr>
              <a:t>samples are close to </a:t>
            </a:r>
            <a:r>
              <a:rPr lang="en-US" altLang="zh-CN" i="1" smtClean="0">
                <a:solidFill>
                  <a:srgbClr val="0000FF"/>
                </a:solidFill>
              </a:rPr>
              <a:t>μ</a:t>
            </a: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>
                <a:solidFill>
                  <a:srgbClr val="FC70DE"/>
                </a:solidFill>
              </a:rPr>
              <a:t>Small </a:t>
            </a:r>
            <a:r>
              <a:rPr lang="en-US" altLang="zh-CN" smtClean="0">
                <a:solidFill>
                  <a:srgbClr val="0000FF"/>
                </a:solidFill>
              </a:rPr>
              <a:t>| </a:t>
            </a:r>
            <a:r>
              <a:rPr lang="en-US" altLang="zh-CN" b="1" smtClean="0">
                <a:solidFill>
                  <a:srgbClr val="0000FF"/>
                </a:solidFill>
              </a:rPr>
              <a:t>Σ</a:t>
            </a:r>
            <a:r>
              <a:rPr lang="en-US" altLang="zh-CN" smtClean="0">
                <a:solidFill>
                  <a:srgbClr val="0000FF"/>
                </a:solidFill>
              </a:rPr>
              <a:t>|</a:t>
            </a:r>
            <a:r>
              <a:rPr lang="en-US" altLang="zh-CN" smtClean="0">
                <a:solidFill>
                  <a:srgbClr val="FC70DE"/>
                </a:solidFill>
              </a:rPr>
              <a:t> may also indicate that there is </a:t>
            </a:r>
            <a:r>
              <a:rPr lang="en-US" altLang="zh-CN" smtClean="0">
                <a:solidFill>
                  <a:srgbClr val="0000FF"/>
                </a:solidFill>
              </a:rPr>
              <a:t>high correlation between variables.</a:t>
            </a:r>
          </a:p>
        </p:txBody>
      </p:sp>
      <p:pic>
        <p:nvPicPr>
          <p:cNvPr id="48130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913" y="2924175"/>
            <a:ext cx="7253287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横卷形 3"/>
          <p:cNvSpPr/>
          <p:nvPr/>
        </p:nvSpPr>
        <p:spPr>
          <a:xfrm>
            <a:off x="7261225" y="49213"/>
            <a:ext cx="1873250" cy="360362"/>
          </a:xfrm>
          <a:prstGeom prst="horizontalScroll">
            <a:avLst/>
          </a:prstGeom>
          <a:solidFill>
            <a:srgbClr val="FFFFCC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多维数据处理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我们的问题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971550" y="1989138"/>
            <a:ext cx="7715250" cy="41370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smtClean="0">
                <a:solidFill>
                  <a:srgbClr val="0000FF"/>
                </a:solidFill>
              </a:rPr>
              <a:t>什么是多元（维）空间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smtClean="0">
                <a:solidFill>
                  <a:srgbClr val="0000FF"/>
                </a:solidFill>
              </a:rPr>
              <a:t>如何处理多维数据</a:t>
            </a:r>
            <a:endParaRPr lang="en-US" altLang="zh-CN" sz="280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smtClean="0">
                <a:solidFill>
                  <a:srgbClr val="0000FF"/>
                </a:solidFill>
              </a:rPr>
              <a:t>应用多维空间下的贝叶斯模型</a:t>
            </a:r>
            <a:br>
              <a:rPr lang="zh-CN" altLang="en-US" sz="2800" smtClean="0">
                <a:solidFill>
                  <a:srgbClr val="0000FF"/>
                </a:solidFill>
              </a:rPr>
            </a:br>
            <a:endParaRPr lang="zh-CN" altLang="en-US" sz="280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内容占位符 2"/>
          <p:cNvSpPr>
            <a:spLocks noGrp="1"/>
          </p:cNvSpPr>
          <p:nvPr>
            <p:ph idx="1"/>
          </p:nvPr>
        </p:nvSpPr>
        <p:spPr>
          <a:xfrm>
            <a:off x="179388" y="404813"/>
            <a:ext cx="8856662" cy="61928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多维数据分类（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贝叶斯分类</a:t>
            </a:r>
            <a:endParaRPr lang="en-US" altLang="zh-CN" smtClean="0">
              <a:solidFill>
                <a:srgbClr val="0000FF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  假设高斯分布</a:t>
            </a:r>
            <a:endParaRPr lang="en-US" altLang="zh-CN" smtClean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FC70DE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smtClean="0">
                <a:solidFill>
                  <a:srgbClr val="FC70DE"/>
                </a:solidFill>
              </a:rPr>
              <a:t>The </a:t>
            </a:r>
            <a:r>
              <a:rPr lang="en-US" altLang="zh-CN" sz="1800" smtClean="0">
                <a:solidFill>
                  <a:srgbClr val="0000FF"/>
                </a:solidFill>
              </a:rPr>
              <a:t>main reason </a:t>
            </a:r>
            <a:r>
              <a:rPr lang="en-US" altLang="zh-CN" sz="1800" smtClean="0">
                <a:solidFill>
                  <a:srgbClr val="FC70DE"/>
                </a:solidFill>
              </a:rPr>
              <a:t>for this is its </a:t>
            </a:r>
            <a:r>
              <a:rPr lang="en-US" altLang="zh-CN" sz="1800" smtClean="0">
                <a:solidFill>
                  <a:srgbClr val="0000FF"/>
                </a:solidFill>
              </a:rPr>
              <a:t>analytical simplicity </a:t>
            </a: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smtClean="0">
                <a:solidFill>
                  <a:srgbClr val="FC70DE"/>
                </a:solidFill>
              </a:rPr>
              <a:t>the normal density is a model for many </a:t>
            </a:r>
            <a:r>
              <a:rPr lang="en-US" altLang="zh-CN" sz="1800" smtClean="0">
                <a:solidFill>
                  <a:srgbClr val="0000FF"/>
                </a:solidFill>
              </a:rPr>
              <a:t>naturally occurring phenomena </a:t>
            </a:r>
            <a:r>
              <a:rPr lang="en-US" altLang="zh-CN" sz="1800" smtClean="0">
                <a:solidFill>
                  <a:srgbClr val="FC70DE"/>
                </a:solidFill>
              </a:rPr>
              <a:t>in that examples of most classes can be seen as mildly changed versions of a </a:t>
            </a:r>
            <a:r>
              <a:rPr lang="en-US" altLang="zh-CN" sz="1800" smtClean="0">
                <a:solidFill>
                  <a:srgbClr val="0000FF"/>
                </a:solidFill>
              </a:rPr>
              <a:t>single prototype, </a:t>
            </a:r>
            <a:r>
              <a:rPr lang="en-US" altLang="zh-CN" sz="1800" b="1" i="1" smtClean="0">
                <a:solidFill>
                  <a:srgbClr val="0000FF"/>
                </a:solidFill>
              </a:rPr>
              <a:t>μ</a:t>
            </a:r>
            <a:r>
              <a:rPr lang="en-US" altLang="zh-CN" sz="1800" i="1" baseline="-25000" smtClean="0">
                <a:solidFill>
                  <a:srgbClr val="0000FF"/>
                </a:solidFill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</a:rPr>
              <a:t>, </a:t>
            </a:r>
            <a:r>
              <a:rPr lang="en-US" altLang="zh-CN" sz="1800" smtClean="0">
                <a:solidFill>
                  <a:srgbClr val="FC70DE"/>
                </a:solidFill>
              </a:rPr>
              <a:t>and the </a:t>
            </a:r>
            <a:r>
              <a:rPr lang="en-US" altLang="zh-CN" sz="1800" smtClean="0">
                <a:solidFill>
                  <a:srgbClr val="0000FF"/>
                </a:solidFill>
              </a:rPr>
              <a:t>covariance matrix, </a:t>
            </a:r>
            <a:r>
              <a:rPr lang="en-US" altLang="zh-CN" sz="1800" b="1" i="1" smtClean="0">
                <a:solidFill>
                  <a:srgbClr val="0000FF"/>
                </a:solidFill>
              </a:rPr>
              <a:t>Σ</a:t>
            </a:r>
            <a:r>
              <a:rPr lang="en-US" altLang="zh-CN" sz="1800" i="1" baseline="-25000" smtClean="0">
                <a:solidFill>
                  <a:srgbClr val="0000FF"/>
                </a:solidFill>
              </a:rPr>
              <a:t>i</a:t>
            </a:r>
            <a:r>
              <a:rPr lang="en-US" altLang="zh-CN" sz="1800" smtClean="0">
                <a:solidFill>
                  <a:srgbClr val="FC70DE"/>
                </a:solidFill>
              </a:rPr>
              <a:t>, </a:t>
            </a:r>
            <a:r>
              <a:rPr lang="en-US" altLang="zh-CN" sz="1800" smtClean="0">
                <a:solidFill>
                  <a:srgbClr val="FF0000"/>
                </a:solidFill>
              </a:rPr>
              <a:t>denotes</a:t>
            </a:r>
            <a:r>
              <a:rPr lang="en-US" altLang="zh-CN" sz="1800" smtClean="0">
                <a:solidFill>
                  <a:srgbClr val="FC70DE"/>
                </a:solidFill>
              </a:rPr>
              <a:t> the amount of noise in each variable and the correlations </a:t>
            </a:r>
            <a:r>
              <a:rPr lang="en-US" altLang="zh-CN" sz="1800" smtClean="0">
                <a:solidFill>
                  <a:srgbClr val="FF0000"/>
                </a:solidFill>
              </a:rPr>
              <a:t>of these noise </a:t>
            </a:r>
            <a:endParaRPr lang="zh-CN" altLang="zh-CN" sz="1800" smtClean="0">
              <a:solidFill>
                <a:srgbClr val="FC70DE"/>
              </a:solidFill>
            </a:endParaRPr>
          </a:p>
        </p:txBody>
      </p:sp>
      <p:pic>
        <p:nvPicPr>
          <p:cNvPr id="5017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4950" y="2708275"/>
            <a:ext cx="76390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70075" y="3487738"/>
            <a:ext cx="6675438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0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35150" y="4965700"/>
            <a:ext cx="7138988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横卷形 5"/>
          <p:cNvSpPr/>
          <p:nvPr/>
        </p:nvSpPr>
        <p:spPr>
          <a:xfrm>
            <a:off x="7261225" y="49213"/>
            <a:ext cx="1873250" cy="360362"/>
          </a:xfrm>
          <a:prstGeom prst="horizontalScroll">
            <a:avLst/>
          </a:prstGeom>
          <a:solidFill>
            <a:srgbClr val="FFFFCC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多维数据处理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3951288" y="2971800"/>
            <a:ext cx="271303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547813" y="3284538"/>
            <a:ext cx="1612900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内容占位符 2"/>
          <p:cNvSpPr>
            <a:spLocks noGrp="1"/>
          </p:cNvSpPr>
          <p:nvPr>
            <p:ph idx="1"/>
          </p:nvPr>
        </p:nvSpPr>
        <p:spPr>
          <a:xfrm>
            <a:off x="179388" y="404813"/>
            <a:ext cx="8856662" cy="61928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多维数据分类（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举例：</a:t>
            </a:r>
            <a:r>
              <a:rPr lang="zh-CN" altLang="en-US" smtClean="0"/>
              <a:t>汽车销售</a:t>
            </a:r>
            <a:endParaRPr lang="en-US" altLang="zh-CN" smtClean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want to 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predict the type of a car 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that a customer would be</a:t>
            </a:r>
            <a:br>
              <a:rPr lang="en-US" altLang="zh-CN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interested in. </a:t>
            </a: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observable data 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of customers, for example, 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age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income</a:t>
            </a: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altLang="zh-CN" i="1" baseline="-25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is the vector of 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mean age 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income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of customers who buy 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car type</a:t>
            </a:r>
            <a:r>
              <a:rPr lang="en-US" altLang="zh-CN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i="1" baseline="-25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aseline="-25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is their covariance matrix: </a:t>
            </a:r>
            <a:r>
              <a:rPr lang="en-US" altLang="zh-CN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i="1" baseline="-25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aseline="-25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baseline="30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CN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i="1" baseline="-25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aseline="-25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aseline="30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are the age and income variances, and </a:t>
            </a:r>
            <a:r>
              <a:rPr lang="en-US" altLang="zh-CN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i="1" baseline="-25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aseline="-25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is the 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covariance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age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income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in the group of customers who buy car 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横卷形 2"/>
          <p:cNvSpPr/>
          <p:nvPr/>
        </p:nvSpPr>
        <p:spPr>
          <a:xfrm>
            <a:off x="7261225" y="49213"/>
            <a:ext cx="1873250" cy="360362"/>
          </a:xfrm>
          <a:prstGeom prst="horizontalScroll">
            <a:avLst/>
          </a:prstGeom>
          <a:solidFill>
            <a:srgbClr val="FFFFCC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多维数据处理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内容占位符 2"/>
          <p:cNvSpPr>
            <a:spLocks noGrp="1"/>
          </p:cNvSpPr>
          <p:nvPr>
            <p:ph idx="1"/>
          </p:nvPr>
        </p:nvSpPr>
        <p:spPr>
          <a:xfrm>
            <a:off x="179388" y="404813"/>
            <a:ext cx="8856662" cy="61928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多维数据分类（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举例：</a:t>
            </a:r>
            <a:r>
              <a:rPr lang="zh-CN" altLang="en-US" smtClean="0"/>
              <a:t>汽车销售</a:t>
            </a:r>
            <a:endParaRPr lang="en-US" altLang="zh-CN" smtClean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/>
              <a:t>predict the type of a car</a:t>
            </a: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>
                <a:solidFill>
                  <a:srgbClr val="FC70DE"/>
                </a:solidFill>
              </a:rPr>
              <a:t>discriminant function</a:t>
            </a: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i="1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  x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observable data </a:t>
            </a:r>
            <a:r>
              <a:rPr lang="en-US" altLang="zh-CN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of custo</a:t>
            </a: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427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62138" y="3295650"/>
            <a:ext cx="3571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5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85950" y="3819525"/>
            <a:ext cx="36385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6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01813" y="4344988"/>
            <a:ext cx="6842125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横卷形 5"/>
          <p:cNvSpPr/>
          <p:nvPr/>
        </p:nvSpPr>
        <p:spPr>
          <a:xfrm>
            <a:off x="7261225" y="49213"/>
            <a:ext cx="1873250" cy="360362"/>
          </a:xfrm>
          <a:prstGeom prst="horizontalScroll">
            <a:avLst/>
          </a:prstGeom>
          <a:solidFill>
            <a:srgbClr val="FFFFCC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多维数据处理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内容占位符 2"/>
          <p:cNvSpPr>
            <a:spLocks noGrp="1"/>
          </p:cNvSpPr>
          <p:nvPr>
            <p:ph idx="1"/>
          </p:nvPr>
        </p:nvSpPr>
        <p:spPr>
          <a:xfrm>
            <a:off x="179388" y="404813"/>
            <a:ext cx="8856662" cy="61928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多维数据分类（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举例：</a:t>
            </a:r>
            <a:r>
              <a:rPr lang="zh-CN" altLang="en-US" smtClean="0"/>
              <a:t>汽车销售</a:t>
            </a:r>
            <a:endParaRPr lang="en-US" altLang="zh-CN" smtClean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predict the type of a car</a:t>
            </a: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6322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5150" y="2781300"/>
            <a:ext cx="712946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3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39925" y="3595688"/>
            <a:ext cx="6580188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4" name="Picture 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08163" y="4360863"/>
            <a:ext cx="27717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5" name="Picture 1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11325" y="4872038"/>
            <a:ext cx="7202488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云形标注 8"/>
          <p:cNvSpPr/>
          <p:nvPr/>
        </p:nvSpPr>
        <p:spPr>
          <a:xfrm>
            <a:off x="3491880" y="5805264"/>
            <a:ext cx="2520280" cy="936104"/>
          </a:xfrm>
          <a:prstGeom prst="cloudCallout">
            <a:avLst>
              <a:gd name="adj1" fmla="val 38773"/>
              <a:gd name="adj2" fmla="val -102775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b="1" i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i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b="1" i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 algn="ctr">
              <a:defRPr/>
            </a:pP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这是标量</a:t>
            </a:r>
          </a:p>
        </p:txBody>
      </p:sp>
      <p:sp>
        <p:nvSpPr>
          <p:cNvPr id="8" name="横卷形 7"/>
          <p:cNvSpPr/>
          <p:nvPr/>
        </p:nvSpPr>
        <p:spPr>
          <a:xfrm>
            <a:off x="7261225" y="49213"/>
            <a:ext cx="1873250" cy="360362"/>
          </a:xfrm>
          <a:prstGeom prst="horizontalScroll">
            <a:avLst/>
          </a:prstGeom>
          <a:solidFill>
            <a:srgbClr val="FFFFCC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多维数据处理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125538"/>
            <a:ext cx="8267700" cy="540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横卷形 2"/>
          <p:cNvSpPr/>
          <p:nvPr/>
        </p:nvSpPr>
        <p:spPr>
          <a:xfrm>
            <a:off x="7261225" y="49213"/>
            <a:ext cx="1873250" cy="360362"/>
          </a:xfrm>
          <a:prstGeom prst="horizontalScroll">
            <a:avLst/>
          </a:prstGeom>
          <a:solidFill>
            <a:srgbClr val="FFFFCC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多维数据处理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1196975"/>
            <a:ext cx="673417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4" name="内容占位符 2"/>
          <p:cNvSpPr>
            <a:spLocks noGrp="1"/>
          </p:cNvSpPr>
          <p:nvPr>
            <p:ph idx="1"/>
          </p:nvPr>
        </p:nvSpPr>
        <p:spPr>
          <a:xfrm>
            <a:off x="323850" y="0"/>
            <a:ext cx="8496300" cy="981075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非线性边界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</p:txBody>
      </p:sp>
      <p:sp>
        <p:nvSpPr>
          <p:cNvPr id="4" name="横卷形 3"/>
          <p:cNvSpPr/>
          <p:nvPr/>
        </p:nvSpPr>
        <p:spPr>
          <a:xfrm>
            <a:off x="7261225" y="49213"/>
            <a:ext cx="1873250" cy="360362"/>
          </a:xfrm>
          <a:prstGeom prst="horizontalScroll">
            <a:avLst/>
          </a:prstGeom>
          <a:solidFill>
            <a:srgbClr val="FFFFCC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多维数据处理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内容占位符 2"/>
          <p:cNvSpPr>
            <a:spLocks noGrp="1"/>
          </p:cNvSpPr>
          <p:nvPr>
            <p:ph idx="1"/>
          </p:nvPr>
        </p:nvSpPr>
        <p:spPr>
          <a:xfrm>
            <a:off x="179388" y="404813"/>
            <a:ext cx="8856662" cy="61928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多维数据分类（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举例：</a:t>
            </a:r>
            <a:r>
              <a:rPr lang="zh-CN" altLang="en-US" smtClean="0"/>
              <a:t>汽车销售</a:t>
            </a:r>
            <a:endParaRPr lang="en-US" altLang="zh-CN" smtClean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predict the type of a car</a:t>
            </a: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</a:rPr>
              <a:t>这是一个二次判别式，变换如下</a:t>
            </a:r>
            <a:endParaRPr lang="en-US" altLang="zh-CN" smtClean="0">
              <a:solidFill>
                <a:srgbClr val="FC70DE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FC70DE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FC70DE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FC70DE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FC70DE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均值参数的数量为  </a:t>
            </a:r>
            <a:r>
              <a:rPr lang="en-US" altLang="zh-CN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altLang="zh-CN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协方差矩阵的数量为   </a:t>
            </a:r>
            <a:r>
              <a:rPr lang="en-US" altLang="zh-CN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altLang="zh-CN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+ 1)/2</a:t>
            </a:r>
            <a:endParaRPr lang="zh-CN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0418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5150" y="2708275"/>
            <a:ext cx="531495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横卷形 3"/>
          <p:cNvSpPr/>
          <p:nvPr/>
        </p:nvSpPr>
        <p:spPr>
          <a:xfrm>
            <a:off x="7261225" y="49213"/>
            <a:ext cx="1873250" cy="360362"/>
          </a:xfrm>
          <a:prstGeom prst="horizontalScroll">
            <a:avLst/>
          </a:prstGeom>
          <a:solidFill>
            <a:srgbClr val="FFFFCC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多维数据处理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内容占位符 2"/>
          <p:cNvSpPr>
            <a:spLocks noGrp="1"/>
          </p:cNvSpPr>
          <p:nvPr>
            <p:ph idx="1"/>
          </p:nvPr>
        </p:nvSpPr>
        <p:spPr>
          <a:xfrm>
            <a:off x="179388" y="404813"/>
            <a:ext cx="8856662" cy="61928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多维数据分类（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举例：</a:t>
            </a:r>
            <a:r>
              <a:rPr lang="zh-CN" altLang="en-US" smtClean="0"/>
              <a:t>汽车销售</a:t>
            </a:r>
            <a:endParaRPr lang="en-US" altLang="zh-CN" smtClean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/>
              <a:t>predict the type of a car</a:t>
            </a: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</a:rPr>
              <a:t>用</a:t>
            </a:r>
            <a:r>
              <a:rPr lang="zh-CN" altLang="en-US" smtClean="0">
                <a:solidFill>
                  <a:srgbClr val="0000FF"/>
                </a:solidFill>
              </a:rPr>
              <a:t>共享协方差矩阵</a:t>
            </a:r>
            <a:r>
              <a:rPr lang="zh-CN" altLang="en-US" smtClean="0">
                <a:solidFill>
                  <a:srgbClr val="FC70DE"/>
                </a:solidFill>
              </a:rPr>
              <a:t>（</a:t>
            </a:r>
            <a:r>
              <a:rPr lang="en-US" altLang="zh-CN" smtClean="0"/>
              <a:t> common covariance matrix</a:t>
            </a:r>
            <a:r>
              <a:rPr lang="zh-CN" altLang="en-US" smtClean="0">
                <a:solidFill>
                  <a:srgbClr val="FC70DE"/>
                </a:solidFill>
              </a:rPr>
              <a:t>）简化下面式子</a:t>
            </a:r>
            <a:endParaRPr lang="en-US" altLang="zh-CN" smtClean="0">
              <a:solidFill>
                <a:srgbClr val="FC70DE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FC70DE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FC70DE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FC70DE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FC70DE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均值参数的数量仍为  </a:t>
            </a:r>
            <a:r>
              <a:rPr lang="en-US" altLang="zh-CN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altLang="zh-CN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协方差矩阵的数量减少到   </a:t>
            </a:r>
            <a:r>
              <a:rPr lang="en-US" altLang="zh-CN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+ 1)/2</a:t>
            </a: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zh-CN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2466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4350" y="3221038"/>
            <a:ext cx="7202488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7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95738" y="4005263"/>
            <a:ext cx="16859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8" name="Picture 1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85950" y="4710113"/>
            <a:ext cx="52768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横卷形 5"/>
          <p:cNvSpPr/>
          <p:nvPr/>
        </p:nvSpPr>
        <p:spPr>
          <a:xfrm>
            <a:off x="7261225" y="49213"/>
            <a:ext cx="1873250" cy="360362"/>
          </a:xfrm>
          <a:prstGeom prst="horizontalScroll">
            <a:avLst/>
          </a:prstGeom>
          <a:solidFill>
            <a:srgbClr val="FFFFCC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多维数据处理</a:t>
            </a:r>
          </a:p>
        </p:txBody>
      </p:sp>
      <p:sp>
        <p:nvSpPr>
          <p:cNvPr id="7" name="云形标注 6"/>
          <p:cNvSpPr/>
          <p:nvPr/>
        </p:nvSpPr>
        <p:spPr>
          <a:xfrm>
            <a:off x="6948264" y="5229200"/>
            <a:ext cx="1728192" cy="936104"/>
          </a:xfrm>
          <a:prstGeom prst="cloudCallout">
            <a:avLst>
              <a:gd name="adj1" fmla="val -104480"/>
              <a:gd name="adj2" fmla="val 40695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缩减 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内容占位符 2"/>
          <p:cNvSpPr>
            <a:spLocks noGrp="1"/>
          </p:cNvSpPr>
          <p:nvPr>
            <p:ph idx="1"/>
          </p:nvPr>
        </p:nvSpPr>
        <p:spPr>
          <a:xfrm>
            <a:off x="179388" y="404813"/>
            <a:ext cx="8856662" cy="61928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多维数据分类（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举例：</a:t>
            </a:r>
            <a:r>
              <a:rPr lang="zh-CN" altLang="en-US" smtClean="0"/>
              <a:t>汽车销售</a:t>
            </a:r>
            <a:endParaRPr lang="en-US" altLang="zh-CN" smtClean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/>
              <a:t>predict the type of a car</a:t>
            </a: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</a:rPr>
              <a:t>用共享协方差矩阵简化</a:t>
            </a:r>
            <a:endParaRPr lang="en-US" altLang="zh-CN" smtClean="0">
              <a:solidFill>
                <a:srgbClr val="FC70DE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FC70DE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FC70DE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smtClean="0">
                <a:solidFill>
                  <a:srgbClr val="FC70DE"/>
                </a:solidFill>
              </a:rPr>
              <a:t>If the priors are equal, the optimal decision rule is to assign input to the class whose mean’s Mahalanobis distance to the input is the smallest.</a:t>
            </a: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smtClean="0">
                <a:solidFill>
                  <a:srgbClr val="FC70DE"/>
                </a:solidFill>
              </a:rPr>
              <a:t>the quadratic term </a:t>
            </a:r>
            <a:r>
              <a:rPr lang="en-US" altLang="zh-CN" sz="1800" b="1" i="1" smtClean="0">
                <a:solidFill>
                  <a:srgbClr val="FC70DE"/>
                </a:solidFill>
              </a:rPr>
              <a:t>x</a:t>
            </a:r>
            <a:r>
              <a:rPr lang="en-US" altLang="zh-CN" sz="1800" baseline="30000" smtClean="0">
                <a:solidFill>
                  <a:srgbClr val="FC70DE"/>
                </a:solidFill>
              </a:rPr>
              <a:t>T</a:t>
            </a:r>
            <a:r>
              <a:rPr lang="en-US" altLang="zh-CN" sz="1800" b="1" i="1" smtClean="0">
                <a:solidFill>
                  <a:srgbClr val="FC70DE"/>
                </a:solidFill>
              </a:rPr>
              <a:t>S</a:t>
            </a:r>
            <a:r>
              <a:rPr lang="en-US" altLang="zh-CN" sz="1800" baseline="30000" smtClean="0">
                <a:solidFill>
                  <a:srgbClr val="FC70DE"/>
                </a:solidFill>
              </a:rPr>
              <a:t>−1</a:t>
            </a:r>
            <a:r>
              <a:rPr lang="en-US" altLang="zh-CN" sz="1800" b="1" i="1" smtClean="0">
                <a:solidFill>
                  <a:srgbClr val="FC70DE"/>
                </a:solidFill>
              </a:rPr>
              <a:t>x</a:t>
            </a:r>
            <a:r>
              <a:rPr lang="en-US" altLang="zh-CN" sz="1800" smtClean="0">
                <a:solidFill>
                  <a:srgbClr val="FC70DE"/>
                </a:solidFill>
              </a:rPr>
              <a:t> cancels since it is common in all discriminants, and the decision linear  discriminant boundaries are linear, leading to a linear discriminant</a:t>
            </a:r>
            <a:endParaRPr lang="zh-CN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4514" name="Picture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4075" y="3186113"/>
            <a:ext cx="52768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5" name="Picture 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7175" y="4029075"/>
            <a:ext cx="732313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横卷形 4"/>
          <p:cNvSpPr/>
          <p:nvPr/>
        </p:nvSpPr>
        <p:spPr>
          <a:xfrm>
            <a:off x="7261225" y="49213"/>
            <a:ext cx="1873250" cy="360362"/>
          </a:xfrm>
          <a:prstGeom prst="horizontalScroll">
            <a:avLst/>
          </a:prstGeom>
          <a:solidFill>
            <a:srgbClr val="FFFFCC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多维数据处理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4368800" y="4298950"/>
            <a:ext cx="2363788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495800" y="4673600"/>
            <a:ext cx="2362200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000250" y="5059363"/>
            <a:ext cx="866775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466975" y="5459413"/>
            <a:ext cx="1543050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895725" y="6211888"/>
            <a:ext cx="1857375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450" y="1052513"/>
            <a:ext cx="67818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5364163" y="1628775"/>
            <a:ext cx="2232025" cy="936625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线性边界</a:t>
            </a:r>
            <a:endParaRPr lang="en-US" altLang="zh-CN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</p:txBody>
      </p:sp>
      <p:sp>
        <p:nvSpPr>
          <p:cNvPr id="4" name="横卷形 3"/>
          <p:cNvSpPr/>
          <p:nvPr/>
        </p:nvSpPr>
        <p:spPr>
          <a:xfrm>
            <a:off x="7261225" y="49213"/>
            <a:ext cx="1873250" cy="360362"/>
          </a:xfrm>
          <a:prstGeom prst="horizontalScroll">
            <a:avLst/>
          </a:prstGeom>
          <a:solidFill>
            <a:srgbClr val="FFFFCC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多维数据处理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内容占位符 2"/>
          <p:cNvSpPr>
            <a:spLocks noGrp="1"/>
          </p:cNvSpPr>
          <p:nvPr>
            <p:ph idx="1"/>
          </p:nvPr>
        </p:nvSpPr>
        <p:spPr>
          <a:xfrm>
            <a:off x="250825" y="333375"/>
            <a:ext cx="8569325" cy="5976938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多维数据</a:t>
            </a:r>
            <a:r>
              <a:rPr lang="en-US" altLang="zh-CN" smtClean="0"/>
              <a:t>Multivariate Data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定义</a:t>
            </a:r>
            <a:endParaRPr lang="en-US" altLang="zh-CN" smtClean="0">
              <a:solidFill>
                <a:srgbClr val="0000FF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/>
              <a:t>被观测的样本实例（</a:t>
            </a:r>
            <a:r>
              <a:rPr lang="en-US" altLang="zh-CN" sz="2000" smtClean="0">
                <a:solidFill>
                  <a:srgbClr val="0000FF"/>
                </a:solidFill>
              </a:rPr>
              <a:t>instances</a:t>
            </a:r>
            <a:r>
              <a:rPr lang="zh-CN" altLang="en-US" sz="2000" smtClean="0"/>
              <a:t>）具有多个属性（</a:t>
            </a:r>
            <a:r>
              <a:rPr lang="en-US" altLang="zh-CN" sz="2000" i="1" smtClean="0">
                <a:solidFill>
                  <a:srgbClr val="0000FF"/>
                </a:solidFill>
              </a:rPr>
              <a:t>d </a:t>
            </a:r>
            <a:r>
              <a:rPr lang="en-US" altLang="zh-CN" sz="2000" smtClean="0">
                <a:solidFill>
                  <a:srgbClr val="0000FF"/>
                </a:solidFill>
              </a:rPr>
              <a:t>&gt;1</a:t>
            </a:r>
            <a:r>
              <a:rPr lang="zh-CN" altLang="en-US" sz="2000" smtClean="0"/>
              <a:t>）</a:t>
            </a:r>
            <a:endParaRPr lang="en-US" altLang="zh-CN" sz="2000" smtClean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/>
              <a:t>样本集可以描述成数据矩阵</a:t>
            </a:r>
            <a:r>
              <a:rPr lang="en-US" altLang="zh-CN" sz="2000" smtClean="0"/>
              <a:t>data matrix</a:t>
            </a:r>
            <a:br>
              <a:rPr lang="en-US" altLang="zh-CN" sz="2000" smtClean="0"/>
            </a:br>
            <a:r>
              <a:rPr lang="en-US" altLang="zh-CN" sz="2000" smtClean="0"/>
              <a:t/>
            </a:r>
            <a:br>
              <a:rPr lang="en-US" altLang="zh-CN" sz="2000" smtClean="0"/>
            </a:br>
            <a:endParaRPr lang="en-US" altLang="zh-CN" sz="2000" smtClean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000" smtClean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000" smtClean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/>
              <a:t>不同属性代表不同的观测角度，测量上也许会有不同的尺度（</a:t>
            </a:r>
            <a:r>
              <a:rPr lang="zh-CN" altLang="en-US" sz="2000" smtClean="0">
                <a:solidFill>
                  <a:srgbClr val="0000FF"/>
                </a:solidFill>
              </a:rPr>
              <a:t>单位或量纲</a:t>
            </a:r>
            <a:r>
              <a:rPr lang="zh-CN" altLang="en-US" sz="2000" smtClean="0"/>
              <a:t>）</a:t>
            </a:r>
            <a:endParaRPr lang="en-US" altLang="zh-CN" sz="2000" smtClean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/>
              <a:t>可以是</a:t>
            </a:r>
            <a:r>
              <a:rPr lang="zh-CN" altLang="en-US" sz="2000" smtClean="0">
                <a:solidFill>
                  <a:srgbClr val="0000FF"/>
                </a:solidFill>
              </a:rPr>
              <a:t>连续</a:t>
            </a:r>
            <a:r>
              <a:rPr lang="zh-CN" altLang="en-US" sz="2000" smtClean="0"/>
              <a:t>的数值也可以使</a:t>
            </a:r>
            <a:r>
              <a:rPr lang="zh-CN" altLang="en-US" sz="2000" smtClean="0">
                <a:solidFill>
                  <a:srgbClr val="0000FF"/>
                </a:solidFill>
              </a:rPr>
              <a:t>离散</a:t>
            </a:r>
            <a:r>
              <a:rPr lang="zh-CN" altLang="en-US" sz="2000" smtClean="0"/>
              <a:t>的量</a:t>
            </a:r>
            <a:endParaRPr lang="en-US" altLang="zh-CN" sz="2000" smtClean="0"/>
          </a:p>
        </p:txBody>
      </p:sp>
      <p:pic>
        <p:nvPicPr>
          <p:cNvPr id="174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5875" y="3284538"/>
            <a:ext cx="3479800" cy="156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横卷形 4"/>
          <p:cNvSpPr/>
          <p:nvPr/>
        </p:nvSpPr>
        <p:spPr>
          <a:xfrm>
            <a:off x="7261225" y="49213"/>
            <a:ext cx="1873250" cy="360362"/>
          </a:xfrm>
          <a:prstGeom prst="horizontalScroll">
            <a:avLst/>
          </a:prstGeom>
          <a:solidFill>
            <a:srgbClr val="FFFFCC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多维数据处理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内容占位符 2"/>
          <p:cNvSpPr>
            <a:spLocks noGrp="1"/>
          </p:cNvSpPr>
          <p:nvPr>
            <p:ph idx="1"/>
          </p:nvPr>
        </p:nvSpPr>
        <p:spPr>
          <a:xfrm>
            <a:off x="179388" y="404813"/>
            <a:ext cx="8856662" cy="61928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多维数据分类（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举例：</a:t>
            </a:r>
            <a:r>
              <a:rPr lang="zh-CN" altLang="en-US" smtClean="0"/>
              <a:t>汽车销售</a:t>
            </a:r>
            <a:endParaRPr lang="en-US" altLang="zh-CN" smtClean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/>
              <a:t>predict the type of a car</a:t>
            </a: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</a:rPr>
              <a:t>线性判别式  </a:t>
            </a:r>
            <a:r>
              <a:rPr lang="en-US" altLang="zh-CN" smtClean="0"/>
              <a:t>linear discriminant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>
              <a:solidFill>
                <a:srgbClr val="FC70DE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FC70DE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FC70DE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smtClean="0"/>
              <a:t>Decision regions of such a linear classifier are convex; namely, when two points are chosen arbitrarily in one decision region and are connected by a straight line, all the points on the line will lie in the region.</a:t>
            </a:r>
            <a:endParaRPr lang="zh-CN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6025" y="3224213"/>
            <a:ext cx="39814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44675" y="5222875"/>
            <a:ext cx="7119938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横卷形 4"/>
          <p:cNvSpPr/>
          <p:nvPr/>
        </p:nvSpPr>
        <p:spPr>
          <a:xfrm>
            <a:off x="7261225" y="49213"/>
            <a:ext cx="1873250" cy="360362"/>
          </a:xfrm>
          <a:prstGeom prst="horizontalScroll">
            <a:avLst/>
          </a:prstGeom>
          <a:solidFill>
            <a:srgbClr val="FFFFCC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多维数据处理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884363" y="5508625"/>
            <a:ext cx="1608137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356350" y="5516563"/>
            <a:ext cx="1304925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661275" y="6326188"/>
            <a:ext cx="1304925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内容占位符 2"/>
          <p:cNvSpPr>
            <a:spLocks noGrp="1"/>
          </p:cNvSpPr>
          <p:nvPr>
            <p:ph idx="1"/>
          </p:nvPr>
        </p:nvSpPr>
        <p:spPr>
          <a:xfrm>
            <a:off x="179388" y="404813"/>
            <a:ext cx="8856662" cy="61928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多维数据分类（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举例：</a:t>
            </a:r>
            <a:r>
              <a:rPr lang="zh-CN" altLang="en-US" smtClean="0"/>
              <a:t>汽车销售</a:t>
            </a:r>
            <a:endParaRPr lang="en-US" altLang="zh-CN" smtClean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/>
              <a:t>predict the type of a car</a:t>
            </a: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</a:rPr>
              <a:t>进一步简化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>
              <a:solidFill>
                <a:srgbClr val="FC70DE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FC70DE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0000FF"/>
              </a:solidFill>
            </a:endParaRPr>
          </a:p>
        </p:txBody>
      </p:sp>
      <p:pic>
        <p:nvPicPr>
          <p:cNvPr id="6963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2275" y="3284538"/>
            <a:ext cx="7113588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5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9175" y="5715000"/>
            <a:ext cx="6646863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6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1425" y="4641850"/>
            <a:ext cx="48196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横卷形 5"/>
          <p:cNvSpPr/>
          <p:nvPr/>
        </p:nvSpPr>
        <p:spPr>
          <a:xfrm>
            <a:off x="7261225" y="49213"/>
            <a:ext cx="1873250" cy="360362"/>
          </a:xfrm>
          <a:prstGeom prst="horizontalScroll">
            <a:avLst/>
          </a:prstGeom>
          <a:solidFill>
            <a:srgbClr val="FFFFCC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多维数据处理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235825" y="3514725"/>
            <a:ext cx="12684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999163" y="5965825"/>
            <a:ext cx="14525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943850" y="5954713"/>
            <a:ext cx="9493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813300" y="6351588"/>
            <a:ext cx="24955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内容占位符 2"/>
          <p:cNvSpPr>
            <a:spLocks noGrp="1"/>
          </p:cNvSpPr>
          <p:nvPr>
            <p:ph idx="1"/>
          </p:nvPr>
        </p:nvSpPr>
        <p:spPr>
          <a:xfrm>
            <a:off x="179388" y="404813"/>
            <a:ext cx="8856662" cy="61928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多维数据分类（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举例：</a:t>
            </a:r>
            <a:r>
              <a:rPr lang="zh-CN" altLang="en-US" smtClean="0"/>
              <a:t>汽车销售</a:t>
            </a:r>
            <a:endParaRPr lang="en-US" altLang="zh-CN" smtClean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/>
              <a:t>predict the type of a car</a:t>
            </a: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</a:rPr>
              <a:t>进一步简化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>
              <a:solidFill>
                <a:srgbClr val="FC70DE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0000FF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smtClean="0">
                <a:solidFill>
                  <a:srgbClr val="0000FF"/>
                </a:solidFill>
              </a:rPr>
              <a:t>The term (</a:t>
            </a:r>
            <a:r>
              <a:rPr lang="en-US" altLang="zh-CN" sz="1800" i="1" smtClean="0">
                <a:solidFill>
                  <a:srgbClr val="0000FF"/>
                </a:solidFill>
              </a:rPr>
              <a:t>x</a:t>
            </a:r>
            <a:r>
              <a:rPr lang="en-US" altLang="zh-CN" sz="1800" i="1" baseline="30000" smtClean="0">
                <a:solidFill>
                  <a:srgbClr val="0000FF"/>
                </a:solidFill>
              </a:rPr>
              <a:t>t</a:t>
            </a:r>
            <a:r>
              <a:rPr lang="en-US" altLang="zh-CN" sz="1800" i="1" baseline="-25000" smtClean="0">
                <a:solidFill>
                  <a:srgbClr val="0000FF"/>
                </a:solidFill>
              </a:rPr>
              <a:t>j</a:t>
            </a:r>
            <a:r>
              <a:rPr lang="en-US" altLang="zh-CN" sz="1800" smtClean="0">
                <a:solidFill>
                  <a:srgbClr val="0000FF"/>
                </a:solidFill>
              </a:rPr>
              <a:t>-</a:t>
            </a:r>
            <a:r>
              <a:rPr lang="en-US" altLang="zh-CN" sz="1800" i="1" smtClean="0">
                <a:solidFill>
                  <a:srgbClr val="0000FF"/>
                </a:solidFill>
              </a:rPr>
              <a:t>m</a:t>
            </a:r>
            <a:r>
              <a:rPr lang="en-US" altLang="zh-CN" sz="1800" i="1" baseline="-25000" smtClean="0">
                <a:solidFill>
                  <a:srgbClr val="0000FF"/>
                </a:solidFill>
              </a:rPr>
              <a:t>ij</a:t>
            </a:r>
            <a:r>
              <a:rPr lang="en-US" altLang="zh-CN" sz="1800" smtClean="0">
                <a:solidFill>
                  <a:srgbClr val="0000FF"/>
                </a:solidFill>
              </a:rPr>
              <a:t>)/</a:t>
            </a:r>
            <a:r>
              <a:rPr lang="en-US" altLang="zh-CN" sz="1800" i="1" smtClean="0">
                <a:solidFill>
                  <a:srgbClr val="0000FF"/>
                </a:solidFill>
              </a:rPr>
              <a:t>s</a:t>
            </a:r>
            <a:r>
              <a:rPr lang="en-US" altLang="zh-CN" sz="1800" i="1" baseline="-25000" smtClean="0">
                <a:solidFill>
                  <a:srgbClr val="0000FF"/>
                </a:solidFill>
              </a:rPr>
              <a:t>j</a:t>
            </a:r>
            <a:r>
              <a:rPr lang="en-US" altLang="zh-CN" sz="1800" i="1" smtClean="0">
                <a:solidFill>
                  <a:srgbClr val="0000FF"/>
                </a:solidFill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</a:rPr>
              <a:t>has the effect of normalization and measures the distance in terms of standard deviation units. </a:t>
            </a:r>
            <a:endParaRPr lang="zh-CN" altLang="zh-CN" sz="1800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FC70DE"/>
              </a:solidFill>
            </a:endParaRPr>
          </a:p>
        </p:txBody>
      </p:sp>
      <p:pic>
        <p:nvPicPr>
          <p:cNvPr id="7168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7938" y="2981325"/>
            <a:ext cx="3922712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85950" y="3959225"/>
            <a:ext cx="680878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横卷形 4"/>
          <p:cNvSpPr/>
          <p:nvPr/>
        </p:nvSpPr>
        <p:spPr>
          <a:xfrm>
            <a:off x="7261225" y="49213"/>
            <a:ext cx="1873250" cy="360362"/>
          </a:xfrm>
          <a:prstGeom prst="horizontalScroll">
            <a:avLst/>
          </a:prstGeom>
          <a:solidFill>
            <a:srgbClr val="FFFFCC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多维数据处理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5703888" y="4276725"/>
            <a:ext cx="160496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018088" y="4638675"/>
            <a:ext cx="1354137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2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1075" y="1271588"/>
            <a:ext cx="6665913" cy="525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0" name="内容占位符 2"/>
          <p:cNvSpPr>
            <a:spLocks noGrp="1"/>
          </p:cNvSpPr>
          <p:nvPr>
            <p:ph idx="1"/>
          </p:nvPr>
        </p:nvSpPr>
        <p:spPr>
          <a:xfrm>
            <a:off x="323850" y="260350"/>
            <a:ext cx="8496300" cy="981075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z="2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所以类具有相等的对角协方差</a:t>
            </a:r>
            <a:r>
              <a:rPr lang="en-US" altLang="zh-CN" sz="2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但方差不等</a:t>
            </a:r>
            <a:endParaRPr lang="en-US" altLang="zh-CN" sz="280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l"/>
            </a:pP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</p:txBody>
      </p:sp>
      <p:sp>
        <p:nvSpPr>
          <p:cNvPr id="4" name="横卷形 3"/>
          <p:cNvSpPr/>
          <p:nvPr/>
        </p:nvSpPr>
        <p:spPr>
          <a:xfrm>
            <a:off x="7261225" y="49213"/>
            <a:ext cx="1873250" cy="360362"/>
          </a:xfrm>
          <a:prstGeom prst="horizontalScroll">
            <a:avLst/>
          </a:prstGeom>
          <a:solidFill>
            <a:srgbClr val="FFFFCC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多维数据处理</a:t>
            </a:r>
          </a:p>
        </p:txBody>
      </p:sp>
      <p:cxnSp>
        <p:nvCxnSpPr>
          <p:cNvPr id="8" name="直接连接符 7"/>
          <p:cNvCxnSpPr/>
          <p:nvPr/>
        </p:nvCxnSpPr>
        <p:spPr>
          <a:xfrm flipH="1" flipV="1">
            <a:off x="3319463" y="2065338"/>
            <a:ext cx="36512" cy="265906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4981575" y="3238500"/>
            <a:ext cx="36513" cy="266065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956175" y="2128838"/>
            <a:ext cx="1368425" cy="93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  <a:defRPr/>
            </a:pPr>
            <a:endParaRPr lang="en-US" altLang="zh-CN" sz="800" dirty="0">
              <a:solidFill>
                <a:srgbClr val="FF0000"/>
              </a:solidFill>
              <a:latin typeface="+mn-lt"/>
              <a:ea typeface="+mn-ea"/>
              <a:cs typeface="华文楷体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  <a:defRPr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轴对齐</a:t>
            </a:r>
            <a:endParaRPr lang="en-US" altLang="zh-CN" sz="2800" dirty="0">
              <a:solidFill>
                <a:srgbClr val="0000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l"/>
              <a:defRPr/>
            </a:pPr>
            <a:endParaRPr lang="en-US" altLang="zh-CN" sz="3200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143000" lvl="2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800" dirty="0">
              <a:solidFill>
                <a:srgbClr val="FF0000"/>
              </a:solidFill>
              <a:latin typeface="+mn-lt"/>
              <a:ea typeface="+mn-ea"/>
              <a:cs typeface="华文楷体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内容占位符 2"/>
          <p:cNvSpPr>
            <a:spLocks noGrp="1"/>
          </p:cNvSpPr>
          <p:nvPr>
            <p:ph idx="1"/>
          </p:nvPr>
        </p:nvSpPr>
        <p:spPr>
          <a:xfrm>
            <a:off x="179388" y="404813"/>
            <a:ext cx="8856662" cy="61928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多维数据分类（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举例：</a:t>
            </a:r>
            <a:r>
              <a:rPr lang="zh-CN" altLang="en-US" smtClean="0"/>
              <a:t>汽车销售</a:t>
            </a:r>
            <a:endParaRPr lang="en-US" altLang="zh-CN" smtClean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/>
              <a:t>predict the type of a car</a:t>
            </a: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</a:rPr>
              <a:t>再次简化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>
              <a:solidFill>
                <a:srgbClr val="FC70DE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0000FF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0000FF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0000FF"/>
              </a:solidFill>
            </a:endParaRP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2763" y="3270250"/>
            <a:ext cx="7080250" cy="135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/>
          <p:cNvCxnSpPr/>
          <p:nvPr/>
        </p:nvCxnSpPr>
        <p:spPr>
          <a:xfrm>
            <a:off x="2049463" y="3487738"/>
            <a:ext cx="25193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918200" y="3503613"/>
            <a:ext cx="252095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091113" y="3786188"/>
            <a:ext cx="17764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812925" y="3794125"/>
            <a:ext cx="210185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027488" y="4071938"/>
            <a:ext cx="10239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76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5625" y="4067175"/>
            <a:ext cx="148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直接连接符 19"/>
          <p:cNvCxnSpPr/>
          <p:nvPr/>
        </p:nvCxnSpPr>
        <p:spPr>
          <a:xfrm>
            <a:off x="3676650" y="4619625"/>
            <a:ext cx="5349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027738" y="4625975"/>
            <a:ext cx="7493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763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31988" y="4967288"/>
            <a:ext cx="6811962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横卷形 13"/>
          <p:cNvSpPr/>
          <p:nvPr/>
        </p:nvSpPr>
        <p:spPr>
          <a:xfrm>
            <a:off x="7261225" y="49213"/>
            <a:ext cx="1873250" cy="360362"/>
          </a:xfrm>
          <a:prstGeom prst="horizontalScroll">
            <a:avLst/>
          </a:prstGeom>
          <a:solidFill>
            <a:srgbClr val="FFFFCC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多维数据处理</a:t>
            </a:r>
          </a:p>
        </p:txBody>
      </p:sp>
      <p:sp>
        <p:nvSpPr>
          <p:cNvPr id="16" name="椭圆 15"/>
          <p:cNvSpPr/>
          <p:nvPr/>
        </p:nvSpPr>
        <p:spPr>
          <a:xfrm>
            <a:off x="3946525" y="3506788"/>
            <a:ext cx="1130300" cy="312737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3924300" y="4365625"/>
            <a:ext cx="8382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245100" y="4343400"/>
            <a:ext cx="129857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1412875"/>
            <a:ext cx="6638925" cy="520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2" name="内容占位符 2"/>
          <p:cNvSpPr>
            <a:spLocks noGrp="1"/>
          </p:cNvSpPr>
          <p:nvPr>
            <p:ph idx="1"/>
          </p:nvPr>
        </p:nvSpPr>
        <p:spPr>
          <a:xfrm>
            <a:off x="323850" y="260350"/>
            <a:ext cx="8496300" cy="981075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z="2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所以类具有相等的对角协方差</a:t>
            </a:r>
            <a:r>
              <a:rPr lang="en-US" altLang="zh-CN" sz="2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zh-CN" altLang="en-US" sz="2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相等的方差</a:t>
            </a:r>
            <a:endParaRPr lang="en-US" altLang="zh-CN" sz="280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l"/>
            </a:pP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</p:txBody>
      </p:sp>
      <p:sp>
        <p:nvSpPr>
          <p:cNvPr id="4" name="横卷形 3"/>
          <p:cNvSpPr/>
          <p:nvPr/>
        </p:nvSpPr>
        <p:spPr>
          <a:xfrm>
            <a:off x="7261225" y="49213"/>
            <a:ext cx="1873250" cy="360362"/>
          </a:xfrm>
          <a:prstGeom prst="horizontalScroll">
            <a:avLst/>
          </a:prstGeom>
          <a:solidFill>
            <a:srgbClr val="FFFFCC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多维数据处理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473700" y="2971800"/>
            <a:ext cx="2214563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  <a:defRPr/>
            </a:pPr>
            <a:endParaRPr lang="en-US" altLang="zh-CN" sz="800" dirty="0">
              <a:solidFill>
                <a:srgbClr val="FF0000"/>
              </a:solidFill>
              <a:latin typeface="+mn-lt"/>
              <a:ea typeface="+mn-ea"/>
              <a:cs typeface="华文楷体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50000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退化成圆</a:t>
            </a:r>
            <a:endParaRPr lang="en-US" altLang="zh-CN" sz="3200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1143000" lvl="2" indent="-228600">
              <a:spcBef>
                <a:spcPct val="20000"/>
              </a:spcBef>
              <a:buClr>
                <a:srgbClr val="7B9B57"/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800" dirty="0">
              <a:solidFill>
                <a:srgbClr val="FF0000"/>
              </a:solidFill>
              <a:latin typeface="+mn-lt"/>
              <a:ea typeface="+mn-ea"/>
              <a:cs typeface="华文楷体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内容占位符 2"/>
          <p:cNvSpPr>
            <a:spLocks noGrp="1"/>
          </p:cNvSpPr>
          <p:nvPr>
            <p:ph idx="1"/>
          </p:nvPr>
        </p:nvSpPr>
        <p:spPr>
          <a:xfrm>
            <a:off x="179388" y="404813"/>
            <a:ext cx="8856662" cy="61928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多维数据分类（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最近邻分类（</a:t>
            </a:r>
            <a:r>
              <a:rPr lang="en-US" altLang="zh-CN" smtClean="0">
                <a:solidFill>
                  <a:srgbClr val="0070C0"/>
                </a:solidFill>
              </a:rPr>
              <a:t>nearest mean classifier </a:t>
            </a:r>
            <a:r>
              <a:rPr lang="zh-CN" altLang="en-US" smtClean="0">
                <a:solidFill>
                  <a:srgbClr val="0000FF"/>
                </a:solidFill>
              </a:rPr>
              <a:t>）形式 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/>
              <a:t>predict the type of a car</a:t>
            </a: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</a:rPr>
              <a:t>再次简化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>
              <a:solidFill>
                <a:srgbClr val="FC70DE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0000FF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0000FF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0000FF"/>
              </a:solidFill>
            </a:endParaRPr>
          </a:p>
        </p:txBody>
      </p:sp>
      <p:pic>
        <p:nvPicPr>
          <p:cNvPr id="7782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6013" y="2205038"/>
            <a:ext cx="7416800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2413" y="3911600"/>
            <a:ext cx="56102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直接连接符 15"/>
          <p:cNvCxnSpPr/>
          <p:nvPr/>
        </p:nvCxnSpPr>
        <p:spPr>
          <a:xfrm>
            <a:off x="3981450" y="3462338"/>
            <a:ext cx="21018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190625" y="2794000"/>
            <a:ext cx="23018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830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1413" y="4908550"/>
            <a:ext cx="739140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31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51050" y="5661025"/>
            <a:ext cx="23145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横卷形 8"/>
          <p:cNvSpPr/>
          <p:nvPr/>
        </p:nvSpPr>
        <p:spPr>
          <a:xfrm>
            <a:off x="7261225" y="49213"/>
            <a:ext cx="1873250" cy="360362"/>
          </a:xfrm>
          <a:prstGeom prst="horizontalScroll">
            <a:avLst/>
          </a:prstGeom>
          <a:solidFill>
            <a:srgbClr val="FFFFCC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多维数据处理</a:t>
            </a:r>
          </a:p>
        </p:txBody>
      </p:sp>
      <p:sp>
        <p:nvSpPr>
          <p:cNvPr id="10" name="云形标注 9"/>
          <p:cNvSpPr/>
          <p:nvPr/>
        </p:nvSpPr>
        <p:spPr>
          <a:xfrm>
            <a:off x="5220072" y="5517232"/>
            <a:ext cx="2088232" cy="936104"/>
          </a:xfrm>
          <a:prstGeom prst="cloudCallout">
            <a:avLst>
              <a:gd name="adj1" fmla="val -84506"/>
              <a:gd name="adj2" fmla="val -13233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线性判别式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811463" y="4879975"/>
            <a:ext cx="617537" cy="312738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内容占位符 2"/>
          <p:cNvSpPr>
            <a:spLocks noGrp="1"/>
          </p:cNvSpPr>
          <p:nvPr>
            <p:ph idx="1"/>
          </p:nvPr>
        </p:nvSpPr>
        <p:spPr>
          <a:xfrm>
            <a:off x="179388" y="404813"/>
            <a:ext cx="8856662" cy="61928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多维数据分类（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最近邻分类形式 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/>
              <a:t>predict the type of a car</a:t>
            </a:r>
          </a:p>
          <a:p>
            <a:pPr lvl="3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>
              <a:solidFill>
                <a:srgbClr val="FC70DE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0000FF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0000FF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0000FF"/>
              </a:solidFill>
            </a:endParaRPr>
          </a:p>
        </p:txBody>
      </p:sp>
      <p:pic>
        <p:nvPicPr>
          <p:cNvPr id="7987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1413" y="2133600"/>
            <a:ext cx="23145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9188" y="2860675"/>
            <a:ext cx="7737475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直接连接符 22"/>
          <p:cNvCxnSpPr/>
          <p:nvPr/>
        </p:nvCxnSpPr>
        <p:spPr>
          <a:xfrm>
            <a:off x="7265988" y="3070225"/>
            <a:ext cx="15224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877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54388" y="3568700"/>
            <a:ext cx="15716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8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16013" y="4143375"/>
            <a:ext cx="7662862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9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87675" y="5949950"/>
            <a:ext cx="2714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直接连接符 26"/>
          <p:cNvCxnSpPr/>
          <p:nvPr/>
        </p:nvCxnSpPr>
        <p:spPr>
          <a:xfrm>
            <a:off x="3203575" y="4652963"/>
            <a:ext cx="237648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356350" y="4949825"/>
            <a:ext cx="23764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973513" y="5224463"/>
            <a:ext cx="368935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横卷形 11"/>
          <p:cNvSpPr/>
          <p:nvPr/>
        </p:nvSpPr>
        <p:spPr>
          <a:xfrm>
            <a:off x="7261225" y="49213"/>
            <a:ext cx="1873250" cy="360362"/>
          </a:xfrm>
          <a:prstGeom prst="horizontalScroll">
            <a:avLst/>
          </a:prstGeom>
          <a:solidFill>
            <a:srgbClr val="FFFFCC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多维数据处理</a:t>
            </a: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5256213" y="4365625"/>
            <a:ext cx="2771775" cy="63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内容占位符 2"/>
          <p:cNvSpPr>
            <a:spLocks noGrp="1"/>
          </p:cNvSpPr>
          <p:nvPr>
            <p:ph idx="1"/>
          </p:nvPr>
        </p:nvSpPr>
        <p:spPr>
          <a:xfrm>
            <a:off x="179388" y="404813"/>
            <a:ext cx="8856662" cy="61928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总结：控制模型的复杂度（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简化的结果 </a:t>
            </a:r>
            <a:endParaRPr lang="en-US" altLang="zh-CN" smtClean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/>
              <a:t>简化降低了方差，带来偏倚升高的风险</a:t>
            </a:r>
            <a:endParaRPr lang="en-US" altLang="zh-CN" sz="2000" smtClean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000" smtClean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000" smtClean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000" smtClean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/>
              <a:t>不简化，方差会很大，特别是小数据集上更严重</a:t>
            </a:r>
            <a:endParaRPr lang="en-US" altLang="zh-CN" sz="2000" smtClean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000" smtClean="0"/>
              <a:t>数据规模小时，这种假设更有效果</a:t>
            </a:r>
            <a:endParaRPr lang="en-US" altLang="zh-CN" sz="1800" smtClean="0">
              <a:solidFill>
                <a:srgbClr val="0000FF"/>
              </a:solidFill>
            </a:endParaRPr>
          </a:p>
        </p:txBody>
      </p:sp>
      <p:pic>
        <p:nvPicPr>
          <p:cNvPr id="81922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913" y="2636838"/>
            <a:ext cx="6932612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横卷形 3"/>
          <p:cNvSpPr/>
          <p:nvPr/>
        </p:nvSpPr>
        <p:spPr>
          <a:xfrm>
            <a:off x="7261225" y="49213"/>
            <a:ext cx="1873250" cy="360362"/>
          </a:xfrm>
          <a:prstGeom prst="horizontalScroll">
            <a:avLst/>
          </a:prstGeom>
          <a:solidFill>
            <a:srgbClr val="FFFFCC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多维数据处理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5375" y="369888"/>
            <a:ext cx="38004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6013" y="3716338"/>
            <a:ext cx="267652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79950" y="3690938"/>
            <a:ext cx="26098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横卷形 4"/>
          <p:cNvSpPr/>
          <p:nvPr/>
        </p:nvSpPr>
        <p:spPr>
          <a:xfrm>
            <a:off x="7261225" y="49213"/>
            <a:ext cx="1873250" cy="360362"/>
          </a:xfrm>
          <a:prstGeom prst="horizontalScroll">
            <a:avLst/>
          </a:prstGeom>
          <a:solidFill>
            <a:srgbClr val="FFFFCC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多维数据处理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内容占位符 2"/>
          <p:cNvSpPr>
            <a:spLocks noGrp="1"/>
          </p:cNvSpPr>
          <p:nvPr>
            <p:ph idx="1"/>
          </p:nvPr>
        </p:nvSpPr>
        <p:spPr>
          <a:xfrm>
            <a:off x="250825" y="981075"/>
            <a:ext cx="8893175" cy="5329238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多维数据（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定义</a:t>
            </a:r>
            <a:endParaRPr lang="en-US" altLang="zh-CN" smtClean="0">
              <a:solidFill>
                <a:srgbClr val="0000FF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通常这些是相关的</a:t>
            </a:r>
            <a:endParaRPr lang="en-US" altLang="zh-CN" smtClean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可能的处理任务</a:t>
            </a: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</a:rPr>
              <a:t>属性约简（化简</a:t>
            </a:r>
            <a:r>
              <a:rPr lang="en-US" altLang="zh-CN" smtClean="0">
                <a:solidFill>
                  <a:srgbClr val="0000FF"/>
                </a:solidFill>
              </a:rPr>
              <a:t>Simplification</a:t>
            </a:r>
            <a:r>
              <a:rPr lang="zh-CN" altLang="en-US" smtClean="0">
                <a:solidFill>
                  <a:srgbClr val="0000FF"/>
                </a:solidFill>
              </a:rPr>
              <a:t>、</a:t>
            </a:r>
            <a:r>
              <a:rPr lang="zh-CN" altLang="en-US" smtClean="0">
                <a:solidFill>
                  <a:srgbClr val="FC70DE"/>
                </a:solidFill>
              </a:rPr>
              <a:t>降维</a:t>
            </a:r>
            <a:r>
              <a:rPr lang="en-US" altLang="zh-CN" smtClean="0">
                <a:solidFill>
                  <a:srgbClr val="0000FF"/>
                </a:solidFill>
              </a:rPr>
              <a:t>Dimensionality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0000FF"/>
                </a:solidFill>
              </a:rPr>
              <a:t>Reduction</a:t>
            </a:r>
            <a:r>
              <a:rPr lang="zh-CN" altLang="en-US" smtClean="0">
                <a:solidFill>
                  <a:srgbClr val="FC70DE"/>
                </a:solidFill>
              </a:rPr>
              <a:t>）</a:t>
            </a:r>
            <a:endParaRPr lang="en-US" altLang="zh-CN" smtClean="0">
              <a:solidFill>
                <a:srgbClr val="FC70DE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</a:rPr>
              <a:t>分类</a:t>
            </a:r>
            <a:r>
              <a:rPr lang="zh-CN" altLang="en-US" smtClean="0">
                <a:solidFill>
                  <a:srgbClr val="0000FF"/>
                </a:solidFill>
              </a:rPr>
              <a:t>：预测的量是离散的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</a:rPr>
              <a:t>回归</a:t>
            </a:r>
            <a:r>
              <a:rPr lang="zh-CN" altLang="en-US" smtClean="0">
                <a:solidFill>
                  <a:srgbClr val="0000FF"/>
                </a:solidFill>
              </a:rPr>
              <a:t>：预测的量是连续的</a:t>
            </a:r>
            <a:endParaRPr lang="en-US" altLang="zh-CN" smtClean="0">
              <a:solidFill>
                <a:srgbClr val="FC70DE"/>
              </a:solidFill>
            </a:endParaRPr>
          </a:p>
        </p:txBody>
      </p:sp>
      <p:sp>
        <p:nvSpPr>
          <p:cNvPr id="4" name="横卷形 3"/>
          <p:cNvSpPr/>
          <p:nvPr/>
        </p:nvSpPr>
        <p:spPr>
          <a:xfrm>
            <a:off x="7261225" y="49213"/>
            <a:ext cx="1873250" cy="360362"/>
          </a:xfrm>
          <a:prstGeom prst="horizontalScroll">
            <a:avLst/>
          </a:prstGeom>
          <a:solidFill>
            <a:srgbClr val="FFFFCC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多维数据处理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50" y="520700"/>
            <a:ext cx="38004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99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1063" y="3776663"/>
            <a:ext cx="260985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46200" y="3787775"/>
            <a:ext cx="267652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横卷形 4"/>
          <p:cNvSpPr/>
          <p:nvPr/>
        </p:nvSpPr>
        <p:spPr>
          <a:xfrm>
            <a:off x="7261225" y="49213"/>
            <a:ext cx="1873250" cy="360362"/>
          </a:xfrm>
          <a:prstGeom prst="horizontalScroll">
            <a:avLst/>
          </a:prstGeom>
          <a:solidFill>
            <a:srgbClr val="FFFFCC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多维数据处理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内容占位符 2"/>
          <p:cNvSpPr>
            <a:spLocks noGrp="1"/>
          </p:cNvSpPr>
          <p:nvPr>
            <p:ph idx="1"/>
          </p:nvPr>
        </p:nvSpPr>
        <p:spPr>
          <a:xfrm>
            <a:off x="179388" y="404813"/>
            <a:ext cx="8856662" cy="61928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总结：控制模型的复杂度（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简化的结果</a:t>
            </a:r>
            <a:endParaRPr lang="en-US" altLang="zh-CN" sz="1800" smtClean="0">
              <a:solidFill>
                <a:srgbClr val="0000FF"/>
              </a:solidFill>
            </a:endParaRP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3788" y="2233613"/>
            <a:ext cx="6770687" cy="451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横卷形 3"/>
          <p:cNvSpPr/>
          <p:nvPr/>
        </p:nvSpPr>
        <p:spPr>
          <a:xfrm>
            <a:off x="7261225" y="49213"/>
            <a:ext cx="1873250" cy="360362"/>
          </a:xfrm>
          <a:prstGeom prst="horizontalScroll">
            <a:avLst/>
          </a:prstGeom>
          <a:solidFill>
            <a:srgbClr val="FFFFCC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多维数据处理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内容占位符 2"/>
          <p:cNvSpPr>
            <a:spLocks noGrp="1"/>
          </p:cNvSpPr>
          <p:nvPr>
            <p:ph idx="1"/>
          </p:nvPr>
        </p:nvSpPr>
        <p:spPr>
          <a:xfrm>
            <a:off x="457200" y="2565400"/>
            <a:ext cx="8229600" cy="3560763"/>
          </a:xfrm>
        </p:spPr>
        <p:txBody>
          <a:bodyPr/>
          <a:lstStyle/>
          <a:p>
            <a:pPr algn="ctr"/>
            <a:r>
              <a:rPr lang="en-US" altLang="zh-CN" sz="6000" smtClean="0">
                <a:solidFill>
                  <a:srgbClr val="0000FF"/>
                </a:solidFill>
              </a:rPr>
              <a:t>the END</a:t>
            </a:r>
            <a:endParaRPr lang="zh-CN" altLang="en-US" sz="600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内容占位符 2"/>
          <p:cNvSpPr>
            <a:spLocks noGrp="1"/>
          </p:cNvSpPr>
          <p:nvPr>
            <p:ph idx="1"/>
          </p:nvPr>
        </p:nvSpPr>
        <p:spPr>
          <a:xfrm>
            <a:off x="250825" y="981075"/>
            <a:ext cx="8893175" cy="5329238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参数估计</a:t>
            </a:r>
            <a:r>
              <a:rPr lang="en-US" altLang="zh-CN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Parameter Estimation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均值向量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mean vector</a:t>
            </a:r>
            <a:endParaRPr lang="en-US" altLang="zh-CN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000" smtClean="0"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latin typeface="Times New Roman" pitchFamily="18" charset="0"/>
                <a:cs typeface="Times New Roman" pitchFamily="18" charset="0"/>
              </a:rPr>
              <a:t>属性间的协方差 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Covariance</a:t>
            </a: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The variance of </a:t>
            </a:r>
            <a:r>
              <a:rPr lang="en-US" altLang="zh-CN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-250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is denoted as </a:t>
            </a:r>
            <a:r>
              <a:rPr lang="en-US" altLang="zh-CN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i="1" baseline="-250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i="1" baseline="300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covariance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of two variables </a:t>
            </a:r>
            <a:r>
              <a:rPr lang="en-US" altLang="zh-CN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-250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CN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-250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is defined as:</a:t>
            </a: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 2" pitchFamily="18" charset="2"/>
              <a:buNone/>
            </a:pPr>
            <a:endParaRPr lang="en-US" altLang="zh-CN" sz="1800" smtClean="0">
              <a:solidFill>
                <a:srgbClr val="FC70DE"/>
              </a:solidFill>
            </a:endParaRPr>
          </a:p>
        </p:txBody>
      </p:sp>
      <p:pic>
        <p:nvPicPr>
          <p:cNvPr id="2150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63" y="2728913"/>
            <a:ext cx="30003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3713" y="5013325"/>
            <a:ext cx="72469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87450" y="5589588"/>
            <a:ext cx="51625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横卷形 5"/>
          <p:cNvSpPr/>
          <p:nvPr/>
        </p:nvSpPr>
        <p:spPr>
          <a:xfrm>
            <a:off x="7261225" y="49213"/>
            <a:ext cx="1873250" cy="360362"/>
          </a:xfrm>
          <a:prstGeom prst="horizontalScroll">
            <a:avLst/>
          </a:prstGeom>
          <a:solidFill>
            <a:srgbClr val="FFFFCC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多维数据处理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内容占位符 2"/>
          <p:cNvSpPr>
            <a:spLocks noGrp="1"/>
          </p:cNvSpPr>
          <p:nvPr>
            <p:ph idx="1"/>
          </p:nvPr>
        </p:nvSpPr>
        <p:spPr>
          <a:xfrm>
            <a:off x="250825" y="981075"/>
            <a:ext cx="8893175" cy="5329238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参数估计（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协方差矩阵 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Covariance Matrix</a:t>
            </a:r>
            <a:endParaRPr lang="en-US" altLang="zh-CN" sz="2000" smtClean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denoted as </a:t>
            </a:r>
            <a:r>
              <a:rPr lang="en-US" altLang="zh-CN" b="1" i="1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, whose (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)th element is </a:t>
            </a:r>
            <a:r>
              <a:rPr lang="en-US" altLang="zh-CN" i="1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i="1" baseline="-25000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zh-CN" smtClean="0"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/>
              <a:t>The </a:t>
            </a:r>
            <a:r>
              <a:rPr lang="en-US" altLang="zh-CN" smtClean="0">
                <a:solidFill>
                  <a:srgbClr val="FF0000"/>
                </a:solidFill>
              </a:rPr>
              <a:t>diagonal terms </a:t>
            </a:r>
            <a:r>
              <a:rPr lang="en-US" altLang="zh-CN" smtClean="0"/>
              <a:t>are the variances, the </a:t>
            </a:r>
            <a:r>
              <a:rPr lang="en-US" altLang="zh-CN" smtClean="0">
                <a:solidFill>
                  <a:srgbClr val="0000FF"/>
                </a:solidFill>
              </a:rPr>
              <a:t>off-diagonal terms </a:t>
            </a:r>
            <a:r>
              <a:rPr lang="en-US" altLang="zh-CN" smtClean="0"/>
              <a:t>are the </a:t>
            </a:r>
            <a:r>
              <a:rPr lang="en-US" altLang="zh-CN" smtClean="0">
                <a:solidFill>
                  <a:srgbClr val="FF0000"/>
                </a:solidFill>
              </a:rPr>
              <a:t>covariances</a:t>
            </a:r>
            <a:r>
              <a:rPr lang="en-US" altLang="zh-CN" smtClean="0"/>
              <a:t>, and the matrix is </a:t>
            </a:r>
            <a:r>
              <a:rPr lang="en-US" altLang="zh-CN" smtClean="0">
                <a:solidFill>
                  <a:srgbClr val="FF0000"/>
                </a:solidFill>
              </a:rPr>
              <a:t>symmetric</a:t>
            </a:r>
            <a:r>
              <a:rPr lang="en-US" altLang="zh-CN" smtClean="0"/>
              <a:t>. </a:t>
            </a:r>
            <a:r>
              <a:rPr lang="en-US" altLang="zh-CN" sz="2000" smtClean="0"/>
              <a:t/>
            </a:r>
            <a:br>
              <a:rPr lang="en-US" altLang="zh-CN" sz="2000" smtClean="0"/>
            </a:br>
            <a:r>
              <a:rPr lang="en-US" altLang="zh-CN" sz="2000" smtClean="0"/>
              <a:t/>
            </a:r>
            <a:br>
              <a:rPr lang="en-US" altLang="zh-CN" sz="2000" smtClean="0"/>
            </a:br>
            <a:endParaRPr lang="en-US" altLang="zh-CN" sz="1800" smtClean="0">
              <a:solidFill>
                <a:srgbClr val="FC70DE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0338" y="3357563"/>
            <a:ext cx="2795587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横卷形 3"/>
          <p:cNvSpPr/>
          <p:nvPr/>
        </p:nvSpPr>
        <p:spPr>
          <a:xfrm>
            <a:off x="7261225" y="49213"/>
            <a:ext cx="1873250" cy="360362"/>
          </a:xfrm>
          <a:prstGeom prst="horizontalScroll">
            <a:avLst/>
          </a:prstGeom>
          <a:solidFill>
            <a:srgbClr val="FFFFCC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多维数据处理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496300" cy="5329238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参数估计（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协方差矩阵 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Covariance Matrix</a:t>
            </a:r>
            <a:endParaRPr lang="en-US" altLang="zh-CN" sz="2000" smtClean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smtClean="0"/>
              <a:t> </a:t>
            </a:r>
            <a:r>
              <a:rPr lang="zh-CN" altLang="en-US" smtClean="0"/>
              <a:t>使用向量矩阵记号</a:t>
            </a:r>
            <a:endParaRPr lang="en-US" altLang="zh-CN" smtClean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/>
              <a:t>If </a:t>
            </a:r>
            <a:r>
              <a:rPr lang="en-US" altLang="zh-CN" smtClean="0">
                <a:solidFill>
                  <a:srgbClr val="FF0000"/>
                </a:solidFill>
              </a:rPr>
              <a:t>two variables </a:t>
            </a:r>
            <a:r>
              <a:rPr lang="en-US" altLang="zh-CN" smtClean="0">
                <a:solidFill>
                  <a:srgbClr val="FC70DE"/>
                </a:solidFill>
              </a:rPr>
              <a:t>are related </a:t>
            </a:r>
            <a:r>
              <a:rPr lang="en-US" altLang="zh-CN" smtClean="0"/>
              <a:t>in a </a:t>
            </a:r>
            <a:r>
              <a:rPr lang="en-US" altLang="zh-CN" smtClean="0">
                <a:solidFill>
                  <a:srgbClr val="FC70DE"/>
                </a:solidFill>
              </a:rPr>
              <a:t>linear way</a:t>
            </a:r>
            <a:r>
              <a:rPr lang="en-US" altLang="zh-CN" smtClean="0"/>
              <a:t>, then the covariance will be </a:t>
            </a:r>
            <a:r>
              <a:rPr lang="en-US" altLang="zh-CN" smtClean="0">
                <a:solidFill>
                  <a:srgbClr val="0000FF"/>
                </a:solidFill>
              </a:rPr>
              <a:t>positive</a:t>
            </a:r>
            <a:r>
              <a:rPr lang="en-US" altLang="zh-CN" smtClean="0"/>
              <a:t> or </a:t>
            </a:r>
            <a:r>
              <a:rPr lang="en-US" altLang="zh-CN" smtClean="0">
                <a:solidFill>
                  <a:srgbClr val="0000FF"/>
                </a:solidFill>
              </a:rPr>
              <a:t>negative</a:t>
            </a:r>
            <a:r>
              <a:rPr lang="en-US" altLang="zh-CN" smtClean="0"/>
              <a:t> depending on whether the relationship has a </a:t>
            </a:r>
            <a:r>
              <a:rPr lang="en-US" altLang="zh-CN" smtClean="0">
                <a:solidFill>
                  <a:srgbClr val="FF0000"/>
                </a:solidFill>
              </a:rPr>
              <a:t>positive</a:t>
            </a:r>
            <a:r>
              <a:rPr lang="en-US" altLang="zh-CN" smtClean="0">
                <a:solidFill>
                  <a:srgbClr val="FC70DE"/>
                </a:solidFill>
              </a:rPr>
              <a:t> </a:t>
            </a:r>
            <a:r>
              <a:rPr lang="en-US" altLang="zh-CN" smtClean="0"/>
              <a:t>or </a:t>
            </a:r>
            <a:r>
              <a:rPr lang="en-US" altLang="zh-CN" smtClean="0">
                <a:solidFill>
                  <a:srgbClr val="FF0000"/>
                </a:solidFill>
              </a:rPr>
              <a:t>negative slope.</a:t>
            </a:r>
            <a:endParaRPr lang="en-US" altLang="zh-CN" sz="1800" smtClean="0">
              <a:solidFill>
                <a:srgbClr val="FC70DE"/>
              </a:solidFill>
            </a:endParaRPr>
          </a:p>
        </p:txBody>
      </p:sp>
      <p:pic>
        <p:nvPicPr>
          <p:cNvPr id="2560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4075" y="3429000"/>
            <a:ext cx="680243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横卷形 3"/>
          <p:cNvSpPr/>
          <p:nvPr/>
        </p:nvSpPr>
        <p:spPr>
          <a:xfrm>
            <a:off x="7261225" y="49213"/>
            <a:ext cx="1873250" cy="360362"/>
          </a:xfrm>
          <a:prstGeom prst="horizontalScroll">
            <a:avLst/>
          </a:prstGeom>
          <a:solidFill>
            <a:srgbClr val="FFFFCC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多维数据处理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内容占位符 2"/>
          <p:cNvSpPr>
            <a:spLocks noGrp="1"/>
          </p:cNvSpPr>
          <p:nvPr>
            <p:ph idx="1"/>
          </p:nvPr>
        </p:nvSpPr>
        <p:spPr>
          <a:xfrm>
            <a:off x="250825" y="549275"/>
            <a:ext cx="8497888" cy="5327650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参数估计（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协方差矩阵 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Covariance Matrix</a:t>
            </a:r>
            <a:endParaRPr lang="en-US" altLang="zh-CN" sz="2000" smtClean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smtClean="0"/>
              <a:t> </a:t>
            </a:r>
            <a:r>
              <a:rPr lang="zh-CN" altLang="en-US" smtClean="0"/>
              <a:t>相关性（</a:t>
            </a:r>
            <a:r>
              <a:rPr lang="en-US" altLang="zh-CN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Correlation</a:t>
            </a:r>
            <a:r>
              <a:rPr lang="zh-CN" altLang="en-US" smtClean="0"/>
              <a:t>）的定义</a:t>
            </a: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>
                <a:solidFill>
                  <a:srgbClr val="FC70DE"/>
                </a:solidFill>
              </a:rPr>
              <a:t>The </a:t>
            </a:r>
            <a:r>
              <a:rPr lang="en-US" altLang="zh-CN" smtClean="0">
                <a:solidFill>
                  <a:srgbClr val="0000FF"/>
                </a:solidFill>
              </a:rPr>
              <a:t>correlation</a:t>
            </a:r>
            <a:r>
              <a:rPr lang="en-US" altLang="zh-CN" smtClean="0">
                <a:solidFill>
                  <a:srgbClr val="FC70DE"/>
                </a:solidFill>
              </a:rPr>
              <a:t> between variables </a:t>
            </a:r>
            <a:r>
              <a:rPr lang="en-US" altLang="zh-CN" i="1" smtClean="0"/>
              <a:t>X</a:t>
            </a:r>
            <a:r>
              <a:rPr lang="en-US" altLang="zh-CN" i="1" baseline="-25000" smtClean="0"/>
              <a:t>i</a:t>
            </a:r>
            <a:r>
              <a:rPr lang="en-US" altLang="zh-CN" i="1" smtClean="0"/>
              <a:t> </a:t>
            </a:r>
            <a:r>
              <a:rPr lang="en-US" altLang="zh-CN" smtClean="0"/>
              <a:t>and</a:t>
            </a:r>
            <a:r>
              <a:rPr lang="en-US" altLang="zh-CN" i="1" smtClean="0"/>
              <a:t> X</a:t>
            </a:r>
            <a:r>
              <a:rPr lang="en-US" altLang="zh-CN" i="1" baseline="-25000" smtClean="0"/>
              <a:t>j</a:t>
            </a:r>
            <a:r>
              <a:rPr lang="en-US" altLang="zh-CN" baseline="-25000" smtClean="0"/>
              <a:t> </a:t>
            </a:r>
            <a:r>
              <a:rPr lang="en-US" altLang="zh-CN" smtClean="0">
                <a:solidFill>
                  <a:srgbClr val="FC70DE"/>
                </a:solidFill>
              </a:rPr>
              <a:t>is a statistic normalized between −1 and +1, defined as:</a:t>
            </a: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FC70DE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FC70DE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>
                <a:solidFill>
                  <a:srgbClr val="FC70DE"/>
                </a:solidFill>
              </a:rPr>
              <a:t>If two variables are independent, then their </a:t>
            </a:r>
            <a:r>
              <a:rPr lang="en-US" altLang="zh-CN" smtClean="0">
                <a:solidFill>
                  <a:srgbClr val="0000FF"/>
                </a:solidFill>
              </a:rPr>
              <a:t>covariance</a:t>
            </a:r>
            <a:r>
              <a:rPr lang="en-US" altLang="zh-CN" smtClean="0">
                <a:solidFill>
                  <a:srgbClr val="FC70DE"/>
                </a:solidFill>
              </a:rPr>
              <a:t>, and hence their </a:t>
            </a:r>
            <a:r>
              <a:rPr lang="en-US" altLang="zh-CN" smtClean="0">
                <a:solidFill>
                  <a:srgbClr val="0000FF"/>
                </a:solidFill>
              </a:rPr>
              <a:t>correlation</a:t>
            </a:r>
            <a:r>
              <a:rPr lang="en-US" altLang="zh-CN" smtClean="0">
                <a:solidFill>
                  <a:srgbClr val="FC70DE"/>
                </a:solidFill>
              </a:rPr>
              <a:t>, is </a:t>
            </a:r>
            <a:r>
              <a:rPr lang="en-US" altLang="zh-CN" sz="2800" smtClean="0">
                <a:solidFill>
                  <a:srgbClr val="0000FF"/>
                </a:solidFill>
              </a:rPr>
              <a:t>0</a:t>
            </a:r>
            <a:r>
              <a:rPr lang="en-US" altLang="zh-CN" smtClean="0">
                <a:solidFill>
                  <a:srgbClr val="FC70DE"/>
                </a:solidFill>
              </a:rPr>
              <a:t>. </a:t>
            </a:r>
          </a:p>
          <a:p>
            <a:pPr lvl="3" eaLnBrk="1" hangingPunct="1">
              <a:lnSpc>
                <a:spcPct val="150000"/>
              </a:lnSpc>
              <a:buFont typeface="Wingdings 2" pitchFamily="18" charset="2"/>
              <a:buNone/>
            </a:pPr>
            <a:endParaRPr lang="en-US" altLang="zh-CN" sz="1800" smtClean="0"/>
          </a:p>
        </p:txBody>
      </p:sp>
      <p:pic>
        <p:nvPicPr>
          <p:cNvPr id="2765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0338" y="4076700"/>
            <a:ext cx="3200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横卷形 3"/>
          <p:cNvSpPr/>
          <p:nvPr/>
        </p:nvSpPr>
        <p:spPr>
          <a:xfrm>
            <a:off x="7261225" y="49213"/>
            <a:ext cx="1873250" cy="360362"/>
          </a:xfrm>
          <a:prstGeom prst="horizontalScroll">
            <a:avLst/>
          </a:prstGeom>
          <a:solidFill>
            <a:srgbClr val="FFFFCC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多维数据处理</a:t>
            </a:r>
          </a:p>
        </p:txBody>
      </p:sp>
      <p:sp>
        <p:nvSpPr>
          <p:cNvPr id="5" name="椭圆 4"/>
          <p:cNvSpPr/>
          <p:nvPr/>
        </p:nvSpPr>
        <p:spPr>
          <a:xfrm>
            <a:off x="4525963" y="4160838"/>
            <a:ext cx="431800" cy="431800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/>
          </p:cNvSpPr>
          <p:nvPr>
            <p:ph idx="1"/>
          </p:nvPr>
        </p:nvSpPr>
        <p:spPr>
          <a:xfrm>
            <a:off x="395288" y="620713"/>
            <a:ext cx="8497887" cy="53292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参数估计（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多维样本的参数估计</a:t>
            </a:r>
            <a:endParaRPr lang="en-US" altLang="zh-CN" sz="2000" smtClean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 smtClean="0"/>
              <a:t> </a:t>
            </a:r>
            <a:r>
              <a:rPr lang="zh-CN" altLang="en-US" smtClean="0"/>
              <a:t>最大似然估计</a:t>
            </a: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>
                <a:solidFill>
                  <a:srgbClr val="FC70DE"/>
                </a:solidFill>
              </a:rPr>
              <a:t>the sample mean, </a:t>
            </a:r>
            <a:r>
              <a:rPr lang="en-US" altLang="zh-CN" b="1" i="1" smtClean="0">
                <a:solidFill>
                  <a:srgbClr val="0000FF"/>
                </a:solidFill>
              </a:rPr>
              <a:t>m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l-GR" altLang="zh-CN" b="1" i="1" smtClean="0">
                <a:solidFill>
                  <a:srgbClr val="0000FF"/>
                </a:solidFill>
              </a:rPr>
              <a:t>Σ</a:t>
            </a:r>
            <a:r>
              <a:rPr lang="en-US" altLang="zh-CN" b="1" i="1" smtClean="0">
                <a:solidFill>
                  <a:srgbClr val="0000FF"/>
                </a:solidFill>
              </a:rPr>
              <a:t> </a:t>
            </a:r>
            <a:r>
              <a:rPr lang="en-US" altLang="zh-CN" smtClean="0"/>
              <a:t> </a:t>
            </a:r>
            <a:r>
              <a:rPr lang="zh-CN" altLang="en-US" smtClean="0">
                <a:solidFill>
                  <a:srgbClr val="FC70DE"/>
                </a:solidFill>
              </a:rPr>
              <a:t>的估计样本协方差 </a:t>
            </a:r>
            <a:r>
              <a:rPr lang="en-US" altLang="zh-CN" smtClean="0"/>
              <a:t>Sample Covariance Matrix</a:t>
            </a:r>
            <a:br>
              <a:rPr lang="en-US" altLang="zh-CN" smtClean="0"/>
            </a:br>
            <a:r>
              <a:rPr lang="en-US" altLang="zh-CN" sz="1800" smtClean="0"/>
              <a:t/>
            </a:r>
            <a:br>
              <a:rPr lang="en-US" altLang="zh-CN" sz="1800" smtClean="0"/>
            </a:br>
            <a:endParaRPr lang="en-US" altLang="zh-CN" sz="1800" smtClean="0">
              <a:solidFill>
                <a:srgbClr val="FC70DE"/>
              </a:solidFill>
            </a:endParaRPr>
          </a:p>
        </p:txBody>
      </p:sp>
      <p:pic>
        <p:nvPicPr>
          <p:cNvPr id="2969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9613" y="3500438"/>
            <a:ext cx="53911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1050" y="5084763"/>
            <a:ext cx="398145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云形标注 4"/>
          <p:cNvSpPr/>
          <p:nvPr/>
        </p:nvSpPr>
        <p:spPr>
          <a:xfrm>
            <a:off x="6876256" y="5157192"/>
            <a:ext cx="1440160" cy="648072"/>
          </a:xfrm>
          <a:prstGeom prst="cloudCallout">
            <a:avLst>
              <a:gd name="adj1" fmla="val -101417"/>
              <a:gd name="adj2" fmla="val 13956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zh-CN" altLang="en-US" dirty="0">
                <a:solidFill>
                  <a:srgbClr val="FF0000"/>
                </a:solidFill>
              </a:rPr>
              <a:t>有偏估计</a:t>
            </a:r>
          </a:p>
        </p:txBody>
      </p:sp>
      <p:sp>
        <p:nvSpPr>
          <p:cNvPr id="6" name="横卷形 5"/>
          <p:cNvSpPr/>
          <p:nvPr/>
        </p:nvSpPr>
        <p:spPr>
          <a:xfrm>
            <a:off x="7261225" y="49213"/>
            <a:ext cx="1873250" cy="360362"/>
          </a:xfrm>
          <a:prstGeom prst="horizontalScroll">
            <a:avLst/>
          </a:prstGeom>
          <a:solidFill>
            <a:srgbClr val="FFFFCC"/>
          </a:solidFill>
          <a:ln>
            <a:solidFill>
              <a:srgbClr val="FC7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FF0000"/>
                </a:solidFill>
                <a:latin typeface="+mj-ea"/>
                <a:ea typeface="+mj-ea"/>
              </a:rPr>
              <a:t>多维数据处理</a:t>
            </a:r>
          </a:p>
        </p:txBody>
      </p:sp>
      <p:sp>
        <p:nvSpPr>
          <p:cNvPr id="7" name="云形标注 6"/>
          <p:cNvSpPr/>
          <p:nvPr/>
        </p:nvSpPr>
        <p:spPr>
          <a:xfrm>
            <a:off x="5374779" y="2492896"/>
            <a:ext cx="1141437" cy="593204"/>
          </a:xfrm>
          <a:prstGeom prst="cloudCallout">
            <a:avLst>
              <a:gd name="adj1" fmla="val -115312"/>
              <a:gd name="adj2" fmla="val 64948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zh-CN" altLang="en-US" dirty="0">
                <a:solidFill>
                  <a:srgbClr val="FF0000"/>
                </a:solidFill>
              </a:rPr>
              <a:t>向量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7" grpId="0" build="allAtOnce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2282</TotalTime>
  <Words>1881</Words>
  <Application>Microsoft Office PowerPoint</Application>
  <PresentationFormat>全屏显示(4:3)</PresentationFormat>
  <Paragraphs>366</Paragraphs>
  <Slides>42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演示文稿设计模板</vt:lpstr>
      </vt:variant>
      <vt:variant>
        <vt:i4>3</vt:i4>
      </vt:variant>
      <vt:variant>
        <vt:lpstr>幻灯片标题</vt:lpstr>
      </vt:variant>
      <vt:variant>
        <vt:i4>42</vt:i4>
      </vt:variant>
    </vt:vector>
  </HeadingPairs>
  <TitlesOfParts>
    <vt:vector size="56" baseType="lpstr">
      <vt:lpstr>Arial</vt:lpstr>
      <vt:lpstr>宋体</vt:lpstr>
      <vt:lpstr>Maiandra GD</vt:lpstr>
      <vt:lpstr>隶书</vt:lpstr>
      <vt:lpstr>Cambria</vt:lpstr>
      <vt:lpstr>华文楷体</vt:lpstr>
      <vt:lpstr>Wingdings 2</vt:lpstr>
      <vt:lpstr>Calibri</vt:lpstr>
      <vt:lpstr>黑体</vt:lpstr>
      <vt:lpstr>Wingdings</vt:lpstr>
      <vt:lpstr>Times New Roman</vt:lpstr>
      <vt:lpstr>龙腾四海</vt:lpstr>
      <vt:lpstr>龙腾四海</vt:lpstr>
      <vt:lpstr>龙腾四海</vt:lpstr>
      <vt:lpstr>机器学习第五讲(下)</vt:lpstr>
      <vt:lpstr>我们的问题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机器学习第二讲</dc:title>
  <dc:creator>Administrator</dc:creator>
  <cp:lastModifiedBy>AutoBVT</cp:lastModifiedBy>
  <cp:revision>473</cp:revision>
  <dcterms:created xsi:type="dcterms:W3CDTF">2015-09-11T00:10:50Z</dcterms:created>
  <dcterms:modified xsi:type="dcterms:W3CDTF">2018-11-12T22:56:42Z</dcterms:modified>
</cp:coreProperties>
</file>